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13" r:id="rId2"/>
    <p:sldId id="548" r:id="rId3"/>
    <p:sldId id="489" r:id="rId4"/>
    <p:sldId id="488" r:id="rId5"/>
    <p:sldId id="549" r:id="rId6"/>
    <p:sldId id="490" r:id="rId7"/>
    <p:sldId id="492" r:id="rId8"/>
    <p:sldId id="537" r:id="rId9"/>
    <p:sldId id="493" r:id="rId10"/>
    <p:sldId id="499" r:id="rId11"/>
    <p:sldId id="495" r:id="rId12"/>
    <p:sldId id="496" r:id="rId13"/>
    <p:sldId id="498" r:id="rId14"/>
    <p:sldId id="550" r:id="rId15"/>
    <p:sldId id="528" r:id="rId16"/>
    <p:sldId id="540" r:id="rId17"/>
    <p:sldId id="542" r:id="rId18"/>
    <p:sldId id="529" r:id="rId19"/>
    <p:sldId id="505" r:id="rId20"/>
    <p:sldId id="506" r:id="rId21"/>
    <p:sldId id="507" r:id="rId22"/>
    <p:sldId id="508" r:id="rId23"/>
    <p:sldId id="536" r:id="rId24"/>
    <p:sldId id="544" r:id="rId25"/>
    <p:sldId id="509" r:id="rId26"/>
    <p:sldId id="512" r:id="rId27"/>
    <p:sldId id="543" r:id="rId28"/>
    <p:sldId id="513" r:id="rId29"/>
    <p:sldId id="551" r:id="rId30"/>
    <p:sldId id="524" r:id="rId31"/>
    <p:sldId id="523" r:id="rId32"/>
    <p:sldId id="522" r:id="rId33"/>
    <p:sldId id="545" r:id="rId34"/>
    <p:sldId id="546" r:id="rId35"/>
    <p:sldId id="511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umimoji="1" kern="1200">
        <a:solidFill>
          <a:srgbClr val="000000"/>
        </a:solidFill>
        <a:latin typeface="Times New Roman" pitchFamily="18" charset="0"/>
        <a:ea typeface="华文楷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kern="1200">
        <a:solidFill>
          <a:srgbClr val="000000"/>
        </a:solidFill>
        <a:latin typeface="Times New Roman" pitchFamily="18" charset="0"/>
        <a:ea typeface="华文楷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kern="1200">
        <a:solidFill>
          <a:srgbClr val="000000"/>
        </a:solidFill>
        <a:latin typeface="Times New Roman" pitchFamily="18" charset="0"/>
        <a:ea typeface="华文楷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kern="1200">
        <a:solidFill>
          <a:srgbClr val="000000"/>
        </a:solidFill>
        <a:latin typeface="Times New Roman" pitchFamily="18" charset="0"/>
        <a:ea typeface="华文楷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kern="1200">
        <a:solidFill>
          <a:srgbClr val="000000"/>
        </a:solidFill>
        <a:latin typeface="Times New Roman" pitchFamily="18" charset="0"/>
        <a:ea typeface="华文楷体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rgbClr val="000000"/>
        </a:solidFill>
        <a:latin typeface="Times New Roman" pitchFamily="18" charset="0"/>
        <a:ea typeface="华文楷体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rgbClr val="000000"/>
        </a:solidFill>
        <a:latin typeface="Times New Roman" pitchFamily="18" charset="0"/>
        <a:ea typeface="华文楷体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rgbClr val="000000"/>
        </a:solidFill>
        <a:latin typeface="Times New Roman" pitchFamily="18" charset="0"/>
        <a:ea typeface="华文楷体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rgbClr val="000000"/>
        </a:solidFill>
        <a:latin typeface="Times New Roman" pitchFamily="18" charset="0"/>
        <a:ea typeface="华文楷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0033CC"/>
    <a:srgbClr val="006600"/>
    <a:srgbClr val="000000"/>
    <a:srgbClr val="66FFFF"/>
    <a:srgbClr val="00CCFF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924" autoAdjust="0"/>
    <p:restoredTop sz="94649" autoAdjust="0"/>
  </p:normalViewPr>
  <p:slideViewPr>
    <p:cSldViewPr>
      <p:cViewPr>
        <p:scale>
          <a:sx n="100" d="100"/>
          <a:sy n="100" d="100"/>
        </p:scale>
        <p:origin x="-1116" y="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42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0.wmf"/><Relationship Id="rId4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jpeg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AC1CA92-7F75-4E75-9F61-AFB72D957B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6899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3E4E2D6-D5B3-4752-BAE7-FF0FDEEA90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319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1363B203-77FE-4CD8-B745-780351162425}" type="slidenum">
              <a:rPr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1</a:t>
            </a:fld>
            <a:endParaRPr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00114-50FC-4905-8540-120B62A8AA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80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BA7E2-CB0B-43FC-BFBE-296FE6A07C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25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76200"/>
            <a:ext cx="2171700" cy="6467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76200"/>
            <a:ext cx="6362700" cy="6467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2DCEE-AE40-443E-812F-335D38B6CF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2383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762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67200" cy="556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0425" y="981075"/>
            <a:ext cx="4267200" cy="556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FCDDA-707E-402B-9A78-12CCDA1D54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660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50825" y="76200"/>
            <a:ext cx="8686800" cy="64674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D0419-B00A-40E2-ABF5-DC8B80C6E8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3776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55650" y="762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4267200" cy="270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0425" y="981075"/>
            <a:ext cx="4267200" cy="270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250825" y="3838575"/>
            <a:ext cx="4267200" cy="270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0425" y="3838575"/>
            <a:ext cx="4267200" cy="270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3C9CB-F629-4F43-B772-A1B2B5DA9A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74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762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67200" cy="556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0425" y="981075"/>
            <a:ext cx="4267200" cy="270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0425" y="3838575"/>
            <a:ext cx="4267200" cy="270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610D5-0ED5-4C42-804B-78A74E8005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385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536DC-7BB6-4E38-AB9E-857889777F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971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21AA7-7076-4D42-B6F3-67C17ABB9C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29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0425" y="981075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1E5FB-2F31-4EFD-AE97-30C97FE801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69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AD983-DE89-4A2F-9EEB-CE082E2C69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81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64C4A-F11D-4F8B-853D-C67BC409C3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35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89E2B-D0C9-4769-8F66-84130738EE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88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EFDA9-7484-4958-AFF6-0E59DE075F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02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F1A12-3DD7-4AD7-9404-968B154E59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61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762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86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第五级网络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21624F1-3E32-4A3B-A91C-380D69D529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AutoShape 56"/>
          <p:cNvSpPr>
            <a:spLocks noChangeArrowheads="1"/>
          </p:cNvSpPr>
          <p:nvPr userDrawn="1"/>
        </p:nvSpPr>
        <p:spPr bwMode="auto">
          <a:xfrm>
            <a:off x="7667625" y="914400"/>
            <a:ext cx="228600" cy="2286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C0C0C0"/>
              </a:gs>
              <a:gs pos="100000">
                <a:srgbClr val="252525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2" name="AutoShape 57"/>
          <p:cNvSpPr>
            <a:spLocks noChangeArrowheads="1"/>
          </p:cNvSpPr>
          <p:nvPr userDrawn="1"/>
        </p:nvSpPr>
        <p:spPr bwMode="auto">
          <a:xfrm>
            <a:off x="7315200" y="685800"/>
            <a:ext cx="228600" cy="2286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C0C0C0"/>
              </a:gs>
              <a:gs pos="100000">
                <a:srgbClr val="32323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3" name="Rectangle 52"/>
          <p:cNvSpPr>
            <a:spLocks noChangeArrowheads="1"/>
          </p:cNvSpPr>
          <p:nvPr userDrawn="1"/>
        </p:nvSpPr>
        <p:spPr bwMode="auto">
          <a:xfrm>
            <a:off x="152400" y="838200"/>
            <a:ext cx="8839200" cy="76200"/>
          </a:xfrm>
          <a:prstGeom prst="rect">
            <a:avLst/>
          </a:prstGeom>
          <a:gradFill rotWithShape="0">
            <a:gsLst>
              <a:gs pos="0">
                <a:srgbClr val="2E3E00"/>
              </a:gs>
              <a:gs pos="50000">
                <a:srgbClr val="99CC00"/>
              </a:gs>
              <a:gs pos="100000">
                <a:srgbClr val="2E3E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034" name="Picture 55" descr="BTZBUL1A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81000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AutoShape 59"/>
          <p:cNvSpPr>
            <a:spLocks noChangeArrowheads="1"/>
          </p:cNvSpPr>
          <p:nvPr userDrawn="1"/>
        </p:nvSpPr>
        <p:spPr bwMode="auto">
          <a:xfrm>
            <a:off x="8305800" y="228600"/>
            <a:ext cx="228600" cy="228600"/>
          </a:xfrm>
          <a:prstGeom prst="star4">
            <a:avLst>
              <a:gd name="adj" fmla="val 1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6" name="AutoShape 60"/>
          <p:cNvSpPr>
            <a:spLocks noChangeArrowheads="1"/>
          </p:cNvSpPr>
          <p:nvPr userDrawn="1"/>
        </p:nvSpPr>
        <p:spPr bwMode="auto">
          <a:xfrm>
            <a:off x="8001000" y="981075"/>
            <a:ext cx="228600" cy="2381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C0C0C0"/>
              </a:gs>
              <a:gs pos="100000">
                <a:srgbClr val="59595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7" name="AutoShape 63"/>
          <p:cNvSpPr>
            <a:spLocks noChangeArrowheads="1"/>
          </p:cNvSpPr>
          <p:nvPr userDrawn="1"/>
        </p:nvSpPr>
        <p:spPr bwMode="auto">
          <a:xfrm>
            <a:off x="8256588" y="822325"/>
            <a:ext cx="292100" cy="277813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C0C0C0"/>
              </a:gs>
              <a:gs pos="100000">
                <a:srgbClr val="686868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8" name="AutoShape 64"/>
          <p:cNvSpPr>
            <a:spLocks noChangeArrowheads="1"/>
          </p:cNvSpPr>
          <p:nvPr userDrawn="1"/>
        </p:nvSpPr>
        <p:spPr bwMode="auto">
          <a:xfrm>
            <a:off x="8229600" y="533400"/>
            <a:ext cx="228600" cy="228600"/>
          </a:xfrm>
          <a:prstGeom prst="star4">
            <a:avLst>
              <a:gd name="adj" fmla="val 12500"/>
            </a:avLst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1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3300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3300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3300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3300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3300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3300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3300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3300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9"/>
        </a:buBlip>
        <a:defRPr kumimoji="1"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kumimoji="1"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6.emf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2.emf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0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0.emf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4.w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2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.png"/><Relationship Id="rId4" Type="http://schemas.openxmlformats.org/officeDocument/2006/relationships/image" Target="../media/image4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1326CC75-BD4A-449D-B6E0-52BA204D8B65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1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1129258" y="3212976"/>
            <a:ext cx="7345363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5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算法设计与</a:t>
            </a:r>
            <a:r>
              <a:rPr lang="zh-CN" altLang="en-US" sz="5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lang="en-US" altLang="zh-CN" sz="5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(A)</a:t>
            </a:r>
            <a:endParaRPr lang="zh-CN" altLang="en-US" sz="5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云形标注 1"/>
          <p:cNvSpPr>
            <a:spLocks noChangeArrowheads="1"/>
          </p:cNvSpPr>
          <p:nvPr/>
        </p:nvSpPr>
        <p:spPr bwMode="auto">
          <a:xfrm>
            <a:off x="468313" y="1196975"/>
            <a:ext cx="8567737" cy="1452563"/>
          </a:xfrm>
          <a:prstGeom prst="cloudCallout">
            <a:avLst>
              <a:gd name="adj1" fmla="val -11324"/>
              <a:gd name="adj2" fmla="val 115106"/>
            </a:avLst>
          </a:prstGeom>
          <a:solidFill>
            <a:srgbClr val="FFFF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“传说中”最难的计算机</a:t>
            </a:r>
            <a:r>
              <a:rPr lang="en-US" altLang="zh-CN" sz="2800" b="1"/>
              <a:t>8</a:t>
            </a:r>
            <a:r>
              <a:rPr lang="zh-CN" altLang="en-US" sz="2800" b="1"/>
              <a:t>大主干课之一</a:t>
            </a:r>
          </a:p>
        </p:txBody>
      </p:sp>
    </p:spTree>
  </p:cSld>
  <p:clrMapOvr>
    <a:masterClrMapping/>
  </p:clrMapOvr>
  <p:transition advTm="2221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FD3B6914-BEC3-498B-8A53-4DE936B66ACC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10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1332" name="Oval 4"/>
          <p:cNvSpPr>
            <a:spLocks noChangeArrowheads="1"/>
          </p:cNvSpPr>
          <p:nvPr/>
        </p:nvSpPr>
        <p:spPr bwMode="auto">
          <a:xfrm>
            <a:off x="250825" y="1849438"/>
            <a:ext cx="2449513" cy="704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CC"/>
                </a:solidFill>
                <a:ea typeface="楷体_GB2312" pitchFamily="49" charset="-122"/>
              </a:rPr>
              <a:t>理解问题</a:t>
            </a:r>
          </a:p>
        </p:txBody>
      </p:sp>
      <p:grpSp>
        <p:nvGrpSpPr>
          <p:cNvPr id="611398" name="Group 70"/>
          <p:cNvGrpSpPr>
            <a:grpSpLocks/>
          </p:cNvGrpSpPr>
          <p:nvPr/>
        </p:nvGrpSpPr>
        <p:grpSpPr bwMode="auto">
          <a:xfrm>
            <a:off x="6011863" y="5949950"/>
            <a:ext cx="3060700" cy="617538"/>
            <a:chOff x="3787" y="3748"/>
            <a:chExt cx="1928" cy="389"/>
          </a:xfrm>
        </p:grpSpPr>
        <p:sp>
          <p:nvSpPr>
            <p:cNvPr id="12318" name="Oval 9"/>
            <p:cNvSpPr>
              <a:spLocks noChangeArrowheads="1"/>
            </p:cNvSpPr>
            <p:nvPr/>
          </p:nvSpPr>
          <p:spPr bwMode="auto">
            <a:xfrm>
              <a:off x="4332" y="3748"/>
              <a:ext cx="1383" cy="3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>
                  <a:solidFill>
                    <a:srgbClr val="0000CC"/>
                  </a:solidFill>
                  <a:ea typeface="楷体_GB2312" pitchFamily="49" charset="-122"/>
                </a:rPr>
                <a:t>算法分析</a:t>
              </a:r>
            </a:p>
          </p:txBody>
        </p:sp>
        <p:sp>
          <p:nvSpPr>
            <p:cNvPr id="12319" name="Line 29"/>
            <p:cNvSpPr>
              <a:spLocks noChangeShapeType="1"/>
            </p:cNvSpPr>
            <p:nvPr/>
          </p:nvSpPr>
          <p:spPr bwMode="auto">
            <a:xfrm>
              <a:off x="3787" y="3975"/>
              <a:ext cx="538" cy="1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1400" name="Group 72"/>
          <p:cNvGrpSpPr>
            <a:grpSpLocks/>
          </p:cNvGrpSpPr>
          <p:nvPr/>
        </p:nvGrpSpPr>
        <p:grpSpPr bwMode="auto">
          <a:xfrm>
            <a:off x="3348038" y="4149725"/>
            <a:ext cx="2663825" cy="2432050"/>
            <a:chOff x="2109" y="2614"/>
            <a:chExt cx="1678" cy="1532"/>
          </a:xfrm>
        </p:grpSpPr>
        <p:sp>
          <p:nvSpPr>
            <p:cNvPr id="12314" name="Line 36"/>
            <p:cNvSpPr>
              <a:spLocks noChangeShapeType="1"/>
            </p:cNvSpPr>
            <p:nvPr/>
          </p:nvSpPr>
          <p:spPr bwMode="auto">
            <a:xfrm>
              <a:off x="2109" y="3929"/>
              <a:ext cx="315" cy="1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5" name="Oval 10"/>
            <p:cNvSpPr>
              <a:spLocks noChangeArrowheads="1"/>
            </p:cNvSpPr>
            <p:nvPr/>
          </p:nvSpPr>
          <p:spPr bwMode="auto">
            <a:xfrm>
              <a:off x="2379" y="3757"/>
              <a:ext cx="1408" cy="3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>
                  <a:solidFill>
                    <a:srgbClr val="0000CC"/>
                  </a:solidFill>
                  <a:ea typeface="楷体_GB2312" pitchFamily="49" charset="-122"/>
                </a:rPr>
                <a:t>设计程序</a:t>
              </a:r>
            </a:p>
          </p:txBody>
        </p:sp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>
              <a:off x="2925" y="3475"/>
              <a:ext cx="0" cy="273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7" name="Line 37"/>
            <p:cNvSpPr>
              <a:spLocks noChangeShapeType="1"/>
            </p:cNvSpPr>
            <p:nvPr/>
          </p:nvSpPr>
          <p:spPr bwMode="auto">
            <a:xfrm flipV="1">
              <a:off x="2109" y="2614"/>
              <a:ext cx="0" cy="1315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294" name="Rectangle 40"/>
          <p:cNvSpPr>
            <a:spLocks noGrp="1" noChangeArrowheads="1"/>
          </p:cNvSpPr>
          <p:nvPr>
            <p:ph type="title"/>
          </p:nvPr>
        </p:nvSpPr>
        <p:spPr>
          <a:xfrm>
            <a:off x="179388" y="1119188"/>
            <a:ext cx="3168650" cy="522287"/>
          </a:xfrm>
          <a:noFill/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000000"/>
                </a:solidFill>
              </a:rPr>
              <a:t>5</a:t>
            </a:r>
            <a:r>
              <a:rPr lang="zh-CN" altLang="en-US" sz="2800" b="1" smtClean="0">
                <a:solidFill>
                  <a:srgbClr val="000000"/>
                </a:solidFill>
              </a:rPr>
              <a:t>、问题求解</a:t>
            </a:r>
            <a:endParaRPr lang="en-US" altLang="zh-CN" sz="2800" b="1" smtClean="0">
              <a:solidFill>
                <a:srgbClr val="000000"/>
              </a:solidFill>
            </a:endParaRPr>
          </a:p>
        </p:txBody>
      </p:sp>
      <p:grpSp>
        <p:nvGrpSpPr>
          <p:cNvPr id="611386" name="Group 58"/>
          <p:cNvGrpSpPr>
            <a:grpSpLocks/>
          </p:cNvGrpSpPr>
          <p:nvPr/>
        </p:nvGrpSpPr>
        <p:grpSpPr bwMode="auto">
          <a:xfrm>
            <a:off x="3455988" y="4149725"/>
            <a:ext cx="2844800" cy="1366838"/>
            <a:chOff x="2177" y="2614"/>
            <a:chExt cx="1792" cy="861"/>
          </a:xfrm>
        </p:grpSpPr>
        <p:sp>
          <p:nvSpPr>
            <p:cNvPr id="12310" name="Line 38"/>
            <p:cNvSpPr>
              <a:spLocks noChangeShapeType="1"/>
            </p:cNvSpPr>
            <p:nvPr/>
          </p:nvSpPr>
          <p:spPr bwMode="auto">
            <a:xfrm>
              <a:off x="3651" y="3249"/>
              <a:ext cx="318" cy="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1" name="Oval 8"/>
            <p:cNvSpPr>
              <a:spLocks noChangeArrowheads="1"/>
            </p:cNvSpPr>
            <p:nvPr/>
          </p:nvSpPr>
          <p:spPr bwMode="auto">
            <a:xfrm>
              <a:off x="2177" y="3086"/>
              <a:ext cx="1487" cy="3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>
                  <a:solidFill>
                    <a:srgbClr val="0000CC"/>
                  </a:solidFill>
                  <a:ea typeface="楷体_GB2312" pitchFamily="49" charset="-122"/>
                </a:rPr>
                <a:t>证明正确性</a:t>
              </a:r>
            </a:p>
          </p:txBody>
        </p:sp>
        <p:sp>
          <p:nvSpPr>
            <p:cNvPr id="12312" name="Line 26"/>
            <p:cNvSpPr>
              <a:spLocks noChangeShapeType="1"/>
            </p:cNvSpPr>
            <p:nvPr/>
          </p:nvSpPr>
          <p:spPr bwMode="auto">
            <a:xfrm>
              <a:off x="2925" y="2840"/>
              <a:ext cx="0" cy="273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3" name="Line 39"/>
            <p:cNvSpPr>
              <a:spLocks noChangeShapeType="1"/>
            </p:cNvSpPr>
            <p:nvPr/>
          </p:nvSpPr>
          <p:spPr bwMode="auto">
            <a:xfrm flipV="1">
              <a:off x="3969" y="2614"/>
              <a:ext cx="0" cy="635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1392" name="Group 64"/>
          <p:cNvGrpSpPr>
            <a:grpSpLocks/>
          </p:cNvGrpSpPr>
          <p:nvPr/>
        </p:nvGrpSpPr>
        <p:grpSpPr bwMode="auto">
          <a:xfrm>
            <a:off x="2700338" y="2068513"/>
            <a:ext cx="3313112" cy="704850"/>
            <a:chOff x="1701" y="1303"/>
            <a:chExt cx="2087" cy="444"/>
          </a:xfrm>
        </p:grpSpPr>
        <p:sp>
          <p:nvSpPr>
            <p:cNvPr id="12308" name="Line 11"/>
            <p:cNvSpPr>
              <a:spLocks noChangeShapeType="1"/>
            </p:cNvSpPr>
            <p:nvPr/>
          </p:nvSpPr>
          <p:spPr bwMode="auto">
            <a:xfrm>
              <a:off x="1701" y="1389"/>
              <a:ext cx="408" cy="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9" name="Oval 61"/>
            <p:cNvSpPr>
              <a:spLocks noChangeArrowheads="1"/>
            </p:cNvSpPr>
            <p:nvPr/>
          </p:nvSpPr>
          <p:spPr bwMode="auto">
            <a:xfrm>
              <a:off x="2018" y="1303"/>
              <a:ext cx="1770" cy="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00CC"/>
                  </a:solidFill>
                  <a:ea typeface="楷体_GB2312" pitchFamily="49" charset="-122"/>
                </a:rPr>
                <a:t>数学模型</a:t>
              </a:r>
            </a:p>
          </p:txBody>
        </p:sp>
      </p:grpSp>
      <p:grpSp>
        <p:nvGrpSpPr>
          <p:cNvPr id="611394" name="Group 66"/>
          <p:cNvGrpSpPr>
            <a:grpSpLocks/>
          </p:cNvGrpSpPr>
          <p:nvPr/>
        </p:nvGrpSpPr>
        <p:grpSpPr bwMode="auto">
          <a:xfrm>
            <a:off x="2987675" y="2420938"/>
            <a:ext cx="3602038" cy="2057400"/>
            <a:chOff x="1882" y="1525"/>
            <a:chExt cx="2269" cy="1296"/>
          </a:xfrm>
        </p:grpSpPr>
        <p:sp>
          <p:nvSpPr>
            <p:cNvPr id="12300" name="Line 14"/>
            <p:cNvSpPr>
              <a:spLocks noChangeShapeType="1"/>
            </p:cNvSpPr>
            <p:nvPr/>
          </p:nvSpPr>
          <p:spPr bwMode="auto">
            <a:xfrm>
              <a:off x="3696" y="2614"/>
              <a:ext cx="454" cy="1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1" name="Line 19"/>
            <p:cNvSpPr>
              <a:spLocks noChangeShapeType="1"/>
            </p:cNvSpPr>
            <p:nvPr/>
          </p:nvSpPr>
          <p:spPr bwMode="auto">
            <a:xfrm>
              <a:off x="4150" y="1525"/>
              <a:ext cx="1" cy="1089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2" name="Oval 7"/>
            <p:cNvSpPr>
              <a:spLocks noChangeArrowheads="1"/>
            </p:cNvSpPr>
            <p:nvPr/>
          </p:nvSpPr>
          <p:spPr bwMode="auto">
            <a:xfrm>
              <a:off x="2245" y="2432"/>
              <a:ext cx="1451" cy="3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>
                  <a:solidFill>
                    <a:srgbClr val="0000CC"/>
                  </a:solidFill>
                  <a:ea typeface="楷体_GB2312" pitchFamily="49" charset="-122"/>
                </a:rPr>
                <a:t>设计算法</a:t>
              </a:r>
            </a:p>
          </p:txBody>
        </p:sp>
        <p:sp>
          <p:nvSpPr>
            <p:cNvPr id="12303" name="Line 13"/>
            <p:cNvSpPr>
              <a:spLocks noChangeShapeType="1"/>
            </p:cNvSpPr>
            <p:nvPr/>
          </p:nvSpPr>
          <p:spPr bwMode="auto">
            <a:xfrm flipH="1">
              <a:off x="1882" y="2614"/>
              <a:ext cx="363" cy="1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4" name="Line 18"/>
            <p:cNvSpPr>
              <a:spLocks noChangeShapeType="1"/>
            </p:cNvSpPr>
            <p:nvPr/>
          </p:nvSpPr>
          <p:spPr bwMode="auto">
            <a:xfrm>
              <a:off x="3787" y="1525"/>
              <a:ext cx="363" cy="1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5" name="Line 21"/>
            <p:cNvSpPr>
              <a:spLocks noChangeShapeType="1"/>
            </p:cNvSpPr>
            <p:nvPr/>
          </p:nvSpPr>
          <p:spPr bwMode="auto">
            <a:xfrm>
              <a:off x="1882" y="1570"/>
              <a:ext cx="182" cy="1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6" name="Line 52"/>
            <p:cNvSpPr>
              <a:spLocks noChangeShapeType="1"/>
            </p:cNvSpPr>
            <p:nvPr/>
          </p:nvSpPr>
          <p:spPr bwMode="auto">
            <a:xfrm>
              <a:off x="1882" y="1570"/>
              <a:ext cx="1" cy="10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7" name="Line 63"/>
            <p:cNvSpPr>
              <a:spLocks noChangeShapeType="1"/>
            </p:cNvSpPr>
            <p:nvPr/>
          </p:nvSpPr>
          <p:spPr bwMode="auto">
            <a:xfrm>
              <a:off x="2880" y="1752"/>
              <a:ext cx="0" cy="6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50825" y="252413"/>
            <a:ext cx="41767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kern="0" dirty="0" smtClean="0">
                <a:solidFill>
                  <a:srgbClr val="C00000"/>
                </a:solidFill>
              </a:rPr>
              <a:t>1.1 </a:t>
            </a:r>
            <a:r>
              <a:rPr lang="zh-CN" altLang="en-US" sz="3200" b="1" kern="0" dirty="0" smtClean="0">
                <a:solidFill>
                  <a:srgbClr val="C00000"/>
                </a:solidFill>
              </a:rPr>
              <a:t>算法与程序</a:t>
            </a:r>
          </a:p>
        </p:txBody>
      </p:sp>
      <p:sp>
        <p:nvSpPr>
          <p:cNvPr id="12299" name="TextBox 1"/>
          <p:cNvSpPr txBox="1">
            <a:spLocks noChangeArrowheads="1"/>
          </p:cNvSpPr>
          <p:nvPr/>
        </p:nvSpPr>
        <p:spPr bwMode="auto">
          <a:xfrm>
            <a:off x="7816850" y="508000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补充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1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1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1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47FBB645-710E-43AD-9A9F-309184B907FB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11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93688"/>
            <a:ext cx="4679950" cy="584200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C00000"/>
                </a:solidFill>
              </a:rPr>
              <a:t>1.2 </a:t>
            </a:r>
            <a:r>
              <a:rPr lang="zh-CN" altLang="en-US" sz="3200" b="1" smtClean="0">
                <a:solidFill>
                  <a:srgbClr val="C00000"/>
                </a:solidFill>
              </a:rPr>
              <a:t>算法复杂性分析</a:t>
            </a:r>
          </a:p>
        </p:txBody>
      </p:sp>
      <p:sp>
        <p:nvSpPr>
          <p:cNvPr id="603140" name="Text Box 4"/>
          <p:cNvSpPr txBox="1">
            <a:spLocks noChangeArrowheads="1"/>
          </p:cNvSpPr>
          <p:nvPr/>
        </p:nvSpPr>
        <p:spPr bwMode="auto">
          <a:xfrm>
            <a:off x="539750" y="2751138"/>
            <a:ext cx="8280400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88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defTabSz="9588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defTabSz="9588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defTabSz="9588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defTabSz="9588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算法的复杂性</a:t>
            </a:r>
            <a:r>
              <a:rPr lang="en-US" altLang="zh-CN" sz="3200" b="1">
                <a:solidFill>
                  <a:srgbClr val="0000CC"/>
                </a:solidFill>
                <a:ea typeface="楷体_GB2312" pitchFamily="49" charset="-122"/>
              </a:rPr>
              <a:t>(C):</a:t>
            </a:r>
            <a:r>
              <a:rPr lang="zh-CN" altLang="en-US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算法执行所需的时间和空间的数量。</a:t>
            </a:r>
            <a:endParaRPr lang="en-US" altLang="zh-CN" sz="3200" b="1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320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4925" y="1484313"/>
            <a:ext cx="4319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、复杂性的计量</a:t>
            </a:r>
          </a:p>
        </p:txBody>
      </p:sp>
      <p:sp>
        <p:nvSpPr>
          <p:cNvPr id="603153" name="Text Box 17"/>
          <p:cNvSpPr txBox="1">
            <a:spLocks noChangeArrowheads="1"/>
          </p:cNvSpPr>
          <p:nvPr/>
        </p:nvSpPr>
        <p:spPr bwMode="auto">
          <a:xfrm>
            <a:off x="684213" y="4567238"/>
            <a:ext cx="31686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算法的复杂性</a:t>
            </a:r>
            <a:r>
              <a:rPr lang="en-US" altLang="zh-CN" sz="2800" b="1">
                <a:ea typeface="楷体_GB2312" pitchFamily="49" charset="-122"/>
              </a:rPr>
              <a:t>(C)</a:t>
            </a:r>
          </a:p>
        </p:txBody>
      </p:sp>
      <p:grpSp>
        <p:nvGrpSpPr>
          <p:cNvPr id="603158" name="Group 22"/>
          <p:cNvGrpSpPr>
            <a:grpSpLocks/>
          </p:cNvGrpSpPr>
          <p:nvPr/>
        </p:nvGrpSpPr>
        <p:grpSpPr bwMode="auto">
          <a:xfrm>
            <a:off x="3563938" y="4292600"/>
            <a:ext cx="1223962" cy="1081088"/>
            <a:chOff x="2245" y="2704"/>
            <a:chExt cx="771" cy="681"/>
          </a:xfrm>
        </p:grpSpPr>
        <p:sp>
          <p:nvSpPr>
            <p:cNvPr id="13324" name="Line 18"/>
            <p:cNvSpPr>
              <a:spLocks noChangeShapeType="1"/>
            </p:cNvSpPr>
            <p:nvPr/>
          </p:nvSpPr>
          <p:spPr bwMode="auto">
            <a:xfrm flipV="1">
              <a:off x="2245" y="2704"/>
              <a:ext cx="771" cy="454"/>
            </a:xfrm>
            <a:prstGeom prst="line">
              <a:avLst/>
            </a:prstGeom>
            <a:noFill/>
            <a:ln w="889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5" name="Line 19"/>
            <p:cNvSpPr>
              <a:spLocks noChangeShapeType="1"/>
            </p:cNvSpPr>
            <p:nvPr/>
          </p:nvSpPr>
          <p:spPr bwMode="auto">
            <a:xfrm>
              <a:off x="2245" y="3158"/>
              <a:ext cx="771" cy="227"/>
            </a:xfrm>
            <a:prstGeom prst="line">
              <a:avLst/>
            </a:prstGeom>
            <a:noFill/>
            <a:ln w="889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3156" name="Text Box 20"/>
          <p:cNvSpPr txBox="1">
            <a:spLocks noChangeArrowheads="1"/>
          </p:cNvSpPr>
          <p:nvPr/>
        </p:nvSpPr>
        <p:spPr bwMode="auto">
          <a:xfrm>
            <a:off x="4840288" y="4108450"/>
            <a:ext cx="290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</a:rPr>
              <a:t>时间复杂性</a:t>
            </a:r>
            <a:r>
              <a:rPr lang="en-US" altLang="zh-CN" sz="2800" b="1">
                <a:solidFill>
                  <a:srgbClr val="C00000"/>
                </a:solidFill>
              </a:rPr>
              <a:t>(T)</a:t>
            </a:r>
          </a:p>
        </p:txBody>
      </p:sp>
      <p:sp>
        <p:nvSpPr>
          <p:cNvPr id="603157" name="Text Box 21"/>
          <p:cNvSpPr txBox="1">
            <a:spLocks noChangeArrowheads="1"/>
          </p:cNvSpPr>
          <p:nvPr/>
        </p:nvSpPr>
        <p:spPr bwMode="auto">
          <a:xfrm>
            <a:off x="4787900" y="5070475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</a:rPr>
              <a:t>空间复杂性</a:t>
            </a:r>
            <a:r>
              <a:rPr lang="en-US" altLang="zh-CN" sz="2800" b="1">
                <a:solidFill>
                  <a:srgbClr val="C00000"/>
                </a:solidFill>
              </a:rPr>
              <a:t>(S)</a:t>
            </a:r>
          </a:p>
        </p:txBody>
      </p:sp>
      <p:sp>
        <p:nvSpPr>
          <p:cNvPr id="13322" name="TextBox 1"/>
          <p:cNvSpPr txBox="1">
            <a:spLocks noChangeArrowheads="1"/>
          </p:cNvSpPr>
          <p:nvPr/>
        </p:nvSpPr>
        <p:spPr bwMode="auto">
          <a:xfrm>
            <a:off x="7885113" y="466725"/>
            <a:ext cx="427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P1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爆炸形 1 2"/>
          <p:cNvSpPr>
            <a:spLocks noChangeArrowheads="1"/>
          </p:cNvSpPr>
          <p:nvPr/>
        </p:nvSpPr>
        <p:spPr bwMode="auto">
          <a:xfrm>
            <a:off x="7380288" y="4108450"/>
            <a:ext cx="1512887" cy="1084263"/>
          </a:xfrm>
          <a:prstGeom prst="irregularSeal1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31750" algn="ctr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0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3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3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3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3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0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60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0" grpId="0"/>
      <p:bldP spid="603153" grpId="0"/>
      <p:bldP spid="603156" grpId="0"/>
      <p:bldP spid="603157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9AC264DC-4AFA-47BF-B45A-AA7283EBA042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12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4339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2124075" y="1412875"/>
          <a:ext cx="35274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文档" r:id="rId4" imgW="808063" imgH="190114" progId="Word.Document.8">
                  <p:embed/>
                </p:oleObj>
              </mc:Choice>
              <mc:Fallback>
                <p:oleObj name="文档" r:id="rId4" imgW="808063" imgH="19011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412875"/>
                        <a:ext cx="352742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68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289050" y="4652963"/>
          <a:ext cx="6954838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文档" r:id="rId6" imgW="2183283" imgH="290572" progId="Word.Document.8">
                  <p:embed/>
                </p:oleObj>
              </mc:Choice>
              <mc:Fallback>
                <p:oleObj name="文档" r:id="rId6" imgW="2183283" imgH="29057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4652963"/>
                        <a:ext cx="6954838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71" name="Line 11"/>
          <p:cNvSpPr>
            <a:spLocks noChangeShapeType="1"/>
          </p:cNvSpPr>
          <p:nvPr/>
        </p:nvSpPr>
        <p:spPr bwMode="auto">
          <a:xfrm flipH="1">
            <a:off x="3059113" y="2060575"/>
            <a:ext cx="865187" cy="936625"/>
          </a:xfrm>
          <a:prstGeom prst="line">
            <a:avLst/>
          </a:prstGeom>
          <a:noFill/>
          <a:ln w="762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172" name="Text Box 12"/>
          <p:cNvSpPr txBox="1">
            <a:spLocks noChangeArrowheads="1"/>
          </p:cNvSpPr>
          <p:nvPr/>
        </p:nvSpPr>
        <p:spPr bwMode="auto">
          <a:xfrm>
            <a:off x="2071688" y="292417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问题的规模</a:t>
            </a:r>
          </a:p>
        </p:txBody>
      </p:sp>
      <p:sp>
        <p:nvSpPr>
          <p:cNvPr id="604173" name="Line 13"/>
          <p:cNvSpPr>
            <a:spLocks noChangeShapeType="1"/>
          </p:cNvSpPr>
          <p:nvPr/>
        </p:nvSpPr>
        <p:spPr bwMode="auto">
          <a:xfrm>
            <a:off x="5292725" y="2060575"/>
            <a:ext cx="1223963" cy="792163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174" name="Text Box 14"/>
          <p:cNvSpPr txBox="1">
            <a:spLocks noChangeArrowheads="1"/>
          </p:cNvSpPr>
          <p:nvPr/>
        </p:nvSpPr>
        <p:spPr bwMode="auto">
          <a:xfrm>
            <a:off x="6280150" y="2924175"/>
            <a:ext cx="95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6600"/>
                </a:solidFill>
              </a:rPr>
              <a:t>算法</a:t>
            </a:r>
          </a:p>
        </p:txBody>
      </p:sp>
      <p:sp>
        <p:nvSpPr>
          <p:cNvPr id="604175" name="Line 15"/>
          <p:cNvSpPr>
            <a:spLocks noChangeShapeType="1"/>
          </p:cNvSpPr>
          <p:nvPr/>
        </p:nvSpPr>
        <p:spPr bwMode="auto">
          <a:xfrm>
            <a:off x="4572000" y="2060575"/>
            <a:ext cx="0" cy="936625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176" name="Text Box 16"/>
          <p:cNvSpPr txBox="1">
            <a:spLocks noChangeArrowheads="1"/>
          </p:cNvSpPr>
          <p:nvPr/>
        </p:nvSpPr>
        <p:spPr bwMode="auto">
          <a:xfrm>
            <a:off x="4211638" y="2924175"/>
            <a:ext cx="95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FF"/>
                </a:solidFill>
              </a:rPr>
              <a:t>输入</a:t>
            </a:r>
          </a:p>
        </p:txBody>
      </p:sp>
      <p:sp>
        <p:nvSpPr>
          <p:cNvPr id="604177" name="Oval 17"/>
          <p:cNvSpPr>
            <a:spLocks noChangeArrowheads="1"/>
          </p:cNvSpPr>
          <p:nvPr/>
        </p:nvSpPr>
        <p:spPr bwMode="auto">
          <a:xfrm>
            <a:off x="3348038" y="4686300"/>
            <a:ext cx="647700" cy="49053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04178" name="Oval 18"/>
          <p:cNvSpPr>
            <a:spLocks noChangeArrowheads="1"/>
          </p:cNvSpPr>
          <p:nvPr/>
        </p:nvSpPr>
        <p:spPr bwMode="auto">
          <a:xfrm>
            <a:off x="7453313" y="4724400"/>
            <a:ext cx="647700" cy="49053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04179" name="Oval 19"/>
          <p:cNvSpPr>
            <a:spLocks noChangeArrowheads="1"/>
          </p:cNvSpPr>
          <p:nvPr/>
        </p:nvSpPr>
        <p:spPr bwMode="auto">
          <a:xfrm>
            <a:off x="4641850" y="1563688"/>
            <a:ext cx="793750" cy="4905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04180" name="Line 20"/>
          <p:cNvSpPr>
            <a:spLocks noChangeShapeType="1"/>
          </p:cNvSpPr>
          <p:nvPr/>
        </p:nvSpPr>
        <p:spPr bwMode="auto">
          <a:xfrm>
            <a:off x="4716463" y="3357563"/>
            <a:ext cx="0" cy="1511300"/>
          </a:xfrm>
          <a:prstGeom prst="line">
            <a:avLst/>
          </a:prstGeom>
          <a:noFill/>
          <a:ln w="2159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93688"/>
            <a:ext cx="4679950" cy="584200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C00000"/>
                </a:solidFill>
              </a:rPr>
              <a:t>1.2 </a:t>
            </a:r>
            <a:r>
              <a:rPr lang="zh-CN" altLang="en-US" sz="3200" b="1" smtClean="0">
                <a:solidFill>
                  <a:srgbClr val="C00000"/>
                </a:solidFill>
              </a:rPr>
              <a:t>算法复杂性分析</a:t>
            </a:r>
          </a:p>
        </p:txBody>
      </p:sp>
      <p:sp>
        <p:nvSpPr>
          <p:cNvPr id="14352" name="TextBox 2"/>
          <p:cNvSpPr txBox="1">
            <a:spLocks noChangeArrowheads="1"/>
          </p:cNvSpPr>
          <p:nvPr/>
        </p:nvSpPr>
        <p:spPr bwMode="auto">
          <a:xfrm>
            <a:off x="7885113" y="476250"/>
            <a:ext cx="57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P2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0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0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0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60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4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0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60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60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71" grpId="0" animBg="1"/>
      <p:bldP spid="604172" grpId="0"/>
      <p:bldP spid="604173" grpId="0" animBg="1"/>
      <p:bldP spid="604174" grpId="0"/>
      <p:bldP spid="604175" grpId="0" animBg="1"/>
      <p:bldP spid="604176" grpId="0"/>
      <p:bldP spid="604179" grpId="0" animBg="1"/>
      <p:bldP spid="6041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4F719A7D-7AAA-482B-A42A-0AB2919D9FA2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13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07241" name="Object 9"/>
          <p:cNvGraphicFramePr>
            <a:graphicFrameLocks noChangeAspect="1"/>
          </p:cNvGraphicFramePr>
          <p:nvPr/>
        </p:nvGraphicFramePr>
        <p:xfrm>
          <a:off x="2124075" y="2508250"/>
          <a:ext cx="40322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公式" r:id="rId4" imgW="1396394" imgH="393529" progId="Equation.3">
                  <p:embed/>
                </p:oleObj>
              </mc:Choice>
              <mc:Fallback>
                <p:oleObj name="公式" r:id="rId4" imgW="1396394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508250"/>
                        <a:ext cx="4032250" cy="1136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12"/>
          <p:cNvSpPr txBox="1">
            <a:spLocks noChangeArrowheads="1"/>
          </p:cNvSpPr>
          <p:nvPr/>
        </p:nvSpPr>
        <p:spPr bwMode="auto">
          <a:xfrm>
            <a:off x="179388" y="1628775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</a:rPr>
              <a:t>时间复杂性：</a:t>
            </a:r>
          </a:p>
        </p:txBody>
      </p:sp>
      <p:sp>
        <p:nvSpPr>
          <p:cNvPr id="607245" name="Line 13"/>
          <p:cNvSpPr>
            <a:spLocks noChangeShapeType="1"/>
          </p:cNvSpPr>
          <p:nvPr/>
        </p:nvSpPr>
        <p:spPr bwMode="auto">
          <a:xfrm flipH="1">
            <a:off x="4284663" y="3213100"/>
            <a:ext cx="501650" cy="1655763"/>
          </a:xfrm>
          <a:prstGeom prst="line">
            <a:avLst/>
          </a:prstGeom>
          <a:noFill/>
          <a:ln w="1016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7246" name="Text Box 14"/>
          <p:cNvSpPr txBox="1">
            <a:spLocks noChangeArrowheads="1"/>
          </p:cNvSpPr>
          <p:nvPr/>
        </p:nvSpPr>
        <p:spPr bwMode="auto">
          <a:xfrm>
            <a:off x="3368675" y="49022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元运算时间</a:t>
            </a:r>
          </a:p>
        </p:txBody>
      </p:sp>
      <p:sp>
        <p:nvSpPr>
          <p:cNvPr id="607247" name="Line 15"/>
          <p:cNvSpPr>
            <a:spLocks noChangeShapeType="1"/>
          </p:cNvSpPr>
          <p:nvPr/>
        </p:nvSpPr>
        <p:spPr bwMode="auto">
          <a:xfrm flipV="1">
            <a:off x="4500563" y="1987550"/>
            <a:ext cx="0" cy="649288"/>
          </a:xfrm>
          <a:prstGeom prst="line">
            <a:avLst/>
          </a:prstGeom>
          <a:noFill/>
          <a:ln w="1016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7248" name="Text Box 16"/>
          <p:cNvSpPr txBox="1">
            <a:spLocks noChangeArrowheads="1"/>
          </p:cNvSpPr>
          <p:nvPr/>
        </p:nvSpPr>
        <p:spPr bwMode="auto">
          <a:xfrm>
            <a:off x="4140200" y="1628775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b="1"/>
              <a:t>元运算种类</a:t>
            </a:r>
          </a:p>
        </p:txBody>
      </p:sp>
      <p:sp>
        <p:nvSpPr>
          <p:cNvPr id="607249" name="Line 17"/>
          <p:cNvSpPr>
            <a:spLocks noChangeShapeType="1"/>
          </p:cNvSpPr>
          <p:nvPr/>
        </p:nvSpPr>
        <p:spPr bwMode="auto">
          <a:xfrm>
            <a:off x="5148263" y="3213100"/>
            <a:ext cx="1368425" cy="1655763"/>
          </a:xfrm>
          <a:prstGeom prst="line">
            <a:avLst/>
          </a:prstGeom>
          <a:noFill/>
          <a:ln w="1016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7250" name="Text Box 18"/>
          <p:cNvSpPr txBox="1">
            <a:spLocks noChangeArrowheads="1"/>
          </p:cNvSpPr>
          <p:nvPr/>
        </p:nvSpPr>
        <p:spPr bwMode="auto">
          <a:xfrm>
            <a:off x="5416550" y="4830763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元运算次数</a:t>
            </a:r>
            <a:endParaRPr lang="en-US" altLang="zh-CN" sz="2400" b="1"/>
          </a:p>
        </p:txBody>
      </p:sp>
      <p:sp>
        <p:nvSpPr>
          <p:cNvPr id="607251" name="AutoShape 19"/>
          <p:cNvSpPr>
            <a:spLocks noChangeArrowheads="1"/>
          </p:cNvSpPr>
          <p:nvPr/>
        </p:nvSpPr>
        <p:spPr bwMode="auto">
          <a:xfrm>
            <a:off x="2195513" y="5805488"/>
            <a:ext cx="1439862" cy="792162"/>
          </a:xfrm>
          <a:prstGeom prst="wedgeEllipseCallout">
            <a:avLst>
              <a:gd name="adj1" fmla="val 69847"/>
              <a:gd name="adj2" fmla="val -113329"/>
            </a:avLst>
          </a:prstGeom>
          <a:solidFill>
            <a:schemeClr val="accent1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？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79388" y="293688"/>
            <a:ext cx="46799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6"/>
              </a:buBlip>
              <a:defRPr kumimoji="1"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1.2 </a:t>
            </a:r>
            <a:r>
              <a:rPr lang="zh-CN" altLang="en-US" kern="0" dirty="0" smtClean="0">
                <a:solidFill>
                  <a:srgbClr val="C00000"/>
                </a:solidFill>
              </a:rPr>
              <a:t>算法复杂性分析</a:t>
            </a:r>
          </a:p>
        </p:txBody>
      </p:sp>
      <p:sp>
        <p:nvSpPr>
          <p:cNvPr id="15374" name="TextBox 1"/>
          <p:cNvSpPr txBox="1">
            <a:spLocks noChangeArrowheads="1"/>
          </p:cNvSpPr>
          <p:nvPr/>
        </p:nvSpPr>
        <p:spPr bwMode="auto">
          <a:xfrm>
            <a:off x="7816850" y="5080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P2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0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0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0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0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7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7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7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7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45" grpId="0" animBg="1"/>
      <p:bldP spid="607246" grpId="0"/>
      <p:bldP spid="607247" grpId="0" animBg="1"/>
      <p:bldP spid="607248" grpId="0"/>
      <p:bldP spid="607249" grpId="0" animBg="1"/>
      <p:bldP spid="607250" grpId="0"/>
      <p:bldP spid="6072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FC866B43-658F-4EC4-AA90-515C0199FAD4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14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387" name="灯片编号占位符 8"/>
          <p:cNvSpPr txBox="1">
            <a:spLocks/>
          </p:cNvSpPr>
          <p:nvPr/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E125884-B9DD-4FF1-ABF1-A298E3758BFC}" type="slidenum">
              <a:rPr kumimoji="0" lang="zh-CN" altLang="en-US" sz="140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</a:pPr>
              <a:t>14</a:t>
            </a:fld>
            <a:endParaRPr kumimoji="0" lang="en-US" altLang="zh-CN" sz="14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331913" y="379413"/>
            <a:ext cx="2395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(P7 1-4)</a:t>
            </a:r>
          </a:p>
        </p:txBody>
      </p:sp>
      <p:sp>
        <p:nvSpPr>
          <p:cNvPr id="10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36538" y="425450"/>
            <a:ext cx="1022350" cy="339725"/>
          </a:xfrm>
          <a:prstGeom prst="actionButtonBlank">
            <a:avLst/>
          </a:prstGeom>
          <a:solidFill>
            <a:srgbClr val="FF33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rIns="50400" anchor="ctr" anchorCtr="1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ea typeface="幼圆" pitchFamily="49" charset="-122"/>
              </a:rPr>
              <a:t>例 题 </a:t>
            </a:r>
            <a:r>
              <a:rPr lang="en-US" altLang="zh-CN" sz="1600" b="1" dirty="0">
                <a:solidFill>
                  <a:schemeClr val="bg1"/>
                </a:solidFill>
                <a:ea typeface="幼圆" pitchFamily="49" charset="-122"/>
              </a:rPr>
              <a:t>1</a:t>
            </a:r>
            <a:endParaRPr lang="en-US" altLang="zh-CN" sz="2000" dirty="0">
              <a:solidFill>
                <a:srgbClr val="FF3300"/>
              </a:solidFill>
              <a:effectDag name="">
                <a:cont type="tree" name="">
                  <a:effect ref="fillLine"/>
                  <a:outerShdw dist="38100" dir="13500000" algn="br">
                    <a:srgbClr val="FF7755"/>
                  </a:outerShdw>
                </a:cont>
                <a:cont type="tree" name="">
                  <a:effect ref="fillLine"/>
                  <a:outerShdw dist="38100" dir="2700000" algn="tl">
                    <a:srgbClr val="991E00"/>
                  </a:outerShdw>
                </a:cont>
                <a:effect ref="fillLine"/>
              </a:effectDag>
              <a:ea typeface="隶书" pitchFamily="49" charset="-122"/>
            </a:endParaRPr>
          </a:p>
        </p:txBody>
      </p:sp>
      <p:sp>
        <p:nvSpPr>
          <p:cNvPr id="16390" name="TextBox 11"/>
          <p:cNvSpPr txBox="1">
            <a:spLocks noChangeArrowheads="1"/>
          </p:cNvSpPr>
          <p:nvPr/>
        </p:nvSpPr>
        <p:spPr bwMode="auto">
          <a:xfrm>
            <a:off x="395288" y="1412875"/>
            <a:ext cx="7269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(1)</a:t>
            </a:r>
            <a:r>
              <a:rPr lang="zh-CN" altLang="en-US" sz="2800" b="1"/>
              <a:t>假设某算法在输入规模为</a:t>
            </a:r>
            <a:r>
              <a:rPr lang="en-US" altLang="zh-CN" sz="2800" b="1"/>
              <a:t>n</a:t>
            </a:r>
            <a:r>
              <a:rPr lang="zh-CN" altLang="en-US" sz="2800" b="1"/>
              <a:t>是的计算时间为</a:t>
            </a:r>
          </a:p>
        </p:txBody>
      </p: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47864" y="2060848"/>
            <a:ext cx="2262222" cy="523220"/>
          </a:xfrm>
          <a:prstGeom prst="rect">
            <a:avLst/>
          </a:prstGeom>
          <a:blipFill rotWithShape="1">
            <a:blip r:embed="rId2"/>
            <a:stretch>
              <a:fillRect l="-5391" t="-11628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6392" name="TextBox 14"/>
          <p:cNvSpPr txBox="1">
            <a:spLocks noChangeArrowheads="1"/>
          </p:cNvSpPr>
          <p:nvPr/>
        </p:nvSpPr>
        <p:spPr bwMode="auto">
          <a:xfrm>
            <a:off x="539750" y="2660650"/>
            <a:ext cx="695483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在某台计算机上实现并完成该算法的时间为</a:t>
            </a:r>
            <a:r>
              <a:rPr lang="en-US" altLang="zh-CN" sz="2400" b="1"/>
              <a:t>t</a:t>
            </a:r>
            <a:r>
              <a:rPr lang="zh-CN" altLang="en-US" sz="2400" b="1"/>
              <a:t>秒。</a:t>
            </a:r>
            <a:endParaRPr lang="en-US" altLang="zh-CN" sz="2400" b="1"/>
          </a:p>
          <a:p>
            <a:pPr eaLnBrk="1" hangingPunct="1"/>
            <a:r>
              <a:rPr lang="zh-CN" altLang="en-US" sz="2400" b="1"/>
              <a:t>现有另一台计算机，其运行速度为第一台的</a:t>
            </a:r>
            <a:r>
              <a:rPr lang="en-US" altLang="zh-CN" sz="2400" b="1"/>
              <a:t>64</a:t>
            </a:r>
            <a:r>
              <a:rPr lang="zh-CN" altLang="en-US" sz="2400" b="1"/>
              <a:t>倍，</a:t>
            </a:r>
            <a:endParaRPr lang="en-US" altLang="zh-CN" sz="2400" b="1"/>
          </a:p>
          <a:p>
            <a:pPr eaLnBrk="1" hangingPunct="1"/>
            <a:r>
              <a:rPr lang="zh-CN" altLang="en-US" sz="2400" b="1"/>
              <a:t>那么在这台新机器上用同一算法在</a:t>
            </a:r>
            <a:r>
              <a:rPr lang="en-US" altLang="zh-CN" sz="2400" b="1"/>
              <a:t>t</a:t>
            </a:r>
            <a:r>
              <a:rPr lang="zh-CN" altLang="en-US" sz="2400" b="1"/>
              <a:t>秒</a:t>
            </a:r>
            <a:endParaRPr lang="en-US" altLang="zh-CN" sz="2400" b="1"/>
          </a:p>
          <a:p>
            <a:pPr eaLnBrk="1" hangingPunct="1"/>
            <a:r>
              <a:rPr lang="zh-CN" altLang="en-US" sz="2400" b="1"/>
              <a:t>内能解输入规模为多大的问题？</a:t>
            </a:r>
          </a:p>
        </p:txBody>
      </p:sp>
      <p:sp>
        <p:nvSpPr>
          <p:cNvPr id="16393" name="TextBox 15"/>
          <p:cNvSpPr txBox="1">
            <a:spLocks noChangeArrowheads="1"/>
          </p:cNvSpPr>
          <p:nvPr/>
        </p:nvSpPr>
        <p:spPr bwMode="auto">
          <a:xfrm>
            <a:off x="323850" y="4983163"/>
            <a:ext cx="546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(2)</a:t>
            </a:r>
            <a:r>
              <a:rPr lang="zh-CN" altLang="en-US" sz="2400" b="1"/>
              <a:t>若上述算法的计算时间进一步改进为</a:t>
            </a:r>
          </a:p>
        </p:txBody>
      </p: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96136" y="4941168"/>
            <a:ext cx="1815753" cy="532966"/>
          </a:xfrm>
          <a:prstGeom prst="rect">
            <a:avLst/>
          </a:prstGeom>
          <a:blipFill rotWithShape="1">
            <a:blip r:embed="rId3"/>
            <a:stretch>
              <a:fillRect l="-7047" t="-9195" r="-4698" b="-3218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6395" name="TextBox 18"/>
          <p:cNvSpPr txBox="1">
            <a:spLocks noChangeArrowheads="1"/>
          </p:cNvSpPr>
          <p:nvPr/>
        </p:nvSpPr>
        <p:spPr bwMode="auto">
          <a:xfrm>
            <a:off x="323850" y="5724525"/>
            <a:ext cx="5467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(3)</a:t>
            </a:r>
            <a:r>
              <a:rPr lang="zh-CN" altLang="en-US" sz="2400" b="1"/>
              <a:t>若上述算法的计算时间进一步改进为</a:t>
            </a:r>
          </a:p>
        </p:txBody>
      </p:sp>
      <p:sp>
        <p:nvSpPr>
          <p:cNvPr id="20" name="Text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52120" y="5661248"/>
            <a:ext cx="1598899" cy="523220"/>
          </a:xfrm>
          <a:prstGeom prst="rect">
            <a:avLst/>
          </a:prstGeom>
          <a:blipFill rotWithShape="1">
            <a:blip r:embed="rId4"/>
            <a:stretch>
              <a:fillRect l="-7634" t="-11628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4771789B-4205-458E-ACDA-7CBD82B9FE61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15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75845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01638" y="1479550"/>
          <a:ext cx="68992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文档" r:id="rId4" imgW="4465646" imgH="795022" progId="Word.Document.8">
                  <p:embed/>
                </p:oleObj>
              </mc:Choice>
              <mc:Fallback>
                <p:oleObj name="文档" r:id="rId4" imgW="4465646" imgH="79502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1479550"/>
                        <a:ext cx="689927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7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8313" y="3716338"/>
          <a:ext cx="3868737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文档" r:id="rId6" imgW="1550190" imgH="396071" progId="Word.Document.8">
                  <p:embed/>
                </p:oleObj>
              </mc:Choice>
              <mc:Fallback>
                <p:oleObj name="文档" r:id="rId6" imgW="1550190" imgH="39607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716338"/>
                        <a:ext cx="3868737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0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8950" y="5011738"/>
          <a:ext cx="78073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文档" r:id="rId8" imgW="4171238" imgH="396071" progId="Word.Document.8">
                  <p:embed/>
                </p:oleObj>
              </mc:Choice>
              <mc:Fallback>
                <p:oleObj name="文档" r:id="rId8" imgW="4171238" imgH="396071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5011738"/>
                        <a:ext cx="78073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3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36538" y="425450"/>
            <a:ext cx="1022350" cy="339725"/>
          </a:xfrm>
          <a:prstGeom prst="actionButtonBlank">
            <a:avLst/>
          </a:prstGeom>
          <a:solidFill>
            <a:srgbClr val="FF33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rIns="50400" anchor="ctr" anchorCtr="1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ea typeface="幼圆" pitchFamily="49" charset="-122"/>
              </a:rPr>
              <a:t>例 题 </a:t>
            </a:r>
            <a:r>
              <a:rPr lang="en-US" altLang="zh-CN" sz="1600" b="1" dirty="0">
                <a:solidFill>
                  <a:schemeClr val="bg1"/>
                </a:solidFill>
                <a:ea typeface="幼圆" pitchFamily="49" charset="-122"/>
              </a:rPr>
              <a:t>1</a:t>
            </a:r>
            <a:endParaRPr lang="en-US" altLang="zh-CN" sz="2000" dirty="0">
              <a:solidFill>
                <a:srgbClr val="FF3300"/>
              </a:solidFill>
              <a:effectDag name="">
                <a:cont type="tree" name="">
                  <a:effect ref="fillLine"/>
                  <a:outerShdw dist="38100" dir="13500000" algn="br">
                    <a:srgbClr val="FF7755"/>
                  </a:outerShdw>
                </a:cont>
                <a:cont type="tree" name="">
                  <a:effect ref="fillLine"/>
                  <a:outerShdw dist="38100" dir="2700000" algn="tl">
                    <a:srgbClr val="991E00"/>
                  </a:outerShdw>
                </a:cont>
                <a:effect ref="fillLine"/>
              </a:effectDag>
              <a:ea typeface="隶书" pitchFamily="49" charset="-122"/>
            </a:endParaRPr>
          </a:p>
        </p:txBody>
      </p:sp>
      <p:graphicFrame>
        <p:nvGraphicFramePr>
          <p:cNvPr id="675854" name="Object 1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697038" y="2457450"/>
          <a:ext cx="460375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文档" r:id="rId10" imgW="1952414" imgH="595186" progId="Word.Document.8">
                  <p:embed/>
                </p:oleObj>
              </mc:Choice>
              <mc:Fallback>
                <p:oleObj name="文档" r:id="rId10" imgW="1952414" imgH="595186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2457450"/>
                        <a:ext cx="4603750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爆炸形 2 1"/>
          <p:cNvSpPr>
            <a:spLocks noChangeArrowheads="1"/>
          </p:cNvSpPr>
          <p:nvPr/>
        </p:nvSpPr>
        <p:spPr bwMode="auto">
          <a:xfrm>
            <a:off x="5795963" y="3789363"/>
            <a:ext cx="1728787" cy="1152525"/>
          </a:xfrm>
          <a:prstGeom prst="irregularSeal2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3492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ACC8F571-1224-4F58-B4A6-6649F6361564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16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1187450" y="2060575"/>
          <a:ext cx="60658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文档" r:id="rId3" imgW="2572910" imgH="435678" progId="Word.Document.8">
                  <p:embed/>
                </p:oleObj>
              </mc:Choice>
              <mc:Fallback>
                <p:oleObj name="文档" r:id="rId3" imgW="2572910" imgH="43567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060575"/>
                        <a:ext cx="6065838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09" name="Object 5"/>
          <p:cNvGraphicFramePr>
            <a:graphicFrameLocks noChangeAspect="1"/>
          </p:cNvGraphicFramePr>
          <p:nvPr/>
        </p:nvGraphicFramePr>
        <p:xfrm>
          <a:off x="2124075" y="4387850"/>
          <a:ext cx="593566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文档" r:id="rId5" imgW="2858469" imgH="431357" progId="Word.Document.8">
                  <p:embed/>
                </p:oleObj>
              </mc:Choice>
              <mc:Fallback>
                <p:oleObj name="文档" r:id="rId5" imgW="2858469" imgH="43135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387850"/>
                        <a:ext cx="593566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2710" name="Line 6"/>
          <p:cNvSpPr>
            <a:spLocks noChangeShapeType="1"/>
          </p:cNvSpPr>
          <p:nvPr/>
        </p:nvSpPr>
        <p:spPr bwMode="auto">
          <a:xfrm flipV="1">
            <a:off x="6084888" y="2852738"/>
            <a:ext cx="1223962" cy="0"/>
          </a:xfrm>
          <a:prstGeom prst="line">
            <a:avLst/>
          </a:prstGeom>
          <a:noFill/>
          <a:ln w="1016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8" name="Rectangle 1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250825" y="1484313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</a:rPr>
              <a:t>最坏情况：</a:t>
            </a:r>
          </a:p>
        </p:txBody>
      </p:sp>
      <p:sp>
        <p:nvSpPr>
          <p:cNvPr id="18440" name="Rectangle 1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2717" name="Object 13"/>
          <p:cNvGraphicFramePr>
            <a:graphicFrameLocks noChangeAspect="1"/>
          </p:cNvGraphicFramePr>
          <p:nvPr/>
        </p:nvGraphicFramePr>
        <p:xfrm>
          <a:off x="2411413" y="3316288"/>
          <a:ext cx="40322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公式" r:id="rId7" imgW="1663700" imgH="431800" progId="Equation.3">
                  <p:embed/>
                </p:oleObj>
              </mc:Choice>
              <mc:Fallback>
                <p:oleObj name="公式" r:id="rId7" imgW="16637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316288"/>
                        <a:ext cx="403225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2719" name="Text Box 15"/>
          <p:cNvSpPr txBox="1">
            <a:spLocks noChangeArrowheads="1"/>
          </p:cNvSpPr>
          <p:nvPr/>
        </p:nvSpPr>
        <p:spPr bwMode="auto">
          <a:xfrm>
            <a:off x="231775" y="456723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</a:rPr>
              <a:t>最好情况：</a:t>
            </a:r>
          </a:p>
        </p:txBody>
      </p:sp>
      <p:sp>
        <p:nvSpPr>
          <p:cNvPr id="18443" name="Rectangle 16"/>
          <p:cNvSpPr>
            <a:spLocks noChangeArrowheads="1"/>
          </p:cNvSpPr>
          <p:nvPr/>
        </p:nvSpPr>
        <p:spPr bwMode="auto">
          <a:xfrm>
            <a:off x="179388" y="252413"/>
            <a:ext cx="38862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200" b="1">
                <a:solidFill>
                  <a:srgbClr val="C00000"/>
                </a:solidFill>
                <a:ea typeface="楷体_GB2312" pitchFamily="49" charset="-122"/>
              </a:rPr>
              <a:t>1.2 </a:t>
            </a:r>
            <a:r>
              <a:rPr lang="zh-CN" altLang="en-US" sz="3200" b="1">
                <a:solidFill>
                  <a:srgbClr val="C00000"/>
                </a:solidFill>
                <a:ea typeface="楷体_GB2312" pitchFamily="49" charset="-122"/>
              </a:rPr>
              <a:t>算法复杂性分析</a:t>
            </a:r>
          </a:p>
        </p:txBody>
      </p:sp>
      <p:sp>
        <p:nvSpPr>
          <p:cNvPr id="18444" name="TextBox 1"/>
          <p:cNvSpPr txBox="1">
            <a:spLocks noChangeArrowheads="1"/>
          </p:cNvSpPr>
          <p:nvPr/>
        </p:nvSpPr>
        <p:spPr bwMode="auto">
          <a:xfrm>
            <a:off x="7816850" y="5080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P2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10" grpId="0" animBg="1"/>
      <p:bldP spid="7127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8DB287E4-1610-4EED-B212-683532C75732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17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1476375" y="2751138"/>
          <a:ext cx="5589588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文档" r:id="rId3" imgW="2591636" imgH="513812" progId="Word.Document.8">
                  <p:embed/>
                </p:oleObj>
              </mc:Choice>
              <mc:Fallback>
                <p:oleObj name="文档" r:id="rId3" imgW="2591636" imgH="51381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751138"/>
                        <a:ext cx="5589588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519113" y="1685925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</a:rPr>
              <a:t>平均情况：</a:t>
            </a:r>
          </a:p>
        </p:txBody>
      </p:sp>
      <p:sp>
        <p:nvSpPr>
          <p:cNvPr id="719878" name="Line 6"/>
          <p:cNvSpPr>
            <a:spLocks noChangeShapeType="1"/>
          </p:cNvSpPr>
          <p:nvPr/>
        </p:nvSpPr>
        <p:spPr bwMode="auto">
          <a:xfrm>
            <a:off x="5219700" y="3357563"/>
            <a:ext cx="0" cy="1655762"/>
          </a:xfrm>
          <a:prstGeom prst="line">
            <a:avLst/>
          </a:prstGeom>
          <a:noFill/>
          <a:ln w="1016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9879" name="Text Box 7"/>
          <p:cNvSpPr txBox="1">
            <a:spLocks noChangeArrowheads="1"/>
          </p:cNvSpPr>
          <p:nvPr/>
        </p:nvSpPr>
        <p:spPr bwMode="auto">
          <a:xfrm>
            <a:off x="4335463" y="4995863"/>
            <a:ext cx="2100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输入</a:t>
            </a:r>
            <a:r>
              <a:rPr lang="en-US" altLang="zh-CN" sz="2800" b="1"/>
              <a:t>I</a:t>
            </a:r>
            <a:r>
              <a:rPr lang="zh-CN" altLang="en-US" sz="2800" b="1"/>
              <a:t>的概率</a:t>
            </a:r>
          </a:p>
        </p:txBody>
      </p:sp>
      <p:sp>
        <p:nvSpPr>
          <p:cNvPr id="19463" name="Rectangle 8"/>
          <p:cNvSpPr>
            <a:spLocks noGrp="1" noChangeArrowheads="1"/>
          </p:cNvSpPr>
          <p:nvPr>
            <p:ph type="title"/>
          </p:nvPr>
        </p:nvSpPr>
        <p:spPr>
          <a:xfrm>
            <a:off x="179388" y="165100"/>
            <a:ext cx="3960812" cy="584200"/>
          </a:xfrm>
          <a:noFill/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C00000"/>
                </a:solidFill>
              </a:rPr>
              <a:t>1.2 </a:t>
            </a:r>
            <a:r>
              <a:rPr lang="zh-CN" altLang="en-US" sz="3200" b="1" smtClean="0">
                <a:solidFill>
                  <a:srgbClr val="C00000"/>
                </a:solidFill>
              </a:rPr>
              <a:t>算法复杂性分析</a:t>
            </a:r>
          </a:p>
        </p:txBody>
      </p:sp>
      <p:sp>
        <p:nvSpPr>
          <p:cNvPr id="19464" name="TextBox 1"/>
          <p:cNvSpPr txBox="1">
            <a:spLocks noChangeArrowheads="1"/>
          </p:cNvSpPr>
          <p:nvPr/>
        </p:nvSpPr>
        <p:spPr bwMode="auto">
          <a:xfrm>
            <a:off x="7816850" y="5080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P2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8" grpId="0" animBg="1"/>
      <p:bldP spid="7198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77917593-3F7A-464C-ACB7-1291E2D65834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18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0483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50825" y="1341438"/>
          <a:ext cx="74168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文档" r:id="rId4" imgW="4871150" imgH="792141" progId="Word.Document.8">
                  <p:embed/>
                </p:oleObj>
              </mc:Choice>
              <mc:Fallback>
                <p:oleObj name="文档" r:id="rId4" imgW="4871150" imgH="79214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341438"/>
                        <a:ext cx="74168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6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00563" y="3478213"/>
          <a:ext cx="296703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文档" r:id="rId6" imgW="1960997" imgH="396071" progId="Word.Document.8">
                  <p:embed/>
                </p:oleObj>
              </mc:Choice>
              <mc:Fallback>
                <p:oleObj name="文档" r:id="rId6" imgW="1960997" imgH="396071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478213"/>
                        <a:ext cx="2967037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43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65100" y="404813"/>
            <a:ext cx="1022350" cy="381000"/>
          </a:xfrm>
          <a:prstGeom prst="actionButtonBlank">
            <a:avLst/>
          </a:prstGeom>
          <a:solidFill>
            <a:srgbClr val="FF33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rIns="50400" anchor="ctr" anchorCtr="1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1600" b="1">
                <a:solidFill>
                  <a:schemeClr val="bg1"/>
                </a:solidFill>
                <a:ea typeface="幼圆" pitchFamily="49" charset="-122"/>
              </a:rPr>
              <a:t>例 题 </a:t>
            </a:r>
            <a:r>
              <a:rPr lang="en-US" altLang="zh-CN" sz="1600" b="1">
                <a:solidFill>
                  <a:schemeClr val="bg1"/>
                </a:solidFill>
                <a:ea typeface="幼圆" pitchFamily="49" charset="-122"/>
              </a:rPr>
              <a:t>1-2</a:t>
            </a:r>
            <a:endParaRPr lang="en-US" altLang="zh-CN" sz="2000">
              <a:solidFill>
                <a:srgbClr val="FF3300"/>
              </a:solidFill>
              <a:effectDag name="">
                <a:cont type="tree" name="">
                  <a:effect ref="fillLine"/>
                  <a:outerShdw dist="38100" dir="13500000" algn="br">
                    <a:srgbClr val="FF7755"/>
                  </a:outerShdw>
                </a:cont>
                <a:cont type="tree" name="">
                  <a:effect ref="fillLine"/>
                  <a:outerShdw dist="38100" dir="2700000" algn="tl">
                    <a:srgbClr val="991E00"/>
                  </a:outerShdw>
                </a:cont>
                <a:effect ref="fillLine"/>
              </a:effectDag>
              <a:ea typeface="隶书" pitchFamily="49" charset="-122"/>
            </a:endParaRPr>
          </a:p>
        </p:txBody>
      </p:sp>
      <p:graphicFrame>
        <p:nvGraphicFramePr>
          <p:cNvPr id="679949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56113" y="4714875"/>
          <a:ext cx="40036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文档" r:id="rId8" imgW="2399566" imgH="396071" progId="Word.Document.8">
                  <p:embed/>
                </p:oleObj>
              </mc:Choice>
              <mc:Fallback>
                <p:oleObj name="文档" r:id="rId8" imgW="2399566" imgH="396071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4714875"/>
                        <a:ext cx="4003675" cy="65881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CCFF"/>
                          </a:gs>
                          <a:gs pos="17999">
                            <a:srgbClr val="99CCFF"/>
                          </a:gs>
                          <a:gs pos="36000">
                            <a:srgbClr val="9966FF"/>
                          </a:gs>
                          <a:gs pos="61000">
                            <a:srgbClr val="CC99FF"/>
                          </a:gs>
                          <a:gs pos="82001">
                            <a:srgbClr val="99CCFF"/>
                          </a:gs>
                          <a:gs pos="100000">
                            <a:srgbClr val="CCCCFF"/>
                          </a:gs>
                        </a:gsLst>
                        <a:lin ang="5400000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18"/>
          <p:cNvSpPr txBox="1">
            <a:spLocks noChangeArrowheads="1"/>
          </p:cNvSpPr>
          <p:nvPr/>
        </p:nvSpPr>
        <p:spPr bwMode="auto">
          <a:xfrm>
            <a:off x="3132138" y="4457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FF"/>
                </a:solidFill>
              </a:rPr>
              <a:t>n</a:t>
            </a:r>
          </a:p>
        </p:txBody>
      </p:sp>
      <p:grpSp>
        <p:nvGrpSpPr>
          <p:cNvPr id="20488" name="Group 25"/>
          <p:cNvGrpSpPr>
            <a:grpSpLocks/>
          </p:cNvGrpSpPr>
          <p:nvPr/>
        </p:nvGrpSpPr>
        <p:grpSpPr bwMode="auto">
          <a:xfrm>
            <a:off x="141288" y="2568575"/>
            <a:ext cx="8534400" cy="4100513"/>
            <a:chOff x="89" y="1618"/>
            <a:chExt cx="5376" cy="2583"/>
          </a:xfrm>
        </p:grpSpPr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>
              <a:off x="340" y="1618"/>
              <a:ext cx="1859" cy="2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Int Find(int A[], int n)</a:t>
              </a:r>
            </a:p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{</a:t>
              </a:r>
              <a:endParaRPr lang="pt-BR" altLang="zh-CN" b="1">
                <a:solidFill>
                  <a:srgbClr val="0000FF"/>
                </a:solidFill>
              </a:endParaRPr>
            </a:p>
            <a:p>
              <a:pPr eaLnBrk="1" hangingPunct="1"/>
              <a:r>
                <a:rPr lang="pt-BR" altLang="zh-CN" b="1">
                  <a:solidFill>
                    <a:srgbClr val="0000FF"/>
                  </a:solidFill>
                </a:rPr>
                <a:t>    i:=0;                    a</a:t>
              </a:r>
            </a:p>
            <a:p>
              <a:pPr eaLnBrk="1" hangingPunct="1"/>
              <a:r>
                <a:rPr lang="pt-BR" altLang="zh-CN" b="1">
                  <a:solidFill>
                    <a:srgbClr val="0000FF"/>
                  </a:solidFill>
                </a:rPr>
                <a:t>    while i&lt;n            t      </a:t>
              </a:r>
            </a:p>
            <a:p>
              <a:pPr eaLnBrk="1" hangingPunct="1"/>
              <a:r>
                <a:rPr lang="pt-BR" altLang="zh-CN" b="1">
                  <a:solidFill>
                    <a:srgbClr val="0000FF"/>
                  </a:solidFill>
                </a:rPr>
                <a:t>        i:=i+1;            (a+s)</a:t>
              </a:r>
              <a:endParaRPr lang="en-US" altLang="zh-CN" b="1">
                <a:solidFill>
                  <a:srgbClr val="0000FF"/>
                </a:solidFill>
              </a:endParaRPr>
            </a:p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        If A[i]==k       t</a:t>
              </a:r>
            </a:p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            Break</a:t>
              </a:r>
            </a:p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Reture i                a</a:t>
              </a:r>
            </a:p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}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20491" name="Text Box 9"/>
            <p:cNvSpPr txBox="1">
              <a:spLocks noChangeArrowheads="1"/>
            </p:cNvSpPr>
            <p:nvPr/>
          </p:nvSpPr>
          <p:spPr bwMode="auto">
            <a:xfrm>
              <a:off x="89" y="3941"/>
              <a:ext cx="5376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9pPr>
            </a:lstStyle>
            <a:p>
              <a:pPr eaLnBrk="1" fontAlgn="b" hangingPunct="1">
                <a:lnSpc>
                  <a:spcPct val="105000"/>
                </a:lnSpc>
                <a:spcBef>
                  <a:spcPct val="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分析</a:t>
              </a: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问题的规模为</a:t>
              </a: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n,</a:t>
              </a: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设元运算执行时间为赋值</a:t>
              </a: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:a,</a:t>
              </a: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判断</a:t>
              </a: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:t,</a:t>
              </a: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加法</a:t>
              </a: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:s</a:t>
              </a: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  <p:sp>
          <p:nvSpPr>
            <p:cNvPr id="20492" name="AutoShape 24"/>
            <p:cNvSpPr>
              <a:spLocks/>
            </p:cNvSpPr>
            <p:nvPr/>
          </p:nvSpPr>
          <p:spPr bwMode="auto">
            <a:xfrm flipH="1">
              <a:off x="1733" y="2537"/>
              <a:ext cx="240" cy="757"/>
            </a:xfrm>
            <a:prstGeom prst="leftBrace">
              <a:avLst>
                <a:gd name="adj1" fmla="val 26285"/>
                <a:gd name="adj2" fmla="val 50000"/>
              </a:avLst>
            </a:prstGeom>
            <a:noFill/>
            <a:ln w="952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489" name="TextBox 1"/>
          <p:cNvSpPr txBox="1">
            <a:spLocks noChangeArrowheads="1"/>
          </p:cNvSpPr>
          <p:nvPr/>
        </p:nvSpPr>
        <p:spPr bwMode="auto">
          <a:xfrm>
            <a:off x="7816850" y="508000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补充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97841DE5-1E64-4E06-A7ED-FC1D86C8DC4A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19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3283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554038" y="2060575"/>
          <a:ext cx="7905750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文档" r:id="rId3" imgW="4439990" imgH="1783038" progId="Word.Document.8">
                  <p:embed/>
                </p:oleObj>
              </mc:Choice>
              <mc:Fallback>
                <p:oleObj name="文档" r:id="rId3" imgW="4439990" imgH="178303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2060575"/>
                        <a:ext cx="7905750" cy="317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179388" y="1484313"/>
            <a:ext cx="2447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渐进性态</a:t>
            </a:r>
          </a:p>
        </p:txBody>
      </p:sp>
      <p:sp>
        <p:nvSpPr>
          <p:cNvPr id="21509" name="Rectangle 8"/>
          <p:cNvSpPr>
            <a:spLocks noGrp="1" noChangeArrowheads="1"/>
          </p:cNvSpPr>
          <p:nvPr>
            <p:ph type="title"/>
          </p:nvPr>
        </p:nvSpPr>
        <p:spPr>
          <a:xfrm>
            <a:off x="179388" y="252413"/>
            <a:ext cx="3960812" cy="584200"/>
          </a:xfrm>
          <a:noFill/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C00000"/>
                </a:solidFill>
              </a:rPr>
              <a:t>1.2 </a:t>
            </a:r>
            <a:r>
              <a:rPr lang="zh-CN" altLang="en-US" sz="3200" b="1" smtClean="0">
                <a:solidFill>
                  <a:srgbClr val="C00000"/>
                </a:solidFill>
              </a:rPr>
              <a:t>算法复杂性分析</a:t>
            </a:r>
          </a:p>
        </p:txBody>
      </p:sp>
      <p:sp>
        <p:nvSpPr>
          <p:cNvPr id="21510" name="TextBox 2"/>
          <p:cNvSpPr txBox="1">
            <a:spLocks noChangeArrowheads="1"/>
          </p:cNvSpPr>
          <p:nvPr/>
        </p:nvSpPr>
        <p:spPr bwMode="auto">
          <a:xfrm>
            <a:off x="7740650" y="47625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P3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34925" y="-100013"/>
            <a:ext cx="5473700" cy="1181101"/>
          </a:xfrm>
        </p:spPr>
        <p:txBody>
          <a:bodyPr/>
          <a:lstStyle/>
          <a:p>
            <a:r>
              <a:rPr lang="zh-CN" altLang="en-US" b="1" smtClean="0">
                <a:solidFill>
                  <a:srgbClr val="C00000"/>
                </a:solidFill>
              </a:rPr>
              <a:t>考核与公邮：</a:t>
            </a:r>
          </a:p>
        </p:txBody>
      </p:sp>
      <p:sp>
        <p:nvSpPr>
          <p:cNvPr id="409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2248542B-644C-4A03-8D1B-A35F0B0CAD86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00" name="灯片编号占位符 5"/>
          <p:cNvSpPr txBox="1">
            <a:spLocks/>
          </p:cNvSpPr>
          <p:nvPr/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620202A-DC1B-4425-865C-09B9E85B033E}" type="slidenum">
              <a:rPr kumimoji="0" lang="zh-CN" altLang="en-US" sz="140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</a:pPr>
              <a:t>2</a:t>
            </a:fld>
            <a:endParaRPr kumimoji="0" lang="en-US" altLang="zh-CN" sz="14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4840288" y="2133600"/>
            <a:ext cx="434022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zh-CN" sz="3200" b="1">
                <a:solidFill>
                  <a:srgbClr val="0000FF"/>
                </a:solidFill>
                <a:ea typeface="宋体" pitchFamily="2" charset="-122"/>
              </a:rPr>
              <a:t>algorithm@163.com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4932363" y="3141663"/>
            <a:ext cx="3259137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zh-CN" altLang="en-US" sz="2800" b="1">
                <a:latin typeface="华文行楷" pitchFamily="2" charset="-122"/>
                <a:ea typeface="华文行楷" pitchFamily="2" charset="-122"/>
              </a:rPr>
              <a:t>密码：</a:t>
            </a:r>
            <a:r>
              <a:rPr kumimoji="0" lang="en-US" altLang="zh-CN" sz="2800" b="1">
                <a:solidFill>
                  <a:srgbClr val="0000FF"/>
                </a:solidFill>
                <a:ea typeface="宋体" pitchFamily="2" charset="-122"/>
              </a:rPr>
              <a:t>xinan2014</a:t>
            </a:r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4860925" y="4365625"/>
            <a:ext cx="1582738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6678613" y="4171950"/>
            <a:ext cx="1206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楷体_GB2312" pitchFamily="49" charset="-122"/>
              </a:rPr>
              <a:t>网易网盘</a:t>
            </a:r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4840288" y="5373688"/>
            <a:ext cx="1584325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6630988" y="5084763"/>
            <a:ext cx="1200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kumimoji="0"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2013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23850" y="1708150"/>
            <a:ext cx="4265613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考核方式：</a:t>
            </a:r>
            <a:endParaRPr lang="en-US" altLang="zh-CN" sz="3200" b="1" dirty="0">
              <a:solidFill>
                <a:srgbClr val="CC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r>
              <a:rPr lang="zh-CN" altLang="en-US" sz="32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作业、考勤 </a:t>
            </a:r>
            <a:r>
              <a:rPr lang="en-US" altLang="zh-CN" sz="3200" b="1" dirty="0">
                <a:solidFill>
                  <a:srgbClr val="006600"/>
                </a:solidFill>
                <a:ea typeface="楷体_GB2312" pitchFamily="49" charset="-122"/>
              </a:rPr>
              <a:t>(30%)</a:t>
            </a:r>
          </a:p>
          <a:p>
            <a:pPr>
              <a:defRPr/>
            </a:pPr>
            <a:r>
              <a:rPr lang="zh-CN" altLang="en-US" sz="32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闭卷考试 </a:t>
            </a:r>
            <a:r>
              <a:rPr lang="en-US" altLang="zh-CN" sz="3200" b="1" dirty="0">
                <a:solidFill>
                  <a:srgbClr val="0033CC"/>
                </a:solidFill>
                <a:ea typeface="楷体_GB2312" pitchFamily="49" charset="-122"/>
              </a:rPr>
              <a:t>(70%)</a:t>
            </a:r>
            <a:endParaRPr lang="en-US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endParaRPr lang="en-US" altLang="zh-CN" sz="32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232AA102-1B01-4147-9269-98F6798EBE68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20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34893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684213" y="1844675"/>
          <a:ext cx="775017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文档" r:id="rId3" imgW="2766433" imgH="396071" progId="Word.Document.8">
                  <p:embed/>
                </p:oleObj>
              </mc:Choice>
              <mc:Fallback>
                <p:oleObj name="文档" r:id="rId3" imgW="2766433" imgH="396071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44675"/>
                        <a:ext cx="7750175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1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34896" name="Object 16"/>
          <p:cNvGraphicFramePr>
            <a:graphicFrameLocks noChangeAspect="1"/>
          </p:cNvGraphicFramePr>
          <p:nvPr/>
        </p:nvGraphicFramePr>
        <p:xfrm>
          <a:off x="1547813" y="3213100"/>
          <a:ext cx="576103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公式" r:id="rId5" imgW="3111500" imgH="533400" progId="Equation.3">
                  <p:embed/>
                </p:oleObj>
              </mc:Choice>
              <mc:Fallback>
                <p:oleObj name="公式" r:id="rId5" imgW="3111500" imgH="533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13100"/>
                        <a:ext cx="5761037" cy="1008063"/>
                      </a:xfrm>
                      <a:prstGeom prst="rect">
                        <a:avLst/>
                      </a:prstGeom>
                      <a:blipFill dpi="0" rotWithShape="1">
                        <a:blip r:embed="rId7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898" name="Text Box 18"/>
          <p:cNvSpPr txBox="1">
            <a:spLocks noChangeArrowheads="1"/>
          </p:cNvSpPr>
          <p:nvPr/>
        </p:nvSpPr>
        <p:spPr bwMode="auto">
          <a:xfrm>
            <a:off x="879475" y="4797425"/>
            <a:ext cx="7264400" cy="97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b="1"/>
              <a:t>* 渐进分析</a:t>
            </a:r>
            <a:r>
              <a:rPr lang="zh-CN" altLang="en-US" b="1">
                <a:solidFill>
                  <a:srgbClr val="0000FF"/>
                </a:solidFill>
              </a:rPr>
              <a:t>适用于</a:t>
            </a:r>
            <a:r>
              <a:rPr lang="en-US" altLang="zh-CN" b="1" i="1">
                <a:solidFill>
                  <a:srgbClr val="0000FF"/>
                </a:solidFill>
              </a:rPr>
              <a:t>N</a:t>
            </a:r>
            <a:r>
              <a:rPr lang="zh-CN" altLang="en-US" b="1">
                <a:solidFill>
                  <a:srgbClr val="0000FF"/>
                </a:solidFill>
              </a:rPr>
              <a:t>充分大的情况</a:t>
            </a:r>
            <a:r>
              <a:rPr lang="en-US" altLang="zh-CN" b="1"/>
              <a:t>,</a:t>
            </a:r>
            <a:r>
              <a:rPr lang="zh-CN" altLang="en-US" b="1"/>
              <a:t>当问题的规模很小时</a:t>
            </a:r>
            <a:r>
              <a:rPr lang="en-US" altLang="zh-CN" b="1"/>
              <a:t>,</a:t>
            </a:r>
            <a:r>
              <a:rPr lang="zh-CN" altLang="en-US" b="1"/>
              <a:t>或比较的两算法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b="1"/>
              <a:t>同阶时</a:t>
            </a:r>
            <a:r>
              <a:rPr lang="en-US" altLang="zh-CN" b="1"/>
              <a:t>,</a:t>
            </a:r>
            <a:r>
              <a:rPr lang="zh-CN" altLang="en-US" b="1"/>
              <a:t>则不能做这种简化</a:t>
            </a:r>
            <a:r>
              <a:rPr lang="en-US" altLang="zh-CN" b="1"/>
              <a:t>.</a:t>
            </a:r>
            <a:endParaRPr lang="zh-CN" altLang="en-US" b="1"/>
          </a:p>
        </p:txBody>
      </p:sp>
      <p:sp>
        <p:nvSpPr>
          <p:cNvPr id="22535" name="Rectangle 8"/>
          <p:cNvSpPr>
            <a:spLocks noGrp="1" noChangeArrowheads="1"/>
          </p:cNvSpPr>
          <p:nvPr>
            <p:ph type="title"/>
          </p:nvPr>
        </p:nvSpPr>
        <p:spPr>
          <a:xfrm>
            <a:off x="179388" y="252413"/>
            <a:ext cx="3960812" cy="584200"/>
          </a:xfrm>
          <a:noFill/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C00000"/>
                </a:solidFill>
              </a:rPr>
              <a:t>1.2 </a:t>
            </a:r>
            <a:r>
              <a:rPr lang="zh-CN" altLang="en-US" sz="3200" b="1" smtClean="0">
                <a:solidFill>
                  <a:srgbClr val="C00000"/>
                </a:solidFill>
              </a:rPr>
              <a:t>算法复杂性分析</a:t>
            </a:r>
          </a:p>
        </p:txBody>
      </p:sp>
      <p:sp>
        <p:nvSpPr>
          <p:cNvPr id="22536" name="TextBox 1"/>
          <p:cNvSpPr txBox="1">
            <a:spLocks noChangeArrowheads="1"/>
          </p:cNvSpPr>
          <p:nvPr/>
        </p:nvSpPr>
        <p:spPr bwMode="auto">
          <a:xfrm>
            <a:off x="7816850" y="5080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P3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C797AA09-A3C2-4CA7-99B8-93E021A8D961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21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3555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539750" y="1563688"/>
          <a:ext cx="705326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文档" r:id="rId3" imgW="2919026" imgH="226120" progId="Word.Document.8">
                  <p:embed/>
                </p:oleObj>
              </mc:Choice>
              <mc:Fallback>
                <p:oleObj name="文档" r:id="rId3" imgW="2919026" imgH="2261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63688"/>
                        <a:ext cx="705326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250825" y="2209800"/>
            <a:ext cx="73040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(1)</a:t>
            </a:r>
            <a:r>
              <a:rPr lang="zh-CN" altLang="en-US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大</a:t>
            </a:r>
            <a:r>
              <a:rPr lang="en-US" altLang="zh-CN" sz="3200" b="1">
                <a:solidFill>
                  <a:srgbClr val="0000CC"/>
                </a:solidFill>
                <a:ea typeface="楷体_GB2312" pitchFamily="49" charset="-122"/>
                <a:sym typeface="Symbol" pitchFamily="18" charset="2"/>
              </a:rPr>
              <a:t>O</a:t>
            </a:r>
            <a:r>
              <a:rPr lang="zh-CN" altLang="en-US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表示法 </a:t>
            </a:r>
            <a:r>
              <a:rPr lang="en-US" altLang="zh-CN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算法运行时间的</a:t>
            </a:r>
            <a:r>
              <a:rPr lang="zh-CN" altLang="en-US" sz="32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上限</a:t>
            </a:r>
            <a:r>
              <a:rPr lang="zh-CN" altLang="en-US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</a:p>
        </p:txBody>
      </p:sp>
      <p:graphicFrame>
        <p:nvGraphicFramePr>
          <p:cNvPr id="637959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76250" y="2924175"/>
          <a:ext cx="7372350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文档" r:id="rId5" imgW="3130181" imgH="1188572" progId="Word.Document.8">
                  <p:embed/>
                </p:oleObj>
              </mc:Choice>
              <mc:Fallback>
                <p:oleObj name="文档" r:id="rId5" imgW="3130181" imgH="118857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2924175"/>
                        <a:ext cx="7372350" cy="28003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8"/>
          <p:cNvSpPr>
            <a:spLocks noGrp="1" noChangeArrowheads="1"/>
          </p:cNvSpPr>
          <p:nvPr>
            <p:ph type="title"/>
          </p:nvPr>
        </p:nvSpPr>
        <p:spPr>
          <a:xfrm>
            <a:off x="179388" y="252413"/>
            <a:ext cx="3960812" cy="584200"/>
          </a:xfrm>
          <a:noFill/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C00000"/>
                </a:solidFill>
              </a:rPr>
              <a:t>1.2 </a:t>
            </a:r>
            <a:r>
              <a:rPr lang="zh-CN" altLang="en-US" sz="3200" b="1" smtClean="0">
                <a:solidFill>
                  <a:srgbClr val="C00000"/>
                </a:solidFill>
              </a:rPr>
              <a:t>算法复杂性分析</a:t>
            </a:r>
          </a:p>
        </p:txBody>
      </p:sp>
      <p:sp>
        <p:nvSpPr>
          <p:cNvPr id="23559" name="TextBox 1"/>
          <p:cNvSpPr txBox="1">
            <a:spLocks noChangeArrowheads="1"/>
          </p:cNvSpPr>
          <p:nvPr/>
        </p:nvSpPr>
        <p:spPr bwMode="auto">
          <a:xfrm>
            <a:off x="7816850" y="5080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P3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1B336558-E1BD-4B52-AAEC-7303667ABDC3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22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41038" name="Object 14"/>
          <p:cNvGraphicFramePr>
            <a:graphicFrameLocks noGrp="1" noChangeAspect="1"/>
          </p:cNvGraphicFramePr>
          <p:nvPr>
            <p:ph sz="half" idx="1"/>
          </p:nvPr>
        </p:nvGraphicFramePr>
        <p:xfrm>
          <a:off x="611188" y="1844675"/>
          <a:ext cx="56165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文档" r:id="rId3" imgW="2860960" imgH="399671" progId="Word.Document.8">
                  <p:embed/>
                </p:oleObj>
              </mc:Choice>
              <mc:Fallback>
                <p:oleObj name="文档" r:id="rId3" imgW="2860960" imgH="399671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44675"/>
                        <a:ext cx="561657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40" name="Object 1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1188" y="2903538"/>
          <a:ext cx="7920037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文档" r:id="rId5" imgW="3882748" imgH="594106" progId="Word.Document.8">
                  <p:embed/>
                </p:oleObj>
              </mc:Choice>
              <mc:Fallback>
                <p:oleObj name="文档" r:id="rId5" imgW="3882748" imgH="594106" progId="Word.Document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03538"/>
                        <a:ext cx="7920037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43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1188" y="3790950"/>
          <a:ext cx="6183312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文档" r:id="rId7" imgW="3164016" imgH="792141" progId="Word.Document.8">
                  <p:embed/>
                </p:oleObj>
              </mc:Choice>
              <mc:Fallback>
                <p:oleObj name="文档" r:id="rId7" imgW="3164016" imgH="792141" progId="Word.Document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90950"/>
                        <a:ext cx="6183312" cy="187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8"/>
          <p:cNvSpPr>
            <a:spLocks noGrp="1" noChangeArrowheads="1"/>
          </p:cNvSpPr>
          <p:nvPr>
            <p:ph type="title"/>
          </p:nvPr>
        </p:nvSpPr>
        <p:spPr>
          <a:xfrm>
            <a:off x="179388" y="252413"/>
            <a:ext cx="3960812" cy="584200"/>
          </a:xfrm>
          <a:noFill/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C00000"/>
                </a:solidFill>
              </a:rPr>
              <a:t>1.2 </a:t>
            </a:r>
            <a:r>
              <a:rPr lang="zh-CN" altLang="en-US" sz="3200" b="1" smtClean="0">
                <a:solidFill>
                  <a:srgbClr val="C00000"/>
                </a:solidFill>
              </a:rPr>
              <a:t>算法复杂性分析</a:t>
            </a:r>
          </a:p>
        </p:txBody>
      </p:sp>
      <p:sp>
        <p:nvSpPr>
          <p:cNvPr id="24583" name="TextBox 1"/>
          <p:cNvSpPr txBox="1">
            <a:spLocks noChangeArrowheads="1"/>
          </p:cNvSpPr>
          <p:nvPr/>
        </p:nvSpPr>
        <p:spPr bwMode="auto">
          <a:xfrm>
            <a:off x="7816850" y="5080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P3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4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76139800-3E8F-4BE3-B92C-3B2E09422ED7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23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542925" y="1773238"/>
          <a:ext cx="3390900" cy="379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文档" r:id="rId3" imgW="1945282" imgH="2179829" progId="Word.Document.8">
                  <p:embed/>
                </p:oleObj>
              </mc:Choice>
              <mc:Fallback>
                <p:oleObj name="文档" r:id="rId3" imgW="1945282" imgH="217982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1773238"/>
                        <a:ext cx="3390900" cy="379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06568" name="Object 8"/>
          <p:cNvGraphicFramePr>
            <a:graphicFrameLocks noChangeAspect="1"/>
          </p:cNvGraphicFramePr>
          <p:nvPr/>
        </p:nvGraphicFramePr>
        <p:xfrm>
          <a:off x="4168775" y="1903413"/>
          <a:ext cx="20113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公式" r:id="rId5" imgW="1130300" imgH="228600" progId="Equation.3">
                  <p:embed/>
                </p:oleObj>
              </mc:Choice>
              <mc:Fallback>
                <p:oleObj name="公式" r:id="rId5" imgW="1130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5" y="1903413"/>
                        <a:ext cx="20113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8" name="Rectangle 11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9" name="Rectangle 1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5610" name="Rectangle 1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06575" name="Object 15"/>
          <p:cNvGraphicFramePr>
            <a:graphicFrameLocks noChangeAspect="1"/>
          </p:cNvGraphicFramePr>
          <p:nvPr/>
        </p:nvGraphicFramePr>
        <p:xfrm>
          <a:off x="4211638" y="2633663"/>
          <a:ext cx="18288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公式" r:id="rId7" imgW="1016000" imgH="419100" progId="Equation.3">
                  <p:embed/>
                </p:oleObj>
              </mc:Choice>
              <mc:Fallback>
                <p:oleObj name="公式" r:id="rId7" imgW="1016000" imgH="419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633663"/>
                        <a:ext cx="1828800" cy="7508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1587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Rectangle 1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06577" name="Object 17"/>
          <p:cNvGraphicFramePr>
            <a:graphicFrameLocks noChangeAspect="1"/>
          </p:cNvGraphicFramePr>
          <p:nvPr/>
        </p:nvGraphicFramePr>
        <p:xfrm>
          <a:off x="4211638" y="3452813"/>
          <a:ext cx="16573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公式" r:id="rId9" imgW="837836" imgH="393529" progId="Equation.3">
                  <p:embed/>
                </p:oleObj>
              </mc:Choice>
              <mc:Fallback>
                <p:oleObj name="公式" r:id="rId9" imgW="837836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452813"/>
                        <a:ext cx="1657350" cy="7683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EFD1"/>
                          </a:gs>
                          <a:gs pos="64999">
                            <a:srgbClr val="F0EBD5"/>
                          </a:gs>
                          <a:gs pos="100000">
                            <a:srgbClr val="D1C39F"/>
                          </a:gs>
                        </a:gsLst>
                        <a:lin ang="5400000"/>
                      </a:gradFill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06579" name="Object 19"/>
          <p:cNvGraphicFramePr>
            <a:graphicFrameLocks noChangeAspect="1"/>
          </p:cNvGraphicFramePr>
          <p:nvPr/>
        </p:nvGraphicFramePr>
        <p:xfrm>
          <a:off x="4211638" y="4292600"/>
          <a:ext cx="22018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公式" r:id="rId11" imgW="1066800" imgH="228600" progId="Equation.3">
                  <p:embed/>
                </p:oleObj>
              </mc:Choice>
              <mc:Fallback>
                <p:oleObj name="公式" r:id="rId11" imgW="10668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292600"/>
                        <a:ext cx="22018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81" name="Object 21"/>
          <p:cNvGraphicFramePr>
            <a:graphicFrameLocks noChangeAspect="1"/>
          </p:cNvGraphicFramePr>
          <p:nvPr/>
        </p:nvGraphicFramePr>
        <p:xfrm>
          <a:off x="4211638" y="5084763"/>
          <a:ext cx="19145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公式" r:id="rId13" imgW="1002865" imgH="228501" progId="Equation.3">
                  <p:embed/>
                </p:oleObj>
              </mc:Choice>
              <mc:Fallback>
                <p:oleObj name="公式" r:id="rId13" imgW="1002865" imgH="22850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084763"/>
                        <a:ext cx="19145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Rectangle 8"/>
          <p:cNvSpPr>
            <a:spLocks noGrp="1" noChangeArrowheads="1"/>
          </p:cNvSpPr>
          <p:nvPr>
            <p:ph type="title"/>
          </p:nvPr>
        </p:nvSpPr>
        <p:spPr>
          <a:xfrm>
            <a:off x="179388" y="252413"/>
            <a:ext cx="3960812" cy="584200"/>
          </a:xfrm>
          <a:noFill/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C00000"/>
                </a:solidFill>
              </a:rPr>
              <a:t>1.2 </a:t>
            </a:r>
            <a:r>
              <a:rPr lang="zh-CN" altLang="en-US" sz="3200" b="1" smtClean="0">
                <a:solidFill>
                  <a:srgbClr val="C00000"/>
                </a:solidFill>
              </a:rPr>
              <a:t>算法复杂性分析</a:t>
            </a:r>
          </a:p>
        </p:txBody>
      </p:sp>
      <p:sp>
        <p:nvSpPr>
          <p:cNvPr id="25618" name="TextBox 1"/>
          <p:cNvSpPr txBox="1">
            <a:spLocks noChangeArrowheads="1"/>
          </p:cNvSpPr>
          <p:nvPr/>
        </p:nvSpPr>
        <p:spPr bwMode="auto">
          <a:xfrm>
            <a:off x="7816850" y="508000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补充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6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6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AD57419E-AFEA-4AEA-89B9-E9A03D94E934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24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21941" name="Oval 21"/>
          <p:cNvSpPr>
            <a:spLocks noChangeArrowheads="1"/>
          </p:cNvSpPr>
          <p:nvPr/>
        </p:nvSpPr>
        <p:spPr bwMode="auto">
          <a:xfrm>
            <a:off x="4284663" y="2832100"/>
            <a:ext cx="3455987" cy="582613"/>
          </a:xfrm>
          <a:prstGeom prst="ellipse">
            <a:avLst/>
          </a:prstGeom>
          <a:solidFill>
            <a:schemeClr val="accent1"/>
          </a:solidFill>
          <a:ln w="101600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403350" y="1628775"/>
          <a:ext cx="264318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公式" r:id="rId3" imgW="1054100" imgH="228600" progId="Equation.3">
                  <p:embed/>
                </p:oleObj>
              </mc:Choice>
              <mc:Fallback>
                <p:oleObj name="公式" r:id="rId3" imgW="1054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628775"/>
                        <a:ext cx="264318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76375" y="2708275"/>
          <a:ext cx="16557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公式" r:id="rId5" imgW="609600" imgH="228600" progId="Equation.3">
                  <p:embed/>
                </p:oleObj>
              </mc:Choice>
              <mc:Fallback>
                <p:oleObj name="公式" r:id="rId5" imgW="609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708275"/>
                        <a:ext cx="165576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47813" y="3860800"/>
          <a:ext cx="17287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公式" r:id="rId7" imgW="583947" imgH="228501" progId="Equation.3">
                  <p:embed/>
                </p:oleObj>
              </mc:Choice>
              <mc:Fallback>
                <p:oleObj name="公式" r:id="rId7" imgW="583947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860800"/>
                        <a:ext cx="172878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32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572000" y="2781300"/>
          <a:ext cx="28797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公式" r:id="rId9" imgW="1130300" imgH="228600" progId="Equation.3">
                  <p:embed/>
                </p:oleObj>
              </mc:Choice>
              <mc:Fallback>
                <p:oleObj name="公式" r:id="rId9" imgW="11303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81300"/>
                        <a:ext cx="28797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35" name="Object 15"/>
          <p:cNvGraphicFramePr>
            <a:graphicFrameLocks noChangeAspect="1"/>
          </p:cNvGraphicFramePr>
          <p:nvPr/>
        </p:nvGraphicFramePr>
        <p:xfrm>
          <a:off x="4721225" y="3933825"/>
          <a:ext cx="25146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公式" r:id="rId11" imgW="1130300" imgH="228600" progId="Equation.3">
                  <p:embed/>
                </p:oleObj>
              </mc:Choice>
              <mc:Fallback>
                <p:oleObj name="公式" r:id="rId11" imgW="11303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3933825"/>
                        <a:ext cx="25146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1939" name="Group 19"/>
          <p:cNvGrpSpPr>
            <a:grpSpLocks/>
          </p:cNvGrpSpPr>
          <p:nvPr/>
        </p:nvGrpSpPr>
        <p:grpSpPr bwMode="auto">
          <a:xfrm>
            <a:off x="7164388" y="3860800"/>
            <a:ext cx="1512887" cy="1871663"/>
            <a:chOff x="4513" y="2432"/>
            <a:chExt cx="953" cy="1179"/>
          </a:xfrm>
        </p:grpSpPr>
        <p:sp>
          <p:nvSpPr>
            <p:cNvPr id="26636" name="AutoShape 17"/>
            <p:cNvSpPr>
              <a:spLocks noChangeArrowheads="1"/>
            </p:cNvSpPr>
            <p:nvPr/>
          </p:nvSpPr>
          <p:spPr bwMode="auto">
            <a:xfrm>
              <a:off x="4513" y="2432"/>
              <a:ext cx="953" cy="1179"/>
            </a:xfrm>
            <a:prstGeom prst="cloudCallout">
              <a:avLst>
                <a:gd name="adj1" fmla="val -148847"/>
                <a:gd name="adj2" fmla="val 69509"/>
              </a:avLst>
            </a:prstGeom>
            <a:solidFill>
              <a:srgbClr val="00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6637" name="Text Box 18"/>
            <p:cNvSpPr txBox="1">
              <a:spLocks noChangeArrowheads="1"/>
            </p:cNvSpPr>
            <p:nvPr/>
          </p:nvSpPr>
          <p:spPr bwMode="auto">
            <a:xfrm>
              <a:off x="4772" y="2704"/>
              <a:ext cx="467" cy="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1pPr>
              <a:lvl2pPr marL="742950" indent="-28575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2pPr>
              <a:lvl3pPr marL="11430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3pPr>
              <a:lvl4pPr marL="16002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4pPr>
              <a:lvl5pPr marL="2057400" indent="-228600" eaLnBrk="0" hangingPunct="0"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??</a:t>
              </a:r>
            </a:p>
          </p:txBody>
        </p:sp>
      </p:grpSp>
      <p:sp>
        <p:nvSpPr>
          <p:cNvPr id="721942" name="Text Box 22"/>
          <p:cNvSpPr txBox="1">
            <a:spLocks noChangeArrowheads="1"/>
          </p:cNvSpPr>
          <p:nvPr/>
        </p:nvSpPr>
        <p:spPr bwMode="auto">
          <a:xfrm>
            <a:off x="1260475" y="5157788"/>
            <a:ext cx="4751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华文楷体" pitchFamily="2" charset="-122"/>
              </a:rPr>
              <a:t>*上界的阶越低，结果就越有价值。</a:t>
            </a:r>
          </a:p>
        </p:txBody>
      </p:sp>
      <p:sp>
        <p:nvSpPr>
          <p:cNvPr id="26635" name="Rectangle 8"/>
          <p:cNvSpPr>
            <a:spLocks noGrp="1" noChangeArrowheads="1"/>
          </p:cNvSpPr>
          <p:nvPr>
            <p:ph type="title"/>
          </p:nvPr>
        </p:nvSpPr>
        <p:spPr>
          <a:xfrm>
            <a:off x="179388" y="252413"/>
            <a:ext cx="3960812" cy="584200"/>
          </a:xfrm>
          <a:noFill/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C00000"/>
                </a:solidFill>
              </a:rPr>
              <a:t>1.2 </a:t>
            </a:r>
            <a:r>
              <a:rPr lang="zh-CN" altLang="en-US" sz="3200" b="1" smtClean="0">
                <a:solidFill>
                  <a:srgbClr val="C00000"/>
                </a:solidFill>
              </a:rPr>
              <a:t>算法复杂性分析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2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2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1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1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41" grpId="0" animBg="1"/>
      <p:bldP spid="7219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3FB4C5A0-7676-4A38-B435-E7E91A9F9FC5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25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7651" name="Object 8"/>
          <p:cNvGraphicFramePr>
            <a:graphicFrameLocks noGrp="1" noChangeAspect="1"/>
          </p:cNvGraphicFramePr>
          <p:nvPr>
            <p:ph/>
          </p:nvPr>
        </p:nvGraphicFramePr>
        <p:xfrm>
          <a:off x="1547813" y="1989138"/>
          <a:ext cx="5256212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文档" r:id="rId3" imgW="3654122" imgH="2971970" progId="Word.Document.8">
                  <p:embed/>
                </p:oleObj>
              </mc:Choice>
              <mc:Fallback>
                <p:oleObj name="文档" r:id="rId3" imgW="3654122" imgH="297197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89138"/>
                        <a:ext cx="5256212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179388" y="252413"/>
            <a:ext cx="49688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5"/>
              </a:buBlip>
              <a:defRPr kumimoji="1"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1.2 </a:t>
            </a:r>
            <a:r>
              <a:rPr lang="zh-CN" altLang="en-US" kern="0" dirty="0" smtClean="0">
                <a:solidFill>
                  <a:srgbClr val="C00000"/>
                </a:solidFill>
              </a:rPr>
              <a:t>算法复杂性分析</a:t>
            </a:r>
          </a:p>
        </p:txBody>
      </p:sp>
      <p:sp>
        <p:nvSpPr>
          <p:cNvPr id="27653" name="TextBox 1"/>
          <p:cNvSpPr txBox="1">
            <a:spLocks noChangeArrowheads="1"/>
          </p:cNvSpPr>
          <p:nvPr/>
        </p:nvSpPr>
        <p:spPr bwMode="auto">
          <a:xfrm>
            <a:off x="7816850" y="5080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P3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32ACE846-7A64-4F75-88ED-FAB86AEAE81A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26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107950" y="1773238"/>
            <a:ext cx="72723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588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defTabSz="9588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defTabSz="9588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defTabSz="9588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defTabSz="9588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(2)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大表示法 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算法运行时间的</a:t>
            </a:r>
            <a:r>
              <a:rPr lang="zh-CN" altLang="en-US" sz="32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下限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</a:p>
        </p:txBody>
      </p:sp>
      <p:graphicFrame>
        <p:nvGraphicFramePr>
          <p:cNvPr id="649221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669925" y="2565400"/>
          <a:ext cx="7358063" cy="263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文档" r:id="rId3" imgW="3325462" imgH="1188572" progId="Word.Document.8">
                  <p:embed/>
                </p:oleObj>
              </mc:Choice>
              <mc:Fallback>
                <p:oleObj name="文档" r:id="rId3" imgW="3325462" imgH="118857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2565400"/>
                        <a:ext cx="7358063" cy="2630488"/>
                      </a:xfrm>
                      <a:prstGeom prst="rect">
                        <a:avLst/>
                      </a:prstGeom>
                      <a:solidFill>
                        <a:srgbClr val="C4ED9A"/>
                      </a:solidFill>
                      <a:ln w="222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8"/>
          <p:cNvSpPr>
            <a:spLocks noGrp="1" noChangeArrowheads="1"/>
          </p:cNvSpPr>
          <p:nvPr>
            <p:ph type="title"/>
          </p:nvPr>
        </p:nvSpPr>
        <p:spPr>
          <a:xfrm>
            <a:off x="179388" y="252413"/>
            <a:ext cx="3960812" cy="584200"/>
          </a:xfrm>
          <a:noFill/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C00000"/>
                </a:solidFill>
              </a:rPr>
              <a:t>1.2 </a:t>
            </a:r>
            <a:r>
              <a:rPr lang="zh-CN" altLang="en-US" sz="3200" b="1" smtClean="0">
                <a:solidFill>
                  <a:srgbClr val="C00000"/>
                </a:solidFill>
              </a:rPr>
              <a:t>算法复杂性分析</a:t>
            </a:r>
          </a:p>
        </p:txBody>
      </p:sp>
      <p:sp>
        <p:nvSpPr>
          <p:cNvPr id="28678" name="TextBox 2"/>
          <p:cNvSpPr txBox="1">
            <a:spLocks noChangeArrowheads="1"/>
          </p:cNvSpPr>
          <p:nvPr/>
        </p:nvSpPr>
        <p:spPr bwMode="auto">
          <a:xfrm>
            <a:off x="7812088" y="47625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P4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906BCA00-FB65-4620-934F-39A10E537E69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27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250825" y="1628775"/>
            <a:ext cx="3490913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(3)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表示法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了解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endParaRPr lang="zh-CN" altLang="en-US" sz="3200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720902" name="Object 6"/>
          <p:cNvGraphicFramePr>
            <a:graphicFrameLocks noGrp="1" noChangeAspect="1"/>
          </p:cNvGraphicFramePr>
          <p:nvPr>
            <p:ph/>
          </p:nvPr>
        </p:nvGraphicFramePr>
        <p:xfrm>
          <a:off x="755650" y="3500438"/>
          <a:ext cx="8353425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文档" r:id="rId3" imgW="2976419" imgH="594106" progId="Word.Document.8">
                  <p:embed/>
                </p:oleObj>
              </mc:Choice>
              <mc:Fallback>
                <p:oleObj name="文档" r:id="rId3" imgW="2976419" imgH="59410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00438"/>
                        <a:ext cx="8353425" cy="166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20904" name="Object 8"/>
          <p:cNvGraphicFramePr>
            <a:graphicFrameLocks noChangeAspect="1"/>
          </p:cNvGraphicFramePr>
          <p:nvPr/>
        </p:nvGraphicFramePr>
        <p:xfrm>
          <a:off x="1042988" y="2728913"/>
          <a:ext cx="28813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公式" r:id="rId5" imgW="1066337" imgH="203112" progId="Equation.3">
                  <p:embed/>
                </p:oleObj>
              </mc:Choice>
              <mc:Fallback>
                <p:oleObj name="公式" r:id="rId5" imgW="1066337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728913"/>
                        <a:ext cx="28813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179388" y="252413"/>
            <a:ext cx="48974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7"/>
              </a:buBlip>
              <a:defRPr kumimoji="1"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1.2 </a:t>
            </a:r>
            <a:r>
              <a:rPr lang="zh-CN" altLang="en-US" kern="0" dirty="0" smtClean="0">
                <a:solidFill>
                  <a:srgbClr val="C00000"/>
                </a:solidFill>
              </a:rPr>
              <a:t>算法复杂性分析</a:t>
            </a:r>
          </a:p>
        </p:txBody>
      </p:sp>
      <p:sp>
        <p:nvSpPr>
          <p:cNvPr id="29704" name="TextBox 1"/>
          <p:cNvSpPr txBox="1">
            <a:spLocks noChangeArrowheads="1"/>
          </p:cNvSpPr>
          <p:nvPr/>
        </p:nvSpPr>
        <p:spPr bwMode="auto">
          <a:xfrm>
            <a:off x="7816850" y="5080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P4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034780E9-0ACF-4EBA-9C02-054C97561CCD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28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723" name="Rectangle 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24" name="Object 7"/>
          <p:cNvGraphicFramePr>
            <a:graphicFrameLocks noChangeAspect="1"/>
          </p:cNvGraphicFramePr>
          <p:nvPr/>
        </p:nvGraphicFramePr>
        <p:xfrm>
          <a:off x="1973263" y="2133600"/>
          <a:ext cx="5267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公式" r:id="rId3" imgW="2070100" imgH="228600" progId="Equation.3">
                  <p:embed/>
                </p:oleObj>
              </mc:Choice>
              <mc:Fallback>
                <p:oleObj name="公式" r:id="rId3" imgW="20701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2133600"/>
                        <a:ext cx="52673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1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26" name="Object 9"/>
          <p:cNvGraphicFramePr>
            <a:graphicFrameLocks noChangeAspect="1"/>
          </p:cNvGraphicFramePr>
          <p:nvPr/>
        </p:nvGraphicFramePr>
        <p:xfrm>
          <a:off x="1403350" y="4508500"/>
          <a:ext cx="331946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公式" r:id="rId5" imgW="1079500" imgH="228600" progId="Equation.3">
                  <p:embed/>
                </p:oleObj>
              </mc:Choice>
              <mc:Fallback>
                <p:oleObj name="公式" r:id="rId5" imgW="10795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08500"/>
                        <a:ext cx="3319463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Line 14"/>
          <p:cNvSpPr>
            <a:spLocks noChangeShapeType="1"/>
          </p:cNvSpPr>
          <p:nvPr/>
        </p:nvSpPr>
        <p:spPr bwMode="auto">
          <a:xfrm>
            <a:off x="2409825" y="5156200"/>
            <a:ext cx="0" cy="935038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28" name="Text Box 15"/>
          <p:cNvSpPr txBox="1">
            <a:spLocks noChangeArrowheads="1"/>
          </p:cNvSpPr>
          <p:nvPr/>
        </p:nvSpPr>
        <p:spPr bwMode="auto">
          <a:xfrm>
            <a:off x="1979613" y="605155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b="1"/>
              <a:t>指数级</a:t>
            </a:r>
          </a:p>
        </p:txBody>
      </p:sp>
      <p:sp>
        <p:nvSpPr>
          <p:cNvPr id="30729" name="Line 16"/>
          <p:cNvSpPr>
            <a:spLocks noChangeShapeType="1"/>
          </p:cNvSpPr>
          <p:nvPr/>
        </p:nvSpPr>
        <p:spPr bwMode="auto">
          <a:xfrm>
            <a:off x="3771900" y="5157788"/>
            <a:ext cx="0" cy="935037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30" name="Text Box 17"/>
          <p:cNvSpPr txBox="1">
            <a:spLocks noChangeArrowheads="1"/>
          </p:cNvSpPr>
          <p:nvPr/>
        </p:nvSpPr>
        <p:spPr bwMode="auto">
          <a:xfrm>
            <a:off x="3341688" y="605313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b="1"/>
              <a:t>阶乘级</a:t>
            </a:r>
          </a:p>
        </p:txBody>
      </p:sp>
      <p:sp>
        <p:nvSpPr>
          <p:cNvPr id="30731" name="Line 18"/>
          <p:cNvSpPr>
            <a:spLocks noChangeShapeType="1"/>
          </p:cNvSpPr>
          <p:nvPr/>
        </p:nvSpPr>
        <p:spPr bwMode="auto">
          <a:xfrm>
            <a:off x="2484438" y="2600325"/>
            <a:ext cx="3175" cy="757238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32" name="Text Box 19"/>
          <p:cNvSpPr txBox="1">
            <a:spLocks noChangeArrowheads="1"/>
          </p:cNvSpPr>
          <p:nvPr/>
        </p:nvSpPr>
        <p:spPr bwMode="auto">
          <a:xfrm>
            <a:off x="2046288" y="335756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b="1"/>
              <a:t>常数级</a:t>
            </a:r>
          </a:p>
        </p:txBody>
      </p:sp>
      <p:sp>
        <p:nvSpPr>
          <p:cNvPr id="30733" name="Line 20"/>
          <p:cNvSpPr>
            <a:spLocks noChangeShapeType="1"/>
          </p:cNvSpPr>
          <p:nvPr/>
        </p:nvSpPr>
        <p:spPr bwMode="auto">
          <a:xfrm>
            <a:off x="3630613" y="2638425"/>
            <a:ext cx="3175" cy="757238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34" name="Text Box 21"/>
          <p:cNvSpPr txBox="1">
            <a:spLocks noChangeArrowheads="1"/>
          </p:cNvSpPr>
          <p:nvPr/>
        </p:nvSpPr>
        <p:spPr bwMode="auto">
          <a:xfrm>
            <a:off x="3270250" y="339566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b="1"/>
              <a:t>对数级</a:t>
            </a:r>
          </a:p>
        </p:txBody>
      </p:sp>
      <p:sp>
        <p:nvSpPr>
          <p:cNvPr id="30735" name="Line 22"/>
          <p:cNvSpPr>
            <a:spLocks noChangeShapeType="1"/>
          </p:cNvSpPr>
          <p:nvPr/>
        </p:nvSpPr>
        <p:spPr bwMode="auto">
          <a:xfrm>
            <a:off x="5289550" y="2638425"/>
            <a:ext cx="3175" cy="757238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36" name="Text Box 23"/>
          <p:cNvSpPr txBox="1">
            <a:spLocks noChangeArrowheads="1"/>
          </p:cNvSpPr>
          <p:nvPr/>
        </p:nvSpPr>
        <p:spPr bwMode="auto">
          <a:xfrm>
            <a:off x="4854575" y="339566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b="1"/>
              <a:t>线性级</a:t>
            </a:r>
          </a:p>
        </p:txBody>
      </p:sp>
      <p:sp>
        <p:nvSpPr>
          <p:cNvPr id="30737" name="Line 24"/>
          <p:cNvSpPr>
            <a:spLocks noChangeShapeType="1"/>
          </p:cNvSpPr>
          <p:nvPr/>
        </p:nvSpPr>
        <p:spPr bwMode="auto">
          <a:xfrm>
            <a:off x="6732588" y="2638425"/>
            <a:ext cx="3175" cy="757238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38" name="Text Box 25"/>
          <p:cNvSpPr txBox="1">
            <a:spLocks noChangeArrowheads="1"/>
          </p:cNvSpPr>
          <p:nvPr/>
        </p:nvSpPr>
        <p:spPr bwMode="auto">
          <a:xfrm>
            <a:off x="6156325" y="34305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b="1"/>
              <a:t>多项式级</a:t>
            </a:r>
          </a:p>
        </p:txBody>
      </p:sp>
      <p:sp>
        <p:nvSpPr>
          <p:cNvPr id="30739" name="Rectangle 26"/>
          <p:cNvSpPr>
            <a:spLocks noChangeArrowheads="1"/>
          </p:cNvSpPr>
          <p:nvPr/>
        </p:nvSpPr>
        <p:spPr bwMode="auto">
          <a:xfrm>
            <a:off x="250825" y="257175"/>
            <a:ext cx="3457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b="1">
                <a:solidFill>
                  <a:srgbClr val="C00000"/>
                </a:solidFill>
                <a:ea typeface="楷体_GB2312" pitchFamily="49" charset="-122"/>
              </a:rPr>
              <a:t>补充：复杂性排序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D08C2A41-1C81-4B83-9609-9797A7F8ACA7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29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747" name="Rectangle 26"/>
          <p:cNvSpPr>
            <a:spLocks noChangeArrowheads="1"/>
          </p:cNvSpPr>
          <p:nvPr/>
        </p:nvSpPr>
        <p:spPr bwMode="auto">
          <a:xfrm>
            <a:off x="250825" y="254000"/>
            <a:ext cx="51847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b="1">
                <a:solidFill>
                  <a:srgbClr val="C00000"/>
                </a:solidFill>
                <a:ea typeface="楷体_GB2312" pitchFamily="49" charset="-122"/>
              </a:rPr>
              <a:t>补充：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35896" y="1412776"/>
            <a:ext cx="1631409" cy="523220"/>
          </a:xfrm>
          <a:prstGeom prst="rect">
            <a:avLst/>
          </a:prstGeom>
          <a:blipFill rotWithShape="1">
            <a:blip r:embed="rId2"/>
            <a:stretch>
              <a:fillRect l="-7463" t="-11628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1749" name="TextBox 6"/>
          <p:cNvSpPr txBox="1">
            <a:spLocks noChangeArrowheads="1"/>
          </p:cNvSpPr>
          <p:nvPr/>
        </p:nvSpPr>
        <p:spPr bwMode="auto">
          <a:xfrm>
            <a:off x="827088" y="1484313"/>
            <a:ext cx="305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某算法复杂性为：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42988" y="2276475"/>
            <a:ext cx="1249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</a:rPr>
              <a:t>1)n=40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39975" y="2411413"/>
            <a:ext cx="3479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b="1"/>
              <a:t>电脑：</a:t>
            </a:r>
            <a:r>
              <a:rPr lang="en-US" altLang="zh-CN" b="1"/>
              <a:t>10</a:t>
            </a:r>
            <a:r>
              <a:rPr lang="zh-CN" altLang="en-US" b="1"/>
              <a:t>亿次</a:t>
            </a:r>
            <a:r>
              <a:rPr lang="en-US" altLang="zh-CN" b="1"/>
              <a:t>/</a:t>
            </a:r>
            <a:r>
              <a:rPr lang="zh-CN" altLang="en-US" b="1"/>
              <a:t>秒，需要的时间为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651500" y="2349500"/>
            <a:ext cx="18573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</a:rPr>
              <a:t>t=18.3</a:t>
            </a:r>
            <a:r>
              <a:rPr lang="zh-CN" altLang="en-US" sz="2800" b="1">
                <a:solidFill>
                  <a:srgbClr val="0000FF"/>
                </a:solidFill>
              </a:rPr>
              <a:t>分钟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042988" y="3213100"/>
            <a:ext cx="1249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</a:rPr>
              <a:t>2)n=50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24525" y="3121025"/>
            <a:ext cx="1227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</a:rPr>
              <a:t>t=13</a:t>
            </a:r>
            <a:r>
              <a:rPr lang="zh-CN" altLang="en-US" sz="2800" b="1">
                <a:solidFill>
                  <a:srgbClr val="0000FF"/>
                </a:solidFill>
              </a:rPr>
              <a:t>天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042988" y="4149725"/>
            <a:ext cx="12493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</a:rPr>
              <a:t>3)n=60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740400" y="4076700"/>
            <a:ext cx="1855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</a:rPr>
              <a:t>t=310.56</a:t>
            </a:r>
            <a:r>
              <a:rPr lang="zh-CN" altLang="en-US" sz="2800" b="1">
                <a:solidFill>
                  <a:srgbClr val="0000FF"/>
                </a:solidFill>
              </a:rPr>
              <a:t>年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42988" y="4868863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</a:rPr>
              <a:t>4)n=100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16615" y="4797152"/>
            <a:ext cx="2627793" cy="532966"/>
          </a:xfrm>
          <a:prstGeom prst="rect">
            <a:avLst/>
          </a:prstGeom>
          <a:blipFill rotWithShape="1">
            <a:blip r:embed="rId3"/>
            <a:stretch>
              <a:fillRect l="-4640" t="-9195" b="-3218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8" name="椭圆形标注 17"/>
          <p:cNvSpPr>
            <a:spLocks noChangeArrowheads="1"/>
          </p:cNvSpPr>
          <p:nvPr/>
        </p:nvSpPr>
        <p:spPr bwMode="auto">
          <a:xfrm>
            <a:off x="2881313" y="5380038"/>
            <a:ext cx="3457575" cy="1341437"/>
          </a:xfrm>
          <a:prstGeom prst="wedgeEllipseCallout">
            <a:avLst>
              <a:gd name="adj1" fmla="val 5620"/>
              <a:gd name="adj2" fmla="val -118949"/>
            </a:avLst>
          </a:prstGeo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/>
          </a:gradFill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</a:rPr>
              <a:t>小</a:t>
            </a:r>
            <a:r>
              <a:rPr lang="en-US" altLang="zh-CN" sz="2800" b="1">
                <a:solidFill>
                  <a:srgbClr val="0000FF"/>
                </a:solidFill>
              </a:rPr>
              <a:t>2</a:t>
            </a:r>
            <a:r>
              <a:rPr lang="zh-CN" altLang="en-US" sz="2800" b="1">
                <a:solidFill>
                  <a:srgbClr val="0000FF"/>
                </a:solidFill>
              </a:rPr>
              <a:t>的力量不可忽视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C0F04547-F16C-450D-8033-ED2E0B3089C9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3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74613"/>
            <a:ext cx="3025775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参考书目：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844675"/>
            <a:ext cx="8686800" cy="4321175"/>
          </a:xfrm>
        </p:spPr>
        <p:txBody>
          <a:bodyPr/>
          <a:lstStyle/>
          <a:p>
            <a:pPr marL="609600" indent="-609600" eaLnBrk="1" hangingPunct="1">
              <a:lnSpc>
                <a:spcPct val="125000"/>
              </a:lnSpc>
              <a:buFontTx/>
              <a:buAutoNum type="arabicParenR"/>
            </a:pPr>
            <a:r>
              <a:rPr lang="zh-CN" altLang="en-US" sz="2800" smtClean="0"/>
              <a:t>王红梅，算法设计与分析，清华大学出版社，</a:t>
            </a:r>
            <a:r>
              <a:rPr lang="en-US" altLang="zh-CN" sz="2800" smtClean="0"/>
              <a:t>2006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marL="609600" indent="-609600" eaLnBrk="1" hangingPunct="1">
              <a:lnSpc>
                <a:spcPct val="125000"/>
              </a:lnSpc>
              <a:buFontTx/>
              <a:buAutoNum type="arabicParenR"/>
            </a:pPr>
            <a:endParaRPr lang="en-US" altLang="zh-CN" sz="2800" smtClean="0"/>
          </a:p>
          <a:p>
            <a:pPr marL="609600" indent="-609600" eaLnBrk="1" hangingPunct="1">
              <a:lnSpc>
                <a:spcPct val="125000"/>
              </a:lnSpc>
              <a:buFontTx/>
              <a:buAutoNum type="arabicParenR"/>
            </a:pPr>
            <a:endParaRPr lang="zh-CN" altLang="en-US" sz="2800" smtClean="0"/>
          </a:p>
          <a:p>
            <a:pPr marL="609600" indent="-609600" eaLnBrk="1" hangingPunct="1">
              <a:lnSpc>
                <a:spcPct val="125000"/>
              </a:lnSpc>
              <a:buFontTx/>
              <a:buAutoNum type="arabicParenR"/>
            </a:pPr>
            <a:r>
              <a:rPr lang="zh-CN" altLang="en-US" sz="2800" smtClean="0"/>
              <a:t>吕国英，算法设计与分析，清华大学出版社，</a:t>
            </a:r>
            <a:r>
              <a:rPr lang="en-US" altLang="zh-CN" sz="2800" smtClean="0"/>
              <a:t>2009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marL="609600" indent="-609600" eaLnBrk="1" hangingPunct="1">
              <a:lnSpc>
                <a:spcPct val="125000"/>
              </a:lnSpc>
              <a:buFontTx/>
              <a:buNone/>
            </a:pPr>
            <a:endParaRPr lang="zh-CN" altLang="en-US" sz="2800" smtClean="0"/>
          </a:p>
          <a:p>
            <a:pPr marL="609600" indent="-609600" eaLnBrk="1" hangingPunct="1">
              <a:buFontTx/>
              <a:buAutoNum type="arabicParenR"/>
            </a:pPr>
            <a:endParaRPr lang="zh-CN" altLang="en-US" sz="2800" smtClean="0"/>
          </a:p>
        </p:txBody>
      </p:sp>
    </p:spTree>
  </p:cSld>
  <p:clrMapOvr>
    <a:masterClrMapping/>
  </p:clrMapOvr>
  <p:transition advTm="43907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29CD40D9-7B93-4CA1-A5F4-47F7467A48CC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30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468313" y="1862138"/>
            <a:ext cx="8153400" cy="401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对问题处理能力、运行时间有影响的因素有：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硬件设备的性能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系统软件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输入数据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b)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起决定性作用的是算法渐近复杂度。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c)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在问题规模较小时，常数因子也不可忽视。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d)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实际工作中考虑的因素</a:t>
            </a:r>
          </a:p>
        </p:txBody>
      </p:sp>
      <p:sp>
        <p:nvSpPr>
          <p:cNvPr id="32772" name="Rectangle 18"/>
          <p:cNvSpPr>
            <a:spLocks noChangeArrowheads="1"/>
          </p:cNvSpPr>
          <p:nvPr/>
        </p:nvSpPr>
        <p:spPr bwMode="auto">
          <a:xfrm>
            <a:off x="381000" y="1239838"/>
            <a:ext cx="4335463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(4)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算法复杂度的影响</a:t>
            </a:r>
          </a:p>
        </p:txBody>
      </p:sp>
      <p:sp>
        <p:nvSpPr>
          <p:cNvPr id="32773" name="Rectangle 8"/>
          <p:cNvSpPr>
            <a:spLocks noGrp="1" noChangeArrowheads="1"/>
          </p:cNvSpPr>
          <p:nvPr>
            <p:ph type="title"/>
          </p:nvPr>
        </p:nvSpPr>
        <p:spPr>
          <a:xfrm>
            <a:off x="179388" y="252413"/>
            <a:ext cx="3960812" cy="584200"/>
          </a:xfrm>
          <a:noFill/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C00000"/>
                </a:solidFill>
              </a:rPr>
              <a:t>1.2 </a:t>
            </a:r>
            <a:r>
              <a:rPr lang="zh-CN" altLang="en-US" sz="3200" b="1" smtClean="0">
                <a:solidFill>
                  <a:srgbClr val="C00000"/>
                </a:solidFill>
              </a:rPr>
              <a:t>算法复杂性分析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4725C648-C88F-45FE-BBB9-4A96DB983067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31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266700"/>
            <a:ext cx="3024188" cy="14478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课堂练习：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07950" y="1484313"/>
            <a:ext cx="8820150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：解决某问题有三种算法，复杂性分别为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1000N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10N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，在一台机器上可处理问题的规模分别为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S1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S2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S3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。若机器速度提高到原来的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倍，问在同样时间内可处理问题的大小如何？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4581" name="Text Box 5"/>
          <p:cNvSpPr txBox="1">
            <a:spLocks noChangeArrowheads="1"/>
          </p:cNvSpPr>
          <p:nvPr/>
        </p:nvSpPr>
        <p:spPr bwMode="auto">
          <a:xfrm>
            <a:off x="0" y="2997200"/>
            <a:ext cx="8947150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解： </a:t>
            </a:r>
          </a:p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复杂性    原来处理问题规模   速度提高以后     </a:t>
            </a:r>
          </a:p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1000N                 S1                               10S1 </a:t>
            </a:r>
          </a:p>
          <a:p>
            <a:pPr eaLnBrk="1" hangingPunct="1"/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                                  S2                              3.16S2</a:t>
            </a:r>
          </a:p>
          <a:p>
            <a:pPr eaLnBrk="1" hangingPunct="1"/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                                  S3                       S3 +log10≈S3+3.32</a:t>
            </a:r>
          </a:p>
          <a:p>
            <a:pPr eaLnBrk="1" hangingPunct="1"/>
            <a:endParaRPr lang="zh-CN" altLang="en-US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64585" name="Object 9"/>
          <p:cNvGraphicFramePr>
            <a:graphicFrameLocks noChangeAspect="1"/>
          </p:cNvGraphicFramePr>
          <p:nvPr/>
        </p:nvGraphicFramePr>
        <p:xfrm>
          <a:off x="755650" y="4868863"/>
          <a:ext cx="10525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公式" r:id="rId3" imgW="368300" imgH="457200" progId="Equation.3">
                  <p:embed/>
                </p:oleObj>
              </mc:Choice>
              <mc:Fallback>
                <p:oleObj name="公式" r:id="rId3" imgW="3683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868863"/>
                        <a:ext cx="105251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爆炸形 2 1"/>
          <p:cNvSpPr>
            <a:spLocks noChangeArrowheads="1"/>
          </p:cNvSpPr>
          <p:nvPr/>
        </p:nvSpPr>
        <p:spPr bwMode="auto">
          <a:xfrm>
            <a:off x="7524750" y="3933825"/>
            <a:ext cx="1403350" cy="1295400"/>
          </a:xfrm>
          <a:prstGeom prst="irregularSeal2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1" grpId="0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4C68FCE4-007C-4A85-BDF1-E398C3F47380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32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250825" y="1341438"/>
            <a:ext cx="83820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defTabSz="958850" eaLnBrk="0" hangingPunct="0"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050925" algn="l"/>
              </a:tabLs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kumimoji="0" lang="en-US" altLang="zh-CN" sz="28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的算法复杂度为</a:t>
            </a:r>
            <a:r>
              <a:rPr kumimoji="0" lang="en-US" altLang="zh-CN" sz="2800" b="1">
                <a:latin typeface="楷体_GB2312" pitchFamily="49" charset="-122"/>
                <a:ea typeface="楷体_GB2312" pitchFamily="49" charset="-122"/>
              </a:rPr>
              <a:t>T(n)=n</a:t>
            </a:r>
            <a:r>
              <a:rPr kumimoji="0" lang="en-US" altLang="zh-CN" sz="2800" b="1" baseline="3000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（毫秒），现改善为</a:t>
            </a:r>
            <a:r>
              <a:rPr kumimoji="0" lang="en-US" altLang="zh-CN" sz="2800" b="1">
                <a:latin typeface="楷体_GB2312" pitchFamily="49" charset="-122"/>
                <a:ea typeface="楷体_GB2312" pitchFamily="49" charset="-122"/>
              </a:rPr>
              <a:t>T(n)=n</a:t>
            </a:r>
            <a:r>
              <a:rPr kumimoji="0" lang="en-US" altLang="zh-CN" sz="2800" b="1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（毫秒）。问原来运行一小时的问题实例，现在要运行多少时间？</a:t>
            </a:r>
          </a:p>
        </p:txBody>
      </p:sp>
      <p:sp>
        <p:nvSpPr>
          <p:cNvPr id="663557" name="Rectangle 5"/>
          <p:cNvSpPr>
            <a:spLocks noChangeArrowheads="1"/>
          </p:cNvSpPr>
          <p:nvPr/>
        </p:nvSpPr>
        <p:spPr bwMode="auto">
          <a:xfrm>
            <a:off x="547688" y="3344863"/>
            <a:ext cx="76962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Ctr="1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rgbClr val="FF3300"/>
                </a:solidFill>
                <a:latin typeface="Garamond" pitchFamily="18" charset="0"/>
                <a:ea typeface="楷体_GB2312" pitchFamily="49" charset="-122"/>
              </a:rPr>
              <a:t>解</a:t>
            </a:r>
            <a:r>
              <a:rPr kumimoji="0" lang="zh-CN" altLang="en-US" sz="3200" b="1">
                <a:solidFill>
                  <a:schemeClr val="hlink"/>
                </a:solidFill>
                <a:latin typeface="Garamond" pitchFamily="18" charset="0"/>
                <a:ea typeface="宋体" pitchFamily="2" charset="-122"/>
              </a:rPr>
              <a:t>：</a:t>
            </a:r>
            <a:r>
              <a:rPr kumimoji="0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设实例大小为</a:t>
            </a:r>
            <a:r>
              <a:rPr kumimoji="0"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0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/>
            <a:r>
              <a:rPr kumimoji="0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则 </a:t>
            </a:r>
            <a:r>
              <a:rPr kumimoji="0"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0" lang="en-US" altLang="zh-CN" sz="3200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kumimoji="0" lang="en-US" altLang="zh-CN" sz="3200" b="1">
                <a:solidFill>
                  <a:srgbClr val="0000FF"/>
                </a:solidFill>
                <a:ea typeface="楷体_GB2312" pitchFamily="49" charset="-122"/>
              </a:rPr>
              <a:t>3600*1000</a:t>
            </a:r>
          </a:p>
          <a:p>
            <a:pPr eaLnBrk="1" hangingPunct="1"/>
            <a:r>
              <a:rPr kumimoji="0"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n=</a:t>
            </a:r>
            <a:r>
              <a:rPr kumimoji="0" lang="en-US" altLang="zh-CN" sz="3200" b="1">
                <a:solidFill>
                  <a:srgbClr val="0000FF"/>
                </a:solidFill>
                <a:ea typeface="楷体_GB2312" pitchFamily="49" charset="-122"/>
              </a:rPr>
              <a:t>153.3</a:t>
            </a:r>
          </a:p>
          <a:p>
            <a:pPr eaLnBrk="1" hangingPunct="1"/>
            <a:r>
              <a:rPr kumimoji="0"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∴ </a:t>
            </a:r>
            <a:r>
              <a:rPr kumimoji="0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现在需要时间</a:t>
            </a:r>
            <a:r>
              <a:rPr kumimoji="0"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t=153.3</a:t>
            </a:r>
            <a:r>
              <a:rPr kumimoji="0" lang="en-US" altLang="zh-CN" sz="3200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毫秒≈ </a:t>
            </a:r>
            <a:r>
              <a:rPr kumimoji="0"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23.5</a:t>
            </a:r>
            <a:r>
              <a:rPr kumimoji="0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秒</a:t>
            </a:r>
          </a:p>
        </p:txBody>
      </p:sp>
      <p:sp>
        <p:nvSpPr>
          <p:cNvPr id="34821" name="Rectangle 6"/>
          <p:cNvSpPr>
            <a:spLocks noGrp="1" noChangeArrowheads="1"/>
          </p:cNvSpPr>
          <p:nvPr>
            <p:ph type="title"/>
          </p:nvPr>
        </p:nvSpPr>
        <p:spPr>
          <a:xfrm>
            <a:off x="323850" y="76200"/>
            <a:ext cx="4103688" cy="7620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练习：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793EB5DE-C067-42F3-8958-70A2BFD49FEC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33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29109" name="Oval 21"/>
          <p:cNvSpPr>
            <a:spLocks noChangeArrowheads="1"/>
          </p:cNvSpPr>
          <p:nvPr/>
        </p:nvSpPr>
        <p:spPr bwMode="auto">
          <a:xfrm>
            <a:off x="1547813" y="1412875"/>
            <a:ext cx="6337300" cy="2303463"/>
          </a:xfrm>
          <a:prstGeom prst="ellipse">
            <a:avLst/>
          </a:prstGeom>
          <a:solidFill>
            <a:srgbClr val="CCFFFF"/>
          </a:solidFill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2886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1973263" y="1700213"/>
          <a:ext cx="5267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公式" r:id="rId3" imgW="2070100" imgH="228600" progId="Equation.3">
                  <p:embed/>
                </p:oleObj>
              </mc:Choice>
              <mc:Fallback>
                <p:oleObj name="公式" r:id="rId3" imgW="2070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1700213"/>
                        <a:ext cx="52673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2886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1403350" y="4075113"/>
          <a:ext cx="331946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公式" r:id="rId5" imgW="1079500" imgH="228600" progId="Equation.3">
                  <p:embed/>
                </p:oleObj>
              </mc:Choice>
              <mc:Fallback>
                <p:oleObj name="公式" r:id="rId5" imgW="1079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75113"/>
                        <a:ext cx="331946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2409825" y="4722813"/>
            <a:ext cx="0" cy="935037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979613" y="561816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b="1"/>
              <a:t>指数级</a:t>
            </a: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3771900" y="4724400"/>
            <a:ext cx="0" cy="935038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3341688" y="561975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b="1"/>
              <a:t>阶乘级</a:t>
            </a:r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2484438" y="2166938"/>
            <a:ext cx="3175" cy="757237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046288" y="292417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b="1"/>
              <a:t>常数级</a:t>
            </a: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3630613" y="2205038"/>
            <a:ext cx="3175" cy="757237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3270250" y="296227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b="1"/>
              <a:t>对数级</a:t>
            </a:r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5289550" y="2205038"/>
            <a:ext cx="3175" cy="757237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4854575" y="296227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b="1"/>
              <a:t>线性级</a:t>
            </a: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6732588" y="2205038"/>
            <a:ext cx="3175" cy="757237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6156325" y="29972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b="1"/>
              <a:t>多项式级</a:t>
            </a:r>
          </a:p>
        </p:txBody>
      </p:sp>
      <p:sp>
        <p:nvSpPr>
          <p:cNvPr id="35860" name="Rectangle 20"/>
          <p:cNvSpPr>
            <a:spLocks noGrp="1" noChangeArrowheads="1"/>
          </p:cNvSpPr>
          <p:nvPr>
            <p:ph type="title"/>
          </p:nvPr>
        </p:nvSpPr>
        <p:spPr>
          <a:xfrm>
            <a:off x="323850" y="165100"/>
            <a:ext cx="5472113" cy="584200"/>
          </a:xfrm>
          <a:noFill/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C00000"/>
                </a:solidFill>
              </a:rPr>
              <a:t>1.3 NP</a:t>
            </a:r>
            <a:r>
              <a:rPr lang="zh-CN" altLang="en-US" sz="3200" b="1" smtClean="0">
                <a:solidFill>
                  <a:srgbClr val="C00000"/>
                </a:solidFill>
              </a:rPr>
              <a:t>完全性理论</a:t>
            </a:r>
            <a:r>
              <a:rPr lang="en-US" altLang="zh-CN" sz="3200" b="1" smtClean="0">
                <a:solidFill>
                  <a:srgbClr val="C00000"/>
                </a:solidFill>
              </a:rPr>
              <a:t>-</a:t>
            </a:r>
            <a:r>
              <a:rPr lang="zh-CN" altLang="en-US" sz="3200" b="1" smtClean="0">
                <a:solidFill>
                  <a:srgbClr val="0000FF"/>
                </a:solidFill>
              </a:rPr>
              <a:t>了解</a:t>
            </a:r>
          </a:p>
        </p:txBody>
      </p:sp>
      <p:sp>
        <p:nvSpPr>
          <p:cNvPr id="729110" name="Line 22"/>
          <p:cNvSpPr>
            <a:spLocks noChangeShapeType="1"/>
          </p:cNvSpPr>
          <p:nvPr/>
        </p:nvSpPr>
        <p:spPr bwMode="auto">
          <a:xfrm flipV="1">
            <a:off x="5940425" y="3429000"/>
            <a:ext cx="1511300" cy="71438"/>
          </a:xfrm>
          <a:prstGeom prst="line">
            <a:avLst/>
          </a:prstGeom>
          <a:noFill/>
          <a:ln w="1111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9111" name="AutoShape 23"/>
          <p:cNvSpPr>
            <a:spLocks noChangeArrowheads="1"/>
          </p:cNvSpPr>
          <p:nvPr/>
        </p:nvSpPr>
        <p:spPr bwMode="auto">
          <a:xfrm>
            <a:off x="6227763" y="4221163"/>
            <a:ext cx="2736850" cy="792162"/>
          </a:xfrm>
          <a:prstGeom prst="wedgeEllipseCallout">
            <a:avLst>
              <a:gd name="adj1" fmla="val -92806"/>
              <a:gd name="adj2" fmla="val -121144"/>
            </a:avLst>
          </a:prstGeom>
          <a:solidFill>
            <a:srgbClr val="CCFFCC"/>
          </a:solidFill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ea typeface="华文行楷" pitchFamily="2" charset="-122"/>
              </a:rPr>
              <a:t>易解问题</a:t>
            </a:r>
          </a:p>
        </p:txBody>
      </p:sp>
      <p:sp>
        <p:nvSpPr>
          <p:cNvPr id="729112" name="Line 24"/>
          <p:cNvSpPr>
            <a:spLocks noChangeShapeType="1"/>
          </p:cNvSpPr>
          <p:nvPr/>
        </p:nvSpPr>
        <p:spPr bwMode="auto">
          <a:xfrm>
            <a:off x="1763713" y="6165850"/>
            <a:ext cx="1295400" cy="0"/>
          </a:xfrm>
          <a:prstGeom prst="line">
            <a:avLst/>
          </a:prstGeom>
          <a:noFill/>
          <a:ln w="1047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64" name="TextBox 1"/>
          <p:cNvSpPr txBox="1">
            <a:spLocks noChangeArrowheads="1"/>
          </p:cNvSpPr>
          <p:nvPr/>
        </p:nvSpPr>
        <p:spPr bwMode="auto">
          <a:xfrm>
            <a:off x="7740650" y="47625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P5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2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72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9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9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9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109" grpId="0" animBg="1"/>
      <p:bldP spid="729110" grpId="0" animBg="1"/>
      <p:bldP spid="729111" grpId="0" animBg="1"/>
      <p:bldP spid="7291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6B02935C-7C1D-4E69-9FFF-DBEDB3953615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34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252413"/>
            <a:ext cx="5472113" cy="584200"/>
          </a:xfrm>
          <a:noFill/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C00000"/>
                </a:solidFill>
              </a:rPr>
              <a:t>1.3 NP</a:t>
            </a:r>
            <a:r>
              <a:rPr lang="zh-CN" altLang="en-US" sz="3200" b="1" smtClean="0">
                <a:solidFill>
                  <a:srgbClr val="C00000"/>
                </a:solidFill>
              </a:rPr>
              <a:t>完全性理论</a:t>
            </a:r>
          </a:p>
        </p:txBody>
      </p:sp>
      <p:sp>
        <p:nvSpPr>
          <p:cNvPr id="36868" name="Oval 6"/>
          <p:cNvSpPr>
            <a:spLocks noChangeArrowheads="1"/>
          </p:cNvSpPr>
          <p:nvPr/>
        </p:nvSpPr>
        <p:spPr bwMode="auto">
          <a:xfrm>
            <a:off x="971550" y="2306638"/>
            <a:ext cx="3095625" cy="1266825"/>
          </a:xfrm>
          <a:prstGeom prst="ellipse">
            <a:avLst/>
          </a:prstGeom>
          <a:solidFill>
            <a:srgbClr val="CCFFCC"/>
          </a:solidFill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ea typeface="华文行楷" pitchFamily="2" charset="-122"/>
                <a:cs typeface="Times New Roman" pitchFamily="18" charset="0"/>
              </a:rPr>
              <a:t>P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类问题</a:t>
            </a:r>
          </a:p>
        </p:txBody>
      </p:sp>
      <p:sp>
        <p:nvSpPr>
          <p:cNvPr id="36869" name="Oval 8"/>
          <p:cNvSpPr>
            <a:spLocks noChangeArrowheads="1"/>
          </p:cNvSpPr>
          <p:nvPr/>
        </p:nvSpPr>
        <p:spPr bwMode="auto">
          <a:xfrm>
            <a:off x="5064125" y="2133600"/>
            <a:ext cx="3095625" cy="1266825"/>
          </a:xfrm>
          <a:prstGeom prst="ellipse">
            <a:avLst/>
          </a:prstGeom>
          <a:solidFill>
            <a:srgbClr val="CCFFFF"/>
          </a:solidFill>
          <a:ln w="63500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ea typeface="华文行楷" pitchFamily="2" charset="-122"/>
                <a:cs typeface="Times New Roman" pitchFamily="18" charset="0"/>
              </a:rPr>
              <a:t>NP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类问题</a:t>
            </a:r>
          </a:p>
        </p:txBody>
      </p:sp>
      <p:sp>
        <p:nvSpPr>
          <p:cNvPr id="730121" name="Text Box 9"/>
          <p:cNvSpPr txBox="1">
            <a:spLocks noChangeArrowheads="1"/>
          </p:cNvSpPr>
          <p:nvPr/>
        </p:nvSpPr>
        <p:spPr bwMode="auto">
          <a:xfrm>
            <a:off x="4695825" y="4538663"/>
            <a:ext cx="412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 b="1"/>
              <a:t>Nondeterministic Polynomial</a:t>
            </a:r>
          </a:p>
        </p:txBody>
      </p:sp>
      <p:sp>
        <p:nvSpPr>
          <p:cNvPr id="730122" name="Text Box 10"/>
          <p:cNvSpPr txBox="1">
            <a:spLocks noChangeArrowheads="1"/>
          </p:cNvSpPr>
          <p:nvPr/>
        </p:nvSpPr>
        <p:spPr bwMode="auto">
          <a:xfrm>
            <a:off x="3208338" y="5591175"/>
            <a:ext cx="6764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TSP, Subset-sum, vertex-cover, 3-SAT</a:t>
            </a:r>
          </a:p>
        </p:txBody>
      </p:sp>
      <p:sp>
        <p:nvSpPr>
          <p:cNvPr id="36872" name="TextBox 1"/>
          <p:cNvSpPr txBox="1">
            <a:spLocks noChangeArrowheads="1"/>
          </p:cNvSpPr>
          <p:nvPr/>
        </p:nvSpPr>
        <p:spPr bwMode="auto">
          <a:xfrm>
            <a:off x="7816850" y="5080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P6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3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21" grpId="0"/>
      <p:bldP spid="7301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94D7FCAA-B100-4DC7-B35A-D225CEDFEAAB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35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3200400" y="1200150"/>
            <a:ext cx="1516063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sz="44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小结</a:t>
            </a:r>
            <a:r>
              <a:rPr lang="en-US" altLang="zh-CN" sz="44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36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914400" y="3886200"/>
            <a:ext cx="7315200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8198" name="Rectangle 6"/>
          <p:cNvSpPr>
            <a:spLocks noChangeArrowheads="1"/>
          </p:cNvSpPr>
          <p:nvPr/>
        </p:nvSpPr>
        <p:spPr bwMode="auto">
          <a:xfrm>
            <a:off x="827088" y="2205038"/>
            <a:ext cx="7772400" cy="32956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q"/>
              <a:defRPr/>
            </a:pPr>
            <a:r>
              <a:rPr kumimoji="0" lang="zh-CN" altLang="en-US" sz="3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算法的概念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q"/>
              <a:defRPr/>
            </a:pPr>
            <a:r>
              <a:rPr kumimoji="0" lang="zh-CN" altLang="en-US" sz="3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算法的空间复杂度和时间复杂度。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q"/>
              <a:defRPr/>
            </a:pPr>
            <a:r>
              <a:rPr kumimoji="0" lang="zh-CN" altLang="en-US" sz="3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大</a:t>
            </a:r>
            <a:r>
              <a:rPr kumimoji="0" lang="en-US" altLang="zh-CN" sz="3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O</a:t>
            </a:r>
            <a:r>
              <a:rPr kumimoji="0" lang="zh-CN" altLang="en-US" sz="3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表示法 、大</a:t>
            </a:r>
            <a:r>
              <a:rPr kumimoji="0" lang="zh-CN" altLang="en-US" sz="3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</a:t>
            </a:r>
            <a:r>
              <a:rPr kumimoji="0" lang="zh-CN" altLang="en-US" sz="3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表示法、</a:t>
            </a:r>
            <a:r>
              <a:rPr kumimoji="0" lang="zh-CN" altLang="en-US" sz="3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表示法</a:t>
            </a:r>
            <a:r>
              <a:rPr kumimoji="0" lang="zh-CN" altLang="en-US" sz="3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37894" name="TextBox 1"/>
          <p:cNvSpPr txBox="1">
            <a:spLocks noChangeArrowheads="1"/>
          </p:cNvSpPr>
          <p:nvPr/>
        </p:nvSpPr>
        <p:spPr bwMode="auto">
          <a:xfrm>
            <a:off x="323850" y="333375"/>
            <a:ext cx="2954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C00000"/>
                </a:solidFill>
              </a:rPr>
              <a:t>第</a:t>
            </a:r>
            <a:r>
              <a:rPr lang="en-US" altLang="zh-CN" sz="3200" b="1">
                <a:solidFill>
                  <a:srgbClr val="C00000"/>
                </a:solidFill>
              </a:rPr>
              <a:t>1</a:t>
            </a:r>
            <a:r>
              <a:rPr lang="zh-CN" altLang="en-US" sz="3200" b="1">
                <a:solidFill>
                  <a:srgbClr val="C00000"/>
                </a:solidFill>
              </a:rPr>
              <a:t>章 算法概述</a:t>
            </a:r>
          </a:p>
        </p:txBody>
      </p:sp>
      <p:sp>
        <p:nvSpPr>
          <p:cNvPr id="6" name="爆炸形 2 5"/>
          <p:cNvSpPr>
            <a:spLocks noChangeArrowheads="1"/>
          </p:cNvSpPr>
          <p:nvPr/>
        </p:nvSpPr>
        <p:spPr bwMode="auto">
          <a:xfrm>
            <a:off x="7380288" y="2565400"/>
            <a:ext cx="1368425" cy="863600"/>
          </a:xfrm>
          <a:prstGeom prst="irregularSeal2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爆炸形 2 11"/>
          <p:cNvSpPr>
            <a:spLocks noChangeArrowheads="1"/>
          </p:cNvSpPr>
          <p:nvPr/>
        </p:nvSpPr>
        <p:spPr bwMode="auto">
          <a:xfrm>
            <a:off x="1258888" y="4652963"/>
            <a:ext cx="1368425" cy="863600"/>
          </a:xfrm>
          <a:prstGeom prst="irregularSeal2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7206B51D-3290-4548-94E5-25DA466B9A30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4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"/>
            <a:ext cx="3529012" cy="762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C00000"/>
                </a:solidFill>
              </a:rPr>
              <a:t>内容安排：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556445"/>
            <a:ext cx="7705725" cy="4680867"/>
          </a:xfrm>
        </p:spPr>
        <p:txBody>
          <a:bodyPr/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 算法概述</a:t>
            </a:r>
            <a:r>
              <a:rPr lang="en-US" altLang="zh-CN" dirty="0">
                <a:solidFill>
                  <a:schemeClr val="bg1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重点</a:t>
            </a:r>
            <a:r>
              <a:rPr lang="en-US" altLang="zh-CN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二 递归与分治策略</a:t>
            </a:r>
            <a:r>
              <a:rPr lang="en-US" altLang="zh-CN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重点</a:t>
            </a:r>
            <a:r>
              <a:rPr lang="en-US" altLang="zh-CN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三 动态规划 </a:t>
            </a:r>
            <a:r>
              <a:rPr lang="en-US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重点、难点</a:t>
            </a:r>
            <a:r>
              <a:rPr lang="en-US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四 贪心算法 </a:t>
            </a:r>
            <a:r>
              <a:rPr lang="en-US" altLang="zh-CN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重点</a:t>
            </a:r>
            <a:r>
              <a:rPr lang="en-US" altLang="zh-CN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五 回溯法  </a:t>
            </a:r>
            <a:r>
              <a:rPr lang="en-US" altLang="zh-CN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重点</a:t>
            </a:r>
            <a:r>
              <a:rPr lang="en-US" altLang="zh-CN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eaLnBrk="1" hangingPunct="1">
              <a:lnSpc>
                <a:spcPct val="125000"/>
              </a:lnSpc>
              <a:buBlip>
                <a:blip r:embed="rId2"/>
              </a:buBlip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六 分支限界法      七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随机化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advTm="5389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D26BB413-FD01-4F97-A1C6-477078F4BB44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5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1835697" y="3141663"/>
            <a:ext cx="5760492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rgbClr val="CC0066"/>
                </a:solidFill>
                <a:latin typeface="华文楷体" panose="02010600040101010101" pitchFamily="2" charset="-122"/>
              </a:rPr>
              <a:t>第</a:t>
            </a:r>
            <a:r>
              <a:rPr lang="en-US" altLang="zh-CN" sz="4400" b="1" dirty="0">
                <a:solidFill>
                  <a:srgbClr val="CC0066"/>
                </a:solidFill>
                <a:latin typeface="华文楷体" panose="02010600040101010101" pitchFamily="2" charset="-122"/>
              </a:rPr>
              <a:t>1</a:t>
            </a:r>
            <a:r>
              <a:rPr lang="zh-CN" altLang="en-US" sz="4400" b="1" dirty="0">
                <a:solidFill>
                  <a:srgbClr val="CC0066"/>
                </a:solidFill>
                <a:latin typeface="华文楷体" panose="02010600040101010101" pitchFamily="2" charset="-122"/>
              </a:rPr>
              <a:t>章  算法概述</a:t>
            </a:r>
            <a:endParaRPr lang="en-US" altLang="zh-CN" sz="4400" b="1" dirty="0">
              <a:solidFill>
                <a:srgbClr val="CC0066"/>
              </a:solidFill>
              <a:latin typeface="华文楷体" panose="02010600040101010101" pitchFamily="2" charset="-122"/>
            </a:endParaRPr>
          </a:p>
          <a:p>
            <a:pPr eaLnBrk="1" hangingPunct="1"/>
            <a:r>
              <a:rPr lang="en-US" altLang="zh-CN" sz="4400" b="1" dirty="0">
                <a:solidFill>
                  <a:srgbClr val="CC0066"/>
                </a:solidFill>
                <a:latin typeface="华文楷体" panose="02010600040101010101" pitchFamily="2" charset="-122"/>
              </a:rPr>
              <a:t> </a:t>
            </a:r>
            <a:r>
              <a:rPr lang="en-US" altLang="zh-CN" sz="4400" b="1" dirty="0" smtClean="0">
                <a:solidFill>
                  <a:srgbClr val="CC0066"/>
                </a:solidFill>
                <a:latin typeface="华文楷体" panose="02010600040101010101" pitchFamily="2" charset="-122"/>
              </a:rPr>
              <a:t>         </a:t>
            </a:r>
            <a:r>
              <a:rPr lang="en-US" altLang="zh-CN" sz="2800" b="1" dirty="0" smtClean="0">
                <a:solidFill>
                  <a:srgbClr val="CC0066"/>
                </a:solidFill>
                <a:latin typeface="华文楷体" panose="02010600040101010101" pitchFamily="2" charset="-122"/>
              </a:rPr>
              <a:t>(</a:t>
            </a:r>
            <a:r>
              <a:rPr lang="en-US" altLang="zh-CN" sz="2800" b="1" dirty="0">
                <a:solidFill>
                  <a:srgbClr val="CC0066"/>
                </a:solidFill>
                <a:latin typeface="华文楷体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CC0066"/>
                </a:solidFill>
                <a:latin typeface="华文楷体" panose="02010600040101010101" pitchFamily="2" charset="-122"/>
              </a:rPr>
              <a:t>学时</a:t>
            </a:r>
            <a:r>
              <a:rPr lang="en-US" altLang="zh-CN" sz="2800" b="1" dirty="0">
                <a:solidFill>
                  <a:srgbClr val="CC0066"/>
                </a:solidFill>
                <a:latin typeface="华文楷体" panose="02010600040101010101" pitchFamily="2" charset="-122"/>
              </a:rPr>
              <a:t>)</a:t>
            </a:r>
            <a:endParaRPr lang="zh-CN" altLang="en-US" sz="2800" b="1" dirty="0">
              <a:solidFill>
                <a:srgbClr val="CC0066"/>
              </a:solidFill>
              <a:latin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CED729B8-9DA0-4CEC-904C-20DD7773E553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6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76200"/>
            <a:ext cx="3024188" cy="762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C00000"/>
                </a:solidFill>
              </a:rPr>
              <a:t>学习要求：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38288"/>
            <a:ext cx="8686800" cy="4770437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理解算法的概念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理解什么是程序，程序与算法的区别和内在联系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掌握算法计算复杂性的概念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(I)</a:t>
            </a:r>
            <a:endParaRPr lang="zh-CN" altLang="en-US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掌握算法渐进复杂性的数学表达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(I)</a:t>
            </a:r>
            <a:endParaRPr lang="zh-CN" altLang="en-US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了解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NP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类问题的基本概念</a:t>
            </a:r>
          </a:p>
        </p:txBody>
      </p:sp>
      <p:sp>
        <p:nvSpPr>
          <p:cNvPr id="595972" name="Line 4"/>
          <p:cNvSpPr>
            <a:spLocks noChangeShapeType="1"/>
          </p:cNvSpPr>
          <p:nvPr/>
        </p:nvSpPr>
        <p:spPr bwMode="auto">
          <a:xfrm>
            <a:off x="2124075" y="4005263"/>
            <a:ext cx="2232025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" name="爆炸形 1 1"/>
          <p:cNvSpPr>
            <a:spLocks noChangeArrowheads="1"/>
          </p:cNvSpPr>
          <p:nvPr/>
        </p:nvSpPr>
        <p:spPr bwMode="auto">
          <a:xfrm>
            <a:off x="3635375" y="1341438"/>
            <a:ext cx="1368425" cy="792162"/>
          </a:xfrm>
          <a:prstGeom prst="irregularSeal1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爆炸形 1 6"/>
          <p:cNvSpPr>
            <a:spLocks noChangeArrowheads="1"/>
          </p:cNvSpPr>
          <p:nvPr/>
        </p:nvSpPr>
        <p:spPr bwMode="auto">
          <a:xfrm>
            <a:off x="5580063" y="2781300"/>
            <a:ext cx="1368425" cy="792163"/>
          </a:xfrm>
          <a:prstGeom prst="irregularSeal1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advTm="528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2" grpId="0" animBg="1"/>
      <p:bldP spid="2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049CC6E7-5243-4C7B-9F16-5BF9688EA37B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7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52413"/>
            <a:ext cx="4176713" cy="584200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C00000"/>
                </a:solidFill>
              </a:rPr>
              <a:t>1.1 </a:t>
            </a:r>
            <a:r>
              <a:rPr lang="zh-CN" altLang="en-US" sz="3200" b="1" smtClean="0">
                <a:solidFill>
                  <a:srgbClr val="C00000"/>
                </a:solidFill>
              </a:rPr>
              <a:t>算法与程序</a:t>
            </a:r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323850" y="1700213"/>
            <a:ext cx="28082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88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defTabSz="9588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defTabSz="9588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defTabSz="9588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defTabSz="9588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defTabSz="95885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、算法</a:t>
            </a:r>
          </a:p>
        </p:txBody>
      </p:sp>
      <p:sp>
        <p:nvSpPr>
          <p:cNvPr id="599052" name="Line 12"/>
          <p:cNvSpPr>
            <a:spLocks noChangeShapeType="1"/>
          </p:cNvSpPr>
          <p:nvPr/>
        </p:nvSpPr>
        <p:spPr bwMode="auto">
          <a:xfrm>
            <a:off x="3779838" y="3500438"/>
            <a:ext cx="1152525" cy="0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9053" name="Line 13"/>
          <p:cNvSpPr>
            <a:spLocks noChangeShapeType="1"/>
          </p:cNvSpPr>
          <p:nvPr/>
        </p:nvSpPr>
        <p:spPr bwMode="auto">
          <a:xfrm>
            <a:off x="5724525" y="3500438"/>
            <a:ext cx="1152525" cy="0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9054" name="Text Box 14"/>
          <p:cNvSpPr txBox="1">
            <a:spLocks noChangeArrowheads="1"/>
          </p:cNvSpPr>
          <p:nvPr/>
        </p:nvSpPr>
        <p:spPr bwMode="auto">
          <a:xfrm>
            <a:off x="863600" y="2838450"/>
            <a:ext cx="70929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CC"/>
                </a:solidFill>
              </a:rPr>
              <a:t>一系列将问题的输入转换为输出的计算</a:t>
            </a:r>
          </a:p>
          <a:p>
            <a:pPr eaLnBrk="1" hangingPunct="1"/>
            <a:r>
              <a:rPr lang="zh-CN" altLang="en-US" sz="3200" b="1">
                <a:solidFill>
                  <a:srgbClr val="0000CC"/>
                </a:solidFill>
              </a:rPr>
              <a:t>或操作步骤。</a:t>
            </a:r>
          </a:p>
        </p:txBody>
      </p:sp>
      <p:sp>
        <p:nvSpPr>
          <p:cNvPr id="9224" name="TextBox 1"/>
          <p:cNvSpPr txBox="1">
            <a:spLocks noChangeArrowheads="1"/>
          </p:cNvSpPr>
          <p:nvPr/>
        </p:nvSpPr>
        <p:spPr bwMode="auto">
          <a:xfrm>
            <a:off x="7816850" y="5080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P1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1376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59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3000"/>
                                        <p:tgtEl>
                                          <p:spTgt spid="59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52" grpId="0" animBg="1"/>
      <p:bldP spid="599053" grpId="0" animBg="1"/>
      <p:bldP spid="5990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24A6B6F0-38F4-499B-9F78-EBC3C23311F5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8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950913" y="1371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250825" y="1193800"/>
            <a:ext cx="316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2.</a:t>
            </a:r>
            <a:r>
              <a:rPr lang="zh-CN" altLang="en-US" sz="3200" b="1"/>
              <a:t>算法的性质</a:t>
            </a:r>
          </a:p>
        </p:txBody>
      </p:sp>
      <p:sp>
        <p:nvSpPr>
          <p:cNvPr id="70759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9388" y="1773238"/>
            <a:ext cx="9361487" cy="381635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输入：   </a:t>
            </a:r>
            <a:r>
              <a:rPr lang="zh-CN" altLang="en-US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有外部提供的量作为算法的输入</a:t>
            </a:r>
            <a:r>
              <a:rPr lang="zh-CN" altLang="en-US" sz="2800" dirty="0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输出：   </a:t>
            </a:r>
            <a:r>
              <a:rPr lang="zh-CN" altLang="en-US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算法产生至少一个量作为输出</a:t>
            </a:r>
            <a:r>
              <a:rPr lang="zh-CN" altLang="en-US" sz="2800" dirty="0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确定性：</a:t>
            </a:r>
            <a:r>
              <a:rPr lang="zh-CN" altLang="en-US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组成算法的每条指令是清晰、无歧义的</a:t>
            </a:r>
            <a:r>
              <a:rPr lang="zh-CN" altLang="en-US" sz="2800" dirty="0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有限性：</a:t>
            </a:r>
            <a:r>
              <a:rPr lang="zh-CN" altLang="en-US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算法中每条指令的执行次数是有限的，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执行每条指令的时间也是有限的</a:t>
            </a:r>
            <a:r>
              <a:rPr lang="zh-CN" altLang="en-US" sz="2800" dirty="0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sz="1600" dirty="0" smtClean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52413"/>
            <a:ext cx="4176713" cy="584200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C00000"/>
                </a:solidFill>
              </a:rPr>
              <a:t>1.1 </a:t>
            </a:r>
            <a:r>
              <a:rPr lang="zh-CN" altLang="en-US" sz="3200" b="1" smtClean="0">
                <a:solidFill>
                  <a:srgbClr val="C00000"/>
                </a:solidFill>
              </a:rPr>
              <a:t>算法与程序</a:t>
            </a:r>
          </a:p>
        </p:txBody>
      </p:sp>
      <p:sp>
        <p:nvSpPr>
          <p:cNvPr id="10247" name="TextBox 1"/>
          <p:cNvSpPr txBox="1">
            <a:spLocks noChangeArrowheads="1"/>
          </p:cNvSpPr>
          <p:nvPr/>
        </p:nvSpPr>
        <p:spPr bwMode="auto">
          <a:xfrm>
            <a:off x="7816850" y="5080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P1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7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7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7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07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9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fld id="{C34E3A50-F4F7-45CF-839B-4464F1E3DF6B}" type="slidenum">
              <a:rPr kumimoji="0" lang="zh-CN" altLang="en-US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9</a:t>
            </a:fld>
            <a:endParaRPr kumimoji="0"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267" name="Text Box 25"/>
          <p:cNvSpPr txBox="1">
            <a:spLocks noChangeArrowheads="1"/>
          </p:cNvSpPr>
          <p:nvPr/>
        </p:nvSpPr>
        <p:spPr bwMode="auto">
          <a:xfrm>
            <a:off x="107950" y="1628775"/>
            <a:ext cx="7273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、程序与算法的区别与内在联系</a:t>
            </a:r>
            <a:endParaRPr kumimoji="0" lang="zh-CN" altLang="en-US" sz="2800" b="1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0090" name="Text Box 26"/>
          <p:cNvSpPr txBox="1">
            <a:spLocks noChangeArrowheads="1"/>
          </p:cNvSpPr>
          <p:nvPr/>
        </p:nvSpPr>
        <p:spPr bwMode="auto">
          <a:xfrm>
            <a:off x="649288" y="2565400"/>
            <a:ext cx="8675687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zh-CN" altLang="en-US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程序是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算法用某种程序设计语言的具体实现。</a:t>
            </a:r>
          </a:p>
          <a:p>
            <a:pPr eaLnBrk="1" hangingPunct="1">
              <a:lnSpc>
                <a:spcPct val="125000"/>
              </a:lnSpc>
            </a:pPr>
            <a:r>
              <a:rPr kumimoji="0" lang="zh-CN" altLang="en-US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程序可以不满足算法的性质</a:t>
            </a:r>
            <a:r>
              <a:rPr kumimoji="0" lang="en-US" altLang="zh-CN" sz="2400" b="1">
                <a:solidFill>
                  <a:srgbClr val="0000CC"/>
                </a:solidFill>
                <a:ea typeface="楷体_GB2312" pitchFamily="49" charset="-122"/>
              </a:rPr>
              <a:t>(4)</a:t>
            </a:r>
            <a:r>
              <a:rPr kumimoji="0" lang="zh-CN" altLang="en-US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600092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179388" y="4149725"/>
            <a:ext cx="4248150" cy="649288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/>
              <a:t>4</a:t>
            </a:r>
            <a:r>
              <a:rPr lang="zh-CN" altLang="en-US" sz="2800" smtClean="0"/>
              <a:t>、算法描述语言</a:t>
            </a:r>
          </a:p>
        </p:txBody>
      </p:sp>
      <p:sp>
        <p:nvSpPr>
          <p:cNvPr id="600093" name="Text Box 29"/>
          <p:cNvSpPr txBox="1">
            <a:spLocks noChangeArrowheads="1"/>
          </p:cNvSpPr>
          <p:nvPr/>
        </p:nvSpPr>
        <p:spPr bwMode="auto">
          <a:xfrm>
            <a:off x="939800" y="4941888"/>
            <a:ext cx="213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</a:rPr>
              <a:t>自然语言、</a:t>
            </a: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600094" name="Text Box 30"/>
          <p:cNvSpPr txBox="1">
            <a:spLocks noChangeArrowheads="1"/>
          </p:cNvSpPr>
          <p:nvPr/>
        </p:nvSpPr>
        <p:spPr bwMode="auto">
          <a:xfrm>
            <a:off x="2628900" y="4941888"/>
            <a:ext cx="160337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流程图、</a:t>
            </a:r>
            <a:endParaRPr lang="en-US" altLang="zh-CN" sz="2400" b="1"/>
          </a:p>
          <a:p>
            <a:pPr eaLnBrk="1" hangingPunct="1"/>
            <a:endParaRPr lang="zh-CN" altLang="en-US" sz="2400"/>
          </a:p>
          <a:p>
            <a:pPr eaLnBrk="1" hangingPunct="1"/>
            <a:endParaRPr lang="zh-CN" altLang="en-US" sz="2400"/>
          </a:p>
        </p:txBody>
      </p:sp>
      <p:sp>
        <p:nvSpPr>
          <p:cNvPr id="600095" name="Text Box 31"/>
          <p:cNvSpPr txBox="1">
            <a:spLocks noChangeArrowheads="1"/>
          </p:cNvSpPr>
          <p:nvPr/>
        </p:nvSpPr>
        <p:spPr bwMode="auto">
          <a:xfrm>
            <a:off x="4160838" y="4941888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程序设计语言、</a:t>
            </a:r>
          </a:p>
        </p:txBody>
      </p:sp>
      <p:sp>
        <p:nvSpPr>
          <p:cNvPr id="600096" name="Text Box 32"/>
          <p:cNvSpPr txBox="1">
            <a:spLocks noChangeArrowheads="1"/>
          </p:cNvSpPr>
          <p:nvPr/>
        </p:nvSpPr>
        <p:spPr bwMode="auto">
          <a:xfrm>
            <a:off x="6300788" y="491648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00000"/>
                </a:solidFill>
              </a:rPr>
              <a:t>伪代码等。</a:t>
            </a:r>
          </a:p>
        </p:txBody>
      </p:sp>
      <p:sp>
        <p:nvSpPr>
          <p:cNvPr id="11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52413"/>
            <a:ext cx="4176713" cy="584200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C00000"/>
                </a:solidFill>
              </a:rPr>
              <a:t>1.1 </a:t>
            </a:r>
            <a:r>
              <a:rPr lang="zh-CN" altLang="en-US" sz="3200" b="1" smtClean="0">
                <a:solidFill>
                  <a:srgbClr val="C00000"/>
                </a:solidFill>
              </a:rPr>
              <a:t>算法与程序</a:t>
            </a:r>
          </a:p>
        </p:txBody>
      </p:sp>
      <p:sp>
        <p:nvSpPr>
          <p:cNvPr id="11275" name="TextBox 1"/>
          <p:cNvSpPr txBox="1">
            <a:spLocks noChangeArrowheads="1"/>
          </p:cNvSpPr>
          <p:nvPr/>
        </p:nvSpPr>
        <p:spPr bwMode="auto">
          <a:xfrm>
            <a:off x="7816850" y="5080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P1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0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0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0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0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0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60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90" grpId="0"/>
      <p:bldP spid="600092" grpId="0" build="p"/>
      <p:bldP spid="600093" grpId="0"/>
      <p:bldP spid="600094" grpId="0"/>
      <p:bldP spid="600095" grpId="0"/>
      <p:bldP spid="60009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|0|0|0|0.2|0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|0|0|0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7.5|3.3"/>
</p:tagLst>
</file>

<file path=ppt/theme/theme1.xml><?xml version="1.0" encoding="utf-8"?>
<a:theme xmlns:a="http://schemas.openxmlformats.org/drawingml/2006/main" name="Network Management">
  <a:themeElements>
    <a:clrScheme name="Network Management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Management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华文楷体" pitchFamily="2" charset="-122"/>
          </a:defRPr>
        </a:defPPr>
      </a:lstStyle>
    </a:lnDef>
  </a:objectDefaults>
  <a:extraClrSchemeLst>
    <a:extraClrScheme>
      <a:clrScheme name="Network Management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Management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Management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Management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Management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Management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11803</TotalTime>
  <Words>1109</Words>
  <Application>Microsoft Office PowerPoint</Application>
  <PresentationFormat>全屏显示(4:3)</PresentationFormat>
  <Paragraphs>240</Paragraphs>
  <Slides>35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8" baseType="lpstr">
      <vt:lpstr>Network Management</vt:lpstr>
      <vt:lpstr>文档</vt:lpstr>
      <vt:lpstr>公式</vt:lpstr>
      <vt:lpstr>PowerPoint 演示文稿</vt:lpstr>
      <vt:lpstr>考核与公邮：</vt:lpstr>
      <vt:lpstr>参考书目：</vt:lpstr>
      <vt:lpstr>内容安排：</vt:lpstr>
      <vt:lpstr>PowerPoint 演示文稿</vt:lpstr>
      <vt:lpstr>学习要求：</vt:lpstr>
      <vt:lpstr>1.1 算法与程序</vt:lpstr>
      <vt:lpstr>1.1 算法与程序</vt:lpstr>
      <vt:lpstr>1.1 算法与程序</vt:lpstr>
      <vt:lpstr>5、问题求解</vt:lpstr>
      <vt:lpstr>1.2 算法复杂性分析</vt:lpstr>
      <vt:lpstr>1.2 算法复杂性分析</vt:lpstr>
      <vt:lpstr>PowerPoint 演示文稿</vt:lpstr>
      <vt:lpstr>PowerPoint 演示文稿</vt:lpstr>
      <vt:lpstr>PowerPoint 演示文稿</vt:lpstr>
      <vt:lpstr>PowerPoint 演示文稿</vt:lpstr>
      <vt:lpstr>1.2 算法复杂性分析</vt:lpstr>
      <vt:lpstr>PowerPoint 演示文稿</vt:lpstr>
      <vt:lpstr>1.2 算法复杂性分析</vt:lpstr>
      <vt:lpstr>1.2 算法复杂性分析</vt:lpstr>
      <vt:lpstr>1.2 算法复杂性分析</vt:lpstr>
      <vt:lpstr>1.2 算法复杂性分析</vt:lpstr>
      <vt:lpstr>1.2 算法复杂性分析</vt:lpstr>
      <vt:lpstr>1.2 算法复杂性分析</vt:lpstr>
      <vt:lpstr>PowerPoint 演示文稿</vt:lpstr>
      <vt:lpstr>1.2 算法复杂性分析</vt:lpstr>
      <vt:lpstr>PowerPoint 演示文稿</vt:lpstr>
      <vt:lpstr>PowerPoint 演示文稿</vt:lpstr>
      <vt:lpstr>PowerPoint 演示文稿</vt:lpstr>
      <vt:lpstr>1.2 算法复杂性分析</vt:lpstr>
      <vt:lpstr>课堂练习：</vt:lpstr>
      <vt:lpstr>练习：</vt:lpstr>
      <vt:lpstr>1.3 NP完全性理论-了解</vt:lpstr>
      <vt:lpstr>1.3 NP完全性理论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网络管理讲义_Chapt-1</dc:title>
  <dc:creator>Quantium</dc:creator>
  <cp:lastModifiedBy>Win7w</cp:lastModifiedBy>
  <cp:revision>1707</cp:revision>
  <cp:lastPrinted>1601-01-01T00:00:00Z</cp:lastPrinted>
  <dcterms:created xsi:type="dcterms:W3CDTF">2002-09-11T02:53:41Z</dcterms:created>
  <dcterms:modified xsi:type="dcterms:W3CDTF">2016-08-29T14:11:50Z</dcterms:modified>
</cp:coreProperties>
</file>