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77" r:id="rId3"/>
    <p:sldMasterId id="2147483692" r:id="rId4"/>
  </p:sldMasterIdLst>
  <p:notesMasterIdLst>
    <p:notesMasterId r:id="rId56"/>
  </p:notesMasterIdLst>
  <p:handoutMasterIdLst>
    <p:handoutMasterId r:id="rId57"/>
  </p:handoutMasterIdLst>
  <p:sldIdLst>
    <p:sldId id="537" r:id="rId5"/>
    <p:sldId id="538" r:id="rId6"/>
    <p:sldId id="579" r:id="rId7"/>
    <p:sldId id="580" r:id="rId8"/>
    <p:sldId id="541" r:id="rId9"/>
    <p:sldId id="542" r:id="rId10"/>
    <p:sldId id="543" r:id="rId11"/>
    <p:sldId id="544" r:id="rId12"/>
    <p:sldId id="545" r:id="rId13"/>
    <p:sldId id="546" r:id="rId14"/>
    <p:sldId id="547" r:id="rId15"/>
    <p:sldId id="548" r:id="rId16"/>
    <p:sldId id="549" r:id="rId17"/>
    <p:sldId id="581" r:id="rId18"/>
    <p:sldId id="550" r:id="rId19"/>
    <p:sldId id="551" r:id="rId20"/>
    <p:sldId id="552" r:id="rId21"/>
    <p:sldId id="553" r:id="rId22"/>
    <p:sldId id="554" r:id="rId23"/>
    <p:sldId id="555" r:id="rId24"/>
    <p:sldId id="556" r:id="rId25"/>
    <p:sldId id="557" r:id="rId26"/>
    <p:sldId id="558" r:id="rId27"/>
    <p:sldId id="559" r:id="rId28"/>
    <p:sldId id="560" r:id="rId29"/>
    <p:sldId id="561" r:id="rId30"/>
    <p:sldId id="562" r:id="rId31"/>
    <p:sldId id="563" r:id="rId32"/>
    <p:sldId id="564" r:id="rId33"/>
    <p:sldId id="565" r:id="rId34"/>
    <p:sldId id="566" r:id="rId35"/>
    <p:sldId id="578" r:id="rId36"/>
    <p:sldId id="567" r:id="rId37"/>
    <p:sldId id="568" r:id="rId38"/>
    <p:sldId id="569" r:id="rId39"/>
    <p:sldId id="570" r:id="rId40"/>
    <p:sldId id="571" r:id="rId41"/>
    <p:sldId id="572" r:id="rId42"/>
    <p:sldId id="573" r:id="rId43"/>
    <p:sldId id="574" r:id="rId44"/>
    <p:sldId id="575" r:id="rId45"/>
    <p:sldId id="474" r:id="rId46"/>
    <p:sldId id="462" r:id="rId47"/>
    <p:sldId id="463" r:id="rId48"/>
    <p:sldId id="464" r:id="rId49"/>
    <p:sldId id="534" r:id="rId50"/>
    <p:sldId id="467" r:id="rId51"/>
    <p:sldId id="472" r:id="rId52"/>
    <p:sldId id="535" r:id="rId53"/>
    <p:sldId id="577" r:id="rId54"/>
    <p:sldId id="362" r:id="rId55"/>
  </p:sldIdLst>
  <p:sldSz cx="9144000" cy="6858000" type="screen4x3"/>
  <p:notesSz cx="6858000" cy="9144000"/>
  <p:defaultTextStyle>
    <a:defPPr>
      <a:defRPr lang="zh-CN"/>
    </a:defPPr>
    <a:lvl1pPr algn="l" rtl="0" fontAlgn="base">
      <a:spcBef>
        <a:spcPct val="50000"/>
      </a:spcBef>
      <a:spcAft>
        <a:spcPct val="0"/>
      </a:spcAft>
      <a:defRPr kumimoji="1" sz="2800" b="1" kern="1200">
        <a:solidFill>
          <a:schemeClr val="tx1"/>
        </a:solidFill>
        <a:latin typeface="Arial" charset="0"/>
        <a:ea typeface="黑体" pitchFamily="2" charset="-122"/>
        <a:cs typeface="+mn-cs"/>
      </a:defRPr>
    </a:lvl1pPr>
    <a:lvl2pPr marL="457200" algn="l" rtl="0" fontAlgn="base">
      <a:spcBef>
        <a:spcPct val="50000"/>
      </a:spcBef>
      <a:spcAft>
        <a:spcPct val="0"/>
      </a:spcAft>
      <a:defRPr kumimoji="1" sz="2800" b="1" kern="1200">
        <a:solidFill>
          <a:schemeClr val="tx1"/>
        </a:solidFill>
        <a:latin typeface="Arial" charset="0"/>
        <a:ea typeface="黑体" pitchFamily="2" charset="-122"/>
        <a:cs typeface="+mn-cs"/>
      </a:defRPr>
    </a:lvl2pPr>
    <a:lvl3pPr marL="914400" algn="l" rtl="0" fontAlgn="base">
      <a:spcBef>
        <a:spcPct val="50000"/>
      </a:spcBef>
      <a:spcAft>
        <a:spcPct val="0"/>
      </a:spcAft>
      <a:defRPr kumimoji="1" sz="2800" b="1" kern="1200">
        <a:solidFill>
          <a:schemeClr val="tx1"/>
        </a:solidFill>
        <a:latin typeface="Arial" charset="0"/>
        <a:ea typeface="黑体" pitchFamily="2" charset="-122"/>
        <a:cs typeface="+mn-cs"/>
      </a:defRPr>
    </a:lvl3pPr>
    <a:lvl4pPr marL="1371600" algn="l" rtl="0" fontAlgn="base">
      <a:spcBef>
        <a:spcPct val="50000"/>
      </a:spcBef>
      <a:spcAft>
        <a:spcPct val="0"/>
      </a:spcAft>
      <a:defRPr kumimoji="1" sz="2800" b="1" kern="1200">
        <a:solidFill>
          <a:schemeClr val="tx1"/>
        </a:solidFill>
        <a:latin typeface="Arial" charset="0"/>
        <a:ea typeface="黑体" pitchFamily="2" charset="-122"/>
        <a:cs typeface="+mn-cs"/>
      </a:defRPr>
    </a:lvl4pPr>
    <a:lvl5pPr marL="1828800" algn="l" rtl="0" fontAlgn="base">
      <a:spcBef>
        <a:spcPct val="50000"/>
      </a:spcBef>
      <a:spcAft>
        <a:spcPct val="0"/>
      </a:spcAft>
      <a:defRPr kumimoji="1" sz="2800" b="1" kern="1200">
        <a:solidFill>
          <a:schemeClr val="tx1"/>
        </a:solidFill>
        <a:latin typeface="Arial" charset="0"/>
        <a:ea typeface="黑体" pitchFamily="2" charset="-122"/>
        <a:cs typeface="+mn-cs"/>
      </a:defRPr>
    </a:lvl5pPr>
    <a:lvl6pPr marL="2286000" algn="l" defTabSz="914400" rtl="0" eaLnBrk="1" latinLnBrk="0" hangingPunct="1">
      <a:defRPr kumimoji="1" sz="2800" b="1" kern="1200">
        <a:solidFill>
          <a:schemeClr val="tx1"/>
        </a:solidFill>
        <a:latin typeface="Arial" charset="0"/>
        <a:ea typeface="黑体" pitchFamily="2" charset="-122"/>
        <a:cs typeface="+mn-cs"/>
      </a:defRPr>
    </a:lvl6pPr>
    <a:lvl7pPr marL="2743200" algn="l" defTabSz="914400" rtl="0" eaLnBrk="1" latinLnBrk="0" hangingPunct="1">
      <a:defRPr kumimoji="1" sz="2800" b="1" kern="1200">
        <a:solidFill>
          <a:schemeClr val="tx1"/>
        </a:solidFill>
        <a:latin typeface="Arial" charset="0"/>
        <a:ea typeface="黑体" pitchFamily="2" charset="-122"/>
        <a:cs typeface="+mn-cs"/>
      </a:defRPr>
    </a:lvl7pPr>
    <a:lvl8pPr marL="3200400" algn="l" defTabSz="914400" rtl="0" eaLnBrk="1" latinLnBrk="0" hangingPunct="1">
      <a:defRPr kumimoji="1" sz="2800" b="1" kern="1200">
        <a:solidFill>
          <a:schemeClr val="tx1"/>
        </a:solidFill>
        <a:latin typeface="Arial" charset="0"/>
        <a:ea typeface="黑体" pitchFamily="2" charset="-122"/>
        <a:cs typeface="+mn-cs"/>
      </a:defRPr>
    </a:lvl8pPr>
    <a:lvl9pPr marL="3657600" algn="l" defTabSz="914400" rtl="0" eaLnBrk="1" latinLnBrk="0" hangingPunct="1">
      <a:defRPr kumimoji="1" sz="2800" b="1"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0000FF"/>
    <a:srgbClr val="66FFCC"/>
    <a:srgbClr val="FFFFFF"/>
    <a:srgbClr val="FFFF00"/>
    <a:srgbClr val="99FFCC"/>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3094" autoAdjust="0"/>
  </p:normalViewPr>
  <p:slideViewPr>
    <p:cSldViewPr>
      <p:cViewPr>
        <p:scale>
          <a:sx n="75" d="100"/>
          <a:sy n="75" d="100"/>
        </p:scale>
        <p:origin x="-2580"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370"/>
    </p:cViewPr>
  </p:sorterViewPr>
  <p:notesViewPr>
    <p:cSldViewPr>
      <p:cViewPr varScale="1">
        <p:scale>
          <a:sx n="43" d="100"/>
          <a:sy n="43" d="100"/>
        </p:scale>
        <p:origin x="-14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fld id="{300D47E3-5874-4405-9A48-DACA316F09D8}" type="slidenum">
              <a:rPr lang="en-US" altLang="zh-CN"/>
              <a:pPr/>
              <a:t>‹#›</a:t>
            </a:fld>
            <a:endParaRPr lang="en-US" altLang="zh-CN"/>
          </a:p>
        </p:txBody>
      </p:sp>
    </p:spTree>
    <p:extLst>
      <p:ext uri="{BB962C8B-B14F-4D97-AF65-F5344CB8AC3E}">
        <p14:creationId xmlns:p14="http://schemas.microsoft.com/office/powerpoint/2010/main" val="3537967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fld id="{B8EA2929-B24C-4855-AFE8-97E5065E268F}" type="slidenum">
              <a:rPr lang="en-US" altLang="zh-CN"/>
              <a:pPr/>
              <a:t>‹#›</a:t>
            </a:fld>
            <a:endParaRPr lang="en-US" altLang="zh-CN"/>
          </a:p>
        </p:txBody>
      </p:sp>
    </p:spTree>
    <p:extLst>
      <p:ext uri="{BB962C8B-B14F-4D97-AF65-F5344CB8AC3E}">
        <p14:creationId xmlns:p14="http://schemas.microsoft.com/office/powerpoint/2010/main" val="8008691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EA2929-B24C-4855-AFE8-97E5065E268F}" type="slidenum">
              <a:rPr lang="en-US" altLang="zh-CN" smtClean="0"/>
              <a:pPr/>
              <a:t>11</a:t>
            </a:fld>
            <a:endParaRPr lang="en-US" altLang="zh-CN"/>
          </a:p>
        </p:txBody>
      </p:sp>
    </p:spTree>
    <p:extLst>
      <p:ext uri="{BB962C8B-B14F-4D97-AF65-F5344CB8AC3E}">
        <p14:creationId xmlns:p14="http://schemas.microsoft.com/office/powerpoint/2010/main" val="321773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7330564-616C-4DE3-9E64-AA00B3FFB8F4}" type="slidenum">
              <a:rPr lang="en-US" altLang="zh-CN" smtClean="0"/>
              <a:pPr/>
              <a:t>12</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spcBef>
                <a:spcPct val="20000"/>
              </a:spcBef>
            </a:pPr>
            <a:r>
              <a:rPr lang="zh-CN" altLang="en-US" sz="2400" smtClean="0">
                <a:latin typeface="宋体" pitchFamily="2" charset="-122"/>
              </a:rPr>
              <a:t>实际上现代计算机中大多数都采用联合控制方式。</a:t>
            </a:r>
          </a:p>
          <a:p>
            <a:pPr eaLnBrk="1" hangingPunct="1"/>
            <a:r>
              <a:rPr lang="zh-CN" altLang="en-US" sz="2400" smtClean="0">
                <a:latin typeface="宋体" pitchFamily="2" charset="-122"/>
              </a:rPr>
              <a:t>在功能部件内部采用同步方式或以同步方式为主的控制方式，在功能部件之间采用异步方式。</a:t>
            </a:r>
          </a:p>
        </p:txBody>
      </p:sp>
    </p:spTree>
    <p:extLst>
      <p:ext uri="{BB962C8B-B14F-4D97-AF65-F5344CB8AC3E}">
        <p14:creationId xmlns:p14="http://schemas.microsoft.com/office/powerpoint/2010/main" val="336380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771F6E2-06B7-439A-B950-A90F899F2BAA}" type="slidenum">
              <a:rPr lang="en-US" altLang="zh-CN" smtClean="0"/>
              <a:pPr/>
              <a:t>18</a:t>
            </a:fld>
            <a:endParaRPr lang="en-US" altLang="zh-CN" smtClean="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20000"/>
              </a:spcBef>
            </a:pPr>
            <a:r>
              <a:rPr lang="zh-CN" altLang="en-US" sz="2400" smtClean="0"/>
              <a:t>控制部件与执行部件之间通过控制线，联系在一起；另外控制器为了掌握执行部件的操作情况，执行部件通过反馈线向控制部件反馈信息，以便控制器根据当前状态，下达新的微命令</a:t>
            </a:r>
          </a:p>
          <a:p>
            <a:pPr eaLnBrk="1" hangingPunct="1"/>
            <a:endParaRPr lang="en-US" altLang="zh-CN" smtClean="0"/>
          </a:p>
        </p:txBody>
      </p:sp>
    </p:spTree>
    <p:extLst>
      <p:ext uri="{BB962C8B-B14F-4D97-AF65-F5344CB8AC3E}">
        <p14:creationId xmlns:p14="http://schemas.microsoft.com/office/powerpoint/2010/main" val="14386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EEE6F11-3158-4B30-A1C3-4F33AD80B933}" type="slidenum">
              <a:rPr lang="en-US" altLang="zh-CN" smtClean="0"/>
              <a:pPr/>
              <a:t>21</a:t>
            </a:fld>
            <a:endParaRPr lang="en-US" altLang="zh-CN" smtClean="0"/>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20000"/>
              </a:spcBef>
            </a:pPr>
            <a:r>
              <a:rPr lang="zh-CN" altLang="en-US" sz="2400" smtClean="0"/>
              <a:t>每一个控制信号都是节拍电位信号，其持续时间都是一个</a:t>
            </a:r>
            <a:r>
              <a:rPr lang="en-US" altLang="zh-CN" sz="2400" smtClean="0"/>
              <a:t>CPU</a:t>
            </a:r>
            <a:r>
              <a:rPr lang="zh-CN" altLang="en-US" sz="2400" smtClean="0"/>
              <a:t>周期；有的控制信号需要加入时间控制，形成节拍脉冲信号，完成具体的控制，因为一条机器指令是由微程序实现其功能，所以一条微指令执行时需要指出下一条微指令的地址。</a:t>
            </a:r>
          </a:p>
          <a:p>
            <a:pPr eaLnBrk="1" hangingPunct="1">
              <a:spcBef>
                <a:spcPct val="20000"/>
              </a:spcBef>
            </a:pPr>
            <a:endParaRPr lang="zh-CN" altLang="en-US" sz="2400" smtClean="0"/>
          </a:p>
          <a:p>
            <a:pPr eaLnBrk="1" hangingPunct="1">
              <a:spcBef>
                <a:spcPct val="20000"/>
              </a:spcBef>
            </a:pPr>
            <a:r>
              <a:rPr lang="zh-CN" altLang="en-US" sz="2400" smtClean="0"/>
              <a:t>是执行部件中最基本的操作。</a:t>
            </a:r>
            <a:endParaRPr lang="zh-CN" altLang="en-US" sz="2400" b="1" smtClean="0"/>
          </a:p>
          <a:p>
            <a:pPr eaLnBrk="1" hangingPunct="1"/>
            <a:endParaRPr lang="en-US" altLang="zh-CN" smtClean="0"/>
          </a:p>
        </p:txBody>
      </p:sp>
    </p:spTree>
    <p:extLst>
      <p:ext uri="{BB962C8B-B14F-4D97-AF65-F5344CB8AC3E}">
        <p14:creationId xmlns:p14="http://schemas.microsoft.com/office/powerpoint/2010/main" val="225370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92D6772-70B4-4B18-90CB-3BB016E30436}" type="slidenum">
              <a:rPr lang="en-US" altLang="zh-CN" smtClean="0"/>
              <a:pPr/>
              <a:t>30</a:t>
            </a:fld>
            <a:endParaRPr lang="en-US" altLang="zh-CN" smtClean="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15000"/>
              </a:spcBef>
            </a:pPr>
            <a:r>
              <a:rPr lang="zh-CN" altLang="en-US" sz="2400" smtClean="0"/>
              <a:t>微程序一般是顺序执行，地址是在读出微指令的同时给出；当出现转移时，则需要地址转移逻辑根据判别测试字段</a:t>
            </a:r>
            <a:r>
              <a:rPr lang="en-US" altLang="zh-CN" sz="2400" smtClean="0"/>
              <a:t>P</a:t>
            </a:r>
            <a:r>
              <a:rPr lang="zh-CN" altLang="en-US" sz="2400" smtClean="0"/>
              <a:t>和执行部件的“状态条件”反馈信息，去修改地址寄存器的内容，并按照此地址去读出下一条微指令。</a:t>
            </a:r>
          </a:p>
          <a:p>
            <a:pPr eaLnBrk="1" hangingPunct="1"/>
            <a:endParaRPr lang="en-US" altLang="zh-CN" smtClean="0"/>
          </a:p>
        </p:txBody>
      </p:sp>
    </p:spTree>
    <p:extLst>
      <p:ext uri="{BB962C8B-B14F-4D97-AF65-F5344CB8AC3E}">
        <p14:creationId xmlns:p14="http://schemas.microsoft.com/office/powerpoint/2010/main" val="115497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4910678-DDB2-4C84-83D8-3B3E56417EB6}" type="slidenum">
              <a:rPr lang="en-US" altLang="zh-CN" smtClean="0"/>
              <a:pPr/>
              <a:t>35</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zh-CN" altLang="en-US" smtClean="0"/>
              <a:t>这只是举例，不表示所有情况</a:t>
            </a:r>
          </a:p>
        </p:txBody>
      </p:sp>
    </p:spTree>
    <p:extLst>
      <p:ext uri="{BB962C8B-B14F-4D97-AF65-F5344CB8AC3E}">
        <p14:creationId xmlns:p14="http://schemas.microsoft.com/office/powerpoint/2010/main" val="287966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90D2F-9EAD-487C-9646-26B5F66260D5}" type="slidenum">
              <a:rPr lang="en-US" altLang="zh-CN"/>
              <a:pPr/>
              <a:t>44</a:t>
            </a:fld>
            <a:endParaRPr lang="en-US" altLang="zh-CN"/>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r>
              <a:rPr lang="zh-CN" altLang="en-US"/>
              <a:t>这种编码法会导致本来可以同时进行的操作无法同时进行，导致操作速度降低</a:t>
            </a:r>
          </a:p>
        </p:txBody>
      </p:sp>
    </p:spTree>
    <p:extLst>
      <p:ext uri="{BB962C8B-B14F-4D97-AF65-F5344CB8AC3E}">
        <p14:creationId xmlns:p14="http://schemas.microsoft.com/office/powerpoint/2010/main" val="386966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A611EA4-7183-45B2-AC8A-751879B04B2F}" type="slidenum">
              <a:rPr lang="en-US" altLang="zh-CN"/>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2B2C12-D4A4-4233-B582-8EC5E98D6D30}" type="slidenum">
              <a:rPr lang="en-US" altLang="zh-CN"/>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4156D88-8497-42F7-9F81-32F1E5EB7282}" type="slidenum">
              <a:rPr lang="en-US" altLang="zh-CN"/>
              <a:pPr/>
              <a:t>‹#›</a:t>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7370F105-EB3A-4BC1-8E9C-A58170209E80}" type="slidenum">
              <a:rPr lang="en-US" altLang="zh-CN"/>
              <a:pPr/>
              <a:t>‹#›</a:t>
            </a:fld>
            <a:endParaRPr lang="en-US" altLang="zh-CN"/>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14370" name="Group 2"/>
          <p:cNvGrpSpPr>
            <a:grpSpLocks/>
          </p:cNvGrpSpPr>
          <p:nvPr/>
        </p:nvGrpSpPr>
        <p:grpSpPr bwMode="auto">
          <a:xfrm>
            <a:off x="0" y="0"/>
            <a:ext cx="9148763" cy="6851650"/>
            <a:chOff x="1" y="0"/>
            <a:chExt cx="5763" cy="4316"/>
          </a:xfrm>
        </p:grpSpPr>
        <p:sp>
          <p:nvSpPr>
            <p:cNvPr id="31437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437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437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grpSp>
          <p:nvGrpSpPr>
            <p:cNvPr id="314374" name="Group 6"/>
            <p:cNvGrpSpPr>
              <a:grpSpLocks/>
            </p:cNvGrpSpPr>
            <p:nvPr/>
          </p:nvGrpSpPr>
          <p:grpSpPr bwMode="auto">
            <a:xfrm>
              <a:off x="288" y="0"/>
              <a:ext cx="5098" cy="4316"/>
              <a:chOff x="288" y="0"/>
              <a:chExt cx="5098" cy="4316"/>
            </a:xfrm>
          </p:grpSpPr>
          <p:sp>
            <p:nvSpPr>
              <p:cNvPr id="31437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7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7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7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7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438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grpSp>
        <p:sp>
          <p:nvSpPr>
            <p:cNvPr id="31438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438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439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zh-CN" altLang="en-US"/>
            </a:p>
          </p:txBody>
        </p:sp>
        <p:sp>
          <p:nvSpPr>
            <p:cNvPr id="314391"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zh-CN" altLang="en-US"/>
            </a:p>
          </p:txBody>
        </p:sp>
        <p:sp>
          <p:nvSpPr>
            <p:cNvPr id="314392"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zh-CN" altLang="en-US"/>
            </a:p>
          </p:txBody>
        </p:sp>
        <p:sp>
          <p:nvSpPr>
            <p:cNvPr id="31439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zh-CN" altLang="en-US"/>
            </a:p>
          </p:txBody>
        </p:sp>
        <p:sp>
          <p:nvSpPr>
            <p:cNvPr id="314394"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zh-CN" altLang="en-US"/>
            </a:p>
          </p:txBody>
        </p:sp>
        <p:sp>
          <p:nvSpPr>
            <p:cNvPr id="314395"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zh-CN" altLang="en-US"/>
            </a:p>
          </p:txBody>
        </p:sp>
        <p:sp>
          <p:nvSpPr>
            <p:cNvPr id="314396"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zh-CN" altLang="en-US"/>
            </a:p>
          </p:txBody>
        </p:sp>
        <p:sp>
          <p:nvSpPr>
            <p:cNvPr id="314397"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zh-CN" altLang="en-US"/>
            </a:p>
          </p:txBody>
        </p:sp>
        <p:sp>
          <p:nvSpPr>
            <p:cNvPr id="314398"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zh-CN" altLang="en-US"/>
            </a:p>
          </p:txBody>
        </p:sp>
        <p:grpSp>
          <p:nvGrpSpPr>
            <p:cNvPr id="314399" name="Group 31"/>
            <p:cNvGrpSpPr>
              <a:grpSpLocks/>
            </p:cNvGrpSpPr>
            <p:nvPr/>
          </p:nvGrpSpPr>
          <p:grpSpPr bwMode="auto">
            <a:xfrm>
              <a:off x="1" y="392"/>
              <a:ext cx="5758" cy="1571"/>
              <a:chOff x="1" y="392"/>
              <a:chExt cx="5758" cy="1571"/>
            </a:xfrm>
          </p:grpSpPr>
          <p:sp>
            <p:nvSpPr>
              <p:cNvPr id="31440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zh-CN" altLang="en-US"/>
              </a:p>
            </p:txBody>
          </p:sp>
          <p:sp>
            <p:nvSpPr>
              <p:cNvPr id="31440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zh-CN" altLang="en-US"/>
              </a:p>
            </p:txBody>
          </p:sp>
          <p:sp>
            <p:nvSpPr>
              <p:cNvPr id="31440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zh-CN" altLang="en-US"/>
              </a:p>
            </p:txBody>
          </p:sp>
          <p:sp>
            <p:nvSpPr>
              <p:cNvPr id="31440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zh-CN" altLang="en-US"/>
              </a:p>
            </p:txBody>
          </p:sp>
          <p:sp>
            <p:nvSpPr>
              <p:cNvPr id="31440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zh-CN" altLang="en-US"/>
              </a:p>
            </p:txBody>
          </p:sp>
        </p:grpSp>
        <p:sp>
          <p:nvSpPr>
            <p:cNvPr id="314405"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zh-CN" altLang="en-US"/>
            </a:p>
          </p:txBody>
        </p:sp>
        <p:sp>
          <p:nvSpPr>
            <p:cNvPr id="314406"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zh-CN" altLang="en-US"/>
            </a:p>
          </p:txBody>
        </p:sp>
      </p:grpSp>
      <p:sp>
        <p:nvSpPr>
          <p:cNvPr id="314407"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314408"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314409" name="Rectangle 41"/>
          <p:cNvSpPr>
            <a:spLocks noGrp="1" noChangeArrowheads="1"/>
          </p:cNvSpPr>
          <p:nvPr>
            <p:ph type="dt" sz="quarter" idx="2"/>
          </p:nvPr>
        </p:nvSpPr>
        <p:spPr/>
        <p:txBody>
          <a:bodyPr/>
          <a:lstStyle>
            <a:lvl1pPr>
              <a:defRPr/>
            </a:lvl1pPr>
          </a:lstStyle>
          <a:p>
            <a:endParaRPr lang="en-US" altLang="zh-CN"/>
          </a:p>
        </p:txBody>
      </p:sp>
      <p:sp>
        <p:nvSpPr>
          <p:cNvPr id="314410" name="Rectangle 42"/>
          <p:cNvSpPr>
            <a:spLocks noGrp="1" noChangeArrowheads="1"/>
          </p:cNvSpPr>
          <p:nvPr>
            <p:ph type="ftr" sz="quarter" idx="3"/>
          </p:nvPr>
        </p:nvSpPr>
        <p:spPr/>
        <p:txBody>
          <a:bodyPr/>
          <a:lstStyle>
            <a:lvl1pPr>
              <a:defRPr/>
            </a:lvl1pPr>
          </a:lstStyle>
          <a:p>
            <a:endParaRPr lang="en-US" altLang="zh-CN"/>
          </a:p>
        </p:txBody>
      </p:sp>
      <p:sp>
        <p:nvSpPr>
          <p:cNvPr id="314411" name="Rectangle 43"/>
          <p:cNvSpPr>
            <a:spLocks noGrp="1" noChangeArrowheads="1"/>
          </p:cNvSpPr>
          <p:nvPr>
            <p:ph type="sldNum" sz="quarter" idx="4"/>
          </p:nvPr>
        </p:nvSpPr>
        <p:spPr/>
        <p:txBody>
          <a:bodyPr/>
          <a:lstStyle>
            <a:lvl1pPr>
              <a:defRPr/>
            </a:lvl1pPr>
          </a:lstStyle>
          <a:p>
            <a:fld id="{54D86907-A468-49BD-A39D-386024BC118B}" type="slidenum">
              <a:rPr lang="en-US" altLang="zh-CN"/>
              <a:pPr/>
              <a:t>‹#›</a:t>
            </a:fld>
            <a:endParaRPr lang="en-US" altLang="zh-CN"/>
          </a:p>
        </p:txBody>
      </p:sp>
      <p:pic>
        <p:nvPicPr>
          <p:cNvPr id="314412" name="Picture 44" descr="cumt"/>
          <p:cNvPicPr>
            <a:picLocks noChangeAspect="1" noChangeArrowheads="1"/>
          </p:cNvPicPr>
          <p:nvPr userDrawn="1"/>
        </p:nvPicPr>
        <p:blipFill>
          <a:blip r:embed="rId2"/>
          <a:srcRect/>
          <a:stretch>
            <a:fillRect/>
          </a:stretch>
        </p:blipFill>
        <p:spPr bwMode="auto">
          <a:xfrm>
            <a:off x="8372475" y="0"/>
            <a:ext cx="733425" cy="457200"/>
          </a:xfrm>
          <a:prstGeom prst="rect">
            <a:avLst/>
          </a:prstGeom>
          <a:noFill/>
        </p:spPr>
      </p:pic>
    </p:spTree>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512C6C-AB31-4B06-8C5C-D99312EABD2F}" type="slidenum">
              <a:rPr lang="en-US" altLang="zh-CN"/>
              <a:pPr/>
              <a:t>‹#›</a:t>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31F84F3-2D89-4D1E-BE24-62D837472A1C}" type="slidenum">
              <a:rPr lang="en-US" altLang="zh-CN"/>
              <a:pPr/>
              <a:t>‹#›</a:t>
            </a:fld>
            <a:endParaRPr lang="en-US" altLang="zh-CN"/>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325782-9812-4DF5-9283-96A002B628F0}" type="slidenum">
              <a:rPr lang="en-US" altLang="zh-CN"/>
              <a:pPr/>
              <a:t>‹#›</a:t>
            </a:fld>
            <a:endParaRPr lang="en-US" altLang="zh-CN"/>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2126C71-59BE-4829-B1C2-B6E5348F0844}" type="slidenum">
              <a:rPr lang="en-US" altLang="zh-CN"/>
              <a:pPr/>
              <a:t>‹#›</a:t>
            </a:fld>
            <a:endParaRPr lang="en-US" altLang="zh-CN"/>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C26C7CD-9F4D-48E9-BB0B-5627C27F7D0F}" type="slidenum">
              <a:rPr lang="en-US" altLang="zh-CN"/>
              <a:pPr/>
              <a:t>‹#›</a:t>
            </a:fld>
            <a:endParaRPr lang="en-US" altLang="zh-CN"/>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AEB860E-D736-4949-9088-C28FF8B830A3}" type="slidenum">
              <a:rPr lang="en-US" altLang="zh-CN"/>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7FA640-CD7C-4B05-B476-E1B8F66BE9E2}" type="slidenum">
              <a:rPr lang="en-US" altLang="zh-CN"/>
              <a:pPr/>
              <a:t>‹#›</a:t>
            </a:fld>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F68F8AA-D2C3-4F91-8EDD-17FDE73B1730}" type="slidenum">
              <a:rPr lang="en-US" altLang="zh-CN"/>
              <a:pPr/>
              <a:t>‹#›</a:t>
            </a:fld>
            <a:endParaRPr lang="en-US" altLang="zh-CN"/>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D515B27-83B3-4B90-93B4-8F8AEAA35C9A}" type="slidenum">
              <a:rPr lang="en-US" altLang="zh-CN"/>
              <a:pPr/>
              <a:t>‹#›</a:t>
            </a:fld>
            <a:endParaRPr lang="en-US" altLang="zh-CN"/>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3B7B4A-CD85-4B9F-B611-CCE9F2A9CBE5}" type="slidenum">
              <a:rPr lang="en-US" altLang="zh-CN"/>
              <a:pPr/>
              <a:t>‹#›</a:t>
            </a:fld>
            <a:endParaRPr lang="en-US" altLang="zh-CN"/>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B2B67F-12AF-41B3-A90D-BD406DD70C73}" type="slidenum">
              <a:rPr lang="en-US" altLang="zh-CN"/>
              <a:pPr/>
              <a:t>‹#›</a:t>
            </a:fld>
            <a:endParaRPr lang="en-US" altLang="zh-CN"/>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E772B68-43C5-4437-93E7-00EC7E522E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36699828"/>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BAA8FA-5CF7-48E3-9926-4BD7CBF5B7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89359292"/>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850B5FF-7502-4754-897E-FF82BA21F0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3111230"/>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D312C8A-85A3-41D3-B04D-6B8AB010755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2146170"/>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A0BB0EA-297F-4D68-A94B-B9481178FF3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24370155"/>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A21DB0B-A0D4-4A8D-9679-F768D01890D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144989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4B1B67-6BAF-41F5-8E25-F3167846D923}" type="slidenum">
              <a:rPr lang="en-US" altLang="zh-CN"/>
              <a:pPr/>
              <a:t>‹#›</a:t>
            </a:fld>
            <a:endParaRPr lang="en-US" altLang="zh-CN"/>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ECC7DD7-65FF-4EB4-8F28-BF2D28CF7C9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7675231"/>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E77651D-F573-4BF7-83C6-E41348A5D28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4154440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E73DC3A-A3C1-4407-8A3D-849F3E25E6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55169136"/>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BFF150-BF66-4BB3-B868-51D6211CB38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2926531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3E2EAAF-62C1-49FD-BF09-AD61B5BF695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7612820"/>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B08C213-EAD4-4606-A143-8313766FA1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42737855"/>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BBEAD81-CDE5-4F6E-9DDB-4AC5F800D6C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29711514"/>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8E64C6E-FDD8-4DAF-911A-C76279717C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50060767"/>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42699C-5C2A-468D-BEA8-FB323A2EDC4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48988345"/>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6423055D-E9AD-4FB7-B819-933B73000A3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9337632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7BDE0D-09DD-4CA8-B72F-D74537DE84F4}" type="slidenum">
              <a:rPr lang="en-US" altLang="zh-CN"/>
              <a:pPr/>
              <a:t>‹#›</a:t>
            </a:fld>
            <a:endParaRPr lang="en-US" altLang="zh-CN"/>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2068F87-4062-42C7-BADE-95EC247C6F1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42718017"/>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FBF058E8-43F2-4F51-938B-80F92B09998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24407830"/>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A346A423-E1C5-4D6E-8F04-C371CC97092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39045589"/>
      </p:ext>
    </p:extLst>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B06C2DDA-C3F4-4BEE-9D48-46844FEEABC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57560691"/>
      </p:ext>
    </p:extLst>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96D55DA4-1816-478F-BE78-C1D1382801D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9406163"/>
      </p:ext>
    </p:extLst>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5EE15BA-5B35-4603-9D1D-ADC28E1E71E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74993111"/>
      </p:ext>
    </p:extLst>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17D6E1C6-1D95-4314-BF11-67B3EFC74FC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57712041"/>
      </p:ext>
    </p:extLst>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88B2EBD-4F55-4259-BF89-37253BFE210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75648057"/>
      </p:ext>
    </p:extLst>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AFDCDF0-8D8A-4A66-AD7A-7B9B7A31749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2618792"/>
      </p:ext>
    </p:extLst>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4FBD6E4-E96E-484D-A006-AD7063B0FF0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7176823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1EE4A61-FE31-4250-AF1A-EC1BA1FB22A0}" type="slidenum">
              <a:rPr lang="en-US" altLang="zh-CN"/>
              <a:pPr/>
              <a:t>‹#›</a:t>
            </a:fld>
            <a:endParaRPr lang="en-US" altLang="zh-CN"/>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CB16A865-2498-40C8-B667-CF7CE3261E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77315697"/>
      </p:ext>
    </p:extLst>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98FBAC82-D905-4712-A2FD-9EA7558D5BC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8942579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7457CE0-A67F-48B7-9920-60A61D3C103C}" type="slidenum">
              <a:rPr lang="en-US" altLang="zh-CN"/>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E264455-F156-422E-9F7C-F2D13AA77464}" type="slidenum">
              <a:rPr lang="en-US" altLang="zh-CN"/>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2F32608-BE81-468D-884D-17CC18934D84}" type="slidenum">
              <a:rPr lang="en-US" altLang="zh-CN"/>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BE4C6-C444-4B42-ADB2-944C0773D11B}" type="slidenum">
              <a:rPr lang="en-US" altLang="zh-CN"/>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830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0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latin typeface="+mn-lt"/>
                <a:ea typeface="+mn-ea"/>
              </a:defRPr>
            </a:lvl1pPr>
          </a:lstStyle>
          <a:p>
            <a:endParaRPr lang="en-US" altLang="zh-CN"/>
          </a:p>
        </p:txBody>
      </p:sp>
      <p:sp>
        <p:nvSpPr>
          <p:cNvPr id="983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latin typeface="+mn-lt"/>
                <a:ea typeface="+mn-ea"/>
              </a:defRPr>
            </a:lvl1pPr>
          </a:lstStyle>
          <a:p>
            <a:endParaRPr lang="en-US" altLang="zh-CN"/>
          </a:p>
        </p:txBody>
      </p:sp>
      <p:sp>
        <p:nvSpPr>
          <p:cNvPr id="9831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latin typeface="+mn-lt"/>
                <a:ea typeface="+mn-ea"/>
              </a:defRPr>
            </a:lvl1pPr>
          </a:lstStyle>
          <a:p>
            <a:fld id="{20433A3B-9274-4492-93CC-D2E21082686E}" type="slidenum">
              <a:rPr lang="en-US" altLang="zh-CN"/>
              <a:pPr/>
              <a:t>‹#›</a:t>
            </a:fld>
            <a:endParaRPr lang="en-US" altLang="zh-CN"/>
          </a:p>
        </p:txBody>
      </p:sp>
      <p:pic>
        <p:nvPicPr>
          <p:cNvPr id="98318" name="Picture 14" descr="cumt"/>
          <p:cNvPicPr>
            <a:picLocks noChangeAspect="1" noChangeArrowheads="1"/>
          </p:cNvPicPr>
          <p:nvPr userDrawn="1"/>
        </p:nvPicPr>
        <p:blipFill>
          <a:blip r:embed="rId14"/>
          <a:srcRect/>
          <a:stretch>
            <a:fillRect/>
          </a:stretch>
        </p:blipFill>
        <p:spPr bwMode="auto">
          <a:xfrm>
            <a:off x="8372475" y="0"/>
            <a:ext cx="733425" cy="457200"/>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76" r:id="rId12"/>
  </p:sldLayoutIdLst>
  <p:transition>
    <p:rand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313346" name="Group 2"/>
          <p:cNvGrpSpPr>
            <a:grpSpLocks/>
          </p:cNvGrpSpPr>
          <p:nvPr/>
        </p:nvGrpSpPr>
        <p:grpSpPr bwMode="auto">
          <a:xfrm>
            <a:off x="1588" y="0"/>
            <a:ext cx="9148762" cy="6851650"/>
            <a:chOff x="1" y="0"/>
            <a:chExt cx="5763" cy="4316"/>
          </a:xfrm>
        </p:grpSpPr>
        <p:sp>
          <p:nvSpPr>
            <p:cNvPr id="313347"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3348"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3349"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grpSp>
          <p:nvGrpSpPr>
            <p:cNvPr id="313350" name="Group 6"/>
            <p:cNvGrpSpPr>
              <a:grpSpLocks/>
            </p:cNvGrpSpPr>
            <p:nvPr/>
          </p:nvGrpSpPr>
          <p:grpSpPr bwMode="auto">
            <a:xfrm>
              <a:off x="288" y="0"/>
              <a:ext cx="5098" cy="4316"/>
              <a:chOff x="288" y="0"/>
              <a:chExt cx="5098" cy="4316"/>
            </a:xfrm>
          </p:grpSpPr>
          <p:sp>
            <p:nvSpPr>
              <p:cNvPr id="313351"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2"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3"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4"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5"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6"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7"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8"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59"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60"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61"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62"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sp>
            <p:nvSpPr>
              <p:cNvPr id="313363"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zh-CN" altLang="en-US"/>
              </a:p>
            </p:txBody>
          </p:sp>
        </p:grpSp>
        <p:sp>
          <p:nvSpPr>
            <p:cNvPr id="313364"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3365"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zh-CN" altLang="en-US"/>
            </a:p>
          </p:txBody>
        </p:sp>
        <p:sp>
          <p:nvSpPr>
            <p:cNvPr id="313366"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zh-CN" altLang="en-US"/>
            </a:p>
          </p:txBody>
        </p:sp>
        <p:sp>
          <p:nvSpPr>
            <p:cNvPr id="313367"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zh-CN" altLang="en-US"/>
            </a:p>
          </p:txBody>
        </p:sp>
        <p:sp>
          <p:nvSpPr>
            <p:cNvPr id="313368"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zh-CN" altLang="en-US"/>
            </a:p>
          </p:txBody>
        </p:sp>
        <p:sp>
          <p:nvSpPr>
            <p:cNvPr id="313369"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zh-CN" altLang="en-US"/>
            </a:p>
          </p:txBody>
        </p:sp>
        <p:sp>
          <p:nvSpPr>
            <p:cNvPr id="313370"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zh-CN" altLang="en-US"/>
            </a:p>
          </p:txBody>
        </p:sp>
        <p:sp>
          <p:nvSpPr>
            <p:cNvPr id="313371"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zh-CN" altLang="en-US"/>
            </a:p>
          </p:txBody>
        </p:sp>
        <p:sp>
          <p:nvSpPr>
            <p:cNvPr id="313372"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zh-CN" altLang="en-US"/>
            </a:p>
          </p:txBody>
        </p:sp>
        <p:sp>
          <p:nvSpPr>
            <p:cNvPr id="313373"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zh-CN" altLang="en-US"/>
            </a:p>
          </p:txBody>
        </p:sp>
        <p:sp>
          <p:nvSpPr>
            <p:cNvPr id="313374"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zh-CN" altLang="en-US"/>
            </a:p>
          </p:txBody>
        </p:sp>
        <p:grpSp>
          <p:nvGrpSpPr>
            <p:cNvPr id="313375" name="Group 31"/>
            <p:cNvGrpSpPr>
              <a:grpSpLocks/>
            </p:cNvGrpSpPr>
            <p:nvPr/>
          </p:nvGrpSpPr>
          <p:grpSpPr bwMode="auto">
            <a:xfrm>
              <a:off x="1" y="392"/>
              <a:ext cx="5758" cy="1571"/>
              <a:chOff x="1" y="392"/>
              <a:chExt cx="5758" cy="1571"/>
            </a:xfrm>
          </p:grpSpPr>
          <p:sp>
            <p:nvSpPr>
              <p:cNvPr id="313376"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zh-CN" altLang="en-US"/>
              </a:p>
            </p:txBody>
          </p:sp>
          <p:sp>
            <p:nvSpPr>
              <p:cNvPr id="313377"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zh-CN" altLang="en-US"/>
              </a:p>
            </p:txBody>
          </p:sp>
          <p:sp>
            <p:nvSpPr>
              <p:cNvPr id="313378"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zh-CN" altLang="en-US"/>
              </a:p>
            </p:txBody>
          </p:sp>
          <p:sp>
            <p:nvSpPr>
              <p:cNvPr id="313379"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zh-CN" altLang="en-US"/>
              </a:p>
            </p:txBody>
          </p:sp>
          <p:sp>
            <p:nvSpPr>
              <p:cNvPr id="313380"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zh-CN" altLang="en-US"/>
              </a:p>
            </p:txBody>
          </p:sp>
        </p:grpSp>
        <p:sp>
          <p:nvSpPr>
            <p:cNvPr id="31338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zh-CN" altLang="en-US"/>
            </a:p>
          </p:txBody>
        </p:sp>
        <p:sp>
          <p:nvSpPr>
            <p:cNvPr id="31338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zh-CN" altLang="en-US"/>
            </a:p>
          </p:txBody>
        </p:sp>
      </p:grpSp>
      <p:sp>
        <p:nvSpPr>
          <p:cNvPr id="313383"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13384"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000" b="0">
                <a:effectLst>
                  <a:outerShdw blurRad="38100" dist="38100" dir="2700000" algn="tl">
                    <a:srgbClr val="000000"/>
                  </a:outerShdw>
                </a:effectLst>
                <a:latin typeface="+mn-lt"/>
                <a:ea typeface="+mn-ea"/>
              </a:defRPr>
            </a:lvl1pPr>
          </a:lstStyle>
          <a:p>
            <a:endParaRPr lang="en-US" altLang="zh-CN"/>
          </a:p>
        </p:txBody>
      </p:sp>
      <p:sp>
        <p:nvSpPr>
          <p:cNvPr id="313385"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000" b="0">
                <a:effectLst>
                  <a:outerShdw blurRad="38100" dist="38100" dir="2700000" algn="tl">
                    <a:srgbClr val="000000"/>
                  </a:outerShdw>
                </a:effectLst>
                <a:latin typeface="+mn-lt"/>
                <a:ea typeface="+mn-ea"/>
              </a:defRPr>
            </a:lvl1pPr>
          </a:lstStyle>
          <a:p>
            <a:endParaRPr lang="en-US" altLang="zh-CN"/>
          </a:p>
        </p:txBody>
      </p:sp>
      <p:sp>
        <p:nvSpPr>
          <p:cNvPr id="313386"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000" b="0">
                <a:effectLst>
                  <a:outerShdw blurRad="38100" dist="38100" dir="2700000" algn="tl">
                    <a:srgbClr val="000000"/>
                  </a:outerShdw>
                </a:effectLst>
                <a:latin typeface="+mn-lt"/>
                <a:ea typeface="+mn-ea"/>
              </a:defRPr>
            </a:lvl1pPr>
          </a:lstStyle>
          <a:p>
            <a:fld id="{6F7CDC6F-7232-42E3-8D31-18E2380BBB8C}" type="slidenum">
              <a:rPr lang="en-US" altLang="zh-CN"/>
              <a:pPr/>
              <a:t>‹#›</a:t>
            </a:fld>
            <a:endParaRPr lang="en-US" altLang="zh-CN"/>
          </a:p>
        </p:txBody>
      </p:sp>
      <p:sp>
        <p:nvSpPr>
          <p:cNvPr id="31338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313388" name="Picture 44" descr="cumt"/>
          <p:cNvPicPr>
            <a:picLocks noChangeAspect="1" noChangeArrowheads="1"/>
          </p:cNvPicPr>
          <p:nvPr userDrawn="1"/>
        </p:nvPicPr>
        <p:blipFill>
          <a:blip r:embed="rId13"/>
          <a:srcRect/>
          <a:stretch>
            <a:fillRect/>
          </a:stretch>
        </p:blipFill>
        <p:spPr bwMode="auto">
          <a:xfrm>
            <a:off x="8372475" y="0"/>
            <a:ext cx="733425" cy="457200"/>
          </a:xfrm>
          <a:prstGeom prst="rect">
            <a:avLst/>
          </a:prstGeom>
          <a:noFill/>
        </p:spPr>
      </p:pic>
    </p:spTree>
  </p:cSld>
  <p:clrMap bg1="dk2" tx1="lt1" bg2="dk1" tx2="lt2" accent1="accent1" accent2="accent2" accent3="accent3" accent4="accent4" accent5="accent5" accent6="accent6" hlink="hlink" folHlink="folHlink"/>
  <p:sldLayoutIdLst>
    <p:sldLayoutId id="2147483654"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random/>
  </p:transition>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0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b="0">
                <a:latin typeface="+mn-lt"/>
                <a:ea typeface="+mn-ea"/>
              </a:defRPr>
            </a:lvl1pPr>
          </a:lstStyle>
          <a:p>
            <a:pPr>
              <a:defRPr/>
            </a:pPr>
            <a:endParaRPr lang="en-US" altLang="zh-CN">
              <a:solidFill>
                <a:srgbClr val="000000"/>
              </a:solidFill>
            </a:endParaRPr>
          </a:p>
        </p:txBody>
      </p:sp>
      <p:sp>
        <p:nvSpPr>
          <p:cNvPr id="983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b="0">
                <a:latin typeface="+mn-lt"/>
                <a:ea typeface="+mn-ea"/>
              </a:defRPr>
            </a:lvl1pPr>
          </a:lstStyle>
          <a:p>
            <a:pPr>
              <a:defRPr/>
            </a:pPr>
            <a:endParaRPr lang="en-US" altLang="zh-CN">
              <a:solidFill>
                <a:srgbClr val="000000"/>
              </a:solidFill>
            </a:endParaRPr>
          </a:p>
        </p:txBody>
      </p:sp>
      <p:sp>
        <p:nvSpPr>
          <p:cNvPr id="9831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b="0">
                <a:latin typeface="+mn-lt"/>
                <a:ea typeface="+mn-ea"/>
              </a:defRPr>
            </a:lvl1pPr>
          </a:lstStyle>
          <a:p>
            <a:pPr>
              <a:defRPr/>
            </a:pPr>
            <a:fld id="{50FABDF5-AE63-4A64-B8A3-84BAA50CFD53}" type="slidenum">
              <a:rPr lang="en-US" altLang="zh-CN">
                <a:solidFill>
                  <a:srgbClr val="000000"/>
                </a:solidFill>
              </a:rPr>
              <a:pPr>
                <a:defRPr/>
              </a:pPr>
              <a:t>‹#›</a:t>
            </a:fld>
            <a:endParaRPr lang="en-US" altLang="zh-CN">
              <a:solidFill>
                <a:srgbClr val="000000"/>
              </a:solidFill>
            </a:endParaRPr>
          </a:p>
        </p:txBody>
      </p:sp>
      <p:pic>
        <p:nvPicPr>
          <p:cNvPr id="1031" name="Picture 14" descr="cum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72475" y="0"/>
            <a:ext cx="73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680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p:random/>
  </p:transition>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0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b="0">
                <a:latin typeface="+mn-lt"/>
                <a:ea typeface="+mn-ea"/>
              </a:defRPr>
            </a:lvl1pPr>
          </a:lstStyle>
          <a:p>
            <a:pPr>
              <a:defRPr/>
            </a:pPr>
            <a:endParaRPr lang="en-US" altLang="zh-CN">
              <a:solidFill>
                <a:srgbClr val="000000"/>
              </a:solidFill>
            </a:endParaRPr>
          </a:p>
        </p:txBody>
      </p:sp>
      <p:sp>
        <p:nvSpPr>
          <p:cNvPr id="983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b="0">
                <a:latin typeface="+mn-lt"/>
                <a:ea typeface="+mn-ea"/>
              </a:defRPr>
            </a:lvl1pPr>
          </a:lstStyle>
          <a:p>
            <a:pPr>
              <a:defRPr/>
            </a:pPr>
            <a:endParaRPr lang="en-US" altLang="zh-CN">
              <a:solidFill>
                <a:srgbClr val="000000"/>
              </a:solidFill>
            </a:endParaRPr>
          </a:p>
        </p:txBody>
      </p:sp>
      <p:sp>
        <p:nvSpPr>
          <p:cNvPr id="9831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Times New Roman" pitchFamily="18" charset="0"/>
                <a:ea typeface="宋体" pitchFamily="2" charset="-122"/>
              </a:defRPr>
            </a:lvl1pPr>
          </a:lstStyle>
          <a:p>
            <a:pPr>
              <a:spcBef>
                <a:spcPct val="0"/>
              </a:spcBef>
            </a:pPr>
            <a:fld id="{F00C6ACC-9E2A-4A79-8654-8263EFDA4079}" type="slidenum">
              <a:rPr lang="en-US" altLang="zh-CN" smtClean="0">
                <a:solidFill>
                  <a:srgbClr val="000000"/>
                </a:solidFill>
              </a:rPr>
              <a:pPr>
                <a:spcBef>
                  <a:spcPct val="0"/>
                </a:spcBef>
              </a:pPr>
              <a:t>‹#›</a:t>
            </a:fld>
            <a:endParaRPr lang="en-US" altLang="zh-CN" smtClean="0">
              <a:solidFill>
                <a:srgbClr val="000000"/>
              </a:solidFill>
            </a:endParaRPr>
          </a:p>
        </p:txBody>
      </p:sp>
      <p:pic>
        <p:nvPicPr>
          <p:cNvPr id="1031" name="Picture 14" descr="cum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72475" y="0"/>
            <a:ext cx="73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652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ransition>
    <p:random/>
  </p:transition>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228600" y="1311275"/>
            <a:ext cx="5867400" cy="579438"/>
          </a:xfrm>
          <a:prstGeom prst="rect">
            <a:avLst/>
          </a:prstGeom>
          <a:solidFill>
            <a:srgbClr val="FFFF00"/>
          </a:solidFill>
          <a:ln w="9525">
            <a:noFill/>
            <a:miter lim="800000"/>
            <a:headEnd/>
            <a:tailEnd/>
          </a:ln>
          <a:effectLst/>
        </p:spPr>
        <p:txBody>
          <a:bodyPr>
            <a:spAutoFit/>
          </a:bodyPr>
          <a:lstStyle/>
          <a:p>
            <a:pPr>
              <a:spcBef>
                <a:spcPct val="20000"/>
              </a:spcBef>
              <a:defRPr/>
            </a:pPr>
            <a:r>
              <a:rPr lang="en-US" altLang="zh-CN" sz="3200">
                <a:solidFill>
                  <a:srgbClr val="0000FF"/>
                </a:solidFill>
                <a:effectLst>
                  <a:outerShdw blurRad="38100" dist="38100" dir="2700000" algn="tl">
                    <a:srgbClr val="000000"/>
                  </a:outerShdw>
                </a:effectLst>
                <a:latin typeface="方正姚体" pitchFamily="2" charset="-122"/>
                <a:ea typeface="方正姚体" pitchFamily="2" charset="-122"/>
              </a:rPr>
              <a:t>5.3.1 </a:t>
            </a:r>
            <a:r>
              <a:rPr lang="zh-CN" altLang="en-US" sz="3200">
                <a:solidFill>
                  <a:srgbClr val="0000FF"/>
                </a:solidFill>
                <a:effectLst>
                  <a:outerShdw blurRad="38100" dist="38100" dir="2700000" algn="tl">
                    <a:srgbClr val="000000"/>
                  </a:outerShdw>
                </a:effectLst>
                <a:latin typeface="方正姚体" pitchFamily="2" charset="-122"/>
                <a:ea typeface="方正姚体" pitchFamily="2" charset="-122"/>
              </a:rPr>
              <a:t>时序信号的作用和体制</a:t>
            </a:r>
          </a:p>
        </p:txBody>
      </p:sp>
      <p:sp>
        <p:nvSpPr>
          <p:cNvPr id="30732" name="Text Box 12"/>
          <p:cNvSpPr txBox="1">
            <a:spLocks noChangeArrowheads="1"/>
          </p:cNvSpPr>
          <p:nvPr/>
        </p:nvSpPr>
        <p:spPr bwMode="auto">
          <a:xfrm>
            <a:off x="276225" y="2724150"/>
            <a:ext cx="1524000" cy="519113"/>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00FF"/>
                </a:solidFill>
                <a:effectLst>
                  <a:outerShdw blurRad="38100" dist="38100" dir="2700000" algn="tl">
                    <a:srgbClr val="C0C0C0"/>
                  </a:outerShdw>
                </a:effectLst>
                <a:latin typeface="Times New Roman" pitchFamily="18" charset="0"/>
                <a:ea typeface="方正姚体" pitchFamily="2" charset="-122"/>
              </a:rPr>
              <a:t>功能</a:t>
            </a:r>
            <a:r>
              <a:rPr lang="zh-CN" altLang="en-US">
                <a:effectLst>
                  <a:outerShdw blurRad="38100" dist="38100" dir="2700000" algn="tl">
                    <a:srgbClr val="C0C0C0"/>
                  </a:outerShdw>
                </a:effectLst>
                <a:latin typeface="Times New Roman" pitchFamily="18" charset="0"/>
              </a:rPr>
              <a:t>：</a:t>
            </a:r>
          </a:p>
        </p:txBody>
      </p:sp>
      <p:sp>
        <p:nvSpPr>
          <p:cNvPr id="30733" name="Text Box 13"/>
          <p:cNvSpPr txBox="1">
            <a:spLocks noChangeArrowheads="1"/>
          </p:cNvSpPr>
          <p:nvPr/>
        </p:nvSpPr>
        <p:spPr bwMode="auto">
          <a:xfrm>
            <a:off x="1343025" y="2724150"/>
            <a:ext cx="6108700" cy="519113"/>
          </a:xfrm>
          <a:prstGeom prst="rect">
            <a:avLst/>
          </a:prstGeom>
          <a:noFill/>
          <a:ln w="12700" cap="sq">
            <a:noFill/>
            <a:miter lim="800000"/>
            <a:headEnd type="none" w="sm" len="sm"/>
            <a:tailEnd type="none" w="sm" len="sm"/>
          </a:ln>
          <a:effectLst/>
        </p:spPr>
        <p:txBody>
          <a:bodyPr>
            <a:spAutoFit/>
          </a:bodyPr>
          <a:lstStyle/>
          <a:p>
            <a:pPr>
              <a:defRPr/>
            </a:pPr>
            <a:r>
              <a:rPr lang="zh-CN" altLang="en-US" u="sng">
                <a:solidFill>
                  <a:srgbClr val="FF3300"/>
                </a:solidFill>
                <a:effectLst>
                  <a:outerShdw blurRad="38100" dist="38100" dir="2700000" algn="tl">
                    <a:srgbClr val="C0C0C0"/>
                  </a:outerShdw>
                </a:effectLst>
                <a:latin typeface="Times New Roman" pitchFamily="18" charset="0"/>
              </a:rPr>
              <a:t>控制操作时间和操作时刻</a:t>
            </a:r>
            <a:r>
              <a:rPr lang="zh-CN" altLang="en-US">
                <a:solidFill>
                  <a:srgbClr val="FF3300"/>
                </a:solidFill>
                <a:effectLst>
                  <a:outerShdw blurRad="38100" dist="38100" dir="2700000" algn="tl">
                    <a:srgbClr val="C0C0C0"/>
                  </a:outerShdw>
                </a:effectLst>
                <a:latin typeface="Times New Roman" pitchFamily="18" charset="0"/>
              </a:rPr>
              <a:t>。</a:t>
            </a:r>
          </a:p>
        </p:txBody>
      </p:sp>
      <p:sp>
        <p:nvSpPr>
          <p:cNvPr id="30784" name="Text Box 64"/>
          <p:cNvSpPr txBox="1">
            <a:spLocks noChangeArrowheads="1"/>
          </p:cNvSpPr>
          <p:nvPr/>
        </p:nvSpPr>
        <p:spPr bwMode="auto">
          <a:xfrm>
            <a:off x="320675" y="1965325"/>
            <a:ext cx="8610600" cy="860425"/>
          </a:xfrm>
          <a:prstGeom prst="rect">
            <a:avLst/>
          </a:prstGeom>
          <a:noFill/>
          <a:ln w="28575">
            <a:noFill/>
            <a:miter lim="800000"/>
            <a:headEnd/>
            <a:tailEnd/>
          </a:ln>
          <a:effectLst/>
        </p:spPr>
        <p:txBody>
          <a:bodyPr>
            <a:spAutoFit/>
          </a:bodyPr>
          <a:lstStyle/>
          <a:p>
            <a:pPr>
              <a:lnSpc>
                <a:spcPct val="90000"/>
              </a:lnSpc>
              <a:spcBef>
                <a:spcPct val="0"/>
              </a:spcBef>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时序信号</a:t>
            </a:r>
            <a:r>
              <a:rPr lang="zh-CN" altLang="zh-CN">
                <a:effectLst>
                  <a:outerShdw blurRad="38100" dist="38100" dir="2700000" algn="tl">
                    <a:srgbClr val="C0C0C0"/>
                  </a:outerShdw>
                </a:effectLst>
              </a:rPr>
              <a:t>是</a:t>
            </a:r>
            <a:r>
              <a:rPr lang="en-US" altLang="zh-CN">
                <a:effectLst>
                  <a:outerShdw blurRad="38100" dist="38100" dir="2700000" algn="tl">
                    <a:srgbClr val="C0C0C0"/>
                  </a:outerShdw>
                </a:effectLst>
              </a:rPr>
              <a:t>CPU</a:t>
            </a:r>
            <a:r>
              <a:rPr lang="zh-CN" altLang="zh-CN">
                <a:effectLst>
                  <a:outerShdw blurRad="38100" dist="38100" dir="2700000" algn="tl">
                    <a:srgbClr val="C0C0C0"/>
                  </a:outerShdw>
                </a:effectLst>
              </a:rPr>
              <a:t>的时间标志。计算机就是按照时序信号准确、迅速、有条不紊指挥各个部件协同工作。</a:t>
            </a:r>
            <a:endParaRPr lang="zh-CN" altLang="en-US">
              <a:effectLst>
                <a:outerShdw blurRad="38100" dist="38100" dir="2700000" algn="tl">
                  <a:srgbClr val="C0C0C0"/>
                </a:outerShdw>
              </a:effectLst>
            </a:endParaRPr>
          </a:p>
        </p:txBody>
      </p:sp>
      <p:sp>
        <p:nvSpPr>
          <p:cNvPr id="30786" name="Rectangle 66"/>
          <p:cNvSpPr>
            <a:spLocks noChangeArrowheads="1"/>
          </p:cNvSpPr>
          <p:nvPr/>
        </p:nvSpPr>
        <p:spPr bwMode="auto">
          <a:xfrm>
            <a:off x="276225" y="3789363"/>
            <a:ext cx="8458200" cy="1343025"/>
          </a:xfrm>
          <a:prstGeom prst="rect">
            <a:avLst/>
          </a:prstGeom>
          <a:noFill/>
          <a:ln w="9525">
            <a:noFill/>
            <a:miter lim="800000"/>
            <a:headEnd/>
            <a:tailEnd/>
          </a:ln>
          <a:effectLst/>
        </p:spPr>
        <p:txBody>
          <a:bodyPr/>
          <a:lstStyle/>
          <a:p>
            <a:pPr>
              <a:lnSpc>
                <a:spcPct val="90000"/>
              </a:lnSpc>
              <a:spcBef>
                <a:spcPct val="0"/>
              </a:spcBef>
              <a:defRPr/>
            </a:pPr>
            <a:r>
              <a:rPr lang="en-US" altLang="zh-CN">
                <a:effectLst>
                  <a:outerShdw blurRad="38100" dist="38100" dir="2700000" algn="tl">
                    <a:srgbClr val="C0C0C0"/>
                  </a:outerShdw>
                </a:effectLst>
              </a:rPr>
              <a:t>      </a:t>
            </a:r>
            <a:r>
              <a:rPr lang="zh-CN" altLang="zh-CN">
                <a:effectLst>
                  <a:outerShdw blurRad="38100" dist="38100" dir="2700000" algn="tl">
                    <a:srgbClr val="C0C0C0"/>
                  </a:outerShdw>
                </a:effectLst>
              </a:rPr>
              <a:t>当实现寄存器之间的数据传送时，</a:t>
            </a:r>
            <a:r>
              <a:rPr lang="zh-CN" altLang="zh-CN" i="1" u="sng">
                <a:solidFill>
                  <a:srgbClr val="0000FF"/>
                </a:solidFill>
                <a:effectLst>
                  <a:outerShdw blurRad="38100" dist="38100" dir="2700000" algn="tl">
                    <a:srgbClr val="C0C0C0"/>
                  </a:outerShdw>
                </a:effectLst>
              </a:rPr>
              <a:t>数据加在</a:t>
            </a:r>
            <a:r>
              <a:rPr lang="zh-CN" altLang="zh-CN">
                <a:effectLst>
                  <a:outerShdw blurRad="38100" dist="38100" dir="2700000" algn="tl">
                    <a:srgbClr val="C0C0C0"/>
                  </a:outerShdw>
                </a:effectLst>
              </a:rPr>
              <a:t>触发器的</a:t>
            </a:r>
            <a:r>
              <a:rPr lang="zh-CN" altLang="zh-CN" i="1" u="sng">
                <a:solidFill>
                  <a:srgbClr val="0000FF"/>
                </a:solidFill>
                <a:effectLst>
                  <a:outerShdw blurRad="38100" dist="38100" dir="2700000" algn="tl">
                    <a:srgbClr val="C0C0C0"/>
                  </a:outerShdw>
                </a:effectLst>
              </a:rPr>
              <a:t>电位输入端</a:t>
            </a:r>
            <a:r>
              <a:rPr lang="zh-CN" altLang="zh-CN">
                <a:effectLst>
                  <a:outerShdw blurRad="38100" dist="38100" dir="2700000" algn="tl">
                    <a:srgbClr val="C0C0C0"/>
                  </a:outerShdw>
                </a:effectLst>
              </a:rPr>
              <a:t>，而打入数据的</a:t>
            </a:r>
            <a:r>
              <a:rPr lang="zh-CN" altLang="zh-CN" i="1" u="sng">
                <a:solidFill>
                  <a:srgbClr val="0000FF"/>
                </a:solidFill>
                <a:effectLst>
                  <a:outerShdw blurRad="38100" dist="38100" dir="2700000" algn="tl">
                    <a:srgbClr val="C0C0C0"/>
                  </a:outerShdw>
                </a:effectLst>
              </a:rPr>
              <a:t>控制信号加在</a:t>
            </a:r>
            <a:r>
              <a:rPr lang="zh-CN" altLang="zh-CN">
                <a:effectLst>
                  <a:outerShdw blurRad="38100" dist="38100" dir="2700000" algn="tl">
                    <a:srgbClr val="C0C0C0"/>
                  </a:outerShdw>
                </a:effectLst>
              </a:rPr>
              <a:t>触发器的</a:t>
            </a:r>
            <a:r>
              <a:rPr lang="zh-CN" altLang="zh-CN" i="1" u="sng">
                <a:solidFill>
                  <a:srgbClr val="0000FF"/>
                </a:solidFill>
                <a:effectLst>
                  <a:outerShdw blurRad="38100" dist="38100" dir="2700000" algn="tl">
                    <a:srgbClr val="C0C0C0"/>
                  </a:outerShdw>
                </a:effectLst>
              </a:rPr>
              <a:t>时钟输入端</a:t>
            </a:r>
            <a:r>
              <a:rPr lang="zh-CN" altLang="zh-CN">
                <a:effectLst>
                  <a:outerShdw blurRad="38100" dist="38100" dir="2700000" algn="tl">
                    <a:srgbClr val="C0C0C0"/>
                  </a:outerShdw>
                </a:effectLst>
              </a:rPr>
              <a:t>。</a:t>
            </a:r>
            <a:endParaRPr lang="zh-CN" altLang="en-US">
              <a:effectLst>
                <a:outerShdw blurRad="38100" dist="38100" dir="2700000" algn="tl">
                  <a:srgbClr val="C0C0C0"/>
                </a:outerShdw>
              </a:effectLst>
            </a:endParaRPr>
          </a:p>
        </p:txBody>
      </p:sp>
      <p:sp>
        <p:nvSpPr>
          <p:cNvPr id="30787" name="Text Box 67"/>
          <p:cNvSpPr txBox="1">
            <a:spLocks noChangeArrowheads="1"/>
          </p:cNvSpPr>
          <p:nvPr/>
        </p:nvSpPr>
        <p:spPr bwMode="auto">
          <a:xfrm>
            <a:off x="301625" y="3332163"/>
            <a:ext cx="7620000" cy="519112"/>
          </a:xfrm>
          <a:prstGeom prst="rect">
            <a:avLst/>
          </a:prstGeom>
          <a:noFill/>
          <a:ln w="28575">
            <a:noFill/>
            <a:miter lim="800000"/>
            <a:headEnd/>
            <a:tailEnd/>
          </a:ln>
          <a:effectLst/>
        </p:spPr>
        <p:txBody>
          <a:bodyPr>
            <a:spAutoFit/>
          </a:bodyPr>
          <a:lstStyle/>
          <a:p>
            <a:pPr>
              <a:defRPr/>
            </a:pPr>
            <a:r>
              <a:rPr lang="zh-CN" altLang="zh-CN">
                <a:solidFill>
                  <a:srgbClr val="0000FF"/>
                </a:solidFill>
                <a:effectLst>
                  <a:outerShdw blurRad="38100" dist="38100" dir="2700000" algn="tl">
                    <a:srgbClr val="C0C0C0"/>
                  </a:outerShdw>
                </a:effectLst>
              </a:rPr>
              <a:t>基本体制：</a:t>
            </a:r>
            <a:r>
              <a:rPr lang="zh-CN" altLang="zh-CN" i="1" u="sng">
                <a:solidFill>
                  <a:srgbClr val="FF3300"/>
                </a:solidFill>
                <a:effectLst>
                  <a:outerShdw blurRad="38100" dist="38100" dir="2700000" algn="tl">
                    <a:srgbClr val="C0C0C0"/>
                  </a:outerShdw>
                </a:effectLst>
              </a:rPr>
              <a:t>电位-脉冲制</a:t>
            </a:r>
            <a:r>
              <a:rPr lang="zh-CN" altLang="zh-CN">
                <a:solidFill>
                  <a:srgbClr val="FF3300"/>
                </a:solidFill>
                <a:effectLst>
                  <a:outerShdw blurRad="38100" dist="38100" dir="2700000" algn="tl">
                    <a:srgbClr val="C0C0C0"/>
                  </a:outerShdw>
                </a:effectLst>
              </a:rPr>
              <a:t>。</a:t>
            </a:r>
            <a:endParaRPr lang="zh-CN" altLang="en-US">
              <a:solidFill>
                <a:srgbClr val="FF3300"/>
              </a:solidFill>
              <a:effectLst>
                <a:outerShdw blurRad="38100" dist="38100" dir="2700000" algn="tl">
                  <a:srgbClr val="C0C0C0"/>
                </a:outerShdw>
              </a:effectLst>
            </a:endParaRPr>
          </a:p>
        </p:txBody>
      </p:sp>
      <p:sp>
        <p:nvSpPr>
          <p:cNvPr id="30788" name="Text Box 68"/>
          <p:cNvSpPr txBox="1">
            <a:spLocks noChangeArrowheads="1"/>
          </p:cNvSpPr>
          <p:nvPr/>
        </p:nvSpPr>
        <p:spPr bwMode="auto">
          <a:xfrm>
            <a:off x="320675" y="5008563"/>
            <a:ext cx="8458200" cy="1373187"/>
          </a:xfrm>
          <a:prstGeom prst="rect">
            <a:avLst/>
          </a:prstGeom>
          <a:noFill/>
          <a:ln w="19050">
            <a:noFill/>
            <a:miter lim="800000"/>
            <a:headEnd/>
            <a:tailEnd/>
          </a:ln>
          <a:effectLst/>
        </p:spPr>
        <p:txBody>
          <a:bodyPr>
            <a:spAutoFit/>
          </a:bodyPr>
          <a:lstStyle/>
          <a:p>
            <a:pPr>
              <a:spcBef>
                <a:spcPct val="20000"/>
              </a:spcBef>
              <a:defRPr/>
            </a:pPr>
            <a:r>
              <a:rPr lang="en-US" altLang="zh-CN">
                <a:effectLst>
                  <a:outerShdw blurRad="38100" dist="38100" dir="2700000" algn="tl">
                    <a:srgbClr val="C0C0C0"/>
                  </a:outerShdw>
                </a:effectLst>
                <a:latin typeface="黑体" pitchFamily="2" charset="-122"/>
              </a:rPr>
              <a:t>   </a:t>
            </a:r>
            <a:r>
              <a:rPr lang="zh-CN" altLang="en-US">
                <a:effectLst>
                  <a:outerShdw blurRad="38100" dist="38100" dir="2700000" algn="tl">
                    <a:srgbClr val="C0C0C0"/>
                  </a:outerShdw>
                </a:effectLst>
                <a:latin typeface="黑体" pitchFamily="2" charset="-122"/>
              </a:rPr>
              <a:t>所有的操作都按节拍进行，</a:t>
            </a:r>
            <a:r>
              <a:rPr lang="zh-CN" altLang="en-US" i="1" u="sng">
                <a:solidFill>
                  <a:srgbClr val="0000FF"/>
                </a:solidFill>
                <a:effectLst>
                  <a:outerShdw blurRad="38100" dist="38100" dir="2700000" algn="tl">
                    <a:srgbClr val="C0C0C0"/>
                  </a:outerShdw>
                </a:effectLst>
                <a:latin typeface="黑体" pitchFamily="2" charset="-122"/>
              </a:rPr>
              <a:t>持续时间为一个节拍的称为节拍电位</a:t>
            </a:r>
            <a:r>
              <a:rPr lang="zh-CN" altLang="en-US">
                <a:effectLst>
                  <a:outerShdw blurRad="38100" dist="38100" dir="2700000" algn="tl">
                    <a:srgbClr val="C0C0C0"/>
                  </a:outerShdw>
                </a:effectLst>
                <a:latin typeface="黑体" pitchFamily="2" charset="-122"/>
              </a:rPr>
              <a:t>。</a:t>
            </a:r>
            <a:r>
              <a:rPr lang="zh-CN" altLang="en-US" i="1" u="sng">
                <a:solidFill>
                  <a:srgbClr val="0000FF"/>
                </a:solidFill>
                <a:effectLst>
                  <a:outerShdw blurRad="38100" dist="38100" dir="2700000" algn="tl">
                    <a:srgbClr val="C0C0C0"/>
                  </a:outerShdw>
                </a:effectLst>
                <a:latin typeface="黑体" pitchFamily="2" charset="-122"/>
              </a:rPr>
              <a:t>在节拍电位有效期间产生的脉冲称为节拍脉冲</a:t>
            </a:r>
            <a:r>
              <a:rPr lang="zh-CN" altLang="en-US">
                <a:effectLst>
                  <a:outerShdw blurRad="38100" dist="38100" dir="2700000" algn="tl">
                    <a:srgbClr val="C0C0C0"/>
                  </a:outerShdw>
                </a:effectLst>
                <a:latin typeface="黑体" pitchFamily="2" charset="-122"/>
              </a:rPr>
              <a:t>。一个节拍电位中可产生多个节拍脉冲。</a:t>
            </a:r>
          </a:p>
        </p:txBody>
      </p:sp>
      <p:sp>
        <p:nvSpPr>
          <p:cNvPr id="30790" name="Rectangle 70"/>
          <p:cNvSpPr>
            <a:spLocks noGrp="1" noChangeArrowheads="1"/>
          </p:cNvSpPr>
          <p:nvPr>
            <p:ph type="title" idx="4294967295"/>
          </p:nvPr>
        </p:nvSpPr>
        <p:spPr>
          <a:xfrm>
            <a:off x="228600" y="53975"/>
            <a:ext cx="8534400" cy="1143000"/>
          </a:xfrm>
        </p:spPr>
        <p:txBody>
          <a:bodyPr/>
          <a:lstStyle/>
          <a:p>
            <a:pPr eaLnBrk="1" hangingPunct="1">
              <a:defRPr/>
            </a:pPr>
            <a:r>
              <a:rPr lang="en-US" altLang="zh-CN" sz="5400" b="1" smtClean="0">
                <a:solidFill>
                  <a:srgbClr val="CC3300"/>
                </a:solidFill>
                <a:effectLst>
                  <a:outerShdw blurRad="38100" dist="38100" dir="2700000" algn="tl">
                    <a:srgbClr val="C0C0C0"/>
                  </a:outerShdw>
                </a:effectLst>
                <a:latin typeface="Arial" charset="0"/>
                <a:ea typeface="方正姚体" pitchFamily="2" charset="-122"/>
              </a:rPr>
              <a:t>5.3 </a:t>
            </a:r>
            <a:r>
              <a:rPr lang="zh-CN" altLang="en-US" sz="5400" b="1" smtClean="0">
                <a:solidFill>
                  <a:srgbClr val="CC3300"/>
                </a:solidFill>
                <a:effectLst>
                  <a:outerShdw blurRad="38100" dist="38100" dir="2700000" algn="tl">
                    <a:srgbClr val="C0C0C0"/>
                  </a:outerShdw>
                </a:effectLst>
                <a:latin typeface="Arial" charset="0"/>
                <a:ea typeface="方正姚体" pitchFamily="2" charset="-122"/>
              </a:rPr>
              <a:t>时序产生器和控制方式</a:t>
            </a:r>
            <a:endParaRPr lang="zh-CN" altLang="en-US"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32">
                                            <p:txEl>
                                              <p:pRg st="0" end="0"/>
                                            </p:txEl>
                                          </p:spTgt>
                                        </p:tgtEl>
                                        <p:attrNameLst>
                                          <p:attrName>style.visibility</p:attrName>
                                        </p:attrNameLst>
                                      </p:cBhvr>
                                      <p:to>
                                        <p:strVal val="visible"/>
                                      </p:to>
                                    </p:set>
                                    <p:anim calcmode="lin" valueType="num">
                                      <p:cBhvr additive="base">
                                        <p:cTn id="7" dur="500" fill="hold"/>
                                        <p:tgtEl>
                                          <p:spTgt spid="307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33"/>
                                        </p:tgtEl>
                                        <p:attrNameLst>
                                          <p:attrName>style.visibility</p:attrName>
                                        </p:attrNameLst>
                                      </p:cBhvr>
                                      <p:to>
                                        <p:strVal val="visible"/>
                                      </p:to>
                                    </p:set>
                                    <p:anim calcmode="lin" valueType="num">
                                      <p:cBhvr additive="base">
                                        <p:cTn id="13" dur="500" fill="hold"/>
                                        <p:tgtEl>
                                          <p:spTgt spid="30733"/>
                                        </p:tgtEl>
                                        <p:attrNameLst>
                                          <p:attrName>ppt_x</p:attrName>
                                        </p:attrNameLst>
                                      </p:cBhvr>
                                      <p:tavLst>
                                        <p:tav tm="0">
                                          <p:val>
                                            <p:strVal val="1+#ppt_w/2"/>
                                          </p:val>
                                        </p:tav>
                                        <p:tav tm="100000">
                                          <p:val>
                                            <p:strVal val="#ppt_x"/>
                                          </p:val>
                                        </p:tav>
                                      </p:tavLst>
                                    </p:anim>
                                    <p:anim calcmode="lin" valueType="num">
                                      <p:cBhvr additive="base">
                                        <p:cTn id="14"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0787"/>
                                        </p:tgtEl>
                                        <p:attrNameLst>
                                          <p:attrName>style.visibility</p:attrName>
                                        </p:attrNameLst>
                                      </p:cBhvr>
                                      <p:to>
                                        <p:strVal val="visible"/>
                                      </p:to>
                                    </p:set>
                                    <p:animEffect transition="in" filter="blinds(horizontal)">
                                      <p:cBhvr>
                                        <p:cTn id="19" dur="500"/>
                                        <p:tgtEl>
                                          <p:spTgt spid="3078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0786"/>
                                        </p:tgtEl>
                                        <p:attrNameLst>
                                          <p:attrName>style.visibility</p:attrName>
                                        </p:attrNameLst>
                                      </p:cBhvr>
                                      <p:to>
                                        <p:strVal val="visible"/>
                                      </p:to>
                                    </p:set>
                                    <p:animEffect transition="in" filter="blinds(horizontal)">
                                      <p:cBhvr>
                                        <p:cTn id="24" dur="500"/>
                                        <p:tgtEl>
                                          <p:spTgt spid="3078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788"/>
                                        </p:tgtEl>
                                        <p:attrNameLst>
                                          <p:attrName>style.visibility</p:attrName>
                                        </p:attrNameLst>
                                      </p:cBhvr>
                                      <p:to>
                                        <p:strVal val="visible"/>
                                      </p:to>
                                    </p:set>
                                    <p:animEffect transition="in" filter="blinds(horizontal)">
                                      <p:cBhvr>
                                        <p:cTn id="29" dur="500"/>
                                        <p:tgtEl>
                                          <p:spTgt spid="3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2" grpId="0" build="p" autoUpdateAnimBg="0"/>
      <p:bldP spid="30733" grpId="0" autoUpdateAnimBg="0"/>
      <p:bldP spid="30786" grpId="0"/>
      <p:bldP spid="30787" grpId="0"/>
      <p:bldP spid="3078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7" name="Rectangle 25"/>
          <p:cNvSpPr>
            <a:spLocks noChangeArrowheads="1"/>
          </p:cNvSpPr>
          <p:nvPr/>
        </p:nvSpPr>
        <p:spPr bwMode="auto">
          <a:xfrm>
            <a:off x="0" y="0"/>
            <a:ext cx="4156075" cy="579438"/>
          </a:xfrm>
          <a:prstGeom prst="rect">
            <a:avLst/>
          </a:prstGeom>
          <a:solidFill>
            <a:srgbClr val="FFFF00"/>
          </a:solidFill>
          <a:ln w="9525">
            <a:noFill/>
            <a:miter lim="800000"/>
            <a:headEnd/>
            <a:tailEnd/>
          </a:ln>
          <a:effectLst/>
        </p:spPr>
        <p:txBody>
          <a:bodyPr wrap="none">
            <a:spAutoFit/>
          </a:bodyPr>
          <a:lstStyle/>
          <a:p>
            <a:pPr>
              <a:spcBef>
                <a:spcPct val="20000"/>
              </a:spcBef>
              <a:defRPr/>
            </a:pPr>
            <a:r>
              <a:rPr lang="en-US" altLang="zh-CN" sz="3200">
                <a:solidFill>
                  <a:srgbClr val="0000FF"/>
                </a:solidFill>
                <a:effectLst>
                  <a:outerShdw blurRad="38100" dist="38100" dir="2700000" algn="tl">
                    <a:srgbClr val="000000"/>
                  </a:outerShdw>
                </a:effectLst>
                <a:ea typeface="方正姚体" pitchFamily="2" charset="-122"/>
              </a:rPr>
              <a:t>5.3.2  </a:t>
            </a:r>
            <a:r>
              <a:rPr lang="zh-CN" altLang="en-US" sz="3200">
                <a:solidFill>
                  <a:srgbClr val="0000FF"/>
                </a:solidFill>
                <a:effectLst>
                  <a:outerShdw blurRad="38100" dist="38100" dir="2700000" algn="tl">
                    <a:srgbClr val="000000"/>
                  </a:outerShdw>
                </a:effectLst>
                <a:ea typeface="方正姚体" pitchFamily="2" charset="-122"/>
              </a:rPr>
              <a:t>时序信号产生器</a:t>
            </a:r>
          </a:p>
        </p:txBody>
      </p:sp>
      <p:pic>
        <p:nvPicPr>
          <p:cNvPr id="11267" name="Picture 2"/>
          <p:cNvPicPr>
            <a:picLocks noChangeAspect="1" noChangeArrowheads="1"/>
          </p:cNvPicPr>
          <p:nvPr/>
        </p:nvPicPr>
        <p:blipFill>
          <a:blip r:embed="rId2"/>
          <a:srcRect/>
          <a:stretch>
            <a:fillRect/>
          </a:stretch>
        </p:blipFill>
        <p:spPr bwMode="auto">
          <a:xfrm>
            <a:off x="0" y="781050"/>
            <a:ext cx="7072313" cy="5648325"/>
          </a:xfrm>
          <a:prstGeom prst="rect">
            <a:avLst/>
          </a:prstGeom>
          <a:noFill/>
          <a:ln w="28575">
            <a:noFill/>
            <a:miter lim="800000"/>
            <a:headEnd/>
            <a:tailEnd/>
          </a:ln>
        </p:spPr>
      </p:pic>
      <p:pic>
        <p:nvPicPr>
          <p:cNvPr id="4" name="Picture 5"/>
          <p:cNvPicPr>
            <a:picLocks noChangeAspect="1" noChangeArrowheads="1"/>
          </p:cNvPicPr>
          <p:nvPr/>
        </p:nvPicPr>
        <p:blipFill>
          <a:blip r:embed="rId3"/>
          <a:srcRect/>
          <a:stretch>
            <a:fillRect/>
          </a:stretch>
        </p:blipFill>
        <p:spPr bwMode="auto">
          <a:xfrm>
            <a:off x="7000875" y="476250"/>
            <a:ext cx="2143125" cy="2665413"/>
          </a:xfrm>
          <a:prstGeom prst="rect">
            <a:avLst/>
          </a:prstGeom>
          <a:noFill/>
          <a:ln w="9525">
            <a:noFill/>
            <a:miter lim="800000"/>
            <a:headEnd/>
            <a:tailEnd/>
          </a:ln>
        </p:spPr>
      </p:pic>
      <p:pic>
        <p:nvPicPr>
          <p:cNvPr id="5" name="Picture 6"/>
          <p:cNvPicPr>
            <a:picLocks noChangeAspect="1" noChangeArrowheads="1"/>
          </p:cNvPicPr>
          <p:nvPr/>
        </p:nvPicPr>
        <p:blipFill>
          <a:blip r:embed="rId4"/>
          <a:srcRect/>
          <a:stretch>
            <a:fillRect/>
          </a:stretch>
        </p:blipFill>
        <p:spPr bwMode="auto">
          <a:xfrm>
            <a:off x="7048500" y="3068638"/>
            <a:ext cx="2097088" cy="3384550"/>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Text Box 7"/>
          <p:cNvSpPr txBox="1">
            <a:spLocks noChangeArrowheads="1"/>
          </p:cNvSpPr>
          <p:nvPr/>
        </p:nvSpPr>
        <p:spPr bwMode="auto">
          <a:xfrm>
            <a:off x="762000" y="962025"/>
            <a:ext cx="8382000" cy="519113"/>
          </a:xfrm>
          <a:prstGeom prst="rect">
            <a:avLst/>
          </a:prstGeom>
          <a:noFill/>
          <a:ln w="9525">
            <a:noFill/>
            <a:miter lim="800000"/>
            <a:headEnd/>
            <a:tailEnd/>
          </a:ln>
          <a:effectLst/>
        </p:spPr>
        <p:txBody>
          <a:bodyPr>
            <a:spAutoFit/>
          </a:bodyPr>
          <a:lstStyle/>
          <a:p>
            <a:pPr marL="457200" indent="-457200">
              <a:spcBef>
                <a:spcPct val="0"/>
              </a:spcBef>
              <a:defRPr/>
            </a:pPr>
            <a:r>
              <a:rPr lang="zh-CN" altLang="en-US">
                <a:solidFill>
                  <a:srgbClr val="0000FF"/>
                </a:solidFill>
                <a:effectLst>
                  <a:outerShdw blurRad="38100" dist="38100" dir="2700000" algn="tl">
                    <a:srgbClr val="C0C0C0"/>
                  </a:outerShdw>
                </a:effectLst>
              </a:rPr>
              <a:t>控制方式</a:t>
            </a:r>
            <a:r>
              <a:rPr lang="en-US" altLang="zh-CN">
                <a:solidFill>
                  <a:srgbClr val="0000FF"/>
                </a:solidFill>
                <a:effectLst>
                  <a:outerShdw blurRad="38100" dist="38100" dir="2700000" algn="tl">
                    <a:srgbClr val="C0C0C0"/>
                  </a:outerShdw>
                </a:effectLst>
              </a:rPr>
              <a:t>:</a:t>
            </a:r>
            <a:r>
              <a:rPr lang="zh-CN" altLang="en-US" i="1" u="sng">
                <a:solidFill>
                  <a:srgbClr val="0000FF"/>
                </a:solidFill>
                <a:effectLst>
                  <a:outerShdw blurRad="38100" dist="38100" dir="2700000" algn="tl">
                    <a:srgbClr val="C0C0C0"/>
                  </a:outerShdw>
                </a:effectLst>
              </a:rPr>
              <a:t>控制不同操作序列的时序信号的方法</a:t>
            </a:r>
            <a:r>
              <a:rPr lang="zh-CN" altLang="en-US" i="1">
                <a:solidFill>
                  <a:srgbClr val="0000FF"/>
                </a:solidFill>
                <a:effectLst>
                  <a:outerShdw blurRad="38100" dist="38100" dir="2700000" algn="tl">
                    <a:srgbClr val="C0C0C0"/>
                  </a:outerShdw>
                </a:effectLst>
              </a:rPr>
              <a:t>。</a:t>
            </a:r>
          </a:p>
        </p:txBody>
      </p:sp>
      <p:sp>
        <p:nvSpPr>
          <p:cNvPr id="34824" name="Text Box 8"/>
          <p:cNvSpPr txBox="1">
            <a:spLocks noChangeArrowheads="1"/>
          </p:cNvSpPr>
          <p:nvPr/>
        </p:nvSpPr>
        <p:spPr bwMode="auto">
          <a:xfrm>
            <a:off x="228600" y="2070100"/>
            <a:ext cx="8736013" cy="2654300"/>
          </a:xfrm>
          <a:prstGeom prst="rect">
            <a:avLst/>
          </a:prstGeom>
          <a:noFill/>
          <a:ln w="9525">
            <a:noFill/>
            <a:miter lim="800000"/>
            <a:headEnd/>
            <a:tailEnd/>
          </a:ln>
          <a:effectLst/>
        </p:spPr>
        <p:txBody>
          <a:bodyPr>
            <a:spAutoFit/>
          </a:bodyPr>
          <a:lstStyle/>
          <a:p>
            <a:pPr>
              <a:spcBef>
                <a:spcPct val="0"/>
              </a:spcBef>
              <a:defRPr/>
            </a:pPr>
            <a:r>
              <a:rPr lang="en-US" altLang="zh-CN">
                <a:effectLst>
                  <a:outerShdw blurRad="38100" dist="38100" dir="2700000" algn="tl">
                    <a:srgbClr val="C0C0C0"/>
                  </a:outerShdw>
                </a:effectLst>
              </a:rPr>
              <a:t>      </a:t>
            </a:r>
            <a:r>
              <a:rPr lang="zh-CN" altLang="en-US" i="1" u="sng">
                <a:solidFill>
                  <a:srgbClr val="0000FF"/>
                </a:solidFill>
                <a:effectLst>
                  <a:outerShdw blurRad="38100" dist="38100" dir="2700000" algn="tl">
                    <a:srgbClr val="C0C0C0"/>
                  </a:outerShdw>
                </a:effectLst>
              </a:rPr>
              <a:t>已定指令在执行时所需的机器周期和时钟周期数都是固定不变的</a:t>
            </a:r>
            <a:r>
              <a:rPr lang="zh-CN" altLang="en-US">
                <a:effectLst>
                  <a:outerShdw blurRad="38100" dist="38100" dir="2700000" algn="tl">
                    <a:srgbClr val="C0C0C0"/>
                  </a:outerShdw>
                </a:effectLst>
              </a:rPr>
              <a:t>。</a:t>
            </a:r>
          </a:p>
          <a:p>
            <a:pPr>
              <a:spcBef>
                <a:spcPct val="0"/>
              </a:spcBef>
              <a:defRPr/>
            </a:pPr>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）采用完全统一的机器周期执行各种不同的指令；</a:t>
            </a:r>
            <a:r>
              <a:rPr lang="zh-CN" altLang="en-US" i="1" u="sng">
                <a:solidFill>
                  <a:srgbClr val="0000FF"/>
                </a:solidFill>
                <a:effectLst>
                  <a:outerShdw blurRad="38100" dist="38100" dir="2700000" algn="tl">
                    <a:srgbClr val="C0C0C0"/>
                  </a:outerShdw>
                </a:effectLst>
              </a:rPr>
              <a:t>一刀切</a:t>
            </a:r>
          </a:p>
          <a:p>
            <a:pPr>
              <a:spcBef>
                <a:spcPct val="0"/>
              </a:spcBef>
              <a:defRPr/>
            </a:pPr>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）采用不定长机器周期；</a:t>
            </a:r>
            <a:endParaRPr lang="zh-CN" altLang="en-US" i="1" u="sng">
              <a:solidFill>
                <a:srgbClr val="0000FF"/>
              </a:solidFill>
              <a:effectLst>
                <a:outerShdw blurRad="38100" dist="38100" dir="2700000" algn="tl">
                  <a:srgbClr val="C0C0C0"/>
                </a:outerShdw>
              </a:effectLst>
            </a:endParaRPr>
          </a:p>
          <a:p>
            <a:pPr>
              <a:spcBef>
                <a:spcPct val="0"/>
              </a:spcBef>
              <a:defRPr/>
            </a:pPr>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）中央控制与局部控制相结合。</a:t>
            </a:r>
            <a:endParaRPr lang="zh-CN" altLang="en-US" i="1" u="sng">
              <a:solidFill>
                <a:srgbClr val="0000FF"/>
              </a:solidFill>
              <a:effectLst>
                <a:outerShdw blurRad="38100" dist="38100" dir="2700000" algn="tl">
                  <a:srgbClr val="C0C0C0"/>
                </a:outerShdw>
              </a:effectLst>
            </a:endParaRPr>
          </a:p>
        </p:txBody>
      </p:sp>
      <p:sp>
        <p:nvSpPr>
          <p:cNvPr id="34825" name="Text Box 9"/>
          <p:cNvSpPr txBox="1">
            <a:spLocks noChangeArrowheads="1"/>
          </p:cNvSpPr>
          <p:nvPr/>
        </p:nvSpPr>
        <p:spPr bwMode="auto">
          <a:xfrm>
            <a:off x="454025" y="1524000"/>
            <a:ext cx="6705600" cy="579438"/>
          </a:xfrm>
          <a:prstGeom prst="rect">
            <a:avLst/>
          </a:prstGeom>
          <a:noFill/>
          <a:ln w="28575">
            <a:noFill/>
            <a:miter lim="800000"/>
            <a:headEnd/>
            <a:tailEnd/>
          </a:ln>
          <a:effectLst/>
        </p:spPr>
        <p:txBody>
          <a:bodyPr>
            <a:spAutoFit/>
          </a:bodyPr>
          <a:lstStyle/>
          <a:p>
            <a:pPr>
              <a:defRPr/>
            </a:pP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1.  </a:t>
            </a:r>
            <a:r>
              <a:rPr lang="zh-CN" altLang="en-US" sz="3200">
                <a:solidFill>
                  <a:srgbClr val="CC0000"/>
                </a:solidFill>
                <a:effectLst>
                  <a:outerShdw blurRad="38100" dist="38100" dir="2700000" algn="tl">
                    <a:srgbClr val="C0C0C0"/>
                  </a:outerShdw>
                </a:effectLst>
                <a:latin typeface="Times New Roman" pitchFamily="18" charset="0"/>
                <a:ea typeface="华文新魏" pitchFamily="2" charset="-122"/>
              </a:rPr>
              <a:t>同步控制方式</a:t>
            </a: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a:t>
            </a:r>
            <a:r>
              <a:rPr lang="zh-CN" altLang="en-US" sz="3200">
                <a:solidFill>
                  <a:srgbClr val="CC0000"/>
                </a:solidFill>
                <a:effectLst>
                  <a:outerShdw blurRad="38100" dist="38100" dir="2700000" algn="tl">
                    <a:srgbClr val="C0C0C0"/>
                  </a:outerShdw>
                </a:effectLst>
                <a:latin typeface="Times New Roman" pitchFamily="18" charset="0"/>
                <a:ea typeface="华文新魏" pitchFamily="2" charset="-122"/>
              </a:rPr>
              <a:t>固定时序控制方式</a:t>
            </a: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a:t>
            </a:r>
          </a:p>
        </p:txBody>
      </p:sp>
      <p:sp>
        <p:nvSpPr>
          <p:cNvPr id="34826" name="Text Box 10"/>
          <p:cNvSpPr txBox="1">
            <a:spLocks noChangeArrowheads="1"/>
          </p:cNvSpPr>
          <p:nvPr/>
        </p:nvSpPr>
        <p:spPr bwMode="auto">
          <a:xfrm>
            <a:off x="336550" y="4724400"/>
            <a:ext cx="8426450" cy="1373188"/>
          </a:xfrm>
          <a:prstGeom prst="rect">
            <a:avLst/>
          </a:prstGeom>
          <a:noFill/>
          <a:ln w="9525">
            <a:noFill/>
            <a:miter lim="800000"/>
            <a:headEnd type="none" w="sm" len="sm"/>
            <a:tailEnd type="none" w="sm" len="sm"/>
          </a:ln>
          <a:effectLst/>
        </p:spPr>
        <p:txBody>
          <a:bodyPr>
            <a:spAutoFit/>
          </a:bodyPr>
          <a:lstStyle/>
          <a:p>
            <a:pPr>
              <a:spcBef>
                <a:spcPct val="0"/>
              </a:spcBef>
              <a:defRPr/>
            </a:pPr>
            <a:r>
              <a:rPr lang="zh-CN" altLang="en-US">
                <a:solidFill>
                  <a:srgbClr val="FF3300"/>
                </a:solidFill>
                <a:effectLst>
                  <a:outerShdw blurRad="38100" dist="38100" dir="2700000" algn="tl">
                    <a:srgbClr val="C0C0C0"/>
                  </a:outerShdw>
                </a:effectLst>
                <a:latin typeface="Times New Roman" pitchFamily="18" charset="0"/>
                <a:ea typeface="华文新魏" pitchFamily="2" charset="-122"/>
              </a:rPr>
              <a:t>特点：</a:t>
            </a:r>
          </a:p>
          <a:p>
            <a:pPr>
              <a:spcBef>
                <a:spcPct val="0"/>
              </a:spcBef>
              <a:defRPr/>
            </a:pPr>
            <a:r>
              <a:rPr lang="zh-CN" altLang="en-US">
                <a:effectLst>
                  <a:outerShdw blurRad="38100" dist="38100" dir="2700000" algn="tl">
                    <a:srgbClr val="C0C0C0"/>
                  </a:outerShdw>
                </a:effectLst>
              </a:rPr>
              <a:t>     </a:t>
            </a:r>
            <a:r>
              <a:rPr lang="zh-CN" altLang="en-US" i="1" u="sng">
                <a:solidFill>
                  <a:srgbClr val="0000FF"/>
                </a:solidFill>
                <a:effectLst>
                  <a:outerShdw blurRad="38100" dist="38100" dir="2700000" algn="tl">
                    <a:srgbClr val="C0C0C0"/>
                  </a:outerShdw>
                </a:effectLst>
              </a:rPr>
              <a:t>有明显时序划分，时钟周期固定，各步操作的衔接、各部件之间的数据传送受严格同步定时控制</a:t>
            </a:r>
            <a:r>
              <a:rPr lang="zh-CN" altLang="en-US">
                <a:effectLst>
                  <a:outerShdw blurRad="38100" dist="38100" dir="2700000" algn="tl">
                    <a:srgbClr val="C0C0C0"/>
                  </a:outerShdw>
                </a:effectLst>
              </a:rPr>
              <a:t>。</a:t>
            </a:r>
          </a:p>
        </p:txBody>
      </p:sp>
      <p:sp>
        <p:nvSpPr>
          <p:cNvPr id="34828" name="Rectangle 12"/>
          <p:cNvSpPr>
            <a:spLocks noGrp="1" noChangeArrowheads="1"/>
          </p:cNvSpPr>
          <p:nvPr>
            <p:ph type="title" idx="4294967295"/>
          </p:nvPr>
        </p:nvSpPr>
        <p:spPr>
          <a:xfrm>
            <a:off x="0" y="0"/>
            <a:ext cx="6011863" cy="641350"/>
          </a:xfrm>
          <a:solidFill>
            <a:srgbClr val="FFFF00"/>
          </a:solidFill>
        </p:spPr>
        <p:txBody>
          <a:bodyPr anchor="t">
            <a:spAutoFit/>
          </a:bodyPr>
          <a:lstStyle/>
          <a:p>
            <a:pPr algn="l" eaLnBrk="1" hangingPunct="1">
              <a:spcBef>
                <a:spcPct val="20000"/>
              </a:spcBef>
              <a:defRPr/>
            </a:pPr>
            <a:r>
              <a:rPr lang="en-US" altLang="zh-CN" sz="3600" b="1" smtClean="0">
                <a:solidFill>
                  <a:srgbClr val="0000FF"/>
                </a:solidFill>
                <a:effectLst>
                  <a:outerShdw blurRad="38100" dist="38100" dir="2700000" algn="tl">
                    <a:srgbClr val="000000"/>
                  </a:outerShdw>
                </a:effectLst>
                <a:latin typeface="方正姚体" pitchFamily="2" charset="-122"/>
                <a:ea typeface="方正姚体" pitchFamily="2" charset="-122"/>
              </a:rPr>
              <a:t>5.3.3  </a:t>
            </a:r>
            <a:r>
              <a:rPr lang="zh-CN" altLang="en-US" sz="3600" b="1" smtClean="0">
                <a:solidFill>
                  <a:srgbClr val="0000FF"/>
                </a:solidFill>
                <a:effectLst>
                  <a:outerShdw blurRad="38100" dist="38100" dir="2700000" algn="tl">
                    <a:srgbClr val="000000"/>
                  </a:outerShdw>
                </a:effectLst>
                <a:latin typeface="方正姚体" pitchFamily="2" charset="-122"/>
                <a:ea typeface="方正姚体" pitchFamily="2" charset="-122"/>
              </a:rPr>
              <a:t>控制器的控制方式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4826">
                                            <p:txEl>
                                              <p:pRg st="0" end="0"/>
                                            </p:txEl>
                                          </p:spTgt>
                                        </p:tgtEl>
                                        <p:attrNameLst>
                                          <p:attrName>style.visibility</p:attrName>
                                        </p:attrNameLst>
                                      </p:cBhvr>
                                      <p:to>
                                        <p:strVal val="visible"/>
                                      </p:to>
                                    </p:set>
                                    <p:anim calcmode="lin" valueType="num">
                                      <p:cBhvr additive="base">
                                        <p:cTn id="7" dur="500" fill="hold"/>
                                        <p:tgtEl>
                                          <p:spTgt spid="348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8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4826">
                                            <p:txEl>
                                              <p:pRg st="1" end="1"/>
                                            </p:txEl>
                                          </p:spTgt>
                                        </p:tgtEl>
                                        <p:attrNameLst>
                                          <p:attrName>style.visibility</p:attrName>
                                        </p:attrNameLst>
                                      </p:cBhvr>
                                      <p:to>
                                        <p:strVal val="visible"/>
                                      </p:to>
                                    </p:set>
                                    <p:anim calcmode="lin" valueType="num">
                                      <p:cBhvr additive="base">
                                        <p:cTn id="13" dur="500" fill="hold"/>
                                        <p:tgtEl>
                                          <p:spTgt spid="3482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82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Text Box 5"/>
          <p:cNvSpPr txBox="1">
            <a:spLocks noChangeArrowheads="1"/>
          </p:cNvSpPr>
          <p:nvPr/>
        </p:nvSpPr>
        <p:spPr bwMode="auto">
          <a:xfrm>
            <a:off x="393700" y="1484313"/>
            <a:ext cx="8750300" cy="1066800"/>
          </a:xfrm>
          <a:prstGeom prst="rect">
            <a:avLst/>
          </a:prstGeom>
          <a:noFill/>
          <a:ln w="9525">
            <a:noFill/>
            <a:miter lim="800000"/>
            <a:headEnd type="none" w="sm" len="sm"/>
            <a:tailEnd type="none" w="sm" len="sm"/>
          </a:ln>
          <a:effectLst/>
        </p:spPr>
        <p:txBody>
          <a:bodyPr>
            <a:spAutoFit/>
          </a:bodyPr>
          <a:lstStyle/>
          <a:p>
            <a:pPr>
              <a:spcBef>
                <a:spcPct val="0"/>
              </a:spcBef>
              <a:defRPr/>
            </a:pPr>
            <a:r>
              <a:rPr lang="en-US" altLang="zh-CN" sz="3200">
                <a:effectLst>
                  <a:outerShdw blurRad="38100" dist="38100" dir="2700000" algn="tl">
                    <a:srgbClr val="C0C0C0"/>
                  </a:outerShdw>
                </a:effectLst>
              </a:rPr>
              <a:t>      </a:t>
            </a:r>
            <a:r>
              <a:rPr lang="zh-CN" altLang="en-US" sz="3200" i="1" u="sng">
                <a:effectLst>
                  <a:outerShdw blurRad="38100" dist="38100" dir="2700000" algn="tl">
                    <a:srgbClr val="C0C0C0"/>
                  </a:outerShdw>
                </a:effectLst>
                <a:latin typeface="Times New Roman" pitchFamily="18" charset="0"/>
              </a:rPr>
              <a:t>时序关系</a:t>
            </a:r>
            <a:r>
              <a:rPr lang="zh-CN" altLang="en-US" sz="3200" i="1" u="sng">
                <a:solidFill>
                  <a:srgbClr val="0000FF"/>
                </a:solidFill>
                <a:effectLst>
                  <a:outerShdw blurRad="38100" dist="38100" dir="2700000" algn="tl">
                    <a:srgbClr val="C0C0C0"/>
                  </a:outerShdw>
                </a:effectLst>
                <a:latin typeface="Times New Roman" pitchFamily="18" charset="0"/>
              </a:rPr>
              <a:t>简单</a:t>
            </a:r>
            <a:r>
              <a:rPr lang="zh-CN" altLang="en-US" sz="3200" i="1" u="sng">
                <a:effectLst>
                  <a:outerShdw blurRad="38100" dist="38100" dir="2700000" algn="tl">
                    <a:srgbClr val="C0C0C0"/>
                  </a:outerShdw>
                </a:effectLst>
                <a:latin typeface="Times New Roman" pitchFamily="18" charset="0"/>
              </a:rPr>
              <a:t>，时序划分</a:t>
            </a:r>
            <a:r>
              <a:rPr lang="zh-CN" altLang="en-US" sz="3200" i="1" u="sng">
                <a:solidFill>
                  <a:srgbClr val="0000FF"/>
                </a:solidFill>
                <a:effectLst>
                  <a:outerShdw blurRad="38100" dist="38100" dir="2700000" algn="tl">
                    <a:srgbClr val="C0C0C0"/>
                  </a:outerShdw>
                </a:effectLst>
                <a:latin typeface="Times New Roman" pitchFamily="18" charset="0"/>
              </a:rPr>
              <a:t>规整</a:t>
            </a:r>
            <a:r>
              <a:rPr lang="zh-CN" altLang="en-US" sz="3200" i="1" u="sng">
                <a:solidFill>
                  <a:srgbClr val="008000"/>
                </a:solidFill>
                <a:effectLst>
                  <a:outerShdw blurRad="38100" dist="38100" dir="2700000" algn="tl">
                    <a:srgbClr val="C0C0C0"/>
                  </a:outerShdw>
                </a:effectLst>
                <a:latin typeface="Times New Roman" pitchFamily="18" charset="0"/>
              </a:rPr>
              <a:t>，</a:t>
            </a:r>
            <a:r>
              <a:rPr lang="zh-CN" altLang="en-US" sz="3200" i="1" u="sng">
                <a:effectLst>
                  <a:outerShdw blurRad="38100" dist="38100" dir="2700000" algn="tl">
                    <a:srgbClr val="C0C0C0"/>
                  </a:outerShdw>
                </a:effectLst>
                <a:latin typeface="Times New Roman" pitchFamily="18" charset="0"/>
              </a:rPr>
              <a:t>控制</a:t>
            </a:r>
            <a:r>
              <a:rPr lang="zh-CN" altLang="en-US" sz="3200" i="1" u="sng">
                <a:solidFill>
                  <a:srgbClr val="0000FF"/>
                </a:solidFill>
                <a:effectLst>
                  <a:outerShdw blurRad="38100" dist="38100" dir="2700000" algn="tl">
                    <a:srgbClr val="C0C0C0"/>
                  </a:outerShdw>
                </a:effectLst>
                <a:latin typeface="Times New Roman" pitchFamily="18" charset="0"/>
              </a:rPr>
              <a:t>不复杂</a:t>
            </a:r>
            <a:r>
              <a:rPr lang="zh-CN" altLang="en-US" sz="3200" i="1" u="sng">
                <a:solidFill>
                  <a:srgbClr val="008000"/>
                </a:solidFill>
                <a:effectLst>
                  <a:outerShdw blurRad="38100" dist="38100" dir="2700000" algn="tl">
                    <a:srgbClr val="C0C0C0"/>
                  </a:outerShdw>
                </a:effectLst>
                <a:latin typeface="Times New Roman" pitchFamily="18" charset="0"/>
              </a:rPr>
              <a:t>；</a:t>
            </a:r>
            <a:r>
              <a:rPr lang="zh-CN" altLang="en-US" sz="3200" i="1" u="sng">
                <a:effectLst>
                  <a:outerShdw blurRad="38100" dist="38100" dir="2700000" algn="tl">
                    <a:srgbClr val="C0C0C0"/>
                  </a:outerShdw>
                </a:effectLst>
                <a:latin typeface="Times New Roman" pitchFamily="18" charset="0"/>
              </a:rPr>
              <a:t>控制逻辑</a:t>
            </a:r>
            <a:r>
              <a:rPr lang="zh-CN" altLang="en-US" sz="3200" i="1" u="sng">
                <a:solidFill>
                  <a:srgbClr val="0000FF"/>
                </a:solidFill>
                <a:effectLst>
                  <a:outerShdw blurRad="38100" dist="38100" dir="2700000" algn="tl">
                    <a:srgbClr val="C0C0C0"/>
                  </a:outerShdw>
                </a:effectLst>
                <a:latin typeface="Times New Roman" pitchFamily="18" charset="0"/>
              </a:rPr>
              <a:t>易于集中</a:t>
            </a:r>
            <a:r>
              <a:rPr lang="zh-CN" altLang="en-US" sz="3200" i="1" u="sng">
                <a:solidFill>
                  <a:srgbClr val="008000"/>
                </a:solidFill>
                <a:effectLst>
                  <a:outerShdw blurRad="38100" dist="38100" dir="2700000" algn="tl">
                    <a:srgbClr val="C0C0C0"/>
                  </a:outerShdw>
                </a:effectLst>
                <a:latin typeface="Times New Roman" pitchFamily="18" charset="0"/>
              </a:rPr>
              <a:t>，</a:t>
            </a:r>
            <a:r>
              <a:rPr lang="zh-CN" altLang="en-US" sz="3200" i="1" u="sng">
                <a:solidFill>
                  <a:srgbClr val="0000FF"/>
                </a:solidFill>
                <a:effectLst>
                  <a:outerShdw blurRad="38100" dist="38100" dir="2700000" algn="tl">
                    <a:srgbClr val="C0C0C0"/>
                  </a:outerShdw>
                </a:effectLst>
                <a:latin typeface="Times New Roman" pitchFamily="18" charset="0"/>
              </a:rPr>
              <a:t>容易实现</a:t>
            </a:r>
            <a:r>
              <a:rPr lang="zh-CN" altLang="en-US" sz="3200" i="1" u="sng">
                <a:solidFill>
                  <a:srgbClr val="008000"/>
                </a:solidFill>
                <a:effectLst>
                  <a:outerShdw blurRad="38100" dist="38100" dir="2700000" algn="tl">
                    <a:srgbClr val="C0C0C0"/>
                  </a:outerShdw>
                </a:effectLst>
                <a:latin typeface="Times New Roman" pitchFamily="18" charset="0"/>
              </a:rPr>
              <a:t>，</a:t>
            </a:r>
            <a:r>
              <a:rPr lang="zh-CN" altLang="en-US" sz="3200" i="1" u="sng">
                <a:solidFill>
                  <a:srgbClr val="0000FF"/>
                </a:solidFill>
                <a:effectLst>
                  <a:outerShdw blurRad="38100" dist="38100" dir="2700000" algn="tl">
                    <a:srgbClr val="C0C0C0"/>
                  </a:outerShdw>
                </a:effectLst>
                <a:latin typeface="Times New Roman" pitchFamily="18" charset="0"/>
              </a:rPr>
              <a:t>便于管理</a:t>
            </a:r>
            <a:r>
              <a:rPr lang="zh-CN" altLang="en-US" sz="3200">
                <a:effectLst>
                  <a:outerShdw blurRad="38100" dist="38100" dir="2700000" algn="tl">
                    <a:srgbClr val="C0C0C0"/>
                  </a:outerShdw>
                </a:effectLst>
              </a:rPr>
              <a:t>。</a:t>
            </a:r>
          </a:p>
        </p:txBody>
      </p:sp>
      <p:sp>
        <p:nvSpPr>
          <p:cNvPr id="110598" name="Text Box 6"/>
          <p:cNvSpPr txBox="1">
            <a:spLocks noChangeArrowheads="1"/>
          </p:cNvSpPr>
          <p:nvPr/>
        </p:nvSpPr>
        <p:spPr bwMode="auto">
          <a:xfrm>
            <a:off x="365125" y="4556125"/>
            <a:ext cx="8474075" cy="2041525"/>
          </a:xfrm>
          <a:prstGeom prst="rect">
            <a:avLst/>
          </a:prstGeom>
          <a:noFill/>
          <a:ln w="9525">
            <a:noFill/>
            <a:miter lim="800000"/>
            <a:headEnd/>
            <a:tailEnd/>
          </a:ln>
          <a:effectLst/>
        </p:spPr>
        <p:txBody>
          <a:bodyPr>
            <a:spAutoFit/>
          </a:bodyPr>
          <a:lstStyle/>
          <a:p>
            <a:pPr>
              <a:spcBef>
                <a:spcPct val="0"/>
              </a:spcBef>
              <a:defRPr/>
            </a:pPr>
            <a:r>
              <a:rPr lang="zh-CN" altLang="en-US" sz="3200">
                <a:solidFill>
                  <a:srgbClr val="0000FF"/>
                </a:solidFill>
                <a:effectLst>
                  <a:outerShdw blurRad="38100" dist="38100" dir="2700000" algn="tl">
                    <a:srgbClr val="C0C0C0"/>
                  </a:outerShdw>
                </a:effectLst>
                <a:latin typeface="Times New Roman" pitchFamily="18" charset="0"/>
                <a:ea typeface="华文新魏" pitchFamily="2" charset="-122"/>
              </a:rPr>
              <a:t>应用场合：</a:t>
            </a:r>
          </a:p>
          <a:p>
            <a:pPr>
              <a:spcBef>
                <a:spcPct val="0"/>
              </a:spcBef>
              <a:defRPr/>
            </a:pPr>
            <a:r>
              <a:rPr lang="zh-CN" altLang="en-US" sz="3200">
                <a:effectLst>
                  <a:outerShdw blurRad="38100" dist="38100" dir="2700000" algn="tl">
                    <a:srgbClr val="C0C0C0"/>
                  </a:outerShdw>
                </a:effectLst>
              </a:rPr>
              <a:t>      </a:t>
            </a:r>
            <a:r>
              <a:rPr lang="zh-CN" altLang="en-US" sz="3200" i="1" u="sng">
                <a:solidFill>
                  <a:srgbClr val="0000FF"/>
                </a:solidFill>
                <a:effectLst>
                  <a:outerShdw blurRad="38100" dist="38100" dir="2700000" algn="tl">
                    <a:srgbClr val="C0C0C0"/>
                  </a:outerShdw>
                </a:effectLst>
                <a:latin typeface="Times New Roman" pitchFamily="18" charset="0"/>
              </a:rPr>
              <a:t>用于</a:t>
            </a:r>
            <a:r>
              <a:rPr lang="en-US" altLang="zh-CN" sz="3200" i="1" u="sng">
                <a:solidFill>
                  <a:srgbClr val="0000FF"/>
                </a:solidFill>
                <a:effectLst>
                  <a:outerShdw blurRad="38100" dist="38100" dir="2700000" algn="tl">
                    <a:srgbClr val="C0C0C0"/>
                  </a:outerShdw>
                </a:effectLst>
                <a:latin typeface="Times New Roman" pitchFamily="18" charset="0"/>
              </a:rPr>
              <a:t>CPU</a:t>
            </a:r>
            <a:r>
              <a:rPr lang="zh-CN" altLang="en-US" sz="3200" i="1" u="sng">
                <a:solidFill>
                  <a:srgbClr val="0000FF"/>
                </a:solidFill>
                <a:effectLst>
                  <a:outerShdw blurRad="38100" dist="38100" dir="2700000" algn="tl">
                    <a:srgbClr val="C0C0C0"/>
                  </a:outerShdw>
                </a:effectLst>
                <a:latin typeface="Times New Roman" pitchFamily="18" charset="0"/>
              </a:rPr>
              <a:t>和设备内部、系统总线操作</a:t>
            </a:r>
            <a:r>
              <a:rPr lang="en-US" altLang="zh-CN" sz="3200" i="1" u="sng">
                <a:solidFill>
                  <a:srgbClr val="008000"/>
                </a:solidFill>
                <a:effectLst>
                  <a:outerShdw blurRad="38100" dist="38100" dir="2700000" algn="tl">
                    <a:srgbClr val="C0C0C0"/>
                  </a:outerShdw>
                </a:effectLst>
                <a:latin typeface="Times New Roman" pitchFamily="18" charset="0"/>
              </a:rPr>
              <a:t>(</a:t>
            </a:r>
            <a:r>
              <a:rPr lang="zh-CN" altLang="en-US" sz="3200" i="1" u="sng">
                <a:solidFill>
                  <a:srgbClr val="CC3300"/>
                </a:solidFill>
                <a:effectLst>
                  <a:outerShdw blurRad="38100" dist="38100" dir="2700000" algn="tl">
                    <a:srgbClr val="C0C0C0"/>
                  </a:outerShdw>
                </a:effectLst>
                <a:latin typeface="Times New Roman" pitchFamily="18" charset="0"/>
              </a:rPr>
              <a:t>各挂接部件速度相近，传送时间确定，传送距离较近</a:t>
            </a:r>
            <a:r>
              <a:rPr lang="en-US" altLang="zh-CN" sz="3200" i="1" u="sng">
                <a:solidFill>
                  <a:srgbClr val="008000"/>
                </a:solidFill>
                <a:effectLst>
                  <a:outerShdw blurRad="38100" dist="38100" dir="2700000" algn="tl">
                    <a:srgbClr val="C0C0C0"/>
                  </a:outerShdw>
                </a:effectLst>
                <a:latin typeface="Times New Roman" pitchFamily="18" charset="0"/>
              </a:rPr>
              <a:t>)</a:t>
            </a:r>
            <a:r>
              <a:rPr lang="zh-CN" altLang="en-US" sz="3200">
                <a:effectLst>
                  <a:outerShdw blurRad="38100" dist="38100" dir="2700000" algn="tl">
                    <a:srgbClr val="C0C0C0"/>
                  </a:outerShdw>
                </a:effectLst>
              </a:rPr>
              <a:t>。</a:t>
            </a:r>
          </a:p>
        </p:txBody>
      </p:sp>
      <p:sp>
        <p:nvSpPr>
          <p:cNvPr id="110599" name="Text Box 7"/>
          <p:cNvSpPr txBox="1">
            <a:spLocks noChangeArrowheads="1"/>
          </p:cNvSpPr>
          <p:nvPr/>
        </p:nvSpPr>
        <p:spPr bwMode="auto">
          <a:xfrm>
            <a:off x="395288" y="908050"/>
            <a:ext cx="3048000" cy="823913"/>
          </a:xfrm>
          <a:prstGeom prst="rect">
            <a:avLst/>
          </a:prstGeom>
          <a:noFill/>
          <a:ln w="28575">
            <a:noFill/>
            <a:miter lim="800000"/>
            <a:headEnd type="none" w="sm" len="sm"/>
            <a:tailEnd type="none" w="sm" len="sm"/>
          </a:ln>
          <a:effectLst/>
        </p:spPr>
        <p:txBody>
          <a:bodyPr>
            <a:spAutoFit/>
          </a:bodyPr>
          <a:lstStyle/>
          <a:p>
            <a:pPr>
              <a:lnSpc>
                <a:spcPct val="150000"/>
              </a:lnSpc>
              <a:spcBef>
                <a:spcPct val="0"/>
              </a:spcBef>
              <a:defRPr/>
            </a:pPr>
            <a:r>
              <a:rPr lang="zh-CN" altLang="en-US" sz="3200">
                <a:solidFill>
                  <a:srgbClr val="0000FF"/>
                </a:solidFill>
                <a:effectLst>
                  <a:outerShdw blurRad="38100" dist="38100" dir="2700000" algn="tl">
                    <a:srgbClr val="C0C0C0"/>
                  </a:outerShdw>
                </a:effectLst>
                <a:latin typeface="Times New Roman" pitchFamily="18" charset="0"/>
                <a:ea typeface="华文新魏" pitchFamily="2" charset="-122"/>
              </a:rPr>
              <a:t>优点：</a:t>
            </a:r>
          </a:p>
        </p:txBody>
      </p:sp>
      <p:sp>
        <p:nvSpPr>
          <p:cNvPr id="110600" name="Text Box 8"/>
          <p:cNvSpPr txBox="1">
            <a:spLocks noChangeArrowheads="1"/>
          </p:cNvSpPr>
          <p:nvPr/>
        </p:nvSpPr>
        <p:spPr bwMode="auto">
          <a:xfrm>
            <a:off x="365125" y="2574925"/>
            <a:ext cx="8321675" cy="2041525"/>
          </a:xfrm>
          <a:prstGeom prst="rect">
            <a:avLst/>
          </a:prstGeom>
          <a:noFill/>
          <a:ln w="28575">
            <a:noFill/>
            <a:miter lim="800000"/>
            <a:headEnd/>
            <a:tailEnd/>
          </a:ln>
          <a:effectLst/>
        </p:spPr>
        <p:txBody>
          <a:bodyPr>
            <a:spAutoFit/>
          </a:bodyPr>
          <a:lstStyle/>
          <a:p>
            <a:pPr>
              <a:spcBef>
                <a:spcPct val="0"/>
              </a:spcBef>
              <a:defRPr/>
            </a:pPr>
            <a:r>
              <a:rPr lang="zh-CN" altLang="en-US" sz="3200">
                <a:solidFill>
                  <a:srgbClr val="0000FF"/>
                </a:solidFill>
                <a:effectLst>
                  <a:outerShdw blurRad="38100" dist="38100" dir="2700000" algn="tl">
                    <a:srgbClr val="C0C0C0"/>
                  </a:outerShdw>
                </a:effectLst>
                <a:latin typeface="Times New Roman" pitchFamily="18" charset="0"/>
                <a:ea typeface="华文新魏" pitchFamily="2" charset="-122"/>
              </a:rPr>
              <a:t>缺点：</a:t>
            </a:r>
          </a:p>
          <a:p>
            <a:pPr>
              <a:spcBef>
                <a:spcPct val="0"/>
              </a:spcBef>
              <a:defRPr/>
            </a:pPr>
            <a:r>
              <a:rPr lang="zh-CN" altLang="en-US" sz="3200">
                <a:effectLst>
                  <a:outerShdw blurRad="38100" dist="38100" dir="2700000" algn="tl">
                    <a:srgbClr val="C0C0C0"/>
                  </a:outerShdw>
                </a:effectLst>
              </a:rPr>
              <a:t>      </a:t>
            </a:r>
            <a:r>
              <a:rPr lang="zh-CN" altLang="en-US" sz="3200" i="1" u="sng">
                <a:solidFill>
                  <a:srgbClr val="0000FF"/>
                </a:solidFill>
                <a:effectLst>
                  <a:outerShdw blurRad="38100" dist="38100" dir="2700000" algn="tl">
                    <a:srgbClr val="C0C0C0"/>
                  </a:outerShdw>
                </a:effectLst>
                <a:latin typeface="Times New Roman" pitchFamily="18" charset="0"/>
              </a:rPr>
              <a:t>时间安排不合理</a:t>
            </a:r>
            <a:r>
              <a:rPr lang="zh-CN" altLang="en-US" sz="3200" i="1" u="sng">
                <a:solidFill>
                  <a:srgbClr val="008000"/>
                </a:solidFill>
                <a:effectLst>
                  <a:outerShdw blurRad="38100" dist="38100" dir="2700000" algn="tl">
                    <a:srgbClr val="C0C0C0"/>
                  </a:outerShdw>
                </a:effectLst>
                <a:latin typeface="Times New Roman" pitchFamily="18" charset="0"/>
              </a:rPr>
              <a:t>，</a:t>
            </a:r>
            <a:r>
              <a:rPr lang="zh-CN" altLang="en-US" sz="3200" i="1" u="sng">
                <a:effectLst>
                  <a:outerShdw blurRad="38100" dist="38100" dir="2700000" algn="tl">
                    <a:srgbClr val="C0C0C0"/>
                  </a:outerShdw>
                </a:effectLst>
                <a:latin typeface="Times New Roman" pitchFamily="18" charset="0"/>
              </a:rPr>
              <a:t>会造成简单指令较多的空闲时间，影响指令执行速度，不利于发挥计算机高速运算的潜力</a:t>
            </a:r>
            <a:r>
              <a:rPr lang="zh-CN" altLang="en-US" sz="3200" i="1">
                <a:effectLst>
                  <a:outerShdw blurRad="38100" dist="38100" dir="2700000" algn="tl">
                    <a:srgbClr val="C0C0C0"/>
                  </a:outerShdw>
                </a:effectLst>
                <a:latin typeface="Times New Roman" pitchFamily="18" charset="0"/>
                <a:ea typeface="宋体" pitchFamily="2" charset="-122"/>
              </a:rPr>
              <a:t>。</a:t>
            </a:r>
            <a:endParaRPr lang="zh-CN" altLang="en-US" sz="3200">
              <a:effectLst>
                <a:outerShdw blurRad="38100" dist="38100" dir="2700000" algn="tl">
                  <a:srgbClr val="C0C0C0"/>
                </a:outerShdw>
              </a:effectLst>
              <a:latin typeface="黑体" pitchFamily="2" charset="-122"/>
            </a:endParaRPr>
          </a:p>
        </p:txBody>
      </p:sp>
      <p:sp>
        <p:nvSpPr>
          <p:cNvPr id="110601" name="Text Box 9"/>
          <p:cNvSpPr txBox="1">
            <a:spLocks noChangeArrowheads="1"/>
          </p:cNvSpPr>
          <p:nvPr/>
        </p:nvSpPr>
        <p:spPr bwMode="auto">
          <a:xfrm>
            <a:off x="323850" y="188913"/>
            <a:ext cx="6705600" cy="579437"/>
          </a:xfrm>
          <a:prstGeom prst="rect">
            <a:avLst/>
          </a:prstGeom>
          <a:noFill/>
          <a:ln w="28575">
            <a:noFill/>
            <a:miter lim="800000"/>
            <a:headEnd/>
            <a:tailEnd/>
          </a:ln>
          <a:effectLst/>
        </p:spPr>
        <p:txBody>
          <a:bodyPr>
            <a:spAutoFit/>
          </a:bodyPr>
          <a:lstStyle/>
          <a:p>
            <a:pPr>
              <a:defRPr/>
            </a:pP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1.  </a:t>
            </a:r>
            <a:r>
              <a:rPr lang="zh-CN" altLang="en-US" sz="3200">
                <a:solidFill>
                  <a:srgbClr val="CC0000"/>
                </a:solidFill>
                <a:effectLst>
                  <a:outerShdw blurRad="38100" dist="38100" dir="2700000" algn="tl">
                    <a:srgbClr val="C0C0C0"/>
                  </a:outerShdw>
                </a:effectLst>
                <a:latin typeface="Times New Roman" pitchFamily="18" charset="0"/>
                <a:ea typeface="华文新魏" pitchFamily="2" charset="-122"/>
              </a:rPr>
              <a:t>同步控制方式</a:t>
            </a: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a:t>
            </a:r>
            <a:r>
              <a:rPr lang="zh-CN" altLang="en-US" sz="3200">
                <a:solidFill>
                  <a:srgbClr val="CC0000"/>
                </a:solidFill>
                <a:effectLst>
                  <a:outerShdw blurRad="38100" dist="38100" dir="2700000" algn="tl">
                    <a:srgbClr val="C0C0C0"/>
                  </a:outerShdw>
                </a:effectLst>
                <a:latin typeface="Times New Roman" pitchFamily="18" charset="0"/>
                <a:ea typeface="华文新魏" pitchFamily="2" charset="-122"/>
              </a:rPr>
              <a:t>固定时序控制方式</a:t>
            </a: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00"/>
                                        </p:tgtEl>
                                        <p:attrNameLst>
                                          <p:attrName>style.visibility</p:attrName>
                                        </p:attrNameLst>
                                      </p:cBhvr>
                                      <p:to>
                                        <p:strVal val="visible"/>
                                      </p:to>
                                    </p:set>
                                    <p:anim calcmode="lin" valueType="num">
                                      <p:cBhvr additive="base">
                                        <p:cTn id="7" dur="500" fill="hold"/>
                                        <p:tgtEl>
                                          <p:spTgt spid="110600"/>
                                        </p:tgtEl>
                                        <p:attrNameLst>
                                          <p:attrName>ppt_x</p:attrName>
                                        </p:attrNameLst>
                                      </p:cBhvr>
                                      <p:tavLst>
                                        <p:tav tm="0">
                                          <p:val>
                                            <p:strVal val="0-#ppt_w/2"/>
                                          </p:val>
                                        </p:tav>
                                        <p:tav tm="100000">
                                          <p:val>
                                            <p:strVal val="#ppt_x"/>
                                          </p:val>
                                        </p:tav>
                                      </p:tavLst>
                                    </p:anim>
                                    <p:anim calcmode="lin" valueType="num">
                                      <p:cBhvr additive="base">
                                        <p:cTn id="8" dur="500" fill="hold"/>
                                        <p:tgtEl>
                                          <p:spTgt spid="1106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8"/>
                                        </p:tgtEl>
                                        <p:attrNameLst>
                                          <p:attrName>style.visibility</p:attrName>
                                        </p:attrNameLst>
                                      </p:cBhvr>
                                      <p:to>
                                        <p:strVal val="visible"/>
                                      </p:to>
                                    </p:set>
                                    <p:anim calcmode="lin" valueType="num">
                                      <p:cBhvr additive="base">
                                        <p:cTn id="13" dur="500" fill="hold"/>
                                        <p:tgtEl>
                                          <p:spTgt spid="110598"/>
                                        </p:tgtEl>
                                        <p:attrNameLst>
                                          <p:attrName>ppt_x</p:attrName>
                                        </p:attrNameLst>
                                      </p:cBhvr>
                                      <p:tavLst>
                                        <p:tav tm="0">
                                          <p:val>
                                            <p:strVal val="0-#ppt_w/2"/>
                                          </p:val>
                                        </p:tav>
                                        <p:tav tm="100000">
                                          <p:val>
                                            <p:strVal val="#ppt_x"/>
                                          </p:val>
                                        </p:tav>
                                      </p:tavLst>
                                    </p:anim>
                                    <p:anim calcmode="lin" valueType="num">
                                      <p:cBhvr additive="base">
                                        <p:cTn id="14"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autoUpdateAnimBg="0"/>
      <p:bldP spid="11060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5014913" y="4854575"/>
            <a:ext cx="1600200" cy="519113"/>
          </a:xfrm>
          <a:prstGeom prst="rect">
            <a:avLst/>
          </a:prstGeom>
          <a:noFill/>
          <a:ln w="12700" cap="sq">
            <a:noFill/>
            <a:miter lim="800000"/>
            <a:headEnd type="none" w="sm" len="sm"/>
            <a:tailEnd type="none" w="sm" len="sm"/>
          </a:ln>
        </p:spPr>
        <p:txBody>
          <a:bodyPr>
            <a:spAutoFit/>
          </a:bodyPr>
          <a:lstStyle/>
          <a:p>
            <a:r>
              <a:rPr lang="zh-CN" altLang="en-US">
                <a:latin typeface="Times New Roman" pitchFamily="18" charset="0"/>
              </a:rPr>
              <a:t>发</a:t>
            </a:r>
            <a:r>
              <a:rPr lang="en-US" altLang="zh-CN">
                <a:latin typeface="Times New Roman" pitchFamily="18" charset="0"/>
              </a:rPr>
              <a:t>/</a:t>
            </a:r>
            <a:r>
              <a:rPr lang="zh-CN" altLang="en-US">
                <a:solidFill>
                  <a:srgbClr val="0000FF"/>
                </a:solidFill>
                <a:latin typeface="Times New Roman" pitchFamily="18" charset="0"/>
              </a:rPr>
              <a:t>接</a:t>
            </a:r>
          </a:p>
        </p:txBody>
      </p:sp>
      <p:sp>
        <p:nvSpPr>
          <p:cNvPr id="224259" name="Text Box 3"/>
          <p:cNvSpPr txBox="1">
            <a:spLocks noChangeArrowheads="1"/>
          </p:cNvSpPr>
          <p:nvPr/>
        </p:nvSpPr>
        <p:spPr bwMode="auto">
          <a:xfrm>
            <a:off x="7148513" y="4854575"/>
            <a:ext cx="1600200" cy="519113"/>
          </a:xfrm>
          <a:prstGeom prst="rect">
            <a:avLst/>
          </a:prstGeom>
          <a:noFill/>
          <a:ln w="12700" cap="sq">
            <a:noFill/>
            <a:miter lim="800000"/>
            <a:headEnd type="none" w="sm" len="sm"/>
            <a:tailEnd type="none" w="sm" len="sm"/>
          </a:ln>
        </p:spPr>
        <p:txBody>
          <a:bodyPr>
            <a:spAutoFit/>
          </a:bodyPr>
          <a:lstStyle/>
          <a:p>
            <a:r>
              <a:rPr lang="zh-CN" altLang="en-US">
                <a:latin typeface="Times New Roman" pitchFamily="18" charset="0"/>
              </a:rPr>
              <a:t>接</a:t>
            </a:r>
            <a:r>
              <a:rPr lang="en-US" altLang="zh-CN">
                <a:latin typeface="Times New Roman" pitchFamily="18" charset="0"/>
              </a:rPr>
              <a:t>/</a:t>
            </a:r>
            <a:r>
              <a:rPr lang="zh-CN" altLang="en-US">
                <a:solidFill>
                  <a:srgbClr val="0000FF"/>
                </a:solidFill>
                <a:latin typeface="Times New Roman" pitchFamily="18" charset="0"/>
              </a:rPr>
              <a:t>发</a:t>
            </a:r>
          </a:p>
        </p:txBody>
      </p:sp>
      <p:grpSp>
        <p:nvGrpSpPr>
          <p:cNvPr id="2" name="Group 4"/>
          <p:cNvGrpSpPr>
            <a:grpSpLocks/>
          </p:cNvGrpSpPr>
          <p:nvPr/>
        </p:nvGrpSpPr>
        <p:grpSpPr bwMode="auto">
          <a:xfrm>
            <a:off x="4481513" y="2566988"/>
            <a:ext cx="4114800" cy="2301875"/>
            <a:chOff x="2544" y="345"/>
            <a:chExt cx="2592" cy="1450"/>
          </a:xfrm>
        </p:grpSpPr>
        <p:sp>
          <p:nvSpPr>
            <p:cNvPr id="14348" name="Line 5"/>
            <p:cNvSpPr>
              <a:spLocks noChangeShapeType="1"/>
            </p:cNvSpPr>
            <p:nvPr/>
          </p:nvSpPr>
          <p:spPr bwMode="auto">
            <a:xfrm>
              <a:off x="2544" y="687"/>
              <a:ext cx="2592" cy="0"/>
            </a:xfrm>
            <a:prstGeom prst="line">
              <a:avLst/>
            </a:prstGeom>
            <a:noFill/>
            <a:ln w="38100" cap="sq">
              <a:solidFill>
                <a:schemeClr val="tx1"/>
              </a:solidFill>
              <a:round/>
              <a:headEnd type="triangle" w="med" len="med"/>
              <a:tailEnd type="triangle" w="med" len="med"/>
            </a:ln>
          </p:spPr>
          <p:txBody>
            <a:bodyPr wrap="none" anchor="ctr"/>
            <a:lstStyle/>
            <a:p>
              <a:endParaRPr lang="zh-CN" altLang="en-US"/>
            </a:p>
          </p:txBody>
        </p:sp>
        <p:sp>
          <p:nvSpPr>
            <p:cNvPr id="224262" name="Rectangle 6"/>
            <p:cNvSpPr>
              <a:spLocks noChangeArrowheads="1"/>
            </p:cNvSpPr>
            <p:nvPr/>
          </p:nvSpPr>
          <p:spPr bwMode="auto">
            <a:xfrm>
              <a:off x="2966" y="1033"/>
              <a:ext cx="542" cy="762"/>
            </a:xfrm>
            <a:prstGeom prst="rect">
              <a:avLst/>
            </a:prstGeom>
            <a:solidFill>
              <a:srgbClr val="FFFF00"/>
            </a:solidFill>
            <a:ln w="12700" cap="sq">
              <a:solidFill>
                <a:srgbClr val="0000CC"/>
              </a:solidFill>
              <a:miter lim="800000"/>
              <a:headEnd type="none" w="sm" len="sm"/>
              <a:tailEnd type="none" w="sm" len="sm"/>
            </a:ln>
            <a:effectLst/>
          </p:spPr>
          <p:txBody>
            <a:bodyPr wrap="none" anchor="ctr"/>
            <a:lstStyle/>
            <a:p>
              <a:pPr algn="ctr">
                <a:spcBef>
                  <a:spcPct val="20000"/>
                </a:spcBef>
                <a:defRPr/>
              </a:pPr>
              <a:r>
                <a:rPr lang="zh-CN" altLang="en-US">
                  <a:solidFill>
                    <a:srgbClr val="FF3300"/>
                  </a:solidFill>
                  <a:effectLst>
                    <a:outerShdw blurRad="38100" dist="38100" dir="2700000" algn="tl">
                      <a:srgbClr val="000000"/>
                    </a:outerShdw>
                  </a:effectLst>
                  <a:latin typeface="黑体" pitchFamily="2" charset="-122"/>
                </a:rPr>
                <a:t>主</a:t>
              </a:r>
            </a:p>
          </p:txBody>
        </p:sp>
        <p:sp>
          <p:nvSpPr>
            <p:cNvPr id="224263" name="Rectangle 7"/>
            <p:cNvSpPr>
              <a:spLocks noChangeArrowheads="1"/>
            </p:cNvSpPr>
            <p:nvPr/>
          </p:nvSpPr>
          <p:spPr bwMode="auto">
            <a:xfrm>
              <a:off x="4292" y="1033"/>
              <a:ext cx="543" cy="762"/>
            </a:xfrm>
            <a:prstGeom prst="rect">
              <a:avLst/>
            </a:prstGeom>
            <a:solidFill>
              <a:srgbClr val="FFFF00"/>
            </a:solidFill>
            <a:ln w="12700" cap="sq">
              <a:solidFill>
                <a:srgbClr val="0000CC"/>
              </a:solidFill>
              <a:miter lim="800000"/>
              <a:headEnd type="none" w="sm" len="sm"/>
              <a:tailEnd type="none" w="sm" len="sm"/>
            </a:ln>
            <a:effectLst/>
          </p:spPr>
          <p:txBody>
            <a:bodyPr wrap="none" anchor="ctr"/>
            <a:lstStyle/>
            <a:p>
              <a:pPr algn="ctr">
                <a:spcBef>
                  <a:spcPct val="20000"/>
                </a:spcBef>
                <a:defRPr/>
              </a:pPr>
              <a:r>
                <a:rPr lang="zh-CN" altLang="en-US">
                  <a:solidFill>
                    <a:srgbClr val="FF3300"/>
                  </a:solidFill>
                  <a:effectLst>
                    <a:outerShdw blurRad="38100" dist="38100" dir="2700000" algn="tl">
                      <a:srgbClr val="000000"/>
                    </a:outerShdw>
                  </a:effectLst>
                  <a:latin typeface="黑体" pitchFamily="2" charset="-122"/>
                </a:rPr>
                <a:t>从</a:t>
              </a:r>
            </a:p>
          </p:txBody>
        </p:sp>
        <p:sp>
          <p:nvSpPr>
            <p:cNvPr id="14351" name="Line 8"/>
            <p:cNvSpPr>
              <a:spLocks noChangeShapeType="1"/>
            </p:cNvSpPr>
            <p:nvPr/>
          </p:nvSpPr>
          <p:spPr bwMode="auto">
            <a:xfrm>
              <a:off x="3267" y="687"/>
              <a:ext cx="0" cy="346"/>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14352" name="Line 9"/>
            <p:cNvSpPr>
              <a:spLocks noChangeShapeType="1"/>
            </p:cNvSpPr>
            <p:nvPr/>
          </p:nvSpPr>
          <p:spPr bwMode="auto">
            <a:xfrm>
              <a:off x="4533" y="687"/>
              <a:ext cx="0" cy="346"/>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14353" name="Text Box 10"/>
            <p:cNvSpPr txBox="1">
              <a:spLocks noChangeArrowheads="1"/>
            </p:cNvSpPr>
            <p:nvPr/>
          </p:nvSpPr>
          <p:spPr bwMode="auto">
            <a:xfrm>
              <a:off x="3642" y="345"/>
              <a:ext cx="565" cy="327"/>
            </a:xfrm>
            <a:prstGeom prst="rect">
              <a:avLst/>
            </a:prstGeom>
            <a:noFill/>
            <a:ln w="28575">
              <a:noFill/>
              <a:miter lim="800000"/>
              <a:headEnd/>
              <a:tailEnd/>
            </a:ln>
          </p:spPr>
          <p:txBody>
            <a:bodyPr wrap="none">
              <a:spAutoFit/>
            </a:bodyPr>
            <a:lstStyle/>
            <a:p>
              <a:pPr algn="ctr">
                <a:spcBef>
                  <a:spcPct val="20000"/>
                </a:spcBef>
              </a:pPr>
              <a:r>
                <a:rPr lang="zh-CN" altLang="en-US">
                  <a:solidFill>
                    <a:srgbClr val="0000FF"/>
                  </a:solidFill>
                  <a:latin typeface="黑体" pitchFamily="2" charset="-122"/>
                </a:rPr>
                <a:t>总线</a:t>
              </a:r>
            </a:p>
          </p:txBody>
        </p:sp>
      </p:grpSp>
      <p:sp>
        <p:nvSpPr>
          <p:cNvPr id="224267" name="Text Box 11"/>
          <p:cNvSpPr txBox="1">
            <a:spLocks noChangeArrowheads="1"/>
          </p:cNvSpPr>
          <p:nvPr/>
        </p:nvSpPr>
        <p:spPr bwMode="auto">
          <a:xfrm>
            <a:off x="250825" y="2932113"/>
            <a:ext cx="4343400" cy="641350"/>
          </a:xfrm>
          <a:prstGeom prst="rect">
            <a:avLst/>
          </a:prstGeom>
          <a:noFill/>
          <a:ln w="12700" cap="sq">
            <a:noFill/>
            <a:miter lim="800000"/>
            <a:headEnd type="none" w="sm" len="sm"/>
            <a:tailEnd type="none" w="sm" len="sm"/>
          </a:ln>
        </p:spPr>
        <p:txBody>
          <a:bodyPr>
            <a:spAutoFit/>
          </a:bodyPr>
          <a:lstStyle/>
          <a:p>
            <a:r>
              <a:rPr lang="zh-CN" altLang="en-US" sz="3600">
                <a:solidFill>
                  <a:srgbClr val="FF3300"/>
                </a:solidFill>
                <a:latin typeface="黑体" pitchFamily="2" charset="-122"/>
              </a:rPr>
              <a:t>例</a:t>
            </a:r>
            <a:r>
              <a:rPr lang="en-US" altLang="zh-CN" sz="3600">
                <a:solidFill>
                  <a:srgbClr val="FF3300"/>
                </a:solidFill>
                <a:latin typeface="黑体" pitchFamily="2" charset="-122"/>
              </a:rPr>
              <a:t>:</a:t>
            </a:r>
            <a:r>
              <a:rPr lang="zh-CN" altLang="en-US" sz="3600">
                <a:solidFill>
                  <a:srgbClr val="FF3300"/>
                </a:solidFill>
                <a:latin typeface="黑体" pitchFamily="2" charset="-122"/>
              </a:rPr>
              <a:t>异步传送操作</a:t>
            </a:r>
          </a:p>
        </p:txBody>
      </p:sp>
      <p:sp>
        <p:nvSpPr>
          <p:cNvPr id="224268" name="Text Box 12"/>
          <p:cNvSpPr txBox="1">
            <a:spLocks noChangeArrowheads="1"/>
          </p:cNvSpPr>
          <p:nvPr/>
        </p:nvSpPr>
        <p:spPr bwMode="auto">
          <a:xfrm>
            <a:off x="0" y="5419725"/>
            <a:ext cx="3995738" cy="519113"/>
          </a:xfrm>
          <a:prstGeom prst="rect">
            <a:avLst/>
          </a:prstGeom>
          <a:noFill/>
          <a:ln w="12700" cap="sq">
            <a:noFill/>
            <a:miter lim="800000"/>
            <a:headEnd type="none" w="sm" len="sm"/>
            <a:tailEnd type="none" w="sm" len="sm"/>
          </a:ln>
        </p:spPr>
        <p:txBody>
          <a:bodyPr>
            <a:spAutoFit/>
          </a:bodyPr>
          <a:lstStyle/>
          <a:p>
            <a:r>
              <a:rPr lang="en-US" altLang="zh-CN">
                <a:solidFill>
                  <a:srgbClr val="FF0000"/>
                </a:solidFill>
                <a:latin typeface="黑体" pitchFamily="2" charset="-122"/>
              </a:rPr>
              <a:t>●</a:t>
            </a:r>
            <a:r>
              <a:rPr lang="zh-CN" altLang="en-US">
                <a:latin typeface="黑体" pitchFamily="2" charset="-122"/>
              </a:rPr>
              <a:t>主设备（控制部件）：</a:t>
            </a:r>
          </a:p>
        </p:txBody>
      </p:sp>
      <p:sp>
        <p:nvSpPr>
          <p:cNvPr id="224269" name="Text Box 13"/>
          <p:cNvSpPr txBox="1">
            <a:spLocks noChangeArrowheads="1"/>
          </p:cNvSpPr>
          <p:nvPr/>
        </p:nvSpPr>
        <p:spPr bwMode="auto">
          <a:xfrm>
            <a:off x="3779838" y="5589588"/>
            <a:ext cx="4537075" cy="347662"/>
          </a:xfrm>
          <a:prstGeom prst="rect">
            <a:avLst/>
          </a:prstGeom>
          <a:noFill/>
          <a:ln w="12700" cap="sq">
            <a:noFill/>
            <a:miter lim="800000"/>
            <a:headEnd type="none" w="sm" len="sm"/>
            <a:tailEnd type="none" w="sm" len="sm"/>
          </a:ln>
          <a:effectLst/>
        </p:spPr>
        <p:txBody>
          <a:bodyPr>
            <a:spAutoFit/>
          </a:bodyPr>
          <a:lstStyle/>
          <a:p>
            <a:pPr>
              <a:lnSpc>
                <a:spcPct val="60000"/>
              </a:lnSpc>
              <a:defRPr/>
            </a:pPr>
            <a:r>
              <a:rPr lang="zh-CN" altLang="en-US" i="1" u="sng">
                <a:solidFill>
                  <a:srgbClr val="0000FF"/>
                </a:solidFill>
                <a:effectLst>
                  <a:outerShdw blurRad="38100" dist="38100" dir="2700000" algn="tl">
                    <a:srgbClr val="C0C0C0"/>
                  </a:outerShdw>
                </a:effectLst>
                <a:latin typeface="黑体" pitchFamily="2" charset="-122"/>
              </a:rPr>
              <a:t>申请并掌握总线权的设备</a:t>
            </a:r>
            <a:r>
              <a:rPr lang="zh-CN" altLang="en-US" i="1">
                <a:solidFill>
                  <a:srgbClr val="0000FF"/>
                </a:solidFill>
                <a:effectLst>
                  <a:outerShdw blurRad="38100" dist="38100" dir="2700000" algn="tl">
                    <a:srgbClr val="C0C0C0"/>
                  </a:outerShdw>
                </a:effectLst>
                <a:latin typeface="黑体" pitchFamily="2" charset="-122"/>
              </a:rPr>
              <a:t>。</a:t>
            </a:r>
          </a:p>
        </p:txBody>
      </p:sp>
      <p:sp>
        <p:nvSpPr>
          <p:cNvPr id="224270" name="Text Box 14"/>
          <p:cNvSpPr txBox="1">
            <a:spLocks noChangeArrowheads="1"/>
          </p:cNvSpPr>
          <p:nvPr/>
        </p:nvSpPr>
        <p:spPr bwMode="auto">
          <a:xfrm>
            <a:off x="0" y="6005513"/>
            <a:ext cx="4211638" cy="519112"/>
          </a:xfrm>
          <a:prstGeom prst="rect">
            <a:avLst/>
          </a:prstGeom>
          <a:noFill/>
          <a:ln w="12700" cap="sq">
            <a:noFill/>
            <a:miter lim="800000"/>
            <a:headEnd type="none" w="sm" len="sm"/>
            <a:tailEnd type="none" w="sm" len="sm"/>
          </a:ln>
        </p:spPr>
        <p:txBody>
          <a:bodyPr>
            <a:spAutoFit/>
          </a:bodyPr>
          <a:lstStyle/>
          <a:p>
            <a:r>
              <a:rPr lang="en-US" altLang="zh-CN">
                <a:solidFill>
                  <a:srgbClr val="FF0000"/>
                </a:solidFill>
                <a:latin typeface="黑体" pitchFamily="2" charset="-122"/>
              </a:rPr>
              <a:t>●</a:t>
            </a:r>
            <a:r>
              <a:rPr lang="zh-CN" altLang="en-US">
                <a:latin typeface="黑体" pitchFamily="2" charset="-122"/>
              </a:rPr>
              <a:t>从设备（执行部件）：</a:t>
            </a:r>
          </a:p>
        </p:txBody>
      </p:sp>
      <p:sp>
        <p:nvSpPr>
          <p:cNvPr id="224271" name="Text Box 15"/>
          <p:cNvSpPr txBox="1">
            <a:spLocks noChangeArrowheads="1"/>
          </p:cNvSpPr>
          <p:nvPr/>
        </p:nvSpPr>
        <p:spPr bwMode="auto">
          <a:xfrm>
            <a:off x="3708400" y="6092825"/>
            <a:ext cx="5232400" cy="347663"/>
          </a:xfrm>
          <a:prstGeom prst="rect">
            <a:avLst/>
          </a:prstGeom>
          <a:noFill/>
          <a:ln w="12700" cap="sq">
            <a:noFill/>
            <a:miter lim="800000"/>
            <a:headEnd type="none" w="sm" len="sm"/>
            <a:tailEnd type="none" w="sm" len="sm"/>
          </a:ln>
          <a:effectLst/>
        </p:spPr>
        <p:txBody>
          <a:bodyPr>
            <a:spAutoFit/>
          </a:bodyPr>
          <a:lstStyle/>
          <a:p>
            <a:pPr>
              <a:lnSpc>
                <a:spcPct val="60000"/>
              </a:lnSpc>
              <a:defRPr/>
            </a:pPr>
            <a:r>
              <a:rPr lang="zh-CN" altLang="en-US" i="1" u="sng">
                <a:solidFill>
                  <a:srgbClr val="0000FF"/>
                </a:solidFill>
                <a:effectLst>
                  <a:outerShdw blurRad="38100" dist="38100" dir="2700000" algn="tl">
                    <a:srgbClr val="C0C0C0"/>
                  </a:outerShdw>
                </a:effectLst>
                <a:latin typeface="黑体" pitchFamily="2" charset="-122"/>
              </a:rPr>
              <a:t>响应主设备请求的设备</a:t>
            </a:r>
            <a:r>
              <a:rPr lang="zh-CN" altLang="en-US" i="1">
                <a:solidFill>
                  <a:srgbClr val="0000FF"/>
                </a:solidFill>
                <a:effectLst>
                  <a:outerShdw blurRad="38100" dist="38100" dir="2700000" algn="tl">
                    <a:srgbClr val="C0C0C0"/>
                  </a:outerShdw>
                </a:effectLst>
                <a:latin typeface="黑体" pitchFamily="2" charset="-122"/>
              </a:rPr>
              <a:t>。</a:t>
            </a:r>
          </a:p>
        </p:txBody>
      </p:sp>
      <p:sp>
        <p:nvSpPr>
          <p:cNvPr id="224272" name="Text Box 16"/>
          <p:cNvSpPr txBox="1">
            <a:spLocks noChangeArrowheads="1"/>
          </p:cNvSpPr>
          <p:nvPr/>
        </p:nvSpPr>
        <p:spPr bwMode="auto">
          <a:xfrm>
            <a:off x="244475" y="147638"/>
            <a:ext cx="8458200" cy="1049337"/>
          </a:xfrm>
          <a:prstGeom prst="rect">
            <a:avLst/>
          </a:prstGeom>
          <a:noFill/>
          <a:ln w="28575">
            <a:noFill/>
            <a:miter lim="800000"/>
            <a:headEnd/>
            <a:tailEnd/>
          </a:ln>
          <a:effectLst/>
        </p:spPr>
        <p:txBody>
          <a:bodyPr>
            <a:spAutoFit/>
          </a:bodyPr>
          <a:lstStyle/>
          <a:p>
            <a:pPr>
              <a:spcBef>
                <a:spcPct val="20000"/>
              </a:spcBef>
              <a:defRPr/>
            </a:pP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2.  </a:t>
            </a:r>
            <a:r>
              <a:rPr lang="zh-CN" altLang="en-US" sz="3200">
                <a:solidFill>
                  <a:srgbClr val="CC0000"/>
                </a:solidFill>
                <a:effectLst>
                  <a:outerShdw blurRad="38100" dist="38100" dir="2700000" algn="tl">
                    <a:srgbClr val="C0C0C0"/>
                  </a:outerShdw>
                </a:effectLst>
                <a:latin typeface="Times New Roman" pitchFamily="18" charset="0"/>
                <a:ea typeface="华文新魏" pitchFamily="2" charset="-122"/>
              </a:rPr>
              <a:t>异步控制方式（可变时序控制方式）</a:t>
            </a:r>
          </a:p>
          <a:p>
            <a:pPr>
              <a:lnSpc>
                <a:spcPct val="60000"/>
              </a:lnSpc>
              <a:defRPr/>
            </a:pPr>
            <a:r>
              <a:rPr lang="zh-CN" altLang="en-US">
                <a:effectLst>
                  <a:outerShdw blurRad="38100" dist="38100" dir="2700000" algn="tl">
                    <a:srgbClr val="C0C0C0"/>
                  </a:outerShdw>
                </a:effectLst>
                <a:latin typeface="宋体" pitchFamily="2" charset="-122"/>
              </a:rPr>
              <a:t>    各项操作按需安排时间，不受统一时序控制。</a:t>
            </a:r>
          </a:p>
        </p:txBody>
      </p:sp>
      <p:sp>
        <p:nvSpPr>
          <p:cNvPr id="224273" name="Rectangle 17"/>
          <p:cNvSpPr>
            <a:spLocks noChangeArrowheads="1"/>
          </p:cNvSpPr>
          <p:nvPr/>
        </p:nvSpPr>
        <p:spPr bwMode="auto">
          <a:xfrm>
            <a:off x="395288" y="1403350"/>
            <a:ext cx="8305800" cy="1373188"/>
          </a:xfrm>
          <a:prstGeom prst="rect">
            <a:avLst/>
          </a:prstGeom>
          <a:noFill/>
          <a:ln w="28575">
            <a:noFill/>
            <a:miter lim="800000"/>
            <a:headEnd/>
            <a:tailEnd/>
          </a:ln>
          <a:effectLst/>
        </p:spPr>
        <p:txBody>
          <a:bodyPr>
            <a:spAutoFit/>
          </a:bodyPr>
          <a:lstStyle/>
          <a:p>
            <a:pPr>
              <a:spcBef>
                <a:spcPct val="20000"/>
              </a:spcBef>
              <a:defRPr/>
            </a:pPr>
            <a:r>
              <a:rPr lang="zh-CN" altLang="en-US">
                <a:solidFill>
                  <a:srgbClr val="0000FF"/>
                </a:solidFill>
                <a:effectLst>
                  <a:outerShdw blurRad="38100" dist="38100" dir="2700000" algn="tl">
                    <a:srgbClr val="C0C0C0"/>
                  </a:outerShdw>
                </a:effectLst>
                <a:latin typeface="Times New Roman" pitchFamily="18" charset="0"/>
                <a:ea typeface="华文新魏" pitchFamily="2" charset="-122"/>
              </a:rPr>
              <a:t>特点：</a:t>
            </a:r>
            <a:r>
              <a:rPr lang="zh-CN" altLang="en-US" i="1" u="sng">
                <a:effectLst>
                  <a:outerShdw blurRad="38100" dist="38100" dir="2700000" algn="tl">
                    <a:srgbClr val="C0C0C0"/>
                  </a:outerShdw>
                </a:effectLst>
                <a:latin typeface="Times New Roman" pitchFamily="18" charset="0"/>
              </a:rPr>
              <a:t>每条指令的指令周期包括的机器周期数不同，各操作间的衔接和各部件之间的信息交换采用</a:t>
            </a:r>
            <a:r>
              <a:rPr lang="zh-CN" altLang="en-US" i="1" u="sng">
                <a:solidFill>
                  <a:srgbClr val="FF3300"/>
                </a:solidFill>
                <a:effectLst>
                  <a:outerShdw blurRad="38100" dist="38100" dir="2700000" algn="tl">
                    <a:srgbClr val="C0C0C0"/>
                  </a:outerShdw>
                </a:effectLst>
                <a:latin typeface="Times New Roman" pitchFamily="18" charset="0"/>
              </a:rPr>
              <a:t>异步应答方式</a:t>
            </a:r>
            <a:r>
              <a:rPr lang="zh-CN" altLang="en-US">
                <a:effectLst>
                  <a:outerShdw blurRad="38100" dist="38100" dir="2700000" algn="tl">
                    <a:srgbClr val="C0C0C0"/>
                  </a:outerShdw>
                </a:effectLst>
                <a:latin typeface="宋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4267"/>
                                        </p:tgtEl>
                                        <p:attrNameLst>
                                          <p:attrName>style.visibility</p:attrName>
                                        </p:attrNameLst>
                                      </p:cBhvr>
                                      <p:to>
                                        <p:strVal val="visible"/>
                                      </p:to>
                                    </p:set>
                                    <p:animEffect transition="in" filter="slide(fromLeft)">
                                      <p:cBhvr>
                                        <p:cTn id="7" dur="500"/>
                                        <p:tgtEl>
                                          <p:spTgt spid="22426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24268"/>
                                        </p:tgtEl>
                                        <p:attrNameLst>
                                          <p:attrName>style.visibility</p:attrName>
                                        </p:attrNameLst>
                                      </p:cBhvr>
                                      <p:to>
                                        <p:strVal val="visible"/>
                                      </p:to>
                                    </p:set>
                                    <p:anim calcmode="lin" valueType="num">
                                      <p:cBhvr>
                                        <p:cTn id="12" dur="500" fill="hold"/>
                                        <p:tgtEl>
                                          <p:spTgt spid="224268"/>
                                        </p:tgtEl>
                                        <p:attrNameLst>
                                          <p:attrName>ppt_x</p:attrName>
                                        </p:attrNameLst>
                                      </p:cBhvr>
                                      <p:tavLst>
                                        <p:tav tm="0">
                                          <p:val>
                                            <p:strVal val="#ppt_x-#ppt_w/2"/>
                                          </p:val>
                                        </p:tav>
                                        <p:tav tm="100000">
                                          <p:val>
                                            <p:strVal val="#ppt_x"/>
                                          </p:val>
                                        </p:tav>
                                      </p:tavLst>
                                    </p:anim>
                                    <p:anim calcmode="lin" valueType="num">
                                      <p:cBhvr>
                                        <p:cTn id="13" dur="500" fill="hold"/>
                                        <p:tgtEl>
                                          <p:spTgt spid="224268"/>
                                        </p:tgtEl>
                                        <p:attrNameLst>
                                          <p:attrName>ppt_y</p:attrName>
                                        </p:attrNameLst>
                                      </p:cBhvr>
                                      <p:tavLst>
                                        <p:tav tm="0">
                                          <p:val>
                                            <p:strVal val="#ppt_y"/>
                                          </p:val>
                                        </p:tav>
                                        <p:tav tm="100000">
                                          <p:val>
                                            <p:strVal val="#ppt_y"/>
                                          </p:val>
                                        </p:tav>
                                      </p:tavLst>
                                    </p:anim>
                                    <p:anim calcmode="lin" valueType="num">
                                      <p:cBhvr>
                                        <p:cTn id="14" dur="500" fill="hold"/>
                                        <p:tgtEl>
                                          <p:spTgt spid="224268"/>
                                        </p:tgtEl>
                                        <p:attrNameLst>
                                          <p:attrName>ppt_w</p:attrName>
                                        </p:attrNameLst>
                                      </p:cBhvr>
                                      <p:tavLst>
                                        <p:tav tm="0">
                                          <p:val>
                                            <p:fltVal val="0"/>
                                          </p:val>
                                        </p:tav>
                                        <p:tav tm="100000">
                                          <p:val>
                                            <p:strVal val="#ppt_w"/>
                                          </p:val>
                                        </p:tav>
                                      </p:tavLst>
                                    </p:anim>
                                    <p:anim calcmode="lin" valueType="num">
                                      <p:cBhvr>
                                        <p:cTn id="15" dur="500" fill="hold"/>
                                        <p:tgtEl>
                                          <p:spTgt spid="224268"/>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224270"/>
                                        </p:tgtEl>
                                        <p:attrNameLst>
                                          <p:attrName>style.visibility</p:attrName>
                                        </p:attrNameLst>
                                      </p:cBhvr>
                                      <p:to>
                                        <p:strVal val="visible"/>
                                      </p:to>
                                    </p:set>
                                    <p:anim calcmode="lin" valueType="num">
                                      <p:cBhvr>
                                        <p:cTn id="20" dur="500" fill="hold"/>
                                        <p:tgtEl>
                                          <p:spTgt spid="224270"/>
                                        </p:tgtEl>
                                        <p:attrNameLst>
                                          <p:attrName>ppt_x</p:attrName>
                                        </p:attrNameLst>
                                      </p:cBhvr>
                                      <p:tavLst>
                                        <p:tav tm="0">
                                          <p:val>
                                            <p:strVal val="#ppt_x-#ppt_w/2"/>
                                          </p:val>
                                        </p:tav>
                                        <p:tav tm="100000">
                                          <p:val>
                                            <p:strVal val="#ppt_x"/>
                                          </p:val>
                                        </p:tav>
                                      </p:tavLst>
                                    </p:anim>
                                    <p:anim calcmode="lin" valueType="num">
                                      <p:cBhvr>
                                        <p:cTn id="21" dur="500" fill="hold"/>
                                        <p:tgtEl>
                                          <p:spTgt spid="224270"/>
                                        </p:tgtEl>
                                        <p:attrNameLst>
                                          <p:attrName>ppt_y</p:attrName>
                                        </p:attrNameLst>
                                      </p:cBhvr>
                                      <p:tavLst>
                                        <p:tav tm="0">
                                          <p:val>
                                            <p:strVal val="#ppt_y"/>
                                          </p:val>
                                        </p:tav>
                                        <p:tav tm="100000">
                                          <p:val>
                                            <p:strVal val="#ppt_y"/>
                                          </p:val>
                                        </p:tav>
                                      </p:tavLst>
                                    </p:anim>
                                    <p:anim calcmode="lin" valueType="num">
                                      <p:cBhvr>
                                        <p:cTn id="22" dur="500" fill="hold"/>
                                        <p:tgtEl>
                                          <p:spTgt spid="224270"/>
                                        </p:tgtEl>
                                        <p:attrNameLst>
                                          <p:attrName>ppt_w</p:attrName>
                                        </p:attrNameLst>
                                      </p:cBhvr>
                                      <p:tavLst>
                                        <p:tav tm="0">
                                          <p:val>
                                            <p:fltVal val="0"/>
                                          </p:val>
                                        </p:tav>
                                        <p:tav tm="100000">
                                          <p:val>
                                            <p:strVal val="#ppt_w"/>
                                          </p:val>
                                        </p:tav>
                                      </p:tavLst>
                                    </p:anim>
                                    <p:anim calcmode="lin" valueType="num">
                                      <p:cBhvr>
                                        <p:cTn id="23" dur="500" fill="hold"/>
                                        <p:tgtEl>
                                          <p:spTgt spid="22427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grpId="0" nodeType="clickEffect">
                                  <p:stCondLst>
                                    <p:cond delay="0"/>
                                  </p:stCondLst>
                                  <p:childTnLst>
                                    <p:set>
                                      <p:cBhvr>
                                        <p:cTn id="27" dur="1" fill="hold">
                                          <p:stCondLst>
                                            <p:cond delay="0"/>
                                          </p:stCondLst>
                                        </p:cTn>
                                        <p:tgtEl>
                                          <p:spTgt spid="224269"/>
                                        </p:tgtEl>
                                        <p:attrNameLst>
                                          <p:attrName>style.visibility</p:attrName>
                                        </p:attrNameLst>
                                      </p:cBhvr>
                                      <p:to>
                                        <p:strVal val="visible"/>
                                      </p:to>
                                    </p:set>
                                    <p:anim calcmode="lin" valueType="num">
                                      <p:cBhvr>
                                        <p:cTn id="28" dur="500" fill="hold"/>
                                        <p:tgtEl>
                                          <p:spTgt spid="224269"/>
                                        </p:tgtEl>
                                        <p:attrNameLst>
                                          <p:attrName>ppt_x</p:attrName>
                                        </p:attrNameLst>
                                      </p:cBhvr>
                                      <p:tavLst>
                                        <p:tav tm="0">
                                          <p:val>
                                            <p:strVal val="#ppt_x+#ppt_w/2"/>
                                          </p:val>
                                        </p:tav>
                                        <p:tav tm="100000">
                                          <p:val>
                                            <p:strVal val="#ppt_x"/>
                                          </p:val>
                                        </p:tav>
                                      </p:tavLst>
                                    </p:anim>
                                    <p:anim calcmode="lin" valueType="num">
                                      <p:cBhvr>
                                        <p:cTn id="29" dur="500" fill="hold"/>
                                        <p:tgtEl>
                                          <p:spTgt spid="224269"/>
                                        </p:tgtEl>
                                        <p:attrNameLst>
                                          <p:attrName>ppt_y</p:attrName>
                                        </p:attrNameLst>
                                      </p:cBhvr>
                                      <p:tavLst>
                                        <p:tav tm="0">
                                          <p:val>
                                            <p:strVal val="#ppt_y"/>
                                          </p:val>
                                        </p:tav>
                                        <p:tav tm="100000">
                                          <p:val>
                                            <p:strVal val="#ppt_y"/>
                                          </p:val>
                                        </p:tav>
                                      </p:tavLst>
                                    </p:anim>
                                    <p:anim calcmode="lin" valueType="num">
                                      <p:cBhvr>
                                        <p:cTn id="30" dur="500" fill="hold"/>
                                        <p:tgtEl>
                                          <p:spTgt spid="224269"/>
                                        </p:tgtEl>
                                        <p:attrNameLst>
                                          <p:attrName>ppt_w</p:attrName>
                                        </p:attrNameLst>
                                      </p:cBhvr>
                                      <p:tavLst>
                                        <p:tav tm="0">
                                          <p:val>
                                            <p:fltVal val="0"/>
                                          </p:val>
                                        </p:tav>
                                        <p:tav tm="100000">
                                          <p:val>
                                            <p:strVal val="#ppt_w"/>
                                          </p:val>
                                        </p:tav>
                                      </p:tavLst>
                                    </p:anim>
                                    <p:anim calcmode="lin" valueType="num">
                                      <p:cBhvr>
                                        <p:cTn id="31" dur="500" fill="hold"/>
                                        <p:tgtEl>
                                          <p:spTgt spid="224269"/>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2" fill="hold" grpId="0" nodeType="clickEffect">
                                  <p:stCondLst>
                                    <p:cond delay="0"/>
                                  </p:stCondLst>
                                  <p:childTnLst>
                                    <p:set>
                                      <p:cBhvr>
                                        <p:cTn id="35" dur="1" fill="hold">
                                          <p:stCondLst>
                                            <p:cond delay="0"/>
                                          </p:stCondLst>
                                        </p:cTn>
                                        <p:tgtEl>
                                          <p:spTgt spid="224271"/>
                                        </p:tgtEl>
                                        <p:attrNameLst>
                                          <p:attrName>style.visibility</p:attrName>
                                        </p:attrNameLst>
                                      </p:cBhvr>
                                      <p:to>
                                        <p:strVal val="visible"/>
                                      </p:to>
                                    </p:set>
                                    <p:anim calcmode="lin" valueType="num">
                                      <p:cBhvr>
                                        <p:cTn id="36" dur="500" fill="hold"/>
                                        <p:tgtEl>
                                          <p:spTgt spid="224271"/>
                                        </p:tgtEl>
                                        <p:attrNameLst>
                                          <p:attrName>ppt_x</p:attrName>
                                        </p:attrNameLst>
                                      </p:cBhvr>
                                      <p:tavLst>
                                        <p:tav tm="0">
                                          <p:val>
                                            <p:strVal val="#ppt_x+#ppt_w/2"/>
                                          </p:val>
                                        </p:tav>
                                        <p:tav tm="100000">
                                          <p:val>
                                            <p:strVal val="#ppt_x"/>
                                          </p:val>
                                        </p:tav>
                                      </p:tavLst>
                                    </p:anim>
                                    <p:anim calcmode="lin" valueType="num">
                                      <p:cBhvr>
                                        <p:cTn id="37" dur="500" fill="hold"/>
                                        <p:tgtEl>
                                          <p:spTgt spid="224271"/>
                                        </p:tgtEl>
                                        <p:attrNameLst>
                                          <p:attrName>ppt_y</p:attrName>
                                        </p:attrNameLst>
                                      </p:cBhvr>
                                      <p:tavLst>
                                        <p:tav tm="0">
                                          <p:val>
                                            <p:strVal val="#ppt_y"/>
                                          </p:val>
                                        </p:tav>
                                        <p:tav tm="100000">
                                          <p:val>
                                            <p:strVal val="#ppt_y"/>
                                          </p:val>
                                        </p:tav>
                                      </p:tavLst>
                                    </p:anim>
                                    <p:anim calcmode="lin" valueType="num">
                                      <p:cBhvr>
                                        <p:cTn id="38" dur="500" fill="hold"/>
                                        <p:tgtEl>
                                          <p:spTgt spid="224271"/>
                                        </p:tgtEl>
                                        <p:attrNameLst>
                                          <p:attrName>ppt_w</p:attrName>
                                        </p:attrNameLst>
                                      </p:cBhvr>
                                      <p:tavLst>
                                        <p:tav tm="0">
                                          <p:val>
                                            <p:fltVal val="0"/>
                                          </p:val>
                                        </p:tav>
                                        <p:tav tm="100000">
                                          <p:val>
                                            <p:strVal val="#ppt_w"/>
                                          </p:val>
                                        </p:tav>
                                      </p:tavLst>
                                    </p:anim>
                                    <p:anim calcmode="lin" valueType="num">
                                      <p:cBhvr>
                                        <p:cTn id="39" dur="500" fill="hold"/>
                                        <p:tgtEl>
                                          <p:spTgt spid="224271"/>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24258"/>
                                        </p:tgtEl>
                                        <p:attrNameLst>
                                          <p:attrName>style.visibility</p:attrName>
                                        </p:attrNameLst>
                                      </p:cBhvr>
                                      <p:to>
                                        <p:strVal val="visible"/>
                                      </p:to>
                                    </p:set>
                                    <p:animEffect transition="in" filter="wipe(down)">
                                      <p:cBhvr>
                                        <p:cTn id="50" dur="500"/>
                                        <p:tgtEl>
                                          <p:spTgt spid="2242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24259"/>
                                        </p:tgtEl>
                                        <p:attrNameLst>
                                          <p:attrName>style.visibility</p:attrName>
                                        </p:attrNameLst>
                                      </p:cBhvr>
                                      <p:to>
                                        <p:strVal val="visible"/>
                                      </p:to>
                                    </p:set>
                                    <p:animEffect transition="in" filter="wipe(up)">
                                      <p:cBhvr>
                                        <p:cTn id="55" dur="500"/>
                                        <p:tgtEl>
                                          <p:spTgt spid="224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utoUpdateAnimBg="0"/>
      <p:bldP spid="224259" grpId="0" autoUpdateAnimBg="0"/>
      <p:bldP spid="224267" grpId="0" autoUpdateAnimBg="0"/>
      <p:bldP spid="224268" grpId="0" autoUpdateAnimBg="0"/>
      <p:bldP spid="224269" grpId="0" autoUpdateAnimBg="0"/>
      <p:bldP spid="224270" grpId="0" autoUpdateAnimBg="0"/>
      <p:bldP spid="2242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101600" y="100013"/>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defRPr/>
            </a:pPr>
            <a:r>
              <a:rPr lang="zh-CN" altLang="en-US" sz="3200">
                <a:solidFill>
                  <a:srgbClr val="CC3300"/>
                </a:solidFill>
                <a:effectLst>
                  <a:outerShdw blurRad="38100" dist="38100" dir="2700000" algn="tl">
                    <a:srgbClr val="C0C0C0"/>
                  </a:outerShdw>
                </a:effectLst>
                <a:latin typeface="黑体" panose="02010609060101010101" pitchFamily="49" charset="-122"/>
                <a:ea typeface="黑体" pitchFamily="49" charset="-122"/>
              </a:rPr>
              <a:t>操作流程：</a:t>
            </a:r>
          </a:p>
        </p:txBody>
      </p:sp>
      <p:sp>
        <p:nvSpPr>
          <p:cNvPr id="225283" name="Text Box 3"/>
          <p:cNvSpPr txBox="1">
            <a:spLocks noChangeArrowheads="1"/>
          </p:cNvSpPr>
          <p:nvPr/>
        </p:nvSpPr>
        <p:spPr bwMode="auto">
          <a:xfrm>
            <a:off x="2286000" y="900113"/>
            <a:ext cx="4953000" cy="471487"/>
          </a:xfrm>
          <a:prstGeom prst="rect">
            <a:avLst/>
          </a:prstGeom>
          <a:solidFill>
            <a:srgbClr val="FFFF00"/>
          </a:solidFill>
          <a:ln w="3810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defRPr/>
            </a:pPr>
            <a:r>
              <a:rPr lang="zh-CN" altLang="en-US">
                <a:solidFill>
                  <a:srgbClr val="008000"/>
                </a:solidFill>
                <a:effectLst>
                  <a:outerShdw blurRad="38100" dist="38100" dir="2700000" algn="tl">
                    <a:srgbClr val="000000"/>
                  </a:outerShdw>
                </a:effectLst>
                <a:latin typeface="黑体" panose="02010609060101010101" pitchFamily="49" charset="-122"/>
                <a:ea typeface="黑体" pitchFamily="49" charset="-122"/>
              </a:rPr>
              <a:t>主设备获得总线控制权</a:t>
            </a:r>
          </a:p>
        </p:txBody>
      </p:sp>
      <p:sp>
        <p:nvSpPr>
          <p:cNvPr id="225284" name="Line 4"/>
          <p:cNvSpPr>
            <a:spLocks noChangeShapeType="1"/>
          </p:cNvSpPr>
          <p:nvPr/>
        </p:nvSpPr>
        <p:spPr bwMode="auto">
          <a:xfrm>
            <a:off x="4800600" y="1366838"/>
            <a:ext cx="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285" name="Text Box 5"/>
          <p:cNvSpPr txBox="1">
            <a:spLocks noChangeArrowheads="1"/>
          </p:cNvSpPr>
          <p:nvPr/>
        </p:nvSpPr>
        <p:spPr bwMode="auto">
          <a:xfrm>
            <a:off x="2286000" y="1824038"/>
            <a:ext cx="4953000" cy="471487"/>
          </a:xfrm>
          <a:prstGeom prst="rect">
            <a:avLst/>
          </a:prstGeom>
          <a:solidFill>
            <a:srgbClr val="FFFF00"/>
          </a:solidFill>
          <a:ln w="3810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defRPr/>
            </a:pPr>
            <a:r>
              <a:rPr lang="en-US" altLang="zh-CN">
                <a:solidFill>
                  <a:srgbClr val="008000"/>
                </a:solidFill>
                <a:effectLst>
                  <a:outerShdw blurRad="38100" dist="38100" dir="2700000" algn="tl">
                    <a:srgbClr val="000000"/>
                  </a:outerShdw>
                </a:effectLst>
                <a:latin typeface="黑体" panose="02010609060101010101" pitchFamily="49" charset="-122"/>
                <a:ea typeface="黑体" pitchFamily="49" charset="-122"/>
              </a:rPr>
              <a:t>  </a:t>
            </a:r>
            <a:r>
              <a:rPr lang="zh-CN" altLang="en-US">
                <a:solidFill>
                  <a:srgbClr val="008000"/>
                </a:solidFill>
                <a:effectLst>
                  <a:outerShdw blurRad="38100" dist="38100" dir="2700000" algn="tl">
                    <a:srgbClr val="000000"/>
                  </a:outerShdw>
                </a:effectLst>
                <a:latin typeface="黑体" panose="02010609060101010101" pitchFamily="49" charset="-122"/>
                <a:ea typeface="黑体" pitchFamily="49" charset="-122"/>
              </a:rPr>
              <a:t>主设备询问从设备</a:t>
            </a:r>
          </a:p>
        </p:txBody>
      </p:sp>
      <p:sp>
        <p:nvSpPr>
          <p:cNvPr id="225286" name="Text Box 6"/>
          <p:cNvSpPr txBox="1">
            <a:spLocks noChangeArrowheads="1"/>
          </p:cNvSpPr>
          <p:nvPr/>
        </p:nvSpPr>
        <p:spPr bwMode="auto">
          <a:xfrm>
            <a:off x="2225675" y="4495800"/>
            <a:ext cx="4953000" cy="471488"/>
          </a:xfrm>
          <a:prstGeom prst="rect">
            <a:avLst/>
          </a:prstGeom>
          <a:solidFill>
            <a:srgbClr val="FFFF00"/>
          </a:solidFill>
          <a:ln w="3810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defRPr/>
            </a:pPr>
            <a:r>
              <a:rPr lang="zh-CN" altLang="en-US">
                <a:solidFill>
                  <a:srgbClr val="008000"/>
                </a:solidFill>
                <a:effectLst>
                  <a:outerShdw blurRad="38100" dist="38100" dir="2700000" algn="tl">
                    <a:srgbClr val="000000"/>
                  </a:outerShdw>
                </a:effectLst>
                <a:latin typeface="黑体" panose="02010609060101010101" pitchFamily="49" charset="-122"/>
                <a:ea typeface="黑体" pitchFamily="49" charset="-122"/>
              </a:rPr>
              <a:t>主设备发送</a:t>
            </a:r>
            <a:r>
              <a:rPr lang="en-US" altLang="zh-CN">
                <a:solidFill>
                  <a:srgbClr val="008000"/>
                </a:solidFill>
                <a:effectLst>
                  <a:outerShdw blurRad="38100" dist="38100" dir="2700000" algn="tl">
                    <a:srgbClr val="000000"/>
                  </a:outerShdw>
                </a:effectLst>
                <a:latin typeface="黑体" panose="02010609060101010101" pitchFamily="49" charset="-122"/>
                <a:ea typeface="黑体" pitchFamily="49" charset="-122"/>
              </a:rPr>
              <a:t>/</a:t>
            </a:r>
            <a:r>
              <a:rPr lang="zh-CN" altLang="en-US">
                <a:solidFill>
                  <a:srgbClr val="008000"/>
                </a:solidFill>
                <a:effectLst>
                  <a:outerShdw blurRad="38100" dist="38100" dir="2700000" algn="tl">
                    <a:srgbClr val="000000"/>
                  </a:outerShdw>
                </a:effectLst>
                <a:latin typeface="黑体" panose="02010609060101010101" pitchFamily="49" charset="-122"/>
                <a:ea typeface="黑体" pitchFamily="49" charset="-122"/>
              </a:rPr>
              <a:t>接收数据</a:t>
            </a:r>
          </a:p>
        </p:txBody>
      </p:sp>
      <p:sp>
        <p:nvSpPr>
          <p:cNvPr id="225287" name="Text Box 7"/>
          <p:cNvSpPr txBox="1">
            <a:spLocks noChangeArrowheads="1"/>
          </p:cNvSpPr>
          <p:nvPr/>
        </p:nvSpPr>
        <p:spPr bwMode="auto">
          <a:xfrm>
            <a:off x="2193925" y="5411788"/>
            <a:ext cx="4953000" cy="471487"/>
          </a:xfrm>
          <a:prstGeom prst="rect">
            <a:avLst/>
          </a:prstGeom>
          <a:solidFill>
            <a:srgbClr val="FFFF00"/>
          </a:solidFill>
          <a:ln w="3810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defRPr/>
            </a:pPr>
            <a:r>
              <a:rPr lang="zh-CN" altLang="en-US">
                <a:solidFill>
                  <a:srgbClr val="008000"/>
                </a:solidFill>
                <a:effectLst>
                  <a:outerShdw blurRad="38100" dist="38100" dir="2700000" algn="tl">
                    <a:srgbClr val="000000"/>
                  </a:outerShdw>
                </a:effectLst>
                <a:latin typeface="黑体" panose="02010609060101010101" pitchFamily="49" charset="-122"/>
                <a:ea typeface="黑体" pitchFamily="49" charset="-122"/>
              </a:rPr>
              <a:t>主设备释放总线控制权</a:t>
            </a:r>
          </a:p>
        </p:txBody>
      </p:sp>
      <p:grpSp>
        <p:nvGrpSpPr>
          <p:cNvPr id="225288" name="Group 8"/>
          <p:cNvGrpSpPr>
            <a:grpSpLocks/>
          </p:cNvGrpSpPr>
          <p:nvPr/>
        </p:nvGrpSpPr>
        <p:grpSpPr bwMode="auto">
          <a:xfrm>
            <a:off x="2606675" y="2747963"/>
            <a:ext cx="4343400" cy="1295400"/>
            <a:chOff x="1642" y="1692"/>
            <a:chExt cx="2736" cy="816"/>
          </a:xfrm>
        </p:grpSpPr>
        <p:sp>
          <p:nvSpPr>
            <p:cNvPr id="67605" name="AutoShape 9"/>
            <p:cNvSpPr>
              <a:spLocks noChangeArrowheads="1"/>
            </p:cNvSpPr>
            <p:nvPr/>
          </p:nvSpPr>
          <p:spPr bwMode="auto">
            <a:xfrm>
              <a:off x="1642" y="1692"/>
              <a:ext cx="2736" cy="816"/>
            </a:xfrm>
            <a:prstGeom prst="flowChartDecision">
              <a:avLst/>
            </a:prstGeom>
            <a:solidFill>
              <a:srgbClr val="FFFF00"/>
            </a:solidFill>
            <a:ln w="38100" cap="sq">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黑体" pitchFamily="49" charset="-122"/>
              </a:endParaRPr>
            </a:p>
          </p:txBody>
        </p:sp>
        <p:sp>
          <p:nvSpPr>
            <p:cNvPr id="225290" name="Text Box 10"/>
            <p:cNvSpPr txBox="1">
              <a:spLocks noChangeArrowheads="1"/>
            </p:cNvSpPr>
            <p:nvPr/>
          </p:nvSpPr>
          <p:spPr bwMode="auto">
            <a:xfrm>
              <a:off x="1696" y="1952"/>
              <a:ext cx="2592" cy="27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defRPr/>
              </a:pPr>
              <a:r>
                <a:rPr lang="en-US" altLang="zh-CN">
                  <a:solidFill>
                    <a:srgbClr val="008000"/>
                  </a:solidFill>
                  <a:effectLst>
                    <a:outerShdw blurRad="38100" dist="38100" dir="2700000" algn="tl">
                      <a:srgbClr val="C0C0C0"/>
                    </a:outerShdw>
                  </a:effectLst>
                  <a:latin typeface="黑体" panose="02010609060101010101" pitchFamily="49" charset="-122"/>
                  <a:ea typeface="黑体" pitchFamily="49" charset="-122"/>
                </a:rPr>
                <a:t>  </a:t>
              </a:r>
              <a:r>
                <a:rPr lang="zh-CN" altLang="en-US">
                  <a:solidFill>
                    <a:srgbClr val="008000"/>
                  </a:solidFill>
                  <a:effectLst>
                    <a:outerShdw blurRad="38100" dist="38100" dir="2700000" algn="tl">
                      <a:srgbClr val="C0C0C0"/>
                    </a:outerShdw>
                  </a:effectLst>
                  <a:latin typeface="黑体" panose="02010609060101010101" pitchFamily="49" charset="-122"/>
                  <a:ea typeface="黑体" pitchFamily="49" charset="-122"/>
                </a:rPr>
                <a:t>从设备准备好？</a:t>
              </a:r>
            </a:p>
          </p:txBody>
        </p:sp>
      </p:grpSp>
      <p:sp>
        <p:nvSpPr>
          <p:cNvPr id="225291" name="Line 11"/>
          <p:cNvSpPr>
            <a:spLocks noChangeShapeType="1"/>
          </p:cNvSpPr>
          <p:nvPr/>
        </p:nvSpPr>
        <p:spPr bwMode="auto">
          <a:xfrm>
            <a:off x="4800600" y="2306638"/>
            <a:ext cx="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292" name="Line 12"/>
          <p:cNvSpPr>
            <a:spLocks noChangeShapeType="1"/>
          </p:cNvSpPr>
          <p:nvPr/>
        </p:nvSpPr>
        <p:spPr bwMode="auto">
          <a:xfrm>
            <a:off x="4800600" y="4033838"/>
            <a:ext cx="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293" name="Line 13"/>
          <p:cNvSpPr>
            <a:spLocks noChangeShapeType="1"/>
          </p:cNvSpPr>
          <p:nvPr/>
        </p:nvSpPr>
        <p:spPr bwMode="auto">
          <a:xfrm>
            <a:off x="4784725" y="4954588"/>
            <a:ext cx="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294" name="Line 14"/>
          <p:cNvSpPr>
            <a:spLocks noChangeShapeType="1"/>
          </p:cNvSpPr>
          <p:nvPr/>
        </p:nvSpPr>
        <p:spPr bwMode="auto">
          <a:xfrm>
            <a:off x="6934200" y="3414713"/>
            <a:ext cx="15240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295" name="Line 15"/>
          <p:cNvSpPr>
            <a:spLocks noChangeShapeType="1"/>
          </p:cNvSpPr>
          <p:nvPr/>
        </p:nvSpPr>
        <p:spPr bwMode="auto">
          <a:xfrm flipV="1">
            <a:off x="8458200" y="1595438"/>
            <a:ext cx="0" cy="1800225"/>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296" name="Line 16"/>
          <p:cNvSpPr>
            <a:spLocks noChangeShapeType="1"/>
          </p:cNvSpPr>
          <p:nvPr/>
        </p:nvSpPr>
        <p:spPr bwMode="auto">
          <a:xfrm flipH="1">
            <a:off x="4800600" y="1595438"/>
            <a:ext cx="3657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297" name="Text Box 17"/>
          <p:cNvSpPr txBox="1">
            <a:spLocks noChangeArrowheads="1"/>
          </p:cNvSpPr>
          <p:nvPr/>
        </p:nvSpPr>
        <p:spPr bwMode="auto">
          <a:xfrm>
            <a:off x="4859338" y="40767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Y</a:t>
            </a:r>
          </a:p>
        </p:txBody>
      </p:sp>
      <p:sp>
        <p:nvSpPr>
          <p:cNvPr id="225298" name="Text Box 18"/>
          <p:cNvSpPr txBox="1">
            <a:spLocks noChangeArrowheads="1"/>
          </p:cNvSpPr>
          <p:nvPr/>
        </p:nvSpPr>
        <p:spPr bwMode="auto">
          <a:xfrm>
            <a:off x="7239000" y="3109913"/>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N</a:t>
            </a:r>
          </a:p>
        </p:txBody>
      </p:sp>
      <p:sp>
        <p:nvSpPr>
          <p:cNvPr id="225299" name="Line 19"/>
          <p:cNvSpPr>
            <a:spLocks noChangeShapeType="1"/>
          </p:cNvSpPr>
          <p:nvPr/>
        </p:nvSpPr>
        <p:spPr bwMode="auto">
          <a:xfrm flipV="1">
            <a:off x="3429000" y="582613"/>
            <a:ext cx="990600" cy="30480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
        <p:nvSpPr>
          <p:cNvPr id="225300" name="Text Box 20"/>
          <p:cNvSpPr txBox="1">
            <a:spLocks noChangeArrowheads="1"/>
          </p:cNvSpPr>
          <p:nvPr/>
        </p:nvSpPr>
        <p:spPr bwMode="auto">
          <a:xfrm>
            <a:off x="3810000" y="12541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FF3300"/>
                </a:solidFill>
                <a:effectLst>
                  <a:outerShdw blurRad="38100" dist="38100" dir="2700000" algn="tl">
                    <a:srgbClr val="C0C0C0"/>
                  </a:outerShdw>
                </a:effectLst>
                <a:latin typeface="Times New Roman" panose="02020603050405020304" pitchFamily="18" charset="0"/>
                <a:ea typeface="黑体" pitchFamily="49" charset="-122"/>
              </a:rPr>
              <a:t>主设备输出端与总线连接</a:t>
            </a:r>
          </a:p>
        </p:txBody>
      </p:sp>
      <p:sp>
        <p:nvSpPr>
          <p:cNvPr id="225301" name="Text Box 21"/>
          <p:cNvSpPr txBox="1">
            <a:spLocks noChangeArrowheads="1"/>
          </p:cNvSpPr>
          <p:nvPr/>
        </p:nvSpPr>
        <p:spPr bwMode="auto">
          <a:xfrm>
            <a:off x="4038600" y="585311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FF3300"/>
                </a:solidFill>
                <a:effectLst>
                  <a:outerShdw blurRad="38100" dist="38100" dir="2700000" algn="tl">
                    <a:srgbClr val="C0C0C0"/>
                  </a:outerShdw>
                </a:effectLst>
                <a:latin typeface="Times New Roman" panose="02020603050405020304" pitchFamily="18" charset="0"/>
                <a:ea typeface="黑体" pitchFamily="49" charset="-122"/>
              </a:rPr>
              <a:t>主设备输出端与总线断开</a:t>
            </a:r>
          </a:p>
        </p:txBody>
      </p:sp>
      <p:sp>
        <p:nvSpPr>
          <p:cNvPr id="225302" name="Line 22"/>
          <p:cNvSpPr>
            <a:spLocks noChangeShapeType="1"/>
          </p:cNvSpPr>
          <p:nvPr/>
        </p:nvSpPr>
        <p:spPr bwMode="auto">
          <a:xfrm>
            <a:off x="3429000" y="5915025"/>
            <a:ext cx="685800" cy="22860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ea typeface="黑体" pitchFamily="49" charset="-122"/>
            </a:endParaRPr>
          </a:p>
        </p:txBody>
      </p:sp>
    </p:spTree>
    <p:extLst>
      <p:ext uri="{BB962C8B-B14F-4D97-AF65-F5344CB8AC3E}">
        <p14:creationId xmlns:p14="http://schemas.microsoft.com/office/powerpoint/2010/main" val="13902507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5283"/>
                                        </p:tgtEl>
                                        <p:attrNameLst>
                                          <p:attrName>style.visibility</p:attrName>
                                        </p:attrNameLst>
                                      </p:cBhvr>
                                      <p:to>
                                        <p:strVal val="visible"/>
                                      </p:to>
                                    </p:set>
                                    <p:animEffect transition="in" filter="barn(outVertical)">
                                      <p:cBhvr>
                                        <p:cTn id="7" dur="500"/>
                                        <p:tgtEl>
                                          <p:spTgt spid="225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99"/>
                                        </p:tgtEl>
                                        <p:attrNameLst>
                                          <p:attrName>style.visibility</p:attrName>
                                        </p:attrNameLst>
                                      </p:cBhvr>
                                      <p:to>
                                        <p:strVal val="visible"/>
                                      </p:to>
                                    </p:set>
                                    <p:animEffect transition="in" filter="wipe(left)">
                                      <p:cBhvr>
                                        <p:cTn id="12" dur="500"/>
                                        <p:tgtEl>
                                          <p:spTgt spid="225299"/>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25300"/>
                                        </p:tgtEl>
                                        <p:attrNameLst>
                                          <p:attrName>style.visibility</p:attrName>
                                        </p:attrNameLst>
                                      </p:cBhvr>
                                      <p:to>
                                        <p:strVal val="visible"/>
                                      </p:to>
                                    </p:set>
                                    <p:animEffect transition="in" filter="wipe(down)">
                                      <p:cBhvr>
                                        <p:cTn id="16" dur="500"/>
                                        <p:tgtEl>
                                          <p:spTgt spid="2253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25284"/>
                                        </p:tgtEl>
                                        <p:attrNameLst>
                                          <p:attrName>style.visibility</p:attrName>
                                        </p:attrNameLst>
                                      </p:cBhvr>
                                      <p:to>
                                        <p:strVal val="visible"/>
                                      </p:to>
                                    </p:set>
                                    <p:animEffect transition="in" filter="wipe(up)">
                                      <p:cBhvr>
                                        <p:cTn id="21" dur="500"/>
                                        <p:tgtEl>
                                          <p:spTgt spid="225284"/>
                                        </p:tgtEl>
                                      </p:cBhvr>
                                    </p:animEffect>
                                  </p:childTnLst>
                                </p:cTn>
                              </p:par>
                            </p:childTnLst>
                          </p:cTn>
                        </p:par>
                        <p:par>
                          <p:cTn id="22" fill="hold" nodeType="afterGroup">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225285"/>
                                        </p:tgtEl>
                                        <p:attrNameLst>
                                          <p:attrName>style.visibility</p:attrName>
                                        </p:attrNameLst>
                                      </p:cBhvr>
                                      <p:to>
                                        <p:strVal val="visible"/>
                                      </p:to>
                                    </p:set>
                                    <p:animEffect transition="in" filter="barn(inVertical)">
                                      <p:cBhvr>
                                        <p:cTn id="25" dur="500"/>
                                        <p:tgtEl>
                                          <p:spTgt spid="22528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5291"/>
                                        </p:tgtEl>
                                        <p:attrNameLst>
                                          <p:attrName>style.visibility</p:attrName>
                                        </p:attrNameLst>
                                      </p:cBhvr>
                                      <p:to>
                                        <p:strVal val="visible"/>
                                      </p:to>
                                    </p:set>
                                    <p:animEffect transition="in" filter="wipe(up)">
                                      <p:cBhvr>
                                        <p:cTn id="30" dur="500"/>
                                        <p:tgtEl>
                                          <p:spTgt spid="2252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25288"/>
                                        </p:tgtEl>
                                        <p:attrNameLst>
                                          <p:attrName>style.visibility</p:attrName>
                                        </p:attrNameLst>
                                      </p:cBhvr>
                                      <p:to>
                                        <p:strVal val="visible"/>
                                      </p:to>
                                    </p:set>
                                    <p:anim calcmode="lin" valueType="num">
                                      <p:cBhvr additive="base">
                                        <p:cTn id="35" dur="500" fill="hold"/>
                                        <p:tgtEl>
                                          <p:spTgt spid="225288"/>
                                        </p:tgtEl>
                                        <p:attrNameLst>
                                          <p:attrName>ppt_x</p:attrName>
                                        </p:attrNameLst>
                                      </p:cBhvr>
                                      <p:tavLst>
                                        <p:tav tm="0">
                                          <p:val>
                                            <p:strVal val="0-#ppt_w/2"/>
                                          </p:val>
                                        </p:tav>
                                        <p:tav tm="100000">
                                          <p:val>
                                            <p:strVal val="#ppt_x"/>
                                          </p:val>
                                        </p:tav>
                                      </p:tavLst>
                                    </p:anim>
                                    <p:anim calcmode="lin" valueType="num">
                                      <p:cBhvr additive="base">
                                        <p:cTn id="36" dur="500" fill="hold"/>
                                        <p:tgtEl>
                                          <p:spTgt spid="22528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25298"/>
                                        </p:tgtEl>
                                        <p:attrNameLst>
                                          <p:attrName>style.visibility</p:attrName>
                                        </p:attrNameLst>
                                      </p:cBhvr>
                                      <p:to>
                                        <p:strVal val="visible"/>
                                      </p:to>
                                    </p:set>
                                    <p:animEffect transition="in" filter="dissolve">
                                      <p:cBhvr>
                                        <p:cTn id="41" dur="500"/>
                                        <p:tgtEl>
                                          <p:spTgt spid="2252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5294"/>
                                        </p:tgtEl>
                                        <p:attrNameLst>
                                          <p:attrName>style.visibility</p:attrName>
                                        </p:attrNameLst>
                                      </p:cBhvr>
                                      <p:to>
                                        <p:strVal val="visible"/>
                                      </p:to>
                                    </p:set>
                                    <p:animEffect transition="in" filter="wipe(left)">
                                      <p:cBhvr>
                                        <p:cTn id="46" dur="500"/>
                                        <p:tgtEl>
                                          <p:spTgt spid="225294"/>
                                        </p:tgtEl>
                                      </p:cBhvr>
                                    </p:animEffect>
                                  </p:childTnLst>
                                </p:cTn>
                              </p:par>
                            </p:childTnLst>
                          </p:cTn>
                        </p:par>
                        <p:par>
                          <p:cTn id="47" fill="hold" nodeType="afterGroup">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225295"/>
                                        </p:tgtEl>
                                        <p:attrNameLst>
                                          <p:attrName>style.visibility</p:attrName>
                                        </p:attrNameLst>
                                      </p:cBhvr>
                                      <p:to>
                                        <p:strVal val="visible"/>
                                      </p:to>
                                    </p:set>
                                    <p:animEffect transition="in" filter="wipe(down)">
                                      <p:cBhvr>
                                        <p:cTn id="50" dur="500"/>
                                        <p:tgtEl>
                                          <p:spTgt spid="225295"/>
                                        </p:tgtEl>
                                      </p:cBhvr>
                                    </p:animEffect>
                                  </p:childTnLst>
                                </p:cTn>
                              </p:par>
                            </p:childTnLst>
                          </p:cTn>
                        </p:par>
                        <p:par>
                          <p:cTn id="51" fill="hold" nodeType="afterGroup">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225296"/>
                                        </p:tgtEl>
                                        <p:attrNameLst>
                                          <p:attrName>style.visibility</p:attrName>
                                        </p:attrNameLst>
                                      </p:cBhvr>
                                      <p:to>
                                        <p:strVal val="visible"/>
                                      </p:to>
                                    </p:set>
                                    <p:animEffect transition="in" filter="wipe(right)">
                                      <p:cBhvr>
                                        <p:cTn id="54" dur="500"/>
                                        <p:tgtEl>
                                          <p:spTgt spid="22529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25297"/>
                                        </p:tgtEl>
                                        <p:attrNameLst>
                                          <p:attrName>style.visibility</p:attrName>
                                        </p:attrNameLst>
                                      </p:cBhvr>
                                      <p:to>
                                        <p:strVal val="visible"/>
                                      </p:to>
                                    </p:set>
                                    <p:animEffect transition="in" filter="dissolve">
                                      <p:cBhvr>
                                        <p:cTn id="59" dur="500"/>
                                        <p:tgtEl>
                                          <p:spTgt spid="22529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25292"/>
                                        </p:tgtEl>
                                        <p:attrNameLst>
                                          <p:attrName>style.visibility</p:attrName>
                                        </p:attrNameLst>
                                      </p:cBhvr>
                                      <p:to>
                                        <p:strVal val="visible"/>
                                      </p:to>
                                    </p:set>
                                    <p:animEffect transition="in" filter="wipe(up)">
                                      <p:cBhvr>
                                        <p:cTn id="64" dur="500"/>
                                        <p:tgtEl>
                                          <p:spTgt spid="225292"/>
                                        </p:tgtEl>
                                      </p:cBhvr>
                                    </p:animEffect>
                                  </p:childTnLst>
                                </p:cTn>
                              </p:par>
                            </p:childTnLst>
                          </p:cTn>
                        </p:par>
                        <p:par>
                          <p:cTn id="65" fill="hold" nodeType="afterGroup">
                            <p:stCondLst>
                              <p:cond delay="500"/>
                            </p:stCondLst>
                            <p:childTnLst>
                              <p:par>
                                <p:cTn id="66" presetID="16" presetClass="entr" presetSubtype="21" fill="hold" grpId="0" nodeType="afterEffect">
                                  <p:stCondLst>
                                    <p:cond delay="0"/>
                                  </p:stCondLst>
                                  <p:childTnLst>
                                    <p:set>
                                      <p:cBhvr>
                                        <p:cTn id="67" dur="1" fill="hold">
                                          <p:stCondLst>
                                            <p:cond delay="0"/>
                                          </p:stCondLst>
                                        </p:cTn>
                                        <p:tgtEl>
                                          <p:spTgt spid="225286"/>
                                        </p:tgtEl>
                                        <p:attrNameLst>
                                          <p:attrName>style.visibility</p:attrName>
                                        </p:attrNameLst>
                                      </p:cBhvr>
                                      <p:to>
                                        <p:strVal val="visible"/>
                                      </p:to>
                                    </p:set>
                                    <p:animEffect transition="in" filter="barn(inVertical)">
                                      <p:cBhvr>
                                        <p:cTn id="68" dur="500"/>
                                        <p:tgtEl>
                                          <p:spTgt spid="22528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25293"/>
                                        </p:tgtEl>
                                        <p:attrNameLst>
                                          <p:attrName>style.visibility</p:attrName>
                                        </p:attrNameLst>
                                      </p:cBhvr>
                                      <p:to>
                                        <p:strVal val="visible"/>
                                      </p:to>
                                    </p:set>
                                    <p:animEffect transition="in" filter="wipe(up)">
                                      <p:cBhvr>
                                        <p:cTn id="73" dur="500"/>
                                        <p:tgtEl>
                                          <p:spTgt spid="225293"/>
                                        </p:tgtEl>
                                      </p:cBhvr>
                                    </p:animEffect>
                                  </p:childTnLst>
                                </p:cTn>
                              </p:par>
                            </p:childTnLst>
                          </p:cTn>
                        </p:par>
                        <p:par>
                          <p:cTn id="74" fill="hold" nodeType="afterGroup">
                            <p:stCondLst>
                              <p:cond delay="500"/>
                            </p:stCondLst>
                            <p:childTnLst>
                              <p:par>
                                <p:cTn id="75" presetID="16" presetClass="entr" presetSubtype="37" fill="hold" grpId="0" nodeType="afterEffect">
                                  <p:stCondLst>
                                    <p:cond delay="0"/>
                                  </p:stCondLst>
                                  <p:childTnLst>
                                    <p:set>
                                      <p:cBhvr>
                                        <p:cTn id="76" dur="1" fill="hold">
                                          <p:stCondLst>
                                            <p:cond delay="0"/>
                                          </p:stCondLst>
                                        </p:cTn>
                                        <p:tgtEl>
                                          <p:spTgt spid="225287"/>
                                        </p:tgtEl>
                                        <p:attrNameLst>
                                          <p:attrName>style.visibility</p:attrName>
                                        </p:attrNameLst>
                                      </p:cBhvr>
                                      <p:to>
                                        <p:strVal val="visible"/>
                                      </p:to>
                                    </p:set>
                                    <p:animEffect transition="in" filter="barn(outVertical)">
                                      <p:cBhvr>
                                        <p:cTn id="77" dur="500"/>
                                        <p:tgtEl>
                                          <p:spTgt spid="22528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5302"/>
                                        </p:tgtEl>
                                        <p:attrNameLst>
                                          <p:attrName>style.visibility</p:attrName>
                                        </p:attrNameLst>
                                      </p:cBhvr>
                                      <p:to>
                                        <p:strVal val="visible"/>
                                      </p:to>
                                    </p:set>
                                    <p:animEffect transition="in" filter="wipe(left)">
                                      <p:cBhvr>
                                        <p:cTn id="82" dur="500"/>
                                        <p:tgtEl>
                                          <p:spTgt spid="225302"/>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225301"/>
                                        </p:tgtEl>
                                        <p:attrNameLst>
                                          <p:attrName>style.visibility</p:attrName>
                                        </p:attrNameLst>
                                      </p:cBhvr>
                                      <p:to>
                                        <p:strVal val="visible"/>
                                      </p:to>
                                    </p:set>
                                    <p:animEffect transition="in" filter="wipe(up)">
                                      <p:cBhvr>
                                        <p:cTn id="86" dur="500"/>
                                        <p:tgtEl>
                                          <p:spTgt spid="22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nimBg="1" autoUpdateAnimBg="0"/>
      <p:bldP spid="225284" grpId="0" animBg="1"/>
      <p:bldP spid="225285" grpId="0" animBg="1" autoUpdateAnimBg="0"/>
      <p:bldP spid="225286" grpId="0" animBg="1" autoUpdateAnimBg="0"/>
      <p:bldP spid="225287" grpId="0" animBg="1" autoUpdateAnimBg="0"/>
      <p:bldP spid="225291" grpId="0" animBg="1"/>
      <p:bldP spid="225292" grpId="0" animBg="1"/>
      <p:bldP spid="225293" grpId="0" animBg="1"/>
      <p:bldP spid="225294" grpId="0" animBg="1"/>
      <p:bldP spid="225295" grpId="0" animBg="1"/>
      <p:bldP spid="225296" grpId="0" animBg="1"/>
      <p:bldP spid="225297" grpId="0" autoUpdateAnimBg="0"/>
      <p:bldP spid="225298" grpId="0" autoUpdateAnimBg="0"/>
      <p:bldP spid="225299" grpId="0" animBg="1"/>
      <p:bldP spid="225300" grpId="0" autoUpdateAnimBg="0"/>
      <p:bldP spid="225301" grpId="0" autoUpdateAnimBg="0"/>
      <p:bldP spid="2253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244475" y="304800"/>
            <a:ext cx="8458200" cy="1049338"/>
          </a:xfrm>
          <a:prstGeom prst="rect">
            <a:avLst/>
          </a:prstGeom>
          <a:noFill/>
          <a:ln w="28575">
            <a:noFill/>
            <a:miter lim="800000"/>
            <a:headEnd/>
            <a:tailEnd/>
          </a:ln>
          <a:effectLst/>
        </p:spPr>
        <p:txBody>
          <a:bodyPr>
            <a:spAutoFit/>
          </a:bodyPr>
          <a:lstStyle/>
          <a:p>
            <a:pPr>
              <a:spcBef>
                <a:spcPct val="20000"/>
              </a:spcBef>
              <a:defRPr/>
            </a:pPr>
            <a:r>
              <a:rPr lang="en-US" altLang="zh-CN" sz="3200">
                <a:solidFill>
                  <a:srgbClr val="CC0000"/>
                </a:solidFill>
                <a:effectLst>
                  <a:outerShdw blurRad="38100" dist="38100" dir="2700000" algn="tl">
                    <a:srgbClr val="C0C0C0"/>
                  </a:outerShdw>
                </a:effectLst>
                <a:latin typeface="Times New Roman" pitchFamily="18" charset="0"/>
                <a:ea typeface="华文新魏" pitchFamily="2" charset="-122"/>
              </a:rPr>
              <a:t>2. </a:t>
            </a:r>
            <a:r>
              <a:rPr lang="zh-CN" altLang="en-US" sz="3200">
                <a:solidFill>
                  <a:srgbClr val="CC0000"/>
                </a:solidFill>
                <a:effectLst>
                  <a:outerShdw blurRad="38100" dist="38100" dir="2700000" algn="tl">
                    <a:srgbClr val="C0C0C0"/>
                  </a:outerShdw>
                </a:effectLst>
                <a:latin typeface="Times New Roman" pitchFamily="18" charset="0"/>
                <a:ea typeface="华文新魏" pitchFamily="2" charset="-122"/>
              </a:rPr>
              <a:t>异步控制方式（可变时序控制方式）</a:t>
            </a:r>
          </a:p>
          <a:p>
            <a:pPr>
              <a:lnSpc>
                <a:spcPct val="60000"/>
              </a:lnSpc>
              <a:defRPr/>
            </a:pPr>
            <a:r>
              <a:rPr lang="zh-CN" altLang="en-US">
                <a:effectLst>
                  <a:outerShdw blurRad="38100" dist="38100" dir="2700000" algn="tl">
                    <a:srgbClr val="C0C0C0"/>
                  </a:outerShdw>
                </a:effectLst>
                <a:latin typeface="宋体" pitchFamily="2" charset="-122"/>
              </a:rPr>
              <a:t>    </a:t>
            </a:r>
          </a:p>
        </p:txBody>
      </p:sp>
      <p:sp>
        <p:nvSpPr>
          <p:cNvPr id="223236" name="Text Box 4"/>
          <p:cNvSpPr txBox="1">
            <a:spLocks noChangeArrowheads="1"/>
          </p:cNvSpPr>
          <p:nvPr/>
        </p:nvSpPr>
        <p:spPr bwMode="auto">
          <a:xfrm>
            <a:off x="900113" y="1412875"/>
            <a:ext cx="6629400" cy="2057400"/>
          </a:xfrm>
          <a:prstGeom prst="rect">
            <a:avLst/>
          </a:prstGeom>
          <a:noFill/>
          <a:ln w="28575">
            <a:noFill/>
            <a:miter lim="800000"/>
            <a:headEnd type="none" w="sm" len="sm"/>
            <a:tailEnd type="none" w="sm" len="sm"/>
          </a:ln>
          <a:effectLst/>
        </p:spPr>
        <p:txBody>
          <a:bodyPr>
            <a:spAutoFit/>
          </a:bodyPr>
          <a:lstStyle/>
          <a:p>
            <a:pPr>
              <a:spcBef>
                <a:spcPct val="20000"/>
              </a:spcBef>
              <a:defRPr/>
            </a:pPr>
            <a:r>
              <a:rPr lang="zh-CN" altLang="en-US">
                <a:solidFill>
                  <a:srgbClr val="0000FF"/>
                </a:solidFill>
                <a:effectLst>
                  <a:outerShdw blurRad="38100" dist="38100" dir="2700000" algn="tl">
                    <a:srgbClr val="C0C0C0"/>
                  </a:outerShdw>
                </a:effectLst>
                <a:latin typeface="Times New Roman" pitchFamily="18" charset="0"/>
                <a:ea typeface="华文新魏" pitchFamily="2" charset="-122"/>
              </a:rPr>
              <a:t>优点：</a:t>
            </a:r>
          </a:p>
          <a:p>
            <a:pPr>
              <a:spcBef>
                <a:spcPct val="20000"/>
              </a:spcBef>
              <a:defRPr/>
            </a:pPr>
            <a:r>
              <a:rPr lang="zh-CN" altLang="en-US">
                <a:effectLst>
                  <a:outerShdw blurRad="38100" dist="38100" dir="2700000" algn="tl">
                    <a:srgbClr val="C0C0C0"/>
                  </a:outerShdw>
                </a:effectLst>
                <a:latin typeface="宋体" pitchFamily="2" charset="-122"/>
              </a:rPr>
              <a:t>  </a:t>
            </a:r>
            <a:r>
              <a:rPr lang="zh-CN" altLang="en-US" i="1" u="sng">
                <a:effectLst>
                  <a:outerShdw blurRad="38100" dist="38100" dir="2700000" algn="tl">
                    <a:srgbClr val="C0C0C0"/>
                  </a:outerShdw>
                </a:effectLst>
                <a:latin typeface="Times New Roman" pitchFamily="18" charset="0"/>
              </a:rPr>
              <a:t>时间安排紧凑、合理、效率高</a:t>
            </a:r>
            <a:r>
              <a:rPr lang="zh-CN" altLang="en-US">
                <a:effectLst>
                  <a:outerShdw blurRad="38100" dist="38100" dir="2700000" algn="tl">
                    <a:srgbClr val="C0C0C0"/>
                  </a:outerShdw>
                </a:effectLst>
                <a:latin typeface="宋体" pitchFamily="2" charset="-122"/>
              </a:rPr>
              <a:t>；</a:t>
            </a:r>
          </a:p>
          <a:p>
            <a:pPr>
              <a:spcBef>
                <a:spcPct val="20000"/>
              </a:spcBef>
              <a:defRPr/>
            </a:pPr>
            <a:r>
              <a:rPr lang="zh-CN" altLang="en-US">
                <a:solidFill>
                  <a:srgbClr val="0000FF"/>
                </a:solidFill>
                <a:effectLst>
                  <a:outerShdw blurRad="38100" dist="38100" dir="2700000" algn="tl">
                    <a:srgbClr val="C0C0C0"/>
                  </a:outerShdw>
                </a:effectLst>
                <a:latin typeface="Times New Roman" pitchFamily="18" charset="0"/>
                <a:ea typeface="华文新魏" pitchFamily="2" charset="-122"/>
              </a:rPr>
              <a:t>缺点：</a:t>
            </a:r>
          </a:p>
          <a:p>
            <a:pPr>
              <a:spcBef>
                <a:spcPct val="20000"/>
              </a:spcBef>
              <a:defRPr/>
            </a:pPr>
            <a:r>
              <a:rPr lang="zh-CN" altLang="en-US">
                <a:effectLst>
                  <a:outerShdw blurRad="38100" dist="38100" dir="2700000" algn="tl">
                    <a:srgbClr val="C0C0C0"/>
                  </a:outerShdw>
                </a:effectLst>
                <a:latin typeface="宋体" pitchFamily="2" charset="-122"/>
              </a:rPr>
              <a:t>  </a:t>
            </a:r>
            <a:r>
              <a:rPr lang="zh-CN" altLang="en-US" i="1" u="sng">
                <a:effectLst>
                  <a:outerShdw blurRad="38100" dist="38100" dir="2700000" algn="tl">
                    <a:srgbClr val="C0C0C0"/>
                  </a:outerShdw>
                </a:effectLst>
                <a:latin typeface="Times New Roman" pitchFamily="18" charset="0"/>
              </a:rPr>
              <a:t>控制复杂，不容易实现</a:t>
            </a:r>
            <a:r>
              <a:rPr lang="zh-CN" altLang="en-US">
                <a:effectLst>
                  <a:outerShdw blurRad="38100" dist="38100" dir="2700000" algn="tl">
                    <a:srgbClr val="C0C0C0"/>
                  </a:outerShdw>
                </a:effectLst>
                <a:latin typeface="宋体" pitchFamily="2" charset="-122"/>
              </a:rPr>
              <a:t>。</a:t>
            </a:r>
          </a:p>
        </p:txBody>
      </p:sp>
      <p:sp>
        <p:nvSpPr>
          <p:cNvPr id="223237" name="Rectangle 5"/>
          <p:cNvSpPr>
            <a:spLocks noChangeArrowheads="1"/>
          </p:cNvSpPr>
          <p:nvPr/>
        </p:nvSpPr>
        <p:spPr bwMode="auto">
          <a:xfrm>
            <a:off x="468313" y="4057650"/>
            <a:ext cx="8397875" cy="1458913"/>
          </a:xfrm>
          <a:prstGeom prst="rect">
            <a:avLst/>
          </a:prstGeom>
          <a:noFill/>
          <a:ln w="28575">
            <a:noFill/>
            <a:miter lim="800000"/>
            <a:headEnd/>
            <a:tailEnd/>
          </a:ln>
          <a:effectLst/>
        </p:spPr>
        <p:txBody>
          <a:bodyPr>
            <a:spAutoFit/>
          </a:bodyPr>
          <a:lstStyle/>
          <a:p>
            <a:pPr>
              <a:spcBef>
                <a:spcPct val="20000"/>
              </a:spcBef>
              <a:defRPr/>
            </a:pPr>
            <a:r>
              <a:rPr lang="zh-CN" altLang="en-US">
                <a:solidFill>
                  <a:srgbClr val="0000FF"/>
                </a:solidFill>
                <a:effectLst>
                  <a:outerShdw blurRad="38100" dist="38100" dir="2700000" algn="tl">
                    <a:srgbClr val="C0C0C0"/>
                  </a:outerShdw>
                </a:effectLst>
                <a:latin typeface="Times New Roman" pitchFamily="18" charset="0"/>
                <a:ea typeface="华文新魏" pitchFamily="2" charset="-122"/>
              </a:rPr>
              <a:t>应用场合：</a:t>
            </a:r>
          </a:p>
          <a:p>
            <a:pPr>
              <a:spcBef>
                <a:spcPct val="20000"/>
              </a:spcBef>
              <a:defRPr/>
            </a:pPr>
            <a:r>
              <a:rPr lang="zh-CN" altLang="en-US">
                <a:effectLst>
                  <a:outerShdw blurRad="38100" dist="38100" dir="2700000" algn="tl">
                    <a:srgbClr val="C0C0C0"/>
                  </a:outerShdw>
                </a:effectLst>
                <a:latin typeface="宋体" pitchFamily="2" charset="-122"/>
              </a:rPr>
              <a:t>   </a:t>
            </a:r>
            <a:r>
              <a:rPr lang="zh-CN" altLang="en-US" i="1" u="sng">
                <a:solidFill>
                  <a:srgbClr val="FF3300"/>
                </a:solidFill>
                <a:effectLst>
                  <a:outerShdw blurRad="38100" dist="38100" dir="2700000" algn="tl">
                    <a:srgbClr val="C0C0C0"/>
                  </a:outerShdw>
                </a:effectLst>
                <a:latin typeface="Times New Roman" pitchFamily="18" charset="0"/>
              </a:rPr>
              <a:t>用于异步总线操作</a:t>
            </a:r>
            <a:r>
              <a:rPr lang="en-US" altLang="zh-CN" i="1" u="sng">
                <a:effectLst>
                  <a:outerShdw blurRad="38100" dist="38100" dir="2700000" algn="tl">
                    <a:srgbClr val="C0C0C0"/>
                  </a:outerShdw>
                </a:effectLst>
                <a:latin typeface="Times New Roman" pitchFamily="18" charset="0"/>
              </a:rPr>
              <a:t>(</a:t>
            </a:r>
            <a:r>
              <a:rPr lang="zh-CN" altLang="en-US" i="1" u="sng">
                <a:effectLst>
                  <a:outerShdw blurRad="38100" dist="38100" dir="2700000" algn="tl">
                    <a:srgbClr val="C0C0C0"/>
                  </a:outerShdw>
                </a:effectLst>
                <a:latin typeface="Times New Roman" pitchFamily="18" charset="0"/>
              </a:rPr>
              <a:t>各挂接部件速度差异大，传送时间不确定，传送距离较远</a:t>
            </a:r>
            <a:r>
              <a:rPr lang="en-US" altLang="zh-CN" i="1" u="sng">
                <a:effectLst>
                  <a:outerShdw blurRad="38100" dist="38100" dir="2700000" algn="tl">
                    <a:srgbClr val="C0C0C0"/>
                  </a:outerShdw>
                </a:effectLst>
                <a:latin typeface="Times New Roman" pitchFamily="18" charset="0"/>
              </a:rPr>
              <a:t>)</a:t>
            </a:r>
            <a:r>
              <a:rPr lang="zh-CN" altLang="en-US">
                <a:effectLst>
                  <a:outerShdw blurRad="38100" dist="38100" dir="2700000" algn="tl">
                    <a:srgbClr val="C0C0C0"/>
                  </a:outerShdw>
                </a:effectLst>
                <a:latin typeface="宋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23236"/>
                                        </p:tgtEl>
                                        <p:attrNameLst>
                                          <p:attrName>style.visibility</p:attrName>
                                        </p:attrNameLst>
                                      </p:cBhvr>
                                      <p:to>
                                        <p:strVal val="visible"/>
                                      </p:to>
                                    </p:set>
                                    <p:anim calcmode="lin" valueType="num">
                                      <p:cBhvr additive="base">
                                        <p:cTn id="7" dur="500" fill="hold"/>
                                        <p:tgtEl>
                                          <p:spTgt spid="223236"/>
                                        </p:tgtEl>
                                        <p:attrNameLst>
                                          <p:attrName>ppt_x</p:attrName>
                                        </p:attrNameLst>
                                      </p:cBhvr>
                                      <p:tavLst>
                                        <p:tav tm="0">
                                          <p:val>
                                            <p:strVal val="1+#ppt_w/2"/>
                                          </p:val>
                                        </p:tav>
                                        <p:tav tm="100000">
                                          <p:val>
                                            <p:strVal val="#ppt_x"/>
                                          </p:val>
                                        </p:tav>
                                      </p:tavLst>
                                    </p:anim>
                                    <p:anim calcmode="lin" valueType="num">
                                      <p:cBhvr additive="base">
                                        <p:cTn id="8" dur="500" fill="hold"/>
                                        <p:tgtEl>
                                          <p:spTgt spid="2232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237"/>
                                        </p:tgtEl>
                                        <p:attrNameLst>
                                          <p:attrName>style.visibility</p:attrName>
                                        </p:attrNameLst>
                                      </p:cBhvr>
                                      <p:to>
                                        <p:strVal val="visible"/>
                                      </p:to>
                                    </p:set>
                                    <p:anim calcmode="lin" valueType="num">
                                      <p:cBhvr additive="base">
                                        <p:cTn id="13" dur="500" fill="hold"/>
                                        <p:tgtEl>
                                          <p:spTgt spid="223237"/>
                                        </p:tgtEl>
                                        <p:attrNameLst>
                                          <p:attrName>ppt_x</p:attrName>
                                        </p:attrNameLst>
                                      </p:cBhvr>
                                      <p:tavLst>
                                        <p:tav tm="0">
                                          <p:val>
                                            <p:strVal val="0-#ppt_w/2"/>
                                          </p:val>
                                        </p:tav>
                                        <p:tav tm="100000">
                                          <p:val>
                                            <p:strVal val="#ppt_x"/>
                                          </p:val>
                                        </p:tav>
                                      </p:tavLst>
                                    </p:anim>
                                    <p:anim calcmode="lin" valueType="num">
                                      <p:cBhvr additive="base">
                                        <p:cTn id="14" dur="500" fill="hold"/>
                                        <p:tgtEl>
                                          <p:spTgt spid="2232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utoUpdateAnimBg="0"/>
      <p:bldP spid="22323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250825" y="260350"/>
            <a:ext cx="4267200" cy="701675"/>
          </a:xfrm>
          <a:prstGeom prst="rect">
            <a:avLst/>
          </a:prstGeom>
          <a:noFill/>
          <a:ln w="28575">
            <a:noFill/>
            <a:miter lim="800000"/>
            <a:headEnd/>
            <a:tailEnd/>
          </a:ln>
          <a:effectLst/>
        </p:spPr>
        <p:txBody>
          <a:bodyPr>
            <a:spAutoFit/>
          </a:bodyPr>
          <a:lstStyle/>
          <a:p>
            <a:pPr>
              <a:defRPr/>
            </a:pPr>
            <a:r>
              <a:rPr lang="en-US" altLang="zh-CN" sz="4000">
                <a:solidFill>
                  <a:srgbClr val="CC0000"/>
                </a:solidFill>
                <a:effectLst>
                  <a:outerShdw blurRad="38100" dist="38100" dir="2700000" algn="tl">
                    <a:srgbClr val="C0C0C0"/>
                  </a:outerShdw>
                </a:effectLst>
                <a:latin typeface="Times New Roman" pitchFamily="18" charset="0"/>
                <a:ea typeface="华文新魏" pitchFamily="2" charset="-122"/>
              </a:rPr>
              <a:t>3.  </a:t>
            </a:r>
            <a:r>
              <a:rPr lang="zh-CN" altLang="en-US" sz="4000">
                <a:solidFill>
                  <a:srgbClr val="CC0000"/>
                </a:solidFill>
                <a:effectLst>
                  <a:outerShdw blurRad="38100" dist="38100" dir="2700000" algn="tl">
                    <a:srgbClr val="C0C0C0"/>
                  </a:outerShdw>
                </a:effectLst>
                <a:latin typeface="Times New Roman" pitchFamily="18" charset="0"/>
                <a:ea typeface="华文新魏" pitchFamily="2" charset="-122"/>
              </a:rPr>
              <a:t>联合控制方式</a:t>
            </a:r>
            <a:r>
              <a:rPr lang="zh-CN" altLang="en-US" sz="4000">
                <a:effectLst>
                  <a:outerShdw blurRad="38100" dist="38100" dir="2700000" algn="tl">
                    <a:srgbClr val="C0C0C0"/>
                  </a:outerShdw>
                </a:effectLst>
                <a:latin typeface="宋体" pitchFamily="2" charset="-122"/>
                <a:ea typeface="宋体" pitchFamily="2" charset="-122"/>
              </a:rPr>
              <a:t>   </a:t>
            </a:r>
            <a:endParaRPr lang="zh-CN" altLang="en-US" sz="4000">
              <a:effectLst>
                <a:outerShdw blurRad="38100" dist="38100" dir="2700000" algn="tl">
                  <a:srgbClr val="C0C0C0"/>
                </a:outerShdw>
              </a:effectLst>
              <a:latin typeface="宋体" pitchFamily="2" charset="-122"/>
            </a:endParaRPr>
          </a:p>
        </p:txBody>
      </p:sp>
      <p:sp>
        <p:nvSpPr>
          <p:cNvPr id="226307" name="Text Box 3"/>
          <p:cNvSpPr txBox="1">
            <a:spLocks noChangeArrowheads="1"/>
          </p:cNvSpPr>
          <p:nvPr/>
        </p:nvSpPr>
        <p:spPr bwMode="auto">
          <a:xfrm>
            <a:off x="304800" y="2743200"/>
            <a:ext cx="6705600" cy="1163638"/>
          </a:xfrm>
          <a:prstGeom prst="rect">
            <a:avLst/>
          </a:prstGeom>
          <a:noFill/>
          <a:ln w="28575">
            <a:noFill/>
            <a:miter lim="800000"/>
            <a:headEnd/>
            <a:tailEnd/>
          </a:ln>
          <a:effectLst/>
        </p:spPr>
        <p:txBody>
          <a:bodyPr>
            <a:spAutoFit/>
          </a:bodyPr>
          <a:lstStyle/>
          <a:p>
            <a:pPr>
              <a:spcBef>
                <a:spcPct val="20000"/>
              </a:spcBef>
              <a:defRPr/>
            </a:pPr>
            <a:r>
              <a:rPr lang="zh-CN" altLang="en-US" sz="3200">
                <a:solidFill>
                  <a:srgbClr val="0000FF"/>
                </a:solidFill>
                <a:effectLst>
                  <a:outerShdw blurRad="38100" dist="38100" dir="2700000" algn="tl">
                    <a:srgbClr val="C0C0C0"/>
                  </a:outerShdw>
                </a:effectLst>
                <a:latin typeface="Times New Roman" pitchFamily="18" charset="0"/>
                <a:ea typeface="华文新魏" pitchFamily="2" charset="-122"/>
              </a:rPr>
              <a:t>特点</a:t>
            </a:r>
            <a:r>
              <a:rPr lang="zh-CN" altLang="en-US" sz="3200">
                <a:effectLst>
                  <a:outerShdw blurRad="38100" dist="38100" dir="2700000" algn="tl">
                    <a:srgbClr val="C0C0C0"/>
                  </a:outerShdw>
                </a:effectLst>
                <a:latin typeface="黑体" pitchFamily="2" charset="-122"/>
              </a:rPr>
              <a:t>：</a:t>
            </a:r>
          </a:p>
          <a:p>
            <a:pPr>
              <a:spcBef>
                <a:spcPct val="20000"/>
              </a:spcBef>
              <a:defRPr/>
            </a:pPr>
            <a:r>
              <a:rPr lang="zh-CN" altLang="en-US" sz="3200">
                <a:effectLst>
                  <a:outerShdw blurRad="38100" dist="38100" dir="2700000" algn="tl">
                    <a:srgbClr val="C0C0C0"/>
                  </a:outerShdw>
                </a:effectLst>
                <a:latin typeface="黑体" pitchFamily="2" charset="-122"/>
              </a:rPr>
              <a:t>   </a:t>
            </a:r>
            <a:r>
              <a:rPr lang="zh-CN" altLang="en-US" sz="3200" i="1" u="sng">
                <a:solidFill>
                  <a:srgbClr val="0000FF"/>
                </a:solidFill>
                <a:effectLst>
                  <a:outerShdw blurRad="38100" dist="38100" dir="2700000" algn="tl">
                    <a:srgbClr val="C0C0C0"/>
                  </a:outerShdw>
                </a:effectLst>
                <a:latin typeface="黑体" pitchFamily="2" charset="-122"/>
              </a:rPr>
              <a:t>同步方式引入异步应答</a:t>
            </a:r>
            <a:r>
              <a:rPr lang="zh-CN" altLang="en-US" sz="3200">
                <a:solidFill>
                  <a:srgbClr val="0000FF"/>
                </a:solidFill>
                <a:effectLst>
                  <a:outerShdw blurRad="38100" dist="38100" dir="2700000" algn="tl">
                    <a:srgbClr val="C0C0C0"/>
                  </a:outerShdw>
                </a:effectLst>
                <a:latin typeface="黑体" pitchFamily="2" charset="-122"/>
              </a:rPr>
              <a:t>。</a:t>
            </a:r>
          </a:p>
        </p:txBody>
      </p:sp>
      <p:sp>
        <p:nvSpPr>
          <p:cNvPr id="226308" name="Text Box 4"/>
          <p:cNvSpPr txBox="1">
            <a:spLocks noChangeArrowheads="1"/>
          </p:cNvSpPr>
          <p:nvPr/>
        </p:nvSpPr>
        <p:spPr bwMode="auto">
          <a:xfrm>
            <a:off x="304800" y="1219200"/>
            <a:ext cx="8458200" cy="1554163"/>
          </a:xfrm>
          <a:prstGeom prst="rect">
            <a:avLst/>
          </a:prstGeom>
          <a:noFill/>
          <a:ln w="28575">
            <a:noFill/>
            <a:miter lim="800000"/>
            <a:headEnd/>
            <a:tailEnd/>
          </a:ln>
          <a:effectLst/>
        </p:spPr>
        <p:txBody>
          <a:bodyPr>
            <a:spAutoFit/>
          </a:bodyPr>
          <a:lstStyle/>
          <a:p>
            <a:pPr>
              <a:defRPr/>
            </a:pPr>
            <a:r>
              <a:rPr lang="en-US" altLang="zh-CN" sz="3200">
                <a:effectLst>
                  <a:outerShdw blurRad="38100" dist="38100" dir="2700000" algn="tl">
                    <a:srgbClr val="C0C0C0"/>
                  </a:outerShdw>
                </a:effectLst>
                <a:latin typeface="宋体" pitchFamily="2" charset="-122"/>
              </a:rPr>
              <a:t>   </a:t>
            </a:r>
            <a:r>
              <a:rPr lang="zh-CN" altLang="en-US" sz="3200">
                <a:effectLst>
                  <a:outerShdw blurRad="38100" dist="38100" dir="2700000" algn="tl">
                    <a:srgbClr val="C0C0C0"/>
                  </a:outerShdw>
                </a:effectLst>
                <a:latin typeface="宋体" pitchFamily="2" charset="-122"/>
              </a:rPr>
              <a:t>大部分操作安排在固定的机器周期中，对某些时间难以确定的操作则以执行部件的</a:t>
            </a:r>
            <a:r>
              <a:rPr lang="zh-CN" altLang="en-US" sz="3200">
                <a:effectLst>
                  <a:outerShdw blurRad="38100" dist="38100" dir="2700000" algn="tl">
                    <a:srgbClr val="C0C0C0"/>
                  </a:outerShdw>
                </a:effectLst>
                <a:latin typeface="Times New Roman"/>
              </a:rPr>
              <a:t>“</a:t>
            </a:r>
            <a:r>
              <a:rPr lang="zh-CN" altLang="en-US" sz="3200">
                <a:effectLst>
                  <a:outerShdw blurRad="38100" dist="38100" dir="2700000" algn="tl">
                    <a:srgbClr val="C0C0C0"/>
                  </a:outerShdw>
                </a:effectLst>
                <a:latin typeface="宋体" pitchFamily="2" charset="-122"/>
              </a:rPr>
              <a:t>回答</a:t>
            </a:r>
            <a:r>
              <a:rPr lang="zh-CN" altLang="en-US" sz="3200">
                <a:effectLst>
                  <a:outerShdw blurRad="38100" dist="38100" dir="2700000" algn="tl">
                    <a:srgbClr val="C0C0C0"/>
                  </a:outerShdw>
                </a:effectLst>
                <a:latin typeface="Times New Roman"/>
              </a:rPr>
              <a:t>”</a:t>
            </a:r>
            <a:r>
              <a:rPr lang="zh-CN" altLang="en-US" sz="3200">
                <a:effectLst>
                  <a:outerShdw blurRad="38100" dist="38100" dir="2700000" algn="tl">
                    <a:srgbClr val="C0C0C0"/>
                  </a:outerShdw>
                </a:effectLst>
                <a:latin typeface="宋体" pitchFamily="2" charset="-122"/>
              </a:rPr>
              <a:t>信号作为本次操作的结束。</a:t>
            </a:r>
          </a:p>
        </p:txBody>
      </p:sp>
      <p:sp>
        <p:nvSpPr>
          <p:cNvPr id="226309" name="Text Box 5"/>
          <p:cNvSpPr txBox="1">
            <a:spLocks noChangeArrowheads="1"/>
          </p:cNvSpPr>
          <p:nvPr/>
        </p:nvSpPr>
        <p:spPr bwMode="auto">
          <a:xfrm>
            <a:off x="304800" y="3897313"/>
            <a:ext cx="8154988" cy="1163637"/>
          </a:xfrm>
          <a:prstGeom prst="rect">
            <a:avLst/>
          </a:prstGeom>
          <a:noFill/>
          <a:ln w="28575">
            <a:noFill/>
            <a:miter lim="800000"/>
            <a:headEnd/>
            <a:tailEnd/>
          </a:ln>
          <a:effectLst/>
        </p:spPr>
        <p:txBody>
          <a:bodyPr>
            <a:spAutoFit/>
          </a:bodyPr>
          <a:lstStyle/>
          <a:p>
            <a:pPr>
              <a:spcBef>
                <a:spcPct val="20000"/>
              </a:spcBef>
              <a:defRPr/>
            </a:pPr>
            <a:r>
              <a:rPr lang="zh-CN" altLang="en-US" sz="3200">
                <a:solidFill>
                  <a:srgbClr val="0000FF"/>
                </a:solidFill>
                <a:effectLst>
                  <a:outerShdw blurRad="38100" dist="38100" dir="2700000" algn="tl">
                    <a:srgbClr val="C0C0C0"/>
                  </a:outerShdw>
                </a:effectLst>
                <a:latin typeface="Times New Roman" pitchFamily="18" charset="0"/>
                <a:ea typeface="华文新魏" pitchFamily="2" charset="-122"/>
              </a:rPr>
              <a:t>优点</a:t>
            </a:r>
            <a:r>
              <a:rPr lang="zh-CN" altLang="en-US" sz="3200">
                <a:effectLst>
                  <a:outerShdw blurRad="38100" dist="38100" dir="2700000" algn="tl">
                    <a:srgbClr val="C0C0C0"/>
                  </a:outerShdw>
                </a:effectLst>
                <a:latin typeface="黑体" pitchFamily="2" charset="-122"/>
              </a:rPr>
              <a:t>：</a:t>
            </a:r>
          </a:p>
          <a:p>
            <a:pPr>
              <a:spcBef>
                <a:spcPct val="20000"/>
              </a:spcBef>
              <a:defRPr/>
            </a:pPr>
            <a:r>
              <a:rPr lang="zh-CN" altLang="en-US" sz="3200">
                <a:effectLst>
                  <a:outerShdw blurRad="38100" dist="38100" dir="2700000" algn="tl">
                    <a:srgbClr val="C0C0C0"/>
                  </a:outerShdw>
                </a:effectLst>
                <a:latin typeface="黑体" pitchFamily="2" charset="-122"/>
              </a:rPr>
              <a:t>   </a:t>
            </a:r>
            <a:r>
              <a:rPr lang="zh-CN" altLang="en-US" sz="3200" i="1" u="sng">
                <a:solidFill>
                  <a:srgbClr val="0000FF"/>
                </a:solidFill>
                <a:effectLst>
                  <a:outerShdw blurRad="38100" dist="38100" dir="2700000" algn="tl">
                    <a:srgbClr val="C0C0C0"/>
                  </a:outerShdw>
                </a:effectLst>
                <a:latin typeface="黑体" pitchFamily="2" charset="-122"/>
              </a:rPr>
              <a:t>不浪费很多时间，控制上又不很复杂</a:t>
            </a:r>
            <a:r>
              <a:rPr lang="zh-CN" altLang="en-US" sz="3200">
                <a:solidFill>
                  <a:srgbClr val="0000FF"/>
                </a:solidFill>
                <a:effectLst>
                  <a:outerShdw blurRad="38100" dist="38100" dir="2700000" algn="tl">
                    <a:srgbClr val="C0C0C0"/>
                  </a:outerShdw>
                </a:effectLst>
                <a:latin typeface="黑体" pitchFamily="2" charset="-122"/>
              </a:rPr>
              <a:t>。</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381000" y="1609725"/>
            <a:ext cx="8458200" cy="3503613"/>
          </a:xfrm>
          <a:prstGeom prst="rect">
            <a:avLst/>
          </a:prstGeom>
          <a:noFill/>
          <a:ln w="76200">
            <a:noFill/>
            <a:miter lim="800000"/>
            <a:headEnd/>
            <a:tailEnd/>
          </a:ln>
          <a:effectLst/>
        </p:spPr>
        <p:txBody>
          <a:bodyPr>
            <a:spAutoFit/>
          </a:bodyPr>
          <a:lstStyle/>
          <a:p>
            <a:pPr>
              <a:defRPr/>
            </a:pPr>
            <a:r>
              <a:rPr lang="en-US" altLang="zh-CN" sz="3200">
                <a:solidFill>
                  <a:srgbClr val="000099"/>
                </a:solidFill>
                <a:effectLst>
                  <a:outerShdw blurRad="38100" dist="38100" dir="2700000" algn="tl">
                    <a:srgbClr val="C0C0C0"/>
                  </a:outerShdw>
                </a:effectLst>
                <a:latin typeface="Times New Roman" pitchFamily="18" charset="0"/>
              </a:rPr>
              <a:t>     </a:t>
            </a:r>
            <a:r>
              <a:rPr lang="zh-CN" altLang="en-US" sz="3200">
                <a:solidFill>
                  <a:srgbClr val="000099"/>
                </a:solidFill>
                <a:effectLst>
                  <a:outerShdw blurRad="38100" dist="38100" dir="2700000" algn="tl">
                    <a:srgbClr val="C0C0C0"/>
                  </a:outerShdw>
                </a:effectLst>
                <a:latin typeface="Times New Roman" pitchFamily="18" charset="0"/>
              </a:rPr>
              <a:t>由英国</a:t>
            </a:r>
            <a:r>
              <a:rPr lang="en-US" altLang="zh-CN" sz="3200">
                <a:solidFill>
                  <a:srgbClr val="000099"/>
                </a:solidFill>
                <a:effectLst>
                  <a:outerShdw blurRad="38100" dist="38100" dir="2700000" algn="tl">
                    <a:srgbClr val="C0C0C0"/>
                  </a:outerShdw>
                </a:effectLst>
                <a:latin typeface="Times New Roman" pitchFamily="18" charset="0"/>
              </a:rPr>
              <a:t>Cambridge University</a:t>
            </a:r>
            <a:r>
              <a:rPr lang="zh-CN" altLang="en-US" sz="3200">
                <a:solidFill>
                  <a:srgbClr val="000099"/>
                </a:solidFill>
                <a:effectLst>
                  <a:outerShdw blurRad="38100" dist="38100" dir="2700000" algn="tl">
                    <a:srgbClr val="C0C0C0"/>
                  </a:outerShdw>
                </a:effectLst>
                <a:latin typeface="Times New Roman" pitchFamily="18" charset="0"/>
              </a:rPr>
              <a:t>的</a:t>
            </a:r>
            <a:r>
              <a:rPr lang="en-US" altLang="zh-CN" sz="3200">
                <a:solidFill>
                  <a:srgbClr val="000099"/>
                </a:solidFill>
                <a:effectLst>
                  <a:outerShdw blurRad="38100" dist="38100" dir="2700000" algn="tl">
                    <a:srgbClr val="C0C0C0"/>
                  </a:outerShdw>
                </a:effectLst>
                <a:latin typeface="Times New Roman" pitchFamily="18" charset="0"/>
              </a:rPr>
              <a:t>M. V. Wilkes</a:t>
            </a:r>
            <a:r>
              <a:rPr lang="zh-CN" altLang="en-US" sz="3200">
                <a:solidFill>
                  <a:srgbClr val="000099"/>
                </a:solidFill>
                <a:effectLst>
                  <a:outerShdw blurRad="38100" dist="38100" dir="2700000" algn="tl">
                    <a:srgbClr val="C0C0C0"/>
                  </a:outerShdw>
                </a:effectLst>
                <a:latin typeface="Times New Roman" pitchFamily="18" charset="0"/>
              </a:rPr>
              <a:t>教授于</a:t>
            </a:r>
            <a:r>
              <a:rPr lang="en-US" altLang="zh-CN" sz="3200">
                <a:solidFill>
                  <a:srgbClr val="000099"/>
                </a:solidFill>
                <a:effectLst>
                  <a:outerShdw blurRad="38100" dist="38100" dir="2700000" algn="tl">
                    <a:srgbClr val="C0C0C0"/>
                  </a:outerShdw>
                </a:effectLst>
                <a:latin typeface="Times New Roman" pitchFamily="18" charset="0"/>
              </a:rPr>
              <a:t>1951</a:t>
            </a:r>
            <a:r>
              <a:rPr lang="zh-CN" altLang="en-US" sz="3200">
                <a:solidFill>
                  <a:srgbClr val="000099"/>
                </a:solidFill>
                <a:effectLst>
                  <a:outerShdw blurRad="38100" dist="38100" dir="2700000" algn="tl">
                    <a:srgbClr val="C0C0C0"/>
                  </a:outerShdw>
                </a:effectLst>
                <a:latin typeface="Times New Roman" pitchFamily="18" charset="0"/>
              </a:rPr>
              <a:t>年在文章“</a:t>
            </a:r>
            <a:r>
              <a:rPr lang="en-US" altLang="zh-CN" sz="3200">
                <a:solidFill>
                  <a:srgbClr val="000099"/>
                </a:solidFill>
                <a:effectLst>
                  <a:outerShdw blurRad="38100" dist="38100" dir="2700000" algn="tl">
                    <a:srgbClr val="C0C0C0"/>
                  </a:outerShdw>
                </a:effectLst>
                <a:latin typeface="Times New Roman" pitchFamily="18" charset="0"/>
              </a:rPr>
              <a:t>The Best Way to Design an Automatic Calculate Machine”</a:t>
            </a:r>
            <a:r>
              <a:rPr lang="zh-CN" altLang="en-US" sz="3200">
                <a:solidFill>
                  <a:srgbClr val="000099"/>
                </a:solidFill>
                <a:effectLst>
                  <a:outerShdw blurRad="38100" dist="38100" dir="2700000" algn="tl">
                    <a:srgbClr val="C0C0C0"/>
                  </a:outerShdw>
                </a:effectLst>
                <a:latin typeface="Times New Roman" pitchFamily="18" charset="0"/>
              </a:rPr>
              <a:t>中首次提出来的，这个模型称为</a:t>
            </a:r>
            <a:r>
              <a:rPr lang="en-US" altLang="zh-CN" sz="3200">
                <a:solidFill>
                  <a:srgbClr val="000099"/>
                </a:solidFill>
                <a:effectLst>
                  <a:outerShdw blurRad="38100" dist="38100" dir="2700000" algn="tl">
                    <a:srgbClr val="C0C0C0"/>
                  </a:outerShdw>
                </a:effectLst>
                <a:latin typeface="Times New Roman" pitchFamily="18" charset="0"/>
              </a:rPr>
              <a:t>Wilkes</a:t>
            </a:r>
            <a:r>
              <a:rPr lang="zh-CN" altLang="en-US" sz="3200">
                <a:solidFill>
                  <a:srgbClr val="000099"/>
                </a:solidFill>
                <a:effectLst>
                  <a:outerShdw blurRad="38100" dist="38100" dir="2700000" algn="tl">
                    <a:srgbClr val="C0C0C0"/>
                  </a:outerShdw>
                </a:effectLst>
                <a:latin typeface="Times New Roman" pitchFamily="18" charset="0"/>
              </a:rPr>
              <a:t>模型。 </a:t>
            </a:r>
            <a:r>
              <a:rPr lang="en-US" altLang="zh-CN" sz="3200">
                <a:solidFill>
                  <a:srgbClr val="000099"/>
                </a:solidFill>
                <a:effectLst>
                  <a:outerShdw blurRad="38100" dist="38100" dir="2700000" algn="tl">
                    <a:srgbClr val="C0C0C0"/>
                  </a:outerShdw>
                </a:effectLst>
                <a:latin typeface="Times New Roman" pitchFamily="18" charset="0"/>
              </a:rPr>
              <a:t>Wilkes</a:t>
            </a:r>
            <a:r>
              <a:rPr lang="zh-CN" altLang="en-US" sz="3200">
                <a:solidFill>
                  <a:srgbClr val="000099"/>
                </a:solidFill>
                <a:effectLst>
                  <a:outerShdw blurRad="38100" dist="38100" dir="2700000" algn="tl">
                    <a:srgbClr val="C0C0C0"/>
                  </a:outerShdw>
                </a:effectLst>
                <a:latin typeface="Times New Roman" pitchFamily="18" charset="0"/>
              </a:rPr>
              <a:t>模型不但给出了现在使用的</a:t>
            </a:r>
            <a:r>
              <a:rPr lang="zh-CN" altLang="en-US" sz="3200">
                <a:solidFill>
                  <a:srgbClr val="0000FF"/>
                </a:solidFill>
                <a:effectLst>
                  <a:outerShdw blurRad="38100" dist="38100" dir="2700000" algn="tl">
                    <a:srgbClr val="C0C0C0"/>
                  </a:outerShdw>
                </a:effectLst>
                <a:latin typeface="Times New Roman" pitchFamily="18" charset="0"/>
              </a:rPr>
              <a:t>微程序使用的微程序控制器的基本概念</a:t>
            </a:r>
            <a:r>
              <a:rPr lang="zh-CN" altLang="en-US" sz="3200">
                <a:solidFill>
                  <a:srgbClr val="000099"/>
                </a:solidFill>
                <a:effectLst>
                  <a:outerShdw blurRad="38100" dist="38100" dir="2700000" algn="tl">
                    <a:srgbClr val="C0C0C0"/>
                  </a:outerShdw>
                </a:effectLst>
                <a:latin typeface="Times New Roman" pitchFamily="18" charset="0"/>
              </a:rPr>
              <a:t>，而且它们的工作</a:t>
            </a:r>
            <a:r>
              <a:rPr lang="zh-CN" altLang="en-US" sz="3200">
                <a:solidFill>
                  <a:srgbClr val="0000FF"/>
                </a:solidFill>
                <a:effectLst>
                  <a:outerShdw blurRad="38100" dist="38100" dir="2700000" algn="tl">
                    <a:srgbClr val="C0C0C0"/>
                  </a:outerShdw>
                </a:effectLst>
                <a:latin typeface="Times New Roman" pitchFamily="18" charset="0"/>
              </a:rPr>
              <a:t>原理</a:t>
            </a:r>
            <a:r>
              <a:rPr lang="zh-CN" altLang="en-US" sz="3200">
                <a:solidFill>
                  <a:srgbClr val="000099"/>
                </a:solidFill>
                <a:effectLst>
                  <a:outerShdw blurRad="38100" dist="38100" dir="2700000" algn="tl">
                    <a:srgbClr val="C0C0C0"/>
                  </a:outerShdw>
                </a:effectLst>
                <a:latin typeface="Times New Roman" pitchFamily="18" charset="0"/>
              </a:rPr>
              <a:t>相同，</a:t>
            </a:r>
            <a:r>
              <a:rPr lang="zh-CN" altLang="en-US" sz="3200">
                <a:solidFill>
                  <a:srgbClr val="0000FF"/>
                </a:solidFill>
                <a:effectLst>
                  <a:outerShdw blurRad="38100" dist="38100" dir="2700000" algn="tl">
                    <a:srgbClr val="C0C0C0"/>
                  </a:outerShdw>
                </a:effectLst>
                <a:latin typeface="Times New Roman" pitchFamily="18" charset="0"/>
              </a:rPr>
              <a:t>结构</a:t>
            </a:r>
            <a:r>
              <a:rPr lang="zh-CN" altLang="en-US" sz="3200">
                <a:solidFill>
                  <a:srgbClr val="000099"/>
                </a:solidFill>
                <a:effectLst>
                  <a:outerShdw blurRad="38100" dist="38100" dir="2700000" algn="tl">
                    <a:srgbClr val="C0C0C0"/>
                  </a:outerShdw>
                </a:effectLst>
                <a:latin typeface="Times New Roman" pitchFamily="18" charset="0"/>
              </a:rPr>
              <a:t>也基本一致。</a:t>
            </a:r>
          </a:p>
        </p:txBody>
      </p:sp>
      <p:sp>
        <p:nvSpPr>
          <p:cNvPr id="394243" name="Rectangle 3"/>
          <p:cNvSpPr>
            <a:spLocks noGrp="1" noChangeArrowheads="1"/>
          </p:cNvSpPr>
          <p:nvPr>
            <p:ph type="title" idx="4294967295"/>
          </p:nvPr>
        </p:nvSpPr>
        <p:spPr>
          <a:xfrm>
            <a:off x="685800" y="260350"/>
            <a:ext cx="7772400" cy="1143000"/>
          </a:xfrm>
        </p:spPr>
        <p:txBody>
          <a:bodyPr/>
          <a:lstStyle/>
          <a:p>
            <a:pPr eaLnBrk="1" hangingPunct="1">
              <a:defRPr/>
            </a:pPr>
            <a:r>
              <a:rPr lang="en-US" altLang="zh-CN" b="1" smtClean="0">
                <a:solidFill>
                  <a:srgbClr val="CC3300"/>
                </a:solidFill>
                <a:effectLst>
                  <a:outerShdw blurRad="38100" dist="38100" dir="2700000" algn="tl">
                    <a:srgbClr val="C0C0C0"/>
                  </a:outerShdw>
                </a:effectLst>
                <a:latin typeface="方正姚体" pitchFamily="2" charset="-122"/>
                <a:ea typeface="方正姚体" pitchFamily="2" charset="-122"/>
              </a:rPr>
              <a:t>5.4 </a:t>
            </a:r>
            <a:r>
              <a:rPr lang="zh-CN" altLang="en-US" b="1" smtClean="0">
                <a:solidFill>
                  <a:srgbClr val="CC3300"/>
                </a:solidFill>
                <a:effectLst>
                  <a:outerShdw blurRad="38100" dist="38100" dir="2700000" algn="tl">
                    <a:srgbClr val="C0C0C0"/>
                  </a:outerShdw>
                </a:effectLst>
                <a:latin typeface="方正姚体" pitchFamily="2" charset="-122"/>
                <a:ea typeface="方正姚体" pitchFamily="2" charset="-122"/>
              </a:rPr>
              <a:t>微程序控制器</a:t>
            </a:r>
            <a:endParaRPr lang="zh-CN" altLang="en-US" smtClean="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5" name="Text Box 7"/>
          <p:cNvSpPr txBox="1">
            <a:spLocks noChangeArrowheads="1"/>
          </p:cNvSpPr>
          <p:nvPr/>
        </p:nvSpPr>
        <p:spPr bwMode="auto">
          <a:xfrm>
            <a:off x="228600" y="1924050"/>
            <a:ext cx="4359275" cy="701675"/>
          </a:xfrm>
          <a:prstGeom prst="rect">
            <a:avLst/>
          </a:prstGeom>
          <a:noFill/>
          <a:ln w="28575">
            <a:noFill/>
            <a:miter lim="800000"/>
            <a:headEnd/>
            <a:tailEnd/>
          </a:ln>
          <a:effectLst/>
        </p:spPr>
        <p:txBody>
          <a:bodyPr wrap="none">
            <a:spAutoFit/>
          </a:bodyPr>
          <a:lstStyle/>
          <a:p>
            <a:pPr>
              <a:spcBef>
                <a:spcPct val="20000"/>
              </a:spcBef>
              <a:defRPr/>
            </a:pPr>
            <a:r>
              <a:rPr lang="zh-CN" altLang="en-US" sz="4000">
                <a:solidFill>
                  <a:srgbClr val="0000FF"/>
                </a:solidFill>
                <a:effectLst>
                  <a:outerShdw blurRad="38100" dist="38100" dir="2700000" algn="tl">
                    <a:srgbClr val="C0C0C0"/>
                  </a:outerShdw>
                </a:effectLst>
                <a:latin typeface="华文新魏" pitchFamily="2" charset="-122"/>
                <a:ea typeface="华文新魏" pitchFamily="2" charset="-122"/>
              </a:rPr>
              <a:t>微程序设计技术     </a:t>
            </a:r>
          </a:p>
        </p:txBody>
      </p:sp>
      <p:grpSp>
        <p:nvGrpSpPr>
          <p:cNvPr id="2" name="Group 13"/>
          <p:cNvGrpSpPr>
            <a:grpSpLocks/>
          </p:cNvGrpSpPr>
          <p:nvPr/>
        </p:nvGrpSpPr>
        <p:grpSpPr bwMode="auto">
          <a:xfrm>
            <a:off x="215900" y="3386138"/>
            <a:ext cx="8658225" cy="3138487"/>
            <a:chOff x="136" y="1623"/>
            <a:chExt cx="5454" cy="1977"/>
          </a:xfrm>
        </p:grpSpPr>
        <p:sp>
          <p:nvSpPr>
            <p:cNvPr id="114697" name="Text Box 9"/>
            <p:cNvSpPr txBox="1">
              <a:spLocks noChangeArrowheads="1"/>
            </p:cNvSpPr>
            <p:nvPr/>
          </p:nvSpPr>
          <p:spPr bwMode="auto">
            <a:xfrm>
              <a:off x="214" y="2007"/>
              <a:ext cx="5376" cy="1593"/>
            </a:xfrm>
            <a:prstGeom prst="rect">
              <a:avLst/>
            </a:prstGeom>
            <a:noFill/>
            <a:ln w="28575">
              <a:noFill/>
              <a:miter lim="800000"/>
              <a:headEnd/>
              <a:tailEnd/>
            </a:ln>
            <a:effectLst/>
          </p:spPr>
          <p:txBody>
            <a:bodyPr>
              <a:spAutoFit/>
            </a:bodyPr>
            <a:lstStyle/>
            <a:p>
              <a:pPr>
                <a:spcBef>
                  <a:spcPct val="20000"/>
                </a:spcBef>
                <a:defRPr/>
              </a:pPr>
              <a:r>
                <a:rPr lang="en-US" altLang="zh-CN" sz="3200">
                  <a:effectLst>
                    <a:outerShdw blurRad="38100" dist="38100" dir="2700000" algn="tl">
                      <a:srgbClr val="C0C0C0"/>
                    </a:outerShdw>
                  </a:effectLst>
                  <a:latin typeface="Times New Roman" pitchFamily="18" charset="0"/>
                </a:rPr>
                <a:t>       </a:t>
              </a:r>
              <a:r>
                <a:rPr lang="zh-CN" altLang="en-US" sz="3200">
                  <a:solidFill>
                    <a:srgbClr val="FF3300"/>
                  </a:solidFill>
                  <a:effectLst>
                    <a:outerShdw blurRad="38100" dist="38100" dir="2700000" algn="tl">
                      <a:srgbClr val="C0C0C0"/>
                    </a:outerShdw>
                  </a:effectLst>
                  <a:latin typeface="Times New Roman" pitchFamily="18" charset="0"/>
                </a:rPr>
                <a:t>仿照通常的解题程序的方法，把</a:t>
              </a:r>
              <a:r>
                <a:rPr lang="zh-CN" altLang="en-US" sz="3200">
                  <a:effectLst>
                    <a:outerShdw blurRad="38100" dist="38100" dir="2700000" algn="tl">
                      <a:srgbClr val="C0C0C0"/>
                    </a:outerShdw>
                  </a:effectLst>
                  <a:latin typeface="Times New Roman" pitchFamily="18" charset="0"/>
                </a:rPr>
                <a:t>操作控制信号</a:t>
              </a:r>
              <a:r>
                <a:rPr lang="zh-CN" altLang="en-US" sz="3200">
                  <a:solidFill>
                    <a:srgbClr val="FF3300"/>
                  </a:solidFill>
                  <a:effectLst>
                    <a:outerShdw blurRad="38100" dist="38100" dir="2700000" algn="tl">
                      <a:srgbClr val="C0C0C0"/>
                    </a:outerShdw>
                  </a:effectLst>
                  <a:latin typeface="Times New Roman" pitchFamily="18" charset="0"/>
                </a:rPr>
                <a:t>编成所谓的“</a:t>
              </a:r>
              <a:r>
                <a:rPr lang="zh-CN" altLang="en-US" sz="3200">
                  <a:effectLst>
                    <a:outerShdw blurRad="38100" dist="38100" dir="2700000" algn="tl">
                      <a:srgbClr val="C0C0C0"/>
                    </a:outerShdw>
                  </a:effectLst>
                  <a:latin typeface="Times New Roman" pitchFamily="18" charset="0"/>
                </a:rPr>
                <a:t>微指令</a:t>
              </a:r>
              <a:r>
                <a:rPr lang="zh-CN" altLang="en-US" sz="3200">
                  <a:solidFill>
                    <a:srgbClr val="FF3300"/>
                  </a:solidFill>
                  <a:effectLst>
                    <a:outerShdw blurRad="38100" dist="38100" dir="2700000" algn="tl">
                      <a:srgbClr val="C0C0C0"/>
                    </a:outerShdw>
                  </a:effectLst>
                  <a:latin typeface="Times New Roman" pitchFamily="18" charset="0"/>
                </a:rPr>
                <a:t>”，存放到一个只读存储器里。当机器运行时，一条又一条地读出这些微指令，从而产生全机所需要的各种操作控制信号，使相应部件执行所规定的操作</a:t>
              </a:r>
              <a:r>
                <a:rPr lang="zh-CN" altLang="en-US" sz="3200">
                  <a:solidFill>
                    <a:srgbClr val="FF3300"/>
                  </a:solidFill>
                  <a:effectLst>
                    <a:outerShdw blurRad="38100" dist="38100" dir="2700000" algn="tl">
                      <a:srgbClr val="C0C0C0"/>
                    </a:outerShdw>
                  </a:effectLst>
                  <a:latin typeface="Times New Roman" pitchFamily="18" charset="0"/>
                  <a:ea typeface="宋体" pitchFamily="2" charset="-122"/>
                </a:rPr>
                <a:t>。</a:t>
              </a:r>
              <a:endParaRPr lang="zh-CN" altLang="en-US" sz="3200">
                <a:solidFill>
                  <a:srgbClr val="FF3300"/>
                </a:solidFill>
                <a:effectLst>
                  <a:outerShdw blurRad="38100" dist="38100" dir="2700000" algn="tl">
                    <a:srgbClr val="C0C0C0"/>
                  </a:outerShdw>
                </a:effectLst>
                <a:latin typeface="黑体" pitchFamily="2" charset="-122"/>
              </a:endParaRPr>
            </a:p>
          </p:txBody>
        </p:sp>
        <p:sp>
          <p:nvSpPr>
            <p:cNvPr id="114698" name="Text Box 10"/>
            <p:cNvSpPr txBox="1">
              <a:spLocks noChangeArrowheads="1"/>
            </p:cNvSpPr>
            <p:nvPr/>
          </p:nvSpPr>
          <p:spPr bwMode="auto">
            <a:xfrm>
              <a:off x="136" y="1623"/>
              <a:ext cx="3636" cy="442"/>
            </a:xfrm>
            <a:prstGeom prst="rect">
              <a:avLst/>
            </a:prstGeom>
            <a:noFill/>
            <a:ln w="28575">
              <a:noFill/>
              <a:miter lim="800000"/>
              <a:headEnd/>
              <a:tailEnd/>
            </a:ln>
            <a:effectLst/>
          </p:spPr>
          <p:txBody>
            <a:bodyPr wrap="none">
              <a:spAutoFit/>
            </a:bodyPr>
            <a:lstStyle/>
            <a:p>
              <a:pPr>
                <a:spcBef>
                  <a:spcPct val="20000"/>
                </a:spcBef>
                <a:defRPr/>
              </a:pPr>
              <a:r>
                <a:rPr lang="zh-CN" altLang="en-US" sz="4000">
                  <a:solidFill>
                    <a:srgbClr val="0000FF"/>
                  </a:solidFill>
                  <a:effectLst>
                    <a:outerShdw blurRad="38100" dist="38100" dir="2700000" algn="tl">
                      <a:srgbClr val="C0C0C0"/>
                    </a:outerShdw>
                  </a:effectLst>
                  <a:latin typeface="华文新魏" pitchFamily="2" charset="-122"/>
                  <a:ea typeface="华文新魏" pitchFamily="2" charset="-122"/>
                </a:rPr>
                <a:t>微程序控制器的基本思想</a:t>
              </a:r>
              <a:endParaRPr lang="zh-CN" altLang="en-US" sz="4000">
                <a:effectLst>
                  <a:outerShdw blurRad="38100" dist="38100" dir="2700000" algn="tl">
                    <a:srgbClr val="C0C0C0"/>
                  </a:outerShdw>
                </a:effectLst>
                <a:latin typeface="Times New Roman" pitchFamily="18" charset="0"/>
                <a:ea typeface="宋体" pitchFamily="2" charset="-122"/>
              </a:endParaRPr>
            </a:p>
          </p:txBody>
        </p:sp>
      </p:grpSp>
      <p:sp>
        <p:nvSpPr>
          <p:cNvPr id="114699" name="Text Box 11"/>
          <p:cNvSpPr txBox="1">
            <a:spLocks noChangeArrowheads="1"/>
          </p:cNvSpPr>
          <p:nvPr/>
        </p:nvSpPr>
        <p:spPr bwMode="auto">
          <a:xfrm>
            <a:off x="914400" y="2563813"/>
            <a:ext cx="7092950" cy="579437"/>
          </a:xfrm>
          <a:prstGeom prst="rect">
            <a:avLst/>
          </a:prstGeom>
          <a:noFill/>
          <a:ln w="28575">
            <a:noFill/>
            <a:miter lim="800000"/>
            <a:headEnd/>
            <a:tailEnd/>
          </a:ln>
          <a:effectLst/>
        </p:spPr>
        <p:txBody>
          <a:bodyPr wrap="none">
            <a:spAutoFit/>
          </a:bodyPr>
          <a:lstStyle/>
          <a:p>
            <a:pPr>
              <a:defRPr/>
            </a:pPr>
            <a:r>
              <a:rPr lang="zh-CN" altLang="en-US" sz="3200" i="1" u="sng">
                <a:effectLst>
                  <a:outerShdw blurRad="38100" dist="38100" dir="2700000" algn="tl">
                    <a:srgbClr val="C0C0C0"/>
                  </a:outerShdw>
                </a:effectLst>
                <a:latin typeface="Times New Roman" pitchFamily="18" charset="0"/>
              </a:rPr>
              <a:t>利用软件方法来设计硬件的一门技术</a:t>
            </a:r>
            <a:r>
              <a:rPr lang="zh-CN" altLang="en-US" sz="3200" i="1">
                <a:effectLst>
                  <a:outerShdw blurRad="38100" dist="38100" dir="2700000" algn="tl">
                    <a:srgbClr val="C0C0C0"/>
                  </a:outerShdw>
                </a:effectLst>
                <a:latin typeface="Times New Roman" pitchFamily="18" charset="0"/>
                <a:ea typeface="宋体" pitchFamily="2" charset="-122"/>
              </a:rPr>
              <a:t>。</a:t>
            </a:r>
            <a:endParaRPr lang="zh-CN" altLang="en-US" sz="3200">
              <a:effectLst>
                <a:outerShdw blurRad="38100" dist="38100" dir="2700000" algn="tl">
                  <a:srgbClr val="C0C0C0"/>
                </a:outerShdw>
              </a:effectLst>
              <a:latin typeface="黑体" pitchFamily="2" charset="-122"/>
            </a:endParaRPr>
          </a:p>
        </p:txBody>
      </p:sp>
      <p:sp>
        <p:nvSpPr>
          <p:cNvPr id="114702" name="Rectangle 14"/>
          <p:cNvSpPr>
            <a:spLocks noChangeArrowheads="1"/>
          </p:cNvSpPr>
          <p:nvPr/>
        </p:nvSpPr>
        <p:spPr bwMode="auto">
          <a:xfrm>
            <a:off x="685800" y="-171450"/>
            <a:ext cx="7772400" cy="1143000"/>
          </a:xfrm>
          <a:prstGeom prst="rect">
            <a:avLst/>
          </a:prstGeom>
          <a:noFill/>
          <a:ln w="9525">
            <a:noFill/>
            <a:miter lim="800000"/>
            <a:headEnd/>
            <a:tailEnd/>
          </a:ln>
          <a:effectLst/>
        </p:spPr>
        <p:txBody>
          <a:bodyPr anchor="ctr"/>
          <a:lstStyle/>
          <a:p>
            <a:pPr algn="ctr">
              <a:spcBef>
                <a:spcPct val="0"/>
              </a:spcBef>
              <a:defRPr/>
            </a:pPr>
            <a:r>
              <a:rPr lang="en-US" altLang="zh-CN" sz="4400">
                <a:solidFill>
                  <a:srgbClr val="CC3300"/>
                </a:solidFill>
                <a:effectLst>
                  <a:outerShdw blurRad="38100" dist="38100" dir="2700000" algn="tl">
                    <a:srgbClr val="C0C0C0"/>
                  </a:outerShdw>
                </a:effectLst>
                <a:latin typeface="方正姚体" pitchFamily="2" charset="-122"/>
                <a:ea typeface="方正姚体" pitchFamily="2" charset="-122"/>
              </a:rPr>
              <a:t>5.4 </a:t>
            </a:r>
            <a:r>
              <a:rPr lang="zh-CN" altLang="en-US" sz="4400">
                <a:solidFill>
                  <a:srgbClr val="CC3300"/>
                </a:solidFill>
                <a:effectLst>
                  <a:outerShdw blurRad="38100" dist="38100" dir="2700000" algn="tl">
                    <a:srgbClr val="C0C0C0"/>
                  </a:outerShdw>
                </a:effectLst>
                <a:latin typeface="方正姚体" pitchFamily="2" charset="-122"/>
                <a:ea typeface="方正姚体" pitchFamily="2" charset="-122"/>
              </a:rPr>
              <a:t>微程序控制器</a:t>
            </a:r>
            <a:endParaRPr lang="zh-CN" altLang="en-US" sz="4400" b="0">
              <a:solidFill>
                <a:schemeClr val="tx2"/>
              </a:solidFill>
              <a:latin typeface="Times New Roman" pitchFamily="18" charset="0"/>
              <a:ea typeface="宋体" pitchFamily="2" charset="-122"/>
            </a:endParaRPr>
          </a:p>
        </p:txBody>
      </p:sp>
      <p:sp>
        <p:nvSpPr>
          <p:cNvPr id="114703" name="Text Box 15"/>
          <p:cNvSpPr txBox="1">
            <a:spLocks noChangeArrowheads="1"/>
          </p:cNvSpPr>
          <p:nvPr/>
        </p:nvSpPr>
        <p:spPr bwMode="auto">
          <a:xfrm>
            <a:off x="0" y="981075"/>
            <a:ext cx="6575425" cy="701675"/>
          </a:xfrm>
          <a:prstGeom prst="rect">
            <a:avLst/>
          </a:prstGeom>
          <a:noFill/>
          <a:ln w="28575">
            <a:noFill/>
            <a:miter lim="800000"/>
            <a:headEnd/>
            <a:tailEnd/>
          </a:ln>
          <a:effectLst/>
        </p:spPr>
        <p:txBody>
          <a:bodyPr wrap="none">
            <a:spAutoFit/>
          </a:bodyPr>
          <a:lstStyle/>
          <a:p>
            <a:pPr>
              <a:spcBef>
                <a:spcPct val="20000"/>
              </a:spcBef>
              <a:defRPr/>
            </a:pPr>
            <a:r>
              <a:rPr lang="en-US" altLang="zh-CN" sz="4000">
                <a:solidFill>
                  <a:srgbClr val="0000FF"/>
                </a:solidFill>
                <a:effectLst>
                  <a:outerShdw blurRad="38100" dist="38100" dir="2700000" algn="tl">
                    <a:srgbClr val="C0C0C0"/>
                  </a:outerShdw>
                </a:effectLst>
                <a:latin typeface="华文新魏" pitchFamily="2" charset="-122"/>
                <a:ea typeface="华文新魏" pitchFamily="2" charset="-122"/>
              </a:rPr>
              <a:t>5.4.1 </a:t>
            </a:r>
            <a:r>
              <a:rPr lang="zh-CN" altLang="en-US" sz="4000">
                <a:solidFill>
                  <a:srgbClr val="0000FF"/>
                </a:solidFill>
                <a:effectLst>
                  <a:outerShdw blurRad="38100" dist="38100" dir="2700000" algn="tl">
                    <a:srgbClr val="C0C0C0"/>
                  </a:outerShdw>
                </a:effectLst>
                <a:latin typeface="华文新魏" pitchFamily="2" charset="-122"/>
                <a:ea typeface="华文新魏" pitchFamily="2" charset="-122"/>
              </a:rPr>
              <a:t>微程序控制器的原理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Text Box 3"/>
          <p:cNvSpPr txBox="1">
            <a:spLocks noChangeArrowheads="1"/>
          </p:cNvSpPr>
          <p:nvPr/>
        </p:nvSpPr>
        <p:spPr bwMode="auto">
          <a:xfrm>
            <a:off x="228600" y="260350"/>
            <a:ext cx="4630738" cy="64135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00FF"/>
                </a:solidFill>
                <a:effectLst>
                  <a:outerShdw blurRad="38100" dist="38100" dir="2700000" algn="tl">
                    <a:srgbClr val="C0C0C0"/>
                  </a:outerShdw>
                </a:effectLst>
              </a:rPr>
              <a:t>微程序控制器的</a:t>
            </a:r>
            <a:r>
              <a:rPr lang="zh-CN" altLang="en-US" sz="3600">
                <a:solidFill>
                  <a:srgbClr val="000099"/>
                </a:solidFill>
                <a:latin typeface="Times New Roman" pitchFamily="18" charset="0"/>
              </a:rPr>
              <a:t>基本思想</a:t>
            </a:r>
          </a:p>
        </p:txBody>
      </p:sp>
      <p:sp>
        <p:nvSpPr>
          <p:cNvPr id="231434" name="Text Box 10"/>
          <p:cNvSpPr txBox="1">
            <a:spLocks noChangeArrowheads="1"/>
          </p:cNvSpPr>
          <p:nvPr/>
        </p:nvSpPr>
        <p:spPr bwMode="auto">
          <a:xfrm>
            <a:off x="1066800" y="4868863"/>
            <a:ext cx="7162800" cy="422275"/>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600">
                <a:latin typeface="黑体" pitchFamily="2" charset="-122"/>
              </a:rPr>
              <a:t>引入了程序技术，使设计规整；</a:t>
            </a:r>
            <a:endParaRPr lang="zh-CN" altLang="en-US" sz="3600">
              <a:latin typeface="Times New Roman" pitchFamily="18" charset="0"/>
            </a:endParaRPr>
          </a:p>
        </p:txBody>
      </p:sp>
      <p:sp>
        <p:nvSpPr>
          <p:cNvPr id="231437" name="Text Box 13"/>
          <p:cNvSpPr txBox="1">
            <a:spLocks noChangeArrowheads="1"/>
          </p:cNvSpPr>
          <p:nvPr/>
        </p:nvSpPr>
        <p:spPr bwMode="auto">
          <a:xfrm>
            <a:off x="304800" y="1022350"/>
            <a:ext cx="8382000" cy="1066800"/>
          </a:xfrm>
          <a:prstGeom prst="rect">
            <a:avLst/>
          </a:prstGeom>
          <a:noFill/>
          <a:ln w="28575">
            <a:noFill/>
            <a:miter lim="800000"/>
            <a:headEnd/>
            <a:tailEnd/>
          </a:ln>
          <a:effectLst/>
        </p:spPr>
        <p:txBody>
          <a:bodyPr>
            <a:spAutoFit/>
          </a:bodyPr>
          <a:lstStyle/>
          <a:p>
            <a:pPr>
              <a:defRPr/>
            </a:pPr>
            <a:r>
              <a:rPr lang="en-US" altLang="zh-CN" sz="3200">
                <a:effectLst>
                  <a:outerShdw blurRad="38100" dist="38100" dir="2700000" algn="tl">
                    <a:srgbClr val="C0C0C0"/>
                  </a:outerShdw>
                </a:effectLst>
                <a:latin typeface="宋体" pitchFamily="2" charset="-122"/>
              </a:rPr>
              <a:t>1. </a:t>
            </a:r>
            <a:r>
              <a:rPr lang="zh-CN" altLang="en-US" sz="3200" i="1" u="sng">
                <a:effectLst>
                  <a:outerShdw blurRad="38100" dist="38100" dir="2700000" algn="tl">
                    <a:srgbClr val="C0C0C0"/>
                  </a:outerShdw>
                </a:effectLst>
                <a:latin typeface="宋体" pitchFamily="2" charset="-122"/>
              </a:rPr>
              <a:t>若干</a:t>
            </a:r>
            <a:r>
              <a:rPr lang="zh-CN" altLang="en-US" sz="3200" i="1" u="sng">
                <a:solidFill>
                  <a:srgbClr val="0000FF"/>
                </a:solidFill>
                <a:effectLst>
                  <a:outerShdw blurRad="38100" dist="38100" dir="2700000" algn="tl">
                    <a:srgbClr val="C0C0C0"/>
                  </a:outerShdw>
                </a:effectLst>
                <a:latin typeface="宋体" pitchFamily="2" charset="-122"/>
              </a:rPr>
              <a:t>微命令</a:t>
            </a:r>
            <a:r>
              <a:rPr lang="zh-CN" altLang="en-US" sz="3200" i="1" u="sng">
                <a:effectLst>
                  <a:outerShdw blurRad="38100" dist="38100" dir="2700000" algn="tl">
                    <a:srgbClr val="C0C0C0"/>
                  </a:outerShdw>
                </a:effectLst>
                <a:latin typeface="宋体" pitchFamily="2" charset="-122"/>
              </a:rPr>
              <a:t>编制成一条</a:t>
            </a:r>
            <a:r>
              <a:rPr lang="zh-CN" altLang="en-US" sz="3200" i="1" u="sng">
                <a:solidFill>
                  <a:srgbClr val="0000FF"/>
                </a:solidFill>
                <a:effectLst>
                  <a:outerShdw blurRad="38100" dist="38100" dir="2700000" algn="tl">
                    <a:srgbClr val="C0C0C0"/>
                  </a:outerShdw>
                </a:effectLst>
                <a:latin typeface="宋体" pitchFamily="2" charset="-122"/>
              </a:rPr>
              <a:t>微指令</a:t>
            </a:r>
            <a:r>
              <a:rPr lang="zh-CN" altLang="en-US" sz="3200" i="1" u="sng">
                <a:effectLst>
                  <a:outerShdw blurRad="38100" dist="38100" dir="2700000" algn="tl">
                    <a:srgbClr val="C0C0C0"/>
                  </a:outerShdw>
                </a:effectLst>
                <a:latin typeface="宋体" pitchFamily="2" charset="-122"/>
              </a:rPr>
              <a:t>，控制实现   </a:t>
            </a:r>
            <a:r>
              <a:rPr lang="zh-CN" altLang="en-US" sz="3200" i="1" u="sng">
                <a:solidFill>
                  <a:srgbClr val="0000FF"/>
                </a:solidFill>
                <a:effectLst>
                  <a:outerShdw blurRad="38100" dist="38100" dir="2700000" algn="tl">
                    <a:srgbClr val="C0C0C0"/>
                  </a:outerShdw>
                </a:effectLst>
                <a:latin typeface="宋体" pitchFamily="2" charset="-122"/>
              </a:rPr>
              <a:t>一步操作</a:t>
            </a:r>
            <a:r>
              <a:rPr lang="zh-CN" altLang="en-US" sz="3200">
                <a:effectLst>
                  <a:outerShdw blurRad="38100" dist="38100" dir="2700000" algn="tl">
                    <a:srgbClr val="C0C0C0"/>
                  </a:outerShdw>
                </a:effectLst>
                <a:latin typeface="宋体" pitchFamily="2" charset="-122"/>
              </a:rPr>
              <a:t>；</a:t>
            </a:r>
          </a:p>
        </p:txBody>
      </p:sp>
      <p:sp>
        <p:nvSpPr>
          <p:cNvPr id="231438" name="Text Box 14"/>
          <p:cNvSpPr txBox="1">
            <a:spLocks noChangeArrowheads="1"/>
          </p:cNvSpPr>
          <p:nvPr/>
        </p:nvSpPr>
        <p:spPr bwMode="auto">
          <a:xfrm>
            <a:off x="304800" y="2165350"/>
            <a:ext cx="8458200" cy="1066800"/>
          </a:xfrm>
          <a:prstGeom prst="rect">
            <a:avLst/>
          </a:prstGeom>
          <a:noFill/>
          <a:ln w="25400">
            <a:noFill/>
            <a:miter lim="800000"/>
            <a:headEnd/>
            <a:tailEnd/>
          </a:ln>
          <a:effectLst/>
        </p:spPr>
        <p:txBody>
          <a:bodyPr>
            <a:spAutoFit/>
          </a:bodyPr>
          <a:lstStyle/>
          <a:p>
            <a:pPr>
              <a:defRPr/>
            </a:pPr>
            <a:r>
              <a:rPr lang="en-US" altLang="zh-CN" sz="3200">
                <a:effectLst>
                  <a:outerShdw blurRad="38100" dist="38100" dir="2700000" algn="tl">
                    <a:srgbClr val="C0C0C0"/>
                  </a:outerShdw>
                </a:effectLst>
                <a:latin typeface="宋体" pitchFamily="2" charset="-122"/>
              </a:rPr>
              <a:t>2. </a:t>
            </a:r>
            <a:r>
              <a:rPr lang="zh-CN" altLang="en-US" sz="3200" i="1" u="sng">
                <a:effectLst>
                  <a:outerShdw blurRad="38100" dist="38100" dir="2700000" algn="tl">
                    <a:srgbClr val="C0C0C0"/>
                  </a:outerShdw>
                </a:effectLst>
                <a:latin typeface="宋体" pitchFamily="2" charset="-122"/>
              </a:rPr>
              <a:t>若干</a:t>
            </a:r>
            <a:r>
              <a:rPr lang="zh-CN" altLang="en-US" sz="3200" i="1" u="sng">
                <a:solidFill>
                  <a:srgbClr val="0000FF"/>
                </a:solidFill>
                <a:effectLst>
                  <a:outerShdw blurRad="38100" dist="38100" dir="2700000" algn="tl">
                    <a:srgbClr val="C0C0C0"/>
                  </a:outerShdw>
                </a:effectLst>
                <a:latin typeface="宋体" pitchFamily="2" charset="-122"/>
              </a:rPr>
              <a:t>微指令</a:t>
            </a:r>
            <a:r>
              <a:rPr lang="zh-CN" altLang="en-US" sz="3200" i="1" u="sng">
                <a:effectLst>
                  <a:outerShdw blurRad="38100" dist="38100" dir="2700000" algn="tl">
                    <a:srgbClr val="C0C0C0"/>
                  </a:outerShdw>
                </a:effectLst>
                <a:latin typeface="宋体" pitchFamily="2" charset="-122"/>
              </a:rPr>
              <a:t>组成一段</a:t>
            </a:r>
            <a:r>
              <a:rPr lang="zh-CN" altLang="en-US" sz="3200" i="1" u="sng">
                <a:solidFill>
                  <a:srgbClr val="0000FF"/>
                </a:solidFill>
                <a:effectLst>
                  <a:outerShdw blurRad="38100" dist="38100" dir="2700000" algn="tl">
                    <a:srgbClr val="C0C0C0"/>
                  </a:outerShdw>
                </a:effectLst>
                <a:latin typeface="宋体" pitchFamily="2" charset="-122"/>
              </a:rPr>
              <a:t>微程序</a:t>
            </a:r>
            <a:r>
              <a:rPr lang="zh-CN" altLang="en-US" sz="3200" i="1" u="sng">
                <a:effectLst>
                  <a:outerShdw blurRad="38100" dist="38100" dir="2700000" algn="tl">
                    <a:srgbClr val="C0C0C0"/>
                  </a:outerShdw>
                </a:effectLst>
                <a:latin typeface="宋体" pitchFamily="2" charset="-122"/>
              </a:rPr>
              <a:t>，解释执行一           条</a:t>
            </a:r>
            <a:r>
              <a:rPr lang="zh-CN" altLang="en-US" sz="3200" i="1" u="sng">
                <a:solidFill>
                  <a:srgbClr val="0000FF"/>
                </a:solidFill>
                <a:effectLst>
                  <a:outerShdw blurRad="38100" dist="38100" dir="2700000" algn="tl">
                    <a:srgbClr val="C0C0C0"/>
                  </a:outerShdw>
                </a:effectLst>
                <a:latin typeface="宋体" pitchFamily="2" charset="-122"/>
              </a:rPr>
              <a:t>机器指令</a:t>
            </a:r>
            <a:r>
              <a:rPr lang="zh-CN" altLang="en-US" sz="3200">
                <a:effectLst>
                  <a:outerShdw blurRad="38100" dist="38100" dir="2700000" algn="tl">
                    <a:srgbClr val="C0C0C0"/>
                  </a:outerShdw>
                </a:effectLst>
                <a:latin typeface="宋体" pitchFamily="2" charset="-122"/>
              </a:rPr>
              <a:t>；</a:t>
            </a:r>
          </a:p>
        </p:txBody>
      </p:sp>
      <p:sp>
        <p:nvSpPr>
          <p:cNvPr id="231439" name="Text Box 15"/>
          <p:cNvSpPr txBox="1">
            <a:spLocks noChangeArrowheads="1"/>
          </p:cNvSpPr>
          <p:nvPr/>
        </p:nvSpPr>
        <p:spPr bwMode="auto">
          <a:xfrm>
            <a:off x="314325" y="3349625"/>
            <a:ext cx="8458200" cy="1066800"/>
          </a:xfrm>
          <a:prstGeom prst="rect">
            <a:avLst/>
          </a:prstGeom>
          <a:noFill/>
          <a:ln w="25400">
            <a:noFill/>
            <a:miter lim="800000"/>
            <a:headEnd/>
            <a:tailEnd/>
          </a:ln>
          <a:effectLst/>
        </p:spPr>
        <p:txBody>
          <a:bodyPr>
            <a:spAutoFit/>
          </a:bodyPr>
          <a:lstStyle/>
          <a:p>
            <a:pPr>
              <a:defRPr/>
            </a:pPr>
            <a:r>
              <a:rPr lang="en-US" altLang="zh-CN" sz="3200">
                <a:effectLst>
                  <a:outerShdw blurRad="38100" dist="38100" dir="2700000" algn="tl">
                    <a:srgbClr val="C0C0C0"/>
                  </a:outerShdw>
                </a:effectLst>
                <a:latin typeface="宋体" pitchFamily="2" charset="-122"/>
              </a:rPr>
              <a:t>3. </a:t>
            </a:r>
            <a:r>
              <a:rPr lang="zh-CN" altLang="en-US" sz="3200" i="1" u="sng">
                <a:effectLst>
                  <a:outerShdw blurRad="38100" dist="38100" dir="2700000" algn="tl">
                    <a:srgbClr val="C0C0C0"/>
                  </a:outerShdw>
                </a:effectLst>
                <a:latin typeface="宋体" pitchFamily="2" charset="-122"/>
              </a:rPr>
              <a:t>微程序事先存放在控制存储器</a:t>
            </a:r>
            <a:r>
              <a:rPr lang="en-US" altLang="zh-CN" sz="3200" i="1" u="sng">
                <a:effectLst>
                  <a:outerShdw blurRad="38100" dist="38100" dir="2700000" algn="tl">
                    <a:srgbClr val="C0C0C0"/>
                  </a:outerShdw>
                </a:effectLst>
              </a:rPr>
              <a:t>CM</a:t>
            </a:r>
            <a:r>
              <a:rPr lang="en-US" altLang="zh-CN" sz="3200" i="1" u="sng">
                <a:effectLst>
                  <a:outerShdw blurRad="38100" dist="38100" dir="2700000" algn="tl">
                    <a:srgbClr val="C0C0C0"/>
                  </a:outerShdw>
                </a:effectLst>
                <a:latin typeface="宋体" pitchFamily="2" charset="-122"/>
              </a:rPr>
              <a:t>(</a:t>
            </a:r>
            <a:r>
              <a:rPr lang="en-US" altLang="zh-CN" sz="3200" i="1" u="sng">
                <a:effectLst>
                  <a:outerShdw blurRad="38100" dist="38100" dir="2700000" algn="tl">
                    <a:srgbClr val="C0C0C0"/>
                  </a:outerShdw>
                </a:effectLst>
                <a:latin typeface="Times New Roman" pitchFamily="18" charset="0"/>
              </a:rPr>
              <a:t>Control Memory)</a:t>
            </a:r>
            <a:r>
              <a:rPr lang="zh-CN" altLang="en-US" sz="3200" i="1" u="sng">
                <a:effectLst>
                  <a:outerShdw blurRad="38100" dist="38100" dir="2700000" algn="tl">
                    <a:srgbClr val="C0C0C0"/>
                  </a:outerShdw>
                </a:effectLst>
                <a:latin typeface="宋体" pitchFamily="2" charset="-122"/>
              </a:rPr>
              <a:t>中，执行机器指令时再取出</a:t>
            </a:r>
            <a:r>
              <a:rPr lang="zh-CN" altLang="en-US" sz="3200">
                <a:effectLst>
                  <a:outerShdw blurRad="38100" dist="38100" dir="2700000" algn="tl">
                    <a:srgbClr val="C0C0C0"/>
                  </a:outerShdw>
                </a:effectLst>
                <a:latin typeface="宋体" pitchFamily="2" charset="-122"/>
              </a:rPr>
              <a:t>。</a:t>
            </a:r>
          </a:p>
        </p:txBody>
      </p:sp>
      <p:grpSp>
        <p:nvGrpSpPr>
          <p:cNvPr id="2" name="Group 17"/>
          <p:cNvGrpSpPr>
            <a:grpSpLocks/>
          </p:cNvGrpSpPr>
          <p:nvPr/>
        </p:nvGrpSpPr>
        <p:grpSpPr bwMode="auto">
          <a:xfrm>
            <a:off x="1022350" y="4973638"/>
            <a:ext cx="7870825" cy="1047750"/>
            <a:chOff x="644" y="3014"/>
            <a:chExt cx="4526" cy="660"/>
          </a:xfrm>
        </p:grpSpPr>
        <p:sp>
          <p:nvSpPr>
            <p:cNvPr id="19464" name="Text Box 12"/>
            <p:cNvSpPr txBox="1">
              <a:spLocks noChangeArrowheads="1"/>
            </p:cNvSpPr>
            <p:nvPr/>
          </p:nvSpPr>
          <p:spPr bwMode="auto">
            <a:xfrm>
              <a:off x="658" y="3408"/>
              <a:ext cx="4512" cy="266"/>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600">
                  <a:latin typeface="黑体" pitchFamily="2" charset="-122"/>
                </a:rPr>
                <a:t>引入了存储逻辑，使功能易于扩展。</a:t>
              </a:r>
              <a:endParaRPr lang="zh-CN" altLang="en-US" sz="3600">
                <a:latin typeface="Times New Roman" pitchFamily="18" charset="0"/>
              </a:endParaRPr>
            </a:p>
          </p:txBody>
        </p:sp>
        <p:sp>
          <p:nvSpPr>
            <p:cNvPr id="19465" name="AutoShape 16"/>
            <p:cNvSpPr>
              <a:spLocks/>
            </p:cNvSpPr>
            <p:nvPr/>
          </p:nvSpPr>
          <p:spPr bwMode="auto">
            <a:xfrm>
              <a:off x="644" y="3014"/>
              <a:ext cx="48" cy="576"/>
            </a:xfrm>
            <a:prstGeom prst="leftBrace">
              <a:avLst>
                <a:gd name="adj1" fmla="val 100000"/>
                <a:gd name="adj2" fmla="val 50000"/>
              </a:avLst>
            </a:prstGeom>
            <a:noFill/>
            <a:ln w="25400">
              <a:solidFill>
                <a:schemeClr val="tx1"/>
              </a:solidFill>
              <a:round/>
              <a:headEnd/>
              <a:tailEnd/>
            </a:ln>
          </p:spPr>
          <p:txBody>
            <a:bodyPr wrap="none" anchor="ctr">
              <a:spAutoFit/>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38"/>
                                        </p:tgtEl>
                                        <p:attrNameLst>
                                          <p:attrName>style.visibility</p:attrName>
                                        </p:attrNameLst>
                                      </p:cBhvr>
                                      <p:to>
                                        <p:strVal val="visible"/>
                                      </p:to>
                                    </p:set>
                                    <p:anim calcmode="lin" valueType="num">
                                      <p:cBhvr additive="base">
                                        <p:cTn id="7" dur="500" fill="hold"/>
                                        <p:tgtEl>
                                          <p:spTgt spid="231438"/>
                                        </p:tgtEl>
                                        <p:attrNameLst>
                                          <p:attrName>ppt_x</p:attrName>
                                        </p:attrNameLst>
                                      </p:cBhvr>
                                      <p:tavLst>
                                        <p:tav tm="0">
                                          <p:val>
                                            <p:strVal val="0-#ppt_w/2"/>
                                          </p:val>
                                        </p:tav>
                                        <p:tav tm="100000">
                                          <p:val>
                                            <p:strVal val="#ppt_x"/>
                                          </p:val>
                                        </p:tav>
                                      </p:tavLst>
                                    </p:anim>
                                    <p:anim calcmode="lin" valueType="num">
                                      <p:cBhvr additive="base">
                                        <p:cTn id="8" dur="500" fill="hold"/>
                                        <p:tgtEl>
                                          <p:spTgt spid="2314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1439"/>
                                        </p:tgtEl>
                                        <p:attrNameLst>
                                          <p:attrName>style.visibility</p:attrName>
                                        </p:attrNameLst>
                                      </p:cBhvr>
                                      <p:to>
                                        <p:strVal val="visible"/>
                                      </p:to>
                                    </p:set>
                                    <p:anim calcmode="lin" valueType="num">
                                      <p:cBhvr additive="base">
                                        <p:cTn id="13" dur="500" fill="hold"/>
                                        <p:tgtEl>
                                          <p:spTgt spid="231439"/>
                                        </p:tgtEl>
                                        <p:attrNameLst>
                                          <p:attrName>ppt_x</p:attrName>
                                        </p:attrNameLst>
                                      </p:cBhvr>
                                      <p:tavLst>
                                        <p:tav tm="0">
                                          <p:val>
                                            <p:strVal val="0-#ppt_w/2"/>
                                          </p:val>
                                        </p:tav>
                                        <p:tav tm="100000">
                                          <p:val>
                                            <p:strVal val="#ppt_x"/>
                                          </p:val>
                                        </p:tav>
                                      </p:tavLst>
                                    </p:anim>
                                    <p:anim calcmode="lin" valueType="num">
                                      <p:cBhvr additive="base">
                                        <p:cTn id="14" dur="500" fill="hold"/>
                                        <p:tgtEl>
                                          <p:spTgt spid="2314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231434"/>
                                        </p:tgtEl>
                                        <p:attrNameLst>
                                          <p:attrName>style.visibility</p:attrName>
                                        </p:attrNameLst>
                                      </p:cBhvr>
                                      <p:to>
                                        <p:strVal val="visible"/>
                                      </p:to>
                                    </p:set>
                                    <p:animEffect transition="in" filter="slide(fromRight)">
                                      <p:cBhvr>
                                        <p:cTn id="19" dur="500"/>
                                        <p:tgtEl>
                                          <p:spTgt spid="23143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4" grpId="0" autoUpdateAnimBg="0"/>
      <p:bldP spid="231438" grpId="0" autoUpdateAnimBg="0"/>
      <p:bldP spid="2314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20" name="Text Box 28"/>
          <p:cNvSpPr txBox="1">
            <a:spLocks noChangeArrowheads="1"/>
          </p:cNvSpPr>
          <p:nvPr/>
        </p:nvSpPr>
        <p:spPr bwMode="auto">
          <a:xfrm>
            <a:off x="3276600" y="2025650"/>
            <a:ext cx="485775" cy="519113"/>
          </a:xfrm>
          <a:prstGeom prst="rect">
            <a:avLst/>
          </a:prstGeom>
          <a:noFill/>
          <a:ln w="19050">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latin typeface="黑体" pitchFamily="2" charset="-122"/>
              </a:rPr>
              <a:t>m</a:t>
            </a:r>
            <a:r>
              <a:rPr lang="en-US" altLang="zh-CN" baseline="-25000">
                <a:effectLst>
                  <a:outerShdw blurRad="38100" dist="38100" dir="2700000" algn="tl">
                    <a:srgbClr val="C0C0C0"/>
                  </a:outerShdw>
                </a:effectLst>
                <a:latin typeface="黑体" pitchFamily="2" charset="-122"/>
              </a:rPr>
              <a:t>1</a:t>
            </a:r>
          </a:p>
        </p:txBody>
      </p:sp>
      <p:grpSp>
        <p:nvGrpSpPr>
          <p:cNvPr id="2" name="Group 30"/>
          <p:cNvGrpSpPr>
            <a:grpSpLocks/>
          </p:cNvGrpSpPr>
          <p:nvPr/>
        </p:nvGrpSpPr>
        <p:grpSpPr bwMode="auto">
          <a:xfrm>
            <a:off x="2667000" y="914400"/>
            <a:ext cx="3625850" cy="381000"/>
            <a:chOff x="1680" y="576"/>
            <a:chExt cx="2284" cy="240"/>
          </a:xfrm>
        </p:grpSpPr>
        <p:sp>
          <p:nvSpPr>
            <p:cNvPr id="3098" name="Line 6"/>
            <p:cNvSpPr>
              <a:spLocks noChangeShapeType="1"/>
            </p:cNvSpPr>
            <p:nvPr/>
          </p:nvSpPr>
          <p:spPr bwMode="auto">
            <a:xfrm>
              <a:off x="1680" y="816"/>
              <a:ext cx="336" cy="0"/>
            </a:xfrm>
            <a:prstGeom prst="line">
              <a:avLst/>
            </a:prstGeom>
            <a:noFill/>
            <a:ln w="19050">
              <a:solidFill>
                <a:schemeClr val="tx1"/>
              </a:solidFill>
              <a:round/>
              <a:headEnd/>
              <a:tailEnd/>
            </a:ln>
          </p:spPr>
          <p:txBody>
            <a:bodyPr wrap="none">
              <a:spAutoFit/>
            </a:bodyPr>
            <a:lstStyle/>
            <a:p>
              <a:endParaRPr lang="zh-CN" altLang="en-US"/>
            </a:p>
          </p:txBody>
        </p:sp>
        <p:sp>
          <p:nvSpPr>
            <p:cNvPr id="3099" name="Line 7"/>
            <p:cNvSpPr>
              <a:spLocks noChangeShapeType="1"/>
            </p:cNvSpPr>
            <p:nvPr/>
          </p:nvSpPr>
          <p:spPr bwMode="auto">
            <a:xfrm flipV="1">
              <a:off x="2016" y="576"/>
              <a:ext cx="0" cy="240"/>
            </a:xfrm>
            <a:prstGeom prst="line">
              <a:avLst/>
            </a:prstGeom>
            <a:noFill/>
            <a:ln w="19050">
              <a:solidFill>
                <a:schemeClr val="tx1"/>
              </a:solidFill>
              <a:round/>
              <a:headEnd/>
              <a:tailEnd/>
            </a:ln>
          </p:spPr>
          <p:txBody>
            <a:bodyPr wrap="none">
              <a:spAutoFit/>
            </a:bodyPr>
            <a:lstStyle/>
            <a:p>
              <a:endParaRPr lang="zh-CN" altLang="en-US"/>
            </a:p>
          </p:txBody>
        </p:sp>
        <p:sp>
          <p:nvSpPr>
            <p:cNvPr id="3100" name="Line 8"/>
            <p:cNvSpPr>
              <a:spLocks noChangeShapeType="1"/>
            </p:cNvSpPr>
            <p:nvPr/>
          </p:nvSpPr>
          <p:spPr bwMode="auto">
            <a:xfrm>
              <a:off x="2006" y="576"/>
              <a:ext cx="1680" cy="0"/>
            </a:xfrm>
            <a:prstGeom prst="line">
              <a:avLst/>
            </a:prstGeom>
            <a:noFill/>
            <a:ln w="19050">
              <a:solidFill>
                <a:schemeClr val="tx1"/>
              </a:solidFill>
              <a:round/>
              <a:headEnd/>
              <a:tailEnd/>
            </a:ln>
          </p:spPr>
          <p:txBody>
            <a:bodyPr wrap="none">
              <a:spAutoFit/>
            </a:bodyPr>
            <a:lstStyle/>
            <a:p>
              <a:endParaRPr lang="zh-CN" altLang="en-US"/>
            </a:p>
          </p:txBody>
        </p:sp>
        <p:sp>
          <p:nvSpPr>
            <p:cNvPr id="3101" name="Line 10"/>
            <p:cNvSpPr>
              <a:spLocks noChangeShapeType="1"/>
            </p:cNvSpPr>
            <p:nvPr/>
          </p:nvSpPr>
          <p:spPr bwMode="auto">
            <a:xfrm flipV="1">
              <a:off x="3676" y="576"/>
              <a:ext cx="0" cy="240"/>
            </a:xfrm>
            <a:prstGeom prst="line">
              <a:avLst/>
            </a:prstGeom>
            <a:noFill/>
            <a:ln w="19050">
              <a:solidFill>
                <a:schemeClr val="tx1"/>
              </a:solidFill>
              <a:round/>
              <a:headEnd/>
              <a:tailEnd/>
            </a:ln>
          </p:spPr>
          <p:txBody>
            <a:bodyPr wrap="none">
              <a:spAutoFit/>
            </a:bodyPr>
            <a:lstStyle/>
            <a:p>
              <a:endParaRPr lang="zh-CN" altLang="en-US"/>
            </a:p>
          </p:txBody>
        </p:sp>
        <p:sp>
          <p:nvSpPr>
            <p:cNvPr id="3102" name="Line 11"/>
            <p:cNvSpPr>
              <a:spLocks noChangeShapeType="1"/>
            </p:cNvSpPr>
            <p:nvPr/>
          </p:nvSpPr>
          <p:spPr bwMode="auto">
            <a:xfrm>
              <a:off x="3676" y="816"/>
              <a:ext cx="288" cy="0"/>
            </a:xfrm>
            <a:prstGeom prst="line">
              <a:avLst/>
            </a:prstGeom>
            <a:noFill/>
            <a:ln w="19050">
              <a:solidFill>
                <a:schemeClr val="tx1"/>
              </a:solidFill>
              <a:round/>
              <a:headEnd/>
              <a:tailEnd/>
            </a:ln>
          </p:spPr>
          <p:txBody>
            <a:bodyPr wrap="none">
              <a:spAutoFit/>
            </a:bodyPr>
            <a:lstStyle/>
            <a:p>
              <a:endParaRPr lang="zh-CN" altLang="en-US"/>
            </a:p>
          </p:txBody>
        </p:sp>
      </p:grpSp>
      <p:grpSp>
        <p:nvGrpSpPr>
          <p:cNvPr id="3" name="Group 42"/>
          <p:cNvGrpSpPr>
            <a:grpSpLocks/>
          </p:cNvGrpSpPr>
          <p:nvPr/>
        </p:nvGrpSpPr>
        <p:grpSpPr bwMode="auto">
          <a:xfrm>
            <a:off x="2714625" y="2041525"/>
            <a:ext cx="1584325" cy="381000"/>
            <a:chOff x="1710" y="1286"/>
            <a:chExt cx="998" cy="240"/>
          </a:xfrm>
        </p:grpSpPr>
        <p:sp>
          <p:nvSpPr>
            <p:cNvPr id="3093" name="Line 13"/>
            <p:cNvSpPr>
              <a:spLocks noChangeShapeType="1"/>
            </p:cNvSpPr>
            <p:nvPr/>
          </p:nvSpPr>
          <p:spPr bwMode="auto">
            <a:xfrm>
              <a:off x="1710" y="1526"/>
              <a:ext cx="336" cy="0"/>
            </a:xfrm>
            <a:prstGeom prst="line">
              <a:avLst/>
            </a:prstGeom>
            <a:noFill/>
            <a:ln w="19050">
              <a:solidFill>
                <a:schemeClr val="tx1"/>
              </a:solidFill>
              <a:round/>
              <a:headEnd/>
              <a:tailEnd/>
            </a:ln>
          </p:spPr>
          <p:txBody>
            <a:bodyPr wrap="none">
              <a:spAutoFit/>
            </a:bodyPr>
            <a:lstStyle/>
            <a:p>
              <a:endParaRPr lang="zh-CN" altLang="en-US"/>
            </a:p>
          </p:txBody>
        </p:sp>
        <p:sp>
          <p:nvSpPr>
            <p:cNvPr id="3094" name="Line 14"/>
            <p:cNvSpPr>
              <a:spLocks noChangeShapeType="1"/>
            </p:cNvSpPr>
            <p:nvPr/>
          </p:nvSpPr>
          <p:spPr bwMode="auto">
            <a:xfrm flipV="1">
              <a:off x="2044" y="1286"/>
              <a:ext cx="0" cy="240"/>
            </a:xfrm>
            <a:prstGeom prst="line">
              <a:avLst/>
            </a:prstGeom>
            <a:noFill/>
            <a:ln w="28575">
              <a:solidFill>
                <a:srgbClr val="FF3300"/>
              </a:solidFill>
              <a:round/>
              <a:headEnd/>
              <a:tailEnd/>
            </a:ln>
          </p:spPr>
          <p:txBody>
            <a:bodyPr wrap="none">
              <a:spAutoFit/>
            </a:bodyPr>
            <a:lstStyle/>
            <a:p>
              <a:endParaRPr lang="zh-CN" altLang="en-US"/>
            </a:p>
          </p:txBody>
        </p:sp>
        <p:sp>
          <p:nvSpPr>
            <p:cNvPr id="3095" name="Line 15"/>
            <p:cNvSpPr>
              <a:spLocks noChangeShapeType="1"/>
            </p:cNvSpPr>
            <p:nvPr/>
          </p:nvSpPr>
          <p:spPr bwMode="auto">
            <a:xfrm>
              <a:off x="2036" y="1296"/>
              <a:ext cx="336" cy="0"/>
            </a:xfrm>
            <a:prstGeom prst="line">
              <a:avLst/>
            </a:prstGeom>
            <a:noFill/>
            <a:ln w="19050">
              <a:solidFill>
                <a:schemeClr val="tx1"/>
              </a:solidFill>
              <a:round/>
              <a:headEnd/>
              <a:tailEnd/>
            </a:ln>
          </p:spPr>
          <p:txBody>
            <a:bodyPr wrap="none">
              <a:spAutoFit/>
            </a:bodyPr>
            <a:lstStyle/>
            <a:p>
              <a:endParaRPr lang="zh-CN" altLang="en-US"/>
            </a:p>
          </p:txBody>
        </p:sp>
        <p:sp>
          <p:nvSpPr>
            <p:cNvPr id="3096" name="Line 16"/>
            <p:cNvSpPr>
              <a:spLocks noChangeShapeType="1"/>
            </p:cNvSpPr>
            <p:nvPr/>
          </p:nvSpPr>
          <p:spPr bwMode="auto">
            <a:xfrm flipV="1">
              <a:off x="2372" y="1286"/>
              <a:ext cx="0" cy="240"/>
            </a:xfrm>
            <a:prstGeom prst="line">
              <a:avLst/>
            </a:prstGeom>
            <a:noFill/>
            <a:ln w="19050">
              <a:solidFill>
                <a:schemeClr val="tx1"/>
              </a:solidFill>
              <a:round/>
              <a:headEnd/>
              <a:tailEnd/>
            </a:ln>
          </p:spPr>
          <p:txBody>
            <a:bodyPr wrap="none">
              <a:spAutoFit/>
            </a:bodyPr>
            <a:lstStyle/>
            <a:p>
              <a:endParaRPr lang="zh-CN" altLang="en-US"/>
            </a:p>
          </p:txBody>
        </p:sp>
        <p:sp>
          <p:nvSpPr>
            <p:cNvPr id="3097" name="Line 17"/>
            <p:cNvSpPr>
              <a:spLocks noChangeShapeType="1"/>
            </p:cNvSpPr>
            <p:nvPr/>
          </p:nvSpPr>
          <p:spPr bwMode="auto">
            <a:xfrm>
              <a:off x="2372" y="1516"/>
              <a:ext cx="336" cy="0"/>
            </a:xfrm>
            <a:prstGeom prst="line">
              <a:avLst/>
            </a:prstGeom>
            <a:noFill/>
            <a:ln w="19050">
              <a:solidFill>
                <a:schemeClr val="tx1"/>
              </a:solidFill>
              <a:round/>
              <a:headEnd/>
              <a:tailEnd/>
            </a:ln>
          </p:spPr>
          <p:txBody>
            <a:bodyPr wrap="none">
              <a:spAutoFit/>
            </a:bodyPr>
            <a:lstStyle/>
            <a:p>
              <a:endParaRPr lang="zh-CN" altLang="en-US"/>
            </a:p>
          </p:txBody>
        </p:sp>
      </p:grpSp>
      <p:sp>
        <p:nvSpPr>
          <p:cNvPr id="213017" name="Text Box 25"/>
          <p:cNvSpPr txBox="1">
            <a:spLocks noChangeArrowheads="1"/>
          </p:cNvSpPr>
          <p:nvPr/>
        </p:nvSpPr>
        <p:spPr bwMode="auto">
          <a:xfrm>
            <a:off x="323850" y="876300"/>
            <a:ext cx="2259013" cy="519113"/>
          </a:xfrm>
          <a:prstGeom prst="rect">
            <a:avLst/>
          </a:prstGeom>
          <a:noFill/>
          <a:ln w="19050">
            <a:noFill/>
            <a:miter lim="800000"/>
            <a:headEnd/>
            <a:tailEnd/>
          </a:ln>
          <a:effectLst/>
        </p:spPr>
        <p:txBody>
          <a:bodyPr>
            <a:spAutoFit/>
          </a:bodyPr>
          <a:lstStyle/>
          <a:p>
            <a:pPr algn="ctr">
              <a:spcBef>
                <a:spcPct val="20000"/>
              </a:spcBef>
              <a:defRPr/>
            </a:pPr>
            <a:r>
              <a:rPr lang="zh-CN" altLang="en-US">
                <a:effectLst>
                  <a:outerShdw blurRad="38100" dist="38100" dir="2700000" algn="tl">
                    <a:srgbClr val="C0C0C0"/>
                  </a:outerShdw>
                </a:effectLst>
                <a:latin typeface="黑体" pitchFamily="2" charset="-122"/>
              </a:rPr>
              <a:t>节拍电位</a:t>
            </a:r>
          </a:p>
        </p:txBody>
      </p:sp>
      <p:sp>
        <p:nvSpPr>
          <p:cNvPr id="3078" name="AutoShape 26"/>
          <p:cNvSpPr>
            <a:spLocks/>
          </p:cNvSpPr>
          <p:nvPr/>
        </p:nvSpPr>
        <p:spPr bwMode="auto">
          <a:xfrm>
            <a:off x="2514600" y="2025650"/>
            <a:ext cx="76200" cy="1203325"/>
          </a:xfrm>
          <a:prstGeom prst="leftBrace">
            <a:avLst>
              <a:gd name="adj1" fmla="val 131597"/>
              <a:gd name="adj2" fmla="val 50000"/>
            </a:avLst>
          </a:prstGeom>
          <a:noFill/>
          <a:ln w="19050">
            <a:solidFill>
              <a:schemeClr val="tx1"/>
            </a:solidFill>
            <a:round/>
            <a:headEnd/>
            <a:tailEnd/>
          </a:ln>
        </p:spPr>
        <p:txBody>
          <a:bodyPr anchor="ctr">
            <a:spAutoFit/>
          </a:bodyPr>
          <a:lstStyle/>
          <a:p>
            <a:endParaRPr lang="zh-CN" altLang="en-US"/>
          </a:p>
        </p:txBody>
      </p:sp>
      <p:sp>
        <p:nvSpPr>
          <p:cNvPr id="213019" name="Text Box 27"/>
          <p:cNvSpPr txBox="1">
            <a:spLocks noChangeArrowheads="1"/>
          </p:cNvSpPr>
          <p:nvPr/>
        </p:nvSpPr>
        <p:spPr bwMode="auto">
          <a:xfrm>
            <a:off x="395288" y="2286000"/>
            <a:ext cx="2049462" cy="519113"/>
          </a:xfrm>
          <a:prstGeom prst="rect">
            <a:avLst/>
          </a:prstGeom>
          <a:noFill/>
          <a:ln w="19050">
            <a:noFill/>
            <a:miter lim="800000"/>
            <a:headEnd/>
            <a:tailEnd/>
          </a:ln>
          <a:effectLst/>
        </p:spPr>
        <p:txBody>
          <a:bodyPr>
            <a:spAutoFit/>
          </a:bodyPr>
          <a:lstStyle/>
          <a:p>
            <a:pPr algn="ctr">
              <a:spcBef>
                <a:spcPct val="20000"/>
              </a:spcBef>
              <a:defRPr/>
            </a:pPr>
            <a:r>
              <a:rPr lang="zh-CN" altLang="en-US">
                <a:effectLst>
                  <a:outerShdw blurRad="38100" dist="38100" dir="2700000" algn="tl">
                    <a:srgbClr val="C0C0C0"/>
                  </a:outerShdw>
                </a:effectLst>
                <a:latin typeface="黑体" pitchFamily="2" charset="-122"/>
              </a:rPr>
              <a:t>节拍脉冲</a:t>
            </a:r>
          </a:p>
        </p:txBody>
      </p:sp>
      <p:sp>
        <p:nvSpPr>
          <p:cNvPr id="213030" name="Text Box 38"/>
          <p:cNvSpPr txBox="1">
            <a:spLocks noChangeArrowheads="1"/>
          </p:cNvSpPr>
          <p:nvPr/>
        </p:nvSpPr>
        <p:spPr bwMode="auto">
          <a:xfrm>
            <a:off x="5302250" y="2711450"/>
            <a:ext cx="485775" cy="519113"/>
          </a:xfrm>
          <a:prstGeom prst="rect">
            <a:avLst/>
          </a:prstGeom>
          <a:noFill/>
          <a:ln w="19050">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latin typeface="黑体" pitchFamily="2" charset="-122"/>
              </a:rPr>
              <a:t>m</a:t>
            </a:r>
            <a:r>
              <a:rPr lang="en-US" altLang="zh-CN" baseline="-25000">
                <a:effectLst>
                  <a:outerShdw blurRad="38100" dist="38100" dir="2700000" algn="tl">
                    <a:srgbClr val="C0C0C0"/>
                  </a:outerShdw>
                </a:effectLst>
                <a:latin typeface="黑体" pitchFamily="2" charset="-122"/>
              </a:rPr>
              <a:t>2</a:t>
            </a:r>
          </a:p>
        </p:txBody>
      </p:sp>
      <p:sp>
        <p:nvSpPr>
          <p:cNvPr id="213031" name="Text Box 39"/>
          <p:cNvSpPr txBox="1">
            <a:spLocks noChangeArrowheads="1"/>
          </p:cNvSpPr>
          <p:nvPr/>
        </p:nvSpPr>
        <p:spPr bwMode="auto">
          <a:xfrm>
            <a:off x="2268538" y="3644900"/>
            <a:ext cx="4200525" cy="519113"/>
          </a:xfrm>
          <a:prstGeom prst="rect">
            <a:avLst/>
          </a:prstGeom>
          <a:noFill/>
          <a:ln w="19050">
            <a:noFill/>
            <a:miter lim="800000"/>
            <a:headEnd/>
            <a:tailEnd/>
          </a:ln>
          <a:effectLst/>
        </p:spPr>
        <p:txBody>
          <a:bodyPr>
            <a:spAutoFit/>
          </a:bodyPr>
          <a:lstStyle/>
          <a:p>
            <a:pPr algn="ctr">
              <a:spcBef>
                <a:spcPct val="20000"/>
              </a:spcBef>
              <a:defRPr/>
            </a:pPr>
            <a:r>
              <a:rPr lang="zh-CN" altLang="en-US">
                <a:effectLst>
                  <a:outerShdw blurRad="38100" dist="38100" dir="2700000" algn="tl">
                    <a:srgbClr val="C0C0C0"/>
                  </a:outerShdw>
                </a:effectLst>
                <a:latin typeface="黑体" pitchFamily="2" charset="-122"/>
              </a:rPr>
              <a:t>图</a:t>
            </a:r>
            <a:r>
              <a:rPr lang="en-US" altLang="zh-CN">
                <a:effectLst>
                  <a:outerShdw blurRad="38100" dist="38100" dir="2700000" algn="tl">
                    <a:srgbClr val="C0C0C0"/>
                  </a:outerShdw>
                </a:effectLst>
                <a:latin typeface="黑体" pitchFamily="2" charset="-122"/>
              </a:rPr>
              <a:t>5-3-1 </a:t>
            </a:r>
            <a:r>
              <a:rPr lang="zh-CN" altLang="en-US">
                <a:effectLst>
                  <a:outerShdw blurRad="38100" dist="38100" dir="2700000" algn="tl">
                    <a:srgbClr val="C0C0C0"/>
                  </a:outerShdw>
                </a:effectLst>
                <a:latin typeface="黑体" pitchFamily="2" charset="-122"/>
              </a:rPr>
              <a:t>节拍信息</a:t>
            </a:r>
          </a:p>
        </p:txBody>
      </p:sp>
      <p:grpSp>
        <p:nvGrpSpPr>
          <p:cNvPr id="4" name="Group 41"/>
          <p:cNvGrpSpPr>
            <a:grpSpLocks/>
          </p:cNvGrpSpPr>
          <p:nvPr/>
        </p:nvGrpSpPr>
        <p:grpSpPr bwMode="auto">
          <a:xfrm>
            <a:off x="381000" y="4495800"/>
            <a:ext cx="8331200" cy="1204913"/>
            <a:chOff x="392" y="3120"/>
            <a:chExt cx="5248" cy="759"/>
          </a:xfrm>
        </p:grpSpPr>
        <p:sp>
          <p:nvSpPr>
            <p:cNvPr id="212996" name="Text Box 4"/>
            <p:cNvSpPr txBox="1">
              <a:spLocks noChangeArrowheads="1"/>
            </p:cNvSpPr>
            <p:nvPr/>
          </p:nvSpPr>
          <p:spPr bwMode="auto">
            <a:xfrm>
              <a:off x="442" y="3120"/>
              <a:ext cx="5198" cy="327"/>
            </a:xfrm>
            <a:prstGeom prst="rect">
              <a:avLst/>
            </a:prstGeom>
            <a:noFill/>
            <a:ln w="9525">
              <a:noFill/>
              <a:miter lim="800000"/>
              <a:headEnd/>
              <a:tailEnd/>
            </a:ln>
            <a:effectLst/>
          </p:spPr>
          <p:txBody>
            <a:bodyPr>
              <a:spAutoFit/>
            </a:bodyPr>
            <a:lstStyle/>
            <a:p>
              <a:pPr>
                <a:defRPr/>
              </a:pPr>
              <a:r>
                <a:rPr lang="zh-CN" altLang="en-US">
                  <a:solidFill>
                    <a:srgbClr val="0000FF"/>
                  </a:solidFill>
                  <a:effectLst>
                    <a:outerShdw blurRad="38100" dist="38100" dir="2700000" algn="tl">
                      <a:srgbClr val="C0C0C0"/>
                    </a:outerShdw>
                  </a:effectLst>
                </a:rPr>
                <a:t>硬布线控制器</a:t>
              </a:r>
              <a:r>
                <a:rPr lang="zh-CN" altLang="en-US" sz="2400">
                  <a:solidFill>
                    <a:srgbClr val="0000FF"/>
                  </a:solidFill>
                  <a:effectLst>
                    <a:outerShdw blurRad="38100" dist="38100" dir="2700000" algn="tl">
                      <a:srgbClr val="C0C0C0"/>
                    </a:outerShdw>
                  </a:effectLst>
                </a:rPr>
                <a:t>：</a:t>
              </a:r>
              <a:r>
                <a:rPr lang="zh-CN" altLang="en-US" sz="2400" i="1" u="sng">
                  <a:solidFill>
                    <a:srgbClr val="FF3300"/>
                  </a:solidFill>
                  <a:effectLst>
                    <a:outerShdw blurRad="38100" dist="38100" dir="2700000" algn="tl">
                      <a:srgbClr val="C0C0C0"/>
                    </a:outerShdw>
                  </a:effectLst>
                </a:rPr>
                <a:t>主状态周期</a:t>
              </a:r>
              <a:r>
                <a:rPr lang="en-US" altLang="zh-CN" sz="2400" i="1" u="sng">
                  <a:solidFill>
                    <a:srgbClr val="FF3300"/>
                  </a:solidFill>
                  <a:effectLst>
                    <a:outerShdw blurRad="38100" dist="38100" dir="2700000" algn="tl">
                      <a:srgbClr val="C0C0C0"/>
                    </a:outerShdw>
                  </a:effectLst>
                </a:rPr>
                <a:t>-</a:t>
              </a:r>
              <a:r>
                <a:rPr lang="zh-CN" altLang="en-US" sz="2400" i="1" u="sng">
                  <a:solidFill>
                    <a:srgbClr val="FF3300"/>
                  </a:solidFill>
                  <a:effectLst>
                    <a:outerShdw blurRad="38100" dist="38100" dir="2700000" algn="tl">
                      <a:srgbClr val="C0C0C0"/>
                    </a:outerShdw>
                  </a:effectLst>
                </a:rPr>
                <a:t>节拍电位</a:t>
              </a:r>
              <a:r>
                <a:rPr lang="en-US" altLang="zh-CN" sz="2400" i="1" u="sng">
                  <a:solidFill>
                    <a:srgbClr val="FF3300"/>
                  </a:solidFill>
                  <a:effectLst>
                    <a:outerShdw blurRad="38100" dist="38100" dir="2700000" algn="tl">
                      <a:srgbClr val="C0C0C0"/>
                    </a:outerShdw>
                  </a:effectLst>
                </a:rPr>
                <a:t>-</a:t>
              </a:r>
              <a:r>
                <a:rPr lang="zh-CN" altLang="en-US" sz="2400" i="1" u="sng">
                  <a:solidFill>
                    <a:srgbClr val="FF3300"/>
                  </a:solidFill>
                  <a:effectLst>
                    <a:outerShdw blurRad="38100" dist="38100" dir="2700000" algn="tl">
                      <a:srgbClr val="C0C0C0"/>
                    </a:outerShdw>
                  </a:effectLst>
                </a:rPr>
                <a:t>节拍脉冲</a:t>
              </a:r>
              <a:r>
                <a:rPr lang="zh-CN" altLang="en-US" sz="2400" i="1" u="sng">
                  <a:solidFill>
                    <a:srgbClr val="0000FF"/>
                  </a:solidFill>
                  <a:effectLst>
                    <a:outerShdw blurRad="38100" dist="38100" dir="2700000" algn="tl">
                      <a:srgbClr val="C0C0C0"/>
                    </a:outerShdw>
                  </a:effectLst>
                </a:rPr>
                <a:t>三级体制</a:t>
              </a:r>
            </a:p>
          </p:txBody>
        </p:sp>
        <p:sp>
          <p:nvSpPr>
            <p:cNvPr id="212997" name="Text Box 5"/>
            <p:cNvSpPr txBox="1">
              <a:spLocks noChangeArrowheads="1"/>
            </p:cNvSpPr>
            <p:nvPr/>
          </p:nvSpPr>
          <p:spPr bwMode="auto">
            <a:xfrm>
              <a:off x="452" y="3552"/>
              <a:ext cx="4138" cy="327"/>
            </a:xfrm>
            <a:prstGeom prst="rect">
              <a:avLst/>
            </a:prstGeom>
            <a:noFill/>
            <a:ln w="9525">
              <a:noFill/>
              <a:miter lim="800000"/>
              <a:headEnd/>
              <a:tailEnd/>
            </a:ln>
            <a:effectLst/>
          </p:spPr>
          <p:txBody>
            <a:bodyPr>
              <a:spAutoFit/>
            </a:bodyPr>
            <a:lstStyle/>
            <a:p>
              <a:pPr>
                <a:defRPr/>
              </a:pPr>
              <a:r>
                <a:rPr lang="zh-CN" altLang="en-US">
                  <a:solidFill>
                    <a:srgbClr val="0000FF"/>
                  </a:solidFill>
                  <a:effectLst>
                    <a:outerShdw blurRad="38100" dist="38100" dir="2700000" algn="tl">
                      <a:srgbClr val="C0C0C0"/>
                    </a:outerShdw>
                  </a:effectLst>
                </a:rPr>
                <a:t>微程序控制器</a:t>
              </a:r>
              <a:r>
                <a:rPr lang="zh-CN" altLang="en-US" sz="2400">
                  <a:effectLst>
                    <a:outerShdw blurRad="38100" dist="38100" dir="2700000" algn="tl">
                      <a:srgbClr val="C0C0C0"/>
                    </a:outerShdw>
                  </a:effectLst>
                </a:rPr>
                <a:t>：</a:t>
              </a:r>
              <a:r>
                <a:rPr lang="zh-CN" altLang="en-US" sz="2400" i="1" u="sng">
                  <a:solidFill>
                    <a:srgbClr val="FF3300"/>
                  </a:solidFill>
                  <a:effectLst>
                    <a:outerShdw blurRad="38100" dist="38100" dir="2700000" algn="tl">
                      <a:srgbClr val="C0C0C0"/>
                    </a:outerShdw>
                  </a:effectLst>
                </a:rPr>
                <a:t>节拍电位</a:t>
              </a:r>
              <a:r>
                <a:rPr lang="en-US" altLang="zh-CN" sz="2400" i="1" u="sng">
                  <a:solidFill>
                    <a:srgbClr val="FF3300"/>
                  </a:solidFill>
                  <a:effectLst>
                    <a:outerShdw blurRad="38100" dist="38100" dir="2700000" algn="tl">
                      <a:srgbClr val="C0C0C0"/>
                    </a:outerShdw>
                  </a:effectLst>
                </a:rPr>
                <a:t>-</a:t>
              </a:r>
              <a:r>
                <a:rPr lang="zh-CN" altLang="en-US" sz="2400" i="1" u="sng">
                  <a:solidFill>
                    <a:srgbClr val="FF3300"/>
                  </a:solidFill>
                  <a:effectLst>
                    <a:outerShdw blurRad="38100" dist="38100" dir="2700000" algn="tl">
                      <a:srgbClr val="C0C0C0"/>
                    </a:outerShdw>
                  </a:effectLst>
                </a:rPr>
                <a:t>节拍脉冲</a:t>
              </a:r>
              <a:r>
                <a:rPr lang="zh-CN" altLang="en-US" sz="2400" i="1" u="sng">
                  <a:solidFill>
                    <a:srgbClr val="0000FF"/>
                  </a:solidFill>
                  <a:effectLst>
                    <a:outerShdw blurRad="38100" dist="38100" dir="2700000" algn="tl">
                      <a:srgbClr val="C0C0C0"/>
                    </a:outerShdw>
                  </a:effectLst>
                </a:rPr>
                <a:t>二级体制</a:t>
              </a:r>
            </a:p>
          </p:txBody>
        </p:sp>
        <p:sp>
          <p:nvSpPr>
            <p:cNvPr id="3092" name="AutoShape 40"/>
            <p:cNvSpPr>
              <a:spLocks/>
            </p:cNvSpPr>
            <p:nvPr/>
          </p:nvSpPr>
          <p:spPr bwMode="auto">
            <a:xfrm>
              <a:off x="392" y="3198"/>
              <a:ext cx="48" cy="624"/>
            </a:xfrm>
            <a:prstGeom prst="leftBrace">
              <a:avLst>
                <a:gd name="adj1" fmla="val 108333"/>
                <a:gd name="adj2" fmla="val 50000"/>
              </a:avLst>
            </a:prstGeom>
            <a:noFill/>
            <a:ln w="19050">
              <a:solidFill>
                <a:schemeClr val="tx1"/>
              </a:solidFill>
              <a:round/>
              <a:headEnd/>
              <a:tailEnd/>
            </a:ln>
          </p:spPr>
          <p:txBody>
            <a:bodyPr wrap="none" anchor="ctr">
              <a:spAutoFit/>
            </a:bodyPr>
            <a:lstStyle/>
            <a:p>
              <a:endParaRPr lang="zh-CN" altLang="en-US"/>
            </a:p>
          </p:txBody>
        </p:sp>
      </p:grpSp>
      <p:grpSp>
        <p:nvGrpSpPr>
          <p:cNvPr id="5" name="Group 43"/>
          <p:cNvGrpSpPr>
            <a:grpSpLocks/>
          </p:cNvGrpSpPr>
          <p:nvPr/>
        </p:nvGrpSpPr>
        <p:grpSpPr bwMode="auto">
          <a:xfrm>
            <a:off x="4708525" y="2743200"/>
            <a:ext cx="1584325" cy="381000"/>
            <a:chOff x="1710" y="1286"/>
            <a:chExt cx="998" cy="240"/>
          </a:xfrm>
        </p:grpSpPr>
        <p:sp>
          <p:nvSpPr>
            <p:cNvPr id="3085" name="Line 44"/>
            <p:cNvSpPr>
              <a:spLocks noChangeShapeType="1"/>
            </p:cNvSpPr>
            <p:nvPr/>
          </p:nvSpPr>
          <p:spPr bwMode="auto">
            <a:xfrm>
              <a:off x="1710" y="1526"/>
              <a:ext cx="336" cy="0"/>
            </a:xfrm>
            <a:prstGeom prst="line">
              <a:avLst/>
            </a:prstGeom>
            <a:noFill/>
            <a:ln w="19050">
              <a:solidFill>
                <a:schemeClr val="tx1"/>
              </a:solidFill>
              <a:round/>
              <a:headEnd/>
              <a:tailEnd/>
            </a:ln>
          </p:spPr>
          <p:txBody>
            <a:bodyPr wrap="none">
              <a:spAutoFit/>
            </a:bodyPr>
            <a:lstStyle/>
            <a:p>
              <a:endParaRPr lang="zh-CN" altLang="en-US"/>
            </a:p>
          </p:txBody>
        </p:sp>
        <p:sp>
          <p:nvSpPr>
            <p:cNvPr id="3086" name="Line 45"/>
            <p:cNvSpPr>
              <a:spLocks noChangeShapeType="1"/>
            </p:cNvSpPr>
            <p:nvPr/>
          </p:nvSpPr>
          <p:spPr bwMode="auto">
            <a:xfrm flipV="1">
              <a:off x="2044" y="1286"/>
              <a:ext cx="0" cy="240"/>
            </a:xfrm>
            <a:prstGeom prst="line">
              <a:avLst/>
            </a:prstGeom>
            <a:noFill/>
            <a:ln w="28575">
              <a:solidFill>
                <a:srgbClr val="FF3300"/>
              </a:solidFill>
              <a:round/>
              <a:headEnd/>
              <a:tailEnd/>
            </a:ln>
          </p:spPr>
          <p:txBody>
            <a:bodyPr wrap="none">
              <a:spAutoFit/>
            </a:bodyPr>
            <a:lstStyle/>
            <a:p>
              <a:endParaRPr lang="zh-CN" altLang="en-US"/>
            </a:p>
          </p:txBody>
        </p:sp>
        <p:sp>
          <p:nvSpPr>
            <p:cNvPr id="3087" name="Line 46"/>
            <p:cNvSpPr>
              <a:spLocks noChangeShapeType="1"/>
            </p:cNvSpPr>
            <p:nvPr/>
          </p:nvSpPr>
          <p:spPr bwMode="auto">
            <a:xfrm>
              <a:off x="2036" y="1296"/>
              <a:ext cx="336" cy="0"/>
            </a:xfrm>
            <a:prstGeom prst="line">
              <a:avLst/>
            </a:prstGeom>
            <a:noFill/>
            <a:ln w="19050">
              <a:solidFill>
                <a:schemeClr val="tx1"/>
              </a:solidFill>
              <a:round/>
              <a:headEnd/>
              <a:tailEnd/>
            </a:ln>
          </p:spPr>
          <p:txBody>
            <a:bodyPr wrap="none">
              <a:spAutoFit/>
            </a:bodyPr>
            <a:lstStyle/>
            <a:p>
              <a:endParaRPr lang="zh-CN" altLang="en-US"/>
            </a:p>
          </p:txBody>
        </p:sp>
        <p:sp>
          <p:nvSpPr>
            <p:cNvPr id="3088" name="Line 47"/>
            <p:cNvSpPr>
              <a:spLocks noChangeShapeType="1"/>
            </p:cNvSpPr>
            <p:nvPr/>
          </p:nvSpPr>
          <p:spPr bwMode="auto">
            <a:xfrm flipV="1">
              <a:off x="2372" y="1286"/>
              <a:ext cx="0" cy="240"/>
            </a:xfrm>
            <a:prstGeom prst="line">
              <a:avLst/>
            </a:prstGeom>
            <a:noFill/>
            <a:ln w="19050">
              <a:solidFill>
                <a:schemeClr val="tx1"/>
              </a:solidFill>
              <a:round/>
              <a:headEnd/>
              <a:tailEnd/>
            </a:ln>
          </p:spPr>
          <p:txBody>
            <a:bodyPr wrap="none">
              <a:spAutoFit/>
            </a:bodyPr>
            <a:lstStyle/>
            <a:p>
              <a:endParaRPr lang="zh-CN" altLang="en-US"/>
            </a:p>
          </p:txBody>
        </p:sp>
        <p:sp>
          <p:nvSpPr>
            <p:cNvPr id="3089" name="Line 48"/>
            <p:cNvSpPr>
              <a:spLocks noChangeShapeType="1"/>
            </p:cNvSpPr>
            <p:nvPr/>
          </p:nvSpPr>
          <p:spPr bwMode="auto">
            <a:xfrm>
              <a:off x="2372" y="1516"/>
              <a:ext cx="336" cy="0"/>
            </a:xfrm>
            <a:prstGeom prst="line">
              <a:avLst/>
            </a:prstGeom>
            <a:noFill/>
            <a:ln w="19050">
              <a:solidFill>
                <a:schemeClr val="tx1"/>
              </a:solidFill>
              <a:round/>
              <a:headEnd/>
              <a:tailEnd/>
            </a:ln>
          </p:spPr>
          <p:txBody>
            <a:bodyPr wrap="none">
              <a:spAutoFit/>
            </a:bodyPr>
            <a:lstStyle/>
            <a:p>
              <a:endParaRPr lang="zh-CN" altLang="en-US"/>
            </a:p>
          </p:txBody>
        </p:sp>
      </p:grpSp>
      <p:sp>
        <p:nvSpPr>
          <p:cNvPr id="213041" name="Rectangle 49"/>
          <p:cNvSpPr>
            <a:spLocks noChangeArrowheads="1"/>
          </p:cNvSpPr>
          <p:nvPr/>
        </p:nvSpPr>
        <p:spPr bwMode="auto">
          <a:xfrm>
            <a:off x="0" y="0"/>
            <a:ext cx="5867400" cy="579438"/>
          </a:xfrm>
          <a:prstGeom prst="rect">
            <a:avLst/>
          </a:prstGeom>
          <a:solidFill>
            <a:srgbClr val="FFFF00"/>
          </a:solidFill>
          <a:ln w="9525">
            <a:noFill/>
            <a:miter lim="800000"/>
            <a:headEnd/>
            <a:tailEnd/>
          </a:ln>
          <a:effectLst/>
        </p:spPr>
        <p:txBody>
          <a:bodyPr>
            <a:spAutoFit/>
          </a:bodyPr>
          <a:lstStyle/>
          <a:p>
            <a:pPr>
              <a:spcBef>
                <a:spcPct val="20000"/>
              </a:spcBef>
              <a:defRPr/>
            </a:pPr>
            <a:r>
              <a:rPr lang="en-US" altLang="zh-CN" sz="3200">
                <a:solidFill>
                  <a:srgbClr val="0000FF"/>
                </a:solidFill>
                <a:effectLst>
                  <a:outerShdw blurRad="38100" dist="38100" dir="2700000" algn="tl">
                    <a:srgbClr val="000000"/>
                  </a:outerShdw>
                </a:effectLst>
                <a:latin typeface="方正姚体" pitchFamily="2" charset="-122"/>
                <a:ea typeface="方正姚体" pitchFamily="2" charset="-122"/>
              </a:rPr>
              <a:t>5.3.1 </a:t>
            </a:r>
            <a:r>
              <a:rPr lang="zh-CN" altLang="en-US" sz="3200">
                <a:solidFill>
                  <a:srgbClr val="0000FF"/>
                </a:solidFill>
                <a:effectLst>
                  <a:outerShdw blurRad="38100" dist="38100" dir="2700000" algn="tl">
                    <a:srgbClr val="000000"/>
                  </a:outerShdw>
                </a:effectLst>
                <a:latin typeface="方正姚体" pitchFamily="2" charset="-122"/>
                <a:ea typeface="方正姚体" pitchFamily="2" charset="-122"/>
              </a:rPr>
              <a:t>时序信号的作用和体制</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79388" y="112713"/>
            <a:ext cx="5113337" cy="579437"/>
          </a:xfrm>
          <a:prstGeom prst="rect">
            <a:avLst/>
          </a:prstGeom>
          <a:solidFill>
            <a:srgbClr val="FFFF00"/>
          </a:solidFill>
          <a:ln w="38100">
            <a:noFill/>
            <a:miter lim="800000"/>
            <a:headEnd/>
            <a:tailEnd/>
          </a:ln>
        </p:spPr>
        <p:txBody>
          <a:bodyPr>
            <a:spAutoFit/>
          </a:bodyPr>
          <a:lstStyle/>
          <a:p>
            <a:pPr>
              <a:spcBef>
                <a:spcPct val="0"/>
              </a:spcBef>
            </a:pPr>
            <a:r>
              <a:rPr lang="en-US" altLang="zh-CN" sz="3200">
                <a:solidFill>
                  <a:srgbClr val="0000FF"/>
                </a:solidFill>
                <a:latin typeface="Times New Roman" pitchFamily="18" charset="0"/>
                <a:ea typeface="楷体_GB2312" pitchFamily="49" charset="-122"/>
              </a:rPr>
              <a:t>1 </a:t>
            </a:r>
            <a:r>
              <a:rPr lang="zh-CN" altLang="en-US" sz="3200">
                <a:solidFill>
                  <a:srgbClr val="0000FF"/>
                </a:solidFill>
                <a:latin typeface="Times New Roman" pitchFamily="18" charset="0"/>
                <a:ea typeface="楷体_GB2312" pitchFamily="49" charset="-122"/>
              </a:rPr>
              <a:t>微命令和微操作</a:t>
            </a:r>
            <a:endParaRPr lang="zh-CN" altLang="en-US">
              <a:solidFill>
                <a:srgbClr val="0000FF"/>
              </a:solidFill>
              <a:latin typeface="Times New Roman" pitchFamily="18" charset="0"/>
              <a:ea typeface="楷体_GB2312" pitchFamily="49" charset="-122"/>
            </a:endParaRPr>
          </a:p>
        </p:txBody>
      </p:sp>
      <p:sp>
        <p:nvSpPr>
          <p:cNvPr id="294916" name="Text Box 4"/>
          <p:cNvSpPr txBox="1">
            <a:spLocks noChangeArrowheads="1"/>
          </p:cNvSpPr>
          <p:nvPr/>
        </p:nvSpPr>
        <p:spPr bwMode="auto">
          <a:xfrm>
            <a:off x="152400" y="1844675"/>
            <a:ext cx="8839200" cy="1031875"/>
          </a:xfrm>
          <a:prstGeom prst="rect">
            <a:avLst/>
          </a:prstGeom>
          <a:noFill/>
          <a:ln w="38100">
            <a:noFill/>
            <a:miter lim="800000"/>
            <a:headEnd/>
            <a:tailEnd/>
          </a:ln>
        </p:spPr>
        <p:txBody>
          <a:bodyPr>
            <a:spAutoFit/>
          </a:bodyPr>
          <a:lstStyle/>
          <a:p>
            <a:pPr marL="381000" indent="-381000" eaLnBrk="0" hangingPunct="0">
              <a:lnSpc>
                <a:spcPct val="110000"/>
              </a:lnSpc>
              <a:spcBef>
                <a:spcPct val="0"/>
              </a:spcBef>
            </a:pPr>
            <a:r>
              <a:rPr lang="en-US" altLang="zh-CN" sz="2000">
                <a:latin typeface="Times New Roman" pitchFamily="18" charset="0"/>
                <a:ea typeface="宋体" pitchFamily="2" charset="-122"/>
                <a:sym typeface="Symbol" pitchFamily="18" charset="2"/>
              </a:rPr>
              <a:t>     </a:t>
            </a:r>
            <a:r>
              <a:rPr lang="zh-CN" altLang="en-US">
                <a:solidFill>
                  <a:srgbClr val="FF3300"/>
                </a:solidFill>
                <a:latin typeface="宋体" pitchFamily="2" charset="-122"/>
                <a:ea typeface="宋体" pitchFamily="2" charset="-122"/>
              </a:rPr>
              <a:t>微命令</a:t>
            </a:r>
            <a:r>
              <a:rPr lang="zh-CN" altLang="en-US">
                <a:latin typeface="宋体" pitchFamily="2" charset="-122"/>
                <a:ea typeface="宋体" pitchFamily="2" charset="-122"/>
              </a:rPr>
              <a:t>：微命令是微操作的控制信号，而微操作是微命令的操作内容。</a:t>
            </a:r>
          </a:p>
        </p:txBody>
      </p:sp>
      <p:sp>
        <p:nvSpPr>
          <p:cNvPr id="294917" name="Text Box 5"/>
          <p:cNvSpPr txBox="1">
            <a:spLocks noChangeArrowheads="1"/>
          </p:cNvSpPr>
          <p:nvPr/>
        </p:nvSpPr>
        <p:spPr bwMode="auto">
          <a:xfrm>
            <a:off x="152400" y="692150"/>
            <a:ext cx="8839200" cy="1031875"/>
          </a:xfrm>
          <a:prstGeom prst="rect">
            <a:avLst/>
          </a:prstGeom>
          <a:noFill/>
          <a:ln w="38100">
            <a:noFill/>
            <a:miter lim="800000"/>
            <a:headEnd/>
            <a:tailEnd/>
          </a:ln>
        </p:spPr>
        <p:txBody>
          <a:bodyPr>
            <a:spAutoFit/>
          </a:bodyPr>
          <a:lstStyle/>
          <a:p>
            <a:pPr marL="381000" indent="-381000">
              <a:lnSpc>
                <a:spcPct val="110000"/>
              </a:lnSpc>
              <a:spcBef>
                <a:spcPct val="0"/>
              </a:spcBef>
            </a:pPr>
            <a:r>
              <a:rPr lang="en-US" altLang="zh-CN">
                <a:latin typeface="Times New Roman" pitchFamily="18" charset="0"/>
                <a:ea typeface="宋体" pitchFamily="2" charset="-122"/>
              </a:rPr>
              <a:t> </a:t>
            </a:r>
            <a:r>
              <a:rPr lang="en-US" altLang="zh-CN" sz="2000">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  </a:t>
            </a:r>
            <a:r>
              <a:rPr lang="zh-CN" altLang="en-US">
                <a:latin typeface="宋体" pitchFamily="2" charset="-122"/>
                <a:ea typeface="宋体" pitchFamily="2" charset="-122"/>
              </a:rPr>
              <a:t>一条指令的功能是通过执行一系列操作控制步骤完成的；这些控制步骤中的基本操作称为</a:t>
            </a:r>
            <a:r>
              <a:rPr lang="zh-CN" altLang="en-US">
                <a:solidFill>
                  <a:srgbClr val="FF3300"/>
                </a:solidFill>
                <a:latin typeface="宋体" pitchFamily="2" charset="-122"/>
                <a:ea typeface="宋体" pitchFamily="2" charset="-122"/>
              </a:rPr>
              <a:t>微操作</a:t>
            </a:r>
            <a:r>
              <a:rPr lang="zh-CN" altLang="en-US">
                <a:latin typeface="宋体" pitchFamily="2" charset="-122"/>
                <a:ea typeface="宋体" pitchFamily="2" charset="-122"/>
              </a:rPr>
              <a:t>。</a:t>
            </a:r>
          </a:p>
        </p:txBody>
      </p:sp>
      <p:sp>
        <p:nvSpPr>
          <p:cNvPr id="294918" name="Text Box 6"/>
          <p:cNvSpPr txBox="1">
            <a:spLocks noChangeArrowheads="1"/>
          </p:cNvSpPr>
          <p:nvPr/>
        </p:nvSpPr>
        <p:spPr bwMode="auto">
          <a:xfrm>
            <a:off x="152400" y="2947988"/>
            <a:ext cx="8839200" cy="1501775"/>
          </a:xfrm>
          <a:prstGeom prst="rect">
            <a:avLst/>
          </a:prstGeom>
          <a:noFill/>
          <a:ln w="38100">
            <a:noFill/>
            <a:miter lim="800000"/>
            <a:headEnd/>
            <a:tailEnd/>
          </a:ln>
        </p:spPr>
        <p:txBody>
          <a:bodyPr>
            <a:spAutoFit/>
          </a:bodyPr>
          <a:lstStyle/>
          <a:p>
            <a:pPr marL="381000" indent="-381000">
              <a:lnSpc>
                <a:spcPct val="110000"/>
              </a:lnSpc>
              <a:spcBef>
                <a:spcPct val="0"/>
              </a:spcBef>
            </a:pPr>
            <a:r>
              <a:rPr lang="en-US" altLang="zh-CN">
                <a:latin typeface="Times New Roman" pitchFamily="18" charset="0"/>
                <a:ea typeface="宋体" pitchFamily="2" charset="-122"/>
              </a:rPr>
              <a:t> </a:t>
            </a:r>
            <a:r>
              <a:rPr lang="en-US" altLang="zh-CN" sz="2000">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  </a:t>
            </a:r>
            <a:r>
              <a:rPr lang="zh-CN" altLang="en-US">
                <a:solidFill>
                  <a:srgbClr val="FF3300"/>
                </a:solidFill>
                <a:latin typeface="Times New Roman" pitchFamily="18" charset="0"/>
                <a:ea typeface="宋体" pitchFamily="2" charset="-122"/>
              </a:rPr>
              <a:t>微指令</a:t>
            </a:r>
            <a:r>
              <a:rPr lang="zh-CN" altLang="en-US">
                <a:latin typeface="Times New Roman" pitchFamily="18" charset="0"/>
                <a:ea typeface="宋体" pitchFamily="2" charset="-122"/>
              </a:rPr>
              <a:t>：在一个</a:t>
            </a:r>
            <a:r>
              <a:rPr lang="en-US" altLang="zh-CN">
                <a:latin typeface="Times New Roman" pitchFamily="18" charset="0"/>
                <a:ea typeface="宋体" pitchFamily="2" charset="-122"/>
              </a:rPr>
              <a:t>CPU</a:t>
            </a:r>
            <a:r>
              <a:rPr lang="zh-CN" altLang="en-US">
                <a:latin typeface="Times New Roman" pitchFamily="18" charset="0"/>
                <a:ea typeface="宋体" pitchFamily="2" charset="-122"/>
              </a:rPr>
              <a:t>周期中，一组实现一定操作功能的微命令的组合。也将微指令称作控制字（</a:t>
            </a:r>
            <a:r>
              <a:rPr lang="en-US" altLang="zh-CN">
                <a:latin typeface="Times New Roman" pitchFamily="18" charset="0"/>
                <a:ea typeface="宋体" pitchFamily="2" charset="-122"/>
              </a:rPr>
              <a:t>CW</a:t>
            </a:r>
            <a:r>
              <a:rPr lang="zh-CN" altLang="en-US">
                <a:latin typeface="Times New Roman" pitchFamily="18" charset="0"/>
                <a:ea typeface="宋体" pitchFamily="2" charset="-122"/>
              </a:rPr>
              <a:t>），其中每一位代表一个微命令。</a:t>
            </a:r>
          </a:p>
        </p:txBody>
      </p:sp>
      <p:sp>
        <p:nvSpPr>
          <p:cNvPr id="294919" name="Text Box 7"/>
          <p:cNvSpPr txBox="1">
            <a:spLocks noChangeArrowheads="1"/>
          </p:cNvSpPr>
          <p:nvPr/>
        </p:nvSpPr>
        <p:spPr bwMode="auto">
          <a:xfrm>
            <a:off x="152400" y="4508500"/>
            <a:ext cx="8839200" cy="1031875"/>
          </a:xfrm>
          <a:prstGeom prst="rect">
            <a:avLst/>
          </a:prstGeom>
          <a:noFill/>
          <a:ln w="38100">
            <a:noFill/>
            <a:miter lim="800000"/>
            <a:headEnd/>
            <a:tailEnd/>
          </a:ln>
        </p:spPr>
        <p:txBody>
          <a:bodyPr>
            <a:spAutoFit/>
          </a:bodyPr>
          <a:lstStyle/>
          <a:p>
            <a:pPr marL="381000" indent="-381000">
              <a:lnSpc>
                <a:spcPct val="110000"/>
              </a:lnSpc>
              <a:spcBef>
                <a:spcPct val="0"/>
              </a:spcBef>
            </a:pPr>
            <a:r>
              <a:rPr lang="en-US" altLang="zh-CN">
                <a:latin typeface="Times New Roman" pitchFamily="18" charset="0"/>
                <a:ea typeface="宋体" pitchFamily="2" charset="-122"/>
              </a:rPr>
              <a:t> </a:t>
            </a:r>
            <a:r>
              <a:rPr lang="en-US" altLang="zh-CN" sz="2000">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  </a:t>
            </a:r>
            <a:r>
              <a:rPr lang="zh-CN" altLang="en-US">
                <a:solidFill>
                  <a:srgbClr val="FF3300"/>
                </a:solidFill>
                <a:latin typeface="宋体" pitchFamily="2" charset="-122"/>
                <a:ea typeface="宋体" pitchFamily="2" charset="-122"/>
              </a:rPr>
              <a:t>微程序</a:t>
            </a:r>
            <a:r>
              <a:rPr lang="zh-CN" altLang="en-US">
                <a:latin typeface="宋体" pitchFamily="2" charset="-122"/>
                <a:ea typeface="宋体" pitchFamily="2" charset="-122"/>
              </a:rPr>
              <a:t>：完成指定任务的微指令序列称为微程序。一条机器指令的功能可由一段微程序解释完成。</a:t>
            </a:r>
          </a:p>
        </p:txBody>
      </p:sp>
      <p:sp>
        <p:nvSpPr>
          <p:cNvPr id="294921" name="Text Box 9"/>
          <p:cNvSpPr txBox="1">
            <a:spLocks noChangeArrowheads="1"/>
          </p:cNvSpPr>
          <p:nvPr/>
        </p:nvSpPr>
        <p:spPr bwMode="auto">
          <a:xfrm>
            <a:off x="1979613" y="5805488"/>
            <a:ext cx="5340350" cy="519112"/>
          </a:xfrm>
          <a:prstGeom prst="rect">
            <a:avLst/>
          </a:prstGeom>
          <a:noFill/>
          <a:ln w="9525">
            <a:noFill/>
            <a:miter lim="800000"/>
            <a:headEnd/>
            <a:tailEnd/>
          </a:ln>
          <a:effectLst/>
        </p:spPr>
        <p:txBody>
          <a:bodyPr wrap="none">
            <a:spAutoFit/>
          </a:bodyPr>
          <a:lstStyle/>
          <a:p>
            <a:pPr>
              <a:spcBef>
                <a:spcPct val="20000"/>
              </a:spcBef>
              <a:defRPr/>
            </a:pPr>
            <a:r>
              <a:rPr lang="zh-CN" altLang="en-US">
                <a:solidFill>
                  <a:srgbClr val="000099"/>
                </a:solidFill>
                <a:effectLst>
                  <a:outerShdw blurRad="38100" dist="38100" dir="2700000" algn="tl">
                    <a:srgbClr val="C0C0C0"/>
                  </a:outerShdw>
                </a:effectLst>
                <a:latin typeface="方正姚体" pitchFamily="2" charset="-122"/>
                <a:ea typeface="方正姚体" pitchFamily="2" charset="-122"/>
              </a:rPr>
              <a:t>机器指令</a:t>
            </a:r>
            <a:r>
              <a:rPr lang="en-US" altLang="zh-CN">
                <a:solidFill>
                  <a:srgbClr val="000099"/>
                </a:solidFill>
                <a:effectLst>
                  <a:outerShdw blurRad="38100" dist="38100" dir="2700000" algn="tl">
                    <a:srgbClr val="C0C0C0"/>
                  </a:outerShdw>
                </a:effectLst>
                <a:latin typeface="方正姚体" pitchFamily="2" charset="-122"/>
                <a:ea typeface="方正姚体" pitchFamily="2" charset="-122"/>
              </a:rPr>
              <a:t>-</a:t>
            </a:r>
            <a:r>
              <a:rPr lang="zh-CN" altLang="en-US">
                <a:solidFill>
                  <a:srgbClr val="000099"/>
                </a:solidFill>
                <a:effectLst>
                  <a:outerShdw blurRad="38100" dist="38100" dir="2700000" algn="tl">
                    <a:srgbClr val="C0C0C0"/>
                  </a:outerShdw>
                </a:effectLst>
                <a:latin typeface="方正姚体" pitchFamily="2" charset="-122"/>
                <a:ea typeface="方正姚体" pitchFamily="2" charset="-122"/>
              </a:rPr>
              <a:t>微程序</a:t>
            </a:r>
            <a:r>
              <a:rPr lang="en-US" altLang="zh-CN">
                <a:solidFill>
                  <a:srgbClr val="000099"/>
                </a:solidFill>
                <a:effectLst>
                  <a:outerShdw blurRad="38100" dist="38100" dir="2700000" algn="tl">
                    <a:srgbClr val="C0C0C0"/>
                  </a:outerShdw>
                </a:effectLst>
                <a:latin typeface="方正姚体" pitchFamily="2" charset="-122"/>
                <a:ea typeface="方正姚体" pitchFamily="2" charset="-122"/>
              </a:rPr>
              <a:t>-</a:t>
            </a:r>
            <a:r>
              <a:rPr lang="zh-CN" altLang="en-US">
                <a:solidFill>
                  <a:srgbClr val="000099"/>
                </a:solidFill>
                <a:effectLst>
                  <a:outerShdw blurRad="38100" dist="38100" dir="2700000" algn="tl">
                    <a:srgbClr val="C0C0C0"/>
                  </a:outerShdw>
                </a:effectLst>
                <a:latin typeface="方正姚体" pitchFamily="2" charset="-122"/>
                <a:ea typeface="方正姚体" pitchFamily="2" charset="-122"/>
              </a:rPr>
              <a:t>微指令</a:t>
            </a:r>
            <a:r>
              <a:rPr lang="en-US" altLang="zh-CN">
                <a:solidFill>
                  <a:srgbClr val="000099"/>
                </a:solidFill>
                <a:effectLst>
                  <a:outerShdw blurRad="38100" dist="38100" dir="2700000" algn="tl">
                    <a:srgbClr val="C0C0C0"/>
                  </a:outerShdw>
                </a:effectLst>
                <a:latin typeface="方正姚体" pitchFamily="2" charset="-122"/>
                <a:ea typeface="方正姚体" pitchFamily="2" charset="-122"/>
              </a:rPr>
              <a:t>-</a:t>
            </a:r>
            <a:r>
              <a:rPr lang="zh-CN" altLang="en-US">
                <a:solidFill>
                  <a:srgbClr val="000099"/>
                </a:solidFill>
                <a:effectLst>
                  <a:outerShdw blurRad="38100" dist="38100" dir="2700000" algn="tl">
                    <a:srgbClr val="C0C0C0"/>
                  </a:outerShdw>
                </a:effectLst>
                <a:latin typeface="方正姚体" pitchFamily="2" charset="-122"/>
                <a:ea typeface="方正姚体" pitchFamily="2" charset="-122"/>
              </a:rPr>
              <a:t>微命令</a:t>
            </a:r>
          </a:p>
        </p:txBody>
      </p:sp>
      <p:sp>
        <p:nvSpPr>
          <p:cNvPr id="294922" name="Line 10"/>
          <p:cNvSpPr>
            <a:spLocks noChangeShapeType="1"/>
          </p:cNvSpPr>
          <p:nvPr/>
        </p:nvSpPr>
        <p:spPr bwMode="auto">
          <a:xfrm flipH="1">
            <a:off x="2055813" y="6378575"/>
            <a:ext cx="5105400" cy="0"/>
          </a:xfrm>
          <a:prstGeom prst="line">
            <a:avLst/>
          </a:prstGeom>
          <a:noFill/>
          <a:ln w="76200">
            <a:solidFill>
              <a:srgbClr val="FF0000"/>
            </a:solidFill>
            <a:round/>
            <a:headEnd/>
            <a:tailEnd type="triangle" w="med" len="med"/>
          </a:ln>
        </p:spPr>
        <p:txBody>
          <a:bodyPr wrap="none">
            <a:spAutoFit/>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7"/>
                                        </p:tgtEl>
                                        <p:attrNameLst>
                                          <p:attrName>style.visibility</p:attrName>
                                        </p:attrNameLst>
                                      </p:cBhvr>
                                      <p:to>
                                        <p:strVal val="visible"/>
                                      </p:to>
                                    </p:set>
                                    <p:anim calcmode="lin" valueType="num">
                                      <p:cBhvr additive="base">
                                        <p:cTn id="7" dur="500" fill="hold"/>
                                        <p:tgtEl>
                                          <p:spTgt spid="294917"/>
                                        </p:tgtEl>
                                        <p:attrNameLst>
                                          <p:attrName>ppt_x</p:attrName>
                                        </p:attrNameLst>
                                      </p:cBhvr>
                                      <p:tavLst>
                                        <p:tav tm="0">
                                          <p:val>
                                            <p:strVal val="0-#ppt_w/2"/>
                                          </p:val>
                                        </p:tav>
                                        <p:tav tm="100000">
                                          <p:val>
                                            <p:strVal val="#ppt_x"/>
                                          </p:val>
                                        </p:tav>
                                      </p:tavLst>
                                    </p:anim>
                                    <p:anim calcmode="lin" valueType="num">
                                      <p:cBhvr additive="base">
                                        <p:cTn id="8" dur="500" fill="hold"/>
                                        <p:tgtEl>
                                          <p:spTgt spid="2949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4916"/>
                                        </p:tgtEl>
                                        <p:attrNameLst>
                                          <p:attrName>style.visibility</p:attrName>
                                        </p:attrNameLst>
                                      </p:cBhvr>
                                      <p:to>
                                        <p:strVal val="visible"/>
                                      </p:to>
                                    </p:set>
                                    <p:anim calcmode="lin" valueType="num">
                                      <p:cBhvr additive="base">
                                        <p:cTn id="13" dur="500" fill="hold"/>
                                        <p:tgtEl>
                                          <p:spTgt spid="294916"/>
                                        </p:tgtEl>
                                        <p:attrNameLst>
                                          <p:attrName>ppt_x</p:attrName>
                                        </p:attrNameLst>
                                      </p:cBhvr>
                                      <p:tavLst>
                                        <p:tav tm="0">
                                          <p:val>
                                            <p:strVal val="1+#ppt_w/2"/>
                                          </p:val>
                                        </p:tav>
                                        <p:tav tm="100000">
                                          <p:val>
                                            <p:strVal val="#ppt_x"/>
                                          </p:val>
                                        </p:tav>
                                      </p:tavLst>
                                    </p:anim>
                                    <p:anim calcmode="lin" valueType="num">
                                      <p:cBhvr additive="base">
                                        <p:cTn id="14" dur="500" fill="hold"/>
                                        <p:tgtEl>
                                          <p:spTgt spid="2949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94918"/>
                                        </p:tgtEl>
                                        <p:attrNameLst>
                                          <p:attrName>style.visibility</p:attrName>
                                        </p:attrNameLst>
                                      </p:cBhvr>
                                      <p:to>
                                        <p:strVal val="visible"/>
                                      </p:to>
                                    </p:set>
                                    <p:animEffect transition="in" filter="blinds(horizontal)">
                                      <p:cBhvr>
                                        <p:cTn id="19" dur="500"/>
                                        <p:tgtEl>
                                          <p:spTgt spid="29491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4919"/>
                                        </p:tgtEl>
                                        <p:attrNameLst>
                                          <p:attrName>style.visibility</p:attrName>
                                        </p:attrNameLst>
                                      </p:cBhvr>
                                      <p:to>
                                        <p:strVal val="visible"/>
                                      </p:to>
                                    </p:set>
                                    <p:anim calcmode="lin" valueType="num">
                                      <p:cBhvr additive="base">
                                        <p:cTn id="24" dur="500" fill="hold"/>
                                        <p:tgtEl>
                                          <p:spTgt spid="294919"/>
                                        </p:tgtEl>
                                        <p:attrNameLst>
                                          <p:attrName>ppt_x</p:attrName>
                                        </p:attrNameLst>
                                      </p:cBhvr>
                                      <p:tavLst>
                                        <p:tav tm="0">
                                          <p:val>
                                            <p:strVal val="#ppt_x"/>
                                          </p:val>
                                        </p:tav>
                                        <p:tav tm="100000">
                                          <p:val>
                                            <p:strVal val="#ppt_x"/>
                                          </p:val>
                                        </p:tav>
                                      </p:tavLst>
                                    </p:anim>
                                    <p:anim calcmode="lin" valueType="num">
                                      <p:cBhvr additive="base">
                                        <p:cTn id="25" dur="500" fill="hold"/>
                                        <p:tgtEl>
                                          <p:spTgt spid="2949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94921"/>
                                        </p:tgtEl>
                                        <p:attrNameLst>
                                          <p:attrName>style.visibility</p:attrName>
                                        </p:attrNameLst>
                                      </p:cBhvr>
                                      <p:to>
                                        <p:strVal val="visible"/>
                                      </p:to>
                                    </p:set>
                                    <p:anim calcmode="lin" valueType="num">
                                      <p:cBhvr additive="base">
                                        <p:cTn id="30" dur="500" fill="hold"/>
                                        <p:tgtEl>
                                          <p:spTgt spid="294921"/>
                                        </p:tgtEl>
                                        <p:attrNameLst>
                                          <p:attrName>ppt_x</p:attrName>
                                        </p:attrNameLst>
                                      </p:cBhvr>
                                      <p:tavLst>
                                        <p:tav tm="0">
                                          <p:val>
                                            <p:strVal val="0-#ppt_w/2"/>
                                          </p:val>
                                        </p:tav>
                                        <p:tav tm="100000">
                                          <p:val>
                                            <p:strVal val="#ppt_x"/>
                                          </p:val>
                                        </p:tav>
                                      </p:tavLst>
                                    </p:anim>
                                    <p:anim calcmode="lin" valueType="num">
                                      <p:cBhvr additive="base">
                                        <p:cTn id="31" dur="500" fill="hold"/>
                                        <p:tgtEl>
                                          <p:spTgt spid="29492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94922"/>
                                        </p:tgtEl>
                                        <p:attrNameLst>
                                          <p:attrName>style.visibility</p:attrName>
                                        </p:attrNameLst>
                                      </p:cBhvr>
                                      <p:to>
                                        <p:strVal val="visible"/>
                                      </p:to>
                                    </p:set>
                                    <p:anim calcmode="lin" valueType="num">
                                      <p:cBhvr additive="base">
                                        <p:cTn id="36" dur="500" fill="hold"/>
                                        <p:tgtEl>
                                          <p:spTgt spid="294922"/>
                                        </p:tgtEl>
                                        <p:attrNameLst>
                                          <p:attrName>ppt_x</p:attrName>
                                        </p:attrNameLst>
                                      </p:cBhvr>
                                      <p:tavLst>
                                        <p:tav tm="0">
                                          <p:val>
                                            <p:strVal val="1+#ppt_w/2"/>
                                          </p:val>
                                        </p:tav>
                                        <p:tav tm="100000">
                                          <p:val>
                                            <p:strVal val="#ppt_x"/>
                                          </p:val>
                                        </p:tav>
                                      </p:tavLst>
                                    </p:anim>
                                    <p:anim calcmode="lin" valueType="num">
                                      <p:cBhvr additive="base">
                                        <p:cTn id="37" dur="500" fill="hold"/>
                                        <p:tgtEl>
                                          <p:spTgt spid="2949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utoUpdateAnimBg="0"/>
      <p:bldP spid="294917" grpId="0" autoUpdateAnimBg="0"/>
      <p:bldP spid="294918" grpId="0" autoUpdateAnimBg="0"/>
      <p:bldP spid="294919" grpId="0" autoUpdateAnimBg="0"/>
      <p:bldP spid="294921" grpId="0" autoUpdateAnimBg="0"/>
      <p:bldP spid="2949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Text Box 4"/>
          <p:cNvSpPr txBox="1">
            <a:spLocks noChangeArrowheads="1"/>
          </p:cNvSpPr>
          <p:nvPr/>
        </p:nvSpPr>
        <p:spPr bwMode="auto">
          <a:xfrm>
            <a:off x="276225" y="915988"/>
            <a:ext cx="8534400" cy="1433512"/>
          </a:xfrm>
          <a:prstGeom prst="rect">
            <a:avLst/>
          </a:prstGeom>
          <a:noFill/>
          <a:ln w="9525">
            <a:noFill/>
            <a:miter lim="800000"/>
            <a:headEnd/>
            <a:tailEnd/>
          </a:ln>
          <a:effectLst/>
        </p:spPr>
        <p:txBody>
          <a:bodyPr>
            <a:spAutoFit/>
          </a:bodyPr>
          <a:lstStyle/>
          <a:p>
            <a:pPr>
              <a:defRPr/>
            </a:pPr>
            <a:r>
              <a:rPr lang="zh-CN" altLang="en-US" sz="3200">
                <a:solidFill>
                  <a:srgbClr val="0000FF"/>
                </a:solidFill>
                <a:effectLst>
                  <a:outerShdw blurRad="38100" dist="38100" dir="2700000" algn="tl">
                    <a:srgbClr val="C0C0C0"/>
                  </a:outerShdw>
                </a:effectLst>
                <a:latin typeface="华文新魏" pitchFamily="2" charset="-122"/>
                <a:ea typeface="华文新魏" pitchFamily="2" charset="-122"/>
              </a:rPr>
              <a:t>微指令</a:t>
            </a:r>
            <a:r>
              <a:rPr lang="zh-CN" altLang="en-US" sz="2400">
                <a:effectLst>
                  <a:outerShdw blurRad="38100" dist="38100" dir="2700000" algn="tl">
                    <a:srgbClr val="C0C0C0"/>
                  </a:outerShdw>
                </a:effectLst>
                <a:latin typeface="Times New Roman" pitchFamily="18" charset="0"/>
                <a:ea typeface="宋体" pitchFamily="2" charset="-122"/>
              </a:rPr>
              <a:t>：</a:t>
            </a:r>
            <a:r>
              <a:rPr lang="zh-CN" altLang="en-US">
                <a:effectLst>
                  <a:outerShdw blurRad="38100" dist="38100" dir="2700000" algn="tl">
                    <a:srgbClr val="C0C0C0"/>
                  </a:outerShdw>
                </a:effectLst>
                <a:latin typeface="黑体" pitchFamily="2" charset="-122"/>
              </a:rPr>
              <a:t>在机器的一个</a:t>
            </a:r>
            <a:r>
              <a:rPr lang="en-US" altLang="zh-CN">
                <a:effectLst>
                  <a:outerShdw blurRad="38100" dist="38100" dir="2700000" algn="tl">
                    <a:srgbClr val="C0C0C0"/>
                  </a:outerShdw>
                </a:effectLst>
                <a:latin typeface="黑体" pitchFamily="2" charset="-122"/>
              </a:rPr>
              <a:t>CPU</a:t>
            </a:r>
            <a:r>
              <a:rPr lang="zh-CN" altLang="en-US">
                <a:effectLst>
                  <a:outerShdw blurRad="38100" dist="38100" dir="2700000" algn="tl">
                    <a:srgbClr val="C0C0C0"/>
                  </a:outerShdw>
                </a:effectLst>
                <a:latin typeface="黑体" pitchFamily="2" charset="-122"/>
              </a:rPr>
              <a:t>周期中，</a:t>
            </a:r>
            <a:r>
              <a:rPr lang="zh-CN" altLang="en-US" i="1" u="sng">
                <a:solidFill>
                  <a:srgbClr val="FF3300"/>
                </a:solidFill>
                <a:effectLst>
                  <a:outerShdw blurRad="38100" dist="38100" dir="2700000" algn="tl">
                    <a:srgbClr val="C0C0C0"/>
                  </a:outerShdw>
                </a:effectLst>
                <a:latin typeface="黑体" pitchFamily="2" charset="-122"/>
              </a:rPr>
              <a:t>一组</a:t>
            </a:r>
            <a:r>
              <a:rPr lang="zh-CN" altLang="en-US">
                <a:effectLst>
                  <a:outerShdw blurRad="38100" dist="38100" dir="2700000" algn="tl">
                    <a:srgbClr val="C0C0C0"/>
                  </a:outerShdw>
                </a:effectLst>
                <a:latin typeface="黑体" pitchFamily="2" charset="-122"/>
              </a:rPr>
              <a:t>实现一定操作功能的</a:t>
            </a:r>
            <a:r>
              <a:rPr lang="zh-CN" altLang="en-US" i="1" u="sng">
                <a:solidFill>
                  <a:srgbClr val="FF3300"/>
                </a:solidFill>
                <a:effectLst>
                  <a:outerShdw blurRad="38100" dist="38100" dir="2700000" algn="tl">
                    <a:srgbClr val="C0C0C0"/>
                  </a:outerShdw>
                </a:effectLst>
                <a:latin typeface="黑体" pitchFamily="2" charset="-122"/>
              </a:rPr>
              <a:t>微命令的组合</a:t>
            </a:r>
            <a:r>
              <a:rPr lang="zh-CN" altLang="en-US">
                <a:effectLst>
                  <a:outerShdw blurRad="38100" dist="38100" dir="2700000" algn="tl">
                    <a:srgbClr val="C0C0C0"/>
                  </a:outerShdw>
                </a:effectLst>
                <a:latin typeface="黑体" pitchFamily="2" charset="-122"/>
              </a:rPr>
              <a:t>，是</a:t>
            </a:r>
            <a:r>
              <a:rPr lang="en-US" altLang="zh-CN">
                <a:effectLst>
                  <a:outerShdw blurRad="38100" dist="38100" dir="2700000" algn="tl">
                    <a:srgbClr val="C0C0C0"/>
                  </a:outerShdw>
                </a:effectLst>
                <a:latin typeface="黑体" pitchFamily="2" charset="-122"/>
              </a:rPr>
              <a:t>CM</a:t>
            </a:r>
            <a:r>
              <a:rPr lang="zh-CN" altLang="en-US">
                <a:effectLst>
                  <a:outerShdw blurRad="38100" dist="38100" dir="2700000" algn="tl">
                    <a:srgbClr val="C0C0C0"/>
                  </a:outerShdw>
                </a:effectLst>
                <a:latin typeface="黑体" pitchFamily="2" charset="-122"/>
              </a:rPr>
              <a:t>中的一个单元的内容，即</a:t>
            </a:r>
            <a:r>
              <a:rPr lang="zh-CN" altLang="en-US" i="1" u="sng">
                <a:solidFill>
                  <a:srgbClr val="FF3300"/>
                </a:solidFill>
                <a:effectLst>
                  <a:outerShdw blurRad="38100" dist="38100" dir="2700000" algn="tl">
                    <a:srgbClr val="C0C0C0"/>
                  </a:outerShdw>
                </a:effectLst>
                <a:latin typeface="黑体" pitchFamily="2" charset="-122"/>
              </a:rPr>
              <a:t>控制字</a:t>
            </a:r>
            <a:r>
              <a:rPr lang="zh-CN" altLang="en-US" sz="2400">
                <a:effectLst>
                  <a:outerShdw blurRad="38100" dist="38100" dir="2700000" algn="tl">
                    <a:srgbClr val="C0C0C0"/>
                  </a:outerShdw>
                </a:effectLst>
                <a:latin typeface="Times New Roman" pitchFamily="18" charset="0"/>
                <a:ea typeface="宋体" pitchFamily="2" charset="-122"/>
              </a:rPr>
              <a:t>。</a:t>
            </a:r>
          </a:p>
        </p:txBody>
      </p:sp>
      <p:sp>
        <p:nvSpPr>
          <p:cNvPr id="117767" name="Text Box 7"/>
          <p:cNvSpPr txBox="1">
            <a:spLocks noChangeArrowheads="1"/>
          </p:cNvSpPr>
          <p:nvPr/>
        </p:nvSpPr>
        <p:spPr bwMode="auto">
          <a:xfrm>
            <a:off x="0" y="188913"/>
            <a:ext cx="3367088" cy="579437"/>
          </a:xfrm>
          <a:prstGeom prst="rect">
            <a:avLst/>
          </a:prstGeom>
          <a:solidFill>
            <a:srgbClr val="FFFF00"/>
          </a:solidFill>
          <a:ln w="28575">
            <a:noFill/>
            <a:miter lim="800000"/>
            <a:headEnd/>
            <a:tailEnd/>
          </a:ln>
          <a:effectLst/>
        </p:spPr>
        <p:txBody>
          <a:bodyPr wrap="none">
            <a:spAutoFit/>
          </a:bodyPr>
          <a:lstStyle/>
          <a:p>
            <a:pPr>
              <a:spcBef>
                <a:spcPct val="20000"/>
              </a:spcBef>
              <a:defRPr/>
            </a:pPr>
            <a:r>
              <a:rPr lang="en-US" altLang="zh-CN" sz="3200">
                <a:solidFill>
                  <a:srgbClr val="0000FF"/>
                </a:solidFill>
                <a:effectLst>
                  <a:outerShdw blurRad="38100" dist="38100" dir="2700000" algn="tl">
                    <a:srgbClr val="000000"/>
                  </a:outerShdw>
                </a:effectLst>
                <a:ea typeface="方正姚体" pitchFamily="2" charset="-122"/>
              </a:rPr>
              <a:t>2 </a:t>
            </a:r>
            <a:r>
              <a:rPr lang="zh-CN" altLang="en-US" sz="3200">
                <a:solidFill>
                  <a:srgbClr val="0000FF"/>
                </a:solidFill>
                <a:effectLst>
                  <a:outerShdw blurRad="38100" dist="38100" dir="2700000" algn="tl">
                    <a:srgbClr val="000000"/>
                  </a:outerShdw>
                </a:effectLst>
                <a:ea typeface="方正姚体" pitchFamily="2" charset="-122"/>
              </a:rPr>
              <a:t>微指令和微程序</a:t>
            </a:r>
          </a:p>
        </p:txBody>
      </p:sp>
      <p:sp>
        <p:nvSpPr>
          <p:cNvPr id="117770" name="Text Box 10"/>
          <p:cNvSpPr txBox="1">
            <a:spLocks noChangeArrowheads="1"/>
          </p:cNvSpPr>
          <p:nvPr/>
        </p:nvSpPr>
        <p:spPr bwMode="auto">
          <a:xfrm>
            <a:off x="457200" y="5151438"/>
            <a:ext cx="8077200" cy="1373187"/>
          </a:xfrm>
          <a:prstGeom prst="rect">
            <a:avLst/>
          </a:prstGeom>
          <a:noFill/>
          <a:ln w="25400">
            <a:noFill/>
            <a:miter lim="800000"/>
            <a:headEnd/>
            <a:tailEnd/>
          </a:ln>
          <a:effectLst/>
        </p:spPr>
        <p:txBody>
          <a:bodyPr>
            <a:spAutoFit/>
          </a:bodyPr>
          <a:lstStyle/>
          <a:p>
            <a:pPr>
              <a:defRPr/>
            </a:pPr>
            <a:r>
              <a:rPr lang="zh-CN" altLang="en-US" u="sng">
                <a:solidFill>
                  <a:srgbClr val="FF3300"/>
                </a:solidFill>
                <a:effectLst>
                  <a:outerShdw blurRad="38100" dist="38100" dir="2700000" algn="tl">
                    <a:srgbClr val="C0C0C0"/>
                  </a:outerShdw>
                </a:effectLst>
                <a:latin typeface="Times New Roman" pitchFamily="18" charset="0"/>
              </a:rPr>
              <a:t>注</a:t>
            </a:r>
            <a:r>
              <a:rPr lang="zh-CN" altLang="en-US">
                <a:effectLst>
                  <a:outerShdw blurRad="38100" dist="38100" dir="2700000" algn="tl">
                    <a:srgbClr val="C0C0C0"/>
                  </a:outerShdw>
                </a:effectLst>
                <a:latin typeface="Times New Roman" pitchFamily="18" charset="0"/>
              </a:rPr>
              <a:t>：微指令给出的控制信号都是节拍电位信号，它们的持续时间为一个</a:t>
            </a:r>
            <a:r>
              <a:rPr lang="en-US" altLang="zh-CN">
                <a:effectLst>
                  <a:outerShdw blurRad="38100" dist="38100" dir="2700000" algn="tl">
                    <a:srgbClr val="C0C0C0"/>
                  </a:outerShdw>
                </a:effectLst>
                <a:latin typeface="Times New Roman" pitchFamily="18" charset="0"/>
              </a:rPr>
              <a:t>CPU</a:t>
            </a:r>
            <a:r>
              <a:rPr lang="zh-CN" altLang="en-US">
                <a:effectLst>
                  <a:outerShdw blurRad="38100" dist="38100" dir="2700000" algn="tl">
                    <a:srgbClr val="C0C0C0"/>
                  </a:outerShdw>
                </a:effectLst>
                <a:latin typeface="Times New Roman" pitchFamily="18" charset="0"/>
              </a:rPr>
              <a:t>周期，有时根据实际电路需要，还要对某些微命令信号加入时间控制。</a:t>
            </a:r>
          </a:p>
        </p:txBody>
      </p:sp>
      <p:sp>
        <p:nvSpPr>
          <p:cNvPr id="21509" name="AutoShape 11">
            <a:hlinkClick r:id="rId3" action="ppaction://hlinksldjump" highlightClick="1"/>
          </p:cNvPr>
          <p:cNvSpPr>
            <a:spLocks noChangeArrowheads="1"/>
          </p:cNvSpPr>
          <p:nvPr/>
        </p:nvSpPr>
        <p:spPr bwMode="auto">
          <a:xfrm>
            <a:off x="8101013" y="6237288"/>
            <a:ext cx="431800" cy="360362"/>
          </a:xfrm>
          <a:prstGeom prst="actionButtonInformation">
            <a:avLst/>
          </a:prstGeom>
          <a:solidFill>
            <a:srgbClr val="99FFCC"/>
          </a:solidFill>
          <a:ln w="28575">
            <a:noFill/>
            <a:miter lim="800000"/>
            <a:headEnd/>
            <a:tailEnd/>
          </a:ln>
        </p:spPr>
        <p:txBody>
          <a:bodyPr wrap="none" anchor="ctr">
            <a:spAutoFit/>
          </a:bodyPr>
          <a:lstStyle/>
          <a:p>
            <a:endParaRPr lang="zh-CN" altLang="en-US"/>
          </a:p>
        </p:txBody>
      </p:sp>
      <p:pic>
        <p:nvPicPr>
          <p:cNvPr id="21510" name="Picture 12"/>
          <p:cNvPicPr>
            <a:picLocks noChangeAspect="1" noChangeArrowheads="1"/>
          </p:cNvPicPr>
          <p:nvPr/>
        </p:nvPicPr>
        <p:blipFill>
          <a:blip r:embed="rId4"/>
          <a:srcRect/>
          <a:stretch>
            <a:fillRect/>
          </a:stretch>
        </p:blipFill>
        <p:spPr bwMode="auto">
          <a:xfrm>
            <a:off x="0" y="2349500"/>
            <a:ext cx="8893175" cy="271621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70"/>
                                        </p:tgtEl>
                                        <p:attrNameLst>
                                          <p:attrName>style.visibility</p:attrName>
                                        </p:attrNameLst>
                                      </p:cBhvr>
                                      <p:to>
                                        <p:strVal val="visible"/>
                                      </p:to>
                                    </p:set>
                                    <p:anim calcmode="lin" valueType="num">
                                      <p:cBhvr additive="base">
                                        <p:cTn id="7" dur="500" fill="hold"/>
                                        <p:tgtEl>
                                          <p:spTgt spid="117770"/>
                                        </p:tgtEl>
                                        <p:attrNameLst>
                                          <p:attrName>ppt_x</p:attrName>
                                        </p:attrNameLst>
                                      </p:cBhvr>
                                      <p:tavLst>
                                        <p:tav tm="0">
                                          <p:val>
                                            <p:strVal val="#ppt_x"/>
                                          </p:val>
                                        </p:tav>
                                        <p:tav tm="100000">
                                          <p:val>
                                            <p:strVal val="#ppt_x"/>
                                          </p:val>
                                        </p:tav>
                                      </p:tavLst>
                                    </p:anim>
                                    <p:anim calcmode="lin" valueType="num">
                                      <p:cBhvr additive="base">
                                        <p:cTn id="8" dur="500" fill="hold"/>
                                        <p:tgtEl>
                                          <p:spTgt spid="1177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Text Box 4"/>
          <p:cNvSpPr txBox="1">
            <a:spLocks noChangeArrowheads="1"/>
          </p:cNvSpPr>
          <p:nvPr/>
        </p:nvSpPr>
        <p:spPr bwMode="auto">
          <a:xfrm>
            <a:off x="76200" y="152400"/>
            <a:ext cx="9067800" cy="2574925"/>
          </a:xfrm>
          <a:prstGeom prst="rect">
            <a:avLst/>
          </a:prstGeom>
          <a:noFill/>
          <a:ln w="9525">
            <a:noFill/>
            <a:miter lim="800000"/>
            <a:headEnd/>
            <a:tailEnd/>
          </a:ln>
          <a:effectLst/>
        </p:spPr>
        <p:txBody>
          <a:bodyPr>
            <a:spAutoFit/>
          </a:bodyPr>
          <a:lstStyle/>
          <a:p>
            <a:pPr>
              <a:defRPr/>
            </a:pPr>
            <a:r>
              <a:rPr lang="zh-CN" altLang="en-US" sz="2400">
                <a:latin typeface="Times New Roman" pitchFamily="18" charset="0"/>
                <a:ea typeface="宋体" pitchFamily="2" charset="-122"/>
              </a:rPr>
              <a:t>一条微指令由</a:t>
            </a:r>
            <a:r>
              <a:rPr lang="zh-CN" altLang="en-US" sz="2400">
                <a:solidFill>
                  <a:srgbClr val="FF3300"/>
                </a:solidFill>
                <a:latin typeface="Times New Roman" pitchFamily="18" charset="0"/>
                <a:ea typeface="宋体" pitchFamily="2" charset="-122"/>
              </a:rPr>
              <a:t>操作控制</a:t>
            </a:r>
            <a:r>
              <a:rPr lang="zh-CN" altLang="en-US" sz="2400">
                <a:latin typeface="Times New Roman" pitchFamily="18" charset="0"/>
                <a:ea typeface="宋体" pitchFamily="2" charset="-122"/>
              </a:rPr>
              <a:t>和</a:t>
            </a:r>
            <a:r>
              <a:rPr lang="zh-CN" altLang="en-US" sz="2400">
                <a:solidFill>
                  <a:srgbClr val="FF3300"/>
                </a:solidFill>
                <a:latin typeface="Times New Roman" pitchFamily="18" charset="0"/>
                <a:ea typeface="宋体" pitchFamily="2" charset="-122"/>
              </a:rPr>
              <a:t>顺序控制</a:t>
            </a:r>
            <a:r>
              <a:rPr lang="zh-CN" altLang="en-US" sz="2400">
                <a:latin typeface="Times New Roman" pitchFamily="18" charset="0"/>
                <a:ea typeface="宋体" pitchFamily="2" charset="-122"/>
              </a:rPr>
              <a:t>两大部分组成。</a:t>
            </a:r>
          </a:p>
          <a:p>
            <a:pPr>
              <a:spcBef>
                <a:spcPct val="20000"/>
              </a:spcBef>
              <a:defRPr/>
            </a:pPr>
            <a:r>
              <a:rPr lang="zh-CN" altLang="en-US" sz="2400">
                <a:solidFill>
                  <a:srgbClr val="CC3300"/>
                </a:solidFill>
                <a:effectLst>
                  <a:outerShdw blurRad="38100" dist="38100" dir="2700000" algn="tl">
                    <a:srgbClr val="C0C0C0"/>
                  </a:outerShdw>
                </a:effectLst>
                <a:latin typeface="Times New Roman" pitchFamily="18" charset="0"/>
                <a:ea typeface="宋体" pitchFamily="2" charset="-122"/>
              </a:rPr>
              <a:t>（</a:t>
            </a:r>
            <a:r>
              <a:rPr lang="en-US" altLang="zh-CN" sz="2400">
                <a:solidFill>
                  <a:srgbClr val="CC3300"/>
                </a:solidFill>
                <a:effectLst>
                  <a:outerShdw blurRad="38100" dist="38100" dir="2700000" algn="tl">
                    <a:srgbClr val="C0C0C0"/>
                  </a:outerShdw>
                </a:effectLst>
                <a:latin typeface="Times New Roman" pitchFamily="18" charset="0"/>
                <a:ea typeface="宋体" pitchFamily="2" charset="-122"/>
              </a:rPr>
              <a:t>1</a:t>
            </a:r>
            <a:r>
              <a:rPr lang="zh-CN" altLang="en-US" sz="2400">
                <a:solidFill>
                  <a:srgbClr val="CC3300"/>
                </a:solidFill>
                <a:effectLst>
                  <a:outerShdw blurRad="38100" dist="38100" dir="2700000" algn="tl">
                    <a:srgbClr val="C0C0C0"/>
                  </a:outerShdw>
                </a:effectLst>
                <a:latin typeface="Times New Roman" pitchFamily="18" charset="0"/>
                <a:ea typeface="宋体" pitchFamily="2" charset="-122"/>
              </a:rPr>
              <a:t>）</a:t>
            </a:r>
            <a:r>
              <a:rPr lang="zh-CN" altLang="en-US" sz="2400">
                <a:solidFill>
                  <a:srgbClr val="CC3300"/>
                </a:solidFill>
                <a:effectLst>
                  <a:outerShdw blurRad="38100" dist="38100" dir="2700000" algn="tl">
                    <a:srgbClr val="C0C0C0"/>
                  </a:outerShdw>
                </a:effectLst>
                <a:latin typeface="Times New Roman" pitchFamily="18" charset="0"/>
                <a:ea typeface="方正姚体" pitchFamily="2" charset="-122"/>
              </a:rPr>
              <a:t>操作控制部分</a:t>
            </a:r>
            <a:endParaRPr lang="zh-CN" altLang="en-US" sz="2400">
              <a:latin typeface="Times New Roman" pitchFamily="18" charset="0"/>
              <a:ea typeface="宋体" pitchFamily="2" charset="-122"/>
            </a:endParaRPr>
          </a:p>
          <a:p>
            <a:pPr>
              <a:spcBef>
                <a:spcPct val="20000"/>
              </a:spcBef>
              <a:defRPr/>
            </a:pPr>
            <a:r>
              <a:rPr lang="zh-CN" altLang="en-US" sz="2400">
                <a:latin typeface="Times New Roman" pitchFamily="18" charset="0"/>
                <a:ea typeface="宋体" pitchFamily="2" charset="-122"/>
              </a:rPr>
              <a:t>     又称“</a:t>
            </a:r>
            <a:r>
              <a:rPr lang="zh-CN" altLang="en-US" sz="2400">
                <a:solidFill>
                  <a:srgbClr val="CC3300"/>
                </a:solidFill>
                <a:effectLst>
                  <a:outerShdw blurRad="38100" dist="38100" dir="2700000" algn="tl">
                    <a:srgbClr val="C0C0C0"/>
                  </a:outerShdw>
                </a:effectLst>
                <a:latin typeface="Times New Roman" pitchFamily="18" charset="0"/>
                <a:ea typeface="方正姚体" pitchFamily="2" charset="-122"/>
              </a:rPr>
              <a:t>微操作码字段</a:t>
            </a:r>
            <a:r>
              <a:rPr lang="zh-CN" altLang="en-US" sz="2400">
                <a:latin typeface="Times New Roman" pitchFamily="18" charset="0"/>
                <a:ea typeface="宋体" pitchFamily="2" charset="-122"/>
              </a:rPr>
              <a:t>”，</a:t>
            </a:r>
            <a:r>
              <a:rPr lang="zh-CN" altLang="en-US" sz="2400" i="1" u="sng">
                <a:solidFill>
                  <a:srgbClr val="008000"/>
                </a:solidFill>
                <a:effectLst>
                  <a:outerShdw blurRad="38100" dist="38100" dir="2700000" algn="tl">
                    <a:srgbClr val="C0C0C0"/>
                  </a:outerShdw>
                </a:effectLst>
                <a:latin typeface="Times New Roman" pitchFamily="18" charset="0"/>
                <a:ea typeface="宋体" pitchFamily="2" charset="-122"/>
              </a:rPr>
              <a:t>用来发出管理和指挥全机工作的控制信号</a:t>
            </a:r>
            <a:r>
              <a:rPr lang="zh-CN" altLang="en-US" sz="2400">
                <a:latin typeface="Times New Roman" pitchFamily="18" charset="0"/>
                <a:ea typeface="宋体" pitchFamily="2" charset="-122"/>
              </a:rPr>
              <a:t>，其中每一位都表示一个</a:t>
            </a:r>
            <a:r>
              <a:rPr lang="zh-CN" altLang="en-US" sz="2400">
                <a:solidFill>
                  <a:srgbClr val="FF3300"/>
                </a:solidFill>
                <a:latin typeface="Times New Roman" pitchFamily="18" charset="0"/>
                <a:ea typeface="宋体" pitchFamily="2" charset="-122"/>
              </a:rPr>
              <a:t>微命令</a:t>
            </a:r>
            <a:r>
              <a:rPr lang="zh-CN" altLang="en-US" sz="2400">
                <a:latin typeface="Times New Roman" pitchFamily="18" charset="0"/>
                <a:ea typeface="宋体" pitchFamily="2" charset="-122"/>
              </a:rPr>
              <a:t>。</a:t>
            </a:r>
          </a:p>
          <a:p>
            <a:pPr>
              <a:spcBef>
                <a:spcPct val="20000"/>
              </a:spcBef>
              <a:defRPr/>
            </a:pPr>
            <a:r>
              <a:rPr lang="zh-CN" altLang="en-US" sz="2400">
                <a:solidFill>
                  <a:srgbClr val="CC3300"/>
                </a:solidFill>
                <a:effectLst>
                  <a:outerShdw blurRad="38100" dist="38100" dir="2700000" algn="tl">
                    <a:srgbClr val="C0C0C0"/>
                  </a:outerShdw>
                </a:effectLst>
                <a:latin typeface="Times New Roman" pitchFamily="18" charset="0"/>
                <a:ea typeface="宋体" pitchFamily="2" charset="-122"/>
              </a:rPr>
              <a:t>（</a:t>
            </a:r>
            <a:r>
              <a:rPr lang="en-US" altLang="zh-CN" sz="2400">
                <a:solidFill>
                  <a:srgbClr val="CC3300"/>
                </a:solidFill>
                <a:effectLst>
                  <a:outerShdw blurRad="38100" dist="38100" dir="2700000" algn="tl">
                    <a:srgbClr val="C0C0C0"/>
                  </a:outerShdw>
                </a:effectLst>
                <a:latin typeface="Times New Roman" pitchFamily="18" charset="0"/>
                <a:ea typeface="宋体" pitchFamily="2" charset="-122"/>
              </a:rPr>
              <a:t>2</a:t>
            </a:r>
            <a:r>
              <a:rPr lang="zh-CN" altLang="en-US" sz="2400">
                <a:solidFill>
                  <a:srgbClr val="CC3300"/>
                </a:solidFill>
                <a:effectLst>
                  <a:outerShdw blurRad="38100" dist="38100" dir="2700000" algn="tl">
                    <a:srgbClr val="C0C0C0"/>
                  </a:outerShdw>
                </a:effectLst>
                <a:latin typeface="Times New Roman" pitchFamily="18" charset="0"/>
                <a:ea typeface="宋体" pitchFamily="2" charset="-122"/>
              </a:rPr>
              <a:t>）</a:t>
            </a:r>
            <a:r>
              <a:rPr lang="zh-CN" altLang="en-US" sz="2400">
                <a:solidFill>
                  <a:srgbClr val="CC3300"/>
                </a:solidFill>
                <a:effectLst>
                  <a:outerShdw blurRad="38100" dist="38100" dir="2700000" algn="tl">
                    <a:srgbClr val="C0C0C0"/>
                  </a:outerShdw>
                </a:effectLst>
                <a:latin typeface="Times New Roman" pitchFamily="18" charset="0"/>
                <a:ea typeface="方正姚体" pitchFamily="2" charset="-122"/>
              </a:rPr>
              <a:t>顺序控制部分</a:t>
            </a:r>
            <a:endParaRPr lang="zh-CN" altLang="en-US" sz="2400">
              <a:latin typeface="Times New Roman" pitchFamily="18" charset="0"/>
              <a:ea typeface="宋体" pitchFamily="2" charset="-122"/>
            </a:endParaRPr>
          </a:p>
          <a:p>
            <a:pPr>
              <a:spcBef>
                <a:spcPct val="20000"/>
              </a:spcBef>
              <a:defRPr/>
            </a:pPr>
            <a:r>
              <a:rPr lang="zh-CN" altLang="en-US" sz="2400">
                <a:latin typeface="Times New Roman" pitchFamily="18" charset="0"/>
                <a:ea typeface="宋体" pitchFamily="2" charset="-122"/>
              </a:rPr>
              <a:t>      又称“</a:t>
            </a:r>
            <a:r>
              <a:rPr lang="zh-CN" altLang="en-US" sz="2400">
                <a:solidFill>
                  <a:srgbClr val="CC3300"/>
                </a:solidFill>
                <a:effectLst>
                  <a:outerShdw blurRad="38100" dist="38100" dir="2700000" algn="tl">
                    <a:srgbClr val="C0C0C0"/>
                  </a:outerShdw>
                </a:effectLst>
                <a:latin typeface="Times New Roman" pitchFamily="18" charset="0"/>
                <a:ea typeface="方正姚体" pitchFamily="2" charset="-122"/>
              </a:rPr>
              <a:t>微地址码字段</a:t>
            </a:r>
            <a:r>
              <a:rPr lang="zh-CN" altLang="en-US" sz="2400">
                <a:latin typeface="Times New Roman" pitchFamily="18" charset="0"/>
                <a:ea typeface="宋体" pitchFamily="2" charset="-122"/>
              </a:rPr>
              <a:t>”，</a:t>
            </a:r>
            <a:r>
              <a:rPr lang="zh-CN" altLang="en-US" sz="2400" i="1" u="sng">
                <a:solidFill>
                  <a:srgbClr val="008000"/>
                </a:solidFill>
                <a:effectLst>
                  <a:outerShdw blurRad="38100" dist="38100" dir="2700000" algn="tl">
                    <a:srgbClr val="C0C0C0"/>
                  </a:outerShdw>
                </a:effectLst>
                <a:latin typeface="Times New Roman" pitchFamily="18" charset="0"/>
                <a:ea typeface="宋体" pitchFamily="2" charset="-122"/>
              </a:rPr>
              <a:t>用来决定产生下一条微指令的地址</a:t>
            </a:r>
            <a:r>
              <a:rPr lang="zh-CN" altLang="en-US" sz="2400">
                <a:latin typeface="Times New Roman" pitchFamily="18" charset="0"/>
                <a:ea typeface="宋体" pitchFamily="2" charset="-122"/>
              </a:rPr>
              <a:t>；</a:t>
            </a:r>
          </a:p>
        </p:txBody>
      </p:sp>
      <p:pic>
        <p:nvPicPr>
          <p:cNvPr id="371717" name="Picture 5" descr="5"/>
          <p:cNvPicPr>
            <a:picLocks noChangeAspect="1" noChangeArrowheads="1"/>
          </p:cNvPicPr>
          <p:nvPr/>
        </p:nvPicPr>
        <p:blipFill>
          <a:blip r:embed="rId2"/>
          <a:srcRect/>
          <a:stretch>
            <a:fillRect/>
          </a:stretch>
        </p:blipFill>
        <p:spPr bwMode="auto">
          <a:xfrm>
            <a:off x="0" y="2997200"/>
            <a:ext cx="9144000" cy="3810000"/>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checkerboard(across)">
                                      <p:cBhvr>
                                        <p:cTn id="7" dur="500"/>
                                        <p:tgtEl>
                                          <p:spTgt spid="3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0" y="0"/>
            <a:ext cx="6659563" cy="641350"/>
          </a:xfrm>
          <a:prstGeom prst="rect">
            <a:avLst/>
          </a:prstGeom>
          <a:solidFill>
            <a:srgbClr val="FFFF00"/>
          </a:solidFill>
          <a:ln w="12700" cap="sq">
            <a:noFill/>
            <a:miter lim="800000"/>
            <a:headEnd type="none" w="sm" len="sm"/>
            <a:tailEnd type="none" w="sm" len="sm"/>
          </a:ln>
        </p:spPr>
        <p:txBody>
          <a:bodyPr>
            <a:spAutoFit/>
          </a:bodyPr>
          <a:lstStyle/>
          <a:p>
            <a:r>
              <a:rPr lang="en-US" altLang="zh-CN" sz="3600">
                <a:solidFill>
                  <a:srgbClr val="0000FF"/>
                </a:solidFill>
                <a:latin typeface="Times New Roman" pitchFamily="18" charset="0"/>
              </a:rPr>
              <a:t>3 </a:t>
            </a:r>
            <a:r>
              <a:rPr lang="zh-CN" altLang="en-US" sz="3600">
                <a:solidFill>
                  <a:srgbClr val="0000FF"/>
                </a:solidFill>
                <a:latin typeface="Times New Roman" pitchFamily="18" charset="0"/>
              </a:rPr>
              <a:t>微程序控制器的原理图</a:t>
            </a:r>
          </a:p>
        </p:txBody>
      </p:sp>
      <p:sp>
        <p:nvSpPr>
          <p:cNvPr id="409603" name="Text Box 3"/>
          <p:cNvSpPr txBox="1">
            <a:spLocks noChangeArrowheads="1"/>
          </p:cNvSpPr>
          <p:nvPr/>
        </p:nvSpPr>
        <p:spPr bwMode="auto">
          <a:xfrm>
            <a:off x="0" y="4292600"/>
            <a:ext cx="3048000" cy="384175"/>
          </a:xfrm>
          <a:prstGeom prst="rect">
            <a:avLst/>
          </a:prstGeom>
          <a:solidFill>
            <a:srgbClr val="66FFCC"/>
          </a:solidFill>
          <a:ln w="12700" cap="sq">
            <a:noFill/>
            <a:miter lim="800000"/>
            <a:headEnd type="none" w="sm" len="sm"/>
            <a:tailEnd type="none" w="sm" len="sm"/>
          </a:ln>
        </p:spPr>
        <p:txBody>
          <a:bodyPr>
            <a:spAutoFit/>
          </a:bodyPr>
          <a:lstStyle/>
          <a:p>
            <a:pPr>
              <a:lnSpc>
                <a:spcPct val="60000"/>
              </a:lnSpc>
            </a:pPr>
            <a:r>
              <a:rPr lang="en-US" altLang="zh-CN" sz="3200">
                <a:latin typeface="黑体" pitchFamily="2" charset="-122"/>
              </a:rPr>
              <a:t>1.</a:t>
            </a:r>
            <a:r>
              <a:rPr lang="zh-CN" altLang="en-US" sz="3200">
                <a:latin typeface="黑体" pitchFamily="2" charset="-122"/>
              </a:rPr>
              <a:t>主要部件</a:t>
            </a:r>
            <a:endParaRPr lang="zh-CN" altLang="en-US" sz="3200">
              <a:latin typeface="Times New Roman" pitchFamily="18" charset="0"/>
            </a:endParaRPr>
          </a:p>
        </p:txBody>
      </p:sp>
      <p:sp>
        <p:nvSpPr>
          <p:cNvPr id="409604" name="Text Box 4"/>
          <p:cNvSpPr txBox="1">
            <a:spLocks noChangeArrowheads="1"/>
          </p:cNvSpPr>
          <p:nvPr/>
        </p:nvSpPr>
        <p:spPr bwMode="auto">
          <a:xfrm>
            <a:off x="0" y="5013325"/>
            <a:ext cx="7235825" cy="433388"/>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latin typeface="黑体" pitchFamily="2" charset="-122"/>
              </a:rPr>
              <a:t>（</a:t>
            </a:r>
            <a:r>
              <a:rPr lang="en-US" altLang="zh-CN" sz="3200">
                <a:latin typeface="黑体" pitchFamily="2" charset="-122"/>
              </a:rPr>
              <a:t>1</a:t>
            </a:r>
            <a:r>
              <a:rPr lang="zh-CN" altLang="en-US" sz="3200">
                <a:latin typeface="黑体" pitchFamily="2" charset="-122"/>
              </a:rPr>
              <a:t>）控制存储器</a:t>
            </a:r>
            <a:r>
              <a:rPr lang="en-US" altLang="zh-CN" sz="3200">
                <a:solidFill>
                  <a:srgbClr val="FF3300"/>
                </a:solidFill>
                <a:latin typeface="黑体" pitchFamily="2" charset="-122"/>
              </a:rPr>
              <a:t>CM</a:t>
            </a:r>
            <a:endParaRPr lang="en-US" altLang="zh-CN" sz="3200">
              <a:solidFill>
                <a:srgbClr val="FF3300"/>
              </a:solidFill>
              <a:latin typeface="Times New Roman" pitchFamily="18" charset="0"/>
            </a:endParaRPr>
          </a:p>
        </p:txBody>
      </p:sp>
      <p:sp>
        <p:nvSpPr>
          <p:cNvPr id="409605" name="Text Box 5"/>
          <p:cNvSpPr txBox="1">
            <a:spLocks noChangeArrowheads="1"/>
          </p:cNvSpPr>
          <p:nvPr/>
        </p:nvSpPr>
        <p:spPr bwMode="auto">
          <a:xfrm>
            <a:off x="971550" y="5695950"/>
            <a:ext cx="1676400" cy="433388"/>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latin typeface="黑体" pitchFamily="2" charset="-122"/>
              </a:rPr>
              <a:t>功能：</a:t>
            </a:r>
            <a:endParaRPr lang="zh-CN" altLang="en-US" sz="3200">
              <a:latin typeface="Times New Roman" pitchFamily="18" charset="0"/>
            </a:endParaRPr>
          </a:p>
        </p:txBody>
      </p:sp>
      <p:sp>
        <p:nvSpPr>
          <p:cNvPr id="409643" name="Text Box 43"/>
          <p:cNvSpPr txBox="1">
            <a:spLocks noChangeArrowheads="1"/>
          </p:cNvSpPr>
          <p:nvPr/>
        </p:nvSpPr>
        <p:spPr bwMode="auto">
          <a:xfrm>
            <a:off x="2343150" y="5695950"/>
            <a:ext cx="4419600" cy="433388"/>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solidFill>
                  <a:srgbClr val="FF3300"/>
                </a:solidFill>
                <a:latin typeface="黑体" pitchFamily="2" charset="-122"/>
              </a:rPr>
              <a:t>存放微程序</a:t>
            </a:r>
            <a:r>
              <a:rPr lang="zh-CN" altLang="en-US" sz="3200">
                <a:latin typeface="黑体" pitchFamily="2" charset="-122"/>
              </a:rPr>
              <a:t>。</a:t>
            </a:r>
            <a:endParaRPr lang="zh-CN" altLang="en-US" sz="3200">
              <a:latin typeface="Times New Roman" pitchFamily="18" charset="0"/>
            </a:endParaRPr>
          </a:p>
        </p:txBody>
      </p:sp>
      <p:sp>
        <p:nvSpPr>
          <p:cNvPr id="409644" name="Text Box 44"/>
          <p:cNvSpPr txBox="1">
            <a:spLocks noChangeArrowheads="1"/>
          </p:cNvSpPr>
          <p:nvPr/>
        </p:nvSpPr>
        <p:spPr bwMode="auto">
          <a:xfrm>
            <a:off x="971550" y="6324600"/>
            <a:ext cx="7772400" cy="433388"/>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200">
                <a:solidFill>
                  <a:srgbClr val="FF3300"/>
                </a:solidFill>
                <a:latin typeface="黑体" pitchFamily="2" charset="-122"/>
              </a:rPr>
              <a:t>CM</a:t>
            </a:r>
            <a:r>
              <a:rPr lang="zh-CN" altLang="en-US" sz="3200">
                <a:latin typeface="黑体" pitchFamily="2" charset="-122"/>
              </a:rPr>
              <a:t>属于</a:t>
            </a:r>
            <a:r>
              <a:rPr lang="en-US" altLang="zh-CN" sz="3200">
                <a:solidFill>
                  <a:srgbClr val="FF3300"/>
                </a:solidFill>
                <a:latin typeface="黑体" pitchFamily="2" charset="-122"/>
              </a:rPr>
              <a:t>CPU</a:t>
            </a:r>
            <a:r>
              <a:rPr lang="zh-CN" altLang="en-US" sz="3200">
                <a:latin typeface="黑体" pitchFamily="2" charset="-122"/>
              </a:rPr>
              <a:t>，不属于主存储器。</a:t>
            </a:r>
            <a:endParaRPr lang="zh-CN" altLang="en-US" sz="3200">
              <a:latin typeface="Times New Roman" pitchFamily="18" charset="0"/>
            </a:endParaRPr>
          </a:p>
        </p:txBody>
      </p:sp>
      <p:pic>
        <p:nvPicPr>
          <p:cNvPr id="23560" name="Picture 46"/>
          <p:cNvPicPr>
            <a:picLocks noChangeAspect="1" noChangeArrowheads="1"/>
          </p:cNvPicPr>
          <p:nvPr/>
        </p:nvPicPr>
        <p:blipFill>
          <a:blip r:embed="rId3"/>
          <a:srcRect/>
          <a:stretch>
            <a:fillRect/>
          </a:stretch>
        </p:blipFill>
        <p:spPr bwMode="auto">
          <a:xfrm>
            <a:off x="3095625" y="692150"/>
            <a:ext cx="6048375" cy="4171950"/>
          </a:xfrm>
          <a:prstGeom prst="rect">
            <a:avLst/>
          </a:prstGeom>
          <a:noFill/>
          <a:ln w="9525">
            <a:noFill/>
            <a:miter lim="800000"/>
            <a:headEnd/>
            <a:tailEnd/>
          </a:ln>
        </p:spPr>
      </p:pic>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wipe(left)">
                                      <p:cBhvr>
                                        <p:cTn id="7" dur="500"/>
                                        <p:tgtEl>
                                          <p:spTgt spid="40960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409603"/>
                                        </p:tgtEl>
                                        <p:attrNameLst>
                                          <p:attrName>style.visibility</p:attrName>
                                        </p:attrNameLst>
                                      </p:cBhvr>
                                      <p:to>
                                        <p:strVal val="visible"/>
                                      </p:to>
                                    </p:set>
                                    <p:anim calcmode="lin" valueType="num">
                                      <p:cBhvr>
                                        <p:cTn id="12" dur="500" fill="hold"/>
                                        <p:tgtEl>
                                          <p:spTgt spid="409603"/>
                                        </p:tgtEl>
                                        <p:attrNameLst>
                                          <p:attrName>ppt_x</p:attrName>
                                        </p:attrNameLst>
                                      </p:cBhvr>
                                      <p:tavLst>
                                        <p:tav tm="0">
                                          <p:val>
                                            <p:strVal val="#ppt_x"/>
                                          </p:val>
                                        </p:tav>
                                        <p:tav tm="100000">
                                          <p:val>
                                            <p:strVal val="#ppt_x"/>
                                          </p:val>
                                        </p:tav>
                                      </p:tavLst>
                                    </p:anim>
                                    <p:anim calcmode="lin" valueType="num">
                                      <p:cBhvr>
                                        <p:cTn id="13" dur="500" fill="hold"/>
                                        <p:tgtEl>
                                          <p:spTgt spid="409603"/>
                                        </p:tgtEl>
                                        <p:attrNameLst>
                                          <p:attrName>ppt_y</p:attrName>
                                        </p:attrNameLst>
                                      </p:cBhvr>
                                      <p:tavLst>
                                        <p:tav tm="0">
                                          <p:val>
                                            <p:strVal val="#ppt_y+#ppt_h/2"/>
                                          </p:val>
                                        </p:tav>
                                        <p:tav tm="100000">
                                          <p:val>
                                            <p:strVal val="#ppt_y"/>
                                          </p:val>
                                        </p:tav>
                                      </p:tavLst>
                                    </p:anim>
                                    <p:anim calcmode="lin" valueType="num">
                                      <p:cBhvr>
                                        <p:cTn id="14" dur="500" fill="hold"/>
                                        <p:tgtEl>
                                          <p:spTgt spid="409603"/>
                                        </p:tgtEl>
                                        <p:attrNameLst>
                                          <p:attrName>ppt_w</p:attrName>
                                        </p:attrNameLst>
                                      </p:cBhvr>
                                      <p:tavLst>
                                        <p:tav tm="0">
                                          <p:val>
                                            <p:strVal val="#ppt_w"/>
                                          </p:val>
                                        </p:tav>
                                        <p:tav tm="100000">
                                          <p:val>
                                            <p:strVal val="#ppt_w"/>
                                          </p:val>
                                        </p:tav>
                                      </p:tavLst>
                                    </p:anim>
                                    <p:anim calcmode="lin" valueType="num">
                                      <p:cBhvr>
                                        <p:cTn id="15" dur="500" fill="hold"/>
                                        <p:tgtEl>
                                          <p:spTgt spid="409603"/>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409604"/>
                                        </p:tgtEl>
                                        <p:attrNameLst>
                                          <p:attrName>style.visibility</p:attrName>
                                        </p:attrNameLst>
                                      </p:cBhvr>
                                      <p:to>
                                        <p:strVal val="visible"/>
                                      </p:to>
                                    </p:set>
                                    <p:animEffect transition="in" filter="slide(fromRight)">
                                      <p:cBhvr>
                                        <p:cTn id="20" dur="500"/>
                                        <p:tgtEl>
                                          <p:spTgt spid="40960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09605"/>
                                        </p:tgtEl>
                                        <p:attrNameLst>
                                          <p:attrName>style.visibility</p:attrName>
                                        </p:attrNameLst>
                                      </p:cBhvr>
                                      <p:to>
                                        <p:strVal val="visible"/>
                                      </p:to>
                                    </p:set>
                                    <p:animEffect transition="in" filter="slide(fromLeft)">
                                      <p:cBhvr>
                                        <p:cTn id="25" dur="500"/>
                                        <p:tgtEl>
                                          <p:spTgt spid="40960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409643">
                                            <p:txEl>
                                              <p:pRg st="0" end="0"/>
                                            </p:txEl>
                                          </p:spTgt>
                                        </p:tgtEl>
                                        <p:attrNameLst>
                                          <p:attrName>style.visibility</p:attrName>
                                        </p:attrNameLst>
                                      </p:cBhvr>
                                      <p:to>
                                        <p:strVal val="visible"/>
                                      </p:to>
                                    </p:set>
                                    <p:animEffect transition="in" filter="slide(fromRight)">
                                      <p:cBhvr>
                                        <p:cTn id="30" dur="500"/>
                                        <p:tgtEl>
                                          <p:spTgt spid="40964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409644"/>
                                        </p:tgtEl>
                                        <p:attrNameLst>
                                          <p:attrName>style.visibility</p:attrName>
                                        </p:attrNameLst>
                                      </p:cBhvr>
                                      <p:to>
                                        <p:strVal val="visible"/>
                                      </p:to>
                                    </p:set>
                                    <p:anim calcmode="lin" valueType="num">
                                      <p:cBhvr>
                                        <p:cTn id="35" dur="500" fill="hold"/>
                                        <p:tgtEl>
                                          <p:spTgt spid="409644"/>
                                        </p:tgtEl>
                                        <p:attrNameLst>
                                          <p:attrName>ppt_x</p:attrName>
                                        </p:attrNameLst>
                                      </p:cBhvr>
                                      <p:tavLst>
                                        <p:tav tm="0">
                                          <p:val>
                                            <p:strVal val="#ppt_x-#ppt_w/2"/>
                                          </p:val>
                                        </p:tav>
                                        <p:tav tm="100000">
                                          <p:val>
                                            <p:strVal val="#ppt_x"/>
                                          </p:val>
                                        </p:tav>
                                      </p:tavLst>
                                    </p:anim>
                                    <p:anim calcmode="lin" valueType="num">
                                      <p:cBhvr>
                                        <p:cTn id="36" dur="500" fill="hold"/>
                                        <p:tgtEl>
                                          <p:spTgt spid="409644"/>
                                        </p:tgtEl>
                                        <p:attrNameLst>
                                          <p:attrName>ppt_y</p:attrName>
                                        </p:attrNameLst>
                                      </p:cBhvr>
                                      <p:tavLst>
                                        <p:tav tm="0">
                                          <p:val>
                                            <p:strVal val="#ppt_y"/>
                                          </p:val>
                                        </p:tav>
                                        <p:tav tm="100000">
                                          <p:val>
                                            <p:strVal val="#ppt_y"/>
                                          </p:val>
                                        </p:tav>
                                      </p:tavLst>
                                    </p:anim>
                                    <p:anim calcmode="lin" valueType="num">
                                      <p:cBhvr>
                                        <p:cTn id="37" dur="500" fill="hold"/>
                                        <p:tgtEl>
                                          <p:spTgt spid="409644"/>
                                        </p:tgtEl>
                                        <p:attrNameLst>
                                          <p:attrName>ppt_w</p:attrName>
                                        </p:attrNameLst>
                                      </p:cBhvr>
                                      <p:tavLst>
                                        <p:tav tm="0">
                                          <p:val>
                                            <p:fltVal val="0"/>
                                          </p:val>
                                        </p:tav>
                                        <p:tav tm="100000">
                                          <p:val>
                                            <p:strVal val="#ppt_w"/>
                                          </p:val>
                                        </p:tav>
                                      </p:tavLst>
                                    </p:anim>
                                    <p:anim calcmode="lin" valueType="num">
                                      <p:cBhvr>
                                        <p:cTn id="38" dur="500" fill="hold"/>
                                        <p:tgtEl>
                                          <p:spTgt spid="4096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autoUpdateAnimBg="0"/>
      <p:bldP spid="409603" grpId="0" animBg="1" autoUpdateAnimBg="0"/>
      <p:bldP spid="409604" grpId="0" autoUpdateAnimBg="0"/>
      <p:bldP spid="409605" grpId="0" autoUpdateAnimBg="0"/>
      <p:bldP spid="409643" grpId="0" build="p" autoUpdateAnimBg="0"/>
      <p:bldP spid="40964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2"/>
          <p:cNvPicPr>
            <a:picLocks noChangeAspect="1" noChangeArrowheads="1"/>
          </p:cNvPicPr>
          <p:nvPr/>
        </p:nvPicPr>
        <p:blipFill>
          <a:blip r:embed="rId3"/>
          <a:srcRect/>
          <a:stretch>
            <a:fillRect/>
          </a:stretch>
        </p:blipFill>
        <p:spPr bwMode="auto">
          <a:xfrm>
            <a:off x="3095625" y="0"/>
            <a:ext cx="6048375" cy="4171950"/>
          </a:xfrm>
          <a:prstGeom prst="rect">
            <a:avLst/>
          </a:prstGeom>
          <a:noFill/>
          <a:ln w="9525">
            <a:noFill/>
            <a:miter lim="800000"/>
            <a:headEnd/>
            <a:tailEnd/>
          </a:ln>
        </p:spPr>
      </p:pic>
      <p:sp>
        <p:nvSpPr>
          <p:cNvPr id="410626" name="Text Box 2"/>
          <p:cNvSpPr txBox="1">
            <a:spLocks noChangeArrowheads="1"/>
          </p:cNvSpPr>
          <p:nvPr/>
        </p:nvSpPr>
        <p:spPr bwMode="auto">
          <a:xfrm>
            <a:off x="250825" y="3325813"/>
            <a:ext cx="5562600" cy="390525"/>
          </a:xfrm>
          <a:prstGeom prst="rect">
            <a:avLst/>
          </a:prstGeom>
          <a:noFill/>
          <a:ln w="12700" cap="sq">
            <a:noFill/>
            <a:miter lim="800000"/>
            <a:headEnd type="none" w="sm" len="sm"/>
            <a:tailEnd type="none" w="sm" len="sm"/>
          </a:ln>
        </p:spPr>
        <p:txBody>
          <a:bodyPr>
            <a:spAutoFit/>
          </a:bodyPr>
          <a:lstStyle/>
          <a:p>
            <a:pPr>
              <a:lnSpc>
                <a:spcPct val="70000"/>
              </a:lnSpc>
            </a:pPr>
            <a:r>
              <a:rPr lang="en-US" altLang="zh-CN">
                <a:latin typeface="黑体" pitchFamily="2" charset="-122"/>
              </a:rPr>
              <a:t>(2)</a:t>
            </a:r>
            <a:r>
              <a:rPr lang="zh-CN" altLang="en-US">
                <a:latin typeface="黑体" pitchFamily="2" charset="-122"/>
              </a:rPr>
              <a:t>微指令寄存器 </a:t>
            </a:r>
            <a:r>
              <a:rPr lang="en-US" altLang="zh-CN">
                <a:solidFill>
                  <a:srgbClr val="0000FF"/>
                </a:solidFill>
                <a:latin typeface="Times New Roman" pitchFamily="18" charset="0"/>
                <a:ea typeface="宋体" pitchFamily="2" charset="-122"/>
              </a:rPr>
              <a:t>µIR</a:t>
            </a:r>
            <a:endParaRPr lang="en-US" altLang="zh-CN">
              <a:solidFill>
                <a:srgbClr val="0000FF"/>
              </a:solidFill>
              <a:latin typeface="黑体" pitchFamily="2" charset="-122"/>
            </a:endParaRPr>
          </a:p>
        </p:txBody>
      </p:sp>
      <p:sp>
        <p:nvSpPr>
          <p:cNvPr id="410627" name="Text Box 3"/>
          <p:cNvSpPr txBox="1">
            <a:spLocks noChangeArrowheads="1"/>
          </p:cNvSpPr>
          <p:nvPr/>
        </p:nvSpPr>
        <p:spPr bwMode="auto">
          <a:xfrm>
            <a:off x="0" y="4221163"/>
            <a:ext cx="1676400" cy="433387"/>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latin typeface="黑体" pitchFamily="2" charset="-122"/>
              </a:rPr>
              <a:t>功能：</a:t>
            </a:r>
            <a:endParaRPr lang="zh-CN" altLang="en-US" sz="3200">
              <a:latin typeface="Times New Roman" pitchFamily="18" charset="0"/>
            </a:endParaRPr>
          </a:p>
        </p:txBody>
      </p:sp>
      <p:sp>
        <p:nvSpPr>
          <p:cNvPr id="410665" name="Text Box 41"/>
          <p:cNvSpPr txBox="1">
            <a:spLocks noChangeArrowheads="1"/>
          </p:cNvSpPr>
          <p:nvPr/>
        </p:nvSpPr>
        <p:spPr bwMode="auto">
          <a:xfrm>
            <a:off x="1371600" y="4221163"/>
            <a:ext cx="4419600" cy="433387"/>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solidFill>
                  <a:srgbClr val="0000FF"/>
                </a:solidFill>
                <a:latin typeface="黑体" pitchFamily="2" charset="-122"/>
              </a:rPr>
              <a:t>存放现行微指令</a:t>
            </a:r>
            <a:r>
              <a:rPr lang="zh-CN" altLang="en-US" sz="3200">
                <a:latin typeface="黑体" pitchFamily="2" charset="-122"/>
              </a:rPr>
              <a:t>。</a:t>
            </a:r>
            <a:endParaRPr lang="zh-CN" altLang="en-US" sz="3200">
              <a:latin typeface="Times New Roman" pitchFamily="18" charset="0"/>
            </a:endParaRPr>
          </a:p>
        </p:txBody>
      </p:sp>
      <p:sp>
        <p:nvSpPr>
          <p:cNvPr id="410666" name="Text Box 42"/>
          <p:cNvSpPr txBox="1">
            <a:spLocks noChangeArrowheads="1"/>
          </p:cNvSpPr>
          <p:nvPr/>
        </p:nvSpPr>
        <p:spPr bwMode="auto">
          <a:xfrm>
            <a:off x="609600" y="4830763"/>
            <a:ext cx="3124200" cy="433387"/>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latin typeface="黑体" pitchFamily="2" charset="-122"/>
              </a:rPr>
              <a:t>微命令字段：</a:t>
            </a:r>
            <a:endParaRPr lang="zh-CN" altLang="en-US" sz="3200">
              <a:latin typeface="Times New Roman" pitchFamily="18" charset="0"/>
            </a:endParaRPr>
          </a:p>
        </p:txBody>
      </p:sp>
      <p:sp>
        <p:nvSpPr>
          <p:cNvPr id="410667" name="Text Box 43"/>
          <p:cNvSpPr txBox="1">
            <a:spLocks noChangeArrowheads="1"/>
          </p:cNvSpPr>
          <p:nvPr/>
        </p:nvSpPr>
        <p:spPr bwMode="auto">
          <a:xfrm>
            <a:off x="3124200" y="4729163"/>
            <a:ext cx="6019800" cy="433387"/>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solidFill>
                  <a:schemeClr val="accent2"/>
                </a:solidFill>
                <a:latin typeface="黑体" pitchFamily="2" charset="-122"/>
              </a:rPr>
              <a:t>提供一步操作所需的微命令。</a:t>
            </a:r>
            <a:endParaRPr lang="zh-CN" altLang="en-US" sz="3200">
              <a:solidFill>
                <a:schemeClr val="accent2"/>
              </a:solidFill>
              <a:latin typeface="Times New Roman" pitchFamily="18" charset="0"/>
            </a:endParaRPr>
          </a:p>
        </p:txBody>
      </p:sp>
      <p:sp>
        <p:nvSpPr>
          <p:cNvPr id="410668" name="Text Box 44"/>
          <p:cNvSpPr txBox="1">
            <a:spLocks noChangeArrowheads="1"/>
          </p:cNvSpPr>
          <p:nvPr/>
        </p:nvSpPr>
        <p:spPr bwMode="auto">
          <a:xfrm>
            <a:off x="609600" y="5745163"/>
            <a:ext cx="3124200" cy="433387"/>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latin typeface="黑体" pitchFamily="2" charset="-122"/>
              </a:rPr>
              <a:t>微地址字段：</a:t>
            </a:r>
            <a:endParaRPr lang="zh-CN" altLang="en-US" sz="3200">
              <a:latin typeface="Times New Roman" pitchFamily="18" charset="0"/>
            </a:endParaRPr>
          </a:p>
        </p:txBody>
      </p:sp>
      <p:sp>
        <p:nvSpPr>
          <p:cNvPr id="410669" name="AutoShape 45"/>
          <p:cNvSpPr>
            <a:spLocks/>
          </p:cNvSpPr>
          <p:nvPr/>
        </p:nvSpPr>
        <p:spPr bwMode="auto">
          <a:xfrm>
            <a:off x="381000" y="4983163"/>
            <a:ext cx="152400" cy="1066800"/>
          </a:xfrm>
          <a:prstGeom prst="leftBrace">
            <a:avLst>
              <a:gd name="adj1" fmla="val 58333"/>
              <a:gd name="adj2" fmla="val 50000"/>
            </a:avLst>
          </a:prstGeom>
          <a:noFill/>
          <a:ln w="28575">
            <a:solidFill>
              <a:schemeClr val="tx1"/>
            </a:solidFill>
            <a:round/>
            <a:headEnd/>
            <a:tailEnd/>
          </a:ln>
        </p:spPr>
        <p:txBody>
          <a:bodyPr wrap="none" anchor="ctr"/>
          <a:lstStyle/>
          <a:p>
            <a:endParaRPr lang="zh-CN" altLang="en-US"/>
          </a:p>
        </p:txBody>
      </p:sp>
      <p:sp>
        <p:nvSpPr>
          <p:cNvPr id="410670" name="AutoShape 46"/>
          <p:cNvSpPr>
            <a:spLocks/>
          </p:cNvSpPr>
          <p:nvPr/>
        </p:nvSpPr>
        <p:spPr bwMode="auto">
          <a:xfrm>
            <a:off x="3048000" y="5516563"/>
            <a:ext cx="152400" cy="838200"/>
          </a:xfrm>
          <a:prstGeom prst="leftBrace">
            <a:avLst>
              <a:gd name="adj1" fmla="val 45833"/>
              <a:gd name="adj2" fmla="val 50000"/>
            </a:avLst>
          </a:prstGeom>
          <a:noFill/>
          <a:ln w="28575">
            <a:solidFill>
              <a:srgbClr val="0000FF"/>
            </a:solidFill>
            <a:round/>
            <a:headEnd/>
            <a:tailEnd/>
          </a:ln>
        </p:spPr>
        <p:txBody>
          <a:bodyPr wrap="none" anchor="ctr"/>
          <a:lstStyle/>
          <a:p>
            <a:endParaRPr lang="zh-CN" altLang="en-US"/>
          </a:p>
        </p:txBody>
      </p:sp>
      <p:sp>
        <p:nvSpPr>
          <p:cNvPr id="410671" name="Text Box 47"/>
          <p:cNvSpPr txBox="1">
            <a:spLocks noChangeArrowheads="1"/>
          </p:cNvSpPr>
          <p:nvPr/>
        </p:nvSpPr>
        <p:spPr bwMode="auto">
          <a:xfrm>
            <a:off x="3124200" y="5338763"/>
            <a:ext cx="6019800" cy="433387"/>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solidFill>
                  <a:schemeClr val="accent2"/>
                </a:solidFill>
                <a:latin typeface="黑体" pitchFamily="2" charset="-122"/>
              </a:rPr>
              <a:t>指明后续微地址的形成方式。</a:t>
            </a:r>
            <a:endParaRPr lang="zh-CN" altLang="en-US" sz="3200">
              <a:solidFill>
                <a:schemeClr val="accent2"/>
              </a:solidFill>
              <a:latin typeface="Times New Roman" pitchFamily="18" charset="0"/>
            </a:endParaRPr>
          </a:p>
        </p:txBody>
      </p:sp>
      <p:sp>
        <p:nvSpPr>
          <p:cNvPr id="410672" name="Text Box 48"/>
          <p:cNvSpPr txBox="1">
            <a:spLocks noChangeArrowheads="1"/>
          </p:cNvSpPr>
          <p:nvPr/>
        </p:nvSpPr>
        <p:spPr bwMode="auto">
          <a:xfrm>
            <a:off x="3124200" y="5948363"/>
            <a:ext cx="6019800" cy="433387"/>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solidFill>
                  <a:schemeClr val="accent2"/>
                </a:solidFill>
                <a:latin typeface="黑体" pitchFamily="2" charset="-122"/>
              </a:rPr>
              <a:t>提供微地址的给定部分。</a:t>
            </a:r>
            <a:endParaRPr lang="zh-CN" altLang="en-US" sz="3200">
              <a:solidFill>
                <a:schemeClr val="accent2"/>
              </a:solidFill>
              <a:latin typeface="Times New Roman" pitchFamily="18" charset="0"/>
            </a:endParaRPr>
          </a:p>
        </p:txBody>
      </p:sp>
      <p:sp>
        <p:nvSpPr>
          <p:cNvPr id="410673" name="Text Box 49"/>
          <p:cNvSpPr txBox="1">
            <a:spLocks noChangeArrowheads="1"/>
          </p:cNvSpPr>
          <p:nvPr/>
        </p:nvSpPr>
        <p:spPr bwMode="auto">
          <a:xfrm>
            <a:off x="533400" y="5211763"/>
            <a:ext cx="2971800" cy="457200"/>
          </a:xfrm>
          <a:prstGeom prst="rect">
            <a:avLst/>
          </a:prstGeom>
          <a:noFill/>
          <a:ln w="9525">
            <a:noFill/>
            <a:miter lim="800000"/>
            <a:headEnd/>
            <a:tailEnd/>
          </a:ln>
        </p:spPr>
        <p:txBody>
          <a:bodyPr>
            <a:spAutoFit/>
          </a:bodyPr>
          <a:lstStyle/>
          <a:p>
            <a:r>
              <a:rPr lang="en-US" altLang="zh-CN" sz="2400">
                <a:solidFill>
                  <a:schemeClr val="tx2"/>
                </a:solidFill>
                <a:latin typeface="黑体" pitchFamily="2" charset="-122"/>
              </a:rPr>
              <a:t>(</a:t>
            </a:r>
            <a:r>
              <a:rPr lang="zh-CN" altLang="en-US" sz="2400">
                <a:solidFill>
                  <a:schemeClr val="tx2"/>
                </a:solidFill>
                <a:latin typeface="黑体" pitchFamily="2" charset="-122"/>
              </a:rPr>
              <a:t>微操作控制字段</a:t>
            </a:r>
            <a:r>
              <a:rPr lang="en-US" altLang="zh-CN" sz="2400">
                <a:solidFill>
                  <a:schemeClr val="tx2"/>
                </a:solidFill>
                <a:latin typeface="黑体" pitchFamily="2" charset="-122"/>
              </a:rPr>
              <a:t>)</a:t>
            </a:r>
          </a:p>
        </p:txBody>
      </p:sp>
      <p:sp>
        <p:nvSpPr>
          <p:cNvPr id="410674" name="Text Box 50"/>
          <p:cNvSpPr txBox="1">
            <a:spLocks noChangeArrowheads="1"/>
          </p:cNvSpPr>
          <p:nvPr/>
        </p:nvSpPr>
        <p:spPr bwMode="auto">
          <a:xfrm>
            <a:off x="533400" y="6126163"/>
            <a:ext cx="2971800" cy="457200"/>
          </a:xfrm>
          <a:prstGeom prst="rect">
            <a:avLst/>
          </a:prstGeom>
          <a:noFill/>
          <a:ln w="9525">
            <a:noFill/>
            <a:miter lim="800000"/>
            <a:headEnd/>
            <a:tailEnd/>
          </a:ln>
        </p:spPr>
        <p:txBody>
          <a:bodyPr>
            <a:spAutoFit/>
          </a:bodyPr>
          <a:lstStyle/>
          <a:p>
            <a:r>
              <a:rPr lang="en-US" altLang="zh-CN" sz="2400">
                <a:solidFill>
                  <a:schemeClr val="tx2"/>
                </a:solidFill>
                <a:latin typeface="黑体" pitchFamily="2" charset="-122"/>
              </a:rPr>
              <a:t>(</a:t>
            </a:r>
            <a:r>
              <a:rPr lang="zh-CN" altLang="en-US" sz="2400">
                <a:solidFill>
                  <a:schemeClr val="tx2"/>
                </a:solidFill>
                <a:latin typeface="黑体" pitchFamily="2" charset="-122"/>
              </a:rPr>
              <a:t>顺序控制字段</a:t>
            </a:r>
            <a:r>
              <a:rPr lang="en-US" altLang="zh-CN" sz="2400">
                <a:solidFill>
                  <a:schemeClr val="tx2"/>
                </a:solidFill>
                <a:latin typeface="黑体" pitchFamily="2" charset="-122"/>
              </a:rPr>
              <a:t>)</a:t>
            </a: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slide(fromRight)">
                                      <p:cBhvr>
                                        <p:cTn id="7" dur="500"/>
                                        <p:tgtEl>
                                          <p:spTgt spid="4106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10627"/>
                                        </p:tgtEl>
                                        <p:attrNameLst>
                                          <p:attrName>style.visibility</p:attrName>
                                        </p:attrNameLst>
                                      </p:cBhvr>
                                      <p:to>
                                        <p:strVal val="visible"/>
                                      </p:to>
                                    </p:set>
                                    <p:animEffect transition="in" filter="slide(fromLeft)">
                                      <p:cBhvr>
                                        <p:cTn id="12" dur="500"/>
                                        <p:tgtEl>
                                          <p:spTgt spid="41062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10665">
                                            <p:txEl>
                                              <p:pRg st="0" end="0"/>
                                            </p:txEl>
                                          </p:spTgt>
                                        </p:tgtEl>
                                        <p:attrNameLst>
                                          <p:attrName>style.visibility</p:attrName>
                                        </p:attrNameLst>
                                      </p:cBhvr>
                                      <p:to>
                                        <p:strVal val="visible"/>
                                      </p:to>
                                    </p:set>
                                    <p:animEffect transition="in" filter="slide(fromRight)">
                                      <p:cBhvr>
                                        <p:cTn id="17" dur="500"/>
                                        <p:tgtEl>
                                          <p:spTgt spid="4106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669"/>
                                        </p:tgtEl>
                                        <p:attrNameLst>
                                          <p:attrName>style.visibility</p:attrName>
                                        </p:attrNameLst>
                                      </p:cBhvr>
                                      <p:to>
                                        <p:strVal val="visible"/>
                                      </p:to>
                                    </p:set>
                                    <p:animEffect transition="in" filter="wipe(left)">
                                      <p:cBhvr>
                                        <p:cTn id="22" dur="500"/>
                                        <p:tgtEl>
                                          <p:spTgt spid="410669"/>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410666"/>
                                        </p:tgtEl>
                                        <p:attrNameLst>
                                          <p:attrName>style.visibility</p:attrName>
                                        </p:attrNameLst>
                                      </p:cBhvr>
                                      <p:to>
                                        <p:strVal val="visible"/>
                                      </p:to>
                                    </p:set>
                                    <p:anim calcmode="lin" valueType="num">
                                      <p:cBhvr>
                                        <p:cTn id="27" dur="500" fill="hold"/>
                                        <p:tgtEl>
                                          <p:spTgt spid="410666"/>
                                        </p:tgtEl>
                                        <p:attrNameLst>
                                          <p:attrName>ppt_x</p:attrName>
                                        </p:attrNameLst>
                                      </p:cBhvr>
                                      <p:tavLst>
                                        <p:tav tm="0">
                                          <p:val>
                                            <p:strVal val="#ppt_x-#ppt_w/2"/>
                                          </p:val>
                                        </p:tav>
                                        <p:tav tm="100000">
                                          <p:val>
                                            <p:strVal val="#ppt_x"/>
                                          </p:val>
                                        </p:tav>
                                      </p:tavLst>
                                    </p:anim>
                                    <p:anim calcmode="lin" valueType="num">
                                      <p:cBhvr>
                                        <p:cTn id="28" dur="500" fill="hold"/>
                                        <p:tgtEl>
                                          <p:spTgt spid="410666"/>
                                        </p:tgtEl>
                                        <p:attrNameLst>
                                          <p:attrName>ppt_y</p:attrName>
                                        </p:attrNameLst>
                                      </p:cBhvr>
                                      <p:tavLst>
                                        <p:tav tm="0">
                                          <p:val>
                                            <p:strVal val="#ppt_y"/>
                                          </p:val>
                                        </p:tav>
                                        <p:tav tm="100000">
                                          <p:val>
                                            <p:strVal val="#ppt_y"/>
                                          </p:val>
                                        </p:tav>
                                      </p:tavLst>
                                    </p:anim>
                                    <p:anim calcmode="lin" valueType="num">
                                      <p:cBhvr>
                                        <p:cTn id="29" dur="500" fill="hold"/>
                                        <p:tgtEl>
                                          <p:spTgt spid="410666"/>
                                        </p:tgtEl>
                                        <p:attrNameLst>
                                          <p:attrName>ppt_w</p:attrName>
                                        </p:attrNameLst>
                                      </p:cBhvr>
                                      <p:tavLst>
                                        <p:tav tm="0">
                                          <p:val>
                                            <p:fltVal val="0"/>
                                          </p:val>
                                        </p:tav>
                                        <p:tav tm="100000">
                                          <p:val>
                                            <p:strVal val="#ppt_w"/>
                                          </p:val>
                                        </p:tav>
                                      </p:tavLst>
                                    </p:anim>
                                    <p:anim calcmode="lin" valueType="num">
                                      <p:cBhvr>
                                        <p:cTn id="30" dur="500" fill="hold"/>
                                        <p:tgtEl>
                                          <p:spTgt spid="410666"/>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10667"/>
                                        </p:tgtEl>
                                        <p:attrNameLst>
                                          <p:attrName>style.visibility</p:attrName>
                                        </p:attrNameLst>
                                      </p:cBhvr>
                                      <p:to>
                                        <p:strVal val="visible"/>
                                      </p:to>
                                    </p:set>
                                    <p:anim calcmode="lin" valueType="num">
                                      <p:cBhvr additive="base">
                                        <p:cTn id="35" dur="500" fill="hold"/>
                                        <p:tgtEl>
                                          <p:spTgt spid="410667"/>
                                        </p:tgtEl>
                                        <p:attrNameLst>
                                          <p:attrName>ppt_x</p:attrName>
                                        </p:attrNameLst>
                                      </p:cBhvr>
                                      <p:tavLst>
                                        <p:tav tm="0">
                                          <p:val>
                                            <p:strVal val="1+#ppt_w/2"/>
                                          </p:val>
                                        </p:tav>
                                        <p:tav tm="100000">
                                          <p:val>
                                            <p:strVal val="#ppt_x"/>
                                          </p:val>
                                        </p:tav>
                                      </p:tavLst>
                                    </p:anim>
                                    <p:anim calcmode="lin" valueType="num">
                                      <p:cBhvr additive="base">
                                        <p:cTn id="36" dur="500" fill="hold"/>
                                        <p:tgtEl>
                                          <p:spTgt spid="41066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10673">
                                            <p:txEl>
                                              <p:pRg st="0" end="0"/>
                                            </p:txEl>
                                          </p:spTgt>
                                        </p:tgtEl>
                                        <p:attrNameLst>
                                          <p:attrName>style.visibility</p:attrName>
                                        </p:attrNameLst>
                                      </p:cBhvr>
                                      <p:to>
                                        <p:strVal val="visible"/>
                                      </p:to>
                                    </p:set>
                                    <p:animEffect transition="in" filter="dissolve">
                                      <p:cBhvr>
                                        <p:cTn id="41" dur="500"/>
                                        <p:tgtEl>
                                          <p:spTgt spid="41067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410668"/>
                                        </p:tgtEl>
                                        <p:attrNameLst>
                                          <p:attrName>style.visibility</p:attrName>
                                        </p:attrNameLst>
                                      </p:cBhvr>
                                      <p:to>
                                        <p:strVal val="visible"/>
                                      </p:to>
                                    </p:set>
                                    <p:anim calcmode="lin" valueType="num">
                                      <p:cBhvr>
                                        <p:cTn id="46" dur="500" fill="hold"/>
                                        <p:tgtEl>
                                          <p:spTgt spid="410668"/>
                                        </p:tgtEl>
                                        <p:attrNameLst>
                                          <p:attrName>ppt_x</p:attrName>
                                        </p:attrNameLst>
                                      </p:cBhvr>
                                      <p:tavLst>
                                        <p:tav tm="0">
                                          <p:val>
                                            <p:strVal val="#ppt_x-#ppt_w/2"/>
                                          </p:val>
                                        </p:tav>
                                        <p:tav tm="100000">
                                          <p:val>
                                            <p:strVal val="#ppt_x"/>
                                          </p:val>
                                        </p:tav>
                                      </p:tavLst>
                                    </p:anim>
                                    <p:anim calcmode="lin" valueType="num">
                                      <p:cBhvr>
                                        <p:cTn id="47" dur="500" fill="hold"/>
                                        <p:tgtEl>
                                          <p:spTgt spid="410668"/>
                                        </p:tgtEl>
                                        <p:attrNameLst>
                                          <p:attrName>ppt_y</p:attrName>
                                        </p:attrNameLst>
                                      </p:cBhvr>
                                      <p:tavLst>
                                        <p:tav tm="0">
                                          <p:val>
                                            <p:strVal val="#ppt_y"/>
                                          </p:val>
                                        </p:tav>
                                        <p:tav tm="100000">
                                          <p:val>
                                            <p:strVal val="#ppt_y"/>
                                          </p:val>
                                        </p:tav>
                                      </p:tavLst>
                                    </p:anim>
                                    <p:anim calcmode="lin" valueType="num">
                                      <p:cBhvr>
                                        <p:cTn id="48" dur="500" fill="hold"/>
                                        <p:tgtEl>
                                          <p:spTgt spid="410668"/>
                                        </p:tgtEl>
                                        <p:attrNameLst>
                                          <p:attrName>ppt_w</p:attrName>
                                        </p:attrNameLst>
                                      </p:cBhvr>
                                      <p:tavLst>
                                        <p:tav tm="0">
                                          <p:val>
                                            <p:fltVal val="0"/>
                                          </p:val>
                                        </p:tav>
                                        <p:tav tm="100000">
                                          <p:val>
                                            <p:strVal val="#ppt_w"/>
                                          </p:val>
                                        </p:tav>
                                      </p:tavLst>
                                    </p:anim>
                                    <p:anim calcmode="lin" valueType="num">
                                      <p:cBhvr>
                                        <p:cTn id="49" dur="500" fill="hold"/>
                                        <p:tgtEl>
                                          <p:spTgt spid="410668"/>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10670"/>
                                        </p:tgtEl>
                                        <p:attrNameLst>
                                          <p:attrName>style.visibility</p:attrName>
                                        </p:attrNameLst>
                                      </p:cBhvr>
                                      <p:to>
                                        <p:strVal val="visible"/>
                                      </p:to>
                                    </p:set>
                                    <p:animEffect transition="in" filter="wipe(left)">
                                      <p:cBhvr>
                                        <p:cTn id="54" dur="500"/>
                                        <p:tgtEl>
                                          <p:spTgt spid="41067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410671"/>
                                        </p:tgtEl>
                                        <p:attrNameLst>
                                          <p:attrName>style.visibility</p:attrName>
                                        </p:attrNameLst>
                                      </p:cBhvr>
                                      <p:to>
                                        <p:strVal val="visible"/>
                                      </p:to>
                                    </p:set>
                                    <p:anim calcmode="lin" valueType="num">
                                      <p:cBhvr additive="base">
                                        <p:cTn id="59" dur="500" fill="hold"/>
                                        <p:tgtEl>
                                          <p:spTgt spid="410671"/>
                                        </p:tgtEl>
                                        <p:attrNameLst>
                                          <p:attrName>ppt_x</p:attrName>
                                        </p:attrNameLst>
                                      </p:cBhvr>
                                      <p:tavLst>
                                        <p:tav tm="0">
                                          <p:val>
                                            <p:strVal val="1+#ppt_w/2"/>
                                          </p:val>
                                        </p:tav>
                                        <p:tav tm="100000">
                                          <p:val>
                                            <p:strVal val="#ppt_x"/>
                                          </p:val>
                                        </p:tav>
                                      </p:tavLst>
                                    </p:anim>
                                    <p:anim calcmode="lin" valueType="num">
                                      <p:cBhvr additive="base">
                                        <p:cTn id="60" dur="500" fill="hold"/>
                                        <p:tgtEl>
                                          <p:spTgt spid="41067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410672"/>
                                        </p:tgtEl>
                                        <p:attrNameLst>
                                          <p:attrName>style.visibility</p:attrName>
                                        </p:attrNameLst>
                                      </p:cBhvr>
                                      <p:to>
                                        <p:strVal val="visible"/>
                                      </p:to>
                                    </p:set>
                                    <p:anim calcmode="lin" valueType="num">
                                      <p:cBhvr additive="base">
                                        <p:cTn id="65" dur="500" fill="hold"/>
                                        <p:tgtEl>
                                          <p:spTgt spid="410672"/>
                                        </p:tgtEl>
                                        <p:attrNameLst>
                                          <p:attrName>ppt_x</p:attrName>
                                        </p:attrNameLst>
                                      </p:cBhvr>
                                      <p:tavLst>
                                        <p:tav tm="0">
                                          <p:val>
                                            <p:strVal val="1+#ppt_w/2"/>
                                          </p:val>
                                        </p:tav>
                                        <p:tav tm="100000">
                                          <p:val>
                                            <p:strVal val="#ppt_x"/>
                                          </p:val>
                                        </p:tav>
                                      </p:tavLst>
                                    </p:anim>
                                    <p:anim calcmode="lin" valueType="num">
                                      <p:cBhvr additive="base">
                                        <p:cTn id="66" dur="500" fill="hold"/>
                                        <p:tgtEl>
                                          <p:spTgt spid="410672"/>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10674">
                                            <p:txEl>
                                              <p:pRg st="0" end="0"/>
                                            </p:txEl>
                                          </p:spTgt>
                                        </p:tgtEl>
                                        <p:attrNameLst>
                                          <p:attrName>style.visibility</p:attrName>
                                        </p:attrNameLst>
                                      </p:cBhvr>
                                      <p:to>
                                        <p:strVal val="visible"/>
                                      </p:to>
                                    </p:set>
                                    <p:animEffect transition="in" filter="dissolve">
                                      <p:cBhvr>
                                        <p:cTn id="71" dur="500"/>
                                        <p:tgtEl>
                                          <p:spTgt spid="4106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utoUpdateAnimBg="0"/>
      <p:bldP spid="410627" grpId="0" autoUpdateAnimBg="0"/>
      <p:bldP spid="410665" grpId="0" build="p" autoUpdateAnimBg="0"/>
      <p:bldP spid="410666" grpId="0" autoUpdateAnimBg="0"/>
      <p:bldP spid="410667" grpId="0" autoUpdateAnimBg="0"/>
      <p:bldP spid="410668" grpId="0" autoUpdateAnimBg="0"/>
      <p:bldP spid="410669" grpId="0" animBg="1"/>
      <p:bldP spid="410670" grpId="0" animBg="1"/>
      <p:bldP spid="410671" grpId="0" autoUpdateAnimBg="0"/>
      <p:bldP spid="410672" grpId="0" autoUpdateAnimBg="0"/>
      <p:bldP spid="410673" grpId="0" build="p" autoUpdateAnimBg="0"/>
      <p:bldP spid="41067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8"/>
          <p:cNvPicPr>
            <a:picLocks noChangeAspect="1" noChangeArrowheads="1"/>
          </p:cNvPicPr>
          <p:nvPr/>
        </p:nvPicPr>
        <p:blipFill>
          <a:blip r:embed="rId3"/>
          <a:srcRect/>
          <a:stretch>
            <a:fillRect/>
          </a:stretch>
        </p:blipFill>
        <p:spPr bwMode="auto">
          <a:xfrm>
            <a:off x="3095625" y="0"/>
            <a:ext cx="6048375" cy="4171950"/>
          </a:xfrm>
          <a:prstGeom prst="rect">
            <a:avLst/>
          </a:prstGeom>
          <a:noFill/>
          <a:ln w="9525">
            <a:noFill/>
            <a:miter lim="800000"/>
            <a:headEnd/>
            <a:tailEnd/>
          </a:ln>
        </p:spPr>
      </p:pic>
      <p:sp>
        <p:nvSpPr>
          <p:cNvPr id="411650" name="Text Box 2"/>
          <p:cNvSpPr txBox="1">
            <a:spLocks noChangeArrowheads="1"/>
          </p:cNvSpPr>
          <p:nvPr/>
        </p:nvSpPr>
        <p:spPr bwMode="auto">
          <a:xfrm>
            <a:off x="0" y="3886200"/>
            <a:ext cx="5562600" cy="433388"/>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200">
                <a:latin typeface="黑体" pitchFamily="2" charset="-122"/>
              </a:rPr>
              <a:t>(3)</a:t>
            </a:r>
            <a:r>
              <a:rPr lang="zh-CN" altLang="en-US" sz="3200">
                <a:latin typeface="黑体" pitchFamily="2" charset="-122"/>
              </a:rPr>
              <a:t>微地址形成电路</a:t>
            </a:r>
          </a:p>
        </p:txBody>
      </p:sp>
      <p:sp>
        <p:nvSpPr>
          <p:cNvPr id="411651" name="Text Box 3"/>
          <p:cNvSpPr txBox="1">
            <a:spLocks noChangeArrowheads="1"/>
          </p:cNvSpPr>
          <p:nvPr/>
        </p:nvSpPr>
        <p:spPr bwMode="auto">
          <a:xfrm>
            <a:off x="0" y="4495800"/>
            <a:ext cx="1676400" cy="433388"/>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latin typeface="黑体" pitchFamily="2" charset="-122"/>
              </a:rPr>
              <a:t>功能：</a:t>
            </a:r>
            <a:endParaRPr lang="zh-CN" altLang="en-US" sz="3200">
              <a:latin typeface="Times New Roman" pitchFamily="18" charset="0"/>
            </a:endParaRPr>
          </a:p>
        </p:txBody>
      </p:sp>
      <p:sp>
        <p:nvSpPr>
          <p:cNvPr id="411689" name="Text Box 41"/>
          <p:cNvSpPr txBox="1">
            <a:spLocks noChangeArrowheads="1"/>
          </p:cNvSpPr>
          <p:nvPr/>
        </p:nvSpPr>
        <p:spPr bwMode="auto">
          <a:xfrm>
            <a:off x="1371600" y="4495800"/>
            <a:ext cx="4419600" cy="433388"/>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200">
                <a:solidFill>
                  <a:srgbClr val="FF3300"/>
                </a:solidFill>
                <a:latin typeface="黑体" pitchFamily="2" charset="-122"/>
              </a:rPr>
              <a:t>提供两类微地址</a:t>
            </a:r>
            <a:r>
              <a:rPr lang="zh-CN" altLang="en-US" sz="3200">
                <a:latin typeface="黑体" pitchFamily="2" charset="-122"/>
              </a:rPr>
              <a:t>。</a:t>
            </a:r>
            <a:endParaRPr lang="zh-CN" altLang="en-US" sz="3200">
              <a:latin typeface="Times New Roman" pitchFamily="18" charset="0"/>
            </a:endParaRPr>
          </a:p>
        </p:txBody>
      </p:sp>
      <p:sp>
        <p:nvSpPr>
          <p:cNvPr id="411690" name="Text Box 42"/>
          <p:cNvSpPr txBox="1">
            <a:spLocks noChangeArrowheads="1"/>
          </p:cNvSpPr>
          <p:nvPr/>
        </p:nvSpPr>
        <p:spPr bwMode="auto">
          <a:xfrm>
            <a:off x="609600" y="5105400"/>
            <a:ext cx="4267200" cy="476250"/>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600">
                <a:latin typeface="黑体" pitchFamily="2" charset="-122"/>
              </a:rPr>
              <a:t>微程序入口地址：</a:t>
            </a:r>
            <a:endParaRPr lang="zh-CN" altLang="en-US" sz="3600">
              <a:latin typeface="Times New Roman" pitchFamily="18" charset="0"/>
            </a:endParaRPr>
          </a:p>
        </p:txBody>
      </p:sp>
      <p:sp>
        <p:nvSpPr>
          <p:cNvPr id="411691" name="Text Box 43"/>
          <p:cNvSpPr txBox="1">
            <a:spLocks noChangeArrowheads="1"/>
          </p:cNvSpPr>
          <p:nvPr/>
        </p:nvSpPr>
        <p:spPr bwMode="auto">
          <a:xfrm>
            <a:off x="4168775" y="5157788"/>
            <a:ext cx="4148138" cy="390525"/>
          </a:xfrm>
          <a:prstGeom prst="rect">
            <a:avLst/>
          </a:prstGeom>
          <a:noFill/>
          <a:ln w="12700" cap="sq">
            <a:noFill/>
            <a:miter lim="800000"/>
            <a:headEnd type="none" w="sm" len="sm"/>
            <a:tailEnd type="none" w="sm" len="sm"/>
          </a:ln>
        </p:spPr>
        <p:txBody>
          <a:bodyPr>
            <a:spAutoFit/>
          </a:bodyPr>
          <a:lstStyle/>
          <a:p>
            <a:pPr>
              <a:lnSpc>
                <a:spcPct val="70000"/>
              </a:lnSpc>
            </a:pPr>
            <a:r>
              <a:rPr lang="zh-CN" altLang="en-US">
                <a:solidFill>
                  <a:srgbClr val="0000FF"/>
                </a:solidFill>
                <a:latin typeface="黑体" pitchFamily="2" charset="-122"/>
              </a:rPr>
              <a:t>由</a:t>
            </a:r>
            <a:r>
              <a:rPr lang="zh-CN" altLang="en-US">
                <a:solidFill>
                  <a:srgbClr val="FF3300"/>
                </a:solidFill>
                <a:latin typeface="黑体" pitchFamily="2" charset="-122"/>
              </a:rPr>
              <a:t>机器指令</a:t>
            </a:r>
            <a:r>
              <a:rPr lang="zh-CN" altLang="en-US">
                <a:solidFill>
                  <a:srgbClr val="0000FF"/>
                </a:solidFill>
                <a:latin typeface="黑体" pitchFamily="2" charset="-122"/>
              </a:rPr>
              <a:t>操作码形成。</a:t>
            </a:r>
            <a:endParaRPr lang="zh-CN" altLang="en-US">
              <a:solidFill>
                <a:srgbClr val="0000FF"/>
              </a:solidFill>
              <a:latin typeface="Times New Roman" pitchFamily="18" charset="0"/>
            </a:endParaRPr>
          </a:p>
        </p:txBody>
      </p:sp>
      <p:sp>
        <p:nvSpPr>
          <p:cNvPr id="411692" name="Text Box 44"/>
          <p:cNvSpPr txBox="1">
            <a:spLocks noChangeArrowheads="1"/>
          </p:cNvSpPr>
          <p:nvPr/>
        </p:nvSpPr>
        <p:spPr bwMode="auto">
          <a:xfrm>
            <a:off x="609600" y="5791200"/>
            <a:ext cx="3124200" cy="476250"/>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600">
                <a:latin typeface="黑体" pitchFamily="2" charset="-122"/>
              </a:rPr>
              <a:t>后续微地址：</a:t>
            </a:r>
            <a:endParaRPr lang="zh-CN" altLang="en-US" sz="3600">
              <a:latin typeface="Times New Roman" pitchFamily="18" charset="0"/>
            </a:endParaRPr>
          </a:p>
        </p:txBody>
      </p:sp>
      <p:sp>
        <p:nvSpPr>
          <p:cNvPr id="411693" name="AutoShape 45"/>
          <p:cNvSpPr>
            <a:spLocks/>
          </p:cNvSpPr>
          <p:nvPr/>
        </p:nvSpPr>
        <p:spPr bwMode="auto">
          <a:xfrm>
            <a:off x="381000" y="5181600"/>
            <a:ext cx="152400" cy="914400"/>
          </a:xfrm>
          <a:prstGeom prst="leftBrace">
            <a:avLst>
              <a:gd name="adj1" fmla="val 50000"/>
              <a:gd name="adj2" fmla="val 50000"/>
            </a:avLst>
          </a:prstGeom>
          <a:noFill/>
          <a:ln w="28575">
            <a:solidFill>
              <a:schemeClr val="tx1"/>
            </a:solidFill>
            <a:round/>
            <a:headEnd/>
            <a:tailEnd/>
          </a:ln>
        </p:spPr>
        <p:txBody>
          <a:bodyPr wrap="none" anchor="ctr"/>
          <a:lstStyle/>
          <a:p>
            <a:endParaRPr lang="zh-CN" altLang="en-US"/>
          </a:p>
        </p:txBody>
      </p:sp>
      <p:sp>
        <p:nvSpPr>
          <p:cNvPr id="411694" name="Text Box 46"/>
          <p:cNvSpPr txBox="1">
            <a:spLocks noChangeArrowheads="1"/>
          </p:cNvSpPr>
          <p:nvPr/>
        </p:nvSpPr>
        <p:spPr bwMode="auto">
          <a:xfrm>
            <a:off x="3419475" y="5851525"/>
            <a:ext cx="5535613" cy="817563"/>
          </a:xfrm>
          <a:prstGeom prst="rect">
            <a:avLst/>
          </a:prstGeom>
          <a:noFill/>
          <a:ln w="12700" cap="sq">
            <a:noFill/>
            <a:miter lim="800000"/>
            <a:headEnd type="none" w="sm" len="sm"/>
            <a:tailEnd type="none" w="sm" len="sm"/>
          </a:ln>
        </p:spPr>
        <p:txBody>
          <a:bodyPr>
            <a:spAutoFit/>
          </a:bodyPr>
          <a:lstStyle/>
          <a:p>
            <a:pPr>
              <a:lnSpc>
                <a:spcPct val="60000"/>
              </a:lnSpc>
            </a:pPr>
            <a:r>
              <a:rPr lang="zh-CN" altLang="en-US">
                <a:solidFill>
                  <a:srgbClr val="0000FF"/>
                </a:solidFill>
                <a:latin typeface="黑体" pitchFamily="2" charset="-122"/>
              </a:rPr>
              <a:t>由</a:t>
            </a:r>
            <a:r>
              <a:rPr lang="zh-CN" altLang="en-US">
                <a:solidFill>
                  <a:srgbClr val="FF3300"/>
                </a:solidFill>
                <a:latin typeface="黑体" pitchFamily="2" charset="-122"/>
              </a:rPr>
              <a:t>微地址字段、现行微地址、运</a:t>
            </a:r>
          </a:p>
          <a:p>
            <a:pPr>
              <a:lnSpc>
                <a:spcPct val="60000"/>
              </a:lnSpc>
            </a:pPr>
            <a:r>
              <a:rPr lang="zh-CN" altLang="en-US">
                <a:solidFill>
                  <a:srgbClr val="FF3300"/>
                </a:solidFill>
                <a:latin typeface="黑体" pitchFamily="2" charset="-122"/>
              </a:rPr>
              <a:t>行状态</a:t>
            </a:r>
            <a:r>
              <a:rPr lang="zh-CN" altLang="en-US">
                <a:solidFill>
                  <a:srgbClr val="0000FF"/>
                </a:solidFill>
                <a:latin typeface="黑体" pitchFamily="2" charset="-122"/>
              </a:rPr>
              <a:t>等形成。</a:t>
            </a:r>
            <a:endParaRPr lang="zh-CN" altLang="en-US">
              <a:solidFill>
                <a:srgbClr val="0000FF"/>
              </a:solidFill>
              <a:latin typeface="Times New Roman" pitchFamily="18" charset="0"/>
            </a:endParaRP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11650"/>
                                        </p:tgtEl>
                                        <p:attrNameLst>
                                          <p:attrName>style.visibility</p:attrName>
                                        </p:attrNameLst>
                                      </p:cBhvr>
                                      <p:to>
                                        <p:strVal val="visible"/>
                                      </p:to>
                                    </p:set>
                                    <p:animEffect transition="in" filter="slide(fromRight)">
                                      <p:cBhvr>
                                        <p:cTn id="7" dur="500"/>
                                        <p:tgtEl>
                                          <p:spTgt spid="4116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11651"/>
                                        </p:tgtEl>
                                        <p:attrNameLst>
                                          <p:attrName>style.visibility</p:attrName>
                                        </p:attrNameLst>
                                      </p:cBhvr>
                                      <p:to>
                                        <p:strVal val="visible"/>
                                      </p:to>
                                    </p:set>
                                    <p:animEffect transition="in" filter="slide(fromLeft)">
                                      <p:cBhvr>
                                        <p:cTn id="12" dur="500"/>
                                        <p:tgtEl>
                                          <p:spTgt spid="41165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11689">
                                            <p:txEl>
                                              <p:pRg st="0" end="0"/>
                                            </p:txEl>
                                          </p:spTgt>
                                        </p:tgtEl>
                                        <p:attrNameLst>
                                          <p:attrName>style.visibility</p:attrName>
                                        </p:attrNameLst>
                                      </p:cBhvr>
                                      <p:to>
                                        <p:strVal val="visible"/>
                                      </p:to>
                                    </p:set>
                                    <p:animEffect transition="in" filter="slide(fromRight)">
                                      <p:cBhvr>
                                        <p:cTn id="17" dur="500"/>
                                        <p:tgtEl>
                                          <p:spTgt spid="4116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1693"/>
                                        </p:tgtEl>
                                        <p:attrNameLst>
                                          <p:attrName>style.visibility</p:attrName>
                                        </p:attrNameLst>
                                      </p:cBhvr>
                                      <p:to>
                                        <p:strVal val="visible"/>
                                      </p:to>
                                    </p:set>
                                    <p:animEffect transition="in" filter="wipe(left)">
                                      <p:cBhvr>
                                        <p:cTn id="22" dur="500"/>
                                        <p:tgtEl>
                                          <p:spTgt spid="411693"/>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411690"/>
                                        </p:tgtEl>
                                        <p:attrNameLst>
                                          <p:attrName>style.visibility</p:attrName>
                                        </p:attrNameLst>
                                      </p:cBhvr>
                                      <p:to>
                                        <p:strVal val="visible"/>
                                      </p:to>
                                    </p:set>
                                    <p:anim calcmode="lin" valueType="num">
                                      <p:cBhvr>
                                        <p:cTn id="27" dur="500" fill="hold"/>
                                        <p:tgtEl>
                                          <p:spTgt spid="411690"/>
                                        </p:tgtEl>
                                        <p:attrNameLst>
                                          <p:attrName>ppt_x</p:attrName>
                                        </p:attrNameLst>
                                      </p:cBhvr>
                                      <p:tavLst>
                                        <p:tav tm="0">
                                          <p:val>
                                            <p:strVal val="#ppt_x-#ppt_w/2"/>
                                          </p:val>
                                        </p:tav>
                                        <p:tav tm="100000">
                                          <p:val>
                                            <p:strVal val="#ppt_x"/>
                                          </p:val>
                                        </p:tav>
                                      </p:tavLst>
                                    </p:anim>
                                    <p:anim calcmode="lin" valueType="num">
                                      <p:cBhvr>
                                        <p:cTn id="28" dur="500" fill="hold"/>
                                        <p:tgtEl>
                                          <p:spTgt spid="411690"/>
                                        </p:tgtEl>
                                        <p:attrNameLst>
                                          <p:attrName>ppt_y</p:attrName>
                                        </p:attrNameLst>
                                      </p:cBhvr>
                                      <p:tavLst>
                                        <p:tav tm="0">
                                          <p:val>
                                            <p:strVal val="#ppt_y"/>
                                          </p:val>
                                        </p:tav>
                                        <p:tav tm="100000">
                                          <p:val>
                                            <p:strVal val="#ppt_y"/>
                                          </p:val>
                                        </p:tav>
                                      </p:tavLst>
                                    </p:anim>
                                    <p:anim calcmode="lin" valueType="num">
                                      <p:cBhvr>
                                        <p:cTn id="29" dur="500" fill="hold"/>
                                        <p:tgtEl>
                                          <p:spTgt spid="411690"/>
                                        </p:tgtEl>
                                        <p:attrNameLst>
                                          <p:attrName>ppt_w</p:attrName>
                                        </p:attrNameLst>
                                      </p:cBhvr>
                                      <p:tavLst>
                                        <p:tav tm="0">
                                          <p:val>
                                            <p:fltVal val="0"/>
                                          </p:val>
                                        </p:tav>
                                        <p:tav tm="100000">
                                          <p:val>
                                            <p:strVal val="#ppt_w"/>
                                          </p:val>
                                        </p:tav>
                                      </p:tavLst>
                                    </p:anim>
                                    <p:anim calcmode="lin" valueType="num">
                                      <p:cBhvr>
                                        <p:cTn id="30" dur="500" fill="hold"/>
                                        <p:tgtEl>
                                          <p:spTgt spid="411690"/>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11691"/>
                                        </p:tgtEl>
                                        <p:attrNameLst>
                                          <p:attrName>style.visibility</p:attrName>
                                        </p:attrNameLst>
                                      </p:cBhvr>
                                      <p:to>
                                        <p:strVal val="visible"/>
                                      </p:to>
                                    </p:set>
                                    <p:anim calcmode="lin" valueType="num">
                                      <p:cBhvr additive="base">
                                        <p:cTn id="35" dur="500" fill="hold"/>
                                        <p:tgtEl>
                                          <p:spTgt spid="411691"/>
                                        </p:tgtEl>
                                        <p:attrNameLst>
                                          <p:attrName>ppt_x</p:attrName>
                                        </p:attrNameLst>
                                      </p:cBhvr>
                                      <p:tavLst>
                                        <p:tav tm="0">
                                          <p:val>
                                            <p:strVal val="1+#ppt_w/2"/>
                                          </p:val>
                                        </p:tav>
                                        <p:tav tm="100000">
                                          <p:val>
                                            <p:strVal val="#ppt_x"/>
                                          </p:val>
                                        </p:tav>
                                      </p:tavLst>
                                    </p:anim>
                                    <p:anim calcmode="lin" valueType="num">
                                      <p:cBhvr additive="base">
                                        <p:cTn id="36" dur="500" fill="hold"/>
                                        <p:tgtEl>
                                          <p:spTgt spid="41169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411692"/>
                                        </p:tgtEl>
                                        <p:attrNameLst>
                                          <p:attrName>style.visibility</p:attrName>
                                        </p:attrNameLst>
                                      </p:cBhvr>
                                      <p:to>
                                        <p:strVal val="visible"/>
                                      </p:to>
                                    </p:set>
                                    <p:anim calcmode="lin" valueType="num">
                                      <p:cBhvr>
                                        <p:cTn id="41" dur="500" fill="hold"/>
                                        <p:tgtEl>
                                          <p:spTgt spid="411692"/>
                                        </p:tgtEl>
                                        <p:attrNameLst>
                                          <p:attrName>ppt_x</p:attrName>
                                        </p:attrNameLst>
                                      </p:cBhvr>
                                      <p:tavLst>
                                        <p:tav tm="0">
                                          <p:val>
                                            <p:strVal val="#ppt_x-#ppt_w/2"/>
                                          </p:val>
                                        </p:tav>
                                        <p:tav tm="100000">
                                          <p:val>
                                            <p:strVal val="#ppt_x"/>
                                          </p:val>
                                        </p:tav>
                                      </p:tavLst>
                                    </p:anim>
                                    <p:anim calcmode="lin" valueType="num">
                                      <p:cBhvr>
                                        <p:cTn id="42" dur="500" fill="hold"/>
                                        <p:tgtEl>
                                          <p:spTgt spid="411692"/>
                                        </p:tgtEl>
                                        <p:attrNameLst>
                                          <p:attrName>ppt_y</p:attrName>
                                        </p:attrNameLst>
                                      </p:cBhvr>
                                      <p:tavLst>
                                        <p:tav tm="0">
                                          <p:val>
                                            <p:strVal val="#ppt_y"/>
                                          </p:val>
                                        </p:tav>
                                        <p:tav tm="100000">
                                          <p:val>
                                            <p:strVal val="#ppt_y"/>
                                          </p:val>
                                        </p:tav>
                                      </p:tavLst>
                                    </p:anim>
                                    <p:anim calcmode="lin" valueType="num">
                                      <p:cBhvr>
                                        <p:cTn id="43" dur="500" fill="hold"/>
                                        <p:tgtEl>
                                          <p:spTgt spid="411692"/>
                                        </p:tgtEl>
                                        <p:attrNameLst>
                                          <p:attrName>ppt_w</p:attrName>
                                        </p:attrNameLst>
                                      </p:cBhvr>
                                      <p:tavLst>
                                        <p:tav tm="0">
                                          <p:val>
                                            <p:fltVal val="0"/>
                                          </p:val>
                                        </p:tav>
                                        <p:tav tm="100000">
                                          <p:val>
                                            <p:strVal val="#ppt_w"/>
                                          </p:val>
                                        </p:tav>
                                      </p:tavLst>
                                    </p:anim>
                                    <p:anim calcmode="lin" valueType="num">
                                      <p:cBhvr>
                                        <p:cTn id="44" dur="500" fill="hold"/>
                                        <p:tgtEl>
                                          <p:spTgt spid="411692"/>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11694">
                                            <p:txEl>
                                              <p:pRg st="0" end="0"/>
                                            </p:txEl>
                                          </p:spTgt>
                                        </p:tgtEl>
                                        <p:attrNameLst>
                                          <p:attrName>style.visibility</p:attrName>
                                        </p:attrNameLst>
                                      </p:cBhvr>
                                      <p:to>
                                        <p:strVal val="visible"/>
                                      </p:to>
                                    </p:set>
                                    <p:anim calcmode="lin" valueType="num">
                                      <p:cBhvr additive="base">
                                        <p:cTn id="49" dur="500" fill="hold"/>
                                        <p:tgtEl>
                                          <p:spTgt spid="411694">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116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11694">
                                            <p:txEl>
                                              <p:pRg st="1" end="1"/>
                                            </p:txEl>
                                          </p:spTgt>
                                        </p:tgtEl>
                                        <p:attrNameLst>
                                          <p:attrName>style.visibility</p:attrName>
                                        </p:attrNameLst>
                                      </p:cBhvr>
                                      <p:to>
                                        <p:strVal val="visible"/>
                                      </p:to>
                                    </p:set>
                                    <p:anim calcmode="lin" valueType="num">
                                      <p:cBhvr additive="base">
                                        <p:cTn id="55" dur="500" fill="hold"/>
                                        <p:tgtEl>
                                          <p:spTgt spid="411694">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1169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autoUpdateAnimBg="0"/>
      <p:bldP spid="411651" grpId="0" autoUpdateAnimBg="0"/>
      <p:bldP spid="411689" grpId="0" build="p" autoUpdateAnimBg="0"/>
      <p:bldP spid="411690" grpId="0" autoUpdateAnimBg="0"/>
      <p:bldP spid="411691" grpId="0" autoUpdateAnimBg="0"/>
      <p:bldP spid="411692" grpId="0" autoUpdateAnimBg="0"/>
      <p:bldP spid="411693" grpId="0" animBg="1"/>
      <p:bldP spid="41169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6"/>
          <p:cNvPicPr>
            <a:picLocks noChangeAspect="1" noChangeArrowheads="1"/>
          </p:cNvPicPr>
          <p:nvPr/>
        </p:nvPicPr>
        <p:blipFill>
          <a:blip r:embed="rId3"/>
          <a:srcRect/>
          <a:stretch>
            <a:fillRect/>
          </a:stretch>
        </p:blipFill>
        <p:spPr bwMode="auto">
          <a:xfrm>
            <a:off x="3095625" y="0"/>
            <a:ext cx="6048375" cy="4171950"/>
          </a:xfrm>
          <a:prstGeom prst="rect">
            <a:avLst/>
          </a:prstGeom>
          <a:noFill/>
          <a:ln w="9525">
            <a:noFill/>
            <a:miter lim="800000"/>
            <a:headEnd/>
            <a:tailEnd/>
          </a:ln>
        </p:spPr>
      </p:pic>
      <p:sp>
        <p:nvSpPr>
          <p:cNvPr id="412674" name="Text Box 2"/>
          <p:cNvSpPr txBox="1">
            <a:spLocks noChangeArrowheads="1"/>
          </p:cNvSpPr>
          <p:nvPr/>
        </p:nvSpPr>
        <p:spPr bwMode="auto">
          <a:xfrm>
            <a:off x="0" y="3886200"/>
            <a:ext cx="3505200" cy="476250"/>
          </a:xfrm>
          <a:prstGeom prst="rect">
            <a:avLst/>
          </a:prstGeom>
          <a:solidFill>
            <a:srgbClr val="66FFCC"/>
          </a:solidFill>
          <a:ln w="12700" cap="sq">
            <a:noFill/>
            <a:miter lim="800000"/>
            <a:headEnd type="none" w="sm" len="sm"/>
            <a:tailEnd type="none" w="sm" len="sm"/>
          </a:ln>
        </p:spPr>
        <p:txBody>
          <a:bodyPr>
            <a:spAutoFit/>
          </a:bodyPr>
          <a:lstStyle/>
          <a:p>
            <a:pPr>
              <a:lnSpc>
                <a:spcPct val="70000"/>
              </a:lnSpc>
            </a:pPr>
            <a:r>
              <a:rPr lang="en-US" altLang="zh-CN" sz="3600">
                <a:latin typeface="黑体" pitchFamily="2" charset="-122"/>
              </a:rPr>
              <a:t>2.</a:t>
            </a:r>
            <a:r>
              <a:rPr lang="zh-CN" altLang="en-US" sz="3600">
                <a:latin typeface="黑体" pitchFamily="2" charset="-122"/>
              </a:rPr>
              <a:t>工作过程</a:t>
            </a:r>
          </a:p>
        </p:txBody>
      </p:sp>
      <p:sp>
        <p:nvSpPr>
          <p:cNvPr id="412675" name="Text Box 3"/>
          <p:cNvSpPr txBox="1">
            <a:spLocks noChangeArrowheads="1"/>
          </p:cNvSpPr>
          <p:nvPr/>
        </p:nvSpPr>
        <p:spPr bwMode="auto">
          <a:xfrm>
            <a:off x="0" y="4495800"/>
            <a:ext cx="5410200" cy="476250"/>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600">
                <a:latin typeface="黑体" pitchFamily="2" charset="-122"/>
              </a:rPr>
              <a:t>（</a:t>
            </a:r>
            <a:r>
              <a:rPr lang="en-US" altLang="zh-CN" sz="3600">
                <a:latin typeface="黑体" pitchFamily="2" charset="-122"/>
              </a:rPr>
              <a:t>1</a:t>
            </a:r>
            <a:r>
              <a:rPr lang="zh-CN" altLang="en-US" sz="3600">
                <a:latin typeface="黑体" pitchFamily="2" charset="-122"/>
              </a:rPr>
              <a:t>）取机器指令</a:t>
            </a:r>
            <a:endParaRPr lang="zh-CN" altLang="en-US" sz="3600">
              <a:latin typeface="Times New Roman" pitchFamily="18" charset="0"/>
            </a:endParaRPr>
          </a:p>
        </p:txBody>
      </p:sp>
      <p:sp>
        <p:nvSpPr>
          <p:cNvPr id="412676" name="Text Box 4"/>
          <p:cNvSpPr txBox="1">
            <a:spLocks noChangeArrowheads="1"/>
          </p:cNvSpPr>
          <p:nvPr/>
        </p:nvSpPr>
        <p:spPr bwMode="auto">
          <a:xfrm>
            <a:off x="0" y="5257800"/>
            <a:ext cx="1524000" cy="476250"/>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600">
                <a:latin typeface="黑体" pitchFamily="2" charset="-122"/>
              </a:rPr>
              <a:t>CM</a:t>
            </a:r>
            <a:endParaRPr lang="en-US" altLang="zh-CN" sz="3600">
              <a:latin typeface="Times New Roman" pitchFamily="18" charset="0"/>
            </a:endParaRPr>
          </a:p>
        </p:txBody>
      </p:sp>
      <p:sp>
        <p:nvSpPr>
          <p:cNvPr id="412677" name="Text Box 5"/>
          <p:cNvSpPr txBox="1">
            <a:spLocks noChangeArrowheads="1"/>
          </p:cNvSpPr>
          <p:nvPr/>
        </p:nvSpPr>
        <p:spPr bwMode="auto">
          <a:xfrm rot="10800000" flipV="1">
            <a:off x="685800" y="5029200"/>
            <a:ext cx="2744788" cy="390525"/>
          </a:xfrm>
          <a:prstGeom prst="rect">
            <a:avLst/>
          </a:prstGeom>
          <a:noFill/>
          <a:ln w="12700" cap="sq">
            <a:noFill/>
            <a:miter lim="800000"/>
            <a:headEnd type="none" w="sm" len="sm"/>
            <a:tailEnd type="none" w="sm" len="sm"/>
          </a:ln>
        </p:spPr>
        <p:txBody>
          <a:bodyPr>
            <a:spAutoFit/>
          </a:bodyPr>
          <a:lstStyle/>
          <a:p>
            <a:pPr>
              <a:lnSpc>
                <a:spcPct val="70000"/>
              </a:lnSpc>
            </a:pPr>
            <a:r>
              <a:rPr lang="zh-CN" altLang="en-US">
                <a:latin typeface="黑体" pitchFamily="2" charset="-122"/>
              </a:rPr>
              <a:t>取指</a:t>
            </a:r>
            <a:r>
              <a:rPr lang="zh-CN" altLang="en-US">
                <a:solidFill>
                  <a:srgbClr val="FF3300"/>
                </a:solidFill>
                <a:latin typeface="黑体" pitchFamily="2" charset="-122"/>
              </a:rPr>
              <a:t>微指令</a:t>
            </a:r>
            <a:endParaRPr lang="zh-CN" altLang="en-US">
              <a:solidFill>
                <a:srgbClr val="FF3300"/>
              </a:solidFill>
              <a:latin typeface="Times New Roman" pitchFamily="18" charset="0"/>
            </a:endParaRPr>
          </a:p>
        </p:txBody>
      </p:sp>
      <p:sp>
        <p:nvSpPr>
          <p:cNvPr id="412678" name="Line 6"/>
          <p:cNvSpPr>
            <a:spLocks noChangeShapeType="1"/>
          </p:cNvSpPr>
          <p:nvPr/>
        </p:nvSpPr>
        <p:spPr bwMode="auto">
          <a:xfrm>
            <a:off x="685800" y="5486400"/>
            <a:ext cx="1981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2679" name="Text Box 7"/>
          <p:cNvSpPr txBox="1">
            <a:spLocks noChangeArrowheads="1"/>
          </p:cNvSpPr>
          <p:nvPr/>
        </p:nvSpPr>
        <p:spPr bwMode="auto">
          <a:xfrm>
            <a:off x="2590800" y="5257800"/>
            <a:ext cx="1219200" cy="476250"/>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600">
                <a:latin typeface="Times New Roman" pitchFamily="18" charset="0"/>
                <a:ea typeface="宋体" pitchFamily="2" charset="-122"/>
              </a:rPr>
              <a:t>µ</a:t>
            </a:r>
            <a:r>
              <a:rPr lang="en-US" altLang="zh-CN" sz="3600">
                <a:latin typeface="黑体" pitchFamily="2" charset="-122"/>
              </a:rPr>
              <a:t>IR</a:t>
            </a:r>
          </a:p>
        </p:txBody>
      </p:sp>
      <p:sp>
        <p:nvSpPr>
          <p:cNvPr id="412680" name="Line 8"/>
          <p:cNvSpPr>
            <a:spLocks noChangeShapeType="1"/>
          </p:cNvSpPr>
          <p:nvPr/>
        </p:nvSpPr>
        <p:spPr bwMode="auto">
          <a:xfrm>
            <a:off x="3429000" y="5486400"/>
            <a:ext cx="22098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2681" name="Text Box 9"/>
          <p:cNvSpPr txBox="1">
            <a:spLocks noChangeArrowheads="1"/>
          </p:cNvSpPr>
          <p:nvPr/>
        </p:nvSpPr>
        <p:spPr bwMode="auto">
          <a:xfrm>
            <a:off x="3429000" y="4953000"/>
            <a:ext cx="25146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微命令字段</a:t>
            </a:r>
          </a:p>
        </p:txBody>
      </p:sp>
      <p:sp>
        <p:nvSpPr>
          <p:cNvPr id="412682" name="Text Box 10"/>
          <p:cNvSpPr txBox="1">
            <a:spLocks noChangeArrowheads="1"/>
          </p:cNvSpPr>
          <p:nvPr/>
        </p:nvSpPr>
        <p:spPr bwMode="auto">
          <a:xfrm>
            <a:off x="5638800" y="5181600"/>
            <a:ext cx="1981200" cy="579438"/>
          </a:xfrm>
          <a:prstGeom prst="rect">
            <a:avLst/>
          </a:prstGeom>
          <a:noFill/>
          <a:ln w="9525">
            <a:noFill/>
            <a:miter lim="800000"/>
            <a:headEnd/>
            <a:tailEnd/>
          </a:ln>
        </p:spPr>
        <p:txBody>
          <a:bodyPr>
            <a:spAutoFit/>
          </a:bodyPr>
          <a:lstStyle/>
          <a:p>
            <a:r>
              <a:rPr lang="zh-CN" altLang="en-US" sz="3200">
                <a:latin typeface="Times New Roman" pitchFamily="18" charset="0"/>
              </a:rPr>
              <a:t>译码器</a:t>
            </a:r>
          </a:p>
        </p:txBody>
      </p:sp>
      <p:sp>
        <p:nvSpPr>
          <p:cNvPr id="412683" name="Text Box 11"/>
          <p:cNvSpPr txBox="1">
            <a:spLocks noChangeArrowheads="1"/>
          </p:cNvSpPr>
          <p:nvPr/>
        </p:nvSpPr>
        <p:spPr bwMode="auto">
          <a:xfrm>
            <a:off x="6934200" y="4953000"/>
            <a:ext cx="22098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微命令</a:t>
            </a:r>
          </a:p>
        </p:txBody>
      </p:sp>
      <p:sp>
        <p:nvSpPr>
          <p:cNvPr id="412684" name="Line 12"/>
          <p:cNvSpPr>
            <a:spLocks noChangeShapeType="1"/>
          </p:cNvSpPr>
          <p:nvPr/>
        </p:nvSpPr>
        <p:spPr bwMode="auto">
          <a:xfrm>
            <a:off x="7010400" y="5486400"/>
            <a:ext cx="1143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2685" name="Text Box 13"/>
          <p:cNvSpPr txBox="1">
            <a:spLocks noChangeArrowheads="1"/>
          </p:cNvSpPr>
          <p:nvPr/>
        </p:nvSpPr>
        <p:spPr bwMode="auto">
          <a:xfrm>
            <a:off x="8077200" y="5211763"/>
            <a:ext cx="1905000" cy="579437"/>
          </a:xfrm>
          <a:prstGeom prst="rect">
            <a:avLst/>
          </a:prstGeom>
          <a:noFill/>
          <a:ln w="9525">
            <a:noFill/>
            <a:miter lim="800000"/>
            <a:headEnd/>
            <a:tailEnd/>
          </a:ln>
        </p:spPr>
        <p:txBody>
          <a:bodyPr>
            <a:spAutoFit/>
          </a:bodyPr>
          <a:lstStyle/>
          <a:p>
            <a:r>
              <a:rPr lang="zh-CN" altLang="en-US" sz="3200">
                <a:latin typeface="Times New Roman" pitchFamily="18" charset="0"/>
              </a:rPr>
              <a:t>主存</a:t>
            </a:r>
          </a:p>
        </p:txBody>
      </p:sp>
      <p:sp>
        <p:nvSpPr>
          <p:cNvPr id="412686" name="Line 14"/>
          <p:cNvSpPr>
            <a:spLocks noChangeShapeType="1"/>
          </p:cNvSpPr>
          <p:nvPr/>
        </p:nvSpPr>
        <p:spPr bwMode="auto">
          <a:xfrm>
            <a:off x="8610600" y="5791200"/>
            <a:ext cx="0" cy="609600"/>
          </a:xfrm>
          <a:prstGeom prst="line">
            <a:avLst/>
          </a:prstGeom>
          <a:noFill/>
          <a:ln w="28575">
            <a:solidFill>
              <a:schemeClr val="tx1"/>
            </a:solidFill>
            <a:round/>
            <a:headEnd/>
            <a:tailEnd/>
          </a:ln>
        </p:spPr>
        <p:txBody>
          <a:bodyPr wrap="none" anchor="ctr"/>
          <a:lstStyle/>
          <a:p>
            <a:endParaRPr lang="zh-CN" altLang="en-US"/>
          </a:p>
        </p:txBody>
      </p:sp>
      <p:sp>
        <p:nvSpPr>
          <p:cNvPr id="412687" name="Line 15"/>
          <p:cNvSpPr>
            <a:spLocks noChangeShapeType="1"/>
          </p:cNvSpPr>
          <p:nvPr/>
        </p:nvSpPr>
        <p:spPr bwMode="auto">
          <a:xfrm flipH="1">
            <a:off x="6934200" y="6400800"/>
            <a:ext cx="16764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2688" name="Text Box 16"/>
          <p:cNvSpPr txBox="1">
            <a:spLocks noChangeArrowheads="1"/>
          </p:cNvSpPr>
          <p:nvPr/>
        </p:nvSpPr>
        <p:spPr bwMode="auto">
          <a:xfrm>
            <a:off x="6934200" y="5867400"/>
            <a:ext cx="22098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机器指令</a:t>
            </a:r>
          </a:p>
        </p:txBody>
      </p:sp>
      <p:sp>
        <p:nvSpPr>
          <p:cNvPr id="412689" name="Text Box 17"/>
          <p:cNvSpPr txBox="1">
            <a:spLocks noChangeArrowheads="1"/>
          </p:cNvSpPr>
          <p:nvPr/>
        </p:nvSpPr>
        <p:spPr bwMode="auto">
          <a:xfrm>
            <a:off x="6248400" y="6172200"/>
            <a:ext cx="1219200" cy="476250"/>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600">
                <a:latin typeface="黑体" pitchFamily="2" charset="-122"/>
              </a:rPr>
              <a:t>IR</a:t>
            </a: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p:cTn id="7" dur="500" fill="hold"/>
                                        <p:tgtEl>
                                          <p:spTgt spid="412674"/>
                                        </p:tgtEl>
                                        <p:attrNameLst>
                                          <p:attrName>ppt_x</p:attrName>
                                        </p:attrNameLst>
                                      </p:cBhvr>
                                      <p:tavLst>
                                        <p:tav tm="0">
                                          <p:val>
                                            <p:strVal val="#ppt_x"/>
                                          </p:val>
                                        </p:tav>
                                        <p:tav tm="100000">
                                          <p:val>
                                            <p:strVal val="#ppt_x"/>
                                          </p:val>
                                        </p:tav>
                                      </p:tavLst>
                                    </p:anim>
                                    <p:anim calcmode="lin" valueType="num">
                                      <p:cBhvr>
                                        <p:cTn id="8" dur="500" fill="hold"/>
                                        <p:tgtEl>
                                          <p:spTgt spid="412674"/>
                                        </p:tgtEl>
                                        <p:attrNameLst>
                                          <p:attrName>ppt_y</p:attrName>
                                        </p:attrNameLst>
                                      </p:cBhvr>
                                      <p:tavLst>
                                        <p:tav tm="0">
                                          <p:val>
                                            <p:strVal val="#ppt_y+#ppt_h/2"/>
                                          </p:val>
                                        </p:tav>
                                        <p:tav tm="100000">
                                          <p:val>
                                            <p:strVal val="#ppt_y"/>
                                          </p:val>
                                        </p:tav>
                                      </p:tavLst>
                                    </p:anim>
                                    <p:anim calcmode="lin" valueType="num">
                                      <p:cBhvr>
                                        <p:cTn id="9" dur="500" fill="hold"/>
                                        <p:tgtEl>
                                          <p:spTgt spid="412674"/>
                                        </p:tgtEl>
                                        <p:attrNameLst>
                                          <p:attrName>ppt_w</p:attrName>
                                        </p:attrNameLst>
                                      </p:cBhvr>
                                      <p:tavLst>
                                        <p:tav tm="0">
                                          <p:val>
                                            <p:strVal val="#ppt_w"/>
                                          </p:val>
                                        </p:tav>
                                        <p:tav tm="100000">
                                          <p:val>
                                            <p:strVal val="#ppt_w"/>
                                          </p:val>
                                        </p:tav>
                                      </p:tavLst>
                                    </p:anim>
                                    <p:anim calcmode="lin" valueType="num">
                                      <p:cBhvr>
                                        <p:cTn id="10" dur="500" fill="hold"/>
                                        <p:tgtEl>
                                          <p:spTgt spid="41267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12675"/>
                                        </p:tgtEl>
                                        <p:attrNameLst>
                                          <p:attrName>style.visibility</p:attrName>
                                        </p:attrNameLst>
                                      </p:cBhvr>
                                      <p:to>
                                        <p:strVal val="visible"/>
                                      </p:to>
                                    </p:set>
                                    <p:anim calcmode="lin" valueType="num">
                                      <p:cBhvr additive="base">
                                        <p:cTn id="15" dur="500" fill="hold"/>
                                        <p:tgtEl>
                                          <p:spTgt spid="412675"/>
                                        </p:tgtEl>
                                        <p:attrNameLst>
                                          <p:attrName>ppt_x</p:attrName>
                                        </p:attrNameLst>
                                      </p:cBhvr>
                                      <p:tavLst>
                                        <p:tav tm="0">
                                          <p:val>
                                            <p:strVal val="1+#ppt_w/2"/>
                                          </p:val>
                                        </p:tav>
                                        <p:tav tm="100000">
                                          <p:val>
                                            <p:strVal val="#ppt_x"/>
                                          </p:val>
                                        </p:tav>
                                      </p:tavLst>
                                    </p:anim>
                                    <p:anim calcmode="lin" valueType="num">
                                      <p:cBhvr additive="base">
                                        <p:cTn id="16" dur="500" fill="hold"/>
                                        <p:tgtEl>
                                          <p:spTgt spid="41267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12676"/>
                                        </p:tgtEl>
                                        <p:attrNameLst>
                                          <p:attrName>style.visibility</p:attrName>
                                        </p:attrNameLst>
                                      </p:cBhvr>
                                      <p:to>
                                        <p:strVal val="visible"/>
                                      </p:to>
                                    </p:set>
                                    <p:animEffect transition="in" filter="wipe(down)">
                                      <p:cBhvr>
                                        <p:cTn id="21" dur="500"/>
                                        <p:tgtEl>
                                          <p:spTgt spid="4126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12677"/>
                                        </p:tgtEl>
                                        <p:attrNameLst>
                                          <p:attrName>style.visibility</p:attrName>
                                        </p:attrNameLst>
                                      </p:cBhvr>
                                      <p:to>
                                        <p:strVal val="visible"/>
                                      </p:to>
                                    </p:set>
                                    <p:animEffect transition="in" filter="wipe(up)">
                                      <p:cBhvr>
                                        <p:cTn id="26" dur="500"/>
                                        <p:tgtEl>
                                          <p:spTgt spid="41267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12678"/>
                                        </p:tgtEl>
                                        <p:attrNameLst>
                                          <p:attrName>style.visibility</p:attrName>
                                        </p:attrNameLst>
                                      </p:cBhvr>
                                      <p:to>
                                        <p:strVal val="visible"/>
                                      </p:to>
                                    </p:set>
                                    <p:animEffect transition="in" filter="wipe(left)">
                                      <p:cBhvr>
                                        <p:cTn id="30" dur="500"/>
                                        <p:tgtEl>
                                          <p:spTgt spid="412678"/>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412679"/>
                                        </p:tgtEl>
                                        <p:attrNameLst>
                                          <p:attrName>style.visibility</p:attrName>
                                        </p:attrNameLst>
                                      </p:cBhvr>
                                      <p:to>
                                        <p:strVal val="visible"/>
                                      </p:to>
                                    </p:set>
                                    <p:animEffect transition="in" filter="wipe(down)">
                                      <p:cBhvr>
                                        <p:cTn id="34" dur="500"/>
                                        <p:tgtEl>
                                          <p:spTgt spid="41267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12681"/>
                                        </p:tgtEl>
                                        <p:attrNameLst>
                                          <p:attrName>style.visibility</p:attrName>
                                        </p:attrNameLst>
                                      </p:cBhvr>
                                      <p:to>
                                        <p:strVal val="visible"/>
                                      </p:to>
                                    </p:set>
                                    <p:animEffect transition="in" filter="wipe(up)">
                                      <p:cBhvr>
                                        <p:cTn id="39" dur="500"/>
                                        <p:tgtEl>
                                          <p:spTgt spid="412681"/>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12680"/>
                                        </p:tgtEl>
                                        <p:attrNameLst>
                                          <p:attrName>style.visibility</p:attrName>
                                        </p:attrNameLst>
                                      </p:cBhvr>
                                      <p:to>
                                        <p:strVal val="visible"/>
                                      </p:to>
                                    </p:set>
                                    <p:animEffect transition="in" filter="wipe(left)">
                                      <p:cBhvr>
                                        <p:cTn id="43" dur="500"/>
                                        <p:tgtEl>
                                          <p:spTgt spid="412680"/>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412682"/>
                                        </p:tgtEl>
                                        <p:attrNameLst>
                                          <p:attrName>style.visibility</p:attrName>
                                        </p:attrNameLst>
                                      </p:cBhvr>
                                      <p:to>
                                        <p:strVal val="visible"/>
                                      </p:to>
                                    </p:set>
                                    <p:animEffect transition="in" filter="wipe(down)">
                                      <p:cBhvr>
                                        <p:cTn id="47" dur="500"/>
                                        <p:tgtEl>
                                          <p:spTgt spid="4126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12683"/>
                                        </p:tgtEl>
                                        <p:attrNameLst>
                                          <p:attrName>style.visibility</p:attrName>
                                        </p:attrNameLst>
                                      </p:cBhvr>
                                      <p:to>
                                        <p:strVal val="visible"/>
                                      </p:to>
                                    </p:set>
                                    <p:animEffect transition="in" filter="wipe(up)">
                                      <p:cBhvr>
                                        <p:cTn id="52" dur="500"/>
                                        <p:tgtEl>
                                          <p:spTgt spid="412683"/>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12684"/>
                                        </p:tgtEl>
                                        <p:attrNameLst>
                                          <p:attrName>style.visibility</p:attrName>
                                        </p:attrNameLst>
                                      </p:cBhvr>
                                      <p:to>
                                        <p:strVal val="visible"/>
                                      </p:to>
                                    </p:set>
                                    <p:animEffect transition="in" filter="wipe(left)">
                                      <p:cBhvr>
                                        <p:cTn id="56" dur="500"/>
                                        <p:tgtEl>
                                          <p:spTgt spid="412684"/>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412685"/>
                                        </p:tgtEl>
                                        <p:attrNameLst>
                                          <p:attrName>style.visibility</p:attrName>
                                        </p:attrNameLst>
                                      </p:cBhvr>
                                      <p:to>
                                        <p:strVal val="visible"/>
                                      </p:to>
                                    </p:set>
                                    <p:animEffect transition="in" filter="wipe(down)">
                                      <p:cBhvr>
                                        <p:cTn id="60" dur="500"/>
                                        <p:tgtEl>
                                          <p:spTgt spid="41268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12688"/>
                                        </p:tgtEl>
                                        <p:attrNameLst>
                                          <p:attrName>style.visibility</p:attrName>
                                        </p:attrNameLst>
                                      </p:cBhvr>
                                      <p:to>
                                        <p:strVal val="visible"/>
                                      </p:to>
                                    </p:set>
                                    <p:animEffect transition="in" filter="wipe(up)">
                                      <p:cBhvr>
                                        <p:cTn id="65" dur="500"/>
                                        <p:tgtEl>
                                          <p:spTgt spid="412688"/>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12686"/>
                                        </p:tgtEl>
                                        <p:attrNameLst>
                                          <p:attrName>style.visibility</p:attrName>
                                        </p:attrNameLst>
                                      </p:cBhvr>
                                      <p:to>
                                        <p:strVal val="visible"/>
                                      </p:to>
                                    </p:set>
                                    <p:animEffect transition="in" filter="wipe(up)">
                                      <p:cBhvr>
                                        <p:cTn id="69" dur="500"/>
                                        <p:tgtEl>
                                          <p:spTgt spid="412686"/>
                                        </p:tgtEl>
                                      </p:cBhvr>
                                    </p:animEffect>
                                  </p:childTnLst>
                                </p:cTn>
                              </p:par>
                            </p:childTnLst>
                          </p:cTn>
                        </p:par>
                        <p:par>
                          <p:cTn id="70" fill="hold">
                            <p:stCondLst>
                              <p:cond delay="1000"/>
                            </p:stCondLst>
                            <p:childTnLst>
                              <p:par>
                                <p:cTn id="71" presetID="22" presetClass="entr" presetSubtype="2" fill="hold" grpId="0" nodeType="afterEffect">
                                  <p:stCondLst>
                                    <p:cond delay="0"/>
                                  </p:stCondLst>
                                  <p:childTnLst>
                                    <p:set>
                                      <p:cBhvr>
                                        <p:cTn id="72" dur="1" fill="hold">
                                          <p:stCondLst>
                                            <p:cond delay="0"/>
                                          </p:stCondLst>
                                        </p:cTn>
                                        <p:tgtEl>
                                          <p:spTgt spid="412687"/>
                                        </p:tgtEl>
                                        <p:attrNameLst>
                                          <p:attrName>style.visibility</p:attrName>
                                        </p:attrNameLst>
                                      </p:cBhvr>
                                      <p:to>
                                        <p:strVal val="visible"/>
                                      </p:to>
                                    </p:set>
                                    <p:animEffect transition="in" filter="wipe(right)">
                                      <p:cBhvr>
                                        <p:cTn id="73" dur="500"/>
                                        <p:tgtEl>
                                          <p:spTgt spid="412687"/>
                                        </p:tgtEl>
                                      </p:cBhvr>
                                    </p:animEffect>
                                  </p:childTnLst>
                                </p:cTn>
                              </p:par>
                            </p:childTnLst>
                          </p:cTn>
                        </p:par>
                        <p:par>
                          <p:cTn id="74" fill="hold">
                            <p:stCondLst>
                              <p:cond delay="1500"/>
                            </p:stCondLst>
                            <p:childTnLst>
                              <p:par>
                                <p:cTn id="75" presetID="22" presetClass="entr" presetSubtype="4" fill="hold" grpId="0" nodeType="afterEffect">
                                  <p:stCondLst>
                                    <p:cond delay="0"/>
                                  </p:stCondLst>
                                  <p:childTnLst>
                                    <p:set>
                                      <p:cBhvr>
                                        <p:cTn id="76" dur="1" fill="hold">
                                          <p:stCondLst>
                                            <p:cond delay="0"/>
                                          </p:stCondLst>
                                        </p:cTn>
                                        <p:tgtEl>
                                          <p:spTgt spid="412689"/>
                                        </p:tgtEl>
                                        <p:attrNameLst>
                                          <p:attrName>style.visibility</p:attrName>
                                        </p:attrNameLst>
                                      </p:cBhvr>
                                      <p:to>
                                        <p:strVal val="visible"/>
                                      </p:to>
                                    </p:set>
                                    <p:animEffect transition="in" filter="wipe(down)">
                                      <p:cBhvr>
                                        <p:cTn id="77" dur="500"/>
                                        <p:tgtEl>
                                          <p:spTgt spid="41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nimBg="1" autoUpdateAnimBg="0"/>
      <p:bldP spid="412675" grpId="0" autoUpdateAnimBg="0"/>
      <p:bldP spid="412676" grpId="0" autoUpdateAnimBg="0"/>
      <p:bldP spid="412677" grpId="0" autoUpdateAnimBg="0"/>
      <p:bldP spid="412678" grpId="0" animBg="1"/>
      <p:bldP spid="412679" grpId="0" autoUpdateAnimBg="0"/>
      <p:bldP spid="412680" grpId="0" animBg="1"/>
      <p:bldP spid="412681" grpId="0" autoUpdateAnimBg="0"/>
      <p:bldP spid="412682" grpId="0" autoUpdateAnimBg="0"/>
      <p:bldP spid="412683" grpId="0" autoUpdateAnimBg="0"/>
      <p:bldP spid="412684" grpId="0" animBg="1"/>
      <p:bldP spid="412685" grpId="0" autoUpdateAnimBg="0"/>
      <p:bldP spid="412686" grpId="0" animBg="1"/>
      <p:bldP spid="412687" grpId="0" animBg="1"/>
      <p:bldP spid="412688" grpId="0" autoUpdateAnimBg="0"/>
      <p:bldP spid="41268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0" y="3830638"/>
            <a:ext cx="5410200" cy="390525"/>
          </a:xfrm>
          <a:prstGeom prst="rect">
            <a:avLst/>
          </a:prstGeom>
          <a:noFill/>
          <a:ln w="12700" cap="sq">
            <a:noFill/>
            <a:miter lim="800000"/>
            <a:headEnd type="none" w="sm" len="sm"/>
            <a:tailEnd type="none" w="sm" len="sm"/>
          </a:ln>
        </p:spPr>
        <p:txBody>
          <a:bodyPr>
            <a:spAutoFit/>
          </a:bodyPr>
          <a:lstStyle/>
          <a:p>
            <a:pPr>
              <a:lnSpc>
                <a:spcPct val="70000"/>
              </a:lnSpc>
            </a:pPr>
            <a:r>
              <a:rPr lang="zh-CN" altLang="en-US">
                <a:latin typeface="黑体" pitchFamily="2" charset="-122"/>
              </a:rPr>
              <a:t>（</a:t>
            </a:r>
            <a:r>
              <a:rPr lang="en-US" altLang="zh-CN">
                <a:latin typeface="黑体" pitchFamily="2" charset="-122"/>
              </a:rPr>
              <a:t>2</a:t>
            </a:r>
            <a:r>
              <a:rPr lang="zh-CN" altLang="en-US">
                <a:latin typeface="黑体" pitchFamily="2" charset="-122"/>
              </a:rPr>
              <a:t>）转微程序入口</a:t>
            </a:r>
            <a:endParaRPr lang="zh-CN" altLang="en-US">
              <a:latin typeface="Times New Roman" pitchFamily="18" charset="0"/>
            </a:endParaRPr>
          </a:p>
        </p:txBody>
      </p:sp>
      <p:sp>
        <p:nvSpPr>
          <p:cNvPr id="413699" name="Text Box 3"/>
          <p:cNvSpPr txBox="1">
            <a:spLocks noChangeArrowheads="1"/>
          </p:cNvSpPr>
          <p:nvPr/>
        </p:nvSpPr>
        <p:spPr bwMode="auto">
          <a:xfrm>
            <a:off x="0" y="4572000"/>
            <a:ext cx="1524000" cy="476250"/>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600">
                <a:latin typeface="黑体" pitchFamily="2" charset="-122"/>
              </a:rPr>
              <a:t>IR</a:t>
            </a:r>
            <a:endParaRPr lang="en-US" altLang="zh-CN" sz="3600">
              <a:latin typeface="Times New Roman" pitchFamily="18" charset="0"/>
            </a:endParaRPr>
          </a:p>
        </p:txBody>
      </p:sp>
      <p:sp>
        <p:nvSpPr>
          <p:cNvPr id="413700" name="Text Box 4"/>
          <p:cNvSpPr txBox="1">
            <a:spLocks noChangeArrowheads="1"/>
          </p:cNvSpPr>
          <p:nvPr/>
        </p:nvSpPr>
        <p:spPr bwMode="auto">
          <a:xfrm rot="10800000" flipV="1">
            <a:off x="685800" y="4343400"/>
            <a:ext cx="2744788" cy="390525"/>
          </a:xfrm>
          <a:prstGeom prst="rect">
            <a:avLst/>
          </a:prstGeom>
          <a:noFill/>
          <a:ln w="12700" cap="sq">
            <a:noFill/>
            <a:miter lim="800000"/>
            <a:headEnd type="none" w="sm" len="sm"/>
            <a:tailEnd type="none" w="sm" len="sm"/>
          </a:ln>
        </p:spPr>
        <p:txBody>
          <a:bodyPr>
            <a:spAutoFit/>
          </a:bodyPr>
          <a:lstStyle/>
          <a:p>
            <a:pPr>
              <a:lnSpc>
                <a:spcPct val="70000"/>
              </a:lnSpc>
            </a:pPr>
            <a:r>
              <a:rPr lang="zh-CN" altLang="en-US">
                <a:solidFill>
                  <a:srgbClr val="FF3300"/>
                </a:solidFill>
                <a:latin typeface="黑体" pitchFamily="2" charset="-122"/>
              </a:rPr>
              <a:t>操作码</a:t>
            </a:r>
            <a:endParaRPr lang="zh-CN" altLang="en-US">
              <a:solidFill>
                <a:srgbClr val="FF3300"/>
              </a:solidFill>
              <a:latin typeface="Times New Roman" pitchFamily="18" charset="0"/>
            </a:endParaRPr>
          </a:p>
        </p:txBody>
      </p:sp>
      <p:sp>
        <p:nvSpPr>
          <p:cNvPr id="413701" name="Line 5"/>
          <p:cNvSpPr>
            <a:spLocks noChangeShapeType="1"/>
          </p:cNvSpPr>
          <p:nvPr/>
        </p:nvSpPr>
        <p:spPr bwMode="auto">
          <a:xfrm>
            <a:off x="685800" y="4800600"/>
            <a:ext cx="1219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3702" name="Text Box 6"/>
          <p:cNvSpPr txBox="1">
            <a:spLocks noChangeArrowheads="1"/>
          </p:cNvSpPr>
          <p:nvPr/>
        </p:nvSpPr>
        <p:spPr bwMode="auto">
          <a:xfrm>
            <a:off x="1905000" y="4419600"/>
            <a:ext cx="1752600" cy="774700"/>
          </a:xfrm>
          <a:prstGeom prst="rect">
            <a:avLst/>
          </a:prstGeom>
          <a:noFill/>
          <a:ln w="12700" cap="sq">
            <a:noFill/>
            <a:miter lim="800000"/>
            <a:headEnd type="none" w="sm" len="sm"/>
            <a:tailEnd type="none" w="sm" len="sm"/>
          </a:ln>
        </p:spPr>
        <p:txBody>
          <a:bodyPr>
            <a:spAutoFit/>
          </a:bodyPr>
          <a:lstStyle/>
          <a:p>
            <a:pPr>
              <a:lnSpc>
                <a:spcPct val="80000"/>
              </a:lnSpc>
            </a:pPr>
            <a:r>
              <a:rPr lang="zh-CN" altLang="en-US">
                <a:latin typeface="黑体" pitchFamily="2" charset="-122"/>
              </a:rPr>
              <a:t>微地址形成电路</a:t>
            </a:r>
          </a:p>
        </p:txBody>
      </p:sp>
      <p:sp>
        <p:nvSpPr>
          <p:cNvPr id="413703" name="Line 7"/>
          <p:cNvSpPr>
            <a:spLocks noChangeShapeType="1"/>
          </p:cNvSpPr>
          <p:nvPr/>
        </p:nvSpPr>
        <p:spPr bwMode="auto">
          <a:xfrm>
            <a:off x="3505200" y="4800600"/>
            <a:ext cx="990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3704" name="Text Box 8"/>
          <p:cNvSpPr txBox="1">
            <a:spLocks noChangeArrowheads="1"/>
          </p:cNvSpPr>
          <p:nvPr/>
        </p:nvSpPr>
        <p:spPr bwMode="auto">
          <a:xfrm>
            <a:off x="3505200" y="4267200"/>
            <a:ext cx="13716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入口</a:t>
            </a:r>
          </a:p>
        </p:txBody>
      </p:sp>
      <p:sp>
        <p:nvSpPr>
          <p:cNvPr id="413705" name="Text Box 9"/>
          <p:cNvSpPr txBox="1">
            <a:spLocks noChangeArrowheads="1"/>
          </p:cNvSpPr>
          <p:nvPr/>
        </p:nvSpPr>
        <p:spPr bwMode="auto">
          <a:xfrm>
            <a:off x="4495800" y="4419600"/>
            <a:ext cx="1219200" cy="641350"/>
          </a:xfrm>
          <a:prstGeom prst="rect">
            <a:avLst/>
          </a:prstGeom>
          <a:noFill/>
          <a:ln w="9525">
            <a:noFill/>
            <a:miter lim="800000"/>
            <a:headEnd/>
            <a:tailEnd/>
          </a:ln>
        </p:spPr>
        <p:txBody>
          <a:bodyPr>
            <a:spAutoFit/>
          </a:bodyPr>
          <a:lstStyle/>
          <a:p>
            <a:r>
              <a:rPr lang="en-US" altLang="zh-CN" sz="3600">
                <a:latin typeface="Times New Roman" pitchFamily="18" charset="0"/>
              </a:rPr>
              <a:t>µ</a:t>
            </a:r>
            <a:r>
              <a:rPr lang="en-US" altLang="zh-CN" sz="3600">
                <a:latin typeface="黑体" pitchFamily="2" charset="-122"/>
              </a:rPr>
              <a:t>AR</a:t>
            </a:r>
          </a:p>
        </p:txBody>
      </p:sp>
      <p:sp>
        <p:nvSpPr>
          <p:cNvPr id="413706" name="Text Box 10"/>
          <p:cNvSpPr txBox="1">
            <a:spLocks noChangeArrowheads="1"/>
          </p:cNvSpPr>
          <p:nvPr/>
        </p:nvSpPr>
        <p:spPr bwMode="auto">
          <a:xfrm>
            <a:off x="1143000" y="5867400"/>
            <a:ext cx="24384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微命令字段</a:t>
            </a:r>
          </a:p>
        </p:txBody>
      </p:sp>
      <p:sp>
        <p:nvSpPr>
          <p:cNvPr id="413707" name="Line 11"/>
          <p:cNvSpPr>
            <a:spLocks noChangeShapeType="1"/>
          </p:cNvSpPr>
          <p:nvPr/>
        </p:nvSpPr>
        <p:spPr bwMode="auto">
          <a:xfrm>
            <a:off x="5410200" y="4800600"/>
            <a:ext cx="5334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3708" name="Text Box 12"/>
          <p:cNvSpPr txBox="1">
            <a:spLocks noChangeArrowheads="1"/>
          </p:cNvSpPr>
          <p:nvPr/>
        </p:nvSpPr>
        <p:spPr bwMode="auto">
          <a:xfrm>
            <a:off x="5943600" y="4419600"/>
            <a:ext cx="914400" cy="641350"/>
          </a:xfrm>
          <a:prstGeom prst="rect">
            <a:avLst/>
          </a:prstGeom>
          <a:noFill/>
          <a:ln w="9525">
            <a:noFill/>
            <a:miter lim="800000"/>
            <a:headEnd/>
            <a:tailEnd/>
          </a:ln>
        </p:spPr>
        <p:txBody>
          <a:bodyPr>
            <a:spAutoFit/>
          </a:bodyPr>
          <a:lstStyle/>
          <a:p>
            <a:r>
              <a:rPr lang="en-US" altLang="zh-CN" sz="3600">
                <a:latin typeface="黑体" pitchFamily="2" charset="-122"/>
              </a:rPr>
              <a:t>CM</a:t>
            </a:r>
            <a:endParaRPr lang="en-US" altLang="zh-CN" sz="3600">
              <a:latin typeface="Times New Roman" pitchFamily="18" charset="0"/>
            </a:endParaRPr>
          </a:p>
        </p:txBody>
      </p:sp>
      <p:sp>
        <p:nvSpPr>
          <p:cNvPr id="413709" name="Line 13"/>
          <p:cNvSpPr>
            <a:spLocks noChangeShapeType="1"/>
          </p:cNvSpPr>
          <p:nvPr/>
        </p:nvSpPr>
        <p:spPr bwMode="auto">
          <a:xfrm flipH="1">
            <a:off x="6553200" y="4800600"/>
            <a:ext cx="1676400" cy="0"/>
          </a:xfrm>
          <a:prstGeom prst="line">
            <a:avLst/>
          </a:prstGeom>
          <a:noFill/>
          <a:ln w="28575">
            <a:solidFill>
              <a:schemeClr val="tx1"/>
            </a:solidFill>
            <a:round/>
            <a:headEnd type="triangle" w="med" len="med"/>
            <a:tailEnd/>
          </a:ln>
        </p:spPr>
        <p:txBody>
          <a:bodyPr wrap="none" anchor="ctr"/>
          <a:lstStyle/>
          <a:p>
            <a:endParaRPr lang="zh-CN" altLang="en-US"/>
          </a:p>
        </p:txBody>
      </p:sp>
      <p:sp>
        <p:nvSpPr>
          <p:cNvPr id="413710" name="Text Box 14"/>
          <p:cNvSpPr txBox="1">
            <a:spLocks noChangeArrowheads="1"/>
          </p:cNvSpPr>
          <p:nvPr/>
        </p:nvSpPr>
        <p:spPr bwMode="auto">
          <a:xfrm>
            <a:off x="6477000" y="4191000"/>
            <a:ext cx="22098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首条微指令</a:t>
            </a:r>
          </a:p>
        </p:txBody>
      </p:sp>
      <p:sp>
        <p:nvSpPr>
          <p:cNvPr id="413711" name="Text Box 15"/>
          <p:cNvSpPr txBox="1">
            <a:spLocks noChangeArrowheads="1"/>
          </p:cNvSpPr>
          <p:nvPr/>
        </p:nvSpPr>
        <p:spPr bwMode="auto">
          <a:xfrm>
            <a:off x="0" y="5181600"/>
            <a:ext cx="4572000" cy="641350"/>
          </a:xfrm>
          <a:prstGeom prst="rect">
            <a:avLst/>
          </a:prstGeom>
          <a:noFill/>
          <a:ln w="9525">
            <a:noFill/>
            <a:miter lim="800000"/>
            <a:headEnd/>
            <a:tailEnd/>
          </a:ln>
        </p:spPr>
        <p:txBody>
          <a:bodyPr>
            <a:spAutoFit/>
          </a:bodyPr>
          <a:lstStyle/>
          <a:p>
            <a:r>
              <a:rPr lang="zh-CN" altLang="en-US" sz="3600">
                <a:latin typeface="黑体" pitchFamily="2" charset="-122"/>
              </a:rPr>
              <a:t>（</a:t>
            </a:r>
            <a:r>
              <a:rPr lang="en-US" altLang="zh-CN" sz="3600">
                <a:latin typeface="黑体" pitchFamily="2" charset="-122"/>
              </a:rPr>
              <a:t>3</a:t>
            </a:r>
            <a:r>
              <a:rPr lang="zh-CN" altLang="en-US" sz="3600">
                <a:latin typeface="黑体" pitchFamily="2" charset="-122"/>
              </a:rPr>
              <a:t>）执行首条微指令</a:t>
            </a:r>
            <a:endParaRPr lang="zh-CN" altLang="en-US" sz="2400" b="0">
              <a:latin typeface="Times New Roman" pitchFamily="18" charset="0"/>
              <a:ea typeface="宋体" pitchFamily="2" charset="-122"/>
            </a:endParaRPr>
          </a:p>
        </p:txBody>
      </p:sp>
      <p:sp>
        <p:nvSpPr>
          <p:cNvPr id="413712" name="Text Box 16"/>
          <p:cNvSpPr txBox="1">
            <a:spLocks noChangeArrowheads="1"/>
          </p:cNvSpPr>
          <p:nvPr/>
        </p:nvSpPr>
        <p:spPr bwMode="auto">
          <a:xfrm>
            <a:off x="8153400" y="4419600"/>
            <a:ext cx="1219200" cy="641350"/>
          </a:xfrm>
          <a:prstGeom prst="rect">
            <a:avLst/>
          </a:prstGeom>
          <a:noFill/>
          <a:ln w="9525">
            <a:noFill/>
            <a:miter lim="800000"/>
            <a:headEnd/>
            <a:tailEnd/>
          </a:ln>
        </p:spPr>
        <p:txBody>
          <a:bodyPr>
            <a:spAutoFit/>
          </a:bodyPr>
          <a:lstStyle/>
          <a:p>
            <a:r>
              <a:rPr lang="en-US" altLang="zh-CN" sz="3600">
                <a:latin typeface="Times New Roman" pitchFamily="18" charset="0"/>
              </a:rPr>
              <a:t>µ</a:t>
            </a:r>
            <a:r>
              <a:rPr lang="en-US" altLang="zh-CN" sz="3600">
                <a:latin typeface="黑体" pitchFamily="2" charset="-122"/>
              </a:rPr>
              <a:t>IR</a:t>
            </a:r>
          </a:p>
        </p:txBody>
      </p:sp>
      <p:sp>
        <p:nvSpPr>
          <p:cNvPr id="413713" name="Text Box 17"/>
          <p:cNvSpPr txBox="1">
            <a:spLocks noChangeArrowheads="1"/>
          </p:cNvSpPr>
          <p:nvPr/>
        </p:nvSpPr>
        <p:spPr bwMode="auto">
          <a:xfrm>
            <a:off x="228600" y="6064250"/>
            <a:ext cx="1219200" cy="641350"/>
          </a:xfrm>
          <a:prstGeom prst="rect">
            <a:avLst/>
          </a:prstGeom>
          <a:noFill/>
          <a:ln w="9525">
            <a:noFill/>
            <a:miter lim="800000"/>
            <a:headEnd/>
            <a:tailEnd/>
          </a:ln>
        </p:spPr>
        <p:txBody>
          <a:bodyPr>
            <a:spAutoFit/>
          </a:bodyPr>
          <a:lstStyle/>
          <a:p>
            <a:r>
              <a:rPr lang="en-US" altLang="zh-CN" sz="3600">
                <a:latin typeface="Times New Roman" pitchFamily="18" charset="0"/>
              </a:rPr>
              <a:t>µ</a:t>
            </a:r>
            <a:r>
              <a:rPr lang="en-US" altLang="zh-CN" sz="3600">
                <a:latin typeface="黑体" pitchFamily="2" charset="-122"/>
              </a:rPr>
              <a:t>IR</a:t>
            </a:r>
          </a:p>
        </p:txBody>
      </p:sp>
      <p:sp>
        <p:nvSpPr>
          <p:cNvPr id="413714" name="Line 18"/>
          <p:cNvSpPr>
            <a:spLocks noChangeShapeType="1"/>
          </p:cNvSpPr>
          <p:nvPr/>
        </p:nvSpPr>
        <p:spPr bwMode="auto">
          <a:xfrm>
            <a:off x="1219200" y="6477000"/>
            <a:ext cx="18288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3715" name="Text Box 19"/>
          <p:cNvSpPr txBox="1">
            <a:spLocks noChangeArrowheads="1"/>
          </p:cNvSpPr>
          <p:nvPr/>
        </p:nvSpPr>
        <p:spPr bwMode="auto">
          <a:xfrm>
            <a:off x="3124200" y="6096000"/>
            <a:ext cx="1905000" cy="579438"/>
          </a:xfrm>
          <a:prstGeom prst="rect">
            <a:avLst/>
          </a:prstGeom>
          <a:noFill/>
          <a:ln w="9525">
            <a:noFill/>
            <a:miter lim="800000"/>
            <a:headEnd/>
            <a:tailEnd/>
          </a:ln>
        </p:spPr>
        <p:txBody>
          <a:bodyPr>
            <a:spAutoFit/>
          </a:bodyPr>
          <a:lstStyle/>
          <a:p>
            <a:r>
              <a:rPr lang="zh-CN" altLang="en-US" sz="3200">
                <a:latin typeface="Times New Roman" pitchFamily="18" charset="0"/>
              </a:rPr>
              <a:t>译码器</a:t>
            </a:r>
          </a:p>
        </p:txBody>
      </p:sp>
      <p:sp>
        <p:nvSpPr>
          <p:cNvPr id="413818" name="Text Box 122"/>
          <p:cNvSpPr txBox="1">
            <a:spLocks noChangeArrowheads="1"/>
          </p:cNvSpPr>
          <p:nvPr/>
        </p:nvSpPr>
        <p:spPr bwMode="auto">
          <a:xfrm>
            <a:off x="4648200" y="5867400"/>
            <a:ext cx="16764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微命令</a:t>
            </a:r>
          </a:p>
        </p:txBody>
      </p:sp>
      <p:sp>
        <p:nvSpPr>
          <p:cNvPr id="413819" name="Line 123"/>
          <p:cNvSpPr>
            <a:spLocks noChangeShapeType="1"/>
          </p:cNvSpPr>
          <p:nvPr/>
        </p:nvSpPr>
        <p:spPr bwMode="auto">
          <a:xfrm>
            <a:off x="4572000" y="6477000"/>
            <a:ext cx="14478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3820" name="Text Box 124"/>
          <p:cNvSpPr txBox="1">
            <a:spLocks noChangeArrowheads="1"/>
          </p:cNvSpPr>
          <p:nvPr/>
        </p:nvSpPr>
        <p:spPr bwMode="auto">
          <a:xfrm>
            <a:off x="6096000" y="6096000"/>
            <a:ext cx="2286000" cy="579438"/>
          </a:xfrm>
          <a:prstGeom prst="rect">
            <a:avLst/>
          </a:prstGeom>
          <a:noFill/>
          <a:ln w="9525">
            <a:noFill/>
            <a:miter lim="800000"/>
            <a:headEnd/>
            <a:tailEnd/>
          </a:ln>
        </p:spPr>
        <p:txBody>
          <a:bodyPr>
            <a:spAutoFit/>
          </a:bodyPr>
          <a:lstStyle/>
          <a:p>
            <a:r>
              <a:rPr lang="zh-CN" altLang="en-US" sz="3200">
                <a:latin typeface="Times New Roman" pitchFamily="18" charset="0"/>
              </a:rPr>
              <a:t>操作部件</a:t>
            </a:r>
          </a:p>
        </p:txBody>
      </p:sp>
      <p:pic>
        <p:nvPicPr>
          <p:cNvPr id="27671" name="Picture 126"/>
          <p:cNvPicPr>
            <a:picLocks noChangeAspect="1" noChangeArrowheads="1"/>
          </p:cNvPicPr>
          <p:nvPr/>
        </p:nvPicPr>
        <p:blipFill>
          <a:blip r:embed="rId3"/>
          <a:srcRect/>
          <a:stretch>
            <a:fillRect/>
          </a:stretch>
        </p:blipFill>
        <p:spPr bwMode="auto">
          <a:xfrm>
            <a:off x="3095625" y="0"/>
            <a:ext cx="6048375" cy="4171950"/>
          </a:xfrm>
          <a:prstGeom prst="rect">
            <a:avLst/>
          </a:prstGeom>
          <a:noFill/>
          <a:ln w="9525">
            <a:noFill/>
            <a:miter lim="800000"/>
            <a:headEnd/>
            <a:tailEnd/>
          </a:ln>
        </p:spPr>
      </p:pic>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 calcmode="lin" valueType="num">
                                      <p:cBhvr additive="base">
                                        <p:cTn id="7" dur="500" fill="hold"/>
                                        <p:tgtEl>
                                          <p:spTgt spid="413698"/>
                                        </p:tgtEl>
                                        <p:attrNameLst>
                                          <p:attrName>ppt_x</p:attrName>
                                        </p:attrNameLst>
                                      </p:cBhvr>
                                      <p:tavLst>
                                        <p:tav tm="0">
                                          <p:val>
                                            <p:strVal val="1+#ppt_w/2"/>
                                          </p:val>
                                        </p:tav>
                                        <p:tav tm="100000">
                                          <p:val>
                                            <p:strVal val="#ppt_x"/>
                                          </p:val>
                                        </p:tav>
                                      </p:tavLst>
                                    </p:anim>
                                    <p:anim calcmode="lin" valueType="num">
                                      <p:cBhvr additive="base">
                                        <p:cTn id="8" dur="500" fill="hold"/>
                                        <p:tgtEl>
                                          <p:spTgt spid="413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13699"/>
                                        </p:tgtEl>
                                        <p:attrNameLst>
                                          <p:attrName>style.visibility</p:attrName>
                                        </p:attrNameLst>
                                      </p:cBhvr>
                                      <p:to>
                                        <p:strVal val="visible"/>
                                      </p:to>
                                    </p:set>
                                    <p:animEffect transition="in" filter="wipe(down)">
                                      <p:cBhvr>
                                        <p:cTn id="13" dur="500"/>
                                        <p:tgtEl>
                                          <p:spTgt spid="41369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13700"/>
                                        </p:tgtEl>
                                        <p:attrNameLst>
                                          <p:attrName>style.visibility</p:attrName>
                                        </p:attrNameLst>
                                      </p:cBhvr>
                                      <p:to>
                                        <p:strVal val="visible"/>
                                      </p:to>
                                    </p:set>
                                    <p:animEffect transition="in" filter="wipe(up)">
                                      <p:cBhvr>
                                        <p:cTn id="18" dur="500"/>
                                        <p:tgtEl>
                                          <p:spTgt spid="41370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13701"/>
                                        </p:tgtEl>
                                        <p:attrNameLst>
                                          <p:attrName>style.visibility</p:attrName>
                                        </p:attrNameLst>
                                      </p:cBhvr>
                                      <p:to>
                                        <p:strVal val="visible"/>
                                      </p:to>
                                    </p:set>
                                    <p:animEffect transition="in" filter="wipe(left)">
                                      <p:cBhvr>
                                        <p:cTn id="22" dur="500"/>
                                        <p:tgtEl>
                                          <p:spTgt spid="413701"/>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413702"/>
                                        </p:tgtEl>
                                        <p:attrNameLst>
                                          <p:attrName>style.visibility</p:attrName>
                                        </p:attrNameLst>
                                      </p:cBhvr>
                                      <p:to>
                                        <p:strVal val="visible"/>
                                      </p:to>
                                    </p:set>
                                    <p:animEffect transition="in" filter="wipe(down)">
                                      <p:cBhvr>
                                        <p:cTn id="26" dur="500"/>
                                        <p:tgtEl>
                                          <p:spTgt spid="41370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13704"/>
                                        </p:tgtEl>
                                        <p:attrNameLst>
                                          <p:attrName>style.visibility</p:attrName>
                                        </p:attrNameLst>
                                      </p:cBhvr>
                                      <p:to>
                                        <p:strVal val="visible"/>
                                      </p:to>
                                    </p:set>
                                    <p:animEffect transition="in" filter="wipe(up)">
                                      <p:cBhvr>
                                        <p:cTn id="31" dur="500"/>
                                        <p:tgtEl>
                                          <p:spTgt spid="41370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13703"/>
                                        </p:tgtEl>
                                        <p:attrNameLst>
                                          <p:attrName>style.visibility</p:attrName>
                                        </p:attrNameLst>
                                      </p:cBhvr>
                                      <p:to>
                                        <p:strVal val="visible"/>
                                      </p:to>
                                    </p:set>
                                    <p:animEffect transition="in" filter="wipe(left)">
                                      <p:cBhvr>
                                        <p:cTn id="35" dur="500"/>
                                        <p:tgtEl>
                                          <p:spTgt spid="413703"/>
                                        </p:tgtEl>
                                      </p:cBhvr>
                                    </p:animEffect>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413705"/>
                                        </p:tgtEl>
                                        <p:attrNameLst>
                                          <p:attrName>style.visibility</p:attrName>
                                        </p:attrNameLst>
                                      </p:cBhvr>
                                      <p:to>
                                        <p:strVal val="visible"/>
                                      </p:to>
                                    </p:set>
                                    <p:animEffect transition="in" filter="wipe(down)">
                                      <p:cBhvr>
                                        <p:cTn id="39" dur="500"/>
                                        <p:tgtEl>
                                          <p:spTgt spid="41370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13707"/>
                                        </p:tgtEl>
                                        <p:attrNameLst>
                                          <p:attrName>style.visibility</p:attrName>
                                        </p:attrNameLst>
                                      </p:cBhvr>
                                      <p:to>
                                        <p:strVal val="visible"/>
                                      </p:to>
                                    </p:set>
                                    <p:animEffect transition="in" filter="wipe(left)">
                                      <p:cBhvr>
                                        <p:cTn id="44" dur="500"/>
                                        <p:tgtEl>
                                          <p:spTgt spid="413707"/>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413708"/>
                                        </p:tgtEl>
                                        <p:attrNameLst>
                                          <p:attrName>style.visibility</p:attrName>
                                        </p:attrNameLst>
                                      </p:cBhvr>
                                      <p:to>
                                        <p:strVal val="visible"/>
                                      </p:to>
                                    </p:set>
                                    <p:animEffect transition="in" filter="wipe(down)">
                                      <p:cBhvr>
                                        <p:cTn id="48" dur="500"/>
                                        <p:tgtEl>
                                          <p:spTgt spid="4137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13710"/>
                                        </p:tgtEl>
                                        <p:attrNameLst>
                                          <p:attrName>style.visibility</p:attrName>
                                        </p:attrNameLst>
                                      </p:cBhvr>
                                      <p:to>
                                        <p:strVal val="visible"/>
                                      </p:to>
                                    </p:set>
                                    <p:animEffect transition="in" filter="wipe(up)">
                                      <p:cBhvr>
                                        <p:cTn id="53" dur="500"/>
                                        <p:tgtEl>
                                          <p:spTgt spid="413710"/>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13709"/>
                                        </p:tgtEl>
                                        <p:attrNameLst>
                                          <p:attrName>style.visibility</p:attrName>
                                        </p:attrNameLst>
                                      </p:cBhvr>
                                      <p:to>
                                        <p:strVal val="visible"/>
                                      </p:to>
                                    </p:set>
                                    <p:animEffect transition="in" filter="wipe(left)">
                                      <p:cBhvr>
                                        <p:cTn id="57" dur="500"/>
                                        <p:tgtEl>
                                          <p:spTgt spid="413709"/>
                                        </p:tgtEl>
                                      </p:cBhvr>
                                    </p:animEffect>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413712"/>
                                        </p:tgtEl>
                                        <p:attrNameLst>
                                          <p:attrName>style.visibility</p:attrName>
                                        </p:attrNameLst>
                                      </p:cBhvr>
                                      <p:to>
                                        <p:strVal val="visible"/>
                                      </p:to>
                                    </p:set>
                                    <p:animEffect transition="in" filter="wipe(down)">
                                      <p:cBhvr>
                                        <p:cTn id="61" dur="500"/>
                                        <p:tgtEl>
                                          <p:spTgt spid="413712"/>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413711"/>
                                        </p:tgtEl>
                                        <p:attrNameLst>
                                          <p:attrName>style.visibility</p:attrName>
                                        </p:attrNameLst>
                                      </p:cBhvr>
                                      <p:to>
                                        <p:strVal val="visible"/>
                                      </p:to>
                                    </p:set>
                                    <p:anim calcmode="lin" valueType="num">
                                      <p:cBhvr additive="base">
                                        <p:cTn id="66" dur="500" fill="hold"/>
                                        <p:tgtEl>
                                          <p:spTgt spid="413711"/>
                                        </p:tgtEl>
                                        <p:attrNameLst>
                                          <p:attrName>ppt_x</p:attrName>
                                        </p:attrNameLst>
                                      </p:cBhvr>
                                      <p:tavLst>
                                        <p:tav tm="0">
                                          <p:val>
                                            <p:strVal val="1+#ppt_w/2"/>
                                          </p:val>
                                        </p:tav>
                                        <p:tav tm="100000">
                                          <p:val>
                                            <p:strVal val="#ppt_x"/>
                                          </p:val>
                                        </p:tav>
                                      </p:tavLst>
                                    </p:anim>
                                    <p:anim calcmode="lin" valueType="num">
                                      <p:cBhvr additive="base">
                                        <p:cTn id="67" dur="500" fill="hold"/>
                                        <p:tgtEl>
                                          <p:spTgt spid="413711"/>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13713"/>
                                        </p:tgtEl>
                                        <p:attrNameLst>
                                          <p:attrName>style.visibility</p:attrName>
                                        </p:attrNameLst>
                                      </p:cBhvr>
                                      <p:to>
                                        <p:strVal val="visible"/>
                                      </p:to>
                                    </p:set>
                                    <p:animEffect transition="in" filter="wipe(down)">
                                      <p:cBhvr>
                                        <p:cTn id="72" dur="500"/>
                                        <p:tgtEl>
                                          <p:spTgt spid="4137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13706"/>
                                        </p:tgtEl>
                                        <p:attrNameLst>
                                          <p:attrName>style.visibility</p:attrName>
                                        </p:attrNameLst>
                                      </p:cBhvr>
                                      <p:to>
                                        <p:strVal val="visible"/>
                                      </p:to>
                                    </p:set>
                                    <p:animEffect transition="in" filter="wipe(up)">
                                      <p:cBhvr>
                                        <p:cTn id="77" dur="500"/>
                                        <p:tgtEl>
                                          <p:spTgt spid="413706"/>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413714"/>
                                        </p:tgtEl>
                                        <p:attrNameLst>
                                          <p:attrName>style.visibility</p:attrName>
                                        </p:attrNameLst>
                                      </p:cBhvr>
                                      <p:to>
                                        <p:strVal val="visible"/>
                                      </p:to>
                                    </p:set>
                                    <p:animEffect transition="in" filter="wipe(left)">
                                      <p:cBhvr>
                                        <p:cTn id="81" dur="500"/>
                                        <p:tgtEl>
                                          <p:spTgt spid="413714"/>
                                        </p:tgtEl>
                                      </p:cBhvr>
                                    </p:animEffect>
                                  </p:childTnLst>
                                </p:cTn>
                              </p:par>
                            </p:childTnLst>
                          </p:cTn>
                        </p:par>
                        <p:par>
                          <p:cTn id="82" fill="hold">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413715"/>
                                        </p:tgtEl>
                                        <p:attrNameLst>
                                          <p:attrName>style.visibility</p:attrName>
                                        </p:attrNameLst>
                                      </p:cBhvr>
                                      <p:to>
                                        <p:strVal val="visible"/>
                                      </p:to>
                                    </p:set>
                                    <p:animEffect transition="in" filter="wipe(down)">
                                      <p:cBhvr>
                                        <p:cTn id="85" dur="500"/>
                                        <p:tgtEl>
                                          <p:spTgt spid="41371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413818"/>
                                        </p:tgtEl>
                                        <p:attrNameLst>
                                          <p:attrName>style.visibility</p:attrName>
                                        </p:attrNameLst>
                                      </p:cBhvr>
                                      <p:to>
                                        <p:strVal val="visible"/>
                                      </p:to>
                                    </p:set>
                                    <p:animEffect transition="in" filter="wipe(up)">
                                      <p:cBhvr>
                                        <p:cTn id="90" dur="500"/>
                                        <p:tgtEl>
                                          <p:spTgt spid="413818"/>
                                        </p:tgtEl>
                                      </p:cBhvr>
                                    </p:animEffec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413819"/>
                                        </p:tgtEl>
                                        <p:attrNameLst>
                                          <p:attrName>style.visibility</p:attrName>
                                        </p:attrNameLst>
                                      </p:cBhvr>
                                      <p:to>
                                        <p:strVal val="visible"/>
                                      </p:to>
                                    </p:set>
                                    <p:animEffect transition="in" filter="wipe(left)">
                                      <p:cBhvr>
                                        <p:cTn id="94" dur="500"/>
                                        <p:tgtEl>
                                          <p:spTgt spid="413819"/>
                                        </p:tgtEl>
                                      </p:cBhvr>
                                    </p:animEffect>
                                  </p:childTnLst>
                                </p:cTn>
                              </p:par>
                            </p:childTnLst>
                          </p:cTn>
                        </p:par>
                        <p:par>
                          <p:cTn id="95" fill="hold">
                            <p:stCondLst>
                              <p:cond delay="1000"/>
                            </p:stCondLst>
                            <p:childTnLst>
                              <p:par>
                                <p:cTn id="96" presetID="22" presetClass="entr" presetSubtype="4" fill="hold" grpId="0" nodeType="afterEffect">
                                  <p:stCondLst>
                                    <p:cond delay="0"/>
                                  </p:stCondLst>
                                  <p:childTnLst>
                                    <p:set>
                                      <p:cBhvr>
                                        <p:cTn id="97" dur="1" fill="hold">
                                          <p:stCondLst>
                                            <p:cond delay="0"/>
                                          </p:stCondLst>
                                        </p:cTn>
                                        <p:tgtEl>
                                          <p:spTgt spid="413820"/>
                                        </p:tgtEl>
                                        <p:attrNameLst>
                                          <p:attrName>style.visibility</p:attrName>
                                        </p:attrNameLst>
                                      </p:cBhvr>
                                      <p:to>
                                        <p:strVal val="visible"/>
                                      </p:to>
                                    </p:set>
                                    <p:animEffect transition="in" filter="wipe(down)">
                                      <p:cBhvr>
                                        <p:cTn id="98" dur="500"/>
                                        <p:tgtEl>
                                          <p:spTgt spid="41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utoUpdateAnimBg="0"/>
      <p:bldP spid="413699" grpId="0" autoUpdateAnimBg="0"/>
      <p:bldP spid="413700" grpId="0" autoUpdateAnimBg="0"/>
      <p:bldP spid="413701" grpId="0" animBg="1"/>
      <p:bldP spid="413702" grpId="0" autoUpdateAnimBg="0"/>
      <p:bldP spid="413703" grpId="0" animBg="1"/>
      <p:bldP spid="413704" grpId="0" autoUpdateAnimBg="0"/>
      <p:bldP spid="413705" grpId="0" autoUpdateAnimBg="0"/>
      <p:bldP spid="413706" grpId="0" autoUpdateAnimBg="0"/>
      <p:bldP spid="413707" grpId="0" animBg="1"/>
      <p:bldP spid="413708" grpId="0" autoUpdateAnimBg="0"/>
      <p:bldP spid="413709" grpId="0" animBg="1"/>
      <p:bldP spid="413710" grpId="0" autoUpdateAnimBg="0"/>
      <p:bldP spid="413711" grpId="0" autoUpdateAnimBg="0"/>
      <p:bldP spid="413712" grpId="0" autoUpdateAnimBg="0"/>
      <p:bldP spid="413713" grpId="0" autoUpdateAnimBg="0"/>
      <p:bldP spid="413714" grpId="0" animBg="1"/>
      <p:bldP spid="413715" grpId="0" autoUpdateAnimBg="0"/>
      <p:bldP spid="413818" grpId="0" autoUpdateAnimBg="0"/>
      <p:bldP spid="413819" grpId="0" animBg="1"/>
      <p:bldP spid="41382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0" y="3886200"/>
            <a:ext cx="5410200" cy="390525"/>
          </a:xfrm>
          <a:prstGeom prst="rect">
            <a:avLst/>
          </a:prstGeom>
          <a:noFill/>
          <a:ln w="12700" cap="sq">
            <a:noFill/>
            <a:miter lim="800000"/>
            <a:headEnd type="none" w="sm" len="sm"/>
            <a:tailEnd type="none" w="sm" len="sm"/>
          </a:ln>
        </p:spPr>
        <p:txBody>
          <a:bodyPr>
            <a:spAutoFit/>
          </a:bodyPr>
          <a:lstStyle/>
          <a:p>
            <a:pPr>
              <a:lnSpc>
                <a:spcPct val="70000"/>
              </a:lnSpc>
            </a:pPr>
            <a:r>
              <a:rPr lang="zh-CN" altLang="en-US">
                <a:latin typeface="黑体" pitchFamily="2" charset="-122"/>
              </a:rPr>
              <a:t>（</a:t>
            </a:r>
            <a:r>
              <a:rPr lang="en-US" altLang="zh-CN">
                <a:latin typeface="黑体" pitchFamily="2" charset="-122"/>
              </a:rPr>
              <a:t>4</a:t>
            </a:r>
            <a:r>
              <a:rPr lang="zh-CN" altLang="en-US">
                <a:latin typeface="黑体" pitchFamily="2" charset="-122"/>
              </a:rPr>
              <a:t>）取后续微指令</a:t>
            </a:r>
            <a:endParaRPr lang="zh-CN" altLang="en-US">
              <a:latin typeface="Times New Roman" pitchFamily="18" charset="0"/>
            </a:endParaRPr>
          </a:p>
        </p:txBody>
      </p:sp>
      <p:sp>
        <p:nvSpPr>
          <p:cNvPr id="414723" name="Text Box 3"/>
          <p:cNvSpPr txBox="1">
            <a:spLocks noChangeArrowheads="1"/>
          </p:cNvSpPr>
          <p:nvPr/>
        </p:nvSpPr>
        <p:spPr bwMode="auto">
          <a:xfrm rot="10800000" flipV="1">
            <a:off x="0" y="4648200"/>
            <a:ext cx="2744788" cy="1416050"/>
          </a:xfrm>
          <a:prstGeom prst="rect">
            <a:avLst/>
          </a:prstGeom>
          <a:noFill/>
          <a:ln w="12700" cap="sq">
            <a:noFill/>
            <a:miter lim="800000"/>
            <a:headEnd type="none" w="sm" len="sm"/>
            <a:tailEnd type="none" w="sm" len="sm"/>
          </a:ln>
        </p:spPr>
        <p:txBody>
          <a:bodyPr>
            <a:spAutoFit/>
          </a:bodyPr>
          <a:lstStyle/>
          <a:p>
            <a:pPr>
              <a:lnSpc>
                <a:spcPct val="70000"/>
              </a:lnSpc>
            </a:pPr>
            <a:r>
              <a:rPr lang="zh-CN" altLang="en-US">
                <a:solidFill>
                  <a:srgbClr val="FF3300"/>
                </a:solidFill>
                <a:latin typeface="黑体" pitchFamily="2" charset="-122"/>
              </a:rPr>
              <a:t>微地址字段</a:t>
            </a:r>
          </a:p>
          <a:p>
            <a:pPr>
              <a:lnSpc>
                <a:spcPct val="70000"/>
              </a:lnSpc>
            </a:pPr>
            <a:r>
              <a:rPr lang="zh-CN" altLang="en-US">
                <a:solidFill>
                  <a:srgbClr val="FF3300"/>
                </a:solidFill>
                <a:latin typeface="黑体" pitchFamily="2" charset="-122"/>
              </a:rPr>
              <a:t>现行微地址</a:t>
            </a:r>
          </a:p>
          <a:p>
            <a:pPr>
              <a:lnSpc>
                <a:spcPct val="70000"/>
              </a:lnSpc>
            </a:pPr>
            <a:r>
              <a:rPr lang="zh-CN" altLang="en-US">
                <a:solidFill>
                  <a:srgbClr val="FF3300"/>
                </a:solidFill>
                <a:latin typeface="黑体" pitchFamily="2" charset="-122"/>
              </a:rPr>
              <a:t>运行状态</a:t>
            </a:r>
            <a:endParaRPr lang="zh-CN" altLang="en-US">
              <a:solidFill>
                <a:srgbClr val="FF3300"/>
              </a:solidFill>
              <a:latin typeface="Times New Roman" pitchFamily="18" charset="0"/>
            </a:endParaRPr>
          </a:p>
        </p:txBody>
      </p:sp>
      <p:sp>
        <p:nvSpPr>
          <p:cNvPr id="414724" name="Line 4"/>
          <p:cNvSpPr>
            <a:spLocks noChangeShapeType="1"/>
          </p:cNvSpPr>
          <p:nvPr/>
        </p:nvSpPr>
        <p:spPr bwMode="auto">
          <a:xfrm>
            <a:off x="2286000" y="5334000"/>
            <a:ext cx="838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4725" name="Text Box 5"/>
          <p:cNvSpPr txBox="1">
            <a:spLocks noChangeArrowheads="1"/>
          </p:cNvSpPr>
          <p:nvPr/>
        </p:nvSpPr>
        <p:spPr bwMode="auto">
          <a:xfrm>
            <a:off x="3048000" y="4953000"/>
            <a:ext cx="1828800" cy="873125"/>
          </a:xfrm>
          <a:prstGeom prst="rect">
            <a:avLst/>
          </a:prstGeom>
          <a:noFill/>
          <a:ln w="12700" cap="sq">
            <a:noFill/>
            <a:miter lim="800000"/>
            <a:headEnd type="none" w="sm" len="sm"/>
            <a:tailEnd type="none" w="sm" len="sm"/>
          </a:ln>
        </p:spPr>
        <p:txBody>
          <a:bodyPr>
            <a:spAutoFit/>
          </a:bodyPr>
          <a:lstStyle/>
          <a:p>
            <a:pPr>
              <a:lnSpc>
                <a:spcPct val="80000"/>
              </a:lnSpc>
            </a:pPr>
            <a:r>
              <a:rPr lang="zh-CN" altLang="en-US" sz="3200">
                <a:latin typeface="黑体" pitchFamily="2" charset="-122"/>
              </a:rPr>
              <a:t>微地址形成电路</a:t>
            </a:r>
          </a:p>
        </p:txBody>
      </p:sp>
      <p:sp>
        <p:nvSpPr>
          <p:cNvPr id="414726" name="AutoShape 6"/>
          <p:cNvSpPr>
            <a:spLocks/>
          </p:cNvSpPr>
          <p:nvPr/>
        </p:nvSpPr>
        <p:spPr bwMode="auto">
          <a:xfrm>
            <a:off x="1981200" y="4800600"/>
            <a:ext cx="152400" cy="1143000"/>
          </a:xfrm>
          <a:prstGeom prst="rightBrace">
            <a:avLst>
              <a:gd name="adj1" fmla="val 62500"/>
              <a:gd name="adj2" fmla="val 50000"/>
            </a:avLst>
          </a:prstGeom>
          <a:noFill/>
          <a:ln w="28575">
            <a:solidFill>
              <a:schemeClr val="tx1"/>
            </a:solidFill>
            <a:round/>
            <a:headEnd/>
            <a:tailEnd/>
          </a:ln>
        </p:spPr>
        <p:txBody>
          <a:bodyPr wrap="none" anchor="ctr"/>
          <a:lstStyle/>
          <a:p>
            <a:endParaRPr lang="zh-CN" altLang="en-US"/>
          </a:p>
        </p:txBody>
      </p:sp>
      <p:sp>
        <p:nvSpPr>
          <p:cNvPr id="414727" name="Line 7"/>
          <p:cNvSpPr>
            <a:spLocks noChangeShapeType="1"/>
          </p:cNvSpPr>
          <p:nvPr/>
        </p:nvSpPr>
        <p:spPr bwMode="auto">
          <a:xfrm>
            <a:off x="4876800" y="5334000"/>
            <a:ext cx="2133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4728" name="Text Box 8"/>
          <p:cNvSpPr txBox="1">
            <a:spLocks noChangeArrowheads="1"/>
          </p:cNvSpPr>
          <p:nvPr/>
        </p:nvSpPr>
        <p:spPr bwMode="auto">
          <a:xfrm>
            <a:off x="4953000" y="4724400"/>
            <a:ext cx="22098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后续微地址</a:t>
            </a:r>
          </a:p>
        </p:txBody>
      </p:sp>
      <p:sp>
        <p:nvSpPr>
          <p:cNvPr id="414729" name="Text Box 9"/>
          <p:cNvSpPr txBox="1">
            <a:spLocks noChangeArrowheads="1"/>
          </p:cNvSpPr>
          <p:nvPr/>
        </p:nvSpPr>
        <p:spPr bwMode="auto">
          <a:xfrm>
            <a:off x="7010400" y="4953000"/>
            <a:ext cx="1066800" cy="641350"/>
          </a:xfrm>
          <a:prstGeom prst="rect">
            <a:avLst/>
          </a:prstGeom>
          <a:noFill/>
          <a:ln w="9525">
            <a:noFill/>
            <a:miter lim="800000"/>
            <a:headEnd/>
            <a:tailEnd/>
          </a:ln>
        </p:spPr>
        <p:txBody>
          <a:bodyPr>
            <a:spAutoFit/>
          </a:bodyPr>
          <a:lstStyle/>
          <a:p>
            <a:r>
              <a:rPr lang="en-US" altLang="zh-CN" sz="3200">
                <a:latin typeface="Times New Roman" pitchFamily="18" charset="0"/>
              </a:rPr>
              <a:t>µ</a:t>
            </a:r>
            <a:r>
              <a:rPr lang="en-US" altLang="zh-CN" sz="3600">
                <a:latin typeface="黑体" pitchFamily="2" charset="-122"/>
              </a:rPr>
              <a:t>AR</a:t>
            </a:r>
            <a:endParaRPr lang="en-US" altLang="zh-CN" sz="3200">
              <a:latin typeface="黑体" pitchFamily="2" charset="-122"/>
            </a:endParaRPr>
          </a:p>
        </p:txBody>
      </p:sp>
      <p:sp>
        <p:nvSpPr>
          <p:cNvPr id="414730" name="Line 10"/>
          <p:cNvSpPr>
            <a:spLocks noChangeShapeType="1"/>
          </p:cNvSpPr>
          <p:nvPr/>
        </p:nvSpPr>
        <p:spPr bwMode="auto">
          <a:xfrm>
            <a:off x="7467600" y="5562600"/>
            <a:ext cx="0" cy="6096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4731" name="Text Box 11"/>
          <p:cNvSpPr txBox="1">
            <a:spLocks noChangeArrowheads="1"/>
          </p:cNvSpPr>
          <p:nvPr/>
        </p:nvSpPr>
        <p:spPr bwMode="auto">
          <a:xfrm>
            <a:off x="7239000" y="6019800"/>
            <a:ext cx="1066800" cy="641350"/>
          </a:xfrm>
          <a:prstGeom prst="rect">
            <a:avLst/>
          </a:prstGeom>
          <a:noFill/>
          <a:ln w="9525">
            <a:noFill/>
            <a:miter lim="800000"/>
            <a:headEnd/>
            <a:tailEnd/>
          </a:ln>
        </p:spPr>
        <p:txBody>
          <a:bodyPr>
            <a:spAutoFit/>
          </a:bodyPr>
          <a:lstStyle/>
          <a:p>
            <a:r>
              <a:rPr lang="en-US" altLang="zh-CN" sz="3600">
                <a:latin typeface="黑体" pitchFamily="2" charset="-122"/>
              </a:rPr>
              <a:t>CM</a:t>
            </a:r>
          </a:p>
        </p:txBody>
      </p:sp>
      <p:sp>
        <p:nvSpPr>
          <p:cNvPr id="414732" name="Text Box 12"/>
          <p:cNvSpPr txBox="1">
            <a:spLocks noChangeArrowheads="1"/>
          </p:cNvSpPr>
          <p:nvPr/>
        </p:nvSpPr>
        <p:spPr bwMode="auto">
          <a:xfrm>
            <a:off x="5029200" y="5791200"/>
            <a:ext cx="2209800" cy="519113"/>
          </a:xfrm>
          <a:prstGeom prst="rect">
            <a:avLst/>
          </a:prstGeom>
          <a:noFill/>
          <a:ln w="9525">
            <a:noFill/>
            <a:miter lim="800000"/>
            <a:headEnd/>
            <a:tailEnd/>
          </a:ln>
        </p:spPr>
        <p:txBody>
          <a:bodyPr>
            <a:spAutoFit/>
          </a:bodyPr>
          <a:lstStyle/>
          <a:p>
            <a:r>
              <a:rPr lang="zh-CN" altLang="en-US">
                <a:solidFill>
                  <a:srgbClr val="FF3300"/>
                </a:solidFill>
                <a:latin typeface="Times New Roman" pitchFamily="18" charset="0"/>
              </a:rPr>
              <a:t>后续微指令</a:t>
            </a:r>
          </a:p>
        </p:txBody>
      </p:sp>
      <p:sp>
        <p:nvSpPr>
          <p:cNvPr id="414733" name="Line 13"/>
          <p:cNvSpPr>
            <a:spLocks noChangeShapeType="1"/>
          </p:cNvSpPr>
          <p:nvPr/>
        </p:nvSpPr>
        <p:spPr bwMode="auto">
          <a:xfrm>
            <a:off x="5029200" y="6400800"/>
            <a:ext cx="2133600" cy="0"/>
          </a:xfrm>
          <a:prstGeom prst="line">
            <a:avLst/>
          </a:prstGeom>
          <a:noFill/>
          <a:ln w="28575">
            <a:solidFill>
              <a:schemeClr val="tx1"/>
            </a:solidFill>
            <a:round/>
            <a:headEnd type="triangle" w="med" len="med"/>
            <a:tailEnd/>
          </a:ln>
        </p:spPr>
        <p:txBody>
          <a:bodyPr wrap="none" anchor="ctr"/>
          <a:lstStyle/>
          <a:p>
            <a:endParaRPr lang="zh-CN" altLang="en-US"/>
          </a:p>
        </p:txBody>
      </p:sp>
      <p:sp>
        <p:nvSpPr>
          <p:cNvPr id="414734" name="Text Box 14"/>
          <p:cNvSpPr txBox="1">
            <a:spLocks noChangeArrowheads="1"/>
          </p:cNvSpPr>
          <p:nvPr/>
        </p:nvSpPr>
        <p:spPr bwMode="auto">
          <a:xfrm>
            <a:off x="4114800" y="6064250"/>
            <a:ext cx="1066800" cy="641350"/>
          </a:xfrm>
          <a:prstGeom prst="rect">
            <a:avLst/>
          </a:prstGeom>
          <a:noFill/>
          <a:ln w="9525">
            <a:noFill/>
            <a:miter lim="800000"/>
            <a:headEnd/>
            <a:tailEnd/>
          </a:ln>
        </p:spPr>
        <p:txBody>
          <a:bodyPr>
            <a:spAutoFit/>
          </a:bodyPr>
          <a:lstStyle/>
          <a:p>
            <a:r>
              <a:rPr lang="en-US" altLang="zh-CN" sz="3200">
                <a:latin typeface="Times New Roman" pitchFamily="18" charset="0"/>
              </a:rPr>
              <a:t>µ</a:t>
            </a:r>
            <a:r>
              <a:rPr lang="en-US" altLang="zh-CN" sz="3600">
                <a:latin typeface="黑体" pitchFamily="2" charset="-122"/>
              </a:rPr>
              <a:t>IR</a:t>
            </a:r>
            <a:endParaRPr lang="en-US" altLang="zh-CN" sz="3200">
              <a:latin typeface="黑体" pitchFamily="2" charset="-122"/>
            </a:endParaRPr>
          </a:p>
        </p:txBody>
      </p:sp>
      <p:pic>
        <p:nvPicPr>
          <p:cNvPr id="28687" name="Picture 90"/>
          <p:cNvPicPr>
            <a:picLocks noChangeAspect="1" noChangeArrowheads="1"/>
          </p:cNvPicPr>
          <p:nvPr/>
        </p:nvPicPr>
        <p:blipFill>
          <a:blip r:embed="rId3"/>
          <a:srcRect/>
          <a:stretch>
            <a:fillRect/>
          </a:stretch>
        </p:blipFill>
        <p:spPr bwMode="auto">
          <a:xfrm>
            <a:off x="3095625" y="0"/>
            <a:ext cx="6048375" cy="4171950"/>
          </a:xfrm>
          <a:prstGeom prst="rect">
            <a:avLst/>
          </a:prstGeom>
          <a:noFill/>
          <a:ln w="9525">
            <a:noFill/>
            <a:miter lim="800000"/>
            <a:headEnd/>
            <a:tailEnd/>
          </a:ln>
        </p:spPr>
      </p:pic>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4722"/>
                                        </p:tgtEl>
                                        <p:attrNameLst>
                                          <p:attrName>style.visibility</p:attrName>
                                        </p:attrNameLst>
                                      </p:cBhvr>
                                      <p:to>
                                        <p:strVal val="visible"/>
                                      </p:to>
                                    </p:set>
                                    <p:anim calcmode="lin" valueType="num">
                                      <p:cBhvr additive="base">
                                        <p:cTn id="7" dur="500" fill="hold"/>
                                        <p:tgtEl>
                                          <p:spTgt spid="414722"/>
                                        </p:tgtEl>
                                        <p:attrNameLst>
                                          <p:attrName>ppt_x</p:attrName>
                                        </p:attrNameLst>
                                      </p:cBhvr>
                                      <p:tavLst>
                                        <p:tav tm="0">
                                          <p:val>
                                            <p:strVal val="1+#ppt_w/2"/>
                                          </p:val>
                                        </p:tav>
                                        <p:tav tm="100000">
                                          <p:val>
                                            <p:strVal val="#ppt_x"/>
                                          </p:val>
                                        </p:tav>
                                      </p:tavLst>
                                    </p:anim>
                                    <p:anim calcmode="lin" valueType="num">
                                      <p:cBhvr additive="base">
                                        <p:cTn id="8" dur="500" fill="hold"/>
                                        <p:tgtEl>
                                          <p:spTgt spid="414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14723"/>
                                        </p:tgtEl>
                                        <p:attrNameLst>
                                          <p:attrName>style.visibility</p:attrName>
                                        </p:attrNameLst>
                                      </p:cBhvr>
                                      <p:to>
                                        <p:strVal val="visible"/>
                                      </p:to>
                                    </p:set>
                                    <p:animEffect transition="in" filter="wipe(up)">
                                      <p:cBhvr>
                                        <p:cTn id="13" dur="500"/>
                                        <p:tgtEl>
                                          <p:spTgt spid="4147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14726"/>
                                        </p:tgtEl>
                                        <p:attrNameLst>
                                          <p:attrName>style.visibility</p:attrName>
                                        </p:attrNameLst>
                                      </p:cBhvr>
                                      <p:to>
                                        <p:strVal val="visible"/>
                                      </p:to>
                                    </p:set>
                                    <p:animEffect transition="in" filter="wipe(left)">
                                      <p:cBhvr>
                                        <p:cTn id="18" dur="500"/>
                                        <p:tgtEl>
                                          <p:spTgt spid="41472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14724"/>
                                        </p:tgtEl>
                                        <p:attrNameLst>
                                          <p:attrName>style.visibility</p:attrName>
                                        </p:attrNameLst>
                                      </p:cBhvr>
                                      <p:to>
                                        <p:strVal val="visible"/>
                                      </p:to>
                                    </p:set>
                                    <p:animEffect transition="in" filter="wipe(left)">
                                      <p:cBhvr>
                                        <p:cTn id="22" dur="500"/>
                                        <p:tgtEl>
                                          <p:spTgt spid="414724"/>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414725"/>
                                        </p:tgtEl>
                                        <p:attrNameLst>
                                          <p:attrName>style.visibility</p:attrName>
                                        </p:attrNameLst>
                                      </p:cBhvr>
                                      <p:to>
                                        <p:strVal val="visible"/>
                                      </p:to>
                                    </p:set>
                                    <p:animEffect transition="in" filter="wipe(down)">
                                      <p:cBhvr>
                                        <p:cTn id="26" dur="500"/>
                                        <p:tgtEl>
                                          <p:spTgt spid="4147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14728"/>
                                        </p:tgtEl>
                                        <p:attrNameLst>
                                          <p:attrName>style.visibility</p:attrName>
                                        </p:attrNameLst>
                                      </p:cBhvr>
                                      <p:to>
                                        <p:strVal val="visible"/>
                                      </p:to>
                                    </p:set>
                                    <p:animEffect transition="in" filter="wipe(up)">
                                      <p:cBhvr>
                                        <p:cTn id="31" dur="500"/>
                                        <p:tgtEl>
                                          <p:spTgt spid="414728"/>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14727"/>
                                        </p:tgtEl>
                                        <p:attrNameLst>
                                          <p:attrName>style.visibility</p:attrName>
                                        </p:attrNameLst>
                                      </p:cBhvr>
                                      <p:to>
                                        <p:strVal val="visible"/>
                                      </p:to>
                                    </p:set>
                                    <p:animEffect transition="in" filter="wipe(left)">
                                      <p:cBhvr>
                                        <p:cTn id="35" dur="500"/>
                                        <p:tgtEl>
                                          <p:spTgt spid="414727"/>
                                        </p:tgtEl>
                                      </p:cBhvr>
                                    </p:animEffect>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414729"/>
                                        </p:tgtEl>
                                        <p:attrNameLst>
                                          <p:attrName>style.visibility</p:attrName>
                                        </p:attrNameLst>
                                      </p:cBhvr>
                                      <p:to>
                                        <p:strVal val="visible"/>
                                      </p:to>
                                    </p:set>
                                    <p:animEffect transition="in" filter="wipe(down)">
                                      <p:cBhvr>
                                        <p:cTn id="39" dur="500"/>
                                        <p:tgtEl>
                                          <p:spTgt spid="41472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14730"/>
                                        </p:tgtEl>
                                        <p:attrNameLst>
                                          <p:attrName>style.visibility</p:attrName>
                                        </p:attrNameLst>
                                      </p:cBhvr>
                                      <p:to>
                                        <p:strVal val="visible"/>
                                      </p:to>
                                    </p:set>
                                    <p:animEffect transition="in" filter="wipe(up)">
                                      <p:cBhvr>
                                        <p:cTn id="44" dur="500"/>
                                        <p:tgtEl>
                                          <p:spTgt spid="414730"/>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414731"/>
                                        </p:tgtEl>
                                        <p:attrNameLst>
                                          <p:attrName>style.visibility</p:attrName>
                                        </p:attrNameLst>
                                      </p:cBhvr>
                                      <p:to>
                                        <p:strVal val="visible"/>
                                      </p:to>
                                    </p:set>
                                    <p:animEffect transition="in" filter="wipe(down)">
                                      <p:cBhvr>
                                        <p:cTn id="48" dur="500"/>
                                        <p:tgtEl>
                                          <p:spTgt spid="4147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14732"/>
                                        </p:tgtEl>
                                        <p:attrNameLst>
                                          <p:attrName>style.visibility</p:attrName>
                                        </p:attrNameLst>
                                      </p:cBhvr>
                                      <p:to>
                                        <p:strVal val="visible"/>
                                      </p:to>
                                    </p:set>
                                    <p:animEffect transition="in" filter="wipe(up)">
                                      <p:cBhvr>
                                        <p:cTn id="53" dur="500"/>
                                        <p:tgtEl>
                                          <p:spTgt spid="414732"/>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414733"/>
                                        </p:tgtEl>
                                        <p:attrNameLst>
                                          <p:attrName>style.visibility</p:attrName>
                                        </p:attrNameLst>
                                      </p:cBhvr>
                                      <p:to>
                                        <p:strVal val="visible"/>
                                      </p:to>
                                    </p:set>
                                    <p:animEffect transition="in" filter="wipe(right)">
                                      <p:cBhvr>
                                        <p:cTn id="57" dur="500"/>
                                        <p:tgtEl>
                                          <p:spTgt spid="414733"/>
                                        </p:tgtEl>
                                      </p:cBhvr>
                                    </p:animEffect>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414734"/>
                                        </p:tgtEl>
                                        <p:attrNameLst>
                                          <p:attrName>style.visibility</p:attrName>
                                        </p:attrNameLst>
                                      </p:cBhvr>
                                      <p:to>
                                        <p:strVal val="visible"/>
                                      </p:to>
                                    </p:set>
                                    <p:animEffect transition="in" filter="wipe(down)">
                                      <p:cBhvr>
                                        <p:cTn id="61" dur="500"/>
                                        <p:tgtEl>
                                          <p:spTgt spid="414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autoUpdateAnimBg="0"/>
      <p:bldP spid="414723" grpId="0" autoUpdateAnimBg="0"/>
      <p:bldP spid="414724" grpId="0" animBg="1"/>
      <p:bldP spid="414725" grpId="0" autoUpdateAnimBg="0"/>
      <p:bldP spid="414726" grpId="0" animBg="1"/>
      <p:bldP spid="414727" grpId="0" animBg="1"/>
      <p:bldP spid="414728" grpId="0" autoUpdateAnimBg="0"/>
      <p:bldP spid="414729" grpId="0" autoUpdateAnimBg="0"/>
      <p:bldP spid="414730" grpId="0" animBg="1"/>
      <p:bldP spid="414731" grpId="0" autoUpdateAnimBg="0"/>
      <p:bldP spid="414732" grpId="0" autoUpdateAnimBg="0"/>
      <p:bldP spid="414733" grpId="0" animBg="1"/>
      <p:bldP spid="41473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3"/>
          <p:cNvPicPr>
            <a:picLocks noChangeAspect="1" noChangeArrowheads="1"/>
          </p:cNvPicPr>
          <p:nvPr/>
        </p:nvPicPr>
        <p:blipFill>
          <a:blip r:embed="rId3"/>
          <a:srcRect/>
          <a:stretch>
            <a:fillRect/>
          </a:stretch>
        </p:blipFill>
        <p:spPr bwMode="auto">
          <a:xfrm>
            <a:off x="3095625" y="0"/>
            <a:ext cx="6048375" cy="4171950"/>
          </a:xfrm>
          <a:prstGeom prst="rect">
            <a:avLst/>
          </a:prstGeom>
          <a:noFill/>
          <a:ln w="9525">
            <a:noFill/>
            <a:miter lim="800000"/>
            <a:headEnd/>
            <a:tailEnd/>
          </a:ln>
        </p:spPr>
      </p:pic>
      <p:sp>
        <p:nvSpPr>
          <p:cNvPr id="415746" name="Text Box 2"/>
          <p:cNvSpPr txBox="1">
            <a:spLocks noChangeArrowheads="1"/>
          </p:cNvSpPr>
          <p:nvPr/>
        </p:nvSpPr>
        <p:spPr bwMode="auto">
          <a:xfrm>
            <a:off x="0" y="3357563"/>
            <a:ext cx="5410200" cy="476250"/>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600">
                <a:latin typeface="黑体" pitchFamily="2" charset="-122"/>
              </a:rPr>
              <a:t>(5)</a:t>
            </a:r>
            <a:r>
              <a:rPr lang="zh-CN" altLang="en-US" sz="3600">
                <a:latin typeface="黑体" pitchFamily="2" charset="-122"/>
              </a:rPr>
              <a:t>执行后续微指令</a:t>
            </a:r>
            <a:endParaRPr lang="zh-CN" altLang="en-US" sz="3600">
              <a:latin typeface="Times New Roman" pitchFamily="18" charset="0"/>
            </a:endParaRPr>
          </a:p>
        </p:txBody>
      </p:sp>
      <p:sp>
        <p:nvSpPr>
          <p:cNvPr id="415747" name="Text Box 3"/>
          <p:cNvSpPr txBox="1">
            <a:spLocks noChangeArrowheads="1"/>
          </p:cNvSpPr>
          <p:nvPr/>
        </p:nvSpPr>
        <p:spPr bwMode="auto">
          <a:xfrm rot="10800000" flipV="1">
            <a:off x="755650" y="3933825"/>
            <a:ext cx="2744788" cy="476250"/>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600">
                <a:solidFill>
                  <a:srgbClr val="0000FF"/>
                </a:solidFill>
                <a:latin typeface="黑体" pitchFamily="2" charset="-122"/>
              </a:rPr>
              <a:t>同（</a:t>
            </a:r>
            <a:r>
              <a:rPr lang="en-US" altLang="zh-CN" sz="3600">
                <a:solidFill>
                  <a:srgbClr val="0000FF"/>
                </a:solidFill>
                <a:latin typeface="黑体" pitchFamily="2" charset="-122"/>
              </a:rPr>
              <a:t>3</a:t>
            </a:r>
            <a:r>
              <a:rPr lang="zh-CN" altLang="en-US" sz="3600">
                <a:solidFill>
                  <a:srgbClr val="0000FF"/>
                </a:solidFill>
                <a:latin typeface="黑体" pitchFamily="2" charset="-122"/>
              </a:rPr>
              <a:t>）</a:t>
            </a:r>
            <a:endParaRPr lang="zh-CN" altLang="en-US" sz="3600">
              <a:solidFill>
                <a:srgbClr val="0000FF"/>
              </a:solidFill>
              <a:latin typeface="Times New Roman" pitchFamily="18" charset="0"/>
            </a:endParaRPr>
          </a:p>
        </p:txBody>
      </p:sp>
      <p:sp>
        <p:nvSpPr>
          <p:cNvPr id="415823" name="Text Box 79"/>
          <p:cNvSpPr txBox="1">
            <a:spLocks noChangeArrowheads="1"/>
          </p:cNvSpPr>
          <p:nvPr/>
        </p:nvSpPr>
        <p:spPr bwMode="auto">
          <a:xfrm>
            <a:off x="0" y="4581525"/>
            <a:ext cx="3505200" cy="476250"/>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600">
                <a:latin typeface="黑体" pitchFamily="2" charset="-122"/>
              </a:rPr>
              <a:t>(6)</a:t>
            </a:r>
            <a:r>
              <a:rPr lang="zh-CN" altLang="en-US" sz="3600">
                <a:latin typeface="黑体" pitchFamily="2" charset="-122"/>
              </a:rPr>
              <a:t>返回</a:t>
            </a:r>
            <a:endParaRPr lang="zh-CN" altLang="en-US" sz="3600">
              <a:latin typeface="Times New Roman" pitchFamily="18" charset="0"/>
            </a:endParaRPr>
          </a:p>
        </p:txBody>
      </p:sp>
      <p:sp>
        <p:nvSpPr>
          <p:cNvPr id="415824" name="Text Box 80"/>
          <p:cNvSpPr txBox="1">
            <a:spLocks noChangeArrowheads="1"/>
          </p:cNvSpPr>
          <p:nvPr/>
        </p:nvSpPr>
        <p:spPr bwMode="auto">
          <a:xfrm>
            <a:off x="0" y="5157788"/>
            <a:ext cx="5410200" cy="476250"/>
          </a:xfrm>
          <a:prstGeom prst="rect">
            <a:avLst/>
          </a:prstGeom>
          <a:noFill/>
          <a:ln w="12700" cap="sq">
            <a:noFill/>
            <a:miter lim="800000"/>
            <a:headEnd type="none" w="sm" len="sm"/>
            <a:tailEnd type="none" w="sm" len="sm"/>
          </a:ln>
        </p:spPr>
        <p:txBody>
          <a:bodyPr>
            <a:spAutoFit/>
          </a:bodyPr>
          <a:lstStyle/>
          <a:p>
            <a:pPr>
              <a:lnSpc>
                <a:spcPct val="70000"/>
              </a:lnSpc>
            </a:pPr>
            <a:r>
              <a:rPr lang="zh-CN" altLang="en-US" sz="3600" dirty="0">
                <a:latin typeface="黑体" pitchFamily="2" charset="-122"/>
              </a:rPr>
              <a:t>微程序执行完，返回</a:t>
            </a:r>
            <a:r>
              <a:rPr lang="en-US" altLang="zh-CN" sz="3600" dirty="0">
                <a:latin typeface="黑体" pitchFamily="2" charset="-122"/>
              </a:rPr>
              <a:t>CM</a:t>
            </a:r>
            <a:endParaRPr lang="en-US" altLang="zh-CN" sz="3600" dirty="0">
              <a:latin typeface="Times New Roman" pitchFamily="18" charset="0"/>
            </a:endParaRPr>
          </a:p>
        </p:txBody>
      </p:sp>
      <p:sp>
        <p:nvSpPr>
          <p:cNvPr id="415825" name="Text Box 81"/>
          <p:cNvSpPr txBox="1">
            <a:spLocks noChangeArrowheads="1"/>
          </p:cNvSpPr>
          <p:nvPr/>
        </p:nvSpPr>
        <p:spPr bwMode="auto">
          <a:xfrm>
            <a:off x="4643438" y="5013325"/>
            <a:ext cx="4343400" cy="1190625"/>
          </a:xfrm>
          <a:prstGeom prst="rect">
            <a:avLst/>
          </a:prstGeom>
          <a:noFill/>
          <a:ln w="9525">
            <a:noFill/>
            <a:miter lim="800000"/>
            <a:headEnd/>
            <a:tailEnd/>
          </a:ln>
        </p:spPr>
        <p:txBody>
          <a:bodyPr>
            <a:spAutoFit/>
          </a:bodyPr>
          <a:lstStyle/>
          <a:p>
            <a:r>
              <a:rPr lang="en-US" altLang="zh-CN" sz="3600">
                <a:latin typeface="黑体" pitchFamily="2" charset="-122"/>
              </a:rPr>
              <a:t>(</a:t>
            </a:r>
            <a:r>
              <a:rPr lang="zh-CN" altLang="en-US" sz="3600">
                <a:latin typeface="黑体" pitchFamily="2" charset="-122"/>
              </a:rPr>
              <a:t>存放</a:t>
            </a:r>
            <a:r>
              <a:rPr lang="zh-CN" altLang="en-US" sz="3600">
                <a:solidFill>
                  <a:srgbClr val="FF3300"/>
                </a:solidFill>
                <a:latin typeface="黑体" pitchFamily="2" charset="-122"/>
              </a:rPr>
              <a:t>取指微指令</a:t>
            </a:r>
            <a:r>
              <a:rPr lang="zh-CN" altLang="en-US" sz="3600">
                <a:latin typeface="黑体" pitchFamily="2" charset="-122"/>
              </a:rPr>
              <a:t>的固定单元</a:t>
            </a:r>
            <a:r>
              <a:rPr lang="en-US" altLang="zh-CN" sz="3600">
                <a:latin typeface="黑体" pitchFamily="2" charset="-122"/>
              </a:rPr>
              <a:t>)</a:t>
            </a:r>
            <a:r>
              <a:rPr lang="zh-CN" altLang="en-US" sz="3600">
                <a:latin typeface="黑体" pitchFamily="2" charset="-122"/>
              </a:rPr>
              <a:t>。</a:t>
            </a: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5746"/>
                                        </p:tgtEl>
                                        <p:attrNameLst>
                                          <p:attrName>style.visibility</p:attrName>
                                        </p:attrNameLst>
                                      </p:cBhvr>
                                      <p:to>
                                        <p:strVal val="visible"/>
                                      </p:to>
                                    </p:set>
                                    <p:anim calcmode="lin" valueType="num">
                                      <p:cBhvr additive="base">
                                        <p:cTn id="7" dur="500" fill="hold"/>
                                        <p:tgtEl>
                                          <p:spTgt spid="415746"/>
                                        </p:tgtEl>
                                        <p:attrNameLst>
                                          <p:attrName>ppt_x</p:attrName>
                                        </p:attrNameLst>
                                      </p:cBhvr>
                                      <p:tavLst>
                                        <p:tav tm="0">
                                          <p:val>
                                            <p:strVal val="1+#ppt_w/2"/>
                                          </p:val>
                                        </p:tav>
                                        <p:tav tm="100000">
                                          <p:val>
                                            <p:strVal val="#ppt_x"/>
                                          </p:val>
                                        </p:tav>
                                      </p:tavLst>
                                    </p:anim>
                                    <p:anim calcmode="lin" valueType="num">
                                      <p:cBhvr additive="base">
                                        <p:cTn id="8" dur="500" fill="hold"/>
                                        <p:tgtEl>
                                          <p:spTgt spid="415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5747"/>
                                        </p:tgtEl>
                                        <p:attrNameLst>
                                          <p:attrName>style.visibility</p:attrName>
                                        </p:attrNameLst>
                                      </p:cBhvr>
                                      <p:to>
                                        <p:strVal val="visible"/>
                                      </p:to>
                                    </p:set>
                                    <p:anim calcmode="lin" valueType="num">
                                      <p:cBhvr additive="base">
                                        <p:cTn id="13" dur="500" fill="hold"/>
                                        <p:tgtEl>
                                          <p:spTgt spid="415747"/>
                                        </p:tgtEl>
                                        <p:attrNameLst>
                                          <p:attrName>ppt_x</p:attrName>
                                        </p:attrNameLst>
                                      </p:cBhvr>
                                      <p:tavLst>
                                        <p:tav tm="0">
                                          <p:val>
                                            <p:strVal val="0-#ppt_w/2"/>
                                          </p:val>
                                        </p:tav>
                                        <p:tav tm="100000">
                                          <p:val>
                                            <p:strVal val="#ppt_x"/>
                                          </p:val>
                                        </p:tav>
                                      </p:tavLst>
                                    </p:anim>
                                    <p:anim calcmode="lin" valueType="num">
                                      <p:cBhvr additive="base">
                                        <p:cTn id="14" dur="500" fill="hold"/>
                                        <p:tgtEl>
                                          <p:spTgt spid="4157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5823"/>
                                        </p:tgtEl>
                                        <p:attrNameLst>
                                          <p:attrName>style.visibility</p:attrName>
                                        </p:attrNameLst>
                                      </p:cBhvr>
                                      <p:to>
                                        <p:strVal val="visible"/>
                                      </p:to>
                                    </p:set>
                                    <p:anim calcmode="lin" valueType="num">
                                      <p:cBhvr additive="base">
                                        <p:cTn id="19" dur="500" fill="hold"/>
                                        <p:tgtEl>
                                          <p:spTgt spid="415823"/>
                                        </p:tgtEl>
                                        <p:attrNameLst>
                                          <p:attrName>ppt_x</p:attrName>
                                        </p:attrNameLst>
                                      </p:cBhvr>
                                      <p:tavLst>
                                        <p:tav tm="0">
                                          <p:val>
                                            <p:strVal val="1+#ppt_w/2"/>
                                          </p:val>
                                        </p:tav>
                                        <p:tav tm="100000">
                                          <p:val>
                                            <p:strVal val="#ppt_x"/>
                                          </p:val>
                                        </p:tav>
                                      </p:tavLst>
                                    </p:anim>
                                    <p:anim calcmode="lin" valueType="num">
                                      <p:cBhvr additive="base">
                                        <p:cTn id="20" dur="500" fill="hold"/>
                                        <p:tgtEl>
                                          <p:spTgt spid="4158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15824"/>
                                        </p:tgtEl>
                                        <p:attrNameLst>
                                          <p:attrName>style.visibility</p:attrName>
                                        </p:attrNameLst>
                                      </p:cBhvr>
                                      <p:to>
                                        <p:strVal val="visible"/>
                                      </p:to>
                                    </p:set>
                                    <p:animEffect transition="in" filter="slide(fromLeft)">
                                      <p:cBhvr>
                                        <p:cTn id="25" dur="500"/>
                                        <p:tgtEl>
                                          <p:spTgt spid="41582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415825"/>
                                        </p:tgtEl>
                                        <p:attrNameLst>
                                          <p:attrName>style.visibility</p:attrName>
                                        </p:attrNameLst>
                                      </p:cBhvr>
                                      <p:to>
                                        <p:strVal val="visible"/>
                                      </p:to>
                                    </p:set>
                                    <p:animEffect transition="in" filter="slide(fromRight)">
                                      <p:cBhvr>
                                        <p:cTn id="30" dur="500"/>
                                        <p:tgtEl>
                                          <p:spTgt spid="415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autoUpdateAnimBg="0"/>
      <p:bldP spid="415747" grpId="0" autoUpdateAnimBg="0"/>
      <p:bldP spid="415823" grpId="0" autoUpdateAnimBg="0"/>
      <p:bldP spid="415824" grpId="0" autoUpdateAnimBg="0"/>
      <p:bldP spid="41582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94" name="Group 58"/>
          <p:cNvGrpSpPr>
            <a:grpSpLocks/>
          </p:cNvGrpSpPr>
          <p:nvPr/>
        </p:nvGrpSpPr>
        <p:grpSpPr bwMode="auto">
          <a:xfrm>
            <a:off x="127000" y="3048000"/>
            <a:ext cx="1600200" cy="914400"/>
            <a:chOff x="384" y="3504"/>
            <a:chExt cx="1104" cy="576"/>
          </a:xfrm>
        </p:grpSpPr>
        <p:sp>
          <p:nvSpPr>
            <p:cNvPr id="56367" name="Rectangle 59"/>
            <p:cNvSpPr>
              <a:spLocks noChangeArrowheads="1"/>
            </p:cNvSpPr>
            <p:nvPr/>
          </p:nvSpPr>
          <p:spPr bwMode="auto">
            <a:xfrm>
              <a:off x="384" y="3504"/>
              <a:ext cx="1104" cy="576"/>
            </a:xfrm>
            <a:prstGeom prst="rect">
              <a:avLst/>
            </a:prstGeom>
            <a:solidFill>
              <a:srgbClr val="FFFF00"/>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endParaRPr lang="zh-CN" altLang="en-US" sz="2800" smtClean="0">
                <a:solidFill>
                  <a:srgbClr val="000000"/>
                </a:solidFill>
                <a:latin typeface="Arial" panose="020B0604020202020204" pitchFamily="34" charset="0"/>
                <a:ea typeface="黑体" panose="02010609060101010101" pitchFamily="49" charset="-122"/>
              </a:endParaRPr>
            </a:p>
          </p:txBody>
        </p:sp>
        <p:sp>
          <p:nvSpPr>
            <p:cNvPr id="56368" name="Text Box 60"/>
            <p:cNvSpPr txBox="1">
              <a:spLocks noChangeArrowheads="1"/>
            </p:cNvSpPr>
            <p:nvPr/>
          </p:nvSpPr>
          <p:spPr bwMode="auto">
            <a:xfrm>
              <a:off x="432" y="3600"/>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mtClean="0">
                  <a:solidFill>
                    <a:srgbClr val="0000CC"/>
                  </a:solidFill>
                  <a:ea typeface="黑体" panose="02010609060101010101" pitchFamily="49" charset="-122"/>
                </a:rPr>
                <a:t>振荡器</a:t>
              </a:r>
            </a:p>
          </p:txBody>
        </p:sp>
      </p:grpSp>
      <p:grpSp>
        <p:nvGrpSpPr>
          <p:cNvPr id="219197" name="Group 61"/>
          <p:cNvGrpSpPr>
            <a:grpSpLocks/>
          </p:cNvGrpSpPr>
          <p:nvPr/>
        </p:nvGrpSpPr>
        <p:grpSpPr bwMode="auto">
          <a:xfrm>
            <a:off x="3644900" y="3048000"/>
            <a:ext cx="1600200" cy="914400"/>
            <a:chOff x="384" y="3504"/>
            <a:chExt cx="1104" cy="576"/>
          </a:xfrm>
        </p:grpSpPr>
        <p:sp>
          <p:nvSpPr>
            <p:cNvPr id="56365" name="Rectangle 62"/>
            <p:cNvSpPr>
              <a:spLocks noChangeArrowheads="1"/>
            </p:cNvSpPr>
            <p:nvPr/>
          </p:nvSpPr>
          <p:spPr bwMode="auto">
            <a:xfrm>
              <a:off x="384" y="3504"/>
              <a:ext cx="1104" cy="576"/>
            </a:xfrm>
            <a:prstGeom prst="rect">
              <a:avLst/>
            </a:prstGeom>
            <a:solidFill>
              <a:srgbClr val="FFFF00"/>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endParaRPr lang="zh-CN" altLang="en-US" sz="2800" smtClean="0">
                <a:solidFill>
                  <a:srgbClr val="000000"/>
                </a:solidFill>
                <a:latin typeface="Arial" panose="020B0604020202020204" pitchFamily="34" charset="0"/>
                <a:ea typeface="黑体" panose="02010609060101010101" pitchFamily="49" charset="-122"/>
              </a:endParaRPr>
            </a:p>
          </p:txBody>
        </p:sp>
        <p:sp>
          <p:nvSpPr>
            <p:cNvPr id="56366" name="Text Box 63"/>
            <p:cNvSpPr txBox="1">
              <a:spLocks noChangeArrowheads="1"/>
            </p:cNvSpPr>
            <p:nvPr/>
          </p:nvSpPr>
          <p:spPr bwMode="auto">
            <a:xfrm>
              <a:off x="432" y="3600"/>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mtClean="0">
                  <a:solidFill>
                    <a:srgbClr val="0000CC"/>
                  </a:solidFill>
                  <a:ea typeface="黑体" panose="02010609060101010101" pitchFamily="49" charset="-122"/>
                </a:rPr>
                <a:t>分频器</a:t>
              </a:r>
            </a:p>
          </p:txBody>
        </p:sp>
      </p:grpSp>
      <p:sp>
        <p:nvSpPr>
          <p:cNvPr id="219200" name="Line 64"/>
          <p:cNvSpPr>
            <a:spLocks noChangeShapeType="1"/>
          </p:cNvSpPr>
          <p:nvPr/>
        </p:nvSpPr>
        <p:spPr bwMode="auto">
          <a:xfrm>
            <a:off x="5302250" y="3505200"/>
            <a:ext cx="17526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nvGrpSpPr>
          <p:cNvPr id="219201" name="Group 65"/>
          <p:cNvGrpSpPr>
            <a:grpSpLocks/>
          </p:cNvGrpSpPr>
          <p:nvPr/>
        </p:nvGrpSpPr>
        <p:grpSpPr bwMode="auto">
          <a:xfrm>
            <a:off x="1920875" y="3124200"/>
            <a:ext cx="1600200" cy="228600"/>
            <a:chOff x="3984" y="3840"/>
            <a:chExt cx="1008" cy="144"/>
          </a:xfrm>
        </p:grpSpPr>
        <p:grpSp>
          <p:nvGrpSpPr>
            <p:cNvPr id="56349" name="Group 66"/>
            <p:cNvGrpSpPr>
              <a:grpSpLocks/>
            </p:cNvGrpSpPr>
            <p:nvPr/>
          </p:nvGrpSpPr>
          <p:grpSpPr bwMode="auto">
            <a:xfrm>
              <a:off x="3984" y="3840"/>
              <a:ext cx="288" cy="144"/>
              <a:chOff x="3984" y="3840"/>
              <a:chExt cx="288" cy="144"/>
            </a:xfrm>
          </p:grpSpPr>
          <p:sp>
            <p:nvSpPr>
              <p:cNvPr id="56361" name="Line 67"/>
              <p:cNvSpPr>
                <a:spLocks noChangeShapeType="1"/>
              </p:cNvSpPr>
              <p:nvPr/>
            </p:nvSpPr>
            <p:spPr bwMode="auto">
              <a:xfrm>
                <a:off x="3984" y="3984"/>
                <a:ext cx="144"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62" name="Line 68"/>
              <p:cNvSpPr>
                <a:spLocks noChangeShapeType="1"/>
              </p:cNvSpPr>
              <p:nvPr/>
            </p:nvSpPr>
            <p:spPr bwMode="auto">
              <a:xfrm>
                <a:off x="4128" y="3840"/>
                <a:ext cx="0" cy="144"/>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63" name="Line 69"/>
              <p:cNvSpPr>
                <a:spLocks noChangeShapeType="1"/>
              </p:cNvSpPr>
              <p:nvPr/>
            </p:nvSpPr>
            <p:spPr bwMode="auto">
              <a:xfrm>
                <a:off x="4128" y="3840"/>
                <a:ext cx="144"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64" name="Line 70"/>
              <p:cNvSpPr>
                <a:spLocks noChangeShapeType="1"/>
              </p:cNvSpPr>
              <p:nvPr/>
            </p:nvSpPr>
            <p:spPr bwMode="auto">
              <a:xfrm>
                <a:off x="4272" y="3840"/>
                <a:ext cx="0" cy="144"/>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6350" name="Group 71"/>
            <p:cNvGrpSpPr>
              <a:grpSpLocks/>
            </p:cNvGrpSpPr>
            <p:nvPr/>
          </p:nvGrpSpPr>
          <p:grpSpPr bwMode="auto">
            <a:xfrm>
              <a:off x="4560" y="3840"/>
              <a:ext cx="432" cy="144"/>
              <a:chOff x="3888" y="3744"/>
              <a:chExt cx="432" cy="144"/>
            </a:xfrm>
          </p:grpSpPr>
          <p:sp>
            <p:nvSpPr>
              <p:cNvPr id="56356" name="Line 72"/>
              <p:cNvSpPr>
                <a:spLocks noChangeShapeType="1"/>
              </p:cNvSpPr>
              <p:nvPr/>
            </p:nvSpPr>
            <p:spPr bwMode="auto">
              <a:xfrm>
                <a:off x="3888" y="3888"/>
                <a:ext cx="144"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57" name="Line 73"/>
              <p:cNvSpPr>
                <a:spLocks noChangeShapeType="1"/>
              </p:cNvSpPr>
              <p:nvPr/>
            </p:nvSpPr>
            <p:spPr bwMode="auto">
              <a:xfrm>
                <a:off x="4032" y="3744"/>
                <a:ext cx="0" cy="144"/>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58" name="Line 74"/>
              <p:cNvSpPr>
                <a:spLocks noChangeShapeType="1"/>
              </p:cNvSpPr>
              <p:nvPr/>
            </p:nvSpPr>
            <p:spPr bwMode="auto">
              <a:xfrm>
                <a:off x="4032" y="3744"/>
                <a:ext cx="144"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59" name="Line 75"/>
              <p:cNvSpPr>
                <a:spLocks noChangeShapeType="1"/>
              </p:cNvSpPr>
              <p:nvPr/>
            </p:nvSpPr>
            <p:spPr bwMode="auto">
              <a:xfrm>
                <a:off x="4176" y="3888"/>
                <a:ext cx="144"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60" name="Line 76"/>
              <p:cNvSpPr>
                <a:spLocks noChangeShapeType="1"/>
              </p:cNvSpPr>
              <p:nvPr/>
            </p:nvSpPr>
            <p:spPr bwMode="auto">
              <a:xfrm>
                <a:off x="4176" y="3744"/>
                <a:ext cx="0" cy="144"/>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6351" name="Group 77"/>
            <p:cNvGrpSpPr>
              <a:grpSpLocks/>
            </p:cNvGrpSpPr>
            <p:nvPr/>
          </p:nvGrpSpPr>
          <p:grpSpPr bwMode="auto">
            <a:xfrm>
              <a:off x="4272" y="3840"/>
              <a:ext cx="288" cy="144"/>
              <a:chOff x="3984" y="3840"/>
              <a:chExt cx="288" cy="144"/>
            </a:xfrm>
          </p:grpSpPr>
          <p:sp>
            <p:nvSpPr>
              <p:cNvPr id="56352" name="Line 78"/>
              <p:cNvSpPr>
                <a:spLocks noChangeShapeType="1"/>
              </p:cNvSpPr>
              <p:nvPr/>
            </p:nvSpPr>
            <p:spPr bwMode="auto">
              <a:xfrm>
                <a:off x="3984" y="3984"/>
                <a:ext cx="144"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53" name="Line 79"/>
              <p:cNvSpPr>
                <a:spLocks noChangeShapeType="1"/>
              </p:cNvSpPr>
              <p:nvPr/>
            </p:nvSpPr>
            <p:spPr bwMode="auto">
              <a:xfrm>
                <a:off x="4128" y="3840"/>
                <a:ext cx="0" cy="144"/>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54" name="Line 80"/>
              <p:cNvSpPr>
                <a:spLocks noChangeShapeType="1"/>
              </p:cNvSpPr>
              <p:nvPr/>
            </p:nvSpPr>
            <p:spPr bwMode="auto">
              <a:xfrm>
                <a:off x="4128" y="3840"/>
                <a:ext cx="144"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55" name="Line 81"/>
              <p:cNvSpPr>
                <a:spLocks noChangeShapeType="1"/>
              </p:cNvSpPr>
              <p:nvPr/>
            </p:nvSpPr>
            <p:spPr bwMode="auto">
              <a:xfrm>
                <a:off x="4272" y="3840"/>
                <a:ext cx="0" cy="144"/>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sp>
        <p:nvSpPr>
          <p:cNvPr id="219218" name="Line 82"/>
          <p:cNvSpPr>
            <a:spLocks noChangeShapeType="1"/>
          </p:cNvSpPr>
          <p:nvPr/>
        </p:nvSpPr>
        <p:spPr bwMode="auto">
          <a:xfrm>
            <a:off x="1784350" y="3505200"/>
            <a:ext cx="18288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19219" name="Text Box 83"/>
          <p:cNvSpPr txBox="1">
            <a:spLocks noChangeArrowheads="1"/>
          </p:cNvSpPr>
          <p:nvPr/>
        </p:nvSpPr>
        <p:spPr bwMode="auto">
          <a:xfrm>
            <a:off x="1997075"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smtClean="0">
                <a:solidFill>
                  <a:srgbClr val="000000"/>
                </a:solidFill>
                <a:ea typeface="黑体" panose="02010609060101010101" pitchFamily="49" charset="-122"/>
              </a:rPr>
              <a:t>时钟脉冲</a:t>
            </a:r>
          </a:p>
        </p:txBody>
      </p:sp>
      <p:sp>
        <p:nvSpPr>
          <p:cNvPr id="56328" name="Line 86"/>
          <p:cNvSpPr>
            <a:spLocks noChangeShapeType="1"/>
          </p:cNvSpPr>
          <p:nvPr/>
        </p:nvSpPr>
        <p:spPr bwMode="auto">
          <a:xfrm>
            <a:off x="5454650" y="3352800"/>
            <a:ext cx="2286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29" name="Line 87"/>
          <p:cNvSpPr>
            <a:spLocks noChangeShapeType="1"/>
          </p:cNvSpPr>
          <p:nvPr/>
        </p:nvSpPr>
        <p:spPr bwMode="auto">
          <a:xfrm>
            <a:off x="5683250" y="3124200"/>
            <a:ext cx="0" cy="22860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0" name="Line 88"/>
          <p:cNvSpPr>
            <a:spLocks noChangeShapeType="1"/>
          </p:cNvSpPr>
          <p:nvPr/>
        </p:nvSpPr>
        <p:spPr bwMode="auto">
          <a:xfrm>
            <a:off x="5683250" y="3124200"/>
            <a:ext cx="2286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1" name="Line 89"/>
          <p:cNvSpPr>
            <a:spLocks noChangeShapeType="1"/>
          </p:cNvSpPr>
          <p:nvPr/>
        </p:nvSpPr>
        <p:spPr bwMode="auto">
          <a:xfrm>
            <a:off x="5911850" y="3352800"/>
            <a:ext cx="2286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2" name="Line 90"/>
          <p:cNvSpPr>
            <a:spLocks noChangeShapeType="1"/>
          </p:cNvSpPr>
          <p:nvPr/>
        </p:nvSpPr>
        <p:spPr bwMode="auto">
          <a:xfrm>
            <a:off x="5911850" y="3124200"/>
            <a:ext cx="0" cy="22860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3" name="Line 91"/>
          <p:cNvSpPr>
            <a:spLocks noChangeShapeType="1"/>
          </p:cNvSpPr>
          <p:nvPr/>
        </p:nvSpPr>
        <p:spPr bwMode="auto">
          <a:xfrm>
            <a:off x="6140450" y="3352800"/>
            <a:ext cx="5334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4" name="Line 92"/>
          <p:cNvSpPr>
            <a:spLocks noChangeShapeType="1"/>
          </p:cNvSpPr>
          <p:nvPr/>
        </p:nvSpPr>
        <p:spPr bwMode="auto">
          <a:xfrm>
            <a:off x="6673850" y="3124200"/>
            <a:ext cx="0" cy="22860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5" name="Line 93"/>
          <p:cNvSpPr>
            <a:spLocks noChangeShapeType="1"/>
          </p:cNvSpPr>
          <p:nvPr/>
        </p:nvSpPr>
        <p:spPr bwMode="auto">
          <a:xfrm>
            <a:off x="6673850" y="3124200"/>
            <a:ext cx="2286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6" name="Line 94"/>
          <p:cNvSpPr>
            <a:spLocks noChangeShapeType="1"/>
          </p:cNvSpPr>
          <p:nvPr/>
        </p:nvSpPr>
        <p:spPr bwMode="auto">
          <a:xfrm>
            <a:off x="6902450" y="3124200"/>
            <a:ext cx="0" cy="22860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37" name="Line 95"/>
          <p:cNvSpPr>
            <a:spLocks noChangeShapeType="1"/>
          </p:cNvSpPr>
          <p:nvPr/>
        </p:nvSpPr>
        <p:spPr bwMode="auto">
          <a:xfrm>
            <a:off x="6902450" y="3352800"/>
            <a:ext cx="2286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19232" name="Text Box 96"/>
          <p:cNvSpPr txBox="1">
            <a:spLocks noChangeArrowheads="1"/>
          </p:cNvSpPr>
          <p:nvPr/>
        </p:nvSpPr>
        <p:spPr bwMode="auto">
          <a:xfrm>
            <a:off x="5530850" y="259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smtClean="0">
                <a:solidFill>
                  <a:srgbClr val="000000"/>
                </a:solidFill>
                <a:ea typeface="黑体" panose="02010609060101010101" pitchFamily="49" charset="-122"/>
              </a:rPr>
              <a:t>工作脉冲</a:t>
            </a:r>
          </a:p>
        </p:txBody>
      </p:sp>
      <p:sp>
        <p:nvSpPr>
          <p:cNvPr id="219233" name="Text Box 97"/>
          <p:cNvSpPr txBox="1">
            <a:spLocks noChangeArrowheads="1"/>
          </p:cNvSpPr>
          <p:nvPr/>
        </p:nvSpPr>
        <p:spPr bwMode="auto">
          <a:xfrm>
            <a:off x="5454650" y="3886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smtClean="0">
                <a:solidFill>
                  <a:srgbClr val="000000"/>
                </a:solidFill>
                <a:ea typeface="黑体" panose="02010609060101010101" pitchFamily="49" charset="-122"/>
              </a:rPr>
              <a:t>机器周期</a:t>
            </a:r>
            <a:r>
              <a:rPr lang="en-US" altLang="zh-CN" sz="2400" smtClean="0">
                <a:solidFill>
                  <a:srgbClr val="000000"/>
                </a:solidFill>
                <a:latin typeface="黑体" panose="02010609060101010101" pitchFamily="49" charset="-122"/>
                <a:ea typeface="黑体" panose="02010609060101010101" pitchFamily="49" charset="-122"/>
              </a:rPr>
              <a:t>(</a:t>
            </a:r>
            <a:r>
              <a:rPr lang="zh-CN" altLang="en-US" sz="2400" smtClean="0">
                <a:solidFill>
                  <a:srgbClr val="000000"/>
                </a:solidFill>
                <a:latin typeface="黑体" panose="02010609060101010101" pitchFamily="49" charset="-122"/>
                <a:ea typeface="黑体" panose="02010609060101010101" pitchFamily="49" charset="-122"/>
              </a:rPr>
              <a:t>节拍</a:t>
            </a:r>
            <a:r>
              <a:rPr lang="en-US" altLang="zh-CN" sz="2400" smtClean="0">
                <a:solidFill>
                  <a:srgbClr val="000000"/>
                </a:solidFill>
                <a:latin typeface="黑体" panose="02010609060101010101" pitchFamily="49" charset="-122"/>
                <a:ea typeface="黑体" panose="02010609060101010101" pitchFamily="49" charset="-122"/>
              </a:rPr>
              <a:t>)</a:t>
            </a:r>
            <a:endParaRPr lang="en-US" altLang="zh-CN" sz="2400" smtClean="0">
              <a:solidFill>
                <a:srgbClr val="000000"/>
              </a:solidFill>
              <a:ea typeface="黑体" panose="02010609060101010101" pitchFamily="49" charset="-122"/>
            </a:endParaRPr>
          </a:p>
        </p:txBody>
      </p:sp>
      <p:sp>
        <p:nvSpPr>
          <p:cNvPr id="56340" name="Line 99"/>
          <p:cNvSpPr>
            <a:spLocks noChangeShapeType="1"/>
          </p:cNvSpPr>
          <p:nvPr/>
        </p:nvSpPr>
        <p:spPr bwMode="auto">
          <a:xfrm>
            <a:off x="5683250" y="3886200"/>
            <a:ext cx="2286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41" name="Line 100"/>
          <p:cNvSpPr>
            <a:spLocks noChangeShapeType="1"/>
          </p:cNvSpPr>
          <p:nvPr/>
        </p:nvSpPr>
        <p:spPr bwMode="auto">
          <a:xfrm>
            <a:off x="6902450" y="3886200"/>
            <a:ext cx="228600" cy="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42" name="Line 101"/>
          <p:cNvSpPr>
            <a:spLocks noChangeShapeType="1"/>
          </p:cNvSpPr>
          <p:nvPr/>
        </p:nvSpPr>
        <p:spPr bwMode="auto">
          <a:xfrm>
            <a:off x="6902450" y="3657600"/>
            <a:ext cx="0" cy="22860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43" name="Line 102"/>
          <p:cNvSpPr>
            <a:spLocks noChangeShapeType="1"/>
          </p:cNvSpPr>
          <p:nvPr/>
        </p:nvSpPr>
        <p:spPr bwMode="auto">
          <a:xfrm>
            <a:off x="5911850" y="3657600"/>
            <a:ext cx="0" cy="22860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6344" name="Line 103"/>
          <p:cNvSpPr>
            <a:spLocks noChangeShapeType="1"/>
          </p:cNvSpPr>
          <p:nvPr/>
        </p:nvSpPr>
        <p:spPr bwMode="auto">
          <a:xfrm>
            <a:off x="5911850" y="3657600"/>
            <a:ext cx="990600"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19240" name="Line 104"/>
          <p:cNvSpPr>
            <a:spLocks noChangeShapeType="1"/>
          </p:cNvSpPr>
          <p:nvPr/>
        </p:nvSpPr>
        <p:spPr bwMode="auto">
          <a:xfrm flipV="1">
            <a:off x="7283450" y="3352800"/>
            <a:ext cx="381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19241" name="Text Box 105"/>
          <p:cNvSpPr txBox="1">
            <a:spLocks noChangeArrowheads="1"/>
          </p:cNvSpPr>
          <p:nvPr/>
        </p:nvSpPr>
        <p:spPr bwMode="auto">
          <a:xfrm>
            <a:off x="7588250" y="2790825"/>
            <a:ext cx="152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smtClean="0">
                <a:solidFill>
                  <a:srgbClr val="000000"/>
                </a:solidFill>
              </a:rPr>
              <a:t>产生电位型微命令，控制</a:t>
            </a:r>
            <a:r>
              <a:rPr lang="zh-CN" altLang="en-US" sz="2400" smtClean="0">
                <a:solidFill>
                  <a:srgbClr val="FF3300"/>
                </a:solidFill>
              </a:rPr>
              <a:t>操作时间段</a:t>
            </a:r>
          </a:p>
        </p:txBody>
      </p:sp>
      <p:sp>
        <p:nvSpPr>
          <p:cNvPr id="219242" name="Line 106"/>
          <p:cNvSpPr>
            <a:spLocks noChangeShapeType="1"/>
          </p:cNvSpPr>
          <p:nvPr/>
        </p:nvSpPr>
        <p:spPr bwMode="auto">
          <a:xfrm flipV="1">
            <a:off x="6750050" y="2057400"/>
            <a:ext cx="381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19243" name="Text Box 107"/>
          <p:cNvSpPr txBox="1">
            <a:spLocks noChangeArrowheads="1"/>
          </p:cNvSpPr>
          <p:nvPr/>
        </p:nvSpPr>
        <p:spPr bwMode="auto">
          <a:xfrm>
            <a:off x="7131050" y="1295400"/>
            <a:ext cx="1981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smtClean="0">
                <a:solidFill>
                  <a:srgbClr val="000000"/>
                </a:solidFill>
              </a:rPr>
              <a:t>产生脉冲型微命令，控制</a:t>
            </a:r>
            <a:r>
              <a:rPr lang="zh-CN" altLang="en-US" sz="2400" smtClean="0">
                <a:solidFill>
                  <a:srgbClr val="FF3300"/>
                </a:solidFill>
              </a:rPr>
              <a:t>定时操作</a:t>
            </a:r>
          </a:p>
        </p:txBody>
      </p:sp>
    </p:spTree>
    <p:extLst>
      <p:ext uri="{BB962C8B-B14F-4D97-AF65-F5344CB8AC3E}">
        <p14:creationId xmlns:p14="http://schemas.microsoft.com/office/powerpoint/2010/main" val="368069875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9194"/>
                                        </p:tgtEl>
                                        <p:attrNameLst>
                                          <p:attrName>style.visibility</p:attrName>
                                        </p:attrNameLst>
                                      </p:cBhvr>
                                      <p:to>
                                        <p:strVal val="visible"/>
                                      </p:to>
                                    </p:set>
                                    <p:animEffect transition="in" filter="wipe(down)">
                                      <p:cBhvr>
                                        <p:cTn id="7" dur="500"/>
                                        <p:tgtEl>
                                          <p:spTgt spid="219194"/>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19197"/>
                                        </p:tgtEl>
                                        <p:attrNameLst>
                                          <p:attrName>style.visibility</p:attrName>
                                        </p:attrNameLst>
                                      </p:cBhvr>
                                      <p:to>
                                        <p:strVal val="visible"/>
                                      </p:to>
                                    </p:set>
                                    <p:animEffect transition="in" filter="wipe(down)">
                                      <p:cBhvr>
                                        <p:cTn id="11" dur="500"/>
                                        <p:tgtEl>
                                          <p:spTgt spid="2191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9218"/>
                                        </p:tgtEl>
                                        <p:attrNameLst>
                                          <p:attrName>style.visibility</p:attrName>
                                        </p:attrNameLst>
                                      </p:cBhvr>
                                      <p:to>
                                        <p:strVal val="visible"/>
                                      </p:to>
                                    </p:set>
                                    <p:animEffect transition="in" filter="wipe(left)">
                                      <p:cBhvr>
                                        <p:cTn id="16" dur="500"/>
                                        <p:tgtEl>
                                          <p:spTgt spid="21921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19201"/>
                                        </p:tgtEl>
                                        <p:attrNameLst>
                                          <p:attrName>style.visibility</p:attrName>
                                        </p:attrNameLst>
                                      </p:cBhvr>
                                      <p:to>
                                        <p:strVal val="visible"/>
                                      </p:to>
                                    </p:set>
                                    <p:animEffect transition="in" filter="wipe(left)">
                                      <p:cBhvr>
                                        <p:cTn id="20" dur="500"/>
                                        <p:tgtEl>
                                          <p:spTgt spid="219201"/>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19219"/>
                                        </p:tgtEl>
                                        <p:attrNameLst>
                                          <p:attrName>style.visibility</p:attrName>
                                        </p:attrNameLst>
                                      </p:cBhvr>
                                      <p:to>
                                        <p:strVal val="visible"/>
                                      </p:to>
                                    </p:set>
                                    <p:animEffect transition="in" filter="wipe(up)">
                                      <p:cBhvr>
                                        <p:cTn id="24" dur="500"/>
                                        <p:tgtEl>
                                          <p:spTgt spid="2192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9200"/>
                                        </p:tgtEl>
                                        <p:attrNameLst>
                                          <p:attrName>style.visibility</p:attrName>
                                        </p:attrNameLst>
                                      </p:cBhvr>
                                      <p:to>
                                        <p:strVal val="visible"/>
                                      </p:to>
                                    </p:set>
                                    <p:animEffect transition="in" filter="wipe(left)">
                                      <p:cBhvr>
                                        <p:cTn id="29" dur="500"/>
                                        <p:tgtEl>
                                          <p:spTgt spid="219200"/>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219232"/>
                                        </p:tgtEl>
                                        <p:attrNameLst>
                                          <p:attrName>style.visibility</p:attrName>
                                        </p:attrNameLst>
                                      </p:cBhvr>
                                      <p:to>
                                        <p:strVal val="visible"/>
                                      </p:to>
                                    </p:set>
                                    <p:animEffect transition="in" filter="wipe(down)">
                                      <p:cBhvr>
                                        <p:cTn id="33" dur="500"/>
                                        <p:tgtEl>
                                          <p:spTgt spid="219232"/>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19233"/>
                                        </p:tgtEl>
                                        <p:attrNameLst>
                                          <p:attrName>style.visibility</p:attrName>
                                        </p:attrNameLst>
                                      </p:cBhvr>
                                      <p:to>
                                        <p:strVal val="visible"/>
                                      </p:to>
                                    </p:set>
                                    <p:animEffect transition="in" filter="wipe(up)">
                                      <p:cBhvr>
                                        <p:cTn id="37" dur="500"/>
                                        <p:tgtEl>
                                          <p:spTgt spid="2192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19240"/>
                                        </p:tgtEl>
                                        <p:attrNameLst>
                                          <p:attrName>style.visibility</p:attrName>
                                        </p:attrNameLst>
                                      </p:cBhvr>
                                      <p:to>
                                        <p:strVal val="visible"/>
                                      </p:to>
                                    </p:set>
                                    <p:animEffect transition="in" filter="wipe(down)">
                                      <p:cBhvr>
                                        <p:cTn id="42" dur="500"/>
                                        <p:tgtEl>
                                          <p:spTgt spid="219240"/>
                                        </p:tgtEl>
                                      </p:cBhvr>
                                    </p:animEffect>
                                  </p:childTnLst>
                                </p:cTn>
                              </p:par>
                            </p:childTnLst>
                          </p:cTn>
                        </p:par>
                        <p:par>
                          <p:cTn id="43" fill="hold" nodeType="afterGroup">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219241">
                                            <p:txEl>
                                              <p:pRg st="0" end="0"/>
                                            </p:txEl>
                                          </p:spTgt>
                                        </p:tgtEl>
                                        <p:attrNameLst>
                                          <p:attrName>style.visibility</p:attrName>
                                        </p:attrNameLst>
                                      </p:cBhvr>
                                      <p:to>
                                        <p:strVal val="visible"/>
                                      </p:to>
                                    </p:set>
                                    <p:anim calcmode="lin" valueType="num">
                                      <p:cBhvr additive="base">
                                        <p:cTn id="46" dur="500" fill="hold"/>
                                        <p:tgtEl>
                                          <p:spTgt spid="219241">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2192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9242"/>
                                        </p:tgtEl>
                                        <p:attrNameLst>
                                          <p:attrName>style.visibility</p:attrName>
                                        </p:attrNameLst>
                                      </p:cBhvr>
                                      <p:to>
                                        <p:strVal val="visible"/>
                                      </p:to>
                                    </p:set>
                                    <p:animEffect transition="in" filter="wipe(down)">
                                      <p:cBhvr>
                                        <p:cTn id="52" dur="500"/>
                                        <p:tgtEl>
                                          <p:spTgt spid="219242"/>
                                        </p:tgtEl>
                                      </p:cBhvr>
                                    </p:animEffect>
                                  </p:childTnLst>
                                </p:cTn>
                              </p:par>
                            </p:childTnLst>
                          </p:cTn>
                        </p:par>
                        <p:par>
                          <p:cTn id="53" fill="hold" nodeType="afterGroup">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219243">
                                            <p:txEl>
                                              <p:pRg st="0" end="0"/>
                                            </p:txEl>
                                          </p:spTgt>
                                        </p:tgtEl>
                                        <p:attrNameLst>
                                          <p:attrName>style.visibility</p:attrName>
                                        </p:attrNameLst>
                                      </p:cBhvr>
                                      <p:to>
                                        <p:strVal val="visible"/>
                                      </p:to>
                                    </p:set>
                                    <p:anim calcmode="lin" valueType="num">
                                      <p:cBhvr additive="base">
                                        <p:cTn id="56" dur="500" fill="hold"/>
                                        <p:tgtEl>
                                          <p:spTgt spid="219243">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2192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00" grpId="0" animBg="1"/>
      <p:bldP spid="219218" grpId="0" animBg="1"/>
      <p:bldP spid="219219" grpId="0" autoUpdateAnimBg="0"/>
      <p:bldP spid="219232" grpId="0" autoUpdateAnimBg="0"/>
      <p:bldP spid="219233" grpId="0" autoUpdateAnimBg="0"/>
      <p:bldP spid="219240" grpId="0" animBg="1"/>
      <p:bldP spid="219241" grpId="0" build="p" autoUpdateAnimBg="0" advAuto="0"/>
      <p:bldP spid="219242" grpId="0" animBg="1"/>
      <p:bldP spid="219243"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34" name="Text Box 30"/>
          <p:cNvSpPr txBox="1">
            <a:spLocks noChangeArrowheads="1"/>
          </p:cNvSpPr>
          <p:nvPr/>
        </p:nvSpPr>
        <p:spPr bwMode="auto">
          <a:xfrm>
            <a:off x="0" y="765175"/>
            <a:ext cx="8686800" cy="3563938"/>
          </a:xfrm>
          <a:prstGeom prst="rect">
            <a:avLst/>
          </a:prstGeom>
          <a:noFill/>
          <a:ln w="28575">
            <a:noFill/>
            <a:miter lim="800000"/>
            <a:headEnd/>
            <a:tailEnd/>
          </a:ln>
          <a:effectLst/>
        </p:spPr>
        <p:txBody>
          <a:bodyPr>
            <a:spAutoFit/>
          </a:bodyPr>
          <a:lstStyle/>
          <a:p>
            <a:pPr>
              <a:spcBef>
                <a:spcPct val="15000"/>
              </a:spcBef>
              <a:defRPr/>
            </a:pPr>
            <a:endParaRPr lang="en-US" altLang="zh-CN" sz="3200" dirty="0">
              <a:effectLst>
                <a:outerShdw blurRad="38100" dist="38100" dir="2700000" algn="tl">
                  <a:srgbClr val="C0C0C0"/>
                </a:outerShdw>
              </a:effectLst>
              <a:latin typeface="方正姚体" pitchFamily="2" charset="-122"/>
              <a:ea typeface="方正姚体" pitchFamily="2" charset="-122"/>
            </a:endParaRPr>
          </a:p>
          <a:p>
            <a:pPr>
              <a:spcBef>
                <a:spcPct val="15000"/>
              </a:spcBef>
              <a:defRPr/>
            </a:pPr>
            <a:r>
              <a:rPr lang="en-US" altLang="zh-CN" sz="2400" dirty="0">
                <a:latin typeface="Times New Roman" pitchFamily="18" charset="0"/>
                <a:ea typeface="宋体" pitchFamily="2" charset="-122"/>
              </a:rPr>
              <a:t>     </a:t>
            </a:r>
            <a:r>
              <a:rPr lang="en-US" altLang="zh-CN" sz="4000" dirty="0">
                <a:latin typeface="Times New Roman" pitchFamily="18" charset="0"/>
                <a:ea typeface="宋体" pitchFamily="2" charset="-122"/>
              </a:rPr>
              <a:t> </a:t>
            </a:r>
            <a:r>
              <a:rPr lang="zh-CN" altLang="en-US" sz="4000" dirty="0">
                <a:effectLst>
                  <a:outerShdw blurRad="38100" dist="38100" dir="2700000" algn="tl">
                    <a:srgbClr val="C0C0C0"/>
                  </a:outerShdw>
                </a:effectLst>
                <a:latin typeface="Times New Roman" pitchFamily="18" charset="0"/>
              </a:rPr>
              <a:t>以“十进制加法”指令为例来理解</a:t>
            </a:r>
            <a:r>
              <a:rPr lang="zh-CN" altLang="en-US" sz="4000" dirty="0">
                <a:solidFill>
                  <a:srgbClr val="CC3300"/>
                </a:solidFill>
                <a:effectLst>
                  <a:outerShdw blurRad="38100" dist="38100" dir="2700000" algn="tl">
                    <a:srgbClr val="C0C0C0"/>
                  </a:outerShdw>
                </a:effectLst>
                <a:latin typeface="Times New Roman" pitchFamily="18" charset="0"/>
              </a:rPr>
              <a:t>微程序控制的过程</a:t>
            </a:r>
            <a:r>
              <a:rPr lang="zh-CN" altLang="en-US" sz="4000" dirty="0">
                <a:effectLst>
                  <a:outerShdw blurRad="38100" dist="38100" dir="2700000" algn="tl">
                    <a:srgbClr val="C0C0C0"/>
                  </a:outerShdw>
                </a:effectLst>
                <a:latin typeface="Times New Roman" pitchFamily="18" charset="0"/>
              </a:rPr>
              <a:t>；从一个简单的控制模型中，得出微程序控制的主要思想及大概过程</a:t>
            </a:r>
            <a:r>
              <a:rPr lang="zh-CN" altLang="en-US" sz="4000" dirty="0">
                <a:latin typeface="Times New Roman" pitchFamily="18" charset="0"/>
                <a:ea typeface="宋体" pitchFamily="2" charset="-122"/>
              </a:rPr>
              <a:t>。</a:t>
            </a:r>
          </a:p>
          <a:p>
            <a:pPr>
              <a:spcBef>
                <a:spcPct val="15000"/>
              </a:spcBef>
              <a:defRPr/>
            </a:pPr>
            <a:endParaRPr lang="zh-CN" altLang="en-US" sz="2400" dirty="0">
              <a:latin typeface="Times New Roman" pitchFamily="18" charset="0"/>
              <a:ea typeface="宋体" pitchFamily="2" charset="-122"/>
            </a:endParaRPr>
          </a:p>
        </p:txBody>
      </p:sp>
      <p:sp>
        <p:nvSpPr>
          <p:cNvPr id="123935" name="Rectangle 31"/>
          <p:cNvSpPr>
            <a:spLocks noChangeArrowheads="1"/>
          </p:cNvSpPr>
          <p:nvPr/>
        </p:nvSpPr>
        <p:spPr bwMode="auto">
          <a:xfrm>
            <a:off x="0" y="188913"/>
            <a:ext cx="4643438" cy="641350"/>
          </a:xfrm>
          <a:prstGeom prst="rect">
            <a:avLst/>
          </a:prstGeom>
          <a:solidFill>
            <a:srgbClr val="FFFF00"/>
          </a:solidFill>
          <a:ln w="28575">
            <a:noFill/>
            <a:miter lim="800000"/>
            <a:headEnd/>
            <a:tailEnd/>
          </a:ln>
          <a:effectLst/>
        </p:spPr>
        <p:txBody>
          <a:bodyPr>
            <a:spAutoFit/>
          </a:bodyPr>
          <a:lstStyle/>
          <a:p>
            <a:pPr>
              <a:defRPr/>
            </a:pPr>
            <a:r>
              <a:rPr lang="en-US" altLang="zh-CN" sz="3600">
                <a:solidFill>
                  <a:srgbClr val="0000FF"/>
                </a:solidFill>
                <a:effectLst>
                  <a:outerShdw blurRad="38100" dist="38100" dir="2700000" algn="tl">
                    <a:srgbClr val="000000"/>
                  </a:outerShdw>
                </a:effectLst>
              </a:rPr>
              <a:t>4 </a:t>
            </a:r>
            <a:r>
              <a:rPr lang="zh-CN" altLang="en-US" sz="3600">
                <a:solidFill>
                  <a:srgbClr val="0000FF"/>
                </a:solidFill>
                <a:effectLst>
                  <a:outerShdw blurRad="38100" dist="38100" dir="2700000" algn="tl">
                    <a:srgbClr val="000000"/>
                  </a:outerShdw>
                </a:effectLst>
              </a:rPr>
              <a:t>微程序举例</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3"/>
          <p:cNvPicPr>
            <a:picLocks noChangeAspect="1" noChangeArrowheads="1"/>
          </p:cNvPicPr>
          <p:nvPr/>
        </p:nvPicPr>
        <p:blipFill>
          <a:blip r:embed="rId2"/>
          <a:srcRect/>
          <a:stretch>
            <a:fillRect/>
          </a:stretch>
        </p:blipFill>
        <p:spPr bwMode="auto">
          <a:xfrm>
            <a:off x="0" y="0"/>
            <a:ext cx="7920038" cy="68072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body" idx="1"/>
          </p:nvPr>
        </p:nvSpPr>
        <p:spPr>
          <a:xfrm>
            <a:off x="-76200" y="1123950"/>
            <a:ext cx="3200400" cy="2667000"/>
          </a:xfrm>
        </p:spPr>
        <p:txBody>
          <a:bodyPr/>
          <a:lstStyle/>
          <a:p>
            <a:pPr>
              <a:buClr>
                <a:srgbClr val="FFFFCC"/>
              </a:buClr>
              <a:buFont typeface="Wingdings" pitchFamily="2" charset="2"/>
              <a:buChar char="Ø"/>
            </a:pPr>
            <a:r>
              <a:rPr lang="zh-CN" altLang="en-US" b="1" dirty="0">
                <a:solidFill>
                  <a:srgbClr val="FF0000"/>
                </a:solidFill>
                <a:latin typeface="楷体_GB2312" pitchFamily="49" charset="-122"/>
                <a:ea typeface="楷体_GB2312" pitchFamily="49" charset="-122"/>
              </a:rPr>
              <a:t>相容性微命令</a:t>
            </a:r>
            <a:r>
              <a:rPr lang="zh-CN" altLang="en-US" dirty="0">
                <a:latin typeface="楷体_GB2312" pitchFamily="49" charset="-122"/>
                <a:ea typeface="楷体_GB2312" pitchFamily="49" charset="-122"/>
              </a:rPr>
              <a:t>：</a:t>
            </a:r>
            <a:r>
              <a:rPr lang="zh-CN" altLang="en-US" b="1" dirty="0">
                <a:latin typeface="楷体_GB2312" pitchFamily="49" charset="-122"/>
                <a:ea typeface="楷体_GB2312" pitchFamily="49" charset="-122"/>
              </a:rPr>
              <a:t>在同一个</a:t>
            </a: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周期中，可以同时执行的微操作命令</a:t>
            </a:r>
            <a:r>
              <a:rPr lang="zh-CN" altLang="en-US" dirty="0">
                <a:latin typeface="楷体_GB2312" pitchFamily="49" charset="-122"/>
                <a:ea typeface="楷体_GB2312" pitchFamily="49" charset="-122"/>
              </a:rPr>
              <a:t>。</a:t>
            </a:r>
            <a:endParaRPr lang="zh-CN" altLang="en-US" dirty="0">
              <a:ea typeface="楷体_GB2312" pitchFamily="49" charset="-122"/>
            </a:endParaRPr>
          </a:p>
        </p:txBody>
      </p:sp>
      <p:sp>
        <p:nvSpPr>
          <p:cNvPr id="406537" name="Rectangle 9"/>
          <p:cNvSpPr>
            <a:spLocks noChangeArrowheads="1"/>
          </p:cNvSpPr>
          <p:nvPr/>
        </p:nvSpPr>
        <p:spPr bwMode="auto">
          <a:xfrm>
            <a:off x="-76200" y="3790950"/>
            <a:ext cx="3352800" cy="2590800"/>
          </a:xfrm>
          <a:prstGeom prst="rect">
            <a:avLst/>
          </a:prstGeom>
          <a:noFill/>
          <a:ln w="9525">
            <a:noFill/>
            <a:miter lim="800000"/>
            <a:headEnd/>
            <a:tailEnd/>
          </a:ln>
          <a:effectLst/>
        </p:spPr>
        <p:txBody>
          <a:bodyPr/>
          <a:lstStyle/>
          <a:p>
            <a:pPr marL="342900" indent="-342900">
              <a:spcBef>
                <a:spcPct val="20000"/>
              </a:spcBef>
              <a:buClr>
                <a:srgbClr val="FFFFCC"/>
              </a:buClr>
              <a:buFont typeface="Wingdings" pitchFamily="2" charset="2"/>
              <a:buChar char="Ø"/>
            </a:pPr>
            <a:r>
              <a:rPr lang="zh-CN" altLang="en-US" sz="3200" dirty="0" smtClean="0">
                <a:solidFill>
                  <a:srgbClr val="FF0000"/>
                </a:solidFill>
                <a:latin typeface="楷体_GB2312" pitchFamily="49" charset="-122"/>
                <a:ea typeface="楷体_GB2312" pitchFamily="49" charset="-122"/>
              </a:rPr>
              <a:t>相斥性微命令</a:t>
            </a:r>
            <a:r>
              <a:rPr lang="zh-CN" altLang="en-US" sz="3200" dirty="0" smtClean="0">
                <a:latin typeface="楷体_GB2312" pitchFamily="49" charset="-122"/>
                <a:ea typeface="楷体_GB2312" pitchFamily="49" charset="-122"/>
              </a:rPr>
              <a:t>：</a:t>
            </a:r>
            <a:r>
              <a:rPr lang="zh-CN" altLang="en-US" sz="3200" dirty="0">
                <a:latin typeface="楷体_GB2312" pitchFamily="49" charset="-122"/>
                <a:ea typeface="楷体_GB2312" pitchFamily="49" charset="-122"/>
              </a:rPr>
              <a:t>在同一个</a:t>
            </a:r>
            <a:r>
              <a:rPr lang="en-US" altLang="zh-CN" sz="3200" dirty="0">
                <a:latin typeface="楷体_GB2312" pitchFamily="49" charset="-122"/>
                <a:ea typeface="楷体_GB2312" pitchFamily="49" charset="-122"/>
              </a:rPr>
              <a:t>CPU</a:t>
            </a:r>
            <a:r>
              <a:rPr lang="zh-CN" altLang="en-US" sz="3200" dirty="0">
                <a:latin typeface="楷体_GB2312" pitchFamily="49" charset="-122"/>
                <a:ea typeface="楷体_GB2312" pitchFamily="49" charset="-122"/>
              </a:rPr>
              <a:t>周期中，不能同时执行的微操作操作</a:t>
            </a:r>
            <a:r>
              <a:rPr lang="zh-CN" altLang="en-US" sz="3200" dirty="0" smtClean="0">
                <a:latin typeface="楷体_GB2312" pitchFamily="49" charset="-122"/>
                <a:ea typeface="楷体_GB2312" pitchFamily="49" charset="-122"/>
              </a:rPr>
              <a:t>。</a:t>
            </a:r>
            <a:endParaRPr lang="zh-CN" altLang="en-US" sz="3200" dirty="0">
              <a:latin typeface="楷体_GB2312" pitchFamily="49" charset="-122"/>
              <a:ea typeface="楷体_GB2312" pitchFamily="49" charset="-122"/>
            </a:endParaRPr>
          </a:p>
        </p:txBody>
      </p:sp>
      <p:pic>
        <p:nvPicPr>
          <p:cNvPr id="406538" name="Picture 10" descr="影片2"/>
          <p:cNvPicPr>
            <a:picLocks noChangeAspect="1" noChangeArrowheads="1"/>
          </p:cNvPicPr>
          <p:nvPr/>
        </p:nvPicPr>
        <p:blipFill>
          <a:blip r:embed="rId2"/>
          <a:srcRect/>
          <a:stretch>
            <a:fillRect/>
          </a:stretch>
        </p:blipFill>
        <p:spPr bwMode="auto">
          <a:xfrm>
            <a:off x="3124200" y="1627188"/>
            <a:ext cx="5943600" cy="4322762"/>
          </a:xfrm>
          <a:prstGeom prst="rect">
            <a:avLst/>
          </a:prstGeom>
          <a:noFill/>
        </p:spPr>
      </p:pic>
      <p:grpSp>
        <p:nvGrpSpPr>
          <p:cNvPr id="2" name="Group 11"/>
          <p:cNvGrpSpPr>
            <a:grpSpLocks/>
          </p:cNvGrpSpPr>
          <p:nvPr/>
        </p:nvGrpSpPr>
        <p:grpSpPr bwMode="auto">
          <a:xfrm>
            <a:off x="3321050" y="3705225"/>
            <a:ext cx="869950" cy="1722438"/>
            <a:chOff x="172" y="2112"/>
            <a:chExt cx="980" cy="1469"/>
          </a:xfrm>
        </p:grpSpPr>
        <p:sp>
          <p:nvSpPr>
            <p:cNvPr id="406540" name="Oval 12"/>
            <p:cNvSpPr>
              <a:spLocks noChangeArrowheads="1"/>
            </p:cNvSpPr>
            <p:nvPr/>
          </p:nvSpPr>
          <p:spPr bwMode="auto">
            <a:xfrm>
              <a:off x="336" y="2112"/>
              <a:ext cx="816" cy="816"/>
            </a:xfrm>
            <a:prstGeom prst="ellipse">
              <a:avLst/>
            </a:prstGeom>
            <a:noFill/>
            <a:ln w="9525">
              <a:solidFill>
                <a:srgbClr val="CC00CC"/>
              </a:solidFill>
              <a:prstDash val="dash"/>
              <a:miter lim="800000"/>
              <a:headEnd/>
              <a:tailEnd/>
            </a:ln>
            <a:effectLst/>
          </p:spPr>
          <p:txBody>
            <a:bodyPr wrap="none" anchor="ctr"/>
            <a:lstStyle/>
            <a:p>
              <a:endParaRPr lang="zh-CN" altLang="en-US"/>
            </a:p>
          </p:txBody>
        </p:sp>
        <p:sp>
          <p:nvSpPr>
            <p:cNvPr id="406541" name="Text Box 13"/>
            <p:cNvSpPr txBox="1">
              <a:spLocks noChangeArrowheads="1"/>
            </p:cNvSpPr>
            <p:nvPr/>
          </p:nvSpPr>
          <p:spPr bwMode="auto">
            <a:xfrm>
              <a:off x="172" y="2880"/>
              <a:ext cx="501" cy="701"/>
            </a:xfrm>
            <a:prstGeom prst="rect">
              <a:avLst/>
            </a:prstGeom>
            <a:noFill/>
            <a:ln w="9525">
              <a:noFill/>
              <a:miter lim="800000"/>
              <a:headEnd/>
              <a:tailEnd/>
            </a:ln>
            <a:effectLst/>
          </p:spPr>
          <p:txBody>
            <a:bodyPr>
              <a:spAutoFit/>
            </a:bodyPr>
            <a:lstStyle/>
            <a:p>
              <a:pPr>
                <a:spcBef>
                  <a:spcPct val="0"/>
                </a:spcBef>
              </a:pPr>
              <a:r>
                <a:rPr lang="zh-CN" altLang="en-US" sz="2400">
                  <a:solidFill>
                    <a:srgbClr val="CC00CC"/>
                  </a:solidFill>
                  <a:latin typeface="Tahoma" pitchFamily="34" charset="0"/>
                  <a:ea typeface="宋体" pitchFamily="2" charset="-122"/>
                </a:rPr>
                <a:t>相斥</a:t>
              </a:r>
            </a:p>
          </p:txBody>
        </p:sp>
      </p:grpSp>
      <p:grpSp>
        <p:nvGrpSpPr>
          <p:cNvPr id="3" name="Group 14"/>
          <p:cNvGrpSpPr>
            <a:grpSpLocks/>
          </p:cNvGrpSpPr>
          <p:nvPr/>
        </p:nvGrpSpPr>
        <p:grpSpPr bwMode="auto">
          <a:xfrm>
            <a:off x="8027988" y="3751263"/>
            <a:ext cx="685800" cy="1693862"/>
            <a:chOff x="4224" y="528"/>
            <a:chExt cx="836" cy="1492"/>
          </a:xfrm>
        </p:grpSpPr>
        <p:sp>
          <p:nvSpPr>
            <p:cNvPr id="406543" name="Oval 15"/>
            <p:cNvSpPr>
              <a:spLocks noChangeArrowheads="1"/>
            </p:cNvSpPr>
            <p:nvPr/>
          </p:nvSpPr>
          <p:spPr bwMode="auto">
            <a:xfrm>
              <a:off x="4224" y="528"/>
              <a:ext cx="816" cy="816"/>
            </a:xfrm>
            <a:prstGeom prst="ellipse">
              <a:avLst/>
            </a:prstGeom>
            <a:noFill/>
            <a:ln w="9525">
              <a:solidFill>
                <a:srgbClr val="CC00CC"/>
              </a:solidFill>
              <a:prstDash val="dash"/>
              <a:miter lim="800000"/>
              <a:headEnd/>
              <a:tailEnd/>
            </a:ln>
            <a:effectLst/>
          </p:spPr>
          <p:txBody>
            <a:bodyPr wrap="none" anchor="ctr"/>
            <a:lstStyle/>
            <a:p>
              <a:endParaRPr lang="zh-CN" altLang="en-US"/>
            </a:p>
          </p:txBody>
        </p:sp>
        <p:sp>
          <p:nvSpPr>
            <p:cNvPr id="406544" name="Text Box 16"/>
            <p:cNvSpPr txBox="1">
              <a:spLocks noChangeArrowheads="1"/>
            </p:cNvSpPr>
            <p:nvPr/>
          </p:nvSpPr>
          <p:spPr bwMode="auto">
            <a:xfrm>
              <a:off x="4561" y="1296"/>
              <a:ext cx="499" cy="724"/>
            </a:xfrm>
            <a:prstGeom prst="rect">
              <a:avLst/>
            </a:prstGeom>
            <a:noFill/>
            <a:ln w="9525">
              <a:noFill/>
              <a:miter lim="800000"/>
              <a:headEnd/>
              <a:tailEnd/>
            </a:ln>
            <a:effectLst/>
          </p:spPr>
          <p:txBody>
            <a:bodyPr>
              <a:spAutoFit/>
            </a:bodyPr>
            <a:lstStyle/>
            <a:p>
              <a:pPr>
                <a:spcBef>
                  <a:spcPct val="0"/>
                </a:spcBef>
              </a:pPr>
              <a:r>
                <a:rPr lang="zh-CN" altLang="en-US" sz="2400">
                  <a:solidFill>
                    <a:srgbClr val="CC00CC"/>
                  </a:solidFill>
                  <a:latin typeface="Tahoma" pitchFamily="34" charset="0"/>
                  <a:ea typeface="宋体" pitchFamily="2" charset="-122"/>
                </a:rPr>
                <a:t>相斥</a:t>
              </a:r>
            </a:p>
          </p:txBody>
        </p:sp>
      </p:grpSp>
      <p:grpSp>
        <p:nvGrpSpPr>
          <p:cNvPr id="4" name="Group 17"/>
          <p:cNvGrpSpPr>
            <a:grpSpLocks/>
          </p:cNvGrpSpPr>
          <p:nvPr/>
        </p:nvGrpSpPr>
        <p:grpSpPr bwMode="auto">
          <a:xfrm>
            <a:off x="7469188" y="1949450"/>
            <a:ext cx="990600" cy="1766888"/>
            <a:chOff x="4224" y="528"/>
            <a:chExt cx="836" cy="1437"/>
          </a:xfrm>
        </p:grpSpPr>
        <p:sp>
          <p:nvSpPr>
            <p:cNvPr id="406546" name="Oval 18"/>
            <p:cNvSpPr>
              <a:spLocks noChangeArrowheads="1"/>
            </p:cNvSpPr>
            <p:nvPr/>
          </p:nvSpPr>
          <p:spPr bwMode="auto">
            <a:xfrm>
              <a:off x="4224" y="528"/>
              <a:ext cx="816" cy="816"/>
            </a:xfrm>
            <a:prstGeom prst="ellipse">
              <a:avLst/>
            </a:prstGeom>
            <a:noFill/>
            <a:ln w="9525">
              <a:solidFill>
                <a:srgbClr val="CC00CC"/>
              </a:solidFill>
              <a:prstDash val="dash"/>
              <a:miter lim="800000"/>
              <a:headEnd/>
              <a:tailEnd/>
            </a:ln>
            <a:effectLst/>
          </p:spPr>
          <p:txBody>
            <a:bodyPr wrap="none" anchor="ctr"/>
            <a:lstStyle/>
            <a:p>
              <a:endParaRPr lang="zh-CN" altLang="en-US"/>
            </a:p>
          </p:txBody>
        </p:sp>
        <p:sp>
          <p:nvSpPr>
            <p:cNvPr id="406547" name="Text Box 19"/>
            <p:cNvSpPr txBox="1">
              <a:spLocks noChangeArrowheads="1"/>
            </p:cNvSpPr>
            <p:nvPr/>
          </p:nvSpPr>
          <p:spPr bwMode="auto">
            <a:xfrm>
              <a:off x="4560" y="1296"/>
              <a:ext cx="500" cy="669"/>
            </a:xfrm>
            <a:prstGeom prst="rect">
              <a:avLst/>
            </a:prstGeom>
            <a:noFill/>
            <a:ln w="9525">
              <a:noFill/>
              <a:miter lim="800000"/>
              <a:headEnd/>
              <a:tailEnd/>
            </a:ln>
            <a:effectLst/>
          </p:spPr>
          <p:txBody>
            <a:bodyPr>
              <a:spAutoFit/>
            </a:bodyPr>
            <a:lstStyle/>
            <a:p>
              <a:pPr>
                <a:spcBef>
                  <a:spcPct val="0"/>
                </a:spcBef>
              </a:pPr>
              <a:r>
                <a:rPr lang="zh-CN" altLang="en-US" sz="2400">
                  <a:solidFill>
                    <a:srgbClr val="CC00CC"/>
                  </a:solidFill>
                  <a:latin typeface="Tahoma" pitchFamily="34" charset="0"/>
                  <a:ea typeface="宋体" pitchFamily="2" charset="-122"/>
                </a:rPr>
                <a:t>相斥</a:t>
              </a:r>
            </a:p>
          </p:txBody>
        </p:sp>
      </p:grpSp>
      <p:sp>
        <p:nvSpPr>
          <p:cNvPr id="406548" name="Text Box 20"/>
          <p:cNvSpPr txBox="1">
            <a:spLocks noChangeArrowheads="1"/>
          </p:cNvSpPr>
          <p:nvPr/>
        </p:nvSpPr>
        <p:spPr bwMode="auto">
          <a:xfrm>
            <a:off x="323850" y="188913"/>
            <a:ext cx="7129463" cy="701675"/>
          </a:xfrm>
          <a:prstGeom prst="rect">
            <a:avLst/>
          </a:prstGeom>
          <a:noFill/>
          <a:ln w="28575">
            <a:noFill/>
            <a:miter lim="800000"/>
            <a:headEnd/>
            <a:tailEnd/>
          </a:ln>
          <a:effectLst/>
        </p:spPr>
        <p:txBody>
          <a:bodyPr>
            <a:spAutoFit/>
          </a:bodyPr>
          <a:lstStyle/>
          <a:p>
            <a:pPr>
              <a:spcBef>
                <a:spcPct val="20000"/>
              </a:spcBef>
              <a:buClr>
                <a:schemeClr val="hlink"/>
              </a:buClr>
              <a:buSzPct val="60000"/>
              <a:buFont typeface="Wingdings" pitchFamily="2" charset="2"/>
              <a:buNone/>
            </a:pPr>
            <a:r>
              <a:rPr kumimoji="0" lang="zh-CN" altLang="en-US" sz="4000" dirty="0">
                <a:effectLst>
                  <a:outerShdw blurRad="38100" dist="38100" dir="2700000" algn="tl">
                    <a:srgbClr val="000000"/>
                  </a:outerShdw>
                </a:effectLst>
              </a:rPr>
              <a:t>微操作</a:t>
            </a:r>
            <a:r>
              <a:rPr kumimoji="0" lang="zh-CN" altLang="en-US" sz="4000" dirty="0" smtClean="0">
                <a:effectLst>
                  <a:outerShdw blurRad="38100" dist="38100" dir="2700000" algn="tl">
                    <a:srgbClr val="000000"/>
                  </a:outerShdw>
                </a:effectLst>
              </a:rPr>
              <a:t>分类：</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0">
                                            <p:txEl>
                                              <p:pRg st="0" end="0"/>
                                            </p:txEl>
                                          </p:spTgt>
                                        </p:tgtEl>
                                        <p:attrNameLst>
                                          <p:attrName>style.visibility</p:attrName>
                                        </p:attrNameLst>
                                      </p:cBhvr>
                                      <p:to>
                                        <p:strVal val="visible"/>
                                      </p:to>
                                    </p:set>
                                    <p:animEffect transition="in" filter="wipe(left)">
                                      <p:cBhvr>
                                        <p:cTn id="7" dur="500"/>
                                        <p:tgtEl>
                                          <p:spTgt spid="406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7">
                                            <p:txEl>
                                              <p:pRg st="0" end="0"/>
                                            </p:txEl>
                                          </p:spTgt>
                                        </p:tgtEl>
                                        <p:attrNameLst>
                                          <p:attrName>style.visibility</p:attrName>
                                        </p:attrNameLst>
                                      </p:cBhvr>
                                      <p:to>
                                        <p:strVal val="visible"/>
                                      </p:to>
                                    </p:set>
                                    <p:animEffect transition="in" filter="wipe(left)">
                                      <p:cBhvr>
                                        <p:cTn id="12" dur="500"/>
                                        <p:tgtEl>
                                          <p:spTgt spid="4065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6538"/>
                                        </p:tgtEl>
                                        <p:attrNameLst>
                                          <p:attrName>style.visibility</p:attrName>
                                        </p:attrNameLst>
                                      </p:cBhvr>
                                      <p:to>
                                        <p:strVal val="visible"/>
                                      </p:to>
                                    </p:set>
                                    <p:animEffect transition="in" filter="box(in)">
                                      <p:cBhvr>
                                        <p:cTn id="17" dur="500"/>
                                        <p:tgtEl>
                                          <p:spTgt spid="4065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build="p" autoUpdateAnimBg="0"/>
      <p:bldP spid="40653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30"/>
          <p:cNvPicPr>
            <a:picLocks noChangeAspect="1" noChangeArrowheads="1"/>
          </p:cNvPicPr>
          <p:nvPr/>
        </p:nvPicPr>
        <p:blipFill>
          <a:blip r:embed="rId2"/>
          <a:srcRect/>
          <a:stretch>
            <a:fillRect/>
          </a:stretch>
        </p:blipFill>
        <p:spPr bwMode="auto">
          <a:xfrm>
            <a:off x="0" y="0"/>
            <a:ext cx="6372225" cy="5476875"/>
          </a:xfrm>
          <a:prstGeom prst="rect">
            <a:avLst/>
          </a:prstGeom>
          <a:noFill/>
          <a:ln w="9525">
            <a:noFill/>
            <a:miter lim="800000"/>
            <a:headEnd/>
            <a:tailEnd/>
          </a:ln>
        </p:spPr>
      </p:pic>
      <p:sp>
        <p:nvSpPr>
          <p:cNvPr id="402529" name="Text Box 97"/>
          <p:cNvSpPr txBox="1">
            <a:spLocks noChangeArrowheads="1"/>
          </p:cNvSpPr>
          <p:nvPr/>
        </p:nvSpPr>
        <p:spPr bwMode="auto">
          <a:xfrm>
            <a:off x="6319838" y="1268413"/>
            <a:ext cx="2173993"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1 R1</a:t>
            </a:r>
            <a:r>
              <a:rPr lang="zh-CN" altLang="en-US" dirty="0">
                <a:latin typeface="楷体_GB2312" pitchFamily="49" charset="-122"/>
                <a:ea typeface="楷体_GB2312" pitchFamily="49" charset="-122"/>
              </a:rPr>
              <a:t>输入   </a:t>
            </a:r>
          </a:p>
        </p:txBody>
      </p:sp>
      <p:sp>
        <p:nvSpPr>
          <p:cNvPr id="402530" name="Text Box 98"/>
          <p:cNvSpPr txBox="1">
            <a:spLocks noChangeArrowheads="1"/>
          </p:cNvSpPr>
          <p:nvPr/>
        </p:nvSpPr>
        <p:spPr bwMode="auto">
          <a:xfrm>
            <a:off x="6319838" y="1631950"/>
            <a:ext cx="2173993"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2 R2</a:t>
            </a:r>
            <a:r>
              <a:rPr lang="zh-CN" altLang="en-US" dirty="0">
                <a:latin typeface="楷体_GB2312" pitchFamily="49" charset="-122"/>
                <a:ea typeface="楷体_GB2312" pitchFamily="49" charset="-122"/>
              </a:rPr>
              <a:t>输入   </a:t>
            </a:r>
          </a:p>
        </p:txBody>
      </p:sp>
      <p:sp>
        <p:nvSpPr>
          <p:cNvPr id="402531" name="Text Box 99"/>
          <p:cNvSpPr txBox="1">
            <a:spLocks noChangeArrowheads="1"/>
          </p:cNvSpPr>
          <p:nvPr/>
        </p:nvSpPr>
        <p:spPr bwMode="auto">
          <a:xfrm>
            <a:off x="6319838" y="2012950"/>
            <a:ext cx="2173993"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3 R3</a:t>
            </a:r>
            <a:r>
              <a:rPr lang="zh-CN" altLang="en-US" dirty="0">
                <a:latin typeface="楷体_GB2312" pitchFamily="49" charset="-122"/>
                <a:ea typeface="楷体_GB2312" pitchFamily="49" charset="-122"/>
              </a:rPr>
              <a:t>输入   </a:t>
            </a:r>
          </a:p>
        </p:txBody>
      </p:sp>
      <p:sp>
        <p:nvSpPr>
          <p:cNvPr id="402532" name="Text Box 100"/>
          <p:cNvSpPr txBox="1">
            <a:spLocks noChangeArrowheads="1"/>
          </p:cNvSpPr>
          <p:nvPr/>
        </p:nvSpPr>
        <p:spPr bwMode="auto">
          <a:xfrm>
            <a:off x="6497638" y="2332038"/>
            <a:ext cx="1994457"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4 R1</a:t>
            </a:r>
            <a:r>
              <a:rPr lang="zh-CN" altLang="en-US" dirty="0">
                <a:latin typeface="楷体_GB2312" pitchFamily="49" charset="-122"/>
                <a:ea typeface="楷体_GB2312" pitchFamily="49" charset="-122"/>
              </a:rPr>
              <a:t>送</a:t>
            </a:r>
            <a:r>
              <a:rPr lang="en-US" altLang="zh-CN" dirty="0">
                <a:latin typeface="楷体_GB2312" pitchFamily="49" charset="-122"/>
                <a:ea typeface="楷体_GB2312" pitchFamily="49" charset="-122"/>
              </a:rPr>
              <a:t>X   </a:t>
            </a:r>
          </a:p>
        </p:txBody>
      </p:sp>
      <p:sp>
        <p:nvSpPr>
          <p:cNvPr id="402533" name="Text Box 101"/>
          <p:cNvSpPr txBox="1">
            <a:spLocks noChangeArrowheads="1"/>
          </p:cNvSpPr>
          <p:nvPr/>
        </p:nvSpPr>
        <p:spPr bwMode="auto">
          <a:xfrm>
            <a:off x="6497638" y="2622550"/>
            <a:ext cx="1994457"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5 R3</a:t>
            </a:r>
            <a:r>
              <a:rPr lang="zh-CN" altLang="en-US" dirty="0">
                <a:latin typeface="楷体_GB2312" pitchFamily="49" charset="-122"/>
                <a:ea typeface="楷体_GB2312" pitchFamily="49" charset="-122"/>
              </a:rPr>
              <a:t>送</a:t>
            </a:r>
            <a:r>
              <a:rPr lang="en-US" altLang="zh-CN" dirty="0">
                <a:latin typeface="楷体_GB2312" pitchFamily="49" charset="-122"/>
                <a:ea typeface="楷体_GB2312" pitchFamily="49" charset="-122"/>
              </a:rPr>
              <a:t>Y   </a:t>
            </a:r>
          </a:p>
        </p:txBody>
      </p:sp>
      <p:sp>
        <p:nvSpPr>
          <p:cNvPr id="402534" name="Text Box 102"/>
          <p:cNvSpPr txBox="1">
            <a:spLocks noChangeArrowheads="1"/>
          </p:cNvSpPr>
          <p:nvPr/>
        </p:nvSpPr>
        <p:spPr bwMode="auto">
          <a:xfrm>
            <a:off x="6497638" y="2927350"/>
            <a:ext cx="1994457"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6 R2</a:t>
            </a:r>
            <a:r>
              <a:rPr lang="zh-CN" altLang="en-US" dirty="0">
                <a:latin typeface="楷体_GB2312" pitchFamily="49" charset="-122"/>
                <a:ea typeface="楷体_GB2312" pitchFamily="49" charset="-122"/>
              </a:rPr>
              <a:t>送</a:t>
            </a:r>
            <a:r>
              <a:rPr lang="en-US" altLang="zh-CN" dirty="0">
                <a:latin typeface="楷体_GB2312" pitchFamily="49" charset="-122"/>
                <a:ea typeface="楷体_GB2312" pitchFamily="49" charset="-122"/>
              </a:rPr>
              <a:t>X   </a:t>
            </a:r>
          </a:p>
        </p:txBody>
      </p:sp>
      <p:sp>
        <p:nvSpPr>
          <p:cNvPr id="402535" name="Text Box 103"/>
          <p:cNvSpPr txBox="1">
            <a:spLocks noChangeArrowheads="1"/>
          </p:cNvSpPr>
          <p:nvPr/>
        </p:nvSpPr>
        <p:spPr bwMode="auto">
          <a:xfrm>
            <a:off x="6497638" y="3232150"/>
            <a:ext cx="1994457"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7 R2</a:t>
            </a:r>
            <a:r>
              <a:rPr lang="zh-CN" altLang="en-US" dirty="0">
                <a:latin typeface="楷体_GB2312" pitchFamily="49" charset="-122"/>
                <a:ea typeface="楷体_GB2312" pitchFamily="49" charset="-122"/>
              </a:rPr>
              <a:t>送</a:t>
            </a:r>
            <a:r>
              <a:rPr lang="en-US" altLang="zh-CN" dirty="0">
                <a:latin typeface="楷体_GB2312" pitchFamily="49" charset="-122"/>
                <a:ea typeface="楷体_GB2312" pitchFamily="49" charset="-122"/>
              </a:rPr>
              <a:t>Y   </a:t>
            </a:r>
          </a:p>
        </p:txBody>
      </p:sp>
      <p:sp>
        <p:nvSpPr>
          <p:cNvPr id="402536" name="Text Box 104"/>
          <p:cNvSpPr txBox="1">
            <a:spLocks noChangeArrowheads="1"/>
          </p:cNvSpPr>
          <p:nvPr/>
        </p:nvSpPr>
        <p:spPr bwMode="auto">
          <a:xfrm>
            <a:off x="6497638" y="3536950"/>
            <a:ext cx="1994457"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8 DR</a:t>
            </a:r>
            <a:r>
              <a:rPr lang="zh-CN" altLang="en-US" dirty="0">
                <a:latin typeface="楷体_GB2312" pitchFamily="49" charset="-122"/>
                <a:ea typeface="楷体_GB2312" pitchFamily="49" charset="-122"/>
              </a:rPr>
              <a:t>送</a:t>
            </a:r>
            <a:r>
              <a:rPr lang="en-US" altLang="zh-CN" dirty="0">
                <a:latin typeface="楷体_GB2312" pitchFamily="49" charset="-122"/>
                <a:ea typeface="楷体_GB2312" pitchFamily="49" charset="-122"/>
              </a:rPr>
              <a:t>X   </a:t>
            </a:r>
          </a:p>
        </p:txBody>
      </p:sp>
      <p:sp>
        <p:nvSpPr>
          <p:cNvPr id="402537" name="Text Box 105"/>
          <p:cNvSpPr txBox="1">
            <a:spLocks noChangeArrowheads="1"/>
          </p:cNvSpPr>
          <p:nvPr/>
        </p:nvSpPr>
        <p:spPr bwMode="auto">
          <a:xfrm>
            <a:off x="6497638" y="3856038"/>
            <a:ext cx="1994457"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9 R1</a:t>
            </a:r>
            <a:r>
              <a:rPr lang="zh-CN" altLang="en-US" dirty="0">
                <a:latin typeface="楷体_GB2312" pitchFamily="49" charset="-122"/>
                <a:ea typeface="楷体_GB2312" pitchFamily="49" charset="-122"/>
              </a:rPr>
              <a:t>送</a:t>
            </a:r>
            <a:r>
              <a:rPr lang="en-US" altLang="zh-CN" dirty="0">
                <a:latin typeface="楷体_GB2312" pitchFamily="49" charset="-122"/>
                <a:ea typeface="楷体_GB2312" pitchFamily="49" charset="-122"/>
              </a:rPr>
              <a:t>Y   </a:t>
            </a:r>
          </a:p>
        </p:txBody>
      </p:sp>
      <p:sp>
        <p:nvSpPr>
          <p:cNvPr id="402538" name="Text Box 106"/>
          <p:cNvSpPr txBox="1">
            <a:spLocks noChangeArrowheads="1"/>
          </p:cNvSpPr>
          <p:nvPr/>
        </p:nvSpPr>
        <p:spPr bwMode="auto">
          <a:xfrm>
            <a:off x="6484938" y="4146550"/>
            <a:ext cx="1632178"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10 </a:t>
            </a:r>
            <a:r>
              <a:rPr lang="zh-CN" altLang="en-US" dirty="0">
                <a:latin typeface="楷体_GB2312" pitchFamily="49" charset="-122"/>
                <a:ea typeface="楷体_GB2312" pitchFamily="49" charset="-122"/>
              </a:rPr>
              <a:t>加   </a:t>
            </a:r>
          </a:p>
        </p:txBody>
      </p:sp>
      <p:sp>
        <p:nvSpPr>
          <p:cNvPr id="402539" name="Text Box 107"/>
          <p:cNvSpPr txBox="1">
            <a:spLocks noChangeArrowheads="1"/>
          </p:cNvSpPr>
          <p:nvPr/>
        </p:nvSpPr>
        <p:spPr bwMode="auto">
          <a:xfrm>
            <a:off x="6475413" y="4527550"/>
            <a:ext cx="1632178"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11 </a:t>
            </a:r>
            <a:r>
              <a:rPr lang="zh-CN" altLang="en-US" dirty="0">
                <a:latin typeface="楷体_GB2312" pitchFamily="49" charset="-122"/>
                <a:ea typeface="楷体_GB2312" pitchFamily="49" charset="-122"/>
              </a:rPr>
              <a:t>减   </a:t>
            </a:r>
          </a:p>
        </p:txBody>
      </p:sp>
      <p:sp>
        <p:nvSpPr>
          <p:cNvPr id="402540" name="Text Box 108"/>
          <p:cNvSpPr txBox="1">
            <a:spLocks noChangeArrowheads="1"/>
          </p:cNvSpPr>
          <p:nvPr/>
        </p:nvSpPr>
        <p:spPr bwMode="auto">
          <a:xfrm>
            <a:off x="6457950" y="4908550"/>
            <a:ext cx="1992853" cy="523220"/>
          </a:xfrm>
          <a:prstGeom prst="rect">
            <a:avLst/>
          </a:prstGeom>
          <a:noFill/>
          <a:ln w="76200">
            <a:noFill/>
            <a:miter lim="800000"/>
            <a:headEnd/>
            <a:tailEnd/>
          </a:ln>
        </p:spPr>
        <p:txBody>
          <a:bodyPr wrap="none">
            <a:spAutoFit/>
          </a:bodyPr>
          <a:lstStyle/>
          <a:p>
            <a:pPr algn="ctr">
              <a:spcBef>
                <a:spcPct val="0"/>
              </a:spcBef>
            </a:pPr>
            <a:r>
              <a:rPr lang="en-US" altLang="zh-CN" dirty="0">
                <a:latin typeface="楷体_GB2312" pitchFamily="49" charset="-122"/>
                <a:ea typeface="楷体_GB2312" pitchFamily="49" charset="-122"/>
              </a:rPr>
              <a:t>12 </a:t>
            </a:r>
            <a:r>
              <a:rPr lang="zh-CN" altLang="en-US" dirty="0">
                <a:latin typeface="楷体_GB2312" pitchFamily="49" charset="-122"/>
                <a:ea typeface="楷体_GB2312" pitchFamily="49" charset="-122"/>
              </a:rPr>
              <a:t>传送   </a:t>
            </a:r>
          </a:p>
        </p:txBody>
      </p:sp>
      <p:grpSp>
        <p:nvGrpSpPr>
          <p:cNvPr id="2" name="Group 110"/>
          <p:cNvGrpSpPr>
            <a:grpSpLocks/>
          </p:cNvGrpSpPr>
          <p:nvPr/>
        </p:nvGrpSpPr>
        <p:grpSpPr bwMode="auto">
          <a:xfrm>
            <a:off x="5724525" y="1201738"/>
            <a:ext cx="3429000" cy="1231900"/>
            <a:chOff x="3456" y="816"/>
            <a:chExt cx="2160" cy="776"/>
          </a:xfrm>
        </p:grpSpPr>
        <p:sp>
          <p:nvSpPr>
            <p:cNvPr id="32790" name="Rectangle 111"/>
            <p:cNvSpPr>
              <a:spLocks noChangeArrowheads="1"/>
            </p:cNvSpPr>
            <p:nvPr/>
          </p:nvSpPr>
          <p:spPr bwMode="auto">
            <a:xfrm>
              <a:off x="3456" y="816"/>
              <a:ext cx="1344" cy="768"/>
            </a:xfrm>
            <a:prstGeom prst="rect">
              <a:avLst/>
            </a:prstGeom>
            <a:noFill/>
            <a:ln w="19050">
              <a:solidFill>
                <a:srgbClr val="FF3300"/>
              </a:solidFill>
              <a:prstDash val="lgDash"/>
              <a:miter lim="800000"/>
              <a:headEnd/>
              <a:tailEnd/>
            </a:ln>
          </p:spPr>
          <p:txBody>
            <a:bodyPr wrap="none" anchor="ctr"/>
            <a:lstStyle/>
            <a:p>
              <a:pPr algn="ctr">
                <a:spcBef>
                  <a:spcPct val="0"/>
                </a:spcBef>
              </a:pPr>
              <a:endParaRPr lang="zh-CN" altLang="zh-CN" sz="2400" b="0">
                <a:solidFill>
                  <a:srgbClr val="CCECFF"/>
                </a:solidFill>
                <a:latin typeface="Times New Roman" pitchFamily="18" charset="0"/>
                <a:ea typeface="宋体" pitchFamily="2" charset="-122"/>
              </a:endParaRPr>
            </a:p>
          </p:txBody>
        </p:sp>
        <p:sp>
          <p:nvSpPr>
            <p:cNvPr id="32791" name="Text Box 112"/>
            <p:cNvSpPr txBox="1">
              <a:spLocks noChangeArrowheads="1"/>
            </p:cNvSpPr>
            <p:nvPr/>
          </p:nvSpPr>
          <p:spPr bwMode="auto">
            <a:xfrm>
              <a:off x="4752" y="836"/>
              <a:ext cx="864" cy="756"/>
            </a:xfrm>
            <a:prstGeom prst="rect">
              <a:avLst/>
            </a:prstGeom>
            <a:noFill/>
            <a:ln w="76200">
              <a:noFill/>
              <a:miter lim="800000"/>
              <a:headEnd/>
              <a:tailEnd/>
            </a:ln>
          </p:spPr>
          <p:txBody>
            <a:bodyPr>
              <a:spAutoFit/>
            </a:bodyPr>
            <a:lstStyle/>
            <a:p>
              <a:pPr algn="ctr">
                <a:spcBef>
                  <a:spcPct val="0"/>
                </a:spcBef>
              </a:pPr>
              <a:r>
                <a:rPr lang="zh-CN" altLang="en-US" sz="2400" dirty="0" smtClean="0">
                  <a:latin typeface="楷体_GB2312" pitchFamily="49" charset="-122"/>
                  <a:ea typeface="楷体_GB2312" pitchFamily="49" charset="-122"/>
                </a:rPr>
                <a:t>寄存器的输入脉冲</a:t>
              </a:r>
              <a:endParaRPr lang="zh-CN" altLang="en-US" sz="2400" dirty="0">
                <a:latin typeface="楷体_GB2312" pitchFamily="49" charset="-122"/>
                <a:ea typeface="楷体_GB2312" pitchFamily="49" charset="-122"/>
              </a:endParaRPr>
            </a:p>
          </p:txBody>
        </p:sp>
      </p:grpSp>
      <p:grpSp>
        <p:nvGrpSpPr>
          <p:cNvPr id="3" name="Group 113"/>
          <p:cNvGrpSpPr>
            <a:grpSpLocks/>
          </p:cNvGrpSpPr>
          <p:nvPr/>
        </p:nvGrpSpPr>
        <p:grpSpPr bwMode="auto">
          <a:xfrm>
            <a:off x="5743575" y="2438400"/>
            <a:ext cx="3581400" cy="1828800"/>
            <a:chOff x="3456" y="1536"/>
            <a:chExt cx="2256" cy="1152"/>
          </a:xfrm>
        </p:grpSpPr>
        <p:sp>
          <p:nvSpPr>
            <p:cNvPr id="32788" name="Rectangle 114"/>
            <p:cNvSpPr>
              <a:spLocks noChangeArrowheads="1"/>
            </p:cNvSpPr>
            <p:nvPr/>
          </p:nvSpPr>
          <p:spPr bwMode="auto">
            <a:xfrm>
              <a:off x="3456" y="1536"/>
              <a:ext cx="1344" cy="1152"/>
            </a:xfrm>
            <a:prstGeom prst="rect">
              <a:avLst/>
            </a:prstGeom>
            <a:noFill/>
            <a:ln w="19050">
              <a:solidFill>
                <a:srgbClr val="FF3300"/>
              </a:solidFill>
              <a:prstDash val="lgDash"/>
              <a:miter lim="800000"/>
              <a:headEnd/>
              <a:tailEnd/>
            </a:ln>
          </p:spPr>
          <p:txBody>
            <a:bodyPr wrap="none" anchor="ctr"/>
            <a:lstStyle/>
            <a:p>
              <a:pPr algn="ctr">
                <a:spcBef>
                  <a:spcPct val="0"/>
                </a:spcBef>
              </a:pPr>
              <a:endParaRPr lang="zh-CN" altLang="zh-CN" sz="2400" b="0">
                <a:solidFill>
                  <a:srgbClr val="CCECFF"/>
                </a:solidFill>
                <a:latin typeface="Times New Roman" pitchFamily="18" charset="0"/>
                <a:ea typeface="宋体" pitchFamily="2" charset="-122"/>
              </a:endParaRPr>
            </a:p>
          </p:txBody>
        </p:sp>
        <p:sp>
          <p:nvSpPr>
            <p:cNvPr id="32789" name="Text Box 115"/>
            <p:cNvSpPr txBox="1">
              <a:spLocks noChangeArrowheads="1"/>
            </p:cNvSpPr>
            <p:nvPr/>
          </p:nvSpPr>
          <p:spPr bwMode="auto">
            <a:xfrm>
              <a:off x="4752" y="1816"/>
              <a:ext cx="960" cy="756"/>
            </a:xfrm>
            <a:prstGeom prst="rect">
              <a:avLst/>
            </a:prstGeom>
            <a:noFill/>
            <a:ln w="76200">
              <a:noFill/>
              <a:miter lim="800000"/>
              <a:headEnd/>
              <a:tailEnd/>
            </a:ln>
          </p:spPr>
          <p:txBody>
            <a:bodyPr>
              <a:spAutoFit/>
            </a:bodyPr>
            <a:lstStyle/>
            <a:p>
              <a:pPr algn="ctr">
                <a:spcBef>
                  <a:spcPct val="0"/>
                </a:spcBef>
              </a:pPr>
              <a:r>
                <a:rPr lang="zh-CN" altLang="en-US" sz="2400" dirty="0">
                  <a:latin typeface="楷体_GB2312" pitchFamily="49" charset="-122"/>
                  <a:ea typeface="楷体_GB2312" pitchFamily="49" charset="-122"/>
                </a:rPr>
                <a:t>四路数据选择器的选择端</a:t>
              </a:r>
            </a:p>
          </p:txBody>
        </p:sp>
      </p:grpSp>
      <p:grpSp>
        <p:nvGrpSpPr>
          <p:cNvPr id="4" name="Group 116"/>
          <p:cNvGrpSpPr>
            <a:grpSpLocks/>
          </p:cNvGrpSpPr>
          <p:nvPr/>
        </p:nvGrpSpPr>
        <p:grpSpPr bwMode="auto">
          <a:xfrm>
            <a:off x="5743575" y="4267200"/>
            <a:ext cx="3411538" cy="1066800"/>
            <a:chOff x="3456" y="2688"/>
            <a:chExt cx="2149" cy="672"/>
          </a:xfrm>
        </p:grpSpPr>
        <p:sp>
          <p:nvSpPr>
            <p:cNvPr id="32786" name="Rectangle 117"/>
            <p:cNvSpPr>
              <a:spLocks noChangeArrowheads="1"/>
            </p:cNvSpPr>
            <p:nvPr/>
          </p:nvSpPr>
          <p:spPr bwMode="auto">
            <a:xfrm>
              <a:off x="3456" y="2688"/>
              <a:ext cx="1344" cy="672"/>
            </a:xfrm>
            <a:prstGeom prst="rect">
              <a:avLst/>
            </a:prstGeom>
            <a:noFill/>
            <a:ln w="19050">
              <a:solidFill>
                <a:srgbClr val="FF3300"/>
              </a:solidFill>
              <a:prstDash val="lgDash"/>
              <a:miter lim="800000"/>
              <a:headEnd/>
              <a:tailEnd/>
            </a:ln>
          </p:spPr>
          <p:txBody>
            <a:bodyPr wrap="none" anchor="ctr"/>
            <a:lstStyle/>
            <a:p>
              <a:pPr algn="ctr">
                <a:spcBef>
                  <a:spcPct val="0"/>
                </a:spcBef>
              </a:pPr>
              <a:endParaRPr lang="zh-CN" altLang="zh-CN" sz="2400" b="0">
                <a:solidFill>
                  <a:srgbClr val="CCECFF"/>
                </a:solidFill>
                <a:latin typeface="Times New Roman" pitchFamily="18" charset="0"/>
                <a:ea typeface="宋体" pitchFamily="2" charset="-122"/>
              </a:endParaRPr>
            </a:p>
          </p:txBody>
        </p:sp>
        <p:sp>
          <p:nvSpPr>
            <p:cNvPr id="32787" name="Text Box 118"/>
            <p:cNvSpPr txBox="1">
              <a:spLocks noChangeArrowheads="1"/>
            </p:cNvSpPr>
            <p:nvPr/>
          </p:nvSpPr>
          <p:spPr bwMode="auto">
            <a:xfrm>
              <a:off x="4896" y="2794"/>
              <a:ext cx="709" cy="523"/>
            </a:xfrm>
            <a:prstGeom prst="rect">
              <a:avLst/>
            </a:prstGeom>
            <a:noFill/>
            <a:ln w="76200">
              <a:noFill/>
              <a:miter lim="800000"/>
              <a:headEnd/>
              <a:tailEnd/>
            </a:ln>
          </p:spPr>
          <p:txBody>
            <a:bodyPr>
              <a:spAutoFit/>
            </a:bodyPr>
            <a:lstStyle/>
            <a:p>
              <a:pPr algn="ctr">
                <a:spcBef>
                  <a:spcPct val="0"/>
                </a:spcBef>
              </a:pPr>
              <a:r>
                <a:rPr lang="zh-CN" altLang="en-US" sz="2400" dirty="0">
                  <a:latin typeface="楷体_GB2312" pitchFamily="49" charset="-122"/>
                  <a:ea typeface="楷体_GB2312" pitchFamily="49" charset="-122"/>
                </a:rPr>
                <a:t>运算控制端</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2529"/>
                                        </p:tgtEl>
                                        <p:attrNameLst>
                                          <p:attrName>style.visibility</p:attrName>
                                        </p:attrNameLst>
                                      </p:cBhvr>
                                      <p:to>
                                        <p:strVal val="visible"/>
                                      </p:to>
                                    </p:set>
                                    <p:animEffect transition="in" filter="blinds(horizontal)">
                                      <p:cBhvr>
                                        <p:cTn id="7" dur="500"/>
                                        <p:tgtEl>
                                          <p:spTgt spid="4025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2530"/>
                                        </p:tgtEl>
                                        <p:attrNameLst>
                                          <p:attrName>style.visibility</p:attrName>
                                        </p:attrNameLst>
                                      </p:cBhvr>
                                      <p:to>
                                        <p:strVal val="visible"/>
                                      </p:to>
                                    </p:set>
                                    <p:animEffect transition="in" filter="blinds(horizontal)">
                                      <p:cBhvr>
                                        <p:cTn id="12" dur="500"/>
                                        <p:tgtEl>
                                          <p:spTgt spid="4025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2531"/>
                                        </p:tgtEl>
                                        <p:attrNameLst>
                                          <p:attrName>style.visibility</p:attrName>
                                        </p:attrNameLst>
                                      </p:cBhvr>
                                      <p:to>
                                        <p:strVal val="visible"/>
                                      </p:to>
                                    </p:set>
                                    <p:animEffect transition="in" filter="blinds(horizontal)">
                                      <p:cBhvr>
                                        <p:cTn id="17" dur="500"/>
                                        <p:tgtEl>
                                          <p:spTgt spid="4025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2532"/>
                                        </p:tgtEl>
                                        <p:attrNameLst>
                                          <p:attrName>style.visibility</p:attrName>
                                        </p:attrNameLst>
                                      </p:cBhvr>
                                      <p:to>
                                        <p:strVal val="visible"/>
                                      </p:to>
                                    </p:set>
                                    <p:animEffect transition="in" filter="blinds(horizontal)">
                                      <p:cBhvr>
                                        <p:cTn id="22" dur="500"/>
                                        <p:tgtEl>
                                          <p:spTgt spid="4025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2533"/>
                                        </p:tgtEl>
                                        <p:attrNameLst>
                                          <p:attrName>style.visibility</p:attrName>
                                        </p:attrNameLst>
                                      </p:cBhvr>
                                      <p:to>
                                        <p:strVal val="visible"/>
                                      </p:to>
                                    </p:set>
                                    <p:animEffect transition="in" filter="blinds(horizontal)">
                                      <p:cBhvr>
                                        <p:cTn id="27" dur="500"/>
                                        <p:tgtEl>
                                          <p:spTgt spid="4025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2534"/>
                                        </p:tgtEl>
                                        <p:attrNameLst>
                                          <p:attrName>style.visibility</p:attrName>
                                        </p:attrNameLst>
                                      </p:cBhvr>
                                      <p:to>
                                        <p:strVal val="visible"/>
                                      </p:to>
                                    </p:set>
                                    <p:animEffect transition="in" filter="blinds(horizontal)">
                                      <p:cBhvr>
                                        <p:cTn id="32" dur="500"/>
                                        <p:tgtEl>
                                          <p:spTgt spid="4025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2535"/>
                                        </p:tgtEl>
                                        <p:attrNameLst>
                                          <p:attrName>style.visibility</p:attrName>
                                        </p:attrNameLst>
                                      </p:cBhvr>
                                      <p:to>
                                        <p:strVal val="visible"/>
                                      </p:to>
                                    </p:set>
                                    <p:animEffect transition="in" filter="blinds(horizontal)">
                                      <p:cBhvr>
                                        <p:cTn id="37" dur="500"/>
                                        <p:tgtEl>
                                          <p:spTgt spid="4025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2536"/>
                                        </p:tgtEl>
                                        <p:attrNameLst>
                                          <p:attrName>style.visibility</p:attrName>
                                        </p:attrNameLst>
                                      </p:cBhvr>
                                      <p:to>
                                        <p:strVal val="visible"/>
                                      </p:to>
                                    </p:set>
                                    <p:animEffect transition="in" filter="blinds(horizontal)">
                                      <p:cBhvr>
                                        <p:cTn id="42" dur="500"/>
                                        <p:tgtEl>
                                          <p:spTgt spid="4025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2537"/>
                                        </p:tgtEl>
                                        <p:attrNameLst>
                                          <p:attrName>style.visibility</p:attrName>
                                        </p:attrNameLst>
                                      </p:cBhvr>
                                      <p:to>
                                        <p:strVal val="visible"/>
                                      </p:to>
                                    </p:set>
                                    <p:animEffect transition="in" filter="blinds(horizontal)">
                                      <p:cBhvr>
                                        <p:cTn id="47" dur="500"/>
                                        <p:tgtEl>
                                          <p:spTgt spid="4025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2538"/>
                                        </p:tgtEl>
                                        <p:attrNameLst>
                                          <p:attrName>style.visibility</p:attrName>
                                        </p:attrNameLst>
                                      </p:cBhvr>
                                      <p:to>
                                        <p:strVal val="visible"/>
                                      </p:to>
                                    </p:set>
                                    <p:animEffect transition="in" filter="blinds(horizontal)">
                                      <p:cBhvr>
                                        <p:cTn id="52" dur="500"/>
                                        <p:tgtEl>
                                          <p:spTgt spid="4025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02539"/>
                                        </p:tgtEl>
                                        <p:attrNameLst>
                                          <p:attrName>style.visibility</p:attrName>
                                        </p:attrNameLst>
                                      </p:cBhvr>
                                      <p:to>
                                        <p:strVal val="visible"/>
                                      </p:to>
                                    </p:set>
                                    <p:animEffect transition="in" filter="blinds(horizontal)">
                                      <p:cBhvr>
                                        <p:cTn id="57" dur="500"/>
                                        <p:tgtEl>
                                          <p:spTgt spid="4025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2540"/>
                                        </p:tgtEl>
                                        <p:attrNameLst>
                                          <p:attrName>style.visibility</p:attrName>
                                        </p:attrNameLst>
                                      </p:cBhvr>
                                      <p:to>
                                        <p:strVal val="visible"/>
                                      </p:to>
                                    </p:set>
                                    <p:animEffect transition="in" filter="blinds(horizontal)">
                                      <p:cBhvr>
                                        <p:cTn id="62" dur="500"/>
                                        <p:tgtEl>
                                          <p:spTgt spid="402540"/>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checkerboard(across)">
                                      <p:cBhvr>
                                        <p:cTn id="6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checkerboard(across)">
                                      <p:cBhvr>
                                        <p:cTn id="7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checkerboard(across)">
                                      <p:cBhvr>
                                        <p:cTn id="7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529" grpId="0" autoUpdateAnimBg="0"/>
      <p:bldP spid="402530" grpId="0" autoUpdateAnimBg="0"/>
      <p:bldP spid="402531" grpId="0" autoUpdateAnimBg="0"/>
      <p:bldP spid="402532" grpId="0" autoUpdateAnimBg="0"/>
      <p:bldP spid="402533" grpId="0" autoUpdateAnimBg="0"/>
      <p:bldP spid="402534" grpId="0" autoUpdateAnimBg="0"/>
      <p:bldP spid="402535" grpId="0" autoUpdateAnimBg="0"/>
      <p:bldP spid="402536" grpId="0" autoUpdateAnimBg="0"/>
      <p:bldP spid="402537" grpId="0" autoUpdateAnimBg="0"/>
      <p:bldP spid="402538" grpId="0" autoUpdateAnimBg="0"/>
      <p:bldP spid="402539" grpId="0" autoUpdateAnimBg="0"/>
      <p:bldP spid="40254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p:cNvPicPr>
            <a:picLocks noChangeAspect="1" noChangeArrowheads="1"/>
          </p:cNvPicPr>
          <p:nvPr/>
        </p:nvPicPr>
        <p:blipFill>
          <a:blip r:embed="rId2"/>
          <a:srcRect/>
          <a:stretch>
            <a:fillRect/>
          </a:stretch>
        </p:blipFill>
        <p:spPr bwMode="auto">
          <a:xfrm>
            <a:off x="0" y="0"/>
            <a:ext cx="5795963" cy="4149725"/>
          </a:xfrm>
          <a:prstGeom prst="rect">
            <a:avLst/>
          </a:prstGeom>
          <a:noFill/>
          <a:ln w="9525">
            <a:noFill/>
            <a:miter lim="800000"/>
            <a:headEnd/>
            <a:tailEnd/>
          </a:ln>
        </p:spPr>
      </p:pic>
      <p:pic>
        <p:nvPicPr>
          <p:cNvPr id="33795" name="Picture 6"/>
          <p:cNvPicPr>
            <a:picLocks noChangeAspect="1" noChangeArrowheads="1"/>
          </p:cNvPicPr>
          <p:nvPr/>
        </p:nvPicPr>
        <p:blipFill>
          <a:blip r:embed="rId3"/>
          <a:srcRect/>
          <a:stretch>
            <a:fillRect/>
          </a:stretch>
        </p:blipFill>
        <p:spPr bwMode="auto">
          <a:xfrm>
            <a:off x="0" y="4365625"/>
            <a:ext cx="8893175" cy="2519363"/>
          </a:xfrm>
          <a:prstGeom prst="rect">
            <a:avLst/>
          </a:prstGeom>
          <a:noFill/>
          <a:ln w="9525">
            <a:noFill/>
            <a:miter lim="800000"/>
            <a:headEnd/>
            <a:tailEnd/>
          </a:ln>
        </p:spPr>
      </p:pic>
      <p:pic>
        <p:nvPicPr>
          <p:cNvPr id="33796" name="Picture 7" descr="`$H1SJM2VYHYESNRD{D~LA0"/>
          <p:cNvPicPr>
            <a:picLocks noChangeAspect="1" noChangeArrowheads="1"/>
          </p:cNvPicPr>
          <p:nvPr/>
        </p:nvPicPr>
        <p:blipFill>
          <a:blip r:embed="rId4"/>
          <a:srcRect/>
          <a:stretch>
            <a:fillRect/>
          </a:stretch>
        </p:blipFill>
        <p:spPr bwMode="auto">
          <a:xfrm>
            <a:off x="6486525" y="0"/>
            <a:ext cx="2657475" cy="44370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b="1" smtClean="0"/>
              <a:t>顺序控制字段的</a:t>
            </a:r>
            <a:r>
              <a:rPr lang="en-US" altLang="zh-CN" b="1" smtClean="0"/>
              <a:t>P1</a:t>
            </a:r>
            <a:r>
              <a:rPr lang="zh-CN" altLang="en-US" b="1" smtClean="0"/>
              <a:t>，</a:t>
            </a:r>
            <a:r>
              <a:rPr lang="en-US" altLang="zh-CN" b="1" smtClean="0"/>
              <a:t>P2</a:t>
            </a:r>
          </a:p>
        </p:txBody>
      </p:sp>
      <p:sp>
        <p:nvSpPr>
          <p:cNvPr id="34819" name="Rectangle 3"/>
          <p:cNvSpPr>
            <a:spLocks noGrp="1" noChangeArrowheads="1"/>
          </p:cNvSpPr>
          <p:nvPr>
            <p:ph type="body" idx="1"/>
          </p:nvPr>
        </p:nvSpPr>
        <p:spPr/>
        <p:txBody>
          <a:bodyPr/>
          <a:lstStyle/>
          <a:p>
            <a:pPr eaLnBrk="1" hangingPunct="1">
              <a:buFontTx/>
              <a:buNone/>
            </a:pPr>
            <a:r>
              <a:rPr lang="zh-CN" altLang="en-US" sz="2800" b="1" smtClean="0"/>
              <a:t>设顺序控制字段的</a:t>
            </a:r>
            <a:r>
              <a:rPr lang="en-US" altLang="zh-CN" sz="2800" b="1" smtClean="0"/>
              <a:t>P1</a:t>
            </a:r>
            <a:r>
              <a:rPr lang="zh-CN" altLang="en-US" sz="2800" b="1" smtClean="0"/>
              <a:t>，</a:t>
            </a:r>
            <a:r>
              <a:rPr lang="en-US" altLang="zh-CN" sz="2800" b="1" smtClean="0"/>
              <a:t>P2</a:t>
            </a:r>
            <a:r>
              <a:rPr lang="zh-CN" altLang="en-US" sz="2800" b="1" smtClean="0"/>
              <a:t>的作用：</a:t>
            </a:r>
          </a:p>
          <a:p>
            <a:pPr eaLnBrk="1" hangingPunct="1"/>
            <a:r>
              <a:rPr lang="zh-CN" altLang="en-US" sz="2800" b="1" smtClean="0"/>
              <a:t>为</a:t>
            </a:r>
            <a:r>
              <a:rPr lang="en-US" altLang="zh-CN" sz="2800" b="1" smtClean="0"/>
              <a:t>00</a:t>
            </a:r>
            <a:r>
              <a:rPr lang="zh-CN" altLang="en-US" sz="2800" b="1" smtClean="0"/>
              <a:t>表示下一条微指令的地址为当前微指令的顺序控制字段的后四位</a:t>
            </a:r>
          </a:p>
          <a:p>
            <a:pPr eaLnBrk="1" hangingPunct="1"/>
            <a:r>
              <a:rPr lang="zh-CN" altLang="en-US" sz="2800" b="1" smtClean="0"/>
              <a:t>为</a:t>
            </a:r>
            <a:r>
              <a:rPr lang="en-US" altLang="zh-CN" sz="2800" b="1" smtClean="0"/>
              <a:t>10</a:t>
            </a:r>
            <a:r>
              <a:rPr lang="zh-CN" altLang="en-US" sz="2800" b="1" smtClean="0"/>
              <a:t>表示</a:t>
            </a:r>
            <a:r>
              <a:rPr lang="en-US" altLang="zh-CN" sz="2800" b="1" smtClean="0"/>
              <a:t>P1</a:t>
            </a:r>
            <a:r>
              <a:rPr lang="zh-CN" altLang="en-US" sz="2800" b="1" smtClean="0"/>
              <a:t>译码测试，以当前指令寄存器中的指令的操作码</a:t>
            </a:r>
            <a:r>
              <a:rPr lang="en-US" altLang="zh-CN" sz="2800" b="1" smtClean="0"/>
              <a:t>OP</a:t>
            </a:r>
            <a:r>
              <a:rPr lang="zh-CN" altLang="en-US" sz="2800" b="1" smtClean="0"/>
              <a:t>取下一条微指令的地址</a:t>
            </a:r>
          </a:p>
          <a:p>
            <a:pPr eaLnBrk="1" hangingPunct="1"/>
            <a:r>
              <a:rPr lang="zh-CN" altLang="en-US" sz="2800" b="1" smtClean="0"/>
              <a:t>为</a:t>
            </a:r>
            <a:r>
              <a:rPr lang="en-US" altLang="zh-CN" sz="2800" b="1" smtClean="0"/>
              <a:t>01</a:t>
            </a:r>
            <a:r>
              <a:rPr lang="zh-CN" altLang="en-US" sz="2800" b="1" smtClean="0"/>
              <a:t>表示</a:t>
            </a:r>
            <a:r>
              <a:rPr lang="en-US" altLang="zh-CN" sz="2800" b="1" smtClean="0"/>
              <a:t>P2</a:t>
            </a:r>
            <a:r>
              <a:rPr lang="zh-CN" altLang="en-US" sz="2800" b="1" smtClean="0"/>
              <a:t>测试，测试条件为进位标志</a:t>
            </a:r>
            <a:r>
              <a:rPr lang="en-US" altLang="zh-CN" sz="2800" b="1" smtClean="0"/>
              <a:t>Cy</a:t>
            </a:r>
            <a:r>
              <a:rPr lang="zh-CN" altLang="en-US" sz="2800" b="1" smtClean="0"/>
              <a:t>，以</a:t>
            </a:r>
            <a:r>
              <a:rPr lang="en-US" altLang="zh-CN" sz="2800" b="1" smtClean="0"/>
              <a:t>Cy</a:t>
            </a:r>
            <a:r>
              <a:rPr lang="zh-CN" altLang="en-US" sz="2800" b="1" smtClean="0"/>
              <a:t>来修改微地址寄存器的最后一位。</a:t>
            </a:r>
          </a:p>
          <a:p>
            <a:pPr eaLnBrk="1" hangingPunct="1">
              <a:buFontTx/>
              <a:buNone/>
            </a:pPr>
            <a:endParaRPr lang="en-US" altLang="zh-CN" sz="2800" b="1" smtClean="0"/>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92"/>
          <p:cNvPicPr>
            <a:picLocks noChangeAspect="1" noChangeArrowheads="1"/>
          </p:cNvPicPr>
          <p:nvPr/>
        </p:nvPicPr>
        <p:blipFill>
          <a:blip r:embed="rId2"/>
          <a:srcRect/>
          <a:stretch>
            <a:fillRect/>
          </a:stretch>
        </p:blipFill>
        <p:spPr bwMode="auto">
          <a:xfrm>
            <a:off x="0" y="0"/>
            <a:ext cx="9144000" cy="1666875"/>
          </a:xfrm>
          <a:prstGeom prst="rect">
            <a:avLst/>
          </a:prstGeom>
          <a:noFill/>
          <a:ln w="9525">
            <a:noFill/>
            <a:miter lim="800000"/>
            <a:headEnd/>
            <a:tailEnd/>
          </a:ln>
        </p:spPr>
      </p:pic>
      <p:sp>
        <p:nvSpPr>
          <p:cNvPr id="127010" name="Text Box 34"/>
          <p:cNvSpPr txBox="1">
            <a:spLocks noChangeArrowheads="1"/>
          </p:cNvSpPr>
          <p:nvPr/>
        </p:nvSpPr>
        <p:spPr bwMode="auto">
          <a:xfrm>
            <a:off x="3429000" y="2211388"/>
            <a:ext cx="2438400" cy="457200"/>
          </a:xfrm>
          <a:prstGeom prst="rect">
            <a:avLst/>
          </a:prstGeom>
          <a:noFill/>
          <a:ln w="9525">
            <a:noFill/>
            <a:miter lim="800000"/>
            <a:headEnd/>
            <a:tailEnd/>
          </a:ln>
        </p:spPr>
        <p:txBody>
          <a:bodyPr>
            <a:spAutoFit/>
          </a:bodyPr>
          <a:lstStyle/>
          <a:p>
            <a:r>
              <a:rPr lang="zh-CN" altLang="en-US" sz="2400">
                <a:solidFill>
                  <a:srgbClr val="000099"/>
                </a:solidFill>
                <a:latin typeface="Times New Roman" pitchFamily="18" charset="0"/>
              </a:rPr>
              <a:t>第一条微指令</a:t>
            </a:r>
          </a:p>
        </p:txBody>
      </p:sp>
      <p:sp>
        <p:nvSpPr>
          <p:cNvPr id="127015" name="Text Box 39"/>
          <p:cNvSpPr txBox="1">
            <a:spLocks noChangeArrowheads="1"/>
          </p:cNvSpPr>
          <p:nvPr/>
        </p:nvSpPr>
        <p:spPr bwMode="auto">
          <a:xfrm>
            <a:off x="3492500" y="3249613"/>
            <a:ext cx="2438400" cy="457200"/>
          </a:xfrm>
          <a:prstGeom prst="rect">
            <a:avLst/>
          </a:prstGeom>
          <a:noFill/>
          <a:ln w="9525">
            <a:noFill/>
            <a:miter lim="800000"/>
            <a:headEnd/>
            <a:tailEnd/>
          </a:ln>
        </p:spPr>
        <p:txBody>
          <a:bodyPr>
            <a:spAutoFit/>
          </a:bodyPr>
          <a:lstStyle/>
          <a:p>
            <a:r>
              <a:rPr lang="zh-CN" altLang="en-US" sz="2400">
                <a:solidFill>
                  <a:srgbClr val="000099"/>
                </a:solidFill>
                <a:latin typeface="Times New Roman" pitchFamily="18" charset="0"/>
              </a:rPr>
              <a:t>第二条微指令</a:t>
            </a:r>
          </a:p>
        </p:txBody>
      </p:sp>
      <p:graphicFrame>
        <p:nvGraphicFramePr>
          <p:cNvPr id="127134" name="Group 158"/>
          <p:cNvGraphicFramePr>
            <a:graphicFrameLocks noGrp="1"/>
          </p:cNvGraphicFramePr>
          <p:nvPr/>
        </p:nvGraphicFramePr>
        <p:xfrm>
          <a:off x="3581400" y="3768725"/>
          <a:ext cx="5334000" cy="396240"/>
        </p:xfrm>
        <a:graphic>
          <a:graphicData uri="http://schemas.openxmlformats.org/drawingml/2006/table">
            <a:tbl>
              <a:tblPr/>
              <a:tblGrid>
                <a:gridCol w="3714750"/>
                <a:gridCol w="565150"/>
                <a:gridCol w="1054100"/>
              </a:tblGrid>
              <a:tr h="3048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dirty="0" smtClean="0">
                          <a:ln>
                            <a:noFill/>
                          </a:ln>
                          <a:solidFill>
                            <a:schemeClr val="tx1"/>
                          </a:solidFill>
                          <a:effectLst/>
                          <a:latin typeface="Arial" charset="0"/>
                          <a:ea typeface="宋体" pitchFamily="2" charset="-122"/>
                        </a:rPr>
                        <a:t>0</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0  </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00 </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00 </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00 00000</a:t>
                      </a:r>
                      <a:endParaRPr kumimoji="1" lang="en-US" altLang="zh-CN" sz="2600" b="0" i="0" u="none" strike="noStrike" cap="none" normalizeH="0" baseline="0" dirty="0" smtClean="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00</a:t>
                      </a:r>
                      <a:endParaRPr kumimoji="1" lang="en-US" altLang="zh-CN" sz="2600" b="0"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FF3300"/>
                          </a:solidFill>
                          <a:effectLst/>
                          <a:latin typeface="Arial" charset="0"/>
                          <a:ea typeface="宋体" pitchFamily="2" charset="-122"/>
                        </a:rPr>
                        <a:t>1</a:t>
                      </a:r>
                      <a:r>
                        <a:rPr kumimoji="1" lang="en-US" altLang="zh-CN" sz="2600" b="1" i="0" u="none" strike="noStrike" cap="none" normalizeH="0" baseline="0" smtClean="0">
                          <a:ln>
                            <a:noFill/>
                          </a:ln>
                          <a:solidFill>
                            <a:schemeClr val="tx1"/>
                          </a:solidFill>
                          <a:effectLst/>
                          <a:latin typeface="Arial" charset="0"/>
                          <a:ea typeface="宋体" pitchFamily="2" charset="-122"/>
                        </a:rPr>
                        <a:t>00</a:t>
                      </a:r>
                      <a:r>
                        <a:rPr kumimoji="1" lang="en-US" altLang="zh-CN" sz="2600" b="1" i="0" u="none" strike="noStrike" cap="none" normalizeH="0" baseline="0" smtClean="0">
                          <a:ln>
                            <a:noFill/>
                          </a:ln>
                          <a:solidFill>
                            <a:srgbClr val="FF3300"/>
                          </a:solidFill>
                          <a:effectLst/>
                          <a:latin typeface="Arial"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7157" name="Group 181"/>
          <p:cNvGraphicFramePr>
            <a:graphicFrameLocks noGrp="1"/>
          </p:cNvGraphicFramePr>
          <p:nvPr/>
        </p:nvGraphicFramePr>
        <p:xfrm>
          <a:off x="3581400" y="4648200"/>
          <a:ext cx="5334000" cy="396240"/>
        </p:xfrm>
        <a:graphic>
          <a:graphicData uri="http://schemas.openxmlformats.org/drawingml/2006/table">
            <a:tbl>
              <a:tblPr/>
              <a:tblGrid>
                <a:gridCol w="3733800"/>
                <a:gridCol w="533400"/>
                <a:gridCol w="1066800"/>
              </a:tblGrid>
              <a:tr h="3048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dirty="0" smtClean="0">
                          <a:ln>
                            <a:noFill/>
                          </a:ln>
                          <a:solidFill>
                            <a:schemeClr val="tx1"/>
                          </a:solidFill>
                          <a:effectLst/>
                          <a:latin typeface="Arial" charset="0"/>
                          <a:ea typeface="宋体" pitchFamily="2" charset="-122"/>
                        </a:rPr>
                        <a:t>0</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0  00</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 00</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 </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00 00000</a:t>
                      </a:r>
                      <a:endParaRPr kumimoji="1" lang="en-US" altLang="zh-CN" sz="2600" b="0" i="0" u="none" strike="noStrike" cap="none" normalizeH="0" baseline="0" dirty="0" smtClean="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a:t>
                      </a:r>
                      <a:r>
                        <a:rPr kumimoji="1" lang="en-US" altLang="zh-CN" sz="2600" b="1" i="0" u="none" strike="noStrike" cap="none" normalizeH="0" baseline="0" smtClean="0">
                          <a:ln>
                            <a:noFill/>
                          </a:ln>
                          <a:solidFill>
                            <a:srgbClr val="FF3300"/>
                          </a:solidFill>
                          <a:effectLst/>
                          <a:latin typeface="Arial"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0000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7159" name="Group 183"/>
          <p:cNvGraphicFramePr>
            <a:graphicFrameLocks noGrp="1"/>
          </p:cNvGraphicFramePr>
          <p:nvPr/>
        </p:nvGraphicFramePr>
        <p:xfrm>
          <a:off x="3581400" y="5730875"/>
          <a:ext cx="5334000" cy="396240"/>
        </p:xfrm>
        <a:graphic>
          <a:graphicData uri="http://schemas.openxmlformats.org/drawingml/2006/table">
            <a:tbl>
              <a:tblPr/>
              <a:tblGrid>
                <a:gridCol w="3733800"/>
                <a:gridCol w="533400"/>
                <a:gridCol w="1066800"/>
              </a:tblGrid>
              <a:tr h="3048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a:t>
                      </a:r>
                      <a:r>
                        <a:rPr kumimoji="1" lang="en-US" altLang="zh-CN" sz="2600" b="1" i="0" u="none" strike="noStrike" cap="none" normalizeH="0" baseline="0" smtClean="0">
                          <a:ln>
                            <a:noFill/>
                          </a:ln>
                          <a:solidFill>
                            <a:srgbClr val="FF3300"/>
                          </a:solidFill>
                          <a:effectLst/>
                          <a:latin typeface="Arial" charset="0"/>
                          <a:ea typeface="宋体" pitchFamily="2" charset="-122"/>
                        </a:rPr>
                        <a:t>1</a:t>
                      </a:r>
                      <a:r>
                        <a:rPr kumimoji="1" lang="en-US" altLang="zh-CN" sz="2600" b="1" i="0" u="none" strike="noStrike" cap="none" normalizeH="0" baseline="0" smtClean="0">
                          <a:ln>
                            <a:noFill/>
                          </a:ln>
                          <a:solidFill>
                            <a:schemeClr val="tx1"/>
                          </a:solidFill>
                          <a:effectLst/>
                          <a:latin typeface="Arial" charset="0"/>
                          <a:ea typeface="宋体" pitchFamily="2" charset="-122"/>
                        </a:rPr>
                        <a:t>0  </a:t>
                      </a:r>
                      <a:r>
                        <a:rPr kumimoji="1" lang="en-US" altLang="zh-CN" sz="2600" b="1" i="0" u="none" strike="noStrike" cap="none" normalizeH="0" baseline="0" dirty="0" smtClean="0">
                          <a:ln>
                            <a:noFill/>
                          </a:ln>
                          <a:solidFill>
                            <a:schemeClr val="tx1"/>
                          </a:solidFill>
                          <a:effectLst/>
                          <a:latin typeface="Arial" charset="0"/>
                          <a:ea typeface="宋体" pitchFamily="2" charset="-122"/>
                        </a:rPr>
                        <a:t>00</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 00</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 00</a:t>
                      </a:r>
                      <a:r>
                        <a:rPr kumimoji="1" lang="en-US" altLang="zh-CN" sz="2600" b="1" i="0" u="none" strike="noStrike" cap="none" normalizeH="0" baseline="0" dirty="0" smtClean="0">
                          <a:ln>
                            <a:noFill/>
                          </a:ln>
                          <a:solidFill>
                            <a:srgbClr val="FF3300"/>
                          </a:solidFill>
                          <a:effectLst/>
                          <a:latin typeface="Arial" charset="0"/>
                          <a:ea typeface="宋体" pitchFamily="2" charset="-122"/>
                        </a:rPr>
                        <a:t>1</a:t>
                      </a:r>
                      <a:r>
                        <a:rPr kumimoji="1" lang="en-US" altLang="zh-CN" sz="2600" b="1" i="0" u="none" strike="noStrike" cap="none" normalizeH="0" baseline="0" dirty="0" smtClean="0">
                          <a:ln>
                            <a:noFill/>
                          </a:ln>
                          <a:solidFill>
                            <a:schemeClr val="tx1"/>
                          </a:solidFill>
                          <a:effectLst/>
                          <a:latin typeface="Arial" charset="0"/>
                          <a:ea typeface="宋体" pitchFamily="2" charset="-122"/>
                        </a:rPr>
                        <a:t> 00000</a:t>
                      </a:r>
                      <a:endParaRPr kumimoji="1" lang="en-US" altLang="zh-CN" sz="2600" b="0" i="0" u="none" strike="noStrike" cap="none" normalizeH="0" baseline="0" dirty="0" smtClean="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00</a:t>
                      </a:r>
                      <a:endParaRPr kumimoji="1" lang="en-US" altLang="zh-CN" sz="2600" b="0"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0000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7158" name="Group 182"/>
          <p:cNvGraphicFramePr>
            <a:graphicFrameLocks noGrp="1"/>
          </p:cNvGraphicFramePr>
          <p:nvPr/>
        </p:nvGraphicFramePr>
        <p:xfrm>
          <a:off x="3581400" y="2698750"/>
          <a:ext cx="5334000" cy="441325"/>
        </p:xfrm>
        <a:graphic>
          <a:graphicData uri="http://schemas.openxmlformats.org/drawingml/2006/table">
            <a:tbl>
              <a:tblPr/>
              <a:tblGrid>
                <a:gridCol w="3733800"/>
                <a:gridCol w="485775"/>
                <a:gridCol w="1114425"/>
              </a:tblGrid>
              <a:tr h="441325">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000 000 000 000 </a:t>
                      </a:r>
                      <a:r>
                        <a:rPr kumimoji="1" lang="en-US" altLang="zh-CN" sz="2600" b="1" i="0" u="none" strike="noStrike" cap="none" normalizeH="0" baseline="0" smtClean="0">
                          <a:ln>
                            <a:noFill/>
                          </a:ln>
                          <a:solidFill>
                            <a:srgbClr val="FF3300"/>
                          </a:solidFill>
                          <a:effectLst/>
                          <a:latin typeface="Arial" charset="0"/>
                          <a:ea typeface="宋体" pitchFamily="2" charset="-122"/>
                        </a:rPr>
                        <a:t>11111</a:t>
                      </a:r>
                      <a:endParaRPr kumimoji="1" lang="en-US" altLang="zh-CN" sz="2600" b="0" i="0" u="none" strike="noStrike" cap="none" normalizeH="0" baseline="0" smtClean="0">
                        <a:ln>
                          <a:noFill/>
                        </a:ln>
                        <a:solidFill>
                          <a:srgbClr val="FF3300"/>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600" b="1" i="0" u="none" strike="noStrike" cap="none" normalizeH="0" baseline="0" smtClean="0">
                          <a:ln>
                            <a:noFill/>
                          </a:ln>
                          <a:solidFill>
                            <a:srgbClr val="FF3300"/>
                          </a:solidFill>
                          <a:effectLst/>
                          <a:latin typeface="Arial" charset="0"/>
                          <a:ea typeface="宋体" pitchFamily="2" charset="-122"/>
                        </a:rPr>
                        <a:t>1</a:t>
                      </a:r>
                      <a:r>
                        <a:rPr kumimoji="1" lang="en-US" altLang="zh-CN" sz="2600" b="1" i="0" u="none" strike="noStrike" cap="none" normalizeH="0" baseline="0" smtClean="0">
                          <a:ln>
                            <a:noFill/>
                          </a:ln>
                          <a:solidFill>
                            <a:schemeClr val="tx1"/>
                          </a:solidFill>
                          <a:effectLst/>
                          <a:latin typeface="Arial" charset="0"/>
                          <a:ea typeface="宋体" pitchFamily="2" charset="-122"/>
                        </a:rPr>
                        <a:t>0</a:t>
                      </a:r>
                      <a:endParaRPr kumimoji="1" lang="en-US" altLang="zh-CN" sz="2600" b="0"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Arial" charset="0"/>
                          <a:ea typeface="宋体" pitchFamily="2" charset="-122"/>
                        </a:rPr>
                        <a:t>0000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7113" name="Text Box 137"/>
          <p:cNvSpPr txBox="1">
            <a:spLocks noChangeArrowheads="1"/>
          </p:cNvSpPr>
          <p:nvPr/>
        </p:nvSpPr>
        <p:spPr bwMode="auto">
          <a:xfrm>
            <a:off x="3505200" y="4143375"/>
            <a:ext cx="2438400" cy="457200"/>
          </a:xfrm>
          <a:prstGeom prst="rect">
            <a:avLst/>
          </a:prstGeom>
          <a:noFill/>
          <a:ln w="9525">
            <a:noFill/>
            <a:miter lim="800000"/>
            <a:headEnd/>
            <a:tailEnd/>
          </a:ln>
        </p:spPr>
        <p:txBody>
          <a:bodyPr>
            <a:spAutoFit/>
          </a:bodyPr>
          <a:lstStyle/>
          <a:p>
            <a:r>
              <a:rPr lang="zh-CN" altLang="en-US" sz="2400" dirty="0">
                <a:solidFill>
                  <a:srgbClr val="000099"/>
                </a:solidFill>
                <a:latin typeface="Times New Roman" pitchFamily="18" charset="0"/>
              </a:rPr>
              <a:t>第三条微指令</a:t>
            </a:r>
          </a:p>
        </p:txBody>
      </p:sp>
      <p:sp>
        <p:nvSpPr>
          <p:cNvPr id="127114" name="Text Box 138"/>
          <p:cNvSpPr txBox="1">
            <a:spLocks noChangeArrowheads="1"/>
          </p:cNvSpPr>
          <p:nvPr/>
        </p:nvSpPr>
        <p:spPr bwMode="auto">
          <a:xfrm>
            <a:off x="3444875" y="5181600"/>
            <a:ext cx="2438400" cy="457200"/>
          </a:xfrm>
          <a:prstGeom prst="rect">
            <a:avLst/>
          </a:prstGeom>
          <a:noFill/>
          <a:ln w="9525">
            <a:noFill/>
            <a:miter lim="800000"/>
            <a:headEnd/>
            <a:tailEnd/>
          </a:ln>
        </p:spPr>
        <p:txBody>
          <a:bodyPr>
            <a:spAutoFit/>
          </a:bodyPr>
          <a:lstStyle/>
          <a:p>
            <a:r>
              <a:rPr lang="zh-CN" altLang="en-US" sz="2400">
                <a:solidFill>
                  <a:srgbClr val="000099"/>
                </a:solidFill>
                <a:latin typeface="Times New Roman" pitchFamily="18" charset="0"/>
              </a:rPr>
              <a:t>第四条微指令</a:t>
            </a:r>
          </a:p>
        </p:txBody>
      </p:sp>
      <p:sp>
        <p:nvSpPr>
          <p:cNvPr id="35887" name="Line 12"/>
          <p:cNvSpPr>
            <a:spLocks noChangeShapeType="1"/>
          </p:cNvSpPr>
          <p:nvPr/>
        </p:nvSpPr>
        <p:spPr bwMode="auto">
          <a:xfrm>
            <a:off x="1641475" y="3087688"/>
            <a:ext cx="0" cy="312737"/>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88" name="Text Box 4"/>
          <p:cNvSpPr txBox="1">
            <a:spLocks noChangeArrowheads="1"/>
          </p:cNvSpPr>
          <p:nvPr/>
        </p:nvSpPr>
        <p:spPr bwMode="auto">
          <a:xfrm>
            <a:off x="228600" y="1835150"/>
            <a:ext cx="2900363" cy="711200"/>
          </a:xfrm>
          <a:prstGeom prst="rect">
            <a:avLst/>
          </a:prstGeom>
          <a:solidFill>
            <a:schemeClr val="accent1"/>
          </a:solidFill>
          <a:ln w="9525">
            <a:solidFill>
              <a:schemeClr val="tx1"/>
            </a:solidFill>
            <a:miter lim="800000"/>
            <a:headEnd/>
            <a:tailEnd/>
          </a:ln>
        </p:spPr>
        <p:txBody>
          <a:bodyPr>
            <a:spAutoFit/>
          </a:bodyPr>
          <a:lstStyle/>
          <a:p>
            <a:pPr algn="ctr">
              <a:spcBef>
                <a:spcPct val="0"/>
              </a:spcBef>
            </a:pPr>
            <a:r>
              <a:rPr lang="en-US" altLang="zh-CN" sz="2000">
                <a:ea typeface="宋体" pitchFamily="2" charset="-122"/>
              </a:rPr>
              <a:t>PC-&gt;AR-&gt;ABUS</a:t>
            </a:r>
          </a:p>
          <a:p>
            <a:pPr algn="ctr">
              <a:spcBef>
                <a:spcPct val="0"/>
              </a:spcBef>
            </a:pPr>
            <a:r>
              <a:rPr lang="en-US" altLang="zh-CN" sz="2000">
                <a:ea typeface="宋体" pitchFamily="2" charset="-122"/>
              </a:rPr>
              <a:t>DBUS-&gt;DR-&gt;IR, PC+1</a:t>
            </a:r>
          </a:p>
        </p:txBody>
      </p:sp>
      <p:sp>
        <p:nvSpPr>
          <p:cNvPr id="35889" name="AutoShape 5"/>
          <p:cNvSpPr>
            <a:spLocks noChangeArrowheads="1"/>
          </p:cNvSpPr>
          <p:nvPr/>
        </p:nvSpPr>
        <p:spPr bwMode="auto">
          <a:xfrm>
            <a:off x="1046163" y="2728913"/>
            <a:ext cx="1190625" cy="438150"/>
          </a:xfrm>
          <a:prstGeom prst="diamond">
            <a:avLst/>
          </a:prstGeom>
          <a:solidFill>
            <a:schemeClr val="accent1"/>
          </a:solidFill>
          <a:ln w="9525">
            <a:solidFill>
              <a:schemeClr val="tx1"/>
            </a:solidFill>
            <a:miter lim="800000"/>
            <a:headEnd/>
            <a:tailEnd/>
          </a:ln>
        </p:spPr>
        <p:txBody>
          <a:bodyPr wrap="none" anchor="ctr"/>
          <a:lstStyle/>
          <a:p>
            <a:pPr algn="ctr">
              <a:spcBef>
                <a:spcPct val="0"/>
              </a:spcBef>
            </a:pPr>
            <a:r>
              <a:rPr lang="en-US" altLang="zh-CN" sz="2000">
                <a:ea typeface="宋体" pitchFamily="2" charset="-122"/>
              </a:rPr>
              <a:t>P1</a:t>
            </a:r>
          </a:p>
        </p:txBody>
      </p:sp>
      <p:sp>
        <p:nvSpPr>
          <p:cNvPr id="35890" name="AutoShape 6"/>
          <p:cNvSpPr>
            <a:spLocks noChangeArrowheads="1"/>
          </p:cNvSpPr>
          <p:nvPr/>
        </p:nvSpPr>
        <p:spPr bwMode="auto">
          <a:xfrm>
            <a:off x="1046163" y="4713288"/>
            <a:ext cx="1190625" cy="500062"/>
          </a:xfrm>
          <a:prstGeom prst="diamond">
            <a:avLst/>
          </a:prstGeom>
          <a:solidFill>
            <a:schemeClr val="accent1"/>
          </a:solidFill>
          <a:ln w="9525">
            <a:solidFill>
              <a:schemeClr val="tx1"/>
            </a:solidFill>
            <a:miter lim="800000"/>
            <a:headEnd/>
            <a:tailEnd/>
          </a:ln>
        </p:spPr>
        <p:txBody>
          <a:bodyPr wrap="none" anchor="ctr"/>
          <a:lstStyle/>
          <a:p>
            <a:pPr algn="ctr">
              <a:spcBef>
                <a:spcPct val="0"/>
              </a:spcBef>
            </a:pPr>
            <a:r>
              <a:rPr lang="en-US" altLang="zh-CN" sz="2000">
                <a:ea typeface="宋体" pitchFamily="2" charset="-122"/>
              </a:rPr>
              <a:t>P2</a:t>
            </a:r>
            <a:endParaRPr lang="en-US" altLang="zh-CN" sz="2400">
              <a:ea typeface="宋体" pitchFamily="2" charset="-122"/>
            </a:endParaRPr>
          </a:p>
        </p:txBody>
      </p:sp>
      <p:sp>
        <p:nvSpPr>
          <p:cNvPr id="35891" name="Text Box 7"/>
          <p:cNvSpPr txBox="1">
            <a:spLocks noChangeArrowheads="1"/>
          </p:cNvSpPr>
          <p:nvPr/>
        </p:nvSpPr>
        <p:spPr bwMode="auto">
          <a:xfrm>
            <a:off x="749300" y="3416300"/>
            <a:ext cx="1917700" cy="406400"/>
          </a:xfrm>
          <a:prstGeom prst="rect">
            <a:avLst/>
          </a:prstGeom>
          <a:solidFill>
            <a:schemeClr val="accent1"/>
          </a:solidFill>
          <a:ln w="9525">
            <a:solidFill>
              <a:schemeClr val="tx1"/>
            </a:solidFill>
            <a:miter lim="800000"/>
            <a:headEnd/>
            <a:tailEnd/>
          </a:ln>
        </p:spPr>
        <p:txBody>
          <a:bodyPr>
            <a:spAutoFit/>
          </a:bodyPr>
          <a:lstStyle/>
          <a:p>
            <a:pPr algn="ctr"/>
            <a:r>
              <a:rPr lang="en-US" altLang="zh-CN" sz="2000">
                <a:ea typeface="宋体" pitchFamily="2" charset="-122"/>
              </a:rPr>
              <a:t>R1+R2-&gt;R2</a:t>
            </a:r>
          </a:p>
        </p:txBody>
      </p:sp>
      <p:sp>
        <p:nvSpPr>
          <p:cNvPr id="35892" name="Text Box 8"/>
          <p:cNvSpPr txBox="1">
            <a:spLocks noChangeArrowheads="1"/>
          </p:cNvSpPr>
          <p:nvPr/>
        </p:nvSpPr>
        <p:spPr bwMode="auto">
          <a:xfrm>
            <a:off x="749300" y="4087813"/>
            <a:ext cx="1917700" cy="406400"/>
          </a:xfrm>
          <a:prstGeom prst="rect">
            <a:avLst/>
          </a:prstGeom>
          <a:solidFill>
            <a:schemeClr val="accent1"/>
          </a:solidFill>
          <a:ln w="9525">
            <a:solidFill>
              <a:schemeClr val="tx1"/>
            </a:solidFill>
            <a:miter lim="800000"/>
            <a:headEnd/>
            <a:tailEnd/>
          </a:ln>
        </p:spPr>
        <p:txBody>
          <a:bodyPr>
            <a:spAutoFit/>
          </a:bodyPr>
          <a:lstStyle/>
          <a:p>
            <a:pPr algn="ctr"/>
            <a:r>
              <a:rPr lang="en-US" altLang="zh-CN" sz="2000">
                <a:ea typeface="宋体" pitchFamily="2" charset="-122"/>
              </a:rPr>
              <a:t>R2+R3-&gt;R2</a:t>
            </a:r>
            <a:endParaRPr lang="en-US" altLang="zh-CN" sz="2400">
              <a:ea typeface="宋体" pitchFamily="2" charset="-122"/>
            </a:endParaRPr>
          </a:p>
        </p:txBody>
      </p:sp>
      <p:sp>
        <p:nvSpPr>
          <p:cNvPr id="35893" name="Text Box 9"/>
          <p:cNvSpPr txBox="1">
            <a:spLocks noChangeArrowheads="1"/>
          </p:cNvSpPr>
          <p:nvPr/>
        </p:nvSpPr>
        <p:spPr bwMode="auto">
          <a:xfrm>
            <a:off x="781050" y="5526088"/>
            <a:ext cx="1919288" cy="406400"/>
          </a:xfrm>
          <a:prstGeom prst="rect">
            <a:avLst/>
          </a:prstGeom>
          <a:solidFill>
            <a:schemeClr val="accent1"/>
          </a:solidFill>
          <a:ln w="9525">
            <a:solidFill>
              <a:schemeClr val="tx1"/>
            </a:solidFill>
            <a:miter lim="800000"/>
            <a:headEnd/>
            <a:tailEnd/>
          </a:ln>
        </p:spPr>
        <p:txBody>
          <a:bodyPr>
            <a:spAutoFit/>
          </a:bodyPr>
          <a:lstStyle/>
          <a:p>
            <a:r>
              <a:rPr lang="en-US" altLang="zh-CN" sz="2000">
                <a:ea typeface="宋体" pitchFamily="2" charset="-122"/>
              </a:rPr>
              <a:t>R2-R3-&gt;R2</a:t>
            </a:r>
            <a:endParaRPr lang="en-US" altLang="zh-CN" sz="2400">
              <a:ea typeface="宋体" pitchFamily="2" charset="-122"/>
            </a:endParaRPr>
          </a:p>
        </p:txBody>
      </p:sp>
      <p:sp>
        <p:nvSpPr>
          <p:cNvPr id="35894" name="Line 10"/>
          <p:cNvSpPr>
            <a:spLocks noChangeShapeType="1"/>
          </p:cNvSpPr>
          <p:nvPr/>
        </p:nvSpPr>
        <p:spPr bwMode="auto">
          <a:xfrm>
            <a:off x="1566863" y="1524000"/>
            <a:ext cx="0" cy="31273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95" name="Line 11"/>
          <p:cNvSpPr>
            <a:spLocks noChangeShapeType="1"/>
          </p:cNvSpPr>
          <p:nvPr/>
        </p:nvSpPr>
        <p:spPr bwMode="auto">
          <a:xfrm>
            <a:off x="1641475" y="2557463"/>
            <a:ext cx="0" cy="187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96" name="Line 13"/>
          <p:cNvSpPr>
            <a:spLocks noChangeShapeType="1"/>
          </p:cNvSpPr>
          <p:nvPr/>
        </p:nvSpPr>
        <p:spPr bwMode="auto">
          <a:xfrm>
            <a:off x="1641475" y="3775075"/>
            <a:ext cx="0" cy="31273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97" name="Line 14"/>
          <p:cNvSpPr>
            <a:spLocks noChangeShapeType="1"/>
          </p:cNvSpPr>
          <p:nvPr/>
        </p:nvSpPr>
        <p:spPr bwMode="auto">
          <a:xfrm>
            <a:off x="1641475" y="4400550"/>
            <a:ext cx="0" cy="31273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98" name="Line 15"/>
          <p:cNvSpPr>
            <a:spLocks noChangeShapeType="1"/>
          </p:cNvSpPr>
          <p:nvPr/>
        </p:nvSpPr>
        <p:spPr bwMode="auto">
          <a:xfrm>
            <a:off x="1641475" y="5213350"/>
            <a:ext cx="0" cy="31273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99" name="Line 16"/>
          <p:cNvSpPr>
            <a:spLocks noChangeShapeType="1"/>
          </p:cNvSpPr>
          <p:nvPr/>
        </p:nvSpPr>
        <p:spPr bwMode="auto">
          <a:xfrm flipH="1">
            <a:off x="303213" y="4962525"/>
            <a:ext cx="74295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900" name="Line 17"/>
          <p:cNvSpPr>
            <a:spLocks noChangeShapeType="1"/>
          </p:cNvSpPr>
          <p:nvPr/>
        </p:nvSpPr>
        <p:spPr bwMode="auto">
          <a:xfrm>
            <a:off x="303213" y="4962525"/>
            <a:ext cx="0" cy="1125538"/>
          </a:xfrm>
          <a:prstGeom prst="line">
            <a:avLst/>
          </a:prstGeom>
          <a:noFill/>
          <a:ln w="9525">
            <a:solidFill>
              <a:schemeClr val="tx1"/>
            </a:solidFill>
            <a:round/>
            <a:headEnd/>
            <a:tailEnd/>
          </a:ln>
        </p:spPr>
        <p:txBody>
          <a:bodyPr wrap="none" anchor="ctr"/>
          <a:lstStyle/>
          <a:p>
            <a:endParaRPr lang="zh-CN" altLang="en-US"/>
          </a:p>
        </p:txBody>
      </p:sp>
      <p:sp>
        <p:nvSpPr>
          <p:cNvPr id="35901" name="Line 18"/>
          <p:cNvSpPr>
            <a:spLocks noChangeShapeType="1"/>
          </p:cNvSpPr>
          <p:nvPr/>
        </p:nvSpPr>
        <p:spPr bwMode="auto">
          <a:xfrm>
            <a:off x="1641475" y="5838825"/>
            <a:ext cx="0" cy="5000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902" name="Line 19"/>
          <p:cNvSpPr>
            <a:spLocks noChangeShapeType="1"/>
          </p:cNvSpPr>
          <p:nvPr/>
        </p:nvSpPr>
        <p:spPr bwMode="auto">
          <a:xfrm flipV="1">
            <a:off x="303213" y="6088063"/>
            <a:ext cx="133826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903" name="Line 20"/>
          <p:cNvSpPr>
            <a:spLocks noChangeShapeType="1"/>
          </p:cNvSpPr>
          <p:nvPr/>
        </p:nvSpPr>
        <p:spPr bwMode="auto">
          <a:xfrm>
            <a:off x="1195388" y="6338888"/>
            <a:ext cx="819150" cy="0"/>
          </a:xfrm>
          <a:prstGeom prst="line">
            <a:avLst/>
          </a:prstGeom>
          <a:noFill/>
          <a:ln w="28575">
            <a:solidFill>
              <a:schemeClr val="tx1"/>
            </a:solidFill>
            <a:round/>
            <a:headEnd/>
            <a:tailEnd/>
          </a:ln>
        </p:spPr>
        <p:txBody>
          <a:bodyPr wrap="none" anchor="ctr"/>
          <a:lstStyle/>
          <a:p>
            <a:endParaRPr lang="zh-CN" altLang="en-US"/>
          </a:p>
        </p:txBody>
      </p:sp>
      <p:sp>
        <p:nvSpPr>
          <p:cNvPr id="35904" name="Line 21"/>
          <p:cNvSpPr>
            <a:spLocks noChangeShapeType="1"/>
          </p:cNvSpPr>
          <p:nvPr/>
        </p:nvSpPr>
        <p:spPr bwMode="auto">
          <a:xfrm flipH="1">
            <a:off x="1046163" y="6338888"/>
            <a:ext cx="149225" cy="61912"/>
          </a:xfrm>
          <a:prstGeom prst="line">
            <a:avLst/>
          </a:prstGeom>
          <a:noFill/>
          <a:ln w="28575">
            <a:solidFill>
              <a:schemeClr val="tx1"/>
            </a:solidFill>
            <a:round/>
            <a:headEnd/>
            <a:tailEnd/>
          </a:ln>
        </p:spPr>
        <p:txBody>
          <a:bodyPr wrap="none" anchor="ctr"/>
          <a:lstStyle/>
          <a:p>
            <a:endParaRPr lang="zh-CN" altLang="en-US"/>
          </a:p>
        </p:txBody>
      </p:sp>
      <p:sp>
        <p:nvSpPr>
          <p:cNvPr id="35905" name="Line 22"/>
          <p:cNvSpPr>
            <a:spLocks noChangeShapeType="1"/>
          </p:cNvSpPr>
          <p:nvPr/>
        </p:nvSpPr>
        <p:spPr bwMode="auto">
          <a:xfrm flipV="1">
            <a:off x="2014538" y="6275388"/>
            <a:ext cx="73025" cy="63500"/>
          </a:xfrm>
          <a:prstGeom prst="line">
            <a:avLst/>
          </a:prstGeom>
          <a:noFill/>
          <a:ln w="28575">
            <a:solidFill>
              <a:schemeClr val="tx1"/>
            </a:solidFill>
            <a:round/>
            <a:headEnd/>
            <a:tailEnd/>
          </a:ln>
        </p:spPr>
        <p:txBody>
          <a:bodyPr wrap="none" anchor="ctr"/>
          <a:lstStyle/>
          <a:p>
            <a:endParaRPr lang="zh-CN" altLang="en-US"/>
          </a:p>
        </p:txBody>
      </p:sp>
      <p:sp>
        <p:nvSpPr>
          <p:cNvPr id="35906" name="Text Box 24"/>
          <p:cNvSpPr txBox="1">
            <a:spLocks noChangeArrowheads="1"/>
          </p:cNvSpPr>
          <p:nvPr/>
        </p:nvSpPr>
        <p:spPr bwMode="auto">
          <a:xfrm>
            <a:off x="260350" y="4570413"/>
            <a:ext cx="1066800" cy="366712"/>
          </a:xfrm>
          <a:prstGeom prst="rect">
            <a:avLst/>
          </a:prstGeom>
          <a:noFill/>
          <a:ln w="9525">
            <a:noFill/>
            <a:miter lim="800000"/>
            <a:headEnd/>
            <a:tailEnd/>
          </a:ln>
        </p:spPr>
        <p:txBody>
          <a:bodyPr>
            <a:spAutoFit/>
          </a:bodyPr>
          <a:lstStyle/>
          <a:p>
            <a:r>
              <a:rPr lang="en-US" altLang="zh-CN" sz="1800">
                <a:ea typeface="宋体" pitchFamily="2" charset="-122"/>
              </a:rPr>
              <a:t>C</a:t>
            </a:r>
            <a:r>
              <a:rPr lang="en-US" altLang="zh-CN" sz="1800" baseline="-25000">
                <a:ea typeface="宋体" pitchFamily="2" charset="-122"/>
              </a:rPr>
              <a:t>y</a:t>
            </a:r>
            <a:r>
              <a:rPr lang="en-US" altLang="zh-CN" sz="1800">
                <a:ea typeface="宋体" pitchFamily="2" charset="-122"/>
              </a:rPr>
              <a:t>=1</a:t>
            </a:r>
            <a:endParaRPr lang="en-US" altLang="zh-CN" sz="2400">
              <a:ea typeface="宋体" pitchFamily="2" charset="-122"/>
            </a:endParaRPr>
          </a:p>
        </p:txBody>
      </p:sp>
      <p:sp>
        <p:nvSpPr>
          <p:cNvPr id="35907" name="Text Box 25"/>
          <p:cNvSpPr txBox="1">
            <a:spLocks noChangeArrowheads="1"/>
          </p:cNvSpPr>
          <p:nvPr/>
        </p:nvSpPr>
        <p:spPr bwMode="auto">
          <a:xfrm>
            <a:off x="-142875" y="1531938"/>
            <a:ext cx="969963" cy="457200"/>
          </a:xfrm>
          <a:prstGeom prst="rect">
            <a:avLst/>
          </a:prstGeom>
          <a:noFill/>
          <a:ln w="9525">
            <a:noFill/>
            <a:miter lim="800000"/>
            <a:headEnd/>
            <a:tailEnd/>
          </a:ln>
        </p:spPr>
        <p:txBody>
          <a:bodyPr>
            <a:spAutoFit/>
          </a:bodyPr>
          <a:lstStyle/>
          <a:p>
            <a:r>
              <a:rPr lang="en-US" altLang="zh-CN" sz="2400">
                <a:ea typeface="宋体" pitchFamily="2" charset="-122"/>
              </a:rPr>
              <a:t>0000</a:t>
            </a:r>
          </a:p>
        </p:txBody>
      </p:sp>
      <p:sp>
        <p:nvSpPr>
          <p:cNvPr id="35908" name="Text Box 27"/>
          <p:cNvSpPr txBox="1">
            <a:spLocks noChangeArrowheads="1"/>
          </p:cNvSpPr>
          <p:nvPr/>
        </p:nvSpPr>
        <p:spPr bwMode="auto">
          <a:xfrm>
            <a:off x="-107950" y="3403600"/>
            <a:ext cx="969963" cy="457200"/>
          </a:xfrm>
          <a:prstGeom prst="rect">
            <a:avLst/>
          </a:prstGeom>
          <a:noFill/>
          <a:ln w="9525">
            <a:noFill/>
            <a:miter lim="800000"/>
            <a:headEnd/>
            <a:tailEnd/>
          </a:ln>
        </p:spPr>
        <p:txBody>
          <a:bodyPr>
            <a:spAutoFit/>
          </a:bodyPr>
          <a:lstStyle/>
          <a:p>
            <a:r>
              <a:rPr lang="en-US" altLang="zh-CN" sz="2400">
                <a:ea typeface="宋体" pitchFamily="2" charset="-122"/>
              </a:rPr>
              <a:t>1010</a:t>
            </a:r>
          </a:p>
        </p:txBody>
      </p:sp>
      <p:sp>
        <p:nvSpPr>
          <p:cNvPr id="35909" name="Text Box 28"/>
          <p:cNvSpPr txBox="1">
            <a:spLocks noChangeArrowheads="1"/>
          </p:cNvSpPr>
          <p:nvPr/>
        </p:nvSpPr>
        <p:spPr bwMode="auto">
          <a:xfrm>
            <a:off x="-107950" y="4051300"/>
            <a:ext cx="969963" cy="457200"/>
          </a:xfrm>
          <a:prstGeom prst="rect">
            <a:avLst/>
          </a:prstGeom>
          <a:noFill/>
          <a:ln w="9525">
            <a:noFill/>
            <a:miter lim="800000"/>
            <a:headEnd/>
            <a:tailEnd/>
          </a:ln>
        </p:spPr>
        <p:txBody>
          <a:bodyPr>
            <a:spAutoFit/>
          </a:bodyPr>
          <a:lstStyle/>
          <a:p>
            <a:r>
              <a:rPr lang="en-US" altLang="zh-CN" sz="2400">
                <a:ea typeface="宋体" pitchFamily="2" charset="-122"/>
              </a:rPr>
              <a:t>1001</a:t>
            </a:r>
          </a:p>
        </p:txBody>
      </p:sp>
      <p:sp>
        <p:nvSpPr>
          <p:cNvPr id="35910" name="Text Box 30"/>
          <p:cNvSpPr txBox="1">
            <a:spLocks noChangeArrowheads="1"/>
          </p:cNvSpPr>
          <p:nvPr/>
        </p:nvSpPr>
        <p:spPr bwMode="auto">
          <a:xfrm>
            <a:off x="-107950" y="5492750"/>
            <a:ext cx="969963" cy="457200"/>
          </a:xfrm>
          <a:prstGeom prst="rect">
            <a:avLst/>
          </a:prstGeom>
          <a:noFill/>
          <a:ln w="9525">
            <a:noFill/>
            <a:miter lim="800000"/>
            <a:headEnd/>
            <a:tailEnd/>
          </a:ln>
        </p:spPr>
        <p:txBody>
          <a:bodyPr>
            <a:spAutoFit/>
          </a:bodyPr>
          <a:lstStyle/>
          <a:p>
            <a:r>
              <a:rPr lang="en-US" altLang="zh-CN" sz="2400">
                <a:ea typeface="宋体" pitchFamily="2" charset="-122"/>
              </a:rPr>
              <a:t>0001</a:t>
            </a:r>
          </a:p>
        </p:txBody>
      </p:sp>
      <p:sp>
        <p:nvSpPr>
          <p:cNvPr id="35911" name="Text Box 185"/>
          <p:cNvSpPr txBox="1">
            <a:spLocks noChangeArrowheads="1"/>
          </p:cNvSpPr>
          <p:nvPr/>
        </p:nvSpPr>
        <p:spPr bwMode="auto">
          <a:xfrm>
            <a:off x="939800" y="5118100"/>
            <a:ext cx="1066800" cy="366713"/>
          </a:xfrm>
          <a:prstGeom prst="rect">
            <a:avLst/>
          </a:prstGeom>
          <a:noFill/>
          <a:ln w="9525">
            <a:noFill/>
            <a:miter lim="800000"/>
            <a:headEnd/>
            <a:tailEnd/>
          </a:ln>
        </p:spPr>
        <p:txBody>
          <a:bodyPr>
            <a:spAutoFit/>
          </a:bodyPr>
          <a:lstStyle/>
          <a:p>
            <a:r>
              <a:rPr lang="en-US" altLang="zh-CN" sz="1800">
                <a:ea typeface="宋体" pitchFamily="2" charset="-122"/>
              </a:rPr>
              <a:t>C</a:t>
            </a:r>
            <a:r>
              <a:rPr lang="en-US" altLang="zh-CN" sz="1800" baseline="-25000">
                <a:ea typeface="宋体" pitchFamily="2" charset="-122"/>
              </a:rPr>
              <a:t>y</a:t>
            </a:r>
            <a:r>
              <a:rPr lang="en-US" altLang="zh-CN" sz="1800">
                <a:ea typeface="宋体" pitchFamily="2" charset="-122"/>
              </a:rPr>
              <a:t>=0</a:t>
            </a:r>
            <a:endParaRPr lang="en-US" altLang="zh-CN" sz="240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7010"/>
                                        </p:tgtEl>
                                        <p:attrNameLst>
                                          <p:attrName>style.visibility</p:attrName>
                                        </p:attrNameLst>
                                      </p:cBhvr>
                                      <p:to>
                                        <p:strVal val="visible"/>
                                      </p:to>
                                    </p:set>
                                    <p:anim calcmode="lin" valueType="num">
                                      <p:cBhvr additive="base">
                                        <p:cTn id="7" dur="500" fill="hold"/>
                                        <p:tgtEl>
                                          <p:spTgt spid="127010"/>
                                        </p:tgtEl>
                                        <p:attrNameLst>
                                          <p:attrName>ppt_x</p:attrName>
                                        </p:attrNameLst>
                                      </p:cBhvr>
                                      <p:tavLst>
                                        <p:tav tm="0">
                                          <p:val>
                                            <p:strVal val="0-#ppt_w/2"/>
                                          </p:val>
                                        </p:tav>
                                        <p:tav tm="100000">
                                          <p:val>
                                            <p:strVal val="#ppt_x"/>
                                          </p:val>
                                        </p:tav>
                                      </p:tavLst>
                                    </p:anim>
                                    <p:anim calcmode="lin" valueType="num">
                                      <p:cBhvr additive="base">
                                        <p:cTn id="8" dur="500" fill="hold"/>
                                        <p:tgtEl>
                                          <p:spTgt spid="1270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7158"/>
                                        </p:tgtEl>
                                        <p:attrNameLst>
                                          <p:attrName>style.visibility</p:attrName>
                                        </p:attrNameLst>
                                      </p:cBhvr>
                                      <p:to>
                                        <p:strVal val="visible"/>
                                      </p:to>
                                    </p:set>
                                    <p:anim calcmode="lin" valueType="num">
                                      <p:cBhvr additive="base">
                                        <p:cTn id="13" dur="500" fill="hold"/>
                                        <p:tgtEl>
                                          <p:spTgt spid="127158"/>
                                        </p:tgtEl>
                                        <p:attrNameLst>
                                          <p:attrName>ppt_x</p:attrName>
                                        </p:attrNameLst>
                                      </p:cBhvr>
                                      <p:tavLst>
                                        <p:tav tm="0">
                                          <p:val>
                                            <p:strVal val="0-#ppt_w/2"/>
                                          </p:val>
                                        </p:tav>
                                        <p:tav tm="100000">
                                          <p:val>
                                            <p:strVal val="#ppt_x"/>
                                          </p:val>
                                        </p:tav>
                                      </p:tavLst>
                                    </p:anim>
                                    <p:anim calcmode="lin" valueType="num">
                                      <p:cBhvr additive="base">
                                        <p:cTn id="14" dur="500" fill="hold"/>
                                        <p:tgtEl>
                                          <p:spTgt spid="1271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7015"/>
                                        </p:tgtEl>
                                        <p:attrNameLst>
                                          <p:attrName>style.visibility</p:attrName>
                                        </p:attrNameLst>
                                      </p:cBhvr>
                                      <p:to>
                                        <p:strVal val="visible"/>
                                      </p:to>
                                    </p:set>
                                    <p:anim calcmode="lin" valueType="num">
                                      <p:cBhvr additive="base">
                                        <p:cTn id="19" dur="500" fill="hold"/>
                                        <p:tgtEl>
                                          <p:spTgt spid="127015"/>
                                        </p:tgtEl>
                                        <p:attrNameLst>
                                          <p:attrName>ppt_x</p:attrName>
                                        </p:attrNameLst>
                                      </p:cBhvr>
                                      <p:tavLst>
                                        <p:tav tm="0">
                                          <p:val>
                                            <p:strVal val="0-#ppt_w/2"/>
                                          </p:val>
                                        </p:tav>
                                        <p:tav tm="100000">
                                          <p:val>
                                            <p:strVal val="#ppt_x"/>
                                          </p:val>
                                        </p:tav>
                                      </p:tavLst>
                                    </p:anim>
                                    <p:anim calcmode="lin" valueType="num">
                                      <p:cBhvr additive="base">
                                        <p:cTn id="20" dur="500" fill="hold"/>
                                        <p:tgtEl>
                                          <p:spTgt spid="1270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7134"/>
                                        </p:tgtEl>
                                        <p:attrNameLst>
                                          <p:attrName>style.visibility</p:attrName>
                                        </p:attrNameLst>
                                      </p:cBhvr>
                                      <p:to>
                                        <p:strVal val="visible"/>
                                      </p:to>
                                    </p:set>
                                    <p:anim calcmode="lin" valueType="num">
                                      <p:cBhvr additive="base">
                                        <p:cTn id="25" dur="500" fill="hold"/>
                                        <p:tgtEl>
                                          <p:spTgt spid="127134"/>
                                        </p:tgtEl>
                                        <p:attrNameLst>
                                          <p:attrName>ppt_x</p:attrName>
                                        </p:attrNameLst>
                                      </p:cBhvr>
                                      <p:tavLst>
                                        <p:tav tm="0">
                                          <p:val>
                                            <p:strVal val="0-#ppt_w/2"/>
                                          </p:val>
                                        </p:tav>
                                        <p:tav tm="100000">
                                          <p:val>
                                            <p:strVal val="#ppt_x"/>
                                          </p:val>
                                        </p:tav>
                                      </p:tavLst>
                                    </p:anim>
                                    <p:anim calcmode="lin" valueType="num">
                                      <p:cBhvr additive="base">
                                        <p:cTn id="26" dur="500" fill="hold"/>
                                        <p:tgtEl>
                                          <p:spTgt spid="1271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7113"/>
                                        </p:tgtEl>
                                        <p:attrNameLst>
                                          <p:attrName>style.visibility</p:attrName>
                                        </p:attrNameLst>
                                      </p:cBhvr>
                                      <p:to>
                                        <p:strVal val="visible"/>
                                      </p:to>
                                    </p:set>
                                    <p:anim calcmode="lin" valueType="num">
                                      <p:cBhvr additive="base">
                                        <p:cTn id="31" dur="500" fill="hold"/>
                                        <p:tgtEl>
                                          <p:spTgt spid="127113"/>
                                        </p:tgtEl>
                                        <p:attrNameLst>
                                          <p:attrName>ppt_x</p:attrName>
                                        </p:attrNameLst>
                                      </p:cBhvr>
                                      <p:tavLst>
                                        <p:tav tm="0">
                                          <p:val>
                                            <p:strVal val="0-#ppt_w/2"/>
                                          </p:val>
                                        </p:tav>
                                        <p:tav tm="100000">
                                          <p:val>
                                            <p:strVal val="#ppt_x"/>
                                          </p:val>
                                        </p:tav>
                                      </p:tavLst>
                                    </p:anim>
                                    <p:anim calcmode="lin" valueType="num">
                                      <p:cBhvr additive="base">
                                        <p:cTn id="32" dur="500" fill="hold"/>
                                        <p:tgtEl>
                                          <p:spTgt spid="1271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7157"/>
                                        </p:tgtEl>
                                        <p:attrNameLst>
                                          <p:attrName>style.visibility</p:attrName>
                                        </p:attrNameLst>
                                      </p:cBhvr>
                                      <p:to>
                                        <p:strVal val="visible"/>
                                      </p:to>
                                    </p:set>
                                    <p:anim calcmode="lin" valueType="num">
                                      <p:cBhvr additive="base">
                                        <p:cTn id="37" dur="500" fill="hold"/>
                                        <p:tgtEl>
                                          <p:spTgt spid="127157"/>
                                        </p:tgtEl>
                                        <p:attrNameLst>
                                          <p:attrName>ppt_x</p:attrName>
                                        </p:attrNameLst>
                                      </p:cBhvr>
                                      <p:tavLst>
                                        <p:tav tm="0">
                                          <p:val>
                                            <p:strVal val="0-#ppt_w/2"/>
                                          </p:val>
                                        </p:tav>
                                        <p:tav tm="100000">
                                          <p:val>
                                            <p:strVal val="#ppt_x"/>
                                          </p:val>
                                        </p:tav>
                                      </p:tavLst>
                                    </p:anim>
                                    <p:anim calcmode="lin" valueType="num">
                                      <p:cBhvr additive="base">
                                        <p:cTn id="38" dur="500" fill="hold"/>
                                        <p:tgtEl>
                                          <p:spTgt spid="1271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7114"/>
                                        </p:tgtEl>
                                        <p:attrNameLst>
                                          <p:attrName>style.visibility</p:attrName>
                                        </p:attrNameLst>
                                      </p:cBhvr>
                                      <p:to>
                                        <p:strVal val="visible"/>
                                      </p:to>
                                    </p:set>
                                    <p:anim calcmode="lin" valueType="num">
                                      <p:cBhvr additive="base">
                                        <p:cTn id="43" dur="500" fill="hold"/>
                                        <p:tgtEl>
                                          <p:spTgt spid="127114"/>
                                        </p:tgtEl>
                                        <p:attrNameLst>
                                          <p:attrName>ppt_x</p:attrName>
                                        </p:attrNameLst>
                                      </p:cBhvr>
                                      <p:tavLst>
                                        <p:tav tm="0">
                                          <p:val>
                                            <p:strVal val="0-#ppt_w/2"/>
                                          </p:val>
                                        </p:tav>
                                        <p:tav tm="100000">
                                          <p:val>
                                            <p:strVal val="#ppt_x"/>
                                          </p:val>
                                        </p:tav>
                                      </p:tavLst>
                                    </p:anim>
                                    <p:anim calcmode="lin" valueType="num">
                                      <p:cBhvr additive="base">
                                        <p:cTn id="44" dur="500" fill="hold"/>
                                        <p:tgtEl>
                                          <p:spTgt spid="12711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7159"/>
                                        </p:tgtEl>
                                        <p:attrNameLst>
                                          <p:attrName>style.visibility</p:attrName>
                                        </p:attrNameLst>
                                      </p:cBhvr>
                                      <p:to>
                                        <p:strVal val="visible"/>
                                      </p:to>
                                    </p:set>
                                    <p:anim calcmode="lin" valueType="num">
                                      <p:cBhvr additive="base">
                                        <p:cTn id="49" dur="500" fill="hold"/>
                                        <p:tgtEl>
                                          <p:spTgt spid="127159"/>
                                        </p:tgtEl>
                                        <p:attrNameLst>
                                          <p:attrName>ppt_x</p:attrName>
                                        </p:attrNameLst>
                                      </p:cBhvr>
                                      <p:tavLst>
                                        <p:tav tm="0">
                                          <p:val>
                                            <p:strVal val="0-#ppt_w/2"/>
                                          </p:val>
                                        </p:tav>
                                        <p:tav tm="100000">
                                          <p:val>
                                            <p:strVal val="#ppt_x"/>
                                          </p:val>
                                        </p:tav>
                                      </p:tavLst>
                                    </p:anim>
                                    <p:anim calcmode="lin" valueType="num">
                                      <p:cBhvr additive="base">
                                        <p:cTn id="50" dur="500" fill="hold"/>
                                        <p:tgtEl>
                                          <p:spTgt spid="127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0" grpId="0" autoUpdateAnimBg="0"/>
      <p:bldP spid="127015" grpId="0" autoUpdateAnimBg="0"/>
      <p:bldP spid="127113" grpId="0" autoUpdateAnimBg="0"/>
      <p:bldP spid="12711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Text Box 4"/>
          <p:cNvSpPr txBox="1">
            <a:spLocks noChangeArrowheads="1"/>
          </p:cNvSpPr>
          <p:nvPr/>
        </p:nvSpPr>
        <p:spPr bwMode="auto">
          <a:xfrm>
            <a:off x="304800" y="381000"/>
            <a:ext cx="8382000" cy="5681663"/>
          </a:xfrm>
          <a:prstGeom prst="rect">
            <a:avLst/>
          </a:prstGeom>
          <a:noFill/>
          <a:ln w="9525">
            <a:noFill/>
            <a:miter lim="800000"/>
            <a:headEnd/>
            <a:tailEnd/>
          </a:ln>
          <a:effectLst/>
        </p:spPr>
        <p:txBody>
          <a:bodyPr>
            <a:spAutoFit/>
          </a:bodyPr>
          <a:lstStyle/>
          <a:p>
            <a:pPr>
              <a:spcBef>
                <a:spcPct val="15000"/>
              </a:spcBef>
              <a:defRPr/>
            </a:pPr>
            <a:r>
              <a:rPr lang="zh-CN" altLang="en-US" sz="3200">
                <a:solidFill>
                  <a:srgbClr val="FF3300"/>
                </a:solidFill>
                <a:effectLst>
                  <a:outerShdw blurRad="38100" dist="38100" dir="2700000" algn="tl">
                    <a:srgbClr val="C0C0C0"/>
                  </a:outerShdw>
                </a:effectLst>
                <a:latin typeface="方正姚体" pitchFamily="2" charset="-122"/>
                <a:ea typeface="方正姚体" pitchFamily="2" charset="-122"/>
              </a:rPr>
              <a:t>总结：</a:t>
            </a:r>
          </a:p>
          <a:p>
            <a:pPr>
              <a:spcBef>
                <a:spcPct val="15000"/>
              </a:spcBef>
              <a:defRPr/>
            </a:pPr>
            <a:r>
              <a:rPr lang="zh-CN" altLang="en-US" sz="2400">
                <a:latin typeface="Times New Roman" pitchFamily="18" charset="0"/>
                <a:ea typeface="宋体" pitchFamily="2" charset="-122"/>
              </a:rPr>
              <a:t>     微程序控制器的工作过程实质就是：在微程序控制器的控制下，计算机执行机器指令的过程。具体可分为：</a:t>
            </a:r>
          </a:p>
          <a:p>
            <a:pPr>
              <a:defRPr/>
            </a:pPr>
            <a:r>
              <a:rPr lang="zh-CN" altLang="en-US" sz="2400">
                <a:effectLst>
                  <a:outerShdw blurRad="38100" dist="38100" dir="2700000" algn="tl">
                    <a:srgbClr val="C0C0C0"/>
                  </a:outerShdw>
                </a:effectLst>
                <a:latin typeface="黑体" pitchFamily="2" charset="-122"/>
              </a:rPr>
              <a:t>（</a:t>
            </a:r>
            <a:r>
              <a:rPr lang="en-US" altLang="zh-CN" sz="2400">
                <a:effectLst>
                  <a:outerShdw blurRad="38100" dist="38100" dir="2700000" algn="tl">
                    <a:srgbClr val="C0C0C0"/>
                  </a:outerShdw>
                </a:effectLst>
                <a:latin typeface="黑体" pitchFamily="2" charset="-122"/>
              </a:rPr>
              <a:t>1</a:t>
            </a:r>
            <a:r>
              <a:rPr lang="zh-CN" altLang="en-US" sz="2400">
                <a:effectLst>
                  <a:outerShdw blurRad="38100" dist="38100" dir="2700000" algn="tl">
                    <a:srgbClr val="C0C0C0"/>
                  </a:outerShdw>
                </a:effectLst>
                <a:latin typeface="黑体" pitchFamily="2" charset="-122"/>
              </a:rPr>
              <a:t>）执行取指令的公操作</a:t>
            </a:r>
          </a:p>
          <a:p>
            <a:pPr>
              <a:spcBef>
                <a:spcPct val="15000"/>
              </a:spcBef>
              <a:defRPr/>
            </a:pPr>
            <a:r>
              <a:rPr lang="zh-CN" altLang="en-US" sz="2400">
                <a:latin typeface="Times New Roman" pitchFamily="18" charset="0"/>
                <a:ea typeface="宋体" pitchFamily="2" charset="-122"/>
              </a:rPr>
              <a:t>          </a:t>
            </a:r>
            <a:r>
              <a:rPr lang="zh-CN" altLang="en-US" sz="2000">
                <a:latin typeface="Times New Roman" pitchFamily="18" charset="0"/>
                <a:ea typeface="宋体" pitchFamily="2" charset="-122"/>
              </a:rPr>
              <a:t>机器开始运行时，自动地将取指微程序的入口微地址送 入</a:t>
            </a:r>
            <a:r>
              <a:rPr lang="zh-CN" altLang="en-US" sz="20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a:t>
            </a:r>
            <a:r>
              <a:rPr lang="en-US" altLang="zh-CN" sz="20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AR</a:t>
            </a:r>
            <a:r>
              <a:rPr lang="zh-CN" altLang="en-US" sz="2000">
                <a:effectLst>
                  <a:outerShdw blurRad="38100" dist="38100" dir="2700000" algn="tl">
                    <a:srgbClr val="C0C0C0"/>
                  </a:outerShdw>
                </a:effectLst>
                <a:latin typeface="方正姚体" pitchFamily="2" charset="-122"/>
                <a:ea typeface="方正姚体" pitchFamily="2" charset="-122"/>
                <a:sym typeface="Symbol" pitchFamily="18" charset="2"/>
              </a:rPr>
              <a:t>，</a:t>
            </a:r>
            <a:r>
              <a:rPr lang="zh-CN" altLang="en-US" sz="2000">
                <a:latin typeface="Times New Roman" pitchFamily="18" charset="0"/>
                <a:ea typeface="宋体" pitchFamily="2" charset="-122"/>
                <a:sym typeface="Symbol" pitchFamily="18" charset="2"/>
              </a:rPr>
              <a:t>并从</a:t>
            </a:r>
            <a:r>
              <a:rPr lang="zh-CN" altLang="en-US" sz="20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a:t>
            </a:r>
            <a:r>
              <a:rPr lang="en-US" altLang="zh-CN" sz="20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CM</a:t>
            </a:r>
            <a:r>
              <a:rPr lang="zh-CN" altLang="en-US" sz="2000">
                <a:latin typeface="Times New Roman" pitchFamily="18" charset="0"/>
                <a:ea typeface="宋体" pitchFamily="2" charset="-122"/>
                <a:sym typeface="Symbol" pitchFamily="18" charset="2"/>
              </a:rPr>
              <a:t>中读出微指令，送往</a:t>
            </a:r>
            <a:r>
              <a:rPr lang="zh-CN" altLang="en-US" sz="20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a:t>
            </a:r>
            <a:r>
              <a:rPr lang="en-US" altLang="zh-CN" sz="20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IR</a:t>
            </a:r>
            <a:r>
              <a:rPr lang="zh-CN" altLang="en-US" sz="2000">
                <a:latin typeface="Times New Roman" pitchFamily="18" charset="0"/>
                <a:ea typeface="宋体" pitchFamily="2" charset="-122"/>
                <a:sym typeface="Symbol" pitchFamily="18" charset="2"/>
              </a:rPr>
              <a:t>，当取指微程序执行完以后，从主存中取出的机器指令就已经存入</a:t>
            </a:r>
            <a:r>
              <a:rPr lang="en-US" altLang="zh-CN" sz="20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IR</a:t>
            </a:r>
            <a:r>
              <a:rPr lang="zh-CN" altLang="en-US" sz="2000">
                <a:latin typeface="Times New Roman" pitchFamily="18" charset="0"/>
                <a:ea typeface="宋体" pitchFamily="2" charset="-122"/>
                <a:sym typeface="Symbol" pitchFamily="18" charset="2"/>
              </a:rPr>
              <a:t>中了。</a:t>
            </a:r>
          </a:p>
          <a:p>
            <a:pPr>
              <a:defRPr/>
            </a:pPr>
            <a:r>
              <a:rPr lang="zh-CN" altLang="en-US" sz="2400">
                <a:effectLst>
                  <a:outerShdw blurRad="38100" dist="38100" dir="2700000" algn="tl">
                    <a:srgbClr val="C0C0C0"/>
                  </a:outerShdw>
                </a:effectLst>
                <a:latin typeface="黑体" pitchFamily="2" charset="-122"/>
                <a:sym typeface="Symbol" pitchFamily="18" charset="2"/>
              </a:rPr>
              <a:t>（</a:t>
            </a:r>
            <a:r>
              <a:rPr lang="en-US" altLang="zh-CN" sz="2400">
                <a:effectLst>
                  <a:outerShdw blurRad="38100" dist="38100" dir="2700000" algn="tl">
                    <a:srgbClr val="C0C0C0"/>
                  </a:outerShdw>
                </a:effectLst>
                <a:latin typeface="黑体" pitchFamily="2" charset="-122"/>
                <a:sym typeface="Symbol" pitchFamily="18" charset="2"/>
              </a:rPr>
              <a:t>2</a:t>
            </a:r>
            <a:r>
              <a:rPr lang="zh-CN" altLang="en-US" sz="2400">
                <a:effectLst>
                  <a:outerShdw blurRad="38100" dist="38100" dir="2700000" algn="tl">
                    <a:srgbClr val="C0C0C0"/>
                  </a:outerShdw>
                </a:effectLst>
                <a:latin typeface="黑体" pitchFamily="2" charset="-122"/>
                <a:sym typeface="Symbol" pitchFamily="18" charset="2"/>
              </a:rPr>
              <a:t>）由机器指令的操作码字段</a:t>
            </a:r>
            <a:r>
              <a:rPr lang="en-US" altLang="zh-CN" sz="24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OP</a:t>
            </a:r>
            <a:r>
              <a:rPr lang="zh-CN" altLang="en-US" sz="2400">
                <a:effectLst>
                  <a:outerShdw blurRad="38100" dist="38100" dir="2700000" algn="tl">
                    <a:srgbClr val="C0C0C0"/>
                  </a:outerShdw>
                </a:effectLst>
                <a:latin typeface="黑体" pitchFamily="2" charset="-122"/>
                <a:sym typeface="Symbol" pitchFamily="18" charset="2"/>
              </a:rPr>
              <a:t>通过</a:t>
            </a:r>
            <a:r>
              <a:rPr lang="zh-CN" altLang="en-US" sz="2400">
                <a:effectLst>
                  <a:outerShdw blurRad="38100" dist="38100" dir="2700000" algn="tl">
                    <a:srgbClr val="C0C0C0"/>
                  </a:outerShdw>
                </a:effectLst>
                <a:latin typeface="Times New Roman"/>
                <a:sym typeface="Symbol" pitchFamily="18" charset="2"/>
              </a:rPr>
              <a:t>“</a:t>
            </a:r>
            <a:r>
              <a:rPr lang="zh-CN" altLang="en-US" sz="2400">
                <a:effectLst>
                  <a:outerShdw blurRad="38100" dist="38100" dir="2700000" algn="tl">
                    <a:srgbClr val="C0C0C0"/>
                  </a:outerShdw>
                </a:effectLst>
                <a:latin typeface="黑体" pitchFamily="2" charset="-122"/>
                <a:sym typeface="Symbol" pitchFamily="18" charset="2"/>
              </a:rPr>
              <a:t>地址转移逻辑</a:t>
            </a:r>
            <a:r>
              <a:rPr lang="zh-CN" altLang="en-US" sz="2400">
                <a:effectLst>
                  <a:outerShdw blurRad="38100" dist="38100" dir="2700000" algn="tl">
                    <a:srgbClr val="C0C0C0"/>
                  </a:outerShdw>
                </a:effectLst>
                <a:latin typeface="Times New Roman"/>
                <a:sym typeface="Symbol" pitchFamily="18" charset="2"/>
              </a:rPr>
              <a:t>”</a:t>
            </a:r>
            <a:r>
              <a:rPr lang="zh-CN" altLang="en-US" sz="2400">
                <a:effectLst>
                  <a:outerShdw blurRad="38100" dist="38100" dir="2700000" algn="tl">
                    <a:srgbClr val="C0C0C0"/>
                  </a:outerShdw>
                </a:effectLst>
                <a:latin typeface="黑体" pitchFamily="2" charset="-122"/>
                <a:sym typeface="Symbol" pitchFamily="18" charset="2"/>
              </a:rPr>
              <a:t>产生出该机器指令所对应的微程序的入口微地址，并送入</a:t>
            </a:r>
            <a:r>
              <a:rPr lang="zh-CN" altLang="en-US" sz="24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a:t>
            </a:r>
            <a:r>
              <a:rPr lang="en-US" altLang="zh-CN" sz="24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AR</a:t>
            </a:r>
            <a:r>
              <a:rPr lang="zh-CN" altLang="en-US" sz="2400">
                <a:latin typeface="Times New Roman" pitchFamily="18" charset="0"/>
                <a:ea typeface="宋体" pitchFamily="2" charset="-122"/>
                <a:sym typeface="Symbol" pitchFamily="18" charset="2"/>
              </a:rPr>
              <a:t>。</a:t>
            </a:r>
          </a:p>
          <a:p>
            <a:pPr>
              <a:defRPr/>
            </a:pPr>
            <a:r>
              <a:rPr lang="zh-CN" altLang="en-US" sz="2400">
                <a:effectLst>
                  <a:outerShdw blurRad="38100" dist="38100" dir="2700000" algn="tl">
                    <a:srgbClr val="C0C0C0"/>
                  </a:outerShdw>
                </a:effectLst>
                <a:latin typeface="黑体" pitchFamily="2" charset="-122"/>
                <a:sym typeface="Symbol" pitchFamily="18" charset="2"/>
              </a:rPr>
              <a:t>（</a:t>
            </a:r>
            <a:r>
              <a:rPr lang="en-US" altLang="zh-CN" sz="2400">
                <a:effectLst>
                  <a:outerShdw blurRad="38100" dist="38100" dir="2700000" algn="tl">
                    <a:srgbClr val="C0C0C0"/>
                  </a:outerShdw>
                </a:effectLst>
                <a:latin typeface="黑体" pitchFamily="2" charset="-122"/>
                <a:sym typeface="Symbol" pitchFamily="18" charset="2"/>
              </a:rPr>
              <a:t>3</a:t>
            </a:r>
            <a:r>
              <a:rPr lang="zh-CN" altLang="en-US" sz="2400">
                <a:effectLst>
                  <a:outerShdw blurRad="38100" dist="38100" dir="2700000" algn="tl">
                    <a:srgbClr val="C0C0C0"/>
                  </a:outerShdw>
                </a:effectLst>
                <a:latin typeface="黑体" pitchFamily="2" charset="-122"/>
                <a:sym typeface="Symbol" pitchFamily="18" charset="2"/>
              </a:rPr>
              <a:t>）从</a:t>
            </a:r>
            <a:r>
              <a:rPr lang="zh-CN" altLang="en-US" sz="24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a:t>
            </a:r>
            <a:r>
              <a:rPr lang="en-US" altLang="zh-CN" sz="2400">
                <a:solidFill>
                  <a:srgbClr val="0000FF"/>
                </a:solidFill>
                <a:effectLst>
                  <a:outerShdw blurRad="38100" dist="38100" dir="2700000" algn="tl">
                    <a:srgbClr val="C0C0C0"/>
                  </a:outerShdw>
                </a:effectLst>
                <a:latin typeface="方正姚体" pitchFamily="2" charset="-122"/>
                <a:ea typeface="方正姚体" pitchFamily="2" charset="-122"/>
                <a:sym typeface="Symbol" pitchFamily="18" charset="2"/>
              </a:rPr>
              <a:t>CM</a:t>
            </a:r>
            <a:r>
              <a:rPr lang="zh-CN" altLang="en-US" sz="2400">
                <a:effectLst>
                  <a:outerShdw blurRad="38100" dist="38100" dir="2700000" algn="tl">
                    <a:srgbClr val="C0C0C0"/>
                  </a:outerShdw>
                </a:effectLst>
                <a:latin typeface="黑体" pitchFamily="2" charset="-122"/>
                <a:sym typeface="Symbol" pitchFamily="18" charset="2"/>
              </a:rPr>
              <a:t>中逐条取出相应的微指令并执行之。</a:t>
            </a:r>
          </a:p>
          <a:p>
            <a:pPr>
              <a:defRPr/>
            </a:pPr>
            <a:r>
              <a:rPr lang="zh-CN" altLang="en-US" sz="2400">
                <a:effectLst>
                  <a:outerShdw blurRad="38100" dist="38100" dir="2700000" algn="tl">
                    <a:srgbClr val="C0C0C0"/>
                  </a:outerShdw>
                </a:effectLst>
                <a:latin typeface="黑体" pitchFamily="2" charset="-122"/>
                <a:sym typeface="Symbol" pitchFamily="18" charset="2"/>
              </a:rPr>
              <a:t>（</a:t>
            </a:r>
            <a:r>
              <a:rPr lang="en-US" altLang="zh-CN" sz="2400">
                <a:effectLst>
                  <a:outerShdw blurRad="38100" dist="38100" dir="2700000" algn="tl">
                    <a:srgbClr val="C0C0C0"/>
                  </a:outerShdw>
                </a:effectLst>
                <a:latin typeface="黑体" pitchFamily="2" charset="-122"/>
                <a:sym typeface="Symbol" pitchFamily="18" charset="2"/>
              </a:rPr>
              <a:t>4</a:t>
            </a:r>
            <a:r>
              <a:rPr lang="zh-CN" altLang="en-US" sz="2400">
                <a:effectLst>
                  <a:outerShdw blurRad="38100" dist="38100" dir="2700000" algn="tl">
                    <a:srgbClr val="C0C0C0"/>
                  </a:outerShdw>
                </a:effectLst>
                <a:latin typeface="黑体" pitchFamily="2" charset="-122"/>
                <a:sym typeface="Symbol" pitchFamily="18" charset="2"/>
              </a:rPr>
              <a:t>）执行完对应于一条机器指令的一段微程序之后，又回到取指微程序的入口地址，继续第（</a:t>
            </a:r>
            <a:r>
              <a:rPr lang="en-US" altLang="zh-CN" sz="2400">
                <a:effectLst>
                  <a:outerShdw blurRad="38100" dist="38100" dir="2700000" algn="tl">
                    <a:srgbClr val="C0C0C0"/>
                  </a:outerShdw>
                </a:effectLst>
                <a:latin typeface="黑体" pitchFamily="2" charset="-122"/>
                <a:sym typeface="Symbol" pitchFamily="18" charset="2"/>
              </a:rPr>
              <a:t>1</a:t>
            </a:r>
            <a:r>
              <a:rPr lang="zh-CN" altLang="en-US" sz="2400">
                <a:effectLst>
                  <a:outerShdw blurRad="38100" dist="38100" dir="2700000" algn="tl">
                    <a:srgbClr val="C0C0C0"/>
                  </a:outerShdw>
                </a:effectLst>
                <a:latin typeface="黑体" pitchFamily="2" charset="-122"/>
                <a:sym typeface="Symbol" pitchFamily="18" charset="2"/>
              </a:rPr>
              <a:t>）步，以完成取下一条机器指令的公操作。</a:t>
            </a: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8964613" cy="1143000"/>
          </a:xfrm>
          <a:solidFill>
            <a:srgbClr val="FFFF00"/>
          </a:solidFill>
        </p:spPr>
        <p:txBody>
          <a:bodyPr/>
          <a:lstStyle/>
          <a:p>
            <a:pPr eaLnBrk="1" hangingPunct="1"/>
            <a:r>
              <a:rPr lang="en-US" altLang="zh-CN" b="1" smtClean="0">
                <a:solidFill>
                  <a:srgbClr val="0000FF"/>
                </a:solidFill>
              </a:rPr>
              <a:t>5 CPU</a:t>
            </a:r>
            <a:r>
              <a:rPr lang="zh-CN" altLang="en-US" b="1" smtClean="0">
                <a:solidFill>
                  <a:srgbClr val="0000FF"/>
                </a:solidFill>
              </a:rPr>
              <a:t>周期与微指令周期的关系</a:t>
            </a:r>
          </a:p>
        </p:txBody>
      </p:sp>
      <p:sp>
        <p:nvSpPr>
          <p:cNvPr id="37891" name="Rectangle 3"/>
          <p:cNvSpPr>
            <a:spLocks noGrp="1" noChangeArrowheads="1"/>
          </p:cNvSpPr>
          <p:nvPr>
            <p:ph type="body" idx="1"/>
          </p:nvPr>
        </p:nvSpPr>
        <p:spPr>
          <a:xfrm>
            <a:off x="395288" y="1484313"/>
            <a:ext cx="7772400" cy="4114800"/>
          </a:xfrm>
        </p:spPr>
        <p:txBody>
          <a:bodyPr/>
          <a:lstStyle/>
          <a:p>
            <a:pPr eaLnBrk="1" hangingPunct="1">
              <a:buFontTx/>
              <a:buNone/>
            </a:pPr>
            <a:r>
              <a:rPr lang="zh-CN" altLang="en-US" b="1" smtClean="0"/>
              <a:t>一条微指令的保持时间就是一个</a:t>
            </a:r>
            <a:r>
              <a:rPr lang="en-US" altLang="zh-CN" b="1" smtClean="0"/>
              <a:t>CPU</a:t>
            </a:r>
            <a:r>
              <a:rPr lang="zh-CN" altLang="en-US" b="1" smtClean="0"/>
              <a:t>周期的时间</a:t>
            </a:r>
            <a:r>
              <a:rPr lang="en-US" altLang="zh-CN" b="1" smtClean="0"/>
              <a:t>,</a:t>
            </a:r>
            <a:r>
              <a:rPr lang="zh-CN" altLang="en-US" b="1" smtClean="0"/>
              <a:t>但是起始位置有区别</a:t>
            </a:r>
          </a:p>
        </p:txBody>
      </p:sp>
      <p:pic>
        <p:nvPicPr>
          <p:cNvPr id="37892" name="Picture 4"/>
          <p:cNvPicPr>
            <a:picLocks noChangeAspect="1" noChangeArrowheads="1"/>
          </p:cNvPicPr>
          <p:nvPr/>
        </p:nvPicPr>
        <p:blipFill>
          <a:blip r:embed="rId2"/>
          <a:srcRect/>
          <a:stretch>
            <a:fillRect/>
          </a:stretch>
        </p:blipFill>
        <p:spPr bwMode="auto">
          <a:xfrm>
            <a:off x="900113" y="3068638"/>
            <a:ext cx="7478712" cy="28003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323850" y="620713"/>
            <a:ext cx="8243888" cy="422275"/>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600">
                <a:latin typeface="黑体" pitchFamily="2" charset="-122"/>
              </a:rPr>
              <a:t>用统一微指令周期控制各条微指令执行</a:t>
            </a:r>
            <a:r>
              <a:rPr lang="zh-CN" altLang="en-US" sz="3600">
                <a:solidFill>
                  <a:schemeClr val="folHlink"/>
                </a:solidFill>
                <a:latin typeface="黑体" pitchFamily="2" charset="-122"/>
              </a:rPr>
              <a:t>       </a:t>
            </a:r>
            <a:endParaRPr lang="zh-CN" altLang="en-US" sz="3600">
              <a:latin typeface="Times New Roman" pitchFamily="18" charset="0"/>
            </a:endParaRPr>
          </a:p>
        </p:txBody>
      </p:sp>
      <p:sp>
        <p:nvSpPr>
          <p:cNvPr id="377859" name="Text Box 3"/>
          <p:cNvSpPr txBox="1">
            <a:spLocks noChangeArrowheads="1"/>
          </p:cNvSpPr>
          <p:nvPr/>
        </p:nvSpPr>
        <p:spPr bwMode="auto">
          <a:xfrm>
            <a:off x="0" y="2895600"/>
            <a:ext cx="1066800" cy="422275"/>
          </a:xfrm>
          <a:prstGeom prst="rect">
            <a:avLst/>
          </a:prstGeom>
          <a:noFill/>
          <a:ln w="12700" cap="sq">
            <a:noFill/>
            <a:miter lim="800000"/>
            <a:headEnd type="none" w="sm" len="sm"/>
            <a:tailEnd type="none" w="sm" len="sm"/>
          </a:ln>
        </p:spPr>
        <p:txBody>
          <a:bodyPr>
            <a:spAutoFit/>
          </a:bodyPr>
          <a:lstStyle/>
          <a:p>
            <a:pPr>
              <a:lnSpc>
                <a:spcPct val="60000"/>
              </a:lnSpc>
            </a:pPr>
            <a:r>
              <a:rPr lang="en-US" altLang="zh-CN" sz="3600">
                <a:latin typeface="黑体" pitchFamily="2" charset="-122"/>
              </a:rPr>
              <a:t>P </a:t>
            </a:r>
            <a:endParaRPr lang="en-US" altLang="zh-CN" sz="3600">
              <a:latin typeface="Times New Roman" pitchFamily="18" charset="0"/>
            </a:endParaRPr>
          </a:p>
        </p:txBody>
      </p:sp>
      <p:sp>
        <p:nvSpPr>
          <p:cNvPr id="377860" name="Line 4"/>
          <p:cNvSpPr>
            <a:spLocks noChangeShapeType="1"/>
          </p:cNvSpPr>
          <p:nvPr/>
        </p:nvSpPr>
        <p:spPr bwMode="auto">
          <a:xfrm>
            <a:off x="5105400" y="2286000"/>
            <a:ext cx="457200" cy="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377862" name="Text Box 6"/>
          <p:cNvSpPr txBox="1">
            <a:spLocks noChangeArrowheads="1"/>
          </p:cNvSpPr>
          <p:nvPr/>
        </p:nvSpPr>
        <p:spPr bwMode="auto">
          <a:xfrm>
            <a:off x="304800" y="3733800"/>
            <a:ext cx="2362200" cy="920750"/>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200">
                <a:latin typeface="Times New Roman" pitchFamily="18" charset="0"/>
              </a:rPr>
              <a:t>微指令</a:t>
            </a:r>
          </a:p>
          <a:p>
            <a:pPr>
              <a:lnSpc>
                <a:spcPct val="60000"/>
              </a:lnSpc>
            </a:pPr>
            <a:r>
              <a:rPr lang="zh-CN" altLang="en-US" sz="3200">
                <a:latin typeface="Times New Roman" pitchFamily="18" charset="0"/>
              </a:rPr>
              <a:t>打入 </a:t>
            </a:r>
            <a:r>
              <a:rPr lang="en-US" altLang="zh-CN">
                <a:solidFill>
                  <a:srgbClr val="FF3300"/>
                </a:solidFill>
                <a:latin typeface="Times New Roman" pitchFamily="18" charset="0"/>
                <a:ea typeface="宋体" pitchFamily="2" charset="-122"/>
              </a:rPr>
              <a:t>µIR</a:t>
            </a:r>
          </a:p>
        </p:txBody>
      </p:sp>
      <p:grpSp>
        <p:nvGrpSpPr>
          <p:cNvPr id="2" name="Group 7"/>
          <p:cNvGrpSpPr>
            <a:grpSpLocks/>
          </p:cNvGrpSpPr>
          <p:nvPr/>
        </p:nvGrpSpPr>
        <p:grpSpPr bwMode="auto">
          <a:xfrm>
            <a:off x="685800" y="2743200"/>
            <a:ext cx="8153400" cy="533400"/>
            <a:chOff x="432" y="1728"/>
            <a:chExt cx="5136" cy="336"/>
          </a:xfrm>
        </p:grpSpPr>
        <p:sp>
          <p:nvSpPr>
            <p:cNvPr id="38937" name="Line 8"/>
            <p:cNvSpPr>
              <a:spLocks noChangeShapeType="1"/>
            </p:cNvSpPr>
            <p:nvPr/>
          </p:nvSpPr>
          <p:spPr bwMode="auto">
            <a:xfrm>
              <a:off x="432" y="2064"/>
              <a:ext cx="432"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38" name="Line 9"/>
            <p:cNvSpPr>
              <a:spLocks noChangeShapeType="1"/>
            </p:cNvSpPr>
            <p:nvPr/>
          </p:nvSpPr>
          <p:spPr bwMode="auto">
            <a:xfrm flipV="1">
              <a:off x="864" y="1728"/>
              <a:ext cx="0" cy="336"/>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39" name="Line 10"/>
            <p:cNvSpPr>
              <a:spLocks noChangeShapeType="1"/>
            </p:cNvSpPr>
            <p:nvPr/>
          </p:nvSpPr>
          <p:spPr bwMode="auto">
            <a:xfrm>
              <a:off x="864" y="1728"/>
              <a:ext cx="672"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0" name="Line 11"/>
            <p:cNvSpPr>
              <a:spLocks noChangeShapeType="1"/>
            </p:cNvSpPr>
            <p:nvPr/>
          </p:nvSpPr>
          <p:spPr bwMode="auto">
            <a:xfrm flipV="1">
              <a:off x="1536" y="1728"/>
              <a:ext cx="0" cy="336"/>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1" name="Line 12"/>
            <p:cNvSpPr>
              <a:spLocks noChangeShapeType="1"/>
            </p:cNvSpPr>
            <p:nvPr/>
          </p:nvSpPr>
          <p:spPr bwMode="auto">
            <a:xfrm>
              <a:off x="1536" y="2064"/>
              <a:ext cx="13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2" name="Line 13"/>
            <p:cNvSpPr>
              <a:spLocks noChangeShapeType="1"/>
            </p:cNvSpPr>
            <p:nvPr/>
          </p:nvSpPr>
          <p:spPr bwMode="auto">
            <a:xfrm flipV="1">
              <a:off x="2880" y="1728"/>
              <a:ext cx="0" cy="336"/>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3" name="Line 14"/>
            <p:cNvSpPr>
              <a:spLocks noChangeShapeType="1"/>
            </p:cNvSpPr>
            <p:nvPr/>
          </p:nvSpPr>
          <p:spPr bwMode="auto">
            <a:xfrm flipV="1">
              <a:off x="3552" y="1728"/>
              <a:ext cx="0" cy="336"/>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4" name="Line 15"/>
            <p:cNvSpPr>
              <a:spLocks noChangeShapeType="1"/>
            </p:cNvSpPr>
            <p:nvPr/>
          </p:nvSpPr>
          <p:spPr bwMode="auto">
            <a:xfrm>
              <a:off x="3552" y="2064"/>
              <a:ext cx="1344"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5" name="Line 16"/>
            <p:cNvSpPr>
              <a:spLocks noChangeShapeType="1"/>
            </p:cNvSpPr>
            <p:nvPr/>
          </p:nvSpPr>
          <p:spPr bwMode="auto">
            <a:xfrm flipV="1">
              <a:off x="4896" y="1728"/>
              <a:ext cx="0" cy="336"/>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6" name="Line 17"/>
            <p:cNvSpPr>
              <a:spLocks noChangeShapeType="1"/>
            </p:cNvSpPr>
            <p:nvPr/>
          </p:nvSpPr>
          <p:spPr bwMode="auto">
            <a:xfrm>
              <a:off x="2880" y="1728"/>
              <a:ext cx="672"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38947" name="Line 18"/>
            <p:cNvSpPr>
              <a:spLocks noChangeShapeType="1"/>
            </p:cNvSpPr>
            <p:nvPr/>
          </p:nvSpPr>
          <p:spPr bwMode="auto">
            <a:xfrm>
              <a:off x="4896" y="1728"/>
              <a:ext cx="672" cy="0"/>
            </a:xfrm>
            <a:prstGeom prst="line">
              <a:avLst/>
            </a:prstGeom>
            <a:noFill/>
            <a:ln w="28575" cap="sq">
              <a:solidFill>
                <a:schemeClr val="tx1"/>
              </a:solidFill>
              <a:round/>
              <a:headEnd type="none" w="sm" len="sm"/>
              <a:tailEnd type="none" w="sm" len="sm"/>
            </a:ln>
          </p:spPr>
          <p:txBody>
            <a:bodyPr wrap="none" anchor="ctr"/>
            <a:lstStyle/>
            <a:p>
              <a:endParaRPr lang="zh-CN" altLang="en-US"/>
            </a:p>
          </p:txBody>
        </p:sp>
      </p:grpSp>
      <p:sp>
        <p:nvSpPr>
          <p:cNvPr id="377875" name="Line 19"/>
          <p:cNvSpPr>
            <a:spLocks noChangeShapeType="1"/>
          </p:cNvSpPr>
          <p:nvPr/>
        </p:nvSpPr>
        <p:spPr bwMode="auto">
          <a:xfrm>
            <a:off x="2438400" y="2057400"/>
            <a:ext cx="0" cy="533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77876" name="Line 20"/>
          <p:cNvSpPr>
            <a:spLocks noChangeShapeType="1"/>
          </p:cNvSpPr>
          <p:nvPr/>
        </p:nvSpPr>
        <p:spPr bwMode="auto">
          <a:xfrm>
            <a:off x="5638800" y="2057400"/>
            <a:ext cx="0" cy="533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77877" name="Line 21"/>
          <p:cNvSpPr>
            <a:spLocks noChangeShapeType="1"/>
          </p:cNvSpPr>
          <p:nvPr/>
        </p:nvSpPr>
        <p:spPr bwMode="auto">
          <a:xfrm>
            <a:off x="2514600" y="2286000"/>
            <a:ext cx="533400" cy="0"/>
          </a:xfrm>
          <a:prstGeom prst="line">
            <a:avLst/>
          </a:prstGeom>
          <a:noFill/>
          <a:ln w="12700" cap="sq">
            <a:solidFill>
              <a:schemeClr val="tx1"/>
            </a:solidFill>
            <a:round/>
            <a:headEnd type="triangle" w="med" len="med"/>
            <a:tailEnd/>
          </a:ln>
        </p:spPr>
        <p:txBody>
          <a:bodyPr wrap="none" anchor="ctr"/>
          <a:lstStyle/>
          <a:p>
            <a:endParaRPr lang="zh-CN" altLang="en-US"/>
          </a:p>
        </p:txBody>
      </p:sp>
      <p:sp>
        <p:nvSpPr>
          <p:cNvPr id="377878" name="Line 22"/>
          <p:cNvSpPr>
            <a:spLocks noChangeShapeType="1"/>
          </p:cNvSpPr>
          <p:nvPr/>
        </p:nvSpPr>
        <p:spPr bwMode="auto">
          <a:xfrm flipV="1">
            <a:off x="1143000" y="3048000"/>
            <a:ext cx="1219200" cy="609600"/>
          </a:xfrm>
          <a:prstGeom prst="line">
            <a:avLst/>
          </a:prstGeom>
          <a:noFill/>
          <a:ln w="19050" cap="sq">
            <a:solidFill>
              <a:schemeClr val="tx1"/>
            </a:solidFill>
            <a:round/>
            <a:headEnd type="none" w="sm" len="sm"/>
            <a:tailEnd type="triangle" w="sm" len="sm"/>
          </a:ln>
        </p:spPr>
        <p:txBody>
          <a:bodyPr wrap="none" anchor="ctr"/>
          <a:lstStyle/>
          <a:p>
            <a:endParaRPr lang="zh-CN" altLang="en-US"/>
          </a:p>
        </p:txBody>
      </p:sp>
      <p:sp>
        <p:nvSpPr>
          <p:cNvPr id="377879" name="Line 23"/>
          <p:cNvSpPr>
            <a:spLocks noChangeShapeType="1"/>
          </p:cNvSpPr>
          <p:nvPr/>
        </p:nvSpPr>
        <p:spPr bwMode="auto">
          <a:xfrm>
            <a:off x="2438400" y="3352800"/>
            <a:ext cx="0" cy="381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77880" name="Line 24"/>
          <p:cNvSpPr>
            <a:spLocks noChangeShapeType="1"/>
          </p:cNvSpPr>
          <p:nvPr/>
        </p:nvSpPr>
        <p:spPr bwMode="auto">
          <a:xfrm>
            <a:off x="4572000" y="3352800"/>
            <a:ext cx="0" cy="381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77881" name="Text Box 25"/>
          <p:cNvSpPr txBox="1">
            <a:spLocks noChangeArrowheads="1"/>
          </p:cNvSpPr>
          <p:nvPr/>
        </p:nvSpPr>
        <p:spPr bwMode="auto">
          <a:xfrm>
            <a:off x="2590800" y="4038600"/>
            <a:ext cx="2362200" cy="1457325"/>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200">
                <a:latin typeface="Times New Roman" pitchFamily="18" charset="0"/>
              </a:rPr>
              <a:t>控制数</a:t>
            </a:r>
          </a:p>
          <a:p>
            <a:pPr>
              <a:lnSpc>
                <a:spcPct val="60000"/>
              </a:lnSpc>
            </a:pPr>
            <a:r>
              <a:rPr lang="zh-CN" altLang="en-US" sz="3200">
                <a:latin typeface="Times New Roman" pitchFamily="18" charset="0"/>
              </a:rPr>
              <a:t>据通路</a:t>
            </a:r>
          </a:p>
          <a:p>
            <a:pPr>
              <a:lnSpc>
                <a:spcPct val="60000"/>
              </a:lnSpc>
            </a:pPr>
            <a:r>
              <a:rPr lang="zh-CN" altLang="en-US" sz="3200">
                <a:latin typeface="Times New Roman" pitchFamily="18" charset="0"/>
              </a:rPr>
              <a:t>操作 </a:t>
            </a:r>
            <a:endParaRPr lang="zh-CN" altLang="en-US">
              <a:solidFill>
                <a:schemeClr val="folHlink"/>
              </a:solidFill>
              <a:latin typeface="Times New Roman" pitchFamily="18" charset="0"/>
              <a:ea typeface="宋体" pitchFamily="2" charset="-122"/>
            </a:endParaRPr>
          </a:p>
        </p:txBody>
      </p:sp>
      <p:sp>
        <p:nvSpPr>
          <p:cNvPr id="377882" name="Line 26"/>
          <p:cNvSpPr>
            <a:spLocks noChangeShapeType="1"/>
          </p:cNvSpPr>
          <p:nvPr/>
        </p:nvSpPr>
        <p:spPr bwMode="auto">
          <a:xfrm>
            <a:off x="2514600" y="3505200"/>
            <a:ext cx="2057400" cy="0"/>
          </a:xfrm>
          <a:prstGeom prst="line">
            <a:avLst/>
          </a:prstGeom>
          <a:noFill/>
          <a:ln w="12700" cap="sq">
            <a:solidFill>
              <a:schemeClr val="tx1"/>
            </a:solidFill>
            <a:round/>
            <a:headEnd type="triangle" w="med" len="med"/>
            <a:tailEnd type="triangle" w="med" len="med"/>
          </a:ln>
        </p:spPr>
        <p:txBody>
          <a:bodyPr wrap="none" anchor="ctr"/>
          <a:lstStyle/>
          <a:p>
            <a:endParaRPr lang="zh-CN" altLang="en-US"/>
          </a:p>
        </p:txBody>
      </p:sp>
      <p:sp>
        <p:nvSpPr>
          <p:cNvPr id="377883" name="Line 27"/>
          <p:cNvSpPr>
            <a:spLocks noChangeShapeType="1"/>
          </p:cNvSpPr>
          <p:nvPr/>
        </p:nvSpPr>
        <p:spPr bwMode="auto">
          <a:xfrm>
            <a:off x="4648200" y="3048000"/>
            <a:ext cx="457200" cy="685800"/>
          </a:xfrm>
          <a:prstGeom prst="line">
            <a:avLst/>
          </a:prstGeom>
          <a:noFill/>
          <a:ln w="12700" cap="sq">
            <a:solidFill>
              <a:schemeClr val="tx1"/>
            </a:solidFill>
            <a:round/>
            <a:headEnd type="triangle" w="med" len="med"/>
            <a:tailEnd/>
          </a:ln>
        </p:spPr>
        <p:txBody>
          <a:bodyPr wrap="none" anchor="ctr"/>
          <a:lstStyle/>
          <a:p>
            <a:endParaRPr lang="zh-CN" altLang="en-US"/>
          </a:p>
        </p:txBody>
      </p:sp>
      <p:sp>
        <p:nvSpPr>
          <p:cNvPr id="377884" name="Text Box 28"/>
          <p:cNvSpPr txBox="1">
            <a:spLocks noChangeArrowheads="1"/>
          </p:cNvSpPr>
          <p:nvPr/>
        </p:nvSpPr>
        <p:spPr bwMode="auto">
          <a:xfrm>
            <a:off x="4648200" y="3733800"/>
            <a:ext cx="2362200" cy="1457325"/>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200">
                <a:latin typeface="Times New Roman" pitchFamily="18" charset="0"/>
              </a:rPr>
              <a:t>结果打</a:t>
            </a:r>
          </a:p>
          <a:p>
            <a:pPr>
              <a:lnSpc>
                <a:spcPct val="60000"/>
              </a:lnSpc>
            </a:pPr>
            <a:r>
              <a:rPr lang="zh-CN" altLang="en-US" sz="3200">
                <a:latin typeface="Times New Roman" pitchFamily="18" charset="0"/>
              </a:rPr>
              <a:t>入目的</a:t>
            </a:r>
          </a:p>
          <a:p>
            <a:pPr>
              <a:lnSpc>
                <a:spcPct val="60000"/>
              </a:lnSpc>
            </a:pPr>
            <a:r>
              <a:rPr lang="zh-CN" altLang="en-US" sz="3200">
                <a:latin typeface="Times New Roman" pitchFamily="18" charset="0"/>
              </a:rPr>
              <a:t>地，</a:t>
            </a:r>
            <a:endParaRPr lang="zh-CN" altLang="en-US">
              <a:solidFill>
                <a:schemeClr val="folHlink"/>
              </a:solidFill>
              <a:latin typeface="Times New Roman" pitchFamily="18" charset="0"/>
              <a:ea typeface="宋体" pitchFamily="2" charset="-122"/>
            </a:endParaRPr>
          </a:p>
        </p:txBody>
      </p:sp>
      <p:sp>
        <p:nvSpPr>
          <p:cNvPr id="377885" name="Line 29"/>
          <p:cNvSpPr>
            <a:spLocks noChangeShapeType="1"/>
          </p:cNvSpPr>
          <p:nvPr/>
        </p:nvSpPr>
        <p:spPr bwMode="auto">
          <a:xfrm>
            <a:off x="4572000" y="2895600"/>
            <a:ext cx="990600" cy="0"/>
          </a:xfrm>
          <a:prstGeom prst="line">
            <a:avLst/>
          </a:prstGeom>
          <a:noFill/>
          <a:ln w="12700" cap="sq">
            <a:solidFill>
              <a:schemeClr val="tx1"/>
            </a:solidFill>
            <a:round/>
            <a:headEnd type="triangle" w="med" len="med"/>
            <a:tailEnd type="triangle" w="med" len="med"/>
          </a:ln>
        </p:spPr>
        <p:txBody>
          <a:bodyPr wrap="none" anchor="ctr"/>
          <a:lstStyle/>
          <a:p>
            <a:endParaRPr lang="zh-CN" altLang="en-US"/>
          </a:p>
        </p:txBody>
      </p:sp>
      <p:sp>
        <p:nvSpPr>
          <p:cNvPr id="377886" name="Line 30"/>
          <p:cNvSpPr>
            <a:spLocks noChangeShapeType="1"/>
          </p:cNvSpPr>
          <p:nvPr/>
        </p:nvSpPr>
        <p:spPr bwMode="auto">
          <a:xfrm>
            <a:off x="5105400" y="2895600"/>
            <a:ext cx="1676400" cy="838200"/>
          </a:xfrm>
          <a:prstGeom prst="line">
            <a:avLst/>
          </a:prstGeom>
          <a:noFill/>
          <a:ln w="12700" cap="sq">
            <a:solidFill>
              <a:schemeClr val="tx1"/>
            </a:solidFill>
            <a:round/>
            <a:headEnd type="triangle" w="med" len="med"/>
            <a:tailEnd type="none" w="sm" len="sm"/>
          </a:ln>
        </p:spPr>
        <p:txBody>
          <a:bodyPr wrap="none" anchor="ctr"/>
          <a:lstStyle/>
          <a:p>
            <a:endParaRPr lang="zh-CN" altLang="en-US"/>
          </a:p>
        </p:txBody>
      </p:sp>
      <p:sp>
        <p:nvSpPr>
          <p:cNvPr id="377887" name="Text Box 31"/>
          <p:cNvSpPr txBox="1">
            <a:spLocks noChangeArrowheads="1"/>
          </p:cNvSpPr>
          <p:nvPr/>
        </p:nvSpPr>
        <p:spPr bwMode="auto">
          <a:xfrm>
            <a:off x="6477000" y="3886200"/>
            <a:ext cx="2362200" cy="920750"/>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200">
                <a:latin typeface="Times New Roman" pitchFamily="18" charset="0"/>
              </a:rPr>
              <a:t>读取后续</a:t>
            </a:r>
          </a:p>
          <a:p>
            <a:pPr>
              <a:lnSpc>
                <a:spcPct val="60000"/>
              </a:lnSpc>
            </a:pPr>
            <a:r>
              <a:rPr lang="zh-CN" altLang="en-US" sz="3200">
                <a:latin typeface="Times New Roman" pitchFamily="18" charset="0"/>
              </a:rPr>
              <a:t>微指令</a:t>
            </a:r>
            <a:endParaRPr lang="zh-CN" altLang="en-US">
              <a:solidFill>
                <a:schemeClr val="folHlink"/>
              </a:solidFill>
              <a:latin typeface="Times New Roman" pitchFamily="18" charset="0"/>
              <a:ea typeface="宋体" pitchFamily="2" charset="-122"/>
            </a:endParaRPr>
          </a:p>
        </p:txBody>
      </p:sp>
      <p:sp>
        <p:nvSpPr>
          <p:cNvPr id="377888" name="Line 32"/>
          <p:cNvSpPr>
            <a:spLocks noChangeShapeType="1"/>
          </p:cNvSpPr>
          <p:nvPr/>
        </p:nvSpPr>
        <p:spPr bwMode="auto">
          <a:xfrm flipH="1" flipV="1">
            <a:off x="3276600" y="3505200"/>
            <a:ext cx="152400" cy="45720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377889" name="Text Box 33"/>
          <p:cNvSpPr txBox="1">
            <a:spLocks noChangeArrowheads="1"/>
          </p:cNvSpPr>
          <p:nvPr/>
        </p:nvSpPr>
        <p:spPr bwMode="auto">
          <a:xfrm>
            <a:off x="4648200" y="5334000"/>
            <a:ext cx="2362200" cy="1457325"/>
          </a:xfrm>
          <a:prstGeom prst="rect">
            <a:avLst/>
          </a:prstGeom>
          <a:noFill/>
          <a:ln w="12700" cap="sq">
            <a:noFill/>
            <a:miter lim="800000"/>
            <a:headEnd type="none" w="sm" len="sm"/>
            <a:tailEnd type="none" w="sm" len="sm"/>
          </a:ln>
        </p:spPr>
        <p:txBody>
          <a:bodyPr>
            <a:spAutoFit/>
          </a:bodyPr>
          <a:lstStyle/>
          <a:p>
            <a:pPr>
              <a:lnSpc>
                <a:spcPct val="60000"/>
              </a:lnSpc>
            </a:pPr>
            <a:r>
              <a:rPr lang="zh-CN" altLang="en-US" sz="3200">
                <a:latin typeface="Times New Roman" pitchFamily="18" charset="0"/>
              </a:rPr>
              <a:t>后续微</a:t>
            </a:r>
          </a:p>
          <a:p>
            <a:pPr>
              <a:lnSpc>
                <a:spcPct val="60000"/>
              </a:lnSpc>
            </a:pPr>
            <a:r>
              <a:rPr lang="zh-CN" altLang="en-US" sz="3200">
                <a:latin typeface="Times New Roman" pitchFamily="18" charset="0"/>
              </a:rPr>
              <a:t>地址打</a:t>
            </a:r>
          </a:p>
          <a:p>
            <a:pPr>
              <a:lnSpc>
                <a:spcPct val="60000"/>
              </a:lnSpc>
            </a:pPr>
            <a:r>
              <a:rPr lang="zh-CN" altLang="en-US" sz="3200">
                <a:latin typeface="Times New Roman" pitchFamily="18" charset="0"/>
              </a:rPr>
              <a:t>入 </a:t>
            </a:r>
            <a:r>
              <a:rPr lang="en-US" altLang="zh-CN">
                <a:solidFill>
                  <a:srgbClr val="FF3300"/>
                </a:solidFill>
                <a:latin typeface="Times New Roman" pitchFamily="18" charset="0"/>
                <a:ea typeface="宋体" pitchFamily="2" charset="-122"/>
              </a:rPr>
              <a:t>µAR</a:t>
            </a:r>
          </a:p>
        </p:txBody>
      </p:sp>
      <p:sp>
        <p:nvSpPr>
          <p:cNvPr id="377891" name="Text Box 35"/>
          <p:cNvSpPr txBox="1">
            <a:spLocks noChangeArrowheads="1"/>
          </p:cNvSpPr>
          <p:nvPr/>
        </p:nvSpPr>
        <p:spPr bwMode="auto">
          <a:xfrm>
            <a:off x="2928926" y="2071678"/>
            <a:ext cx="2590800" cy="433388"/>
          </a:xfrm>
          <a:prstGeom prst="rect">
            <a:avLst/>
          </a:prstGeom>
          <a:noFill/>
          <a:ln w="12700" cap="sq">
            <a:noFill/>
            <a:miter lim="800000"/>
            <a:headEnd type="none" w="sm" len="sm"/>
            <a:tailEnd type="none" w="sm" len="sm"/>
          </a:ln>
        </p:spPr>
        <p:txBody>
          <a:bodyPr>
            <a:spAutoFit/>
          </a:bodyPr>
          <a:lstStyle/>
          <a:p>
            <a:pPr>
              <a:lnSpc>
                <a:spcPct val="70000"/>
              </a:lnSpc>
            </a:pPr>
            <a:r>
              <a:rPr lang="en-US" altLang="zh-CN" sz="3200" dirty="0">
                <a:latin typeface="黑体" pitchFamily="2" charset="-122"/>
              </a:rPr>
              <a:t>CPU</a:t>
            </a:r>
            <a:r>
              <a:rPr lang="zh-CN" altLang="en-US" sz="3200" dirty="0">
                <a:latin typeface="黑体" pitchFamily="2" charset="-122"/>
              </a:rPr>
              <a:t>周期       </a:t>
            </a:r>
            <a:endParaRPr lang="zh-CN" altLang="en-US" sz="3200" dirty="0">
              <a:latin typeface="Times New Roman" pitchFamily="18" charset="0"/>
            </a:endParaRP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77858">
                                            <p:txEl>
                                              <p:pRg st="0" end="0"/>
                                            </p:txEl>
                                          </p:spTgt>
                                        </p:tgtEl>
                                        <p:attrNameLst>
                                          <p:attrName>style.visibility</p:attrName>
                                        </p:attrNameLst>
                                      </p:cBhvr>
                                      <p:to>
                                        <p:strVal val="visible"/>
                                      </p:to>
                                    </p:set>
                                    <p:anim calcmode="lin" valueType="num">
                                      <p:cBhvr additive="base">
                                        <p:cTn id="7" dur="500" fill="hold"/>
                                        <p:tgtEl>
                                          <p:spTgt spid="37785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78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377859"/>
                                        </p:tgtEl>
                                        <p:attrNameLst>
                                          <p:attrName>style.visibility</p:attrName>
                                        </p:attrNameLst>
                                      </p:cBhvr>
                                      <p:to>
                                        <p:strVal val="visible"/>
                                      </p:to>
                                    </p:set>
                                    <p:anim calcmode="lin" valueType="num">
                                      <p:cBhvr>
                                        <p:cTn id="13" dur="500" fill="hold"/>
                                        <p:tgtEl>
                                          <p:spTgt spid="377859"/>
                                        </p:tgtEl>
                                        <p:attrNameLst>
                                          <p:attrName>ppt_x</p:attrName>
                                        </p:attrNameLst>
                                      </p:cBhvr>
                                      <p:tavLst>
                                        <p:tav tm="0">
                                          <p:val>
                                            <p:strVal val="#ppt_x"/>
                                          </p:val>
                                        </p:tav>
                                        <p:tav tm="100000">
                                          <p:val>
                                            <p:strVal val="#ppt_x"/>
                                          </p:val>
                                        </p:tav>
                                      </p:tavLst>
                                    </p:anim>
                                    <p:anim calcmode="lin" valueType="num">
                                      <p:cBhvr>
                                        <p:cTn id="14" dur="500" fill="hold"/>
                                        <p:tgtEl>
                                          <p:spTgt spid="377859"/>
                                        </p:tgtEl>
                                        <p:attrNameLst>
                                          <p:attrName>ppt_y</p:attrName>
                                        </p:attrNameLst>
                                      </p:cBhvr>
                                      <p:tavLst>
                                        <p:tav tm="0">
                                          <p:val>
                                            <p:strVal val="#ppt_y+#ppt_h/2"/>
                                          </p:val>
                                        </p:tav>
                                        <p:tav tm="100000">
                                          <p:val>
                                            <p:strVal val="#ppt_y"/>
                                          </p:val>
                                        </p:tav>
                                      </p:tavLst>
                                    </p:anim>
                                    <p:anim calcmode="lin" valueType="num">
                                      <p:cBhvr>
                                        <p:cTn id="15" dur="500" fill="hold"/>
                                        <p:tgtEl>
                                          <p:spTgt spid="377859"/>
                                        </p:tgtEl>
                                        <p:attrNameLst>
                                          <p:attrName>ppt_w</p:attrName>
                                        </p:attrNameLst>
                                      </p:cBhvr>
                                      <p:tavLst>
                                        <p:tav tm="0">
                                          <p:val>
                                            <p:strVal val="#ppt_w"/>
                                          </p:val>
                                        </p:tav>
                                        <p:tav tm="100000">
                                          <p:val>
                                            <p:strVal val="#ppt_w"/>
                                          </p:val>
                                        </p:tav>
                                      </p:tavLst>
                                    </p:anim>
                                    <p:anim calcmode="lin" valueType="num">
                                      <p:cBhvr>
                                        <p:cTn id="16" dur="500" fill="hold"/>
                                        <p:tgtEl>
                                          <p:spTgt spid="377859"/>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77875"/>
                                        </p:tgtEl>
                                        <p:attrNameLst>
                                          <p:attrName>style.visibility</p:attrName>
                                        </p:attrNameLst>
                                      </p:cBhvr>
                                      <p:to>
                                        <p:strVal val="visible"/>
                                      </p:to>
                                    </p:set>
                                    <p:animEffect transition="in" filter="wipe(up)">
                                      <p:cBhvr>
                                        <p:cTn id="25" dur="500"/>
                                        <p:tgtEl>
                                          <p:spTgt spid="377875"/>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77876"/>
                                        </p:tgtEl>
                                        <p:attrNameLst>
                                          <p:attrName>style.visibility</p:attrName>
                                        </p:attrNameLst>
                                      </p:cBhvr>
                                      <p:to>
                                        <p:strVal val="visible"/>
                                      </p:to>
                                    </p:set>
                                    <p:animEffect transition="in" filter="wipe(up)">
                                      <p:cBhvr>
                                        <p:cTn id="29" dur="500"/>
                                        <p:tgtEl>
                                          <p:spTgt spid="377876"/>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377877"/>
                                        </p:tgtEl>
                                        <p:attrNameLst>
                                          <p:attrName>style.visibility</p:attrName>
                                        </p:attrNameLst>
                                      </p:cBhvr>
                                      <p:to>
                                        <p:strVal val="visible"/>
                                      </p:to>
                                    </p:set>
                                    <p:animEffect transition="in" filter="wipe(right)">
                                      <p:cBhvr>
                                        <p:cTn id="33" dur="500"/>
                                        <p:tgtEl>
                                          <p:spTgt spid="377877"/>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77860"/>
                                        </p:tgtEl>
                                        <p:attrNameLst>
                                          <p:attrName>style.visibility</p:attrName>
                                        </p:attrNameLst>
                                      </p:cBhvr>
                                      <p:to>
                                        <p:strVal val="visible"/>
                                      </p:to>
                                    </p:set>
                                    <p:animEffect transition="in" filter="wipe(left)">
                                      <p:cBhvr>
                                        <p:cTn id="37" dur="500"/>
                                        <p:tgtEl>
                                          <p:spTgt spid="377860"/>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377891"/>
                                        </p:tgtEl>
                                        <p:attrNameLst>
                                          <p:attrName>style.visibility</p:attrName>
                                        </p:attrNameLst>
                                      </p:cBhvr>
                                      <p:to>
                                        <p:strVal val="visible"/>
                                      </p:to>
                                    </p:set>
                                    <p:animEffect transition="in" filter="dissolve">
                                      <p:cBhvr>
                                        <p:cTn id="41" dur="500"/>
                                        <p:tgtEl>
                                          <p:spTgt spid="37789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77878"/>
                                        </p:tgtEl>
                                        <p:attrNameLst>
                                          <p:attrName>style.visibility</p:attrName>
                                        </p:attrNameLst>
                                      </p:cBhvr>
                                      <p:to>
                                        <p:strVal val="visible"/>
                                      </p:to>
                                    </p:set>
                                    <p:animEffect transition="in" filter="wipe(right)">
                                      <p:cBhvr>
                                        <p:cTn id="46" dur="500"/>
                                        <p:tgtEl>
                                          <p:spTgt spid="377878"/>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77862"/>
                                        </p:tgtEl>
                                        <p:attrNameLst>
                                          <p:attrName>style.visibility</p:attrName>
                                        </p:attrNameLst>
                                      </p:cBhvr>
                                      <p:to>
                                        <p:strVal val="visible"/>
                                      </p:to>
                                    </p:set>
                                    <p:animEffect transition="in" filter="wipe(up)">
                                      <p:cBhvr>
                                        <p:cTn id="50" dur="500"/>
                                        <p:tgtEl>
                                          <p:spTgt spid="37786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77879"/>
                                        </p:tgtEl>
                                        <p:attrNameLst>
                                          <p:attrName>style.visibility</p:attrName>
                                        </p:attrNameLst>
                                      </p:cBhvr>
                                      <p:to>
                                        <p:strVal val="visible"/>
                                      </p:to>
                                    </p:set>
                                    <p:animEffect transition="in" filter="wipe(up)">
                                      <p:cBhvr>
                                        <p:cTn id="55" dur="500"/>
                                        <p:tgtEl>
                                          <p:spTgt spid="377879"/>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377880"/>
                                        </p:tgtEl>
                                        <p:attrNameLst>
                                          <p:attrName>style.visibility</p:attrName>
                                        </p:attrNameLst>
                                      </p:cBhvr>
                                      <p:to>
                                        <p:strVal val="visible"/>
                                      </p:to>
                                    </p:set>
                                    <p:animEffect transition="in" filter="wipe(up)">
                                      <p:cBhvr>
                                        <p:cTn id="59" dur="500"/>
                                        <p:tgtEl>
                                          <p:spTgt spid="377880"/>
                                        </p:tgtEl>
                                      </p:cBhvr>
                                    </p:animEffect>
                                  </p:childTnLst>
                                </p:cTn>
                              </p:par>
                            </p:childTnLst>
                          </p:cTn>
                        </p:par>
                        <p:par>
                          <p:cTn id="60" fill="hold">
                            <p:stCondLst>
                              <p:cond delay="1000"/>
                            </p:stCondLst>
                            <p:childTnLst>
                              <p:par>
                                <p:cTn id="61" presetID="16" presetClass="entr" presetSubtype="37" fill="hold" grpId="0" nodeType="afterEffect">
                                  <p:stCondLst>
                                    <p:cond delay="0"/>
                                  </p:stCondLst>
                                  <p:childTnLst>
                                    <p:set>
                                      <p:cBhvr>
                                        <p:cTn id="62" dur="1" fill="hold">
                                          <p:stCondLst>
                                            <p:cond delay="0"/>
                                          </p:stCondLst>
                                        </p:cTn>
                                        <p:tgtEl>
                                          <p:spTgt spid="377882"/>
                                        </p:tgtEl>
                                        <p:attrNameLst>
                                          <p:attrName>style.visibility</p:attrName>
                                        </p:attrNameLst>
                                      </p:cBhvr>
                                      <p:to>
                                        <p:strVal val="visible"/>
                                      </p:to>
                                    </p:set>
                                    <p:animEffect transition="in" filter="barn(outVertical)">
                                      <p:cBhvr>
                                        <p:cTn id="63" dur="500"/>
                                        <p:tgtEl>
                                          <p:spTgt spid="377882"/>
                                        </p:tgtEl>
                                      </p:cBhvr>
                                    </p:animEffect>
                                  </p:childTnLst>
                                </p:cTn>
                              </p:par>
                            </p:childTnLst>
                          </p:cTn>
                        </p:par>
                        <p:par>
                          <p:cTn id="64" fill="hold">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377888"/>
                                        </p:tgtEl>
                                        <p:attrNameLst>
                                          <p:attrName>style.visibility</p:attrName>
                                        </p:attrNameLst>
                                      </p:cBhvr>
                                      <p:to>
                                        <p:strVal val="visible"/>
                                      </p:to>
                                    </p:set>
                                    <p:animEffect transition="in" filter="wipe(up)">
                                      <p:cBhvr>
                                        <p:cTn id="67" dur="500"/>
                                        <p:tgtEl>
                                          <p:spTgt spid="377888"/>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377881"/>
                                        </p:tgtEl>
                                        <p:attrNameLst>
                                          <p:attrName>style.visibility</p:attrName>
                                        </p:attrNameLst>
                                      </p:cBhvr>
                                      <p:to>
                                        <p:strVal val="visible"/>
                                      </p:to>
                                    </p:set>
                                    <p:animEffect transition="in" filter="wipe(up)">
                                      <p:cBhvr>
                                        <p:cTn id="71" dur="500"/>
                                        <p:tgtEl>
                                          <p:spTgt spid="37788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377883"/>
                                        </p:tgtEl>
                                        <p:attrNameLst>
                                          <p:attrName>style.visibility</p:attrName>
                                        </p:attrNameLst>
                                      </p:cBhvr>
                                      <p:to>
                                        <p:strVal val="visible"/>
                                      </p:to>
                                    </p:set>
                                    <p:animEffect transition="in" filter="wipe(up)">
                                      <p:cBhvr>
                                        <p:cTn id="76" dur="500"/>
                                        <p:tgtEl>
                                          <p:spTgt spid="377883"/>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377884"/>
                                        </p:tgtEl>
                                        <p:attrNameLst>
                                          <p:attrName>style.visibility</p:attrName>
                                        </p:attrNameLst>
                                      </p:cBhvr>
                                      <p:to>
                                        <p:strVal val="visible"/>
                                      </p:to>
                                    </p:set>
                                    <p:animEffect transition="in" filter="wipe(up)">
                                      <p:cBhvr>
                                        <p:cTn id="80" dur="500"/>
                                        <p:tgtEl>
                                          <p:spTgt spid="37788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377889"/>
                                        </p:tgtEl>
                                        <p:attrNameLst>
                                          <p:attrName>style.visibility</p:attrName>
                                        </p:attrNameLst>
                                      </p:cBhvr>
                                      <p:to>
                                        <p:strVal val="visible"/>
                                      </p:to>
                                    </p:set>
                                    <p:animEffect transition="in" filter="wipe(up)">
                                      <p:cBhvr>
                                        <p:cTn id="85" dur="500"/>
                                        <p:tgtEl>
                                          <p:spTgt spid="377889"/>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37" fill="hold" grpId="0" nodeType="clickEffect">
                                  <p:stCondLst>
                                    <p:cond delay="0"/>
                                  </p:stCondLst>
                                  <p:childTnLst>
                                    <p:set>
                                      <p:cBhvr>
                                        <p:cTn id="89" dur="1" fill="hold">
                                          <p:stCondLst>
                                            <p:cond delay="0"/>
                                          </p:stCondLst>
                                        </p:cTn>
                                        <p:tgtEl>
                                          <p:spTgt spid="377885"/>
                                        </p:tgtEl>
                                        <p:attrNameLst>
                                          <p:attrName>style.visibility</p:attrName>
                                        </p:attrNameLst>
                                      </p:cBhvr>
                                      <p:to>
                                        <p:strVal val="visible"/>
                                      </p:to>
                                    </p:set>
                                    <p:animEffect transition="in" filter="barn(outVertical)">
                                      <p:cBhvr>
                                        <p:cTn id="90" dur="500"/>
                                        <p:tgtEl>
                                          <p:spTgt spid="377885"/>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377886"/>
                                        </p:tgtEl>
                                        <p:attrNameLst>
                                          <p:attrName>style.visibility</p:attrName>
                                        </p:attrNameLst>
                                      </p:cBhvr>
                                      <p:to>
                                        <p:strVal val="visible"/>
                                      </p:to>
                                    </p:set>
                                    <p:animEffect transition="in" filter="wipe(up)">
                                      <p:cBhvr>
                                        <p:cTn id="94" dur="500"/>
                                        <p:tgtEl>
                                          <p:spTgt spid="377886"/>
                                        </p:tgtEl>
                                      </p:cBhvr>
                                    </p:animEffect>
                                  </p:childTnLst>
                                </p:cTn>
                              </p:par>
                            </p:childTnLst>
                          </p:cTn>
                        </p:par>
                        <p:par>
                          <p:cTn id="95" fill="hold">
                            <p:stCondLst>
                              <p:cond delay="1000"/>
                            </p:stCondLst>
                            <p:childTnLst>
                              <p:par>
                                <p:cTn id="96" presetID="22" presetClass="entr" presetSubtype="1" fill="hold" grpId="0" nodeType="afterEffect">
                                  <p:stCondLst>
                                    <p:cond delay="0"/>
                                  </p:stCondLst>
                                  <p:childTnLst>
                                    <p:set>
                                      <p:cBhvr>
                                        <p:cTn id="97" dur="1" fill="hold">
                                          <p:stCondLst>
                                            <p:cond delay="0"/>
                                          </p:stCondLst>
                                        </p:cTn>
                                        <p:tgtEl>
                                          <p:spTgt spid="377887"/>
                                        </p:tgtEl>
                                        <p:attrNameLst>
                                          <p:attrName>style.visibility</p:attrName>
                                        </p:attrNameLst>
                                      </p:cBhvr>
                                      <p:to>
                                        <p:strVal val="visible"/>
                                      </p:to>
                                    </p:set>
                                    <p:animEffect transition="in" filter="wipe(up)">
                                      <p:cBhvr>
                                        <p:cTn id="98" dur="500"/>
                                        <p:tgtEl>
                                          <p:spTgt spid="377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build="p" autoUpdateAnimBg="0"/>
      <p:bldP spid="377859" grpId="0" autoUpdateAnimBg="0"/>
      <p:bldP spid="377860" grpId="0" animBg="1"/>
      <p:bldP spid="377862" grpId="0" autoUpdateAnimBg="0"/>
      <p:bldP spid="377875" grpId="0" animBg="1"/>
      <p:bldP spid="377876" grpId="0" animBg="1"/>
      <p:bldP spid="377877" grpId="0" animBg="1"/>
      <p:bldP spid="377878" grpId="0" animBg="1"/>
      <p:bldP spid="377879" grpId="0" animBg="1"/>
      <p:bldP spid="377880" grpId="0" animBg="1"/>
      <p:bldP spid="377881" grpId="0" autoUpdateAnimBg="0"/>
      <p:bldP spid="377882" grpId="0" animBg="1"/>
      <p:bldP spid="377883" grpId="0" animBg="1"/>
      <p:bldP spid="377884" grpId="0" autoUpdateAnimBg="0"/>
      <p:bldP spid="377885" grpId="0" animBg="1"/>
      <p:bldP spid="377886" grpId="0" animBg="1"/>
      <p:bldP spid="377887" grpId="0" autoUpdateAnimBg="0"/>
      <p:bldP spid="377888" grpId="0" animBg="1"/>
      <p:bldP spid="377889" grpId="0" autoUpdateAnimBg="0"/>
      <p:bldP spid="37789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349" name="Text Box 1213"/>
          <p:cNvSpPr txBox="1">
            <a:spLocks noChangeArrowheads="1"/>
          </p:cNvSpPr>
          <p:nvPr/>
        </p:nvSpPr>
        <p:spPr bwMode="auto">
          <a:xfrm>
            <a:off x="2774950" y="35052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修改</a:t>
            </a:r>
            <a:r>
              <a:rPr lang="en-US" altLang="zh-CN" sz="200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PC</a:t>
            </a:r>
          </a:p>
        </p:txBody>
      </p:sp>
      <p:sp>
        <p:nvSpPr>
          <p:cNvPr id="220337" name="Text Box 1201"/>
          <p:cNvSpPr txBox="1">
            <a:spLocks noChangeArrowheads="1"/>
          </p:cNvSpPr>
          <p:nvPr/>
        </p:nvSpPr>
        <p:spPr bwMode="auto">
          <a:xfrm>
            <a:off x="1555750" y="22256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控制分步操作时间</a:t>
            </a:r>
          </a:p>
        </p:txBody>
      </p:sp>
      <p:sp>
        <p:nvSpPr>
          <p:cNvPr id="220348" name="Text Box 1212"/>
          <p:cNvSpPr txBox="1">
            <a:spLocks noChangeArrowheads="1"/>
          </p:cNvSpPr>
          <p:nvPr/>
        </p:nvSpPr>
        <p:spPr bwMode="auto">
          <a:xfrm>
            <a:off x="1555750" y="275907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取出指令</a:t>
            </a:r>
          </a:p>
        </p:txBody>
      </p:sp>
      <p:sp>
        <p:nvSpPr>
          <p:cNvPr id="220162" name="Text Box 1026"/>
          <p:cNvSpPr txBox="1">
            <a:spLocks noChangeArrowheads="1"/>
          </p:cNvSpPr>
          <p:nvPr/>
        </p:nvSpPr>
        <p:spPr bwMode="auto">
          <a:xfrm>
            <a:off x="-44450" y="-60325"/>
            <a:ext cx="381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40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140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360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时序关系：</a:t>
            </a:r>
          </a:p>
        </p:txBody>
      </p:sp>
      <p:sp>
        <p:nvSpPr>
          <p:cNvPr id="220163" name="Text Box 1027"/>
          <p:cNvSpPr txBox="1">
            <a:spLocks noChangeArrowheads="1"/>
          </p:cNvSpPr>
          <p:nvPr/>
        </p:nvSpPr>
        <p:spPr bwMode="auto">
          <a:xfrm>
            <a:off x="-44450" y="549275"/>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晶振输出</a:t>
            </a:r>
          </a:p>
        </p:txBody>
      </p:sp>
      <p:sp>
        <p:nvSpPr>
          <p:cNvPr id="220164" name="Text Box 1028"/>
          <p:cNvSpPr txBox="1">
            <a:spLocks noChangeArrowheads="1"/>
          </p:cNvSpPr>
          <p:nvPr/>
        </p:nvSpPr>
        <p:spPr bwMode="auto">
          <a:xfrm>
            <a:off x="-44450" y="3825875"/>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工作周期</a:t>
            </a:r>
            <a:r>
              <a:rPr lang="en-US" altLang="zh-CN">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1</a:t>
            </a:r>
          </a:p>
        </p:txBody>
      </p:sp>
      <p:sp>
        <p:nvSpPr>
          <p:cNvPr id="220165" name="Text Box 1029"/>
          <p:cNvSpPr txBox="1">
            <a:spLocks noChangeArrowheads="1"/>
          </p:cNvSpPr>
          <p:nvPr/>
        </p:nvSpPr>
        <p:spPr bwMode="auto">
          <a:xfrm>
            <a:off x="-44450" y="4740275"/>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工作周期</a:t>
            </a:r>
            <a:r>
              <a:rPr lang="en-US" altLang="zh-CN">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2</a:t>
            </a:r>
          </a:p>
        </p:txBody>
      </p:sp>
      <p:sp>
        <p:nvSpPr>
          <p:cNvPr id="220166" name="Text Box 1030"/>
          <p:cNvSpPr txBox="1">
            <a:spLocks noChangeArrowheads="1"/>
          </p:cNvSpPr>
          <p:nvPr/>
        </p:nvSpPr>
        <p:spPr bwMode="auto">
          <a:xfrm>
            <a:off x="-44450" y="5502275"/>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工作周期</a:t>
            </a:r>
            <a:r>
              <a:rPr lang="en-US" altLang="zh-CN">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3</a:t>
            </a:r>
          </a:p>
        </p:txBody>
      </p:sp>
      <p:sp>
        <p:nvSpPr>
          <p:cNvPr id="220167" name="Text Box 1031"/>
          <p:cNvSpPr txBox="1">
            <a:spLocks noChangeArrowheads="1"/>
          </p:cNvSpPr>
          <p:nvPr/>
        </p:nvSpPr>
        <p:spPr bwMode="auto">
          <a:xfrm>
            <a:off x="-44450" y="2225675"/>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时钟</a:t>
            </a:r>
            <a:r>
              <a:rPr lang="en-US" altLang="zh-CN">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T1</a:t>
            </a:r>
          </a:p>
        </p:txBody>
      </p:sp>
      <p:sp>
        <p:nvSpPr>
          <p:cNvPr id="220168" name="Text Box 1032"/>
          <p:cNvSpPr txBox="1">
            <a:spLocks noChangeArrowheads="1"/>
          </p:cNvSpPr>
          <p:nvPr/>
        </p:nvSpPr>
        <p:spPr bwMode="auto">
          <a:xfrm>
            <a:off x="-44450" y="1387475"/>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工作脉冲</a:t>
            </a:r>
            <a:r>
              <a:rPr lang="en-US" altLang="zh-CN">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P</a:t>
            </a:r>
          </a:p>
        </p:txBody>
      </p:sp>
      <p:grpSp>
        <p:nvGrpSpPr>
          <p:cNvPr id="220169" name="Group 1033"/>
          <p:cNvGrpSpPr>
            <a:grpSpLocks/>
          </p:cNvGrpSpPr>
          <p:nvPr/>
        </p:nvGrpSpPr>
        <p:grpSpPr bwMode="auto">
          <a:xfrm>
            <a:off x="946150" y="1082675"/>
            <a:ext cx="8153400" cy="304800"/>
            <a:chOff x="768" y="1008"/>
            <a:chExt cx="5136" cy="192"/>
          </a:xfrm>
        </p:grpSpPr>
        <p:sp>
          <p:nvSpPr>
            <p:cNvPr id="57466" name="Line 1034"/>
            <p:cNvSpPr>
              <a:spLocks noChangeShapeType="1"/>
            </p:cNvSpPr>
            <p:nvPr/>
          </p:nvSpPr>
          <p:spPr bwMode="auto">
            <a:xfrm>
              <a:off x="5760" y="1200"/>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nvGrpSpPr>
            <p:cNvPr id="57467" name="Group 1035"/>
            <p:cNvGrpSpPr>
              <a:grpSpLocks/>
            </p:cNvGrpSpPr>
            <p:nvPr/>
          </p:nvGrpSpPr>
          <p:grpSpPr bwMode="auto">
            <a:xfrm>
              <a:off x="768" y="1008"/>
              <a:ext cx="384" cy="192"/>
              <a:chOff x="1008" y="1008"/>
              <a:chExt cx="384" cy="192"/>
            </a:xfrm>
          </p:grpSpPr>
          <p:sp>
            <p:nvSpPr>
              <p:cNvPr id="57528" name="Line 1036"/>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29" name="Line 1037"/>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30" name="Line 1038"/>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31" name="Line 1039"/>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68" name="Group 1040"/>
            <p:cNvGrpSpPr>
              <a:grpSpLocks/>
            </p:cNvGrpSpPr>
            <p:nvPr/>
          </p:nvGrpSpPr>
          <p:grpSpPr bwMode="auto">
            <a:xfrm>
              <a:off x="1152" y="1008"/>
              <a:ext cx="384" cy="192"/>
              <a:chOff x="1008" y="1008"/>
              <a:chExt cx="384" cy="192"/>
            </a:xfrm>
          </p:grpSpPr>
          <p:sp>
            <p:nvSpPr>
              <p:cNvPr id="57524" name="Line 1041"/>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25" name="Line 1042"/>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26" name="Line 1043"/>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27" name="Line 1044"/>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69" name="Group 1045"/>
            <p:cNvGrpSpPr>
              <a:grpSpLocks/>
            </p:cNvGrpSpPr>
            <p:nvPr/>
          </p:nvGrpSpPr>
          <p:grpSpPr bwMode="auto">
            <a:xfrm>
              <a:off x="1536" y="1008"/>
              <a:ext cx="384" cy="192"/>
              <a:chOff x="1008" y="1008"/>
              <a:chExt cx="384" cy="192"/>
            </a:xfrm>
          </p:grpSpPr>
          <p:sp>
            <p:nvSpPr>
              <p:cNvPr id="57520" name="Line 1046"/>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21" name="Line 1047"/>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22" name="Line 1048"/>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23" name="Line 1049"/>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0" name="Group 1050"/>
            <p:cNvGrpSpPr>
              <a:grpSpLocks/>
            </p:cNvGrpSpPr>
            <p:nvPr/>
          </p:nvGrpSpPr>
          <p:grpSpPr bwMode="auto">
            <a:xfrm>
              <a:off x="1920" y="1008"/>
              <a:ext cx="384" cy="192"/>
              <a:chOff x="1008" y="1008"/>
              <a:chExt cx="384" cy="192"/>
            </a:xfrm>
          </p:grpSpPr>
          <p:sp>
            <p:nvSpPr>
              <p:cNvPr id="57516" name="Line 1051"/>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7" name="Line 1052"/>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8" name="Line 1053"/>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9" name="Line 1054"/>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1" name="Group 1055"/>
            <p:cNvGrpSpPr>
              <a:grpSpLocks/>
            </p:cNvGrpSpPr>
            <p:nvPr/>
          </p:nvGrpSpPr>
          <p:grpSpPr bwMode="auto">
            <a:xfrm>
              <a:off x="2304" y="1008"/>
              <a:ext cx="384" cy="192"/>
              <a:chOff x="1008" y="1008"/>
              <a:chExt cx="384" cy="192"/>
            </a:xfrm>
          </p:grpSpPr>
          <p:sp>
            <p:nvSpPr>
              <p:cNvPr id="57512" name="Line 1056"/>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3" name="Line 1057"/>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4" name="Line 1058"/>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5" name="Line 1059"/>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2" name="Group 1060"/>
            <p:cNvGrpSpPr>
              <a:grpSpLocks/>
            </p:cNvGrpSpPr>
            <p:nvPr/>
          </p:nvGrpSpPr>
          <p:grpSpPr bwMode="auto">
            <a:xfrm>
              <a:off x="4224" y="1008"/>
              <a:ext cx="384" cy="192"/>
              <a:chOff x="1008" y="1008"/>
              <a:chExt cx="384" cy="192"/>
            </a:xfrm>
          </p:grpSpPr>
          <p:sp>
            <p:nvSpPr>
              <p:cNvPr id="57508" name="Line 1061"/>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09" name="Line 1062"/>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0" name="Line 1063"/>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11" name="Line 1064"/>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3" name="Group 1065"/>
            <p:cNvGrpSpPr>
              <a:grpSpLocks/>
            </p:cNvGrpSpPr>
            <p:nvPr/>
          </p:nvGrpSpPr>
          <p:grpSpPr bwMode="auto">
            <a:xfrm>
              <a:off x="3840" y="1008"/>
              <a:ext cx="384" cy="192"/>
              <a:chOff x="1008" y="1008"/>
              <a:chExt cx="384" cy="192"/>
            </a:xfrm>
          </p:grpSpPr>
          <p:sp>
            <p:nvSpPr>
              <p:cNvPr id="57504" name="Line 1066"/>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05" name="Line 1067"/>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06" name="Line 1068"/>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07" name="Line 1069"/>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4" name="Group 1070"/>
            <p:cNvGrpSpPr>
              <a:grpSpLocks/>
            </p:cNvGrpSpPr>
            <p:nvPr/>
          </p:nvGrpSpPr>
          <p:grpSpPr bwMode="auto">
            <a:xfrm>
              <a:off x="3456" y="1008"/>
              <a:ext cx="384" cy="192"/>
              <a:chOff x="1008" y="1008"/>
              <a:chExt cx="384" cy="192"/>
            </a:xfrm>
          </p:grpSpPr>
          <p:sp>
            <p:nvSpPr>
              <p:cNvPr id="57500" name="Line 1071"/>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01" name="Line 1072"/>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02" name="Line 1073"/>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503" name="Line 1074"/>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5" name="Group 1075"/>
            <p:cNvGrpSpPr>
              <a:grpSpLocks/>
            </p:cNvGrpSpPr>
            <p:nvPr/>
          </p:nvGrpSpPr>
          <p:grpSpPr bwMode="auto">
            <a:xfrm>
              <a:off x="2688" y="1008"/>
              <a:ext cx="384" cy="192"/>
              <a:chOff x="1008" y="1008"/>
              <a:chExt cx="384" cy="192"/>
            </a:xfrm>
          </p:grpSpPr>
          <p:sp>
            <p:nvSpPr>
              <p:cNvPr id="57496" name="Line 1076"/>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7" name="Line 1077"/>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8" name="Line 1078"/>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9" name="Line 1079"/>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6" name="Group 1080"/>
            <p:cNvGrpSpPr>
              <a:grpSpLocks/>
            </p:cNvGrpSpPr>
            <p:nvPr/>
          </p:nvGrpSpPr>
          <p:grpSpPr bwMode="auto">
            <a:xfrm>
              <a:off x="3072" y="1008"/>
              <a:ext cx="384" cy="192"/>
              <a:chOff x="1008" y="1008"/>
              <a:chExt cx="384" cy="192"/>
            </a:xfrm>
          </p:grpSpPr>
          <p:sp>
            <p:nvSpPr>
              <p:cNvPr id="57492" name="Line 1081"/>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3" name="Line 1082"/>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4" name="Line 1083"/>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5" name="Line 1084"/>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7" name="Group 1085"/>
            <p:cNvGrpSpPr>
              <a:grpSpLocks/>
            </p:cNvGrpSpPr>
            <p:nvPr/>
          </p:nvGrpSpPr>
          <p:grpSpPr bwMode="auto">
            <a:xfrm>
              <a:off x="5376" y="1008"/>
              <a:ext cx="384" cy="192"/>
              <a:chOff x="1008" y="1008"/>
              <a:chExt cx="384" cy="192"/>
            </a:xfrm>
          </p:grpSpPr>
          <p:sp>
            <p:nvSpPr>
              <p:cNvPr id="57488" name="Line 1086"/>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89" name="Line 1087"/>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0" name="Line 1088"/>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91" name="Line 1089"/>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8" name="Group 1090"/>
            <p:cNvGrpSpPr>
              <a:grpSpLocks/>
            </p:cNvGrpSpPr>
            <p:nvPr/>
          </p:nvGrpSpPr>
          <p:grpSpPr bwMode="auto">
            <a:xfrm>
              <a:off x="4992" y="1008"/>
              <a:ext cx="384" cy="192"/>
              <a:chOff x="1008" y="1008"/>
              <a:chExt cx="384" cy="192"/>
            </a:xfrm>
          </p:grpSpPr>
          <p:sp>
            <p:nvSpPr>
              <p:cNvPr id="57484" name="Line 1091"/>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85" name="Line 1092"/>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86" name="Line 1093"/>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87" name="Line 1094"/>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nvGrpSpPr>
            <p:cNvPr id="57479" name="Group 1095"/>
            <p:cNvGrpSpPr>
              <a:grpSpLocks/>
            </p:cNvGrpSpPr>
            <p:nvPr/>
          </p:nvGrpSpPr>
          <p:grpSpPr bwMode="auto">
            <a:xfrm>
              <a:off x="4608" y="1008"/>
              <a:ext cx="384" cy="192"/>
              <a:chOff x="1008" y="1008"/>
              <a:chExt cx="384" cy="192"/>
            </a:xfrm>
          </p:grpSpPr>
          <p:sp>
            <p:nvSpPr>
              <p:cNvPr id="57480" name="Line 1096"/>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81" name="Line 1097"/>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82" name="Line 1098"/>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83" name="Line 1099"/>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grpSp>
      <p:grpSp>
        <p:nvGrpSpPr>
          <p:cNvPr id="220236" name="Group 1100"/>
          <p:cNvGrpSpPr>
            <a:grpSpLocks/>
          </p:cNvGrpSpPr>
          <p:nvPr/>
        </p:nvGrpSpPr>
        <p:grpSpPr bwMode="auto">
          <a:xfrm>
            <a:off x="946150" y="1920875"/>
            <a:ext cx="8153400" cy="304800"/>
            <a:chOff x="624" y="1104"/>
            <a:chExt cx="5136" cy="192"/>
          </a:xfrm>
        </p:grpSpPr>
        <p:sp>
          <p:nvSpPr>
            <p:cNvPr id="57436" name="Line 1101"/>
            <p:cNvSpPr>
              <a:spLocks noChangeShapeType="1"/>
            </p:cNvSpPr>
            <p:nvPr/>
          </p:nvSpPr>
          <p:spPr bwMode="auto">
            <a:xfrm>
              <a:off x="5616" y="1296"/>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nvGrpSpPr>
            <p:cNvPr id="57437" name="Group 1102"/>
            <p:cNvGrpSpPr>
              <a:grpSpLocks/>
            </p:cNvGrpSpPr>
            <p:nvPr/>
          </p:nvGrpSpPr>
          <p:grpSpPr bwMode="auto">
            <a:xfrm>
              <a:off x="624" y="1104"/>
              <a:ext cx="384" cy="192"/>
              <a:chOff x="1008" y="1008"/>
              <a:chExt cx="384" cy="192"/>
            </a:xfrm>
          </p:grpSpPr>
          <p:sp>
            <p:nvSpPr>
              <p:cNvPr id="57462" name="Line 1103"/>
              <p:cNvSpPr>
                <a:spLocks noChangeShapeType="1"/>
              </p:cNvSpPr>
              <p:nvPr/>
            </p:nvSpPr>
            <p:spPr bwMode="auto">
              <a:xfrm>
                <a:off x="1200"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63" name="Line 1104"/>
              <p:cNvSpPr>
                <a:spLocks noChangeShapeType="1"/>
              </p:cNvSpPr>
              <p:nvPr/>
            </p:nvSpPr>
            <p:spPr bwMode="auto">
              <a:xfrm>
                <a:off x="1200" y="1008"/>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64" name="Line 1105"/>
              <p:cNvSpPr>
                <a:spLocks noChangeShapeType="1"/>
              </p:cNvSpPr>
              <p:nvPr/>
            </p:nvSpPr>
            <p:spPr bwMode="auto">
              <a:xfrm>
                <a:off x="1008" y="1200"/>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65" name="Line 1106"/>
              <p:cNvSpPr>
                <a:spLocks noChangeShapeType="1"/>
              </p:cNvSpPr>
              <p:nvPr/>
            </p:nvSpPr>
            <p:spPr bwMode="auto">
              <a:xfrm>
                <a:off x="1392" y="1008"/>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sp>
          <p:nvSpPr>
            <p:cNvPr id="57438" name="Line 1107"/>
            <p:cNvSpPr>
              <a:spLocks noChangeShapeType="1"/>
            </p:cNvSpPr>
            <p:nvPr/>
          </p:nvSpPr>
          <p:spPr bwMode="auto">
            <a:xfrm>
              <a:off x="1584"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39" name="Line 1108"/>
            <p:cNvSpPr>
              <a:spLocks noChangeShapeType="1"/>
            </p:cNvSpPr>
            <p:nvPr/>
          </p:nvSpPr>
          <p:spPr bwMode="auto">
            <a:xfrm>
              <a:off x="1584" y="1104"/>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0" name="Line 1109"/>
            <p:cNvSpPr>
              <a:spLocks noChangeShapeType="1"/>
            </p:cNvSpPr>
            <p:nvPr/>
          </p:nvSpPr>
          <p:spPr bwMode="auto">
            <a:xfrm>
              <a:off x="1008" y="1296"/>
              <a:ext cx="57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1" name="Line 1110"/>
            <p:cNvSpPr>
              <a:spLocks noChangeShapeType="1"/>
            </p:cNvSpPr>
            <p:nvPr/>
          </p:nvSpPr>
          <p:spPr bwMode="auto">
            <a:xfrm>
              <a:off x="1776"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2" name="Line 1111"/>
            <p:cNvSpPr>
              <a:spLocks noChangeShapeType="1"/>
            </p:cNvSpPr>
            <p:nvPr/>
          </p:nvSpPr>
          <p:spPr bwMode="auto">
            <a:xfrm>
              <a:off x="2352"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3" name="Line 1112"/>
            <p:cNvSpPr>
              <a:spLocks noChangeShapeType="1"/>
            </p:cNvSpPr>
            <p:nvPr/>
          </p:nvSpPr>
          <p:spPr bwMode="auto">
            <a:xfrm>
              <a:off x="2352" y="1104"/>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4" name="Line 1113"/>
            <p:cNvSpPr>
              <a:spLocks noChangeShapeType="1"/>
            </p:cNvSpPr>
            <p:nvPr/>
          </p:nvSpPr>
          <p:spPr bwMode="auto">
            <a:xfrm>
              <a:off x="1776" y="1296"/>
              <a:ext cx="57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5" name="Line 1114"/>
            <p:cNvSpPr>
              <a:spLocks noChangeShapeType="1"/>
            </p:cNvSpPr>
            <p:nvPr/>
          </p:nvSpPr>
          <p:spPr bwMode="auto">
            <a:xfrm>
              <a:off x="2544"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6" name="Line 1115"/>
            <p:cNvSpPr>
              <a:spLocks noChangeShapeType="1"/>
            </p:cNvSpPr>
            <p:nvPr/>
          </p:nvSpPr>
          <p:spPr bwMode="auto">
            <a:xfrm>
              <a:off x="3888"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7" name="Line 1116"/>
            <p:cNvSpPr>
              <a:spLocks noChangeShapeType="1"/>
            </p:cNvSpPr>
            <p:nvPr/>
          </p:nvSpPr>
          <p:spPr bwMode="auto">
            <a:xfrm>
              <a:off x="3888" y="1104"/>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8" name="Line 1117"/>
            <p:cNvSpPr>
              <a:spLocks noChangeShapeType="1"/>
            </p:cNvSpPr>
            <p:nvPr/>
          </p:nvSpPr>
          <p:spPr bwMode="auto">
            <a:xfrm>
              <a:off x="3312" y="1296"/>
              <a:ext cx="57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49" name="Line 1118"/>
            <p:cNvSpPr>
              <a:spLocks noChangeShapeType="1"/>
            </p:cNvSpPr>
            <p:nvPr/>
          </p:nvSpPr>
          <p:spPr bwMode="auto">
            <a:xfrm>
              <a:off x="4080"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0" name="Line 1119"/>
            <p:cNvSpPr>
              <a:spLocks noChangeShapeType="1"/>
            </p:cNvSpPr>
            <p:nvPr/>
          </p:nvSpPr>
          <p:spPr bwMode="auto">
            <a:xfrm>
              <a:off x="3120"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1" name="Line 1120"/>
            <p:cNvSpPr>
              <a:spLocks noChangeShapeType="1"/>
            </p:cNvSpPr>
            <p:nvPr/>
          </p:nvSpPr>
          <p:spPr bwMode="auto">
            <a:xfrm>
              <a:off x="3120" y="1104"/>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2" name="Line 1121"/>
            <p:cNvSpPr>
              <a:spLocks noChangeShapeType="1"/>
            </p:cNvSpPr>
            <p:nvPr/>
          </p:nvSpPr>
          <p:spPr bwMode="auto">
            <a:xfrm>
              <a:off x="2544" y="1296"/>
              <a:ext cx="57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3" name="Line 1122"/>
            <p:cNvSpPr>
              <a:spLocks noChangeShapeType="1"/>
            </p:cNvSpPr>
            <p:nvPr/>
          </p:nvSpPr>
          <p:spPr bwMode="auto">
            <a:xfrm>
              <a:off x="3312"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4" name="Line 1123"/>
            <p:cNvSpPr>
              <a:spLocks noChangeShapeType="1"/>
            </p:cNvSpPr>
            <p:nvPr/>
          </p:nvSpPr>
          <p:spPr bwMode="auto">
            <a:xfrm>
              <a:off x="5424"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5" name="Line 1124"/>
            <p:cNvSpPr>
              <a:spLocks noChangeShapeType="1"/>
            </p:cNvSpPr>
            <p:nvPr/>
          </p:nvSpPr>
          <p:spPr bwMode="auto">
            <a:xfrm>
              <a:off x="5424" y="1104"/>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6" name="Line 1125"/>
            <p:cNvSpPr>
              <a:spLocks noChangeShapeType="1"/>
            </p:cNvSpPr>
            <p:nvPr/>
          </p:nvSpPr>
          <p:spPr bwMode="auto">
            <a:xfrm>
              <a:off x="4848" y="1296"/>
              <a:ext cx="57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7" name="Line 1126"/>
            <p:cNvSpPr>
              <a:spLocks noChangeShapeType="1"/>
            </p:cNvSpPr>
            <p:nvPr/>
          </p:nvSpPr>
          <p:spPr bwMode="auto">
            <a:xfrm>
              <a:off x="5616"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8" name="Line 1127"/>
            <p:cNvSpPr>
              <a:spLocks noChangeShapeType="1"/>
            </p:cNvSpPr>
            <p:nvPr/>
          </p:nvSpPr>
          <p:spPr bwMode="auto">
            <a:xfrm>
              <a:off x="4656"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59" name="Line 1128"/>
            <p:cNvSpPr>
              <a:spLocks noChangeShapeType="1"/>
            </p:cNvSpPr>
            <p:nvPr/>
          </p:nvSpPr>
          <p:spPr bwMode="auto">
            <a:xfrm>
              <a:off x="4656" y="1104"/>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60" name="Line 1129"/>
            <p:cNvSpPr>
              <a:spLocks noChangeShapeType="1"/>
            </p:cNvSpPr>
            <p:nvPr/>
          </p:nvSpPr>
          <p:spPr bwMode="auto">
            <a:xfrm>
              <a:off x="4080" y="1296"/>
              <a:ext cx="57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61" name="Line 1130"/>
            <p:cNvSpPr>
              <a:spLocks noChangeShapeType="1"/>
            </p:cNvSpPr>
            <p:nvPr/>
          </p:nvSpPr>
          <p:spPr bwMode="auto">
            <a:xfrm>
              <a:off x="4848" y="1104"/>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grpSp>
      <p:sp>
        <p:nvSpPr>
          <p:cNvPr id="57358" name="Line 1132"/>
          <p:cNvSpPr>
            <a:spLocks noChangeShapeType="1"/>
          </p:cNvSpPr>
          <p:nvPr/>
        </p:nvSpPr>
        <p:spPr bwMode="auto">
          <a:xfrm>
            <a:off x="946150" y="30638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59" name="Line 1134"/>
          <p:cNvSpPr>
            <a:spLocks noChangeShapeType="1"/>
          </p:cNvSpPr>
          <p:nvPr/>
        </p:nvSpPr>
        <p:spPr bwMode="auto">
          <a:xfrm>
            <a:off x="1555750" y="2759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0" name="Line 1135"/>
          <p:cNvSpPr>
            <a:spLocks noChangeShapeType="1"/>
          </p:cNvSpPr>
          <p:nvPr/>
        </p:nvSpPr>
        <p:spPr bwMode="auto">
          <a:xfrm>
            <a:off x="1555750" y="2759075"/>
            <a:ext cx="12192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1" name="Line 1136"/>
          <p:cNvSpPr>
            <a:spLocks noChangeShapeType="1"/>
          </p:cNvSpPr>
          <p:nvPr/>
        </p:nvSpPr>
        <p:spPr bwMode="auto">
          <a:xfrm>
            <a:off x="1250950" y="30638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2" name="Line 1137"/>
          <p:cNvSpPr>
            <a:spLocks noChangeShapeType="1"/>
          </p:cNvSpPr>
          <p:nvPr/>
        </p:nvSpPr>
        <p:spPr bwMode="auto">
          <a:xfrm>
            <a:off x="2774950" y="2759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3" name="Line 1138"/>
          <p:cNvSpPr>
            <a:spLocks noChangeShapeType="1"/>
          </p:cNvSpPr>
          <p:nvPr/>
        </p:nvSpPr>
        <p:spPr bwMode="auto">
          <a:xfrm>
            <a:off x="3994150" y="2759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4" name="Line 1139"/>
          <p:cNvSpPr>
            <a:spLocks noChangeShapeType="1"/>
          </p:cNvSpPr>
          <p:nvPr/>
        </p:nvSpPr>
        <p:spPr bwMode="auto">
          <a:xfrm>
            <a:off x="2774950" y="3063875"/>
            <a:ext cx="12192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5" name="Line 1140"/>
          <p:cNvSpPr>
            <a:spLocks noChangeShapeType="1"/>
          </p:cNvSpPr>
          <p:nvPr/>
        </p:nvSpPr>
        <p:spPr bwMode="auto">
          <a:xfrm>
            <a:off x="5213350" y="2759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6" name="Line 1141"/>
          <p:cNvSpPr>
            <a:spLocks noChangeShapeType="1"/>
          </p:cNvSpPr>
          <p:nvPr/>
        </p:nvSpPr>
        <p:spPr bwMode="auto">
          <a:xfrm>
            <a:off x="7651750" y="2759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7" name="Line 1142"/>
          <p:cNvSpPr>
            <a:spLocks noChangeShapeType="1"/>
          </p:cNvSpPr>
          <p:nvPr/>
        </p:nvSpPr>
        <p:spPr bwMode="auto">
          <a:xfrm>
            <a:off x="6432550" y="2759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8" name="Line 1143"/>
          <p:cNvSpPr>
            <a:spLocks noChangeShapeType="1"/>
          </p:cNvSpPr>
          <p:nvPr/>
        </p:nvSpPr>
        <p:spPr bwMode="auto">
          <a:xfrm>
            <a:off x="8870950" y="2759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69" name="Line 1144"/>
          <p:cNvSpPr>
            <a:spLocks noChangeShapeType="1"/>
          </p:cNvSpPr>
          <p:nvPr/>
        </p:nvSpPr>
        <p:spPr bwMode="auto">
          <a:xfrm>
            <a:off x="8870950" y="2759075"/>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0" name="Line 1145"/>
          <p:cNvSpPr>
            <a:spLocks noChangeShapeType="1"/>
          </p:cNvSpPr>
          <p:nvPr/>
        </p:nvSpPr>
        <p:spPr bwMode="auto">
          <a:xfrm>
            <a:off x="3994150" y="2759075"/>
            <a:ext cx="12192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1" name="Line 1146"/>
          <p:cNvSpPr>
            <a:spLocks noChangeShapeType="1"/>
          </p:cNvSpPr>
          <p:nvPr/>
        </p:nvSpPr>
        <p:spPr bwMode="auto">
          <a:xfrm>
            <a:off x="5213350" y="3063875"/>
            <a:ext cx="12192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2" name="Line 1147"/>
          <p:cNvSpPr>
            <a:spLocks noChangeShapeType="1"/>
          </p:cNvSpPr>
          <p:nvPr/>
        </p:nvSpPr>
        <p:spPr bwMode="auto">
          <a:xfrm>
            <a:off x="6432550" y="2759075"/>
            <a:ext cx="12192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3" name="Line 1148"/>
          <p:cNvSpPr>
            <a:spLocks noChangeShapeType="1"/>
          </p:cNvSpPr>
          <p:nvPr/>
        </p:nvSpPr>
        <p:spPr bwMode="auto">
          <a:xfrm>
            <a:off x="7651750" y="3063875"/>
            <a:ext cx="12192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4" name="Line 1150"/>
          <p:cNvSpPr>
            <a:spLocks noChangeShapeType="1"/>
          </p:cNvSpPr>
          <p:nvPr/>
        </p:nvSpPr>
        <p:spPr bwMode="auto">
          <a:xfrm flipV="1">
            <a:off x="946150" y="35210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5" name="Line 1152"/>
          <p:cNvSpPr>
            <a:spLocks noChangeShapeType="1"/>
          </p:cNvSpPr>
          <p:nvPr/>
        </p:nvSpPr>
        <p:spPr bwMode="auto">
          <a:xfrm flipV="1">
            <a:off x="1555750" y="3521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6" name="Line 1153"/>
          <p:cNvSpPr>
            <a:spLocks noChangeShapeType="1"/>
          </p:cNvSpPr>
          <p:nvPr/>
        </p:nvSpPr>
        <p:spPr bwMode="auto">
          <a:xfrm flipV="1">
            <a:off x="1555750" y="3825875"/>
            <a:ext cx="12192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7" name="Line 1154"/>
          <p:cNvSpPr>
            <a:spLocks noChangeShapeType="1"/>
          </p:cNvSpPr>
          <p:nvPr/>
        </p:nvSpPr>
        <p:spPr bwMode="auto">
          <a:xfrm flipV="1">
            <a:off x="1250950" y="35210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8" name="Line 1155"/>
          <p:cNvSpPr>
            <a:spLocks noChangeShapeType="1"/>
          </p:cNvSpPr>
          <p:nvPr/>
        </p:nvSpPr>
        <p:spPr bwMode="auto">
          <a:xfrm flipV="1">
            <a:off x="2774950" y="3521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79" name="Line 1156"/>
          <p:cNvSpPr>
            <a:spLocks noChangeShapeType="1"/>
          </p:cNvSpPr>
          <p:nvPr/>
        </p:nvSpPr>
        <p:spPr bwMode="auto">
          <a:xfrm flipV="1">
            <a:off x="3994150" y="3521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0" name="Line 1157"/>
          <p:cNvSpPr>
            <a:spLocks noChangeShapeType="1"/>
          </p:cNvSpPr>
          <p:nvPr/>
        </p:nvSpPr>
        <p:spPr bwMode="auto">
          <a:xfrm flipV="1">
            <a:off x="2774950" y="3521075"/>
            <a:ext cx="12192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1" name="Line 1158"/>
          <p:cNvSpPr>
            <a:spLocks noChangeShapeType="1"/>
          </p:cNvSpPr>
          <p:nvPr/>
        </p:nvSpPr>
        <p:spPr bwMode="auto">
          <a:xfrm flipV="1">
            <a:off x="5213350" y="3521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2" name="Line 1159"/>
          <p:cNvSpPr>
            <a:spLocks noChangeShapeType="1"/>
          </p:cNvSpPr>
          <p:nvPr/>
        </p:nvSpPr>
        <p:spPr bwMode="auto">
          <a:xfrm flipV="1">
            <a:off x="7651750" y="3521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3" name="Line 1160"/>
          <p:cNvSpPr>
            <a:spLocks noChangeShapeType="1"/>
          </p:cNvSpPr>
          <p:nvPr/>
        </p:nvSpPr>
        <p:spPr bwMode="auto">
          <a:xfrm flipV="1">
            <a:off x="6432550" y="3521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4" name="Line 1161"/>
          <p:cNvSpPr>
            <a:spLocks noChangeShapeType="1"/>
          </p:cNvSpPr>
          <p:nvPr/>
        </p:nvSpPr>
        <p:spPr bwMode="auto">
          <a:xfrm flipV="1">
            <a:off x="8870950" y="35210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5" name="Line 1162"/>
          <p:cNvSpPr>
            <a:spLocks noChangeShapeType="1"/>
          </p:cNvSpPr>
          <p:nvPr/>
        </p:nvSpPr>
        <p:spPr bwMode="auto">
          <a:xfrm flipV="1">
            <a:off x="8870950" y="3825875"/>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6" name="Line 1163"/>
          <p:cNvSpPr>
            <a:spLocks noChangeShapeType="1"/>
          </p:cNvSpPr>
          <p:nvPr/>
        </p:nvSpPr>
        <p:spPr bwMode="auto">
          <a:xfrm flipV="1">
            <a:off x="3994150" y="3825875"/>
            <a:ext cx="12192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7" name="Line 1164"/>
          <p:cNvSpPr>
            <a:spLocks noChangeShapeType="1"/>
          </p:cNvSpPr>
          <p:nvPr/>
        </p:nvSpPr>
        <p:spPr bwMode="auto">
          <a:xfrm flipV="1">
            <a:off x="5213350" y="3521075"/>
            <a:ext cx="12192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8" name="Line 1165"/>
          <p:cNvSpPr>
            <a:spLocks noChangeShapeType="1"/>
          </p:cNvSpPr>
          <p:nvPr/>
        </p:nvSpPr>
        <p:spPr bwMode="auto">
          <a:xfrm flipV="1">
            <a:off x="6432550" y="3825875"/>
            <a:ext cx="12192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89" name="Line 1166"/>
          <p:cNvSpPr>
            <a:spLocks noChangeShapeType="1"/>
          </p:cNvSpPr>
          <p:nvPr/>
        </p:nvSpPr>
        <p:spPr bwMode="auto">
          <a:xfrm flipV="1">
            <a:off x="7651750" y="3521075"/>
            <a:ext cx="12192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03" name="Text Box 1167"/>
          <p:cNvSpPr txBox="1">
            <a:spLocks noChangeArrowheads="1"/>
          </p:cNvSpPr>
          <p:nvPr/>
        </p:nvSpPr>
        <p:spPr bwMode="auto">
          <a:xfrm>
            <a:off x="-44450" y="3063875"/>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时钟</a:t>
            </a:r>
            <a:r>
              <a:rPr lang="en-US" altLang="zh-CN">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T2</a:t>
            </a:r>
          </a:p>
        </p:txBody>
      </p:sp>
      <p:sp>
        <p:nvSpPr>
          <p:cNvPr id="57391" name="Line 1169"/>
          <p:cNvSpPr>
            <a:spLocks noChangeShapeType="1"/>
          </p:cNvSpPr>
          <p:nvPr/>
        </p:nvSpPr>
        <p:spPr bwMode="auto">
          <a:xfrm>
            <a:off x="8870950" y="43592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2" name="Line 1170"/>
          <p:cNvSpPr>
            <a:spLocks noChangeShapeType="1"/>
          </p:cNvSpPr>
          <p:nvPr/>
        </p:nvSpPr>
        <p:spPr bwMode="auto">
          <a:xfrm>
            <a:off x="1555750" y="43592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3" name="Line 1171"/>
          <p:cNvSpPr>
            <a:spLocks noChangeShapeType="1"/>
          </p:cNvSpPr>
          <p:nvPr/>
        </p:nvSpPr>
        <p:spPr bwMode="auto">
          <a:xfrm>
            <a:off x="1555750" y="4359275"/>
            <a:ext cx="24384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4" name="Line 1172"/>
          <p:cNvSpPr>
            <a:spLocks noChangeShapeType="1"/>
          </p:cNvSpPr>
          <p:nvPr/>
        </p:nvSpPr>
        <p:spPr bwMode="auto">
          <a:xfrm>
            <a:off x="1250950" y="46640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5" name="Line 1173"/>
          <p:cNvSpPr>
            <a:spLocks noChangeShapeType="1"/>
          </p:cNvSpPr>
          <p:nvPr/>
        </p:nvSpPr>
        <p:spPr bwMode="auto">
          <a:xfrm>
            <a:off x="3994150" y="43592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6" name="Line 1174"/>
          <p:cNvSpPr>
            <a:spLocks noChangeShapeType="1"/>
          </p:cNvSpPr>
          <p:nvPr/>
        </p:nvSpPr>
        <p:spPr bwMode="auto">
          <a:xfrm>
            <a:off x="8870950" y="4359275"/>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7" name="Line 1175"/>
          <p:cNvSpPr>
            <a:spLocks noChangeShapeType="1"/>
          </p:cNvSpPr>
          <p:nvPr/>
        </p:nvSpPr>
        <p:spPr bwMode="auto">
          <a:xfrm>
            <a:off x="3994150" y="4664075"/>
            <a:ext cx="2438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8" name="Line 1176"/>
          <p:cNvSpPr>
            <a:spLocks noChangeShapeType="1"/>
          </p:cNvSpPr>
          <p:nvPr/>
        </p:nvSpPr>
        <p:spPr bwMode="auto">
          <a:xfrm>
            <a:off x="6432550" y="4664075"/>
            <a:ext cx="2438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399" name="Line 1178"/>
          <p:cNvSpPr>
            <a:spLocks noChangeShapeType="1"/>
          </p:cNvSpPr>
          <p:nvPr/>
        </p:nvSpPr>
        <p:spPr bwMode="auto">
          <a:xfrm>
            <a:off x="7575550" y="55022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0" name="Line 1179"/>
          <p:cNvSpPr>
            <a:spLocks noChangeShapeType="1"/>
          </p:cNvSpPr>
          <p:nvPr/>
        </p:nvSpPr>
        <p:spPr bwMode="auto">
          <a:xfrm flipV="1">
            <a:off x="1555750" y="5502275"/>
            <a:ext cx="2438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1" name="Line 1180"/>
          <p:cNvSpPr>
            <a:spLocks noChangeShapeType="1"/>
          </p:cNvSpPr>
          <p:nvPr/>
        </p:nvSpPr>
        <p:spPr bwMode="auto">
          <a:xfrm flipV="1">
            <a:off x="1250950" y="55022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2" name="Line 1181"/>
          <p:cNvSpPr>
            <a:spLocks noChangeShapeType="1"/>
          </p:cNvSpPr>
          <p:nvPr/>
        </p:nvSpPr>
        <p:spPr bwMode="auto">
          <a:xfrm flipV="1">
            <a:off x="3994150" y="51974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3" name="Line 1182"/>
          <p:cNvSpPr>
            <a:spLocks noChangeShapeType="1"/>
          </p:cNvSpPr>
          <p:nvPr/>
        </p:nvSpPr>
        <p:spPr bwMode="auto">
          <a:xfrm flipV="1">
            <a:off x="8870950" y="5502275"/>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4" name="Line 1183"/>
          <p:cNvSpPr>
            <a:spLocks noChangeShapeType="1"/>
          </p:cNvSpPr>
          <p:nvPr/>
        </p:nvSpPr>
        <p:spPr bwMode="auto">
          <a:xfrm flipV="1">
            <a:off x="6432550" y="51974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5" name="Line 1184"/>
          <p:cNvSpPr>
            <a:spLocks noChangeShapeType="1"/>
          </p:cNvSpPr>
          <p:nvPr/>
        </p:nvSpPr>
        <p:spPr bwMode="auto">
          <a:xfrm flipV="1">
            <a:off x="3994150" y="5197475"/>
            <a:ext cx="24384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6" name="Line 1185"/>
          <p:cNvSpPr>
            <a:spLocks noChangeShapeType="1"/>
          </p:cNvSpPr>
          <p:nvPr/>
        </p:nvSpPr>
        <p:spPr bwMode="auto">
          <a:xfrm flipV="1">
            <a:off x="6432550" y="5502275"/>
            <a:ext cx="2438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7" name="Line 1187"/>
          <p:cNvSpPr>
            <a:spLocks noChangeShapeType="1"/>
          </p:cNvSpPr>
          <p:nvPr/>
        </p:nvSpPr>
        <p:spPr bwMode="auto">
          <a:xfrm>
            <a:off x="8870950" y="60356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8" name="Line 1188"/>
          <p:cNvSpPr>
            <a:spLocks noChangeShapeType="1"/>
          </p:cNvSpPr>
          <p:nvPr/>
        </p:nvSpPr>
        <p:spPr bwMode="auto">
          <a:xfrm>
            <a:off x="1555750" y="60356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09" name="Line 1189"/>
          <p:cNvSpPr>
            <a:spLocks noChangeShapeType="1"/>
          </p:cNvSpPr>
          <p:nvPr/>
        </p:nvSpPr>
        <p:spPr bwMode="auto">
          <a:xfrm>
            <a:off x="1555750" y="6340475"/>
            <a:ext cx="2438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10" name="Line 1190"/>
          <p:cNvSpPr>
            <a:spLocks noChangeShapeType="1"/>
          </p:cNvSpPr>
          <p:nvPr/>
        </p:nvSpPr>
        <p:spPr bwMode="auto">
          <a:xfrm>
            <a:off x="1250950" y="6035675"/>
            <a:ext cx="304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11" name="Line 1191"/>
          <p:cNvSpPr>
            <a:spLocks noChangeShapeType="1"/>
          </p:cNvSpPr>
          <p:nvPr/>
        </p:nvSpPr>
        <p:spPr bwMode="auto">
          <a:xfrm>
            <a:off x="8870950" y="6340475"/>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12" name="Line 1192"/>
          <p:cNvSpPr>
            <a:spLocks noChangeShapeType="1"/>
          </p:cNvSpPr>
          <p:nvPr/>
        </p:nvSpPr>
        <p:spPr bwMode="auto">
          <a:xfrm>
            <a:off x="6432550" y="6035675"/>
            <a:ext cx="0" cy="30480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13" name="Line 1193"/>
          <p:cNvSpPr>
            <a:spLocks noChangeShapeType="1"/>
          </p:cNvSpPr>
          <p:nvPr/>
        </p:nvSpPr>
        <p:spPr bwMode="auto">
          <a:xfrm>
            <a:off x="3994150" y="6340475"/>
            <a:ext cx="24384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14" name="Line 1194"/>
          <p:cNvSpPr>
            <a:spLocks noChangeShapeType="1"/>
          </p:cNvSpPr>
          <p:nvPr/>
        </p:nvSpPr>
        <p:spPr bwMode="auto">
          <a:xfrm>
            <a:off x="6432550" y="6035675"/>
            <a:ext cx="2438400" cy="0"/>
          </a:xfrm>
          <a:prstGeom prst="line">
            <a:avLst/>
          </a:prstGeom>
          <a:noFill/>
          <a:ln w="28575"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31" name="Text Box 1195"/>
          <p:cNvSpPr txBox="1">
            <a:spLocks noChangeArrowheads="1"/>
          </p:cNvSpPr>
          <p:nvPr/>
        </p:nvSpPr>
        <p:spPr bwMode="auto">
          <a:xfrm>
            <a:off x="4298950" y="6354763"/>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8000"/>
                </a:solidFill>
                <a:effectLst>
                  <a:outerShdw blurRad="38100" dist="38100" dir="2700000" algn="tl">
                    <a:srgbClr val="C0C0C0"/>
                  </a:outerShdw>
                </a:effectLst>
                <a:latin typeface="黑体" panose="02010609060101010101" pitchFamily="49" charset="-122"/>
                <a:ea typeface="黑体" panose="02010609060101010101" pitchFamily="49" charset="-122"/>
              </a:rPr>
              <a:t>指令周期</a:t>
            </a:r>
          </a:p>
        </p:txBody>
      </p:sp>
      <p:sp>
        <p:nvSpPr>
          <p:cNvPr id="220332" name="Line 1196"/>
          <p:cNvSpPr>
            <a:spLocks noChangeShapeType="1"/>
          </p:cNvSpPr>
          <p:nvPr/>
        </p:nvSpPr>
        <p:spPr bwMode="auto">
          <a:xfrm flipV="1">
            <a:off x="1555750" y="6416675"/>
            <a:ext cx="0" cy="38100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33" name="Line 1197"/>
          <p:cNvSpPr>
            <a:spLocks noChangeShapeType="1"/>
          </p:cNvSpPr>
          <p:nvPr/>
        </p:nvSpPr>
        <p:spPr bwMode="auto">
          <a:xfrm flipV="1">
            <a:off x="8870950" y="6416675"/>
            <a:ext cx="0" cy="381000"/>
          </a:xfrm>
          <a:prstGeom prst="line">
            <a:avLst/>
          </a:prstGeom>
          <a:noFill/>
          <a:ln w="1270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34" name="Line 1198"/>
          <p:cNvSpPr>
            <a:spLocks noChangeShapeType="1"/>
          </p:cNvSpPr>
          <p:nvPr/>
        </p:nvSpPr>
        <p:spPr bwMode="auto">
          <a:xfrm>
            <a:off x="6508750" y="6569075"/>
            <a:ext cx="2362200" cy="0"/>
          </a:xfrm>
          <a:prstGeom prst="line">
            <a:avLst/>
          </a:prstGeom>
          <a:noFill/>
          <a:ln w="12700"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35" name="Line 1199"/>
          <p:cNvSpPr>
            <a:spLocks noChangeShapeType="1"/>
          </p:cNvSpPr>
          <p:nvPr/>
        </p:nvSpPr>
        <p:spPr bwMode="auto">
          <a:xfrm>
            <a:off x="1555750" y="6569075"/>
            <a:ext cx="2133600" cy="0"/>
          </a:xfrm>
          <a:prstGeom prst="line">
            <a:avLst/>
          </a:prstGeom>
          <a:noFill/>
          <a:ln w="12700" cap="sq">
            <a:solidFill>
              <a:srgbClr val="008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36" name="Text Box 1200"/>
          <p:cNvSpPr txBox="1">
            <a:spLocks noChangeArrowheads="1"/>
          </p:cNvSpPr>
          <p:nvPr/>
        </p:nvSpPr>
        <p:spPr bwMode="auto">
          <a:xfrm>
            <a:off x="2012950" y="38258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控制不同阶段操作时间</a:t>
            </a:r>
          </a:p>
        </p:txBody>
      </p:sp>
      <p:sp>
        <p:nvSpPr>
          <p:cNvPr id="220338" name="Text Box 1202"/>
          <p:cNvSpPr txBox="1">
            <a:spLocks noChangeArrowheads="1"/>
          </p:cNvSpPr>
          <p:nvPr/>
        </p:nvSpPr>
        <p:spPr bwMode="auto">
          <a:xfrm>
            <a:off x="2165350" y="13874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对微操作定时</a:t>
            </a:r>
          </a:p>
        </p:txBody>
      </p:sp>
      <p:sp>
        <p:nvSpPr>
          <p:cNvPr id="220339" name="Line 1203"/>
          <p:cNvSpPr>
            <a:spLocks noChangeShapeType="1"/>
          </p:cNvSpPr>
          <p:nvPr/>
        </p:nvSpPr>
        <p:spPr bwMode="auto">
          <a:xfrm>
            <a:off x="1708150" y="1692275"/>
            <a:ext cx="457200" cy="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40" name="Line 1204"/>
          <p:cNvSpPr>
            <a:spLocks noChangeShapeType="1"/>
          </p:cNvSpPr>
          <p:nvPr/>
        </p:nvSpPr>
        <p:spPr bwMode="auto">
          <a:xfrm>
            <a:off x="1174750" y="2530475"/>
            <a:ext cx="381000" cy="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41" name="Line 1205"/>
          <p:cNvSpPr>
            <a:spLocks noChangeShapeType="1"/>
          </p:cNvSpPr>
          <p:nvPr/>
        </p:nvSpPr>
        <p:spPr bwMode="auto">
          <a:xfrm flipH="1">
            <a:off x="1098550" y="2530475"/>
            <a:ext cx="457200" cy="68580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42" name="Line 1206"/>
          <p:cNvSpPr>
            <a:spLocks noChangeShapeType="1"/>
          </p:cNvSpPr>
          <p:nvPr/>
        </p:nvSpPr>
        <p:spPr bwMode="auto">
          <a:xfrm>
            <a:off x="1708150" y="4130675"/>
            <a:ext cx="381000" cy="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43" name="Line 1207"/>
          <p:cNvSpPr>
            <a:spLocks noChangeShapeType="1"/>
          </p:cNvSpPr>
          <p:nvPr/>
        </p:nvSpPr>
        <p:spPr bwMode="auto">
          <a:xfrm flipH="1">
            <a:off x="1631950" y="4130675"/>
            <a:ext cx="457200" cy="68580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44" name="Line 1208"/>
          <p:cNvSpPr>
            <a:spLocks noChangeShapeType="1"/>
          </p:cNvSpPr>
          <p:nvPr/>
        </p:nvSpPr>
        <p:spPr bwMode="auto">
          <a:xfrm flipH="1">
            <a:off x="1631950" y="4130675"/>
            <a:ext cx="457200" cy="152400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45" name="Text Box 1209"/>
          <p:cNvSpPr txBox="1">
            <a:spLocks noChangeArrowheads="1"/>
          </p:cNvSpPr>
          <p:nvPr/>
        </p:nvSpPr>
        <p:spPr bwMode="auto">
          <a:xfrm>
            <a:off x="2241550" y="4283075"/>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取指</a:t>
            </a:r>
          </a:p>
        </p:txBody>
      </p:sp>
      <p:sp>
        <p:nvSpPr>
          <p:cNvPr id="220346" name="Text Box 1210"/>
          <p:cNvSpPr txBox="1">
            <a:spLocks noChangeArrowheads="1"/>
          </p:cNvSpPr>
          <p:nvPr/>
        </p:nvSpPr>
        <p:spPr bwMode="auto">
          <a:xfrm>
            <a:off x="7042150" y="5959475"/>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执行</a:t>
            </a:r>
          </a:p>
        </p:txBody>
      </p:sp>
      <p:sp>
        <p:nvSpPr>
          <p:cNvPr id="220347" name="Text Box 1211"/>
          <p:cNvSpPr txBox="1">
            <a:spLocks noChangeArrowheads="1"/>
          </p:cNvSpPr>
          <p:nvPr/>
        </p:nvSpPr>
        <p:spPr bwMode="auto">
          <a:xfrm>
            <a:off x="4679950" y="5121275"/>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取数</a:t>
            </a:r>
          </a:p>
        </p:txBody>
      </p:sp>
      <p:sp>
        <p:nvSpPr>
          <p:cNvPr id="220350" name="Text Box 1214"/>
          <p:cNvSpPr txBox="1">
            <a:spLocks noChangeArrowheads="1"/>
          </p:cNvSpPr>
          <p:nvPr/>
        </p:nvSpPr>
        <p:spPr bwMode="auto">
          <a:xfrm>
            <a:off x="1631950" y="184467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打入</a:t>
            </a:r>
            <a:r>
              <a:rPr lang="en-US" altLang="zh-CN" sz="180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IR</a:t>
            </a:r>
          </a:p>
        </p:txBody>
      </p:sp>
      <p:sp>
        <p:nvSpPr>
          <p:cNvPr id="220351" name="Text Box 1215"/>
          <p:cNvSpPr txBox="1">
            <a:spLocks noChangeArrowheads="1"/>
          </p:cNvSpPr>
          <p:nvPr/>
        </p:nvSpPr>
        <p:spPr bwMode="auto">
          <a:xfrm>
            <a:off x="2774950" y="1844675"/>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打入</a:t>
            </a:r>
            <a:r>
              <a:rPr lang="en-US" altLang="zh-CN" sz="180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PC</a:t>
            </a:r>
          </a:p>
        </p:txBody>
      </p:sp>
      <p:sp>
        <p:nvSpPr>
          <p:cNvPr id="220352" name="Line 1216"/>
          <p:cNvSpPr>
            <a:spLocks noChangeShapeType="1"/>
          </p:cNvSpPr>
          <p:nvPr/>
        </p:nvSpPr>
        <p:spPr bwMode="auto">
          <a:xfrm flipH="1">
            <a:off x="2470150" y="1920875"/>
            <a:ext cx="0" cy="30480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220353" name="Line 1217"/>
          <p:cNvSpPr>
            <a:spLocks noChangeShapeType="1"/>
          </p:cNvSpPr>
          <p:nvPr/>
        </p:nvSpPr>
        <p:spPr bwMode="auto">
          <a:xfrm flipH="1">
            <a:off x="3689350" y="1920875"/>
            <a:ext cx="0" cy="304800"/>
          </a:xfrm>
          <a:prstGeom prst="line">
            <a:avLst/>
          </a:prstGeom>
          <a:noFill/>
          <a:ln w="3810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endParaRPr lang="zh-CN" altLang="en-US" smtClean="0">
              <a:solidFill>
                <a:srgbClr val="000000"/>
              </a:solidFill>
              <a:latin typeface="Arial" panose="020B0604020202020204" pitchFamily="34" charset="0"/>
              <a:ea typeface="黑体" panose="02010609060101010101" pitchFamily="49" charset="-122"/>
            </a:endParaRPr>
          </a:p>
        </p:txBody>
      </p:sp>
      <p:sp>
        <p:nvSpPr>
          <p:cNvPr id="57435" name="AutoShape 1219">
            <a:hlinkClick r:id="" action="ppaction://noaction" highlightClick="1"/>
          </p:cNvPr>
          <p:cNvSpPr>
            <a:spLocks noChangeArrowheads="1"/>
          </p:cNvSpPr>
          <p:nvPr/>
        </p:nvSpPr>
        <p:spPr bwMode="auto">
          <a:xfrm>
            <a:off x="8604250" y="71438"/>
            <a:ext cx="433388" cy="404812"/>
          </a:xfrm>
          <a:prstGeom prst="actionButtonReturn">
            <a:avLst/>
          </a:prstGeom>
          <a:solidFill>
            <a:srgbClr val="99FFCC"/>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endParaRPr lang="zh-CN" altLang="en-US" sz="2800" smtClean="0">
              <a:solidFill>
                <a:srgbClr val="0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4928550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slide(fromLeft)">
                                      <p:cBhvr>
                                        <p:cTn id="7" dur="500"/>
                                        <p:tgtEl>
                                          <p:spTgt spid="220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0163"/>
                                        </p:tgtEl>
                                        <p:attrNameLst>
                                          <p:attrName>style.visibility</p:attrName>
                                        </p:attrNameLst>
                                      </p:cBhvr>
                                      <p:to>
                                        <p:strVal val="visible"/>
                                      </p:to>
                                    </p:set>
                                    <p:animEffect transition="in" filter="wipe(down)">
                                      <p:cBhvr>
                                        <p:cTn id="12" dur="500"/>
                                        <p:tgtEl>
                                          <p:spTgt spid="2201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0169"/>
                                        </p:tgtEl>
                                        <p:attrNameLst>
                                          <p:attrName>style.visibility</p:attrName>
                                        </p:attrNameLst>
                                      </p:cBhvr>
                                      <p:to>
                                        <p:strVal val="visible"/>
                                      </p:to>
                                    </p:set>
                                    <p:animEffect transition="in" filter="wipe(left)">
                                      <p:cBhvr>
                                        <p:cTn id="17" dur="500"/>
                                        <p:tgtEl>
                                          <p:spTgt spid="2201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0168"/>
                                        </p:tgtEl>
                                        <p:attrNameLst>
                                          <p:attrName>style.visibility</p:attrName>
                                        </p:attrNameLst>
                                      </p:cBhvr>
                                      <p:to>
                                        <p:strVal val="visible"/>
                                      </p:to>
                                    </p:set>
                                    <p:animEffect transition="in" filter="wipe(down)">
                                      <p:cBhvr>
                                        <p:cTn id="22" dur="500"/>
                                        <p:tgtEl>
                                          <p:spTgt spid="2201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0236"/>
                                        </p:tgtEl>
                                        <p:attrNameLst>
                                          <p:attrName>style.visibility</p:attrName>
                                        </p:attrNameLst>
                                      </p:cBhvr>
                                      <p:to>
                                        <p:strVal val="visible"/>
                                      </p:to>
                                    </p:set>
                                    <p:animEffect transition="in" filter="wipe(left)">
                                      <p:cBhvr>
                                        <p:cTn id="27" dur="500"/>
                                        <p:tgtEl>
                                          <p:spTgt spid="2202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0167"/>
                                        </p:tgtEl>
                                        <p:attrNameLst>
                                          <p:attrName>style.visibility</p:attrName>
                                        </p:attrNameLst>
                                      </p:cBhvr>
                                      <p:to>
                                        <p:strVal val="visible"/>
                                      </p:to>
                                    </p:set>
                                    <p:animEffect transition="in" filter="wipe(down)">
                                      <p:cBhvr>
                                        <p:cTn id="32" dur="500"/>
                                        <p:tgtEl>
                                          <p:spTgt spid="220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0303"/>
                                        </p:tgtEl>
                                        <p:attrNameLst>
                                          <p:attrName>style.visibility</p:attrName>
                                        </p:attrNameLst>
                                      </p:cBhvr>
                                      <p:to>
                                        <p:strVal val="visible"/>
                                      </p:to>
                                    </p:set>
                                    <p:animEffect transition="in" filter="wipe(down)">
                                      <p:cBhvr>
                                        <p:cTn id="37" dur="500"/>
                                        <p:tgtEl>
                                          <p:spTgt spid="2203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0164"/>
                                        </p:tgtEl>
                                        <p:attrNameLst>
                                          <p:attrName>style.visibility</p:attrName>
                                        </p:attrNameLst>
                                      </p:cBhvr>
                                      <p:to>
                                        <p:strVal val="visible"/>
                                      </p:to>
                                    </p:set>
                                    <p:animEffect transition="in" filter="wipe(down)">
                                      <p:cBhvr>
                                        <p:cTn id="42" dur="500"/>
                                        <p:tgtEl>
                                          <p:spTgt spid="2201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0165"/>
                                        </p:tgtEl>
                                        <p:attrNameLst>
                                          <p:attrName>style.visibility</p:attrName>
                                        </p:attrNameLst>
                                      </p:cBhvr>
                                      <p:to>
                                        <p:strVal val="visible"/>
                                      </p:to>
                                    </p:set>
                                    <p:animEffect transition="in" filter="wipe(down)">
                                      <p:cBhvr>
                                        <p:cTn id="47" dur="500"/>
                                        <p:tgtEl>
                                          <p:spTgt spid="2201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20166"/>
                                        </p:tgtEl>
                                        <p:attrNameLst>
                                          <p:attrName>style.visibility</p:attrName>
                                        </p:attrNameLst>
                                      </p:cBhvr>
                                      <p:to>
                                        <p:strVal val="visible"/>
                                      </p:to>
                                    </p:set>
                                    <p:animEffect transition="in" filter="wipe(down)">
                                      <p:cBhvr>
                                        <p:cTn id="52" dur="500"/>
                                        <p:tgtEl>
                                          <p:spTgt spid="2201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220331"/>
                                        </p:tgtEl>
                                        <p:attrNameLst>
                                          <p:attrName>style.visibility</p:attrName>
                                        </p:attrNameLst>
                                      </p:cBhvr>
                                      <p:to>
                                        <p:strVal val="visible"/>
                                      </p:to>
                                    </p:set>
                                    <p:anim calcmode="lin" valueType="num">
                                      <p:cBhvr>
                                        <p:cTn id="57" dur="500" fill="hold"/>
                                        <p:tgtEl>
                                          <p:spTgt spid="220331"/>
                                        </p:tgtEl>
                                        <p:attrNameLst>
                                          <p:attrName>ppt_w</p:attrName>
                                        </p:attrNameLst>
                                      </p:cBhvr>
                                      <p:tavLst>
                                        <p:tav tm="0">
                                          <p:val>
                                            <p:fltVal val="0"/>
                                          </p:val>
                                        </p:tav>
                                        <p:tav tm="100000">
                                          <p:val>
                                            <p:strVal val="#ppt_w"/>
                                          </p:val>
                                        </p:tav>
                                      </p:tavLst>
                                    </p:anim>
                                    <p:anim calcmode="lin" valueType="num">
                                      <p:cBhvr>
                                        <p:cTn id="58" dur="500" fill="hold"/>
                                        <p:tgtEl>
                                          <p:spTgt spid="220331"/>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20332"/>
                                        </p:tgtEl>
                                        <p:attrNameLst>
                                          <p:attrName>style.visibility</p:attrName>
                                        </p:attrNameLst>
                                      </p:cBhvr>
                                      <p:to>
                                        <p:strVal val="visible"/>
                                      </p:to>
                                    </p:set>
                                    <p:animEffect transition="in" filter="wipe(up)">
                                      <p:cBhvr>
                                        <p:cTn id="63" dur="500"/>
                                        <p:tgtEl>
                                          <p:spTgt spid="220332"/>
                                        </p:tgtEl>
                                      </p:cBhvr>
                                    </p:animEffect>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20333"/>
                                        </p:tgtEl>
                                        <p:attrNameLst>
                                          <p:attrName>style.visibility</p:attrName>
                                        </p:attrNameLst>
                                      </p:cBhvr>
                                      <p:to>
                                        <p:strVal val="visible"/>
                                      </p:to>
                                    </p:set>
                                    <p:animEffect transition="in" filter="wipe(up)">
                                      <p:cBhvr>
                                        <p:cTn id="67" dur="500"/>
                                        <p:tgtEl>
                                          <p:spTgt spid="220333"/>
                                        </p:tgtEl>
                                      </p:cBhvr>
                                    </p:animEffect>
                                  </p:childTnLst>
                                </p:cTn>
                              </p:par>
                            </p:childTnLst>
                          </p:cTn>
                        </p:par>
                        <p:par>
                          <p:cTn id="68" fill="hold" nodeType="afterGroup">
                            <p:stCondLst>
                              <p:cond delay="1000"/>
                            </p:stCondLst>
                            <p:childTnLst>
                              <p:par>
                                <p:cTn id="69" presetID="22" presetClass="entr" presetSubtype="2" fill="hold" grpId="0" nodeType="afterEffect">
                                  <p:stCondLst>
                                    <p:cond delay="0"/>
                                  </p:stCondLst>
                                  <p:childTnLst>
                                    <p:set>
                                      <p:cBhvr>
                                        <p:cTn id="70" dur="1" fill="hold">
                                          <p:stCondLst>
                                            <p:cond delay="0"/>
                                          </p:stCondLst>
                                        </p:cTn>
                                        <p:tgtEl>
                                          <p:spTgt spid="220335"/>
                                        </p:tgtEl>
                                        <p:attrNameLst>
                                          <p:attrName>style.visibility</p:attrName>
                                        </p:attrNameLst>
                                      </p:cBhvr>
                                      <p:to>
                                        <p:strVal val="visible"/>
                                      </p:to>
                                    </p:set>
                                    <p:animEffect transition="in" filter="wipe(right)">
                                      <p:cBhvr>
                                        <p:cTn id="71" dur="500"/>
                                        <p:tgtEl>
                                          <p:spTgt spid="220335"/>
                                        </p:tgtEl>
                                      </p:cBhvr>
                                    </p:animEffect>
                                  </p:childTnLst>
                                </p:cTn>
                              </p:par>
                            </p:childTnLst>
                          </p:cTn>
                        </p:par>
                        <p:par>
                          <p:cTn id="72" fill="hold" nodeType="afterGroup">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220334"/>
                                        </p:tgtEl>
                                        <p:attrNameLst>
                                          <p:attrName>style.visibility</p:attrName>
                                        </p:attrNameLst>
                                      </p:cBhvr>
                                      <p:to>
                                        <p:strVal val="visible"/>
                                      </p:to>
                                    </p:set>
                                    <p:animEffect transition="in" filter="wipe(left)">
                                      <p:cBhvr>
                                        <p:cTn id="75" dur="500"/>
                                        <p:tgtEl>
                                          <p:spTgt spid="22033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20342"/>
                                        </p:tgtEl>
                                        <p:attrNameLst>
                                          <p:attrName>style.visibility</p:attrName>
                                        </p:attrNameLst>
                                      </p:cBhvr>
                                      <p:to>
                                        <p:strVal val="visible"/>
                                      </p:to>
                                    </p:set>
                                    <p:animEffect transition="in" filter="wipe(left)">
                                      <p:cBhvr>
                                        <p:cTn id="80" dur="500"/>
                                        <p:tgtEl>
                                          <p:spTgt spid="220342"/>
                                        </p:tgtEl>
                                      </p:cBhvr>
                                    </p:animEffect>
                                  </p:childTnLst>
                                </p:cTn>
                              </p:par>
                            </p:childTnLst>
                          </p:cTn>
                        </p:par>
                        <p:par>
                          <p:cTn id="81" fill="hold" nodeType="afterGroup">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220343"/>
                                        </p:tgtEl>
                                        <p:attrNameLst>
                                          <p:attrName>style.visibility</p:attrName>
                                        </p:attrNameLst>
                                      </p:cBhvr>
                                      <p:to>
                                        <p:strVal val="visible"/>
                                      </p:to>
                                    </p:set>
                                    <p:animEffect transition="in" filter="wipe(left)">
                                      <p:cBhvr>
                                        <p:cTn id="84" dur="500"/>
                                        <p:tgtEl>
                                          <p:spTgt spid="220343"/>
                                        </p:tgtEl>
                                      </p:cBhvr>
                                    </p:animEffect>
                                  </p:childTnLst>
                                </p:cTn>
                              </p:par>
                            </p:childTnLst>
                          </p:cTn>
                        </p:par>
                        <p:par>
                          <p:cTn id="85" fill="hold" nodeType="afterGroup">
                            <p:stCondLst>
                              <p:cond delay="1000"/>
                            </p:stCondLst>
                            <p:childTnLst>
                              <p:par>
                                <p:cTn id="86" presetID="22" presetClass="entr" presetSubtype="4" fill="hold" grpId="0" nodeType="afterEffect">
                                  <p:stCondLst>
                                    <p:cond delay="0"/>
                                  </p:stCondLst>
                                  <p:childTnLst>
                                    <p:set>
                                      <p:cBhvr>
                                        <p:cTn id="87" dur="1" fill="hold">
                                          <p:stCondLst>
                                            <p:cond delay="0"/>
                                          </p:stCondLst>
                                        </p:cTn>
                                        <p:tgtEl>
                                          <p:spTgt spid="220344"/>
                                        </p:tgtEl>
                                        <p:attrNameLst>
                                          <p:attrName>style.visibility</p:attrName>
                                        </p:attrNameLst>
                                      </p:cBhvr>
                                      <p:to>
                                        <p:strVal val="visible"/>
                                      </p:to>
                                    </p:set>
                                    <p:animEffect transition="in" filter="wipe(down)">
                                      <p:cBhvr>
                                        <p:cTn id="88" dur="500"/>
                                        <p:tgtEl>
                                          <p:spTgt spid="220344"/>
                                        </p:tgtEl>
                                      </p:cBhvr>
                                    </p:animEffect>
                                  </p:childTnLst>
                                </p:cTn>
                              </p:par>
                            </p:childTnLst>
                          </p:cTn>
                        </p:par>
                        <p:par>
                          <p:cTn id="89" fill="hold" nodeType="afterGroup">
                            <p:stCondLst>
                              <p:cond delay="1500"/>
                            </p:stCondLst>
                            <p:childTnLst>
                              <p:par>
                                <p:cTn id="90" presetID="2" presetClass="entr" presetSubtype="2" fill="hold" grpId="0" nodeType="afterEffect">
                                  <p:stCondLst>
                                    <p:cond delay="0"/>
                                  </p:stCondLst>
                                  <p:childTnLst>
                                    <p:set>
                                      <p:cBhvr>
                                        <p:cTn id="91" dur="1" fill="hold">
                                          <p:stCondLst>
                                            <p:cond delay="0"/>
                                          </p:stCondLst>
                                        </p:cTn>
                                        <p:tgtEl>
                                          <p:spTgt spid="220336"/>
                                        </p:tgtEl>
                                        <p:attrNameLst>
                                          <p:attrName>style.visibility</p:attrName>
                                        </p:attrNameLst>
                                      </p:cBhvr>
                                      <p:to>
                                        <p:strVal val="visible"/>
                                      </p:to>
                                    </p:set>
                                    <p:anim calcmode="lin" valueType="num">
                                      <p:cBhvr additive="base">
                                        <p:cTn id="92" dur="500" fill="hold"/>
                                        <p:tgtEl>
                                          <p:spTgt spid="220336"/>
                                        </p:tgtEl>
                                        <p:attrNameLst>
                                          <p:attrName>ppt_x</p:attrName>
                                        </p:attrNameLst>
                                      </p:cBhvr>
                                      <p:tavLst>
                                        <p:tav tm="0">
                                          <p:val>
                                            <p:strVal val="1+#ppt_w/2"/>
                                          </p:val>
                                        </p:tav>
                                        <p:tav tm="100000">
                                          <p:val>
                                            <p:strVal val="#ppt_x"/>
                                          </p:val>
                                        </p:tav>
                                      </p:tavLst>
                                    </p:anim>
                                    <p:anim calcmode="lin" valueType="num">
                                      <p:cBhvr additive="base">
                                        <p:cTn id="93" dur="500" fill="hold"/>
                                        <p:tgtEl>
                                          <p:spTgt spid="220336"/>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220345">
                                            <p:txEl>
                                              <p:pRg st="0" end="0"/>
                                            </p:txEl>
                                          </p:spTgt>
                                        </p:tgtEl>
                                        <p:attrNameLst>
                                          <p:attrName>style.visibility</p:attrName>
                                        </p:attrNameLst>
                                      </p:cBhvr>
                                      <p:to>
                                        <p:strVal val="visible"/>
                                      </p:to>
                                    </p:set>
                                    <p:animEffect transition="in" filter="dissolve">
                                      <p:cBhvr>
                                        <p:cTn id="98" dur="500"/>
                                        <p:tgtEl>
                                          <p:spTgt spid="220345">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20347">
                                            <p:txEl>
                                              <p:pRg st="0" end="0"/>
                                            </p:txEl>
                                          </p:spTgt>
                                        </p:tgtEl>
                                        <p:attrNameLst>
                                          <p:attrName>style.visibility</p:attrName>
                                        </p:attrNameLst>
                                      </p:cBhvr>
                                      <p:to>
                                        <p:strVal val="visible"/>
                                      </p:to>
                                    </p:set>
                                    <p:animEffect transition="in" filter="dissolve">
                                      <p:cBhvr>
                                        <p:cTn id="103" dur="500"/>
                                        <p:tgtEl>
                                          <p:spTgt spid="220347">
                                            <p:txEl>
                                              <p:pRg st="0" end="0"/>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20346">
                                            <p:txEl>
                                              <p:pRg st="0" end="0"/>
                                            </p:txEl>
                                          </p:spTgt>
                                        </p:tgtEl>
                                        <p:attrNameLst>
                                          <p:attrName>style.visibility</p:attrName>
                                        </p:attrNameLst>
                                      </p:cBhvr>
                                      <p:to>
                                        <p:strVal val="visible"/>
                                      </p:to>
                                    </p:set>
                                    <p:animEffect transition="in" filter="dissolve">
                                      <p:cBhvr>
                                        <p:cTn id="108" dur="500"/>
                                        <p:tgtEl>
                                          <p:spTgt spid="220346">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20340"/>
                                        </p:tgtEl>
                                        <p:attrNameLst>
                                          <p:attrName>style.visibility</p:attrName>
                                        </p:attrNameLst>
                                      </p:cBhvr>
                                      <p:to>
                                        <p:strVal val="visible"/>
                                      </p:to>
                                    </p:set>
                                    <p:animEffect transition="in" filter="wipe(left)">
                                      <p:cBhvr>
                                        <p:cTn id="113" dur="500"/>
                                        <p:tgtEl>
                                          <p:spTgt spid="220340"/>
                                        </p:tgtEl>
                                      </p:cBhvr>
                                    </p:animEffect>
                                  </p:childTnLst>
                                </p:cTn>
                              </p:par>
                            </p:childTnLst>
                          </p:cTn>
                        </p:par>
                        <p:par>
                          <p:cTn id="114" fill="hold" nodeType="afterGroup">
                            <p:stCondLst>
                              <p:cond delay="500"/>
                            </p:stCondLst>
                            <p:childTnLst>
                              <p:par>
                                <p:cTn id="115" presetID="22" presetClass="entr" presetSubtype="4" fill="hold" grpId="0" nodeType="afterEffect">
                                  <p:stCondLst>
                                    <p:cond delay="0"/>
                                  </p:stCondLst>
                                  <p:childTnLst>
                                    <p:set>
                                      <p:cBhvr>
                                        <p:cTn id="116" dur="1" fill="hold">
                                          <p:stCondLst>
                                            <p:cond delay="0"/>
                                          </p:stCondLst>
                                        </p:cTn>
                                        <p:tgtEl>
                                          <p:spTgt spid="220341"/>
                                        </p:tgtEl>
                                        <p:attrNameLst>
                                          <p:attrName>style.visibility</p:attrName>
                                        </p:attrNameLst>
                                      </p:cBhvr>
                                      <p:to>
                                        <p:strVal val="visible"/>
                                      </p:to>
                                    </p:set>
                                    <p:animEffect transition="in" filter="wipe(down)">
                                      <p:cBhvr>
                                        <p:cTn id="117" dur="500"/>
                                        <p:tgtEl>
                                          <p:spTgt spid="220341"/>
                                        </p:tgtEl>
                                      </p:cBhvr>
                                    </p:animEffect>
                                  </p:childTnLst>
                                </p:cTn>
                              </p:par>
                            </p:childTnLst>
                          </p:cTn>
                        </p:par>
                        <p:par>
                          <p:cTn id="118" fill="hold" nodeType="afterGroup">
                            <p:stCondLst>
                              <p:cond delay="1000"/>
                            </p:stCondLst>
                            <p:childTnLst>
                              <p:par>
                                <p:cTn id="119" presetID="2" presetClass="entr" presetSubtype="2" fill="hold" grpId="0" nodeType="afterEffect">
                                  <p:stCondLst>
                                    <p:cond delay="0"/>
                                  </p:stCondLst>
                                  <p:childTnLst>
                                    <p:set>
                                      <p:cBhvr>
                                        <p:cTn id="120" dur="1" fill="hold">
                                          <p:stCondLst>
                                            <p:cond delay="0"/>
                                          </p:stCondLst>
                                        </p:cTn>
                                        <p:tgtEl>
                                          <p:spTgt spid="220337"/>
                                        </p:tgtEl>
                                        <p:attrNameLst>
                                          <p:attrName>style.visibility</p:attrName>
                                        </p:attrNameLst>
                                      </p:cBhvr>
                                      <p:to>
                                        <p:strVal val="visible"/>
                                      </p:to>
                                    </p:set>
                                    <p:anim calcmode="lin" valueType="num">
                                      <p:cBhvr additive="base">
                                        <p:cTn id="121" dur="500" fill="hold"/>
                                        <p:tgtEl>
                                          <p:spTgt spid="220337"/>
                                        </p:tgtEl>
                                        <p:attrNameLst>
                                          <p:attrName>ppt_x</p:attrName>
                                        </p:attrNameLst>
                                      </p:cBhvr>
                                      <p:tavLst>
                                        <p:tav tm="0">
                                          <p:val>
                                            <p:strVal val="1+#ppt_w/2"/>
                                          </p:val>
                                        </p:tav>
                                        <p:tav tm="100000">
                                          <p:val>
                                            <p:strVal val="#ppt_x"/>
                                          </p:val>
                                        </p:tav>
                                      </p:tavLst>
                                    </p:anim>
                                    <p:anim calcmode="lin" valueType="num">
                                      <p:cBhvr additive="base">
                                        <p:cTn id="122" dur="500" fill="hold"/>
                                        <p:tgtEl>
                                          <p:spTgt spid="220337"/>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20348">
                                            <p:txEl>
                                              <p:pRg st="0" end="0"/>
                                            </p:txEl>
                                          </p:spTgt>
                                        </p:tgtEl>
                                        <p:attrNameLst>
                                          <p:attrName>style.visibility</p:attrName>
                                        </p:attrNameLst>
                                      </p:cBhvr>
                                      <p:to>
                                        <p:strVal val="visible"/>
                                      </p:to>
                                    </p:set>
                                    <p:animEffect transition="in" filter="dissolve">
                                      <p:cBhvr>
                                        <p:cTn id="127" dur="500"/>
                                        <p:tgtEl>
                                          <p:spTgt spid="220348">
                                            <p:txEl>
                                              <p:pRg st="0" end="0"/>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220349">
                                            <p:txEl>
                                              <p:pRg st="0" end="0"/>
                                            </p:txEl>
                                          </p:spTgt>
                                        </p:tgtEl>
                                        <p:attrNameLst>
                                          <p:attrName>style.visibility</p:attrName>
                                        </p:attrNameLst>
                                      </p:cBhvr>
                                      <p:to>
                                        <p:strVal val="visible"/>
                                      </p:to>
                                    </p:set>
                                    <p:animEffect transition="in" filter="dissolve">
                                      <p:cBhvr>
                                        <p:cTn id="132" dur="500"/>
                                        <p:tgtEl>
                                          <p:spTgt spid="220349">
                                            <p:txEl>
                                              <p:pRg st="0" end="0"/>
                                            </p:txEl>
                                          </p:spTgt>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20339"/>
                                        </p:tgtEl>
                                        <p:attrNameLst>
                                          <p:attrName>style.visibility</p:attrName>
                                        </p:attrNameLst>
                                      </p:cBhvr>
                                      <p:to>
                                        <p:strVal val="visible"/>
                                      </p:to>
                                    </p:set>
                                    <p:animEffect transition="in" filter="wipe(left)">
                                      <p:cBhvr>
                                        <p:cTn id="137" dur="500"/>
                                        <p:tgtEl>
                                          <p:spTgt spid="220339"/>
                                        </p:tgtEl>
                                      </p:cBhvr>
                                    </p:animEffect>
                                  </p:childTnLst>
                                </p:cTn>
                              </p:par>
                            </p:childTnLst>
                          </p:cTn>
                        </p:par>
                        <p:par>
                          <p:cTn id="138" fill="hold" nodeType="afterGroup">
                            <p:stCondLst>
                              <p:cond delay="500"/>
                            </p:stCondLst>
                            <p:childTnLst>
                              <p:par>
                                <p:cTn id="139" presetID="2" presetClass="entr" presetSubtype="2" fill="hold" grpId="0" nodeType="afterEffect">
                                  <p:stCondLst>
                                    <p:cond delay="0"/>
                                  </p:stCondLst>
                                  <p:childTnLst>
                                    <p:set>
                                      <p:cBhvr>
                                        <p:cTn id="140" dur="1" fill="hold">
                                          <p:stCondLst>
                                            <p:cond delay="0"/>
                                          </p:stCondLst>
                                        </p:cTn>
                                        <p:tgtEl>
                                          <p:spTgt spid="220338"/>
                                        </p:tgtEl>
                                        <p:attrNameLst>
                                          <p:attrName>style.visibility</p:attrName>
                                        </p:attrNameLst>
                                      </p:cBhvr>
                                      <p:to>
                                        <p:strVal val="visible"/>
                                      </p:to>
                                    </p:set>
                                    <p:anim calcmode="lin" valueType="num">
                                      <p:cBhvr additive="base">
                                        <p:cTn id="141" dur="500" fill="hold"/>
                                        <p:tgtEl>
                                          <p:spTgt spid="220338"/>
                                        </p:tgtEl>
                                        <p:attrNameLst>
                                          <p:attrName>ppt_x</p:attrName>
                                        </p:attrNameLst>
                                      </p:cBhvr>
                                      <p:tavLst>
                                        <p:tav tm="0">
                                          <p:val>
                                            <p:strVal val="1+#ppt_w/2"/>
                                          </p:val>
                                        </p:tav>
                                        <p:tav tm="100000">
                                          <p:val>
                                            <p:strVal val="#ppt_x"/>
                                          </p:val>
                                        </p:tav>
                                      </p:tavLst>
                                    </p:anim>
                                    <p:anim calcmode="lin" valueType="num">
                                      <p:cBhvr additive="base">
                                        <p:cTn id="142" dur="500" fill="hold"/>
                                        <p:tgtEl>
                                          <p:spTgt spid="220338"/>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220350">
                                            <p:txEl>
                                              <p:pRg st="0" end="0"/>
                                            </p:txEl>
                                          </p:spTgt>
                                        </p:tgtEl>
                                        <p:attrNameLst>
                                          <p:attrName>style.visibility</p:attrName>
                                        </p:attrNameLst>
                                      </p:cBhvr>
                                      <p:to>
                                        <p:strVal val="visible"/>
                                      </p:to>
                                    </p:set>
                                    <p:animEffect transition="in" filter="dissolve">
                                      <p:cBhvr>
                                        <p:cTn id="147" dur="500"/>
                                        <p:tgtEl>
                                          <p:spTgt spid="220350">
                                            <p:txEl>
                                              <p:pRg st="0" end="0"/>
                                            </p:txEl>
                                          </p:spTgt>
                                        </p:tgtEl>
                                      </p:cBhvr>
                                    </p:animEffect>
                                  </p:childTnLst>
                                </p:cTn>
                              </p:par>
                            </p:childTnLst>
                          </p:cTn>
                        </p:par>
                        <p:par>
                          <p:cTn id="148" fill="hold" nodeType="afterGroup">
                            <p:stCondLst>
                              <p:cond delay="500"/>
                            </p:stCondLst>
                            <p:childTnLst>
                              <p:par>
                                <p:cTn id="149" presetID="9" presetClass="entr" presetSubtype="0" fill="hold" grpId="0" nodeType="afterEffect">
                                  <p:stCondLst>
                                    <p:cond delay="0"/>
                                  </p:stCondLst>
                                  <p:childTnLst>
                                    <p:set>
                                      <p:cBhvr>
                                        <p:cTn id="150" dur="1" fill="hold">
                                          <p:stCondLst>
                                            <p:cond delay="0"/>
                                          </p:stCondLst>
                                        </p:cTn>
                                        <p:tgtEl>
                                          <p:spTgt spid="220352"/>
                                        </p:tgtEl>
                                        <p:attrNameLst>
                                          <p:attrName>style.visibility</p:attrName>
                                        </p:attrNameLst>
                                      </p:cBhvr>
                                      <p:to>
                                        <p:strVal val="visible"/>
                                      </p:to>
                                    </p:set>
                                    <p:animEffect transition="in" filter="dissolve">
                                      <p:cBhvr>
                                        <p:cTn id="151" dur="500"/>
                                        <p:tgtEl>
                                          <p:spTgt spid="220352"/>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220351">
                                            <p:txEl>
                                              <p:pRg st="0" end="0"/>
                                            </p:txEl>
                                          </p:spTgt>
                                        </p:tgtEl>
                                        <p:attrNameLst>
                                          <p:attrName>style.visibility</p:attrName>
                                        </p:attrNameLst>
                                      </p:cBhvr>
                                      <p:to>
                                        <p:strVal val="visible"/>
                                      </p:to>
                                    </p:set>
                                    <p:animEffect transition="in" filter="dissolve">
                                      <p:cBhvr>
                                        <p:cTn id="156" dur="500"/>
                                        <p:tgtEl>
                                          <p:spTgt spid="220351">
                                            <p:txEl>
                                              <p:pRg st="0" end="0"/>
                                            </p:txEl>
                                          </p:spTgt>
                                        </p:tgtEl>
                                      </p:cBhvr>
                                    </p:animEffect>
                                  </p:childTnLst>
                                </p:cTn>
                              </p:par>
                            </p:childTnLst>
                          </p:cTn>
                        </p:par>
                        <p:par>
                          <p:cTn id="157" fill="hold" nodeType="afterGroup">
                            <p:stCondLst>
                              <p:cond delay="500"/>
                            </p:stCondLst>
                            <p:childTnLst>
                              <p:par>
                                <p:cTn id="158" presetID="9" presetClass="entr" presetSubtype="0" fill="hold" grpId="0" nodeType="afterEffect">
                                  <p:stCondLst>
                                    <p:cond delay="0"/>
                                  </p:stCondLst>
                                  <p:childTnLst>
                                    <p:set>
                                      <p:cBhvr>
                                        <p:cTn id="159" dur="1" fill="hold">
                                          <p:stCondLst>
                                            <p:cond delay="0"/>
                                          </p:stCondLst>
                                        </p:cTn>
                                        <p:tgtEl>
                                          <p:spTgt spid="220353"/>
                                        </p:tgtEl>
                                        <p:attrNameLst>
                                          <p:attrName>style.visibility</p:attrName>
                                        </p:attrNameLst>
                                      </p:cBhvr>
                                      <p:to>
                                        <p:strVal val="visible"/>
                                      </p:to>
                                    </p:set>
                                    <p:animEffect transition="in" filter="dissolve">
                                      <p:cBhvr>
                                        <p:cTn id="160" dur="500"/>
                                        <p:tgtEl>
                                          <p:spTgt spid="220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49" grpId="0" build="p" autoUpdateAnimBg="0"/>
      <p:bldP spid="220337" grpId="0" autoUpdateAnimBg="0"/>
      <p:bldP spid="220348" grpId="0" build="p" autoUpdateAnimBg="0"/>
      <p:bldP spid="220162" grpId="0" autoUpdateAnimBg="0"/>
      <p:bldP spid="220163" grpId="0" autoUpdateAnimBg="0"/>
      <p:bldP spid="220164" grpId="0" autoUpdateAnimBg="0"/>
      <p:bldP spid="220165" grpId="0" autoUpdateAnimBg="0"/>
      <p:bldP spid="220166" grpId="0" autoUpdateAnimBg="0"/>
      <p:bldP spid="220167" grpId="0" autoUpdateAnimBg="0"/>
      <p:bldP spid="220168" grpId="0" autoUpdateAnimBg="0"/>
      <p:bldP spid="220303" grpId="0" autoUpdateAnimBg="0"/>
      <p:bldP spid="220331" grpId="0" autoUpdateAnimBg="0"/>
      <p:bldP spid="220332" grpId="0" animBg="1"/>
      <p:bldP spid="220333" grpId="0" animBg="1"/>
      <p:bldP spid="220334" grpId="0" animBg="1"/>
      <p:bldP spid="220335" grpId="0" animBg="1"/>
      <p:bldP spid="220336" grpId="0" autoUpdateAnimBg="0"/>
      <p:bldP spid="220338" grpId="0" autoUpdateAnimBg="0"/>
      <p:bldP spid="220339" grpId="0" animBg="1"/>
      <p:bldP spid="220340" grpId="0" animBg="1"/>
      <p:bldP spid="220341" grpId="0" animBg="1"/>
      <p:bldP spid="220342" grpId="0" animBg="1"/>
      <p:bldP spid="220343" grpId="0" animBg="1"/>
      <p:bldP spid="220344" grpId="0" animBg="1"/>
      <p:bldP spid="220345" grpId="0" build="p" autoUpdateAnimBg="0"/>
      <p:bldP spid="220346" grpId="0" build="p" autoUpdateAnimBg="0"/>
      <p:bldP spid="220347" grpId="0" build="p" autoUpdateAnimBg="0"/>
      <p:bldP spid="220350" grpId="0" build="p" autoUpdateAnimBg="0"/>
      <p:bldP spid="220351" grpId="0" build="p" autoUpdateAnimBg="0"/>
      <p:bldP spid="220352" grpId="0" animBg="1"/>
      <p:bldP spid="2203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4213" y="0"/>
            <a:ext cx="7772400" cy="1143000"/>
          </a:xfrm>
          <a:solidFill>
            <a:srgbClr val="FFFF00"/>
          </a:solidFill>
        </p:spPr>
        <p:txBody>
          <a:bodyPr/>
          <a:lstStyle/>
          <a:p>
            <a:pPr eaLnBrk="1" hangingPunct="1"/>
            <a:r>
              <a:rPr lang="en-US" altLang="zh-CN" b="1" smtClean="0">
                <a:solidFill>
                  <a:srgbClr val="0000FF"/>
                </a:solidFill>
              </a:rPr>
              <a:t>6 </a:t>
            </a:r>
            <a:r>
              <a:rPr lang="zh-CN" altLang="en-US" b="1" smtClean="0">
                <a:solidFill>
                  <a:srgbClr val="0000FF"/>
                </a:solidFill>
              </a:rPr>
              <a:t>机器指令与微指令的关系</a:t>
            </a:r>
          </a:p>
        </p:txBody>
      </p:sp>
      <p:sp>
        <p:nvSpPr>
          <p:cNvPr id="39939" name="Text Box 5"/>
          <p:cNvSpPr txBox="1">
            <a:spLocks noChangeArrowheads="1"/>
          </p:cNvSpPr>
          <p:nvPr/>
        </p:nvSpPr>
        <p:spPr bwMode="auto">
          <a:xfrm>
            <a:off x="381000" y="1295400"/>
            <a:ext cx="8458200" cy="3162300"/>
          </a:xfrm>
          <a:prstGeom prst="rect">
            <a:avLst/>
          </a:prstGeom>
          <a:noFill/>
          <a:ln w="25400">
            <a:noFill/>
            <a:miter lim="800000"/>
            <a:headEnd/>
            <a:tailEnd/>
          </a:ln>
        </p:spPr>
        <p:txBody>
          <a:bodyPr>
            <a:spAutoFit/>
          </a:bodyPr>
          <a:lstStyle/>
          <a:p>
            <a:pPr>
              <a:spcBef>
                <a:spcPct val="15000"/>
              </a:spcBef>
            </a:pPr>
            <a:r>
              <a:rPr lang="zh-CN" altLang="en-US" sz="3200" dirty="0"/>
              <a:t>（</a:t>
            </a:r>
            <a:r>
              <a:rPr lang="en-US" altLang="zh-CN" sz="3200" dirty="0"/>
              <a:t>1</a:t>
            </a:r>
            <a:r>
              <a:rPr lang="zh-CN" altLang="en-US" sz="3200" dirty="0"/>
              <a:t>）</a:t>
            </a:r>
            <a:r>
              <a:rPr lang="zh-CN" altLang="en-US" sz="3200" i="1" u="sng" dirty="0">
                <a:solidFill>
                  <a:srgbClr val="0000FF"/>
                </a:solidFill>
              </a:rPr>
              <a:t>一条机器指令对应一个微程序</a:t>
            </a:r>
            <a:r>
              <a:rPr lang="zh-CN" altLang="en-US" sz="3200" dirty="0"/>
              <a:t>，此微程序是由若干条微指令序列组成的。</a:t>
            </a:r>
          </a:p>
          <a:p>
            <a:pPr>
              <a:spcBef>
                <a:spcPct val="15000"/>
              </a:spcBef>
            </a:pPr>
            <a:r>
              <a:rPr lang="zh-CN" altLang="en-US" sz="3200" dirty="0"/>
              <a:t>（</a:t>
            </a:r>
            <a:r>
              <a:rPr lang="en-US" altLang="zh-CN" sz="3200" dirty="0"/>
              <a:t>2</a:t>
            </a:r>
            <a:r>
              <a:rPr lang="zh-CN" altLang="en-US" sz="3200" dirty="0"/>
              <a:t>）</a:t>
            </a:r>
            <a:r>
              <a:rPr lang="zh-CN" altLang="en-US" sz="3200" u="sng" dirty="0">
                <a:solidFill>
                  <a:srgbClr val="000099"/>
                </a:solidFill>
              </a:rPr>
              <a:t>指令</a:t>
            </a:r>
            <a:r>
              <a:rPr lang="zh-CN" altLang="en-US" sz="3200" u="sng" dirty="0">
                <a:solidFill>
                  <a:srgbClr val="008000"/>
                </a:solidFill>
              </a:rPr>
              <a:t>、</a:t>
            </a:r>
            <a:r>
              <a:rPr lang="zh-CN" altLang="en-US" sz="3200" u="sng" dirty="0">
                <a:solidFill>
                  <a:srgbClr val="000099"/>
                </a:solidFill>
              </a:rPr>
              <a:t>程序</a:t>
            </a:r>
            <a:r>
              <a:rPr lang="zh-CN" altLang="en-US" sz="3200" u="sng" dirty="0">
                <a:solidFill>
                  <a:srgbClr val="008000"/>
                </a:solidFill>
              </a:rPr>
              <a:t>、</a:t>
            </a:r>
            <a:r>
              <a:rPr lang="zh-CN" altLang="en-US" sz="3200" u="sng" dirty="0">
                <a:solidFill>
                  <a:srgbClr val="000099"/>
                </a:solidFill>
              </a:rPr>
              <a:t>地址</a:t>
            </a:r>
            <a:r>
              <a:rPr lang="zh-CN" altLang="en-US" sz="3200" u="sng" dirty="0"/>
              <a:t>对应于</a:t>
            </a:r>
            <a:r>
              <a:rPr lang="zh-CN" altLang="en-US" sz="3200" u="sng" dirty="0">
                <a:solidFill>
                  <a:srgbClr val="FF3300"/>
                </a:solidFill>
              </a:rPr>
              <a:t>内存储器</a:t>
            </a:r>
            <a:r>
              <a:rPr lang="zh-CN" altLang="en-US" sz="3200" dirty="0"/>
              <a:t>；</a:t>
            </a:r>
            <a:r>
              <a:rPr lang="zh-CN" altLang="en-US" sz="3200" u="sng" dirty="0">
                <a:solidFill>
                  <a:srgbClr val="CC3300"/>
                </a:solidFill>
              </a:rPr>
              <a:t>微</a:t>
            </a:r>
            <a:r>
              <a:rPr lang="zh-CN" altLang="en-US" sz="3200" u="sng" dirty="0">
                <a:solidFill>
                  <a:srgbClr val="000099"/>
                </a:solidFill>
              </a:rPr>
              <a:t>指令</a:t>
            </a:r>
            <a:r>
              <a:rPr lang="zh-CN" altLang="en-US" sz="3200" u="sng" dirty="0">
                <a:solidFill>
                  <a:srgbClr val="008000"/>
                </a:solidFill>
              </a:rPr>
              <a:t>、</a:t>
            </a:r>
            <a:r>
              <a:rPr lang="zh-CN" altLang="en-US" sz="3200" u="sng" dirty="0">
                <a:solidFill>
                  <a:srgbClr val="CC3300"/>
                </a:solidFill>
              </a:rPr>
              <a:t>微</a:t>
            </a:r>
            <a:r>
              <a:rPr lang="zh-CN" altLang="en-US" sz="3200" u="sng" dirty="0">
                <a:solidFill>
                  <a:srgbClr val="000099"/>
                </a:solidFill>
              </a:rPr>
              <a:t>程序</a:t>
            </a:r>
            <a:r>
              <a:rPr lang="zh-CN" altLang="en-US" sz="3200" u="sng" dirty="0">
                <a:solidFill>
                  <a:srgbClr val="008000"/>
                </a:solidFill>
              </a:rPr>
              <a:t>、</a:t>
            </a:r>
            <a:r>
              <a:rPr lang="zh-CN" altLang="en-US" sz="3200" u="sng" dirty="0">
                <a:solidFill>
                  <a:srgbClr val="CC3300"/>
                </a:solidFill>
              </a:rPr>
              <a:t>微</a:t>
            </a:r>
            <a:r>
              <a:rPr lang="zh-CN" altLang="en-US" sz="3200" u="sng" dirty="0">
                <a:solidFill>
                  <a:srgbClr val="000099"/>
                </a:solidFill>
              </a:rPr>
              <a:t>地址</a:t>
            </a:r>
            <a:r>
              <a:rPr lang="zh-CN" altLang="en-US" sz="3200" u="sng" dirty="0"/>
              <a:t>对应于</a:t>
            </a:r>
            <a:r>
              <a:rPr lang="zh-CN" altLang="en-US" sz="3200" u="sng" dirty="0">
                <a:solidFill>
                  <a:srgbClr val="FF3300"/>
                </a:solidFill>
              </a:rPr>
              <a:t>控制存储器</a:t>
            </a:r>
            <a:r>
              <a:rPr lang="zh-CN" altLang="en-US" sz="3200" dirty="0"/>
              <a:t>。</a:t>
            </a:r>
            <a:endParaRPr lang="zh-CN" altLang="en-US" sz="3200" i="1" u="sng" dirty="0">
              <a:solidFill>
                <a:srgbClr val="008000"/>
              </a:solidFill>
            </a:endParaRPr>
          </a:p>
          <a:p>
            <a:pPr>
              <a:spcBef>
                <a:spcPct val="15000"/>
              </a:spcBef>
            </a:pPr>
            <a:r>
              <a:rPr lang="zh-CN" altLang="en-US" sz="3200" dirty="0"/>
              <a:t>（</a:t>
            </a:r>
            <a:r>
              <a:rPr lang="en-US" altLang="zh-CN" sz="3200" dirty="0"/>
              <a:t>3</a:t>
            </a:r>
            <a:r>
              <a:rPr lang="zh-CN" altLang="en-US" sz="3200" dirty="0"/>
              <a:t>）</a:t>
            </a:r>
            <a:r>
              <a:rPr lang="zh-CN" altLang="en-US" sz="3200" i="1" u="sng" dirty="0">
                <a:solidFill>
                  <a:srgbClr val="0000FF"/>
                </a:solidFill>
              </a:rPr>
              <a:t>一个</a:t>
            </a:r>
            <a:r>
              <a:rPr lang="en-US" altLang="zh-CN" sz="3200" i="1" u="sng" dirty="0">
                <a:solidFill>
                  <a:srgbClr val="0000FF"/>
                </a:solidFill>
              </a:rPr>
              <a:t>CPU</a:t>
            </a:r>
            <a:r>
              <a:rPr lang="zh-CN" altLang="en-US" sz="3200" i="1" u="sng" dirty="0">
                <a:solidFill>
                  <a:srgbClr val="0000FF"/>
                </a:solidFill>
              </a:rPr>
              <a:t>周期对应于一个微指令周期</a:t>
            </a:r>
            <a:r>
              <a:rPr lang="zh-CN" altLang="en-US" sz="3200" dirty="0">
                <a:solidFill>
                  <a:srgbClr val="0000FF"/>
                </a:solidFill>
                <a:latin typeface="Times New Roman" pitchFamily="18" charset="0"/>
                <a:ea typeface="宋体" pitchFamily="2" charset="-122"/>
              </a:rPr>
              <a:t>。</a:t>
            </a:r>
            <a:r>
              <a:rPr lang="zh-CN" altLang="en-US" sz="3200" dirty="0"/>
              <a:t>方框图就是微程序流程图。</a:t>
            </a:r>
          </a:p>
        </p:txBody>
      </p:sp>
      <p:sp>
        <p:nvSpPr>
          <p:cNvPr id="417798" name="Text Box 6"/>
          <p:cNvSpPr txBox="1">
            <a:spLocks noChangeArrowheads="1"/>
          </p:cNvSpPr>
          <p:nvPr/>
        </p:nvSpPr>
        <p:spPr bwMode="auto">
          <a:xfrm>
            <a:off x="409575" y="4808538"/>
            <a:ext cx="8718550" cy="579437"/>
          </a:xfrm>
          <a:prstGeom prst="rect">
            <a:avLst/>
          </a:prstGeom>
          <a:noFill/>
          <a:ln w="76200">
            <a:noFill/>
            <a:miter lim="800000"/>
            <a:headEnd/>
            <a:tailEnd/>
          </a:ln>
          <a:effectLst/>
        </p:spPr>
        <p:txBody>
          <a:bodyPr wrap="none">
            <a:spAutoFit/>
          </a:bodyPr>
          <a:lstStyle/>
          <a:p>
            <a:pPr>
              <a:defRPr/>
            </a:pPr>
            <a:r>
              <a:rPr lang="zh-CN" altLang="en-US" sz="3200" dirty="0">
                <a:solidFill>
                  <a:srgbClr val="CC3300"/>
                </a:solidFill>
                <a:effectLst>
                  <a:outerShdw blurRad="38100" dist="38100" dir="2700000" algn="tl">
                    <a:srgbClr val="C0C0C0"/>
                  </a:outerShdw>
                </a:effectLst>
                <a:latin typeface="Times New Roman" pitchFamily="18" charset="0"/>
              </a:rPr>
              <a:t>微程序</a:t>
            </a:r>
            <a:r>
              <a:rPr lang="en-US" altLang="zh-CN" sz="3200" dirty="0">
                <a:effectLst>
                  <a:outerShdw blurRad="38100" dist="38100" dir="2700000" algn="tl">
                    <a:srgbClr val="C0C0C0"/>
                  </a:outerShdw>
                </a:effectLst>
                <a:latin typeface="Times New Roman" pitchFamily="18" charset="0"/>
              </a:rPr>
              <a:t>——</a:t>
            </a:r>
            <a:r>
              <a:rPr lang="zh-CN" altLang="en-US" sz="3200" i="1" u="sng" dirty="0"/>
              <a:t>解释一条机器指令的微指令的集合</a:t>
            </a:r>
            <a:r>
              <a:rPr lang="zh-CN" altLang="en-US" sz="3200" dirty="0">
                <a:effectLst>
                  <a:outerShdw blurRad="38100" dist="38100" dir="2700000" algn="tl">
                    <a:srgbClr val="C0C0C0"/>
                  </a:outerShdw>
                </a:effectLst>
                <a:latin typeface="Times New Roman" pitchFamily="18" charset="0"/>
              </a:rPr>
              <a:t>。</a:t>
            </a:r>
          </a:p>
        </p:txBody>
      </p:sp>
      <p:sp>
        <p:nvSpPr>
          <p:cNvPr id="417799" name="Text Box 7"/>
          <p:cNvSpPr txBox="1">
            <a:spLocks noChangeArrowheads="1"/>
          </p:cNvSpPr>
          <p:nvPr/>
        </p:nvSpPr>
        <p:spPr bwMode="auto">
          <a:xfrm>
            <a:off x="419100" y="5516563"/>
            <a:ext cx="8343900" cy="579437"/>
          </a:xfrm>
          <a:prstGeom prst="rect">
            <a:avLst/>
          </a:prstGeom>
          <a:noFill/>
          <a:ln w="76200">
            <a:noFill/>
            <a:miter lim="800000"/>
            <a:headEnd/>
            <a:tailEnd/>
          </a:ln>
          <a:effectLst/>
        </p:spPr>
        <p:txBody>
          <a:bodyPr wrap="none">
            <a:spAutoFit/>
          </a:bodyPr>
          <a:lstStyle/>
          <a:p>
            <a:pPr>
              <a:defRPr/>
            </a:pPr>
            <a:r>
              <a:rPr lang="zh-CN" altLang="en-US" sz="3200" dirty="0">
                <a:solidFill>
                  <a:srgbClr val="000099"/>
                </a:solidFill>
                <a:effectLst>
                  <a:outerShdw blurRad="38100" dist="38100" dir="2700000" algn="tl">
                    <a:srgbClr val="C0C0C0"/>
                  </a:outerShdw>
                </a:effectLst>
                <a:latin typeface="Times New Roman" pitchFamily="18" charset="0"/>
              </a:rPr>
              <a:t>微操作、微命令、微指令、微程序、机器指令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7798"/>
                                        </p:tgtEl>
                                        <p:attrNameLst>
                                          <p:attrName>style.visibility</p:attrName>
                                        </p:attrNameLst>
                                      </p:cBhvr>
                                      <p:to>
                                        <p:strVal val="visible"/>
                                      </p:to>
                                    </p:set>
                                    <p:anim calcmode="lin" valueType="num">
                                      <p:cBhvr additive="base">
                                        <p:cTn id="7" dur="500" fill="hold"/>
                                        <p:tgtEl>
                                          <p:spTgt spid="417798"/>
                                        </p:tgtEl>
                                        <p:attrNameLst>
                                          <p:attrName>ppt_x</p:attrName>
                                        </p:attrNameLst>
                                      </p:cBhvr>
                                      <p:tavLst>
                                        <p:tav tm="0">
                                          <p:val>
                                            <p:strVal val="0-#ppt_w/2"/>
                                          </p:val>
                                        </p:tav>
                                        <p:tav tm="100000">
                                          <p:val>
                                            <p:strVal val="#ppt_x"/>
                                          </p:val>
                                        </p:tav>
                                      </p:tavLst>
                                    </p:anim>
                                    <p:anim calcmode="lin" valueType="num">
                                      <p:cBhvr additive="base">
                                        <p:cTn id="8" dur="500" fill="hold"/>
                                        <p:tgtEl>
                                          <p:spTgt spid="4177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17799"/>
                                        </p:tgtEl>
                                        <p:attrNameLst>
                                          <p:attrName>style.visibility</p:attrName>
                                        </p:attrNameLst>
                                      </p:cBhvr>
                                      <p:to>
                                        <p:strVal val="visible"/>
                                      </p:to>
                                    </p:set>
                                    <p:animEffect transition="in" filter="blinds(vertical)">
                                      <p:cBhvr>
                                        <p:cTn id="13" dur="500"/>
                                        <p:tgtEl>
                                          <p:spTgt spid="41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8" grpId="0" autoUpdateAnimBg="0"/>
      <p:bldP spid="41779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242888"/>
            <a:ext cx="7772400" cy="1143001"/>
          </a:xfrm>
        </p:spPr>
        <p:txBody>
          <a:bodyPr/>
          <a:lstStyle/>
          <a:p>
            <a:pPr eaLnBrk="1" hangingPunct="1"/>
            <a:r>
              <a:rPr lang="en-US" altLang="zh-CN" smtClean="0"/>
              <a:t>6  </a:t>
            </a:r>
            <a:r>
              <a:rPr lang="zh-CN" altLang="en-US" smtClean="0"/>
              <a:t>机器指令与微指令的关系</a:t>
            </a:r>
          </a:p>
        </p:txBody>
      </p:sp>
      <p:pic>
        <p:nvPicPr>
          <p:cNvPr id="40963" name="Picture 5"/>
          <p:cNvPicPr>
            <a:picLocks noChangeAspect="1" noChangeArrowheads="1"/>
          </p:cNvPicPr>
          <p:nvPr/>
        </p:nvPicPr>
        <p:blipFill>
          <a:blip r:embed="rId2"/>
          <a:srcRect/>
          <a:stretch>
            <a:fillRect/>
          </a:stretch>
        </p:blipFill>
        <p:spPr bwMode="auto">
          <a:xfrm>
            <a:off x="358775" y="620713"/>
            <a:ext cx="8893175" cy="6237287"/>
          </a:xfrm>
          <a:prstGeom prst="rect">
            <a:avLst/>
          </a:prstGeom>
          <a:noFill/>
          <a:ln w="9525">
            <a:noFill/>
            <a:miter lim="800000"/>
            <a:headEnd/>
            <a:tailEnd/>
          </a:ln>
        </p:spPr>
      </p:pic>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762000" y="76200"/>
            <a:ext cx="7772400" cy="1143000"/>
          </a:xfrm>
        </p:spPr>
        <p:txBody>
          <a:bodyPr/>
          <a:lstStyle/>
          <a:p>
            <a:r>
              <a:rPr lang="en-US" altLang="zh-CN" sz="5400" b="1">
                <a:solidFill>
                  <a:srgbClr val="CC3300"/>
                </a:solidFill>
                <a:effectLst>
                  <a:outerShdw blurRad="38100" dist="38100" dir="2700000" algn="tl">
                    <a:srgbClr val="C0C0C0"/>
                  </a:outerShdw>
                </a:effectLst>
                <a:latin typeface="方正姚体" pitchFamily="2" charset="-122"/>
                <a:ea typeface="方正姚体" pitchFamily="2" charset="-122"/>
              </a:rPr>
              <a:t>5.4.2 </a:t>
            </a:r>
            <a:r>
              <a:rPr lang="zh-CN" altLang="en-US" sz="5400" b="1">
                <a:solidFill>
                  <a:srgbClr val="CC3300"/>
                </a:solidFill>
                <a:effectLst>
                  <a:outerShdw blurRad="38100" dist="38100" dir="2700000" algn="tl">
                    <a:srgbClr val="C0C0C0"/>
                  </a:outerShdw>
                </a:effectLst>
                <a:latin typeface="方正姚体" pitchFamily="2" charset="-122"/>
                <a:ea typeface="方正姚体" pitchFamily="2" charset="-122"/>
              </a:rPr>
              <a:t>微程序设计技术</a:t>
            </a:r>
            <a:endParaRPr lang="zh-CN" altLang="en-US"/>
          </a:p>
        </p:txBody>
      </p:sp>
      <p:grpSp>
        <p:nvGrpSpPr>
          <p:cNvPr id="318467" name="Group 3"/>
          <p:cNvGrpSpPr>
            <a:grpSpLocks/>
          </p:cNvGrpSpPr>
          <p:nvPr/>
        </p:nvGrpSpPr>
        <p:grpSpPr bwMode="auto">
          <a:xfrm>
            <a:off x="685800" y="2184400"/>
            <a:ext cx="5791200" cy="957263"/>
            <a:chOff x="240" y="1346"/>
            <a:chExt cx="3648" cy="603"/>
          </a:xfrm>
        </p:grpSpPr>
        <p:sp>
          <p:nvSpPr>
            <p:cNvPr id="318468" name="Text Box 4"/>
            <p:cNvSpPr txBox="1">
              <a:spLocks noChangeArrowheads="1"/>
            </p:cNvSpPr>
            <p:nvPr/>
          </p:nvSpPr>
          <p:spPr bwMode="auto">
            <a:xfrm>
              <a:off x="240" y="1346"/>
              <a:ext cx="1915" cy="365"/>
            </a:xfrm>
            <a:prstGeom prst="rect">
              <a:avLst/>
            </a:prstGeom>
            <a:noFill/>
            <a:ln w="25400">
              <a:noFill/>
              <a:miter lim="800000"/>
              <a:headEnd/>
              <a:tailEnd/>
            </a:ln>
            <a:effectLst/>
          </p:spPr>
          <p:txBody>
            <a:bodyPr wrap="none">
              <a:spAutoFit/>
            </a:bodyPr>
            <a:lstStyle/>
            <a:p>
              <a:r>
                <a:rPr lang="zh-CN" altLang="en-US" sz="3200">
                  <a:solidFill>
                    <a:srgbClr val="0000FF"/>
                  </a:solidFill>
                  <a:effectLst>
                    <a:outerShdw blurRad="38100" dist="38100" dir="2700000" algn="tl">
                      <a:srgbClr val="C0C0C0"/>
                    </a:outerShdw>
                  </a:effectLst>
                  <a:latin typeface="方正姚体" pitchFamily="2" charset="-122"/>
                  <a:ea typeface="方正姚体" pitchFamily="2" charset="-122"/>
                </a:rPr>
                <a:t>微程序的关键：</a:t>
              </a:r>
            </a:p>
          </p:txBody>
        </p:sp>
        <p:sp>
          <p:nvSpPr>
            <p:cNvPr id="318469" name="Text Box 5"/>
            <p:cNvSpPr txBox="1">
              <a:spLocks noChangeArrowheads="1"/>
            </p:cNvSpPr>
            <p:nvPr/>
          </p:nvSpPr>
          <p:spPr bwMode="auto">
            <a:xfrm>
              <a:off x="528" y="1622"/>
              <a:ext cx="3360" cy="327"/>
            </a:xfrm>
            <a:prstGeom prst="rect">
              <a:avLst/>
            </a:prstGeom>
            <a:noFill/>
            <a:ln w="25400">
              <a:noFill/>
              <a:miter lim="800000"/>
              <a:headEnd/>
              <a:tailEnd/>
            </a:ln>
            <a:effectLst/>
          </p:spPr>
          <p:txBody>
            <a:bodyPr>
              <a:spAutoFit/>
            </a:bodyPr>
            <a:lstStyle/>
            <a:p>
              <a:r>
                <a:rPr lang="zh-CN" altLang="en-US" i="1" u="sng">
                  <a:effectLst>
                    <a:outerShdw blurRad="38100" dist="38100" dir="2700000" algn="tl">
                      <a:srgbClr val="C0C0C0"/>
                    </a:outerShdw>
                  </a:effectLst>
                  <a:latin typeface="黑体" pitchFamily="2" charset="-122"/>
                </a:rPr>
                <a:t>如何确定微指令的结构</a:t>
              </a:r>
              <a:r>
                <a:rPr lang="zh-CN" altLang="en-US">
                  <a:effectLst>
                    <a:outerShdw blurRad="38100" dist="38100" dir="2700000" algn="tl">
                      <a:srgbClr val="C0C0C0"/>
                    </a:outerShdw>
                  </a:effectLst>
                  <a:latin typeface="Times New Roman" pitchFamily="18" charset="0"/>
                </a:rPr>
                <a:t>。</a:t>
              </a:r>
            </a:p>
          </p:txBody>
        </p:sp>
      </p:grpSp>
      <p:grpSp>
        <p:nvGrpSpPr>
          <p:cNvPr id="318470" name="Group 6"/>
          <p:cNvGrpSpPr>
            <a:grpSpLocks/>
          </p:cNvGrpSpPr>
          <p:nvPr/>
        </p:nvGrpSpPr>
        <p:grpSpPr bwMode="auto">
          <a:xfrm>
            <a:off x="684213" y="3284538"/>
            <a:ext cx="7162800" cy="3046412"/>
            <a:chOff x="240" y="1970"/>
            <a:chExt cx="4512" cy="1919"/>
          </a:xfrm>
        </p:grpSpPr>
        <p:sp>
          <p:nvSpPr>
            <p:cNvPr id="318471" name="Text Box 7"/>
            <p:cNvSpPr txBox="1">
              <a:spLocks noChangeArrowheads="1"/>
            </p:cNvSpPr>
            <p:nvPr/>
          </p:nvSpPr>
          <p:spPr bwMode="auto">
            <a:xfrm>
              <a:off x="432" y="2270"/>
              <a:ext cx="4320" cy="1619"/>
            </a:xfrm>
            <a:prstGeom prst="rect">
              <a:avLst/>
            </a:prstGeom>
            <a:noFill/>
            <a:ln w="9525">
              <a:noFill/>
              <a:miter lim="800000"/>
              <a:headEnd/>
              <a:tailEnd/>
            </a:ln>
            <a:effectLst/>
          </p:spPr>
          <p:txBody>
            <a:bodyPr lIns="90000" tIns="46800" rIns="90000" bIns="46800">
              <a:spAutoFit/>
            </a:bodyPr>
            <a:lstStyle/>
            <a:p>
              <a:r>
                <a:rPr lang="zh-CN" altLang="en-US">
                  <a:latin typeface="黑体" pitchFamily="2" charset="-122"/>
                </a:rPr>
                <a:t>（</a:t>
              </a:r>
              <a:r>
                <a:rPr lang="en-US" altLang="zh-CN">
                  <a:latin typeface="黑体" pitchFamily="2" charset="-122"/>
                </a:rPr>
                <a:t>1</a:t>
              </a:r>
              <a:r>
                <a:rPr lang="zh-CN" altLang="en-US">
                  <a:latin typeface="黑体" pitchFamily="2" charset="-122"/>
                </a:rPr>
                <a:t>）有利于</a:t>
              </a:r>
              <a:r>
                <a:rPr lang="zh-CN" altLang="en-US" i="1" u="sng">
                  <a:solidFill>
                    <a:srgbClr val="993300"/>
                  </a:solidFill>
                  <a:effectLst>
                    <a:outerShdw blurRad="38100" dist="38100" dir="2700000" algn="tl">
                      <a:srgbClr val="C0C0C0"/>
                    </a:outerShdw>
                  </a:effectLst>
                  <a:latin typeface="黑体" pitchFamily="2" charset="-122"/>
                </a:rPr>
                <a:t>缩短微指令字长度</a:t>
              </a:r>
              <a:r>
                <a:rPr lang="zh-CN" altLang="en-US">
                  <a:latin typeface="黑体" pitchFamily="2" charset="-122"/>
                </a:rPr>
                <a:t>；</a:t>
              </a:r>
            </a:p>
            <a:p>
              <a:pPr>
                <a:spcBef>
                  <a:spcPct val="20000"/>
                </a:spcBef>
              </a:pPr>
              <a:r>
                <a:rPr lang="zh-CN" altLang="en-US">
                  <a:latin typeface="黑体" pitchFamily="2" charset="-122"/>
                </a:rPr>
                <a:t>（</a:t>
              </a:r>
              <a:r>
                <a:rPr lang="en-US" altLang="zh-CN">
                  <a:latin typeface="黑体" pitchFamily="2" charset="-122"/>
                </a:rPr>
                <a:t>2</a:t>
              </a:r>
              <a:r>
                <a:rPr lang="zh-CN" altLang="en-US">
                  <a:latin typeface="黑体" pitchFamily="2" charset="-122"/>
                </a:rPr>
                <a:t>）有利于</a:t>
              </a:r>
              <a:r>
                <a:rPr lang="zh-CN" altLang="en-US" i="1" u="sng">
                  <a:solidFill>
                    <a:srgbClr val="993300"/>
                  </a:solidFill>
                  <a:effectLst>
                    <a:outerShdw blurRad="38100" dist="38100" dir="2700000" algn="tl">
                      <a:srgbClr val="C0C0C0"/>
                    </a:outerShdw>
                  </a:effectLst>
                  <a:latin typeface="黑体" pitchFamily="2" charset="-122"/>
                </a:rPr>
                <a:t>减小控制存储器的容量</a:t>
              </a:r>
              <a:r>
                <a:rPr lang="zh-CN" altLang="en-US">
                  <a:latin typeface="黑体" pitchFamily="2" charset="-122"/>
                </a:rPr>
                <a:t>；</a:t>
              </a:r>
            </a:p>
            <a:p>
              <a:pPr>
                <a:spcBef>
                  <a:spcPct val="20000"/>
                </a:spcBef>
              </a:pPr>
              <a:r>
                <a:rPr lang="zh-CN" altLang="en-US">
                  <a:latin typeface="黑体" pitchFamily="2" charset="-122"/>
                </a:rPr>
                <a:t>（</a:t>
              </a:r>
              <a:r>
                <a:rPr lang="en-US" altLang="zh-CN">
                  <a:latin typeface="黑体" pitchFamily="2" charset="-122"/>
                </a:rPr>
                <a:t>3</a:t>
              </a:r>
              <a:r>
                <a:rPr lang="zh-CN" altLang="en-US">
                  <a:latin typeface="黑体" pitchFamily="2" charset="-122"/>
                </a:rPr>
                <a:t>）有利于</a:t>
              </a:r>
              <a:r>
                <a:rPr lang="zh-CN" altLang="en-US" i="1" u="sng">
                  <a:solidFill>
                    <a:srgbClr val="993300"/>
                  </a:solidFill>
                  <a:effectLst>
                    <a:outerShdw blurRad="38100" dist="38100" dir="2700000" algn="tl">
                      <a:srgbClr val="C0C0C0"/>
                    </a:outerShdw>
                  </a:effectLst>
                  <a:latin typeface="黑体" pitchFamily="2" charset="-122"/>
                </a:rPr>
                <a:t>提高微程序的执行速度</a:t>
              </a:r>
              <a:r>
                <a:rPr lang="zh-CN" altLang="en-US">
                  <a:latin typeface="黑体" pitchFamily="2" charset="-122"/>
                </a:rPr>
                <a:t>；</a:t>
              </a:r>
            </a:p>
            <a:p>
              <a:pPr>
                <a:spcBef>
                  <a:spcPct val="20000"/>
                </a:spcBef>
              </a:pPr>
              <a:r>
                <a:rPr lang="zh-CN" altLang="en-US">
                  <a:latin typeface="黑体" pitchFamily="2" charset="-122"/>
                </a:rPr>
                <a:t>（</a:t>
              </a:r>
              <a:r>
                <a:rPr lang="en-US" altLang="zh-CN">
                  <a:latin typeface="黑体" pitchFamily="2" charset="-122"/>
                </a:rPr>
                <a:t>4</a:t>
              </a:r>
              <a:r>
                <a:rPr lang="zh-CN" altLang="en-US">
                  <a:latin typeface="黑体" pitchFamily="2" charset="-122"/>
                </a:rPr>
                <a:t>）有利于</a:t>
              </a:r>
              <a:r>
                <a:rPr lang="zh-CN" altLang="en-US" i="1" u="sng">
                  <a:solidFill>
                    <a:srgbClr val="993300"/>
                  </a:solidFill>
                  <a:effectLst>
                    <a:outerShdw blurRad="38100" dist="38100" dir="2700000" algn="tl">
                      <a:srgbClr val="C0C0C0"/>
                    </a:outerShdw>
                  </a:effectLst>
                  <a:latin typeface="黑体" pitchFamily="2" charset="-122"/>
                </a:rPr>
                <a:t>对微指令的修改</a:t>
              </a:r>
              <a:r>
                <a:rPr lang="zh-CN" altLang="en-US">
                  <a:latin typeface="黑体" pitchFamily="2" charset="-122"/>
                </a:rPr>
                <a:t>；</a:t>
              </a:r>
            </a:p>
            <a:p>
              <a:pPr>
                <a:spcBef>
                  <a:spcPct val="20000"/>
                </a:spcBef>
              </a:pPr>
              <a:r>
                <a:rPr lang="zh-CN" altLang="en-US">
                  <a:latin typeface="黑体" pitchFamily="2" charset="-122"/>
                </a:rPr>
                <a:t>（</a:t>
              </a:r>
              <a:r>
                <a:rPr lang="en-US" altLang="zh-CN">
                  <a:latin typeface="黑体" pitchFamily="2" charset="-122"/>
                </a:rPr>
                <a:t>5</a:t>
              </a:r>
              <a:r>
                <a:rPr lang="zh-CN" altLang="en-US">
                  <a:latin typeface="黑体" pitchFamily="2" charset="-122"/>
                </a:rPr>
                <a:t>）有利于</a:t>
              </a:r>
              <a:r>
                <a:rPr lang="zh-CN" altLang="en-US" i="1" u="sng">
                  <a:solidFill>
                    <a:srgbClr val="993300"/>
                  </a:solidFill>
                  <a:effectLst>
                    <a:outerShdw blurRad="38100" dist="38100" dir="2700000" algn="tl">
                      <a:srgbClr val="C0C0C0"/>
                    </a:outerShdw>
                  </a:effectLst>
                  <a:latin typeface="黑体" pitchFamily="2" charset="-122"/>
                </a:rPr>
                <a:t>微程序设计的灵活性</a:t>
              </a:r>
              <a:r>
                <a:rPr lang="zh-CN" altLang="en-US">
                  <a:latin typeface="Times New Roman" pitchFamily="18" charset="0"/>
                  <a:ea typeface="宋体" pitchFamily="2" charset="-122"/>
                </a:rPr>
                <a:t>；</a:t>
              </a:r>
            </a:p>
          </p:txBody>
        </p:sp>
        <p:sp>
          <p:nvSpPr>
            <p:cNvPr id="318472" name="Text Box 8"/>
            <p:cNvSpPr txBox="1">
              <a:spLocks noChangeArrowheads="1"/>
            </p:cNvSpPr>
            <p:nvPr/>
          </p:nvSpPr>
          <p:spPr bwMode="auto">
            <a:xfrm>
              <a:off x="240" y="1970"/>
              <a:ext cx="3716" cy="327"/>
            </a:xfrm>
            <a:prstGeom prst="rect">
              <a:avLst/>
            </a:prstGeom>
            <a:noFill/>
            <a:ln w="25400">
              <a:noFill/>
              <a:miter lim="800000"/>
              <a:headEnd/>
              <a:tailEnd/>
            </a:ln>
            <a:effectLst/>
          </p:spPr>
          <p:txBody>
            <a:bodyPr wrap="none">
              <a:spAutoFit/>
            </a:bodyPr>
            <a:lstStyle/>
            <a:p>
              <a:r>
                <a:rPr lang="zh-CN" altLang="en-US">
                  <a:solidFill>
                    <a:srgbClr val="0000FF"/>
                  </a:solidFill>
                  <a:effectLst>
                    <a:outerShdw blurRad="38100" dist="38100" dir="2700000" algn="tl">
                      <a:srgbClr val="C0C0C0"/>
                    </a:outerShdw>
                  </a:effectLst>
                  <a:latin typeface="方正姚体" pitchFamily="2" charset="-122"/>
                  <a:ea typeface="方正姚体" pitchFamily="2" charset="-122"/>
                </a:rPr>
                <a:t>设计微指令结构应当追求的目标是：</a:t>
              </a:r>
            </a:p>
          </p:txBody>
        </p:sp>
      </p:grpSp>
      <p:sp>
        <p:nvSpPr>
          <p:cNvPr id="318473" name="Text Box 9"/>
          <p:cNvSpPr txBox="1">
            <a:spLocks noChangeArrowheads="1"/>
          </p:cNvSpPr>
          <p:nvPr/>
        </p:nvSpPr>
        <p:spPr bwMode="auto">
          <a:xfrm>
            <a:off x="685800" y="1219200"/>
            <a:ext cx="2632075" cy="579438"/>
          </a:xfrm>
          <a:prstGeom prst="rect">
            <a:avLst/>
          </a:prstGeom>
          <a:noFill/>
          <a:ln w="25400">
            <a:noFill/>
            <a:miter lim="800000"/>
            <a:headEnd/>
            <a:tailEnd/>
          </a:ln>
          <a:effectLst/>
        </p:spPr>
        <p:txBody>
          <a:bodyPr wrap="none">
            <a:spAutoFit/>
          </a:bodyPr>
          <a:lstStyle/>
          <a:p>
            <a:r>
              <a:rPr lang="zh-CN" altLang="en-US" sz="3200">
                <a:solidFill>
                  <a:srgbClr val="0000FF"/>
                </a:solidFill>
                <a:effectLst>
                  <a:outerShdw blurRad="38100" dist="38100" dir="2700000" algn="tl">
                    <a:srgbClr val="C0C0C0"/>
                  </a:outerShdw>
                </a:effectLst>
                <a:latin typeface="方正姚体" pitchFamily="2" charset="-122"/>
                <a:ea typeface="方正姚体" pitchFamily="2" charset="-122"/>
              </a:rPr>
              <a:t>微程序设计：</a:t>
            </a:r>
          </a:p>
        </p:txBody>
      </p:sp>
      <p:sp>
        <p:nvSpPr>
          <p:cNvPr id="318474" name="Text Box 10"/>
          <p:cNvSpPr txBox="1">
            <a:spLocks noChangeArrowheads="1"/>
          </p:cNvSpPr>
          <p:nvPr/>
        </p:nvSpPr>
        <p:spPr bwMode="auto">
          <a:xfrm>
            <a:off x="1143000" y="1676400"/>
            <a:ext cx="7391400" cy="519113"/>
          </a:xfrm>
          <a:prstGeom prst="rect">
            <a:avLst/>
          </a:prstGeom>
          <a:noFill/>
          <a:ln w="25400">
            <a:noFill/>
            <a:miter lim="800000"/>
            <a:headEnd/>
            <a:tailEnd/>
          </a:ln>
          <a:effectLst/>
        </p:spPr>
        <p:txBody>
          <a:bodyPr>
            <a:spAutoFit/>
          </a:bodyPr>
          <a:lstStyle/>
          <a:p>
            <a:r>
              <a:rPr lang="zh-CN" altLang="en-US" i="1" u="sng">
                <a:effectLst>
                  <a:outerShdw blurRad="38100" dist="38100" dir="2700000" algn="tl">
                    <a:srgbClr val="C0C0C0"/>
                  </a:outerShdw>
                </a:effectLst>
                <a:latin typeface="黑体" pitchFamily="2" charset="-122"/>
              </a:rPr>
              <a:t>设计与各条机器指令相对应的微程序的过程</a:t>
            </a:r>
            <a:r>
              <a:rPr lang="zh-CN" altLang="en-US">
                <a:effectLst>
                  <a:outerShdw blurRad="38100" dist="38100" dir="2700000" algn="tl">
                    <a:srgbClr val="C0C0C0"/>
                  </a:outerShdw>
                </a:effectLst>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randombar(horizontal)">
                                      <p:cBhvr>
                                        <p:cTn id="7" dur="500"/>
                                        <p:tgtEl>
                                          <p:spTgt spid="31846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18470"/>
                                        </p:tgtEl>
                                        <p:attrNameLst>
                                          <p:attrName>style.visibility</p:attrName>
                                        </p:attrNameLst>
                                      </p:cBhvr>
                                      <p:to>
                                        <p:strVal val="visible"/>
                                      </p:to>
                                    </p:set>
                                    <p:animEffect transition="in" filter="strips(downLeft)">
                                      <p:cBhvr>
                                        <p:cTn id="12" dur="500"/>
                                        <p:tgtEl>
                                          <p:spTgt spid="318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0" y="53975"/>
            <a:ext cx="7019925" cy="485774"/>
          </a:xfrm>
          <a:prstGeom prst="rect">
            <a:avLst/>
          </a:prstGeom>
          <a:solidFill>
            <a:srgbClr val="FFFF00"/>
          </a:solidFill>
          <a:ln w="12700" cap="sq">
            <a:noFill/>
            <a:miter lim="800000"/>
            <a:headEnd type="none" w="sm" len="sm"/>
            <a:tailEnd type="none" w="sm" len="sm"/>
          </a:ln>
          <a:effectLst/>
        </p:spPr>
        <p:txBody>
          <a:bodyPr>
            <a:spAutoFit/>
          </a:bodyPr>
          <a:lstStyle/>
          <a:p>
            <a:pPr>
              <a:lnSpc>
                <a:spcPct val="70000"/>
              </a:lnSpc>
            </a:pPr>
            <a:r>
              <a:rPr lang="en-US" altLang="zh-CN" sz="3600" dirty="0">
                <a:solidFill>
                  <a:srgbClr val="0000FF"/>
                </a:solidFill>
                <a:latin typeface="黑体" pitchFamily="2" charset="-122"/>
              </a:rPr>
              <a:t>1.</a:t>
            </a:r>
            <a:r>
              <a:rPr lang="zh-CN" altLang="en-US" sz="3600" dirty="0">
                <a:solidFill>
                  <a:srgbClr val="0000FF"/>
                </a:solidFill>
                <a:latin typeface="黑体" pitchFamily="2" charset="-122"/>
              </a:rPr>
              <a:t>微命令的</a:t>
            </a:r>
            <a:r>
              <a:rPr lang="zh-CN" altLang="en-US" sz="3600" dirty="0" smtClean="0">
                <a:solidFill>
                  <a:srgbClr val="0000FF"/>
                </a:solidFill>
                <a:latin typeface="黑体" pitchFamily="2" charset="-122"/>
              </a:rPr>
              <a:t>编码方法</a:t>
            </a:r>
            <a:endParaRPr lang="en-US" altLang="zh-CN" sz="3600" dirty="0">
              <a:solidFill>
                <a:srgbClr val="0000FF"/>
              </a:solidFill>
              <a:latin typeface="Times New Roman" pitchFamily="18" charset="0"/>
            </a:endParaRPr>
          </a:p>
        </p:txBody>
      </p:sp>
      <p:sp>
        <p:nvSpPr>
          <p:cNvPr id="297987" name="Text Box 3"/>
          <p:cNvSpPr txBox="1">
            <a:spLocks noChangeArrowheads="1"/>
          </p:cNvSpPr>
          <p:nvPr/>
        </p:nvSpPr>
        <p:spPr bwMode="auto">
          <a:xfrm>
            <a:off x="0" y="685800"/>
            <a:ext cx="55626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latin typeface="黑体" pitchFamily="2" charset="-122"/>
              </a:rPr>
              <a:t>（</a:t>
            </a:r>
            <a:r>
              <a:rPr lang="en-US" altLang="zh-CN" sz="3600">
                <a:latin typeface="黑体" pitchFamily="2" charset="-122"/>
              </a:rPr>
              <a:t>1</a:t>
            </a:r>
            <a:r>
              <a:rPr lang="zh-CN" altLang="en-US" sz="3600">
                <a:latin typeface="黑体" pitchFamily="2" charset="-122"/>
              </a:rPr>
              <a:t>）直接表示法</a:t>
            </a:r>
            <a:endParaRPr lang="zh-CN" altLang="en-US" sz="3600">
              <a:solidFill>
                <a:schemeClr val="folHlink"/>
              </a:solidFill>
              <a:latin typeface="Times New Roman" pitchFamily="18" charset="0"/>
            </a:endParaRPr>
          </a:p>
        </p:txBody>
      </p:sp>
      <p:sp>
        <p:nvSpPr>
          <p:cNvPr id="297988" name="Text Box 4"/>
          <p:cNvSpPr txBox="1">
            <a:spLocks noChangeArrowheads="1"/>
          </p:cNvSpPr>
          <p:nvPr/>
        </p:nvSpPr>
        <p:spPr bwMode="auto">
          <a:xfrm>
            <a:off x="0" y="1981200"/>
            <a:ext cx="3429000" cy="422275"/>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600">
                <a:latin typeface="黑体" pitchFamily="2" charset="-122"/>
              </a:rPr>
              <a:t>例</a:t>
            </a:r>
            <a:r>
              <a:rPr lang="en-US" altLang="zh-CN" sz="3600">
                <a:latin typeface="黑体" pitchFamily="2" charset="-122"/>
              </a:rPr>
              <a:t>. </a:t>
            </a:r>
            <a:r>
              <a:rPr lang="zh-CN" altLang="en-US" sz="3600">
                <a:latin typeface="黑体" pitchFamily="2" charset="-122"/>
              </a:rPr>
              <a:t>某微指令</a:t>
            </a:r>
            <a:endParaRPr lang="zh-CN" altLang="en-US" sz="3600">
              <a:latin typeface="Times New Roman" pitchFamily="18" charset="0"/>
            </a:endParaRPr>
          </a:p>
        </p:txBody>
      </p:sp>
      <p:sp>
        <p:nvSpPr>
          <p:cNvPr id="297989" name="Text Box 5"/>
          <p:cNvSpPr txBox="1">
            <a:spLocks noChangeArrowheads="1"/>
          </p:cNvSpPr>
          <p:nvPr/>
        </p:nvSpPr>
        <p:spPr bwMode="auto">
          <a:xfrm>
            <a:off x="0" y="1295400"/>
            <a:ext cx="91440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solidFill>
                  <a:schemeClr val="folHlink"/>
                </a:solidFill>
                <a:latin typeface="黑体" pitchFamily="2" charset="-122"/>
              </a:rPr>
              <a:t>微命令按位给出。</a:t>
            </a:r>
            <a:endParaRPr lang="zh-CN" altLang="en-US" sz="3600">
              <a:latin typeface="Times New Roman" pitchFamily="18" charset="0"/>
            </a:endParaRPr>
          </a:p>
        </p:txBody>
      </p:sp>
      <p:sp>
        <p:nvSpPr>
          <p:cNvPr id="297990" name="Text Box 6"/>
          <p:cNvSpPr txBox="1">
            <a:spLocks noChangeArrowheads="1"/>
          </p:cNvSpPr>
          <p:nvPr/>
        </p:nvSpPr>
        <p:spPr bwMode="auto">
          <a:xfrm>
            <a:off x="0" y="4953000"/>
            <a:ext cx="7620000" cy="1027113"/>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600">
                <a:solidFill>
                  <a:schemeClr val="folHlink"/>
                </a:solidFill>
                <a:latin typeface="黑体" pitchFamily="2" charset="-122"/>
              </a:rPr>
              <a:t>不需译码，产生微命令的速度快；</a:t>
            </a:r>
          </a:p>
          <a:p>
            <a:pPr>
              <a:lnSpc>
                <a:spcPct val="60000"/>
              </a:lnSpc>
            </a:pPr>
            <a:r>
              <a:rPr lang="zh-CN" altLang="en-US" sz="3600">
                <a:solidFill>
                  <a:schemeClr val="folHlink"/>
                </a:solidFill>
                <a:latin typeface="黑体" pitchFamily="2" charset="-122"/>
              </a:rPr>
              <a:t>信息的表示效率低。</a:t>
            </a:r>
            <a:endParaRPr lang="zh-CN" altLang="en-US" sz="3600">
              <a:solidFill>
                <a:schemeClr val="folHlink"/>
              </a:solidFill>
              <a:latin typeface="Times New Roman" pitchFamily="18" charset="0"/>
            </a:endParaRPr>
          </a:p>
        </p:txBody>
      </p:sp>
      <p:grpSp>
        <p:nvGrpSpPr>
          <p:cNvPr id="297991" name="Group 7"/>
          <p:cNvGrpSpPr>
            <a:grpSpLocks/>
          </p:cNvGrpSpPr>
          <p:nvPr/>
        </p:nvGrpSpPr>
        <p:grpSpPr bwMode="auto">
          <a:xfrm>
            <a:off x="381000" y="2362200"/>
            <a:ext cx="8610600" cy="1219200"/>
            <a:chOff x="0" y="1536"/>
            <a:chExt cx="5424" cy="768"/>
          </a:xfrm>
        </p:grpSpPr>
        <p:sp>
          <p:nvSpPr>
            <p:cNvPr id="297992" name="Text Box 8"/>
            <p:cNvSpPr txBox="1">
              <a:spLocks noChangeArrowheads="1"/>
            </p:cNvSpPr>
            <p:nvPr/>
          </p:nvSpPr>
          <p:spPr bwMode="auto">
            <a:xfrm>
              <a:off x="0" y="1872"/>
              <a:ext cx="5424" cy="422"/>
            </a:xfrm>
            <a:prstGeom prst="rect">
              <a:avLst/>
            </a:prstGeom>
            <a:noFill/>
            <a:ln w="28575" cap="sq">
              <a:solidFill>
                <a:schemeClr val="tx1"/>
              </a:solidFill>
              <a:miter lim="800000"/>
              <a:headEnd type="none" w="sm" len="sm"/>
              <a:tailEnd type="none" w="sm" len="sm"/>
            </a:ln>
            <a:effectLst/>
          </p:spPr>
          <p:txBody>
            <a:bodyPr>
              <a:spAutoFit/>
            </a:bodyPr>
            <a:lstStyle/>
            <a:p>
              <a:r>
                <a:rPr lang="en-US" altLang="zh-CN" sz="3600">
                  <a:solidFill>
                    <a:schemeClr val="folHlink"/>
                  </a:solidFill>
                  <a:latin typeface="黑体" pitchFamily="2" charset="-122"/>
                </a:rPr>
                <a:t>         C</a:t>
              </a:r>
              <a:r>
                <a:rPr lang="en-US" altLang="zh-CN">
                  <a:solidFill>
                    <a:schemeClr val="folHlink"/>
                  </a:solidFill>
                  <a:latin typeface="黑体" pitchFamily="2" charset="-122"/>
                </a:rPr>
                <a:t>0</a:t>
              </a:r>
              <a:r>
                <a:rPr lang="en-US" altLang="zh-CN" sz="3600">
                  <a:solidFill>
                    <a:schemeClr val="folHlink"/>
                  </a:solidFill>
                  <a:latin typeface="黑体" pitchFamily="2" charset="-122"/>
                </a:rPr>
                <a:t>             R   W</a:t>
              </a:r>
            </a:p>
          </p:txBody>
        </p:sp>
        <p:sp>
          <p:nvSpPr>
            <p:cNvPr id="297993" name="Line 9"/>
            <p:cNvSpPr>
              <a:spLocks noChangeShapeType="1"/>
            </p:cNvSpPr>
            <p:nvPr/>
          </p:nvSpPr>
          <p:spPr bwMode="auto">
            <a:xfrm>
              <a:off x="1200" y="1872"/>
              <a:ext cx="0" cy="43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297994" name="Line 10"/>
            <p:cNvSpPr>
              <a:spLocks noChangeShapeType="1"/>
            </p:cNvSpPr>
            <p:nvPr/>
          </p:nvSpPr>
          <p:spPr bwMode="auto">
            <a:xfrm>
              <a:off x="1824" y="1872"/>
              <a:ext cx="0" cy="43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297995" name="Line 11"/>
            <p:cNvSpPr>
              <a:spLocks noChangeShapeType="1"/>
            </p:cNvSpPr>
            <p:nvPr/>
          </p:nvSpPr>
          <p:spPr bwMode="auto">
            <a:xfrm>
              <a:off x="3216" y="1872"/>
              <a:ext cx="0" cy="43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297996" name="Line 12"/>
            <p:cNvSpPr>
              <a:spLocks noChangeShapeType="1"/>
            </p:cNvSpPr>
            <p:nvPr/>
          </p:nvSpPr>
          <p:spPr bwMode="auto">
            <a:xfrm>
              <a:off x="3792" y="1872"/>
              <a:ext cx="0" cy="43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297997" name="Line 13"/>
            <p:cNvSpPr>
              <a:spLocks noChangeShapeType="1"/>
            </p:cNvSpPr>
            <p:nvPr/>
          </p:nvSpPr>
          <p:spPr bwMode="auto">
            <a:xfrm>
              <a:off x="4416" y="1872"/>
              <a:ext cx="0" cy="43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297998" name="Line 14"/>
            <p:cNvSpPr>
              <a:spLocks noChangeShapeType="1"/>
            </p:cNvSpPr>
            <p:nvPr/>
          </p:nvSpPr>
          <p:spPr bwMode="auto">
            <a:xfrm>
              <a:off x="192" y="2064"/>
              <a:ext cx="672" cy="0"/>
            </a:xfrm>
            <a:prstGeom prst="line">
              <a:avLst/>
            </a:prstGeom>
            <a:noFill/>
            <a:ln w="38100">
              <a:solidFill>
                <a:schemeClr val="folHlink"/>
              </a:solidFill>
              <a:prstDash val="dash"/>
              <a:round/>
              <a:headEnd type="none" w="sm" len="sm"/>
              <a:tailEnd type="none" w="sm" len="sm"/>
            </a:ln>
            <a:effectLst/>
          </p:spPr>
          <p:txBody>
            <a:bodyPr wrap="none" anchor="ctr"/>
            <a:lstStyle/>
            <a:p>
              <a:endParaRPr lang="zh-CN" altLang="en-US"/>
            </a:p>
          </p:txBody>
        </p:sp>
        <p:sp>
          <p:nvSpPr>
            <p:cNvPr id="297999" name="Line 15"/>
            <p:cNvSpPr>
              <a:spLocks noChangeShapeType="1"/>
            </p:cNvSpPr>
            <p:nvPr/>
          </p:nvSpPr>
          <p:spPr bwMode="auto">
            <a:xfrm>
              <a:off x="2112" y="2112"/>
              <a:ext cx="672" cy="0"/>
            </a:xfrm>
            <a:prstGeom prst="line">
              <a:avLst/>
            </a:prstGeom>
            <a:noFill/>
            <a:ln w="38100">
              <a:solidFill>
                <a:schemeClr val="folHlink"/>
              </a:solidFill>
              <a:prstDash val="dash"/>
              <a:round/>
              <a:headEnd type="none" w="sm" len="sm"/>
              <a:tailEnd type="none" w="sm" len="sm"/>
            </a:ln>
            <a:effectLst/>
          </p:spPr>
          <p:txBody>
            <a:bodyPr wrap="none" anchor="ctr"/>
            <a:lstStyle/>
            <a:p>
              <a:endParaRPr lang="zh-CN" altLang="en-US"/>
            </a:p>
          </p:txBody>
        </p:sp>
        <p:sp>
          <p:nvSpPr>
            <p:cNvPr id="298000" name="Line 16"/>
            <p:cNvSpPr>
              <a:spLocks noChangeShapeType="1"/>
            </p:cNvSpPr>
            <p:nvPr/>
          </p:nvSpPr>
          <p:spPr bwMode="auto">
            <a:xfrm>
              <a:off x="4608" y="2112"/>
              <a:ext cx="672" cy="0"/>
            </a:xfrm>
            <a:prstGeom prst="line">
              <a:avLst/>
            </a:prstGeom>
            <a:noFill/>
            <a:ln w="38100">
              <a:solidFill>
                <a:schemeClr val="folHlink"/>
              </a:solidFill>
              <a:prstDash val="dash"/>
              <a:round/>
              <a:headEnd type="none" w="sm" len="sm"/>
              <a:tailEnd type="none" w="sm" len="sm"/>
            </a:ln>
            <a:effectLst/>
          </p:spPr>
          <p:txBody>
            <a:bodyPr wrap="none" anchor="ctr"/>
            <a:lstStyle/>
            <a:p>
              <a:endParaRPr lang="zh-CN" altLang="en-US"/>
            </a:p>
          </p:txBody>
        </p:sp>
        <p:sp>
          <p:nvSpPr>
            <p:cNvPr id="298001" name="Text Box 17"/>
            <p:cNvSpPr txBox="1">
              <a:spLocks noChangeArrowheads="1"/>
            </p:cNvSpPr>
            <p:nvPr/>
          </p:nvSpPr>
          <p:spPr bwMode="auto">
            <a:xfrm>
              <a:off x="1392" y="1536"/>
              <a:ext cx="3120" cy="327"/>
            </a:xfrm>
            <a:prstGeom prst="rect">
              <a:avLst/>
            </a:prstGeom>
            <a:noFill/>
            <a:ln w="12700" cap="sq">
              <a:noFill/>
              <a:miter lim="800000"/>
              <a:headEnd type="none" w="sm" len="sm"/>
              <a:tailEnd type="none" w="sm" len="sm"/>
            </a:ln>
            <a:effectLst/>
          </p:spPr>
          <p:txBody>
            <a:bodyPr>
              <a:spAutoFit/>
            </a:bodyPr>
            <a:lstStyle/>
            <a:p>
              <a:r>
                <a:rPr lang="en-US" altLang="zh-CN">
                  <a:latin typeface="黑体" pitchFamily="2" charset="-122"/>
                </a:rPr>
                <a:t>1                 1    1</a:t>
              </a:r>
            </a:p>
          </p:txBody>
        </p:sp>
      </p:grpSp>
      <p:grpSp>
        <p:nvGrpSpPr>
          <p:cNvPr id="298002" name="Group 18"/>
          <p:cNvGrpSpPr>
            <a:grpSpLocks/>
          </p:cNvGrpSpPr>
          <p:nvPr/>
        </p:nvGrpSpPr>
        <p:grpSpPr bwMode="auto">
          <a:xfrm>
            <a:off x="228600" y="3733800"/>
            <a:ext cx="4953000" cy="1019175"/>
            <a:chOff x="480" y="2352"/>
            <a:chExt cx="3120" cy="642"/>
          </a:xfrm>
        </p:grpSpPr>
        <p:sp>
          <p:nvSpPr>
            <p:cNvPr id="298003" name="Text Box 19"/>
            <p:cNvSpPr txBox="1">
              <a:spLocks noChangeArrowheads="1"/>
            </p:cNvSpPr>
            <p:nvPr/>
          </p:nvSpPr>
          <p:spPr bwMode="auto">
            <a:xfrm>
              <a:off x="480" y="2448"/>
              <a:ext cx="720" cy="300"/>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600">
                  <a:latin typeface="黑体" pitchFamily="2" charset="-122"/>
                </a:rPr>
                <a:t>C</a:t>
              </a:r>
              <a:r>
                <a:rPr lang="en-US" altLang="zh-CN">
                  <a:latin typeface="黑体" pitchFamily="2" charset="-122"/>
                </a:rPr>
                <a:t>0=</a:t>
              </a:r>
              <a:endParaRPr lang="en-US" altLang="zh-CN" sz="3600">
                <a:latin typeface="黑体" pitchFamily="2" charset="-122"/>
              </a:endParaRPr>
            </a:p>
          </p:txBody>
        </p:sp>
        <p:sp>
          <p:nvSpPr>
            <p:cNvPr id="298004" name="Text Box 20"/>
            <p:cNvSpPr txBox="1">
              <a:spLocks noChangeArrowheads="1"/>
            </p:cNvSpPr>
            <p:nvPr/>
          </p:nvSpPr>
          <p:spPr bwMode="auto">
            <a:xfrm>
              <a:off x="1152" y="2352"/>
              <a:ext cx="2448" cy="642"/>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200">
                  <a:latin typeface="黑体" pitchFamily="2" charset="-122"/>
                </a:rPr>
                <a:t>0 </a:t>
              </a:r>
              <a:r>
                <a:rPr lang="zh-CN" altLang="en-US" sz="3200">
                  <a:latin typeface="黑体" pitchFamily="2" charset="-122"/>
                </a:rPr>
                <a:t>进位初值为</a:t>
              </a:r>
              <a:r>
                <a:rPr lang="en-US" altLang="zh-CN" sz="3200">
                  <a:latin typeface="黑体" pitchFamily="2" charset="-122"/>
                </a:rPr>
                <a:t>0</a:t>
              </a:r>
            </a:p>
            <a:p>
              <a:pPr>
                <a:lnSpc>
                  <a:spcPct val="70000"/>
                </a:lnSpc>
              </a:pPr>
              <a:r>
                <a:rPr lang="en-US" altLang="zh-CN" sz="3200">
                  <a:latin typeface="黑体" pitchFamily="2" charset="-122"/>
                </a:rPr>
                <a:t>1 </a:t>
              </a:r>
              <a:r>
                <a:rPr lang="zh-CN" altLang="en-US" sz="3200">
                  <a:latin typeface="黑体" pitchFamily="2" charset="-122"/>
                </a:rPr>
                <a:t>进位初值为</a:t>
              </a:r>
              <a:r>
                <a:rPr lang="en-US" altLang="zh-CN" sz="3200">
                  <a:latin typeface="黑体" pitchFamily="2" charset="-122"/>
                </a:rPr>
                <a:t>1</a:t>
              </a:r>
              <a:endParaRPr lang="en-US" altLang="zh-CN" sz="3200">
                <a:latin typeface="Times New Roman" pitchFamily="18" charset="0"/>
              </a:endParaRPr>
            </a:p>
          </p:txBody>
        </p:sp>
        <p:sp>
          <p:nvSpPr>
            <p:cNvPr id="298005" name="AutoShape 21"/>
            <p:cNvSpPr>
              <a:spLocks/>
            </p:cNvSpPr>
            <p:nvPr/>
          </p:nvSpPr>
          <p:spPr bwMode="auto">
            <a:xfrm>
              <a:off x="1056" y="2400"/>
              <a:ext cx="48" cy="480"/>
            </a:xfrm>
            <a:prstGeom prst="leftBrace">
              <a:avLst>
                <a:gd name="adj1" fmla="val 83333"/>
                <a:gd name="adj2" fmla="val 50000"/>
              </a:avLst>
            </a:prstGeom>
            <a:noFill/>
            <a:ln w="28575" cap="sq">
              <a:solidFill>
                <a:schemeClr val="tx1"/>
              </a:solidFill>
              <a:round/>
              <a:headEnd type="none" w="sm" len="sm"/>
              <a:tailEnd type="none" w="sm" len="sm"/>
            </a:ln>
            <a:effectLst/>
          </p:spPr>
          <p:txBody>
            <a:bodyPr wrap="none" anchor="ctr"/>
            <a:lstStyle/>
            <a:p>
              <a:endParaRPr lang="zh-CN" altLang="en-US"/>
            </a:p>
          </p:txBody>
        </p:sp>
      </p:grpSp>
      <p:grpSp>
        <p:nvGrpSpPr>
          <p:cNvPr id="298006" name="Group 22"/>
          <p:cNvGrpSpPr>
            <a:grpSpLocks/>
          </p:cNvGrpSpPr>
          <p:nvPr/>
        </p:nvGrpSpPr>
        <p:grpSpPr bwMode="auto">
          <a:xfrm>
            <a:off x="4495800" y="3733800"/>
            <a:ext cx="2743200" cy="1019175"/>
            <a:chOff x="3168" y="2352"/>
            <a:chExt cx="1728" cy="642"/>
          </a:xfrm>
        </p:grpSpPr>
        <p:sp>
          <p:nvSpPr>
            <p:cNvPr id="298007" name="Text Box 23"/>
            <p:cNvSpPr txBox="1">
              <a:spLocks noChangeArrowheads="1"/>
            </p:cNvSpPr>
            <p:nvPr/>
          </p:nvSpPr>
          <p:spPr bwMode="auto">
            <a:xfrm>
              <a:off x="3168" y="2496"/>
              <a:ext cx="720" cy="300"/>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600">
                  <a:latin typeface="黑体" pitchFamily="2" charset="-122"/>
                </a:rPr>
                <a:t>R</a:t>
              </a:r>
              <a:r>
                <a:rPr lang="en-US" altLang="zh-CN">
                  <a:latin typeface="黑体" pitchFamily="2" charset="-122"/>
                </a:rPr>
                <a:t>=</a:t>
              </a:r>
              <a:endParaRPr lang="en-US" altLang="zh-CN" sz="3600">
                <a:latin typeface="黑体" pitchFamily="2" charset="-122"/>
              </a:endParaRPr>
            </a:p>
          </p:txBody>
        </p:sp>
        <p:sp>
          <p:nvSpPr>
            <p:cNvPr id="298008" name="Text Box 24"/>
            <p:cNvSpPr txBox="1">
              <a:spLocks noChangeArrowheads="1"/>
            </p:cNvSpPr>
            <p:nvPr/>
          </p:nvSpPr>
          <p:spPr bwMode="auto">
            <a:xfrm>
              <a:off x="3648" y="2352"/>
              <a:ext cx="1248" cy="642"/>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200">
                  <a:latin typeface="黑体" pitchFamily="2" charset="-122"/>
                </a:rPr>
                <a:t>0 </a:t>
              </a:r>
              <a:r>
                <a:rPr lang="zh-CN" altLang="en-US" sz="3200">
                  <a:latin typeface="黑体" pitchFamily="2" charset="-122"/>
                </a:rPr>
                <a:t>不读</a:t>
              </a:r>
            </a:p>
            <a:p>
              <a:pPr>
                <a:lnSpc>
                  <a:spcPct val="70000"/>
                </a:lnSpc>
              </a:pPr>
              <a:r>
                <a:rPr lang="en-US" altLang="zh-CN" sz="3200">
                  <a:latin typeface="黑体" pitchFamily="2" charset="-122"/>
                </a:rPr>
                <a:t>1 </a:t>
              </a:r>
              <a:r>
                <a:rPr lang="zh-CN" altLang="en-US" sz="3200">
                  <a:latin typeface="黑体" pitchFamily="2" charset="-122"/>
                </a:rPr>
                <a:t>读</a:t>
              </a:r>
              <a:endParaRPr lang="zh-CN" altLang="en-US" sz="3200">
                <a:latin typeface="Times New Roman" pitchFamily="18" charset="0"/>
              </a:endParaRPr>
            </a:p>
          </p:txBody>
        </p:sp>
        <p:sp>
          <p:nvSpPr>
            <p:cNvPr id="298009" name="AutoShape 25"/>
            <p:cNvSpPr>
              <a:spLocks/>
            </p:cNvSpPr>
            <p:nvPr/>
          </p:nvSpPr>
          <p:spPr bwMode="auto">
            <a:xfrm>
              <a:off x="3552" y="2400"/>
              <a:ext cx="48" cy="480"/>
            </a:xfrm>
            <a:prstGeom prst="leftBrace">
              <a:avLst>
                <a:gd name="adj1" fmla="val 83333"/>
                <a:gd name="adj2" fmla="val 50000"/>
              </a:avLst>
            </a:prstGeom>
            <a:noFill/>
            <a:ln w="28575" cap="sq">
              <a:solidFill>
                <a:schemeClr val="tx1"/>
              </a:solidFill>
              <a:round/>
              <a:headEnd type="none" w="sm" len="sm"/>
              <a:tailEnd type="none" w="sm" len="sm"/>
            </a:ln>
            <a:effectLst/>
          </p:spPr>
          <p:txBody>
            <a:bodyPr wrap="none" anchor="ctr"/>
            <a:lstStyle/>
            <a:p>
              <a:endParaRPr lang="zh-CN" altLang="en-US"/>
            </a:p>
          </p:txBody>
        </p:sp>
      </p:grpSp>
      <p:grpSp>
        <p:nvGrpSpPr>
          <p:cNvPr id="298010" name="Group 26"/>
          <p:cNvGrpSpPr>
            <a:grpSpLocks/>
          </p:cNvGrpSpPr>
          <p:nvPr/>
        </p:nvGrpSpPr>
        <p:grpSpPr bwMode="auto">
          <a:xfrm>
            <a:off x="6934200" y="3733800"/>
            <a:ext cx="2743200" cy="1019175"/>
            <a:chOff x="4464" y="2352"/>
            <a:chExt cx="1728" cy="642"/>
          </a:xfrm>
        </p:grpSpPr>
        <p:sp>
          <p:nvSpPr>
            <p:cNvPr id="298011" name="Text Box 27"/>
            <p:cNvSpPr txBox="1">
              <a:spLocks noChangeArrowheads="1"/>
            </p:cNvSpPr>
            <p:nvPr/>
          </p:nvSpPr>
          <p:spPr bwMode="auto">
            <a:xfrm>
              <a:off x="4944" y="2352"/>
              <a:ext cx="1248" cy="642"/>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200">
                  <a:latin typeface="黑体" pitchFamily="2" charset="-122"/>
                </a:rPr>
                <a:t>0 </a:t>
              </a:r>
              <a:r>
                <a:rPr lang="zh-CN" altLang="en-US" sz="3200">
                  <a:latin typeface="黑体" pitchFamily="2" charset="-122"/>
                </a:rPr>
                <a:t>不写</a:t>
              </a:r>
            </a:p>
            <a:p>
              <a:pPr>
                <a:lnSpc>
                  <a:spcPct val="70000"/>
                </a:lnSpc>
              </a:pPr>
              <a:r>
                <a:rPr lang="en-US" altLang="zh-CN" sz="3200">
                  <a:latin typeface="黑体" pitchFamily="2" charset="-122"/>
                </a:rPr>
                <a:t>1 </a:t>
              </a:r>
              <a:r>
                <a:rPr lang="zh-CN" altLang="en-US" sz="3200">
                  <a:latin typeface="黑体" pitchFamily="2" charset="-122"/>
                </a:rPr>
                <a:t>写</a:t>
              </a:r>
              <a:endParaRPr lang="zh-CN" altLang="en-US" sz="3200">
                <a:latin typeface="Times New Roman" pitchFamily="18" charset="0"/>
              </a:endParaRPr>
            </a:p>
          </p:txBody>
        </p:sp>
        <p:sp>
          <p:nvSpPr>
            <p:cNvPr id="298012" name="Text Box 28"/>
            <p:cNvSpPr txBox="1">
              <a:spLocks noChangeArrowheads="1"/>
            </p:cNvSpPr>
            <p:nvPr/>
          </p:nvSpPr>
          <p:spPr bwMode="auto">
            <a:xfrm>
              <a:off x="4464" y="2496"/>
              <a:ext cx="720" cy="300"/>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600">
                  <a:latin typeface="黑体" pitchFamily="2" charset="-122"/>
                </a:rPr>
                <a:t>W</a:t>
              </a:r>
              <a:r>
                <a:rPr lang="en-US" altLang="zh-CN">
                  <a:latin typeface="黑体" pitchFamily="2" charset="-122"/>
                </a:rPr>
                <a:t>=</a:t>
              </a:r>
              <a:endParaRPr lang="en-US" altLang="zh-CN" sz="3600">
                <a:latin typeface="黑体" pitchFamily="2" charset="-122"/>
              </a:endParaRPr>
            </a:p>
          </p:txBody>
        </p:sp>
        <p:sp>
          <p:nvSpPr>
            <p:cNvPr id="298013" name="AutoShape 29"/>
            <p:cNvSpPr>
              <a:spLocks/>
            </p:cNvSpPr>
            <p:nvPr/>
          </p:nvSpPr>
          <p:spPr bwMode="auto">
            <a:xfrm>
              <a:off x="4848" y="2400"/>
              <a:ext cx="96" cy="480"/>
            </a:xfrm>
            <a:prstGeom prst="leftBrace">
              <a:avLst>
                <a:gd name="adj1" fmla="val 41667"/>
                <a:gd name="adj2" fmla="val 50000"/>
              </a:avLst>
            </a:prstGeom>
            <a:noFill/>
            <a:ln w="28575" cap="sq">
              <a:solidFill>
                <a:schemeClr val="tx1"/>
              </a:solidFill>
              <a:round/>
              <a:headEnd type="none" w="sm" len="sm"/>
              <a:tailEnd type="none" w="sm" len="sm"/>
            </a:ln>
            <a:effectLst/>
          </p:spPr>
          <p:txBody>
            <a:bodyPr wrap="none" anchor="ctr"/>
            <a:lstStyle/>
            <a:p>
              <a:endParaRPr lang="zh-CN" altLang="en-US"/>
            </a:p>
          </p:txBody>
        </p:sp>
      </p:grpSp>
      <p:sp>
        <p:nvSpPr>
          <p:cNvPr id="298014" name="Text Box 30"/>
          <p:cNvSpPr txBox="1">
            <a:spLocks noChangeArrowheads="1"/>
          </p:cNvSpPr>
          <p:nvPr/>
        </p:nvSpPr>
        <p:spPr bwMode="auto">
          <a:xfrm>
            <a:off x="0" y="6172200"/>
            <a:ext cx="95250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latin typeface="黑体" pitchFamily="2" charset="-122"/>
              </a:rPr>
              <a:t>微指令中通常只有个别位采用直接控制法。</a:t>
            </a:r>
            <a:endParaRPr lang="zh-CN" altLang="en-US" sz="3600">
              <a:solidFill>
                <a:schemeClr val="folHlink"/>
              </a:solidFill>
              <a:latin typeface="Times New Roman" pitchFamily="18" charset="0"/>
            </a:endParaRP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97986"/>
                                        </p:tgtEl>
                                        <p:attrNameLst>
                                          <p:attrName>style.visibility</p:attrName>
                                        </p:attrNameLst>
                                      </p:cBhvr>
                                      <p:to>
                                        <p:strVal val="visible"/>
                                      </p:to>
                                    </p:set>
                                    <p:anim calcmode="lin" valueType="num">
                                      <p:cBhvr>
                                        <p:cTn id="7" dur="500" fill="hold"/>
                                        <p:tgtEl>
                                          <p:spTgt spid="297986"/>
                                        </p:tgtEl>
                                        <p:attrNameLst>
                                          <p:attrName>ppt_x</p:attrName>
                                        </p:attrNameLst>
                                      </p:cBhvr>
                                      <p:tavLst>
                                        <p:tav tm="0">
                                          <p:val>
                                            <p:strVal val="#ppt_x"/>
                                          </p:val>
                                        </p:tav>
                                        <p:tav tm="100000">
                                          <p:val>
                                            <p:strVal val="#ppt_x"/>
                                          </p:val>
                                        </p:tav>
                                      </p:tavLst>
                                    </p:anim>
                                    <p:anim calcmode="lin" valueType="num">
                                      <p:cBhvr>
                                        <p:cTn id="8" dur="500" fill="hold"/>
                                        <p:tgtEl>
                                          <p:spTgt spid="297986"/>
                                        </p:tgtEl>
                                        <p:attrNameLst>
                                          <p:attrName>ppt_y</p:attrName>
                                        </p:attrNameLst>
                                      </p:cBhvr>
                                      <p:tavLst>
                                        <p:tav tm="0">
                                          <p:val>
                                            <p:strVal val="#ppt_y+#ppt_h/2"/>
                                          </p:val>
                                        </p:tav>
                                        <p:tav tm="100000">
                                          <p:val>
                                            <p:strVal val="#ppt_y"/>
                                          </p:val>
                                        </p:tav>
                                      </p:tavLst>
                                    </p:anim>
                                    <p:anim calcmode="lin" valueType="num">
                                      <p:cBhvr>
                                        <p:cTn id="9" dur="500" fill="hold"/>
                                        <p:tgtEl>
                                          <p:spTgt spid="297986"/>
                                        </p:tgtEl>
                                        <p:attrNameLst>
                                          <p:attrName>ppt_w</p:attrName>
                                        </p:attrNameLst>
                                      </p:cBhvr>
                                      <p:tavLst>
                                        <p:tav tm="0">
                                          <p:val>
                                            <p:strVal val="#ppt_w"/>
                                          </p:val>
                                        </p:tav>
                                        <p:tav tm="100000">
                                          <p:val>
                                            <p:strVal val="#ppt_w"/>
                                          </p:val>
                                        </p:tav>
                                      </p:tavLst>
                                    </p:anim>
                                    <p:anim calcmode="lin" valueType="num">
                                      <p:cBhvr>
                                        <p:cTn id="10" dur="500" fill="hold"/>
                                        <p:tgtEl>
                                          <p:spTgt spid="29798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297987"/>
                                        </p:tgtEl>
                                        <p:attrNameLst>
                                          <p:attrName>style.visibility</p:attrName>
                                        </p:attrNameLst>
                                      </p:cBhvr>
                                      <p:to>
                                        <p:strVal val="visible"/>
                                      </p:to>
                                    </p:set>
                                    <p:animEffect transition="in" filter="slide(fromRight)">
                                      <p:cBhvr>
                                        <p:cTn id="15" dur="500"/>
                                        <p:tgtEl>
                                          <p:spTgt spid="29798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297989">
                                            <p:txEl>
                                              <p:pRg st="0" end="0"/>
                                            </p:txEl>
                                          </p:spTgt>
                                        </p:tgtEl>
                                        <p:attrNameLst>
                                          <p:attrName>style.visibility</p:attrName>
                                        </p:attrNameLst>
                                      </p:cBhvr>
                                      <p:to>
                                        <p:strVal val="visible"/>
                                      </p:to>
                                    </p:set>
                                    <p:animEffect transition="in" filter="slide(fromRight)">
                                      <p:cBhvr>
                                        <p:cTn id="20" dur="500"/>
                                        <p:tgtEl>
                                          <p:spTgt spid="29798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7988"/>
                                        </p:tgtEl>
                                        <p:attrNameLst>
                                          <p:attrName>style.visibility</p:attrName>
                                        </p:attrNameLst>
                                      </p:cBhvr>
                                      <p:to>
                                        <p:strVal val="visible"/>
                                      </p:to>
                                    </p:set>
                                    <p:anim calcmode="lin" valueType="num">
                                      <p:cBhvr additive="base">
                                        <p:cTn id="25" dur="500" fill="hold"/>
                                        <p:tgtEl>
                                          <p:spTgt spid="297988"/>
                                        </p:tgtEl>
                                        <p:attrNameLst>
                                          <p:attrName>ppt_x</p:attrName>
                                        </p:attrNameLst>
                                      </p:cBhvr>
                                      <p:tavLst>
                                        <p:tav tm="0">
                                          <p:val>
                                            <p:strVal val="0-#ppt_w/2"/>
                                          </p:val>
                                        </p:tav>
                                        <p:tav tm="100000">
                                          <p:val>
                                            <p:strVal val="#ppt_x"/>
                                          </p:val>
                                        </p:tav>
                                      </p:tavLst>
                                    </p:anim>
                                    <p:anim calcmode="lin" valueType="num">
                                      <p:cBhvr additive="base">
                                        <p:cTn id="26" dur="500" fill="hold"/>
                                        <p:tgtEl>
                                          <p:spTgt spid="29798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97991"/>
                                        </p:tgtEl>
                                        <p:attrNameLst>
                                          <p:attrName>style.visibility</p:attrName>
                                        </p:attrNameLst>
                                      </p:cBhvr>
                                      <p:to>
                                        <p:strVal val="visible"/>
                                      </p:to>
                                    </p:set>
                                    <p:anim calcmode="lin" valueType="num">
                                      <p:cBhvr additive="base">
                                        <p:cTn id="31" dur="500" fill="hold"/>
                                        <p:tgtEl>
                                          <p:spTgt spid="297991"/>
                                        </p:tgtEl>
                                        <p:attrNameLst>
                                          <p:attrName>ppt_x</p:attrName>
                                        </p:attrNameLst>
                                      </p:cBhvr>
                                      <p:tavLst>
                                        <p:tav tm="0">
                                          <p:val>
                                            <p:strVal val="1+#ppt_w/2"/>
                                          </p:val>
                                        </p:tav>
                                        <p:tav tm="100000">
                                          <p:val>
                                            <p:strVal val="#ppt_x"/>
                                          </p:val>
                                        </p:tav>
                                      </p:tavLst>
                                    </p:anim>
                                    <p:anim calcmode="lin" valueType="num">
                                      <p:cBhvr additive="base">
                                        <p:cTn id="32" dur="500" fill="hold"/>
                                        <p:tgtEl>
                                          <p:spTgt spid="2979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298002"/>
                                        </p:tgtEl>
                                        <p:attrNameLst>
                                          <p:attrName>style.visibility</p:attrName>
                                        </p:attrNameLst>
                                      </p:cBhvr>
                                      <p:to>
                                        <p:strVal val="visible"/>
                                      </p:to>
                                    </p:set>
                                    <p:anim calcmode="lin" valueType="num">
                                      <p:cBhvr>
                                        <p:cTn id="37" dur="500" fill="hold"/>
                                        <p:tgtEl>
                                          <p:spTgt spid="298002"/>
                                        </p:tgtEl>
                                        <p:attrNameLst>
                                          <p:attrName>ppt_x</p:attrName>
                                        </p:attrNameLst>
                                      </p:cBhvr>
                                      <p:tavLst>
                                        <p:tav tm="0">
                                          <p:val>
                                            <p:strVal val="#ppt_x-#ppt_w/2"/>
                                          </p:val>
                                        </p:tav>
                                        <p:tav tm="100000">
                                          <p:val>
                                            <p:strVal val="#ppt_x"/>
                                          </p:val>
                                        </p:tav>
                                      </p:tavLst>
                                    </p:anim>
                                    <p:anim calcmode="lin" valueType="num">
                                      <p:cBhvr>
                                        <p:cTn id="38" dur="500" fill="hold"/>
                                        <p:tgtEl>
                                          <p:spTgt spid="298002"/>
                                        </p:tgtEl>
                                        <p:attrNameLst>
                                          <p:attrName>ppt_y</p:attrName>
                                        </p:attrNameLst>
                                      </p:cBhvr>
                                      <p:tavLst>
                                        <p:tav tm="0">
                                          <p:val>
                                            <p:strVal val="#ppt_y"/>
                                          </p:val>
                                        </p:tav>
                                        <p:tav tm="100000">
                                          <p:val>
                                            <p:strVal val="#ppt_y"/>
                                          </p:val>
                                        </p:tav>
                                      </p:tavLst>
                                    </p:anim>
                                    <p:anim calcmode="lin" valueType="num">
                                      <p:cBhvr>
                                        <p:cTn id="39" dur="500" fill="hold"/>
                                        <p:tgtEl>
                                          <p:spTgt spid="298002"/>
                                        </p:tgtEl>
                                        <p:attrNameLst>
                                          <p:attrName>ppt_w</p:attrName>
                                        </p:attrNameLst>
                                      </p:cBhvr>
                                      <p:tavLst>
                                        <p:tav tm="0">
                                          <p:val>
                                            <p:fltVal val="0"/>
                                          </p:val>
                                        </p:tav>
                                        <p:tav tm="100000">
                                          <p:val>
                                            <p:strVal val="#ppt_w"/>
                                          </p:val>
                                        </p:tav>
                                      </p:tavLst>
                                    </p:anim>
                                    <p:anim calcmode="lin" valueType="num">
                                      <p:cBhvr>
                                        <p:cTn id="40" dur="500" fill="hold"/>
                                        <p:tgtEl>
                                          <p:spTgt spid="298002"/>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nodeType="clickEffect">
                                  <p:stCondLst>
                                    <p:cond delay="0"/>
                                  </p:stCondLst>
                                  <p:childTnLst>
                                    <p:set>
                                      <p:cBhvr>
                                        <p:cTn id="44" dur="1" fill="hold">
                                          <p:stCondLst>
                                            <p:cond delay="0"/>
                                          </p:stCondLst>
                                        </p:cTn>
                                        <p:tgtEl>
                                          <p:spTgt spid="298006"/>
                                        </p:tgtEl>
                                        <p:attrNameLst>
                                          <p:attrName>style.visibility</p:attrName>
                                        </p:attrNameLst>
                                      </p:cBhvr>
                                      <p:to>
                                        <p:strVal val="visible"/>
                                      </p:to>
                                    </p:set>
                                    <p:anim calcmode="lin" valueType="num">
                                      <p:cBhvr>
                                        <p:cTn id="45" dur="500" fill="hold"/>
                                        <p:tgtEl>
                                          <p:spTgt spid="298006"/>
                                        </p:tgtEl>
                                        <p:attrNameLst>
                                          <p:attrName>ppt_x</p:attrName>
                                        </p:attrNameLst>
                                      </p:cBhvr>
                                      <p:tavLst>
                                        <p:tav tm="0">
                                          <p:val>
                                            <p:strVal val="#ppt_x-#ppt_w/2"/>
                                          </p:val>
                                        </p:tav>
                                        <p:tav tm="100000">
                                          <p:val>
                                            <p:strVal val="#ppt_x"/>
                                          </p:val>
                                        </p:tav>
                                      </p:tavLst>
                                    </p:anim>
                                    <p:anim calcmode="lin" valueType="num">
                                      <p:cBhvr>
                                        <p:cTn id="46" dur="500" fill="hold"/>
                                        <p:tgtEl>
                                          <p:spTgt spid="298006"/>
                                        </p:tgtEl>
                                        <p:attrNameLst>
                                          <p:attrName>ppt_y</p:attrName>
                                        </p:attrNameLst>
                                      </p:cBhvr>
                                      <p:tavLst>
                                        <p:tav tm="0">
                                          <p:val>
                                            <p:strVal val="#ppt_y"/>
                                          </p:val>
                                        </p:tav>
                                        <p:tav tm="100000">
                                          <p:val>
                                            <p:strVal val="#ppt_y"/>
                                          </p:val>
                                        </p:tav>
                                      </p:tavLst>
                                    </p:anim>
                                    <p:anim calcmode="lin" valueType="num">
                                      <p:cBhvr>
                                        <p:cTn id="47" dur="500" fill="hold"/>
                                        <p:tgtEl>
                                          <p:spTgt spid="298006"/>
                                        </p:tgtEl>
                                        <p:attrNameLst>
                                          <p:attrName>ppt_w</p:attrName>
                                        </p:attrNameLst>
                                      </p:cBhvr>
                                      <p:tavLst>
                                        <p:tav tm="0">
                                          <p:val>
                                            <p:fltVal val="0"/>
                                          </p:val>
                                        </p:tav>
                                        <p:tav tm="100000">
                                          <p:val>
                                            <p:strVal val="#ppt_w"/>
                                          </p:val>
                                        </p:tav>
                                      </p:tavLst>
                                    </p:anim>
                                    <p:anim calcmode="lin" valueType="num">
                                      <p:cBhvr>
                                        <p:cTn id="48" dur="500" fill="hold"/>
                                        <p:tgtEl>
                                          <p:spTgt spid="298006"/>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nodeType="clickEffect">
                                  <p:stCondLst>
                                    <p:cond delay="0"/>
                                  </p:stCondLst>
                                  <p:childTnLst>
                                    <p:set>
                                      <p:cBhvr>
                                        <p:cTn id="52" dur="1" fill="hold">
                                          <p:stCondLst>
                                            <p:cond delay="0"/>
                                          </p:stCondLst>
                                        </p:cTn>
                                        <p:tgtEl>
                                          <p:spTgt spid="298010"/>
                                        </p:tgtEl>
                                        <p:attrNameLst>
                                          <p:attrName>style.visibility</p:attrName>
                                        </p:attrNameLst>
                                      </p:cBhvr>
                                      <p:to>
                                        <p:strVal val="visible"/>
                                      </p:to>
                                    </p:set>
                                    <p:anim calcmode="lin" valueType="num">
                                      <p:cBhvr>
                                        <p:cTn id="53" dur="500" fill="hold"/>
                                        <p:tgtEl>
                                          <p:spTgt spid="298010"/>
                                        </p:tgtEl>
                                        <p:attrNameLst>
                                          <p:attrName>ppt_x</p:attrName>
                                        </p:attrNameLst>
                                      </p:cBhvr>
                                      <p:tavLst>
                                        <p:tav tm="0">
                                          <p:val>
                                            <p:strVal val="#ppt_x-#ppt_w/2"/>
                                          </p:val>
                                        </p:tav>
                                        <p:tav tm="100000">
                                          <p:val>
                                            <p:strVal val="#ppt_x"/>
                                          </p:val>
                                        </p:tav>
                                      </p:tavLst>
                                    </p:anim>
                                    <p:anim calcmode="lin" valueType="num">
                                      <p:cBhvr>
                                        <p:cTn id="54" dur="500" fill="hold"/>
                                        <p:tgtEl>
                                          <p:spTgt spid="298010"/>
                                        </p:tgtEl>
                                        <p:attrNameLst>
                                          <p:attrName>ppt_y</p:attrName>
                                        </p:attrNameLst>
                                      </p:cBhvr>
                                      <p:tavLst>
                                        <p:tav tm="0">
                                          <p:val>
                                            <p:strVal val="#ppt_y"/>
                                          </p:val>
                                        </p:tav>
                                        <p:tav tm="100000">
                                          <p:val>
                                            <p:strVal val="#ppt_y"/>
                                          </p:val>
                                        </p:tav>
                                      </p:tavLst>
                                    </p:anim>
                                    <p:anim calcmode="lin" valueType="num">
                                      <p:cBhvr>
                                        <p:cTn id="55" dur="500" fill="hold"/>
                                        <p:tgtEl>
                                          <p:spTgt spid="298010"/>
                                        </p:tgtEl>
                                        <p:attrNameLst>
                                          <p:attrName>ppt_w</p:attrName>
                                        </p:attrNameLst>
                                      </p:cBhvr>
                                      <p:tavLst>
                                        <p:tav tm="0">
                                          <p:val>
                                            <p:fltVal val="0"/>
                                          </p:val>
                                        </p:tav>
                                        <p:tav tm="100000">
                                          <p:val>
                                            <p:strVal val="#ppt_w"/>
                                          </p:val>
                                        </p:tav>
                                      </p:tavLst>
                                    </p:anim>
                                    <p:anim calcmode="lin" valueType="num">
                                      <p:cBhvr>
                                        <p:cTn id="56" dur="500" fill="hold"/>
                                        <p:tgtEl>
                                          <p:spTgt spid="29801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2" fill="hold" grpId="0" nodeType="clickEffect">
                                  <p:stCondLst>
                                    <p:cond delay="0"/>
                                  </p:stCondLst>
                                  <p:childTnLst>
                                    <p:set>
                                      <p:cBhvr>
                                        <p:cTn id="60" dur="1" fill="hold">
                                          <p:stCondLst>
                                            <p:cond delay="0"/>
                                          </p:stCondLst>
                                        </p:cTn>
                                        <p:tgtEl>
                                          <p:spTgt spid="297990">
                                            <p:txEl>
                                              <p:pRg st="0" end="0"/>
                                            </p:txEl>
                                          </p:spTgt>
                                        </p:tgtEl>
                                        <p:attrNameLst>
                                          <p:attrName>style.visibility</p:attrName>
                                        </p:attrNameLst>
                                      </p:cBhvr>
                                      <p:to>
                                        <p:strVal val="visible"/>
                                      </p:to>
                                    </p:set>
                                    <p:animEffect transition="in" filter="slide(fromRight)">
                                      <p:cBhvr>
                                        <p:cTn id="61" dur="500"/>
                                        <p:tgtEl>
                                          <p:spTgt spid="297990">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97990">
                                            <p:txEl>
                                              <p:pRg st="1" end="1"/>
                                            </p:txEl>
                                          </p:spTgt>
                                        </p:tgtEl>
                                        <p:attrNameLst>
                                          <p:attrName>style.visibility</p:attrName>
                                        </p:attrNameLst>
                                      </p:cBhvr>
                                      <p:to>
                                        <p:strVal val="visible"/>
                                      </p:to>
                                    </p:set>
                                    <p:animEffect transition="in" filter="slide(fromRight)">
                                      <p:cBhvr>
                                        <p:cTn id="66" dur="500"/>
                                        <p:tgtEl>
                                          <p:spTgt spid="297990">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298014"/>
                                        </p:tgtEl>
                                        <p:attrNameLst>
                                          <p:attrName>style.visibility</p:attrName>
                                        </p:attrNameLst>
                                      </p:cBhvr>
                                      <p:to>
                                        <p:strVal val="visible"/>
                                      </p:to>
                                    </p:set>
                                    <p:animEffect transition="in" filter="slide(fromLeft)">
                                      <p:cBhvr>
                                        <p:cTn id="71" dur="500"/>
                                        <p:tgtEl>
                                          <p:spTgt spid="29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animBg="1" autoUpdateAnimBg="0"/>
      <p:bldP spid="297987" grpId="0" autoUpdateAnimBg="0"/>
      <p:bldP spid="297988" grpId="0" autoUpdateAnimBg="0"/>
      <p:bldP spid="297989" grpId="0" build="p" autoUpdateAnimBg="0"/>
      <p:bldP spid="297990" grpId="0" build="p" autoUpdateAnimBg="0"/>
      <p:bldP spid="29801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0" y="133350"/>
            <a:ext cx="55626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latin typeface="黑体" pitchFamily="2" charset="-122"/>
              </a:rPr>
              <a:t>（</a:t>
            </a:r>
            <a:r>
              <a:rPr lang="en-US" altLang="zh-CN" sz="3600">
                <a:latin typeface="黑体" pitchFamily="2" charset="-122"/>
              </a:rPr>
              <a:t>2</a:t>
            </a:r>
            <a:r>
              <a:rPr lang="zh-CN" altLang="en-US" sz="3600">
                <a:latin typeface="黑体" pitchFamily="2" charset="-122"/>
              </a:rPr>
              <a:t>）分段直接编码法</a:t>
            </a:r>
            <a:endParaRPr lang="zh-CN" altLang="en-US" sz="3600">
              <a:solidFill>
                <a:schemeClr val="folHlink"/>
              </a:solidFill>
              <a:latin typeface="Times New Roman" pitchFamily="18" charset="0"/>
            </a:endParaRPr>
          </a:p>
        </p:txBody>
      </p:sp>
      <p:sp>
        <p:nvSpPr>
          <p:cNvPr id="299011" name="Text Box 3"/>
          <p:cNvSpPr txBox="1">
            <a:spLocks noChangeArrowheads="1"/>
          </p:cNvSpPr>
          <p:nvPr/>
        </p:nvSpPr>
        <p:spPr bwMode="auto">
          <a:xfrm>
            <a:off x="0" y="1295400"/>
            <a:ext cx="7391400" cy="384175"/>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200">
                <a:latin typeface="黑体" pitchFamily="2" charset="-122"/>
              </a:rPr>
              <a:t>例</a:t>
            </a:r>
            <a:r>
              <a:rPr lang="en-US" altLang="zh-CN" sz="3200">
                <a:latin typeface="黑体" pitchFamily="2" charset="-122"/>
              </a:rPr>
              <a:t>.</a:t>
            </a:r>
            <a:r>
              <a:rPr lang="zh-CN" altLang="en-US" sz="3200">
                <a:latin typeface="黑体" pitchFamily="2" charset="-122"/>
              </a:rPr>
              <a:t>对加法器输入端进行控制。</a:t>
            </a:r>
            <a:endParaRPr lang="zh-CN" altLang="en-US" sz="3200">
              <a:latin typeface="Times New Roman" pitchFamily="18" charset="0"/>
            </a:endParaRPr>
          </a:p>
        </p:txBody>
      </p:sp>
      <p:sp>
        <p:nvSpPr>
          <p:cNvPr id="299012" name="Text Box 4"/>
          <p:cNvSpPr txBox="1">
            <a:spLocks noChangeArrowheads="1"/>
          </p:cNvSpPr>
          <p:nvPr/>
        </p:nvSpPr>
        <p:spPr bwMode="auto">
          <a:xfrm>
            <a:off x="0" y="685800"/>
            <a:ext cx="6858000" cy="433388"/>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200">
                <a:solidFill>
                  <a:schemeClr val="folHlink"/>
                </a:solidFill>
                <a:latin typeface="黑体" pitchFamily="2" charset="-122"/>
              </a:rPr>
              <a:t>微命令由多个字段编码直接给出。</a:t>
            </a:r>
            <a:endParaRPr lang="zh-CN" altLang="en-US" sz="3200">
              <a:latin typeface="Times New Roman" pitchFamily="18" charset="0"/>
            </a:endParaRPr>
          </a:p>
        </p:txBody>
      </p:sp>
      <p:sp>
        <p:nvSpPr>
          <p:cNvPr id="299013" name="Text Box 5"/>
          <p:cNvSpPr txBox="1">
            <a:spLocks noChangeArrowheads="1"/>
          </p:cNvSpPr>
          <p:nvPr/>
        </p:nvSpPr>
        <p:spPr bwMode="auto">
          <a:xfrm>
            <a:off x="1600200" y="4038600"/>
            <a:ext cx="3429000" cy="384175"/>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000  </a:t>
            </a:r>
            <a:r>
              <a:rPr lang="zh-CN" altLang="en-US" sz="3200">
                <a:solidFill>
                  <a:schemeClr val="folHlink"/>
                </a:solidFill>
                <a:latin typeface="黑体" pitchFamily="2" charset="-122"/>
              </a:rPr>
              <a:t>不发命令</a:t>
            </a:r>
          </a:p>
        </p:txBody>
      </p:sp>
      <p:sp>
        <p:nvSpPr>
          <p:cNvPr id="299014" name="Text Box 6"/>
          <p:cNvSpPr txBox="1">
            <a:spLocks noChangeArrowheads="1"/>
          </p:cNvSpPr>
          <p:nvPr/>
        </p:nvSpPr>
        <p:spPr bwMode="auto">
          <a:xfrm>
            <a:off x="0" y="1905000"/>
            <a:ext cx="5943600" cy="920750"/>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200">
                <a:solidFill>
                  <a:schemeClr val="folHlink"/>
                </a:solidFill>
                <a:latin typeface="黑体" pitchFamily="2" charset="-122"/>
              </a:rPr>
              <a:t>某微指令中设置了</a:t>
            </a:r>
            <a:r>
              <a:rPr lang="en-US" altLang="zh-CN" sz="3200">
                <a:latin typeface="黑体" pitchFamily="2" charset="-122"/>
              </a:rPr>
              <a:t>AI</a:t>
            </a:r>
            <a:r>
              <a:rPr lang="zh-CN" altLang="en-US" sz="3200">
                <a:solidFill>
                  <a:schemeClr val="folHlink"/>
                </a:solidFill>
                <a:latin typeface="黑体" pitchFamily="2" charset="-122"/>
              </a:rPr>
              <a:t>字段，控制</a:t>
            </a:r>
          </a:p>
          <a:p>
            <a:pPr>
              <a:lnSpc>
                <a:spcPct val="60000"/>
              </a:lnSpc>
            </a:pPr>
            <a:r>
              <a:rPr lang="zh-CN" altLang="en-US" sz="3200">
                <a:solidFill>
                  <a:schemeClr val="folHlink"/>
                </a:solidFill>
                <a:latin typeface="黑体" pitchFamily="2" charset="-122"/>
              </a:rPr>
              <a:t>加法器的输入选择。</a:t>
            </a:r>
            <a:endParaRPr lang="zh-CN" altLang="en-US" sz="3200">
              <a:solidFill>
                <a:schemeClr val="folHlink"/>
              </a:solidFill>
              <a:latin typeface="Times New Roman" pitchFamily="18" charset="0"/>
            </a:endParaRPr>
          </a:p>
        </p:txBody>
      </p:sp>
      <p:grpSp>
        <p:nvGrpSpPr>
          <p:cNvPr id="299015" name="Group 7"/>
          <p:cNvGrpSpPr>
            <a:grpSpLocks/>
          </p:cNvGrpSpPr>
          <p:nvPr/>
        </p:nvGrpSpPr>
        <p:grpSpPr bwMode="auto">
          <a:xfrm>
            <a:off x="6248400" y="1371600"/>
            <a:ext cx="2895600" cy="2722563"/>
            <a:chOff x="3744" y="1344"/>
            <a:chExt cx="1824" cy="1715"/>
          </a:xfrm>
        </p:grpSpPr>
        <p:sp>
          <p:nvSpPr>
            <p:cNvPr id="299016" name="Text Box 8"/>
            <p:cNvSpPr txBox="1">
              <a:spLocks noChangeArrowheads="1"/>
            </p:cNvSpPr>
            <p:nvPr/>
          </p:nvSpPr>
          <p:spPr bwMode="auto">
            <a:xfrm>
              <a:off x="3840" y="1344"/>
              <a:ext cx="1392" cy="351"/>
            </a:xfrm>
            <a:prstGeom prst="rect">
              <a:avLst/>
            </a:prstGeom>
            <a:solidFill>
              <a:schemeClr val="accent1"/>
            </a:solidFill>
            <a:ln w="38100" cap="sq">
              <a:solidFill>
                <a:schemeClr val="tx1"/>
              </a:solidFill>
              <a:miter lim="800000"/>
              <a:headEnd type="none" w="sm" len="sm"/>
              <a:tailEnd type="none" w="sm" len="sm"/>
            </a:ln>
            <a:effectLst/>
          </p:spPr>
          <p:txBody>
            <a:bodyPr>
              <a:spAutoFit/>
            </a:bodyPr>
            <a:lstStyle/>
            <a:p>
              <a:r>
                <a:rPr lang="en-US" altLang="zh-CN">
                  <a:solidFill>
                    <a:schemeClr val="bg2"/>
                  </a:solidFill>
                  <a:latin typeface="Times New Roman" pitchFamily="18" charset="0"/>
                </a:rPr>
                <a:t>     </a:t>
              </a:r>
              <a:r>
                <a:rPr lang="zh-CN" altLang="en-US">
                  <a:solidFill>
                    <a:schemeClr val="bg2"/>
                  </a:solidFill>
                  <a:latin typeface="Times New Roman" pitchFamily="18" charset="0"/>
                </a:rPr>
                <a:t>加法器</a:t>
              </a:r>
            </a:p>
          </p:txBody>
        </p:sp>
        <p:grpSp>
          <p:nvGrpSpPr>
            <p:cNvPr id="299017" name="Group 9"/>
            <p:cNvGrpSpPr>
              <a:grpSpLocks/>
            </p:cNvGrpSpPr>
            <p:nvPr/>
          </p:nvGrpSpPr>
          <p:grpSpPr bwMode="auto">
            <a:xfrm>
              <a:off x="3744" y="1872"/>
              <a:ext cx="768" cy="624"/>
              <a:chOff x="3936" y="2112"/>
              <a:chExt cx="576" cy="624"/>
            </a:xfrm>
          </p:grpSpPr>
          <p:sp>
            <p:nvSpPr>
              <p:cNvPr id="299018" name="Text Box 10"/>
              <p:cNvSpPr txBox="1">
                <a:spLocks noChangeArrowheads="1"/>
              </p:cNvSpPr>
              <p:nvPr/>
            </p:nvSpPr>
            <p:spPr bwMode="auto">
              <a:xfrm>
                <a:off x="3936" y="2112"/>
                <a:ext cx="576" cy="351"/>
              </a:xfrm>
              <a:prstGeom prst="rect">
                <a:avLst/>
              </a:prstGeom>
              <a:solidFill>
                <a:schemeClr val="accent1"/>
              </a:solidFill>
              <a:ln w="38100" cap="sq">
                <a:solidFill>
                  <a:schemeClr val="tx1"/>
                </a:solidFill>
                <a:miter lim="800000"/>
                <a:headEnd type="none" w="sm" len="sm"/>
                <a:tailEnd type="none" w="sm" len="sm"/>
              </a:ln>
              <a:effectLst/>
            </p:spPr>
            <p:txBody>
              <a:bodyPr>
                <a:spAutoFit/>
              </a:bodyPr>
              <a:lstStyle/>
              <a:p>
                <a:r>
                  <a:rPr lang="en-US" altLang="zh-CN">
                    <a:solidFill>
                      <a:schemeClr val="bg2"/>
                    </a:solidFill>
                    <a:latin typeface="Times New Roman" pitchFamily="18" charset="0"/>
                    <a:ea typeface="宋体" pitchFamily="2" charset="-122"/>
                  </a:rPr>
                  <a:t>    A</a:t>
                </a:r>
              </a:p>
            </p:txBody>
          </p:sp>
          <p:sp>
            <p:nvSpPr>
              <p:cNvPr id="299019" name="Line 11"/>
              <p:cNvSpPr>
                <a:spLocks noChangeShapeType="1"/>
              </p:cNvSpPr>
              <p:nvPr/>
            </p:nvSpPr>
            <p:spPr bwMode="auto">
              <a:xfrm>
                <a:off x="4032"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299020" name="Line 12"/>
              <p:cNvSpPr>
                <a:spLocks noChangeShapeType="1"/>
              </p:cNvSpPr>
              <p:nvPr/>
            </p:nvSpPr>
            <p:spPr bwMode="auto">
              <a:xfrm>
                <a:off x="4416"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299021" name="Line 13"/>
              <p:cNvSpPr>
                <a:spLocks noChangeShapeType="1"/>
              </p:cNvSpPr>
              <p:nvPr/>
            </p:nvSpPr>
            <p:spPr bwMode="auto">
              <a:xfrm>
                <a:off x="4080" y="2640"/>
                <a:ext cx="240" cy="0"/>
              </a:xfrm>
              <a:prstGeom prst="line">
                <a:avLst/>
              </a:prstGeom>
              <a:noFill/>
              <a:ln w="12700">
                <a:solidFill>
                  <a:schemeClr val="tx1"/>
                </a:solidFill>
                <a:prstDash val="sysDot"/>
                <a:round/>
                <a:headEnd type="none" w="sm" len="sm"/>
                <a:tailEnd type="none" w="sm" len="sm"/>
              </a:ln>
              <a:effectLst/>
            </p:spPr>
            <p:txBody>
              <a:bodyPr wrap="none" anchor="ctr"/>
              <a:lstStyle/>
              <a:p>
                <a:endParaRPr lang="zh-CN" altLang="en-US"/>
              </a:p>
            </p:txBody>
          </p:sp>
        </p:grpSp>
        <p:grpSp>
          <p:nvGrpSpPr>
            <p:cNvPr id="299022" name="Group 14"/>
            <p:cNvGrpSpPr>
              <a:grpSpLocks/>
            </p:cNvGrpSpPr>
            <p:nvPr/>
          </p:nvGrpSpPr>
          <p:grpSpPr bwMode="auto">
            <a:xfrm>
              <a:off x="4656" y="1872"/>
              <a:ext cx="720" cy="624"/>
              <a:chOff x="3936" y="2112"/>
              <a:chExt cx="576" cy="624"/>
            </a:xfrm>
          </p:grpSpPr>
          <p:sp>
            <p:nvSpPr>
              <p:cNvPr id="299023" name="Text Box 15"/>
              <p:cNvSpPr txBox="1">
                <a:spLocks noChangeArrowheads="1"/>
              </p:cNvSpPr>
              <p:nvPr/>
            </p:nvSpPr>
            <p:spPr bwMode="auto">
              <a:xfrm>
                <a:off x="3936" y="2112"/>
                <a:ext cx="576" cy="351"/>
              </a:xfrm>
              <a:prstGeom prst="rect">
                <a:avLst/>
              </a:prstGeom>
              <a:solidFill>
                <a:schemeClr val="accent1"/>
              </a:solidFill>
              <a:ln w="38100" cap="sq">
                <a:solidFill>
                  <a:schemeClr val="tx1"/>
                </a:solidFill>
                <a:miter lim="800000"/>
                <a:headEnd type="none" w="sm" len="sm"/>
                <a:tailEnd type="none" w="sm" len="sm"/>
              </a:ln>
              <a:effectLst/>
            </p:spPr>
            <p:txBody>
              <a:bodyPr>
                <a:spAutoFit/>
              </a:bodyPr>
              <a:lstStyle/>
              <a:p>
                <a:r>
                  <a:rPr lang="en-US" altLang="zh-CN">
                    <a:solidFill>
                      <a:schemeClr val="bg2"/>
                    </a:solidFill>
                    <a:latin typeface="Times New Roman" pitchFamily="18" charset="0"/>
                    <a:ea typeface="宋体" pitchFamily="2" charset="-122"/>
                  </a:rPr>
                  <a:t>    B</a:t>
                </a:r>
              </a:p>
            </p:txBody>
          </p:sp>
          <p:sp>
            <p:nvSpPr>
              <p:cNvPr id="299024" name="Line 16"/>
              <p:cNvSpPr>
                <a:spLocks noChangeShapeType="1"/>
              </p:cNvSpPr>
              <p:nvPr/>
            </p:nvSpPr>
            <p:spPr bwMode="auto">
              <a:xfrm>
                <a:off x="4032"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299025" name="Line 17"/>
              <p:cNvSpPr>
                <a:spLocks noChangeShapeType="1"/>
              </p:cNvSpPr>
              <p:nvPr/>
            </p:nvSpPr>
            <p:spPr bwMode="auto">
              <a:xfrm>
                <a:off x="4416"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299026" name="Line 18"/>
              <p:cNvSpPr>
                <a:spLocks noChangeShapeType="1"/>
              </p:cNvSpPr>
              <p:nvPr/>
            </p:nvSpPr>
            <p:spPr bwMode="auto">
              <a:xfrm>
                <a:off x="4080" y="2640"/>
                <a:ext cx="240" cy="0"/>
              </a:xfrm>
              <a:prstGeom prst="line">
                <a:avLst/>
              </a:prstGeom>
              <a:noFill/>
              <a:ln w="12700">
                <a:solidFill>
                  <a:schemeClr val="tx1"/>
                </a:solidFill>
                <a:prstDash val="sysDot"/>
                <a:round/>
                <a:headEnd type="none" w="sm" len="sm"/>
                <a:tailEnd type="none" w="sm" len="sm"/>
              </a:ln>
              <a:effectLst/>
            </p:spPr>
            <p:txBody>
              <a:bodyPr wrap="none" anchor="ctr"/>
              <a:lstStyle/>
              <a:p>
                <a:endParaRPr lang="zh-CN" altLang="en-US"/>
              </a:p>
            </p:txBody>
          </p:sp>
        </p:grpSp>
        <p:sp>
          <p:nvSpPr>
            <p:cNvPr id="299027" name="Line 19"/>
            <p:cNvSpPr>
              <a:spLocks noChangeShapeType="1"/>
            </p:cNvSpPr>
            <p:nvPr/>
          </p:nvSpPr>
          <p:spPr bwMode="auto">
            <a:xfrm flipV="1">
              <a:off x="4128" y="1680"/>
              <a:ext cx="0" cy="192"/>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sp>
          <p:nvSpPr>
            <p:cNvPr id="299028" name="Line 20"/>
            <p:cNvSpPr>
              <a:spLocks noChangeShapeType="1"/>
            </p:cNvSpPr>
            <p:nvPr/>
          </p:nvSpPr>
          <p:spPr bwMode="auto">
            <a:xfrm flipV="1">
              <a:off x="4992" y="1680"/>
              <a:ext cx="0" cy="192"/>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sp>
          <p:nvSpPr>
            <p:cNvPr id="299029" name="Text Box 21"/>
            <p:cNvSpPr txBox="1">
              <a:spLocks noChangeArrowheads="1"/>
            </p:cNvSpPr>
            <p:nvPr/>
          </p:nvSpPr>
          <p:spPr bwMode="auto">
            <a:xfrm>
              <a:off x="3840" y="2544"/>
              <a:ext cx="864" cy="515"/>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a:latin typeface="Times New Roman" pitchFamily="18" charset="0"/>
                  <a:ea typeface="宋体" pitchFamily="2" charset="-122"/>
                </a:rPr>
                <a:t>R</a:t>
              </a:r>
              <a:r>
                <a:rPr lang="zh-CN" altLang="en-US">
                  <a:latin typeface="Times New Roman" pitchFamily="18" charset="0"/>
                  <a:ea typeface="宋体" pitchFamily="2" charset="-122"/>
                </a:rPr>
                <a:t>、</a:t>
              </a:r>
              <a:r>
                <a:rPr lang="en-US" altLang="zh-CN">
                  <a:latin typeface="Times New Roman" pitchFamily="18" charset="0"/>
                  <a:ea typeface="宋体" pitchFamily="2" charset="-122"/>
                </a:rPr>
                <a:t>C</a:t>
              </a:r>
            </a:p>
            <a:p>
              <a:pPr>
                <a:lnSpc>
                  <a:spcPct val="60000"/>
                </a:lnSpc>
              </a:pPr>
              <a:r>
                <a:rPr lang="en-US" altLang="zh-CN">
                  <a:latin typeface="Times New Roman" pitchFamily="18" charset="0"/>
                  <a:ea typeface="宋体" pitchFamily="2" charset="-122"/>
                </a:rPr>
                <a:t>D</a:t>
              </a:r>
              <a:r>
                <a:rPr lang="zh-CN" altLang="en-US">
                  <a:latin typeface="Times New Roman" pitchFamily="18" charset="0"/>
                  <a:ea typeface="宋体" pitchFamily="2" charset="-122"/>
                </a:rPr>
                <a:t>、</a:t>
              </a:r>
              <a:r>
                <a:rPr lang="en-US" altLang="zh-CN">
                  <a:latin typeface="Times New Roman" pitchFamily="18" charset="0"/>
                  <a:ea typeface="宋体" pitchFamily="2" charset="-122"/>
                </a:rPr>
                <a:t>E</a:t>
              </a:r>
            </a:p>
          </p:txBody>
        </p:sp>
        <p:sp>
          <p:nvSpPr>
            <p:cNvPr id="299030" name="Text Box 22"/>
            <p:cNvSpPr txBox="1">
              <a:spLocks noChangeArrowheads="1"/>
            </p:cNvSpPr>
            <p:nvPr/>
          </p:nvSpPr>
          <p:spPr bwMode="auto">
            <a:xfrm>
              <a:off x="4752" y="2544"/>
              <a:ext cx="816" cy="515"/>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a:latin typeface="Times New Roman" pitchFamily="18" charset="0"/>
                  <a:ea typeface="宋体" pitchFamily="2" charset="-122"/>
                </a:rPr>
                <a:t>R</a:t>
              </a:r>
              <a:r>
                <a:rPr lang="zh-CN" altLang="en-US">
                  <a:latin typeface="Times New Roman" pitchFamily="18" charset="0"/>
                  <a:ea typeface="宋体" pitchFamily="2" charset="-122"/>
                </a:rPr>
                <a:t>、</a:t>
              </a:r>
              <a:r>
                <a:rPr lang="en-US" altLang="zh-CN">
                  <a:latin typeface="Times New Roman" pitchFamily="18" charset="0"/>
                  <a:ea typeface="宋体" pitchFamily="2" charset="-122"/>
                </a:rPr>
                <a:t>C</a:t>
              </a:r>
            </a:p>
            <a:p>
              <a:pPr>
                <a:lnSpc>
                  <a:spcPct val="60000"/>
                </a:lnSpc>
              </a:pPr>
              <a:r>
                <a:rPr lang="en-US" altLang="zh-CN">
                  <a:latin typeface="Times New Roman" pitchFamily="18" charset="0"/>
                  <a:ea typeface="宋体" pitchFamily="2" charset="-122"/>
                </a:rPr>
                <a:t>D</a:t>
              </a:r>
              <a:r>
                <a:rPr lang="zh-CN" altLang="en-US">
                  <a:latin typeface="Times New Roman" pitchFamily="18" charset="0"/>
                  <a:ea typeface="宋体" pitchFamily="2" charset="-122"/>
                </a:rPr>
                <a:t>、</a:t>
              </a:r>
              <a:r>
                <a:rPr lang="en-US" altLang="zh-CN">
                  <a:latin typeface="Times New Roman" pitchFamily="18" charset="0"/>
                  <a:ea typeface="宋体" pitchFamily="2" charset="-122"/>
                </a:rPr>
                <a:t>F</a:t>
              </a:r>
            </a:p>
          </p:txBody>
        </p:sp>
      </p:grpSp>
      <p:grpSp>
        <p:nvGrpSpPr>
          <p:cNvPr id="299031" name="Group 23"/>
          <p:cNvGrpSpPr>
            <a:grpSpLocks/>
          </p:cNvGrpSpPr>
          <p:nvPr/>
        </p:nvGrpSpPr>
        <p:grpSpPr bwMode="auto">
          <a:xfrm>
            <a:off x="762000" y="2819400"/>
            <a:ext cx="2971800" cy="1143000"/>
            <a:chOff x="672" y="1728"/>
            <a:chExt cx="1872" cy="720"/>
          </a:xfrm>
        </p:grpSpPr>
        <p:grpSp>
          <p:nvGrpSpPr>
            <p:cNvPr id="299032" name="Group 24"/>
            <p:cNvGrpSpPr>
              <a:grpSpLocks/>
            </p:cNvGrpSpPr>
            <p:nvPr/>
          </p:nvGrpSpPr>
          <p:grpSpPr bwMode="auto">
            <a:xfrm>
              <a:off x="672" y="2016"/>
              <a:ext cx="1872" cy="432"/>
              <a:chOff x="480" y="2208"/>
              <a:chExt cx="1872" cy="432"/>
            </a:xfrm>
          </p:grpSpPr>
          <p:sp>
            <p:nvSpPr>
              <p:cNvPr id="299033" name="Line 25"/>
              <p:cNvSpPr>
                <a:spLocks noChangeShapeType="1"/>
              </p:cNvSpPr>
              <p:nvPr/>
            </p:nvSpPr>
            <p:spPr bwMode="auto">
              <a:xfrm>
                <a:off x="480" y="2208"/>
                <a:ext cx="187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299034" name="Line 26"/>
              <p:cNvSpPr>
                <a:spLocks noChangeShapeType="1"/>
              </p:cNvSpPr>
              <p:nvPr/>
            </p:nvSpPr>
            <p:spPr bwMode="auto">
              <a:xfrm>
                <a:off x="480" y="2640"/>
                <a:ext cx="187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299035" name="Line 27"/>
              <p:cNvSpPr>
                <a:spLocks noChangeShapeType="1"/>
              </p:cNvSpPr>
              <p:nvPr/>
            </p:nvSpPr>
            <p:spPr bwMode="auto">
              <a:xfrm>
                <a:off x="1008" y="2208"/>
                <a:ext cx="0" cy="43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299036" name="Line 28"/>
              <p:cNvSpPr>
                <a:spLocks noChangeShapeType="1"/>
              </p:cNvSpPr>
              <p:nvPr/>
            </p:nvSpPr>
            <p:spPr bwMode="auto">
              <a:xfrm>
                <a:off x="1632" y="2208"/>
                <a:ext cx="0" cy="43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sp>
          <p:nvSpPr>
            <p:cNvPr id="299037" name="Text Box 29"/>
            <p:cNvSpPr txBox="1">
              <a:spLocks noChangeArrowheads="1"/>
            </p:cNvSpPr>
            <p:nvPr/>
          </p:nvSpPr>
          <p:spPr bwMode="auto">
            <a:xfrm>
              <a:off x="1296" y="2064"/>
              <a:ext cx="768" cy="365"/>
            </a:xfrm>
            <a:prstGeom prst="rect">
              <a:avLst/>
            </a:prstGeom>
            <a:noFill/>
            <a:ln w="28575" cap="sq">
              <a:noFill/>
              <a:miter lim="800000"/>
              <a:headEnd type="none" w="sm" len="sm"/>
              <a:tailEnd type="none" w="sm" len="sm"/>
            </a:ln>
            <a:effectLst/>
          </p:spPr>
          <p:txBody>
            <a:bodyPr>
              <a:spAutoFit/>
            </a:bodyPr>
            <a:lstStyle/>
            <a:p>
              <a:r>
                <a:rPr lang="en-US" altLang="zh-CN" sz="3200">
                  <a:latin typeface="黑体" pitchFamily="2" charset="-122"/>
                </a:rPr>
                <a:t>AI</a:t>
              </a:r>
            </a:p>
          </p:txBody>
        </p:sp>
        <p:sp>
          <p:nvSpPr>
            <p:cNvPr id="299038" name="Line 30"/>
            <p:cNvSpPr>
              <a:spLocks noChangeShapeType="1"/>
            </p:cNvSpPr>
            <p:nvPr/>
          </p:nvSpPr>
          <p:spPr bwMode="auto">
            <a:xfrm>
              <a:off x="2016" y="2256"/>
              <a:ext cx="432" cy="0"/>
            </a:xfrm>
            <a:prstGeom prst="line">
              <a:avLst/>
            </a:prstGeom>
            <a:noFill/>
            <a:ln w="28575">
              <a:solidFill>
                <a:schemeClr val="tx1"/>
              </a:solidFill>
              <a:prstDash val="dash"/>
              <a:round/>
              <a:headEnd type="none" w="sm" len="sm"/>
              <a:tailEnd type="none" w="sm" len="sm"/>
            </a:ln>
            <a:effectLst/>
          </p:spPr>
          <p:txBody>
            <a:bodyPr wrap="none" anchor="ctr"/>
            <a:lstStyle/>
            <a:p>
              <a:endParaRPr lang="zh-CN" altLang="en-US"/>
            </a:p>
          </p:txBody>
        </p:sp>
        <p:sp>
          <p:nvSpPr>
            <p:cNvPr id="299039" name="Line 31"/>
            <p:cNvSpPr>
              <a:spLocks noChangeShapeType="1"/>
            </p:cNvSpPr>
            <p:nvPr/>
          </p:nvSpPr>
          <p:spPr bwMode="auto">
            <a:xfrm>
              <a:off x="672" y="2256"/>
              <a:ext cx="432" cy="0"/>
            </a:xfrm>
            <a:prstGeom prst="line">
              <a:avLst/>
            </a:prstGeom>
            <a:noFill/>
            <a:ln w="28575">
              <a:solidFill>
                <a:schemeClr val="tx1"/>
              </a:solidFill>
              <a:prstDash val="dash"/>
              <a:round/>
              <a:headEnd type="none" w="sm" len="sm"/>
              <a:tailEnd type="none" w="sm" len="sm"/>
            </a:ln>
            <a:effectLst/>
          </p:spPr>
          <p:txBody>
            <a:bodyPr wrap="none" anchor="ctr"/>
            <a:lstStyle/>
            <a:p>
              <a:endParaRPr lang="zh-CN" altLang="en-US"/>
            </a:p>
          </p:txBody>
        </p:sp>
        <p:sp>
          <p:nvSpPr>
            <p:cNvPr id="299040" name="Text Box 32"/>
            <p:cNvSpPr txBox="1">
              <a:spLocks noChangeArrowheads="1"/>
            </p:cNvSpPr>
            <p:nvPr/>
          </p:nvSpPr>
          <p:spPr bwMode="auto">
            <a:xfrm>
              <a:off x="1392" y="1728"/>
              <a:ext cx="528" cy="327"/>
            </a:xfrm>
            <a:prstGeom prst="rect">
              <a:avLst/>
            </a:prstGeom>
            <a:noFill/>
            <a:ln w="28575" cap="sq">
              <a:noFill/>
              <a:miter lim="800000"/>
              <a:headEnd type="none" w="sm" len="sm"/>
              <a:tailEnd type="none" w="sm" len="sm"/>
            </a:ln>
            <a:effectLst/>
          </p:spPr>
          <p:txBody>
            <a:bodyPr>
              <a:spAutoFit/>
            </a:bodyPr>
            <a:lstStyle/>
            <a:p>
              <a:r>
                <a:rPr lang="en-US" altLang="zh-CN">
                  <a:latin typeface="Times New Roman" pitchFamily="18" charset="0"/>
                  <a:ea typeface="宋体" pitchFamily="2" charset="-122"/>
                </a:rPr>
                <a:t>3</a:t>
              </a:r>
            </a:p>
          </p:txBody>
        </p:sp>
      </p:grpSp>
      <p:grpSp>
        <p:nvGrpSpPr>
          <p:cNvPr id="299041" name="Group 33"/>
          <p:cNvGrpSpPr>
            <a:grpSpLocks/>
          </p:cNvGrpSpPr>
          <p:nvPr/>
        </p:nvGrpSpPr>
        <p:grpSpPr bwMode="auto">
          <a:xfrm>
            <a:off x="1600200" y="4953000"/>
            <a:ext cx="2971800" cy="384175"/>
            <a:chOff x="1008" y="3120"/>
            <a:chExt cx="1872" cy="242"/>
          </a:xfrm>
        </p:grpSpPr>
        <p:sp>
          <p:nvSpPr>
            <p:cNvPr id="299042" name="Text Box 34"/>
            <p:cNvSpPr txBox="1">
              <a:spLocks noChangeArrowheads="1"/>
            </p:cNvSpPr>
            <p:nvPr/>
          </p:nvSpPr>
          <p:spPr bwMode="auto">
            <a:xfrm>
              <a:off x="1008" y="3120"/>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010  C   A</a:t>
              </a:r>
            </a:p>
          </p:txBody>
        </p:sp>
        <p:sp>
          <p:nvSpPr>
            <p:cNvPr id="299043" name="Line 35"/>
            <p:cNvSpPr>
              <a:spLocks noChangeShapeType="1"/>
            </p:cNvSpPr>
            <p:nvPr/>
          </p:nvSpPr>
          <p:spPr bwMode="auto">
            <a:xfrm>
              <a:off x="1872" y="3216"/>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nvGrpSpPr>
          <p:cNvPr id="299044" name="Group 36"/>
          <p:cNvGrpSpPr>
            <a:grpSpLocks/>
          </p:cNvGrpSpPr>
          <p:nvPr/>
        </p:nvGrpSpPr>
        <p:grpSpPr bwMode="auto">
          <a:xfrm>
            <a:off x="1600200" y="5867400"/>
            <a:ext cx="2971800" cy="384175"/>
            <a:chOff x="1008" y="3696"/>
            <a:chExt cx="1872" cy="242"/>
          </a:xfrm>
        </p:grpSpPr>
        <p:sp>
          <p:nvSpPr>
            <p:cNvPr id="299045" name="Text Box 37"/>
            <p:cNvSpPr txBox="1">
              <a:spLocks noChangeArrowheads="1"/>
            </p:cNvSpPr>
            <p:nvPr/>
          </p:nvSpPr>
          <p:spPr bwMode="auto">
            <a:xfrm>
              <a:off x="1008" y="3696"/>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100  F   B</a:t>
              </a:r>
            </a:p>
          </p:txBody>
        </p:sp>
        <p:sp>
          <p:nvSpPr>
            <p:cNvPr id="299046" name="Line 38"/>
            <p:cNvSpPr>
              <a:spLocks noChangeShapeType="1"/>
            </p:cNvSpPr>
            <p:nvPr/>
          </p:nvSpPr>
          <p:spPr bwMode="auto">
            <a:xfrm>
              <a:off x="1872" y="3792"/>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sp>
        <p:nvSpPr>
          <p:cNvPr id="299047" name="Text Box 39"/>
          <p:cNvSpPr txBox="1">
            <a:spLocks noChangeArrowheads="1"/>
          </p:cNvSpPr>
          <p:nvPr/>
        </p:nvSpPr>
        <p:spPr bwMode="auto">
          <a:xfrm>
            <a:off x="1828800" y="6324600"/>
            <a:ext cx="549275" cy="609600"/>
          </a:xfrm>
          <a:prstGeom prst="rect">
            <a:avLst/>
          </a:prstGeom>
          <a:noFill/>
          <a:ln w="12700" cap="sq">
            <a:noFill/>
            <a:miter lim="800000"/>
            <a:headEnd type="none" w="sm" len="sm"/>
            <a:tailEnd type="none" w="sm" len="sm"/>
          </a:ln>
          <a:effectLst/>
        </p:spPr>
        <p:txBody>
          <a:bodyPr vert="eaVert">
            <a:spAutoFit/>
          </a:bodyPr>
          <a:lstStyle/>
          <a:p>
            <a:r>
              <a:rPr lang="en-US" altLang="zh-CN" sz="2400">
                <a:solidFill>
                  <a:schemeClr val="folHlink"/>
                </a:solidFill>
                <a:latin typeface="Times New Roman" pitchFamily="18" charset="0"/>
                <a:ea typeface="宋体" pitchFamily="2" charset="-122"/>
              </a:rPr>
              <a:t>…</a:t>
            </a:r>
          </a:p>
        </p:txBody>
      </p:sp>
      <p:grpSp>
        <p:nvGrpSpPr>
          <p:cNvPr id="299048" name="Group 40"/>
          <p:cNvGrpSpPr>
            <a:grpSpLocks/>
          </p:cNvGrpSpPr>
          <p:nvPr/>
        </p:nvGrpSpPr>
        <p:grpSpPr bwMode="auto">
          <a:xfrm>
            <a:off x="1600200" y="4495800"/>
            <a:ext cx="3352800" cy="384175"/>
            <a:chOff x="1008" y="2832"/>
            <a:chExt cx="2112" cy="242"/>
          </a:xfrm>
        </p:grpSpPr>
        <p:sp>
          <p:nvSpPr>
            <p:cNvPr id="299049" name="Line 41"/>
            <p:cNvSpPr>
              <a:spLocks noChangeShapeType="1"/>
            </p:cNvSpPr>
            <p:nvPr/>
          </p:nvSpPr>
          <p:spPr bwMode="auto">
            <a:xfrm>
              <a:off x="1872" y="2928"/>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sp>
          <p:nvSpPr>
            <p:cNvPr id="299050" name="Text Box 42"/>
            <p:cNvSpPr txBox="1">
              <a:spLocks noChangeArrowheads="1"/>
            </p:cNvSpPr>
            <p:nvPr/>
          </p:nvSpPr>
          <p:spPr bwMode="auto">
            <a:xfrm>
              <a:off x="1008" y="2832"/>
              <a:ext cx="211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001  R   A</a:t>
              </a:r>
            </a:p>
          </p:txBody>
        </p:sp>
      </p:grpSp>
      <p:grpSp>
        <p:nvGrpSpPr>
          <p:cNvPr id="299051" name="Group 43"/>
          <p:cNvGrpSpPr>
            <a:grpSpLocks/>
          </p:cNvGrpSpPr>
          <p:nvPr/>
        </p:nvGrpSpPr>
        <p:grpSpPr bwMode="auto">
          <a:xfrm>
            <a:off x="1600200" y="4953000"/>
            <a:ext cx="2971800" cy="384175"/>
            <a:chOff x="2688" y="3408"/>
            <a:chExt cx="1872" cy="242"/>
          </a:xfrm>
        </p:grpSpPr>
        <p:sp>
          <p:nvSpPr>
            <p:cNvPr id="299052" name="Text Box 44"/>
            <p:cNvSpPr txBox="1">
              <a:spLocks noChangeArrowheads="1"/>
            </p:cNvSpPr>
            <p:nvPr/>
          </p:nvSpPr>
          <p:spPr bwMode="auto">
            <a:xfrm>
              <a:off x="2688" y="3408"/>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latin typeface="黑体" pitchFamily="2" charset="-122"/>
                </a:rPr>
                <a:t>010  C   A</a:t>
              </a:r>
            </a:p>
          </p:txBody>
        </p:sp>
        <p:sp>
          <p:nvSpPr>
            <p:cNvPr id="299053" name="Line 45"/>
            <p:cNvSpPr>
              <a:spLocks noChangeShapeType="1"/>
            </p:cNvSpPr>
            <p:nvPr/>
          </p:nvSpPr>
          <p:spPr bwMode="auto">
            <a:xfrm>
              <a:off x="3552" y="3504"/>
              <a:ext cx="288" cy="0"/>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grpSp>
      <p:grpSp>
        <p:nvGrpSpPr>
          <p:cNvPr id="299054" name="Group 46"/>
          <p:cNvGrpSpPr>
            <a:grpSpLocks/>
          </p:cNvGrpSpPr>
          <p:nvPr/>
        </p:nvGrpSpPr>
        <p:grpSpPr bwMode="auto">
          <a:xfrm>
            <a:off x="1600200" y="5410200"/>
            <a:ext cx="2971800" cy="384175"/>
            <a:chOff x="1008" y="3408"/>
            <a:chExt cx="1872" cy="242"/>
          </a:xfrm>
        </p:grpSpPr>
        <p:sp>
          <p:nvSpPr>
            <p:cNvPr id="299055" name="Text Box 47"/>
            <p:cNvSpPr txBox="1">
              <a:spLocks noChangeArrowheads="1"/>
            </p:cNvSpPr>
            <p:nvPr/>
          </p:nvSpPr>
          <p:spPr bwMode="auto">
            <a:xfrm>
              <a:off x="1008" y="3408"/>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011  D   B</a:t>
              </a:r>
            </a:p>
          </p:txBody>
        </p:sp>
        <p:sp>
          <p:nvSpPr>
            <p:cNvPr id="299056" name="Line 48"/>
            <p:cNvSpPr>
              <a:spLocks noChangeShapeType="1"/>
            </p:cNvSpPr>
            <p:nvPr/>
          </p:nvSpPr>
          <p:spPr bwMode="auto">
            <a:xfrm>
              <a:off x="1872" y="3504"/>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nvGrpSpPr>
          <p:cNvPr id="299057" name="Group 49"/>
          <p:cNvGrpSpPr>
            <a:grpSpLocks/>
          </p:cNvGrpSpPr>
          <p:nvPr/>
        </p:nvGrpSpPr>
        <p:grpSpPr bwMode="auto">
          <a:xfrm>
            <a:off x="1600200" y="5410200"/>
            <a:ext cx="2971800" cy="384175"/>
            <a:chOff x="2880" y="3552"/>
            <a:chExt cx="1872" cy="242"/>
          </a:xfrm>
        </p:grpSpPr>
        <p:sp>
          <p:nvSpPr>
            <p:cNvPr id="299058" name="Text Box 50"/>
            <p:cNvSpPr txBox="1">
              <a:spLocks noChangeArrowheads="1"/>
            </p:cNvSpPr>
            <p:nvPr/>
          </p:nvSpPr>
          <p:spPr bwMode="auto">
            <a:xfrm>
              <a:off x="2880" y="3552"/>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latin typeface="黑体" pitchFamily="2" charset="-122"/>
                </a:rPr>
                <a:t>011  D   B</a:t>
              </a:r>
            </a:p>
          </p:txBody>
        </p:sp>
        <p:sp>
          <p:nvSpPr>
            <p:cNvPr id="299059" name="Line 51"/>
            <p:cNvSpPr>
              <a:spLocks noChangeShapeType="1"/>
            </p:cNvSpPr>
            <p:nvPr/>
          </p:nvSpPr>
          <p:spPr bwMode="auto">
            <a:xfrm>
              <a:off x="3744" y="3648"/>
              <a:ext cx="288" cy="0"/>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grpSp>
      <p:sp>
        <p:nvSpPr>
          <p:cNvPr id="299060" name="Text Box 52"/>
          <p:cNvSpPr txBox="1">
            <a:spLocks noChangeArrowheads="1"/>
          </p:cNvSpPr>
          <p:nvPr/>
        </p:nvSpPr>
        <p:spPr bwMode="auto">
          <a:xfrm>
            <a:off x="3962400" y="5029200"/>
            <a:ext cx="685800" cy="641350"/>
          </a:xfrm>
          <a:prstGeom prst="rect">
            <a:avLst/>
          </a:prstGeom>
          <a:noFill/>
          <a:ln w="12700" cap="sq">
            <a:noFill/>
            <a:miter lim="800000"/>
            <a:headEnd type="none" w="sm" len="sm"/>
            <a:tailEnd type="none" w="sm" len="sm"/>
          </a:ln>
          <a:effectLst/>
        </p:spPr>
        <p:txBody>
          <a:bodyPr>
            <a:spAutoFit/>
          </a:bodyPr>
          <a:lstStyle/>
          <a:p>
            <a:r>
              <a:rPr lang="zh-CN" altLang="en-US" sz="3600">
                <a:latin typeface="Times New Roman" pitchFamily="18" charset="0"/>
                <a:ea typeface="宋体" pitchFamily="2" charset="-122"/>
              </a:rPr>
              <a:t>？</a:t>
            </a:r>
          </a:p>
        </p:txBody>
      </p:sp>
      <p:sp>
        <p:nvSpPr>
          <p:cNvPr id="299061" name="Text Box 53"/>
          <p:cNvSpPr txBox="1">
            <a:spLocks noChangeArrowheads="1"/>
          </p:cNvSpPr>
          <p:nvPr/>
        </p:nvSpPr>
        <p:spPr bwMode="auto">
          <a:xfrm>
            <a:off x="4876800" y="4267200"/>
            <a:ext cx="44958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solidFill>
                  <a:schemeClr val="folHlink"/>
                </a:solidFill>
                <a:latin typeface="黑体" pitchFamily="2" charset="-122"/>
              </a:rPr>
              <a:t>微命令分组原则：</a:t>
            </a:r>
            <a:endParaRPr lang="zh-CN" altLang="en-US" sz="3600">
              <a:latin typeface="Times New Roman" pitchFamily="18" charset="0"/>
            </a:endParaRPr>
          </a:p>
        </p:txBody>
      </p:sp>
      <p:sp>
        <p:nvSpPr>
          <p:cNvPr id="299062" name="Text Box 54"/>
          <p:cNvSpPr txBox="1">
            <a:spLocks noChangeArrowheads="1"/>
          </p:cNvSpPr>
          <p:nvPr/>
        </p:nvSpPr>
        <p:spPr bwMode="auto">
          <a:xfrm>
            <a:off x="4876800" y="4953000"/>
            <a:ext cx="4495800" cy="1135063"/>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solidFill>
                  <a:schemeClr val="folHlink"/>
                </a:solidFill>
                <a:latin typeface="黑体" pitchFamily="2" charset="-122"/>
              </a:rPr>
              <a:t>同类操作中</a:t>
            </a:r>
            <a:r>
              <a:rPr lang="zh-CN" altLang="en-US" sz="3600">
                <a:latin typeface="黑体" pitchFamily="2" charset="-122"/>
              </a:rPr>
              <a:t>互斥</a:t>
            </a:r>
            <a:r>
              <a:rPr lang="zh-CN" altLang="en-US" sz="3600">
                <a:solidFill>
                  <a:schemeClr val="folHlink"/>
                </a:solidFill>
                <a:latin typeface="黑体" pitchFamily="2" charset="-122"/>
              </a:rPr>
              <a:t>的</a:t>
            </a:r>
          </a:p>
          <a:p>
            <a:pPr>
              <a:lnSpc>
                <a:spcPct val="70000"/>
              </a:lnSpc>
            </a:pPr>
            <a:r>
              <a:rPr lang="zh-CN" altLang="en-US" sz="3600">
                <a:solidFill>
                  <a:schemeClr val="folHlink"/>
                </a:solidFill>
                <a:latin typeface="黑体" pitchFamily="2" charset="-122"/>
              </a:rPr>
              <a:t>微命令放同一字段。</a:t>
            </a:r>
            <a:endParaRPr lang="zh-CN" altLang="en-US" sz="3600">
              <a:latin typeface="Times New Roman" pitchFamily="18" charset="0"/>
            </a:endParaRPr>
          </a:p>
        </p:txBody>
      </p:sp>
      <p:sp>
        <p:nvSpPr>
          <p:cNvPr id="299063" name="Line 55"/>
          <p:cNvSpPr>
            <a:spLocks noChangeShapeType="1"/>
          </p:cNvSpPr>
          <p:nvPr/>
        </p:nvSpPr>
        <p:spPr bwMode="auto">
          <a:xfrm flipH="1">
            <a:off x="6781800" y="5410200"/>
            <a:ext cx="838200" cy="9144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299064" name="Text Box 56"/>
          <p:cNvSpPr txBox="1">
            <a:spLocks noChangeArrowheads="1"/>
          </p:cNvSpPr>
          <p:nvPr/>
        </p:nvSpPr>
        <p:spPr bwMode="auto">
          <a:xfrm>
            <a:off x="5562600" y="6248400"/>
            <a:ext cx="2362200" cy="519113"/>
          </a:xfrm>
          <a:prstGeom prst="rect">
            <a:avLst/>
          </a:prstGeom>
          <a:noFill/>
          <a:ln w="12700" cap="sq">
            <a:noFill/>
            <a:miter lim="800000"/>
            <a:headEnd type="none" w="sm" len="sm"/>
            <a:tailEnd type="none" w="sm" len="sm"/>
          </a:ln>
          <a:effectLst/>
        </p:spPr>
        <p:txBody>
          <a:bodyPr>
            <a:spAutoFit/>
          </a:bodyPr>
          <a:lstStyle/>
          <a:p>
            <a:r>
              <a:rPr lang="zh-CN" altLang="en-US">
                <a:latin typeface="Times New Roman" pitchFamily="18" charset="0"/>
              </a:rPr>
              <a:t>不能同时出现</a:t>
            </a:r>
          </a:p>
        </p:txBody>
      </p:sp>
      <p:sp>
        <p:nvSpPr>
          <p:cNvPr id="299065" name="Text Box 57"/>
          <p:cNvSpPr txBox="1">
            <a:spLocks noChangeArrowheads="1"/>
          </p:cNvSpPr>
          <p:nvPr/>
        </p:nvSpPr>
        <p:spPr bwMode="auto">
          <a:xfrm>
            <a:off x="7010400" y="3138488"/>
            <a:ext cx="685800" cy="519112"/>
          </a:xfrm>
          <a:prstGeom prst="rect">
            <a:avLst/>
          </a:prstGeom>
          <a:noFill/>
          <a:ln w="12700" cap="sq">
            <a:noFill/>
            <a:miter lim="800000"/>
            <a:headEnd type="none" w="sm" len="sm"/>
            <a:tailEnd type="none" w="sm" len="sm"/>
          </a:ln>
          <a:effectLst/>
        </p:spPr>
        <p:txBody>
          <a:bodyPr>
            <a:spAutoFit/>
          </a:bodyPr>
          <a:lstStyle/>
          <a:p>
            <a:r>
              <a:rPr lang="en-US" altLang="zh-CN">
                <a:solidFill>
                  <a:schemeClr val="folHlink"/>
                </a:solidFill>
                <a:latin typeface="Times New Roman" pitchFamily="18" charset="0"/>
                <a:ea typeface="宋体" pitchFamily="2" charset="-122"/>
              </a:rPr>
              <a:t>C</a:t>
            </a:r>
          </a:p>
        </p:txBody>
      </p:sp>
      <p:sp>
        <p:nvSpPr>
          <p:cNvPr id="299066" name="Text Box 58"/>
          <p:cNvSpPr txBox="1">
            <a:spLocks noChangeArrowheads="1"/>
          </p:cNvSpPr>
          <p:nvPr/>
        </p:nvSpPr>
        <p:spPr bwMode="auto">
          <a:xfrm>
            <a:off x="7848600" y="3595688"/>
            <a:ext cx="762000" cy="519112"/>
          </a:xfrm>
          <a:prstGeom prst="rect">
            <a:avLst/>
          </a:prstGeom>
          <a:noFill/>
          <a:ln w="12700" cap="sq">
            <a:noFill/>
            <a:miter lim="800000"/>
            <a:headEnd type="none" w="sm" len="sm"/>
            <a:tailEnd type="none" w="sm" len="sm"/>
          </a:ln>
          <a:effectLst/>
        </p:spPr>
        <p:txBody>
          <a:bodyPr>
            <a:spAutoFit/>
          </a:bodyPr>
          <a:lstStyle/>
          <a:p>
            <a:r>
              <a:rPr lang="en-US" altLang="zh-CN">
                <a:solidFill>
                  <a:schemeClr val="accent1"/>
                </a:solidFill>
                <a:latin typeface="Times New Roman" pitchFamily="18" charset="0"/>
                <a:ea typeface="宋体" pitchFamily="2" charset="-122"/>
              </a:rPr>
              <a:t>D</a:t>
            </a:r>
          </a:p>
        </p:txBody>
      </p:sp>
    </p:spTree>
  </p:cSld>
  <p:clrMapOvr>
    <a:masterClrMapping/>
  </p:clrMapOvr>
  <p:transition spd="slow">
    <p:zoom dir="in"/>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slide(fromRight)">
                                      <p:cBhvr>
                                        <p:cTn id="7" dur="500"/>
                                        <p:tgtEl>
                                          <p:spTgt spid="2990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99012">
                                            <p:txEl>
                                              <p:pRg st="0" end="0"/>
                                            </p:txEl>
                                          </p:spTgt>
                                        </p:tgtEl>
                                        <p:attrNameLst>
                                          <p:attrName>style.visibility</p:attrName>
                                        </p:attrNameLst>
                                      </p:cBhvr>
                                      <p:to>
                                        <p:strVal val="visible"/>
                                      </p:to>
                                    </p:set>
                                    <p:animEffect transition="in" filter="slide(fromRight)">
                                      <p:cBhvr>
                                        <p:cTn id="12" dur="500"/>
                                        <p:tgtEl>
                                          <p:spTgt spid="2990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299011"/>
                                        </p:tgtEl>
                                        <p:attrNameLst>
                                          <p:attrName>style.visibility</p:attrName>
                                        </p:attrNameLst>
                                      </p:cBhvr>
                                      <p:to>
                                        <p:strVal val="visible"/>
                                      </p:to>
                                    </p:set>
                                    <p:anim calcmode="lin" valueType="num">
                                      <p:cBhvr>
                                        <p:cTn id="17" dur="500" fill="hold"/>
                                        <p:tgtEl>
                                          <p:spTgt spid="299011"/>
                                        </p:tgtEl>
                                        <p:attrNameLst>
                                          <p:attrName>ppt_x</p:attrName>
                                        </p:attrNameLst>
                                      </p:cBhvr>
                                      <p:tavLst>
                                        <p:tav tm="0">
                                          <p:val>
                                            <p:strVal val="#ppt_x-#ppt_w/2"/>
                                          </p:val>
                                        </p:tav>
                                        <p:tav tm="100000">
                                          <p:val>
                                            <p:strVal val="#ppt_x"/>
                                          </p:val>
                                        </p:tav>
                                      </p:tavLst>
                                    </p:anim>
                                    <p:anim calcmode="lin" valueType="num">
                                      <p:cBhvr>
                                        <p:cTn id="18" dur="500" fill="hold"/>
                                        <p:tgtEl>
                                          <p:spTgt spid="299011"/>
                                        </p:tgtEl>
                                        <p:attrNameLst>
                                          <p:attrName>ppt_y</p:attrName>
                                        </p:attrNameLst>
                                      </p:cBhvr>
                                      <p:tavLst>
                                        <p:tav tm="0">
                                          <p:val>
                                            <p:strVal val="#ppt_y"/>
                                          </p:val>
                                        </p:tav>
                                        <p:tav tm="100000">
                                          <p:val>
                                            <p:strVal val="#ppt_y"/>
                                          </p:val>
                                        </p:tav>
                                      </p:tavLst>
                                    </p:anim>
                                    <p:anim calcmode="lin" valueType="num">
                                      <p:cBhvr>
                                        <p:cTn id="19" dur="500" fill="hold"/>
                                        <p:tgtEl>
                                          <p:spTgt spid="299011"/>
                                        </p:tgtEl>
                                        <p:attrNameLst>
                                          <p:attrName>ppt_w</p:attrName>
                                        </p:attrNameLst>
                                      </p:cBhvr>
                                      <p:tavLst>
                                        <p:tav tm="0">
                                          <p:val>
                                            <p:fltVal val="0"/>
                                          </p:val>
                                        </p:tav>
                                        <p:tav tm="100000">
                                          <p:val>
                                            <p:strVal val="#ppt_w"/>
                                          </p:val>
                                        </p:tav>
                                      </p:tavLst>
                                    </p:anim>
                                    <p:anim calcmode="lin" valueType="num">
                                      <p:cBhvr>
                                        <p:cTn id="20" dur="500" fill="hold"/>
                                        <p:tgtEl>
                                          <p:spTgt spid="29901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99015"/>
                                        </p:tgtEl>
                                        <p:attrNameLst>
                                          <p:attrName>style.visibility</p:attrName>
                                        </p:attrNameLst>
                                      </p:cBhvr>
                                      <p:to>
                                        <p:strVal val="visible"/>
                                      </p:to>
                                    </p:set>
                                    <p:animEffect transition="in" filter="wipe(up)">
                                      <p:cBhvr>
                                        <p:cTn id="25" dur="500"/>
                                        <p:tgtEl>
                                          <p:spTgt spid="2990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99014"/>
                                        </p:tgtEl>
                                        <p:attrNameLst>
                                          <p:attrName>style.visibility</p:attrName>
                                        </p:attrNameLst>
                                      </p:cBhvr>
                                      <p:to>
                                        <p:strVal val="visible"/>
                                      </p:to>
                                    </p:set>
                                    <p:animEffect transition="in" filter="slide(fromLeft)">
                                      <p:cBhvr>
                                        <p:cTn id="30" dur="500"/>
                                        <p:tgtEl>
                                          <p:spTgt spid="29901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99031"/>
                                        </p:tgtEl>
                                        <p:attrNameLst>
                                          <p:attrName>style.visibility</p:attrName>
                                        </p:attrNameLst>
                                      </p:cBhvr>
                                      <p:to>
                                        <p:strVal val="visible"/>
                                      </p:to>
                                    </p:set>
                                    <p:anim calcmode="lin" valueType="num">
                                      <p:cBhvr additive="base">
                                        <p:cTn id="35" dur="500" fill="hold"/>
                                        <p:tgtEl>
                                          <p:spTgt spid="299031"/>
                                        </p:tgtEl>
                                        <p:attrNameLst>
                                          <p:attrName>ppt_x</p:attrName>
                                        </p:attrNameLst>
                                      </p:cBhvr>
                                      <p:tavLst>
                                        <p:tav tm="0">
                                          <p:val>
                                            <p:strVal val="0-#ppt_w/2"/>
                                          </p:val>
                                        </p:tav>
                                        <p:tav tm="100000">
                                          <p:val>
                                            <p:strVal val="#ppt_x"/>
                                          </p:val>
                                        </p:tav>
                                      </p:tavLst>
                                    </p:anim>
                                    <p:anim calcmode="lin" valueType="num">
                                      <p:cBhvr additive="base">
                                        <p:cTn id="36" dur="500" fill="hold"/>
                                        <p:tgtEl>
                                          <p:spTgt spid="29903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9013"/>
                                        </p:tgtEl>
                                        <p:attrNameLst>
                                          <p:attrName>style.visibility</p:attrName>
                                        </p:attrNameLst>
                                      </p:cBhvr>
                                      <p:to>
                                        <p:strVal val="visible"/>
                                      </p:to>
                                    </p:set>
                                    <p:animEffect transition="in" filter="wipe(left)">
                                      <p:cBhvr>
                                        <p:cTn id="41" dur="500"/>
                                        <p:tgtEl>
                                          <p:spTgt spid="2990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99048"/>
                                        </p:tgtEl>
                                        <p:attrNameLst>
                                          <p:attrName>style.visibility</p:attrName>
                                        </p:attrNameLst>
                                      </p:cBhvr>
                                      <p:to>
                                        <p:strVal val="visible"/>
                                      </p:to>
                                    </p:set>
                                    <p:animEffect transition="in" filter="wipe(left)">
                                      <p:cBhvr>
                                        <p:cTn id="46" dur="500"/>
                                        <p:tgtEl>
                                          <p:spTgt spid="2990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99041"/>
                                        </p:tgtEl>
                                        <p:attrNameLst>
                                          <p:attrName>style.visibility</p:attrName>
                                        </p:attrNameLst>
                                      </p:cBhvr>
                                      <p:to>
                                        <p:strVal val="visible"/>
                                      </p:to>
                                    </p:set>
                                    <p:animEffect transition="in" filter="wipe(left)">
                                      <p:cBhvr>
                                        <p:cTn id="51" dur="500"/>
                                        <p:tgtEl>
                                          <p:spTgt spid="29904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99054"/>
                                        </p:tgtEl>
                                        <p:attrNameLst>
                                          <p:attrName>style.visibility</p:attrName>
                                        </p:attrNameLst>
                                      </p:cBhvr>
                                      <p:to>
                                        <p:strVal val="visible"/>
                                      </p:to>
                                    </p:set>
                                    <p:animEffect transition="in" filter="wipe(left)">
                                      <p:cBhvr>
                                        <p:cTn id="56" dur="500"/>
                                        <p:tgtEl>
                                          <p:spTgt spid="2990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99044"/>
                                        </p:tgtEl>
                                        <p:attrNameLst>
                                          <p:attrName>style.visibility</p:attrName>
                                        </p:attrNameLst>
                                      </p:cBhvr>
                                      <p:to>
                                        <p:strVal val="visible"/>
                                      </p:to>
                                    </p:set>
                                    <p:animEffect transition="in" filter="wipe(left)">
                                      <p:cBhvr>
                                        <p:cTn id="61" dur="500"/>
                                        <p:tgtEl>
                                          <p:spTgt spid="299044"/>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299047"/>
                                        </p:tgtEl>
                                        <p:attrNameLst>
                                          <p:attrName>style.visibility</p:attrName>
                                        </p:attrNameLst>
                                      </p:cBhvr>
                                      <p:to>
                                        <p:strVal val="visible"/>
                                      </p:to>
                                    </p:set>
                                    <p:animEffect transition="in" filter="wipe(up)">
                                      <p:cBhvr>
                                        <p:cTn id="65" dur="500"/>
                                        <p:tgtEl>
                                          <p:spTgt spid="29904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9051"/>
                                        </p:tgtEl>
                                        <p:attrNameLst>
                                          <p:attrName>style.visibility</p:attrName>
                                        </p:attrNameLst>
                                      </p:cBhvr>
                                      <p:to>
                                        <p:strVal val="visible"/>
                                      </p:to>
                                    </p:set>
                                    <p:animEffect transition="in" filter="wipe(left)">
                                      <p:cBhvr>
                                        <p:cTn id="70" dur="500"/>
                                        <p:tgtEl>
                                          <p:spTgt spid="2990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99057"/>
                                        </p:tgtEl>
                                        <p:attrNameLst>
                                          <p:attrName>style.visibility</p:attrName>
                                        </p:attrNameLst>
                                      </p:cBhvr>
                                      <p:to>
                                        <p:strVal val="visible"/>
                                      </p:to>
                                    </p:set>
                                    <p:animEffect transition="in" filter="wipe(left)">
                                      <p:cBhvr>
                                        <p:cTn id="75" dur="500"/>
                                        <p:tgtEl>
                                          <p:spTgt spid="29905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99065">
                                            <p:txEl>
                                              <p:pRg st="0" end="0"/>
                                            </p:txEl>
                                          </p:spTgt>
                                        </p:tgtEl>
                                        <p:attrNameLst>
                                          <p:attrName>style.visibility</p:attrName>
                                        </p:attrNameLst>
                                      </p:cBhvr>
                                      <p:to>
                                        <p:strVal val="visible"/>
                                      </p:to>
                                    </p:set>
                                    <p:animEffect transition="in" filter="dissolve">
                                      <p:cBhvr>
                                        <p:cTn id="80" dur="500"/>
                                        <p:tgtEl>
                                          <p:spTgt spid="299065">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299066">
                                            <p:txEl>
                                              <p:pRg st="0" end="0"/>
                                            </p:txEl>
                                          </p:spTgt>
                                        </p:tgtEl>
                                        <p:attrNameLst>
                                          <p:attrName>style.visibility</p:attrName>
                                        </p:attrNameLst>
                                      </p:cBhvr>
                                      <p:to>
                                        <p:strVal val="visible"/>
                                      </p:to>
                                    </p:set>
                                    <p:animEffect transition="in" filter="dissolve">
                                      <p:cBhvr>
                                        <p:cTn id="85" dur="500"/>
                                        <p:tgtEl>
                                          <p:spTgt spid="299066">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299060">
                                            <p:txEl>
                                              <p:pRg st="0" end="0"/>
                                            </p:txEl>
                                          </p:spTgt>
                                        </p:tgtEl>
                                        <p:attrNameLst>
                                          <p:attrName>style.visibility</p:attrName>
                                        </p:attrNameLst>
                                      </p:cBhvr>
                                      <p:to>
                                        <p:strVal val="visible"/>
                                      </p:to>
                                    </p:set>
                                    <p:animEffect transition="in" filter="dissolve">
                                      <p:cBhvr>
                                        <p:cTn id="90" dur="500"/>
                                        <p:tgtEl>
                                          <p:spTgt spid="299060">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2" fill="hold" grpId="0" nodeType="clickEffect">
                                  <p:stCondLst>
                                    <p:cond delay="0"/>
                                  </p:stCondLst>
                                  <p:childTnLst>
                                    <p:set>
                                      <p:cBhvr>
                                        <p:cTn id="94" dur="1" fill="hold">
                                          <p:stCondLst>
                                            <p:cond delay="0"/>
                                          </p:stCondLst>
                                        </p:cTn>
                                        <p:tgtEl>
                                          <p:spTgt spid="299061">
                                            <p:txEl>
                                              <p:pRg st="0" end="0"/>
                                            </p:txEl>
                                          </p:spTgt>
                                        </p:tgtEl>
                                        <p:attrNameLst>
                                          <p:attrName>style.visibility</p:attrName>
                                        </p:attrNameLst>
                                      </p:cBhvr>
                                      <p:to>
                                        <p:strVal val="visible"/>
                                      </p:to>
                                    </p:set>
                                    <p:animEffect transition="in" filter="slide(fromRight)">
                                      <p:cBhvr>
                                        <p:cTn id="95" dur="500"/>
                                        <p:tgtEl>
                                          <p:spTgt spid="299061">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7" presetClass="entr" presetSubtype="4" fill="hold" grpId="0" nodeType="clickEffect">
                                  <p:stCondLst>
                                    <p:cond delay="0"/>
                                  </p:stCondLst>
                                  <p:childTnLst>
                                    <p:set>
                                      <p:cBhvr>
                                        <p:cTn id="99" dur="1" fill="hold">
                                          <p:stCondLst>
                                            <p:cond delay="0"/>
                                          </p:stCondLst>
                                        </p:cTn>
                                        <p:tgtEl>
                                          <p:spTgt spid="299062"/>
                                        </p:tgtEl>
                                        <p:attrNameLst>
                                          <p:attrName>style.visibility</p:attrName>
                                        </p:attrNameLst>
                                      </p:cBhvr>
                                      <p:to>
                                        <p:strVal val="visible"/>
                                      </p:to>
                                    </p:set>
                                    <p:anim calcmode="lin" valueType="num">
                                      <p:cBhvr additive="base">
                                        <p:cTn id="100" dur="5000" fill="hold"/>
                                        <p:tgtEl>
                                          <p:spTgt spid="299062"/>
                                        </p:tgtEl>
                                        <p:attrNameLst>
                                          <p:attrName>ppt_x</p:attrName>
                                        </p:attrNameLst>
                                      </p:cBhvr>
                                      <p:tavLst>
                                        <p:tav tm="0">
                                          <p:val>
                                            <p:strVal val="#ppt_x"/>
                                          </p:val>
                                        </p:tav>
                                        <p:tav tm="100000">
                                          <p:val>
                                            <p:strVal val="#ppt_x"/>
                                          </p:val>
                                        </p:tav>
                                      </p:tavLst>
                                    </p:anim>
                                    <p:anim calcmode="lin" valueType="num">
                                      <p:cBhvr additive="base">
                                        <p:cTn id="101" dur="5000" fill="hold"/>
                                        <p:tgtEl>
                                          <p:spTgt spid="299062"/>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99063"/>
                                        </p:tgtEl>
                                        <p:attrNameLst>
                                          <p:attrName>style.visibility</p:attrName>
                                        </p:attrNameLst>
                                      </p:cBhvr>
                                      <p:to>
                                        <p:strVal val="visible"/>
                                      </p:to>
                                    </p:set>
                                    <p:animEffect transition="in" filter="wipe(up)">
                                      <p:cBhvr>
                                        <p:cTn id="106" dur="500"/>
                                        <p:tgtEl>
                                          <p:spTgt spid="299063"/>
                                        </p:tgtEl>
                                      </p:cBhvr>
                                    </p:animEffect>
                                  </p:childTnLst>
                                </p:cTn>
                              </p:par>
                            </p:childTnLst>
                          </p:cTn>
                        </p:par>
                        <p:par>
                          <p:cTn id="107" fill="hold">
                            <p:stCondLst>
                              <p:cond delay="500"/>
                            </p:stCondLst>
                            <p:childTnLst>
                              <p:par>
                                <p:cTn id="108" presetID="9" presetClass="entr" presetSubtype="0" fill="hold" grpId="0" nodeType="afterEffect">
                                  <p:stCondLst>
                                    <p:cond delay="0"/>
                                  </p:stCondLst>
                                  <p:childTnLst>
                                    <p:set>
                                      <p:cBhvr>
                                        <p:cTn id="109" dur="1" fill="hold">
                                          <p:stCondLst>
                                            <p:cond delay="0"/>
                                          </p:stCondLst>
                                        </p:cTn>
                                        <p:tgtEl>
                                          <p:spTgt spid="299064">
                                            <p:txEl>
                                              <p:pRg st="0" end="0"/>
                                            </p:txEl>
                                          </p:spTgt>
                                        </p:tgtEl>
                                        <p:attrNameLst>
                                          <p:attrName>style.visibility</p:attrName>
                                        </p:attrNameLst>
                                      </p:cBhvr>
                                      <p:to>
                                        <p:strVal val="visible"/>
                                      </p:to>
                                    </p:set>
                                    <p:animEffect transition="in" filter="dissolve">
                                      <p:cBhvr>
                                        <p:cTn id="110" dur="500"/>
                                        <p:tgtEl>
                                          <p:spTgt spid="2990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autoUpdateAnimBg="0"/>
      <p:bldP spid="299011" grpId="0" autoUpdateAnimBg="0"/>
      <p:bldP spid="299012" grpId="0" build="p" autoUpdateAnimBg="0"/>
      <p:bldP spid="299013" grpId="0" autoUpdateAnimBg="0"/>
      <p:bldP spid="299014" grpId="0" autoUpdateAnimBg="0"/>
      <p:bldP spid="299047" grpId="0" autoUpdateAnimBg="0"/>
      <p:bldP spid="299060" grpId="0" build="p" autoUpdateAnimBg="0"/>
      <p:bldP spid="299061" grpId="0" build="p" autoUpdateAnimBg="0"/>
      <p:bldP spid="299062" grpId="0" autoUpdateAnimBg="0"/>
      <p:bldP spid="299063" grpId="0" animBg="1"/>
      <p:bldP spid="299064" grpId="0" build="p" autoUpdateAnimBg="0" advAuto="0"/>
      <p:bldP spid="299065" grpId="0" build="p" autoUpdateAnimBg="0"/>
      <p:bldP spid="299066"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0" y="5715000"/>
            <a:ext cx="39624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latin typeface="黑体" pitchFamily="2" charset="-122"/>
              </a:rPr>
              <a:t>操作唯一；</a:t>
            </a:r>
            <a:endParaRPr lang="zh-CN" altLang="en-US" sz="3600">
              <a:solidFill>
                <a:schemeClr val="folHlink"/>
              </a:solidFill>
              <a:latin typeface="Times New Roman" pitchFamily="18" charset="0"/>
            </a:endParaRPr>
          </a:p>
        </p:txBody>
      </p:sp>
      <p:sp>
        <p:nvSpPr>
          <p:cNvPr id="300035" name="Text Box 3"/>
          <p:cNvSpPr txBox="1">
            <a:spLocks noChangeArrowheads="1"/>
          </p:cNvSpPr>
          <p:nvPr/>
        </p:nvSpPr>
        <p:spPr bwMode="auto">
          <a:xfrm>
            <a:off x="0" y="228600"/>
            <a:ext cx="5943600" cy="1631950"/>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600">
                <a:solidFill>
                  <a:schemeClr val="folHlink"/>
                </a:solidFill>
                <a:latin typeface="黑体" pitchFamily="2" charset="-122"/>
              </a:rPr>
              <a:t>加法器</a:t>
            </a:r>
            <a:r>
              <a:rPr lang="en-US" altLang="zh-CN" sz="3600">
                <a:solidFill>
                  <a:schemeClr val="folHlink"/>
                </a:solidFill>
                <a:latin typeface="黑体" pitchFamily="2" charset="-122"/>
              </a:rPr>
              <a:t>A</a:t>
            </a:r>
            <a:r>
              <a:rPr lang="zh-CN" altLang="en-US" sz="3600">
                <a:solidFill>
                  <a:schemeClr val="folHlink"/>
                </a:solidFill>
                <a:latin typeface="黑体" pitchFamily="2" charset="-122"/>
              </a:rPr>
              <a:t>输入端的控制命令放</a:t>
            </a:r>
            <a:endParaRPr lang="zh-CN" altLang="en-US" sz="3600">
              <a:latin typeface="黑体" pitchFamily="2" charset="-122"/>
            </a:endParaRPr>
          </a:p>
          <a:p>
            <a:pPr>
              <a:lnSpc>
                <a:spcPct val="60000"/>
              </a:lnSpc>
            </a:pPr>
            <a:r>
              <a:rPr lang="en-US" altLang="zh-CN" sz="3600">
                <a:latin typeface="黑体" pitchFamily="2" charset="-122"/>
              </a:rPr>
              <a:t>AI</a:t>
            </a:r>
            <a:r>
              <a:rPr lang="zh-CN" altLang="en-US" sz="3600">
                <a:solidFill>
                  <a:schemeClr val="folHlink"/>
                </a:solidFill>
                <a:latin typeface="黑体" pitchFamily="2" charset="-122"/>
              </a:rPr>
              <a:t>字段，</a:t>
            </a:r>
            <a:r>
              <a:rPr lang="en-US" altLang="zh-CN" sz="3600">
                <a:solidFill>
                  <a:schemeClr val="folHlink"/>
                </a:solidFill>
                <a:latin typeface="黑体" pitchFamily="2" charset="-122"/>
              </a:rPr>
              <a:t>B</a:t>
            </a:r>
            <a:r>
              <a:rPr lang="zh-CN" altLang="en-US" sz="3600">
                <a:solidFill>
                  <a:schemeClr val="folHlink"/>
                </a:solidFill>
                <a:latin typeface="黑体" pitchFamily="2" charset="-122"/>
              </a:rPr>
              <a:t>输入端的控制命令</a:t>
            </a:r>
          </a:p>
          <a:p>
            <a:pPr>
              <a:lnSpc>
                <a:spcPct val="60000"/>
              </a:lnSpc>
            </a:pPr>
            <a:r>
              <a:rPr lang="zh-CN" altLang="en-US" sz="3600">
                <a:solidFill>
                  <a:schemeClr val="folHlink"/>
                </a:solidFill>
                <a:latin typeface="黑体" pitchFamily="2" charset="-122"/>
              </a:rPr>
              <a:t>放</a:t>
            </a:r>
            <a:r>
              <a:rPr lang="en-US" altLang="zh-CN" sz="3600">
                <a:latin typeface="黑体" pitchFamily="2" charset="-122"/>
              </a:rPr>
              <a:t>BI</a:t>
            </a:r>
            <a:r>
              <a:rPr lang="zh-CN" altLang="en-US" sz="3600">
                <a:solidFill>
                  <a:schemeClr val="folHlink"/>
                </a:solidFill>
                <a:latin typeface="黑体" pitchFamily="2" charset="-122"/>
              </a:rPr>
              <a:t>字段。</a:t>
            </a:r>
            <a:endParaRPr lang="zh-CN" altLang="en-US" sz="3600">
              <a:solidFill>
                <a:schemeClr val="folHlink"/>
              </a:solidFill>
              <a:latin typeface="Times New Roman" pitchFamily="18" charset="0"/>
            </a:endParaRPr>
          </a:p>
        </p:txBody>
      </p:sp>
      <p:grpSp>
        <p:nvGrpSpPr>
          <p:cNvPr id="300036" name="Group 4"/>
          <p:cNvGrpSpPr>
            <a:grpSpLocks/>
          </p:cNvGrpSpPr>
          <p:nvPr/>
        </p:nvGrpSpPr>
        <p:grpSpPr bwMode="auto">
          <a:xfrm>
            <a:off x="6248400" y="249238"/>
            <a:ext cx="2895600" cy="2722562"/>
            <a:chOff x="3744" y="1344"/>
            <a:chExt cx="1824" cy="1715"/>
          </a:xfrm>
        </p:grpSpPr>
        <p:sp>
          <p:nvSpPr>
            <p:cNvPr id="300037" name="Text Box 5"/>
            <p:cNvSpPr txBox="1">
              <a:spLocks noChangeArrowheads="1"/>
            </p:cNvSpPr>
            <p:nvPr/>
          </p:nvSpPr>
          <p:spPr bwMode="auto">
            <a:xfrm>
              <a:off x="3840" y="1344"/>
              <a:ext cx="1392" cy="351"/>
            </a:xfrm>
            <a:prstGeom prst="rect">
              <a:avLst/>
            </a:prstGeom>
            <a:solidFill>
              <a:schemeClr val="accent1"/>
            </a:solidFill>
            <a:ln w="38100" cap="sq">
              <a:solidFill>
                <a:schemeClr val="tx1"/>
              </a:solidFill>
              <a:miter lim="800000"/>
              <a:headEnd type="none" w="sm" len="sm"/>
              <a:tailEnd type="none" w="sm" len="sm"/>
            </a:ln>
            <a:effectLst/>
          </p:spPr>
          <p:txBody>
            <a:bodyPr>
              <a:spAutoFit/>
            </a:bodyPr>
            <a:lstStyle/>
            <a:p>
              <a:r>
                <a:rPr lang="en-US" altLang="zh-CN">
                  <a:solidFill>
                    <a:schemeClr val="bg2"/>
                  </a:solidFill>
                  <a:latin typeface="Times New Roman" pitchFamily="18" charset="0"/>
                </a:rPr>
                <a:t>     </a:t>
              </a:r>
              <a:r>
                <a:rPr lang="zh-CN" altLang="en-US">
                  <a:solidFill>
                    <a:schemeClr val="bg2"/>
                  </a:solidFill>
                  <a:latin typeface="Times New Roman" pitchFamily="18" charset="0"/>
                </a:rPr>
                <a:t>加法器</a:t>
              </a:r>
            </a:p>
          </p:txBody>
        </p:sp>
        <p:grpSp>
          <p:nvGrpSpPr>
            <p:cNvPr id="300038" name="Group 6"/>
            <p:cNvGrpSpPr>
              <a:grpSpLocks/>
            </p:cNvGrpSpPr>
            <p:nvPr/>
          </p:nvGrpSpPr>
          <p:grpSpPr bwMode="auto">
            <a:xfrm>
              <a:off x="3744" y="1872"/>
              <a:ext cx="768" cy="624"/>
              <a:chOff x="3936" y="2112"/>
              <a:chExt cx="576" cy="624"/>
            </a:xfrm>
          </p:grpSpPr>
          <p:sp>
            <p:nvSpPr>
              <p:cNvPr id="300039" name="Text Box 7"/>
              <p:cNvSpPr txBox="1">
                <a:spLocks noChangeArrowheads="1"/>
              </p:cNvSpPr>
              <p:nvPr/>
            </p:nvSpPr>
            <p:spPr bwMode="auto">
              <a:xfrm>
                <a:off x="3936" y="2112"/>
                <a:ext cx="576" cy="351"/>
              </a:xfrm>
              <a:prstGeom prst="rect">
                <a:avLst/>
              </a:prstGeom>
              <a:solidFill>
                <a:schemeClr val="accent1"/>
              </a:solidFill>
              <a:ln w="38100" cap="sq">
                <a:solidFill>
                  <a:schemeClr val="tx1"/>
                </a:solidFill>
                <a:miter lim="800000"/>
                <a:headEnd type="none" w="sm" len="sm"/>
                <a:tailEnd type="none" w="sm" len="sm"/>
              </a:ln>
              <a:effectLst/>
            </p:spPr>
            <p:txBody>
              <a:bodyPr>
                <a:spAutoFit/>
              </a:bodyPr>
              <a:lstStyle/>
              <a:p>
                <a:r>
                  <a:rPr lang="en-US" altLang="zh-CN">
                    <a:solidFill>
                      <a:schemeClr val="bg2"/>
                    </a:solidFill>
                    <a:latin typeface="Times New Roman" pitchFamily="18" charset="0"/>
                    <a:ea typeface="宋体" pitchFamily="2" charset="-122"/>
                  </a:rPr>
                  <a:t>    A</a:t>
                </a:r>
              </a:p>
            </p:txBody>
          </p:sp>
          <p:sp>
            <p:nvSpPr>
              <p:cNvPr id="300040" name="Line 8"/>
              <p:cNvSpPr>
                <a:spLocks noChangeShapeType="1"/>
              </p:cNvSpPr>
              <p:nvPr/>
            </p:nvSpPr>
            <p:spPr bwMode="auto">
              <a:xfrm>
                <a:off x="4032"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300041" name="Line 9"/>
              <p:cNvSpPr>
                <a:spLocks noChangeShapeType="1"/>
              </p:cNvSpPr>
              <p:nvPr/>
            </p:nvSpPr>
            <p:spPr bwMode="auto">
              <a:xfrm>
                <a:off x="4416"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300042" name="Line 10"/>
              <p:cNvSpPr>
                <a:spLocks noChangeShapeType="1"/>
              </p:cNvSpPr>
              <p:nvPr/>
            </p:nvSpPr>
            <p:spPr bwMode="auto">
              <a:xfrm>
                <a:off x="4080" y="2640"/>
                <a:ext cx="240" cy="0"/>
              </a:xfrm>
              <a:prstGeom prst="line">
                <a:avLst/>
              </a:prstGeom>
              <a:noFill/>
              <a:ln w="12700">
                <a:solidFill>
                  <a:schemeClr val="tx1"/>
                </a:solidFill>
                <a:prstDash val="sysDot"/>
                <a:round/>
                <a:headEnd type="none" w="sm" len="sm"/>
                <a:tailEnd type="none" w="sm" len="sm"/>
              </a:ln>
              <a:effectLst/>
            </p:spPr>
            <p:txBody>
              <a:bodyPr wrap="none" anchor="ctr"/>
              <a:lstStyle/>
              <a:p>
                <a:endParaRPr lang="zh-CN" altLang="en-US"/>
              </a:p>
            </p:txBody>
          </p:sp>
        </p:grpSp>
        <p:grpSp>
          <p:nvGrpSpPr>
            <p:cNvPr id="300043" name="Group 11"/>
            <p:cNvGrpSpPr>
              <a:grpSpLocks/>
            </p:cNvGrpSpPr>
            <p:nvPr/>
          </p:nvGrpSpPr>
          <p:grpSpPr bwMode="auto">
            <a:xfrm>
              <a:off x="4656" y="1872"/>
              <a:ext cx="720" cy="624"/>
              <a:chOff x="3936" y="2112"/>
              <a:chExt cx="576" cy="624"/>
            </a:xfrm>
          </p:grpSpPr>
          <p:sp>
            <p:nvSpPr>
              <p:cNvPr id="300044" name="Text Box 12"/>
              <p:cNvSpPr txBox="1">
                <a:spLocks noChangeArrowheads="1"/>
              </p:cNvSpPr>
              <p:nvPr/>
            </p:nvSpPr>
            <p:spPr bwMode="auto">
              <a:xfrm>
                <a:off x="3936" y="2112"/>
                <a:ext cx="576" cy="351"/>
              </a:xfrm>
              <a:prstGeom prst="rect">
                <a:avLst/>
              </a:prstGeom>
              <a:solidFill>
                <a:schemeClr val="accent1"/>
              </a:solidFill>
              <a:ln w="38100" cap="sq">
                <a:solidFill>
                  <a:schemeClr val="tx1"/>
                </a:solidFill>
                <a:miter lim="800000"/>
                <a:headEnd type="none" w="sm" len="sm"/>
                <a:tailEnd type="none" w="sm" len="sm"/>
              </a:ln>
              <a:effectLst/>
            </p:spPr>
            <p:txBody>
              <a:bodyPr>
                <a:spAutoFit/>
              </a:bodyPr>
              <a:lstStyle/>
              <a:p>
                <a:r>
                  <a:rPr lang="en-US" altLang="zh-CN">
                    <a:solidFill>
                      <a:schemeClr val="bg2"/>
                    </a:solidFill>
                    <a:latin typeface="Times New Roman" pitchFamily="18" charset="0"/>
                    <a:ea typeface="宋体" pitchFamily="2" charset="-122"/>
                  </a:rPr>
                  <a:t>    B</a:t>
                </a:r>
              </a:p>
            </p:txBody>
          </p:sp>
          <p:sp>
            <p:nvSpPr>
              <p:cNvPr id="300045" name="Line 13"/>
              <p:cNvSpPr>
                <a:spLocks noChangeShapeType="1"/>
              </p:cNvSpPr>
              <p:nvPr/>
            </p:nvSpPr>
            <p:spPr bwMode="auto">
              <a:xfrm>
                <a:off x="4032"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300046" name="Line 14"/>
              <p:cNvSpPr>
                <a:spLocks noChangeShapeType="1"/>
              </p:cNvSpPr>
              <p:nvPr/>
            </p:nvSpPr>
            <p:spPr bwMode="auto">
              <a:xfrm>
                <a:off x="4416" y="2448"/>
                <a:ext cx="0" cy="288"/>
              </a:xfrm>
              <a:prstGeom prst="line">
                <a:avLst/>
              </a:prstGeom>
              <a:noFill/>
              <a:ln w="28575" cap="sq">
                <a:solidFill>
                  <a:schemeClr val="tx1"/>
                </a:solidFill>
                <a:round/>
                <a:headEnd type="triangle" w="med" len="med"/>
                <a:tailEnd/>
              </a:ln>
              <a:effectLst/>
            </p:spPr>
            <p:txBody>
              <a:bodyPr wrap="none" anchor="ctr"/>
              <a:lstStyle/>
              <a:p>
                <a:endParaRPr lang="zh-CN" altLang="en-US"/>
              </a:p>
            </p:txBody>
          </p:sp>
          <p:sp>
            <p:nvSpPr>
              <p:cNvPr id="300047" name="Line 15"/>
              <p:cNvSpPr>
                <a:spLocks noChangeShapeType="1"/>
              </p:cNvSpPr>
              <p:nvPr/>
            </p:nvSpPr>
            <p:spPr bwMode="auto">
              <a:xfrm>
                <a:off x="4080" y="2640"/>
                <a:ext cx="240" cy="0"/>
              </a:xfrm>
              <a:prstGeom prst="line">
                <a:avLst/>
              </a:prstGeom>
              <a:noFill/>
              <a:ln w="12700">
                <a:solidFill>
                  <a:schemeClr val="tx1"/>
                </a:solidFill>
                <a:prstDash val="sysDot"/>
                <a:round/>
                <a:headEnd type="none" w="sm" len="sm"/>
                <a:tailEnd type="none" w="sm" len="sm"/>
              </a:ln>
              <a:effectLst/>
            </p:spPr>
            <p:txBody>
              <a:bodyPr wrap="none" anchor="ctr"/>
              <a:lstStyle/>
              <a:p>
                <a:endParaRPr lang="zh-CN" altLang="en-US"/>
              </a:p>
            </p:txBody>
          </p:sp>
        </p:grpSp>
        <p:sp>
          <p:nvSpPr>
            <p:cNvPr id="300048" name="Line 16"/>
            <p:cNvSpPr>
              <a:spLocks noChangeShapeType="1"/>
            </p:cNvSpPr>
            <p:nvPr/>
          </p:nvSpPr>
          <p:spPr bwMode="auto">
            <a:xfrm flipV="1">
              <a:off x="4128" y="1680"/>
              <a:ext cx="0" cy="192"/>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sp>
          <p:nvSpPr>
            <p:cNvPr id="300049" name="Line 17"/>
            <p:cNvSpPr>
              <a:spLocks noChangeShapeType="1"/>
            </p:cNvSpPr>
            <p:nvPr/>
          </p:nvSpPr>
          <p:spPr bwMode="auto">
            <a:xfrm flipV="1">
              <a:off x="4992" y="1680"/>
              <a:ext cx="0" cy="192"/>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sp>
          <p:nvSpPr>
            <p:cNvPr id="300050" name="Text Box 18"/>
            <p:cNvSpPr txBox="1">
              <a:spLocks noChangeArrowheads="1"/>
            </p:cNvSpPr>
            <p:nvPr/>
          </p:nvSpPr>
          <p:spPr bwMode="auto">
            <a:xfrm>
              <a:off x="3840" y="2544"/>
              <a:ext cx="864" cy="515"/>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a:latin typeface="Times New Roman" pitchFamily="18" charset="0"/>
                  <a:ea typeface="宋体" pitchFamily="2" charset="-122"/>
                </a:rPr>
                <a:t>R</a:t>
              </a:r>
              <a:r>
                <a:rPr lang="zh-CN" altLang="en-US">
                  <a:latin typeface="Times New Roman" pitchFamily="18" charset="0"/>
                  <a:ea typeface="宋体" pitchFamily="2" charset="-122"/>
                </a:rPr>
                <a:t>、</a:t>
              </a:r>
              <a:r>
                <a:rPr lang="en-US" altLang="zh-CN">
                  <a:latin typeface="Times New Roman" pitchFamily="18" charset="0"/>
                  <a:ea typeface="宋体" pitchFamily="2" charset="-122"/>
                </a:rPr>
                <a:t>C</a:t>
              </a:r>
            </a:p>
            <a:p>
              <a:pPr>
                <a:lnSpc>
                  <a:spcPct val="60000"/>
                </a:lnSpc>
              </a:pPr>
              <a:r>
                <a:rPr lang="en-US" altLang="zh-CN">
                  <a:latin typeface="Times New Roman" pitchFamily="18" charset="0"/>
                  <a:ea typeface="宋体" pitchFamily="2" charset="-122"/>
                </a:rPr>
                <a:t>D</a:t>
              </a:r>
              <a:r>
                <a:rPr lang="zh-CN" altLang="en-US">
                  <a:latin typeface="Times New Roman" pitchFamily="18" charset="0"/>
                  <a:ea typeface="宋体" pitchFamily="2" charset="-122"/>
                </a:rPr>
                <a:t>、</a:t>
              </a:r>
              <a:r>
                <a:rPr lang="en-US" altLang="zh-CN">
                  <a:latin typeface="Times New Roman" pitchFamily="18" charset="0"/>
                  <a:ea typeface="宋体" pitchFamily="2" charset="-122"/>
                </a:rPr>
                <a:t>E</a:t>
              </a:r>
            </a:p>
          </p:txBody>
        </p:sp>
        <p:sp>
          <p:nvSpPr>
            <p:cNvPr id="300051" name="Text Box 19"/>
            <p:cNvSpPr txBox="1">
              <a:spLocks noChangeArrowheads="1"/>
            </p:cNvSpPr>
            <p:nvPr/>
          </p:nvSpPr>
          <p:spPr bwMode="auto">
            <a:xfrm>
              <a:off x="4752" y="2544"/>
              <a:ext cx="816" cy="515"/>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a:latin typeface="Times New Roman" pitchFamily="18" charset="0"/>
                  <a:ea typeface="宋体" pitchFamily="2" charset="-122"/>
                </a:rPr>
                <a:t>R</a:t>
              </a:r>
              <a:r>
                <a:rPr lang="zh-CN" altLang="en-US">
                  <a:latin typeface="Times New Roman" pitchFamily="18" charset="0"/>
                  <a:ea typeface="宋体" pitchFamily="2" charset="-122"/>
                </a:rPr>
                <a:t>、</a:t>
              </a:r>
              <a:r>
                <a:rPr lang="en-US" altLang="zh-CN">
                  <a:latin typeface="Times New Roman" pitchFamily="18" charset="0"/>
                  <a:ea typeface="宋体" pitchFamily="2" charset="-122"/>
                </a:rPr>
                <a:t>C</a:t>
              </a:r>
            </a:p>
            <a:p>
              <a:pPr>
                <a:lnSpc>
                  <a:spcPct val="60000"/>
                </a:lnSpc>
              </a:pPr>
              <a:r>
                <a:rPr lang="en-US" altLang="zh-CN">
                  <a:latin typeface="Times New Roman" pitchFamily="18" charset="0"/>
                  <a:ea typeface="宋体" pitchFamily="2" charset="-122"/>
                </a:rPr>
                <a:t>D</a:t>
              </a:r>
              <a:r>
                <a:rPr lang="zh-CN" altLang="en-US">
                  <a:latin typeface="Times New Roman" pitchFamily="18" charset="0"/>
                  <a:ea typeface="宋体" pitchFamily="2" charset="-122"/>
                </a:rPr>
                <a:t>、</a:t>
              </a:r>
              <a:r>
                <a:rPr lang="en-US" altLang="zh-CN">
                  <a:latin typeface="Times New Roman" pitchFamily="18" charset="0"/>
                  <a:ea typeface="宋体" pitchFamily="2" charset="-122"/>
                </a:rPr>
                <a:t>F</a:t>
              </a:r>
            </a:p>
          </p:txBody>
        </p:sp>
      </p:grpSp>
      <p:grpSp>
        <p:nvGrpSpPr>
          <p:cNvPr id="300052" name="Group 20"/>
          <p:cNvGrpSpPr>
            <a:grpSpLocks/>
          </p:cNvGrpSpPr>
          <p:nvPr/>
        </p:nvGrpSpPr>
        <p:grpSpPr bwMode="auto">
          <a:xfrm>
            <a:off x="914400" y="3200400"/>
            <a:ext cx="3429000" cy="2212975"/>
            <a:chOff x="576" y="2014"/>
            <a:chExt cx="2160" cy="1394"/>
          </a:xfrm>
        </p:grpSpPr>
        <p:sp>
          <p:nvSpPr>
            <p:cNvPr id="300053" name="Text Box 21"/>
            <p:cNvSpPr txBox="1">
              <a:spLocks noChangeArrowheads="1"/>
            </p:cNvSpPr>
            <p:nvPr/>
          </p:nvSpPr>
          <p:spPr bwMode="auto">
            <a:xfrm>
              <a:off x="576" y="2014"/>
              <a:ext cx="2160"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000  </a:t>
              </a:r>
              <a:r>
                <a:rPr lang="zh-CN" altLang="en-US" sz="3200">
                  <a:solidFill>
                    <a:schemeClr val="folHlink"/>
                  </a:solidFill>
                  <a:latin typeface="黑体" pitchFamily="2" charset="-122"/>
                </a:rPr>
                <a:t>不发命令</a:t>
              </a:r>
            </a:p>
          </p:txBody>
        </p:sp>
        <p:grpSp>
          <p:nvGrpSpPr>
            <p:cNvPr id="300054" name="Group 22"/>
            <p:cNvGrpSpPr>
              <a:grpSpLocks/>
            </p:cNvGrpSpPr>
            <p:nvPr/>
          </p:nvGrpSpPr>
          <p:grpSpPr bwMode="auto">
            <a:xfrm>
              <a:off x="576" y="2590"/>
              <a:ext cx="1872" cy="242"/>
              <a:chOff x="1008" y="3120"/>
              <a:chExt cx="1872" cy="242"/>
            </a:xfrm>
          </p:grpSpPr>
          <p:sp>
            <p:nvSpPr>
              <p:cNvPr id="300055" name="Text Box 23"/>
              <p:cNvSpPr txBox="1">
                <a:spLocks noChangeArrowheads="1"/>
              </p:cNvSpPr>
              <p:nvPr/>
            </p:nvSpPr>
            <p:spPr bwMode="auto">
              <a:xfrm>
                <a:off x="1008" y="3120"/>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010  C   A</a:t>
                </a:r>
              </a:p>
            </p:txBody>
          </p:sp>
          <p:sp>
            <p:nvSpPr>
              <p:cNvPr id="300056" name="Line 24"/>
              <p:cNvSpPr>
                <a:spLocks noChangeShapeType="1"/>
              </p:cNvSpPr>
              <p:nvPr/>
            </p:nvSpPr>
            <p:spPr bwMode="auto">
              <a:xfrm>
                <a:off x="1872" y="3216"/>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nvGrpSpPr>
            <p:cNvPr id="300057" name="Group 25"/>
            <p:cNvGrpSpPr>
              <a:grpSpLocks/>
            </p:cNvGrpSpPr>
            <p:nvPr/>
          </p:nvGrpSpPr>
          <p:grpSpPr bwMode="auto">
            <a:xfrm>
              <a:off x="576" y="3166"/>
              <a:ext cx="1872" cy="242"/>
              <a:chOff x="1008" y="3696"/>
              <a:chExt cx="1872" cy="242"/>
            </a:xfrm>
          </p:grpSpPr>
          <p:sp>
            <p:nvSpPr>
              <p:cNvPr id="300058" name="Text Box 26"/>
              <p:cNvSpPr txBox="1">
                <a:spLocks noChangeArrowheads="1"/>
              </p:cNvSpPr>
              <p:nvPr/>
            </p:nvSpPr>
            <p:spPr bwMode="auto">
              <a:xfrm>
                <a:off x="1008" y="3696"/>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100  E   A</a:t>
                </a:r>
              </a:p>
            </p:txBody>
          </p:sp>
          <p:sp>
            <p:nvSpPr>
              <p:cNvPr id="300059" name="Line 27"/>
              <p:cNvSpPr>
                <a:spLocks noChangeShapeType="1"/>
              </p:cNvSpPr>
              <p:nvPr/>
            </p:nvSpPr>
            <p:spPr bwMode="auto">
              <a:xfrm>
                <a:off x="1872" y="3792"/>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nvGrpSpPr>
            <p:cNvPr id="300060" name="Group 28"/>
            <p:cNvGrpSpPr>
              <a:grpSpLocks/>
            </p:cNvGrpSpPr>
            <p:nvPr/>
          </p:nvGrpSpPr>
          <p:grpSpPr bwMode="auto">
            <a:xfrm>
              <a:off x="576" y="2302"/>
              <a:ext cx="2112" cy="242"/>
              <a:chOff x="1008" y="2832"/>
              <a:chExt cx="2112" cy="242"/>
            </a:xfrm>
          </p:grpSpPr>
          <p:sp>
            <p:nvSpPr>
              <p:cNvPr id="300061" name="Line 29"/>
              <p:cNvSpPr>
                <a:spLocks noChangeShapeType="1"/>
              </p:cNvSpPr>
              <p:nvPr/>
            </p:nvSpPr>
            <p:spPr bwMode="auto">
              <a:xfrm>
                <a:off x="1872" y="2928"/>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sp>
            <p:nvSpPr>
              <p:cNvPr id="300062" name="Text Box 30"/>
              <p:cNvSpPr txBox="1">
                <a:spLocks noChangeArrowheads="1"/>
              </p:cNvSpPr>
              <p:nvPr/>
            </p:nvSpPr>
            <p:spPr bwMode="auto">
              <a:xfrm>
                <a:off x="1008" y="2832"/>
                <a:ext cx="211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001  R   A</a:t>
                </a:r>
              </a:p>
            </p:txBody>
          </p:sp>
        </p:grpSp>
        <p:grpSp>
          <p:nvGrpSpPr>
            <p:cNvPr id="300063" name="Group 31"/>
            <p:cNvGrpSpPr>
              <a:grpSpLocks/>
            </p:cNvGrpSpPr>
            <p:nvPr/>
          </p:nvGrpSpPr>
          <p:grpSpPr bwMode="auto">
            <a:xfrm>
              <a:off x="576" y="2878"/>
              <a:ext cx="1872" cy="242"/>
              <a:chOff x="1008" y="3408"/>
              <a:chExt cx="1872" cy="242"/>
            </a:xfrm>
          </p:grpSpPr>
          <p:sp>
            <p:nvSpPr>
              <p:cNvPr id="300064" name="Text Box 32"/>
              <p:cNvSpPr txBox="1">
                <a:spLocks noChangeArrowheads="1"/>
              </p:cNvSpPr>
              <p:nvPr/>
            </p:nvSpPr>
            <p:spPr bwMode="auto">
              <a:xfrm>
                <a:off x="1008" y="3408"/>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011  D   A</a:t>
                </a:r>
              </a:p>
            </p:txBody>
          </p:sp>
          <p:sp>
            <p:nvSpPr>
              <p:cNvPr id="300065" name="Line 33"/>
              <p:cNvSpPr>
                <a:spLocks noChangeShapeType="1"/>
              </p:cNvSpPr>
              <p:nvPr/>
            </p:nvSpPr>
            <p:spPr bwMode="auto">
              <a:xfrm>
                <a:off x="1872" y="3504"/>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sp>
        <p:nvSpPr>
          <p:cNvPr id="300066" name="Text Box 34"/>
          <p:cNvSpPr txBox="1">
            <a:spLocks noChangeArrowheads="1"/>
          </p:cNvSpPr>
          <p:nvPr/>
        </p:nvSpPr>
        <p:spPr bwMode="auto">
          <a:xfrm>
            <a:off x="7010400" y="1995488"/>
            <a:ext cx="685800" cy="519112"/>
          </a:xfrm>
          <a:prstGeom prst="rect">
            <a:avLst/>
          </a:prstGeom>
          <a:noFill/>
          <a:ln w="12700" cap="sq">
            <a:noFill/>
            <a:miter lim="800000"/>
            <a:headEnd type="none" w="sm" len="sm"/>
            <a:tailEnd type="none" w="sm" len="sm"/>
          </a:ln>
          <a:effectLst/>
        </p:spPr>
        <p:txBody>
          <a:bodyPr>
            <a:spAutoFit/>
          </a:bodyPr>
          <a:lstStyle/>
          <a:p>
            <a:r>
              <a:rPr lang="en-US" altLang="zh-CN">
                <a:solidFill>
                  <a:schemeClr val="folHlink"/>
                </a:solidFill>
                <a:latin typeface="Times New Roman" pitchFamily="18" charset="0"/>
                <a:ea typeface="宋体" pitchFamily="2" charset="-122"/>
              </a:rPr>
              <a:t>C</a:t>
            </a:r>
          </a:p>
        </p:txBody>
      </p:sp>
      <p:sp>
        <p:nvSpPr>
          <p:cNvPr id="300067" name="Text Box 35"/>
          <p:cNvSpPr txBox="1">
            <a:spLocks noChangeArrowheads="1"/>
          </p:cNvSpPr>
          <p:nvPr/>
        </p:nvSpPr>
        <p:spPr bwMode="auto">
          <a:xfrm>
            <a:off x="7848600" y="2514600"/>
            <a:ext cx="762000" cy="519113"/>
          </a:xfrm>
          <a:prstGeom prst="rect">
            <a:avLst/>
          </a:prstGeom>
          <a:noFill/>
          <a:ln w="12700" cap="sq">
            <a:noFill/>
            <a:miter lim="800000"/>
            <a:headEnd type="none" w="sm" len="sm"/>
            <a:tailEnd type="none" w="sm" len="sm"/>
          </a:ln>
          <a:effectLst/>
        </p:spPr>
        <p:txBody>
          <a:bodyPr>
            <a:spAutoFit/>
          </a:bodyPr>
          <a:lstStyle/>
          <a:p>
            <a:r>
              <a:rPr lang="en-US" altLang="zh-CN">
                <a:solidFill>
                  <a:schemeClr val="folHlink"/>
                </a:solidFill>
                <a:latin typeface="Times New Roman" pitchFamily="18" charset="0"/>
                <a:ea typeface="宋体" pitchFamily="2" charset="-122"/>
              </a:rPr>
              <a:t>D</a:t>
            </a:r>
          </a:p>
        </p:txBody>
      </p:sp>
      <p:grpSp>
        <p:nvGrpSpPr>
          <p:cNvPr id="300068" name="Group 36"/>
          <p:cNvGrpSpPr>
            <a:grpSpLocks/>
          </p:cNvGrpSpPr>
          <p:nvPr/>
        </p:nvGrpSpPr>
        <p:grpSpPr bwMode="auto">
          <a:xfrm>
            <a:off x="228600" y="1828800"/>
            <a:ext cx="4876800" cy="1143000"/>
            <a:chOff x="144" y="1152"/>
            <a:chExt cx="3072" cy="720"/>
          </a:xfrm>
        </p:grpSpPr>
        <p:sp>
          <p:nvSpPr>
            <p:cNvPr id="300069" name="Line 37"/>
            <p:cNvSpPr>
              <a:spLocks noChangeShapeType="1"/>
            </p:cNvSpPr>
            <p:nvPr/>
          </p:nvSpPr>
          <p:spPr bwMode="auto">
            <a:xfrm>
              <a:off x="144" y="1440"/>
              <a:ext cx="307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300070" name="Line 38"/>
            <p:cNvSpPr>
              <a:spLocks noChangeShapeType="1"/>
            </p:cNvSpPr>
            <p:nvPr/>
          </p:nvSpPr>
          <p:spPr bwMode="auto">
            <a:xfrm>
              <a:off x="144" y="1872"/>
              <a:ext cx="307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300071" name="Line 39"/>
            <p:cNvSpPr>
              <a:spLocks noChangeShapeType="1"/>
            </p:cNvSpPr>
            <p:nvPr/>
          </p:nvSpPr>
          <p:spPr bwMode="auto">
            <a:xfrm>
              <a:off x="672" y="1440"/>
              <a:ext cx="0" cy="43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300072" name="Line 40"/>
            <p:cNvSpPr>
              <a:spLocks noChangeShapeType="1"/>
            </p:cNvSpPr>
            <p:nvPr/>
          </p:nvSpPr>
          <p:spPr bwMode="auto">
            <a:xfrm>
              <a:off x="1296" y="1440"/>
              <a:ext cx="0" cy="43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300073" name="Text Box 41"/>
            <p:cNvSpPr txBox="1">
              <a:spLocks noChangeArrowheads="1"/>
            </p:cNvSpPr>
            <p:nvPr/>
          </p:nvSpPr>
          <p:spPr bwMode="auto">
            <a:xfrm>
              <a:off x="768" y="1488"/>
              <a:ext cx="1392" cy="365"/>
            </a:xfrm>
            <a:prstGeom prst="rect">
              <a:avLst/>
            </a:prstGeom>
            <a:noFill/>
            <a:ln w="28575" cap="sq">
              <a:noFill/>
              <a:miter lim="800000"/>
              <a:headEnd type="none" w="sm" len="sm"/>
              <a:tailEnd type="none" w="sm" len="sm"/>
            </a:ln>
            <a:effectLst/>
          </p:spPr>
          <p:txBody>
            <a:bodyPr>
              <a:spAutoFit/>
            </a:bodyPr>
            <a:lstStyle/>
            <a:p>
              <a:r>
                <a:rPr lang="en-US" altLang="zh-CN" sz="3200">
                  <a:latin typeface="黑体" pitchFamily="2" charset="-122"/>
                </a:rPr>
                <a:t>AI   BI</a:t>
              </a:r>
            </a:p>
          </p:txBody>
        </p:sp>
        <p:sp>
          <p:nvSpPr>
            <p:cNvPr id="300074" name="Line 42"/>
            <p:cNvSpPr>
              <a:spLocks noChangeShapeType="1"/>
            </p:cNvSpPr>
            <p:nvPr/>
          </p:nvSpPr>
          <p:spPr bwMode="auto">
            <a:xfrm>
              <a:off x="2400" y="1680"/>
              <a:ext cx="432" cy="0"/>
            </a:xfrm>
            <a:prstGeom prst="line">
              <a:avLst/>
            </a:prstGeom>
            <a:noFill/>
            <a:ln w="28575">
              <a:solidFill>
                <a:schemeClr val="tx1"/>
              </a:solidFill>
              <a:prstDash val="dash"/>
              <a:round/>
              <a:headEnd type="none" w="sm" len="sm"/>
              <a:tailEnd type="none" w="sm" len="sm"/>
            </a:ln>
            <a:effectLst/>
          </p:spPr>
          <p:txBody>
            <a:bodyPr wrap="none" anchor="ctr"/>
            <a:lstStyle/>
            <a:p>
              <a:endParaRPr lang="zh-CN" altLang="en-US"/>
            </a:p>
          </p:txBody>
        </p:sp>
        <p:sp>
          <p:nvSpPr>
            <p:cNvPr id="300075" name="Line 43"/>
            <p:cNvSpPr>
              <a:spLocks noChangeShapeType="1"/>
            </p:cNvSpPr>
            <p:nvPr/>
          </p:nvSpPr>
          <p:spPr bwMode="auto">
            <a:xfrm>
              <a:off x="144" y="1680"/>
              <a:ext cx="432" cy="0"/>
            </a:xfrm>
            <a:prstGeom prst="line">
              <a:avLst/>
            </a:prstGeom>
            <a:noFill/>
            <a:ln w="28575">
              <a:solidFill>
                <a:schemeClr val="tx1"/>
              </a:solidFill>
              <a:prstDash val="dash"/>
              <a:round/>
              <a:headEnd type="none" w="sm" len="sm"/>
              <a:tailEnd type="none" w="sm" len="sm"/>
            </a:ln>
            <a:effectLst/>
          </p:spPr>
          <p:txBody>
            <a:bodyPr wrap="none" anchor="ctr"/>
            <a:lstStyle/>
            <a:p>
              <a:endParaRPr lang="zh-CN" altLang="en-US"/>
            </a:p>
          </p:txBody>
        </p:sp>
        <p:sp>
          <p:nvSpPr>
            <p:cNvPr id="300076" name="Text Box 44"/>
            <p:cNvSpPr txBox="1">
              <a:spLocks noChangeArrowheads="1"/>
            </p:cNvSpPr>
            <p:nvPr/>
          </p:nvSpPr>
          <p:spPr bwMode="auto">
            <a:xfrm>
              <a:off x="864" y="1152"/>
              <a:ext cx="1152" cy="327"/>
            </a:xfrm>
            <a:prstGeom prst="rect">
              <a:avLst/>
            </a:prstGeom>
            <a:noFill/>
            <a:ln w="28575" cap="sq">
              <a:noFill/>
              <a:miter lim="800000"/>
              <a:headEnd type="none" w="sm" len="sm"/>
              <a:tailEnd type="none" w="sm" len="sm"/>
            </a:ln>
            <a:effectLst/>
          </p:spPr>
          <p:txBody>
            <a:bodyPr>
              <a:spAutoFit/>
            </a:bodyPr>
            <a:lstStyle/>
            <a:p>
              <a:r>
                <a:rPr lang="en-US" altLang="zh-CN">
                  <a:latin typeface="Times New Roman" pitchFamily="18" charset="0"/>
                  <a:ea typeface="宋体" pitchFamily="2" charset="-122"/>
                </a:rPr>
                <a:t>3         3</a:t>
              </a:r>
            </a:p>
          </p:txBody>
        </p:sp>
        <p:sp>
          <p:nvSpPr>
            <p:cNvPr id="300077" name="Line 45"/>
            <p:cNvSpPr>
              <a:spLocks noChangeShapeType="1"/>
            </p:cNvSpPr>
            <p:nvPr/>
          </p:nvSpPr>
          <p:spPr bwMode="auto">
            <a:xfrm>
              <a:off x="1920" y="1440"/>
              <a:ext cx="0" cy="43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grpSp>
        <p:nvGrpSpPr>
          <p:cNvPr id="300078" name="Group 46"/>
          <p:cNvGrpSpPr>
            <a:grpSpLocks/>
          </p:cNvGrpSpPr>
          <p:nvPr/>
        </p:nvGrpSpPr>
        <p:grpSpPr bwMode="auto">
          <a:xfrm>
            <a:off x="914400" y="4114800"/>
            <a:ext cx="2971800" cy="384175"/>
            <a:chOff x="2688" y="3408"/>
            <a:chExt cx="1872" cy="242"/>
          </a:xfrm>
        </p:grpSpPr>
        <p:sp>
          <p:nvSpPr>
            <p:cNvPr id="300079" name="Text Box 47"/>
            <p:cNvSpPr txBox="1">
              <a:spLocks noChangeArrowheads="1"/>
            </p:cNvSpPr>
            <p:nvPr/>
          </p:nvSpPr>
          <p:spPr bwMode="auto">
            <a:xfrm>
              <a:off x="2688" y="3408"/>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latin typeface="黑体" pitchFamily="2" charset="-122"/>
                </a:rPr>
                <a:t>010  C   A</a:t>
              </a:r>
            </a:p>
          </p:txBody>
        </p:sp>
        <p:sp>
          <p:nvSpPr>
            <p:cNvPr id="300080" name="Line 48"/>
            <p:cNvSpPr>
              <a:spLocks noChangeShapeType="1"/>
            </p:cNvSpPr>
            <p:nvPr/>
          </p:nvSpPr>
          <p:spPr bwMode="auto">
            <a:xfrm>
              <a:off x="3552" y="3504"/>
              <a:ext cx="288" cy="0"/>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grpSp>
      <p:grpSp>
        <p:nvGrpSpPr>
          <p:cNvPr id="300081" name="Group 49"/>
          <p:cNvGrpSpPr>
            <a:grpSpLocks/>
          </p:cNvGrpSpPr>
          <p:nvPr/>
        </p:nvGrpSpPr>
        <p:grpSpPr bwMode="auto">
          <a:xfrm>
            <a:off x="5105400" y="3200400"/>
            <a:ext cx="3429000" cy="2212975"/>
            <a:chOff x="3072" y="2016"/>
            <a:chExt cx="2160" cy="1394"/>
          </a:xfrm>
        </p:grpSpPr>
        <p:sp>
          <p:nvSpPr>
            <p:cNvPr id="300082" name="Text Box 50"/>
            <p:cNvSpPr txBox="1">
              <a:spLocks noChangeArrowheads="1"/>
            </p:cNvSpPr>
            <p:nvPr/>
          </p:nvSpPr>
          <p:spPr bwMode="auto">
            <a:xfrm>
              <a:off x="3072" y="2016"/>
              <a:ext cx="2160"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000  </a:t>
              </a:r>
              <a:r>
                <a:rPr lang="zh-CN" altLang="en-US" sz="3200">
                  <a:solidFill>
                    <a:schemeClr val="folHlink"/>
                  </a:solidFill>
                  <a:latin typeface="黑体" pitchFamily="2" charset="-122"/>
                </a:rPr>
                <a:t>不发命令</a:t>
              </a:r>
            </a:p>
          </p:txBody>
        </p:sp>
        <p:grpSp>
          <p:nvGrpSpPr>
            <p:cNvPr id="300083" name="Group 51"/>
            <p:cNvGrpSpPr>
              <a:grpSpLocks/>
            </p:cNvGrpSpPr>
            <p:nvPr/>
          </p:nvGrpSpPr>
          <p:grpSpPr bwMode="auto">
            <a:xfrm>
              <a:off x="3072" y="2592"/>
              <a:ext cx="1872" cy="242"/>
              <a:chOff x="1008" y="3120"/>
              <a:chExt cx="1872" cy="242"/>
            </a:xfrm>
          </p:grpSpPr>
          <p:sp>
            <p:nvSpPr>
              <p:cNvPr id="300084" name="Text Box 52"/>
              <p:cNvSpPr txBox="1">
                <a:spLocks noChangeArrowheads="1"/>
              </p:cNvSpPr>
              <p:nvPr/>
            </p:nvSpPr>
            <p:spPr bwMode="auto">
              <a:xfrm>
                <a:off x="1008" y="3120"/>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010  C   B</a:t>
                </a:r>
              </a:p>
            </p:txBody>
          </p:sp>
          <p:sp>
            <p:nvSpPr>
              <p:cNvPr id="300085" name="Line 53"/>
              <p:cNvSpPr>
                <a:spLocks noChangeShapeType="1"/>
              </p:cNvSpPr>
              <p:nvPr/>
            </p:nvSpPr>
            <p:spPr bwMode="auto">
              <a:xfrm>
                <a:off x="1872" y="3216"/>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nvGrpSpPr>
            <p:cNvPr id="300086" name="Group 54"/>
            <p:cNvGrpSpPr>
              <a:grpSpLocks/>
            </p:cNvGrpSpPr>
            <p:nvPr/>
          </p:nvGrpSpPr>
          <p:grpSpPr bwMode="auto">
            <a:xfrm>
              <a:off x="3072" y="3168"/>
              <a:ext cx="1872" cy="242"/>
              <a:chOff x="1008" y="3696"/>
              <a:chExt cx="1872" cy="242"/>
            </a:xfrm>
          </p:grpSpPr>
          <p:sp>
            <p:nvSpPr>
              <p:cNvPr id="300087" name="Text Box 55"/>
              <p:cNvSpPr txBox="1">
                <a:spLocks noChangeArrowheads="1"/>
              </p:cNvSpPr>
              <p:nvPr/>
            </p:nvSpPr>
            <p:spPr bwMode="auto">
              <a:xfrm>
                <a:off x="1008" y="3696"/>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100  F   B</a:t>
                </a:r>
              </a:p>
            </p:txBody>
          </p:sp>
          <p:sp>
            <p:nvSpPr>
              <p:cNvPr id="300088" name="Line 56"/>
              <p:cNvSpPr>
                <a:spLocks noChangeShapeType="1"/>
              </p:cNvSpPr>
              <p:nvPr/>
            </p:nvSpPr>
            <p:spPr bwMode="auto">
              <a:xfrm>
                <a:off x="1872" y="3792"/>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nvGrpSpPr>
            <p:cNvPr id="300089" name="Group 57"/>
            <p:cNvGrpSpPr>
              <a:grpSpLocks/>
            </p:cNvGrpSpPr>
            <p:nvPr/>
          </p:nvGrpSpPr>
          <p:grpSpPr bwMode="auto">
            <a:xfrm>
              <a:off x="3072" y="2304"/>
              <a:ext cx="2112" cy="242"/>
              <a:chOff x="1008" y="2832"/>
              <a:chExt cx="2112" cy="242"/>
            </a:xfrm>
          </p:grpSpPr>
          <p:sp>
            <p:nvSpPr>
              <p:cNvPr id="300090" name="Line 58"/>
              <p:cNvSpPr>
                <a:spLocks noChangeShapeType="1"/>
              </p:cNvSpPr>
              <p:nvPr/>
            </p:nvSpPr>
            <p:spPr bwMode="auto">
              <a:xfrm>
                <a:off x="1872" y="2928"/>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sp>
            <p:nvSpPr>
              <p:cNvPr id="300091" name="Text Box 59"/>
              <p:cNvSpPr txBox="1">
                <a:spLocks noChangeArrowheads="1"/>
              </p:cNvSpPr>
              <p:nvPr/>
            </p:nvSpPr>
            <p:spPr bwMode="auto">
              <a:xfrm>
                <a:off x="1008" y="2832"/>
                <a:ext cx="211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001  R   B</a:t>
                </a:r>
              </a:p>
            </p:txBody>
          </p:sp>
        </p:grpSp>
        <p:grpSp>
          <p:nvGrpSpPr>
            <p:cNvPr id="300092" name="Group 60"/>
            <p:cNvGrpSpPr>
              <a:grpSpLocks/>
            </p:cNvGrpSpPr>
            <p:nvPr/>
          </p:nvGrpSpPr>
          <p:grpSpPr bwMode="auto">
            <a:xfrm>
              <a:off x="3072" y="2880"/>
              <a:ext cx="1872" cy="242"/>
              <a:chOff x="1008" y="3408"/>
              <a:chExt cx="1872" cy="242"/>
            </a:xfrm>
          </p:grpSpPr>
          <p:sp>
            <p:nvSpPr>
              <p:cNvPr id="300093" name="Text Box 61"/>
              <p:cNvSpPr txBox="1">
                <a:spLocks noChangeArrowheads="1"/>
              </p:cNvSpPr>
              <p:nvPr/>
            </p:nvSpPr>
            <p:spPr bwMode="auto">
              <a:xfrm>
                <a:off x="1008" y="3408"/>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solidFill>
                      <a:schemeClr val="folHlink"/>
                    </a:solidFill>
                    <a:latin typeface="黑体" pitchFamily="2" charset="-122"/>
                  </a:rPr>
                  <a:t>011  D   B</a:t>
                </a:r>
              </a:p>
            </p:txBody>
          </p:sp>
          <p:sp>
            <p:nvSpPr>
              <p:cNvPr id="300094" name="Line 62"/>
              <p:cNvSpPr>
                <a:spLocks noChangeShapeType="1"/>
              </p:cNvSpPr>
              <p:nvPr/>
            </p:nvSpPr>
            <p:spPr bwMode="auto">
              <a:xfrm>
                <a:off x="1872" y="3504"/>
                <a:ext cx="288" cy="0"/>
              </a:xfrm>
              <a:prstGeom prst="line">
                <a:avLst/>
              </a:prstGeom>
              <a:noFill/>
              <a:ln w="28575" cap="sq">
                <a:solidFill>
                  <a:schemeClr val="folHlink"/>
                </a:solidFill>
                <a:round/>
                <a:headEnd type="none" w="sm" len="sm"/>
                <a:tailEnd type="triangle" w="med" len="med"/>
              </a:ln>
              <a:effectLst/>
            </p:spPr>
            <p:txBody>
              <a:bodyPr wrap="none" anchor="ctr"/>
              <a:lstStyle/>
              <a:p>
                <a:endParaRPr lang="zh-CN" altLang="en-US"/>
              </a:p>
            </p:txBody>
          </p:sp>
        </p:grpSp>
      </p:grpSp>
      <p:grpSp>
        <p:nvGrpSpPr>
          <p:cNvPr id="300095" name="Group 63"/>
          <p:cNvGrpSpPr>
            <a:grpSpLocks/>
          </p:cNvGrpSpPr>
          <p:nvPr/>
        </p:nvGrpSpPr>
        <p:grpSpPr bwMode="auto">
          <a:xfrm>
            <a:off x="5105400" y="4572000"/>
            <a:ext cx="2971800" cy="384175"/>
            <a:chOff x="2880" y="3552"/>
            <a:chExt cx="1872" cy="242"/>
          </a:xfrm>
        </p:grpSpPr>
        <p:sp>
          <p:nvSpPr>
            <p:cNvPr id="300096" name="Text Box 64"/>
            <p:cNvSpPr txBox="1">
              <a:spLocks noChangeArrowheads="1"/>
            </p:cNvSpPr>
            <p:nvPr/>
          </p:nvSpPr>
          <p:spPr bwMode="auto">
            <a:xfrm>
              <a:off x="2880" y="3552"/>
              <a:ext cx="1872" cy="24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200">
                  <a:latin typeface="黑体" pitchFamily="2" charset="-122"/>
                </a:rPr>
                <a:t>011  D   B</a:t>
              </a:r>
            </a:p>
          </p:txBody>
        </p:sp>
        <p:sp>
          <p:nvSpPr>
            <p:cNvPr id="300097" name="Line 65"/>
            <p:cNvSpPr>
              <a:spLocks noChangeShapeType="1"/>
            </p:cNvSpPr>
            <p:nvPr/>
          </p:nvSpPr>
          <p:spPr bwMode="auto">
            <a:xfrm>
              <a:off x="3744" y="3648"/>
              <a:ext cx="288" cy="0"/>
            </a:xfrm>
            <a:prstGeom prst="line">
              <a:avLst/>
            </a:prstGeom>
            <a:noFill/>
            <a:ln w="28575" cap="sq">
              <a:solidFill>
                <a:schemeClr val="tx1"/>
              </a:solidFill>
              <a:round/>
              <a:headEnd type="none" w="sm" len="sm"/>
              <a:tailEnd type="triangle" w="med" len="med"/>
            </a:ln>
            <a:effectLst/>
          </p:spPr>
          <p:txBody>
            <a:bodyPr wrap="none" anchor="ctr"/>
            <a:lstStyle/>
            <a:p>
              <a:endParaRPr lang="zh-CN" altLang="en-US"/>
            </a:p>
          </p:txBody>
        </p:sp>
      </p:grpSp>
      <p:sp>
        <p:nvSpPr>
          <p:cNvPr id="300098" name="Text Box 66"/>
          <p:cNvSpPr txBox="1">
            <a:spLocks noChangeArrowheads="1"/>
          </p:cNvSpPr>
          <p:nvPr/>
        </p:nvSpPr>
        <p:spPr bwMode="auto">
          <a:xfrm>
            <a:off x="152400" y="3001963"/>
            <a:ext cx="1295400" cy="579437"/>
          </a:xfrm>
          <a:prstGeom prst="rect">
            <a:avLst/>
          </a:prstGeom>
          <a:noFill/>
          <a:ln w="12700" cap="sq">
            <a:noFill/>
            <a:miter lim="800000"/>
            <a:headEnd type="none" w="sm" len="sm"/>
            <a:tailEnd type="none" w="sm" len="sm"/>
          </a:ln>
          <a:effectLst/>
        </p:spPr>
        <p:txBody>
          <a:bodyPr>
            <a:spAutoFit/>
          </a:bodyPr>
          <a:lstStyle/>
          <a:p>
            <a:r>
              <a:rPr lang="en-US" altLang="zh-CN" sz="3200">
                <a:latin typeface="黑体" pitchFamily="2" charset="-122"/>
              </a:rPr>
              <a:t>AI</a:t>
            </a:r>
            <a:r>
              <a:rPr lang="zh-CN" altLang="en-US" sz="3200">
                <a:latin typeface="黑体" pitchFamily="2" charset="-122"/>
              </a:rPr>
              <a:t>：</a:t>
            </a:r>
          </a:p>
        </p:txBody>
      </p:sp>
      <p:sp>
        <p:nvSpPr>
          <p:cNvPr id="300099" name="Text Box 67"/>
          <p:cNvSpPr txBox="1">
            <a:spLocks noChangeArrowheads="1"/>
          </p:cNvSpPr>
          <p:nvPr/>
        </p:nvSpPr>
        <p:spPr bwMode="auto">
          <a:xfrm>
            <a:off x="4419600" y="3048000"/>
            <a:ext cx="1295400" cy="579438"/>
          </a:xfrm>
          <a:prstGeom prst="rect">
            <a:avLst/>
          </a:prstGeom>
          <a:noFill/>
          <a:ln w="12700" cap="sq">
            <a:noFill/>
            <a:miter lim="800000"/>
            <a:headEnd type="none" w="sm" len="sm"/>
            <a:tailEnd type="none" w="sm" len="sm"/>
          </a:ln>
          <a:effectLst/>
        </p:spPr>
        <p:txBody>
          <a:bodyPr>
            <a:spAutoFit/>
          </a:bodyPr>
          <a:lstStyle/>
          <a:p>
            <a:r>
              <a:rPr lang="en-US" altLang="zh-CN" sz="3200">
                <a:latin typeface="黑体" pitchFamily="2" charset="-122"/>
              </a:rPr>
              <a:t>BI</a:t>
            </a:r>
            <a:r>
              <a:rPr lang="zh-CN" altLang="en-US" sz="3200">
                <a:latin typeface="黑体" pitchFamily="2" charset="-122"/>
              </a:rPr>
              <a:t>：</a:t>
            </a:r>
          </a:p>
        </p:txBody>
      </p:sp>
      <p:sp>
        <p:nvSpPr>
          <p:cNvPr id="300100" name="Text Box 68"/>
          <p:cNvSpPr txBox="1">
            <a:spLocks noChangeArrowheads="1"/>
          </p:cNvSpPr>
          <p:nvPr/>
        </p:nvSpPr>
        <p:spPr bwMode="auto">
          <a:xfrm>
            <a:off x="0" y="5754688"/>
            <a:ext cx="9829800" cy="1027112"/>
          </a:xfrm>
          <a:prstGeom prst="rect">
            <a:avLst/>
          </a:prstGeom>
          <a:noFill/>
          <a:ln w="12700" cap="sq">
            <a:noFill/>
            <a:miter lim="800000"/>
            <a:headEnd type="none" w="sm" len="sm"/>
            <a:tailEnd type="none" w="sm" len="sm"/>
          </a:ln>
          <a:effectLst/>
        </p:spPr>
        <p:txBody>
          <a:bodyPr>
            <a:spAutoFit/>
          </a:bodyPr>
          <a:lstStyle/>
          <a:p>
            <a:pPr>
              <a:lnSpc>
                <a:spcPct val="60000"/>
              </a:lnSpc>
            </a:pPr>
            <a:r>
              <a:rPr lang="en-US" altLang="zh-CN" sz="3600">
                <a:latin typeface="黑体" pitchFamily="2" charset="-122"/>
              </a:rPr>
              <a:t>                      </a:t>
            </a:r>
            <a:r>
              <a:rPr lang="zh-CN" altLang="en-US" sz="3600">
                <a:latin typeface="黑体" pitchFamily="2" charset="-122"/>
              </a:rPr>
              <a:t>一条微指令能同时</a:t>
            </a:r>
          </a:p>
          <a:p>
            <a:pPr>
              <a:lnSpc>
                <a:spcPct val="60000"/>
              </a:lnSpc>
            </a:pPr>
            <a:r>
              <a:rPr lang="zh-CN" altLang="en-US" sz="3600">
                <a:latin typeface="黑体" pitchFamily="2" charset="-122"/>
              </a:rPr>
              <a:t>提供若干微命令，便于组织各种操作。</a:t>
            </a:r>
            <a:endParaRPr lang="zh-CN" altLang="en-US" sz="3600">
              <a:solidFill>
                <a:schemeClr val="folHlink"/>
              </a:solidFill>
              <a:latin typeface="Times New Roman" pitchFamily="18" charset="0"/>
            </a:endParaRPr>
          </a:p>
        </p:txBody>
      </p:sp>
      <p:sp>
        <p:nvSpPr>
          <p:cNvPr id="300101" name="Text Box 69"/>
          <p:cNvSpPr txBox="1">
            <a:spLocks noChangeArrowheads="1"/>
          </p:cNvSpPr>
          <p:nvPr/>
        </p:nvSpPr>
        <p:spPr bwMode="auto">
          <a:xfrm>
            <a:off x="0" y="5722938"/>
            <a:ext cx="59436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600">
                <a:latin typeface="黑体" pitchFamily="2" charset="-122"/>
              </a:rPr>
              <a:t>          </a:t>
            </a:r>
            <a:r>
              <a:rPr lang="zh-CN" altLang="en-US" sz="3600">
                <a:latin typeface="黑体" pitchFamily="2" charset="-122"/>
              </a:rPr>
              <a:t>编码较简单；</a:t>
            </a:r>
            <a:endParaRPr lang="zh-CN" altLang="en-US" sz="3600">
              <a:solidFill>
                <a:schemeClr val="folHlink"/>
              </a:solidFill>
              <a:latin typeface="Times New Roman" pitchFamily="18" charset="0"/>
            </a:endParaRP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p:cTn id="7" dur="500" fill="hold"/>
                                        <p:tgtEl>
                                          <p:spTgt spid="300035">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00035">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300035">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30003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00035">
                                            <p:txEl>
                                              <p:pRg st="1" end="1"/>
                                            </p:txEl>
                                          </p:spTgt>
                                        </p:tgtEl>
                                        <p:attrNameLst>
                                          <p:attrName>style.visibility</p:attrName>
                                        </p:attrNameLst>
                                      </p:cBhvr>
                                      <p:to>
                                        <p:strVal val="visible"/>
                                      </p:to>
                                    </p:set>
                                    <p:anim calcmode="lin" valueType="num">
                                      <p:cBhvr>
                                        <p:cTn id="15" dur="500" fill="hold"/>
                                        <p:tgtEl>
                                          <p:spTgt spid="30003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00035">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300035">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30003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300035">
                                            <p:txEl>
                                              <p:pRg st="2" end="2"/>
                                            </p:txEl>
                                          </p:spTgt>
                                        </p:tgtEl>
                                        <p:attrNameLst>
                                          <p:attrName>style.visibility</p:attrName>
                                        </p:attrNameLst>
                                      </p:cBhvr>
                                      <p:to>
                                        <p:strVal val="visible"/>
                                      </p:to>
                                    </p:set>
                                    <p:anim calcmode="lin" valueType="num">
                                      <p:cBhvr>
                                        <p:cTn id="23" dur="500" fill="hold"/>
                                        <p:tgtEl>
                                          <p:spTgt spid="300035">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300035">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300035">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30003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0068"/>
                                        </p:tgtEl>
                                        <p:attrNameLst>
                                          <p:attrName>style.visibility</p:attrName>
                                        </p:attrNameLst>
                                      </p:cBhvr>
                                      <p:to>
                                        <p:strVal val="visible"/>
                                      </p:to>
                                    </p:set>
                                    <p:anim calcmode="lin" valueType="num">
                                      <p:cBhvr additive="base">
                                        <p:cTn id="31" dur="500" fill="hold"/>
                                        <p:tgtEl>
                                          <p:spTgt spid="300068"/>
                                        </p:tgtEl>
                                        <p:attrNameLst>
                                          <p:attrName>ppt_x</p:attrName>
                                        </p:attrNameLst>
                                      </p:cBhvr>
                                      <p:tavLst>
                                        <p:tav tm="0">
                                          <p:val>
                                            <p:strVal val="0-#ppt_w/2"/>
                                          </p:val>
                                        </p:tav>
                                        <p:tav tm="100000">
                                          <p:val>
                                            <p:strVal val="#ppt_x"/>
                                          </p:val>
                                        </p:tav>
                                      </p:tavLst>
                                    </p:anim>
                                    <p:anim calcmode="lin" valueType="num">
                                      <p:cBhvr additive="base">
                                        <p:cTn id="32" dur="500" fill="hold"/>
                                        <p:tgtEl>
                                          <p:spTgt spid="30006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0098">
                                            <p:txEl>
                                              <p:pRg st="0" end="0"/>
                                            </p:txEl>
                                          </p:spTgt>
                                        </p:tgtEl>
                                        <p:attrNameLst>
                                          <p:attrName>style.visibility</p:attrName>
                                        </p:attrNameLst>
                                      </p:cBhvr>
                                      <p:to>
                                        <p:strVal val="visible"/>
                                      </p:to>
                                    </p:set>
                                    <p:animEffect transition="in" filter="wipe(left)">
                                      <p:cBhvr>
                                        <p:cTn id="37" dur="500"/>
                                        <p:tgtEl>
                                          <p:spTgt spid="300098">
                                            <p:txEl>
                                              <p:pRg st="0" end="0"/>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00052"/>
                                        </p:tgtEl>
                                        <p:attrNameLst>
                                          <p:attrName>style.visibility</p:attrName>
                                        </p:attrNameLst>
                                      </p:cBhvr>
                                      <p:to>
                                        <p:strVal val="visible"/>
                                      </p:to>
                                    </p:set>
                                    <p:animEffect transition="in" filter="wipe(left)">
                                      <p:cBhvr>
                                        <p:cTn id="41" dur="500"/>
                                        <p:tgtEl>
                                          <p:spTgt spid="30005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00099">
                                            <p:txEl>
                                              <p:pRg st="0" end="0"/>
                                            </p:txEl>
                                          </p:spTgt>
                                        </p:tgtEl>
                                        <p:attrNameLst>
                                          <p:attrName>style.visibility</p:attrName>
                                        </p:attrNameLst>
                                      </p:cBhvr>
                                      <p:to>
                                        <p:strVal val="visible"/>
                                      </p:to>
                                    </p:set>
                                    <p:animEffect transition="in" filter="wipe(left)">
                                      <p:cBhvr>
                                        <p:cTn id="46" dur="500"/>
                                        <p:tgtEl>
                                          <p:spTgt spid="300099">
                                            <p:txEl>
                                              <p:pRg st="0" end="0"/>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00081"/>
                                        </p:tgtEl>
                                        <p:attrNameLst>
                                          <p:attrName>style.visibility</p:attrName>
                                        </p:attrNameLst>
                                      </p:cBhvr>
                                      <p:to>
                                        <p:strVal val="visible"/>
                                      </p:to>
                                    </p:set>
                                    <p:animEffect transition="in" filter="wipe(left)">
                                      <p:cBhvr>
                                        <p:cTn id="50" dur="500"/>
                                        <p:tgtEl>
                                          <p:spTgt spid="30008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00078"/>
                                        </p:tgtEl>
                                        <p:attrNameLst>
                                          <p:attrName>style.visibility</p:attrName>
                                        </p:attrNameLst>
                                      </p:cBhvr>
                                      <p:to>
                                        <p:strVal val="visible"/>
                                      </p:to>
                                    </p:set>
                                    <p:animEffect transition="in" filter="wipe(left)">
                                      <p:cBhvr>
                                        <p:cTn id="55" dur="500"/>
                                        <p:tgtEl>
                                          <p:spTgt spid="30007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00095"/>
                                        </p:tgtEl>
                                        <p:attrNameLst>
                                          <p:attrName>style.visibility</p:attrName>
                                        </p:attrNameLst>
                                      </p:cBhvr>
                                      <p:to>
                                        <p:strVal val="visible"/>
                                      </p:to>
                                    </p:set>
                                    <p:animEffect transition="in" filter="wipe(left)">
                                      <p:cBhvr>
                                        <p:cTn id="60" dur="500"/>
                                        <p:tgtEl>
                                          <p:spTgt spid="30009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00066">
                                            <p:txEl>
                                              <p:pRg st="0" end="0"/>
                                            </p:txEl>
                                          </p:spTgt>
                                        </p:tgtEl>
                                        <p:attrNameLst>
                                          <p:attrName>style.visibility</p:attrName>
                                        </p:attrNameLst>
                                      </p:cBhvr>
                                      <p:to>
                                        <p:strVal val="visible"/>
                                      </p:to>
                                    </p:set>
                                    <p:animEffect transition="in" filter="dissolve">
                                      <p:cBhvr>
                                        <p:cTn id="65" dur="500"/>
                                        <p:tgtEl>
                                          <p:spTgt spid="300066">
                                            <p:txEl>
                                              <p:pRg st="0" end="0"/>
                                            </p:txEl>
                                          </p:spTgt>
                                        </p:tgtEl>
                                      </p:cBhvr>
                                    </p:animEffect>
                                  </p:childTnLst>
                                </p:cTn>
                              </p:par>
                            </p:childTnLst>
                          </p:cTn>
                        </p:par>
                        <p:par>
                          <p:cTn id="66" fill="hold">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300067">
                                            <p:txEl>
                                              <p:pRg st="0" end="0"/>
                                            </p:txEl>
                                          </p:spTgt>
                                        </p:tgtEl>
                                        <p:attrNameLst>
                                          <p:attrName>style.visibility</p:attrName>
                                        </p:attrNameLst>
                                      </p:cBhvr>
                                      <p:to>
                                        <p:strVal val="visible"/>
                                      </p:to>
                                    </p:set>
                                    <p:animEffect transition="in" filter="dissolve">
                                      <p:cBhvr>
                                        <p:cTn id="69" dur="500"/>
                                        <p:tgtEl>
                                          <p:spTgt spid="30006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300034"/>
                                        </p:tgtEl>
                                        <p:attrNameLst>
                                          <p:attrName>style.visibility</p:attrName>
                                        </p:attrNameLst>
                                      </p:cBhvr>
                                      <p:to>
                                        <p:strVal val="visible"/>
                                      </p:to>
                                    </p:set>
                                    <p:animEffect transition="in" filter="slide(fromBottom)">
                                      <p:cBhvr>
                                        <p:cTn id="74" dur="500"/>
                                        <p:tgtEl>
                                          <p:spTgt spid="300034"/>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300101"/>
                                        </p:tgtEl>
                                        <p:attrNameLst>
                                          <p:attrName>style.visibility</p:attrName>
                                        </p:attrNameLst>
                                      </p:cBhvr>
                                      <p:to>
                                        <p:strVal val="visible"/>
                                      </p:to>
                                    </p:set>
                                    <p:animEffect transition="in" filter="slide(fromBottom)">
                                      <p:cBhvr>
                                        <p:cTn id="79" dur="500"/>
                                        <p:tgtEl>
                                          <p:spTgt spid="300101"/>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300100"/>
                                        </p:tgtEl>
                                        <p:attrNameLst>
                                          <p:attrName>style.visibility</p:attrName>
                                        </p:attrNameLst>
                                      </p:cBhvr>
                                      <p:to>
                                        <p:strVal val="visible"/>
                                      </p:to>
                                    </p:set>
                                    <p:animEffect transition="in" filter="slide(fromBottom)">
                                      <p:cBhvr>
                                        <p:cTn id="84" dur="500"/>
                                        <p:tgtEl>
                                          <p:spTgt spid="30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autoUpdateAnimBg="0"/>
      <p:bldP spid="300035" grpId="0" build="p" autoUpdateAnimBg="0"/>
      <p:bldP spid="300066" grpId="0" build="p" autoUpdateAnimBg="0"/>
      <p:bldP spid="300067" grpId="0" build="p" autoUpdateAnimBg="0" advAuto="0"/>
      <p:bldP spid="300098" grpId="0" build="p" autoUpdateAnimBg="0"/>
      <p:bldP spid="300099" grpId="0" build="p" autoUpdateAnimBg="0"/>
      <p:bldP spid="300100" grpId="0" autoUpdateAnimBg="0"/>
      <p:bldP spid="30010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4" name="Text Box 4"/>
          <p:cNvSpPr txBox="1">
            <a:spLocks noChangeArrowheads="1"/>
          </p:cNvSpPr>
          <p:nvPr/>
        </p:nvSpPr>
        <p:spPr bwMode="auto">
          <a:xfrm>
            <a:off x="0" y="53975"/>
            <a:ext cx="6084888" cy="393954"/>
          </a:xfrm>
          <a:prstGeom prst="rect">
            <a:avLst/>
          </a:prstGeom>
          <a:solidFill>
            <a:srgbClr val="FFFF00"/>
          </a:solidFill>
          <a:ln w="12700" cap="sq">
            <a:noFill/>
            <a:miter lim="800000"/>
            <a:headEnd type="none" w="sm" len="sm"/>
            <a:tailEnd type="none" w="sm" len="sm"/>
          </a:ln>
          <a:effectLst/>
        </p:spPr>
        <p:txBody>
          <a:bodyPr>
            <a:spAutoFit/>
          </a:bodyPr>
          <a:lstStyle/>
          <a:p>
            <a:pPr>
              <a:lnSpc>
                <a:spcPct val="70000"/>
              </a:lnSpc>
            </a:pPr>
            <a:r>
              <a:rPr lang="en-US" altLang="zh-CN" dirty="0">
                <a:solidFill>
                  <a:srgbClr val="0000FF"/>
                </a:solidFill>
              </a:rPr>
              <a:t>1.</a:t>
            </a:r>
            <a:r>
              <a:rPr lang="zh-CN" altLang="en-US" dirty="0">
                <a:solidFill>
                  <a:srgbClr val="0000FF"/>
                </a:solidFill>
              </a:rPr>
              <a:t>微命令的</a:t>
            </a:r>
            <a:r>
              <a:rPr lang="zh-CN" altLang="en-US" dirty="0" smtClean="0">
                <a:solidFill>
                  <a:srgbClr val="0000FF"/>
                </a:solidFill>
              </a:rPr>
              <a:t>编码方法</a:t>
            </a:r>
            <a:endParaRPr lang="en-US" altLang="zh-CN" sz="3600" dirty="0">
              <a:solidFill>
                <a:srgbClr val="0000FF"/>
              </a:solidFill>
              <a:latin typeface="黑体" pitchFamily="2" charset="-122"/>
            </a:endParaRPr>
          </a:p>
        </p:txBody>
      </p:sp>
      <p:sp>
        <p:nvSpPr>
          <p:cNvPr id="424965" name="Text Box 5"/>
          <p:cNvSpPr txBox="1">
            <a:spLocks noChangeArrowheads="1"/>
          </p:cNvSpPr>
          <p:nvPr/>
        </p:nvSpPr>
        <p:spPr bwMode="auto">
          <a:xfrm>
            <a:off x="0" y="685800"/>
            <a:ext cx="55626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dirty="0">
                <a:latin typeface="黑体" pitchFamily="2" charset="-122"/>
              </a:rPr>
              <a:t>（</a:t>
            </a:r>
            <a:r>
              <a:rPr lang="en-US" altLang="zh-CN" sz="3600" dirty="0">
                <a:latin typeface="黑体" pitchFamily="2" charset="-122"/>
              </a:rPr>
              <a:t>3</a:t>
            </a:r>
            <a:r>
              <a:rPr lang="zh-CN" altLang="en-US" sz="3600" dirty="0" smtClean="0">
                <a:latin typeface="黑体" pitchFamily="2" charset="-122"/>
              </a:rPr>
              <a:t>）混合表示法</a:t>
            </a:r>
            <a:endParaRPr lang="zh-CN" altLang="en-US" sz="3600" dirty="0">
              <a:solidFill>
                <a:schemeClr val="folHlink"/>
              </a:solidFill>
              <a:latin typeface="Times New Roman" pitchFamily="18" charset="0"/>
            </a:endParaRPr>
          </a:p>
        </p:txBody>
      </p:sp>
      <p:sp>
        <p:nvSpPr>
          <p:cNvPr id="424966" name="Text Box 6"/>
          <p:cNvSpPr txBox="1">
            <a:spLocks noChangeArrowheads="1"/>
          </p:cNvSpPr>
          <p:nvPr/>
        </p:nvSpPr>
        <p:spPr bwMode="auto">
          <a:xfrm>
            <a:off x="395288" y="1484313"/>
            <a:ext cx="8748712" cy="3937000"/>
          </a:xfrm>
          <a:prstGeom prst="rect">
            <a:avLst/>
          </a:prstGeom>
          <a:noFill/>
          <a:ln w="28575">
            <a:noFill/>
            <a:miter lim="800000"/>
            <a:headEnd/>
            <a:tailEnd/>
          </a:ln>
          <a:effectLst/>
        </p:spPr>
        <p:txBody>
          <a:bodyPr>
            <a:spAutoFit/>
          </a:bodyPr>
          <a:lstStyle/>
          <a:p>
            <a:r>
              <a:rPr lang="zh-CN" altLang="en-US"/>
              <a:t>直接表示法用每一位表示一个微命令，表示的能力有限，使用方便</a:t>
            </a:r>
          </a:p>
          <a:p>
            <a:r>
              <a:rPr lang="zh-CN" altLang="en-US"/>
              <a:t>编码表示法用多个字段表示不同操作，可以控制相容和相斥微操作，可以表示很多微命令，但是每个字段都需要译码才能得到相应的微操作，实现效率低</a:t>
            </a:r>
          </a:p>
          <a:p>
            <a:r>
              <a:rPr lang="zh-CN" altLang="en-US"/>
              <a:t>所以，混合表示法就是在一个微指令的操作控制字段混合使用编码法和直接表示法，一部分直接表示，一部分编码表示。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p:cTn id="7" dur="500" fill="hold"/>
                                        <p:tgtEl>
                                          <p:spTgt spid="424964"/>
                                        </p:tgtEl>
                                        <p:attrNameLst>
                                          <p:attrName>ppt_x</p:attrName>
                                        </p:attrNameLst>
                                      </p:cBhvr>
                                      <p:tavLst>
                                        <p:tav tm="0">
                                          <p:val>
                                            <p:strVal val="#ppt_x"/>
                                          </p:val>
                                        </p:tav>
                                        <p:tav tm="100000">
                                          <p:val>
                                            <p:strVal val="#ppt_x"/>
                                          </p:val>
                                        </p:tav>
                                      </p:tavLst>
                                    </p:anim>
                                    <p:anim calcmode="lin" valueType="num">
                                      <p:cBhvr>
                                        <p:cTn id="8" dur="500" fill="hold"/>
                                        <p:tgtEl>
                                          <p:spTgt spid="424964"/>
                                        </p:tgtEl>
                                        <p:attrNameLst>
                                          <p:attrName>ppt_y</p:attrName>
                                        </p:attrNameLst>
                                      </p:cBhvr>
                                      <p:tavLst>
                                        <p:tav tm="0">
                                          <p:val>
                                            <p:strVal val="#ppt_y+#ppt_h/2"/>
                                          </p:val>
                                        </p:tav>
                                        <p:tav tm="100000">
                                          <p:val>
                                            <p:strVal val="#ppt_y"/>
                                          </p:val>
                                        </p:tav>
                                      </p:tavLst>
                                    </p:anim>
                                    <p:anim calcmode="lin" valueType="num">
                                      <p:cBhvr>
                                        <p:cTn id="9" dur="500" fill="hold"/>
                                        <p:tgtEl>
                                          <p:spTgt spid="424964"/>
                                        </p:tgtEl>
                                        <p:attrNameLst>
                                          <p:attrName>ppt_w</p:attrName>
                                        </p:attrNameLst>
                                      </p:cBhvr>
                                      <p:tavLst>
                                        <p:tav tm="0">
                                          <p:val>
                                            <p:strVal val="#ppt_w"/>
                                          </p:val>
                                        </p:tav>
                                        <p:tav tm="100000">
                                          <p:val>
                                            <p:strVal val="#ppt_w"/>
                                          </p:val>
                                        </p:tav>
                                      </p:tavLst>
                                    </p:anim>
                                    <p:anim calcmode="lin" valueType="num">
                                      <p:cBhvr>
                                        <p:cTn id="10" dur="500" fill="hold"/>
                                        <p:tgtEl>
                                          <p:spTgt spid="42496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424965"/>
                                        </p:tgtEl>
                                        <p:attrNameLst>
                                          <p:attrName>style.visibility</p:attrName>
                                        </p:attrNameLst>
                                      </p:cBhvr>
                                      <p:to>
                                        <p:strVal val="visible"/>
                                      </p:to>
                                    </p:set>
                                    <p:animEffect transition="in" filter="slide(fromRight)">
                                      <p:cBhvr>
                                        <p:cTn id="15" dur="500"/>
                                        <p:tgtEl>
                                          <p:spTgt spid="424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animBg="1" autoUpdateAnimBg="0"/>
      <p:bldP spid="42496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26" name="Text Box 22"/>
          <p:cNvSpPr txBox="1">
            <a:spLocks noChangeArrowheads="1"/>
          </p:cNvSpPr>
          <p:nvPr/>
        </p:nvSpPr>
        <p:spPr bwMode="auto">
          <a:xfrm>
            <a:off x="179388" y="404813"/>
            <a:ext cx="5867400" cy="641350"/>
          </a:xfrm>
          <a:prstGeom prst="rect">
            <a:avLst/>
          </a:prstGeom>
          <a:solidFill>
            <a:srgbClr val="FFFF00"/>
          </a:solidFill>
          <a:ln w="12700" cap="sq">
            <a:noFill/>
            <a:miter lim="800000"/>
            <a:headEnd type="none" w="sm" len="sm"/>
            <a:tailEnd type="none" w="sm" len="sm"/>
          </a:ln>
          <a:effectLst/>
        </p:spPr>
        <p:txBody>
          <a:bodyPr>
            <a:spAutoFit/>
          </a:bodyPr>
          <a:lstStyle/>
          <a:p>
            <a:r>
              <a:rPr lang="en-US" altLang="zh-CN" sz="3600" dirty="0">
                <a:solidFill>
                  <a:srgbClr val="0000FF"/>
                </a:solidFill>
                <a:latin typeface="Times New Roman" pitchFamily="18" charset="0"/>
              </a:rPr>
              <a:t>2 </a:t>
            </a:r>
            <a:r>
              <a:rPr lang="zh-CN" altLang="en-US" sz="3600" dirty="0">
                <a:solidFill>
                  <a:srgbClr val="0000FF"/>
                </a:solidFill>
                <a:latin typeface="Times New Roman" pitchFamily="18" charset="0"/>
              </a:rPr>
              <a:t>微地址形成</a:t>
            </a:r>
            <a:r>
              <a:rPr lang="zh-CN" altLang="en-US" sz="3600" dirty="0" smtClean="0">
                <a:solidFill>
                  <a:srgbClr val="0000FF"/>
                </a:solidFill>
                <a:latin typeface="Times New Roman" pitchFamily="18" charset="0"/>
              </a:rPr>
              <a:t>方式</a:t>
            </a:r>
            <a:endParaRPr lang="en-US" altLang="zh-CN" sz="3600" dirty="0">
              <a:solidFill>
                <a:srgbClr val="0000FF"/>
              </a:solidFill>
              <a:latin typeface="Times New Roman" pitchFamily="18" charset="0"/>
            </a:endParaRPr>
          </a:p>
        </p:txBody>
      </p:sp>
      <p:sp>
        <p:nvSpPr>
          <p:cNvPr id="303133" name="Text Box 29"/>
          <p:cNvSpPr txBox="1">
            <a:spLocks noChangeArrowheads="1"/>
          </p:cNvSpPr>
          <p:nvPr/>
        </p:nvSpPr>
        <p:spPr bwMode="auto">
          <a:xfrm>
            <a:off x="0" y="1484313"/>
            <a:ext cx="64770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latin typeface="黑体" pitchFamily="2" charset="-122"/>
              </a:rPr>
              <a:t>（</a:t>
            </a:r>
            <a:r>
              <a:rPr lang="en-US" altLang="zh-CN" sz="3600">
                <a:latin typeface="黑体" pitchFamily="2" charset="-122"/>
              </a:rPr>
              <a:t>1</a:t>
            </a:r>
            <a:r>
              <a:rPr lang="zh-CN" altLang="en-US" sz="3600">
                <a:latin typeface="黑体" pitchFamily="2" charset="-122"/>
              </a:rPr>
              <a:t>）增量方式（计数器方式 ）</a:t>
            </a:r>
            <a:endParaRPr lang="zh-CN" altLang="en-US" sz="3600">
              <a:solidFill>
                <a:schemeClr val="folHlink"/>
              </a:solidFill>
              <a:latin typeface="Times New Roman" pitchFamily="18" charset="0"/>
            </a:endParaRPr>
          </a:p>
        </p:txBody>
      </p:sp>
      <p:sp>
        <p:nvSpPr>
          <p:cNvPr id="303134" name="Text Box 30"/>
          <p:cNvSpPr txBox="1">
            <a:spLocks noChangeArrowheads="1"/>
          </p:cNvSpPr>
          <p:nvPr/>
        </p:nvSpPr>
        <p:spPr bwMode="auto">
          <a:xfrm>
            <a:off x="252413" y="2133600"/>
            <a:ext cx="91440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solidFill>
                  <a:schemeClr val="folHlink"/>
                </a:solidFill>
                <a:latin typeface="黑体" pitchFamily="2" charset="-122"/>
              </a:rPr>
              <a:t>以顺序执行为主，辅以各种常规转移方式。       </a:t>
            </a:r>
            <a:endParaRPr lang="zh-CN" altLang="en-US" sz="3600">
              <a:latin typeface="Times New Roman" pitchFamily="18" charset="0"/>
            </a:endParaRPr>
          </a:p>
        </p:txBody>
      </p:sp>
      <p:sp>
        <p:nvSpPr>
          <p:cNvPr id="303135" name="Text Box 31"/>
          <p:cNvSpPr txBox="1">
            <a:spLocks noChangeArrowheads="1"/>
          </p:cNvSpPr>
          <p:nvPr/>
        </p:nvSpPr>
        <p:spPr bwMode="auto">
          <a:xfrm>
            <a:off x="323850" y="3024188"/>
            <a:ext cx="8153400" cy="476250"/>
          </a:xfrm>
          <a:prstGeom prst="rect">
            <a:avLst/>
          </a:prstGeom>
          <a:noFill/>
          <a:ln w="12700" cap="sq">
            <a:noFill/>
            <a:miter lim="800000"/>
            <a:headEnd type="none" w="sm" len="sm"/>
            <a:tailEnd type="none" w="sm" len="sm"/>
          </a:ln>
          <a:effectLst/>
        </p:spPr>
        <p:txBody>
          <a:bodyPr>
            <a:spAutoFit/>
          </a:bodyPr>
          <a:lstStyle/>
          <a:p>
            <a:pPr>
              <a:lnSpc>
                <a:spcPct val="70000"/>
              </a:lnSpc>
              <a:buFontTx/>
              <a:buChar char="•"/>
            </a:pPr>
            <a:r>
              <a:rPr lang="zh-CN" altLang="en-US" sz="3600">
                <a:latin typeface="黑体" pitchFamily="2" charset="-122"/>
              </a:rPr>
              <a:t>顺序：</a:t>
            </a:r>
            <a:r>
              <a:rPr lang="zh-CN" altLang="en-US" sz="3600">
                <a:solidFill>
                  <a:schemeClr val="folHlink"/>
                </a:solidFill>
                <a:latin typeface="黑体" pitchFamily="2" charset="-122"/>
              </a:rPr>
              <a:t>现行微地址</a:t>
            </a:r>
            <a:r>
              <a:rPr lang="en-US" altLang="zh-CN" sz="3600">
                <a:solidFill>
                  <a:schemeClr val="folHlink"/>
                </a:solidFill>
                <a:latin typeface="黑体" pitchFamily="2" charset="-122"/>
              </a:rPr>
              <a:t>+1</a:t>
            </a:r>
            <a:r>
              <a:rPr lang="zh-CN" altLang="en-US" sz="3600">
                <a:solidFill>
                  <a:schemeClr val="folHlink"/>
                </a:solidFill>
                <a:latin typeface="黑体" pitchFamily="2" charset="-122"/>
              </a:rPr>
              <a:t>。       </a:t>
            </a:r>
            <a:endParaRPr lang="zh-CN" altLang="en-US" sz="3600">
              <a:latin typeface="Times New Roman" pitchFamily="18" charset="0"/>
            </a:endParaRPr>
          </a:p>
        </p:txBody>
      </p:sp>
      <p:sp>
        <p:nvSpPr>
          <p:cNvPr id="303136" name="Text Box 32"/>
          <p:cNvSpPr txBox="1">
            <a:spLocks noChangeArrowheads="1"/>
          </p:cNvSpPr>
          <p:nvPr/>
        </p:nvSpPr>
        <p:spPr bwMode="auto">
          <a:xfrm>
            <a:off x="323850" y="3744913"/>
            <a:ext cx="8458200" cy="476250"/>
          </a:xfrm>
          <a:prstGeom prst="rect">
            <a:avLst/>
          </a:prstGeom>
          <a:noFill/>
          <a:ln w="12700" cap="sq">
            <a:noFill/>
            <a:miter lim="800000"/>
            <a:headEnd type="none" w="sm" len="sm"/>
            <a:tailEnd type="none" w="sm" len="sm"/>
          </a:ln>
          <a:effectLst/>
        </p:spPr>
        <p:txBody>
          <a:bodyPr>
            <a:spAutoFit/>
          </a:bodyPr>
          <a:lstStyle/>
          <a:p>
            <a:pPr>
              <a:lnSpc>
                <a:spcPct val="70000"/>
              </a:lnSpc>
              <a:buFontTx/>
              <a:buChar char="•"/>
            </a:pPr>
            <a:r>
              <a:rPr lang="zh-CN" altLang="en-US" sz="3600">
                <a:latin typeface="黑体" pitchFamily="2" charset="-122"/>
              </a:rPr>
              <a:t>跳步：</a:t>
            </a:r>
            <a:r>
              <a:rPr lang="zh-CN" altLang="en-US" sz="3600">
                <a:solidFill>
                  <a:schemeClr val="folHlink"/>
                </a:solidFill>
                <a:latin typeface="黑体" pitchFamily="2" charset="-122"/>
              </a:rPr>
              <a:t>现行微地址</a:t>
            </a:r>
            <a:r>
              <a:rPr lang="en-US" altLang="zh-CN" sz="3600">
                <a:solidFill>
                  <a:schemeClr val="folHlink"/>
                </a:solidFill>
                <a:latin typeface="黑体" pitchFamily="2" charset="-122"/>
              </a:rPr>
              <a:t>+2</a:t>
            </a:r>
            <a:r>
              <a:rPr lang="zh-CN" altLang="en-US" sz="3600">
                <a:solidFill>
                  <a:schemeClr val="folHlink"/>
                </a:solidFill>
                <a:latin typeface="黑体" pitchFamily="2" charset="-122"/>
              </a:rPr>
              <a:t>。       </a:t>
            </a:r>
            <a:endParaRPr lang="zh-CN" altLang="en-US" sz="3600">
              <a:latin typeface="Times New Roman" pitchFamily="18" charset="0"/>
            </a:endParaRPr>
          </a:p>
        </p:txBody>
      </p:sp>
      <p:sp>
        <p:nvSpPr>
          <p:cNvPr id="303137" name="Text Box 33"/>
          <p:cNvSpPr txBox="1">
            <a:spLocks noChangeArrowheads="1"/>
          </p:cNvSpPr>
          <p:nvPr/>
        </p:nvSpPr>
        <p:spPr bwMode="auto">
          <a:xfrm>
            <a:off x="323850" y="4519613"/>
            <a:ext cx="9144000" cy="422275"/>
          </a:xfrm>
          <a:prstGeom prst="rect">
            <a:avLst/>
          </a:prstGeom>
          <a:noFill/>
          <a:ln w="12700" cap="sq">
            <a:noFill/>
            <a:miter lim="800000"/>
            <a:headEnd type="none" w="sm" len="sm"/>
            <a:tailEnd type="none" w="sm" len="sm"/>
          </a:ln>
          <a:effectLst/>
        </p:spPr>
        <p:txBody>
          <a:bodyPr>
            <a:spAutoFit/>
          </a:bodyPr>
          <a:lstStyle/>
          <a:p>
            <a:pPr>
              <a:lnSpc>
                <a:spcPct val="60000"/>
              </a:lnSpc>
              <a:buFontTx/>
              <a:buChar char="•"/>
            </a:pPr>
            <a:r>
              <a:rPr lang="zh-CN" altLang="en-US" sz="3600">
                <a:latin typeface="黑体" pitchFamily="2" charset="-122"/>
              </a:rPr>
              <a:t>无条件转移：</a:t>
            </a:r>
            <a:r>
              <a:rPr lang="zh-CN" altLang="en-US" sz="3600">
                <a:solidFill>
                  <a:schemeClr val="folHlink"/>
                </a:solidFill>
                <a:latin typeface="黑体" pitchFamily="2" charset="-122"/>
              </a:rPr>
              <a:t>现行微指令给出转移微地址。       </a:t>
            </a:r>
            <a:endParaRPr lang="zh-CN" altLang="en-US" sz="3600">
              <a:latin typeface="Times New Roman" pitchFamily="18" charset="0"/>
            </a:endParaRPr>
          </a:p>
        </p:txBody>
      </p:sp>
      <p:sp>
        <p:nvSpPr>
          <p:cNvPr id="303138" name="Text Box 34"/>
          <p:cNvSpPr txBox="1">
            <a:spLocks noChangeArrowheads="1"/>
          </p:cNvSpPr>
          <p:nvPr/>
        </p:nvSpPr>
        <p:spPr bwMode="auto">
          <a:xfrm>
            <a:off x="323850" y="5268913"/>
            <a:ext cx="8208963" cy="1027112"/>
          </a:xfrm>
          <a:prstGeom prst="rect">
            <a:avLst/>
          </a:prstGeom>
          <a:noFill/>
          <a:ln w="12700" cap="sq">
            <a:noFill/>
            <a:miter lim="800000"/>
            <a:headEnd type="none" w="sm" len="sm"/>
            <a:tailEnd type="none" w="sm" len="sm"/>
          </a:ln>
          <a:effectLst/>
        </p:spPr>
        <p:txBody>
          <a:bodyPr>
            <a:spAutoFit/>
          </a:bodyPr>
          <a:lstStyle/>
          <a:p>
            <a:pPr>
              <a:lnSpc>
                <a:spcPct val="60000"/>
              </a:lnSpc>
              <a:buFontTx/>
              <a:buChar char="•"/>
            </a:pPr>
            <a:r>
              <a:rPr lang="zh-CN" altLang="en-US" sz="3600">
                <a:latin typeface="黑体" pitchFamily="2" charset="-122"/>
              </a:rPr>
              <a:t>条件转移：</a:t>
            </a:r>
            <a:r>
              <a:rPr lang="zh-CN" altLang="en-US" sz="3600">
                <a:solidFill>
                  <a:schemeClr val="folHlink"/>
                </a:solidFill>
                <a:latin typeface="黑体" pitchFamily="2" charset="-122"/>
              </a:rPr>
              <a:t>现行微指令给出转移微地</a:t>
            </a:r>
          </a:p>
          <a:p>
            <a:pPr>
              <a:lnSpc>
                <a:spcPct val="60000"/>
              </a:lnSpc>
            </a:pPr>
            <a:r>
              <a:rPr lang="zh-CN" altLang="en-US" sz="3600">
                <a:solidFill>
                  <a:schemeClr val="folHlink"/>
                </a:solidFill>
                <a:latin typeface="黑体" pitchFamily="2" charset="-122"/>
              </a:rPr>
              <a:t>址和转移条件。       </a:t>
            </a:r>
            <a:endParaRPr lang="zh-CN" altLang="en-US" sz="3600">
              <a:latin typeface="Times New Roman" pitchFamily="18" charset="0"/>
            </a:endParaRP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26"/>
                                        </p:tgtEl>
                                        <p:attrNameLst>
                                          <p:attrName>style.visibility</p:attrName>
                                        </p:attrNameLst>
                                      </p:cBhvr>
                                      <p:to>
                                        <p:strVal val="visible"/>
                                      </p:to>
                                    </p:set>
                                    <p:animEffect transition="in" filter="wipe(left)">
                                      <p:cBhvr>
                                        <p:cTn id="7" dur="500"/>
                                        <p:tgtEl>
                                          <p:spTgt spid="3031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303133"/>
                                        </p:tgtEl>
                                        <p:attrNameLst>
                                          <p:attrName>style.visibility</p:attrName>
                                        </p:attrNameLst>
                                      </p:cBhvr>
                                      <p:to>
                                        <p:strVal val="visible"/>
                                      </p:to>
                                    </p:set>
                                    <p:animEffect transition="in" filter="slide(fromRight)">
                                      <p:cBhvr>
                                        <p:cTn id="12" dur="500"/>
                                        <p:tgtEl>
                                          <p:spTgt spid="30313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03134">
                                            <p:txEl>
                                              <p:pRg st="0" end="0"/>
                                            </p:txEl>
                                          </p:spTgt>
                                        </p:tgtEl>
                                        <p:attrNameLst>
                                          <p:attrName>style.visibility</p:attrName>
                                        </p:attrNameLst>
                                      </p:cBhvr>
                                      <p:to>
                                        <p:strVal val="visible"/>
                                      </p:to>
                                    </p:set>
                                    <p:animEffect transition="in" filter="slide(fromRight)">
                                      <p:cBhvr>
                                        <p:cTn id="17" dur="500"/>
                                        <p:tgtEl>
                                          <p:spTgt spid="3031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135"/>
                                        </p:tgtEl>
                                        <p:attrNameLst>
                                          <p:attrName>style.visibility</p:attrName>
                                        </p:attrNameLst>
                                      </p:cBhvr>
                                      <p:to>
                                        <p:strVal val="visible"/>
                                      </p:to>
                                    </p:set>
                                    <p:animEffect transition="in" filter="wipe(left)">
                                      <p:cBhvr>
                                        <p:cTn id="22" dur="500"/>
                                        <p:tgtEl>
                                          <p:spTgt spid="3031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3136"/>
                                        </p:tgtEl>
                                        <p:attrNameLst>
                                          <p:attrName>style.visibility</p:attrName>
                                        </p:attrNameLst>
                                      </p:cBhvr>
                                      <p:to>
                                        <p:strVal val="visible"/>
                                      </p:to>
                                    </p:set>
                                    <p:animEffect transition="in" filter="wipe(left)">
                                      <p:cBhvr>
                                        <p:cTn id="27" dur="500"/>
                                        <p:tgtEl>
                                          <p:spTgt spid="303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37">
                                            <p:txEl>
                                              <p:pRg st="0" end="0"/>
                                            </p:txEl>
                                          </p:spTgt>
                                        </p:tgtEl>
                                        <p:attrNameLst>
                                          <p:attrName>style.visibility</p:attrName>
                                        </p:attrNameLst>
                                      </p:cBhvr>
                                      <p:to>
                                        <p:strVal val="visible"/>
                                      </p:to>
                                    </p:set>
                                    <p:animEffect transition="in" filter="wipe(left)">
                                      <p:cBhvr>
                                        <p:cTn id="32" dur="500"/>
                                        <p:tgtEl>
                                          <p:spTgt spid="30313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3138">
                                            <p:txEl>
                                              <p:pRg st="0" end="0"/>
                                            </p:txEl>
                                          </p:spTgt>
                                        </p:tgtEl>
                                        <p:attrNameLst>
                                          <p:attrName>style.visibility</p:attrName>
                                        </p:attrNameLst>
                                      </p:cBhvr>
                                      <p:to>
                                        <p:strVal val="visible"/>
                                      </p:to>
                                    </p:set>
                                    <p:animEffect transition="in" filter="wipe(left)">
                                      <p:cBhvr>
                                        <p:cTn id="37" dur="500"/>
                                        <p:tgtEl>
                                          <p:spTgt spid="3031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3138">
                                            <p:txEl>
                                              <p:pRg st="1" end="1"/>
                                            </p:txEl>
                                          </p:spTgt>
                                        </p:tgtEl>
                                        <p:attrNameLst>
                                          <p:attrName>style.visibility</p:attrName>
                                        </p:attrNameLst>
                                      </p:cBhvr>
                                      <p:to>
                                        <p:strVal val="visible"/>
                                      </p:to>
                                    </p:set>
                                    <p:animEffect transition="in" filter="wipe(left)">
                                      <p:cBhvr>
                                        <p:cTn id="42" dur="500"/>
                                        <p:tgtEl>
                                          <p:spTgt spid="3031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26" grpId="0" animBg="1" autoUpdateAnimBg="0"/>
      <p:bldP spid="303133" grpId="0" autoUpdateAnimBg="0"/>
      <p:bldP spid="303134" grpId="0" build="p" autoUpdateAnimBg="0"/>
      <p:bldP spid="303135" grpId="0" autoUpdateAnimBg="0"/>
      <p:bldP spid="303136" grpId="0" autoUpdateAnimBg="0"/>
      <p:bldP spid="303137" grpId="0" build="p" autoUpdateAnimBg="0"/>
      <p:bldP spid="303138"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0" y="1219200"/>
            <a:ext cx="2514600" cy="433388"/>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200">
                <a:latin typeface="黑体" pitchFamily="2" charset="-122"/>
              </a:rPr>
              <a:t>微指令    </a:t>
            </a:r>
            <a:endParaRPr lang="zh-CN" altLang="en-US" sz="3200">
              <a:latin typeface="Times New Roman" pitchFamily="18" charset="0"/>
            </a:endParaRPr>
          </a:p>
        </p:txBody>
      </p:sp>
      <p:sp>
        <p:nvSpPr>
          <p:cNvPr id="308227" name="Text Box 3"/>
          <p:cNvSpPr txBox="1">
            <a:spLocks noChangeArrowheads="1"/>
          </p:cNvSpPr>
          <p:nvPr/>
        </p:nvSpPr>
        <p:spPr bwMode="auto">
          <a:xfrm>
            <a:off x="1219200" y="2057400"/>
            <a:ext cx="4495800" cy="817563"/>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a:solidFill>
                  <a:schemeClr val="folHlink"/>
                </a:solidFill>
                <a:latin typeface="黑体" pitchFamily="2" charset="-122"/>
              </a:rPr>
              <a:t>给定后续微地址</a:t>
            </a:r>
          </a:p>
          <a:p>
            <a:pPr>
              <a:lnSpc>
                <a:spcPct val="60000"/>
              </a:lnSpc>
            </a:pPr>
            <a:r>
              <a:rPr lang="zh-CN" altLang="en-US">
                <a:solidFill>
                  <a:schemeClr val="folHlink"/>
                </a:solidFill>
                <a:latin typeface="黑体" pitchFamily="2" charset="-122"/>
              </a:rPr>
              <a:t>高位部分    </a:t>
            </a:r>
            <a:endParaRPr lang="zh-CN" altLang="en-US">
              <a:solidFill>
                <a:schemeClr val="folHlink"/>
              </a:solidFill>
              <a:latin typeface="Times New Roman" pitchFamily="18" charset="0"/>
            </a:endParaRPr>
          </a:p>
        </p:txBody>
      </p:sp>
      <p:sp>
        <p:nvSpPr>
          <p:cNvPr id="308228" name="Text Box 4"/>
          <p:cNvSpPr txBox="1">
            <a:spLocks noChangeArrowheads="1"/>
          </p:cNvSpPr>
          <p:nvPr/>
        </p:nvSpPr>
        <p:spPr bwMode="auto">
          <a:xfrm>
            <a:off x="0" y="0"/>
            <a:ext cx="7812088"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latin typeface="黑体" pitchFamily="2" charset="-122"/>
              </a:rPr>
              <a:t>（</a:t>
            </a:r>
            <a:r>
              <a:rPr lang="en-US" altLang="zh-CN" sz="3600">
                <a:latin typeface="黑体" pitchFamily="2" charset="-122"/>
              </a:rPr>
              <a:t>2</a:t>
            </a:r>
            <a:r>
              <a:rPr lang="zh-CN" altLang="en-US" sz="3600">
                <a:latin typeface="黑体" pitchFamily="2" charset="-122"/>
              </a:rPr>
              <a:t>）多路转移方式</a:t>
            </a:r>
            <a:r>
              <a:rPr lang="en-US" altLang="zh-CN" sz="3600">
                <a:latin typeface="黑体" pitchFamily="2" charset="-122"/>
              </a:rPr>
              <a:t>(</a:t>
            </a:r>
            <a:r>
              <a:rPr lang="zh-CN" altLang="en-US" sz="3600">
                <a:latin typeface="黑体" pitchFamily="2" charset="-122"/>
              </a:rPr>
              <a:t>断定方式</a:t>
            </a:r>
            <a:r>
              <a:rPr lang="en-US" altLang="zh-CN" sz="3600">
                <a:latin typeface="黑体" pitchFamily="2" charset="-122"/>
              </a:rPr>
              <a:t>)</a:t>
            </a:r>
            <a:endParaRPr lang="en-US" altLang="zh-CN" sz="3600">
              <a:solidFill>
                <a:schemeClr val="folHlink"/>
              </a:solidFill>
              <a:latin typeface="Times New Roman" pitchFamily="18" charset="0"/>
            </a:endParaRPr>
          </a:p>
        </p:txBody>
      </p:sp>
      <p:sp>
        <p:nvSpPr>
          <p:cNvPr id="308229" name="Text Box 5"/>
          <p:cNvSpPr txBox="1">
            <a:spLocks noChangeArrowheads="1"/>
          </p:cNvSpPr>
          <p:nvPr/>
        </p:nvSpPr>
        <p:spPr bwMode="auto">
          <a:xfrm>
            <a:off x="0" y="533400"/>
            <a:ext cx="114300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solidFill>
                  <a:schemeClr val="folHlink"/>
                </a:solidFill>
                <a:latin typeface="黑体" pitchFamily="2" charset="-122"/>
              </a:rPr>
              <a:t>由直接给定和测试断定相结合形成微地址。       </a:t>
            </a:r>
            <a:endParaRPr lang="zh-CN" altLang="en-US" sz="3600">
              <a:latin typeface="Times New Roman" pitchFamily="18" charset="0"/>
            </a:endParaRPr>
          </a:p>
        </p:txBody>
      </p:sp>
      <p:grpSp>
        <p:nvGrpSpPr>
          <p:cNvPr id="308230" name="Group 6"/>
          <p:cNvGrpSpPr>
            <a:grpSpLocks/>
          </p:cNvGrpSpPr>
          <p:nvPr/>
        </p:nvGrpSpPr>
        <p:grpSpPr bwMode="auto">
          <a:xfrm>
            <a:off x="1600200" y="1143000"/>
            <a:ext cx="5410200" cy="617538"/>
            <a:chOff x="624" y="960"/>
            <a:chExt cx="3408" cy="389"/>
          </a:xfrm>
        </p:grpSpPr>
        <p:sp>
          <p:nvSpPr>
            <p:cNvPr id="308231" name="Text Box 7"/>
            <p:cNvSpPr txBox="1">
              <a:spLocks noChangeArrowheads="1"/>
            </p:cNvSpPr>
            <p:nvPr/>
          </p:nvSpPr>
          <p:spPr bwMode="auto">
            <a:xfrm>
              <a:off x="624" y="960"/>
              <a:ext cx="3408" cy="389"/>
            </a:xfrm>
            <a:prstGeom prst="rect">
              <a:avLst/>
            </a:prstGeom>
            <a:solidFill>
              <a:schemeClr val="tx1"/>
            </a:solidFill>
            <a:ln w="38100" cap="sq">
              <a:solidFill>
                <a:srgbClr val="FF0000"/>
              </a:solidFill>
              <a:miter lim="800000"/>
              <a:headEnd type="none" w="sm" len="sm"/>
              <a:tailEnd type="none" w="sm" len="sm"/>
            </a:ln>
            <a:effectLst/>
          </p:spPr>
          <p:txBody>
            <a:bodyPr>
              <a:spAutoFit/>
            </a:bodyPr>
            <a:lstStyle/>
            <a:p>
              <a:r>
                <a:rPr lang="en-US" altLang="zh-CN" sz="3200">
                  <a:solidFill>
                    <a:srgbClr val="FF0000"/>
                  </a:solidFill>
                  <a:latin typeface="黑体" pitchFamily="2" charset="-122"/>
                </a:rPr>
                <a:t>      </a:t>
              </a:r>
              <a:r>
                <a:rPr lang="zh-CN" altLang="en-US" sz="3200">
                  <a:solidFill>
                    <a:srgbClr val="FF0000"/>
                  </a:solidFill>
                  <a:latin typeface="黑体" pitchFamily="2" charset="-122"/>
                </a:rPr>
                <a:t>给定部分  断定条件</a:t>
              </a:r>
            </a:p>
          </p:txBody>
        </p:sp>
        <p:sp>
          <p:nvSpPr>
            <p:cNvPr id="308232" name="Line 8"/>
            <p:cNvSpPr>
              <a:spLocks noChangeShapeType="1"/>
            </p:cNvSpPr>
            <p:nvPr/>
          </p:nvSpPr>
          <p:spPr bwMode="auto">
            <a:xfrm>
              <a:off x="2592" y="960"/>
              <a:ext cx="0" cy="384"/>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308233" name="Line 9"/>
            <p:cNvSpPr>
              <a:spLocks noChangeShapeType="1"/>
            </p:cNvSpPr>
            <p:nvPr/>
          </p:nvSpPr>
          <p:spPr bwMode="auto">
            <a:xfrm>
              <a:off x="1392" y="960"/>
              <a:ext cx="0" cy="384"/>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grpSp>
      <p:sp>
        <p:nvSpPr>
          <p:cNvPr id="308234" name="Line 10"/>
          <p:cNvSpPr>
            <a:spLocks noChangeShapeType="1"/>
          </p:cNvSpPr>
          <p:nvPr/>
        </p:nvSpPr>
        <p:spPr bwMode="auto">
          <a:xfrm flipH="1">
            <a:off x="2819400" y="1752600"/>
            <a:ext cx="381000" cy="228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308235" name="Text Box 11"/>
          <p:cNvSpPr txBox="1">
            <a:spLocks noChangeArrowheads="1"/>
          </p:cNvSpPr>
          <p:nvPr/>
        </p:nvSpPr>
        <p:spPr bwMode="auto">
          <a:xfrm>
            <a:off x="5334000" y="2057400"/>
            <a:ext cx="4724400" cy="817563"/>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a:solidFill>
                  <a:schemeClr val="folHlink"/>
                </a:solidFill>
                <a:latin typeface="黑体" pitchFamily="2" charset="-122"/>
              </a:rPr>
              <a:t>指明后续微地址低</a:t>
            </a:r>
          </a:p>
          <a:p>
            <a:pPr>
              <a:lnSpc>
                <a:spcPct val="60000"/>
              </a:lnSpc>
            </a:pPr>
            <a:r>
              <a:rPr lang="zh-CN" altLang="en-US">
                <a:solidFill>
                  <a:schemeClr val="folHlink"/>
                </a:solidFill>
                <a:latin typeface="黑体" pitchFamily="2" charset="-122"/>
              </a:rPr>
              <a:t>位部分的形成方式    </a:t>
            </a:r>
            <a:endParaRPr lang="zh-CN" altLang="en-US">
              <a:solidFill>
                <a:schemeClr val="folHlink"/>
              </a:solidFill>
              <a:latin typeface="Times New Roman" pitchFamily="18" charset="0"/>
            </a:endParaRPr>
          </a:p>
        </p:txBody>
      </p:sp>
      <p:sp>
        <p:nvSpPr>
          <p:cNvPr id="308236" name="Line 12"/>
          <p:cNvSpPr>
            <a:spLocks noChangeShapeType="1"/>
          </p:cNvSpPr>
          <p:nvPr/>
        </p:nvSpPr>
        <p:spPr bwMode="auto">
          <a:xfrm>
            <a:off x="5791200" y="1752600"/>
            <a:ext cx="304800" cy="228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308237" name="Text Box 13"/>
          <p:cNvSpPr txBox="1">
            <a:spLocks noChangeArrowheads="1"/>
          </p:cNvSpPr>
          <p:nvPr/>
        </p:nvSpPr>
        <p:spPr bwMode="auto">
          <a:xfrm>
            <a:off x="0" y="2895600"/>
            <a:ext cx="1447800" cy="641350"/>
          </a:xfrm>
          <a:prstGeom prst="rect">
            <a:avLst/>
          </a:prstGeom>
          <a:noFill/>
          <a:ln w="12700" cap="sq">
            <a:noFill/>
            <a:miter lim="800000"/>
            <a:headEnd type="none" w="sm" len="sm"/>
            <a:tailEnd type="none" w="sm" len="sm"/>
          </a:ln>
          <a:effectLst/>
        </p:spPr>
        <p:txBody>
          <a:bodyPr>
            <a:spAutoFit/>
          </a:bodyPr>
          <a:lstStyle/>
          <a:p>
            <a:r>
              <a:rPr lang="zh-CN" altLang="en-US" sz="3600">
                <a:latin typeface="黑体" pitchFamily="2" charset="-122"/>
              </a:rPr>
              <a:t>例</a:t>
            </a:r>
            <a:r>
              <a:rPr lang="en-US" altLang="zh-CN" sz="3600">
                <a:latin typeface="黑体" pitchFamily="2" charset="-122"/>
              </a:rPr>
              <a:t>.</a:t>
            </a:r>
          </a:p>
        </p:txBody>
      </p:sp>
      <p:sp>
        <p:nvSpPr>
          <p:cNvPr id="308238" name="Text Box 14"/>
          <p:cNvSpPr txBox="1">
            <a:spLocks noChangeArrowheads="1"/>
          </p:cNvSpPr>
          <p:nvPr/>
        </p:nvSpPr>
        <p:spPr bwMode="auto">
          <a:xfrm>
            <a:off x="1066800" y="3048000"/>
            <a:ext cx="2514600" cy="433388"/>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200">
                <a:latin typeface="黑体" pitchFamily="2" charset="-122"/>
              </a:rPr>
              <a:t>微指令    </a:t>
            </a:r>
            <a:endParaRPr lang="zh-CN" altLang="en-US" sz="3200">
              <a:latin typeface="Times New Roman" pitchFamily="18" charset="0"/>
            </a:endParaRPr>
          </a:p>
        </p:txBody>
      </p:sp>
      <p:grpSp>
        <p:nvGrpSpPr>
          <p:cNvPr id="308239" name="Group 15"/>
          <p:cNvGrpSpPr>
            <a:grpSpLocks/>
          </p:cNvGrpSpPr>
          <p:nvPr/>
        </p:nvGrpSpPr>
        <p:grpSpPr bwMode="auto">
          <a:xfrm>
            <a:off x="2667000" y="3048000"/>
            <a:ext cx="5721350" cy="617538"/>
            <a:chOff x="1680" y="2016"/>
            <a:chExt cx="3408" cy="389"/>
          </a:xfrm>
        </p:grpSpPr>
        <p:sp>
          <p:nvSpPr>
            <p:cNvPr id="308240" name="Text Box 16"/>
            <p:cNvSpPr txBox="1">
              <a:spLocks noChangeArrowheads="1"/>
            </p:cNvSpPr>
            <p:nvPr/>
          </p:nvSpPr>
          <p:spPr bwMode="auto">
            <a:xfrm>
              <a:off x="1680" y="2016"/>
              <a:ext cx="3408" cy="389"/>
            </a:xfrm>
            <a:prstGeom prst="rect">
              <a:avLst/>
            </a:prstGeom>
            <a:solidFill>
              <a:schemeClr val="tx1"/>
            </a:solidFill>
            <a:ln w="38100" cap="sq">
              <a:solidFill>
                <a:srgbClr val="FF0000"/>
              </a:solidFill>
              <a:miter lim="800000"/>
              <a:headEnd type="none" w="sm" len="sm"/>
              <a:tailEnd type="none" w="sm" len="sm"/>
            </a:ln>
            <a:effectLst/>
          </p:spPr>
          <p:txBody>
            <a:bodyPr>
              <a:spAutoFit/>
            </a:bodyPr>
            <a:lstStyle/>
            <a:p>
              <a:r>
                <a:rPr lang="en-US" altLang="zh-CN" sz="3200">
                  <a:solidFill>
                    <a:srgbClr val="FF0000"/>
                  </a:solidFill>
                  <a:latin typeface="黑体" pitchFamily="2" charset="-122"/>
                </a:rPr>
                <a:t>      D</a:t>
              </a:r>
              <a:r>
                <a:rPr lang="zh-CN" altLang="en-US" sz="3200">
                  <a:solidFill>
                    <a:srgbClr val="FF0000"/>
                  </a:solidFill>
                  <a:latin typeface="黑体" pitchFamily="2" charset="-122"/>
                </a:rPr>
                <a:t>（给定）  </a:t>
              </a:r>
              <a:r>
                <a:rPr lang="en-US" altLang="zh-CN" sz="3200">
                  <a:solidFill>
                    <a:srgbClr val="FF0000"/>
                  </a:solidFill>
                  <a:latin typeface="黑体" pitchFamily="2" charset="-122"/>
                </a:rPr>
                <a:t>A</a:t>
              </a:r>
              <a:r>
                <a:rPr lang="zh-CN" altLang="en-US" sz="3200">
                  <a:solidFill>
                    <a:srgbClr val="FF0000"/>
                  </a:solidFill>
                  <a:latin typeface="黑体" pitchFamily="2" charset="-122"/>
                </a:rPr>
                <a:t>（条件）</a:t>
              </a:r>
            </a:p>
          </p:txBody>
        </p:sp>
        <p:sp>
          <p:nvSpPr>
            <p:cNvPr id="308241" name="Line 17"/>
            <p:cNvSpPr>
              <a:spLocks noChangeShapeType="1"/>
            </p:cNvSpPr>
            <p:nvPr/>
          </p:nvSpPr>
          <p:spPr bwMode="auto">
            <a:xfrm>
              <a:off x="3648" y="2016"/>
              <a:ext cx="0" cy="384"/>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308242" name="Line 18"/>
            <p:cNvSpPr>
              <a:spLocks noChangeShapeType="1"/>
            </p:cNvSpPr>
            <p:nvPr/>
          </p:nvSpPr>
          <p:spPr bwMode="auto">
            <a:xfrm>
              <a:off x="2448" y="2016"/>
              <a:ext cx="0" cy="384"/>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grpSp>
      <p:sp>
        <p:nvSpPr>
          <p:cNvPr id="308243" name="AutoShape 19"/>
          <p:cNvSpPr>
            <a:spLocks/>
          </p:cNvSpPr>
          <p:nvPr/>
        </p:nvSpPr>
        <p:spPr bwMode="auto">
          <a:xfrm rot="-5400000">
            <a:off x="4724400" y="3124200"/>
            <a:ext cx="228600" cy="1295400"/>
          </a:xfrm>
          <a:prstGeom prst="leftBrace">
            <a:avLst>
              <a:gd name="adj1" fmla="val 47222"/>
              <a:gd name="adj2" fmla="val 50000"/>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308244" name="AutoShape 20"/>
          <p:cNvSpPr>
            <a:spLocks/>
          </p:cNvSpPr>
          <p:nvPr/>
        </p:nvSpPr>
        <p:spPr bwMode="auto">
          <a:xfrm rot="-5400000">
            <a:off x="6781800" y="3124200"/>
            <a:ext cx="228600" cy="1295400"/>
          </a:xfrm>
          <a:prstGeom prst="leftBrace">
            <a:avLst>
              <a:gd name="adj1" fmla="val 47222"/>
              <a:gd name="adj2" fmla="val 50000"/>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308245" name="Text Box 21"/>
          <p:cNvSpPr txBox="1">
            <a:spLocks noChangeArrowheads="1"/>
          </p:cNvSpPr>
          <p:nvPr/>
        </p:nvSpPr>
        <p:spPr bwMode="auto">
          <a:xfrm>
            <a:off x="6553200" y="3810000"/>
            <a:ext cx="1752600" cy="519113"/>
          </a:xfrm>
          <a:prstGeom prst="rect">
            <a:avLst/>
          </a:prstGeom>
          <a:noFill/>
          <a:ln w="12700" cap="sq">
            <a:noFill/>
            <a:miter lim="800000"/>
            <a:headEnd type="none" w="sm" len="sm"/>
            <a:tailEnd type="none" w="sm" len="sm"/>
          </a:ln>
          <a:effectLst/>
        </p:spPr>
        <p:txBody>
          <a:bodyPr>
            <a:spAutoFit/>
          </a:bodyPr>
          <a:lstStyle/>
          <a:p>
            <a:r>
              <a:rPr lang="en-US" altLang="zh-CN">
                <a:latin typeface="Times New Roman" pitchFamily="18" charset="0"/>
              </a:rPr>
              <a:t>2</a:t>
            </a:r>
            <a:r>
              <a:rPr lang="zh-CN" altLang="en-US">
                <a:latin typeface="Times New Roman" pitchFamily="18" charset="0"/>
              </a:rPr>
              <a:t>位</a:t>
            </a:r>
          </a:p>
        </p:txBody>
      </p:sp>
      <p:sp>
        <p:nvSpPr>
          <p:cNvPr id="308246" name="Text Box 22"/>
          <p:cNvSpPr txBox="1">
            <a:spLocks noChangeArrowheads="1"/>
          </p:cNvSpPr>
          <p:nvPr/>
        </p:nvSpPr>
        <p:spPr bwMode="auto">
          <a:xfrm>
            <a:off x="4038600" y="3810000"/>
            <a:ext cx="1752600" cy="519113"/>
          </a:xfrm>
          <a:prstGeom prst="rect">
            <a:avLst/>
          </a:prstGeom>
          <a:noFill/>
          <a:ln w="12700" cap="sq">
            <a:noFill/>
            <a:miter lim="800000"/>
            <a:headEnd type="none" w="sm" len="sm"/>
            <a:tailEnd type="none" w="sm" len="sm"/>
          </a:ln>
          <a:effectLst/>
        </p:spPr>
        <p:txBody>
          <a:bodyPr>
            <a:spAutoFit/>
          </a:bodyPr>
          <a:lstStyle/>
          <a:p>
            <a:r>
              <a:rPr lang="zh-CN" altLang="en-US">
                <a:latin typeface="Times New Roman" pitchFamily="18" charset="0"/>
              </a:rPr>
              <a:t>位数可变</a:t>
            </a:r>
          </a:p>
        </p:txBody>
      </p:sp>
      <p:sp>
        <p:nvSpPr>
          <p:cNvPr id="308247" name="Text Box 23"/>
          <p:cNvSpPr txBox="1">
            <a:spLocks noChangeArrowheads="1"/>
          </p:cNvSpPr>
          <p:nvPr/>
        </p:nvSpPr>
        <p:spPr bwMode="auto">
          <a:xfrm>
            <a:off x="0" y="3810000"/>
            <a:ext cx="3352800" cy="579438"/>
          </a:xfrm>
          <a:prstGeom prst="rect">
            <a:avLst/>
          </a:prstGeom>
          <a:noFill/>
          <a:ln w="12700" cap="sq">
            <a:noFill/>
            <a:miter lim="800000"/>
            <a:headEnd type="none" w="sm" len="sm"/>
            <a:tailEnd type="none" w="sm" len="sm"/>
          </a:ln>
          <a:effectLst/>
        </p:spPr>
        <p:txBody>
          <a:bodyPr>
            <a:spAutoFit/>
          </a:bodyPr>
          <a:lstStyle/>
          <a:p>
            <a:r>
              <a:rPr lang="zh-CN" altLang="en-US" sz="3200">
                <a:solidFill>
                  <a:schemeClr val="folHlink"/>
                </a:solidFill>
                <a:latin typeface="黑体" pitchFamily="2" charset="-122"/>
              </a:rPr>
              <a:t>微地址</a:t>
            </a:r>
            <a:r>
              <a:rPr lang="en-US" altLang="zh-CN" sz="3200">
                <a:solidFill>
                  <a:schemeClr val="folHlink"/>
                </a:solidFill>
                <a:latin typeface="黑体" pitchFamily="2" charset="-122"/>
              </a:rPr>
              <a:t>10</a:t>
            </a:r>
            <a:r>
              <a:rPr lang="zh-CN" altLang="en-US" sz="3200">
                <a:solidFill>
                  <a:schemeClr val="folHlink"/>
                </a:solidFill>
                <a:latin typeface="黑体" pitchFamily="2" charset="-122"/>
              </a:rPr>
              <a:t>位，</a:t>
            </a:r>
          </a:p>
        </p:txBody>
      </p:sp>
      <p:sp>
        <p:nvSpPr>
          <p:cNvPr id="308248" name="Text Box 24"/>
          <p:cNvSpPr txBox="1">
            <a:spLocks noChangeArrowheads="1"/>
          </p:cNvSpPr>
          <p:nvPr/>
        </p:nvSpPr>
        <p:spPr bwMode="auto">
          <a:xfrm>
            <a:off x="2339975" y="3789363"/>
            <a:ext cx="2057400" cy="579437"/>
          </a:xfrm>
          <a:prstGeom prst="rect">
            <a:avLst/>
          </a:prstGeom>
          <a:noFill/>
          <a:ln w="12700" cap="sq">
            <a:noFill/>
            <a:miter lim="800000"/>
            <a:headEnd type="none" w="sm" len="sm"/>
            <a:tailEnd type="none" w="sm" len="sm"/>
          </a:ln>
          <a:effectLst/>
        </p:spPr>
        <p:txBody>
          <a:bodyPr>
            <a:spAutoFit/>
          </a:bodyPr>
          <a:lstStyle/>
          <a:p>
            <a:r>
              <a:rPr lang="zh-CN" altLang="en-US" sz="3200">
                <a:solidFill>
                  <a:schemeClr val="folHlink"/>
                </a:solidFill>
                <a:latin typeface="黑体" pitchFamily="2" charset="-122"/>
              </a:rPr>
              <a:t>约定：</a:t>
            </a:r>
          </a:p>
        </p:txBody>
      </p:sp>
      <p:sp>
        <p:nvSpPr>
          <p:cNvPr id="308249" name="Text Box 25"/>
          <p:cNvSpPr txBox="1">
            <a:spLocks noChangeArrowheads="1"/>
          </p:cNvSpPr>
          <p:nvPr/>
        </p:nvSpPr>
        <p:spPr bwMode="auto">
          <a:xfrm>
            <a:off x="0" y="5029200"/>
            <a:ext cx="1066800" cy="641350"/>
          </a:xfrm>
          <a:prstGeom prst="rect">
            <a:avLst/>
          </a:prstGeom>
          <a:noFill/>
          <a:ln w="12700" cap="sq">
            <a:noFill/>
            <a:miter lim="800000"/>
            <a:headEnd type="none" w="sm" len="sm"/>
            <a:tailEnd type="none" w="sm" len="sm"/>
          </a:ln>
          <a:effectLst/>
        </p:spPr>
        <p:txBody>
          <a:bodyPr>
            <a:spAutoFit/>
          </a:bodyPr>
          <a:lstStyle/>
          <a:p>
            <a:r>
              <a:rPr lang="en-US" altLang="zh-CN" sz="3600">
                <a:latin typeface="黑体" pitchFamily="2" charset="-122"/>
              </a:rPr>
              <a:t>A=</a:t>
            </a:r>
          </a:p>
        </p:txBody>
      </p:sp>
      <p:sp>
        <p:nvSpPr>
          <p:cNvPr id="308250" name="AutoShape 26"/>
          <p:cNvSpPr>
            <a:spLocks/>
          </p:cNvSpPr>
          <p:nvPr/>
        </p:nvSpPr>
        <p:spPr bwMode="auto">
          <a:xfrm>
            <a:off x="685800" y="4648200"/>
            <a:ext cx="228600" cy="1524000"/>
          </a:xfrm>
          <a:prstGeom prst="leftBrace">
            <a:avLst>
              <a:gd name="adj1" fmla="val 55556"/>
              <a:gd name="adj2" fmla="val 50000"/>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08251" name="Text Box 27"/>
          <p:cNvSpPr txBox="1">
            <a:spLocks noChangeArrowheads="1"/>
          </p:cNvSpPr>
          <p:nvPr/>
        </p:nvSpPr>
        <p:spPr bwMode="auto">
          <a:xfrm>
            <a:off x="990600" y="4343400"/>
            <a:ext cx="1066800" cy="641350"/>
          </a:xfrm>
          <a:prstGeom prst="rect">
            <a:avLst/>
          </a:prstGeom>
          <a:noFill/>
          <a:ln w="12700" cap="sq">
            <a:noFill/>
            <a:miter lim="800000"/>
            <a:headEnd type="none" w="sm" len="sm"/>
            <a:tailEnd type="none" w="sm" len="sm"/>
          </a:ln>
          <a:effectLst/>
        </p:spPr>
        <p:txBody>
          <a:bodyPr>
            <a:spAutoFit/>
          </a:bodyPr>
          <a:lstStyle/>
          <a:p>
            <a:r>
              <a:rPr lang="en-US" altLang="zh-CN" sz="3600">
                <a:latin typeface="黑体" pitchFamily="2" charset="-122"/>
              </a:rPr>
              <a:t>01</a:t>
            </a:r>
          </a:p>
        </p:txBody>
      </p:sp>
      <p:sp>
        <p:nvSpPr>
          <p:cNvPr id="308252" name="Text Box 28"/>
          <p:cNvSpPr txBox="1">
            <a:spLocks noChangeArrowheads="1"/>
          </p:cNvSpPr>
          <p:nvPr/>
        </p:nvSpPr>
        <p:spPr bwMode="auto">
          <a:xfrm>
            <a:off x="914400" y="4800600"/>
            <a:ext cx="1066800" cy="641350"/>
          </a:xfrm>
          <a:prstGeom prst="rect">
            <a:avLst/>
          </a:prstGeom>
          <a:noFill/>
          <a:ln w="12700" cap="sq">
            <a:noFill/>
            <a:miter lim="800000"/>
            <a:headEnd type="none" w="sm" len="sm"/>
            <a:tailEnd type="none" w="sm" len="sm"/>
          </a:ln>
          <a:effectLst/>
        </p:spPr>
        <p:txBody>
          <a:bodyPr>
            <a:spAutoFit/>
          </a:bodyPr>
          <a:lstStyle/>
          <a:p>
            <a:r>
              <a:rPr lang="en-US" altLang="zh-CN" sz="3600">
                <a:latin typeface="黑体" pitchFamily="2" charset="-122"/>
              </a:rPr>
              <a:t>10</a:t>
            </a:r>
          </a:p>
        </p:txBody>
      </p:sp>
      <p:sp>
        <p:nvSpPr>
          <p:cNvPr id="308253" name="Text Box 29"/>
          <p:cNvSpPr txBox="1">
            <a:spLocks noChangeArrowheads="1"/>
          </p:cNvSpPr>
          <p:nvPr/>
        </p:nvSpPr>
        <p:spPr bwMode="auto">
          <a:xfrm>
            <a:off x="1676400" y="4343400"/>
            <a:ext cx="8077200" cy="579438"/>
          </a:xfrm>
          <a:prstGeom prst="rect">
            <a:avLst/>
          </a:prstGeom>
          <a:noFill/>
          <a:ln w="12700" cap="sq">
            <a:noFill/>
            <a:miter lim="800000"/>
            <a:headEnd type="none" w="sm" len="sm"/>
            <a:tailEnd type="none" w="sm" len="sm"/>
          </a:ln>
          <a:effectLst/>
        </p:spPr>
        <p:txBody>
          <a:bodyPr>
            <a:spAutoFit/>
          </a:bodyPr>
          <a:lstStyle/>
          <a:p>
            <a:r>
              <a:rPr lang="zh-CN" altLang="en-US" sz="3200">
                <a:solidFill>
                  <a:schemeClr val="folHlink"/>
                </a:solidFill>
                <a:latin typeface="黑体" pitchFamily="2" charset="-122"/>
              </a:rPr>
              <a:t>微地址低</a:t>
            </a:r>
            <a:r>
              <a:rPr lang="en-US" altLang="zh-CN" sz="3200">
                <a:latin typeface="黑体" pitchFamily="2" charset="-122"/>
              </a:rPr>
              <a:t>4</a:t>
            </a:r>
            <a:r>
              <a:rPr lang="zh-CN" altLang="en-US" sz="3200">
                <a:solidFill>
                  <a:schemeClr val="folHlink"/>
                </a:solidFill>
                <a:latin typeface="黑体" pitchFamily="2" charset="-122"/>
              </a:rPr>
              <a:t>位为操作码，</a:t>
            </a:r>
            <a:r>
              <a:rPr lang="en-US" altLang="zh-CN" sz="3200">
                <a:solidFill>
                  <a:schemeClr val="folHlink"/>
                </a:solidFill>
                <a:latin typeface="黑体" pitchFamily="2" charset="-122"/>
              </a:rPr>
              <a:t>D</a:t>
            </a:r>
            <a:r>
              <a:rPr lang="zh-CN" altLang="en-US" sz="3200">
                <a:solidFill>
                  <a:schemeClr val="folHlink"/>
                </a:solidFill>
                <a:latin typeface="黑体" pitchFamily="2" charset="-122"/>
              </a:rPr>
              <a:t>给定高 位；</a:t>
            </a:r>
          </a:p>
        </p:txBody>
      </p:sp>
      <p:sp>
        <p:nvSpPr>
          <p:cNvPr id="308254" name="Text Box 30"/>
          <p:cNvSpPr txBox="1">
            <a:spLocks noChangeArrowheads="1"/>
          </p:cNvSpPr>
          <p:nvPr/>
        </p:nvSpPr>
        <p:spPr bwMode="auto">
          <a:xfrm>
            <a:off x="1676400" y="6019800"/>
            <a:ext cx="8077200" cy="384175"/>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200">
                <a:solidFill>
                  <a:schemeClr val="folHlink"/>
                </a:solidFill>
                <a:latin typeface="黑体" pitchFamily="2" charset="-122"/>
              </a:rPr>
              <a:t>微地址低</a:t>
            </a:r>
            <a:r>
              <a:rPr lang="en-US" altLang="zh-CN" sz="3200">
                <a:latin typeface="黑体" pitchFamily="2" charset="-122"/>
              </a:rPr>
              <a:t>3</a:t>
            </a:r>
            <a:r>
              <a:rPr lang="zh-CN" altLang="en-US" sz="3200">
                <a:solidFill>
                  <a:schemeClr val="folHlink"/>
                </a:solidFill>
                <a:latin typeface="黑体" pitchFamily="2" charset="-122"/>
              </a:rPr>
              <a:t>位为机器指令目的寻址方式</a:t>
            </a:r>
          </a:p>
        </p:txBody>
      </p:sp>
      <p:sp>
        <p:nvSpPr>
          <p:cNvPr id="308255" name="Text Box 31"/>
          <p:cNvSpPr txBox="1">
            <a:spLocks noChangeArrowheads="1"/>
          </p:cNvSpPr>
          <p:nvPr/>
        </p:nvSpPr>
        <p:spPr bwMode="auto">
          <a:xfrm>
            <a:off x="1676400" y="5022850"/>
            <a:ext cx="8077200" cy="920750"/>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200">
                <a:solidFill>
                  <a:schemeClr val="folHlink"/>
                </a:solidFill>
                <a:latin typeface="黑体" pitchFamily="2" charset="-122"/>
              </a:rPr>
              <a:t>微地址低</a:t>
            </a:r>
            <a:r>
              <a:rPr lang="en-US" altLang="zh-CN" sz="3200">
                <a:latin typeface="黑体" pitchFamily="2" charset="-122"/>
              </a:rPr>
              <a:t>3</a:t>
            </a:r>
            <a:r>
              <a:rPr lang="zh-CN" altLang="en-US" sz="3200">
                <a:solidFill>
                  <a:schemeClr val="folHlink"/>
                </a:solidFill>
                <a:latin typeface="黑体" pitchFamily="2" charset="-122"/>
              </a:rPr>
              <a:t>位为机器指令源寻址方式</a:t>
            </a:r>
          </a:p>
          <a:p>
            <a:pPr>
              <a:lnSpc>
                <a:spcPct val="60000"/>
              </a:lnSpc>
            </a:pPr>
            <a:endParaRPr lang="en-US" altLang="zh-CN" sz="3200">
              <a:solidFill>
                <a:schemeClr val="folHlink"/>
              </a:solidFill>
              <a:latin typeface="黑体" pitchFamily="2" charset="-122"/>
            </a:endParaRPr>
          </a:p>
        </p:txBody>
      </p:sp>
      <p:sp>
        <p:nvSpPr>
          <p:cNvPr id="308256" name="Text Box 32"/>
          <p:cNvSpPr txBox="1">
            <a:spLocks noChangeArrowheads="1"/>
          </p:cNvSpPr>
          <p:nvPr/>
        </p:nvSpPr>
        <p:spPr bwMode="auto">
          <a:xfrm>
            <a:off x="7391400" y="4343400"/>
            <a:ext cx="1066800" cy="579438"/>
          </a:xfrm>
          <a:prstGeom prst="rect">
            <a:avLst/>
          </a:prstGeom>
          <a:noFill/>
          <a:ln w="12700" cap="sq">
            <a:noFill/>
            <a:miter lim="800000"/>
            <a:headEnd type="none" w="sm" len="sm"/>
            <a:tailEnd type="none" w="sm" len="sm"/>
          </a:ln>
          <a:effectLst/>
        </p:spPr>
        <p:txBody>
          <a:bodyPr>
            <a:spAutoFit/>
          </a:bodyPr>
          <a:lstStyle/>
          <a:p>
            <a:r>
              <a:rPr lang="en-US" altLang="zh-CN" sz="3200">
                <a:latin typeface="黑体" pitchFamily="2" charset="-122"/>
              </a:rPr>
              <a:t>6</a:t>
            </a:r>
          </a:p>
        </p:txBody>
      </p:sp>
      <p:sp>
        <p:nvSpPr>
          <p:cNvPr id="308257" name="Text Box 33"/>
          <p:cNvSpPr txBox="1">
            <a:spLocks noChangeArrowheads="1"/>
          </p:cNvSpPr>
          <p:nvPr/>
        </p:nvSpPr>
        <p:spPr bwMode="auto">
          <a:xfrm>
            <a:off x="4343400" y="5334000"/>
            <a:ext cx="1066800" cy="579438"/>
          </a:xfrm>
          <a:prstGeom prst="rect">
            <a:avLst/>
          </a:prstGeom>
          <a:noFill/>
          <a:ln w="12700" cap="sq">
            <a:noFill/>
            <a:miter lim="800000"/>
            <a:headEnd type="none" w="sm" len="sm"/>
            <a:tailEnd type="none" w="sm" len="sm"/>
          </a:ln>
          <a:effectLst/>
        </p:spPr>
        <p:txBody>
          <a:bodyPr>
            <a:spAutoFit/>
          </a:bodyPr>
          <a:lstStyle/>
          <a:p>
            <a:r>
              <a:rPr lang="en-US" altLang="zh-CN" sz="3200">
                <a:latin typeface="黑体" pitchFamily="2" charset="-122"/>
              </a:rPr>
              <a:t>7</a:t>
            </a:r>
          </a:p>
        </p:txBody>
      </p:sp>
      <p:sp>
        <p:nvSpPr>
          <p:cNvPr id="308258" name="Text Box 34"/>
          <p:cNvSpPr txBox="1">
            <a:spLocks noChangeArrowheads="1"/>
          </p:cNvSpPr>
          <p:nvPr/>
        </p:nvSpPr>
        <p:spPr bwMode="auto">
          <a:xfrm>
            <a:off x="914400" y="5791200"/>
            <a:ext cx="1066800" cy="641350"/>
          </a:xfrm>
          <a:prstGeom prst="rect">
            <a:avLst/>
          </a:prstGeom>
          <a:noFill/>
          <a:ln w="12700" cap="sq">
            <a:noFill/>
            <a:miter lim="800000"/>
            <a:headEnd type="none" w="sm" len="sm"/>
            <a:tailEnd type="none" w="sm" len="sm"/>
          </a:ln>
          <a:effectLst/>
        </p:spPr>
        <p:txBody>
          <a:bodyPr>
            <a:spAutoFit/>
          </a:bodyPr>
          <a:lstStyle/>
          <a:p>
            <a:r>
              <a:rPr lang="en-US" altLang="zh-CN" sz="3600">
                <a:latin typeface="黑体" pitchFamily="2" charset="-122"/>
              </a:rPr>
              <a:t>11</a:t>
            </a:r>
          </a:p>
        </p:txBody>
      </p:sp>
      <p:sp>
        <p:nvSpPr>
          <p:cNvPr id="308259" name="Text Box 35"/>
          <p:cNvSpPr txBox="1">
            <a:spLocks noChangeArrowheads="1"/>
          </p:cNvSpPr>
          <p:nvPr/>
        </p:nvSpPr>
        <p:spPr bwMode="auto">
          <a:xfrm>
            <a:off x="1676400" y="5486400"/>
            <a:ext cx="7162800" cy="384175"/>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200">
                <a:solidFill>
                  <a:schemeClr val="folHlink"/>
                </a:solidFill>
                <a:latin typeface="黑体" pitchFamily="2" charset="-122"/>
              </a:rPr>
              <a:t>编码，</a:t>
            </a:r>
            <a:r>
              <a:rPr lang="en-US" altLang="zh-CN" sz="3200">
                <a:solidFill>
                  <a:schemeClr val="folHlink"/>
                </a:solidFill>
                <a:latin typeface="黑体" pitchFamily="2" charset="-122"/>
              </a:rPr>
              <a:t>D</a:t>
            </a:r>
            <a:r>
              <a:rPr lang="zh-CN" altLang="en-US" sz="3200">
                <a:solidFill>
                  <a:schemeClr val="folHlink"/>
                </a:solidFill>
                <a:latin typeface="黑体" pitchFamily="2" charset="-122"/>
              </a:rPr>
              <a:t>给定高 位；</a:t>
            </a:r>
          </a:p>
        </p:txBody>
      </p:sp>
      <p:sp>
        <p:nvSpPr>
          <p:cNvPr id="308260" name="Text Box 36"/>
          <p:cNvSpPr txBox="1">
            <a:spLocks noChangeArrowheads="1"/>
          </p:cNvSpPr>
          <p:nvPr/>
        </p:nvSpPr>
        <p:spPr bwMode="auto">
          <a:xfrm>
            <a:off x="1676400" y="6473825"/>
            <a:ext cx="5638800" cy="384175"/>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sz="3200">
                <a:solidFill>
                  <a:schemeClr val="folHlink"/>
                </a:solidFill>
                <a:latin typeface="黑体" pitchFamily="2" charset="-122"/>
              </a:rPr>
              <a:t>编码，</a:t>
            </a:r>
            <a:r>
              <a:rPr lang="en-US" altLang="zh-CN" sz="3200">
                <a:solidFill>
                  <a:schemeClr val="folHlink"/>
                </a:solidFill>
                <a:latin typeface="黑体" pitchFamily="2" charset="-122"/>
              </a:rPr>
              <a:t>D</a:t>
            </a:r>
            <a:r>
              <a:rPr lang="zh-CN" altLang="en-US" sz="3200">
                <a:solidFill>
                  <a:schemeClr val="folHlink"/>
                </a:solidFill>
                <a:latin typeface="黑体" pitchFamily="2" charset="-122"/>
              </a:rPr>
              <a:t>给定高 位。</a:t>
            </a:r>
          </a:p>
        </p:txBody>
      </p:sp>
      <p:sp>
        <p:nvSpPr>
          <p:cNvPr id="308261" name="Text Box 37"/>
          <p:cNvSpPr txBox="1">
            <a:spLocks noChangeArrowheads="1"/>
          </p:cNvSpPr>
          <p:nvPr/>
        </p:nvSpPr>
        <p:spPr bwMode="auto">
          <a:xfrm>
            <a:off x="4343400" y="6324600"/>
            <a:ext cx="1066800" cy="579438"/>
          </a:xfrm>
          <a:prstGeom prst="rect">
            <a:avLst/>
          </a:prstGeom>
          <a:noFill/>
          <a:ln w="12700" cap="sq">
            <a:noFill/>
            <a:miter lim="800000"/>
            <a:headEnd type="none" w="sm" len="sm"/>
            <a:tailEnd type="none" w="sm" len="sm"/>
          </a:ln>
          <a:effectLst/>
        </p:spPr>
        <p:txBody>
          <a:bodyPr>
            <a:spAutoFit/>
          </a:bodyPr>
          <a:lstStyle/>
          <a:p>
            <a:r>
              <a:rPr lang="en-US" altLang="zh-CN" sz="3200">
                <a:latin typeface="黑体" pitchFamily="2" charset="-122"/>
              </a:rPr>
              <a:t>7</a:t>
            </a:r>
          </a:p>
        </p:txBody>
      </p:sp>
      <p:sp>
        <p:nvSpPr>
          <p:cNvPr id="308262" name="Line 38"/>
          <p:cNvSpPr>
            <a:spLocks noChangeShapeType="1"/>
          </p:cNvSpPr>
          <p:nvPr/>
        </p:nvSpPr>
        <p:spPr bwMode="auto">
          <a:xfrm flipV="1">
            <a:off x="5867400" y="4114800"/>
            <a:ext cx="2438400" cy="39370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308263" name="Text Box 39"/>
          <p:cNvSpPr txBox="1">
            <a:spLocks noChangeArrowheads="1"/>
          </p:cNvSpPr>
          <p:nvPr/>
        </p:nvSpPr>
        <p:spPr bwMode="auto">
          <a:xfrm>
            <a:off x="8229600" y="3505200"/>
            <a:ext cx="990600" cy="822325"/>
          </a:xfrm>
          <a:prstGeom prst="rect">
            <a:avLst/>
          </a:prstGeom>
          <a:noFill/>
          <a:ln w="12700" cap="sq">
            <a:noFill/>
            <a:miter lim="800000"/>
            <a:headEnd type="none" w="sm" len="sm"/>
            <a:tailEnd type="none" w="sm" len="sm"/>
          </a:ln>
          <a:effectLst/>
        </p:spPr>
        <p:txBody>
          <a:bodyPr>
            <a:spAutoFit/>
          </a:bodyPr>
          <a:lstStyle/>
          <a:p>
            <a:r>
              <a:rPr lang="en-US" altLang="zh-CN" sz="2400">
                <a:latin typeface="Times New Roman" pitchFamily="18" charset="0"/>
                <a:ea typeface="宋体" pitchFamily="2" charset="-122"/>
              </a:rPr>
              <a:t>16</a:t>
            </a:r>
            <a:r>
              <a:rPr lang="zh-CN" altLang="en-US" sz="2400">
                <a:latin typeface="Times New Roman" pitchFamily="18" charset="0"/>
                <a:ea typeface="宋体" pitchFamily="2" charset="-122"/>
              </a:rPr>
              <a:t>路分支</a:t>
            </a:r>
          </a:p>
        </p:txBody>
      </p:sp>
      <p:sp>
        <p:nvSpPr>
          <p:cNvPr id="308264" name="Line 40"/>
          <p:cNvSpPr>
            <a:spLocks noChangeShapeType="1"/>
          </p:cNvSpPr>
          <p:nvPr/>
        </p:nvSpPr>
        <p:spPr bwMode="auto">
          <a:xfrm>
            <a:off x="5486400" y="5715000"/>
            <a:ext cx="609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308265" name="Text Box 41"/>
          <p:cNvSpPr txBox="1">
            <a:spLocks noChangeArrowheads="1"/>
          </p:cNvSpPr>
          <p:nvPr/>
        </p:nvSpPr>
        <p:spPr bwMode="auto">
          <a:xfrm>
            <a:off x="6096000" y="5486400"/>
            <a:ext cx="1676400" cy="457200"/>
          </a:xfrm>
          <a:prstGeom prst="rect">
            <a:avLst/>
          </a:prstGeom>
          <a:noFill/>
          <a:ln w="12700" cap="sq">
            <a:noFill/>
            <a:miter lim="800000"/>
            <a:headEnd type="none" w="sm" len="sm"/>
            <a:tailEnd type="none" w="sm" len="sm"/>
          </a:ln>
          <a:effectLst/>
        </p:spPr>
        <p:txBody>
          <a:bodyPr>
            <a:spAutoFit/>
          </a:bodyPr>
          <a:lstStyle/>
          <a:p>
            <a:r>
              <a:rPr lang="en-US" altLang="zh-CN" sz="2400">
                <a:latin typeface="Times New Roman" pitchFamily="18" charset="0"/>
                <a:ea typeface="宋体" pitchFamily="2" charset="-122"/>
              </a:rPr>
              <a:t>8</a:t>
            </a:r>
            <a:r>
              <a:rPr lang="zh-CN" altLang="en-US" sz="2400">
                <a:latin typeface="Times New Roman" pitchFamily="18" charset="0"/>
                <a:ea typeface="宋体" pitchFamily="2" charset="-122"/>
              </a:rPr>
              <a:t>路分支</a:t>
            </a:r>
          </a:p>
        </p:txBody>
      </p:sp>
      <p:sp>
        <p:nvSpPr>
          <p:cNvPr id="308266" name="Line 42"/>
          <p:cNvSpPr>
            <a:spLocks noChangeShapeType="1"/>
          </p:cNvSpPr>
          <p:nvPr/>
        </p:nvSpPr>
        <p:spPr bwMode="auto">
          <a:xfrm>
            <a:off x="5410200" y="6629400"/>
            <a:ext cx="609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308267" name="Text Box 43"/>
          <p:cNvSpPr txBox="1">
            <a:spLocks noChangeArrowheads="1"/>
          </p:cNvSpPr>
          <p:nvPr/>
        </p:nvSpPr>
        <p:spPr bwMode="auto">
          <a:xfrm>
            <a:off x="6096000" y="6400800"/>
            <a:ext cx="1676400" cy="457200"/>
          </a:xfrm>
          <a:prstGeom prst="rect">
            <a:avLst/>
          </a:prstGeom>
          <a:noFill/>
          <a:ln w="12700" cap="sq">
            <a:noFill/>
            <a:miter lim="800000"/>
            <a:headEnd type="none" w="sm" len="sm"/>
            <a:tailEnd type="none" w="sm" len="sm"/>
          </a:ln>
          <a:effectLst/>
        </p:spPr>
        <p:txBody>
          <a:bodyPr>
            <a:spAutoFit/>
          </a:bodyPr>
          <a:lstStyle/>
          <a:p>
            <a:r>
              <a:rPr lang="en-US" altLang="zh-CN" sz="2400">
                <a:latin typeface="Times New Roman" pitchFamily="18" charset="0"/>
                <a:ea typeface="宋体" pitchFamily="2" charset="-122"/>
              </a:rPr>
              <a:t>8</a:t>
            </a:r>
            <a:r>
              <a:rPr lang="zh-CN" altLang="en-US" sz="2400">
                <a:latin typeface="Times New Roman" pitchFamily="18" charset="0"/>
                <a:ea typeface="宋体" pitchFamily="2" charset="-122"/>
              </a:rPr>
              <a:t>路分支</a:t>
            </a: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08228"/>
                                        </p:tgtEl>
                                        <p:attrNameLst>
                                          <p:attrName>style.visibility</p:attrName>
                                        </p:attrNameLst>
                                      </p:cBhvr>
                                      <p:to>
                                        <p:strVal val="visible"/>
                                      </p:to>
                                    </p:set>
                                    <p:animEffect transition="in" filter="slide(fromRight)">
                                      <p:cBhvr>
                                        <p:cTn id="7" dur="500"/>
                                        <p:tgtEl>
                                          <p:spTgt spid="3082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308229">
                                            <p:txEl>
                                              <p:pRg st="0" end="0"/>
                                            </p:txEl>
                                          </p:spTgt>
                                        </p:tgtEl>
                                        <p:attrNameLst>
                                          <p:attrName>style.visibility</p:attrName>
                                        </p:attrNameLst>
                                      </p:cBhvr>
                                      <p:to>
                                        <p:strVal val="visible"/>
                                      </p:to>
                                    </p:set>
                                    <p:animEffect transition="in" filter="slide(fromRight)">
                                      <p:cBhvr>
                                        <p:cTn id="12" dur="500"/>
                                        <p:tgtEl>
                                          <p:spTgt spid="3082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08226"/>
                                        </p:tgtEl>
                                        <p:attrNameLst>
                                          <p:attrName>style.visibility</p:attrName>
                                        </p:attrNameLst>
                                      </p:cBhvr>
                                      <p:to>
                                        <p:strVal val="visible"/>
                                      </p:to>
                                    </p:set>
                                    <p:animEffect transition="in" filter="slide(fromLeft)">
                                      <p:cBhvr>
                                        <p:cTn id="17" dur="500"/>
                                        <p:tgtEl>
                                          <p:spTgt spid="308226"/>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308230"/>
                                        </p:tgtEl>
                                        <p:attrNameLst>
                                          <p:attrName>style.visibility</p:attrName>
                                        </p:attrNameLst>
                                      </p:cBhvr>
                                      <p:to>
                                        <p:strVal val="visible"/>
                                      </p:to>
                                    </p:set>
                                    <p:anim calcmode="lin" valueType="num">
                                      <p:cBhvr additive="base">
                                        <p:cTn id="21" dur="500" fill="hold"/>
                                        <p:tgtEl>
                                          <p:spTgt spid="308230"/>
                                        </p:tgtEl>
                                        <p:attrNameLst>
                                          <p:attrName>ppt_x</p:attrName>
                                        </p:attrNameLst>
                                      </p:cBhvr>
                                      <p:tavLst>
                                        <p:tav tm="0">
                                          <p:val>
                                            <p:strVal val="1+#ppt_w/2"/>
                                          </p:val>
                                        </p:tav>
                                        <p:tav tm="100000">
                                          <p:val>
                                            <p:strVal val="#ppt_x"/>
                                          </p:val>
                                        </p:tav>
                                      </p:tavLst>
                                    </p:anim>
                                    <p:anim calcmode="lin" valueType="num">
                                      <p:cBhvr additive="base">
                                        <p:cTn id="22" dur="500" fill="hold"/>
                                        <p:tgtEl>
                                          <p:spTgt spid="3082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08234"/>
                                        </p:tgtEl>
                                        <p:attrNameLst>
                                          <p:attrName>style.visibility</p:attrName>
                                        </p:attrNameLst>
                                      </p:cBhvr>
                                      <p:to>
                                        <p:strVal val="visible"/>
                                      </p:to>
                                    </p:set>
                                    <p:animEffect transition="in" filter="wipe(right)">
                                      <p:cBhvr>
                                        <p:cTn id="27" dur="500"/>
                                        <p:tgtEl>
                                          <p:spTgt spid="308234"/>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308227"/>
                                        </p:tgtEl>
                                        <p:attrNameLst>
                                          <p:attrName>style.visibility</p:attrName>
                                        </p:attrNameLst>
                                      </p:cBhvr>
                                      <p:to>
                                        <p:strVal val="visible"/>
                                      </p:to>
                                    </p:set>
                                    <p:animEffect transition="in" filter="wipe(up)">
                                      <p:cBhvr>
                                        <p:cTn id="31" dur="500"/>
                                        <p:tgtEl>
                                          <p:spTgt spid="3082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08236"/>
                                        </p:tgtEl>
                                        <p:attrNameLst>
                                          <p:attrName>style.visibility</p:attrName>
                                        </p:attrNameLst>
                                      </p:cBhvr>
                                      <p:to>
                                        <p:strVal val="visible"/>
                                      </p:to>
                                    </p:set>
                                    <p:animEffect transition="in" filter="wipe(left)">
                                      <p:cBhvr>
                                        <p:cTn id="36" dur="500"/>
                                        <p:tgtEl>
                                          <p:spTgt spid="308236"/>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08235"/>
                                        </p:tgtEl>
                                        <p:attrNameLst>
                                          <p:attrName>style.visibility</p:attrName>
                                        </p:attrNameLst>
                                      </p:cBhvr>
                                      <p:to>
                                        <p:strVal val="visible"/>
                                      </p:to>
                                    </p:set>
                                    <p:animEffect transition="in" filter="wipe(up)">
                                      <p:cBhvr>
                                        <p:cTn id="40" dur="500"/>
                                        <p:tgtEl>
                                          <p:spTgt spid="30823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08237">
                                            <p:txEl>
                                              <p:pRg st="0" end="0"/>
                                            </p:txEl>
                                          </p:spTgt>
                                        </p:tgtEl>
                                        <p:attrNameLst>
                                          <p:attrName>style.visibility</p:attrName>
                                        </p:attrNameLst>
                                      </p:cBhvr>
                                      <p:to>
                                        <p:strVal val="visible"/>
                                      </p:to>
                                    </p:set>
                                    <p:anim calcmode="lin" valueType="num">
                                      <p:cBhvr additive="base">
                                        <p:cTn id="45" dur="500" fill="hold"/>
                                        <p:tgtEl>
                                          <p:spTgt spid="308237">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082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308238"/>
                                        </p:tgtEl>
                                        <p:attrNameLst>
                                          <p:attrName>style.visibility</p:attrName>
                                        </p:attrNameLst>
                                      </p:cBhvr>
                                      <p:to>
                                        <p:strVal val="visible"/>
                                      </p:to>
                                    </p:set>
                                    <p:animEffect transition="in" filter="slide(fromLeft)">
                                      <p:cBhvr>
                                        <p:cTn id="51" dur="500"/>
                                        <p:tgtEl>
                                          <p:spTgt spid="308238"/>
                                        </p:tgtEl>
                                      </p:cBhvr>
                                    </p:animEffect>
                                  </p:childTnLst>
                                </p:cTn>
                              </p:par>
                            </p:childTnLst>
                          </p:cTn>
                        </p:par>
                        <p:par>
                          <p:cTn id="52" fill="hold">
                            <p:stCondLst>
                              <p:cond delay="500"/>
                            </p:stCondLst>
                            <p:childTnLst>
                              <p:par>
                                <p:cTn id="53" presetID="2" presetClass="entr" presetSubtype="2" fill="hold" nodeType="afterEffect">
                                  <p:stCondLst>
                                    <p:cond delay="0"/>
                                  </p:stCondLst>
                                  <p:childTnLst>
                                    <p:set>
                                      <p:cBhvr>
                                        <p:cTn id="54" dur="1" fill="hold">
                                          <p:stCondLst>
                                            <p:cond delay="0"/>
                                          </p:stCondLst>
                                        </p:cTn>
                                        <p:tgtEl>
                                          <p:spTgt spid="308239"/>
                                        </p:tgtEl>
                                        <p:attrNameLst>
                                          <p:attrName>style.visibility</p:attrName>
                                        </p:attrNameLst>
                                      </p:cBhvr>
                                      <p:to>
                                        <p:strVal val="visible"/>
                                      </p:to>
                                    </p:set>
                                    <p:anim calcmode="lin" valueType="num">
                                      <p:cBhvr additive="base">
                                        <p:cTn id="55" dur="500" fill="hold"/>
                                        <p:tgtEl>
                                          <p:spTgt spid="308239"/>
                                        </p:tgtEl>
                                        <p:attrNameLst>
                                          <p:attrName>ppt_x</p:attrName>
                                        </p:attrNameLst>
                                      </p:cBhvr>
                                      <p:tavLst>
                                        <p:tav tm="0">
                                          <p:val>
                                            <p:strVal val="1+#ppt_w/2"/>
                                          </p:val>
                                        </p:tav>
                                        <p:tav tm="100000">
                                          <p:val>
                                            <p:strVal val="#ppt_x"/>
                                          </p:val>
                                        </p:tav>
                                      </p:tavLst>
                                    </p:anim>
                                    <p:anim calcmode="lin" valueType="num">
                                      <p:cBhvr additive="base">
                                        <p:cTn id="56" dur="500" fill="hold"/>
                                        <p:tgtEl>
                                          <p:spTgt spid="30823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08244"/>
                                        </p:tgtEl>
                                        <p:attrNameLst>
                                          <p:attrName>style.visibility</p:attrName>
                                        </p:attrNameLst>
                                      </p:cBhvr>
                                      <p:to>
                                        <p:strVal val="visible"/>
                                      </p:to>
                                    </p:set>
                                    <p:animEffect transition="in" filter="wipe(up)">
                                      <p:cBhvr>
                                        <p:cTn id="61" dur="500"/>
                                        <p:tgtEl>
                                          <p:spTgt spid="308244"/>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308245"/>
                                        </p:tgtEl>
                                        <p:attrNameLst>
                                          <p:attrName>style.visibility</p:attrName>
                                        </p:attrNameLst>
                                      </p:cBhvr>
                                      <p:to>
                                        <p:strVal val="visible"/>
                                      </p:to>
                                    </p:set>
                                    <p:animEffect transition="in" filter="wipe(up)">
                                      <p:cBhvr>
                                        <p:cTn id="65" dur="500"/>
                                        <p:tgtEl>
                                          <p:spTgt spid="3082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08243"/>
                                        </p:tgtEl>
                                        <p:attrNameLst>
                                          <p:attrName>style.visibility</p:attrName>
                                        </p:attrNameLst>
                                      </p:cBhvr>
                                      <p:to>
                                        <p:strVal val="visible"/>
                                      </p:to>
                                    </p:set>
                                    <p:animEffect transition="in" filter="wipe(up)">
                                      <p:cBhvr>
                                        <p:cTn id="70" dur="500"/>
                                        <p:tgtEl>
                                          <p:spTgt spid="308243"/>
                                        </p:tgtEl>
                                      </p:cBhvr>
                                    </p:animEffec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308246"/>
                                        </p:tgtEl>
                                        <p:attrNameLst>
                                          <p:attrName>style.visibility</p:attrName>
                                        </p:attrNameLst>
                                      </p:cBhvr>
                                      <p:to>
                                        <p:strVal val="visible"/>
                                      </p:to>
                                    </p:set>
                                    <p:animEffect transition="in" filter="wipe(up)">
                                      <p:cBhvr>
                                        <p:cTn id="74" dur="500"/>
                                        <p:tgtEl>
                                          <p:spTgt spid="308246"/>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308247"/>
                                        </p:tgtEl>
                                        <p:attrNameLst>
                                          <p:attrName>style.visibility</p:attrName>
                                        </p:attrNameLst>
                                      </p:cBhvr>
                                      <p:to>
                                        <p:strVal val="visible"/>
                                      </p:to>
                                    </p:set>
                                    <p:anim calcmode="lin" valueType="num">
                                      <p:cBhvr>
                                        <p:cTn id="79" dur="500" fill="hold"/>
                                        <p:tgtEl>
                                          <p:spTgt spid="308247"/>
                                        </p:tgtEl>
                                        <p:attrNameLst>
                                          <p:attrName>ppt_x</p:attrName>
                                        </p:attrNameLst>
                                      </p:cBhvr>
                                      <p:tavLst>
                                        <p:tav tm="0">
                                          <p:val>
                                            <p:strVal val="#ppt_x"/>
                                          </p:val>
                                        </p:tav>
                                        <p:tav tm="100000">
                                          <p:val>
                                            <p:strVal val="#ppt_x"/>
                                          </p:val>
                                        </p:tav>
                                      </p:tavLst>
                                    </p:anim>
                                    <p:anim calcmode="lin" valueType="num">
                                      <p:cBhvr>
                                        <p:cTn id="80" dur="500" fill="hold"/>
                                        <p:tgtEl>
                                          <p:spTgt spid="308247"/>
                                        </p:tgtEl>
                                        <p:attrNameLst>
                                          <p:attrName>ppt_y</p:attrName>
                                        </p:attrNameLst>
                                      </p:cBhvr>
                                      <p:tavLst>
                                        <p:tav tm="0">
                                          <p:val>
                                            <p:strVal val="#ppt_y+#ppt_h/2"/>
                                          </p:val>
                                        </p:tav>
                                        <p:tav tm="100000">
                                          <p:val>
                                            <p:strVal val="#ppt_y"/>
                                          </p:val>
                                        </p:tav>
                                      </p:tavLst>
                                    </p:anim>
                                    <p:anim calcmode="lin" valueType="num">
                                      <p:cBhvr>
                                        <p:cTn id="81" dur="500" fill="hold"/>
                                        <p:tgtEl>
                                          <p:spTgt spid="308247"/>
                                        </p:tgtEl>
                                        <p:attrNameLst>
                                          <p:attrName>ppt_w</p:attrName>
                                        </p:attrNameLst>
                                      </p:cBhvr>
                                      <p:tavLst>
                                        <p:tav tm="0">
                                          <p:val>
                                            <p:strVal val="#ppt_w"/>
                                          </p:val>
                                        </p:tav>
                                        <p:tav tm="100000">
                                          <p:val>
                                            <p:strVal val="#ppt_w"/>
                                          </p:val>
                                        </p:tav>
                                      </p:tavLst>
                                    </p:anim>
                                    <p:anim calcmode="lin" valueType="num">
                                      <p:cBhvr>
                                        <p:cTn id="82" dur="500" fill="hold"/>
                                        <p:tgtEl>
                                          <p:spTgt spid="308247"/>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1" fill="hold" grpId="0" nodeType="clickEffect">
                                  <p:stCondLst>
                                    <p:cond delay="0"/>
                                  </p:stCondLst>
                                  <p:childTnLst>
                                    <p:set>
                                      <p:cBhvr>
                                        <p:cTn id="86" dur="1" fill="hold">
                                          <p:stCondLst>
                                            <p:cond delay="0"/>
                                          </p:stCondLst>
                                        </p:cTn>
                                        <p:tgtEl>
                                          <p:spTgt spid="308248"/>
                                        </p:tgtEl>
                                        <p:attrNameLst>
                                          <p:attrName>style.visibility</p:attrName>
                                        </p:attrNameLst>
                                      </p:cBhvr>
                                      <p:to>
                                        <p:strVal val="visible"/>
                                      </p:to>
                                    </p:set>
                                    <p:anim calcmode="lin" valueType="num">
                                      <p:cBhvr>
                                        <p:cTn id="87" dur="500" fill="hold"/>
                                        <p:tgtEl>
                                          <p:spTgt spid="308248"/>
                                        </p:tgtEl>
                                        <p:attrNameLst>
                                          <p:attrName>ppt_x</p:attrName>
                                        </p:attrNameLst>
                                      </p:cBhvr>
                                      <p:tavLst>
                                        <p:tav tm="0">
                                          <p:val>
                                            <p:strVal val="#ppt_x"/>
                                          </p:val>
                                        </p:tav>
                                        <p:tav tm="100000">
                                          <p:val>
                                            <p:strVal val="#ppt_x"/>
                                          </p:val>
                                        </p:tav>
                                      </p:tavLst>
                                    </p:anim>
                                    <p:anim calcmode="lin" valueType="num">
                                      <p:cBhvr>
                                        <p:cTn id="88" dur="500" fill="hold"/>
                                        <p:tgtEl>
                                          <p:spTgt spid="308248"/>
                                        </p:tgtEl>
                                        <p:attrNameLst>
                                          <p:attrName>ppt_y</p:attrName>
                                        </p:attrNameLst>
                                      </p:cBhvr>
                                      <p:tavLst>
                                        <p:tav tm="0">
                                          <p:val>
                                            <p:strVal val="#ppt_y-#ppt_h/2"/>
                                          </p:val>
                                        </p:tav>
                                        <p:tav tm="100000">
                                          <p:val>
                                            <p:strVal val="#ppt_y"/>
                                          </p:val>
                                        </p:tav>
                                      </p:tavLst>
                                    </p:anim>
                                    <p:anim calcmode="lin" valueType="num">
                                      <p:cBhvr>
                                        <p:cTn id="89" dur="500" fill="hold"/>
                                        <p:tgtEl>
                                          <p:spTgt spid="308248"/>
                                        </p:tgtEl>
                                        <p:attrNameLst>
                                          <p:attrName>ppt_w</p:attrName>
                                        </p:attrNameLst>
                                      </p:cBhvr>
                                      <p:tavLst>
                                        <p:tav tm="0">
                                          <p:val>
                                            <p:strVal val="#ppt_w"/>
                                          </p:val>
                                        </p:tav>
                                        <p:tav tm="100000">
                                          <p:val>
                                            <p:strVal val="#ppt_w"/>
                                          </p:val>
                                        </p:tav>
                                      </p:tavLst>
                                    </p:anim>
                                    <p:anim calcmode="lin" valueType="num">
                                      <p:cBhvr>
                                        <p:cTn id="90" dur="500" fill="hold"/>
                                        <p:tgtEl>
                                          <p:spTgt spid="308248"/>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308249"/>
                                        </p:tgtEl>
                                        <p:attrNameLst>
                                          <p:attrName>style.visibility</p:attrName>
                                        </p:attrNameLst>
                                      </p:cBhvr>
                                      <p:to>
                                        <p:strVal val="visible"/>
                                      </p:to>
                                    </p:set>
                                    <p:anim calcmode="lin" valueType="num">
                                      <p:cBhvr>
                                        <p:cTn id="95" dur="500" fill="hold"/>
                                        <p:tgtEl>
                                          <p:spTgt spid="308249"/>
                                        </p:tgtEl>
                                        <p:attrNameLst>
                                          <p:attrName>ppt_x</p:attrName>
                                        </p:attrNameLst>
                                      </p:cBhvr>
                                      <p:tavLst>
                                        <p:tav tm="0">
                                          <p:val>
                                            <p:strVal val="#ppt_x-#ppt_w/2"/>
                                          </p:val>
                                        </p:tav>
                                        <p:tav tm="100000">
                                          <p:val>
                                            <p:strVal val="#ppt_x"/>
                                          </p:val>
                                        </p:tav>
                                      </p:tavLst>
                                    </p:anim>
                                    <p:anim calcmode="lin" valueType="num">
                                      <p:cBhvr>
                                        <p:cTn id="96" dur="500" fill="hold"/>
                                        <p:tgtEl>
                                          <p:spTgt spid="308249"/>
                                        </p:tgtEl>
                                        <p:attrNameLst>
                                          <p:attrName>ppt_y</p:attrName>
                                        </p:attrNameLst>
                                      </p:cBhvr>
                                      <p:tavLst>
                                        <p:tav tm="0">
                                          <p:val>
                                            <p:strVal val="#ppt_y"/>
                                          </p:val>
                                        </p:tav>
                                        <p:tav tm="100000">
                                          <p:val>
                                            <p:strVal val="#ppt_y"/>
                                          </p:val>
                                        </p:tav>
                                      </p:tavLst>
                                    </p:anim>
                                    <p:anim calcmode="lin" valueType="num">
                                      <p:cBhvr>
                                        <p:cTn id="97" dur="500" fill="hold"/>
                                        <p:tgtEl>
                                          <p:spTgt spid="308249"/>
                                        </p:tgtEl>
                                        <p:attrNameLst>
                                          <p:attrName>ppt_w</p:attrName>
                                        </p:attrNameLst>
                                      </p:cBhvr>
                                      <p:tavLst>
                                        <p:tav tm="0">
                                          <p:val>
                                            <p:fltVal val="0"/>
                                          </p:val>
                                        </p:tav>
                                        <p:tav tm="100000">
                                          <p:val>
                                            <p:strVal val="#ppt_w"/>
                                          </p:val>
                                        </p:tav>
                                      </p:tavLst>
                                    </p:anim>
                                    <p:anim calcmode="lin" valueType="num">
                                      <p:cBhvr>
                                        <p:cTn id="98" dur="500" fill="hold"/>
                                        <p:tgtEl>
                                          <p:spTgt spid="308249"/>
                                        </p:tgtEl>
                                        <p:attrNameLst>
                                          <p:attrName>ppt_h</p:attrName>
                                        </p:attrNameLst>
                                      </p:cBhvr>
                                      <p:tavLst>
                                        <p:tav tm="0">
                                          <p:val>
                                            <p:strVal val="#ppt_h"/>
                                          </p:val>
                                        </p:tav>
                                        <p:tav tm="100000">
                                          <p:val>
                                            <p:strVal val="#ppt_h"/>
                                          </p:val>
                                        </p:tav>
                                      </p:tavLst>
                                    </p:anim>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308250"/>
                                        </p:tgtEl>
                                        <p:attrNameLst>
                                          <p:attrName>style.visibility</p:attrName>
                                        </p:attrNameLst>
                                      </p:cBhvr>
                                      <p:to>
                                        <p:strVal val="visible"/>
                                      </p:to>
                                    </p:set>
                                    <p:animEffect transition="in" filter="wipe(left)">
                                      <p:cBhvr>
                                        <p:cTn id="102" dur="500"/>
                                        <p:tgtEl>
                                          <p:spTgt spid="308250"/>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8" fill="hold" grpId="0" nodeType="clickEffect">
                                  <p:stCondLst>
                                    <p:cond delay="0"/>
                                  </p:stCondLst>
                                  <p:childTnLst>
                                    <p:set>
                                      <p:cBhvr>
                                        <p:cTn id="106" dur="1" fill="hold">
                                          <p:stCondLst>
                                            <p:cond delay="0"/>
                                          </p:stCondLst>
                                        </p:cTn>
                                        <p:tgtEl>
                                          <p:spTgt spid="308251"/>
                                        </p:tgtEl>
                                        <p:attrNameLst>
                                          <p:attrName>style.visibility</p:attrName>
                                        </p:attrNameLst>
                                      </p:cBhvr>
                                      <p:to>
                                        <p:strVal val="visible"/>
                                      </p:to>
                                    </p:set>
                                    <p:animEffect transition="in" filter="slide(fromLeft)">
                                      <p:cBhvr>
                                        <p:cTn id="107" dur="500"/>
                                        <p:tgtEl>
                                          <p:spTgt spid="308251"/>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2" fill="hold" grpId="0" nodeType="clickEffect">
                                  <p:stCondLst>
                                    <p:cond delay="0"/>
                                  </p:stCondLst>
                                  <p:childTnLst>
                                    <p:set>
                                      <p:cBhvr>
                                        <p:cTn id="111" dur="1" fill="hold">
                                          <p:stCondLst>
                                            <p:cond delay="0"/>
                                          </p:stCondLst>
                                        </p:cTn>
                                        <p:tgtEl>
                                          <p:spTgt spid="308253"/>
                                        </p:tgtEl>
                                        <p:attrNameLst>
                                          <p:attrName>style.visibility</p:attrName>
                                        </p:attrNameLst>
                                      </p:cBhvr>
                                      <p:to>
                                        <p:strVal val="visible"/>
                                      </p:to>
                                    </p:set>
                                    <p:animEffect transition="in" filter="slide(fromRight)">
                                      <p:cBhvr>
                                        <p:cTn id="112" dur="500"/>
                                        <p:tgtEl>
                                          <p:spTgt spid="308253"/>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308256"/>
                                        </p:tgtEl>
                                        <p:attrNameLst>
                                          <p:attrName>style.visibility</p:attrName>
                                        </p:attrNameLst>
                                      </p:cBhvr>
                                      <p:to>
                                        <p:strVal val="visible"/>
                                      </p:to>
                                    </p:set>
                                    <p:animEffect transition="in" filter="dissolve">
                                      <p:cBhvr>
                                        <p:cTn id="117" dur="500"/>
                                        <p:tgtEl>
                                          <p:spTgt spid="308256"/>
                                        </p:tgtEl>
                                      </p:cBhvr>
                                    </p:animEffect>
                                  </p:childTnLst>
                                  <p:subTnLst>
                                    <p:audio>
                                      <p:cMediaNode>
                                        <p:cTn display="0" masterRel="sameClick">
                                          <p:stCondLst>
                                            <p:cond evt="begin" delay="0">
                                              <p:tn val="115"/>
                                            </p:cond>
                                          </p:stCondLst>
                                          <p:endCondLst>
                                            <p:cond evt="onStopAudio" delay="0">
                                              <p:tgtEl>
                                                <p:sldTgt/>
                                              </p:tgtEl>
                                            </p:cond>
                                          </p:endCondLst>
                                        </p:cTn>
                                        <p:tgtEl>
                                          <p:sndTgt r:embed="rId2" name="CHIMES.WAV"/>
                                        </p:tgtEl>
                                      </p:cMediaNode>
                                    </p:audio>
                                  </p:subTnLst>
                                </p:cTn>
                              </p:par>
                            </p:childTnLst>
                          </p:cTn>
                        </p:par>
                      </p:childTnLst>
                    </p:cTn>
                  </p:par>
                  <p:par>
                    <p:cTn id="118" fill="hold">
                      <p:stCondLst>
                        <p:cond delay="indefinite"/>
                      </p:stCondLst>
                      <p:childTnLst>
                        <p:par>
                          <p:cTn id="119" fill="hold">
                            <p:stCondLst>
                              <p:cond delay="0"/>
                            </p:stCondLst>
                            <p:childTnLst>
                              <p:par>
                                <p:cTn id="120" presetID="12" presetClass="entr" presetSubtype="8" fill="hold" grpId="0" nodeType="clickEffect">
                                  <p:stCondLst>
                                    <p:cond delay="0"/>
                                  </p:stCondLst>
                                  <p:childTnLst>
                                    <p:set>
                                      <p:cBhvr>
                                        <p:cTn id="121" dur="1" fill="hold">
                                          <p:stCondLst>
                                            <p:cond delay="0"/>
                                          </p:stCondLst>
                                        </p:cTn>
                                        <p:tgtEl>
                                          <p:spTgt spid="308252"/>
                                        </p:tgtEl>
                                        <p:attrNameLst>
                                          <p:attrName>style.visibility</p:attrName>
                                        </p:attrNameLst>
                                      </p:cBhvr>
                                      <p:to>
                                        <p:strVal val="visible"/>
                                      </p:to>
                                    </p:set>
                                    <p:animEffect transition="in" filter="slide(fromLeft)">
                                      <p:cBhvr>
                                        <p:cTn id="122" dur="500"/>
                                        <p:tgtEl>
                                          <p:spTgt spid="308252"/>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308255"/>
                                        </p:tgtEl>
                                        <p:attrNameLst>
                                          <p:attrName>style.visibility</p:attrName>
                                        </p:attrNameLst>
                                      </p:cBhvr>
                                      <p:to>
                                        <p:strVal val="visible"/>
                                      </p:to>
                                    </p:set>
                                    <p:animEffect transition="in" filter="slide(fromRight)">
                                      <p:cBhvr>
                                        <p:cTn id="127" dur="500"/>
                                        <p:tgtEl>
                                          <p:spTgt spid="308255"/>
                                        </p:tgtEl>
                                      </p:cBhvr>
                                    </p:animEffect>
                                  </p:childTnLst>
                                </p:cTn>
                              </p:par>
                            </p:childTnLst>
                          </p:cTn>
                        </p:par>
                        <p:par>
                          <p:cTn id="128" fill="hold">
                            <p:stCondLst>
                              <p:cond delay="500"/>
                            </p:stCondLst>
                            <p:childTnLst>
                              <p:par>
                                <p:cTn id="129" presetID="12" presetClass="entr" presetSubtype="2" fill="hold" grpId="0" nodeType="afterEffect">
                                  <p:stCondLst>
                                    <p:cond delay="0"/>
                                  </p:stCondLst>
                                  <p:childTnLst>
                                    <p:set>
                                      <p:cBhvr>
                                        <p:cTn id="130" dur="1" fill="hold">
                                          <p:stCondLst>
                                            <p:cond delay="0"/>
                                          </p:stCondLst>
                                        </p:cTn>
                                        <p:tgtEl>
                                          <p:spTgt spid="308259"/>
                                        </p:tgtEl>
                                        <p:attrNameLst>
                                          <p:attrName>style.visibility</p:attrName>
                                        </p:attrNameLst>
                                      </p:cBhvr>
                                      <p:to>
                                        <p:strVal val="visible"/>
                                      </p:to>
                                    </p:set>
                                    <p:animEffect transition="in" filter="slide(fromRight)">
                                      <p:cBhvr>
                                        <p:cTn id="131" dur="500"/>
                                        <p:tgtEl>
                                          <p:spTgt spid="3082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308257"/>
                                        </p:tgtEl>
                                        <p:attrNameLst>
                                          <p:attrName>style.visibility</p:attrName>
                                        </p:attrNameLst>
                                      </p:cBhvr>
                                      <p:to>
                                        <p:strVal val="visible"/>
                                      </p:to>
                                    </p:set>
                                    <p:animEffect transition="in" filter="dissolve">
                                      <p:cBhvr>
                                        <p:cTn id="136" dur="500"/>
                                        <p:tgtEl>
                                          <p:spTgt spid="308257"/>
                                        </p:tgtEl>
                                      </p:cBhvr>
                                    </p:animEffect>
                                  </p:childTnLst>
                                  <p:subTnLst>
                                    <p:audio>
                                      <p:cMediaNode>
                                        <p:cTn display="0" masterRel="sameClick">
                                          <p:stCondLst>
                                            <p:cond evt="begin" delay="0">
                                              <p:tn val="134"/>
                                            </p:cond>
                                          </p:stCondLst>
                                          <p:endCondLst>
                                            <p:cond evt="onStopAudio" delay="0">
                                              <p:tgtEl>
                                                <p:sldTgt/>
                                              </p:tgtEl>
                                            </p:cond>
                                          </p:endCondLst>
                                        </p:cTn>
                                        <p:tgtEl>
                                          <p:sndTgt r:embed="rId2" name="CHIMES.WAV"/>
                                        </p:tgtEl>
                                      </p:cMediaNode>
                                    </p:audio>
                                  </p:subTnLst>
                                </p:cTn>
                              </p:par>
                            </p:childTnLst>
                          </p:cTn>
                        </p:par>
                      </p:childTnLst>
                    </p:cTn>
                  </p:par>
                  <p:par>
                    <p:cTn id="137" fill="hold">
                      <p:stCondLst>
                        <p:cond delay="indefinite"/>
                      </p:stCondLst>
                      <p:childTnLst>
                        <p:par>
                          <p:cTn id="138" fill="hold">
                            <p:stCondLst>
                              <p:cond delay="0"/>
                            </p:stCondLst>
                            <p:childTnLst>
                              <p:par>
                                <p:cTn id="139" presetID="12" presetClass="entr" presetSubtype="8" fill="hold" grpId="0" nodeType="clickEffect">
                                  <p:stCondLst>
                                    <p:cond delay="0"/>
                                  </p:stCondLst>
                                  <p:childTnLst>
                                    <p:set>
                                      <p:cBhvr>
                                        <p:cTn id="140" dur="1" fill="hold">
                                          <p:stCondLst>
                                            <p:cond delay="0"/>
                                          </p:stCondLst>
                                        </p:cTn>
                                        <p:tgtEl>
                                          <p:spTgt spid="308258"/>
                                        </p:tgtEl>
                                        <p:attrNameLst>
                                          <p:attrName>style.visibility</p:attrName>
                                        </p:attrNameLst>
                                      </p:cBhvr>
                                      <p:to>
                                        <p:strVal val="visible"/>
                                      </p:to>
                                    </p:set>
                                    <p:animEffect transition="in" filter="slide(fromLeft)">
                                      <p:cBhvr>
                                        <p:cTn id="141" dur="500"/>
                                        <p:tgtEl>
                                          <p:spTgt spid="308258"/>
                                        </p:tgtEl>
                                      </p:cBhvr>
                                    </p:animEffect>
                                  </p:childTnLst>
                                </p:cTn>
                              </p:par>
                            </p:childTnLst>
                          </p:cTn>
                        </p:par>
                      </p:childTnLst>
                    </p:cTn>
                  </p:par>
                  <p:par>
                    <p:cTn id="142" fill="hold">
                      <p:stCondLst>
                        <p:cond delay="indefinite"/>
                      </p:stCondLst>
                      <p:childTnLst>
                        <p:par>
                          <p:cTn id="143" fill="hold">
                            <p:stCondLst>
                              <p:cond delay="0"/>
                            </p:stCondLst>
                            <p:childTnLst>
                              <p:par>
                                <p:cTn id="144" presetID="12" presetClass="entr" presetSubtype="2" fill="hold" grpId="0" nodeType="clickEffect">
                                  <p:stCondLst>
                                    <p:cond delay="0"/>
                                  </p:stCondLst>
                                  <p:childTnLst>
                                    <p:set>
                                      <p:cBhvr>
                                        <p:cTn id="145" dur="1" fill="hold">
                                          <p:stCondLst>
                                            <p:cond delay="0"/>
                                          </p:stCondLst>
                                        </p:cTn>
                                        <p:tgtEl>
                                          <p:spTgt spid="308254"/>
                                        </p:tgtEl>
                                        <p:attrNameLst>
                                          <p:attrName>style.visibility</p:attrName>
                                        </p:attrNameLst>
                                      </p:cBhvr>
                                      <p:to>
                                        <p:strVal val="visible"/>
                                      </p:to>
                                    </p:set>
                                    <p:animEffect transition="in" filter="slide(fromRight)">
                                      <p:cBhvr>
                                        <p:cTn id="146" dur="500"/>
                                        <p:tgtEl>
                                          <p:spTgt spid="308254"/>
                                        </p:tgtEl>
                                      </p:cBhvr>
                                    </p:animEffect>
                                  </p:childTnLst>
                                </p:cTn>
                              </p:par>
                            </p:childTnLst>
                          </p:cTn>
                        </p:par>
                        <p:par>
                          <p:cTn id="147" fill="hold">
                            <p:stCondLst>
                              <p:cond delay="500"/>
                            </p:stCondLst>
                            <p:childTnLst>
                              <p:par>
                                <p:cTn id="148" presetID="12" presetClass="entr" presetSubtype="2" fill="hold" grpId="0" nodeType="afterEffect">
                                  <p:stCondLst>
                                    <p:cond delay="0"/>
                                  </p:stCondLst>
                                  <p:childTnLst>
                                    <p:set>
                                      <p:cBhvr>
                                        <p:cTn id="149" dur="1" fill="hold">
                                          <p:stCondLst>
                                            <p:cond delay="0"/>
                                          </p:stCondLst>
                                        </p:cTn>
                                        <p:tgtEl>
                                          <p:spTgt spid="308260"/>
                                        </p:tgtEl>
                                        <p:attrNameLst>
                                          <p:attrName>style.visibility</p:attrName>
                                        </p:attrNameLst>
                                      </p:cBhvr>
                                      <p:to>
                                        <p:strVal val="visible"/>
                                      </p:to>
                                    </p:set>
                                    <p:animEffect transition="in" filter="slide(fromRight)">
                                      <p:cBhvr>
                                        <p:cTn id="150" dur="500"/>
                                        <p:tgtEl>
                                          <p:spTgt spid="308260"/>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308261"/>
                                        </p:tgtEl>
                                        <p:attrNameLst>
                                          <p:attrName>style.visibility</p:attrName>
                                        </p:attrNameLst>
                                      </p:cBhvr>
                                      <p:to>
                                        <p:strVal val="visible"/>
                                      </p:to>
                                    </p:set>
                                    <p:animEffect transition="in" filter="dissolve">
                                      <p:cBhvr>
                                        <p:cTn id="155" dur="500"/>
                                        <p:tgtEl>
                                          <p:spTgt spid="308261"/>
                                        </p:tgtEl>
                                      </p:cBhvr>
                                    </p:animEffect>
                                  </p:childTnLst>
                                  <p:subTnLst>
                                    <p:audio>
                                      <p:cMediaNode>
                                        <p:cTn display="0" masterRel="sameClick">
                                          <p:stCondLst>
                                            <p:cond evt="begin" delay="0">
                                              <p:tn val="153"/>
                                            </p:cond>
                                          </p:stCondLst>
                                          <p:endCondLst>
                                            <p:cond evt="onStopAudio" delay="0">
                                              <p:tgtEl>
                                                <p:sldTgt/>
                                              </p:tgtEl>
                                            </p:cond>
                                          </p:endCondLst>
                                        </p:cTn>
                                        <p:tgtEl>
                                          <p:sndTgt r:embed="rId2" name="CHIMES.WAV"/>
                                        </p:tgtEl>
                                      </p:cMediaNode>
                                    </p:audio>
                                  </p:sub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308262"/>
                                        </p:tgtEl>
                                        <p:attrNameLst>
                                          <p:attrName>style.visibility</p:attrName>
                                        </p:attrNameLst>
                                      </p:cBhvr>
                                      <p:to>
                                        <p:strVal val="visible"/>
                                      </p:to>
                                    </p:set>
                                    <p:animEffect transition="in" filter="wipe(down)">
                                      <p:cBhvr>
                                        <p:cTn id="160" dur="500"/>
                                        <p:tgtEl>
                                          <p:spTgt spid="308262"/>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308263"/>
                                        </p:tgtEl>
                                        <p:attrNameLst>
                                          <p:attrName>style.visibility</p:attrName>
                                        </p:attrNameLst>
                                      </p:cBhvr>
                                      <p:to>
                                        <p:strVal val="visible"/>
                                      </p:to>
                                    </p:set>
                                    <p:animEffect transition="in" filter="wipe(down)">
                                      <p:cBhvr>
                                        <p:cTn id="164" dur="500"/>
                                        <p:tgtEl>
                                          <p:spTgt spid="30826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308264"/>
                                        </p:tgtEl>
                                        <p:attrNameLst>
                                          <p:attrName>style.visibility</p:attrName>
                                        </p:attrNameLst>
                                      </p:cBhvr>
                                      <p:to>
                                        <p:strVal val="visible"/>
                                      </p:to>
                                    </p:set>
                                    <p:animEffect transition="in" filter="wipe(left)">
                                      <p:cBhvr>
                                        <p:cTn id="169" dur="500"/>
                                        <p:tgtEl>
                                          <p:spTgt spid="308264"/>
                                        </p:tgtEl>
                                      </p:cBhvr>
                                    </p:animEffect>
                                  </p:childTnLst>
                                </p:cTn>
                              </p:par>
                            </p:childTnLst>
                          </p:cTn>
                        </p:par>
                        <p:par>
                          <p:cTn id="170" fill="hold">
                            <p:stCondLst>
                              <p:cond delay="500"/>
                            </p:stCondLst>
                            <p:childTnLst>
                              <p:par>
                                <p:cTn id="171" presetID="22" presetClass="entr" presetSubtype="8" fill="hold" grpId="0" nodeType="afterEffect">
                                  <p:stCondLst>
                                    <p:cond delay="0"/>
                                  </p:stCondLst>
                                  <p:childTnLst>
                                    <p:set>
                                      <p:cBhvr>
                                        <p:cTn id="172" dur="1" fill="hold">
                                          <p:stCondLst>
                                            <p:cond delay="0"/>
                                          </p:stCondLst>
                                        </p:cTn>
                                        <p:tgtEl>
                                          <p:spTgt spid="308265">
                                            <p:txEl>
                                              <p:pRg st="0" end="0"/>
                                            </p:txEl>
                                          </p:spTgt>
                                        </p:tgtEl>
                                        <p:attrNameLst>
                                          <p:attrName>style.visibility</p:attrName>
                                        </p:attrNameLst>
                                      </p:cBhvr>
                                      <p:to>
                                        <p:strVal val="visible"/>
                                      </p:to>
                                    </p:set>
                                    <p:animEffect transition="in" filter="wipe(left)">
                                      <p:cBhvr>
                                        <p:cTn id="173" dur="500"/>
                                        <p:tgtEl>
                                          <p:spTgt spid="308265">
                                            <p:txEl>
                                              <p:pRg st="0" end="0"/>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308266"/>
                                        </p:tgtEl>
                                        <p:attrNameLst>
                                          <p:attrName>style.visibility</p:attrName>
                                        </p:attrNameLst>
                                      </p:cBhvr>
                                      <p:to>
                                        <p:strVal val="visible"/>
                                      </p:to>
                                    </p:set>
                                    <p:animEffect transition="in" filter="wipe(left)">
                                      <p:cBhvr>
                                        <p:cTn id="178" dur="500"/>
                                        <p:tgtEl>
                                          <p:spTgt spid="308266"/>
                                        </p:tgtEl>
                                      </p:cBhvr>
                                    </p:animEffect>
                                  </p:childTnLst>
                                </p:cTn>
                              </p:par>
                            </p:childTnLst>
                          </p:cTn>
                        </p:par>
                        <p:par>
                          <p:cTn id="179" fill="hold">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308267">
                                            <p:txEl>
                                              <p:pRg st="0" end="0"/>
                                            </p:txEl>
                                          </p:spTgt>
                                        </p:tgtEl>
                                        <p:attrNameLst>
                                          <p:attrName>style.visibility</p:attrName>
                                        </p:attrNameLst>
                                      </p:cBhvr>
                                      <p:to>
                                        <p:strVal val="visible"/>
                                      </p:to>
                                    </p:set>
                                    <p:animEffect transition="in" filter="wipe(left)">
                                      <p:cBhvr>
                                        <p:cTn id="182" dur="500"/>
                                        <p:tgtEl>
                                          <p:spTgt spid="308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autoUpdateAnimBg="0"/>
      <p:bldP spid="308227" grpId="0" autoUpdateAnimBg="0"/>
      <p:bldP spid="308228" grpId="0" autoUpdateAnimBg="0"/>
      <p:bldP spid="308229" grpId="0" build="p" autoUpdateAnimBg="0"/>
      <p:bldP spid="308234" grpId="0" animBg="1"/>
      <p:bldP spid="308235" grpId="0" autoUpdateAnimBg="0"/>
      <p:bldP spid="308236" grpId="0" animBg="1"/>
      <p:bldP spid="308237" grpId="0" build="p" autoUpdateAnimBg="0"/>
      <p:bldP spid="308238" grpId="0" autoUpdateAnimBg="0"/>
      <p:bldP spid="308243" grpId="0" animBg="1"/>
      <p:bldP spid="308244" grpId="0" animBg="1"/>
      <p:bldP spid="308245" grpId="0" autoUpdateAnimBg="0"/>
      <p:bldP spid="308246" grpId="0" autoUpdateAnimBg="0"/>
      <p:bldP spid="308247" grpId="0" autoUpdateAnimBg="0"/>
      <p:bldP spid="308248" grpId="0" autoUpdateAnimBg="0"/>
      <p:bldP spid="308249" grpId="0" autoUpdateAnimBg="0"/>
      <p:bldP spid="308250" grpId="0" animBg="1"/>
      <p:bldP spid="308251" grpId="0" autoUpdateAnimBg="0"/>
      <p:bldP spid="308252" grpId="0" autoUpdateAnimBg="0"/>
      <p:bldP spid="308253" grpId="0" autoUpdateAnimBg="0"/>
      <p:bldP spid="308254" grpId="0" autoUpdateAnimBg="0"/>
      <p:bldP spid="308255" grpId="0" autoUpdateAnimBg="0"/>
      <p:bldP spid="308256" grpId="0" autoUpdateAnimBg="0"/>
      <p:bldP spid="308257" grpId="0" autoUpdateAnimBg="0"/>
      <p:bldP spid="308258" grpId="0" autoUpdateAnimBg="0"/>
      <p:bldP spid="308259" grpId="0" autoUpdateAnimBg="0"/>
      <p:bldP spid="308260" grpId="0" autoUpdateAnimBg="0"/>
      <p:bldP spid="308261" grpId="0" autoUpdateAnimBg="0"/>
      <p:bldP spid="308262" grpId="0" animBg="1"/>
      <p:bldP spid="308263" grpId="0" autoUpdateAnimBg="0"/>
      <p:bldP spid="308264" grpId="0" animBg="1"/>
      <p:bldP spid="308265" grpId="0" build="p" autoUpdateAnimBg="0" advAuto="0"/>
      <p:bldP spid="308266" grpId="0" animBg="1"/>
      <p:bldP spid="308267" grpId="0" build="p" autoUpdateAnimBg="0"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128588" y="188913"/>
            <a:ext cx="7467600" cy="641350"/>
          </a:xfrm>
          <a:prstGeom prst="rect">
            <a:avLst/>
          </a:prstGeom>
          <a:solidFill>
            <a:srgbClr val="FFFF00"/>
          </a:solidFill>
          <a:ln w="12700" cap="sq">
            <a:noFill/>
            <a:miter lim="800000"/>
            <a:headEnd type="none" w="sm" len="sm"/>
            <a:tailEnd type="none" w="sm" len="sm"/>
          </a:ln>
          <a:effectLst/>
        </p:spPr>
        <p:txBody>
          <a:bodyPr>
            <a:spAutoFit/>
          </a:bodyPr>
          <a:lstStyle/>
          <a:p>
            <a:r>
              <a:rPr lang="en-US" altLang="zh-CN" sz="3600" dirty="0">
                <a:solidFill>
                  <a:srgbClr val="0000FF"/>
                </a:solidFill>
              </a:rPr>
              <a:t>3 </a:t>
            </a:r>
            <a:r>
              <a:rPr lang="zh-CN" altLang="en-US" sz="3600" dirty="0">
                <a:solidFill>
                  <a:srgbClr val="0000FF"/>
                </a:solidFill>
                <a:latin typeface="Times New Roman" pitchFamily="18" charset="0"/>
              </a:rPr>
              <a:t>微指令</a:t>
            </a:r>
            <a:r>
              <a:rPr lang="zh-CN" altLang="en-US" sz="3600" dirty="0" smtClean="0">
                <a:solidFill>
                  <a:srgbClr val="0000FF"/>
                </a:solidFill>
                <a:latin typeface="Times New Roman" pitchFamily="18" charset="0"/>
              </a:rPr>
              <a:t>格式</a:t>
            </a:r>
            <a:endParaRPr lang="en-US" altLang="zh-CN" sz="3600" dirty="0">
              <a:solidFill>
                <a:srgbClr val="0000FF"/>
              </a:solidFill>
            </a:endParaRPr>
          </a:p>
        </p:txBody>
      </p:sp>
      <p:sp>
        <p:nvSpPr>
          <p:cNvPr id="425989" name="Text Box 5"/>
          <p:cNvSpPr txBox="1">
            <a:spLocks noChangeArrowheads="1"/>
          </p:cNvSpPr>
          <p:nvPr/>
        </p:nvSpPr>
        <p:spPr bwMode="auto">
          <a:xfrm>
            <a:off x="0" y="1719246"/>
            <a:ext cx="9396413"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solidFill>
                  <a:schemeClr val="folHlink"/>
                </a:solidFill>
                <a:latin typeface="黑体" pitchFamily="2" charset="-122"/>
              </a:rPr>
              <a:t>一条微指令定义并执行几种并行的基本操作。</a:t>
            </a:r>
            <a:endParaRPr lang="zh-CN" altLang="en-US" sz="3600">
              <a:latin typeface="Times New Roman" pitchFamily="18" charset="0"/>
            </a:endParaRPr>
          </a:p>
        </p:txBody>
      </p:sp>
      <p:sp>
        <p:nvSpPr>
          <p:cNvPr id="425993" name="Text Box 9"/>
          <p:cNvSpPr txBox="1">
            <a:spLocks noChangeArrowheads="1"/>
          </p:cNvSpPr>
          <p:nvPr/>
        </p:nvSpPr>
        <p:spPr bwMode="auto">
          <a:xfrm>
            <a:off x="0" y="1071546"/>
            <a:ext cx="55626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dirty="0" smtClean="0">
                <a:latin typeface="黑体" pitchFamily="2" charset="-122"/>
              </a:rPr>
              <a:t>（</a:t>
            </a:r>
            <a:r>
              <a:rPr lang="en-US" altLang="zh-CN" sz="3600" dirty="0">
                <a:latin typeface="黑体" pitchFamily="2" charset="-122"/>
              </a:rPr>
              <a:t>1</a:t>
            </a:r>
            <a:r>
              <a:rPr lang="zh-CN" altLang="en-US" sz="3600" dirty="0" smtClean="0">
                <a:latin typeface="黑体" pitchFamily="2" charset="-122"/>
              </a:rPr>
              <a:t>）</a:t>
            </a:r>
            <a:r>
              <a:rPr lang="zh-CN" altLang="en-US" sz="3600" dirty="0">
                <a:latin typeface="黑体" pitchFamily="2" charset="-122"/>
              </a:rPr>
              <a:t>水平型微指令</a:t>
            </a:r>
            <a:endParaRPr lang="zh-CN" altLang="en-US" sz="3600" dirty="0">
              <a:solidFill>
                <a:schemeClr val="folHlink"/>
              </a:solidFill>
              <a:latin typeface="Times New Roman" pitchFamily="18" charset="0"/>
            </a:endParaRPr>
          </a:p>
        </p:txBody>
      </p:sp>
      <p:sp>
        <p:nvSpPr>
          <p:cNvPr id="425995" name="Text Box 11"/>
          <p:cNvSpPr txBox="1">
            <a:spLocks noChangeArrowheads="1"/>
          </p:cNvSpPr>
          <p:nvPr/>
        </p:nvSpPr>
        <p:spPr bwMode="auto">
          <a:xfrm>
            <a:off x="468313" y="2447908"/>
            <a:ext cx="2209800" cy="390525"/>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a:latin typeface="黑体" pitchFamily="2" charset="-122"/>
              </a:rPr>
              <a:t>优点：</a:t>
            </a:r>
            <a:endParaRPr lang="zh-CN" altLang="en-US">
              <a:latin typeface="Times New Roman" pitchFamily="18" charset="0"/>
            </a:endParaRPr>
          </a:p>
        </p:txBody>
      </p:sp>
      <p:sp>
        <p:nvSpPr>
          <p:cNvPr id="425996" name="Text Box 12"/>
          <p:cNvSpPr txBox="1">
            <a:spLocks noChangeArrowheads="1"/>
          </p:cNvSpPr>
          <p:nvPr/>
        </p:nvSpPr>
        <p:spPr bwMode="auto">
          <a:xfrm>
            <a:off x="468313" y="3057508"/>
            <a:ext cx="1676400" cy="390525"/>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a:latin typeface="黑体" pitchFamily="2" charset="-122"/>
              </a:rPr>
              <a:t>缺点：</a:t>
            </a:r>
            <a:endParaRPr lang="zh-CN" altLang="en-US">
              <a:latin typeface="Times New Roman" pitchFamily="18" charset="0"/>
            </a:endParaRPr>
          </a:p>
        </p:txBody>
      </p:sp>
      <p:sp>
        <p:nvSpPr>
          <p:cNvPr id="425997" name="Text Box 13"/>
          <p:cNvSpPr txBox="1">
            <a:spLocks noChangeArrowheads="1"/>
          </p:cNvSpPr>
          <p:nvPr/>
        </p:nvSpPr>
        <p:spPr bwMode="auto">
          <a:xfrm>
            <a:off x="1584325" y="3057508"/>
            <a:ext cx="5721350" cy="390525"/>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dirty="0">
                <a:latin typeface="黑体" pitchFamily="2" charset="-122"/>
              </a:rPr>
              <a:t>微指令长，编写微程序较麻烦。</a:t>
            </a:r>
            <a:endParaRPr lang="zh-CN" altLang="en-US" dirty="0">
              <a:latin typeface="Times New Roman" pitchFamily="18" charset="0"/>
            </a:endParaRPr>
          </a:p>
        </p:txBody>
      </p:sp>
      <p:sp>
        <p:nvSpPr>
          <p:cNvPr id="425998" name="Text Box 14"/>
          <p:cNvSpPr txBox="1">
            <a:spLocks noChangeArrowheads="1"/>
          </p:cNvSpPr>
          <p:nvPr/>
        </p:nvSpPr>
        <p:spPr bwMode="auto">
          <a:xfrm>
            <a:off x="1584325" y="2447908"/>
            <a:ext cx="5216525" cy="390525"/>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dirty="0">
                <a:latin typeface="黑体" pitchFamily="2" charset="-122"/>
              </a:rPr>
              <a:t>微程序短，执行速度快。</a:t>
            </a:r>
            <a:endParaRPr lang="zh-CN" altLang="en-US" dirty="0">
              <a:latin typeface="Times New Roman" pitchFamily="18" charset="0"/>
            </a:endParaRPr>
          </a:p>
        </p:txBody>
      </p:sp>
      <p:sp>
        <p:nvSpPr>
          <p:cNvPr id="16" name="Text Box 14"/>
          <p:cNvSpPr txBox="1">
            <a:spLocks noChangeArrowheads="1"/>
          </p:cNvSpPr>
          <p:nvPr/>
        </p:nvSpPr>
        <p:spPr bwMode="auto">
          <a:xfrm>
            <a:off x="928662" y="4143380"/>
            <a:ext cx="7358114" cy="1476173"/>
          </a:xfrm>
          <a:prstGeom prst="rect">
            <a:avLst/>
          </a:prstGeom>
          <a:noFill/>
          <a:ln w="12700" cap="sq">
            <a:noFill/>
            <a:miter lim="800000"/>
            <a:headEnd type="none" w="sm" len="sm"/>
            <a:tailEnd type="none" w="sm" len="sm"/>
          </a:ln>
          <a:effectLst/>
        </p:spPr>
        <p:txBody>
          <a:bodyPr wrap="square">
            <a:spAutoFit/>
          </a:bodyPr>
          <a:lstStyle/>
          <a:p>
            <a:pPr>
              <a:lnSpc>
                <a:spcPct val="150000"/>
              </a:lnSpc>
            </a:pPr>
            <a:r>
              <a:rPr lang="zh-CN" altLang="en-US" sz="3200" dirty="0" smtClean="0">
                <a:latin typeface="Times New Roman" pitchFamily="18" charset="0"/>
              </a:rPr>
              <a:t>水平型微指令分为：全水平型、字段译码型、混合型</a:t>
            </a:r>
            <a:endParaRPr lang="zh-CN" altLang="en-US" sz="3200" dirty="0">
              <a:latin typeface="Times New Roman" pitchFamily="18" charset="0"/>
            </a:endParaRP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5986"/>
                                        </p:tgtEl>
                                        <p:attrNameLst>
                                          <p:attrName>style.visibility</p:attrName>
                                        </p:attrNameLst>
                                      </p:cBhvr>
                                      <p:to>
                                        <p:strVal val="visible"/>
                                      </p:to>
                                    </p:set>
                                    <p:animEffect transition="in" filter="wipe(left)">
                                      <p:cBhvr>
                                        <p:cTn id="7" dur="500"/>
                                        <p:tgtEl>
                                          <p:spTgt spid="4259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425993"/>
                                        </p:tgtEl>
                                        <p:attrNameLst>
                                          <p:attrName>style.visibility</p:attrName>
                                        </p:attrNameLst>
                                      </p:cBhvr>
                                      <p:to>
                                        <p:strVal val="visible"/>
                                      </p:to>
                                    </p:set>
                                    <p:animEffect transition="in" filter="slide(fromRight)">
                                      <p:cBhvr>
                                        <p:cTn id="12" dur="500"/>
                                        <p:tgtEl>
                                          <p:spTgt spid="42599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25989">
                                            <p:txEl>
                                              <p:pRg st="0" end="0"/>
                                            </p:txEl>
                                          </p:spTgt>
                                        </p:tgtEl>
                                        <p:attrNameLst>
                                          <p:attrName>style.visibility</p:attrName>
                                        </p:attrNameLst>
                                      </p:cBhvr>
                                      <p:to>
                                        <p:strVal val="visible"/>
                                      </p:to>
                                    </p:set>
                                    <p:animEffect transition="in" filter="slide(fromRight)">
                                      <p:cBhvr>
                                        <p:cTn id="17" dur="500"/>
                                        <p:tgtEl>
                                          <p:spTgt spid="4259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25995"/>
                                        </p:tgtEl>
                                        <p:attrNameLst>
                                          <p:attrName>style.visibility</p:attrName>
                                        </p:attrNameLst>
                                      </p:cBhvr>
                                      <p:to>
                                        <p:strVal val="visible"/>
                                      </p:to>
                                    </p:set>
                                    <p:animEffect transition="in" filter="slide(fromLeft)">
                                      <p:cBhvr>
                                        <p:cTn id="22" dur="500"/>
                                        <p:tgtEl>
                                          <p:spTgt spid="42599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425998"/>
                                        </p:tgtEl>
                                        <p:attrNameLst>
                                          <p:attrName>style.visibility</p:attrName>
                                        </p:attrNameLst>
                                      </p:cBhvr>
                                      <p:to>
                                        <p:strVal val="visible"/>
                                      </p:to>
                                    </p:set>
                                    <p:animEffect transition="in" filter="slide(fromRight)">
                                      <p:cBhvr>
                                        <p:cTn id="27" dur="500"/>
                                        <p:tgtEl>
                                          <p:spTgt spid="42599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25996"/>
                                        </p:tgtEl>
                                        <p:attrNameLst>
                                          <p:attrName>style.visibility</p:attrName>
                                        </p:attrNameLst>
                                      </p:cBhvr>
                                      <p:to>
                                        <p:strVal val="visible"/>
                                      </p:to>
                                    </p:set>
                                    <p:animEffect transition="in" filter="slide(fromLeft)">
                                      <p:cBhvr>
                                        <p:cTn id="32" dur="500"/>
                                        <p:tgtEl>
                                          <p:spTgt spid="42599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425997"/>
                                        </p:tgtEl>
                                        <p:attrNameLst>
                                          <p:attrName>style.visibility</p:attrName>
                                        </p:attrNameLst>
                                      </p:cBhvr>
                                      <p:to>
                                        <p:strVal val="visible"/>
                                      </p:to>
                                    </p:set>
                                    <p:animEffect transition="in" filter="slide(fromRight)">
                                      <p:cBhvr>
                                        <p:cTn id="37" dur="500"/>
                                        <p:tgtEl>
                                          <p:spTgt spid="42599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slide(fromRight)">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nimBg="1" autoUpdateAnimBg="0"/>
      <p:bldP spid="425989" grpId="0" build="p" autoUpdateAnimBg="0"/>
      <p:bldP spid="425993" grpId="0" autoUpdateAnimBg="0"/>
      <p:bldP spid="425995" grpId="0" autoUpdateAnimBg="0"/>
      <p:bldP spid="425996" grpId="0" autoUpdateAnimBg="0"/>
      <p:bldP spid="425997" grpId="0" autoUpdateAnimBg="0"/>
      <p:bldP spid="425998" grpId="0" autoUpdateAnimBg="0"/>
      <p:bldP spid="1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4156075" cy="579438"/>
          </a:xfrm>
          <a:prstGeom prst="rect">
            <a:avLst/>
          </a:prstGeom>
          <a:solidFill>
            <a:srgbClr val="FFFF00"/>
          </a:solidFill>
          <a:ln w="9525">
            <a:noFill/>
            <a:miter lim="800000"/>
            <a:headEnd/>
            <a:tailEnd/>
          </a:ln>
          <a:effectLst/>
        </p:spPr>
        <p:txBody>
          <a:bodyPr wrap="none">
            <a:spAutoFit/>
          </a:bodyPr>
          <a:lstStyle/>
          <a:p>
            <a:pPr>
              <a:spcBef>
                <a:spcPct val="20000"/>
              </a:spcBef>
              <a:defRPr/>
            </a:pPr>
            <a:r>
              <a:rPr lang="en-US" altLang="zh-CN" sz="3200">
                <a:solidFill>
                  <a:srgbClr val="0000FF"/>
                </a:solidFill>
                <a:effectLst>
                  <a:outerShdw blurRad="38100" dist="38100" dir="2700000" algn="tl">
                    <a:srgbClr val="000000"/>
                  </a:outerShdw>
                </a:effectLst>
                <a:ea typeface="方正姚体" pitchFamily="2" charset="-122"/>
              </a:rPr>
              <a:t>5.3.2  </a:t>
            </a:r>
            <a:r>
              <a:rPr lang="zh-CN" altLang="en-US" sz="3200">
                <a:solidFill>
                  <a:srgbClr val="0000FF"/>
                </a:solidFill>
                <a:effectLst>
                  <a:outerShdw blurRad="38100" dist="38100" dir="2700000" algn="tl">
                    <a:srgbClr val="000000"/>
                  </a:outerShdw>
                </a:effectLst>
                <a:ea typeface="方正姚体" pitchFamily="2" charset="-122"/>
              </a:rPr>
              <a:t>时序信号产生器</a:t>
            </a:r>
          </a:p>
        </p:txBody>
      </p:sp>
      <p:sp>
        <p:nvSpPr>
          <p:cNvPr id="31747" name="Rectangle 3"/>
          <p:cNvSpPr>
            <a:spLocks noChangeArrowheads="1"/>
          </p:cNvSpPr>
          <p:nvPr/>
        </p:nvSpPr>
        <p:spPr bwMode="auto">
          <a:xfrm>
            <a:off x="381000" y="990600"/>
            <a:ext cx="8077200" cy="914400"/>
          </a:xfrm>
          <a:prstGeom prst="rect">
            <a:avLst/>
          </a:prstGeom>
          <a:noFill/>
          <a:ln w="9525">
            <a:noFill/>
            <a:miter lim="800000"/>
            <a:headEnd/>
            <a:tailEnd/>
          </a:ln>
          <a:effectLst/>
        </p:spPr>
        <p:txBody>
          <a:bodyPr/>
          <a:lstStyle/>
          <a:p>
            <a:pPr>
              <a:spcBef>
                <a:spcPct val="0"/>
              </a:spcBef>
              <a:defRPr/>
            </a:pPr>
            <a:r>
              <a:rPr lang="zh-CN" altLang="en-US" dirty="0">
                <a:solidFill>
                  <a:srgbClr val="0000FF"/>
                </a:solidFill>
                <a:latin typeface="Times New Roman" pitchFamily="18" charset="0"/>
              </a:rPr>
              <a:t>　</a:t>
            </a:r>
            <a:r>
              <a:rPr lang="zh-CN" altLang="en-US" dirty="0">
                <a:solidFill>
                  <a:srgbClr val="0000FF"/>
                </a:solidFill>
                <a:effectLst>
                  <a:outerShdw blurRad="38100" dist="38100" dir="2700000" algn="tl">
                    <a:srgbClr val="C0C0C0"/>
                  </a:outerShdw>
                </a:effectLst>
              </a:rPr>
              <a:t>时序信号产生器</a:t>
            </a:r>
            <a:r>
              <a:rPr lang="zh-CN" altLang="en-US" dirty="0">
                <a:latin typeface="Times New Roman" pitchFamily="18" charset="0"/>
              </a:rPr>
              <a:t>一般由</a:t>
            </a:r>
            <a:r>
              <a:rPr lang="zh-CN" altLang="en-US" i="1" u="sng" dirty="0">
                <a:solidFill>
                  <a:srgbClr val="0000FF"/>
                </a:solidFill>
                <a:effectLst>
                  <a:outerShdw blurRad="38100" dist="38100" dir="2700000" algn="tl">
                    <a:srgbClr val="C0C0C0"/>
                  </a:outerShdw>
                </a:effectLst>
                <a:latin typeface="Times New Roman" pitchFamily="18" charset="0"/>
              </a:rPr>
              <a:t>时钟源</a:t>
            </a:r>
            <a:r>
              <a:rPr lang="zh-CN" altLang="en-US" dirty="0">
                <a:solidFill>
                  <a:srgbClr val="0000FF"/>
                </a:solidFill>
                <a:latin typeface="Times New Roman" pitchFamily="18" charset="0"/>
              </a:rPr>
              <a:t>、</a:t>
            </a:r>
            <a:r>
              <a:rPr lang="zh-CN" altLang="en-US" i="1" u="sng" dirty="0">
                <a:solidFill>
                  <a:srgbClr val="0000FF"/>
                </a:solidFill>
                <a:effectLst>
                  <a:outerShdw blurRad="38100" dist="38100" dir="2700000" algn="tl">
                    <a:srgbClr val="C0C0C0"/>
                  </a:outerShdw>
                </a:effectLst>
                <a:latin typeface="Times New Roman" pitchFamily="18" charset="0"/>
              </a:rPr>
              <a:t>环行脉冲发生器</a:t>
            </a:r>
            <a:r>
              <a:rPr lang="zh-CN" altLang="en-US" dirty="0">
                <a:solidFill>
                  <a:srgbClr val="0000FF"/>
                </a:solidFill>
                <a:latin typeface="Times New Roman" pitchFamily="18" charset="0"/>
              </a:rPr>
              <a:t>、</a:t>
            </a:r>
            <a:r>
              <a:rPr lang="zh-CN" altLang="en-US" i="1" u="sng" dirty="0">
                <a:solidFill>
                  <a:srgbClr val="0000FF"/>
                </a:solidFill>
                <a:effectLst>
                  <a:outerShdw blurRad="38100" dist="38100" dir="2700000" algn="tl">
                    <a:srgbClr val="C0C0C0"/>
                  </a:outerShdw>
                </a:effectLst>
                <a:latin typeface="Times New Roman" pitchFamily="18" charset="0"/>
              </a:rPr>
              <a:t>节拍脉冲和读写时序译码逻辑</a:t>
            </a:r>
            <a:r>
              <a:rPr lang="zh-CN" altLang="en-US" dirty="0">
                <a:solidFill>
                  <a:srgbClr val="0000FF"/>
                </a:solidFill>
                <a:latin typeface="Times New Roman" pitchFamily="18" charset="0"/>
              </a:rPr>
              <a:t>、</a:t>
            </a:r>
            <a:r>
              <a:rPr lang="zh-CN" altLang="en-US" i="1" u="sng" dirty="0">
                <a:solidFill>
                  <a:srgbClr val="0000FF"/>
                </a:solidFill>
                <a:effectLst>
                  <a:outerShdw blurRad="38100" dist="38100" dir="2700000" algn="tl">
                    <a:srgbClr val="C0C0C0"/>
                  </a:outerShdw>
                </a:effectLst>
                <a:latin typeface="Times New Roman" pitchFamily="18" charset="0"/>
              </a:rPr>
              <a:t>启停控制逻辑</a:t>
            </a:r>
            <a:r>
              <a:rPr lang="zh-CN" altLang="en-US" dirty="0">
                <a:latin typeface="Times New Roman" pitchFamily="18" charset="0"/>
              </a:rPr>
              <a:t>等组成。</a:t>
            </a:r>
          </a:p>
        </p:txBody>
      </p:sp>
      <p:grpSp>
        <p:nvGrpSpPr>
          <p:cNvPr id="2" name="Group 62"/>
          <p:cNvGrpSpPr>
            <a:grpSpLocks/>
          </p:cNvGrpSpPr>
          <p:nvPr/>
        </p:nvGrpSpPr>
        <p:grpSpPr bwMode="auto">
          <a:xfrm>
            <a:off x="609600" y="2205038"/>
            <a:ext cx="7994650" cy="3797300"/>
            <a:chOff x="384" y="1304"/>
            <a:chExt cx="4848" cy="2392"/>
          </a:xfrm>
        </p:grpSpPr>
        <p:sp>
          <p:nvSpPr>
            <p:cNvPr id="6149" name="Rectangle 4"/>
            <p:cNvSpPr>
              <a:spLocks noChangeArrowheads="1"/>
            </p:cNvSpPr>
            <p:nvPr/>
          </p:nvSpPr>
          <p:spPr bwMode="auto">
            <a:xfrm>
              <a:off x="1104" y="1824"/>
              <a:ext cx="3120" cy="336"/>
            </a:xfrm>
            <a:prstGeom prst="rect">
              <a:avLst/>
            </a:prstGeom>
            <a:solidFill>
              <a:srgbClr val="CC3300"/>
            </a:solidFill>
            <a:ln w="9525">
              <a:solidFill>
                <a:schemeClr val="tx1"/>
              </a:solidFill>
              <a:miter lim="800000"/>
              <a:headEnd/>
              <a:tailEnd/>
            </a:ln>
          </p:spPr>
          <p:txBody>
            <a:bodyPr wrap="none" anchor="ctr"/>
            <a:lstStyle/>
            <a:p>
              <a:pPr algn="ctr">
                <a:spcBef>
                  <a:spcPct val="0"/>
                </a:spcBef>
              </a:pPr>
              <a:r>
                <a:rPr lang="zh-CN" altLang="en-US" sz="2400">
                  <a:solidFill>
                    <a:srgbClr val="FFFFFF"/>
                  </a:solidFill>
                  <a:latin typeface="Times New Roman" pitchFamily="18" charset="0"/>
                </a:rPr>
                <a:t>启停控制逻辑</a:t>
              </a:r>
            </a:p>
          </p:txBody>
        </p:sp>
        <p:sp>
          <p:nvSpPr>
            <p:cNvPr id="6150" name="Rectangle 5"/>
            <p:cNvSpPr>
              <a:spLocks noChangeArrowheads="1"/>
            </p:cNvSpPr>
            <p:nvPr/>
          </p:nvSpPr>
          <p:spPr bwMode="auto">
            <a:xfrm>
              <a:off x="1104" y="2496"/>
              <a:ext cx="3120" cy="432"/>
            </a:xfrm>
            <a:prstGeom prst="rect">
              <a:avLst/>
            </a:prstGeom>
            <a:solidFill>
              <a:srgbClr val="CC3300"/>
            </a:solidFill>
            <a:ln w="9525">
              <a:solidFill>
                <a:schemeClr val="tx1"/>
              </a:solidFill>
              <a:miter lim="800000"/>
              <a:headEnd/>
              <a:tailEnd/>
            </a:ln>
          </p:spPr>
          <p:txBody>
            <a:bodyPr wrap="none" anchor="ctr"/>
            <a:lstStyle/>
            <a:p>
              <a:pPr algn="ctr">
                <a:spcBef>
                  <a:spcPct val="0"/>
                </a:spcBef>
              </a:pPr>
              <a:r>
                <a:rPr lang="zh-CN" altLang="en-US" sz="2400">
                  <a:solidFill>
                    <a:srgbClr val="FFFFFF"/>
                  </a:solidFill>
                  <a:latin typeface="Times New Roman" pitchFamily="18" charset="0"/>
                </a:rPr>
                <a:t>节拍脉冲和读写时序译码逻辑</a:t>
              </a:r>
            </a:p>
          </p:txBody>
        </p:sp>
        <p:sp>
          <p:nvSpPr>
            <p:cNvPr id="6151" name="Rectangle 6"/>
            <p:cNvSpPr>
              <a:spLocks noChangeArrowheads="1"/>
            </p:cNvSpPr>
            <p:nvPr/>
          </p:nvSpPr>
          <p:spPr bwMode="auto">
            <a:xfrm>
              <a:off x="1728" y="3264"/>
              <a:ext cx="2016" cy="432"/>
            </a:xfrm>
            <a:prstGeom prst="rect">
              <a:avLst/>
            </a:prstGeom>
            <a:solidFill>
              <a:srgbClr val="CC3300"/>
            </a:solidFill>
            <a:ln w="9525">
              <a:solidFill>
                <a:schemeClr val="tx1"/>
              </a:solidFill>
              <a:miter lim="800000"/>
              <a:headEnd/>
              <a:tailEnd/>
            </a:ln>
          </p:spPr>
          <p:txBody>
            <a:bodyPr wrap="none" anchor="ctr"/>
            <a:lstStyle/>
            <a:p>
              <a:pPr algn="ctr">
                <a:spcBef>
                  <a:spcPct val="0"/>
                </a:spcBef>
              </a:pPr>
              <a:r>
                <a:rPr lang="zh-CN" altLang="en-US" sz="2400">
                  <a:solidFill>
                    <a:srgbClr val="FFFFFF"/>
                  </a:solidFill>
                  <a:latin typeface="Times New Roman" pitchFamily="18" charset="0"/>
                </a:rPr>
                <a:t>环行脉冲发生器</a:t>
              </a:r>
            </a:p>
          </p:txBody>
        </p:sp>
        <p:sp>
          <p:nvSpPr>
            <p:cNvPr id="6152" name="Rectangle 7"/>
            <p:cNvSpPr>
              <a:spLocks noChangeArrowheads="1"/>
            </p:cNvSpPr>
            <p:nvPr/>
          </p:nvSpPr>
          <p:spPr bwMode="auto">
            <a:xfrm>
              <a:off x="4224" y="3264"/>
              <a:ext cx="1008" cy="432"/>
            </a:xfrm>
            <a:prstGeom prst="rect">
              <a:avLst/>
            </a:prstGeom>
            <a:solidFill>
              <a:srgbClr val="CC3300"/>
            </a:solidFill>
            <a:ln w="9525">
              <a:solidFill>
                <a:schemeClr val="tx1"/>
              </a:solidFill>
              <a:miter lim="800000"/>
              <a:headEnd/>
              <a:tailEnd/>
            </a:ln>
          </p:spPr>
          <p:txBody>
            <a:bodyPr wrap="none" anchor="ctr"/>
            <a:lstStyle/>
            <a:p>
              <a:pPr algn="ctr">
                <a:spcBef>
                  <a:spcPct val="0"/>
                </a:spcBef>
              </a:pPr>
              <a:r>
                <a:rPr lang="zh-CN" altLang="en-US" sz="2400">
                  <a:solidFill>
                    <a:srgbClr val="FFFFFF"/>
                  </a:solidFill>
                  <a:latin typeface="Times New Roman" pitchFamily="18" charset="0"/>
                </a:rPr>
                <a:t>时钟脉冲源</a:t>
              </a:r>
            </a:p>
          </p:txBody>
        </p:sp>
        <p:sp>
          <p:nvSpPr>
            <p:cNvPr id="6153" name="Line 8"/>
            <p:cNvSpPr>
              <a:spLocks noChangeShapeType="1"/>
            </p:cNvSpPr>
            <p:nvPr/>
          </p:nvSpPr>
          <p:spPr bwMode="auto">
            <a:xfrm flipV="1">
              <a:off x="1824" y="2928"/>
              <a:ext cx="0" cy="336"/>
            </a:xfrm>
            <a:prstGeom prst="line">
              <a:avLst/>
            </a:prstGeom>
            <a:noFill/>
            <a:ln w="28575">
              <a:solidFill>
                <a:schemeClr val="tx1"/>
              </a:solidFill>
              <a:round/>
              <a:headEnd/>
              <a:tailEnd type="triangle" w="med" len="med"/>
            </a:ln>
          </p:spPr>
          <p:txBody>
            <a:bodyPr/>
            <a:lstStyle/>
            <a:p>
              <a:endParaRPr lang="zh-CN" altLang="en-US"/>
            </a:p>
          </p:txBody>
        </p:sp>
        <p:sp>
          <p:nvSpPr>
            <p:cNvPr id="6154" name="Line 9"/>
            <p:cNvSpPr>
              <a:spLocks noChangeShapeType="1"/>
            </p:cNvSpPr>
            <p:nvPr/>
          </p:nvSpPr>
          <p:spPr bwMode="auto">
            <a:xfrm flipV="1">
              <a:off x="2120" y="2928"/>
              <a:ext cx="0" cy="336"/>
            </a:xfrm>
            <a:prstGeom prst="line">
              <a:avLst/>
            </a:prstGeom>
            <a:noFill/>
            <a:ln w="28575">
              <a:solidFill>
                <a:schemeClr val="tx1"/>
              </a:solidFill>
              <a:round/>
              <a:headEnd/>
              <a:tailEnd type="triangle" w="med" len="med"/>
            </a:ln>
          </p:spPr>
          <p:txBody>
            <a:bodyPr/>
            <a:lstStyle/>
            <a:p>
              <a:endParaRPr lang="zh-CN" altLang="en-US"/>
            </a:p>
          </p:txBody>
        </p:sp>
        <p:sp>
          <p:nvSpPr>
            <p:cNvPr id="6155" name="Line 10"/>
            <p:cNvSpPr>
              <a:spLocks noChangeShapeType="1"/>
            </p:cNvSpPr>
            <p:nvPr/>
          </p:nvSpPr>
          <p:spPr bwMode="auto">
            <a:xfrm flipV="1">
              <a:off x="2416" y="2928"/>
              <a:ext cx="0" cy="336"/>
            </a:xfrm>
            <a:prstGeom prst="line">
              <a:avLst/>
            </a:prstGeom>
            <a:noFill/>
            <a:ln w="28575">
              <a:solidFill>
                <a:schemeClr val="tx1"/>
              </a:solidFill>
              <a:round/>
              <a:headEnd/>
              <a:tailEnd type="triangle" w="med" len="med"/>
            </a:ln>
          </p:spPr>
          <p:txBody>
            <a:bodyPr/>
            <a:lstStyle/>
            <a:p>
              <a:endParaRPr lang="zh-CN" altLang="en-US"/>
            </a:p>
          </p:txBody>
        </p:sp>
        <p:sp>
          <p:nvSpPr>
            <p:cNvPr id="6156" name="Line 11"/>
            <p:cNvSpPr>
              <a:spLocks noChangeShapeType="1"/>
            </p:cNvSpPr>
            <p:nvPr/>
          </p:nvSpPr>
          <p:spPr bwMode="auto">
            <a:xfrm flipV="1">
              <a:off x="2712" y="2928"/>
              <a:ext cx="0" cy="336"/>
            </a:xfrm>
            <a:prstGeom prst="line">
              <a:avLst/>
            </a:prstGeom>
            <a:noFill/>
            <a:ln w="28575">
              <a:solidFill>
                <a:schemeClr val="tx1"/>
              </a:solidFill>
              <a:round/>
              <a:headEnd/>
              <a:tailEnd type="triangle" w="med" len="med"/>
            </a:ln>
          </p:spPr>
          <p:txBody>
            <a:bodyPr/>
            <a:lstStyle/>
            <a:p>
              <a:endParaRPr lang="zh-CN" altLang="en-US"/>
            </a:p>
          </p:txBody>
        </p:sp>
        <p:sp>
          <p:nvSpPr>
            <p:cNvPr id="6157" name="Line 12"/>
            <p:cNvSpPr>
              <a:spLocks noChangeShapeType="1"/>
            </p:cNvSpPr>
            <p:nvPr/>
          </p:nvSpPr>
          <p:spPr bwMode="auto">
            <a:xfrm flipV="1">
              <a:off x="3008" y="2928"/>
              <a:ext cx="0" cy="336"/>
            </a:xfrm>
            <a:prstGeom prst="line">
              <a:avLst/>
            </a:prstGeom>
            <a:noFill/>
            <a:ln w="28575">
              <a:solidFill>
                <a:schemeClr val="tx1"/>
              </a:solidFill>
              <a:round/>
              <a:headEnd/>
              <a:tailEnd type="triangle" w="med" len="med"/>
            </a:ln>
          </p:spPr>
          <p:txBody>
            <a:bodyPr/>
            <a:lstStyle/>
            <a:p>
              <a:endParaRPr lang="zh-CN" altLang="en-US"/>
            </a:p>
          </p:txBody>
        </p:sp>
        <p:sp>
          <p:nvSpPr>
            <p:cNvPr id="6158" name="Line 13"/>
            <p:cNvSpPr>
              <a:spLocks noChangeShapeType="1"/>
            </p:cNvSpPr>
            <p:nvPr/>
          </p:nvSpPr>
          <p:spPr bwMode="auto">
            <a:xfrm flipV="1">
              <a:off x="3304" y="2928"/>
              <a:ext cx="0" cy="336"/>
            </a:xfrm>
            <a:prstGeom prst="line">
              <a:avLst/>
            </a:prstGeom>
            <a:noFill/>
            <a:ln w="28575">
              <a:solidFill>
                <a:schemeClr val="tx1"/>
              </a:solidFill>
              <a:round/>
              <a:headEnd/>
              <a:tailEnd type="triangle" w="med" len="med"/>
            </a:ln>
          </p:spPr>
          <p:txBody>
            <a:bodyPr/>
            <a:lstStyle/>
            <a:p>
              <a:endParaRPr lang="zh-CN" altLang="en-US"/>
            </a:p>
          </p:txBody>
        </p:sp>
        <p:sp>
          <p:nvSpPr>
            <p:cNvPr id="6159" name="Line 14"/>
            <p:cNvSpPr>
              <a:spLocks noChangeShapeType="1"/>
            </p:cNvSpPr>
            <p:nvPr/>
          </p:nvSpPr>
          <p:spPr bwMode="auto">
            <a:xfrm flipV="1">
              <a:off x="3600" y="2928"/>
              <a:ext cx="0" cy="336"/>
            </a:xfrm>
            <a:prstGeom prst="line">
              <a:avLst/>
            </a:prstGeom>
            <a:noFill/>
            <a:ln w="28575">
              <a:solidFill>
                <a:schemeClr val="tx1"/>
              </a:solidFill>
              <a:round/>
              <a:headEnd/>
              <a:tailEnd type="triangle" w="med" len="med"/>
            </a:ln>
          </p:spPr>
          <p:txBody>
            <a:bodyPr/>
            <a:lstStyle/>
            <a:p>
              <a:endParaRPr lang="zh-CN" altLang="en-US"/>
            </a:p>
          </p:txBody>
        </p:sp>
        <p:sp>
          <p:nvSpPr>
            <p:cNvPr id="6160" name="Line 15"/>
            <p:cNvSpPr>
              <a:spLocks noChangeShapeType="1"/>
            </p:cNvSpPr>
            <p:nvPr/>
          </p:nvSpPr>
          <p:spPr bwMode="auto">
            <a:xfrm flipV="1">
              <a:off x="1248" y="2160"/>
              <a:ext cx="0" cy="336"/>
            </a:xfrm>
            <a:prstGeom prst="line">
              <a:avLst/>
            </a:prstGeom>
            <a:noFill/>
            <a:ln w="28575">
              <a:solidFill>
                <a:schemeClr val="tx1"/>
              </a:solidFill>
              <a:round/>
              <a:headEnd/>
              <a:tailEnd type="triangle" w="med" len="med"/>
            </a:ln>
          </p:spPr>
          <p:txBody>
            <a:bodyPr/>
            <a:lstStyle/>
            <a:p>
              <a:endParaRPr lang="zh-CN" altLang="en-US"/>
            </a:p>
          </p:txBody>
        </p:sp>
        <p:sp>
          <p:nvSpPr>
            <p:cNvPr id="6161" name="Line 16"/>
            <p:cNvSpPr>
              <a:spLocks noChangeShapeType="1"/>
            </p:cNvSpPr>
            <p:nvPr/>
          </p:nvSpPr>
          <p:spPr bwMode="auto">
            <a:xfrm flipV="1">
              <a:off x="1652" y="2160"/>
              <a:ext cx="0" cy="336"/>
            </a:xfrm>
            <a:prstGeom prst="line">
              <a:avLst/>
            </a:prstGeom>
            <a:noFill/>
            <a:ln w="28575">
              <a:solidFill>
                <a:schemeClr val="tx1"/>
              </a:solidFill>
              <a:round/>
              <a:headEnd/>
              <a:tailEnd type="triangle" w="med" len="med"/>
            </a:ln>
          </p:spPr>
          <p:txBody>
            <a:bodyPr/>
            <a:lstStyle/>
            <a:p>
              <a:endParaRPr lang="zh-CN" altLang="en-US"/>
            </a:p>
          </p:txBody>
        </p:sp>
        <p:sp>
          <p:nvSpPr>
            <p:cNvPr id="6162" name="Line 17"/>
            <p:cNvSpPr>
              <a:spLocks noChangeShapeType="1"/>
            </p:cNvSpPr>
            <p:nvPr/>
          </p:nvSpPr>
          <p:spPr bwMode="auto">
            <a:xfrm flipV="1">
              <a:off x="2057" y="2160"/>
              <a:ext cx="7" cy="336"/>
            </a:xfrm>
            <a:prstGeom prst="line">
              <a:avLst/>
            </a:prstGeom>
            <a:noFill/>
            <a:ln w="28575">
              <a:solidFill>
                <a:schemeClr val="tx1"/>
              </a:solidFill>
              <a:round/>
              <a:headEnd/>
              <a:tailEnd type="triangle" w="med" len="med"/>
            </a:ln>
          </p:spPr>
          <p:txBody>
            <a:bodyPr/>
            <a:lstStyle/>
            <a:p>
              <a:endParaRPr lang="zh-CN" altLang="en-US"/>
            </a:p>
          </p:txBody>
        </p:sp>
        <p:sp>
          <p:nvSpPr>
            <p:cNvPr id="6163" name="Line 18"/>
            <p:cNvSpPr>
              <a:spLocks noChangeShapeType="1"/>
            </p:cNvSpPr>
            <p:nvPr/>
          </p:nvSpPr>
          <p:spPr bwMode="auto">
            <a:xfrm flipV="1">
              <a:off x="2461" y="2160"/>
              <a:ext cx="0" cy="336"/>
            </a:xfrm>
            <a:prstGeom prst="line">
              <a:avLst/>
            </a:prstGeom>
            <a:noFill/>
            <a:ln w="28575">
              <a:solidFill>
                <a:schemeClr val="tx1"/>
              </a:solidFill>
              <a:round/>
              <a:headEnd/>
              <a:tailEnd type="triangle" w="med" len="med"/>
            </a:ln>
          </p:spPr>
          <p:txBody>
            <a:bodyPr/>
            <a:lstStyle/>
            <a:p>
              <a:endParaRPr lang="zh-CN" altLang="en-US"/>
            </a:p>
          </p:txBody>
        </p:sp>
        <p:sp>
          <p:nvSpPr>
            <p:cNvPr id="6164" name="Line 19"/>
            <p:cNvSpPr>
              <a:spLocks noChangeShapeType="1"/>
            </p:cNvSpPr>
            <p:nvPr/>
          </p:nvSpPr>
          <p:spPr bwMode="auto">
            <a:xfrm flipV="1">
              <a:off x="2866" y="2160"/>
              <a:ext cx="0" cy="336"/>
            </a:xfrm>
            <a:prstGeom prst="line">
              <a:avLst/>
            </a:prstGeom>
            <a:noFill/>
            <a:ln w="28575">
              <a:solidFill>
                <a:schemeClr val="tx1"/>
              </a:solidFill>
              <a:round/>
              <a:headEnd/>
              <a:tailEnd type="triangle" w="med" len="med"/>
            </a:ln>
          </p:spPr>
          <p:txBody>
            <a:bodyPr/>
            <a:lstStyle/>
            <a:p>
              <a:endParaRPr lang="zh-CN" altLang="en-US"/>
            </a:p>
          </p:txBody>
        </p:sp>
        <p:sp>
          <p:nvSpPr>
            <p:cNvPr id="6165" name="Line 20"/>
            <p:cNvSpPr>
              <a:spLocks noChangeShapeType="1"/>
            </p:cNvSpPr>
            <p:nvPr/>
          </p:nvSpPr>
          <p:spPr bwMode="auto">
            <a:xfrm flipV="1">
              <a:off x="3270" y="2160"/>
              <a:ext cx="0" cy="336"/>
            </a:xfrm>
            <a:prstGeom prst="line">
              <a:avLst/>
            </a:prstGeom>
            <a:noFill/>
            <a:ln w="28575">
              <a:solidFill>
                <a:schemeClr val="tx1"/>
              </a:solidFill>
              <a:round/>
              <a:headEnd/>
              <a:tailEnd type="triangle" w="med" len="med"/>
            </a:ln>
          </p:spPr>
          <p:txBody>
            <a:bodyPr/>
            <a:lstStyle/>
            <a:p>
              <a:endParaRPr lang="zh-CN" altLang="en-US"/>
            </a:p>
          </p:txBody>
        </p:sp>
        <p:sp>
          <p:nvSpPr>
            <p:cNvPr id="6166" name="Line 21"/>
            <p:cNvSpPr>
              <a:spLocks noChangeShapeType="1"/>
            </p:cNvSpPr>
            <p:nvPr/>
          </p:nvSpPr>
          <p:spPr bwMode="auto">
            <a:xfrm flipV="1">
              <a:off x="3675" y="2160"/>
              <a:ext cx="0" cy="336"/>
            </a:xfrm>
            <a:prstGeom prst="line">
              <a:avLst/>
            </a:prstGeom>
            <a:noFill/>
            <a:ln w="28575">
              <a:solidFill>
                <a:schemeClr val="tx1"/>
              </a:solidFill>
              <a:round/>
              <a:headEnd/>
              <a:tailEnd type="triangle" w="med" len="med"/>
            </a:ln>
          </p:spPr>
          <p:txBody>
            <a:bodyPr/>
            <a:lstStyle/>
            <a:p>
              <a:endParaRPr lang="zh-CN" altLang="en-US"/>
            </a:p>
          </p:txBody>
        </p:sp>
        <p:sp>
          <p:nvSpPr>
            <p:cNvPr id="6167" name="Line 22"/>
            <p:cNvSpPr>
              <a:spLocks noChangeShapeType="1"/>
            </p:cNvSpPr>
            <p:nvPr/>
          </p:nvSpPr>
          <p:spPr bwMode="auto">
            <a:xfrm flipV="1">
              <a:off x="4080" y="2160"/>
              <a:ext cx="0" cy="336"/>
            </a:xfrm>
            <a:prstGeom prst="line">
              <a:avLst/>
            </a:prstGeom>
            <a:noFill/>
            <a:ln w="28575">
              <a:solidFill>
                <a:schemeClr val="tx1"/>
              </a:solidFill>
              <a:round/>
              <a:headEnd/>
              <a:tailEnd type="triangle" w="med" len="med"/>
            </a:ln>
          </p:spPr>
          <p:txBody>
            <a:bodyPr/>
            <a:lstStyle/>
            <a:p>
              <a:endParaRPr lang="zh-CN" altLang="en-US"/>
            </a:p>
          </p:txBody>
        </p:sp>
        <p:sp>
          <p:nvSpPr>
            <p:cNvPr id="6168" name="Line 23"/>
            <p:cNvSpPr>
              <a:spLocks noChangeShapeType="1"/>
            </p:cNvSpPr>
            <p:nvPr/>
          </p:nvSpPr>
          <p:spPr bwMode="auto">
            <a:xfrm flipV="1">
              <a:off x="1248"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69" name="Line 24"/>
            <p:cNvSpPr>
              <a:spLocks noChangeShapeType="1"/>
            </p:cNvSpPr>
            <p:nvPr/>
          </p:nvSpPr>
          <p:spPr bwMode="auto">
            <a:xfrm flipV="1">
              <a:off x="1652"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70" name="Line 25"/>
            <p:cNvSpPr>
              <a:spLocks noChangeShapeType="1"/>
            </p:cNvSpPr>
            <p:nvPr/>
          </p:nvSpPr>
          <p:spPr bwMode="auto">
            <a:xfrm flipV="1">
              <a:off x="2057"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71" name="Line 26"/>
            <p:cNvSpPr>
              <a:spLocks noChangeShapeType="1"/>
            </p:cNvSpPr>
            <p:nvPr/>
          </p:nvSpPr>
          <p:spPr bwMode="auto">
            <a:xfrm flipV="1">
              <a:off x="2461"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72" name="Line 27"/>
            <p:cNvSpPr>
              <a:spLocks noChangeShapeType="1"/>
            </p:cNvSpPr>
            <p:nvPr/>
          </p:nvSpPr>
          <p:spPr bwMode="auto">
            <a:xfrm flipV="1">
              <a:off x="2866"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73" name="Line 28"/>
            <p:cNvSpPr>
              <a:spLocks noChangeShapeType="1"/>
            </p:cNvSpPr>
            <p:nvPr/>
          </p:nvSpPr>
          <p:spPr bwMode="auto">
            <a:xfrm flipV="1">
              <a:off x="3270"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74" name="Line 29"/>
            <p:cNvSpPr>
              <a:spLocks noChangeShapeType="1"/>
            </p:cNvSpPr>
            <p:nvPr/>
          </p:nvSpPr>
          <p:spPr bwMode="auto">
            <a:xfrm flipV="1">
              <a:off x="3675"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75" name="Line 30"/>
            <p:cNvSpPr>
              <a:spLocks noChangeShapeType="1"/>
            </p:cNvSpPr>
            <p:nvPr/>
          </p:nvSpPr>
          <p:spPr bwMode="auto">
            <a:xfrm flipV="1">
              <a:off x="4080" y="1488"/>
              <a:ext cx="0" cy="336"/>
            </a:xfrm>
            <a:prstGeom prst="line">
              <a:avLst/>
            </a:prstGeom>
            <a:noFill/>
            <a:ln w="28575">
              <a:solidFill>
                <a:schemeClr val="tx1"/>
              </a:solidFill>
              <a:round/>
              <a:headEnd/>
              <a:tailEnd type="triangle" w="med" len="med"/>
            </a:ln>
          </p:spPr>
          <p:txBody>
            <a:bodyPr/>
            <a:lstStyle/>
            <a:p>
              <a:endParaRPr lang="zh-CN" altLang="en-US"/>
            </a:p>
          </p:txBody>
        </p:sp>
        <p:sp>
          <p:nvSpPr>
            <p:cNvPr id="6176" name="Line 31"/>
            <p:cNvSpPr>
              <a:spLocks noChangeShapeType="1"/>
            </p:cNvSpPr>
            <p:nvPr/>
          </p:nvSpPr>
          <p:spPr bwMode="auto">
            <a:xfrm flipH="1">
              <a:off x="3744" y="3456"/>
              <a:ext cx="480" cy="0"/>
            </a:xfrm>
            <a:prstGeom prst="line">
              <a:avLst/>
            </a:prstGeom>
            <a:noFill/>
            <a:ln w="28575">
              <a:solidFill>
                <a:schemeClr val="tx1"/>
              </a:solidFill>
              <a:round/>
              <a:headEnd/>
              <a:tailEnd type="triangle" w="med" len="med"/>
            </a:ln>
          </p:spPr>
          <p:txBody>
            <a:bodyPr/>
            <a:lstStyle/>
            <a:p>
              <a:endParaRPr lang="zh-CN" altLang="en-US"/>
            </a:p>
          </p:txBody>
        </p:sp>
        <p:sp>
          <p:nvSpPr>
            <p:cNvPr id="6177" name="Line 32"/>
            <p:cNvSpPr>
              <a:spLocks noChangeShapeType="1"/>
            </p:cNvSpPr>
            <p:nvPr/>
          </p:nvSpPr>
          <p:spPr bwMode="auto">
            <a:xfrm>
              <a:off x="624" y="2592"/>
              <a:ext cx="480" cy="0"/>
            </a:xfrm>
            <a:prstGeom prst="line">
              <a:avLst/>
            </a:prstGeom>
            <a:noFill/>
            <a:ln w="28575">
              <a:solidFill>
                <a:schemeClr val="tx1"/>
              </a:solidFill>
              <a:round/>
              <a:headEnd/>
              <a:tailEnd type="triangle" w="med" len="med"/>
            </a:ln>
          </p:spPr>
          <p:txBody>
            <a:bodyPr/>
            <a:lstStyle/>
            <a:p>
              <a:endParaRPr lang="zh-CN" altLang="en-US"/>
            </a:p>
          </p:txBody>
        </p:sp>
        <p:sp>
          <p:nvSpPr>
            <p:cNvPr id="6178" name="Line 33"/>
            <p:cNvSpPr>
              <a:spLocks noChangeShapeType="1"/>
            </p:cNvSpPr>
            <p:nvPr/>
          </p:nvSpPr>
          <p:spPr bwMode="auto">
            <a:xfrm>
              <a:off x="624" y="2784"/>
              <a:ext cx="480" cy="0"/>
            </a:xfrm>
            <a:prstGeom prst="line">
              <a:avLst/>
            </a:prstGeom>
            <a:noFill/>
            <a:ln w="28575">
              <a:solidFill>
                <a:schemeClr val="tx1"/>
              </a:solidFill>
              <a:round/>
              <a:headEnd/>
              <a:tailEnd type="triangle" w="med" len="med"/>
            </a:ln>
          </p:spPr>
          <p:txBody>
            <a:bodyPr/>
            <a:lstStyle/>
            <a:p>
              <a:endParaRPr lang="zh-CN" altLang="en-US"/>
            </a:p>
          </p:txBody>
        </p:sp>
        <p:sp>
          <p:nvSpPr>
            <p:cNvPr id="6179" name="Line 34"/>
            <p:cNvSpPr>
              <a:spLocks noChangeShapeType="1"/>
            </p:cNvSpPr>
            <p:nvPr/>
          </p:nvSpPr>
          <p:spPr bwMode="auto">
            <a:xfrm flipH="1">
              <a:off x="4224" y="2592"/>
              <a:ext cx="384" cy="0"/>
            </a:xfrm>
            <a:prstGeom prst="line">
              <a:avLst/>
            </a:prstGeom>
            <a:noFill/>
            <a:ln w="28575">
              <a:solidFill>
                <a:schemeClr val="tx1"/>
              </a:solidFill>
              <a:round/>
              <a:headEnd/>
              <a:tailEnd type="triangle" w="med" len="med"/>
            </a:ln>
          </p:spPr>
          <p:txBody>
            <a:bodyPr/>
            <a:lstStyle/>
            <a:p>
              <a:endParaRPr lang="zh-CN" altLang="en-US"/>
            </a:p>
          </p:txBody>
        </p:sp>
        <p:sp>
          <p:nvSpPr>
            <p:cNvPr id="6180" name="Line 35"/>
            <p:cNvSpPr>
              <a:spLocks noChangeShapeType="1"/>
            </p:cNvSpPr>
            <p:nvPr/>
          </p:nvSpPr>
          <p:spPr bwMode="auto">
            <a:xfrm flipH="1">
              <a:off x="4224" y="2784"/>
              <a:ext cx="384" cy="0"/>
            </a:xfrm>
            <a:prstGeom prst="line">
              <a:avLst/>
            </a:prstGeom>
            <a:noFill/>
            <a:ln w="28575">
              <a:solidFill>
                <a:schemeClr val="tx1"/>
              </a:solidFill>
              <a:round/>
              <a:headEnd/>
              <a:tailEnd type="triangle" w="med" len="med"/>
            </a:ln>
          </p:spPr>
          <p:txBody>
            <a:bodyPr/>
            <a:lstStyle/>
            <a:p>
              <a:endParaRPr lang="zh-CN" altLang="en-US"/>
            </a:p>
          </p:txBody>
        </p:sp>
        <p:sp>
          <p:nvSpPr>
            <p:cNvPr id="6181" name="Line 36"/>
            <p:cNvSpPr>
              <a:spLocks noChangeShapeType="1"/>
            </p:cNvSpPr>
            <p:nvPr/>
          </p:nvSpPr>
          <p:spPr bwMode="auto">
            <a:xfrm flipH="1">
              <a:off x="4224" y="1920"/>
              <a:ext cx="240" cy="0"/>
            </a:xfrm>
            <a:prstGeom prst="line">
              <a:avLst/>
            </a:prstGeom>
            <a:noFill/>
            <a:ln w="28575">
              <a:solidFill>
                <a:schemeClr val="tx1"/>
              </a:solidFill>
              <a:round/>
              <a:headEnd/>
              <a:tailEnd type="triangle" w="med" len="med"/>
            </a:ln>
          </p:spPr>
          <p:txBody>
            <a:bodyPr/>
            <a:lstStyle/>
            <a:p>
              <a:endParaRPr lang="zh-CN" altLang="en-US"/>
            </a:p>
          </p:txBody>
        </p:sp>
        <p:sp>
          <p:nvSpPr>
            <p:cNvPr id="6182" name="Line 37"/>
            <p:cNvSpPr>
              <a:spLocks noChangeShapeType="1"/>
            </p:cNvSpPr>
            <p:nvPr/>
          </p:nvSpPr>
          <p:spPr bwMode="auto">
            <a:xfrm flipH="1">
              <a:off x="4224" y="2064"/>
              <a:ext cx="240" cy="0"/>
            </a:xfrm>
            <a:prstGeom prst="line">
              <a:avLst/>
            </a:prstGeom>
            <a:noFill/>
            <a:ln w="28575">
              <a:solidFill>
                <a:schemeClr val="tx1"/>
              </a:solidFill>
              <a:round/>
              <a:headEnd/>
              <a:tailEnd type="triangle" w="med" len="med"/>
            </a:ln>
          </p:spPr>
          <p:txBody>
            <a:bodyPr/>
            <a:lstStyle/>
            <a:p>
              <a:endParaRPr lang="zh-CN" altLang="en-US"/>
            </a:p>
          </p:txBody>
        </p:sp>
        <p:sp>
          <p:nvSpPr>
            <p:cNvPr id="6183" name="Text Box 38"/>
            <p:cNvSpPr txBox="1">
              <a:spLocks noChangeArrowheads="1"/>
            </p:cNvSpPr>
            <p:nvPr/>
          </p:nvSpPr>
          <p:spPr bwMode="auto">
            <a:xfrm>
              <a:off x="384" y="2352"/>
              <a:ext cx="729" cy="250"/>
            </a:xfrm>
            <a:prstGeom prst="rect">
              <a:avLst/>
            </a:prstGeom>
            <a:noFill/>
            <a:ln w="9525">
              <a:noFill/>
              <a:miter lim="800000"/>
              <a:headEnd/>
              <a:tailEnd/>
            </a:ln>
          </p:spPr>
          <p:txBody>
            <a:bodyPr wrap="none">
              <a:spAutoFit/>
            </a:bodyPr>
            <a:lstStyle/>
            <a:p>
              <a:pPr>
                <a:spcBef>
                  <a:spcPct val="0"/>
                </a:spcBef>
              </a:pPr>
              <a:r>
                <a:rPr lang="en-US" altLang="zh-CN" sz="2000">
                  <a:solidFill>
                    <a:srgbClr val="008000"/>
                  </a:solidFill>
                  <a:ea typeface="宋体" pitchFamily="2" charset="-122"/>
                </a:rPr>
                <a:t>MREQ′</a:t>
              </a:r>
            </a:p>
          </p:txBody>
        </p:sp>
        <p:sp>
          <p:nvSpPr>
            <p:cNvPr id="6184" name="Text Box 39"/>
            <p:cNvSpPr txBox="1">
              <a:spLocks noChangeArrowheads="1"/>
            </p:cNvSpPr>
            <p:nvPr/>
          </p:nvSpPr>
          <p:spPr bwMode="auto">
            <a:xfrm>
              <a:off x="384" y="2736"/>
              <a:ext cx="659" cy="250"/>
            </a:xfrm>
            <a:prstGeom prst="rect">
              <a:avLst/>
            </a:prstGeom>
            <a:noFill/>
            <a:ln w="28575">
              <a:noFill/>
              <a:miter lim="800000"/>
              <a:headEnd/>
              <a:tailEnd/>
            </a:ln>
          </p:spPr>
          <p:txBody>
            <a:bodyPr wrap="none">
              <a:spAutoFit/>
            </a:bodyPr>
            <a:lstStyle/>
            <a:p>
              <a:pPr>
                <a:spcBef>
                  <a:spcPct val="0"/>
                </a:spcBef>
              </a:pPr>
              <a:r>
                <a:rPr lang="en-US" altLang="zh-CN" sz="2000">
                  <a:solidFill>
                    <a:srgbClr val="008000"/>
                  </a:solidFill>
                  <a:ea typeface="宋体" pitchFamily="2" charset="-122"/>
                </a:rPr>
                <a:t>IORQ′</a:t>
              </a:r>
            </a:p>
          </p:txBody>
        </p:sp>
        <p:sp>
          <p:nvSpPr>
            <p:cNvPr id="6185" name="Text Box 40"/>
            <p:cNvSpPr txBox="1">
              <a:spLocks noChangeArrowheads="1"/>
            </p:cNvSpPr>
            <p:nvPr/>
          </p:nvSpPr>
          <p:spPr bwMode="auto">
            <a:xfrm>
              <a:off x="4608" y="2448"/>
              <a:ext cx="490" cy="250"/>
            </a:xfrm>
            <a:prstGeom prst="rect">
              <a:avLst/>
            </a:prstGeom>
            <a:noFill/>
            <a:ln w="9525">
              <a:noFill/>
              <a:miter lim="800000"/>
              <a:headEnd/>
              <a:tailEnd/>
            </a:ln>
          </p:spPr>
          <p:txBody>
            <a:bodyPr wrap="none">
              <a:spAutoFit/>
            </a:bodyPr>
            <a:lstStyle/>
            <a:p>
              <a:pPr>
                <a:spcBef>
                  <a:spcPct val="0"/>
                </a:spcBef>
              </a:pPr>
              <a:r>
                <a:rPr lang="en-US" altLang="zh-CN" sz="2000">
                  <a:ea typeface="宋体" pitchFamily="2" charset="-122"/>
                </a:rPr>
                <a:t>RD′</a:t>
              </a:r>
            </a:p>
          </p:txBody>
        </p:sp>
        <p:sp>
          <p:nvSpPr>
            <p:cNvPr id="6186" name="Text Box 41"/>
            <p:cNvSpPr txBox="1">
              <a:spLocks noChangeArrowheads="1"/>
            </p:cNvSpPr>
            <p:nvPr/>
          </p:nvSpPr>
          <p:spPr bwMode="auto">
            <a:xfrm>
              <a:off x="4608" y="2640"/>
              <a:ext cx="515" cy="250"/>
            </a:xfrm>
            <a:prstGeom prst="rect">
              <a:avLst/>
            </a:prstGeom>
            <a:noFill/>
            <a:ln w="9525">
              <a:noFill/>
              <a:miter lim="800000"/>
              <a:headEnd/>
              <a:tailEnd/>
            </a:ln>
          </p:spPr>
          <p:txBody>
            <a:bodyPr wrap="none">
              <a:spAutoFit/>
            </a:bodyPr>
            <a:lstStyle/>
            <a:p>
              <a:pPr>
                <a:spcBef>
                  <a:spcPct val="0"/>
                </a:spcBef>
              </a:pPr>
              <a:r>
                <a:rPr lang="en-US" altLang="zh-CN" sz="2000">
                  <a:ea typeface="宋体" pitchFamily="2" charset="-122"/>
                </a:rPr>
                <a:t>WE′</a:t>
              </a:r>
            </a:p>
          </p:txBody>
        </p:sp>
        <p:sp>
          <p:nvSpPr>
            <p:cNvPr id="6187" name="Text Box 42"/>
            <p:cNvSpPr txBox="1">
              <a:spLocks noChangeArrowheads="1"/>
            </p:cNvSpPr>
            <p:nvPr/>
          </p:nvSpPr>
          <p:spPr bwMode="auto">
            <a:xfrm>
              <a:off x="1008" y="2256"/>
              <a:ext cx="480" cy="404"/>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IORQ°</a:t>
              </a:r>
            </a:p>
          </p:txBody>
        </p:sp>
        <p:sp>
          <p:nvSpPr>
            <p:cNvPr id="6188" name="Text Box 43"/>
            <p:cNvSpPr txBox="1">
              <a:spLocks noChangeArrowheads="1"/>
            </p:cNvSpPr>
            <p:nvPr/>
          </p:nvSpPr>
          <p:spPr bwMode="auto">
            <a:xfrm>
              <a:off x="1392" y="2256"/>
              <a:ext cx="528" cy="404"/>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MERQ°</a:t>
              </a:r>
            </a:p>
          </p:txBody>
        </p:sp>
        <p:sp>
          <p:nvSpPr>
            <p:cNvPr id="6189" name="Text Box 44"/>
            <p:cNvSpPr txBox="1">
              <a:spLocks noChangeArrowheads="1"/>
            </p:cNvSpPr>
            <p:nvPr/>
          </p:nvSpPr>
          <p:spPr bwMode="auto">
            <a:xfrm>
              <a:off x="2064" y="2256"/>
              <a:ext cx="384" cy="404"/>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RD°</a:t>
              </a:r>
            </a:p>
          </p:txBody>
        </p:sp>
        <p:sp>
          <p:nvSpPr>
            <p:cNvPr id="6190" name="Text Box 45"/>
            <p:cNvSpPr txBox="1">
              <a:spLocks noChangeArrowheads="1"/>
            </p:cNvSpPr>
            <p:nvPr/>
          </p:nvSpPr>
          <p:spPr bwMode="auto">
            <a:xfrm>
              <a:off x="2496" y="2256"/>
              <a:ext cx="384" cy="404"/>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WE°</a:t>
              </a:r>
            </a:p>
          </p:txBody>
        </p:sp>
        <p:sp>
          <p:nvSpPr>
            <p:cNvPr id="6191" name="Text Box 46"/>
            <p:cNvSpPr txBox="1">
              <a:spLocks noChangeArrowheads="1"/>
            </p:cNvSpPr>
            <p:nvPr/>
          </p:nvSpPr>
          <p:spPr bwMode="auto">
            <a:xfrm>
              <a:off x="2880" y="2256"/>
              <a:ext cx="384" cy="231"/>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T</a:t>
              </a:r>
              <a:r>
                <a:rPr lang="en-US" altLang="zh-CN" sz="1800" baseline="-25000">
                  <a:ea typeface="宋体" pitchFamily="2" charset="-122"/>
                </a:rPr>
                <a:t>1</a:t>
              </a:r>
              <a:r>
                <a:rPr lang="en-US" altLang="zh-CN" sz="1800">
                  <a:ea typeface="宋体" pitchFamily="2" charset="-122"/>
                </a:rPr>
                <a:t>°</a:t>
              </a:r>
            </a:p>
          </p:txBody>
        </p:sp>
        <p:sp>
          <p:nvSpPr>
            <p:cNvPr id="6192" name="Text Box 47"/>
            <p:cNvSpPr txBox="1">
              <a:spLocks noChangeArrowheads="1"/>
            </p:cNvSpPr>
            <p:nvPr/>
          </p:nvSpPr>
          <p:spPr bwMode="auto">
            <a:xfrm>
              <a:off x="3264" y="2256"/>
              <a:ext cx="384" cy="231"/>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T</a:t>
              </a:r>
              <a:r>
                <a:rPr lang="en-US" altLang="zh-CN" sz="1800" baseline="-25000">
                  <a:ea typeface="宋体" pitchFamily="2" charset="-122"/>
                </a:rPr>
                <a:t>2</a:t>
              </a:r>
              <a:r>
                <a:rPr lang="en-US" altLang="zh-CN" sz="1800">
                  <a:ea typeface="宋体" pitchFamily="2" charset="-122"/>
                </a:rPr>
                <a:t>°</a:t>
              </a:r>
            </a:p>
          </p:txBody>
        </p:sp>
        <p:sp>
          <p:nvSpPr>
            <p:cNvPr id="6193" name="Text Box 48"/>
            <p:cNvSpPr txBox="1">
              <a:spLocks noChangeArrowheads="1"/>
            </p:cNvSpPr>
            <p:nvPr/>
          </p:nvSpPr>
          <p:spPr bwMode="auto">
            <a:xfrm>
              <a:off x="3648" y="2256"/>
              <a:ext cx="384" cy="231"/>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T</a:t>
              </a:r>
              <a:r>
                <a:rPr lang="en-US" altLang="zh-CN" sz="1800" baseline="-25000">
                  <a:ea typeface="宋体" pitchFamily="2" charset="-122"/>
                </a:rPr>
                <a:t>3</a:t>
              </a:r>
              <a:r>
                <a:rPr lang="en-US" altLang="zh-CN" sz="1800">
                  <a:ea typeface="宋体" pitchFamily="2" charset="-122"/>
                </a:rPr>
                <a:t>°</a:t>
              </a:r>
            </a:p>
          </p:txBody>
        </p:sp>
        <p:sp>
          <p:nvSpPr>
            <p:cNvPr id="6194" name="Text Box 49"/>
            <p:cNvSpPr txBox="1">
              <a:spLocks noChangeArrowheads="1"/>
            </p:cNvSpPr>
            <p:nvPr/>
          </p:nvSpPr>
          <p:spPr bwMode="auto">
            <a:xfrm>
              <a:off x="4080" y="2256"/>
              <a:ext cx="384" cy="231"/>
            </a:xfrm>
            <a:prstGeom prst="rect">
              <a:avLst/>
            </a:prstGeom>
            <a:noFill/>
            <a:ln w="9525">
              <a:noFill/>
              <a:miter lim="800000"/>
              <a:headEnd/>
              <a:tailEnd/>
            </a:ln>
          </p:spPr>
          <p:txBody>
            <a:bodyPr rIns="54000">
              <a:spAutoFit/>
            </a:bodyPr>
            <a:lstStyle/>
            <a:p>
              <a:pPr>
                <a:spcBef>
                  <a:spcPct val="0"/>
                </a:spcBef>
              </a:pPr>
              <a:r>
                <a:rPr lang="en-US" altLang="zh-CN" sz="1800">
                  <a:ea typeface="宋体" pitchFamily="2" charset="-122"/>
                </a:rPr>
                <a:t>T</a:t>
              </a:r>
              <a:r>
                <a:rPr lang="en-US" altLang="zh-CN" sz="1800" baseline="-25000">
                  <a:ea typeface="宋体" pitchFamily="2" charset="-122"/>
                </a:rPr>
                <a:t>4</a:t>
              </a:r>
              <a:r>
                <a:rPr lang="en-US" altLang="zh-CN" sz="1800">
                  <a:ea typeface="宋体" pitchFamily="2" charset="-122"/>
                </a:rPr>
                <a:t>°</a:t>
              </a:r>
            </a:p>
          </p:txBody>
        </p:sp>
        <p:sp>
          <p:nvSpPr>
            <p:cNvPr id="6195" name="Text Box 50"/>
            <p:cNvSpPr txBox="1">
              <a:spLocks noChangeArrowheads="1"/>
            </p:cNvSpPr>
            <p:nvPr/>
          </p:nvSpPr>
          <p:spPr bwMode="auto">
            <a:xfrm>
              <a:off x="4560" y="1776"/>
              <a:ext cx="528" cy="250"/>
            </a:xfrm>
            <a:prstGeom prst="rect">
              <a:avLst/>
            </a:prstGeom>
            <a:noFill/>
            <a:ln w="9525">
              <a:noFill/>
              <a:miter lim="800000"/>
              <a:headEnd/>
              <a:tailEnd/>
            </a:ln>
          </p:spPr>
          <p:txBody>
            <a:bodyPr rIns="54000">
              <a:spAutoFit/>
            </a:bodyPr>
            <a:lstStyle/>
            <a:p>
              <a:pPr>
                <a:spcBef>
                  <a:spcPct val="0"/>
                </a:spcBef>
              </a:pPr>
              <a:r>
                <a:rPr lang="zh-CN" altLang="en-US" sz="2000">
                  <a:ea typeface="宋体" pitchFamily="2" charset="-122"/>
                </a:rPr>
                <a:t>启动</a:t>
              </a:r>
            </a:p>
          </p:txBody>
        </p:sp>
        <p:sp>
          <p:nvSpPr>
            <p:cNvPr id="6196" name="Text Box 51"/>
            <p:cNvSpPr txBox="1">
              <a:spLocks noChangeArrowheads="1"/>
            </p:cNvSpPr>
            <p:nvPr/>
          </p:nvSpPr>
          <p:spPr bwMode="auto">
            <a:xfrm>
              <a:off x="4560" y="1968"/>
              <a:ext cx="528" cy="250"/>
            </a:xfrm>
            <a:prstGeom prst="rect">
              <a:avLst/>
            </a:prstGeom>
            <a:noFill/>
            <a:ln w="9525">
              <a:noFill/>
              <a:miter lim="800000"/>
              <a:headEnd/>
              <a:tailEnd/>
            </a:ln>
          </p:spPr>
          <p:txBody>
            <a:bodyPr rIns="54000">
              <a:spAutoFit/>
            </a:bodyPr>
            <a:lstStyle/>
            <a:p>
              <a:pPr>
                <a:spcBef>
                  <a:spcPct val="0"/>
                </a:spcBef>
              </a:pPr>
              <a:r>
                <a:rPr lang="zh-CN" altLang="en-US" sz="2000">
                  <a:ea typeface="宋体" pitchFamily="2" charset="-122"/>
                </a:rPr>
                <a:t>停机</a:t>
              </a:r>
            </a:p>
          </p:txBody>
        </p:sp>
        <p:sp>
          <p:nvSpPr>
            <p:cNvPr id="6197" name="Text Box 52"/>
            <p:cNvSpPr txBox="1">
              <a:spLocks noChangeArrowheads="1"/>
            </p:cNvSpPr>
            <p:nvPr/>
          </p:nvSpPr>
          <p:spPr bwMode="auto">
            <a:xfrm>
              <a:off x="968" y="1304"/>
              <a:ext cx="624" cy="250"/>
            </a:xfrm>
            <a:prstGeom prst="rect">
              <a:avLst/>
            </a:prstGeom>
            <a:noFill/>
            <a:ln w="9525">
              <a:noFill/>
              <a:miter lim="800000"/>
              <a:headEnd/>
              <a:tailEnd/>
            </a:ln>
          </p:spPr>
          <p:txBody>
            <a:bodyPr rIns="54000">
              <a:spAutoFit/>
            </a:bodyPr>
            <a:lstStyle/>
            <a:p>
              <a:pPr>
                <a:spcBef>
                  <a:spcPct val="0"/>
                </a:spcBef>
              </a:pPr>
              <a:r>
                <a:rPr lang="en-US" altLang="zh-CN" sz="2000">
                  <a:solidFill>
                    <a:srgbClr val="008000"/>
                  </a:solidFill>
                  <a:ea typeface="宋体" pitchFamily="2" charset="-122"/>
                </a:rPr>
                <a:t>IORQ</a:t>
              </a:r>
            </a:p>
          </p:txBody>
        </p:sp>
        <p:sp>
          <p:nvSpPr>
            <p:cNvPr id="6198" name="Text Box 53"/>
            <p:cNvSpPr txBox="1">
              <a:spLocks noChangeArrowheads="1"/>
            </p:cNvSpPr>
            <p:nvPr/>
          </p:nvSpPr>
          <p:spPr bwMode="auto">
            <a:xfrm>
              <a:off x="1402" y="1304"/>
              <a:ext cx="624" cy="250"/>
            </a:xfrm>
            <a:prstGeom prst="rect">
              <a:avLst/>
            </a:prstGeom>
            <a:noFill/>
            <a:ln w="9525">
              <a:noFill/>
              <a:miter lim="800000"/>
              <a:headEnd/>
              <a:tailEnd/>
            </a:ln>
          </p:spPr>
          <p:txBody>
            <a:bodyPr rIns="54000">
              <a:spAutoFit/>
            </a:bodyPr>
            <a:lstStyle/>
            <a:p>
              <a:pPr>
                <a:spcBef>
                  <a:spcPct val="0"/>
                </a:spcBef>
              </a:pPr>
              <a:r>
                <a:rPr lang="en-US" altLang="zh-CN" sz="2000">
                  <a:solidFill>
                    <a:srgbClr val="008000"/>
                  </a:solidFill>
                  <a:ea typeface="宋体" pitchFamily="2" charset="-122"/>
                </a:rPr>
                <a:t>MERQ</a:t>
              </a:r>
            </a:p>
          </p:txBody>
        </p:sp>
        <p:sp>
          <p:nvSpPr>
            <p:cNvPr id="6199" name="Text Box 54"/>
            <p:cNvSpPr txBox="1">
              <a:spLocks noChangeArrowheads="1"/>
            </p:cNvSpPr>
            <p:nvPr/>
          </p:nvSpPr>
          <p:spPr bwMode="auto">
            <a:xfrm>
              <a:off x="1934" y="1304"/>
              <a:ext cx="384" cy="250"/>
            </a:xfrm>
            <a:prstGeom prst="rect">
              <a:avLst/>
            </a:prstGeom>
            <a:noFill/>
            <a:ln w="9525">
              <a:noFill/>
              <a:miter lim="800000"/>
              <a:headEnd/>
              <a:tailEnd/>
            </a:ln>
          </p:spPr>
          <p:txBody>
            <a:bodyPr rIns="54000">
              <a:spAutoFit/>
            </a:bodyPr>
            <a:lstStyle/>
            <a:p>
              <a:pPr>
                <a:spcBef>
                  <a:spcPct val="0"/>
                </a:spcBef>
              </a:pPr>
              <a:r>
                <a:rPr lang="en-US" altLang="zh-CN" sz="2000">
                  <a:ea typeface="宋体" pitchFamily="2" charset="-122"/>
                </a:rPr>
                <a:t>RD</a:t>
              </a:r>
            </a:p>
          </p:txBody>
        </p:sp>
        <p:sp>
          <p:nvSpPr>
            <p:cNvPr id="6200" name="Text Box 55"/>
            <p:cNvSpPr txBox="1">
              <a:spLocks noChangeArrowheads="1"/>
            </p:cNvSpPr>
            <p:nvPr/>
          </p:nvSpPr>
          <p:spPr bwMode="auto">
            <a:xfrm>
              <a:off x="2326" y="1304"/>
              <a:ext cx="384" cy="250"/>
            </a:xfrm>
            <a:prstGeom prst="rect">
              <a:avLst/>
            </a:prstGeom>
            <a:noFill/>
            <a:ln w="9525">
              <a:noFill/>
              <a:miter lim="800000"/>
              <a:headEnd/>
              <a:tailEnd/>
            </a:ln>
          </p:spPr>
          <p:txBody>
            <a:bodyPr rIns="54000">
              <a:spAutoFit/>
            </a:bodyPr>
            <a:lstStyle/>
            <a:p>
              <a:pPr>
                <a:spcBef>
                  <a:spcPct val="0"/>
                </a:spcBef>
              </a:pPr>
              <a:r>
                <a:rPr lang="en-US" altLang="zh-CN" sz="2000">
                  <a:ea typeface="宋体" pitchFamily="2" charset="-122"/>
                </a:rPr>
                <a:t>WE</a:t>
              </a:r>
            </a:p>
          </p:txBody>
        </p:sp>
        <p:sp>
          <p:nvSpPr>
            <p:cNvPr id="6201" name="Text Box 56"/>
            <p:cNvSpPr txBox="1">
              <a:spLocks noChangeArrowheads="1"/>
            </p:cNvSpPr>
            <p:nvPr/>
          </p:nvSpPr>
          <p:spPr bwMode="auto">
            <a:xfrm>
              <a:off x="2770" y="1304"/>
              <a:ext cx="384" cy="250"/>
            </a:xfrm>
            <a:prstGeom prst="rect">
              <a:avLst/>
            </a:prstGeom>
            <a:noFill/>
            <a:ln w="9525">
              <a:noFill/>
              <a:miter lim="800000"/>
              <a:headEnd/>
              <a:tailEnd/>
            </a:ln>
          </p:spPr>
          <p:txBody>
            <a:bodyPr rIns="54000">
              <a:spAutoFit/>
            </a:bodyPr>
            <a:lstStyle/>
            <a:p>
              <a:pPr>
                <a:spcBef>
                  <a:spcPct val="0"/>
                </a:spcBef>
              </a:pPr>
              <a:r>
                <a:rPr lang="en-US" altLang="zh-CN" sz="2000">
                  <a:ea typeface="宋体" pitchFamily="2" charset="-122"/>
                </a:rPr>
                <a:t>T</a:t>
              </a:r>
              <a:r>
                <a:rPr lang="en-US" altLang="zh-CN" sz="2000" baseline="-25000">
                  <a:ea typeface="宋体" pitchFamily="2" charset="-122"/>
                </a:rPr>
                <a:t>1</a:t>
              </a:r>
              <a:endParaRPr lang="en-US" altLang="zh-CN" sz="2000">
                <a:ea typeface="宋体" pitchFamily="2" charset="-122"/>
              </a:endParaRPr>
            </a:p>
          </p:txBody>
        </p:sp>
        <p:sp>
          <p:nvSpPr>
            <p:cNvPr id="6202" name="Text Box 57"/>
            <p:cNvSpPr txBox="1">
              <a:spLocks noChangeArrowheads="1"/>
            </p:cNvSpPr>
            <p:nvPr/>
          </p:nvSpPr>
          <p:spPr bwMode="auto">
            <a:xfrm>
              <a:off x="3154" y="1304"/>
              <a:ext cx="384" cy="250"/>
            </a:xfrm>
            <a:prstGeom prst="rect">
              <a:avLst/>
            </a:prstGeom>
            <a:noFill/>
            <a:ln w="9525">
              <a:noFill/>
              <a:miter lim="800000"/>
              <a:headEnd/>
              <a:tailEnd/>
            </a:ln>
          </p:spPr>
          <p:txBody>
            <a:bodyPr rIns="54000">
              <a:spAutoFit/>
            </a:bodyPr>
            <a:lstStyle/>
            <a:p>
              <a:pPr>
                <a:spcBef>
                  <a:spcPct val="0"/>
                </a:spcBef>
              </a:pPr>
              <a:r>
                <a:rPr lang="en-US" altLang="zh-CN" sz="2000">
                  <a:ea typeface="宋体" pitchFamily="2" charset="-122"/>
                </a:rPr>
                <a:t>T</a:t>
              </a:r>
              <a:r>
                <a:rPr lang="en-US" altLang="zh-CN" sz="2000" baseline="-25000">
                  <a:ea typeface="宋体" pitchFamily="2" charset="-122"/>
                </a:rPr>
                <a:t>2</a:t>
              </a:r>
              <a:endParaRPr lang="en-US" altLang="zh-CN" sz="2000">
                <a:ea typeface="宋体" pitchFamily="2" charset="-122"/>
              </a:endParaRPr>
            </a:p>
          </p:txBody>
        </p:sp>
        <p:sp>
          <p:nvSpPr>
            <p:cNvPr id="6203" name="Text Box 58"/>
            <p:cNvSpPr txBox="1">
              <a:spLocks noChangeArrowheads="1"/>
            </p:cNvSpPr>
            <p:nvPr/>
          </p:nvSpPr>
          <p:spPr bwMode="auto">
            <a:xfrm>
              <a:off x="3538" y="1304"/>
              <a:ext cx="384" cy="250"/>
            </a:xfrm>
            <a:prstGeom prst="rect">
              <a:avLst/>
            </a:prstGeom>
            <a:noFill/>
            <a:ln w="9525">
              <a:noFill/>
              <a:miter lim="800000"/>
              <a:headEnd/>
              <a:tailEnd/>
            </a:ln>
          </p:spPr>
          <p:txBody>
            <a:bodyPr rIns="54000">
              <a:spAutoFit/>
            </a:bodyPr>
            <a:lstStyle/>
            <a:p>
              <a:pPr>
                <a:spcBef>
                  <a:spcPct val="0"/>
                </a:spcBef>
              </a:pPr>
              <a:r>
                <a:rPr lang="en-US" altLang="zh-CN" sz="2000">
                  <a:ea typeface="宋体" pitchFamily="2" charset="-122"/>
                </a:rPr>
                <a:t>T</a:t>
              </a:r>
              <a:r>
                <a:rPr lang="en-US" altLang="zh-CN" sz="2000" baseline="-25000">
                  <a:ea typeface="宋体" pitchFamily="2" charset="-122"/>
                </a:rPr>
                <a:t>3</a:t>
              </a:r>
              <a:endParaRPr lang="en-US" altLang="zh-CN" sz="2000">
                <a:ea typeface="宋体" pitchFamily="2" charset="-122"/>
              </a:endParaRPr>
            </a:p>
          </p:txBody>
        </p:sp>
        <p:sp>
          <p:nvSpPr>
            <p:cNvPr id="6204" name="Text Box 59"/>
            <p:cNvSpPr txBox="1">
              <a:spLocks noChangeArrowheads="1"/>
            </p:cNvSpPr>
            <p:nvPr/>
          </p:nvSpPr>
          <p:spPr bwMode="auto">
            <a:xfrm>
              <a:off x="3970" y="1304"/>
              <a:ext cx="384" cy="250"/>
            </a:xfrm>
            <a:prstGeom prst="rect">
              <a:avLst/>
            </a:prstGeom>
            <a:noFill/>
            <a:ln w="9525">
              <a:noFill/>
              <a:miter lim="800000"/>
              <a:headEnd/>
              <a:tailEnd/>
            </a:ln>
          </p:spPr>
          <p:txBody>
            <a:bodyPr rIns="54000">
              <a:spAutoFit/>
            </a:bodyPr>
            <a:lstStyle/>
            <a:p>
              <a:pPr>
                <a:spcBef>
                  <a:spcPct val="0"/>
                </a:spcBef>
              </a:pPr>
              <a:r>
                <a:rPr lang="en-US" altLang="zh-CN" sz="2000">
                  <a:ea typeface="宋体" pitchFamily="2" charset="-122"/>
                </a:rPr>
                <a:t>T</a:t>
              </a:r>
              <a:r>
                <a:rPr lang="en-US" altLang="zh-CN" sz="2000" baseline="-25000">
                  <a:ea typeface="宋体" pitchFamily="2" charset="-122"/>
                </a:rPr>
                <a:t>4</a:t>
              </a:r>
              <a:endParaRPr lang="en-US" altLang="zh-CN" sz="2000">
                <a:ea typeface="宋体" pitchFamily="2" charset="-122"/>
              </a:endParaRPr>
            </a:p>
          </p:txBody>
        </p:sp>
        <p:sp>
          <p:nvSpPr>
            <p:cNvPr id="6205" name="Text Box 60"/>
            <p:cNvSpPr txBox="1">
              <a:spLocks noChangeArrowheads="1"/>
            </p:cNvSpPr>
            <p:nvPr/>
          </p:nvSpPr>
          <p:spPr bwMode="auto">
            <a:xfrm>
              <a:off x="3838" y="3100"/>
              <a:ext cx="328" cy="327"/>
            </a:xfrm>
            <a:prstGeom prst="rect">
              <a:avLst/>
            </a:prstGeom>
            <a:noFill/>
            <a:ln w="9525">
              <a:noFill/>
              <a:miter lim="800000"/>
              <a:headEnd/>
              <a:tailEnd/>
            </a:ln>
          </p:spPr>
          <p:txBody>
            <a:bodyPr wrap="none">
              <a:spAutoFit/>
            </a:bodyPr>
            <a:lstStyle/>
            <a:p>
              <a:pPr>
                <a:spcBef>
                  <a:spcPct val="0"/>
                </a:spcBef>
              </a:pPr>
              <a:r>
                <a:rPr lang="en-US" altLang="zh-CN" i="1">
                  <a:ea typeface="宋体" pitchFamily="2" charset="-122"/>
                </a:rPr>
                <a:t>φ</a:t>
              </a:r>
            </a:p>
          </p:txBody>
        </p:sp>
      </p:gr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128588" y="188913"/>
            <a:ext cx="7467600" cy="641350"/>
          </a:xfrm>
          <a:prstGeom prst="rect">
            <a:avLst/>
          </a:prstGeom>
          <a:solidFill>
            <a:srgbClr val="FFFF00"/>
          </a:solidFill>
          <a:ln w="12700" cap="sq">
            <a:noFill/>
            <a:miter lim="800000"/>
            <a:headEnd type="none" w="sm" len="sm"/>
            <a:tailEnd type="none" w="sm" len="sm"/>
          </a:ln>
          <a:effectLst/>
        </p:spPr>
        <p:txBody>
          <a:bodyPr>
            <a:spAutoFit/>
          </a:bodyPr>
          <a:lstStyle/>
          <a:p>
            <a:r>
              <a:rPr lang="en-US" altLang="zh-CN" sz="3600" dirty="0">
                <a:solidFill>
                  <a:srgbClr val="0000FF"/>
                </a:solidFill>
              </a:rPr>
              <a:t>3 </a:t>
            </a:r>
            <a:r>
              <a:rPr lang="zh-CN" altLang="en-US" sz="3600" dirty="0">
                <a:solidFill>
                  <a:srgbClr val="0000FF"/>
                </a:solidFill>
                <a:latin typeface="Times New Roman" pitchFamily="18" charset="0"/>
              </a:rPr>
              <a:t>微指令</a:t>
            </a:r>
            <a:r>
              <a:rPr lang="zh-CN" altLang="en-US" sz="3600" dirty="0" smtClean="0">
                <a:solidFill>
                  <a:srgbClr val="0000FF"/>
                </a:solidFill>
                <a:latin typeface="Times New Roman" pitchFamily="18" charset="0"/>
              </a:rPr>
              <a:t>格式</a:t>
            </a:r>
            <a:endParaRPr lang="en-US" altLang="zh-CN" sz="3600" dirty="0">
              <a:solidFill>
                <a:srgbClr val="0000FF"/>
              </a:solidFill>
            </a:endParaRPr>
          </a:p>
        </p:txBody>
      </p:sp>
      <p:sp>
        <p:nvSpPr>
          <p:cNvPr id="425987" name="Text Box 3"/>
          <p:cNvSpPr txBox="1">
            <a:spLocks noChangeArrowheads="1"/>
          </p:cNvSpPr>
          <p:nvPr/>
        </p:nvSpPr>
        <p:spPr bwMode="auto">
          <a:xfrm>
            <a:off x="0" y="1192213"/>
            <a:ext cx="55626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dirty="0" smtClean="0">
                <a:latin typeface="黑体" pitchFamily="2" charset="-122"/>
              </a:rPr>
              <a:t>（</a:t>
            </a:r>
            <a:r>
              <a:rPr lang="en-US" altLang="zh-CN" sz="3600" dirty="0" smtClean="0">
                <a:latin typeface="黑体" pitchFamily="2" charset="-122"/>
              </a:rPr>
              <a:t>2</a:t>
            </a:r>
            <a:r>
              <a:rPr lang="zh-CN" altLang="en-US" sz="3600" dirty="0" smtClean="0">
                <a:latin typeface="黑体" pitchFamily="2" charset="-122"/>
              </a:rPr>
              <a:t>）</a:t>
            </a:r>
            <a:r>
              <a:rPr lang="zh-CN" altLang="en-US" sz="3600" dirty="0">
                <a:latin typeface="黑体" pitchFamily="2" charset="-122"/>
              </a:rPr>
              <a:t>垂直型微指令</a:t>
            </a:r>
            <a:endParaRPr lang="zh-CN" altLang="en-US" sz="3600" dirty="0">
              <a:solidFill>
                <a:schemeClr val="folHlink"/>
              </a:solidFill>
              <a:latin typeface="Times New Roman" pitchFamily="18" charset="0"/>
            </a:endParaRPr>
          </a:p>
        </p:txBody>
      </p:sp>
      <p:sp>
        <p:nvSpPr>
          <p:cNvPr id="425988" name="Text Box 4"/>
          <p:cNvSpPr txBox="1">
            <a:spLocks noChangeArrowheads="1"/>
          </p:cNvSpPr>
          <p:nvPr/>
        </p:nvSpPr>
        <p:spPr bwMode="auto">
          <a:xfrm>
            <a:off x="398463" y="2411413"/>
            <a:ext cx="1676400" cy="390525"/>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a:latin typeface="黑体" pitchFamily="2" charset="-122"/>
              </a:rPr>
              <a:t>优点：</a:t>
            </a:r>
            <a:endParaRPr lang="zh-CN" altLang="en-US">
              <a:latin typeface="Times New Roman" pitchFamily="18" charset="0"/>
            </a:endParaRPr>
          </a:p>
        </p:txBody>
      </p:sp>
      <p:sp>
        <p:nvSpPr>
          <p:cNvPr id="425990" name="Text Box 6"/>
          <p:cNvSpPr txBox="1">
            <a:spLocks noChangeArrowheads="1"/>
          </p:cNvSpPr>
          <p:nvPr/>
        </p:nvSpPr>
        <p:spPr bwMode="auto">
          <a:xfrm>
            <a:off x="1514475" y="2451100"/>
            <a:ext cx="7161213" cy="347663"/>
          </a:xfrm>
          <a:prstGeom prst="rect">
            <a:avLst/>
          </a:prstGeom>
          <a:noFill/>
          <a:ln w="12700" cap="sq">
            <a:noFill/>
            <a:miter lim="800000"/>
            <a:headEnd type="none" w="sm" len="sm"/>
            <a:tailEnd type="none" w="sm" len="sm"/>
          </a:ln>
          <a:effectLst/>
        </p:spPr>
        <p:txBody>
          <a:bodyPr>
            <a:spAutoFit/>
          </a:bodyPr>
          <a:lstStyle/>
          <a:p>
            <a:pPr>
              <a:lnSpc>
                <a:spcPct val="60000"/>
              </a:lnSpc>
            </a:pPr>
            <a:r>
              <a:rPr lang="zh-CN" altLang="en-US">
                <a:latin typeface="黑体" pitchFamily="2" charset="-122"/>
              </a:rPr>
              <a:t>微指令短、简单、规整，便于编写微程序。</a:t>
            </a:r>
            <a:endParaRPr lang="zh-CN" altLang="en-US">
              <a:latin typeface="Times New Roman" pitchFamily="18" charset="0"/>
            </a:endParaRPr>
          </a:p>
        </p:txBody>
      </p:sp>
      <p:sp>
        <p:nvSpPr>
          <p:cNvPr id="425991" name="Text Box 7"/>
          <p:cNvSpPr txBox="1">
            <a:spLocks noChangeArrowheads="1"/>
          </p:cNvSpPr>
          <p:nvPr/>
        </p:nvSpPr>
        <p:spPr bwMode="auto">
          <a:xfrm>
            <a:off x="398463" y="3038475"/>
            <a:ext cx="1676400" cy="390525"/>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a:latin typeface="黑体" pitchFamily="2" charset="-122"/>
              </a:rPr>
              <a:t>缺点：</a:t>
            </a:r>
            <a:endParaRPr lang="zh-CN" altLang="en-US">
              <a:latin typeface="Times New Roman" pitchFamily="18" charset="0"/>
            </a:endParaRPr>
          </a:p>
        </p:txBody>
      </p:sp>
      <p:sp>
        <p:nvSpPr>
          <p:cNvPr id="425992" name="Text Box 8"/>
          <p:cNvSpPr txBox="1">
            <a:spLocks noChangeArrowheads="1"/>
          </p:cNvSpPr>
          <p:nvPr/>
        </p:nvSpPr>
        <p:spPr bwMode="auto">
          <a:xfrm>
            <a:off x="1482725" y="3038475"/>
            <a:ext cx="6440488" cy="390525"/>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a:latin typeface="黑体" pitchFamily="2" charset="-122"/>
              </a:rPr>
              <a:t>微程序长，执行速度慢；工作效率低。</a:t>
            </a:r>
            <a:endParaRPr lang="zh-CN" altLang="en-US">
              <a:latin typeface="Times New Roman" pitchFamily="18" charset="0"/>
            </a:endParaRPr>
          </a:p>
        </p:txBody>
      </p:sp>
      <p:sp>
        <p:nvSpPr>
          <p:cNvPr id="425994" name="Text Box 10"/>
          <p:cNvSpPr txBox="1">
            <a:spLocks noChangeArrowheads="1"/>
          </p:cNvSpPr>
          <p:nvPr/>
        </p:nvSpPr>
        <p:spPr bwMode="auto">
          <a:xfrm>
            <a:off x="0" y="1801813"/>
            <a:ext cx="9144000" cy="476250"/>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600">
                <a:solidFill>
                  <a:schemeClr val="folHlink"/>
                </a:solidFill>
                <a:latin typeface="黑体" pitchFamily="2" charset="-122"/>
              </a:rPr>
              <a:t>一条微指令定义并执行一种基本操作。</a:t>
            </a:r>
            <a:endParaRPr lang="zh-CN" altLang="en-US" sz="3600">
              <a:latin typeface="Times New Roman" pitchFamily="18" charset="0"/>
            </a:endParaRPr>
          </a:p>
        </p:txBody>
      </p:sp>
    </p:spTree>
  </p:cSld>
  <p:clrMapOvr>
    <a:masterClrMapping/>
  </p:clrMapOvr>
  <p:transition spd="slow">
    <p:zoom dir="in"/>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5986"/>
                                        </p:tgtEl>
                                        <p:attrNameLst>
                                          <p:attrName>style.visibility</p:attrName>
                                        </p:attrNameLst>
                                      </p:cBhvr>
                                      <p:to>
                                        <p:strVal val="visible"/>
                                      </p:to>
                                    </p:set>
                                    <p:animEffect transition="in" filter="wipe(left)">
                                      <p:cBhvr>
                                        <p:cTn id="7" dur="500"/>
                                        <p:tgtEl>
                                          <p:spTgt spid="4259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425987"/>
                                        </p:tgtEl>
                                        <p:attrNameLst>
                                          <p:attrName>style.visibility</p:attrName>
                                        </p:attrNameLst>
                                      </p:cBhvr>
                                      <p:to>
                                        <p:strVal val="visible"/>
                                      </p:to>
                                    </p:set>
                                    <p:animEffect transition="in" filter="slide(fromRight)">
                                      <p:cBhvr>
                                        <p:cTn id="12" dur="500"/>
                                        <p:tgtEl>
                                          <p:spTgt spid="42598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25994">
                                            <p:txEl>
                                              <p:pRg st="0" end="0"/>
                                            </p:txEl>
                                          </p:spTgt>
                                        </p:tgtEl>
                                        <p:attrNameLst>
                                          <p:attrName>style.visibility</p:attrName>
                                        </p:attrNameLst>
                                      </p:cBhvr>
                                      <p:to>
                                        <p:strVal val="visible"/>
                                      </p:to>
                                    </p:set>
                                    <p:animEffect transition="in" filter="slide(fromRight)">
                                      <p:cBhvr>
                                        <p:cTn id="17" dur="500"/>
                                        <p:tgtEl>
                                          <p:spTgt spid="42599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25988"/>
                                        </p:tgtEl>
                                        <p:attrNameLst>
                                          <p:attrName>style.visibility</p:attrName>
                                        </p:attrNameLst>
                                      </p:cBhvr>
                                      <p:to>
                                        <p:strVal val="visible"/>
                                      </p:to>
                                    </p:set>
                                    <p:animEffect transition="in" filter="slide(fromLeft)">
                                      <p:cBhvr>
                                        <p:cTn id="22" dur="500"/>
                                        <p:tgtEl>
                                          <p:spTgt spid="42598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425990">
                                            <p:txEl>
                                              <p:pRg st="0" end="0"/>
                                            </p:txEl>
                                          </p:spTgt>
                                        </p:tgtEl>
                                        <p:attrNameLst>
                                          <p:attrName>style.visibility</p:attrName>
                                        </p:attrNameLst>
                                      </p:cBhvr>
                                      <p:to>
                                        <p:strVal val="visible"/>
                                      </p:to>
                                    </p:set>
                                    <p:animEffect transition="in" filter="slide(fromRight)">
                                      <p:cBhvr>
                                        <p:cTn id="27" dur="500"/>
                                        <p:tgtEl>
                                          <p:spTgt spid="42599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25991"/>
                                        </p:tgtEl>
                                        <p:attrNameLst>
                                          <p:attrName>style.visibility</p:attrName>
                                        </p:attrNameLst>
                                      </p:cBhvr>
                                      <p:to>
                                        <p:strVal val="visible"/>
                                      </p:to>
                                    </p:set>
                                    <p:animEffect transition="in" filter="slide(fromLeft)">
                                      <p:cBhvr>
                                        <p:cTn id="32" dur="500"/>
                                        <p:tgtEl>
                                          <p:spTgt spid="42599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425992"/>
                                        </p:tgtEl>
                                        <p:attrNameLst>
                                          <p:attrName>style.visibility</p:attrName>
                                        </p:attrNameLst>
                                      </p:cBhvr>
                                      <p:to>
                                        <p:strVal val="visible"/>
                                      </p:to>
                                    </p:set>
                                    <p:animEffect transition="in" filter="slide(fromRight)">
                                      <p:cBhvr>
                                        <p:cTn id="37" dur="500"/>
                                        <p:tgtEl>
                                          <p:spTgt spid="425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nimBg="1" autoUpdateAnimBg="0"/>
      <p:bldP spid="425987" grpId="0" autoUpdateAnimBg="0"/>
      <p:bldP spid="425988" grpId="0" autoUpdateAnimBg="0"/>
      <p:bldP spid="425990" grpId="0" build="p" autoUpdateAnimBg="0"/>
      <p:bldP spid="425991" grpId="0" autoUpdateAnimBg="0"/>
      <p:bldP spid="425992" grpId="0" autoUpdateAnimBg="0"/>
      <p:bldP spid="425994"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p:cNvSpPr txBox="1">
            <a:spLocks noChangeArrowheads="1"/>
          </p:cNvSpPr>
          <p:nvPr/>
        </p:nvSpPr>
        <p:spPr bwMode="auto">
          <a:xfrm>
            <a:off x="0" y="0"/>
            <a:ext cx="5486400" cy="641350"/>
          </a:xfrm>
          <a:prstGeom prst="rect">
            <a:avLst/>
          </a:prstGeom>
          <a:solidFill>
            <a:srgbClr val="FFFF00"/>
          </a:solidFill>
          <a:ln w="9525">
            <a:noFill/>
            <a:miter lim="800000"/>
            <a:headEnd/>
            <a:tailEnd/>
          </a:ln>
          <a:effectLst/>
        </p:spPr>
        <p:txBody>
          <a:bodyPr lIns="90000" tIns="46800" rIns="90000" bIns="46800">
            <a:spAutoFit/>
          </a:bodyPr>
          <a:lstStyle/>
          <a:p>
            <a:r>
              <a:rPr lang="en-US" altLang="zh-CN" sz="3600">
                <a:solidFill>
                  <a:srgbClr val="0000FF"/>
                </a:solidFill>
                <a:effectLst>
                  <a:outerShdw blurRad="38100" dist="38100" dir="2700000" algn="tl">
                    <a:srgbClr val="000000"/>
                  </a:outerShdw>
                </a:effectLst>
                <a:ea typeface="方正姚体" pitchFamily="2" charset="-122"/>
              </a:rPr>
              <a:t>4 </a:t>
            </a:r>
            <a:r>
              <a:rPr lang="zh-CN" altLang="en-US" sz="3600">
                <a:solidFill>
                  <a:srgbClr val="0000FF"/>
                </a:solidFill>
                <a:effectLst>
                  <a:outerShdw blurRad="38100" dist="38100" dir="2700000" algn="tl">
                    <a:srgbClr val="000000"/>
                  </a:outerShdw>
                </a:effectLst>
                <a:ea typeface="方正姚体" pitchFamily="2" charset="-122"/>
              </a:rPr>
              <a:t>动态微程序设计</a:t>
            </a:r>
          </a:p>
        </p:txBody>
      </p:sp>
      <p:sp>
        <p:nvSpPr>
          <p:cNvPr id="137220" name="Text Box 4"/>
          <p:cNvSpPr txBox="1">
            <a:spLocks noChangeArrowheads="1"/>
          </p:cNvSpPr>
          <p:nvPr/>
        </p:nvSpPr>
        <p:spPr bwMode="auto">
          <a:xfrm>
            <a:off x="349250" y="1600200"/>
            <a:ext cx="8534400" cy="4106863"/>
          </a:xfrm>
          <a:prstGeom prst="rect">
            <a:avLst/>
          </a:prstGeom>
          <a:noFill/>
          <a:ln w="25400">
            <a:noFill/>
            <a:miter lim="800000"/>
            <a:headEnd/>
            <a:tailEnd/>
          </a:ln>
          <a:effectLst/>
        </p:spPr>
        <p:txBody>
          <a:bodyPr>
            <a:spAutoFit/>
          </a:bodyPr>
          <a:lstStyle/>
          <a:p>
            <a:pPr>
              <a:spcBef>
                <a:spcPct val="20000"/>
              </a:spcBef>
            </a:pPr>
            <a:r>
              <a:rPr lang="zh-CN" altLang="en-US" dirty="0">
                <a:ea typeface="宋体" pitchFamily="2" charset="-122"/>
              </a:rPr>
              <a:t>（</a:t>
            </a:r>
            <a:r>
              <a:rPr lang="en-US" altLang="zh-CN" dirty="0">
                <a:ea typeface="宋体" pitchFamily="2" charset="-122"/>
              </a:rPr>
              <a:t>1</a:t>
            </a:r>
            <a:r>
              <a:rPr lang="zh-CN" altLang="en-US" dirty="0">
                <a:ea typeface="宋体" pitchFamily="2" charset="-122"/>
              </a:rPr>
              <a:t>）</a:t>
            </a:r>
            <a:r>
              <a:rPr lang="zh-CN" altLang="en-US" dirty="0">
                <a:solidFill>
                  <a:srgbClr val="CC3300"/>
                </a:solidFill>
                <a:effectLst>
                  <a:outerShdw blurRad="38100" dist="38100" dir="2700000" algn="tl">
                    <a:srgbClr val="C0C0C0"/>
                  </a:outerShdw>
                </a:effectLst>
                <a:ea typeface="华文新魏" pitchFamily="2" charset="-122"/>
              </a:rPr>
              <a:t>静态微程序设计</a:t>
            </a:r>
            <a:r>
              <a:rPr lang="zh-CN" altLang="en-US" dirty="0">
                <a:ea typeface="宋体" pitchFamily="2" charset="-122"/>
              </a:rPr>
              <a:t>：</a:t>
            </a:r>
            <a:r>
              <a:rPr lang="zh-CN" altLang="en-US" dirty="0">
                <a:effectLst>
                  <a:outerShdw blurRad="38100" dist="38100" dir="2700000" algn="tl">
                    <a:srgbClr val="C0C0C0"/>
                  </a:outerShdw>
                </a:effectLst>
              </a:rPr>
              <a:t>对应于一台计算机的指令系统只有一套微程序，该微程序设计好之后，一般无须改变而且也不便于改变。</a:t>
            </a:r>
          </a:p>
          <a:p>
            <a:pPr>
              <a:spcBef>
                <a:spcPct val="20000"/>
              </a:spcBef>
            </a:pPr>
            <a:r>
              <a:rPr lang="zh-CN" altLang="en-US" dirty="0">
                <a:ea typeface="宋体" pitchFamily="2" charset="-122"/>
              </a:rPr>
              <a:t> （</a:t>
            </a:r>
            <a:r>
              <a:rPr lang="en-US" altLang="zh-CN" dirty="0">
                <a:ea typeface="宋体" pitchFamily="2" charset="-122"/>
              </a:rPr>
              <a:t>2</a:t>
            </a:r>
            <a:r>
              <a:rPr lang="zh-CN" altLang="en-US" dirty="0">
                <a:ea typeface="宋体" pitchFamily="2" charset="-122"/>
              </a:rPr>
              <a:t>）</a:t>
            </a:r>
            <a:r>
              <a:rPr lang="zh-CN" altLang="en-US" dirty="0">
                <a:solidFill>
                  <a:srgbClr val="CC3300"/>
                </a:solidFill>
                <a:effectLst>
                  <a:outerShdw blurRad="38100" dist="38100" dir="2700000" algn="tl">
                    <a:srgbClr val="C0C0C0"/>
                  </a:outerShdw>
                </a:effectLst>
                <a:ea typeface="华文新魏" pitchFamily="2" charset="-122"/>
              </a:rPr>
              <a:t>动态微程序设计</a:t>
            </a:r>
            <a:r>
              <a:rPr lang="zh-CN" altLang="en-US" dirty="0">
                <a:ea typeface="宋体" pitchFamily="2" charset="-122"/>
              </a:rPr>
              <a:t>：</a:t>
            </a:r>
            <a:r>
              <a:rPr lang="zh-CN" altLang="en-US" dirty="0">
                <a:effectLst>
                  <a:outerShdw blurRad="38100" dist="38100" dir="2700000" algn="tl">
                    <a:srgbClr val="C0C0C0"/>
                  </a:outerShdw>
                </a:effectLst>
              </a:rPr>
              <a:t>采用</a:t>
            </a:r>
            <a:r>
              <a:rPr lang="en-US" altLang="zh-CN" dirty="0">
                <a:effectLst>
                  <a:outerShdw blurRad="38100" dist="38100" dir="2700000" algn="tl">
                    <a:srgbClr val="C0C0C0"/>
                  </a:outerShdw>
                </a:effectLst>
              </a:rPr>
              <a:t>EPROM</a:t>
            </a:r>
            <a:r>
              <a:rPr lang="zh-CN" altLang="en-US" dirty="0">
                <a:effectLst>
                  <a:outerShdw blurRad="38100" dist="38100" dir="2700000" algn="tl">
                    <a:srgbClr val="C0C0C0"/>
                  </a:outerShdw>
                </a:effectLst>
              </a:rPr>
              <a:t>作为</a:t>
            </a:r>
            <a:r>
              <a:rPr lang="en-US" altLang="zh-CN" dirty="0">
                <a:effectLst>
                  <a:outerShdw blurRad="38100" dist="38100" dir="2700000" algn="tl">
                    <a:srgbClr val="C0C0C0"/>
                  </a:outerShdw>
                </a:effectLst>
              </a:rPr>
              <a:t>CM</a:t>
            </a:r>
            <a:r>
              <a:rPr lang="zh-CN" altLang="en-US" dirty="0">
                <a:effectLst>
                  <a:outerShdw blurRad="38100" dist="38100" dir="2700000" algn="tl">
                    <a:srgbClr val="C0C0C0"/>
                  </a:outerShdw>
                </a:effectLst>
              </a:rPr>
              <a:t>，可以通过改变微指令和微程序来改变机器的指令系统，因此可以在一台机器上实现不同类型的指令系统。</a:t>
            </a:r>
          </a:p>
          <a:p>
            <a:pPr>
              <a:spcBef>
                <a:spcPct val="20000"/>
              </a:spcBef>
            </a:pPr>
            <a:r>
              <a:rPr lang="zh-CN" altLang="en-US" dirty="0">
                <a:ea typeface="宋体" pitchFamily="2" charset="-122"/>
              </a:rPr>
              <a:t>       </a:t>
            </a:r>
            <a:r>
              <a:rPr lang="zh-CN" altLang="en-US" dirty="0">
                <a:effectLst>
                  <a:outerShdw blurRad="38100" dist="38100" dir="2700000" algn="tl">
                    <a:srgbClr val="C0C0C0"/>
                  </a:outerShdw>
                </a:effectLst>
              </a:rPr>
              <a:t>由于动态微程序设计技术要求对计算机结构和组成非常熟悉，所以这类微程序方案的改变一般只能由计算机设计人员完成。</a:t>
            </a:r>
          </a:p>
        </p:txBody>
      </p:sp>
      <p:sp>
        <p:nvSpPr>
          <p:cNvPr id="137221" name="Text Box 5"/>
          <p:cNvSpPr txBox="1">
            <a:spLocks noChangeArrowheads="1"/>
          </p:cNvSpPr>
          <p:nvPr/>
        </p:nvSpPr>
        <p:spPr bwMode="auto">
          <a:xfrm>
            <a:off x="304800" y="1065213"/>
            <a:ext cx="3651250" cy="579437"/>
          </a:xfrm>
          <a:prstGeom prst="rect">
            <a:avLst/>
          </a:prstGeom>
          <a:noFill/>
          <a:ln w="25400">
            <a:noFill/>
            <a:miter lim="800000"/>
            <a:headEnd/>
            <a:tailEnd/>
          </a:ln>
          <a:effectLst/>
        </p:spPr>
        <p:txBody>
          <a:bodyPr wrap="none">
            <a:spAutoFit/>
          </a:bodyPr>
          <a:lstStyle/>
          <a:p>
            <a:pPr>
              <a:spcBef>
                <a:spcPct val="20000"/>
              </a:spcBef>
            </a:pPr>
            <a:r>
              <a:rPr lang="en-US" altLang="zh-CN" sz="3200">
                <a:latin typeface="Times New Roman" pitchFamily="18" charset="0"/>
                <a:ea typeface="宋体" pitchFamily="2" charset="-122"/>
              </a:rPr>
              <a:t> </a:t>
            </a:r>
            <a:r>
              <a:rPr lang="zh-CN" altLang="en-US" sz="3200">
                <a:solidFill>
                  <a:srgbClr val="0000FF"/>
                </a:solidFill>
                <a:effectLst>
                  <a:outerShdw blurRad="38100" dist="38100" dir="2700000" algn="tl">
                    <a:srgbClr val="C0C0C0"/>
                  </a:outerShdw>
                </a:effectLst>
                <a:latin typeface="方正姚体" pitchFamily="2" charset="-122"/>
                <a:ea typeface="方正姚体" pitchFamily="2" charset="-122"/>
              </a:rPr>
              <a:t>微程序设计分类</a:t>
            </a:r>
            <a:r>
              <a:rPr lang="zh-CN" altLang="en-US" sz="3200">
                <a:latin typeface="Times New Roman" pitchFamily="18" charset="0"/>
                <a:ea typeface="宋体" pitchFamily="2" charset="-122"/>
              </a:rPr>
              <a:t>： </a:t>
            </a:r>
            <a:endParaRPr lang="zh-CN" altLang="en-US" sz="3200">
              <a:effectLst>
                <a:outerShdw blurRad="38100" dist="38100" dir="2700000" algn="tl">
                  <a:srgbClr val="C0C0C0"/>
                </a:outerShdw>
              </a:effectLst>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98450" y="603250"/>
            <a:ext cx="4921250" cy="519113"/>
          </a:xfrm>
          <a:prstGeom prst="rect">
            <a:avLst/>
          </a:prstGeom>
          <a:noFill/>
          <a:ln w="9525">
            <a:noFill/>
            <a:miter lim="800000"/>
            <a:headEnd/>
            <a:tailEnd/>
          </a:ln>
          <a:effectLst/>
        </p:spPr>
        <p:txBody>
          <a:bodyPr>
            <a:spAutoFit/>
          </a:bodyPr>
          <a:lstStyle/>
          <a:p>
            <a:pPr>
              <a:spcBef>
                <a:spcPct val="0"/>
              </a:spcBef>
              <a:defRPr/>
            </a:pPr>
            <a:r>
              <a:rPr lang="en-US" altLang="zh-CN">
                <a:solidFill>
                  <a:srgbClr val="0000FF"/>
                </a:solidFill>
                <a:effectLst>
                  <a:outerShdw blurRad="38100" dist="38100" dir="2700000" algn="tl">
                    <a:srgbClr val="C0C0C0"/>
                  </a:outerShdw>
                </a:effectLst>
                <a:latin typeface="方正姚体" pitchFamily="2" charset="-122"/>
                <a:ea typeface="方正姚体" pitchFamily="2" charset="-122"/>
              </a:rPr>
              <a:t>1</a:t>
            </a:r>
            <a:r>
              <a:rPr lang="zh-CN" altLang="en-US">
                <a:solidFill>
                  <a:srgbClr val="0000FF"/>
                </a:solidFill>
                <a:effectLst>
                  <a:outerShdw blurRad="38100" dist="38100" dir="2700000" algn="tl">
                    <a:srgbClr val="C0C0C0"/>
                  </a:outerShdw>
                </a:effectLst>
                <a:latin typeface="方正姚体" pitchFamily="2" charset="-122"/>
                <a:ea typeface="方正姚体" pitchFamily="2" charset="-122"/>
              </a:rPr>
              <a:t>、时钟源（主时钟）</a:t>
            </a:r>
          </a:p>
        </p:txBody>
      </p:sp>
      <p:sp>
        <p:nvSpPr>
          <p:cNvPr id="32771" name="Text Box 3"/>
          <p:cNvSpPr txBox="1">
            <a:spLocks noChangeArrowheads="1"/>
          </p:cNvSpPr>
          <p:nvPr/>
        </p:nvSpPr>
        <p:spPr bwMode="auto">
          <a:xfrm>
            <a:off x="457200" y="1157288"/>
            <a:ext cx="8382000" cy="3081337"/>
          </a:xfrm>
          <a:prstGeom prst="rect">
            <a:avLst/>
          </a:prstGeom>
          <a:noFill/>
          <a:ln w="9525">
            <a:noFill/>
            <a:miter lim="800000"/>
            <a:headEnd/>
            <a:tailEnd/>
          </a:ln>
          <a:effectLst/>
        </p:spPr>
        <p:txBody>
          <a:bodyPr>
            <a:spAutoFit/>
          </a:bodyPr>
          <a:lstStyle/>
          <a:p>
            <a:pPr>
              <a:spcBef>
                <a:spcPct val="0"/>
              </a:spcBef>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通常</a:t>
            </a:r>
            <a:r>
              <a:rPr lang="zh-CN" altLang="en-US" i="1" u="sng">
                <a:solidFill>
                  <a:srgbClr val="0000FF"/>
                </a:solidFill>
                <a:effectLst>
                  <a:outerShdw blurRad="38100" dist="38100" dir="2700000" algn="tl">
                    <a:srgbClr val="C0C0C0"/>
                  </a:outerShdw>
                </a:effectLst>
              </a:rPr>
              <a:t>由石英晶体震荡器和与非门组成的正反馈振荡电路组成</a:t>
            </a:r>
            <a:r>
              <a:rPr lang="zh-CN" altLang="en-US">
                <a:solidFill>
                  <a:srgbClr val="0000FF"/>
                </a:solidFill>
                <a:effectLst>
                  <a:outerShdw blurRad="38100" dist="38100" dir="2700000" algn="tl">
                    <a:srgbClr val="C0C0C0"/>
                  </a:outerShdw>
                </a:effectLst>
              </a:rPr>
              <a:t>。</a:t>
            </a:r>
          </a:p>
          <a:p>
            <a:pPr>
              <a:spcBef>
                <a:spcPct val="0"/>
              </a:spcBef>
              <a:defRPr/>
            </a:pPr>
            <a:r>
              <a:rPr lang="zh-CN" altLang="en-US">
                <a:effectLst>
                  <a:outerShdw blurRad="38100" dist="38100" dir="2700000" algn="tl">
                    <a:srgbClr val="C0C0C0"/>
                  </a:outerShdw>
                </a:effectLst>
              </a:rPr>
              <a:t>      作用：提供频率稳定且电平匹配的方波时钟脉冲信号，为整个机器</a:t>
            </a:r>
            <a:r>
              <a:rPr lang="zh-CN" altLang="en-US" i="1" u="sng">
                <a:solidFill>
                  <a:srgbClr val="0000FF"/>
                </a:solidFill>
                <a:effectLst>
                  <a:outerShdw blurRad="38100" dist="38100" dir="2700000" algn="tl">
                    <a:srgbClr val="C0C0C0"/>
                  </a:outerShdw>
                </a:effectLst>
              </a:rPr>
              <a:t>提供基准信号</a:t>
            </a:r>
            <a:r>
              <a:rPr lang="zh-CN" altLang="en-US">
                <a:effectLst>
                  <a:outerShdw blurRad="38100" dist="38100" dir="2700000" algn="tl">
                    <a:srgbClr val="C0C0C0"/>
                  </a:outerShdw>
                </a:effectLst>
              </a:rPr>
              <a:t>。</a:t>
            </a:r>
          </a:p>
          <a:p>
            <a:pPr>
              <a:spcBef>
                <a:spcPct val="0"/>
              </a:spcBef>
              <a:defRPr/>
            </a:pPr>
            <a:r>
              <a:rPr lang="zh-CN" altLang="en-US">
                <a:effectLst>
                  <a:outerShdw blurRad="38100" dist="38100" dir="2700000" algn="tl">
                    <a:srgbClr val="C0C0C0"/>
                  </a:outerShdw>
                </a:effectLst>
              </a:rPr>
              <a:t>      </a:t>
            </a:r>
            <a:r>
              <a:rPr lang="zh-CN" altLang="en-US" i="1" u="sng">
                <a:solidFill>
                  <a:srgbClr val="FF3300"/>
                </a:solidFill>
                <a:effectLst>
                  <a:outerShdw blurRad="38100" dist="38100" dir="2700000" algn="tl">
                    <a:srgbClr val="C0C0C0"/>
                  </a:outerShdw>
                </a:effectLst>
              </a:rPr>
              <a:t>时钟源在机器上电后立即开始产生具有一定占空比的时钟脉冲序列，直到关电源为止，中间不允许有任何间断</a:t>
            </a:r>
            <a:r>
              <a:rPr lang="zh-CN" altLang="en-US">
                <a:effectLst>
                  <a:outerShdw blurRad="38100" dist="38100" dir="2700000" algn="tl">
                    <a:srgbClr val="C0C0C0"/>
                  </a:outerShdw>
                </a:effectLst>
              </a:rPr>
              <a:t>。</a:t>
            </a:r>
          </a:p>
        </p:txBody>
      </p:sp>
      <p:sp>
        <p:nvSpPr>
          <p:cNvPr id="32772" name="Text Box 4"/>
          <p:cNvSpPr txBox="1">
            <a:spLocks noChangeArrowheads="1"/>
          </p:cNvSpPr>
          <p:nvPr/>
        </p:nvSpPr>
        <p:spPr bwMode="auto">
          <a:xfrm>
            <a:off x="298450" y="4335463"/>
            <a:ext cx="7442200" cy="519112"/>
          </a:xfrm>
          <a:prstGeom prst="rect">
            <a:avLst/>
          </a:prstGeom>
          <a:noFill/>
          <a:ln w="9525">
            <a:noFill/>
            <a:miter lim="800000"/>
            <a:headEnd/>
            <a:tailEnd/>
          </a:ln>
          <a:effectLst/>
        </p:spPr>
        <p:txBody>
          <a:bodyPr>
            <a:spAutoFit/>
          </a:bodyPr>
          <a:lstStyle/>
          <a:p>
            <a:pPr>
              <a:spcBef>
                <a:spcPct val="0"/>
              </a:spcBef>
              <a:defRPr/>
            </a:pPr>
            <a:r>
              <a:rPr lang="en-US" altLang="zh-CN">
                <a:solidFill>
                  <a:srgbClr val="0000FF"/>
                </a:solidFill>
                <a:effectLst>
                  <a:outerShdw blurRad="38100" dist="38100" dir="2700000" algn="tl">
                    <a:srgbClr val="C0C0C0"/>
                  </a:outerShdw>
                </a:effectLst>
                <a:latin typeface="方正姚体" pitchFamily="2" charset="-122"/>
                <a:ea typeface="方正姚体" pitchFamily="2" charset="-122"/>
              </a:rPr>
              <a:t>2</a:t>
            </a:r>
            <a:r>
              <a:rPr lang="zh-CN" altLang="en-US">
                <a:solidFill>
                  <a:srgbClr val="0000FF"/>
                </a:solidFill>
                <a:effectLst>
                  <a:outerShdw blurRad="38100" dist="38100" dir="2700000" algn="tl">
                    <a:srgbClr val="C0C0C0"/>
                  </a:outerShdw>
                </a:effectLst>
                <a:latin typeface="方正姚体" pitchFamily="2" charset="-122"/>
                <a:ea typeface="方正姚体" pitchFamily="2" charset="-122"/>
              </a:rPr>
              <a:t>、环形脉冲发生器（节拍信号发生器）</a:t>
            </a:r>
          </a:p>
        </p:txBody>
      </p:sp>
      <p:sp>
        <p:nvSpPr>
          <p:cNvPr id="32773" name="Text Box 5"/>
          <p:cNvSpPr txBox="1">
            <a:spLocks noChangeArrowheads="1"/>
          </p:cNvSpPr>
          <p:nvPr/>
        </p:nvSpPr>
        <p:spPr bwMode="auto">
          <a:xfrm>
            <a:off x="381000" y="4930775"/>
            <a:ext cx="8458200" cy="946150"/>
          </a:xfrm>
          <a:prstGeom prst="rect">
            <a:avLst/>
          </a:prstGeom>
          <a:noFill/>
          <a:ln w="9525">
            <a:noFill/>
            <a:miter lim="800000"/>
            <a:headEnd/>
            <a:tailEnd/>
          </a:ln>
          <a:effectLst/>
        </p:spPr>
        <p:txBody>
          <a:bodyPr>
            <a:spAutoFit/>
          </a:bodyPr>
          <a:lstStyle/>
          <a:p>
            <a:pPr>
              <a:spcBef>
                <a:spcPct val="0"/>
              </a:spcBef>
              <a:defRPr/>
            </a:pPr>
            <a:r>
              <a:rPr lang="en-US" altLang="zh-CN"/>
              <a:t>     </a:t>
            </a:r>
            <a:r>
              <a:rPr lang="zh-CN" altLang="en-US" i="1" u="sng">
                <a:effectLst>
                  <a:outerShdw blurRad="38100" dist="38100" dir="2700000" algn="tl">
                    <a:srgbClr val="C0C0C0"/>
                  </a:outerShdw>
                </a:effectLst>
              </a:rPr>
              <a:t>产生一组有序的间隔相等或不等的脉冲序列，以便通过译码电路产生最后所需要的节拍脉冲</a:t>
            </a:r>
            <a:r>
              <a:rPr lang="zh-CN" altLang="en-US"/>
              <a:t>。</a:t>
            </a:r>
          </a:p>
        </p:txBody>
      </p:sp>
      <p:sp>
        <p:nvSpPr>
          <p:cNvPr id="32777" name="Rectangle 9"/>
          <p:cNvSpPr>
            <a:spLocks noChangeArrowheads="1"/>
          </p:cNvSpPr>
          <p:nvPr/>
        </p:nvSpPr>
        <p:spPr bwMode="auto">
          <a:xfrm>
            <a:off x="0" y="0"/>
            <a:ext cx="4156075" cy="579438"/>
          </a:xfrm>
          <a:prstGeom prst="rect">
            <a:avLst/>
          </a:prstGeom>
          <a:solidFill>
            <a:srgbClr val="FFFF00"/>
          </a:solidFill>
          <a:ln w="9525">
            <a:noFill/>
            <a:miter lim="800000"/>
            <a:headEnd/>
            <a:tailEnd/>
          </a:ln>
          <a:effectLst/>
        </p:spPr>
        <p:txBody>
          <a:bodyPr wrap="none">
            <a:spAutoFit/>
          </a:bodyPr>
          <a:lstStyle/>
          <a:p>
            <a:pPr>
              <a:spcBef>
                <a:spcPct val="20000"/>
              </a:spcBef>
              <a:defRPr/>
            </a:pPr>
            <a:r>
              <a:rPr lang="en-US" altLang="zh-CN" sz="3200">
                <a:solidFill>
                  <a:srgbClr val="0000FF"/>
                </a:solidFill>
                <a:effectLst>
                  <a:outerShdw blurRad="38100" dist="38100" dir="2700000" algn="tl">
                    <a:srgbClr val="000000"/>
                  </a:outerShdw>
                </a:effectLst>
                <a:ea typeface="方正姚体" pitchFamily="2" charset="-122"/>
              </a:rPr>
              <a:t>5.3.2  </a:t>
            </a:r>
            <a:r>
              <a:rPr lang="zh-CN" altLang="en-US" sz="3200">
                <a:solidFill>
                  <a:srgbClr val="0000FF"/>
                </a:solidFill>
                <a:effectLst>
                  <a:outerShdw blurRad="38100" dist="38100" dir="2700000" algn="tl">
                    <a:srgbClr val="000000"/>
                  </a:outerShdw>
                </a:effectLst>
                <a:ea typeface="方正姚体" pitchFamily="2" charset="-122"/>
              </a:rPr>
              <a:t>时序信号产生器</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381000" y="690563"/>
            <a:ext cx="6711950" cy="519112"/>
          </a:xfrm>
          <a:prstGeom prst="rect">
            <a:avLst/>
          </a:prstGeom>
          <a:noFill/>
          <a:ln w="9525">
            <a:noFill/>
            <a:miter lim="800000"/>
            <a:headEnd/>
            <a:tailEnd/>
          </a:ln>
          <a:effectLst/>
        </p:spPr>
        <p:txBody>
          <a:bodyPr>
            <a:spAutoFit/>
          </a:bodyPr>
          <a:lstStyle/>
          <a:p>
            <a:pPr>
              <a:spcBef>
                <a:spcPct val="0"/>
              </a:spcBef>
              <a:defRPr/>
            </a:pPr>
            <a:r>
              <a:rPr lang="en-US" altLang="zh-CN">
                <a:solidFill>
                  <a:srgbClr val="0000FF"/>
                </a:solidFill>
                <a:effectLst>
                  <a:outerShdw blurRad="38100" dist="38100" dir="2700000" algn="tl">
                    <a:srgbClr val="C0C0C0"/>
                  </a:outerShdw>
                </a:effectLst>
                <a:latin typeface="方正姚体" pitchFamily="2" charset="-122"/>
                <a:ea typeface="方正姚体" pitchFamily="2" charset="-122"/>
              </a:rPr>
              <a:t>3</a:t>
            </a:r>
            <a:r>
              <a:rPr lang="zh-CN" altLang="en-US">
                <a:solidFill>
                  <a:srgbClr val="0000FF"/>
                </a:solidFill>
                <a:effectLst>
                  <a:outerShdw blurRad="38100" dist="38100" dir="2700000" algn="tl">
                    <a:srgbClr val="C0C0C0"/>
                  </a:outerShdw>
                </a:effectLst>
                <a:latin typeface="方正姚体" pitchFamily="2" charset="-122"/>
                <a:ea typeface="方正姚体" pitchFamily="2" charset="-122"/>
              </a:rPr>
              <a:t>、节拍脉冲和读写时序译码逻辑</a:t>
            </a:r>
          </a:p>
        </p:txBody>
      </p:sp>
      <p:sp>
        <p:nvSpPr>
          <p:cNvPr id="214019" name="Text Box 3"/>
          <p:cNvSpPr txBox="1">
            <a:spLocks noChangeArrowheads="1"/>
          </p:cNvSpPr>
          <p:nvPr/>
        </p:nvSpPr>
        <p:spPr bwMode="auto">
          <a:xfrm>
            <a:off x="304800" y="1223963"/>
            <a:ext cx="8458200" cy="1800225"/>
          </a:xfrm>
          <a:prstGeom prst="rect">
            <a:avLst/>
          </a:prstGeom>
          <a:noFill/>
          <a:ln w="9525">
            <a:noFill/>
            <a:miter lim="800000"/>
            <a:headEnd/>
            <a:tailEnd/>
          </a:ln>
          <a:effectLst/>
        </p:spPr>
        <p:txBody>
          <a:bodyPr>
            <a:spAutoFit/>
          </a:bodyPr>
          <a:lstStyle/>
          <a:p>
            <a:pPr>
              <a:spcBef>
                <a:spcPct val="0"/>
              </a:spcBef>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根据环形脉冲发生器产生的脉冲，通过与门和与非门电路产生节拍。同时和</a:t>
            </a:r>
            <a:r>
              <a:rPr lang="zh-CN" altLang="en-US" i="1" u="sng">
                <a:solidFill>
                  <a:srgbClr val="0000FF"/>
                </a:solidFill>
                <a:effectLst>
                  <a:outerShdw blurRad="38100" dist="38100" dir="2700000" algn="tl">
                    <a:srgbClr val="C0C0C0"/>
                  </a:outerShdw>
                </a:effectLst>
              </a:rPr>
              <a:t>微程序控制器中产生</a:t>
            </a:r>
            <a:r>
              <a:rPr lang="zh-CN" altLang="en-US">
                <a:effectLst>
                  <a:outerShdw blurRad="38100" dist="38100" dir="2700000" algn="tl">
                    <a:srgbClr val="C0C0C0"/>
                  </a:outerShdw>
                </a:effectLst>
              </a:rPr>
              <a:t>的读</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写</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对内存</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对</a:t>
            </a:r>
            <a:r>
              <a:rPr lang="en-US" altLang="zh-CN">
                <a:effectLst>
                  <a:outerShdw blurRad="38100" dist="38100" dir="2700000" algn="tl">
                    <a:srgbClr val="C0C0C0"/>
                  </a:outerShdw>
                </a:effectLst>
              </a:rPr>
              <a:t>I/O</a:t>
            </a:r>
            <a:r>
              <a:rPr lang="zh-CN" altLang="en-US">
                <a:effectLst>
                  <a:outerShdw blurRad="38100" dist="38100" dir="2700000" algn="tl">
                    <a:srgbClr val="C0C0C0"/>
                  </a:outerShdw>
                </a:effectLst>
              </a:rPr>
              <a:t>设备等</a:t>
            </a:r>
            <a:r>
              <a:rPr lang="zh-CN" altLang="en-US" i="1" u="sng">
                <a:solidFill>
                  <a:srgbClr val="0000FF"/>
                </a:solidFill>
                <a:effectLst>
                  <a:outerShdw blurRad="38100" dist="38100" dir="2700000" algn="tl">
                    <a:srgbClr val="C0C0C0"/>
                  </a:outerShdw>
                </a:effectLst>
              </a:rPr>
              <a:t>微操作信号融合</a:t>
            </a:r>
            <a:r>
              <a:rPr lang="zh-CN" altLang="en-US">
                <a:effectLst>
                  <a:outerShdw blurRad="38100" dist="38100" dir="2700000" algn="tl">
                    <a:srgbClr val="C0C0C0"/>
                  </a:outerShdw>
                </a:effectLst>
              </a:rPr>
              <a:t>，</a:t>
            </a:r>
            <a:r>
              <a:rPr lang="zh-CN" altLang="en-US" i="1" u="sng">
                <a:solidFill>
                  <a:srgbClr val="0000FF"/>
                </a:solidFill>
                <a:effectLst>
                  <a:outerShdw blurRad="38100" dist="38100" dir="2700000" algn="tl">
                    <a:srgbClr val="C0C0C0"/>
                  </a:outerShdw>
                </a:effectLst>
              </a:rPr>
              <a:t>实现</a:t>
            </a:r>
            <a:r>
              <a:rPr lang="zh-CN" altLang="en-US">
                <a:effectLst>
                  <a:outerShdw blurRad="38100" dist="38100" dir="2700000" algn="tl">
                    <a:srgbClr val="C0C0C0"/>
                  </a:outerShdw>
                </a:effectLst>
              </a:rPr>
              <a:t>对内存和外设的</a:t>
            </a:r>
            <a:r>
              <a:rPr lang="zh-CN" altLang="en-US" i="1" u="sng">
                <a:solidFill>
                  <a:srgbClr val="0000FF"/>
                </a:solidFill>
                <a:effectLst>
                  <a:outerShdw blurRad="38100" dist="38100" dir="2700000" algn="tl">
                    <a:srgbClr val="C0C0C0"/>
                  </a:outerShdw>
                </a:effectLst>
              </a:rPr>
              <a:t>读写操作</a:t>
            </a:r>
            <a:r>
              <a:rPr lang="zh-CN" altLang="en-US">
                <a:effectLst>
                  <a:outerShdw blurRad="38100" dist="38100" dir="2700000" algn="tl">
                    <a:srgbClr val="C0C0C0"/>
                  </a:outerShdw>
                </a:effectLst>
              </a:rPr>
              <a:t>。</a:t>
            </a:r>
          </a:p>
        </p:txBody>
      </p:sp>
      <p:sp>
        <p:nvSpPr>
          <p:cNvPr id="214021" name="Rectangle 5"/>
          <p:cNvSpPr>
            <a:spLocks noChangeArrowheads="1"/>
          </p:cNvSpPr>
          <p:nvPr/>
        </p:nvSpPr>
        <p:spPr bwMode="auto">
          <a:xfrm>
            <a:off x="473075" y="4087813"/>
            <a:ext cx="3667125" cy="519112"/>
          </a:xfrm>
          <a:prstGeom prst="rect">
            <a:avLst/>
          </a:prstGeom>
          <a:noFill/>
          <a:ln w="9525">
            <a:noFill/>
            <a:miter lim="800000"/>
            <a:headEnd/>
            <a:tailEnd/>
          </a:ln>
          <a:effectLst/>
        </p:spPr>
        <p:txBody>
          <a:bodyPr>
            <a:spAutoFit/>
          </a:bodyPr>
          <a:lstStyle/>
          <a:p>
            <a:pPr>
              <a:spcBef>
                <a:spcPct val="0"/>
              </a:spcBef>
              <a:defRPr/>
            </a:pPr>
            <a:r>
              <a:rPr lang="en-US" altLang="zh-CN">
                <a:solidFill>
                  <a:srgbClr val="0000FF"/>
                </a:solidFill>
                <a:effectLst>
                  <a:outerShdw blurRad="38100" dist="38100" dir="2700000" algn="tl">
                    <a:srgbClr val="C0C0C0"/>
                  </a:outerShdw>
                </a:effectLst>
                <a:latin typeface="方正姚体" pitchFamily="2" charset="-122"/>
                <a:ea typeface="方正姚体" pitchFamily="2" charset="-122"/>
              </a:rPr>
              <a:t>4</a:t>
            </a:r>
            <a:r>
              <a:rPr lang="zh-CN" altLang="en-US">
                <a:solidFill>
                  <a:srgbClr val="0000FF"/>
                </a:solidFill>
                <a:effectLst>
                  <a:outerShdw blurRad="38100" dist="38100" dir="2700000" algn="tl">
                    <a:srgbClr val="C0C0C0"/>
                  </a:outerShdw>
                </a:effectLst>
                <a:latin typeface="方正姚体" pitchFamily="2" charset="-122"/>
                <a:ea typeface="方正姚体" pitchFamily="2" charset="-122"/>
              </a:rPr>
              <a:t>、启停控制逻辑</a:t>
            </a:r>
          </a:p>
        </p:txBody>
      </p:sp>
      <p:sp>
        <p:nvSpPr>
          <p:cNvPr id="214022" name="Text Box 6"/>
          <p:cNvSpPr txBox="1">
            <a:spLocks noChangeArrowheads="1"/>
          </p:cNvSpPr>
          <p:nvPr/>
        </p:nvSpPr>
        <p:spPr bwMode="auto">
          <a:xfrm>
            <a:off x="304800" y="4652963"/>
            <a:ext cx="8458200" cy="1800225"/>
          </a:xfrm>
          <a:prstGeom prst="rect">
            <a:avLst/>
          </a:prstGeom>
          <a:noFill/>
          <a:ln w="9525">
            <a:noFill/>
            <a:miter lim="800000"/>
            <a:headEnd/>
            <a:tailEnd/>
          </a:ln>
          <a:effectLst/>
        </p:spPr>
        <p:txBody>
          <a:bodyPr>
            <a:spAutoFit/>
          </a:bodyPr>
          <a:lstStyle/>
          <a:p>
            <a:pPr>
              <a:spcBef>
                <a:spcPct val="0"/>
              </a:spcBef>
              <a:defRPr/>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根据计算机的需要，可靠地开放和封锁脉冲，控制时序信号的发生和停止，实现对整个机器的正确启动与停止。</a:t>
            </a:r>
            <a:r>
              <a:rPr lang="zh-CN" altLang="en-US" i="1" u="sng" dirty="0">
                <a:solidFill>
                  <a:srgbClr val="0000FF"/>
                </a:solidFill>
                <a:effectLst>
                  <a:outerShdw blurRad="38100" dist="38100" dir="2700000" algn="tl">
                    <a:srgbClr val="C0C0C0"/>
                  </a:outerShdw>
                </a:effectLst>
              </a:rPr>
              <a:t>必须保证启动时输出的第一个脉冲和停止时输出的最后一个脉冲都是完整的脉冲</a:t>
            </a:r>
            <a:r>
              <a:rPr lang="zh-CN" altLang="en-US" dirty="0">
                <a:solidFill>
                  <a:srgbClr val="0000FF"/>
                </a:solidFill>
                <a:effectLst>
                  <a:outerShdw blurRad="38100" dist="38100" dir="2700000" algn="tl">
                    <a:srgbClr val="C0C0C0"/>
                  </a:outerShdw>
                </a:effectLst>
              </a:rPr>
              <a:t>。</a:t>
            </a:r>
          </a:p>
        </p:txBody>
      </p:sp>
      <p:sp>
        <p:nvSpPr>
          <p:cNvPr id="214023" name="Rectangle 7"/>
          <p:cNvSpPr>
            <a:spLocks noChangeArrowheads="1"/>
          </p:cNvSpPr>
          <p:nvPr/>
        </p:nvSpPr>
        <p:spPr bwMode="auto">
          <a:xfrm>
            <a:off x="0" y="0"/>
            <a:ext cx="4156075" cy="579438"/>
          </a:xfrm>
          <a:prstGeom prst="rect">
            <a:avLst/>
          </a:prstGeom>
          <a:solidFill>
            <a:srgbClr val="FFFF00"/>
          </a:solidFill>
          <a:ln w="9525">
            <a:noFill/>
            <a:miter lim="800000"/>
            <a:headEnd/>
            <a:tailEnd/>
          </a:ln>
          <a:effectLst/>
        </p:spPr>
        <p:txBody>
          <a:bodyPr wrap="none">
            <a:spAutoFit/>
          </a:bodyPr>
          <a:lstStyle/>
          <a:p>
            <a:pPr>
              <a:spcBef>
                <a:spcPct val="20000"/>
              </a:spcBef>
              <a:defRPr/>
            </a:pPr>
            <a:r>
              <a:rPr lang="en-US" altLang="zh-CN" sz="3200">
                <a:solidFill>
                  <a:srgbClr val="0000FF"/>
                </a:solidFill>
                <a:effectLst>
                  <a:outerShdw blurRad="38100" dist="38100" dir="2700000" algn="tl">
                    <a:srgbClr val="000000"/>
                  </a:outerShdw>
                </a:effectLst>
                <a:ea typeface="方正姚体" pitchFamily="2" charset="-122"/>
              </a:rPr>
              <a:t>5.3.2  </a:t>
            </a:r>
            <a:r>
              <a:rPr lang="zh-CN" altLang="en-US" sz="3200">
                <a:solidFill>
                  <a:srgbClr val="0000FF"/>
                </a:solidFill>
                <a:effectLst>
                  <a:outerShdw blurRad="38100" dist="38100" dir="2700000" algn="tl">
                    <a:srgbClr val="000000"/>
                  </a:outerShdw>
                </a:effectLst>
                <a:ea typeface="方正姚体" pitchFamily="2" charset="-122"/>
              </a:rPr>
              <a:t>时序信号产生器</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5" name="Text Box 185"/>
          <p:cNvSpPr txBox="1">
            <a:spLocks noChangeArrowheads="1"/>
          </p:cNvSpPr>
          <p:nvPr/>
        </p:nvSpPr>
        <p:spPr bwMode="auto">
          <a:xfrm>
            <a:off x="5487988" y="1031875"/>
            <a:ext cx="1250950" cy="519113"/>
          </a:xfrm>
          <a:prstGeom prst="rect">
            <a:avLst/>
          </a:prstGeom>
          <a:noFill/>
          <a:ln w="19050">
            <a:noFill/>
            <a:miter lim="800000"/>
            <a:headEnd/>
            <a:tailEnd/>
          </a:ln>
          <a:effectLst/>
        </p:spPr>
        <p:txBody>
          <a:bodyPr wrap="none">
            <a:spAutoFit/>
          </a:bodyPr>
          <a:lstStyle/>
          <a:p>
            <a:pPr algn="ctr">
              <a:spcBef>
                <a:spcPct val="20000"/>
              </a:spcBef>
              <a:defRPr/>
            </a:pPr>
            <a:r>
              <a:rPr lang="zh-CN" altLang="en-US">
                <a:solidFill>
                  <a:srgbClr val="008000"/>
                </a:solidFill>
                <a:effectLst>
                  <a:outerShdw blurRad="38100" dist="38100" dir="2700000" algn="tl">
                    <a:srgbClr val="C0C0C0"/>
                  </a:outerShdw>
                </a:effectLst>
                <a:latin typeface="黑体" pitchFamily="2" charset="-122"/>
              </a:rPr>
              <a:t>功能表</a:t>
            </a:r>
          </a:p>
        </p:txBody>
      </p:sp>
      <p:graphicFrame>
        <p:nvGraphicFramePr>
          <p:cNvPr id="215226" name="Group 186"/>
          <p:cNvGraphicFramePr>
            <a:graphicFrameLocks noGrp="1"/>
          </p:cNvGraphicFramePr>
          <p:nvPr/>
        </p:nvGraphicFramePr>
        <p:xfrm>
          <a:off x="4191000" y="1717675"/>
          <a:ext cx="4419600" cy="2670811"/>
        </p:xfrm>
        <a:graphic>
          <a:graphicData uri="http://schemas.openxmlformats.org/drawingml/2006/table">
            <a:tbl>
              <a:tblPr/>
              <a:tblGrid>
                <a:gridCol w="765175"/>
                <a:gridCol w="765175"/>
                <a:gridCol w="763588"/>
                <a:gridCol w="763587"/>
                <a:gridCol w="676275"/>
                <a:gridCol w="685800"/>
              </a:tblGrid>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R</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S</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CP</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Q</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Q</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0</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261" name="Text Box 221"/>
          <p:cNvSpPr txBox="1">
            <a:spLocks noChangeArrowheads="1"/>
          </p:cNvSpPr>
          <p:nvPr/>
        </p:nvSpPr>
        <p:spPr bwMode="auto">
          <a:xfrm>
            <a:off x="304800" y="747713"/>
            <a:ext cx="3286125" cy="519112"/>
          </a:xfrm>
          <a:prstGeom prst="rect">
            <a:avLst/>
          </a:prstGeom>
          <a:noFill/>
          <a:ln w="28575">
            <a:noFill/>
            <a:miter lim="800000"/>
            <a:headEnd/>
            <a:tailEnd/>
          </a:ln>
          <a:effectLst/>
        </p:spPr>
        <p:txBody>
          <a:bodyPr wrap="none">
            <a:spAutoFit/>
          </a:bodyPr>
          <a:lstStyle/>
          <a:p>
            <a:pPr>
              <a:spcBef>
                <a:spcPct val="20000"/>
              </a:spcBef>
              <a:defRPr/>
            </a:pPr>
            <a:r>
              <a:rPr lang="zh-CN" altLang="en-US">
                <a:effectLst>
                  <a:outerShdw blurRad="38100" dist="38100" dir="2700000" algn="tl">
                    <a:srgbClr val="C0C0C0"/>
                  </a:outerShdw>
                </a:effectLst>
              </a:rPr>
              <a:t>维持阻塞</a:t>
            </a:r>
            <a:r>
              <a:rPr lang="en-US" altLang="zh-CN">
                <a:effectLst>
                  <a:outerShdw blurRad="38100" dist="38100" dir="2700000" algn="tl">
                    <a:srgbClr val="C0C0C0"/>
                  </a:outerShdw>
                </a:effectLst>
              </a:rPr>
              <a:t>D</a:t>
            </a:r>
            <a:r>
              <a:rPr lang="zh-CN" altLang="en-US">
                <a:effectLst>
                  <a:outerShdw blurRad="38100" dist="38100" dir="2700000" algn="tl">
                    <a:srgbClr val="C0C0C0"/>
                  </a:outerShdw>
                </a:effectLst>
              </a:rPr>
              <a:t>型触发器</a:t>
            </a:r>
          </a:p>
        </p:txBody>
      </p:sp>
      <p:sp>
        <p:nvSpPr>
          <p:cNvPr id="9255" name="Rectangle 222"/>
          <p:cNvSpPr>
            <a:spLocks noChangeArrowheads="1"/>
          </p:cNvSpPr>
          <p:nvPr/>
        </p:nvSpPr>
        <p:spPr bwMode="auto">
          <a:xfrm>
            <a:off x="1371600" y="2708275"/>
            <a:ext cx="1066800" cy="1295400"/>
          </a:xfrm>
          <a:prstGeom prst="rect">
            <a:avLst/>
          </a:prstGeom>
          <a:noFill/>
          <a:ln w="28575">
            <a:solidFill>
              <a:schemeClr val="tx1"/>
            </a:solidFill>
            <a:miter lim="800000"/>
            <a:headEnd/>
            <a:tailEnd/>
          </a:ln>
        </p:spPr>
        <p:txBody>
          <a:bodyPr anchor="ctr">
            <a:spAutoFit/>
          </a:bodyPr>
          <a:lstStyle/>
          <a:p>
            <a:endParaRPr lang="zh-CN" altLang="en-US"/>
          </a:p>
        </p:txBody>
      </p:sp>
      <p:sp>
        <p:nvSpPr>
          <p:cNvPr id="9256" name="Line 223"/>
          <p:cNvSpPr>
            <a:spLocks noChangeShapeType="1"/>
          </p:cNvSpPr>
          <p:nvPr/>
        </p:nvSpPr>
        <p:spPr bwMode="auto">
          <a:xfrm>
            <a:off x="914400" y="3013075"/>
            <a:ext cx="457200" cy="0"/>
          </a:xfrm>
          <a:prstGeom prst="line">
            <a:avLst/>
          </a:prstGeom>
          <a:noFill/>
          <a:ln w="28575">
            <a:solidFill>
              <a:schemeClr val="tx1"/>
            </a:solidFill>
            <a:round/>
            <a:headEnd/>
            <a:tailEnd/>
          </a:ln>
        </p:spPr>
        <p:txBody>
          <a:bodyPr wrap="none">
            <a:spAutoFit/>
          </a:bodyPr>
          <a:lstStyle/>
          <a:p>
            <a:endParaRPr lang="zh-CN" altLang="en-US"/>
          </a:p>
        </p:txBody>
      </p:sp>
      <p:sp>
        <p:nvSpPr>
          <p:cNvPr id="9257" name="Line 224"/>
          <p:cNvSpPr>
            <a:spLocks noChangeShapeType="1"/>
          </p:cNvSpPr>
          <p:nvPr/>
        </p:nvSpPr>
        <p:spPr bwMode="auto">
          <a:xfrm>
            <a:off x="914400" y="3546475"/>
            <a:ext cx="457200" cy="0"/>
          </a:xfrm>
          <a:prstGeom prst="line">
            <a:avLst/>
          </a:prstGeom>
          <a:noFill/>
          <a:ln w="28575">
            <a:solidFill>
              <a:schemeClr val="tx1"/>
            </a:solidFill>
            <a:round/>
            <a:headEnd/>
            <a:tailEnd/>
          </a:ln>
        </p:spPr>
        <p:txBody>
          <a:bodyPr wrap="none">
            <a:spAutoFit/>
          </a:bodyPr>
          <a:lstStyle/>
          <a:p>
            <a:endParaRPr lang="zh-CN" altLang="en-US"/>
          </a:p>
        </p:txBody>
      </p:sp>
      <p:sp>
        <p:nvSpPr>
          <p:cNvPr id="9258" name="Line 225"/>
          <p:cNvSpPr>
            <a:spLocks noChangeShapeType="1"/>
          </p:cNvSpPr>
          <p:nvPr/>
        </p:nvSpPr>
        <p:spPr bwMode="auto">
          <a:xfrm>
            <a:off x="2438400" y="2936875"/>
            <a:ext cx="533400" cy="0"/>
          </a:xfrm>
          <a:prstGeom prst="line">
            <a:avLst/>
          </a:prstGeom>
          <a:noFill/>
          <a:ln w="28575">
            <a:solidFill>
              <a:schemeClr val="tx1"/>
            </a:solidFill>
            <a:round/>
            <a:headEnd/>
            <a:tailEnd/>
          </a:ln>
        </p:spPr>
        <p:txBody>
          <a:bodyPr wrap="none">
            <a:spAutoFit/>
          </a:bodyPr>
          <a:lstStyle/>
          <a:p>
            <a:endParaRPr lang="zh-CN" altLang="en-US"/>
          </a:p>
        </p:txBody>
      </p:sp>
      <p:sp>
        <p:nvSpPr>
          <p:cNvPr id="9259" name="Line 226"/>
          <p:cNvSpPr>
            <a:spLocks noChangeShapeType="1"/>
          </p:cNvSpPr>
          <p:nvPr/>
        </p:nvSpPr>
        <p:spPr bwMode="auto">
          <a:xfrm>
            <a:off x="2514600" y="3622675"/>
            <a:ext cx="533400" cy="0"/>
          </a:xfrm>
          <a:prstGeom prst="line">
            <a:avLst/>
          </a:prstGeom>
          <a:noFill/>
          <a:ln w="28575">
            <a:solidFill>
              <a:schemeClr val="tx1"/>
            </a:solidFill>
            <a:round/>
            <a:headEnd/>
            <a:tailEnd/>
          </a:ln>
        </p:spPr>
        <p:txBody>
          <a:bodyPr wrap="none">
            <a:spAutoFit/>
          </a:bodyPr>
          <a:lstStyle/>
          <a:p>
            <a:endParaRPr lang="zh-CN" altLang="en-US"/>
          </a:p>
        </p:txBody>
      </p:sp>
      <p:sp>
        <p:nvSpPr>
          <p:cNvPr id="9260" name="Oval 227"/>
          <p:cNvSpPr>
            <a:spLocks noChangeAspect="1" noChangeArrowheads="1"/>
          </p:cNvSpPr>
          <p:nvPr/>
        </p:nvSpPr>
        <p:spPr bwMode="auto">
          <a:xfrm>
            <a:off x="2438400" y="3562350"/>
            <a:ext cx="107950" cy="107950"/>
          </a:xfrm>
          <a:prstGeom prst="ellipse">
            <a:avLst/>
          </a:prstGeom>
          <a:solidFill>
            <a:srgbClr val="FFFFFF"/>
          </a:solidFill>
          <a:ln w="28575">
            <a:solidFill>
              <a:schemeClr val="tx1"/>
            </a:solidFill>
            <a:round/>
            <a:headEnd/>
            <a:tailEnd/>
          </a:ln>
        </p:spPr>
        <p:txBody>
          <a:bodyPr wrap="none" anchor="ctr">
            <a:spAutoFit/>
          </a:bodyPr>
          <a:lstStyle/>
          <a:p>
            <a:endParaRPr lang="zh-CN" altLang="en-US"/>
          </a:p>
        </p:txBody>
      </p:sp>
      <p:sp>
        <p:nvSpPr>
          <p:cNvPr id="9261" name="Oval 228"/>
          <p:cNvSpPr>
            <a:spLocks noChangeAspect="1" noChangeArrowheads="1"/>
          </p:cNvSpPr>
          <p:nvPr/>
        </p:nvSpPr>
        <p:spPr bwMode="auto">
          <a:xfrm>
            <a:off x="1828800" y="2571750"/>
            <a:ext cx="107950" cy="107950"/>
          </a:xfrm>
          <a:prstGeom prst="ellipse">
            <a:avLst/>
          </a:prstGeom>
          <a:solidFill>
            <a:srgbClr val="FFFFFF"/>
          </a:solidFill>
          <a:ln w="28575">
            <a:solidFill>
              <a:schemeClr val="tx1"/>
            </a:solidFill>
            <a:round/>
            <a:headEnd/>
            <a:tailEnd/>
          </a:ln>
        </p:spPr>
        <p:txBody>
          <a:bodyPr wrap="none" anchor="ctr">
            <a:spAutoFit/>
          </a:bodyPr>
          <a:lstStyle/>
          <a:p>
            <a:endParaRPr lang="zh-CN" altLang="en-US"/>
          </a:p>
        </p:txBody>
      </p:sp>
      <p:sp>
        <p:nvSpPr>
          <p:cNvPr id="9262" name="Oval 229"/>
          <p:cNvSpPr>
            <a:spLocks noChangeAspect="1" noChangeArrowheads="1"/>
          </p:cNvSpPr>
          <p:nvPr/>
        </p:nvSpPr>
        <p:spPr bwMode="auto">
          <a:xfrm>
            <a:off x="1828800" y="4003675"/>
            <a:ext cx="107950" cy="107950"/>
          </a:xfrm>
          <a:prstGeom prst="ellipse">
            <a:avLst/>
          </a:prstGeom>
          <a:solidFill>
            <a:srgbClr val="FFFFFF"/>
          </a:solidFill>
          <a:ln w="28575">
            <a:solidFill>
              <a:schemeClr val="tx1"/>
            </a:solidFill>
            <a:round/>
            <a:headEnd/>
            <a:tailEnd/>
          </a:ln>
        </p:spPr>
        <p:txBody>
          <a:bodyPr wrap="none" anchor="ctr">
            <a:spAutoFit/>
          </a:bodyPr>
          <a:lstStyle/>
          <a:p>
            <a:endParaRPr lang="zh-CN" altLang="en-US"/>
          </a:p>
        </p:txBody>
      </p:sp>
      <p:sp>
        <p:nvSpPr>
          <p:cNvPr id="215270" name="Text Box 230"/>
          <p:cNvSpPr txBox="1">
            <a:spLocks noChangeArrowheads="1"/>
          </p:cNvSpPr>
          <p:nvPr/>
        </p:nvSpPr>
        <p:spPr bwMode="auto">
          <a:xfrm>
            <a:off x="619125" y="2697163"/>
            <a:ext cx="441325" cy="519112"/>
          </a:xfrm>
          <a:prstGeom prst="rect">
            <a:avLst/>
          </a:prstGeom>
          <a:noFill/>
          <a:ln w="28575">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rPr>
              <a:t>D</a:t>
            </a:r>
          </a:p>
        </p:txBody>
      </p:sp>
      <p:sp>
        <p:nvSpPr>
          <p:cNvPr id="215271" name="Text Box 231"/>
          <p:cNvSpPr txBox="1">
            <a:spLocks noChangeArrowheads="1"/>
          </p:cNvSpPr>
          <p:nvPr/>
        </p:nvSpPr>
        <p:spPr bwMode="auto">
          <a:xfrm>
            <a:off x="349250" y="3230563"/>
            <a:ext cx="677863" cy="519112"/>
          </a:xfrm>
          <a:prstGeom prst="rect">
            <a:avLst/>
          </a:prstGeom>
          <a:noFill/>
          <a:ln w="28575">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rPr>
              <a:t>CP</a:t>
            </a:r>
          </a:p>
        </p:txBody>
      </p:sp>
      <p:sp>
        <p:nvSpPr>
          <p:cNvPr id="215272" name="Text Box 232"/>
          <p:cNvSpPr txBox="1">
            <a:spLocks noChangeArrowheads="1"/>
          </p:cNvSpPr>
          <p:nvPr/>
        </p:nvSpPr>
        <p:spPr bwMode="auto">
          <a:xfrm>
            <a:off x="2862263" y="2652713"/>
            <a:ext cx="460375" cy="519112"/>
          </a:xfrm>
          <a:prstGeom prst="rect">
            <a:avLst/>
          </a:prstGeom>
          <a:noFill/>
          <a:ln w="28575">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rPr>
              <a:t>Q</a:t>
            </a:r>
          </a:p>
        </p:txBody>
      </p:sp>
      <p:sp>
        <p:nvSpPr>
          <p:cNvPr id="215273" name="Text Box 233"/>
          <p:cNvSpPr txBox="1">
            <a:spLocks noChangeArrowheads="1"/>
          </p:cNvSpPr>
          <p:nvPr/>
        </p:nvSpPr>
        <p:spPr bwMode="auto">
          <a:xfrm>
            <a:off x="2927350" y="3338513"/>
            <a:ext cx="460375" cy="519112"/>
          </a:xfrm>
          <a:prstGeom prst="rect">
            <a:avLst/>
          </a:prstGeom>
          <a:noFill/>
          <a:ln w="28575">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rPr>
              <a:t>Q</a:t>
            </a:r>
          </a:p>
        </p:txBody>
      </p:sp>
      <p:sp>
        <p:nvSpPr>
          <p:cNvPr id="9267" name="Line 234"/>
          <p:cNvSpPr>
            <a:spLocks noChangeShapeType="1"/>
          </p:cNvSpPr>
          <p:nvPr/>
        </p:nvSpPr>
        <p:spPr bwMode="auto">
          <a:xfrm>
            <a:off x="1889125" y="2190750"/>
            <a:ext cx="0" cy="381000"/>
          </a:xfrm>
          <a:prstGeom prst="line">
            <a:avLst/>
          </a:prstGeom>
          <a:noFill/>
          <a:ln w="28575">
            <a:solidFill>
              <a:schemeClr val="tx1"/>
            </a:solidFill>
            <a:round/>
            <a:headEnd/>
            <a:tailEnd/>
          </a:ln>
        </p:spPr>
        <p:txBody>
          <a:bodyPr wrap="none">
            <a:spAutoFit/>
          </a:bodyPr>
          <a:lstStyle/>
          <a:p>
            <a:endParaRPr lang="zh-CN" altLang="en-US"/>
          </a:p>
        </p:txBody>
      </p:sp>
      <p:sp>
        <p:nvSpPr>
          <p:cNvPr id="9268" name="Line 235"/>
          <p:cNvSpPr>
            <a:spLocks noChangeShapeType="1"/>
          </p:cNvSpPr>
          <p:nvPr/>
        </p:nvSpPr>
        <p:spPr bwMode="auto">
          <a:xfrm>
            <a:off x="1892300" y="4079875"/>
            <a:ext cx="0" cy="457200"/>
          </a:xfrm>
          <a:prstGeom prst="line">
            <a:avLst/>
          </a:prstGeom>
          <a:noFill/>
          <a:ln w="28575">
            <a:solidFill>
              <a:schemeClr val="tx1"/>
            </a:solidFill>
            <a:round/>
            <a:headEnd/>
            <a:tailEnd/>
          </a:ln>
        </p:spPr>
        <p:txBody>
          <a:bodyPr wrap="none">
            <a:spAutoFit/>
          </a:bodyPr>
          <a:lstStyle/>
          <a:p>
            <a:endParaRPr lang="zh-CN" altLang="en-US"/>
          </a:p>
        </p:txBody>
      </p:sp>
      <p:sp>
        <p:nvSpPr>
          <p:cNvPr id="215276" name="Text Box 236"/>
          <p:cNvSpPr txBox="1">
            <a:spLocks noChangeArrowheads="1"/>
          </p:cNvSpPr>
          <p:nvPr/>
        </p:nvSpPr>
        <p:spPr bwMode="auto">
          <a:xfrm>
            <a:off x="1666875" y="4468813"/>
            <a:ext cx="420688" cy="519112"/>
          </a:xfrm>
          <a:prstGeom prst="rect">
            <a:avLst/>
          </a:prstGeom>
          <a:noFill/>
          <a:ln w="28575">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rPr>
              <a:t>S</a:t>
            </a:r>
          </a:p>
        </p:txBody>
      </p:sp>
      <p:sp>
        <p:nvSpPr>
          <p:cNvPr id="215277" name="Text Box 237"/>
          <p:cNvSpPr txBox="1">
            <a:spLocks noChangeArrowheads="1"/>
          </p:cNvSpPr>
          <p:nvPr/>
        </p:nvSpPr>
        <p:spPr bwMode="auto">
          <a:xfrm>
            <a:off x="1689100" y="1706563"/>
            <a:ext cx="441325" cy="519112"/>
          </a:xfrm>
          <a:prstGeom prst="rect">
            <a:avLst/>
          </a:prstGeom>
          <a:noFill/>
          <a:ln w="28575">
            <a:noFill/>
            <a:miter lim="800000"/>
            <a:headEnd/>
            <a:tailEnd/>
          </a:ln>
          <a:effectLst/>
        </p:spPr>
        <p:txBody>
          <a:bodyPr wrap="none">
            <a:spAutoFit/>
          </a:bodyPr>
          <a:lstStyle/>
          <a:p>
            <a:pPr algn="ctr">
              <a:spcBef>
                <a:spcPct val="20000"/>
              </a:spcBef>
              <a:defRPr/>
            </a:pPr>
            <a:r>
              <a:rPr lang="en-US" altLang="zh-CN">
                <a:effectLst>
                  <a:outerShdw blurRad="38100" dist="38100" dir="2700000" algn="tl">
                    <a:srgbClr val="C0C0C0"/>
                  </a:outerShdw>
                </a:effectLst>
              </a:rPr>
              <a:t>R</a:t>
            </a:r>
          </a:p>
        </p:txBody>
      </p:sp>
      <p:sp>
        <p:nvSpPr>
          <p:cNvPr id="9271" name="Line 238"/>
          <p:cNvSpPr>
            <a:spLocks noChangeShapeType="1"/>
          </p:cNvSpPr>
          <p:nvPr/>
        </p:nvSpPr>
        <p:spPr bwMode="auto">
          <a:xfrm>
            <a:off x="3048000" y="3441700"/>
            <a:ext cx="228600" cy="0"/>
          </a:xfrm>
          <a:prstGeom prst="line">
            <a:avLst/>
          </a:prstGeom>
          <a:noFill/>
          <a:ln w="28575">
            <a:solidFill>
              <a:schemeClr val="tx1"/>
            </a:solidFill>
            <a:round/>
            <a:headEnd/>
            <a:tailEnd/>
          </a:ln>
        </p:spPr>
        <p:txBody>
          <a:bodyPr wrap="none">
            <a:spAutoFit/>
          </a:bodyPr>
          <a:lstStyle/>
          <a:p>
            <a:endParaRPr lang="zh-CN" altLang="en-US"/>
          </a:p>
        </p:txBody>
      </p:sp>
      <p:sp>
        <p:nvSpPr>
          <p:cNvPr id="9272" name="Line 239"/>
          <p:cNvSpPr>
            <a:spLocks noChangeShapeType="1"/>
          </p:cNvSpPr>
          <p:nvPr/>
        </p:nvSpPr>
        <p:spPr bwMode="auto">
          <a:xfrm>
            <a:off x="1812925" y="1793875"/>
            <a:ext cx="228600" cy="0"/>
          </a:xfrm>
          <a:prstGeom prst="line">
            <a:avLst/>
          </a:prstGeom>
          <a:noFill/>
          <a:ln w="28575">
            <a:solidFill>
              <a:schemeClr val="tx1"/>
            </a:solidFill>
            <a:round/>
            <a:headEnd/>
            <a:tailEnd/>
          </a:ln>
        </p:spPr>
        <p:txBody>
          <a:bodyPr wrap="none">
            <a:spAutoFit/>
          </a:bodyPr>
          <a:lstStyle/>
          <a:p>
            <a:endParaRPr lang="zh-CN" altLang="en-US"/>
          </a:p>
        </p:txBody>
      </p:sp>
      <p:sp>
        <p:nvSpPr>
          <p:cNvPr id="9273" name="Line 240"/>
          <p:cNvSpPr>
            <a:spLocks noChangeShapeType="1"/>
          </p:cNvSpPr>
          <p:nvPr/>
        </p:nvSpPr>
        <p:spPr bwMode="auto">
          <a:xfrm>
            <a:off x="1784350" y="4584700"/>
            <a:ext cx="228600" cy="0"/>
          </a:xfrm>
          <a:prstGeom prst="line">
            <a:avLst/>
          </a:prstGeom>
          <a:noFill/>
          <a:ln w="28575">
            <a:solidFill>
              <a:schemeClr val="tx1"/>
            </a:solidFill>
            <a:round/>
            <a:headEnd/>
            <a:tailEnd/>
          </a:ln>
        </p:spPr>
        <p:txBody>
          <a:bodyPr wrap="none">
            <a:spAutoFit/>
          </a:bodyPr>
          <a:lstStyle/>
          <a:p>
            <a:endParaRPr lang="zh-CN" altLang="en-US"/>
          </a:p>
        </p:txBody>
      </p:sp>
      <p:sp>
        <p:nvSpPr>
          <p:cNvPr id="215281" name="Text Box 241"/>
          <p:cNvSpPr txBox="1">
            <a:spLocks noChangeArrowheads="1"/>
          </p:cNvSpPr>
          <p:nvPr/>
        </p:nvSpPr>
        <p:spPr bwMode="auto">
          <a:xfrm>
            <a:off x="1373188" y="5070475"/>
            <a:ext cx="1250950" cy="519113"/>
          </a:xfrm>
          <a:prstGeom prst="rect">
            <a:avLst/>
          </a:prstGeom>
          <a:noFill/>
          <a:ln w="28575">
            <a:noFill/>
            <a:miter lim="800000"/>
            <a:headEnd/>
            <a:tailEnd/>
          </a:ln>
          <a:effectLst/>
        </p:spPr>
        <p:txBody>
          <a:bodyPr wrap="none">
            <a:spAutoFit/>
          </a:bodyPr>
          <a:lstStyle/>
          <a:p>
            <a:pPr algn="ctr">
              <a:spcBef>
                <a:spcPct val="20000"/>
              </a:spcBef>
              <a:defRPr/>
            </a:pPr>
            <a:r>
              <a:rPr lang="zh-CN" altLang="en-US">
                <a:effectLst>
                  <a:outerShdw blurRad="38100" dist="38100" dir="2700000" algn="tl">
                    <a:srgbClr val="C0C0C0"/>
                  </a:outerShdw>
                </a:effectLst>
                <a:latin typeface="黑体" pitchFamily="2" charset="-122"/>
              </a:rPr>
              <a:t>逻辑图</a:t>
            </a:r>
          </a:p>
        </p:txBody>
      </p:sp>
      <p:grpSp>
        <p:nvGrpSpPr>
          <p:cNvPr id="2" name="Group 242"/>
          <p:cNvGrpSpPr>
            <a:grpSpLocks/>
          </p:cNvGrpSpPr>
          <p:nvPr/>
        </p:nvGrpSpPr>
        <p:grpSpPr bwMode="auto">
          <a:xfrm>
            <a:off x="4464050" y="1717675"/>
            <a:ext cx="3917950" cy="2667000"/>
            <a:chOff x="2908" y="1054"/>
            <a:chExt cx="2468" cy="1680"/>
          </a:xfrm>
        </p:grpSpPr>
        <p:sp>
          <p:nvSpPr>
            <p:cNvPr id="9281" name="Line 243"/>
            <p:cNvSpPr>
              <a:spLocks noChangeShapeType="1"/>
            </p:cNvSpPr>
            <p:nvPr/>
          </p:nvSpPr>
          <p:spPr bwMode="auto">
            <a:xfrm>
              <a:off x="5090" y="1054"/>
              <a:ext cx="0" cy="1680"/>
            </a:xfrm>
            <a:prstGeom prst="line">
              <a:avLst/>
            </a:prstGeom>
            <a:noFill/>
            <a:ln w="19050">
              <a:solidFill>
                <a:schemeClr val="tx1"/>
              </a:solidFill>
              <a:round/>
              <a:headEnd/>
              <a:tailEnd/>
            </a:ln>
          </p:spPr>
          <p:txBody>
            <a:bodyPr wrap="none">
              <a:spAutoFit/>
            </a:bodyPr>
            <a:lstStyle/>
            <a:p>
              <a:endParaRPr lang="zh-CN" altLang="en-US"/>
            </a:p>
          </p:txBody>
        </p:sp>
        <p:sp>
          <p:nvSpPr>
            <p:cNvPr id="9282" name="Line 244"/>
            <p:cNvSpPr>
              <a:spLocks noChangeShapeType="1"/>
            </p:cNvSpPr>
            <p:nvPr/>
          </p:nvSpPr>
          <p:spPr bwMode="auto">
            <a:xfrm>
              <a:off x="4650" y="1054"/>
              <a:ext cx="0" cy="1680"/>
            </a:xfrm>
            <a:prstGeom prst="line">
              <a:avLst/>
            </a:prstGeom>
            <a:noFill/>
            <a:ln w="19050">
              <a:solidFill>
                <a:schemeClr val="tx1"/>
              </a:solidFill>
              <a:round/>
              <a:headEnd/>
              <a:tailEnd/>
            </a:ln>
          </p:spPr>
          <p:txBody>
            <a:bodyPr wrap="none">
              <a:spAutoFit/>
            </a:bodyPr>
            <a:lstStyle/>
            <a:p>
              <a:endParaRPr lang="zh-CN" altLang="en-US"/>
            </a:p>
          </p:txBody>
        </p:sp>
        <p:sp>
          <p:nvSpPr>
            <p:cNvPr id="9283" name="Line 245"/>
            <p:cNvSpPr>
              <a:spLocks noChangeShapeType="1"/>
            </p:cNvSpPr>
            <p:nvPr/>
          </p:nvSpPr>
          <p:spPr bwMode="auto">
            <a:xfrm>
              <a:off x="5232" y="1120"/>
              <a:ext cx="144" cy="0"/>
            </a:xfrm>
            <a:prstGeom prst="line">
              <a:avLst/>
            </a:prstGeom>
            <a:noFill/>
            <a:ln w="28575">
              <a:solidFill>
                <a:schemeClr val="tx1"/>
              </a:solidFill>
              <a:round/>
              <a:headEnd/>
              <a:tailEnd/>
            </a:ln>
          </p:spPr>
          <p:txBody>
            <a:bodyPr wrap="none">
              <a:spAutoFit/>
            </a:bodyPr>
            <a:lstStyle/>
            <a:p>
              <a:endParaRPr lang="zh-CN" altLang="en-US"/>
            </a:p>
          </p:txBody>
        </p:sp>
        <p:sp>
          <p:nvSpPr>
            <p:cNvPr id="9284" name="Line 246"/>
            <p:cNvSpPr>
              <a:spLocks noChangeShapeType="1"/>
            </p:cNvSpPr>
            <p:nvPr/>
          </p:nvSpPr>
          <p:spPr bwMode="auto">
            <a:xfrm flipV="1">
              <a:off x="3908" y="2136"/>
              <a:ext cx="0" cy="192"/>
            </a:xfrm>
            <a:prstGeom prst="line">
              <a:avLst/>
            </a:prstGeom>
            <a:noFill/>
            <a:ln w="19050">
              <a:solidFill>
                <a:srgbClr val="FF3300"/>
              </a:solidFill>
              <a:round/>
              <a:headEnd/>
              <a:tailEnd type="triangle" w="med" len="med"/>
            </a:ln>
          </p:spPr>
          <p:txBody>
            <a:bodyPr wrap="none">
              <a:spAutoFit/>
            </a:bodyPr>
            <a:lstStyle/>
            <a:p>
              <a:endParaRPr lang="zh-CN" altLang="en-US"/>
            </a:p>
          </p:txBody>
        </p:sp>
        <p:sp>
          <p:nvSpPr>
            <p:cNvPr id="9285" name="Line 247"/>
            <p:cNvSpPr>
              <a:spLocks noChangeShapeType="1"/>
            </p:cNvSpPr>
            <p:nvPr/>
          </p:nvSpPr>
          <p:spPr bwMode="auto">
            <a:xfrm flipV="1">
              <a:off x="3918" y="2456"/>
              <a:ext cx="0" cy="192"/>
            </a:xfrm>
            <a:prstGeom prst="line">
              <a:avLst/>
            </a:prstGeom>
            <a:noFill/>
            <a:ln w="19050">
              <a:solidFill>
                <a:srgbClr val="FF3300"/>
              </a:solidFill>
              <a:round/>
              <a:headEnd/>
              <a:tailEnd type="triangle" w="med" len="med"/>
            </a:ln>
          </p:spPr>
          <p:txBody>
            <a:bodyPr wrap="none">
              <a:spAutoFit/>
            </a:bodyPr>
            <a:lstStyle/>
            <a:p>
              <a:endParaRPr lang="zh-CN" altLang="en-US"/>
            </a:p>
          </p:txBody>
        </p:sp>
        <p:sp>
          <p:nvSpPr>
            <p:cNvPr id="9286" name="Line 248"/>
            <p:cNvSpPr>
              <a:spLocks noChangeShapeType="1"/>
            </p:cNvSpPr>
            <p:nvPr/>
          </p:nvSpPr>
          <p:spPr bwMode="auto">
            <a:xfrm>
              <a:off x="3398" y="1112"/>
              <a:ext cx="144" cy="0"/>
            </a:xfrm>
            <a:prstGeom prst="line">
              <a:avLst/>
            </a:prstGeom>
            <a:noFill/>
            <a:ln w="28575">
              <a:solidFill>
                <a:schemeClr val="tx1"/>
              </a:solidFill>
              <a:round/>
              <a:headEnd/>
              <a:tailEnd/>
            </a:ln>
          </p:spPr>
          <p:txBody>
            <a:bodyPr wrap="none">
              <a:spAutoFit/>
            </a:bodyPr>
            <a:lstStyle/>
            <a:p>
              <a:endParaRPr lang="zh-CN" altLang="en-US"/>
            </a:p>
          </p:txBody>
        </p:sp>
        <p:sp>
          <p:nvSpPr>
            <p:cNvPr id="9287" name="Line 249"/>
            <p:cNvSpPr>
              <a:spLocks noChangeShapeType="1"/>
            </p:cNvSpPr>
            <p:nvPr/>
          </p:nvSpPr>
          <p:spPr bwMode="auto">
            <a:xfrm>
              <a:off x="2908" y="1112"/>
              <a:ext cx="144" cy="0"/>
            </a:xfrm>
            <a:prstGeom prst="line">
              <a:avLst/>
            </a:prstGeom>
            <a:noFill/>
            <a:ln w="28575">
              <a:solidFill>
                <a:schemeClr val="tx1"/>
              </a:solidFill>
              <a:round/>
              <a:headEnd/>
              <a:tailEnd/>
            </a:ln>
          </p:spPr>
          <p:txBody>
            <a:bodyPr wrap="none">
              <a:spAutoFit/>
            </a:bodyPr>
            <a:lstStyle/>
            <a:p>
              <a:endParaRPr lang="zh-CN" altLang="en-US"/>
            </a:p>
          </p:txBody>
        </p:sp>
      </p:grpSp>
      <p:grpSp>
        <p:nvGrpSpPr>
          <p:cNvPr id="3" name="Group 250"/>
          <p:cNvGrpSpPr>
            <a:grpSpLocks/>
          </p:cNvGrpSpPr>
          <p:nvPr/>
        </p:nvGrpSpPr>
        <p:grpSpPr bwMode="auto">
          <a:xfrm>
            <a:off x="5184775" y="4845050"/>
            <a:ext cx="1606550" cy="1031875"/>
            <a:chOff x="2546" y="3120"/>
            <a:chExt cx="1012" cy="650"/>
          </a:xfrm>
        </p:grpSpPr>
        <p:sp>
          <p:nvSpPr>
            <p:cNvPr id="215291" name="Text Box 251"/>
            <p:cNvSpPr txBox="1">
              <a:spLocks noChangeArrowheads="1"/>
            </p:cNvSpPr>
            <p:nvPr/>
          </p:nvSpPr>
          <p:spPr bwMode="auto">
            <a:xfrm>
              <a:off x="2546" y="3120"/>
              <a:ext cx="1012" cy="650"/>
            </a:xfrm>
            <a:prstGeom prst="rect">
              <a:avLst/>
            </a:prstGeom>
            <a:noFill/>
            <a:ln w="28575">
              <a:noFill/>
              <a:miter lim="800000"/>
              <a:headEnd/>
              <a:tailEnd/>
            </a:ln>
            <a:effectLst/>
          </p:spPr>
          <p:txBody>
            <a:bodyPr wrap="none">
              <a:spAutoFit/>
            </a:bodyPr>
            <a:lstStyle/>
            <a:p>
              <a:pPr algn="ctr">
                <a:spcBef>
                  <a:spcPct val="20000"/>
                </a:spcBef>
                <a:defRPr/>
              </a:pPr>
              <a:r>
                <a:rPr lang="en-US" altLang="zh-CN">
                  <a:solidFill>
                    <a:srgbClr val="FF3300"/>
                  </a:solidFill>
                  <a:effectLst>
                    <a:outerShdw blurRad="38100" dist="38100" dir="2700000" algn="tl">
                      <a:srgbClr val="C0C0C0"/>
                    </a:outerShdw>
                  </a:effectLst>
                  <a:latin typeface="黑体" pitchFamily="2" charset="-122"/>
                </a:rPr>
                <a:t>S</a:t>
              </a:r>
              <a:r>
                <a:rPr lang="zh-CN" altLang="en-US">
                  <a:effectLst>
                    <a:outerShdw blurRad="38100" dist="38100" dir="2700000" algn="tl">
                      <a:srgbClr val="C0C0C0"/>
                    </a:outerShdw>
                  </a:effectLst>
                  <a:latin typeface="黑体" pitchFamily="2" charset="-122"/>
                </a:rPr>
                <a:t>为置</a:t>
              </a:r>
              <a:r>
                <a:rPr lang="en-US" altLang="zh-CN">
                  <a:solidFill>
                    <a:srgbClr val="FF3300"/>
                  </a:solidFill>
                  <a:effectLst>
                    <a:outerShdw blurRad="38100" dist="38100" dir="2700000" algn="tl">
                      <a:srgbClr val="C0C0C0"/>
                    </a:outerShdw>
                  </a:effectLst>
                  <a:latin typeface="黑体" pitchFamily="2" charset="-122"/>
                </a:rPr>
                <a:t>1</a:t>
              </a:r>
              <a:r>
                <a:rPr lang="zh-CN" altLang="en-US">
                  <a:effectLst>
                    <a:outerShdw blurRad="38100" dist="38100" dir="2700000" algn="tl">
                      <a:srgbClr val="C0C0C0"/>
                    </a:outerShdw>
                  </a:effectLst>
                  <a:latin typeface="黑体" pitchFamily="2" charset="-122"/>
                </a:rPr>
                <a:t>端</a:t>
              </a:r>
            </a:p>
            <a:p>
              <a:pPr algn="ctr">
                <a:spcBef>
                  <a:spcPct val="20000"/>
                </a:spcBef>
                <a:defRPr/>
              </a:pPr>
              <a:r>
                <a:rPr lang="en-US" altLang="zh-CN">
                  <a:solidFill>
                    <a:srgbClr val="FF3300"/>
                  </a:solidFill>
                  <a:effectLst>
                    <a:outerShdw blurRad="38100" dist="38100" dir="2700000" algn="tl">
                      <a:srgbClr val="C0C0C0"/>
                    </a:outerShdw>
                  </a:effectLst>
                  <a:latin typeface="黑体" pitchFamily="2" charset="-122"/>
                </a:rPr>
                <a:t>R</a:t>
              </a:r>
              <a:r>
                <a:rPr lang="zh-CN" altLang="en-US">
                  <a:effectLst>
                    <a:outerShdw blurRad="38100" dist="38100" dir="2700000" algn="tl">
                      <a:srgbClr val="C0C0C0"/>
                    </a:outerShdw>
                  </a:effectLst>
                  <a:latin typeface="黑体" pitchFamily="2" charset="-122"/>
                </a:rPr>
                <a:t>为置</a:t>
              </a:r>
              <a:r>
                <a:rPr lang="en-US" altLang="zh-CN">
                  <a:solidFill>
                    <a:srgbClr val="FF3300"/>
                  </a:solidFill>
                  <a:effectLst>
                    <a:outerShdw blurRad="38100" dist="38100" dir="2700000" algn="tl">
                      <a:srgbClr val="C0C0C0"/>
                    </a:outerShdw>
                  </a:effectLst>
                  <a:latin typeface="黑体" pitchFamily="2" charset="-122"/>
                </a:rPr>
                <a:t>0</a:t>
              </a:r>
              <a:r>
                <a:rPr lang="zh-CN" altLang="en-US">
                  <a:effectLst>
                    <a:outerShdw blurRad="38100" dist="38100" dir="2700000" algn="tl">
                      <a:srgbClr val="C0C0C0"/>
                    </a:outerShdw>
                  </a:effectLst>
                  <a:latin typeface="黑体" pitchFamily="2" charset="-122"/>
                </a:rPr>
                <a:t>端</a:t>
              </a:r>
            </a:p>
          </p:txBody>
        </p:sp>
        <p:sp>
          <p:nvSpPr>
            <p:cNvPr id="9279" name="Line 252"/>
            <p:cNvSpPr>
              <a:spLocks noChangeShapeType="1"/>
            </p:cNvSpPr>
            <p:nvPr/>
          </p:nvSpPr>
          <p:spPr bwMode="auto">
            <a:xfrm>
              <a:off x="2592" y="3188"/>
              <a:ext cx="144" cy="0"/>
            </a:xfrm>
            <a:prstGeom prst="line">
              <a:avLst/>
            </a:prstGeom>
            <a:noFill/>
            <a:ln w="28575">
              <a:solidFill>
                <a:schemeClr val="tx1"/>
              </a:solidFill>
              <a:round/>
              <a:headEnd/>
              <a:tailEnd/>
            </a:ln>
          </p:spPr>
          <p:txBody>
            <a:bodyPr wrap="none">
              <a:spAutoFit/>
            </a:bodyPr>
            <a:lstStyle/>
            <a:p>
              <a:endParaRPr lang="zh-CN" altLang="en-US"/>
            </a:p>
          </p:txBody>
        </p:sp>
        <p:sp>
          <p:nvSpPr>
            <p:cNvPr id="9280" name="Line 253"/>
            <p:cNvSpPr>
              <a:spLocks noChangeShapeType="1"/>
            </p:cNvSpPr>
            <p:nvPr/>
          </p:nvSpPr>
          <p:spPr bwMode="auto">
            <a:xfrm>
              <a:off x="2592" y="3504"/>
              <a:ext cx="144" cy="0"/>
            </a:xfrm>
            <a:prstGeom prst="line">
              <a:avLst/>
            </a:prstGeom>
            <a:noFill/>
            <a:ln w="28575">
              <a:solidFill>
                <a:schemeClr val="tx1"/>
              </a:solidFill>
              <a:round/>
              <a:headEnd/>
              <a:tailEnd/>
            </a:ln>
          </p:spPr>
          <p:txBody>
            <a:bodyPr wrap="none">
              <a:spAutoFit/>
            </a:bodyPr>
            <a:lstStyle/>
            <a:p>
              <a:endParaRPr lang="zh-CN" altLang="en-US"/>
            </a:p>
          </p:txBody>
        </p:sp>
      </p:grpSp>
      <p:sp>
        <p:nvSpPr>
          <p:cNvPr id="215294" name="Rectangle 254"/>
          <p:cNvSpPr>
            <a:spLocks noChangeArrowheads="1"/>
          </p:cNvSpPr>
          <p:nvPr/>
        </p:nvSpPr>
        <p:spPr bwMode="auto">
          <a:xfrm>
            <a:off x="0" y="0"/>
            <a:ext cx="4156075" cy="579438"/>
          </a:xfrm>
          <a:prstGeom prst="rect">
            <a:avLst/>
          </a:prstGeom>
          <a:solidFill>
            <a:srgbClr val="FFFF00"/>
          </a:solidFill>
          <a:ln w="9525">
            <a:noFill/>
            <a:miter lim="800000"/>
            <a:headEnd/>
            <a:tailEnd/>
          </a:ln>
          <a:effectLst/>
        </p:spPr>
        <p:txBody>
          <a:bodyPr wrap="none">
            <a:spAutoFit/>
          </a:bodyPr>
          <a:lstStyle/>
          <a:p>
            <a:pPr>
              <a:spcBef>
                <a:spcPct val="20000"/>
              </a:spcBef>
              <a:defRPr/>
            </a:pPr>
            <a:r>
              <a:rPr lang="en-US" altLang="zh-CN" sz="3200">
                <a:solidFill>
                  <a:srgbClr val="0000FF"/>
                </a:solidFill>
                <a:effectLst>
                  <a:outerShdw blurRad="38100" dist="38100" dir="2700000" algn="tl">
                    <a:srgbClr val="000000"/>
                  </a:outerShdw>
                </a:effectLst>
                <a:ea typeface="方正姚体" pitchFamily="2" charset="-122"/>
              </a:rPr>
              <a:t>5.3.2  </a:t>
            </a:r>
            <a:r>
              <a:rPr lang="zh-CN" altLang="en-US" sz="3200">
                <a:solidFill>
                  <a:srgbClr val="0000FF"/>
                </a:solidFill>
                <a:effectLst>
                  <a:outerShdw blurRad="38100" dist="38100" dir="2700000" algn="tl">
                    <a:srgbClr val="000000"/>
                  </a:outerShdw>
                </a:effectLst>
                <a:ea typeface="方正姚体" pitchFamily="2" charset="-122"/>
              </a:rPr>
              <a:t>时序信号产生器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225"/>
                                        </p:tgtEl>
                                        <p:attrNameLst>
                                          <p:attrName>style.visibility</p:attrName>
                                        </p:attrNameLst>
                                      </p:cBhvr>
                                      <p:to>
                                        <p:strVal val="visible"/>
                                      </p:to>
                                    </p:set>
                                    <p:anim calcmode="lin" valueType="num">
                                      <p:cBhvr additive="base">
                                        <p:cTn id="7" dur="500" fill="hold"/>
                                        <p:tgtEl>
                                          <p:spTgt spid="215225"/>
                                        </p:tgtEl>
                                        <p:attrNameLst>
                                          <p:attrName>ppt_x</p:attrName>
                                        </p:attrNameLst>
                                      </p:cBhvr>
                                      <p:tavLst>
                                        <p:tav tm="0">
                                          <p:val>
                                            <p:strVal val="0-#ppt_w/2"/>
                                          </p:val>
                                        </p:tav>
                                        <p:tav tm="100000">
                                          <p:val>
                                            <p:strVal val="#ppt_x"/>
                                          </p:val>
                                        </p:tav>
                                      </p:tavLst>
                                    </p:anim>
                                    <p:anim calcmode="lin" valueType="num">
                                      <p:cBhvr additive="base">
                                        <p:cTn id="8" dur="500" fill="hold"/>
                                        <p:tgtEl>
                                          <p:spTgt spid="2152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226"/>
                                        </p:tgtEl>
                                        <p:attrNameLst>
                                          <p:attrName>style.visibility</p:attrName>
                                        </p:attrNameLst>
                                      </p:cBhvr>
                                      <p:to>
                                        <p:strVal val="visible"/>
                                      </p:to>
                                    </p:set>
                                    <p:anim calcmode="lin" valueType="num">
                                      <p:cBhvr additive="base">
                                        <p:cTn id="13" dur="500" fill="hold"/>
                                        <p:tgtEl>
                                          <p:spTgt spid="215226"/>
                                        </p:tgtEl>
                                        <p:attrNameLst>
                                          <p:attrName>ppt_x</p:attrName>
                                        </p:attrNameLst>
                                      </p:cBhvr>
                                      <p:tavLst>
                                        <p:tav tm="0">
                                          <p:val>
                                            <p:strVal val="0-#ppt_w/2"/>
                                          </p:val>
                                        </p:tav>
                                        <p:tav tm="100000">
                                          <p:val>
                                            <p:strVal val="#ppt_x"/>
                                          </p:val>
                                        </p:tav>
                                      </p:tavLst>
                                    </p:anim>
                                    <p:anim calcmode="lin" valueType="num">
                                      <p:cBhvr additive="base">
                                        <p:cTn id="14" dur="500" fill="hold"/>
                                        <p:tgtEl>
                                          <p:spTgt spid="2152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2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2"/>
          <a:srcRect/>
          <a:stretch>
            <a:fillRect/>
          </a:stretch>
        </p:blipFill>
        <p:spPr bwMode="auto">
          <a:xfrm>
            <a:off x="250825" y="548680"/>
            <a:ext cx="8893175" cy="6323013"/>
          </a:xfrm>
          <a:prstGeom prst="rect">
            <a:avLst/>
          </a:prstGeom>
          <a:noFill/>
          <a:ln w="9525">
            <a:noFill/>
            <a:miter lim="800000"/>
            <a:headEnd/>
            <a:tailEnd/>
          </a:ln>
        </p:spPr>
      </p:pic>
      <p:sp>
        <p:nvSpPr>
          <p:cNvPr id="33817" name="Rectangle 25"/>
          <p:cNvSpPr>
            <a:spLocks noChangeArrowheads="1"/>
          </p:cNvSpPr>
          <p:nvPr/>
        </p:nvSpPr>
        <p:spPr bwMode="auto">
          <a:xfrm>
            <a:off x="0" y="0"/>
            <a:ext cx="4156075" cy="579438"/>
          </a:xfrm>
          <a:prstGeom prst="rect">
            <a:avLst/>
          </a:prstGeom>
          <a:solidFill>
            <a:srgbClr val="FFFF00"/>
          </a:solidFill>
          <a:ln w="9525">
            <a:noFill/>
            <a:miter lim="800000"/>
            <a:headEnd/>
            <a:tailEnd/>
          </a:ln>
          <a:effectLst/>
        </p:spPr>
        <p:txBody>
          <a:bodyPr wrap="none">
            <a:spAutoFit/>
          </a:bodyPr>
          <a:lstStyle/>
          <a:p>
            <a:pPr>
              <a:spcBef>
                <a:spcPct val="20000"/>
              </a:spcBef>
              <a:defRPr/>
            </a:pPr>
            <a:r>
              <a:rPr lang="en-US" altLang="zh-CN" sz="3200">
                <a:solidFill>
                  <a:srgbClr val="0000FF"/>
                </a:solidFill>
                <a:effectLst>
                  <a:outerShdw blurRad="38100" dist="38100" dir="2700000" algn="tl">
                    <a:srgbClr val="000000"/>
                  </a:outerShdw>
                </a:effectLst>
                <a:ea typeface="方正姚体" pitchFamily="2" charset="-122"/>
              </a:rPr>
              <a:t>5.3.2  </a:t>
            </a:r>
            <a:r>
              <a:rPr lang="zh-CN" altLang="en-US" sz="3200">
                <a:solidFill>
                  <a:srgbClr val="0000FF"/>
                </a:solidFill>
                <a:effectLst>
                  <a:outerShdw blurRad="38100" dist="38100" dir="2700000" algn="tl">
                    <a:srgbClr val="000000"/>
                  </a:outerShdw>
                </a:effectLst>
                <a:ea typeface="方正姚体" pitchFamily="2" charset="-122"/>
              </a:rPr>
              <a:t>时序信号产生器</a:t>
            </a:r>
          </a:p>
        </p:txBody>
      </p:sp>
      <p:sp>
        <p:nvSpPr>
          <p:cNvPr id="3" name="圆角矩形 2"/>
          <p:cNvSpPr/>
          <p:nvPr/>
        </p:nvSpPr>
        <p:spPr bwMode="auto">
          <a:xfrm>
            <a:off x="323528" y="2996952"/>
            <a:ext cx="6120680" cy="3384376"/>
          </a:xfrm>
          <a:prstGeom prst="roundRect">
            <a:avLst>
              <a:gd name="adj" fmla="val 25445"/>
            </a:avLst>
          </a:prstGeom>
          <a:noFill/>
          <a:ln w="28575" cap="flat" cmpd="sng" algn="ctr">
            <a:solidFill>
              <a:srgbClr val="FF33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Arial" charset="0"/>
              <a:ea typeface="黑体" pitchFamily="2" charset="-122"/>
            </a:endParaRPr>
          </a:p>
        </p:txBody>
      </p:sp>
      <p:sp>
        <p:nvSpPr>
          <p:cNvPr id="6" name="圆角矩形 5"/>
          <p:cNvSpPr/>
          <p:nvPr/>
        </p:nvSpPr>
        <p:spPr bwMode="auto">
          <a:xfrm>
            <a:off x="1907704" y="1916832"/>
            <a:ext cx="4536504" cy="1008112"/>
          </a:xfrm>
          <a:prstGeom prst="roundRect">
            <a:avLst/>
          </a:prstGeom>
          <a:noFill/>
          <a:ln w="28575" cap="flat" cmpd="sng" algn="ctr">
            <a:solidFill>
              <a:srgbClr val="FF33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Arial" charset="0"/>
              <a:ea typeface="黑体" pitchFamily="2" charset="-122"/>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122">
  <a:themeElements>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2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122">
  <a:themeElements>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2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122">
  <a:themeElements>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2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Data\Microsoft\Templates\122.pot</Template>
  <TotalTime>8479</TotalTime>
  <Words>3531</Words>
  <Application>Microsoft Office PowerPoint</Application>
  <PresentationFormat>全屏显示(4:3)</PresentationFormat>
  <Paragraphs>530</Paragraphs>
  <Slides>51</Slides>
  <Notes>7</Notes>
  <HiddenSlides>0</HiddenSlides>
  <MMClips>0</MMClips>
  <ScaleCrop>false</ScaleCrop>
  <HeadingPairs>
    <vt:vector size="4" baseType="variant">
      <vt:variant>
        <vt:lpstr>主题</vt:lpstr>
      </vt:variant>
      <vt:variant>
        <vt:i4>4</vt:i4>
      </vt:variant>
      <vt:variant>
        <vt:lpstr>幻灯片标题</vt:lpstr>
      </vt:variant>
      <vt:variant>
        <vt:i4>51</vt:i4>
      </vt:variant>
    </vt:vector>
  </HeadingPairs>
  <TitlesOfParts>
    <vt:vector size="55" baseType="lpstr">
      <vt:lpstr>122</vt:lpstr>
      <vt:lpstr>Globe</vt:lpstr>
      <vt:lpstr>1_122</vt:lpstr>
      <vt:lpstr>2_122</vt:lpstr>
      <vt:lpstr>5.3 时序产生器和控制方式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5.3.3  控制器的控制方式</vt:lpstr>
      <vt:lpstr>PowerPoint 演示文稿</vt:lpstr>
      <vt:lpstr>PowerPoint 演示文稿</vt:lpstr>
      <vt:lpstr>PowerPoint 演示文稿</vt:lpstr>
      <vt:lpstr>PowerPoint 演示文稿</vt:lpstr>
      <vt:lpstr>PowerPoint 演示文稿</vt:lpstr>
      <vt:lpstr>5.4 微程序控制器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顺序控制字段的P1，P2</vt:lpstr>
      <vt:lpstr>PowerPoint 演示文稿</vt:lpstr>
      <vt:lpstr>PowerPoint 演示文稿</vt:lpstr>
      <vt:lpstr>5 CPU周期与微指令周期的关系</vt:lpstr>
      <vt:lpstr>PowerPoint 演示文稿</vt:lpstr>
      <vt:lpstr>6 机器指令与微指令的关系</vt:lpstr>
      <vt:lpstr>6  机器指令与微指令的关系</vt:lpstr>
      <vt:lpstr>5.4.2 微程序设计技术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中国矿业大学计算机科学与技术学院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   指令周期</dc:title>
  <dc:creator>Zhou</dc:creator>
  <cp:lastModifiedBy>AutoBVT</cp:lastModifiedBy>
  <cp:revision>980</cp:revision>
  <dcterms:created xsi:type="dcterms:W3CDTF">2001-06-17T08:39:31Z</dcterms:created>
  <dcterms:modified xsi:type="dcterms:W3CDTF">2018-12-10T10:40:43Z</dcterms:modified>
</cp:coreProperties>
</file>