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0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63" r:id="rId2"/>
    <p:sldMasterId id="2147483676" r:id="rId3"/>
    <p:sldMasterId id="2147483689" r:id="rId4"/>
    <p:sldMasterId id="2147483702" r:id="rId5"/>
    <p:sldMasterId id="2147483715" r:id="rId6"/>
    <p:sldMasterId id="2147483728" r:id="rId7"/>
    <p:sldMasterId id="2147483741" r:id="rId8"/>
    <p:sldMasterId id="2147483754" r:id="rId9"/>
    <p:sldMasterId id="2147483767" r:id="rId10"/>
    <p:sldMasterId id="2147483780" r:id="rId11"/>
  </p:sldMasterIdLst>
  <p:notesMasterIdLst>
    <p:notesMasterId r:id="rId56"/>
  </p:notesMasterIdLst>
  <p:sldIdLst>
    <p:sldId id="256" r:id="rId12"/>
    <p:sldId id="257" r:id="rId13"/>
    <p:sldId id="311" r:id="rId14"/>
    <p:sldId id="310" r:id="rId15"/>
    <p:sldId id="297" r:id="rId16"/>
    <p:sldId id="258" r:id="rId17"/>
    <p:sldId id="276" r:id="rId18"/>
    <p:sldId id="277" r:id="rId19"/>
    <p:sldId id="280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6" r:id="rId37"/>
    <p:sldId id="357" r:id="rId38"/>
    <p:sldId id="358" r:id="rId39"/>
    <p:sldId id="359" r:id="rId40"/>
    <p:sldId id="332" r:id="rId41"/>
    <p:sldId id="333" r:id="rId42"/>
    <p:sldId id="334" r:id="rId43"/>
    <p:sldId id="353" r:id="rId44"/>
    <p:sldId id="354" r:id="rId45"/>
    <p:sldId id="355" r:id="rId46"/>
    <p:sldId id="360" r:id="rId47"/>
    <p:sldId id="361" r:id="rId48"/>
    <p:sldId id="362" r:id="rId49"/>
    <p:sldId id="363" r:id="rId50"/>
    <p:sldId id="364" r:id="rId51"/>
    <p:sldId id="365" r:id="rId52"/>
    <p:sldId id="366" r:id="rId53"/>
    <p:sldId id="367" r:id="rId54"/>
    <p:sldId id="368" r:id="rId5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defRPr kumimoji="1" sz="28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黑体" pitchFamily="2" charset="-122"/>
        <a:ea typeface="黑体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kumimoji="1" sz="28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黑体" pitchFamily="2" charset="-122"/>
        <a:ea typeface="黑体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kumimoji="1" sz="28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黑体" pitchFamily="2" charset="-122"/>
        <a:ea typeface="黑体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kumimoji="1" sz="28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黑体" pitchFamily="2" charset="-122"/>
        <a:ea typeface="黑体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kumimoji="1" sz="28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黑体" pitchFamily="2" charset="-122"/>
        <a:ea typeface="黑体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黑体" pitchFamily="2" charset="-122"/>
        <a:ea typeface="黑体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黑体" pitchFamily="2" charset="-122"/>
        <a:ea typeface="黑体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黑体" pitchFamily="2" charset="-122"/>
        <a:ea typeface="黑体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黑体" pitchFamily="2" charset="-122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6600"/>
    <a:srgbClr val="FF3300"/>
    <a:srgbClr val="009900"/>
    <a:srgbClr val="CC3300"/>
    <a:srgbClr val="990000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4" autoAdjust="0"/>
    <p:restoredTop sz="78629" autoAdjust="0"/>
  </p:normalViewPr>
  <p:slideViewPr>
    <p:cSldViewPr>
      <p:cViewPr varScale="1">
        <p:scale>
          <a:sx n="56" d="100"/>
          <a:sy n="56" d="100"/>
        </p:scale>
        <p:origin x="876" y="4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slide" Target="slides/slide36.xml"/><Relationship Id="rId50" Type="http://schemas.openxmlformats.org/officeDocument/2006/relationships/slide" Target="slides/slide39.xml"/><Relationship Id="rId55" Type="http://schemas.openxmlformats.org/officeDocument/2006/relationships/slide" Target="slides/slide4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slide" Target="slides/slide30.xml"/><Relationship Id="rId54" Type="http://schemas.openxmlformats.org/officeDocument/2006/relationships/slide" Target="slides/slide4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3" Type="http://schemas.openxmlformats.org/officeDocument/2006/relationships/slide" Target="slides/slide42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slide" Target="slides/slide38.xml"/><Relationship Id="rId57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52" Type="http://schemas.openxmlformats.org/officeDocument/2006/relationships/slide" Target="slides/slide41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slide" Target="slides/slide37.xml"/><Relationship Id="rId56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0.xml"/><Relationship Id="rId3" Type="http://schemas.openxmlformats.org/officeDocument/2006/relationships/slideMaster" Target="slideMasters/slideMaster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fld id="{9C42F5D8-3429-4D4E-B73A-C97B7F0B896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7058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A0658A-425E-44B5-A1C5-6BF62D25307A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/>
              <a:t>除了</a:t>
            </a:r>
            <a:r>
              <a:rPr lang="en-US" altLang="zh-CN" sz="2400"/>
              <a:t>CPU</a:t>
            </a:r>
            <a:r>
              <a:rPr lang="zh-CN" altLang="en-US" sz="2400"/>
              <a:t>和主存外，计算机系统中的每一部分都可作为一个外围设备来看待。从计算机发展的历史来看主机和外围设备的价格比变化很大，说明在计算机的发展中外围设备的发展占很重要的地位，同时也说明两者发展不适应。从整体上来将，外围设备得到发展</a:t>
            </a:r>
          </a:p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987296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2F5D8-3429-4D4E-B73A-C97B7F0B8961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6856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2F5D8-3429-4D4E-B73A-C97B7F0B8961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3693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40EFFAC2-6006-4DEB-B148-A061058A22E5}" type="datetime3">
              <a:rPr lang="zh-CN" altLang="en-US">
                <a:solidFill>
                  <a:prstClr val="black"/>
                </a:solidFill>
              </a:rPr>
              <a:pPr/>
              <a:t>2018年1月12日星期五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50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763935ED-23C9-45F4-AF6F-E82AF42EC13D}" type="slidenum">
              <a:rPr lang="en-US" altLang="zh-CN">
                <a:solidFill>
                  <a:prstClr val="black"/>
                </a:solidFill>
              </a:rPr>
              <a:pPr/>
              <a:t>41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506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>
              <a:spcBef>
                <a:spcPct val="0"/>
              </a:spcBef>
            </a:pPr>
            <a:fld id="{78583644-B80A-4E67-813F-500C703F7A4F}" type="slidenum">
              <a:rPr kumimoji="0" lang="en-US" altLang="zh-CN" sz="1200" b="0" smtClean="0">
                <a:solidFill>
                  <a:prstClr val="black"/>
                </a:solidFill>
                <a:effectLst/>
              </a:rPr>
              <a:pPr algn="r">
                <a:spcBef>
                  <a:spcPct val="0"/>
                </a:spcBef>
              </a:pPr>
              <a:t>41</a:t>
            </a:fld>
            <a:endParaRPr kumimoji="0" lang="en-US" altLang="zh-CN" sz="1200" b="0" smtClean="0">
              <a:solidFill>
                <a:prstClr val="black"/>
              </a:solidFill>
              <a:effectLst/>
            </a:endParaRPr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800" b="1" smtClean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拥有较好的工作条件，</a:t>
            </a:r>
            <a:r>
              <a:rPr lang="zh-CN" altLang="en-US" sz="800" b="1" smtClean="0">
                <a:solidFill>
                  <a:srgbClr val="FF0000"/>
                </a:solidFill>
                <a:latin typeface="宋体" charset="-122"/>
                <a:ea typeface="黑体" pitchFamily="49" charset="-122"/>
              </a:rPr>
              <a:t>能满足规模培养硕士研究生、博士研究生及博士后进站人员的学习、研究之需</a:t>
            </a:r>
          </a:p>
        </p:txBody>
      </p:sp>
    </p:spTree>
    <p:extLst>
      <p:ext uri="{BB962C8B-B14F-4D97-AF65-F5344CB8AC3E}">
        <p14:creationId xmlns:p14="http://schemas.microsoft.com/office/powerpoint/2010/main" val="347324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DB4D81-157A-413A-884D-8CA3527B778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F99A9D-86F8-4577-B041-00AA45662EA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C3459-917F-4712-9B6B-146DE0DAAEF9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8E1017-BFAB-4954-9F86-233E911F57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36738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B38A6-B47A-42B2-B825-0EB51B361789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C33B98-BFCF-40FC-829C-BE4B5964584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85420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15EE4-3952-44AF-B025-BC543EF7D2C4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5B765C-CE54-4821-9EB3-F6C89529C94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60459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C039E-096B-4977-B85D-9FAC38E2E658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7BE57C-38F0-4867-9EAF-410320C266C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93509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5E68C-BAF8-48D4-A891-1B416986EF19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714CA7-3D38-4F83-B739-4E14DC25E8E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02569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D69FE-2FEB-453B-B563-8F786E7E9689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048FF3-7B1F-48DF-9841-EDD17DF5791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91447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0850" y="274638"/>
            <a:ext cx="2190750" cy="60499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274638"/>
            <a:ext cx="6419850" cy="60499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2D5FD-863D-47FB-9CA1-1BC9EE206222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73BE5D-046D-46CE-8A30-63240024177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25470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F87E9-6EFA-414F-BED9-8A2D96CD4429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C4E233-EB15-4C60-AFA8-79D589BFF49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48567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</p:grpSp>
      <p:sp>
        <p:nvSpPr>
          <p:cNvPr id="276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76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800">
                <a:ea typeface="楷体_GB2312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81880708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57DDA-3B72-478A-A863-AF9E68DE5EE8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47BE2E-FED2-477A-9366-5CAFFD87AD5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36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D0CA4C-3ABE-4DCB-A508-57A02BD93DD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9BB6E-1B35-4E79-9993-5028CCC4B051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3EFEAD-8501-4BB3-9A64-BBA79C77B3C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20095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9111A-D98D-441D-9D47-FC8C3118EDAD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A22747-0F50-4B18-A22B-EA7A40A0465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11804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C3459-917F-4712-9B6B-146DE0DAAEF9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8E1017-BFAB-4954-9F86-233E911F57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20673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B38A6-B47A-42B2-B825-0EB51B361789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C33B98-BFCF-40FC-829C-BE4B5964584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60507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15EE4-3952-44AF-B025-BC543EF7D2C4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5B765C-CE54-4821-9EB3-F6C89529C94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576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C039E-096B-4977-B85D-9FAC38E2E658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7BE57C-38F0-4867-9EAF-410320C266C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66962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5E68C-BAF8-48D4-A891-1B416986EF19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714CA7-3D38-4F83-B739-4E14DC25E8E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04277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D69FE-2FEB-453B-B563-8F786E7E9689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048FF3-7B1F-48DF-9841-EDD17DF5791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54024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0850" y="274638"/>
            <a:ext cx="2190750" cy="60499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274638"/>
            <a:ext cx="6419850" cy="60499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2D5FD-863D-47FB-9CA1-1BC9EE206222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73BE5D-046D-46CE-8A30-63240024177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1341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F87E9-6EFA-414F-BED9-8A2D96CD4429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C4E233-EB15-4C60-AFA8-79D589BFF49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49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</p:grpSp>
      <p:sp>
        <p:nvSpPr>
          <p:cNvPr id="276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76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800">
                <a:ea typeface="楷体_GB2312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73909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</p:grpSp>
      <p:sp>
        <p:nvSpPr>
          <p:cNvPr id="276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76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800">
                <a:ea typeface="楷体_GB2312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436007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57DDA-3B72-478A-A863-AF9E68DE5EE8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47BE2E-FED2-477A-9366-5CAFFD87AD5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81810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9BB6E-1B35-4E79-9993-5028CCC4B051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3EFEAD-8501-4BB3-9A64-BBA79C77B3C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9235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9111A-D98D-441D-9D47-FC8C3118EDAD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A22747-0F50-4B18-A22B-EA7A40A0465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53258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C3459-917F-4712-9B6B-146DE0DAAEF9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8E1017-BFAB-4954-9F86-233E911F57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50754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B38A6-B47A-42B2-B825-0EB51B361789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C33B98-BFCF-40FC-829C-BE4B5964584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3597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15EE4-3952-44AF-B025-BC543EF7D2C4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5B765C-CE54-4821-9EB3-F6C89529C94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6821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C039E-096B-4977-B85D-9FAC38E2E658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7BE57C-38F0-4867-9EAF-410320C266C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34051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5E68C-BAF8-48D4-A891-1B416986EF19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714CA7-3D38-4F83-B739-4E14DC25E8E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586842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D69FE-2FEB-453B-B563-8F786E7E9689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048FF3-7B1F-48DF-9841-EDD17DF5791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443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37170-30EC-49C5-88DA-468ED0D1D7FC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A1ACD-7DAB-4F16-A281-296E1DBA9A0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18574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0850" y="274638"/>
            <a:ext cx="2190750" cy="60499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274638"/>
            <a:ext cx="6419850" cy="60499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2D5FD-863D-47FB-9CA1-1BC9EE206222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73BE5D-046D-46CE-8A30-63240024177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72777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F87E9-6EFA-414F-BED9-8A2D96CD4429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C4E233-EB15-4C60-AFA8-79D589BFF49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527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2FF86-7DCE-4462-915F-BE95862EE799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55A10-FA67-4CEB-B174-F898842FA68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81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628D5-4DD1-48F5-B363-DA689156E145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1F2D5-EDD6-4B18-92A9-B8F6224DCD8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525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AF93B-2462-46F2-82F7-CBB5F6E05810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3AC4-509C-4D04-825C-52C14CBD84F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050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75894-F122-4603-AF2C-12C202AD0CE0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2AF88-A9CA-4FF5-8086-B844ED48F7F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3845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040E6-5DE5-4E9F-A613-FD287A49A231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0D476-0106-4CFC-B9AA-5D4033AACA1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040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25B0A-AC06-478D-8F04-94710C24A7C2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C13D2D-5460-4DC5-A6D0-6822D1236D0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90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979873-1D75-4B69-B285-6320A9C89C4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B0FC3-ED7B-4262-A087-9D415B79AA2F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A96A12-20D9-47C8-9326-AC405811844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6628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6DF5C-14BC-45DD-9D6B-2304B3B8FFF1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9EB76-EB1E-4835-AF0A-871E46C8FED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237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0850" y="274638"/>
            <a:ext cx="2190750" cy="60499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274638"/>
            <a:ext cx="6419850" cy="60499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17EE9-35F0-4B28-95E4-4DF85C7D535F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EF01E-7228-4D3B-A411-598F524A18C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6890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ECEAE-2684-4988-B638-2250DCCB7C1D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BE5D8-397D-4707-B36F-4ACECF4CD27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3881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</p:grpSp>
      <p:sp>
        <p:nvSpPr>
          <p:cNvPr id="276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76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800">
                <a:ea typeface="楷体_GB2312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920124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37170-30EC-49C5-88DA-468ED0D1D7FC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A1ACD-7DAB-4F16-A281-296E1DBA9A0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670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2FF86-7DCE-4462-915F-BE95862EE799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55A10-FA67-4CEB-B174-F898842FA68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3235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628D5-4DD1-48F5-B363-DA689156E145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1F2D5-EDD6-4B18-92A9-B8F6224DCD8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1171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AF93B-2462-46F2-82F7-CBB5F6E05810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3AC4-509C-4D04-825C-52C14CBD84F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4373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75894-F122-4603-AF2C-12C202AD0CE0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2AF88-A9CA-4FF5-8086-B844ED48F7F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32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ECD19C-3B2C-465C-B601-0A1050CC86F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040E6-5DE5-4E9F-A613-FD287A49A231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0D476-0106-4CFC-B9AA-5D4033AACA1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4066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25B0A-AC06-478D-8F04-94710C24A7C2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C13D2D-5460-4DC5-A6D0-6822D1236D0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6416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B0FC3-ED7B-4262-A087-9D415B79AA2F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A96A12-20D9-47C8-9326-AC405811844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8095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6DF5C-14BC-45DD-9D6B-2304B3B8FFF1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9EB76-EB1E-4835-AF0A-871E46C8FED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7492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0850" y="274638"/>
            <a:ext cx="2190750" cy="60499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274638"/>
            <a:ext cx="6419850" cy="60499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17EE9-35F0-4B28-95E4-4DF85C7D535F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EF01E-7228-4D3B-A411-598F524A18C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8965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ECEAE-2684-4988-B638-2250DCCB7C1D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BE5D8-397D-4707-B36F-4ACECF4CD27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6765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</p:grpSp>
      <p:sp>
        <p:nvSpPr>
          <p:cNvPr id="276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76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800">
                <a:ea typeface="楷体_GB2312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6321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37170-30EC-49C5-88DA-468ED0D1D7FC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A1ACD-7DAB-4F16-A281-296E1DBA9A0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9146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2FF86-7DCE-4462-915F-BE95862EE799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55A10-FA67-4CEB-B174-F898842FA68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7882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628D5-4DD1-48F5-B363-DA689156E145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1F2D5-EDD6-4B18-92A9-B8F6224DCD8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32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18AEF9-9F87-4A82-9861-B811513561B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AF93B-2462-46F2-82F7-CBB5F6E05810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3AC4-509C-4D04-825C-52C14CBD84F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7927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75894-F122-4603-AF2C-12C202AD0CE0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2AF88-A9CA-4FF5-8086-B844ED48F7F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1777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040E6-5DE5-4E9F-A613-FD287A49A231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0D476-0106-4CFC-B9AA-5D4033AACA1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2807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25B0A-AC06-478D-8F04-94710C24A7C2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C13D2D-5460-4DC5-A6D0-6822D1236D0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8871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B0FC3-ED7B-4262-A087-9D415B79AA2F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A96A12-20D9-47C8-9326-AC405811844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7788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6DF5C-14BC-45DD-9D6B-2304B3B8FFF1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9EB76-EB1E-4835-AF0A-871E46C8FED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3773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0850" y="274638"/>
            <a:ext cx="2190750" cy="60499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274638"/>
            <a:ext cx="6419850" cy="60499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17EE9-35F0-4B28-95E4-4DF85C7D535F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EF01E-7228-4D3B-A411-598F524A18C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1961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ECEAE-2684-4988-B638-2250DCCB7C1D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BE5D8-397D-4707-B36F-4ACECF4CD27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83614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</p:grpSp>
      <p:sp>
        <p:nvSpPr>
          <p:cNvPr id="276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76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800">
                <a:ea typeface="楷体_GB2312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817219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37170-30EC-49C5-88DA-468ED0D1D7FC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A1ACD-7DAB-4F16-A281-296E1DBA9A0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73EAA-132D-4C65-9F1D-A6E4D88330C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2FF86-7DCE-4462-915F-BE95862EE799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55A10-FA67-4CEB-B174-F898842FA68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268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628D5-4DD1-48F5-B363-DA689156E145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1F2D5-EDD6-4B18-92A9-B8F6224DCD8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78323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AF93B-2462-46F2-82F7-CBB5F6E05810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3AC4-509C-4D04-825C-52C14CBD84F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52745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75894-F122-4603-AF2C-12C202AD0CE0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2AF88-A9CA-4FF5-8086-B844ED48F7F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30936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040E6-5DE5-4E9F-A613-FD287A49A231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0D476-0106-4CFC-B9AA-5D4033AACA1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30156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25B0A-AC06-478D-8F04-94710C24A7C2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C13D2D-5460-4DC5-A6D0-6822D1236D0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50635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B0FC3-ED7B-4262-A087-9D415B79AA2F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A96A12-20D9-47C8-9326-AC405811844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7042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6DF5C-14BC-45DD-9D6B-2304B3B8FFF1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9EB76-EB1E-4835-AF0A-871E46C8FED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04449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0850" y="274638"/>
            <a:ext cx="2190750" cy="60499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274638"/>
            <a:ext cx="6419850" cy="60499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17EE9-35F0-4B28-95E4-4DF85C7D535F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EF01E-7228-4D3B-A411-598F524A18C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01053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ECEAE-2684-4988-B638-2250DCCB7C1D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BE5D8-397D-4707-B36F-4ACECF4CD27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17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8E25F-D314-484C-9F44-5DFC8A039DF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</p:grpSp>
      <p:sp>
        <p:nvSpPr>
          <p:cNvPr id="276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76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800">
                <a:ea typeface="楷体_GB2312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7097867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37170-30EC-49C5-88DA-468ED0D1D7FC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A1ACD-7DAB-4F16-A281-296E1DBA9A0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5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2FF86-7DCE-4462-915F-BE95862EE799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55A10-FA67-4CEB-B174-F898842FA68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4772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628D5-4DD1-48F5-B363-DA689156E145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1F2D5-EDD6-4B18-92A9-B8F6224DCD8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34989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AF93B-2462-46F2-82F7-CBB5F6E05810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3AC4-509C-4D04-825C-52C14CBD84F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54344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75894-F122-4603-AF2C-12C202AD0CE0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2AF88-A9CA-4FF5-8086-B844ED48F7F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87724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040E6-5DE5-4E9F-A613-FD287A49A231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0D476-0106-4CFC-B9AA-5D4033AACA1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810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25B0A-AC06-478D-8F04-94710C24A7C2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C13D2D-5460-4DC5-A6D0-6822D1236D0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37230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B0FC3-ED7B-4262-A087-9D415B79AA2F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A96A12-20D9-47C8-9326-AC405811844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0719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6DF5C-14BC-45DD-9D6B-2304B3B8FFF1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9EB76-EB1E-4835-AF0A-871E46C8FED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57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A0EA8-289A-49FA-9CDC-BB54D554607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0850" y="274638"/>
            <a:ext cx="2190750" cy="60499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274638"/>
            <a:ext cx="6419850" cy="60499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17EE9-35F0-4B28-95E4-4DF85C7D535F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EF01E-7228-4D3B-A411-598F524A18C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3646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ECEAE-2684-4988-B638-2250DCCB7C1D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BE5D8-397D-4707-B36F-4ACECF4CD27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04158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</p:grpSp>
      <p:sp>
        <p:nvSpPr>
          <p:cNvPr id="276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76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800">
                <a:ea typeface="楷体_GB2312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963046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37170-30EC-49C5-88DA-468ED0D1D7FC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A1ACD-7DAB-4F16-A281-296E1DBA9A0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26755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2FF86-7DCE-4462-915F-BE95862EE799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55A10-FA67-4CEB-B174-F898842FA68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75867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628D5-4DD1-48F5-B363-DA689156E145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1F2D5-EDD6-4B18-92A9-B8F6224DCD8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57387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AF93B-2462-46F2-82F7-CBB5F6E05810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3AC4-509C-4D04-825C-52C14CBD84F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20774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75894-F122-4603-AF2C-12C202AD0CE0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2AF88-A9CA-4FF5-8086-B844ED48F7F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22931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040E6-5DE5-4E9F-A613-FD287A49A231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0D476-0106-4CFC-B9AA-5D4033AACA1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79964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25B0A-AC06-478D-8F04-94710C24A7C2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C13D2D-5460-4DC5-A6D0-6822D1236D0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09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3F89F-4F32-4B04-8004-78468958738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B0FC3-ED7B-4262-A087-9D415B79AA2F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A96A12-20D9-47C8-9326-AC405811844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06286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6DF5C-14BC-45DD-9D6B-2304B3B8FFF1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9EB76-EB1E-4835-AF0A-871E46C8FED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0246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0850" y="274638"/>
            <a:ext cx="2190750" cy="60499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274638"/>
            <a:ext cx="6419850" cy="60499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17EE9-35F0-4B28-95E4-4DF85C7D535F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EF01E-7228-4D3B-A411-598F524A18C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17992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ECEAE-2684-4988-B638-2250DCCB7C1D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BE5D8-397D-4707-B36F-4ACECF4CD27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53269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</p:grpSp>
      <p:sp>
        <p:nvSpPr>
          <p:cNvPr id="276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76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800">
                <a:ea typeface="楷体_GB2312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25511073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37170-30EC-49C5-88DA-468ED0D1D7FC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A1ACD-7DAB-4F16-A281-296E1DBA9A0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9301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2FF86-7DCE-4462-915F-BE95862EE799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55A10-FA67-4CEB-B174-F898842FA68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43996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628D5-4DD1-48F5-B363-DA689156E145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1F2D5-EDD6-4B18-92A9-B8F6224DCD8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35687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AF93B-2462-46F2-82F7-CBB5F6E05810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3AC4-509C-4D04-825C-52C14CBD84F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55313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75894-F122-4603-AF2C-12C202AD0CE0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2AF88-A9CA-4FF5-8086-B844ED48F7F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6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9FB80A-12BE-4B11-881E-E51311E74D4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040E6-5DE5-4E9F-A613-FD287A49A231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0D476-0106-4CFC-B9AA-5D4033AACA1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53688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25B0A-AC06-478D-8F04-94710C24A7C2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C13D2D-5460-4DC5-A6D0-6822D1236D0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97346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B0FC3-ED7B-4262-A087-9D415B79AA2F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A96A12-20D9-47C8-9326-AC405811844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72316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6DF5C-14BC-45DD-9D6B-2304B3B8FFF1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9EB76-EB1E-4835-AF0A-871E46C8FED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13458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0850" y="274638"/>
            <a:ext cx="2190750" cy="60499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274638"/>
            <a:ext cx="6419850" cy="60499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17EE9-35F0-4B28-95E4-4DF85C7D535F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EF01E-7228-4D3B-A411-598F524A18C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0312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ECEAE-2684-4988-B638-2250DCCB7C1D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BE5D8-397D-4707-B36F-4ACECF4CD27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97446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</p:grpSp>
      <p:sp>
        <p:nvSpPr>
          <p:cNvPr id="276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76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800">
                <a:ea typeface="楷体_GB2312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06488300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57DDA-3B72-478A-A863-AF9E68DE5EE8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47BE2E-FED2-477A-9366-5CAFFD87AD5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74404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9BB6E-1B35-4E79-9993-5028CCC4B051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3EFEAD-8501-4BB3-9A64-BBA79C77B3C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68970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9111A-D98D-441D-9D47-FC8C3118EDAD}" type="datetime3">
              <a:rPr lang="zh-CN" altLang="en-US">
                <a:solidFill>
                  <a:srgbClr val="000000"/>
                </a:solidFill>
              </a:rPr>
              <a:pPr>
                <a:defRPr/>
              </a:pPr>
              <a:t>2018年1月12日星期五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A22747-0F50-4B18-A22B-EA7A40A0465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00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0">
                <a:effectLst/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effectLst/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effectLst/>
                <a:latin typeface="+mn-lt"/>
                <a:ea typeface="+mn-ea"/>
              </a:defRPr>
            </a:lvl1pPr>
          </a:lstStyle>
          <a:p>
            <a:fld id="{595A0CC8-FE27-48D3-B362-CE8F05927F4B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76812" name="Picture 12" descr="cumt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372475" y="0"/>
            <a:ext cx="733425" cy="457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>
    <p:random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763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algn="l">
              <a:spcBef>
                <a:spcPct val="0"/>
              </a:spcBef>
              <a:defRPr/>
            </a:pPr>
            <a:fld id="{B6D892C0-21B6-4488-8841-4720842DCB2E}" type="datetime3">
              <a:rPr kumimoji="0" lang="zh-CN" altLang="en-US" b="0">
                <a:solidFill>
                  <a:srgbClr val="000000"/>
                </a:solidFill>
                <a:effectLst/>
              </a:rPr>
              <a:pPr algn="l">
                <a:spcBef>
                  <a:spcPct val="0"/>
                </a:spcBef>
                <a:defRPr/>
              </a:pPr>
              <a:t>2018年1月12日星期五</a:t>
            </a:fld>
            <a:endParaRPr kumimoji="0" lang="en-US" altLang="zh-CN" b="0">
              <a:solidFill>
                <a:srgbClr val="000000"/>
              </a:solidFill>
              <a:effectLst/>
            </a:endParaRPr>
          </a:p>
        </p:txBody>
      </p:sp>
      <p:sp>
        <p:nvSpPr>
          <p:cNvPr id="266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spcBef>
                <a:spcPct val="0"/>
              </a:spcBef>
              <a:defRPr/>
            </a:pPr>
            <a:endParaRPr kumimoji="0" lang="en-US" altLang="zh-CN" b="0">
              <a:solidFill>
                <a:srgbClr val="000000"/>
              </a:solidFill>
              <a:effectLst/>
            </a:endParaRPr>
          </a:p>
        </p:txBody>
      </p:sp>
      <p:sp>
        <p:nvSpPr>
          <p:cNvPr id="266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spcBef>
                <a:spcPct val="0"/>
              </a:spcBef>
            </a:pPr>
            <a:fld id="{96C72DD2-3DDE-4912-B549-963EC9B67FF1}" type="slidenum">
              <a:rPr kumimoji="0" lang="en-US" altLang="zh-CN" b="0" smtClean="0">
                <a:solidFill>
                  <a:srgbClr val="000000"/>
                </a:solidFill>
                <a:effectLst/>
                <a:latin typeface="Arial" charset="0"/>
                <a:ea typeface="宋体" charset="-122"/>
              </a:rPr>
              <a:pPr>
                <a:spcBef>
                  <a:spcPct val="0"/>
                </a:spcBef>
              </a:pPr>
              <a:t>‹#›</a:t>
            </a:fld>
            <a:endParaRPr kumimoji="0" lang="en-US" altLang="zh-CN" b="0" smtClean="0">
              <a:solidFill>
                <a:srgbClr val="000000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5157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177800" indent="-177800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Font typeface="Wingdings" pitchFamily="2" charset="2"/>
        <a:buChar char="l"/>
        <a:tabLst>
          <a:tab pos="990600" algn="l"/>
        </a:tabLst>
        <a:defRPr sz="2400" b="1" kern="1200">
          <a:solidFill>
            <a:srgbClr val="0000FF"/>
          </a:solidFill>
          <a:latin typeface="+mn-lt"/>
          <a:ea typeface="+mn-ea"/>
          <a:cs typeface="+mn-cs"/>
        </a:defRPr>
      </a:lvl1pPr>
      <a:lvl2pPr marL="622300" indent="-265113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Font typeface="Wingdings" pitchFamily="2" charset="2"/>
        <a:buChar char="¡"/>
        <a:tabLst>
          <a:tab pos="990600" algn="l"/>
        </a:tabLst>
        <a:defRPr sz="2400" b="1" kern="1200">
          <a:solidFill>
            <a:schemeClr val="folHlink"/>
          </a:solidFill>
          <a:latin typeface="+mn-lt"/>
          <a:ea typeface="楷体_GB2312" pitchFamily="49" charset="-122"/>
          <a:cs typeface="+mn-cs"/>
        </a:defRPr>
      </a:lvl2pPr>
      <a:lvl3pPr marL="990600" indent="-188913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SzPct val="80000"/>
        <a:buFont typeface="Wingdings" panose="05000000000000000000" pitchFamily="2" charset="2"/>
        <a:buChar char="u"/>
        <a:tabLst>
          <a:tab pos="990600" algn="l"/>
        </a:tabLst>
        <a:defRPr sz="2400" b="1" kern="1200">
          <a:solidFill>
            <a:srgbClr val="996633"/>
          </a:solidFill>
          <a:latin typeface="+mn-lt"/>
          <a:ea typeface="仿宋_GB2312" pitchFamily="49" charset="-122"/>
          <a:cs typeface="+mn-cs"/>
        </a:defRPr>
      </a:lvl3pPr>
      <a:lvl4pPr marL="1346200" indent="-176213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SzPct val="80000"/>
        <a:buFont typeface="Arial" charset="0"/>
        <a:buChar char="◊"/>
        <a:tabLst>
          <a:tab pos="990600" algn="l"/>
        </a:tabLst>
        <a:defRPr sz="2000" kern="1200">
          <a:solidFill>
            <a:srgbClr val="006600"/>
          </a:solidFill>
          <a:latin typeface="+mn-lt"/>
          <a:ea typeface="方正舒体" panose="02010601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tabLst>
          <a:tab pos="990600" algn="l"/>
        </a:tabLst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763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algn="l">
              <a:spcBef>
                <a:spcPct val="0"/>
              </a:spcBef>
              <a:defRPr/>
            </a:pPr>
            <a:fld id="{B6D892C0-21B6-4488-8841-4720842DCB2E}" type="datetime3">
              <a:rPr kumimoji="0" lang="zh-CN" altLang="en-US" b="0">
                <a:solidFill>
                  <a:srgbClr val="000000"/>
                </a:solidFill>
                <a:effectLst/>
              </a:rPr>
              <a:pPr algn="l">
                <a:spcBef>
                  <a:spcPct val="0"/>
                </a:spcBef>
                <a:defRPr/>
              </a:pPr>
              <a:t>2018年1月12日星期五</a:t>
            </a:fld>
            <a:endParaRPr kumimoji="0" lang="en-US" altLang="zh-CN" b="0">
              <a:solidFill>
                <a:srgbClr val="000000"/>
              </a:solidFill>
              <a:effectLst/>
            </a:endParaRPr>
          </a:p>
        </p:txBody>
      </p:sp>
      <p:sp>
        <p:nvSpPr>
          <p:cNvPr id="266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spcBef>
                <a:spcPct val="0"/>
              </a:spcBef>
              <a:defRPr/>
            </a:pPr>
            <a:endParaRPr kumimoji="0" lang="en-US" altLang="zh-CN" b="0">
              <a:solidFill>
                <a:srgbClr val="000000"/>
              </a:solidFill>
              <a:effectLst/>
            </a:endParaRPr>
          </a:p>
        </p:txBody>
      </p:sp>
      <p:sp>
        <p:nvSpPr>
          <p:cNvPr id="266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spcBef>
                <a:spcPct val="0"/>
              </a:spcBef>
            </a:pPr>
            <a:fld id="{96C72DD2-3DDE-4912-B549-963EC9B67FF1}" type="slidenum">
              <a:rPr kumimoji="0" lang="en-US" altLang="zh-CN" b="0" smtClean="0">
                <a:solidFill>
                  <a:srgbClr val="000000"/>
                </a:solidFill>
                <a:effectLst/>
                <a:latin typeface="Arial" charset="0"/>
                <a:ea typeface="宋体" charset="-122"/>
              </a:rPr>
              <a:pPr>
                <a:spcBef>
                  <a:spcPct val="0"/>
                </a:spcBef>
              </a:pPr>
              <a:t>‹#›</a:t>
            </a:fld>
            <a:endParaRPr kumimoji="0" lang="en-US" altLang="zh-CN" b="0" smtClean="0">
              <a:solidFill>
                <a:srgbClr val="000000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5956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177800" indent="-177800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Font typeface="Wingdings" pitchFamily="2" charset="2"/>
        <a:buChar char="l"/>
        <a:tabLst>
          <a:tab pos="990600" algn="l"/>
        </a:tabLst>
        <a:defRPr sz="2400" b="1" kern="1200">
          <a:solidFill>
            <a:srgbClr val="0000FF"/>
          </a:solidFill>
          <a:latin typeface="+mn-lt"/>
          <a:ea typeface="+mn-ea"/>
          <a:cs typeface="+mn-cs"/>
        </a:defRPr>
      </a:lvl1pPr>
      <a:lvl2pPr marL="622300" indent="-265113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Font typeface="Wingdings" pitchFamily="2" charset="2"/>
        <a:buChar char="¡"/>
        <a:tabLst>
          <a:tab pos="990600" algn="l"/>
        </a:tabLst>
        <a:defRPr sz="2400" b="1" kern="1200">
          <a:solidFill>
            <a:schemeClr val="folHlink"/>
          </a:solidFill>
          <a:latin typeface="+mn-lt"/>
          <a:ea typeface="楷体_GB2312" pitchFamily="49" charset="-122"/>
          <a:cs typeface="+mn-cs"/>
        </a:defRPr>
      </a:lvl2pPr>
      <a:lvl3pPr marL="990600" indent="-188913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SzPct val="80000"/>
        <a:buFont typeface="Wingdings" panose="05000000000000000000" pitchFamily="2" charset="2"/>
        <a:buChar char="u"/>
        <a:tabLst>
          <a:tab pos="990600" algn="l"/>
        </a:tabLst>
        <a:defRPr sz="2400" b="1" kern="1200">
          <a:solidFill>
            <a:srgbClr val="996633"/>
          </a:solidFill>
          <a:latin typeface="+mn-lt"/>
          <a:ea typeface="仿宋_GB2312" pitchFamily="49" charset="-122"/>
          <a:cs typeface="+mn-cs"/>
        </a:defRPr>
      </a:lvl3pPr>
      <a:lvl4pPr marL="1346200" indent="-176213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SzPct val="80000"/>
        <a:buFont typeface="Arial" charset="0"/>
        <a:buChar char="◊"/>
        <a:tabLst>
          <a:tab pos="990600" algn="l"/>
        </a:tabLst>
        <a:defRPr sz="2000" kern="1200">
          <a:solidFill>
            <a:srgbClr val="006600"/>
          </a:solidFill>
          <a:latin typeface="+mn-lt"/>
          <a:ea typeface="方正舒体" panose="02010601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tabLst>
          <a:tab pos="990600" algn="l"/>
        </a:tabLst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763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 algn="l">
              <a:spcBef>
                <a:spcPct val="0"/>
              </a:spcBef>
              <a:defRPr/>
            </a:pPr>
            <a:fld id="{CBE5F39F-6609-47D0-9E7D-2382BFF7293F}" type="datetime3">
              <a:rPr kumimoji="0" lang="zh-CN" altLang="en-US" b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pPr algn="l">
                <a:spcBef>
                  <a:spcPct val="0"/>
                </a:spcBef>
                <a:defRPr/>
              </a:pPr>
              <a:t>2018年1月12日星期五</a:t>
            </a:fld>
            <a:endParaRPr kumimoji="0" lang="en-US" altLang="zh-CN" b="0"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spcBef>
                <a:spcPct val="0"/>
              </a:spcBef>
              <a:defRPr/>
            </a:pPr>
            <a:endParaRPr kumimoji="0" lang="en-US" altLang="zh-CN" b="0"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spcBef>
                <a:spcPct val="0"/>
              </a:spcBef>
              <a:defRPr/>
            </a:pPr>
            <a:fld id="{9A25483D-F0F0-4C53-B247-04BBE490D8D0}" type="slidenum">
              <a:rPr kumimoji="0" lang="en-US" altLang="zh-CN" b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defRPr/>
              </a:pPr>
              <a:t>‹#›</a:t>
            </a:fld>
            <a:endParaRPr kumimoji="0" lang="en-US" altLang="zh-CN" b="0"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18396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177800" indent="-177800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Font typeface="Wingdings" panose="05000000000000000000" pitchFamily="2" charset="2"/>
        <a:buChar char="l"/>
        <a:tabLst>
          <a:tab pos="990600" algn="l"/>
        </a:tabLst>
        <a:defRPr sz="2400" b="1" kern="1200">
          <a:solidFill>
            <a:srgbClr val="0000FF"/>
          </a:solidFill>
          <a:latin typeface="+mn-lt"/>
          <a:ea typeface="+mn-ea"/>
          <a:cs typeface="+mn-cs"/>
        </a:defRPr>
      </a:lvl1pPr>
      <a:lvl2pPr marL="622300" indent="-265113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Font typeface="Wingdings" panose="05000000000000000000" pitchFamily="2" charset="2"/>
        <a:buChar char="¡"/>
        <a:tabLst>
          <a:tab pos="990600" algn="l"/>
        </a:tabLst>
        <a:defRPr sz="2400" b="1" kern="1200">
          <a:solidFill>
            <a:schemeClr val="folHlink"/>
          </a:solidFill>
          <a:latin typeface="+mn-lt"/>
          <a:ea typeface="楷体_GB2312" pitchFamily="49" charset="-122"/>
          <a:cs typeface="+mn-cs"/>
        </a:defRPr>
      </a:lvl2pPr>
      <a:lvl3pPr marL="990600" indent="-188913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SzPct val="80000"/>
        <a:buFont typeface="Wingdings" panose="05000000000000000000" pitchFamily="2" charset="2"/>
        <a:buChar char="u"/>
        <a:tabLst>
          <a:tab pos="990600" algn="l"/>
        </a:tabLst>
        <a:defRPr sz="2400" b="1" kern="1200">
          <a:solidFill>
            <a:srgbClr val="996633"/>
          </a:solidFill>
          <a:latin typeface="+mn-lt"/>
          <a:ea typeface="仿宋_GB2312" pitchFamily="49" charset="-122"/>
          <a:cs typeface="+mn-cs"/>
        </a:defRPr>
      </a:lvl3pPr>
      <a:lvl4pPr marL="1346200" indent="-176213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SzPct val="80000"/>
        <a:buFont typeface="Arial" panose="020B0604020202020204" pitchFamily="34" charset="0"/>
        <a:buChar char="◊"/>
        <a:tabLst>
          <a:tab pos="990600" algn="l"/>
        </a:tabLst>
        <a:defRPr sz="2000" kern="1200">
          <a:solidFill>
            <a:srgbClr val="006600"/>
          </a:solidFill>
          <a:latin typeface="+mn-lt"/>
          <a:ea typeface="方正舒体" panose="02010601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tabLst>
          <a:tab pos="990600" algn="l"/>
        </a:tabLst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763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 algn="l">
              <a:spcBef>
                <a:spcPct val="0"/>
              </a:spcBef>
              <a:defRPr/>
            </a:pPr>
            <a:fld id="{CBE5F39F-6609-47D0-9E7D-2382BFF7293F}" type="datetime3">
              <a:rPr kumimoji="0" lang="zh-CN" altLang="en-US" b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pPr algn="l">
                <a:spcBef>
                  <a:spcPct val="0"/>
                </a:spcBef>
                <a:defRPr/>
              </a:pPr>
              <a:t>2018年1月12日星期五</a:t>
            </a:fld>
            <a:endParaRPr kumimoji="0" lang="en-US" altLang="zh-CN" b="0"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spcBef>
                <a:spcPct val="0"/>
              </a:spcBef>
              <a:defRPr/>
            </a:pPr>
            <a:endParaRPr kumimoji="0" lang="en-US" altLang="zh-CN" b="0"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spcBef>
                <a:spcPct val="0"/>
              </a:spcBef>
              <a:defRPr/>
            </a:pPr>
            <a:fld id="{9A25483D-F0F0-4C53-B247-04BBE490D8D0}" type="slidenum">
              <a:rPr kumimoji="0" lang="en-US" altLang="zh-CN" b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defRPr/>
              </a:pPr>
              <a:t>‹#›</a:t>
            </a:fld>
            <a:endParaRPr kumimoji="0" lang="en-US" altLang="zh-CN" b="0"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6984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177800" indent="-177800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Font typeface="Wingdings" panose="05000000000000000000" pitchFamily="2" charset="2"/>
        <a:buChar char="l"/>
        <a:tabLst>
          <a:tab pos="990600" algn="l"/>
        </a:tabLst>
        <a:defRPr sz="2400" b="1" kern="1200">
          <a:solidFill>
            <a:srgbClr val="0000FF"/>
          </a:solidFill>
          <a:latin typeface="+mn-lt"/>
          <a:ea typeface="+mn-ea"/>
          <a:cs typeface="+mn-cs"/>
        </a:defRPr>
      </a:lvl1pPr>
      <a:lvl2pPr marL="622300" indent="-265113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Font typeface="Wingdings" panose="05000000000000000000" pitchFamily="2" charset="2"/>
        <a:buChar char="¡"/>
        <a:tabLst>
          <a:tab pos="990600" algn="l"/>
        </a:tabLst>
        <a:defRPr sz="2400" b="1" kern="1200">
          <a:solidFill>
            <a:schemeClr val="folHlink"/>
          </a:solidFill>
          <a:latin typeface="+mn-lt"/>
          <a:ea typeface="楷体_GB2312" pitchFamily="49" charset="-122"/>
          <a:cs typeface="+mn-cs"/>
        </a:defRPr>
      </a:lvl2pPr>
      <a:lvl3pPr marL="990600" indent="-188913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SzPct val="80000"/>
        <a:buFont typeface="Wingdings" panose="05000000000000000000" pitchFamily="2" charset="2"/>
        <a:buChar char="u"/>
        <a:tabLst>
          <a:tab pos="990600" algn="l"/>
        </a:tabLst>
        <a:defRPr sz="2400" b="1" kern="1200">
          <a:solidFill>
            <a:srgbClr val="996633"/>
          </a:solidFill>
          <a:latin typeface="+mn-lt"/>
          <a:ea typeface="仿宋_GB2312" pitchFamily="49" charset="-122"/>
          <a:cs typeface="+mn-cs"/>
        </a:defRPr>
      </a:lvl3pPr>
      <a:lvl4pPr marL="1346200" indent="-176213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SzPct val="80000"/>
        <a:buFont typeface="Arial" panose="020B0604020202020204" pitchFamily="34" charset="0"/>
        <a:buChar char="◊"/>
        <a:tabLst>
          <a:tab pos="990600" algn="l"/>
        </a:tabLst>
        <a:defRPr sz="2000" kern="1200">
          <a:solidFill>
            <a:srgbClr val="006600"/>
          </a:solidFill>
          <a:latin typeface="+mn-lt"/>
          <a:ea typeface="方正舒体" panose="02010601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tabLst>
          <a:tab pos="990600" algn="l"/>
        </a:tabLst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763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 algn="l">
              <a:spcBef>
                <a:spcPct val="0"/>
              </a:spcBef>
              <a:defRPr/>
            </a:pPr>
            <a:fld id="{CBE5F39F-6609-47D0-9E7D-2382BFF7293F}" type="datetime3">
              <a:rPr kumimoji="0" lang="zh-CN" altLang="en-US" b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pPr algn="l">
                <a:spcBef>
                  <a:spcPct val="0"/>
                </a:spcBef>
                <a:defRPr/>
              </a:pPr>
              <a:t>2018年1月12日星期五</a:t>
            </a:fld>
            <a:endParaRPr kumimoji="0" lang="en-US" altLang="zh-CN" b="0"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spcBef>
                <a:spcPct val="0"/>
              </a:spcBef>
              <a:defRPr/>
            </a:pPr>
            <a:endParaRPr kumimoji="0" lang="en-US" altLang="zh-CN" b="0"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spcBef>
                <a:spcPct val="0"/>
              </a:spcBef>
              <a:defRPr/>
            </a:pPr>
            <a:fld id="{9A25483D-F0F0-4C53-B247-04BBE490D8D0}" type="slidenum">
              <a:rPr kumimoji="0" lang="en-US" altLang="zh-CN" b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defRPr/>
              </a:pPr>
              <a:t>‹#›</a:t>
            </a:fld>
            <a:endParaRPr kumimoji="0" lang="en-US" altLang="zh-CN" b="0"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6058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177800" indent="-177800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Font typeface="Wingdings" panose="05000000000000000000" pitchFamily="2" charset="2"/>
        <a:buChar char="l"/>
        <a:tabLst>
          <a:tab pos="990600" algn="l"/>
        </a:tabLst>
        <a:defRPr sz="2400" b="1" kern="1200">
          <a:solidFill>
            <a:srgbClr val="0000FF"/>
          </a:solidFill>
          <a:latin typeface="+mn-lt"/>
          <a:ea typeface="+mn-ea"/>
          <a:cs typeface="+mn-cs"/>
        </a:defRPr>
      </a:lvl1pPr>
      <a:lvl2pPr marL="622300" indent="-265113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Font typeface="Wingdings" panose="05000000000000000000" pitchFamily="2" charset="2"/>
        <a:buChar char="¡"/>
        <a:tabLst>
          <a:tab pos="990600" algn="l"/>
        </a:tabLst>
        <a:defRPr sz="2400" b="1" kern="1200">
          <a:solidFill>
            <a:schemeClr val="folHlink"/>
          </a:solidFill>
          <a:latin typeface="+mn-lt"/>
          <a:ea typeface="楷体_GB2312" pitchFamily="49" charset="-122"/>
          <a:cs typeface="+mn-cs"/>
        </a:defRPr>
      </a:lvl2pPr>
      <a:lvl3pPr marL="990600" indent="-188913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SzPct val="80000"/>
        <a:buFont typeface="Wingdings" panose="05000000000000000000" pitchFamily="2" charset="2"/>
        <a:buChar char="u"/>
        <a:tabLst>
          <a:tab pos="990600" algn="l"/>
        </a:tabLst>
        <a:defRPr sz="2400" b="1" kern="1200">
          <a:solidFill>
            <a:srgbClr val="996633"/>
          </a:solidFill>
          <a:latin typeface="+mn-lt"/>
          <a:ea typeface="仿宋_GB2312" pitchFamily="49" charset="-122"/>
          <a:cs typeface="+mn-cs"/>
        </a:defRPr>
      </a:lvl3pPr>
      <a:lvl4pPr marL="1346200" indent="-176213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SzPct val="80000"/>
        <a:buFont typeface="Arial" panose="020B0604020202020204" pitchFamily="34" charset="0"/>
        <a:buChar char="◊"/>
        <a:tabLst>
          <a:tab pos="990600" algn="l"/>
        </a:tabLst>
        <a:defRPr sz="2000" kern="1200">
          <a:solidFill>
            <a:srgbClr val="006600"/>
          </a:solidFill>
          <a:latin typeface="+mn-lt"/>
          <a:ea typeface="方正舒体" panose="02010601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tabLst>
          <a:tab pos="990600" algn="l"/>
        </a:tabLst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763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 algn="l">
              <a:spcBef>
                <a:spcPct val="0"/>
              </a:spcBef>
              <a:defRPr/>
            </a:pPr>
            <a:fld id="{CBE5F39F-6609-47D0-9E7D-2382BFF7293F}" type="datetime3">
              <a:rPr kumimoji="0" lang="zh-CN" altLang="en-US" b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pPr algn="l">
                <a:spcBef>
                  <a:spcPct val="0"/>
                </a:spcBef>
                <a:defRPr/>
              </a:pPr>
              <a:t>2018年1月12日星期五</a:t>
            </a:fld>
            <a:endParaRPr kumimoji="0" lang="en-US" altLang="zh-CN" b="0"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spcBef>
                <a:spcPct val="0"/>
              </a:spcBef>
              <a:defRPr/>
            </a:pPr>
            <a:endParaRPr kumimoji="0" lang="en-US" altLang="zh-CN" b="0"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spcBef>
                <a:spcPct val="0"/>
              </a:spcBef>
              <a:defRPr/>
            </a:pPr>
            <a:fld id="{9A25483D-F0F0-4C53-B247-04BBE490D8D0}" type="slidenum">
              <a:rPr kumimoji="0" lang="en-US" altLang="zh-CN" b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defRPr/>
              </a:pPr>
              <a:t>‹#›</a:t>
            </a:fld>
            <a:endParaRPr kumimoji="0" lang="en-US" altLang="zh-CN" b="0"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6542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177800" indent="-177800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Font typeface="Wingdings" panose="05000000000000000000" pitchFamily="2" charset="2"/>
        <a:buChar char="l"/>
        <a:tabLst>
          <a:tab pos="990600" algn="l"/>
        </a:tabLst>
        <a:defRPr sz="2400" b="1" kern="1200">
          <a:solidFill>
            <a:srgbClr val="0000FF"/>
          </a:solidFill>
          <a:latin typeface="+mn-lt"/>
          <a:ea typeface="+mn-ea"/>
          <a:cs typeface="+mn-cs"/>
        </a:defRPr>
      </a:lvl1pPr>
      <a:lvl2pPr marL="622300" indent="-265113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Font typeface="Wingdings" panose="05000000000000000000" pitchFamily="2" charset="2"/>
        <a:buChar char="¡"/>
        <a:tabLst>
          <a:tab pos="990600" algn="l"/>
        </a:tabLst>
        <a:defRPr sz="2400" b="1" kern="1200">
          <a:solidFill>
            <a:schemeClr val="folHlink"/>
          </a:solidFill>
          <a:latin typeface="+mn-lt"/>
          <a:ea typeface="楷体_GB2312" pitchFamily="49" charset="-122"/>
          <a:cs typeface="+mn-cs"/>
        </a:defRPr>
      </a:lvl2pPr>
      <a:lvl3pPr marL="990600" indent="-188913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SzPct val="80000"/>
        <a:buFont typeface="Wingdings" panose="05000000000000000000" pitchFamily="2" charset="2"/>
        <a:buChar char="u"/>
        <a:tabLst>
          <a:tab pos="990600" algn="l"/>
        </a:tabLst>
        <a:defRPr sz="2400" b="1" kern="1200">
          <a:solidFill>
            <a:srgbClr val="996633"/>
          </a:solidFill>
          <a:latin typeface="+mn-lt"/>
          <a:ea typeface="仿宋_GB2312" pitchFamily="49" charset="-122"/>
          <a:cs typeface="+mn-cs"/>
        </a:defRPr>
      </a:lvl3pPr>
      <a:lvl4pPr marL="1346200" indent="-176213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SzPct val="80000"/>
        <a:buFont typeface="Arial" panose="020B0604020202020204" pitchFamily="34" charset="0"/>
        <a:buChar char="◊"/>
        <a:tabLst>
          <a:tab pos="990600" algn="l"/>
        </a:tabLst>
        <a:defRPr sz="2000" kern="1200">
          <a:solidFill>
            <a:srgbClr val="006600"/>
          </a:solidFill>
          <a:latin typeface="+mn-lt"/>
          <a:ea typeface="方正舒体" panose="02010601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tabLst>
          <a:tab pos="990600" algn="l"/>
        </a:tabLst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763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 algn="l">
              <a:spcBef>
                <a:spcPct val="0"/>
              </a:spcBef>
              <a:defRPr/>
            </a:pPr>
            <a:fld id="{CBE5F39F-6609-47D0-9E7D-2382BFF7293F}" type="datetime3">
              <a:rPr kumimoji="0" lang="zh-CN" altLang="en-US" b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pPr algn="l">
                <a:spcBef>
                  <a:spcPct val="0"/>
                </a:spcBef>
                <a:defRPr/>
              </a:pPr>
              <a:t>2018年1月12日星期五</a:t>
            </a:fld>
            <a:endParaRPr kumimoji="0" lang="en-US" altLang="zh-CN" b="0"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spcBef>
                <a:spcPct val="0"/>
              </a:spcBef>
              <a:defRPr/>
            </a:pPr>
            <a:endParaRPr kumimoji="0" lang="en-US" altLang="zh-CN" b="0"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spcBef>
                <a:spcPct val="0"/>
              </a:spcBef>
              <a:defRPr/>
            </a:pPr>
            <a:fld id="{9A25483D-F0F0-4C53-B247-04BBE490D8D0}" type="slidenum">
              <a:rPr kumimoji="0" lang="en-US" altLang="zh-CN" b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defRPr/>
              </a:pPr>
              <a:t>‹#›</a:t>
            </a:fld>
            <a:endParaRPr kumimoji="0" lang="en-US" altLang="zh-CN" b="0"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9785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177800" indent="-177800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Font typeface="Wingdings" panose="05000000000000000000" pitchFamily="2" charset="2"/>
        <a:buChar char="l"/>
        <a:tabLst>
          <a:tab pos="990600" algn="l"/>
        </a:tabLst>
        <a:defRPr sz="2400" b="1" kern="1200">
          <a:solidFill>
            <a:srgbClr val="0000FF"/>
          </a:solidFill>
          <a:latin typeface="+mn-lt"/>
          <a:ea typeface="+mn-ea"/>
          <a:cs typeface="+mn-cs"/>
        </a:defRPr>
      </a:lvl1pPr>
      <a:lvl2pPr marL="622300" indent="-265113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Font typeface="Wingdings" panose="05000000000000000000" pitchFamily="2" charset="2"/>
        <a:buChar char="¡"/>
        <a:tabLst>
          <a:tab pos="990600" algn="l"/>
        </a:tabLst>
        <a:defRPr sz="2400" b="1" kern="1200">
          <a:solidFill>
            <a:schemeClr val="folHlink"/>
          </a:solidFill>
          <a:latin typeface="+mn-lt"/>
          <a:ea typeface="楷体_GB2312" pitchFamily="49" charset="-122"/>
          <a:cs typeface="+mn-cs"/>
        </a:defRPr>
      </a:lvl2pPr>
      <a:lvl3pPr marL="990600" indent="-188913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SzPct val="80000"/>
        <a:buFont typeface="Wingdings" panose="05000000000000000000" pitchFamily="2" charset="2"/>
        <a:buChar char="u"/>
        <a:tabLst>
          <a:tab pos="990600" algn="l"/>
        </a:tabLst>
        <a:defRPr sz="2400" b="1" kern="1200">
          <a:solidFill>
            <a:srgbClr val="996633"/>
          </a:solidFill>
          <a:latin typeface="+mn-lt"/>
          <a:ea typeface="仿宋_GB2312" pitchFamily="49" charset="-122"/>
          <a:cs typeface="+mn-cs"/>
        </a:defRPr>
      </a:lvl3pPr>
      <a:lvl4pPr marL="1346200" indent="-176213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SzPct val="80000"/>
        <a:buFont typeface="Arial" panose="020B0604020202020204" pitchFamily="34" charset="0"/>
        <a:buChar char="◊"/>
        <a:tabLst>
          <a:tab pos="990600" algn="l"/>
        </a:tabLst>
        <a:defRPr sz="2000" kern="1200">
          <a:solidFill>
            <a:srgbClr val="006600"/>
          </a:solidFill>
          <a:latin typeface="+mn-lt"/>
          <a:ea typeface="方正舒体" panose="02010601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tabLst>
          <a:tab pos="990600" algn="l"/>
        </a:tabLst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763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 algn="l">
              <a:spcBef>
                <a:spcPct val="0"/>
              </a:spcBef>
              <a:defRPr/>
            </a:pPr>
            <a:fld id="{CBE5F39F-6609-47D0-9E7D-2382BFF7293F}" type="datetime3">
              <a:rPr kumimoji="0" lang="zh-CN" altLang="en-US" b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pPr algn="l">
                <a:spcBef>
                  <a:spcPct val="0"/>
                </a:spcBef>
                <a:defRPr/>
              </a:pPr>
              <a:t>2018年1月12日星期五</a:t>
            </a:fld>
            <a:endParaRPr kumimoji="0" lang="en-US" altLang="zh-CN" b="0"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spcBef>
                <a:spcPct val="0"/>
              </a:spcBef>
              <a:defRPr/>
            </a:pPr>
            <a:endParaRPr kumimoji="0" lang="en-US" altLang="zh-CN" b="0"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spcBef>
                <a:spcPct val="0"/>
              </a:spcBef>
              <a:defRPr/>
            </a:pPr>
            <a:fld id="{9A25483D-F0F0-4C53-B247-04BBE490D8D0}" type="slidenum">
              <a:rPr kumimoji="0" lang="en-US" altLang="zh-CN" b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defRPr/>
              </a:pPr>
              <a:t>‹#›</a:t>
            </a:fld>
            <a:endParaRPr kumimoji="0" lang="en-US" altLang="zh-CN" b="0"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675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177800" indent="-177800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Font typeface="Wingdings" panose="05000000000000000000" pitchFamily="2" charset="2"/>
        <a:buChar char="l"/>
        <a:tabLst>
          <a:tab pos="990600" algn="l"/>
        </a:tabLst>
        <a:defRPr sz="2400" b="1" kern="1200">
          <a:solidFill>
            <a:srgbClr val="0000FF"/>
          </a:solidFill>
          <a:latin typeface="+mn-lt"/>
          <a:ea typeface="+mn-ea"/>
          <a:cs typeface="+mn-cs"/>
        </a:defRPr>
      </a:lvl1pPr>
      <a:lvl2pPr marL="622300" indent="-265113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Font typeface="Wingdings" panose="05000000000000000000" pitchFamily="2" charset="2"/>
        <a:buChar char="¡"/>
        <a:tabLst>
          <a:tab pos="990600" algn="l"/>
        </a:tabLst>
        <a:defRPr sz="2400" b="1" kern="1200">
          <a:solidFill>
            <a:schemeClr val="folHlink"/>
          </a:solidFill>
          <a:latin typeface="+mn-lt"/>
          <a:ea typeface="楷体_GB2312" pitchFamily="49" charset="-122"/>
          <a:cs typeface="+mn-cs"/>
        </a:defRPr>
      </a:lvl2pPr>
      <a:lvl3pPr marL="990600" indent="-188913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SzPct val="80000"/>
        <a:buFont typeface="Wingdings" panose="05000000000000000000" pitchFamily="2" charset="2"/>
        <a:buChar char="u"/>
        <a:tabLst>
          <a:tab pos="990600" algn="l"/>
        </a:tabLst>
        <a:defRPr sz="2400" b="1" kern="1200">
          <a:solidFill>
            <a:srgbClr val="996633"/>
          </a:solidFill>
          <a:latin typeface="+mn-lt"/>
          <a:ea typeface="仿宋_GB2312" pitchFamily="49" charset="-122"/>
          <a:cs typeface="+mn-cs"/>
        </a:defRPr>
      </a:lvl3pPr>
      <a:lvl4pPr marL="1346200" indent="-176213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SzPct val="80000"/>
        <a:buFont typeface="Arial" panose="020B0604020202020204" pitchFamily="34" charset="0"/>
        <a:buChar char="◊"/>
        <a:tabLst>
          <a:tab pos="990600" algn="l"/>
        </a:tabLst>
        <a:defRPr sz="2000" kern="1200">
          <a:solidFill>
            <a:srgbClr val="006600"/>
          </a:solidFill>
          <a:latin typeface="+mn-lt"/>
          <a:ea typeface="方正舒体" panose="02010601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tabLst>
          <a:tab pos="990600" algn="l"/>
        </a:tabLst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763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 algn="l">
              <a:spcBef>
                <a:spcPct val="0"/>
              </a:spcBef>
              <a:defRPr/>
            </a:pPr>
            <a:fld id="{CBE5F39F-6609-47D0-9E7D-2382BFF7293F}" type="datetime3">
              <a:rPr kumimoji="0" lang="zh-CN" altLang="en-US" b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pPr algn="l">
                <a:spcBef>
                  <a:spcPct val="0"/>
                </a:spcBef>
                <a:defRPr/>
              </a:pPr>
              <a:t>2018年1月12日星期五</a:t>
            </a:fld>
            <a:endParaRPr kumimoji="0" lang="en-US" altLang="zh-CN" b="0"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spcBef>
                <a:spcPct val="0"/>
              </a:spcBef>
              <a:defRPr/>
            </a:pPr>
            <a:endParaRPr kumimoji="0" lang="en-US" altLang="zh-CN" b="0"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spcBef>
                <a:spcPct val="0"/>
              </a:spcBef>
              <a:defRPr/>
            </a:pPr>
            <a:fld id="{9A25483D-F0F0-4C53-B247-04BBE490D8D0}" type="slidenum">
              <a:rPr kumimoji="0" lang="en-US" altLang="zh-CN" b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defRPr/>
              </a:pPr>
              <a:t>‹#›</a:t>
            </a:fld>
            <a:endParaRPr kumimoji="0" lang="en-US" altLang="zh-CN" b="0"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1148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177800" indent="-177800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Font typeface="Wingdings" panose="05000000000000000000" pitchFamily="2" charset="2"/>
        <a:buChar char="l"/>
        <a:tabLst>
          <a:tab pos="990600" algn="l"/>
        </a:tabLst>
        <a:defRPr sz="2400" b="1" kern="1200">
          <a:solidFill>
            <a:srgbClr val="0000FF"/>
          </a:solidFill>
          <a:latin typeface="+mn-lt"/>
          <a:ea typeface="+mn-ea"/>
          <a:cs typeface="+mn-cs"/>
        </a:defRPr>
      </a:lvl1pPr>
      <a:lvl2pPr marL="622300" indent="-265113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Font typeface="Wingdings" panose="05000000000000000000" pitchFamily="2" charset="2"/>
        <a:buChar char="¡"/>
        <a:tabLst>
          <a:tab pos="990600" algn="l"/>
        </a:tabLst>
        <a:defRPr sz="2400" b="1" kern="1200">
          <a:solidFill>
            <a:schemeClr val="folHlink"/>
          </a:solidFill>
          <a:latin typeface="+mn-lt"/>
          <a:ea typeface="楷体_GB2312" pitchFamily="49" charset="-122"/>
          <a:cs typeface="+mn-cs"/>
        </a:defRPr>
      </a:lvl2pPr>
      <a:lvl3pPr marL="990600" indent="-188913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SzPct val="80000"/>
        <a:buFont typeface="Wingdings" panose="05000000000000000000" pitchFamily="2" charset="2"/>
        <a:buChar char="u"/>
        <a:tabLst>
          <a:tab pos="990600" algn="l"/>
        </a:tabLst>
        <a:defRPr sz="2400" b="1" kern="1200">
          <a:solidFill>
            <a:srgbClr val="996633"/>
          </a:solidFill>
          <a:latin typeface="+mn-lt"/>
          <a:ea typeface="仿宋_GB2312" pitchFamily="49" charset="-122"/>
          <a:cs typeface="+mn-cs"/>
        </a:defRPr>
      </a:lvl3pPr>
      <a:lvl4pPr marL="1346200" indent="-176213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SzPct val="80000"/>
        <a:buFont typeface="Arial" panose="020B0604020202020204" pitchFamily="34" charset="0"/>
        <a:buChar char="◊"/>
        <a:tabLst>
          <a:tab pos="990600" algn="l"/>
        </a:tabLst>
        <a:defRPr sz="2000" kern="1200">
          <a:solidFill>
            <a:srgbClr val="006600"/>
          </a:solidFill>
          <a:latin typeface="+mn-lt"/>
          <a:ea typeface="方正舒体" panose="02010601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tabLst>
          <a:tab pos="990600" algn="l"/>
        </a:tabLst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endParaRPr kumimoji="0" lang="zh-CN" altLang="zh-CN" sz="2400" b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763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algn="l">
              <a:spcBef>
                <a:spcPct val="0"/>
              </a:spcBef>
              <a:defRPr/>
            </a:pPr>
            <a:fld id="{B6D892C0-21B6-4488-8841-4720842DCB2E}" type="datetime3">
              <a:rPr kumimoji="0" lang="zh-CN" altLang="en-US" b="0">
                <a:solidFill>
                  <a:srgbClr val="000000"/>
                </a:solidFill>
                <a:effectLst/>
              </a:rPr>
              <a:pPr algn="l">
                <a:spcBef>
                  <a:spcPct val="0"/>
                </a:spcBef>
                <a:defRPr/>
              </a:pPr>
              <a:t>2018年1月12日星期五</a:t>
            </a:fld>
            <a:endParaRPr kumimoji="0" lang="en-US" altLang="zh-CN" b="0">
              <a:solidFill>
                <a:srgbClr val="000000"/>
              </a:solidFill>
              <a:effectLst/>
            </a:endParaRPr>
          </a:p>
        </p:txBody>
      </p:sp>
      <p:sp>
        <p:nvSpPr>
          <p:cNvPr id="266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spcBef>
                <a:spcPct val="0"/>
              </a:spcBef>
              <a:defRPr/>
            </a:pPr>
            <a:endParaRPr kumimoji="0" lang="en-US" altLang="zh-CN" b="0">
              <a:solidFill>
                <a:srgbClr val="000000"/>
              </a:solidFill>
              <a:effectLst/>
            </a:endParaRPr>
          </a:p>
        </p:txBody>
      </p:sp>
      <p:sp>
        <p:nvSpPr>
          <p:cNvPr id="266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spcBef>
                <a:spcPct val="0"/>
              </a:spcBef>
            </a:pPr>
            <a:fld id="{96C72DD2-3DDE-4912-B549-963EC9B67FF1}" type="slidenum">
              <a:rPr kumimoji="0" lang="en-US" altLang="zh-CN" b="0" smtClean="0">
                <a:solidFill>
                  <a:srgbClr val="000000"/>
                </a:solidFill>
                <a:effectLst/>
                <a:latin typeface="Arial" charset="0"/>
                <a:ea typeface="宋体" charset="-122"/>
              </a:rPr>
              <a:pPr>
                <a:spcBef>
                  <a:spcPct val="0"/>
                </a:spcBef>
              </a:pPr>
              <a:t>‹#›</a:t>
            </a:fld>
            <a:endParaRPr kumimoji="0" lang="en-US" altLang="zh-CN" b="0" smtClean="0">
              <a:solidFill>
                <a:srgbClr val="000000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105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177800" indent="-177800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Font typeface="Wingdings" pitchFamily="2" charset="2"/>
        <a:buChar char="l"/>
        <a:tabLst>
          <a:tab pos="990600" algn="l"/>
        </a:tabLst>
        <a:defRPr sz="2400" b="1" kern="1200">
          <a:solidFill>
            <a:srgbClr val="0000FF"/>
          </a:solidFill>
          <a:latin typeface="+mn-lt"/>
          <a:ea typeface="+mn-ea"/>
          <a:cs typeface="+mn-cs"/>
        </a:defRPr>
      </a:lvl1pPr>
      <a:lvl2pPr marL="622300" indent="-265113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Font typeface="Wingdings" pitchFamily="2" charset="2"/>
        <a:buChar char="¡"/>
        <a:tabLst>
          <a:tab pos="990600" algn="l"/>
        </a:tabLst>
        <a:defRPr sz="2400" b="1" kern="1200">
          <a:solidFill>
            <a:schemeClr val="folHlink"/>
          </a:solidFill>
          <a:latin typeface="+mn-lt"/>
          <a:ea typeface="楷体_GB2312" pitchFamily="49" charset="-122"/>
          <a:cs typeface="+mn-cs"/>
        </a:defRPr>
      </a:lvl2pPr>
      <a:lvl3pPr marL="990600" indent="-188913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SzPct val="80000"/>
        <a:buFont typeface="Wingdings" panose="05000000000000000000" pitchFamily="2" charset="2"/>
        <a:buChar char="u"/>
        <a:tabLst>
          <a:tab pos="990600" algn="l"/>
        </a:tabLst>
        <a:defRPr sz="2400" b="1" kern="1200">
          <a:solidFill>
            <a:srgbClr val="996633"/>
          </a:solidFill>
          <a:latin typeface="+mn-lt"/>
          <a:ea typeface="仿宋_GB2312" pitchFamily="49" charset="-122"/>
          <a:cs typeface="+mn-cs"/>
        </a:defRPr>
      </a:lvl3pPr>
      <a:lvl4pPr marL="1346200" indent="-176213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SzPct val="80000"/>
        <a:buFont typeface="Arial" charset="0"/>
        <a:buChar char="◊"/>
        <a:tabLst>
          <a:tab pos="990600" algn="l"/>
        </a:tabLst>
        <a:defRPr sz="2000" kern="1200">
          <a:solidFill>
            <a:srgbClr val="006600"/>
          </a:solidFill>
          <a:latin typeface="+mn-lt"/>
          <a:ea typeface="方正舒体" panose="02010601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tabLst>
          <a:tab pos="990600" algn="l"/>
        </a:tabLst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ch07/7.5.sw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hyperlink" Target="7.5.sw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1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696200" cy="1143000"/>
          </a:xfrm>
          <a:solidFill>
            <a:srgbClr val="FF0000"/>
          </a:solidFill>
          <a:ln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>
            <a:flatTx/>
          </a:bodyPr>
          <a:lstStyle/>
          <a:p>
            <a:r>
              <a:rPr lang="zh-CN" altLang="en-US" sz="5400" b="1">
                <a:solidFill>
                  <a:schemeClr val="bg1"/>
                </a:solidFill>
                <a:ea typeface="方正姚体" pitchFamily="2" charset="-122"/>
              </a:rPr>
              <a:t>第七章  外围设备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0" y="2286000"/>
            <a:ext cx="6153150" cy="3276600"/>
          </a:xfrm>
          <a:noFill/>
          <a:ln/>
        </p:spPr>
        <p:txBody>
          <a:bodyPr>
            <a:spAutoFit/>
          </a:bodyPr>
          <a:lstStyle/>
          <a:p>
            <a:pPr marL="0" indent="0">
              <a:spcBef>
                <a:spcPct val="25000"/>
              </a:spcBef>
              <a:buClr>
                <a:srgbClr val="009900"/>
              </a:buClr>
              <a:buFont typeface="Wingdings" pitchFamily="2" charset="2"/>
              <a:buChar char="Ø"/>
            </a:pPr>
            <a:r>
              <a:rPr lang="zh-CN" altLang="en-US" sz="4400" b="1">
                <a:solidFill>
                  <a:srgbClr val="0000FF"/>
                </a:solidFill>
                <a:latin typeface="方正姚体" pitchFamily="2" charset="-122"/>
                <a:ea typeface="方正姚体" pitchFamily="2" charset="-122"/>
              </a:rPr>
              <a:t>外围设备概述</a:t>
            </a:r>
          </a:p>
          <a:p>
            <a:pPr marL="0" indent="0">
              <a:spcBef>
                <a:spcPct val="25000"/>
              </a:spcBef>
              <a:buClr>
                <a:srgbClr val="009900"/>
              </a:buClr>
              <a:buFont typeface="Wingdings" pitchFamily="2" charset="2"/>
              <a:buChar char="Ø"/>
            </a:pPr>
            <a:r>
              <a:rPr lang="zh-CN" altLang="en-US" sz="4400" b="1">
                <a:solidFill>
                  <a:srgbClr val="0000FF"/>
                </a:solidFill>
                <a:latin typeface="方正姚体" pitchFamily="2" charset="-122"/>
                <a:ea typeface="方正姚体" pitchFamily="2" charset="-122"/>
              </a:rPr>
              <a:t>显示设备</a:t>
            </a:r>
          </a:p>
          <a:p>
            <a:pPr marL="0" indent="0">
              <a:spcBef>
                <a:spcPct val="25000"/>
              </a:spcBef>
              <a:buClr>
                <a:srgbClr val="009900"/>
              </a:buClr>
              <a:buFont typeface="Wingdings" pitchFamily="2" charset="2"/>
              <a:buChar char="Ø"/>
            </a:pPr>
            <a:r>
              <a:rPr lang="zh-CN" altLang="en-US" sz="4400" b="1">
                <a:solidFill>
                  <a:srgbClr val="0000FF"/>
                </a:solidFill>
                <a:latin typeface="方正姚体" pitchFamily="2" charset="-122"/>
                <a:ea typeface="方正姚体" pitchFamily="2" charset="-122"/>
              </a:rPr>
              <a:t>输入设备和打印设备</a:t>
            </a:r>
          </a:p>
          <a:p>
            <a:pPr marL="0" indent="0">
              <a:spcBef>
                <a:spcPct val="25000"/>
              </a:spcBef>
              <a:buClr>
                <a:srgbClr val="009900"/>
              </a:buClr>
              <a:buFont typeface="Wingdings" pitchFamily="2" charset="2"/>
              <a:buChar char="Ø"/>
            </a:pPr>
            <a:r>
              <a:rPr lang="zh-CN" altLang="en-US" sz="4400" b="1">
                <a:solidFill>
                  <a:srgbClr val="0000FF"/>
                </a:solidFill>
                <a:latin typeface="方正姚体" pitchFamily="2" charset="-122"/>
                <a:ea typeface="方正姚体" pitchFamily="2" charset="-122"/>
              </a:rPr>
              <a:t>外存设备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4F62EAB-2978-4168-8B85-68A99A429CDD}" type="datetime3">
              <a:rPr lang="zh-CN" altLang="en-US" smtClean="0">
                <a:solidFill>
                  <a:srgbClr val="000000"/>
                </a:solidFill>
              </a:rPr>
              <a:pPr/>
              <a:t>2018年1月12日星期五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433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0E9B27A-F693-4688-A1C6-306311BE3A04}" type="slidenum">
              <a:rPr lang="en-US" altLang="zh-CN" smtClean="0">
                <a:solidFill>
                  <a:srgbClr val="000000"/>
                </a:solidFill>
              </a:rPr>
              <a:pPr/>
              <a:t>10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pic>
        <p:nvPicPr>
          <p:cNvPr id="829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0" t="27333" r="16000" b="11333"/>
          <a:stretch>
            <a:fillRect/>
          </a:stretch>
        </p:blipFill>
        <p:spPr bwMode="auto">
          <a:xfrm>
            <a:off x="3152775" y="1828800"/>
            <a:ext cx="5991225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229600" cy="1020763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7.2.2   </a:t>
            </a:r>
            <a:r>
              <a:rPr lang="zh-CN" altLang="en-US" sz="3600" smtClean="0"/>
              <a:t>磁盘的组成和分类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507413" cy="4611688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smtClean="0"/>
              <a:t>硬盘的逻辑结构组成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smtClean="0"/>
              <a:t>磁记录介质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smtClean="0"/>
              <a:t>磁盘控制器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smtClean="0"/>
              <a:t>磁盘驱动器</a:t>
            </a:r>
          </a:p>
          <a:p>
            <a:pPr eaLnBrk="1" hangingPunct="1">
              <a:lnSpc>
                <a:spcPct val="115000"/>
              </a:lnSpc>
            </a:pPr>
            <a:endParaRPr lang="en-US" altLang="zh-CN" smtClean="0"/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914400" y="4419600"/>
            <a:ext cx="22098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627063" indent="-627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2400" smtClean="0">
                <a:solidFill>
                  <a:srgbClr val="000000"/>
                </a:solidFill>
                <a:effectLst/>
                <a:latin typeface="宋体" panose="02010600030101010101" pitchFamily="2" charset="-122"/>
                <a:hlinkClick r:id="rId3" action="ppaction://hlinkfile"/>
              </a:rPr>
              <a:t>动画演示：  </a:t>
            </a:r>
            <a:r>
              <a:rPr lang="en-US" altLang="zh-CN" sz="2400" smtClean="0">
                <a:solidFill>
                  <a:srgbClr val="000000"/>
                </a:solidFill>
                <a:effectLst/>
                <a:latin typeface="宋体" panose="02010600030101010101" pitchFamily="2" charset="-122"/>
                <a:hlinkClick r:id="rId4" action="ppaction://hlinkfile"/>
              </a:rPr>
              <a:t>7-5.swf</a:t>
            </a:r>
            <a:endParaRPr lang="en-US" altLang="zh-CN" sz="2400" smtClean="0">
              <a:solidFill>
                <a:srgbClr val="000000"/>
              </a:solidFill>
              <a:effectLst/>
              <a:latin typeface="宋体" panose="02010600030101010101" pitchFamily="2" charset="-122"/>
            </a:endParaRP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5105400" y="4876800"/>
            <a:ext cx="3886200" cy="762000"/>
          </a:xfrm>
          <a:prstGeom prst="rect">
            <a:avLst/>
          </a:prstGeom>
          <a:noFill/>
          <a:ln w="57150">
            <a:solidFill>
              <a:srgbClr val="FF66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endParaRPr kumimoji="0" lang="zh-CN" altLang="en-US" sz="1800" b="0" smtClean="0">
              <a:solidFill>
                <a:srgbClr val="000000"/>
              </a:solidFill>
              <a:effectLst/>
            </a:endParaRPr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4918075" y="5638800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0" lang="zh-CN" altLang="en-US" sz="2400" smtClean="0">
                <a:solidFill>
                  <a:srgbClr val="FF0000"/>
                </a:solidFill>
                <a:effectLst/>
                <a:ea typeface="仿宋_GB2312" pitchFamily="49" charset="-122"/>
              </a:rPr>
              <a:t>硬质圆形盘片</a:t>
            </a:r>
          </a:p>
        </p:txBody>
      </p:sp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6096000" y="3962400"/>
            <a:ext cx="1752600" cy="762000"/>
          </a:xfrm>
          <a:prstGeom prst="rect">
            <a:avLst/>
          </a:prstGeom>
          <a:noFill/>
          <a:ln w="57150">
            <a:solidFill>
              <a:srgbClr val="FF66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endParaRPr kumimoji="0" lang="zh-CN" altLang="en-US" sz="1800" b="0" smtClean="0">
              <a:solidFill>
                <a:srgbClr val="000000"/>
              </a:solidFill>
              <a:effectLst/>
            </a:endParaRPr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7924800" y="3903663"/>
            <a:ext cx="1219200" cy="89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kumimoji="0" lang="zh-CN" altLang="en-US" sz="2200" smtClean="0">
                <a:solidFill>
                  <a:srgbClr val="FF0000"/>
                </a:solidFill>
                <a:effectLst/>
                <a:ea typeface="仿宋_GB2312" pitchFamily="49" charset="-122"/>
              </a:rPr>
              <a:t>磁头、小车、传送带</a:t>
            </a:r>
          </a:p>
        </p:txBody>
      </p:sp>
      <p:sp>
        <p:nvSpPr>
          <p:cNvPr id="82956" name="Rectangle 12"/>
          <p:cNvSpPr>
            <a:spLocks noChangeArrowheads="1"/>
          </p:cNvSpPr>
          <p:nvPr/>
        </p:nvSpPr>
        <p:spPr bwMode="auto">
          <a:xfrm>
            <a:off x="3200400" y="2438400"/>
            <a:ext cx="5943600" cy="1447800"/>
          </a:xfrm>
          <a:prstGeom prst="rect">
            <a:avLst/>
          </a:prstGeom>
          <a:noFill/>
          <a:ln w="57150">
            <a:solidFill>
              <a:srgbClr val="FF66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endParaRPr kumimoji="0" lang="zh-CN" altLang="en-US" sz="1800" b="0" smtClean="0">
              <a:solidFill>
                <a:srgbClr val="000000"/>
              </a:solidFill>
              <a:effectLst/>
            </a:endParaRPr>
          </a:p>
        </p:txBody>
      </p:sp>
      <p:sp>
        <p:nvSpPr>
          <p:cNvPr id="82957" name="Rectangle 13"/>
          <p:cNvSpPr>
            <a:spLocks noChangeArrowheads="1"/>
          </p:cNvSpPr>
          <p:nvPr/>
        </p:nvSpPr>
        <p:spPr bwMode="auto">
          <a:xfrm>
            <a:off x="4648200" y="1828800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0" lang="zh-CN" altLang="en-US" sz="2400" smtClean="0">
                <a:solidFill>
                  <a:srgbClr val="FF0000"/>
                </a:solidFill>
                <a:effectLst/>
                <a:ea typeface="仿宋_GB2312" pitchFamily="49" charset="-122"/>
              </a:rPr>
              <a:t>读写控制电路</a:t>
            </a:r>
          </a:p>
        </p:txBody>
      </p:sp>
    </p:spTree>
    <p:extLst>
      <p:ext uri="{BB962C8B-B14F-4D97-AF65-F5344CB8AC3E}">
        <p14:creationId xmlns:p14="http://schemas.microsoft.com/office/powerpoint/2010/main" val="183777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/>
      <p:bldP spid="82948" grpId="0"/>
      <p:bldP spid="82950" grpId="0" animBg="1"/>
      <p:bldP spid="82951" grpId="0"/>
      <p:bldP spid="82952" grpId="0" animBg="1"/>
      <p:bldP spid="82953" grpId="0"/>
      <p:bldP spid="82956" grpId="0" animBg="1"/>
      <p:bldP spid="829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68ED68D-5C34-4052-9CFE-E79F57E1519D}" type="datetime3">
              <a:rPr lang="zh-CN" altLang="en-US" smtClean="0">
                <a:solidFill>
                  <a:srgbClr val="000000"/>
                </a:solidFill>
              </a:rPr>
              <a:pPr/>
              <a:t>2018年1月12日星期五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536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5759CF-A74C-4292-BB32-7367FA047405}" type="slidenum">
              <a:rPr lang="en-US" altLang="zh-CN" smtClean="0">
                <a:solidFill>
                  <a:srgbClr val="000000"/>
                </a:solidFill>
              </a:rPr>
              <a:pPr/>
              <a:t>11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硬磁盘的分类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839200" cy="49530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tabLst>
                <a:tab pos="363538" algn="l"/>
              </a:tabLst>
            </a:pPr>
            <a:r>
              <a:rPr lang="zh-CN" altLang="en-US" smtClean="0"/>
              <a:t>按盘片结构分</a:t>
            </a:r>
          </a:p>
          <a:p>
            <a:pPr marL="363538" lvl="1" indent="-184150" eaLnBrk="1" hangingPunct="1">
              <a:lnSpc>
                <a:spcPct val="110000"/>
              </a:lnSpc>
              <a:tabLst>
                <a:tab pos="363538" algn="l"/>
              </a:tabLst>
            </a:pPr>
            <a:r>
              <a:rPr lang="zh-CN" altLang="en-US" smtClean="0"/>
              <a:t>可换盘片式、固定盘片式 </a:t>
            </a:r>
          </a:p>
          <a:p>
            <a:pPr marL="0" indent="0" eaLnBrk="1" hangingPunct="1">
              <a:lnSpc>
                <a:spcPct val="110000"/>
              </a:lnSpc>
              <a:tabLst>
                <a:tab pos="363538" algn="l"/>
              </a:tabLst>
            </a:pPr>
            <a:r>
              <a:rPr lang="zh-CN" altLang="en-US" smtClean="0"/>
              <a:t>按磁头分</a:t>
            </a:r>
          </a:p>
          <a:p>
            <a:pPr marL="363538" lvl="1" indent="-184150" eaLnBrk="1" hangingPunct="1">
              <a:lnSpc>
                <a:spcPct val="110000"/>
              </a:lnSpc>
              <a:tabLst>
                <a:tab pos="363538" algn="l"/>
              </a:tabLst>
            </a:pPr>
            <a:r>
              <a:rPr lang="zh-CN" altLang="en-US" smtClean="0"/>
              <a:t>可移动磁头、固定磁头</a:t>
            </a:r>
          </a:p>
          <a:p>
            <a:pPr marL="0" indent="0" eaLnBrk="1" hangingPunct="1">
              <a:lnSpc>
                <a:spcPct val="110000"/>
              </a:lnSpc>
              <a:tabLst>
                <a:tab pos="363538" algn="l"/>
              </a:tabLst>
            </a:pPr>
            <a:r>
              <a:rPr lang="zh-CN" altLang="en-US" smtClean="0"/>
              <a:t>温彻斯特磁盘机</a:t>
            </a:r>
          </a:p>
          <a:p>
            <a:pPr marL="363538" lvl="1" indent="-184150" eaLnBrk="1" hangingPunct="1">
              <a:lnSpc>
                <a:spcPct val="110000"/>
              </a:lnSpc>
              <a:tabLst>
                <a:tab pos="363538" algn="l"/>
              </a:tabLst>
            </a:pPr>
            <a:r>
              <a:rPr lang="zh-CN" altLang="en-US" smtClean="0">
                <a:solidFill>
                  <a:srgbClr val="FF00FF"/>
                </a:solidFill>
              </a:rPr>
              <a:t>可移动磁头</a:t>
            </a:r>
            <a:r>
              <a:rPr lang="zh-CN" altLang="en-US" smtClean="0">
                <a:solidFill>
                  <a:srgbClr val="008080"/>
                </a:solidFill>
              </a:rPr>
              <a:t>固定盘片</a:t>
            </a:r>
            <a:r>
              <a:rPr lang="zh-CN" altLang="en-US" smtClean="0"/>
              <a:t>的磁盘机；</a:t>
            </a:r>
          </a:p>
          <a:p>
            <a:pPr marL="363538" lvl="1" indent="-184150" eaLnBrk="1" hangingPunct="1">
              <a:lnSpc>
                <a:spcPct val="110000"/>
              </a:lnSpc>
              <a:tabLst>
                <a:tab pos="363538" algn="l"/>
              </a:tabLst>
            </a:pPr>
            <a:r>
              <a:rPr lang="zh-CN" altLang="en-US" smtClean="0"/>
              <a:t>密封组合式的硬磁盘；</a:t>
            </a:r>
          </a:p>
          <a:p>
            <a:pPr marL="801688" lvl="2" indent="-258763" eaLnBrk="1" hangingPunct="1">
              <a:lnSpc>
                <a:spcPct val="110000"/>
              </a:lnSpc>
              <a:tabLst>
                <a:tab pos="363538" algn="l"/>
              </a:tabLst>
            </a:pPr>
            <a:r>
              <a:rPr lang="zh-CN" altLang="en-US" smtClean="0"/>
              <a:t>磁头、盘片、电机等部件组装成一个不可随意拆卸的整体。</a:t>
            </a:r>
          </a:p>
          <a:p>
            <a:pPr marL="363538" lvl="1" indent="-184150" eaLnBrk="1" hangingPunct="1">
              <a:lnSpc>
                <a:spcPct val="110000"/>
              </a:lnSpc>
              <a:tabLst>
                <a:tab pos="363538" algn="l"/>
              </a:tabLst>
            </a:pPr>
            <a:r>
              <a:rPr lang="zh-CN" altLang="en-US" smtClean="0"/>
              <a:t>工作时，高速旋转在盘面上形成的气垫将磁头平稳浮起。</a:t>
            </a:r>
          </a:p>
          <a:p>
            <a:pPr marL="363538" lvl="1" indent="-184150" eaLnBrk="1" hangingPunct="1">
              <a:lnSpc>
                <a:spcPct val="110000"/>
              </a:lnSpc>
              <a:tabLst>
                <a:tab pos="363538" algn="l"/>
              </a:tabLst>
            </a:pPr>
            <a:r>
              <a:rPr lang="zh-CN" altLang="en-US" smtClean="0"/>
              <a:t>优点：防尘性能好，可靠性高，对使用环境要求不高。</a:t>
            </a:r>
          </a:p>
        </p:txBody>
      </p:sp>
      <p:sp>
        <p:nvSpPr>
          <p:cNvPr id="96260" name="AutoShape 4"/>
          <p:cNvSpPr>
            <a:spLocks/>
          </p:cNvSpPr>
          <p:nvPr/>
        </p:nvSpPr>
        <p:spPr bwMode="auto">
          <a:xfrm>
            <a:off x="4267200" y="1981200"/>
            <a:ext cx="457200" cy="1219200"/>
          </a:xfrm>
          <a:prstGeom prst="rightBrace">
            <a:avLst>
              <a:gd name="adj1" fmla="val 2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CN" smtClean="0">
                <a:solidFill>
                  <a:srgbClr val="FF0000"/>
                </a:solidFill>
                <a:effectLst/>
                <a:latin typeface="仿宋_GB2312" pitchFamily="49" charset="-122"/>
                <a:ea typeface="仿宋_GB2312" pitchFamily="49" charset="-122"/>
              </a:rPr>
              <a:t>        </a:t>
            </a:r>
            <a:r>
              <a:rPr kumimoji="0" lang="zh-CN" altLang="en-US" smtClean="0">
                <a:solidFill>
                  <a:srgbClr val="FF0000"/>
                </a:solidFill>
                <a:effectLst/>
                <a:latin typeface="仿宋_GB2312" pitchFamily="49" charset="-122"/>
                <a:ea typeface="仿宋_GB2312" pitchFamily="49" charset="-122"/>
              </a:rPr>
              <a:t>组合</a:t>
            </a:r>
          </a:p>
        </p:txBody>
      </p:sp>
      <p:sp>
        <p:nvSpPr>
          <p:cNvPr id="96261" name="AutoShape 5"/>
          <p:cNvSpPr>
            <a:spLocks/>
          </p:cNvSpPr>
          <p:nvPr/>
        </p:nvSpPr>
        <p:spPr bwMode="auto">
          <a:xfrm rot="10800000">
            <a:off x="5562600" y="1981200"/>
            <a:ext cx="457200" cy="1219200"/>
          </a:xfrm>
          <a:prstGeom prst="rightBrace">
            <a:avLst>
              <a:gd name="adj1" fmla="val 2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CN" smtClean="0">
                <a:solidFill>
                  <a:srgbClr val="FF0000"/>
                </a:solidFill>
                <a:effectLst/>
                <a:latin typeface="仿宋_GB2312" pitchFamily="49" charset="-122"/>
                <a:ea typeface="仿宋_GB2312" pitchFamily="49" charset="-122"/>
              </a:rPr>
              <a:t> 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5943600" y="2590800"/>
            <a:ext cx="27130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0" lang="zh-CN" altLang="en-US" sz="2200" smtClean="0">
                <a:solidFill>
                  <a:srgbClr val="0000FF"/>
                </a:solidFill>
                <a:effectLst/>
                <a:ea typeface="楷体_GB2312" pitchFamily="49" charset="-122"/>
              </a:rPr>
              <a:t>可移动磁头固定盘片</a:t>
            </a: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5949950" y="1752600"/>
            <a:ext cx="24320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0" lang="zh-CN" altLang="en-US" sz="2200" smtClean="0">
                <a:solidFill>
                  <a:srgbClr val="0000FF"/>
                </a:solidFill>
                <a:effectLst/>
                <a:ea typeface="楷体_GB2312" pitchFamily="49" charset="-122"/>
              </a:rPr>
              <a:t>固定磁头固定盘片</a:t>
            </a:r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5943600" y="3001963"/>
            <a:ext cx="27130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0" lang="zh-CN" altLang="en-US" sz="2200" smtClean="0">
                <a:solidFill>
                  <a:srgbClr val="0000FF"/>
                </a:solidFill>
                <a:effectLst/>
                <a:ea typeface="楷体_GB2312" pitchFamily="49" charset="-122"/>
              </a:rPr>
              <a:t>可移动磁头可换盘片</a:t>
            </a:r>
          </a:p>
        </p:txBody>
      </p:sp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5943600" y="2163763"/>
            <a:ext cx="24320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0" lang="zh-CN" altLang="en-US" sz="2200" smtClean="0">
                <a:solidFill>
                  <a:srgbClr val="0000FF"/>
                </a:solidFill>
                <a:effectLst/>
                <a:ea typeface="楷体_GB2312" pitchFamily="49" charset="-122"/>
              </a:rPr>
              <a:t>固定磁头可换盘片</a:t>
            </a:r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2819400" y="336550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0" lang="zh-CN" altLang="en-US" sz="2400" smtClean="0">
                <a:solidFill>
                  <a:srgbClr val="FF0000"/>
                </a:solidFill>
                <a:effectLst/>
                <a:ea typeface="仿宋_GB2312" pitchFamily="49" charset="-122"/>
              </a:rPr>
              <a:t>简称温盘</a:t>
            </a:r>
          </a:p>
        </p:txBody>
      </p:sp>
    </p:spTree>
    <p:extLst>
      <p:ext uri="{BB962C8B-B14F-4D97-AF65-F5344CB8AC3E}">
        <p14:creationId xmlns:p14="http://schemas.microsoft.com/office/powerpoint/2010/main" val="291850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96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  <p:bldP spid="96260" grpId="0" animBg="1"/>
      <p:bldP spid="96261" grpId="0" animBg="1"/>
      <p:bldP spid="96262" grpId="0"/>
      <p:bldP spid="96263" grpId="0"/>
      <p:bldP spid="96264" grpId="0"/>
      <p:bldP spid="96265" grpId="0"/>
      <p:bldP spid="962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BBA9514-5A9A-46D0-9F9B-970577C58291}" type="datetime3">
              <a:rPr lang="zh-CN" altLang="en-US" smtClean="0">
                <a:solidFill>
                  <a:srgbClr val="000000"/>
                </a:solidFill>
              </a:rPr>
              <a:pPr/>
              <a:t>2018年1月12日星期五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638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8E15D51-4963-40AA-8EAF-C20E184FBF2D}" type="slidenum">
              <a:rPr lang="en-US" altLang="zh-CN" smtClean="0">
                <a:solidFill>
                  <a:srgbClr val="000000"/>
                </a:solidFill>
              </a:rPr>
              <a:pPr/>
              <a:t>12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5562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硬磁盘外观</a:t>
            </a:r>
          </a:p>
        </p:txBody>
      </p:sp>
      <p:pic>
        <p:nvPicPr>
          <p:cNvPr id="16389" name="Picture 4" descr="20056101957431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86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5" descr="20071204091429575070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95600"/>
            <a:ext cx="5410200" cy="36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771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5A15B56-F042-4EB0-9859-E3290A255118}" type="datetime3">
              <a:rPr lang="zh-CN" altLang="en-US" smtClean="0">
                <a:solidFill>
                  <a:srgbClr val="000000"/>
                </a:solidFill>
              </a:rPr>
              <a:pPr/>
              <a:t>2018年1月12日星期五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741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B96BC0F-B261-4527-83D5-0CA7D3137482}" type="slidenum">
              <a:rPr lang="en-US" altLang="zh-CN" smtClean="0">
                <a:solidFill>
                  <a:srgbClr val="000000"/>
                </a:solidFill>
              </a:rPr>
              <a:pPr/>
              <a:t>13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硬磁盘内部构成</a:t>
            </a:r>
          </a:p>
        </p:txBody>
      </p:sp>
      <p:pic>
        <p:nvPicPr>
          <p:cNvPr id="1054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76200"/>
            <a:ext cx="3429000" cy="275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71600"/>
            <a:ext cx="3505200" cy="306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82" name="Picture 10" descr="31847736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819400"/>
            <a:ext cx="5105400" cy="381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766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6775A82-19E7-42CD-8762-890CA8813C68}" type="datetime3">
              <a:rPr lang="zh-CN" altLang="en-US" smtClean="0">
                <a:solidFill>
                  <a:srgbClr val="000000"/>
                </a:solidFill>
              </a:rPr>
              <a:pPr/>
              <a:t>2018年1月12日星期五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843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4E55B51-BBE9-42CE-95AD-168B7994C5DC}" type="slidenum">
              <a:rPr lang="en-US" altLang="zh-CN" smtClean="0">
                <a:solidFill>
                  <a:srgbClr val="000000"/>
                </a:solidFill>
              </a:rPr>
              <a:pPr/>
              <a:t>14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7.2.3   </a:t>
            </a:r>
            <a:r>
              <a:rPr lang="zh-CN" altLang="en-US" sz="3600" smtClean="0"/>
              <a:t>硬磁盘驱动器和控制器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磁盘驱动器</a:t>
            </a:r>
          </a:p>
          <a:p>
            <a:pPr lvl="1" eaLnBrk="1" hangingPunct="1"/>
            <a:r>
              <a:rPr lang="zh-CN" altLang="en-US" smtClean="0"/>
              <a:t>定位驱动系统</a:t>
            </a:r>
          </a:p>
          <a:p>
            <a:pPr lvl="1" eaLnBrk="1" hangingPunct="1"/>
            <a:r>
              <a:rPr lang="zh-CN" altLang="en-US" smtClean="0"/>
              <a:t>主轴系统</a:t>
            </a:r>
          </a:p>
          <a:p>
            <a:pPr lvl="1" eaLnBrk="1" hangingPunct="1"/>
            <a:r>
              <a:rPr lang="zh-CN" altLang="en-US" smtClean="0"/>
              <a:t>数据转换系统</a:t>
            </a:r>
          </a:p>
          <a:p>
            <a:pPr eaLnBrk="1" hangingPunct="1"/>
            <a:r>
              <a:rPr lang="zh-CN" altLang="en-US" smtClean="0"/>
              <a:t>磁盘控制器 </a:t>
            </a:r>
          </a:p>
          <a:p>
            <a:pPr lvl="1" eaLnBrk="1" hangingPunct="1"/>
            <a:r>
              <a:rPr lang="zh-CN" altLang="en-US" smtClean="0"/>
              <a:t>主机与磁盘驱动</a:t>
            </a:r>
            <a:br>
              <a:rPr lang="zh-CN" altLang="en-US" smtClean="0"/>
            </a:br>
            <a:r>
              <a:rPr lang="zh-CN" altLang="en-US" smtClean="0"/>
              <a:t>器之间的接口。</a:t>
            </a:r>
          </a:p>
          <a:p>
            <a:pPr eaLnBrk="1" hangingPunct="1"/>
            <a:endParaRPr lang="en-US" altLang="zh-CN" smtClean="0"/>
          </a:p>
        </p:txBody>
      </p:sp>
      <p:pic>
        <p:nvPicPr>
          <p:cNvPr id="97286" name="Picture 6" descr="a77n3719luk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19200"/>
            <a:ext cx="5743575" cy="442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331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C3D2D47-21A9-41C4-9DD0-648EC9E4F478}" type="datetime3">
              <a:rPr lang="zh-CN" altLang="en-US" smtClean="0">
                <a:solidFill>
                  <a:srgbClr val="000000"/>
                </a:solidFill>
              </a:rPr>
              <a:pPr/>
              <a:t>2018年1月12日星期五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945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033461C-3C87-4183-9362-BE930CB4723F}" type="slidenum">
              <a:rPr lang="en-US" altLang="zh-CN" smtClean="0">
                <a:solidFill>
                  <a:srgbClr val="000000"/>
                </a:solidFill>
              </a:rPr>
              <a:pPr/>
              <a:t>15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硬磁盘的驱动器</a:t>
            </a:r>
          </a:p>
        </p:txBody>
      </p:sp>
      <p:pic>
        <p:nvPicPr>
          <p:cNvPr id="19461" name="Picture 4" descr="0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153400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014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F526F75-665E-4DEB-B9BC-DB808DBC0A40}" type="datetime3">
              <a:rPr lang="zh-CN" altLang="en-US" smtClean="0">
                <a:solidFill>
                  <a:srgbClr val="000000"/>
                </a:solidFill>
              </a:rPr>
              <a:pPr/>
              <a:t>2018年1月12日星期五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2150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2116618-45D1-46E3-A22A-7CED7ECA33A1}" type="slidenum">
              <a:rPr lang="en-US" altLang="zh-CN" smtClean="0">
                <a:solidFill>
                  <a:srgbClr val="000000"/>
                </a:solidFill>
              </a:rPr>
              <a:pPr/>
              <a:t>16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270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7.2.4   </a:t>
            </a:r>
            <a:r>
              <a:rPr lang="zh-CN" altLang="en-US" sz="3200" smtClean="0"/>
              <a:t>磁盘上信息的分布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95400"/>
            <a:ext cx="8763000" cy="5257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Aft>
                <a:spcPct val="5000"/>
              </a:spcAft>
            </a:pPr>
            <a:r>
              <a:rPr lang="zh-CN" altLang="en-US" smtClean="0"/>
              <a:t>记录面</a:t>
            </a:r>
          </a:p>
          <a:p>
            <a:pPr lvl="1" eaLnBrk="1" hangingPunct="1">
              <a:lnSpc>
                <a:spcPct val="110000"/>
              </a:lnSpc>
              <a:spcAft>
                <a:spcPct val="5000"/>
              </a:spcAft>
            </a:pPr>
            <a:r>
              <a:rPr lang="zh-CN" altLang="en-US" smtClean="0"/>
              <a:t>磁盘片表面；</a:t>
            </a:r>
          </a:p>
          <a:p>
            <a:pPr lvl="1" eaLnBrk="1" hangingPunct="1">
              <a:lnSpc>
                <a:spcPct val="110000"/>
              </a:lnSpc>
              <a:spcAft>
                <a:spcPct val="5000"/>
              </a:spcAft>
            </a:pPr>
            <a:r>
              <a:rPr lang="zh-CN" altLang="en-US" smtClean="0"/>
              <a:t>一个盘片有上下两个记录面。</a:t>
            </a:r>
          </a:p>
          <a:p>
            <a:pPr eaLnBrk="1" hangingPunct="1">
              <a:lnSpc>
                <a:spcPct val="110000"/>
              </a:lnSpc>
              <a:spcAft>
                <a:spcPct val="5000"/>
              </a:spcAft>
            </a:pPr>
            <a:r>
              <a:rPr lang="zh-CN" altLang="en-US" smtClean="0"/>
              <a:t>磁道 </a:t>
            </a:r>
          </a:p>
          <a:p>
            <a:pPr lvl="1" eaLnBrk="1" hangingPunct="1">
              <a:lnSpc>
                <a:spcPct val="110000"/>
              </a:lnSpc>
              <a:spcAft>
                <a:spcPct val="5000"/>
              </a:spcAft>
            </a:pPr>
            <a:r>
              <a:rPr lang="zh-CN" altLang="en-US" smtClean="0"/>
              <a:t>记录面上一系列同心圆；</a:t>
            </a:r>
          </a:p>
          <a:p>
            <a:pPr lvl="1" eaLnBrk="1" hangingPunct="1">
              <a:lnSpc>
                <a:spcPct val="110000"/>
              </a:lnSpc>
              <a:spcAft>
                <a:spcPct val="5000"/>
              </a:spcAft>
            </a:pPr>
            <a:r>
              <a:rPr lang="zh-CN" altLang="en-US" smtClean="0"/>
              <a:t>最外圈为</a:t>
            </a:r>
            <a:r>
              <a:rPr lang="en-US" altLang="zh-CN" smtClean="0"/>
              <a:t>0</a:t>
            </a:r>
            <a:r>
              <a:rPr lang="zh-CN" altLang="en-US" smtClean="0"/>
              <a:t>磁道 ，依次为</a:t>
            </a:r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……</a:t>
            </a:r>
            <a:r>
              <a:rPr lang="zh-CN" altLang="en-US" smtClean="0"/>
              <a:t>、</a:t>
            </a:r>
            <a:r>
              <a:rPr lang="en-US" altLang="zh-CN" smtClean="0"/>
              <a:t>N</a:t>
            </a:r>
            <a:r>
              <a:rPr lang="zh-CN" altLang="en-US" smtClean="0"/>
              <a:t>磁道；</a:t>
            </a:r>
          </a:p>
          <a:p>
            <a:pPr lvl="1" eaLnBrk="1" hangingPunct="1">
              <a:lnSpc>
                <a:spcPct val="110000"/>
              </a:lnSpc>
              <a:spcAft>
                <a:spcPct val="5000"/>
              </a:spcAft>
            </a:pPr>
            <a:r>
              <a:rPr lang="zh-CN" altLang="en-US" smtClean="0">
                <a:solidFill>
                  <a:srgbClr val="CC00CC"/>
                </a:solidFill>
              </a:rPr>
              <a:t>每个磁道的存储容量均相同；</a:t>
            </a:r>
          </a:p>
          <a:p>
            <a:pPr lvl="1" eaLnBrk="1" hangingPunct="1">
              <a:lnSpc>
                <a:spcPct val="110000"/>
              </a:lnSpc>
              <a:spcAft>
                <a:spcPct val="5000"/>
              </a:spcAft>
            </a:pPr>
            <a:r>
              <a:rPr lang="zh-CN" altLang="en-US" smtClean="0"/>
              <a:t>不同盘片的相同磁道构成一个</a:t>
            </a:r>
            <a:r>
              <a:rPr lang="zh-CN" altLang="en-US" smtClean="0">
                <a:solidFill>
                  <a:schemeClr val="hlink"/>
                </a:solidFill>
              </a:rPr>
              <a:t>柱面</a:t>
            </a:r>
            <a:r>
              <a:rPr lang="zh-CN" altLang="en-US" smtClean="0"/>
              <a:t>；</a:t>
            </a:r>
          </a:p>
          <a:p>
            <a:pPr eaLnBrk="1" hangingPunct="1">
              <a:lnSpc>
                <a:spcPct val="110000"/>
              </a:lnSpc>
              <a:spcAft>
                <a:spcPct val="5000"/>
              </a:spcAft>
            </a:pPr>
            <a:r>
              <a:rPr lang="zh-CN" altLang="en-US" smtClean="0"/>
              <a:t>扇区</a:t>
            </a:r>
          </a:p>
          <a:p>
            <a:pPr lvl="1" eaLnBrk="1" hangingPunct="1">
              <a:lnSpc>
                <a:spcPct val="110000"/>
              </a:lnSpc>
              <a:spcAft>
                <a:spcPct val="5000"/>
              </a:spcAft>
            </a:pPr>
            <a:r>
              <a:rPr lang="zh-CN" altLang="en-US" smtClean="0"/>
              <a:t>同心圆上的一段磁道区域；</a:t>
            </a:r>
          </a:p>
          <a:p>
            <a:pPr lvl="1" eaLnBrk="1" hangingPunct="1">
              <a:lnSpc>
                <a:spcPct val="110000"/>
              </a:lnSpc>
              <a:spcAft>
                <a:spcPct val="5000"/>
              </a:spcAft>
            </a:pPr>
            <a:r>
              <a:rPr lang="zh-CN" altLang="en-US" smtClean="0">
                <a:solidFill>
                  <a:srgbClr val="CC00CC"/>
                </a:solidFill>
              </a:rPr>
              <a:t>每个扇区的存储容量也相同。</a:t>
            </a:r>
          </a:p>
        </p:txBody>
      </p:sp>
      <p:pic>
        <p:nvPicPr>
          <p:cNvPr id="107524" name="Picture 4" descr="7-1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381000"/>
            <a:ext cx="4533900" cy="341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5" y="4267200"/>
            <a:ext cx="313372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256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7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7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035B94-7399-4304-9DD9-674B94300A8B}" type="datetime3">
              <a:rPr lang="zh-CN" altLang="en-US" smtClean="0">
                <a:solidFill>
                  <a:srgbClr val="000000"/>
                </a:solidFill>
              </a:rPr>
              <a:pPr/>
              <a:t>2018年1月12日星期五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2253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688F3C1-B843-42F5-BCCA-DE858E6A24FC}" type="slidenum">
              <a:rPr lang="en-US" altLang="zh-CN" smtClean="0">
                <a:solidFill>
                  <a:srgbClr val="000000"/>
                </a:solidFill>
              </a:rPr>
              <a:pPr/>
              <a:t>17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4175"/>
            <a:ext cx="8229600" cy="757238"/>
          </a:xfrm>
        </p:spPr>
        <p:txBody>
          <a:bodyPr/>
          <a:lstStyle/>
          <a:p>
            <a:pPr eaLnBrk="1" hangingPunct="1"/>
            <a:r>
              <a:rPr lang="zh-CN" altLang="en-US" sz="3400" smtClean="0"/>
              <a:t>磁盘上的信息记录方式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150" y="990600"/>
            <a:ext cx="8775700" cy="5543550"/>
          </a:xfrm>
        </p:spPr>
        <p:txBody>
          <a:bodyPr/>
          <a:lstStyle/>
          <a:p>
            <a:pPr eaLnBrk="1" hangingPunct="1"/>
            <a:r>
              <a:rPr lang="zh-CN" altLang="en-US" smtClean="0"/>
              <a:t>一个硬盘由多个盘片构成的磁盘组来记录信息；</a:t>
            </a:r>
          </a:p>
          <a:p>
            <a:pPr lvl="1" eaLnBrk="1" hangingPunct="1"/>
            <a:r>
              <a:rPr lang="zh-CN" altLang="en-US" smtClean="0"/>
              <a:t>每个盘片包括两个记录面；</a:t>
            </a:r>
          </a:p>
          <a:p>
            <a:pPr lvl="1" eaLnBrk="1" hangingPunct="1"/>
            <a:r>
              <a:rPr lang="zh-CN" altLang="en-US" smtClean="0"/>
              <a:t>每个记录面表面通常有几十到几百个磁道来记录信息；</a:t>
            </a:r>
          </a:p>
          <a:p>
            <a:pPr lvl="1" eaLnBrk="1" hangingPunct="1"/>
            <a:r>
              <a:rPr lang="zh-CN" altLang="en-US" smtClean="0"/>
              <a:t>每个磁道又分为若干个扇区。</a:t>
            </a:r>
          </a:p>
          <a:p>
            <a:pPr eaLnBrk="1" hangingPunct="1"/>
            <a:r>
              <a:rPr lang="zh-CN" altLang="en-US" smtClean="0"/>
              <a:t>磁盘组的信息记录顺序是按照柱面来组织的：</a:t>
            </a:r>
          </a:p>
          <a:p>
            <a:pPr lvl="1" eaLnBrk="1" hangingPunct="1"/>
            <a:r>
              <a:rPr lang="zh-CN" altLang="en-US" smtClean="0"/>
              <a:t>   第</a:t>
            </a:r>
            <a:r>
              <a:rPr lang="en-US" altLang="zh-CN" smtClean="0"/>
              <a:t>0</a:t>
            </a:r>
            <a:r>
              <a:rPr lang="zh-CN" altLang="en-US" smtClean="0"/>
              <a:t>面第</a:t>
            </a:r>
            <a:r>
              <a:rPr lang="en-US" altLang="zh-CN" smtClean="0"/>
              <a:t>0</a:t>
            </a:r>
            <a:r>
              <a:rPr lang="zh-CN" altLang="en-US" smtClean="0"/>
              <a:t>道</a:t>
            </a:r>
            <a:r>
              <a:rPr lang="zh-CN" altLang="en-US" smtClean="0">
                <a:sym typeface="Wingdings" panose="05000000000000000000" pitchFamily="2" charset="2"/>
              </a:rPr>
              <a:t></a:t>
            </a:r>
            <a:r>
              <a:rPr lang="zh-CN" altLang="en-US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面第</a:t>
            </a:r>
            <a:r>
              <a:rPr lang="en-US" altLang="zh-CN" smtClean="0"/>
              <a:t>0</a:t>
            </a:r>
            <a:r>
              <a:rPr lang="zh-CN" altLang="en-US" smtClean="0"/>
              <a:t>道</a:t>
            </a:r>
            <a:r>
              <a:rPr lang="zh-CN" altLang="en-US" smtClean="0">
                <a:sym typeface="Wingdings" panose="05000000000000000000" pitchFamily="2" charset="2"/>
              </a:rPr>
              <a:t></a:t>
            </a:r>
            <a:r>
              <a:rPr lang="en-US" altLang="zh-CN" smtClean="0">
                <a:sym typeface="Wingdings" panose="05000000000000000000" pitchFamily="2" charset="2"/>
              </a:rPr>
              <a:t>……</a:t>
            </a:r>
            <a:r>
              <a:rPr lang="zh-CN" altLang="en-US" smtClean="0"/>
              <a:t>第</a:t>
            </a:r>
            <a:r>
              <a:rPr lang="en-US" altLang="zh-CN" smtClean="0"/>
              <a:t>N</a:t>
            </a:r>
            <a:r>
              <a:rPr lang="zh-CN" altLang="en-US" smtClean="0"/>
              <a:t>面第</a:t>
            </a:r>
            <a:r>
              <a:rPr lang="en-US" altLang="zh-CN" smtClean="0"/>
              <a:t>0</a:t>
            </a:r>
            <a:r>
              <a:rPr lang="zh-CN" altLang="en-US" smtClean="0"/>
              <a:t>道</a:t>
            </a:r>
            <a:br>
              <a:rPr lang="zh-CN" altLang="en-US" smtClean="0"/>
            </a:br>
            <a:r>
              <a:rPr lang="zh-CN" altLang="en-US" smtClean="0">
                <a:sym typeface="Wingdings" panose="05000000000000000000" pitchFamily="2" charset="2"/>
              </a:rPr>
              <a:t></a:t>
            </a:r>
            <a:r>
              <a:rPr lang="zh-CN" altLang="en-US" smtClean="0"/>
              <a:t>第</a:t>
            </a:r>
            <a:r>
              <a:rPr lang="en-US" altLang="zh-CN" smtClean="0"/>
              <a:t>0</a:t>
            </a:r>
            <a:r>
              <a:rPr lang="zh-CN" altLang="en-US" smtClean="0"/>
              <a:t>面第</a:t>
            </a:r>
            <a:r>
              <a:rPr lang="en-US" altLang="zh-CN" smtClean="0"/>
              <a:t>1</a:t>
            </a:r>
            <a:r>
              <a:rPr lang="zh-CN" altLang="en-US" smtClean="0"/>
              <a:t>道</a:t>
            </a:r>
            <a:r>
              <a:rPr lang="zh-CN" altLang="en-US" smtClean="0">
                <a:sym typeface="Wingdings" panose="05000000000000000000" pitchFamily="2" charset="2"/>
              </a:rPr>
              <a:t></a:t>
            </a:r>
            <a:r>
              <a:rPr lang="zh-CN" altLang="en-US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面第</a:t>
            </a:r>
            <a:r>
              <a:rPr lang="en-US" altLang="zh-CN" smtClean="0"/>
              <a:t>1</a:t>
            </a:r>
            <a:r>
              <a:rPr lang="zh-CN" altLang="en-US" smtClean="0"/>
              <a:t>道</a:t>
            </a:r>
            <a:r>
              <a:rPr lang="zh-CN" altLang="en-US" smtClean="0">
                <a:sym typeface="Wingdings" panose="05000000000000000000" pitchFamily="2" charset="2"/>
              </a:rPr>
              <a:t></a:t>
            </a:r>
            <a:r>
              <a:rPr lang="en-US" altLang="zh-CN" smtClean="0">
                <a:sym typeface="Wingdings" panose="05000000000000000000" pitchFamily="2" charset="2"/>
              </a:rPr>
              <a:t>……</a:t>
            </a:r>
            <a:r>
              <a:rPr lang="zh-CN" altLang="en-US" smtClean="0"/>
              <a:t>第</a:t>
            </a:r>
            <a:r>
              <a:rPr lang="en-US" altLang="zh-CN" smtClean="0"/>
              <a:t>N</a:t>
            </a:r>
            <a:r>
              <a:rPr lang="zh-CN" altLang="en-US" smtClean="0"/>
              <a:t>面第</a:t>
            </a:r>
            <a:r>
              <a:rPr lang="en-US" altLang="zh-CN" smtClean="0"/>
              <a:t>1</a:t>
            </a:r>
            <a:r>
              <a:rPr lang="zh-CN" altLang="en-US" smtClean="0"/>
              <a:t>道</a:t>
            </a:r>
            <a:br>
              <a:rPr lang="zh-CN" altLang="en-US" smtClean="0"/>
            </a:br>
            <a:r>
              <a:rPr lang="zh-CN" altLang="en-US" smtClean="0">
                <a:sym typeface="Wingdings" panose="05000000000000000000" pitchFamily="2" charset="2"/>
              </a:rPr>
              <a:t></a:t>
            </a:r>
            <a:r>
              <a:rPr lang="en-US" altLang="zh-CN" smtClean="0">
                <a:sym typeface="Wingdings" panose="05000000000000000000" pitchFamily="2" charset="2"/>
              </a:rPr>
              <a:t>……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硬盘上信息地址由记录面号、磁道号、扇区号三个部分组成。</a:t>
            </a:r>
          </a:p>
          <a:p>
            <a:pPr eaLnBrk="1" hangingPunct="1"/>
            <a:r>
              <a:rPr lang="zh-CN" altLang="en-US" smtClean="0"/>
              <a:t>索引 ：磁道的起始位置。</a:t>
            </a:r>
          </a:p>
          <a:p>
            <a:pPr eaLnBrk="1" hangingPunct="1"/>
            <a:r>
              <a:rPr lang="zh-CN" altLang="en-US" smtClean="0"/>
              <a:t>为便于进行读</a:t>
            </a:r>
            <a:r>
              <a:rPr lang="en-US" altLang="zh-CN" smtClean="0"/>
              <a:t>/</a:t>
            </a:r>
            <a:r>
              <a:rPr lang="zh-CN" altLang="en-US" smtClean="0"/>
              <a:t>写操作；</a:t>
            </a:r>
          </a:p>
        </p:txBody>
      </p:sp>
    </p:spTree>
    <p:extLst>
      <p:ext uri="{BB962C8B-B14F-4D97-AF65-F5344CB8AC3E}">
        <p14:creationId xmlns:p14="http://schemas.microsoft.com/office/powerpoint/2010/main" val="262259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F168D21-7091-49F4-8272-411D16C2021F}" type="datetime3">
              <a:rPr lang="zh-CN" altLang="en-US" smtClean="0">
                <a:solidFill>
                  <a:srgbClr val="000000"/>
                </a:solidFill>
              </a:rPr>
              <a:pPr/>
              <a:t>2018年1月12日星期五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2355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72F7681-0981-4114-B599-2FBF3A6A3D7B}" type="slidenum">
              <a:rPr lang="en-US" altLang="zh-CN" smtClean="0">
                <a:solidFill>
                  <a:srgbClr val="000000"/>
                </a:solidFill>
              </a:rPr>
              <a:pPr/>
              <a:t>18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pic>
        <p:nvPicPr>
          <p:cNvPr id="1024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86731"/>
            <a:ext cx="3124200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229600" cy="1020762"/>
          </a:xfrm>
        </p:spPr>
        <p:txBody>
          <a:bodyPr/>
          <a:lstStyle/>
          <a:p>
            <a:pPr eaLnBrk="1" hangingPunct="1"/>
            <a:r>
              <a:rPr lang="en-US" altLang="zh-CN" smtClean="0"/>
              <a:t>7.4.5   </a:t>
            </a:r>
            <a:r>
              <a:rPr lang="zh-CN" altLang="en-US" smtClean="0"/>
              <a:t>磁盘存储器的技术指标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2146176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spcAft>
                <a:spcPct val="0"/>
              </a:spcAft>
              <a:tabLst>
                <a:tab pos="627063" algn="l"/>
              </a:tabLst>
            </a:pPr>
            <a:r>
              <a:rPr lang="zh-CN" altLang="en-US" dirty="0" smtClean="0">
                <a:hlinkClick r:id="rId3" action="ppaction://hlinksldjump"/>
              </a:rPr>
              <a:t>存储密度</a:t>
            </a:r>
            <a:endParaRPr lang="zh-CN" altLang="en-US" dirty="0" smtClean="0"/>
          </a:p>
          <a:p>
            <a:pPr marL="179388" lvl="1" indent="0" eaLnBrk="1" hangingPunct="1">
              <a:lnSpc>
                <a:spcPct val="110000"/>
              </a:lnSpc>
              <a:spcAft>
                <a:spcPct val="0"/>
              </a:spcAft>
              <a:tabLst>
                <a:tab pos="627063" algn="l"/>
              </a:tabLst>
            </a:pPr>
            <a:r>
              <a:rPr lang="zh-CN" altLang="en-US" dirty="0" smtClean="0"/>
              <a:t>有道密度、位密度、面密度三个不同的指标；</a:t>
            </a:r>
          </a:p>
          <a:p>
            <a:pPr marL="179388" lvl="1" indent="0" eaLnBrk="1" hangingPunct="1">
              <a:lnSpc>
                <a:spcPct val="110000"/>
              </a:lnSpc>
              <a:spcAft>
                <a:spcPct val="0"/>
              </a:spcAft>
              <a:tabLst>
                <a:tab pos="627063" algn="l"/>
              </a:tabLst>
            </a:pPr>
            <a:r>
              <a:rPr lang="zh-CN" altLang="en-US" dirty="0" smtClean="0"/>
              <a:t>相关概念</a:t>
            </a:r>
          </a:p>
          <a:p>
            <a:pPr marL="627063" lvl="2" indent="-268288" eaLnBrk="1" hangingPunct="1">
              <a:lnSpc>
                <a:spcPct val="110000"/>
              </a:lnSpc>
              <a:spcAft>
                <a:spcPct val="0"/>
              </a:spcAft>
              <a:tabLst>
                <a:tab pos="627063" algn="l"/>
              </a:tabLst>
            </a:pPr>
            <a:r>
              <a:rPr lang="zh-CN" altLang="en-US" sz="2200" dirty="0" smtClean="0"/>
              <a:t>道距：相邻两磁道中心线之间的距离；</a:t>
            </a:r>
          </a:p>
          <a:p>
            <a:pPr marL="627063" lvl="2" indent="-268288" eaLnBrk="1" hangingPunct="1">
              <a:lnSpc>
                <a:spcPct val="110000"/>
              </a:lnSpc>
              <a:spcAft>
                <a:spcPct val="0"/>
              </a:spcAft>
              <a:tabLst>
                <a:tab pos="627063" algn="l"/>
              </a:tabLst>
            </a:pPr>
            <a:r>
              <a:rPr lang="zh-CN" altLang="en-US" sz="2200" dirty="0" smtClean="0"/>
              <a:t>道宽：磁化轨迹的宽度。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4091136"/>
            <a:ext cx="873125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7800" indent="-177800" algn="l" rtl="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l"/>
              <a:tabLst>
                <a:tab pos="990600" algn="l"/>
              </a:tabLst>
              <a:defRPr sz="2400" b="1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622300" indent="-265113" algn="l" rtl="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¡"/>
              <a:tabLst>
                <a:tab pos="990600" algn="l"/>
              </a:tabLst>
              <a:defRPr sz="2400" b="1" kern="1200">
                <a:solidFill>
                  <a:schemeClr val="folHlink"/>
                </a:solidFill>
                <a:latin typeface="+mn-lt"/>
                <a:ea typeface="楷体_GB2312" pitchFamily="49" charset="-122"/>
                <a:cs typeface="+mn-cs"/>
              </a:defRPr>
            </a:lvl2pPr>
            <a:lvl3pPr marL="990600" indent="-188913" algn="l" rtl="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  <a:tabLst>
                <a:tab pos="990600" algn="l"/>
              </a:tabLst>
              <a:defRPr sz="2400" b="1" kern="1200">
                <a:solidFill>
                  <a:srgbClr val="996633"/>
                </a:solidFill>
                <a:latin typeface="+mn-lt"/>
                <a:ea typeface="仿宋_GB2312" pitchFamily="49" charset="-122"/>
                <a:cs typeface="+mn-cs"/>
              </a:defRPr>
            </a:lvl3pPr>
            <a:lvl4pPr marL="1346200" indent="-176213" algn="l" rtl="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◊"/>
              <a:tabLst>
                <a:tab pos="990600" algn="l"/>
              </a:tabLst>
              <a:defRPr sz="2000" kern="1200">
                <a:solidFill>
                  <a:srgbClr val="006600"/>
                </a:solidFill>
                <a:latin typeface="+mn-lt"/>
                <a:ea typeface="方正舒体" panose="02010601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tabLst>
                <a:tab pos="99060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zh-CN" altLang="en-US" dirty="0" smtClean="0">
                <a:effectLst/>
              </a:rPr>
              <a:t>道密度 </a:t>
            </a:r>
            <a:r>
              <a:rPr kumimoji="0" lang="en-US" altLang="zh-CN" dirty="0" smtClean="0">
                <a:effectLst/>
              </a:rPr>
              <a:t>:</a:t>
            </a:r>
            <a:r>
              <a:rPr kumimoji="0" lang="zh-CN" altLang="en-US" dirty="0">
                <a:solidFill>
                  <a:schemeClr val="folHlink"/>
                </a:solidFill>
                <a:effectLst/>
                <a:ea typeface="楷体_GB2312" pitchFamily="49" charset="-122"/>
              </a:rPr>
              <a:t>沿磁盘半径方向单位长度上的磁道数；道</a:t>
            </a:r>
            <a:r>
              <a:rPr kumimoji="0" lang="en-US" altLang="zh-CN" dirty="0">
                <a:solidFill>
                  <a:schemeClr val="folHlink"/>
                </a:solidFill>
                <a:effectLst/>
                <a:ea typeface="楷体_GB2312" pitchFamily="49" charset="-122"/>
              </a:rPr>
              <a:t>/</a:t>
            </a:r>
            <a:r>
              <a:rPr kumimoji="0" lang="zh-CN" altLang="en-US" dirty="0" smtClean="0">
                <a:solidFill>
                  <a:schemeClr val="folHlink"/>
                </a:solidFill>
                <a:effectLst/>
                <a:ea typeface="楷体_GB2312" pitchFamily="49" charset="-122"/>
              </a:rPr>
              <a:t>英寸</a:t>
            </a:r>
            <a:endParaRPr kumimoji="0" lang="zh-CN" altLang="en-US" dirty="0">
              <a:solidFill>
                <a:schemeClr val="folHlink"/>
              </a:solidFill>
              <a:effectLst/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zh-CN" altLang="en-US" dirty="0" smtClean="0">
                <a:effectLst/>
              </a:rPr>
              <a:t>位密度 </a:t>
            </a:r>
            <a:r>
              <a:rPr kumimoji="0" lang="en-US" altLang="zh-CN" dirty="0" smtClean="0">
                <a:effectLst/>
              </a:rPr>
              <a:t>:</a:t>
            </a:r>
            <a:r>
              <a:rPr kumimoji="0" lang="zh-CN" altLang="en-US" dirty="0">
                <a:solidFill>
                  <a:schemeClr val="folHlink"/>
                </a:solidFill>
                <a:effectLst/>
                <a:ea typeface="楷体_GB2312" pitchFamily="49" charset="-122"/>
              </a:rPr>
              <a:t>磁道单位长度上能记录的二进制代码位数；位</a:t>
            </a:r>
            <a:r>
              <a:rPr kumimoji="0" lang="en-US" altLang="zh-CN" dirty="0">
                <a:solidFill>
                  <a:schemeClr val="folHlink"/>
                </a:solidFill>
                <a:effectLst/>
                <a:ea typeface="楷体_GB2312" pitchFamily="49" charset="-122"/>
              </a:rPr>
              <a:t>/</a:t>
            </a:r>
            <a:r>
              <a:rPr kumimoji="0" lang="zh-CN" altLang="en-US" dirty="0" smtClean="0">
                <a:solidFill>
                  <a:schemeClr val="folHlink"/>
                </a:solidFill>
                <a:effectLst/>
                <a:ea typeface="楷体_GB2312" pitchFamily="49" charset="-122"/>
              </a:rPr>
              <a:t>英寸</a:t>
            </a:r>
            <a:endParaRPr kumimoji="0" lang="zh-CN" altLang="en-US" dirty="0">
              <a:solidFill>
                <a:schemeClr val="folHlink"/>
              </a:solidFill>
              <a:effectLst/>
              <a:ea typeface="楷体_GB2312" pitchFamily="49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kumimoji="0" lang="zh-CN" altLang="en-US" dirty="0" smtClean="0">
                <a:effectLst/>
              </a:rPr>
              <a:t>注意：每个磁道的位密度均不相同，有最高、最低位密度</a:t>
            </a:r>
          </a:p>
          <a:p>
            <a:pPr lvl="2" eaLnBrk="1" hangingPunct="1">
              <a:lnSpc>
                <a:spcPct val="110000"/>
              </a:lnSpc>
            </a:pPr>
            <a:r>
              <a:rPr kumimoji="0" lang="en-US" altLang="zh-CN" dirty="0" smtClean="0">
                <a:solidFill>
                  <a:schemeClr val="hlink"/>
                </a:solidFill>
                <a:effectLst/>
                <a:latin typeface="仿宋_GB2312" pitchFamily="49" charset="-122"/>
              </a:rPr>
              <a:t>0</a:t>
            </a:r>
            <a:r>
              <a:rPr kumimoji="0" lang="zh-CN" altLang="en-US" dirty="0" smtClean="0">
                <a:solidFill>
                  <a:schemeClr val="hlink"/>
                </a:solidFill>
                <a:effectLst/>
                <a:latin typeface="仿宋_GB2312" pitchFamily="49" charset="-122"/>
              </a:rPr>
              <a:t>磁道的位密度为最低位密度；</a:t>
            </a:r>
          </a:p>
          <a:p>
            <a:pPr eaLnBrk="1" hangingPunct="1">
              <a:lnSpc>
                <a:spcPct val="110000"/>
              </a:lnSpc>
            </a:pPr>
            <a:r>
              <a:rPr kumimoji="0" lang="zh-CN" altLang="en-US" dirty="0" smtClean="0">
                <a:effectLst/>
              </a:rPr>
              <a:t>面密度</a:t>
            </a:r>
            <a:r>
              <a:rPr kumimoji="0" lang="en-US" altLang="zh-CN" dirty="0" smtClean="0">
                <a:effectLst/>
              </a:rPr>
              <a:t>:</a:t>
            </a:r>
            <a:r>
              <a:rPr kumimoji="0" lang="zh-CN" altLang="en-US" dirty="0" smtClean="0">
                <a:effectLst/>
              </a:rPr>
              <a:t> </a:t>
            </a:r>
            <a:r>
              <a:rPr kumimoji="0" lang="zh-CN" altLang="en-US" dirty="0">
                <a:solidFill>
                  <a:schemeClr val="folHlink"/>
                </a:solidFill>
                <a:effectLst/>
                <a:ea typeface="楷体_GB2312" pitchFamily="49" charset="-122"/>
              </a:rPr>
              <a:t>位密度和道密度的乘积；位</a:t>
            </a:r>
            <a:r>
              <a:rPr kumimoji="0" lang="en-US" altLang="zh-CN" dirty="0">
                <a:solidFill>
                  <a:schemeClr val="folHlink"/>
                </a:solidFill>
                <a:effectLst/>
                <a:ea typeface="楷体_GB2312" pitchFamily="49" charset="-122"/>
              </a:rPr>
              <a:t>/</a:t>
            </a:r>
            <a:r>
              <a:rPr kumimoji="0" lang="zh-CN" altLang="en-US" dirty="0" smtClean="0">
                <a:solidFill>
                  <a:schemeClr val="folHlink"/>
                </a:solidFill>
                <a:effectLst/>
                <a:ea typeface="楷体_GB2312" pitchFamily="49" charset="-122"/>
              </a:rPr>
              <a:t>平方英寸</a:t>
            </a:r>
            <a:endParaRPr kumimoji="0" lang="zh-CN" altLang="en-US" dirty="0">
              <a:solidFill>
                <a:schemeClr val="folHlink"/>
              </a:solidFill>
              <a:effectLst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656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1DD2E10-2C09-481D-B858-3D6FCF592947}" type="datetime3">
              <a:rPr lang="zh-CN" altLang="en-US" smtClean="0">
                <a:solidFill>
                  <a:srgbClr val="000000"/>
                </a:solidFill>
              </a:rPr>
              <a:pPr/>
              <a:t>2018年1月12日星期五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2560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0F392CD-2D65-4367-8643-5E9E9A0C32F2}" type="slidenum">
              <a:rPr lang="en-US" altLang="zh-CN" smtClean="0">
                <a:solidFill>
                  <a:srgbClr val="000000"/>
                </a:solidFill>
              </a:rPr>
              <a:pPr/>
              <a:t>19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5187"/>
          </a:xfrm>
        </p:spPr>
        <p:txBody>
          <a:bodyPr/>
          <a:lstStyle/>
          <a:p>
            <a:pPr eaLnBrk="1" hangingPunct="1"/>
            <a:r>
              <a:rPr lang="en-US" altLang="en-US" sz="3400" smtClean="0"/>
              <a:t>存储容量</a:t>
            </a:r>
            <a:endParaRPr lang="zh-CN" altLang="en-US" sz="3400" smtClean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30000"/>
              </a:lnSpc>
              <a:spcAft>
                <a:spcPct val="20000"/>
              </a:spcAft>
            </a:pPr>
            <a:r>
              <a:rPr lang="zh-CN" altLang="en-US" smtClean="0"/>
              <a:t>存储容量</a:t>
            </a:r>
            <a:r>
              <a:rPr lang="en-US" altLang="zh-CN" smtClean="0"/>
              <a:t>=</a:t>
            </a:r>
            <a:r>
              <a:rPr lang="zh-CN" altLang="en-US" smtClean="0"/>
              <a:t>记录面数</a:t>
            </a:r>
            <a:r>
              <a:rPr lang="en-US" altLang="zh-CN" smtClean="0"/>
              <a:t>×</a:t>
            </a:r>
            <a:r>
              <a:rPr lang="zh-CN" altLang="en-US" smtClean="0"/>
              <a:t>每面磁道数</a:t>
            </a:r>
            <a:r>
              <a:rPr lang="en-US" altLang="zh-CN" smtClean="0"/>
              <a:t>×</a:t>
            </a:r>
            <a:r>
              <a:rPr lang="zh-CN" altLang="en-US" smtClean="0"/>
              <a:t>磁道容量</a:t>
            </a:r>
          </a:p>
          <a:p>
            <a:pPr eaLnBrk="1" hangingPunct="1">
              <a:lnSpc>
                <a:spcPct val="130000"/>
              </a:lnSpc>
              <a:spcAft>
                <a:spcPct val="20000"/>
              </a:spcAft>
            </a:pPr>
            <a:r>
              <a:rPr lang="zh-CN" altLang="en-US" smtClean="0"/>
              <a:t>非格式化容量</a:t>
            </a:r>
          </a:p>
          <a:p>
            <a:pPr lvl="1" eaLnBrk="1" hangingPunct="1">
              <a:lnSpc>
                <a:spcPct val="130000"/>
              </a:lnSpc>
              <a:spcAft>
                <a:spcPct val="20000"/>
              </a:spcAft>
            </a:pPr>
            <a:r>
              <a:rPr lang="zh-CN" altLang="en-US" smtClean="0"/>
              <a:t>磁记录表面可以利用的磁化单元总数。</a:t>
            </a:r>
          </a:p>
          <a:p>
            <a:pPr eaLnBrk="1" hangingPunct="1">
              <a:lnSpc>
                <a:spcPct val="130000"/>
              </a:lnSpc>
              <a:spcAft>
                <a:spcPct val="20000"/>
              </a:spcAft>
            </a:pPr>
            <a:r>
              <a:rPr lang="zh-CN" altLang="en-US" smtClean="0"/>
              <a:t>格式化容量</a:t>
            </a:r>
          </a:p>
          <a:p>
            <a:pPr lvl="1" eaLnBrk="1" hangingPunct="1">
              <a:lnSpc>
                <a:spcPct val="130000"/>
              </a:lnSpc>
              <a:spcAft>
                <a:spcPct val="20000"/>
              </a:spcAft>
            </a:pPr>
            <a:r>
              <a:rPr lang="zh-CN" altLang="en-US" smtClean="0"/>
              <a:t>按照某种特定的记录格式所能存储信息的总量，也就是用户可以真正使用的容量。</a:t>
            </a:r>
          </a:p>
          <a:p>
            <a:pPr lvl="1" eaLnBrk="1" hangingPunct="1">
              <a:lnSpc>
                <a:spcPct val="130000"/>
              </a:lnSpc>
              <a:spcAft>
                <a:spcPct val="20000"/>
              </a:spcAft>
            </a:pPr>
            <a:r>
              <a:rPr lang="zh-CN" altLang="en-US" smtClean="0"/>
              <a:t>格式化容量一般是非格式化容量的</a:t>
            </a:r>
            <a:r>
              <a:rPr lang="en-US" altLang="zh-CN" smtClean="0"/>
              <a:t>60%—70%</a:t>
            </a:r>
            <a:r>
              <a:rPr lang="zh-CN" altLang="en-US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3795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8137525" cy="838200"/>
          </a:xfrm>
          <a:solidFill>
            <a:srgbClr val="CC0000"/>
          </a:solidFill>
          <a:ln/>
          <a:effectLst>
            <a:outerShdw dist="107763" dir="18900000" algn="ctr" rotWithShape="0">
              <a:srgbClr val="FF6600"/>
            </a:outerShdw>
          </a:effectLst>
        </p:spPr>
        <p:txBody>
          <a:bodyPr wrap="none"/>
          <a:lstStyle/>
          <a:p>
            <a:r>
              <a:rPr lang="zh-CN" altLang="en-US" b="1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7.1 外围设备概述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09600" y="2247900"/>
            <a:ext cx="80010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5000"/>
              </a:spcBef>
            </a:pPr>
            <a:r>
              <a:rPr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方正姚体" pitchFamily="2" charset="-122"/>
              </a:rPr>
              <a:t>界定1：</a:t>
            </a:r>
          </a:p>
          <a:p>
            <a:pPr algn="l">
              <a:spcBef>
                <a:spcPct val="15000"/>
              </a:spcBef>
            </a:pP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方正姚体" pitchFamily="2" charset="-122"/>
              </a:rPr>
              <a:t>      </a:t>
            </a:r>
            <a:r>
              <a:rPr lang="zh-CN" altLang="en-US" i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除了</a:t>
            </a:r>
            <a:r>
              <a:rPr lang="en-US" altLang="zh-CN" i="1" u="sng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CPU</a:t>
            </a:r>
            <a:r>
              <a:rPr lang="zh-CN" altLang="en-US" i="1" u="sng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和主存</a:t>
            </a:r>
            <a:r>
              <a:rPr lang="zh-CN" altLang="en-US" i="1" u="sng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（</a:t>
            </a:r>
            <a:r>
              <a:rPr lang="zh-CN" altLang="en-US" i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主机</a:t>
            </a:r>
            <a:r>
              <a:rPr lang="zh-CN" altLang="en-US" i="1" u="sng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）以外的硬件设备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。</a:t>
            </a:r>
            <a:endParaRPr lang="en-US" altLang="zh-CN" i="1" u="sng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31788" y="1609725"/>
            <a:ext cx="5608637" cy="588963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5000"/>
              </a:spcBef>
            </a:pPr>
            <a:r>
              <a:rPr lang="zh-CN" altLang="en-US" sz="32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方正姚体" pitchFamily="2" charset="-122"/>
              </a:rPr>
              <a:t>7.1.1 外围设备的一般功能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609600" y="3429000"/>
            <a:ext cx="8077200" cy="15875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方正姚体" pitchFamily="2" charset="-122"/>
              </a:rPr>
              <a:t>界定2：</a:t>
            </a:r>
          </a:p>
          <a:p>
            <a:pPr algn="l">
              <a:spcBef>
                <a:spcPct val="50000"/>
              </a:spcBef>
            </a:pPr>
            <a:r>
              <a:rPr lang="zh-CN" altLang="en-US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</a:t>
            </a:r>
            <a:r>
              <a:rPr lang="zh-CN" altLang="en-US" i="1" u="sng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计算机中围绕主机设置的、与主机进行信息交换，并改变信息形态的装置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方正姚体" pitchFamily="2" charset="-122"/>
              </a:rPr>
              <a:t>。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609600" y="5087938"/>
            <a:ext cx="7924800" cy="11604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方正姚体" pitchFamily="2" charset="-122"/>
              </a:rPr>
              <a:t>特点：</a:t>
            </a:r>
          </a:p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</a:t>
            </a:r>
            <a:r>
              <a:rPr lang="zh-CN" altLang="en-US" i="1" u="sng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种类繁多，结构复杂，功能众多，速度各异</a:t>
            </a:r>
            <a:r>
              <a:rPr lang="zh-CN" altLang="en-US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utoUpdateAnimBg="0"/>
      <p:bldP spid="6150" grpId="0" autoUpdateAnimBg="0"/>
      <p:bldP spid="615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C23373-4446-4104-AF44-33F6D05F54A5}" type="datetime3">
              <a:rPr lang="zh-CN" altLang="en-US" smtClean="0">
                <a:solidFill>
                  <a:srgbClr val="000000"/>
                </a:solidFill>
              </a:rPr>
              <a:pPr/>
              <a:t>2018年1月12日星期五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CBE8673-3B05-407B-86CA-EACF9D2FB475}" type="slidenum">
              <a:rPr lang="en-US" altLang="zh-CN" smtClean="0">
                <a:solidFill>
                  <a:srgbClr val="000000"/>
                </a:solidFill>
              </a:rPr>
              <a:pPr/>
              <a:t>20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57237"/>
          </a:xfrm>
        </p:spPr>
        <p:txBody>
          <a:bodyPr/>
          <a:lstStyle/>
          <a:p>
            <a:pPr eaLnBrk="1" hangingPunct="1"/>
            <a:r>
              <a:rPr lang="zh-CN" altLang="en-US" sz="3400" smtClean="0"/>
              <a:t>平均存取时间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50950"/>
            <a:ext cx="8763000" cy="5073650"/>
          </a:xfrm>
        </p:spPr>
        <p:txBody>
          <a:bodyPr/>
          <a:lstStyle/>
          <a:p>
            <a:pPr marL="0" indent="0" defTabSz="714375" eaLnBrk="1" hangingPunct="1">
              <a:lnSpc>
                <a:spcPct val="115000"/>
              </a:lnSpc>
              <a:tabLst>
                <a:tab pos="714375" algn="l"/>
              </a:tabLst>
            </a:pPr>
            <a:r>
              <a:rPr lang="zh-CN" altLang="en-US" smtClean="0"/>
              <a:t>平均存取时间等于平均找道时间与平均等待时间之和；</a:t>
            </a:r>
          </a:p>
          <a:p>
            <a:pPr marL="368300" lvl="1" indent="-188913" defTabSz="714375" eaLnBrk="1" hangingPunct="1">
              <a:lnSpc>
                <a:spcPct val="115000"/>
              </a:lnSpc>
              <a:tabLst>
                <a:tab pos="714375" algn="l"/>
              </a:tabLst>
            </a:pPr>
            <a:r>
              <a:rPr lang="zh-CN" altLang="en-US" smtClean="0"/>
              <a:t>定位时间（找道时间）</a:t>
            </a:r>
          </a:p>
          <a:p>
            <a:pPr marL="903288" lvl="2" indent="-355600" defTabSz="714375" eaLnBrk="1" hangingPunct="1">
              <a:lnSpc>
                <a:spcPct val="115000"/>
              </a:lnSpc>
              <a:buSzPct val="100000"/>
              <a:tabLst>
                <a:tab pos="714375" algn="l"/>
              </a:tabLst>
            </a:pPr>
            <a:r>
              <a:rPr lang="zh-CN" altLang="en-US" smtClean="0"/>
              <a:t>将磁头定位至所要求的磁道上所需的时间；</a:t>
            </a:r>
          </a:p>
          <a:p>
            <a:pPr marL="368300" lvl="1" indent="-188913" defTabSz="714375" eaLnBrk="1" hangingPunct="1">
              <a:lnSpc>
                <a:spcPct val="115000"/>
              </a:lnSpc>
              <a:tabLst>
                <a:tab pos="714375" algn="l"/>
              </a:tabLst>
            </a:pPr>
            <a:r>
              <a:rPr lang="zh-CN" altLang="en-US" smtClean="0"/>
              <a:t>等待时间</a:t>
            </a:r>
          </a:p>
          <a:p>
            <a:pPr marL="903288" lvl="2" indent="-355600" defTabSz="714375" eaLnBrk="1" hangingPunct="1">
              <a:lnSpc>
                <a:spcPct val="115000"/>
              </a:lnSpc>
              <a:buSzPct val="100000"/>
              <a:tabLst>
                <a:tab pos="714375" algn="l"/>
              </a:tabLst>
            </a:pPr>
            <a:r>
              <a:rPr lang="zh-CN" altLang="en-US" smtClean="0"/>
              <a:t>找道完成后，盘片将所要访问信息转到磁头下方的时间；</a:t>
            </a:r>
          </a:p>
          <a:p>
            <a:pPr marL="0" indent="0" defTabSz="714375" eaLnBrk="1" hangingPunct="1">
              <a:lnSpc>
                <a:spcPct val="115000"/>
              </a:lnSpc>
              <a:tabLst>
                <a:tab pos="714375" algn="l"/>
              </a:tabLst>
            </a:pPr>
            <a:r>
              <a:rPr lang="zh-CN" altLang="en-US" smtClean="0"/>
              <a:t>平均找道时间</a:t>
            </a:r>
          </a:p>
          <a:p>
            <a:pPr marL="368300" lvl="1" indent="-188913" defTabSz="714375" eaLnBrk="1" hangingPunct="1">
              <a:lnSpc>
                <a:spcPct val="115000"/>
              </a:lnSpc>
              <a:tabLst>
                <a:tab pos="714375" algn="l"/>
              </a:tabLst>
            </a:pPr>
            <a:r>
              <a:rPr lang="zh-CN" altLang="en-US" smtClean="0"/>
              <a:t>最大与最小找道时间的平均值，约为</a:t>
            </a:r>
            <a:r>
              <a:rPr lang="en-US" altLang="zh-CN" smtClean="0"/>
              <a:t>10~20ms</a:t>
            </a:r>
            <a:r>
              <a:rPr lang="zh-CN" altLang="en-US" smtClean="0"/>
              <a:t>；</a:t>
            </a:r>
          </a:p>
          <a:p>
            <a:pPr marL="0" indent="0" defTabSz="714375" eaLnBrk="1" hangingPunct="1">
              <a:lnSpc>
                <a:spcPct val="115000"/>
              </a:lnSpc>
              <a:tabLst>
                <a:tab pos="714375" algn="l"/>
              </a:tabLst>
            </a:pPr>
            <a:r>
              <a:rPr lang="zh-CN" altLang="en-US" smtClean="0"/>
              <a:t>平均等待时间</a:t>
            </a:r>
          </a:p>
          <a:p>
            <a:pPr marL="368300" lvl="1" indent="-188913" defTabSz="714375" eaLnBrk="1" hangingPunct="1">
              <a:lnSpc>
                <a:spcPct val="115000"/>
              </a:lnSpc>
              <a:tabLst>
                <a:tab pos="714375" algn="l"/>
              </a:tabLst>
            </a:pPr>
            <a:r>
              <a:rPr lang="zh-CN" altLang="en-US" smtClean="0"/>
              <a:t>与磁盘转速有关，是磁盘旋转一周时间的一半。</a:t>
            </a:r>
          </a:p>
          <a:p>
            <a:pPr marL="368300" lvl="1" indent="-188913" defTabSz="714375" eaLnBrk="1" hangingPunct="1">
              <a:lnSpc>
                <a:spcPct val="115000"/>
              </a:lnSpc>
              <a:tabLst>
                <a:tab pos="714375" algn="l"/>
              </a:tabLst>
            </a:pPr>
            <a:r>
              <a:rPr lang="zh-CN" altLang="en-US" smtClean="0"/>
              <a:t>硬盘转速为</a:t>
            </a:r>
            <a:r>
              <a:rPr lang="en-US" altLang="zh-CN" smtClean="0"/>
              <a:t>7200</a:t>
            </a:r>
            <a:r>
              <a:rPr lang="zh-CN" altLang="en-US" smtClean="0"/>
              <a:t>转</a:t>
            </a:r>
            <a:r>
              <a:rPr lang="en-US" altLang="zh-CN" smtClean="0"/>
              <a:t>/</a:t>
            </a:r>
            <a:r>
              <a:rPr lang="zh-CN" altLang="en-US" smtClean="0"/>
              <a:t>分，故平均等待时间约为</a:t>
            </a:r>
            <a:r>
              <a:rPr lang="en-US" altLang="zh-CN" smtClean="0"/>
              <a:t>4ms</a:t>
            </a:r>
            <a:r>
              <a:rPr lang="zh-CN" altLang="en-US" smtClean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115520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8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9769B1A-F6A8-4406-BAF5-F2AF4D3A8163}" type="datetime3">
              <a:rPr lang="zh-CN" altLang="en-US" smtClean="0">
                <a:solidFill>
                  <a:srgbClr val="000000"/>
                </a:solidFill>
              </a:rPr>
              <a:pPr/>
              <a:t>2018年1月12日星期五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296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94348E6-A771-4BA3-86DE-83ABA3FB2129}" type="slidenum">
              <a:rPr lang="en-US" altLang="zh-CN" smtClean="0">
                <a:solidFill>
                  <a:srgbClr val="000000"/>
                </a:solidFill>
              </a:rPr>
              <a:pPr/>
              <a:t>21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pPr eaLnBrk="1" hangingPunct="1"/>
            <a:r>
              <a:rPr lang="zh-CN" altLang="en-US" sz="3400" smtClean="0"/>
              <a:t>数据传输率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775" y="1828800"/>
            <a:ext cx="8759825" cy="42672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30000"/>
              </a:spcBef>
              <a:spcAft>
                <a:spcPct val="30000"/>
              </a:spcAft>
              <a:tabLst>
                <a:tab pos="627063" algn="l"/>
              </a:tabLst>
            </a:pPr>
            <a:r>
              <a:rPr lang="zh-CN" altLang="en-US" sz="2600" smtClean="0"/>
              <a:t>数据传输率与存储设备和主机接口逻辑有关。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spcAft>
                <a:spcPct val="30000"/>
              </a:spcAft>
              <a:tabLst>
                <a:tab pos="627063" algn="l"/>
              </a:tabLst>
            </a:pPr>
            <a:r>
              <a:rPr lang="zh-CN" altLang="en-US" sz="2600" smtClean="0"/>
              <a:t>设磁盘旋转速度为每秒</a:t>
            </a:r>
            <a:r>
              <a:rPr lang="en-US" altLang="zh-CN" sz="2600" smtClean="0"/>
              <a:t>n</a:t>
            </a:r>
            <a:r>
              <a:rPr lang="zh-CN" altLang="en-US" sz="2600" smtClean="0"/>
              <a:t>转，磁道容量为</a:t>
            </a:r>
            <a:r>
              <a:rPr lang="en-US" altLang="zh-CN" sz="2600" smtClean="0"/>
              <a:t>N</a:t>
            </a:r>
            <a:r>
              <a:rPr lang="zh-CN" altLang="en-US" sz="2600" smtClean="0"/>
              <a:t>个字节</a:t>
            </a:r>
          </a:p>
          <a:p>
            <a:pPr lvl="1" eaLnBrk="1" hangingPunct="1">
              <a:lnSpc>
                <a:spcPct val="130000"/>
              </a:lnSpc>
              <a:spcBef>
                <a:spcPct val="30000"/>
              </a:spcBef>
              <a:spcAft>
                <a:spcPct val="30000"/>
              </a:spcAft>
              <a:tabLst>
                <a:tab pos="627063" algn="l"/>
              </a:tabLst>
            </a:pPr>
            <a:r>
              <a:rPr lang="zh-CN" altLang="en-US" sz="2600" smtClean="0"/>
              <a:t>数据传输率</a:t>
            </a:r>
            <a:r>
              <a:rPr lang="en-US" altLang="zh-CN" sz="2600" smtClean="0"/>
              <a:t>Dr= n </a:t>
            </a:r>
            <a:r>
              <a:rPr lang="en-US" altLang="en-US" sz="2600" smtClean="0"/>
              <a:t>×</a:t>
            </a:r>
            <a:r>
              <a:rPr lang="en-US" altLang="zh-CN" sz="2600" smtClean="0"/>
              <a:t> N</a:t>
            </a:r>
            <a:r>
              <a:rPr lang="zh-CN" altLang="en-US" sz="2600" smtClean="0"/>
              <a:t>（字节</a:t>
            </a:r>
            <a:r>
              <a:rPr lang="en-US" altLang="zh-CN" sz="2600" smtClean="0"/>
              <a:t>/</a:t>
            </a:r>
            <a:r>
              <a:rPr lang="zh-CN" altLang="en-US" sz="2600" smtClean="0"/>
              <a:t>秒）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spcAft>
                <a:spcPct val="30000"/>
              </a:spcAft>
              <a:tabLst>
                <a:tab pos="627063" algn="l"/>
              </a:tabLst>
            </a:pPr>
            <a:r>
              <a:rPr lang="zh-CN" altLang="en-US" sz="2600" smtClean="0"/>
              <a:t>设某磁道位密度为</a:t>
            </a:r>
            <a:r>
              <a:rPr lang="en-US" altLang="zh-CN" sz="2600" smtClean="0"/>
              <a:t>D</a:t>
            </a:r>
            <a:r>
              <a:rPr lang="zh-CN" altLang="en-US" sz="2600" smtClean="0"/>
              <a:t>字节</a:t>
            </a:r>
            <a:r>
              <a:rPr lang="en-US" altLang="zh-CN" sz="2600" smtClean="0"/>
              <a:t>/</a:t>
            </a:r>
            <a:r>
              <a:rPr lang="zh-CN" altLang="en-US" sz="2600" smtClean="0"/>
              <a:t>英寸，磁盘转速为</a:t>
            </a:r>
            <a:r>
              <a:rPr lang="en-US" altLang="zh-CN" sz="2600" smtClean="0"/>
              <a:t>v</a:t>
            </a:r>
            <a:r>
              <a:rPr lang="zh-CN" altLang="en-US" sz="2600" smtClean="0"/>
              <a:t>英寸</a:t>
            </a:r>
            <a:r>
              <a:rPr lang="en-US" altLang="zh-CN" sz="2600" smtClean="0"/>
              <a:t>/</a:t>
            </a:r>
            <a:r>
              <a:rPr lang="zh-CN" altLang="en-US" sz="2600" smtClean="0"/>
              <a:t>秒，</a:t>
            </a:r>
          </a:p>
          <a:p>
            <a:pPr lvl="1" eaLnBrk="1" hangingPunct="1">
              <a:lnSpc>
                <a:spcPct val="130000"/>
              </a:lnSpc>
              <a:spcBef>
                <a:spcPct val="30000"/>
              </a:spcBef>
              <a:spcAft>
                <a:spcPct val="30000"/>
              </a:spcAft>
              <a:tabLst>
                <a:tab pos="627063" algn="l"/>
              </a:tabLst>
            </a:pPr>
            <a:r>
              <a:rPr lang="zh-CN" altLang="en-US" sz="2600" smtClean="0"/>
              <a:t>则数据传输率</a:t>
            </a:r>
            <a:r>
              <a:rPr lang="en-US" altLang="zh-CN" sz="2600" smtClean="0"/>
              <a:t>Dr= D </a:t>
            </a:r>
            <a:r>
              <a:rPr lang="en-US" altLang="en-US" sz="2600" smtClean="0"/>
              <a:t>×</a:t>
            </a:r>
            <a:r>
              <a:rPr lang="en-US" altLang="zh-CN" sz="2600" smtClean="0"/>
              <a:t> v </a:t>
            </a:r>
            <a:r>
              <a:rPr lang="zh-CN" altLang="en-US" sz="2600" smtClean="0"/>
              <a:t>（字节</a:t>
            </a:r>
            <a:r>
              <a:rPr lang="en-US" altLang="zh-CN" sz="2600" smtClean="0"/>
              <a:t>/</a:t>
            </a:r>
            <a:r>
              <a:rPr lang="zh-CN" altLang="en-US" sz="2600" smtClean="0"/>
              <a:t>秒） </a:t>
            </a:r>
          </a:p>
        </p:txBody>
      </p:sp>
    </p:spTree>
    <p:extLst>
      <p:ext uri="{BB962C8B-B14F-4D97-AF65-F5344CB8AC3E}">
        <p14:creationId xmlns:p14="http://schemas.microsoft.com/office/powerpoint/2010/main" val="187994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CCD498-C12E-441B-8824-6194F9337B9F}" type="datetime3">
              <a:rPr lang="zh-CN" altLang="en-US" smtClean="0">
                <a:solidFill>
                  <a:srgbClr val="000000"/>
                </a:solidFill>
              </a:rPr>
              <a:pPr/>
              <a:t>2018年1月12日星期五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307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229056A-CE20-4E4B-916A-222A4B64FD7A}" type="slidenum">
              <a:rPr lang="en-US" altLang="zh-CN" smtClean="0">
                <a:solidFill>
                  <a:srgbClr val="000000"/>
                </a:solidFill>
              </a:rPr>
              <a:pPr/>
              <a:t>22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1630362"/>
          </a:xfrm>
        </p:spPr>
        <p:txBody>
          <a:bodyPr/>
          <a:lstStyle/>
          <a:p>
            <a:pPr eaLnBrk="1" hangingPunct="1"/>
            <a:r>
              <a:rPr lang="zh-CN" altLang="en-US" sz="2500" smtClean="0"/>
              <a:t>课本</a:t>
            </a:r>
            <a:r>
              <a:rPr lang="en-US" altLang="zh-CN" sz="2500" smtClean="0"/>
              <a:t>P217【</a:t>
            </a:r>
            <a:r>
              <a:rPr lang="zh-CN" altLang="en-US" sz="2500" smtClean="0"/>
              <a:t>例</a:t>
            </a:r>
            <a:r>
              <a:rPr lang="en-US" altLang="zh-CN" sz="2500" smtClean="0"/>
              <a:t>1】</a:t>
            </a:r>
            <a:br>
              <a:rPr lang="en-US" altLang="zh-CN" sz="2500" smtClean="0"/>
            </a:br>
            <a:r>
              <a:rPr lang="zh-CN" altLang="en-US" sz="2500" smtClean="0"/>
              <a:t>磁盘组有</a:t>
            </a:r>
            <a:r>
              <a:rPr lang="en-US" altLang="zh-CN" sz="2500" smtClean="0"/>
              <a:t>6</a:t>
            </a:r>
            <a:r>
              <a:rPr lang="zh-CN" altLang="en-US" sz="2500" smtClean="0"/>
              <a:t>片磁盘，每片有两个记录面，最上最下两个面不用。存储区域内径</a:t>
            </a:r>
            <a:r>
              <a:rPr lang="en-US" altLang="zh-CN" sz="2500" smtClean="0"/>
              <a:t>22cm </a:t>
            </a:r>
            <a:r>
              <a:rPr lang="zh-CN" altLang="en-US" sz="2500" smtClean="0"/>
              <a:t>，外径</a:t>
            </a:r>
            <a:r>
              <a:rPr lang="en-US" altLang="zh-CN" sz="2500" smtClean="0"/>
              <a:t>33cm</a:t>
            </a:r>
            <a:r>
              <a:rPr lang="zh-CN" altLang="en-US" sz="2500" smtClean="0"/>
              <a:t>，道密度为</a:t>
            </a:r>
            <a:r>
              <a:rPr lang="en-US" altLang="zh-CN" sz="2500" smtClean="0"/>
              <a:t>40</a:t>
            </a:r>
            <a:r>
              <a:rPr lang="zh-CN" altLang="en-US" sz="2500" smtClean="0"/>
              <a:t>道</a:t>
            </a:r>
            <a:r>
              <a:rPr lang="en-US" altLang="zh-CN" sz="2500" smtClean="0"/>
              <a:t>/cm</a:t>
            </a:r>
            <a:r>
              <a:rPr lang="zh-CN" altLang="en-US" sz="2500" smtClean="0"/>
              <a:t>，内层位密度</a:t>
            </a:r>
            <a:r>
              <a:rPr lang="en-US" altLang="zh-CN" sz="2500" smtClean="0"/>
              <a:t>400</a:t>
            </a:r>
            <a:r>
              <a:rPr lang="zh-CN" altLang="en-US" sz="2500" smtClean="0"/>
              <a:t>位</a:t>
            </a:r>
            <a:r>
              <a:rPr lang="en-US" altLang="zh-CN" sz="2500" smtClean="0"/>
              <a:t>/cm</a:t>
            </a:r>
            <a:r>
              <a:rPr lang="zh-CN" altLang="en-US" sz="2500" smtClean="0"/>
              <a:t>，转速</a:t>
            </a:r>
            <a:r>
              <a:rPr lang="en-US" altLang="zh-CN" sz="2500" smtClean="0"/>
              <a:t>6000</a:t>
            </a:r>
            <a:r>
              <a:rPr lang="zh-CN" altLang="en-US" sz="2500" smtClean="0"/>
              <a:t>转</a:t>
            </a:r>
            <a:r>
              <a:rPr lang="en-US" altLang="zh-CN" sz="2500" smtClean="0"/>
              <a:t>/</a:t>
            </a:r>
            <a:r>
              <a:rPr lang="zh-CN" altLang="en-US" sz="2500" smtClean="0"/>
              <a:t>分。问：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09800"/>
            <a:ext cx="8763000" cy="4114800"/>
          </a:xfrm>
        </p:spPr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AutoNum type="circleNumDbPlain"/>
            </a:pPr>
            <a:r>
              <a:rPr lang="zh-CN" altLang="en-US" sz="2800" smtClean="0">
                <a:solidFill>
                  <a:srgbClr val="3333FF"/>
                </a:solidFill>
              </a:rPr>
              <a:t>共有多少柱面</a:t>
            </a:r>
            <a:r>
              <a:rPr lang="en-US" altLang="zh-CN" sz="2800" smtClean="0">
                <a:solidFill>
                  <a:srgbClr val="3333FF"/>
                </a:solidFill>
              </a:rPr>
              <a:t>?</a:t>
            </a:r>
          </a:p>
          <a:p>
            <a:pPr marL="814388" lvl="1" indent="-457200" eaLnBrk="1" hangingPunct="1"/>
            <a:r>
              <a:rPr lang="zh-CN" altLang="en-US" sz="2800" smtClean="0"/>
              <a:t>柱面数 </a:t>
            </a:r>
            <a:r>
              <a:rPr lang="en-US" altLang="zh-CN" sz="2800" smtClean="0"/>
              <a:t>= </a:t>
            </a:r>
            <a:r>
              <a:rPr lang="zh-CN" altLang="en-US" sz="2800" smtClean="0"/>
              <a:t>每面的磁道数</a:t>
            </a:r>
          </a:p>
          <a:p>
            <a:pPr marL="814388" lvl="1" indent="-457200" eaLnBrk="1" hangingPunct="1"/>
            <a:r>
              <a:rPr lang="zh-CN" altLang="en-US" sz="2800" smtClean="0"/>
              <a:t>盘面上的有效存储区域 </a:t>
            </a:r>
            <a:r>
              <a:rPr lang="en-US" altLang="zh-CN" sz="2800" smtClean="0"/>
              <a:t>= 33/2 – 22/2 </a:t>
            </a:r>
          </a:p>
          <a:p>
            <a:pPr marL="814388" lvl="1" indent="-457200" eaLnBrk="1" hangingPunct="1">
              <a:buFont typeface="Wingdings" panose="05000000000000000000" pitchFamily="2" charset="2"/>
              <a:buNone/>
            </a:pPr>
            <a:r>
              <a:rPr lang="en-US" altLang="zh-CN" sz="2800" smtClean="0"/>
              <a:t>                                          =  16.5-11 = 5.5(cm)</a:t>
            </a:r>
          </a:p>
          <a:p>
            <a:pPr marL="814388" lvl="1" indent="-457200" eaLnBrk="1" hangingPunct="1"/>
            <a:r>
              <a:rPr lang="en-US" altLang="zh-CN" sz="2800" smtClean="0"/>
              <a:t>∵ </a:t>
            </a:r>
            <a:r>
              <a:rPr lang="zh-CN" altLang="en-US" sz="2800" smtClean="0"/>
              <a:t>道密度</a:t>
            </a:r>
            <a:r>
              <a:rPr lang="en-US" altLang="zh-CN" sz="2800" smtClean="0"/>
              <a:t>=40</a:t>
            </a:r>
            <a:r>
              <a:rPr lang="zh-CN" altLang="en-US" sz="2800" smtClean="0"/>
              <a:t>道</a:t>
            </a:r>
            <a:r>
              <a:rPr lang="en-US" altLang="zh-CN" sz="2800" smtClean="0"/>
              <a:t>/cm</a:t>
            </a:r>
          </a:p>
          <a:p>
            <a:pPr marL="814388" lvl="1" indent="-457200" eaLnBrk="1" hangingPunct="1">
              <a:buFont typeface="Wingdings" panose="05000000000000000000" pitchFamily="2" charset="2"/>
              <a:buNone/>
            </a:pPr>
            <a:r>
              <a:rPr lang="en-US" altLang="zh-CN" sz="2800" smtClean="0"/>
              <a:t>     ∴ </a:t>
            </a:r>
            <a:r>
              <a:rPr lang="zh-CN" altLang="en-US" sz="2800" smtClean="0"/>
              <a:t>磁道数</a:t>
            </a:r>
            <a:r>
              <a:rPr lang="en-US" altLang="zh-CN" sz="2800" smtClean="0"/>
              <a:t>= 40×5.5 = 220</a:t>
            </a:r>
            <a:r>
              <a:rPr lang="zh-CN" altLang="en-US" sz="2800" smtClean="0"/>
              <a:t>道，即</a:t>
            </a:r>
            <a:r>
              <a:rPr lang="en-US" altLang="zh-CN" sz="2800" smtClean="0"/>
              <a:t>220</a:t>
            </a:r>
            <a:r>
              <a:rPr lang="zh-CN" altLang="en-US" sz="2800" smtClean="0"/>
              <a:t>个柱面</a:t>
            </a:r>
          </a:p>
        </p:txBody>
      </p:sp>
    </p:spTree>
    <p:extLst>
      <p:ext uri="{BB962C8B-B14F-4D97-AF65-F5344CB8AC3E}">
        <p14:creationId xmlns:p14="http://schemas.microsoft.com/office/powerpoint/2010/main" val="320473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69C348B-B902-4E41-B6C6-54B4DEB03360}" type="datetime3">
              <a:rPr lang="zh-CN" altLang="en-US" smtClean="0">
                <a:solidFill>
                  <a:srgbClr val="000000"/>
                </a:solidFill>
              </a:rPr>
              <a:pPr/>
              <a:t>2018年1月12日星期五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259B784-AA4A-4709-964F-D1ABE9A2B3BC}" type="slidenum">
              <a:rPr lang="en-US" altLang="zh-CN" smtClean="0">
                <a:solidFill>
                  <a:srgbClr val="000000"/>
                </a:solidFill>
              </a:rPr>
              <a:pPr/>
              <a:t>23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763000" cy="1630362"/>
          </a:xfrm>
        </p:spPr>
        <p:txBody>
          <a:bodyPr/>
          <a:lstStyle/>
          <a:p>
            <a:pPr eaLnBrk="1" hangingPunct="1"/>
            <a:r>
              <a:rPr lang="zh-CN" altLang="en-US" sz="2500" smtClean="0"/>
              <a:t>课本</a:t>
            </a:r>
            <a:r>
              <a:rPr lang="en-US" altLang="zh-CN" sz="2500" smtClean="0"/>
              <a:t>P217【</a:t>
            </a:r>
            <a:r>
              <a:rPr lang="zh-CN" altLang="en-US" sz="2500" smtClean="0"/>
              <a:t>例</a:t>
            </a:r>
            <a:r>
              <a:rPr lang="en-US" altLang="zh-CN" sz="2500" smtClean="0"/>
              <a:t>1】</a:t>
            </a:r>
            <a:br>
              <a:rPr lang="en-US" altLang="zh-CN" sz="2500" smtClean="0"/>
            </a:br>
            <a:r>
              <a:rPr lang="zh-CN" altLang="en-US" sz="2500" smtClean="0"/>
              <a:t>磁盘组有</a:t>
            </a:r>
            <a:r>
              <a:rPr lang="en-US" altLang="zh-CN" sz="2500" smtClean="0"/>
              <a:t>6</a:t>
            </a:r>
            <a:r>
              <a:rPr lang="zh-CN" altLang="en-US" sz="2500" smtClean="0"/>
              <a:t>片磁盘，每片有两个记录面，最上最下两个面不用。存储区域内径</a:t>
            </a:r>
            <a:r>
              <a:rPr lang="en-US" altLang="zh-CN" sz="2500" smtClean="0"/>
              <a:t>22cm </a:t>
            </a:r>
            <a:r>
              <a:rPr lang="zh-CN" altLang="en-US" sz="2500" smtClean="0"/>
              <a:t>，外径</a:t>
            </a:r>
            <a:r>
              <a:rPr lang="en-US" altLang="zh-CN" sz="2500" smtClean="0"/>
              <a:t>33cm</a:t>
            </a:r>
            <a:r>
              <a:rPr lang="zh-CN" altLang="en-US" sz="2500" smtClean="0"/>
              <a:t>，道密度为</a:t>
            </a:r>
            <a:r>
              <a:rPr lang="en-US" altLang="zh-CN" sz="2500" smtClean="0"/>
              <a:t>40</a:t>
            </a:r>
            <a:r>
              <a:rPr lang="zh-CN" altLang="en-US" sz="2500" smtClean="0"/>
              <a:t>道</a:t>
            </a:r>
            <a:r>
              <a:rPr lang="en-US" altLang="zh-CN" sz="2500" smtClean="0"/>
              <a:t>/cm</a:t>
            </a:r>
            <a:r>
              <a:rPr lang="zh-CN" altLang="en-US" sz="2500" smtClean="0"/>
              <a:t>，内层位密度</a:t>
            </a:r>
            <a:r>
              <a:rPr lang="en-US" altLang="zh-CN" sz="2500" smtClean="0"/>
              <a:t>400</a:t>
            </a:r>
            <a:r>
              <a:rPr lang="zh-CN" altLang="en-US" sz="2500" smtClean="0"/>
              <a:t>位</a:t>
            </a:r>
            <a:r>
              <a:rPr lang="en-US" altLang="zh-CN" sz="2500" smtClean="0"/>
              <a:t>/cm</a:t>
            </a:r>
            <a:r>
              <a:rPr lang="zh-CN" altLang="en-US" sz="2500" smtClean="0"/>
              <a:t>，转速</a:t>
            </a:r>
            <a:r>
              <a:rPr lang="en-US" altLang="zh-CN" sz="2500" smtClean="0"/>
              <a:t>6000</a:t>
            </a:r>
            <a:r>
              <a:rPr lang="zh-CN" altLang="en-US" sz="2500" smtClean="0"/>
              <a:t>转</a:t>
            </a:r>
            <a:r>
              <a:rPr lang="en-US" altLang="zh-CN" sz="2500" smtClean="0"/>
              <a:t>/</a:t>
            </a:r>
            <a:r>
              <a:rPr lang="zh-CN" altLang="en-US" sz="2500" smtClean="0"/>
              <a:t>分。问：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09800"/>
            <a:ext cx="8763000" cy="4114800"/>
          </a:xfrm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spcAft>
                <a:spcPct val="15000"/>
              </a:spcAft>
              <a:buFont typeface="Wingdings" panose="05000000000000000000" pitchFamily="2" charset="2"/>
              <a:buAutoNum type="circleNumDbPlain" startAt="2"/>
            </a:pPr>
            <a:r>
              <a:rPr lang="zh-CN" altLang="zh-CN" smtClean="0">
                <a:solidFill>
                  <a:srgbClr val="3333FF"/>
                </a:solidFill>
              </a:rPr>
              <a:t>盘组总存储容量是多少?</a:t>
            </a:r>
            <a:endParaRPr lang="en-US" altLang="zh-CN" smtClean="0">
              <a:solidFill>
                <a:srgbClr val="3333FF"/>
              </a:solidFill>
            </a:endParaRPr>
          </a:p>
          <a:p>
            <a:pPr marL="814388" lvl="1" indent="-457200" eaLnBrk="1" hangingPunct="1">
              <a:spcBef>
                <a:spcPct val="20000"/>
              </a:spcBef>
              <a:spcAft>
                <a:spcPct val="15000"/>
              </a:spcAft>
            </a:pPr>
            <a:r>
              <a:rPr lang="zh-CN" altLang="en-US" smtClean="0"/>
              <a:t>存储容量</a:t>
            </a:r>
            <a:r>
              <a:rPr lang="en-US" altLang="zh-CN" smtClean="0"/>
              <a:t>=</a:t>
            </a:r>
            <a:r>
              <a:rPr lang="zh-CN" altLang="en-US" smtClean="0"/>
              <a:t>记录面数</a:t>
            </a:r>
            <a:r>
              <a:rPr lang="en-US" altLang="zh-CN" smtClean="0"/>
              <a:t>×</a:t>
            </a:r>
            <a:r>
              <a:rPr lang="zh-CN" altLang="en-US" smtClean="0"/>
              <a:t>每面磁道数</a:t>
            </a:r>
            <a:r>
              <a:rPr lang="en-US" altLang="zh-CN" smtClean="0"/>
              <a:t>×</a:t>
            </a:r>
            <a:r>
              <a:rPr lang="zh-CN" altLang="en-US" smtClean="0"/>
              <a:t>磁道容量</a:t>
            </a:r>
          </a:p>
          <a:p>
            <a:pPr marL="814388" lvl="1" indent="-457200" eaLnBrk="1" hangingPunct="1">
              <a:spcBef>
                <a:spcPct val="20000"/>
              </a:spcBef>
              <a:spcAft>
                <a:spcPct val="15000"/>
              </a:spcAft>
            </a:pPr>
            <a:endParaRPr lang="zh-CN" altLang="en-US" smtClean="0"/>
          </a:p>
          <a:p>
            <a:pPr marL="814388" lvl="1" indent="-457200" eaLnBrk="1" hangingPunct="1">
              <a:spcBef>
                <a:spcPct val="20000"/>
              </a:spcBef>
              <a:spcAft>
                <a:spcPct val="15000"/>
              </a:spcAft>
            </a:pPr>
            <a:r>
              <a:rPr lang="zh-CN" altLang="en-US" smtClean="0"/>
              <a:t>内层磁道周长为</a:t>
            </a:r>
            <a:r>
              <a:rPr lang="en-US" altLang="zh-CN" smtClean="0"/>
              <a:t>2πR = 2×3.14×11 = 69.08(cm)</a:t>
            </a:r>
          </a:p>
          <a:p>
            <a:pPr marL="814388" lvl="1" indent="-457200" eaLnBrk="1" hangingPunct="1">
              <a:spcBef>
                <a:spcPct val="20000"/>
              </a:spcBef>
              <a:spcAft>
                <a:spcPct val="15000"/>
              </a:spcAft>
            </a:pPr>
            <a:r>
              <a:rPr lang="zh-CN" altLang="en-US" smtClean="0"/>
              <a:t>道容量 </a:t>
            </a:r>
            <a:r>
              <a:rPr lang="en-US" altLang="zh-CN" smtClean="0"/>
              <a:t>= 400</a:t>
            </a:r>
            <a:r>
              <a:rPr lang="zh-CN" altLang="en-US" smtClean="0"/>
              <a:t>位</a:t>
            </a:r>
            <a:r>
              <a:rPr lang="en-US" altLang="zh-CN" smtClean="0"/>
              <a:t>/cm×69.08cm = 27632</a:t>
            </a:r>
            <a:r>
              <a:rPr lang="zh-CN" altLang="en-US" smtClean="0"/>
              <a:t>位 </a:t>
            </a:r>
            <a:r>
              <a:rPr lang="en-US" altLang="zh-CN" smtClean="0"/>
              <a:t>= 3454B</a:t>
            </a:r>
          </a:p>
          <a:p>
            <a:pPr marL="814388" lvl="1" indent="-457200" eaLnBrk="1" hangingPunct="1">
              <a:spcBef>
                <a:spcPct val="20000"/>
              </a:spcBef>
              <a:spcAft>
                <a:spcPct val="15000"/>
              </a:spcAft>
            </a:pPr>
            <a:r>
              <a:rPr lang="zh-CN" altLang="en-US" smtClean="0"/>
              <a:t>盘组总容量</a:t>
            </a:r>
            <a:r>
              <a:rPr lang="en-US" altLang="zh-CN" smtClean="0"/>
              <a:t>= 10×220× 3454B </a:t>
            </a:r>
          </a:p>
          <a:p>
            <a:pPr marL="814388" lvl="1" indent="-457200" eaLnBrk="1" hangingPunct="1">
              <a:spcBef>
                <a:spcPct val="20000"/>
              </a:spcBef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en-US" altLang="zh-CN" smtClean="0"/>
              <a:t>			      = 7598800B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2546350" y="3343275"/>
            <a:ext cx="1263650" cy="466725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0" lang="en-US" altLang="zh-CN" sz="2400" smtClean="0">
                <a:solidFill>
                  <a:srgbClr val="006600"/>
                </a:solidFill>
                <a:effectLst/>
                <a:latin typeface="Times New Roman" panose="02020603050405020304" pitchFamily="18" charset="0"/>
              </a:rPr>
              <a:t>6×2</a:t>
            </a:r>
            <a:r>
              <a:rPr kumimoji="0" lang="zh-CN" altLang="en-US" sz="2400" smtClean="0">
                <a:solidFill>
                  <a:srgbClr val="006600"/>
                </a:solidFill>
                <a:effectLst/>
                <a:latin typeface="Times New Roman" panose="02020603050405020304" pitchFamily="18" charset="0"/>
              </a:rPr>
              <a:t>－</a:t>
            </a:r>
            <a:r>
              <a:rPr kumimoji="0" lang="en-US" altLang="zh-CN" sz="2400" smtClean="0">
                <a:solidFill>
                  <a:srgbClr val="006600"/>
                </a:solidFill>
                <a:effectLst/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4378325" y="3343275"/>
            <a:ext cx="650875" cy="466725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0" lang="en-US" altLang="zh-CN" sz="2400" smtClean="0">
                <a:solidFill>
                  <a:srgbClr val="006600"/>
                </a:solidFill>
                <a:effectLst/>
                <a:latin typeface="Times New Roman" panose="02020603050405020304" pitchFamily="18" charset="0"/>
              </a:rPr>
              <a:t>220</a:t>
            </a:r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5334000" y="3322638"/>
            <a:ext cx="2644775" cy="466725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0" lang="zh-CN" altLang="en-US" sz="2400" smtClean="0">
                <a:solidFill>
                  <a:srgbClr val="0066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位密度</a:t>
            </a:r>
            <a:r>
              <a:rPr kumimoji="0" lang="en-US" altLang="zh-CN" sz="2400" smtClean="0">
                <a:solidFill>
                  <a:srgbClr val="006600"/>
                </a:solidFill>
                <a:effectLst/>
                <a:ea typeface="仿宋_GB2312" pitchFamily="49" charset="-122"/>
              </a:rPr>
              <a:t>×</a:t>
            </a:r>
            <a:r>
              <a:rPr kumimoji="0" lang="zh-CN" altLang="en-US" sz="2400" smtClean="0">
                <a:solidFill>
                  <a:srgbClr val="006600"/>
                </a:solidFill>
                <a:effectLst/>
                <a:ea typeface="仿宋_GB2312" pitchFamily="49" charset="-122"/>
              </a:rPr>
              <a:t>磁道周长</a:t>
            </a:r>
          </a:p>
        </p:txBody>
      </p:sp>
    </p:spTree>
    <p:extLst>
      <p:ext uri="{BB962C8B-B14F-4D97-AF65-F5344CB8AC3E}">
        <p14:creationId xmlns:p14="http://schemas.microsoft.com/office/powerpoint/2010/main" val="302495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/>
      <p:bldP spid="110596" grpId="0" animBg="1"/>
      <p:bldP spid="110597" grpId="0" animBg="1"/>
      <p:bldP spid="11059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AC8DEFC-4032-486C-B540-19DE641B6137}" type="datetime3">
              <a:rPr lang="zh-CN" altLang="en-US" smtClean="0">
                <a:solidFill>
                  <a:srgbClr val="000000"/>
                </a:solidFill>
              </a:rPr>
              <a:pPr/>
              <a:t>2018年1月12日星期五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309CB19-8CF7-4D76-AAF9-D1110BC30B96}" type="slidenum">
              <a:rPr lang="en-US" altLang="zh-CN" smtClean="0">
                <a:solidFill>
                  <a:srgbClr val="000000"/>
                </a:solidFill>
              </a:rPr>
              <a:pPr/>
              <a:t>24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1630362"/>
          </a:xfrm>
        </p:spPr>
        <p:txBody>
          <a:bodyPr/>
          <a:lstStyle/>
          <a:p>
            <a:pPr eaLnBrk="1" hangingPunct="1"/>
            <a:r>
              <a:rPr lang="zh-CN" altLang="en-US" sz="2500" smtClean="0"/>
              <a:t>课本</a:t>
            </a:r>
            <a:r>
              <a:rPr lang="en-US" altLang="zh-CN" sz="2500" smtClean="0"/>
              <a:t>P217【</a:t>
            </a:r>
            <a:r>
              <a:rPr lang="zh-CN" altLang="en-US" sz="2500" smtClean="0"/>
              <a:t>例</a:t>
            </a:r>
            <a:r>
              <a:rPr lang="en-US" altLang="zh-CN" sz="2500" smtClean="0"/>
              <a:t>1】</a:t>
            </a:r>
            <a:br>
              <a:rPr lang="en-US" altLang="zh-CN" sz="2500" smtClean="0"/>
            </a:br>
            <a:r>
              <a:rPr lang="zh-CN" altLang="en-US" sz="2500" smtClean="0"/>
              <a:t>磁盘组有</a:t>
            </a:r>
            <a:r>
              <a:rPr lang="en-US" altLang="zh-CN" sz="2500" smtClean="0"/>
              <a:t>6</a:t>
            </a:r>
            <a:r>
              <a:rPr lang="zh-CN" altLang="en-US" sz="2500" smtClean="0"/>
              <a:t>片磁盘，每片有两个记录面，最上最下两个面不用。存储区域内径</a:t>
            </a:r>
            <a:r>
              <a:rPr lang="en-US" altLang="zh-CN" sz="2500" smtClean="0"/>
              <a:t>22cm </a:t>
            </a:r>
            <a:r>
              <a:rPr lang="zh-CN" altLang="en-US" sz="2500" smtClean="0"/>
              <a:t>，外径</a:t>
            </a:r>
            <a:r>
              <a:rPr lang="en-US" altLang="zh-CN" sz="2500" smtClean="0"/>
              <a:t>33cm</a:t>
            </a:r>
            <a:r>
              <a:rPr lang="zh-CN" altLang="en-US" sz="2500" smtClean="0"/>
              <a:t>，道密度为</a:t>
            </a:r>
            <a:r>
              <a:rPr lang="en-US" altLang="zh-CN" sz="2500" smtClean="0"/>
              <a:t>40</a:t>
            </a:r>
            <a:r>
              <a:rPr lang="zh-CN" altLang="en-US" sz="2500" smtClean="0"/>
              <a:t>道</a:t>
            </a:r>
            <a:r>
              <a:rPr lang="en-US" altLang="zh-CN" sz="2500" smtClean="0"/>
              <a:t>/cm</a:t>
            </a:r>
            <a:r>
              <a:rPr lang="zh-CN" altLang="en-US" sz="2500" smtClean="0"/>
              <a:t>，内层位密度</a:t>
            </a:r>
            <a:r>
              <a:rPr lang="en-US" altLang="zh-CN" sz="2500" smtClean="0"/>
              <a:t>400</a:t>
            </a:r>
            <a:r>
              <a:rPr lang="zh-CN" altLang="en-US" sz="2500" smtClean="0"/>
              <a:t>位</a:t>
            </a:r>
            <a:r>
              <a:rPr lang="en-US" altLang="zh-CN" sz="2500" smtClean="0"/>
              <a:t>/cm</a:t>
            </a:r>
            <a:r>
              <a:rPr lang="zh-CN" altLang="en-US" sz="2500" smtClean="0"/>
              <a:t>，转速</a:t>
            </a:r>
            <a:r>
              <a:rPr lang="en-US" altLang="zh-CN" sz="2500" smtClean="0"/>
              <a:t>6000</a:t>
            </a:r>
            <a:r>
              <a:rPr lang="zh-CN" altLang="en-US" sz="2500" smtClean="0"/>
              <a:t>转</a:t>
            </a:r>
            <a:r>
              <a:rPr lang="en-US" altLang="zh-CN" sz="2500" smtClean="0"/>
              <a:t>/</a:t>
            </a:r>
            <a:r>
              <a:rPr lang="zh-CN" altLang="en-US" sz="2500" smtClean="0"/>
              <a:t>分。问：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09800"/>
            <a:ext cx="8763000" cy="4114800"/>
          </a:xfrm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spcAft>
                <a:spcPct val="20000"/>
              </a:spcAft>
              <a:buFont typeface="Wingdings" panose="05000000000000000000" pitchFamily="2" charset="2"/>
              <a:buAutoNum type="circleNumDbPlain" startAt="3"/>
            </a:pPr>
            <a:r>
              <a:rPr lang="zh-CN" altLang="zh-CN" sz="2800" smtClean="0">
                <a:solidFill>
                  <a:srgbClr val="3333FF"/>
                </a:solidFill>
              </a:rPr>
              <a:t>数据传输率多少?</a:t>
            </a:r>
            <a:endParaRPr lang="en-US" altLang="zh-CN" sz="2800" smtClean="0">
              <a:solidFill>
                <a:srgbClr val="3333FF"/>
              </a:solidFill>
            </a:endParaRPr>
          </a:p>
          <a:p>
            <a:pPr marL="814388" lvl="1" indent="-457200" eaLnBrk="1" hangingPunct="1">
              <a:spcBef>
                <a:spcPct val="20000"/>
              </a:spcBef>
              <a:spcAft>
                <a:spcPct val="20000"/>
              </a:spcAft>
            </a:pPr>
            <a:r>
              <a:rPr lang="zh-CN" altLang="en-US" sz="2800" smtClean="0"/>
              <a:t>每磁道容量</a:t>
            </a:r>
            <a:r>
              <a:rPr lang="en-US" altLang="zh-CN" sz="2800" smtClean="0"/>
              <a:t>N=3454B</a:t>
            </a:r>
          </a:p>
          <a:p>
            <a:pPr marL="814388" lvl="1" indent="-457200" eaLnBrk="1" hangingPunct="1">
              <a:spcBef>
                <a:spcPct val="20000"/>
              </a:spcBef>
              <a:spcAft>
                <a:spcPct val="20000"/>
              </a:spcAft>
            </a:pPr>
            <a:r>
              <a:rPr lang="zh-CN" altLang="en-US" sz="2800" smtClean="0"/>
              <a:t>磁盘转速</a:t>
            </a:r>
            <a:r>
              <a:rPr lang="en-US" altLang="zh-CN" sz="2800" smtClean="0"/>
              <a:t>r = 6000</a:t>
            </a:r>
            <a:r>
              <a:rPr lang="zh-CN" altLang="en-US" sz="2800" smtClean="0"/>
              <a:t>转</a:t>
            </a:r>
            <a:r>
              <a:rPr lang="en-US" altLang="zh-CN" sz="2800" smtClean="0"/>
              <a:t>/60</a:t>
            </a:r>
            <a:r>
              <a:rPr lang="zh-CN" altLang="en-US" sz="2800" smtClean="0"/>
              <a:t>秒 </a:t>
            </a:r>
            <a:r>
              <a:rPr lang="en-US" altLang="zh-CN" sz="2800" smtClean="0"/>
              <a:t>= 100</a:t>
            </a:r>
            <a:r>
              <a:rPr lang="zh-CN" altLang="en-US" sz="2800" smtClean="0"/>
              <a:t>转</a:t>
            </a:r>
            <a:r>
              <a:rPr lang="en-US" altLang="zh-CN" sz="2800" smtClean="0"/>
              <a:t>/</a:t>
            </a:r>
            <a:r>
              <a:rPr lang="zh-CN" altLang="en-US" sz="2800" smtClean="0"/>
              <a:t>秒 </a:t>
            </a:r>
          </a:p>
          <a:p>
            <a:pPr marL="814388" lvl="1" indent="-457200" eaLnBrk="1" hangingPunct="1">
              <a:spcBef>
                <a:spcPct val="20000"/>
              </a:spcBef>
              <a:spcAft>
                <a:spcPct val="20000"/>
              </a:spcAft>
            </a:pPr>
            <a:r>
              <a:rPr lang="zh-CN" altLang="en-US" sz="2800" smtClean="0"/>
              <a:t>磁盘数据传输率</a:t>
            </a:r>
            <a:r>
              <a:rPr lang="en-US" altLang="zh-CN" sz="2800" smtClean="0"/>
              <a:t>Dr = r×N</a:t>
            </a:r>
          </a:p>
          <a:p>
            <a:pPr marL="814388" lvl="1" indent="-457200" eaLnBrk="1" hangingPunct="1">
              <a:spcBef>
                <a:spcPct val="2000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800" smtClean="0"/>
              <a:t>					 = 100×3454B = 345400B/s</a:t>
            </a:r>
          </a:p>
        </p:txBody>
      </p:sp>
    </p:spTree>
    <p:extLst>
      <p:ext uri="{BB962C8B-B14F-4D97-AF65-F5344CB8AC3E}">
        <p14:creationId xmlns:p14="http://schemas.microsoft.com/office/powerpoint/2010/main" val="306481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135ECD-E5FB-4A52-9689-9DE29E763145}" type="slidenum">
              <a:rPr lang="en-US" altLang="zh-CN" smtClean="0">
                <a:solidFill>
                  <a:srgbClr val="000000"/>
                </a:solidFill>
              </a:rPr>
              <a:pPr/>
              <a:t>25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1630362"/>
          </a:xfrm>
        </p:spPr>
        <p:txBody>
          <a:bodyPr/>
          <a:lstStyle/>
          <a:p>
            <a:pPr eaLnBrk="1" hangingPunct="1"/>
            <a:r>
              <a:rPr lang="zh-CN" altLang="en-US" sz="2500" smtClean="0"/>
              <a:t>课本</a:t>
            </a:r>
            <a:r>
              <a:rPr lang="en-US" altLang="zh-CN" sz="2500" smtClean="0"/>
              <a:t>P217【</a:t>
            </a:r>
            <a:r>
              <a:rPr lang="zh-CN" altLang="en-US" sz="2500" smtClean="0"/>
              <a:t>例</a:t>
            </a:r>
            <a:r>
              <a:rPr lang="en-US" altLang="zh-CN" sz="2500" smtClean="0"/>
              <a:t>1】</a:t>
            </a:r>
            <a:br>
              <a:rPr lang="en-US" altLang="zh-CN" sz="2500" smtClean="0"/>
            </a:br>
            <a:r>
              <a:rPr lang="zh-CN" altLang="en-US" sz="2500" smtClean="0"/>
              <a:t>磁盘组有</a:t>
            </a:r>
            <a:r>
              <a:rPr lang="en-US" altLang="zh-CN" sz="2500" smtClean="0"/>
              <a:t>6</a:t>
            </a:r>
            <a:r>
              <a:rPr lang="zh-CN" altLang="en-US" sz="2500" smtClean="0"/>
              <a:t>片磁盘，每片有两个记录面，最上最下两个面不用。存储区域内径</a:t>
            </a:r>
            <a:r>
              <a:rPr lang="en-US" altLang="zh-CN" sz="2500" smtClean="0"/>
              <a:t>22cm </a:t>
            </a:r>
            <a:r>
              <a:rPr lang="zh-CN" altLang="en-US" sz="2500" smtClean="0"/>
              <a:t>，外径</a:t>
            </a:r>
            <a:r>
              <a:rPr lang="en-US" altLang="zh-CN" sz="2500" smtClean="0"/>
              <a:t>33cm</a:t>
            </a:r>
            <a:r>
              <a:rPr lang="zh-CN" altLang="en-US" sz="2500" smtClean="0"/>
              <a:t>，道密度为</a:t>
            </a:r>
            <a:r>
              <a:rPr lang="en-US" altLang="zh-CN" sz="2500" smtClean="0"/>
              <a:t>40</a:t>
            </a:r>
            <a:r>
              <a:rPr lang="zh-CN" altLang="en-US" sz="2500" smtClean="0"/>
              <a:t>道</a:t>
            </a:r>
            <a:r>
              <a:rPr lang="en-US" altLang="zh-CN" sz="2500" smtClean="0"/>
              <a:t>/cm</a:t>
            </a:r>
            <a:r>
              <a:rPr lang="zh-CN" altLang="en-US" sz="2500" smtClean="0"/>
              <a:t>，内层位密度</a:t>
            </a:r>
            <a:r>
              <a:rPr lang="en-US" altLang="zh-CN" sz="2500" smtClean="0"/>
              <a:t>400</a:t>
            </a:r>
            <a:r>
              <a:rPr lang="zh-CN" altLang="en-US" sz="2500" smtClean="0"/>
              <a:t>位</a:t>
            </a:r>
            <a:r>
              <a:rPr lang="en-US" altLang="zh-CN" sz="2500" smtClean="0"/>
              <a:t>/cm</a:t>
            </a:r>
            <a:r>
              <a:rPr lang="zh-CN" altLang="en-US" sz="2500" smtClean="0"/>
              <a:t>，转速</a:t>
            </a:r>
            <a:r>
              <a:rPr lang="en-US" altLang="zh-CN" sz="2500" smtClean="0"/>
              <a:t>6000</a:t>
            </a:r>
            <a:r>
              <a:rPr lang="zh-CN" altLang="en-US" sz="2500" smtClean="0"/>
              <a:t>转</a:t>
            </a:r>
            <a:r>
              <a:rPr lang="en-US" altLang="zh-CN" sz="2500" smtClean="0"/>
              <a:t>/</a:t>
            </a:r>
            <a:r>
              <a:rPr lang="zh-CN" altLang="en-US" sz="2500" smtClean="0"/>
              <a:t>分。问：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09800"/>
            <a:ext cx="8763000" cy="4114800"/>
          </a:xfrm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spcAft>
                <a:spcPct val="20000"/>
              </a:spcAft>
              <a:buFont typeface="Wingdings" panose="05000000000000000000" pitchFamily="2" charset="2"/>
              <a:buAutoNum type="circleNumDbPlain" startAt="5"/>
            </a:pPr>
            <a:r>
              <a:rPr lang="zh-CN" altLang="zh-CN" sz="2800" smtClean="0">
                <a:solidFill>
                  <a:srgbClr val="3333FF"/>
                </a:solidFill>
              </a:rPr>
              <a:t>如果某文件长度超过一个磁道的容量，应将它记录在同一个存储面上，还是记录在同一个柱面上?</a:t>
            </a:r>
            <a:endParaRPr lang="en-US" altLang="zh-CN" sz="2800" smtClean="0"/>
          </a:p>
          <a:p>
            <a:pPr marL="814388" lvl="1" indent="-457200" eaLnBrk="1" hangingPunct="1">
              <a:spcBef>
                <a:spcPct val="20000"/>
              </a:spcBef>
              <a:spcAft>
                <a:spcPct val="20000"/>
              </a:spcAft>
            </a:pPr>
            <a:r>
              <a:rPr lang="zh-CN" altLang="en-US" sz="2800" smtClean="0"/>
              <a:t>磁盘组的记录顺序是按照柱面来组织的；</a:t>
            </a:r>
          </a:p>
          <a:p>
            <a:pPr marL="1258888" lvl="2" indent="-457200" eaLnBrk="1" hangingPunct="1">
              <a:spcBef>
                <a:spcPct val="20000"/>
              </a:spcBef>
              <a:spcAft>
                <a:spcPct val="20000"/>
              </a:spcAft>
            </a:pPr>
            <a:r>
              <a:rPr lang="zh-CN" altLang="en-US" smtClean="0"/>
              <a:t>因为不需要重新找道，数据读</a:t>
            </a:r>
            <a:r>
              <a:rPr lang="en-US" altLang="zh-CN" smtClean="0"/>
              <a:t>/</a:t>
            </a:r>
            <a:r>
              <a:rPr lang="zh-CN" altLang="en-US" smtClean="0"/>
              <a:t>写速度快；</a:t>
            </a:r>
          </a:p>
          <a:p>
            <a:pPr marL="814388" lvl="1" indent="-457200" eaLnBrk="1" hangingPunct="1">
              <a:spcBef>
                <a:spcPct val="20000"/>
              </a:spcBef>
              <a:spcAft>
                <a:spcPct val="20000"/>
              </a:spcAft>
            </a:pPr>
            <a:r>
              <a:rPr lang="zh-CN" altLang="en-US" sz="2800" smtClean="0"/>
              <a:t>如果某文件长度超过一个磁道的容量，应将它</a:t>
            </a:r>
            <a:r>
              <a:rPr lang="zh-CN" altLang="en-US" sz="2800" smtClean="0">
                <a:solidFill>
                  <a:schemeClr val="hlink"/>
                </a:solidFill>
              </a:rPr>
              <a:t>记录在同一个柱面上</a:t>
            </a:r>
            <a:r>
              <a:rPr lang="zh-CN" altLang="en-US" sz="280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0498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CD59AAB8-B66F-4845-8EB0-949039B02B0A}" type="datetime3">
              <a:rPr lang="zh-CN" altLang="en-US" smtClean="0">
                <a:solidFill>
                  <a:srgbClr val="000000"/>
                </a:solidFill>
              </a:rPr>
              <a:pPr/>
              <a:t>2018年1月12日星期五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A57FB9E0-D51A-4CC5-A52C-E5CFC0953592}" type="slidenum">
              <a:rPr lang="en-US" altLang="zh-CN">
                <a:solidFill>
                  <a:srgbClr val="000000"/>
                </a:solidFill>
              </a:rPr>
              <a:pPr/>
              <a:t>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58200" cy="1325562"/>
          </a:xfrm>
        </p:spPr>
        <p:txBody>
          <a:bodyPr/>
          <a:lstStyle/>
          <a:p>
            <a:pPr marL="901700" indent="-901700" eaLnBrk="1" hangingPunct="1"/>
            <a:r>
              <a:rPr lang="zh-CN" altLang="en-US" sz="2800" smtClean="0"/>
              <a:t>例</a:t>
            </a:r>
            <a:r>
              <a:rPr lang="en-US" altLang="zh-CN" sz="2800" smtClean="0"/>
              <a:t>1</a:t>
            </a:r>
            <a:r>
              <a:rPr lang="zh-CN" altLang="en-US" sz="2800" smtClean="0"/>
              <a:t>：某磁盘存储器转速为</a:t>
            </a:r>
            <a:r>
              <a:rPr lang="en-US" altLang="zh-CN" sz="2800" smtClean="0"/>
              <a:t>3000</a:t>
            </a:r>
            <a:r>
              <a:rPr lang="zh-CN" altLang="en-US" sz="2800" smtClean="0"/>
              <a:t>转</a:t>
            </a:r>
            <a:r>
              <a:rPr lang="en-US" altLang="zh-CN" sz="2800" smtClean="0"/>
              <a:t>/</a:t>
            </a:r>
            <a:r>
              <a:rPr lang="zh-CN" altLang="en-US" sz="2800" smtClean="0"/>
              <a:t>分，共有</a:t>
            </a:r>
            <a:r>
              <a:rPr lang="en-US" altLang="zh-CN" sz="2800" smtClean="0"/>
              <a:t>4</a:t>
            </a:r>
            <a:r>
              <a:rPr lang="zh-CN" altLang="en-US" sz="2800" smtClean="0"/>
              <a:t>个记录盘面，每毫米</a:t>
            </a:r>
            <a:r>
              <a:rPr lang="en-US" altLang="zh-CN" sz="2800" smtClean="0"/>
              <a:t>5</a:t>
            </a:r>
            <a:r>
              <a:rPr lang="zh-CN" altLang="en-US" sz="2800" smtClean="0"/>
              <a:t>道，每道记录信息</a:t>
            </a:r>
            <a:r>
              <a:rPr lang="en-US" altLang="zh-CN" sz="2800" smtClean="0"/>
              <a:t>12288</a:t>
            </a:r>
            <a:r>
              <a:rPr lang="zh-CN" altLang="en-US" sz="2800" smtClean="0"/>
              <a:t>字节，最内层磁道直径为</a:t>
            </a:r>
            <a:r>
              <a:rPr lang="en-US" altLang="zh-CN" sz="2800" smtClean="0"/>
              <a:t>230mm</a:t>
            </a:r>
            <a:r>
              <a:rPr lang="zh-CN" altLang="en-US" sz="2800" smtClean="0"/>
              <a:t>，共</a:t>
            </a:r>
            <a:r>
              <a:rPr lang="en-US" altLang="zh-CN" sz="2800" smtClean="0"/>
              <a:t>275</a:t>
            </a:r>
            <a:r>
              <a:rPr lang="zh-CN" altLang="en-US" sz="2800" smtClean="0"/>
              <a:t>道，求：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763000" cy="4724400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buFont typeface="Wingdings" pitchFamily="2" charset="2"/>
              <a:buAutoNum type="circleNumDbPlain"/>
              <a:tabLst>
                <a:tab pos="450850" algn="l"/>
              </a:tabLst>
            </a:pPr>
            <a:r>
              <a:rPr lang="en-US" altLang="zh-CN" smtClean="0">
                <a:solidFill>
                  <a:srgbClr val="3333FF"/>
                </a:solidFill>
                <a:latin typeface="宋体" charset="-122"/>
              </a:rPr>
              <a:t> </a:t>
            </a:r>
            <a:r>
              <a:rPr lang="zh-CN" altLang="en-US" smtClean="0">
                <a:solidFill>
                  <a:srgbClr val="3333FF"/>
                </a:solidFill>
                <a:latin typeface="宋体" charset="-122"/>
              </a:rPr>
              <a:t>磁盘的存储容量为多大？</a:t>
            </a:r>
          </a:p>
          <a:p>
            <a:pPr marL="450850" lvl="1" indent="-271463" eaLnBrk="1" hangingPunct="1">
              <a:lnSpc>
                <a:spcPct val="110000"/>
              </a:lnSpc>
              <a:tabLst>
                <a:tab pos="450850" algn="l"/>
              </a:tabLst>
            </a:pPr>
            <a:r>
              <a:rPr lang="zh-CN" altLang="en-US" smtClean="0"/>
              <a:t>存储容量 </a:t>
            </a:r>
            <a:r>
              <a:rPr lang="en-US" altLang="zh-CN" smtClean="0"/>
              <a:t>= </a:t>
            </a:r>
            <a:r>
              <a:rPr lang="zh-CN" altLang="en-US" smtClean="0"/>
              <a:t>记录面数</a:t>
            </a:r>
            <a:r>
              <a:rPr lang="en-US" altLang="zh-CN" smtClean="0"/>
              <a:t>×</a:t>
            </a:r>
            <a:r>
              <a:rPr lang="zh-CN" altLang="en-US" smtClean="0"/>
              <a:t>每面磁道数</a:t>
            </a:r>
            <a:r>
              <a:rPr lang="en-US" altLang="zh-CN" smtClean="0"/>
              <a:t>×</a:t>
            </a:r>
            <a:r>
              <a:rPr lang="zh-CN" altLang="en-US" smtClean="0"/>
              <a:t>磁道容量</a:t>
            </a:r>
          </a:p>
          <a:p>
            <a:pPr marL="450850" lvl="1" indent="-271463" eaLnBrk="1" hangingPunct="1">
              <a:lnSpc>
                <a:spcPct val="110000"/>
              </a:lnSpc>
              <a:buFont typeface="Wingdings" pitchFamily="2" charset="2"/>
              <a:buNone/>
              <a:tabLst>
                <a:tab pos="450850" algn="l"/>
              </a:tabLst>
            </a:pPr>
            <a:r>
              <a:rPr lang="zh-CN" altLang="en-US" smtClean="0"/>
              <a:t>			   </a:t>
            </a:r>
            <a:r>
              <a:rPr lang="en-US" altLang="zh-CN" smtClean="0"/>
              <a:t>= 4</a:t>
            </a:r>
            <a:r>
              <a:rPr lang="zh-CN" altLang="en-US" smtClean="0"/>
              <a:t>面 </a:t>
            </a:r>
            <a:r>
              <a:rPr lang="en-US" altLang="zh-CN" smtClean="0"/>
              <a:t>×275</a:t>
            </a:r>
            <a:r>
              <a:rPr lang="zh-CN" altLang="en-US" smtClean="0"/>
              <a:t>道 </a:t>
            </a:r>
            <a:r>
              <a:rPr lang="en-US" altLang="zh-CN" smtClean="0"/>
              <a:t>× 12288</a:t>
            </a:r>
            <a:r>
              <a:rPr lang="zh-CN" altLang="en-US" smtClean="0"/>
              <a:t>字节</a:t>
            </a:r>
          </a:p>
          <a:p>
            <a:pPr marL="450850" lvl="1" indent="-271463" eaLnBrk="1" hangingPunct="1">
              <a:lnSpc>
                <a:spcPct val="110000"/>
              </a:lnSpc>
              <a:buFont typeface="Wingdings" pitchFamily="2" charset="2"/>
              <a:buNone/>
              <a:tabLst>
                <a:tab pos="450850" algn="l"/>
              </a:tabLst>
            </a:pPr>
            <a:r>
              <a:rPr lang="zh-CN" altLang="en-US" smtClean="0"/>
              <a:t>			   </a:t>
            </a:r>
            <a:r>
              <a:rPr lang="en-US" altLang="zh-CN" smtClean="0"/>
              <a:t>= 13516800</a:t>
            </a:r>
            <a:r>
              <a:rPr lang="zh-CN" altLang="en-US" smtClean="0"/>
              <a:t>字节</a:t>
            </a:r>
          </a:p>
          <a:p>
            <a:pPr marL="0" indent="0" algn="just" eaLnBrk="1" hangingPunct="1">
              <a:lnSpc>
                <a:spcPct val="110000"/>
              </a:lnSpc>
              <a:buFont typeface="Wingdings" pitchFamily="2" charset="2"/>
              <a:buAutoNum type="circleNumDbPlain" startAt="2"/>
              <a:tabLst>
                <a:tab pos="450850" algn="l"/>
              </a:tabLst>
            </a:pPr>
            <a:r>
              <a:rPr lang="zh-CN" altLang="en-US" smtClean="0">
                <a:solidFill>
                  <a:srgbClr val="3333FF"/>
                </a:solidFill>
                <a:latin typeface="宋体" charset="-122"/>
              </a:rPr>
              <a:t> 最高位密度和最低位密度分别是多少？</a:t>
            </a:r>
          </a:p>
          <a:p>
            <a:pPr marL="450850" lvl="1" indent="-271463" eaLnBrk="1" hangingPunct="1">
              <a:lnSpc>
                <a:spcPct val="110000"/>
              </a:lnSpc>
              <a:tabLst>
                <a:tab pos="450850" algn="l"/>
              </a:tabLst>
            </a:pPr>
            <a:r>
              <a:rPr lang="zh-CN" altLang="en-US" smtClean="0"/>
              <a:t>位密度 </a:t>
            </a:r>
            <a:r>
              <a:rPr lang="en-US" altLang="zh-CN" smtClean="0"/>
              <a:t>= </a:t>
            </a:r>
            <a:r>
              <a:rPr lang="zh-CN" altLang="en-US" smtClean="0"/>
              <a:t>道容量 </a:t>
            </a:r>
            <a:r>
              <a:rPr lang="en-US" altLang="zh-CN" smtClean="0"/>
              <a:t>÷ </a:t>
            </a:r>
            <a:r>
              <a:rPr lang="zh-CN" altLang="en-US" smtClean="0"/>
              <a:t>磁道周长（</a:t>
            </a:r>
            <a:r>
              <a:rPr lang="en-US" altLang="zh-CN" smtClean="0"/>
              <a:t>2πR</a:t>
            </a:r>
            <a:r>
              <a:rPr lang="zh-CN" altLang="en-US" smtClean="0"/>
              <a:t>）</a:t>
            </a:r>
          </a:p>
          <a:p>
            <a:pPr marL="450850" lvl="1" indent="-271463" eaLnBrk="1" hangingPunct="1">
              <a:lnSpc>
                <a:spcPct val="110000"/>
              </a:lnSpc>
              <a:tabLst>
                <a:tab pos="450850" algn="l"/>
              </a:tabLst>
            </a:pPr>
            <a:r>
              <a:rPr lang="zh-CN" altLang="en-US" smtClean="0"/>
              <a:t>最内层磁道半径</a:t>
            </a:r>
            <a:r>
              <a:rPr lang="en-US" altLang="zh-CN" smtClean="0"/>
              <a:t>R</a:t>
            </a:r>
            <a:r>
              <a:rPr lang="en-US" altLang="zh-CN" baseline="-25000" smtClean="0"/>
              <a:t>min</a:t>
            </a:r>
            <a:r>
              <a:rPr lang="en-US" altLang="zh-CN" smtClean="0"/>
              <a:t> = 230mm ÷2 = 115mm</a:t>
            </a:r>
          </a:p>
          <a:p>
            <a:pPr marL="450850" lvl="1" indent="-271463" eaLnBrk="1" hangingPunct="1">
              <a:lnSpc>
                <a:spcPct val="110000"/>
              </a:lnSpc>
              <a:tabLst>
                <a:tab pos="450850" algn="l"/>
              </a:tabLst>
            </a:pPr>
            <a:r>
              <a:rPr lang="zh-CN" altLang="en-US" smtClean="0"/>
              <a:t>最外层磁道半径</a:t>
            </a:r>
            <a:r>
              <a:rPr lang="en-US" altLang="zh-CN" smtClean="0"/>
              <a:t>R</a:t>
            </a:r>
            <a:r>
              <a:rPr lang="en-US" altLang="zh-CN" baseline="-25000" smtClean="0"/>
              <a:t>max</a:t>
            </a:r>
            <a:r>
              <a:rPr lang="en-US" altLang="zh-CN" smtClean="0"/>
              <a:t> = R</a:t>
            </a:r>
            <a:r>
              <a:rPr lang="en-US" altLang="zh-CN" baseline="-25000" smtClean="0"/>
              <a:t>min</a:t>
            </a:r>
            <a:r>
              <a:rPr lang="en-US" altLang="zh-CN" smtClean="0"/>
              <a:t> + 275/5 = 115 + 55 = 170mm</a:t>
            </a:r>
          </a:p>
          <a:p>
            <a:pPr marL="450850" lvl="1" indent="-271463" eaLnBrk="1" hangingPunct="1">
              <a:lnSpc>
                <a:spcPct val="110000"/>
              </a:lnSpc>
              <a:tabLst>
                <a:tab pos="450850" algn="l"/>
              </a:tabLst>
            </a:pPr>
            <a:r>
              <a:rPr lang="zh-CN" altLang="en-US" smtClean="0"/>
              <a:t>最高位密度 </a:t>
            </a:r>
            <a:r>
              <a:rPr lang="en-US" altLang="zh-CN" smtClean="0"/>
              <a:t>= 12288</a:t>
            </a:r>
            <a:r>
              <a:rPr lang="zh-CN" altLang="en-US" smtClean="0"/>
              <a:t>字节</a:t>
            </a:r>
            <a:r>
              <a:rPr lang="en-US" altLang="zh-CN" smtClean="0"/>
              <a:t>÷ 2π R</a:t>
            </a:r>
            <a:r>
              <a:rPr lang="en-US" altLang="zh-CN" baseline="-25000" smtClean="0"/>
              <a:t>min</a:t>
            </a:r>
            <a:r>
              <a:rPr lang="en-US" altLang="zh-CN" smtClean="0"/>
              <a:t> = 17</a:t>
            </a:r>
            <a:r>
              <a:rPr lang="zh-CN" altLang="en-US" smtClean="0"/>
              <a:t>字节</a:t>
            </a:r>
            <a:r>
              <a:rPr lang="en-US" altLang="zh-CN" smtClean="0"/>
              <a:t>/mm</a:t>
            </a:r>
          </a:p>
          <a:p>
            <a:pPr marL="450850" lvl="1" indent="-271463" eaLnBrk="1" hangingPunct="1">
              <a:lnSpc>
                <a:spcPct val="110000"/>
              </a:lnSpc>
              <a:tabLst>
                <a:tab pos="450850" algn="l"/>
              </a:tabLst>
            </a:pPr>
            <a:r>
              <a:rPr lang="zh-CN" altLang="en-US" smtClean="0"/>
              <a:t>最低位密度</a:t>
            </a:r>
            <a:r>
              <a:rPr lang="en-US" altLang="zh-CN" smtClean="0"/>
              <a:t>=12288</a:t>
            </a:r>
            <a:r>
              <a:rPr lang="zh-CN" altLang="en-US" smtClean="0"/>
              <a:t>字节</a:t>
            </a:r>
            <a:r>
              <a:rPr lang="en-US" altLang="zh-CN" smtClean="0"/>
              <a:t>÷ 2π R</a:t>
            </a:r>
            <a:r>
              <a:rPr lang="en-US" altLang="zh-CN" baseline="-25000" smtClean="0"/>
              <a:t>max</a:t>
            </a:r>
            <a:r>
              <a:rPr lang="en-US" altLang="zh-CN" smtClean="0"/>
              <a:t> =11.5</a:t>
            </a:r>
            <a:r>
              <a:rPr lang="zh-CN" altLang="en-US" smtClean="0"/>
              <a:t>字节</a:t>
            </a:r>
            <a:r>
              <a:rPr lang="en-US" altLang="zh-CN" smtClean="0"/>
              <a:t>/mm</a:t>
            </a:r>
          </a:p>
        </p:txBody>
      </p:sp>
    </p:spTree>
    <p:extLst>
      <p:ext uri="{BB962C8B-B14F-4D97-AF65-F5344CB8AC3E}">
        <p14:creationId xmlns:p14="http://schemas.microsoft.com/office/powerpoint/2010/main" val="311986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3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59F24D8B-4DAF-415F-9EB2-F1088BD4E319}" type="datetime3">
              <a:rPr lang="zh-CN" altLang="en-US" smtClean="0">
                <a:solidFill>
                  <a:srgbClr val="000000"/>
                </a:solidFill>
              </a:rPr>
              <a:pPr/>
              <a:t>2018年1月12日星期五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395D2814-0641-474E-8C27-146FD91289A3}" type="slidenum">
              <a:rPr lang="en-US" altLang="zh-CN">
                <a:solidFill>
                  <a:srgbClr val="000000"/>
                </a:solidFill>
              </a:rPr>
              <a:pPr/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58200" cy="1325562"/>
          </a:xfrm>
        </p:spPr>
        <p:txBody>
          <a:bodyPr/>
          <a:lstStyle/>
          <a:p>
            <a:pPr marL="901700" indent="-901700" eaLnBrk="1" hangingPunct="1"/>
            <a:r>
              <a:rPr lang="zh-CN" altLang="en-US" sz="2800" smtClean="0"/>
              <a:t>例</a:t>
            </a:r>
            <a:r>
              <a:rPr lang="en-US" altLang="zh-CN" sz="2800" smtClean="0"/>
              <a:t>1</a:t>
            </a:r>
            <a:r>
              <a:rPr lang="zh-CN" altLang="en-US" sz="2800" smtClean="0"/>
              <a:t>：某磁盘存储器转速为</a:t>
            </a:r>
            <a:r>
              <a:rPr lang="en-US" altLang="zh-CN" sz="2800" smtClean="0"/>
              <a:t>3000</a:t>
            </a:r>
            <a:r>
              <a:rPr lang="zh-CN" altLang="en-US" sz="2800" smtClean="0"/>
              <a:t>转</a:t>
            </a:r>
            <a:r>
              <a:rPr lang="en-US" altLang="zh-CN" sz="2800" smtClean="0"/>
              <a:t>/</a:t>
            </a:r>
            <a:r>
              <a:rPr lang="zh-CN" altLang="en-US" sz="2800" smtClean="0"/>
              <a:t>分，共有</a:t>
            </a:r>
            <a:r>
              <a:rPr lang="en-US" altLang="zh-CN" sz="2800" smtClean="0"/>
              <a:t>4</a:t>
            </a:r>
            <a:r>
              <a:rPr lang="zh-CN" altLang="en-US" sz="2800" smtClean="0"/>
              <a:t>个记录盘面，每毫米</a:t>
            </a:r>
            <a:r>
              <a:rPr lang="en-US" altLang="zh-CN" sz="2800" smtClean="0"/>
              <a:t>5</a:t>
            </a:r>
            <a:r>
              <a:rPr lang="zh-CN" altLang="en-US" sz="2800" smtClean="0"/>
              <a:t>道，每道记录信息</a:t>
            </a:r>
            <a:r>
              <a:rPr lang="en-US" altLang="zh-CN" sz="2800" smtClean="0"/>
              <a:t>12288</a:t>
            </a:r>
            <a:r>
              <a:rPr lang="zh-CN" altLang="en-US" sz="2800" smtClean="0"/>
              <a:t>字节，最内层磁道直径为</a:t>
            </a:r>
            <a:r>
              <a:rPr lang="en-US" altLang="zh-CN" sz="2800" smtClean="0"/>
              <a:t>230mm</a:t>
            </a:r>
            <a:r>
              <a:rPr lang="zh-CN" altLang="en-US" sz="2800" smtClean="0"/>
              <a:t>，共</a:t>
            </a:r>
            <a:r>
              <a:rPr lang="en-US" altLang="zh-CN" sz="2800" smtClean="0"/>
              <a:t>275</a:t>
            </a:r>
            <a:r>
              <a:rPr lang="zh-CN" altLang="en-US" sz="2800" smtClean="0"/>
              <a:t>道，求：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763000" cy="4724400"/>
          </a:xfrm>
        </p:spPr>
        <p:txBody>
          <a:bodyPr/>
          <a:lstStyle/>
          <a:p>
            <a:pPr marL="381000" indent="-381000" algn="just" eaLnBrk="1" hangingPunct="1">
              <a:buFont typeface="Wingdings" pitchFamily="2" charset="2"/>
              <a:buAutoNum type="circleNumDbPlain" startAt="3"/>
              <a:tabLst>
                <a:tab pos="450850" algn="l"/>
              </a:tabLst>
            </a:pPr>
            <a:r>
              <a:rPr lang="zh-CN" altLang="en-US" sz="2600" smtClean="0">
                <a:latin typeface="宋体" charset="-122"/>
              </a:rPr>
              <a:t>磁盘数据传输率为多少？</a:t>
            </a:r>
          </a:p>
          <a:p>
            <a:pPr marL="560388" lvl="1" indent="-381000" algn="just" eaLnBrk="1" hangingPunct="1">
              <a:tabLst>
                <a:tab pos="450850" algn="l"/>
              </a:tabLst>
            </a:pPr>
            <a:r>
              <a:rPr lang="zh-CN" altLang="en-US" sz="2600" smtClean="0"/>
              <a:t>磁盘数据传输率 </a:t>
            </a:r>
            <a:r>
              <a:rPr lang="en-US" altLang="zh-CN" sz="2600" smtClean="0"/>
              <a:t>= </a:t>
            </a:r>
            <a:r>
              <a:rPr lang="zh-CN" altLang="en-US" sz="2600" smtClean="0"/>
              <a:t>每道容量</a:t>
            </a:r>
            <a:r>
              <a:rPr lang="en-US" altLang="zh-CN" sz="2600" smtClean="0"/>
              <a:t>×</a:t>
            </a:r>
            <a:r>
              <a:rPr lang="zh-CN" altLang="en-US" sz="2600" smtClean="0"/>
              <a:t>转速</a:t>
            </a:r>
          </a:p>
          <a:p>
            <a:pPr marL="560388" lvl="1" indent="-381000" algn="just" eaLnBrk="1" hangingPunct="1">
              <a:buFont typeface="Wingdings" pitchFamily="2" charset="2"/>
              <a:buNone/>
              <a:tabLst>
                <a:tab pos="450850" algn="l"/>
              </a:tabLst>
            </a:pPr>
            <a:r>
              <a:rPr lang="zh-CN" altLang="en-US" sz="2600" smtClean="0"/>
              <a:t>			    </a:t>
            </a:r>
            <a:r>
              <a:rPr lang="en-US" altLang="zh-CN" sz="2600" smtClean="0"/>
              <a:t>= 12288×50</a:t>
            </a:r>
            <a:r>
              <a:rPr lang="zh-CN" altLang="en-US" sz="2600" smtClean="0"/>
              <a:t>转</a:t>
            </a:r>
            <a:r>
              <a:rPr lang="en-US" altLang="zh-CN" sz="2600" smtClean="0"/>
              <a:t>/</a:t>
            </a:r>
            <a:r>
              <a:rPr lang="zh-CN" altLang="en-US" sz="2600" smtClean="0"/>
              <a:t>秒</a:t>
            </a:r>
          </a:p>
          <a:p>
            <a:pPr marL="560388" lvl="1" indent="-381000" algn="just" eaLnBrk="1" hangingPunct="1">
              <a:buFont typeface="Wingdings" pitchFamily="2" charset="2"/>
              <a:buNone/>
              <a:tabLst>
                <a:tab pos="450850" algn="l"/>
              </a:tabLst>
            </a:pPr>
            <a:r>
              <a:rPr lang="zh-CN" altLang="en-US" sz="2600" smtClean="0"/>
              <a:t>			    </a:t>
            </a:r>
            <a:r>
              <a:rPr lang="en-US" altLang="zh-CN" sz="2600" smtClean="0"/>
              <a:t>= 614400</a:t>
            </a:r>
            <a:r>
              <a:rPr lang="zh-CN" altLang="en-US" sz="2600" smtClean="0"/>
              <a:t>字节</a:t>
            </a:r>
            <a:r>
              <a:rPr lang="en-US" altLang="zh-CN" sz="2600" smtClean="0"/>
              <a:t>/</a:t>
            </a:r>
            <a:r>
              <a:rPr lang="zh-CN" altLang="en-US" sz="2600" smtClean="0"/>
              <a:t>秒</a:t>
            </a:r>
            <a:endParaRPr lang="zh-CN" altLang="en-US" sz="2600" smtClean="0">
              <a:latin typeface="宋体" charset="-122"/>
            </a:endParaRPr>
          </a:p>
          <a:p>
            <a:pPr marL="381000" indent="-381000" eaLnBrk="1" hangingPunct="1">
              <a:buFont typeface="Wingdings" pitchFamily="2" charset="2"/>
              <a:buAutoNum type="circleNumDbPlain" startAt="4"/>
              <a:tabLst>
                <a:tab pos="450850" algn="l"/>
              </a:tabLst>
            </a:pPr>
            <a:r>
              <a:rPr lang="zh-CN" altLang="en-US" sz="2600" smtClean="0">
                <a:latin typeface="宋体" charset="-122"/>
              </a:rPr>
              <a:t>平均等待时间是多少？</a:t>
            </a:r>
            <a:r>
              <a:rPr lang="zh-CN" altLang="en-US" sz="2600" smtClean="0"/>
              <a:t> </a:t>
            </a:r>
          </a:p>
          <a:p>
            <a:pPr marL="560388" lvl="1" indent="-381000" eaLnBrk="1" hangingPunct="1">
              <a:tabLst>
                <a:tab pos="450850" algn="l"/>
              </a:tabLst>
            </a:pPr>
            <a:r>
              <a:rPr lang="zh-CN" altLang="en-US" sz="2600" smtClean="0"/>
              <a:t>平均等待时间 </a:t>
            </a:r>
            <a:r>
              <a:rPr lang="en-US" altLang="zh-CN" sz="2600" smtClean="0"/>
              <a:t>= 1/2×1/</a:t>
            </a:r>
            <a:r>
              <a:rPr lang="zh-CN" altLang="en-US" sz="2600" smtClean="0"/>
              <a:t>转速</a:t>
            </a:r>
          </a:p>
          <a:p>
            <a:pPr marL="560388" lvl="1" indent="-381000" eaLnBrk="1" hangingPunct="1">
              <a:buFont typeface="Wingdings" pitchFamily="2" charset="2"/>
              <a:buNone/>
              <a:tabLst>
                <a:tab pos="450850" algn="l"/>
              </a:tabLst>
            </a:pPr>
            <a:r>
              <a:rPr lang="zh-CN" altLang="en-US" sz="2600" smtClean="0"/>
              <a:t>		         </a:t>
            </a:r>
            <a:r>
              <a:rPr lang="en-US" altLang="zh-CN" sz="2600" smtClean="0"/>
              <a:t>= 1/2×1/50</a:t>
            </a:r>
            <a:r>
              <a:rPr lang="zh-CN" altLang="en-US" sz="2600" smtClean="0"/>
              <a:t>转</a:t>
            </a:r>
            <a:r>
              <a:rPr lang="en-US" altLang="zh-CN" sz="2600" smtClean="0"/>
              <a:t>/</a:t>
            </a:r>
            <a:r>
              <a:rPr lang="zh-CN" altLang="en-US" sz="2600" smtClean="0"/>
              <a:t>秒</a:t>
            </a:r>
          </a:p>
          <a:p>
            <a:pPr marL="560388" lvl="1" indent="-381000" eaLnBrk="1" hangingPunct="1">
              <a:buFont typeface="Wingdings" pitchFamily="2" charset="2"/>
              <a:buNone/>
              <a:tabLst>
                <a:tab pos="450850" algn="l"/>
              </a:tabLst>
            </a:pPr>
            <a:r>
              <a:rPr lang="zh-CN" altLang="en-US" sz="2600" smtClean="0"/>
              <a:t>		         </a:t>
            </a:r>
            <a:r>
              <a:rPr lang="en-US" altLang="zh-CN" sz="2600" smtClean="0"/>
              <a:t>= 1/100</a:t>
            </a:r>
            <a:r>
              <a:rPr lang="zh-CN" altLang="en-US" sz="2600" smtClean="0"/>
              <a:t>秒 </a:t>
            </a:r>
            <a:r>
              <a:rPr lang="en-US" altLang="zh-CN" sz="2600" smtClean="0"/>
              <a:t>=10ms</a:t>
            </a:r>
          </a:p>
        </p:txBody>
      </p:sp>
    </p:spTree>
    <p:extLst>
      <p:ext uri="{BB962C8B-B14F-4D97-AF65-F5344CB8AC3E}">
        <p14:creationId xmlns:p14="http://schemas.microsoft.com/office/powerpoint/2010/main" val="18613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64B4B463-EB5F-4B83-84D9-2B5EEEFD1B0D}" type="datetime3">
              <a:rPr lang="zh-CN" altLang="en-US" smtClean="0">
                <a:solidFill>
                  <a:srgbClr val="000000"/>
                </a:solidFill>
              </a:rPr>
              <a:pPr/>
              <a:t>2018年1月12日星期五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71E23BD0-7C0A-4439-99BE-53AE10BCA01A}" type="slidenum">
              <a:rPr lang="en-US" altLang="zh-CN">
                <a:solidFill>
                  <a:srgbClr val="000000"/>
                </a:solidFill>
              </a:rPr>
              <a:pPr/>
              <a:t>28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1554162"/>
          </a:xfrm>
        </p:spPr>
        <p:txBody>
          <a:bodyPr/>
          <a:lstStyle/>
          <a:p>
            <a:pPr marL="801688" indent="-801688" eaLnBrk="1" hangingPunct="1"/>
            <a:r>
              <a:rPr lang="zh-CN" altLang="en-US" sz="2800" smtClean="0"/>
              <a:t>例</a:t>
            </a:r>
            <a:r>
              <a:rPr lang="en-US" altLang="zh-CN" sz="2800" smtClean="0"/>
              <a:t>2</a:t>
            </a:r>
            <a:r>
              <a:rPr lang="zh-CN" altLang="en-US" sz="2800" smtClean="0"/>
              <a:t>：设某磁盘有两个记录面，存储区内径为</a:t>
            </a:r>
            <a:r>
              <a:rPr lang="en-US" altLang="zh-CN" sz="2800" smtClean="0"/>
              <a:t>2.36</a:t>
            </a:r>
            <a:r>
              <a:rPr lang="zh-CN" altLang="en-US" sz="2800" smtClean="0"/>
              <a:t>英寸，外径为</a:t>
            </a:r>
            <a:r>
              <a:rPr lang="en-US" altLang="zh-CN" sz="2800" smtClean="0"/>
              <a:t>5</a:t>
            </a:r>
            <a:r>
              <a:rPr lang="zh-CN" altLang="en-US" sz="2800" smtClean="0"/>
              <a:t>英寸，道密度为 </a:t>
            </a:r>
            <a:r>
              <a:rPr lang="en-US" altLang="zh-CN" sz="2800" smtClean="0"/>
              <a:t>1250TPI(</a:t>
            </a:r>
            <a:r>
              <a:rPr lang="en-US" altLang="en-US" sz="2800" smtClean="0"/>
              <a:t>道/英寸</a:t>
            </a:r>
            <a:r>
              <a:rPr lang="en-US" altLang="zh-CN" sz="2800" smtClean="0"/>
              <a:t>)</a:t>
            </a:r>
            <a:r>
              <a:rPr lang="zh-CN" altLang="en-US" sz="2800" smtClean="0"/>
              <a:t>，内径处的位密度为</a:t>
            </a:r>
            <a:r>
              <a:rPr lang="en-US" altLang="zh-CN" sz="2800" smtClean="0"/>
              <a:t>52400BPI (</a:t>
            </a:r>
            <a:r>
              <a:rPr lang="zh-CN" altLang="en-US" sz="2800" smtClean="0"/>
              <a:t>位</a:t>
            </a:r>
            <a:r>
              <a:rPr lang="en-US" altLang="en-US" sz="2800" smtClean="0"/>
              <a:t>/英寸</a:t>
            </a:r>
            <a:r>
              <a:rPr lang="en-US" altLang="zh-CN" sz="2800" smtClean="0"/>
              <a:t>) </a:t>
            </a:r>
            <a:r>
              <a:rPr lang="zh-CN" altLang="en-US" sz="2800" smtClean="0"/>
              <a:t>，转速为</a:t>
            </a:r>
            <a:r>
              <a:rPr lang="en-US" altLang="zh-CN" sz="2800" smtClean="0"/>
              <a:t>7200</a:t>
            </a:r>
            <a:r>
              <a:rPr lang="zh-CN" altLang="en-US" sz="2800" smtClean="0"/>
              <a:t>转</a:t>
            </a:r>
            <a:r>
              <a:rPr lang="en-US" altLang="zh-CN" sz="2800" smtClean="0"/>
              <a:t>/</a:t>
            </a:r>
            <a:r>
              <a:rPr lang="zh-CN" altLang="en-US" sz="2800" smtClean="0"/>
              <a:t>分，问：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7696200" cy="4343400"/>
          </a:xfrm>
        </p:spPr>
        <p:txBody>
          <a:bodyPr/>
          <a:lstStyle/>
          <a:p>
            <a:pPr marL="381000" indent="-381000" eaLnBrk="1" hangingPunct="1">
              <a:lnSpc>
                <a:spcPct val="115000"/>
              </a:lnSpc>
              <a:buFont typeface="Wingdings" pitchFamily="2" charset="2"/>
              <a:buAutoNum type="circleNumDbPlain"/>
            </a:pPr>
            <a:r>
              <a:rPr lang="zh-CN" altLang="en-US" smtClean="0">
                <a:solidFill>
                  <a:srgbClr val="3333FF"/>
                </a:solidFill>
              </a:rPr>
              <a:t>每面有多少磁道？</a:t>
            </a:r>
          </a:p>
          <a:p>
            <a:pPr marL="738188" lvl="1" indent="-381000" eaLnBrk="1" hangingPunct="1">
              <a:lnSpc>
                <a:spcPct val="115000"/>
              </a:lnSpc>
            </a:pPr>
            <a:r>
              <a:rPr lang="zh-CN" altLang="en-US" smtClean="0">
                <a:sym typeface="Wingdings" pitchFamily="2" charset="2"/>
              </a:rPr>
              <a:t>磁道数 </a:t>
            </a:r>
            <a:r>
              <a:rPr lang="en-US" altLang="zh-CN" smtClean="0">
                <a:sym typeface="Wingdings" pitchFamily="2" charset="2"/>
              </a:rPr>
              <a:t>= </a:t>
            </a:r>
            <a:r>
              <a:rPr lang="zh-CN" altLang="en-US" smtClean="0">
                <a:sym typeface="Wingdings" pitchFamily="2" charset="2"/>
              </a:rPr>
              <a:t>记录面的有效区域 </a:t>
            </a:r>
            <a:r>
              <a:rPr lang="zh-CN" altLang="en-US" smtClean="0">
                <a:sym typeface="Wingdings 2" pitchFamily="18" charset="2"/>
              </a:rPr>
              <a:t> 道密度</a:t>
            </a:r>
          </a:p>
          <a:p>
            <a:pPr marL="738188" lvl="1" indent="-381000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mtClean="0">
                <a:sym typeface="Wingdings" pitchFamily="2" charset="2"/>
              </a:rPr>
              <a:t>		        </a:t>
            </a:r>
            <a:r>
              <a:rPr lang="en-US" altLang="zh-CN" smtClean="0">
                <a:sym typeface="Wingdings" pitchFamily="2" charset="2"/>
              </a:rPr>
              <a:t>= [</a:t>
            </a:r>
            <a:r>
              <a:rPr lang="en-US" altLang="zh-CN" smtClean="0">
                <a:sym typeface="Wingdings 2" pitchFamily="18" charset="2"/>
              </a:rPr>
              <a:t>(</a:t>
            </a:r>
            <a:r>
              <a:rPr lang="zh-CN" altLang="en-US" smtClean="0">
                <a:sym typeface="Wingdings 2" pitchFamily="18" charset="2"/>
              </a:rPr>
              <a:t>外径</a:t>
            </a:r>
            <a:r>
              <a:rPr lang="en-US" altLang="zh-CN" smtClean="0">
                <a:sym typeface="Wingdings 2" pitchFamily="18" charset="2"/>
              </a:rPr>
              <a:t>-</a:t>
            </a:r>
            <a:r>
              <a:rPr lang="zh-CN" altLang="en-US" smtClean="0">
                <a:sym typeface="Wingdings 2" pitchFamily="18" charset="2"/>
              </a:rPr>
              <a:t>内径</a:t>
            </a:r>
            <a:r>
              <a:rPr lang="en-US" altLang="zh-CN" smtClean="0">
                <a:sym typeface="Wingdings 2" pitchFamily="18" charset="2"/>
              </a:rPr>
              <a:t>)/2 ] </a:t>
            </a:r>
            <a:r>
              <a:rPr lang="zh-CN" altLang="en-US" smtClean="0">
                <a:sym typeface="Wingdings 2" pitchFamily="18" charset="2"/>
              </a:rPr>
              <a:t>道密度</a:t>
            </a:r>
          </a:p>
          <a:p>
            <a:pPr marL="738188" lvl="1" indent="-381000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mtClean="0">
                <a:sym typeface="Wingdings" pitchFamily="2" charset="2"/>
              </a:rPr>
              <a:t>		        </a:t>
            </a:r>
            <a:r>
              <a:rPr lang="en-US" altLang="zh-CN" smtClean="0">
                <a:sym typeface="Wingdings" pitchFamily="2" charset="2"/>
              </a:rPr>
              <a:t>= [</a:t>
            </a:r>
            <a:r>
              <a:rPr lang="en-US" altLang="zh-CN" smtClean="0">
                <a:sym typeface="Wingdings 2" pitchFamily="18" charset="2"/>
              </a:rPr>
              <a:t>(5 </a:t>
            </a:r>
            <a:r>
              <a:rPr lang="zh-CN" altLang="en-US" smtClean="0">
                <a:sym typeface="Wingdings 2" pitchFamily="18" charset="2"/>
              </a:rPr>
              <a:t>－</a:t>
            </a:r>
            <a:r>
              <a:rPr lang="en-US" altLang="zh-CN" smtClean="0">
                <a:sym typeface="Wingdings 2" pitchFamily="18" charset="2"/>
              </a:rPr>
              <a:t>2.36)/2 ] </a:t>
            </a:r>
            <a:r>
              <a:rPr lang="en-US" altLang="zh-CN" smtClean="0">
                <a:sym typeface="Wingdings" pitchFamily="2" charset="2"/>
              </a:rPr>
              <a:t>1250TPI</a:t>
            </a:r>
          </a:p>
          <a:p>
            <a:pPr marL="738188" lvl="1" indent="-381000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mtClean="0">
                <a:sym typeface="Wingdings" pitchFamily="2" charset="2"/>
              </a:rPr>
              <a:t>		        =</a:t>
            </a:r>
            <a:r>
              <a:rPr lang="en-US" altLang="zh-CN" smtClean="0">
                <a:sym typeface="Wingdings 2" pitchFamily="18" charset="2"/>
              </a:rPr>
              <a:t> 1650</a:t>
            </a:r>
            <a:r>
              <a:rPr lang="zh-CN" altLang="en-US" smtClean="0">
                <a:sym typeface="Wingdings 2" pitchFamily="18" charset="2"/>
              </a:rPr>
              <a:t>道</a:t>
            </a:r>
          </a:p>
          <a:p>
            <a:pPr marL="381000" indent="-381000" eaLnBrk="1" hangingPunct="1">
              <a:lnSpc>
                <a:spcPct val="115000"/>
              </a:lnSpc>
              <a:buFont typeface="Wingdings" pitchFamily="2" charset="2"/>
              <a:buAutoNum type="circleNumDbPlain" startAt="2"/>
            </a:pPr>
            <a:r>
              <a:rPr lang="zh-CN" altLang="en-US" smtClean="0">
                <a:solidFill>
                  <a:srgbClr val="3333FF"/>
                </a:solidFill>
              </a:rPr>
              <a:t>每磁道能存储多少字节？</a:t>
            </a:r>
            <a:endParaRPr lang="zh-CN" altLang="en-US" smtClean="0">
              <a:sym typeface="Wingdings 2" pitchFamily="18" charset="2"/>
            </a:endParaRPr>
          </a:p>
          <a:p>
            <a:pPr marL="738188" lvl="1" indent="-381000" eaLnBrk="1" hangingPunct="1">
              <a:lnSpc>
                <a:spcPct val="115000"/>
              </a:lnSpc>
            </a:pPr>
            <a:r>
              <a:rPr lang="zh-CN" altLang="en-US" smtClean="0"/>
              <a:t>道容量 </a:t>
            </a:r>
            <a:r>
              <a:rPr lang="en-US" altLang="zh-CN" smtClean="0"/>
              <a:t>= </a:t>
            </a:r>
            <a:r>
              <a:rPr lang="zh-CN" altLang="en-US" smtClean="0"/>
              <a:t>内圈周长</a:t>
            </a:r>
            <a:r>
              <a:rPr lang="zh-CN" altLang="en-US" smtClean="0">
                <a:sym typeface="Wingdings 2" pitchFamily="18" charset="2"/>
              </a:rPr>
              <a:t>位密度</a:t>
            </a:r>
          </a:p>
          <a:p>
            <a:pPr marL="738188" lvl="1" indent="-381000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mtClean="0">
                <a:sym typeface="Wingdings 2" pitchFamily="18" charset="2"/>
              </a:rPr>
              <a:t>                 </a:t>
            </a:r>
            <a:r>
              <a:rPr lang="en-US" altLang="zh-CN" smtClean="0">
                <a:sym typeface="Wingdings 2" pitchFamily="18" charset="2"/>
              </a:rPr>
              <a:t>= (2.36  3.14)  52400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en-US" altLang="zh-CN" smtClean="0">
                <a:cs typeface="Times New Roman" pitchFamily="18" charset="0"/>
                <a:sym typeface="Symbol" pitchFamily="18" charset="2"/>
              </a:rPr>
              <a:t>÷ 8</a:t>
            </a:r>
          </a:p>
          <a:p>
            <a:pPr marL="738188" lvl="1" indent="-381000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mtClean="0">
                <a:cs typeface="Times New Roman" pitchFamily="18" charset="0"/>
                <a:sym typeface="Symbol" pitchFamily="18" charset="2"/>
              </a:rPr>
              <a:t>                 = 48538</a:t>
            </a:r>
            <a:r>
              <a:rPr lang="zh-CN" altLang="en-US" smtClean="0">
                <a:sym typeface="Symbol" pitchFamily="18" charset="2"/>
              </a:rPr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147423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248D73A4-77A5-4C77-B488-AE54FD567B52}" type="datetime3">
              <a:rPr lang="zh-CN" altLang="en-US" smtClean="0">
                <a:solidFill>
                  <a:srgbClr val="000000"/>
                </a:solidFill>
              </a:rPr>
              <a:pPr/>
              <a:t>2018年1月12日星期五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348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2A693041-30FD-469A-B28A-6D4CC8AF92C6}" type="slidenum">
              <a:rPr lang="en-US" altLang="zh-CN">
                <a:solidFill>
                  <a:srgbClr val="000000"/>
                </a:solidFill>
              </a:rPr>
              <a:pPr/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1554162"/>
          </a:xfrm>
        </p:spPr>
        <p:txBody>
          <a:bodyPr/>
          <a:lstStyle/>
          <a:p>
            <a:pPr marL="801688" indent="-801688" eaLnBrk="1" hangingPunct="1"/>
            <a:r>
              <a:rPr lang="zh-CN" altLang="en-US" sz="2800" smtClean="0"/>
              <a:t>例</a:t>
            </a:r>
            <a:r>
              <a:rPr lang="en-US" altLang="zh-CN" sz="2800" smtClean="0"/>
              <a:t>2</a:t>
            </a:r>
            <a:r>
              <a:rPr lang="zh-CN" altLang="en-US" sz="2800" smtClean="0"/>
              <a:t>：设某磁盘有两个记录面，存储区内径为</a:t>
            </a:r>
            <a:r>
              <a:rPr lang="en-US" altLang="zh-CN" sz="2800" smtClean="0"/>
              <a:t>2.36</a:t>
            </a:r>
            <a:r>
              <a:rPr lang="zh-CN" altLang="en-US" sz="2800" smtClean="0"/>
              <a:t>英寸，外径为</a:t>
            </a:r>
            <a:r>
              <a:rPr lang="en-US" altLang="zh-CN" sz="2800" smtClean="0"/>
              <a:t>5</a:t>
            </a:r>
            <a:r>
              <a:rPr lang="zh-CN" altLang="en-US" sz="2800" smtClean="0"/>
              <a:t>英寸，道密度为 </a:t>
            </a:r>
            <a:r>
              <a:rPr lang="en-US" altLang="zh-CN" sz="2800" smtClean="0"/>
              <a:t>1250TPI(</a:t>
            </a:r>
            <a:r>
              <a:rPr lang="en-US" altLang="en-US" sz="2800" smtClean="0"/>
              <a:t>道/英寸</a:t>
            </a:r>
            <a:r>
              <a:rPr lang="en-US" altLang="zh-CN" sz="2800" smtClean="0"/>
              <a:t>)</a:t>
            </a:r>
            <a:r>
              <a:rPr lang="zh-CN" altLang="en-US" sz="2800" smtClean="0"/>
              <a:t>，内径处的位密度为</a:t>
            </a:r>
            <a:r>
              <a:rPr lang="en-US" altLang="zh-CN" sz="2800" smtClean="0"/>
              <a:t>52400BPI (</a:t>
            </a:r>
            <a:r>
              <a:rPr lang="zh-CN" altLang="en-US" sz="2800" smtClean="0"/>
              <a:t>字节</a:t>
            </a:r>
            <a:r>
              <a:rPr lang="en-US" altLang="en-US" sz="2800" smtClean="0"/>
              <a:t>/英寸</a:t>
            </a:r>
            <a:r>
              <a:rPr lang="en-US" altLang="zh-CN" sz="2800" smtClean="0"/>
              <a:t>) </a:t>
            </a:r>
            <a:r>
              <a:rPr lang="zh-CN" altLang="en-US" sz="2800" smtClean="0"/>
              <a:t>，转速为</a:t>
            </a:r>
            <a:r>
              <a:rPr lang="en-US" altLang="zh-CN" sz="2800" smtClean="0"/>
              <a:t>7200</a:t>
            </a:r>
            <a:r>
              <a:rPr lang="zh-CN" altLang="en-US" sz="2800" smtClean="0"/>
              <a:t>转</a:t>
            </a:r>
            <a:r>
              <a:rPr lang="en-US" altLang="zh-CN" sz="2800" smtClean="0"/>
              <a:t>/</a:t>
            </a:r>
            <a:r>
              <a:rPr lang="zh-CN" altLang="en-US" sz="2800" smtClean="0"/>
              <a:t>分，问：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763000" cy="43434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AutoNum type="circleNumDbPlain" startAt="3"/>
              <a:tabLst>
                <a:tab pos="450850" algn="l"/>
              </a:tabLst>
            </a:pPr>
            <a:r>
              <a:rPr lang="en-US" altLang="zh-CN" dirty="0" smtClean="0"/>
              <a:t>  </a:t>
            </a:r>
            <a:r>
              <a:rPr lang="zh-CN" altLang="en-US" dirty="0" smtClean="0"/>
              <a:t>数据传输速率为多少？</a:t>
            </a:r>
          </a:p>
          <a:p>
            <a:pPr marL="450850" lvl="1" indent="-271463" eaLnBrk="1" hangingPunct="1">
              <a:tabLst>
                <a:tab pos="450850" algn="l"/>
              </a:tabLst>
            </a:pPr>
            <a:r>
              <a:rPr lang="zh-CN" altLang="en-US" dirty="0" smtClean="0">
                <a:sym typeface="Symbol" pitchFamily="18" charset="2"/>
              </a:rPr>
              <a:t>数据传输率 </a:t>
            </a:r>
            <a:r>
              <a:rPr lang="en-US" altLang="zh-CN" dirty="0" smtClean="0">
                <a:sym typeface="Symbol" pitchFamily="18" charset="2"/>
              </a:rPr>
              <a:t>= </a:t>
            </a:r>
            <a:r>
              <a:rPr lang="zh-CN" altLang="en-US" dirty="0" smtClean="0">
                <a:sym typeface="Symbol" pitchFamily="18" charset="2"/>
              </a:rPr>
              <a:t>每道字节数</a:t>
            </a:r>
            <a:r>
              <a:rPr lang="zh-CN" altLang="en-US" dirty="0" smtClean="0">
                <a:sym typeface="Wingdings 2" pitchFamily="18" charset="2"/>
              </a:rPr>
              <a:t>转速</a:t>
            </a:r>
          </a:p>
          <a:p>
            <a:pPr marL="450850" lvl="1" indent="-271463" eaLnBrk="1" hangingPunct="1">
              <a:buFont typeface="Wingdings" pitchFamily="2" charset="2"/>
              <a:buNone/>
              <a:tabLst>
                <a:tab pos="450850" algn="l"/>
              </a:tabLst>
            </a:pPr>
            <a:r>
              <a:rPr lang="zh-CN" altLang="en-US" dirty="0" smtClean="0">
                <a:sym typeface="Wingdings 2" pitchFamily="18" charset="2"/>
              </a:rPr>
              <a:t>                        </a:t>
            </a:r>
            <a:r>
              <a:rPr lang="en-US" altLang="zh-CN" dirty="0" smtClean="0">
                <a:sym typeface="Wingdings 2" pitchFamily="18" charset="2"/>
              </a:rPr>
              <a:t>= 48538   </a:t>
            </a:r>
            <a:r>
              <a:rPr lang="zh-CN" altLang="en-US" dirty="0" smtClean="0">
                <a:sym typeface="Wingdings 2" pitchFamily="18" charset="2"/>
              </a:rPr>
              <a:t>（</a:t>
            </a:r>
            <a:r>
              <a:rPr lang="en-US" altLang="zh-CN" dirty="0" smtClean="0">
                <a:sym typeface="Wingdings 2" pitchFamily="18" charset="2"/>
              </a:rPr>
              <a:t>7200 </a:t>
            </a:r>
            <a:r>
              <a:rPr lang="en-US" altLang="zh-CN" dirty="0" smtClean="0">
                <a:cs typeface="Times New Roman" pitchFamily="18" charset="0"/>
                <a:sym typeface="Symbol" pitchFamily="18" charset="2"/>
              </a:rPr>
              <a:t>÷</a:t>
            </a:r>
            <a:r>
              <a:rPr lang="en-US" altLang="zh-CN" dirty="0" smtClean="0">
                <a:sym typeface="Wingdings 2" pitchFamily="18" charset="2"/>
              </a:rPr>
              <a:t> 60</a:t>
            </a:r>
            <a:r>
              <a:rPr lang="zh-CN" altLang="en-US" dirty="0" smtClean="0">
                <a:sym typeface="Wingdings 2" pitchFamily="18" charset="2"/>
              </a:rPr>
              <a:t>）</a:t>
            </a:r>
          </a:p>
          <a:p>
            <a:pPr marL="450850" lvl="1" indent="-271463" eaLnBrk="1" hangingPunct="1">
              <a:buFont typeface="Wingdings" pitchFamily="2" charset="2"/>
              <a:buNone/>
              <a:tabLst>
                <a:tab pos="450850" algn="l"/>
              </a:tabLst>
            </a:pPr>
            <a:r>
              <a:rPr lang="zh-CN" altLang="en-US" dirty="0" smtClean="0">
                <a:sym typeface="Wingdings 2" pitchFamily="18" charset="2"/>
              </a:rPr>
              <a:t>                        </a:t>
            </a:r>
            <a:r>
              <a:rPr lang="en-US" altLang="zh-CN" dirty="0" smtClean="0">
                <a:sym typeface="Wingdings 2" pitchFamily="18" charset="2"/>
              </a:rPr>
              <a:t>= 5.82  10</a:t>
            </a:r>
            <a:r>
              <a:rPr lang="en-US" altLang="zh-CN" baseline="30000" dirty="0" smtClean="0">
                <a:sym typeface="Wingdings 2" pitchFamily="18" charset="2"/>
              </a:rPr>
              <a:t>6 </a:t>
            </a:r>
            <a:r>
              <a:rPr lang="zh-CN" altLang="en-US" dirty="0" smtClean="0">
                <a:sym typeface="Wingdings 2" pitchFamily="18" charset="2"/>
              </a:rPr>
              <a:t>字节</a:t>
            </a:r>
            <a:r>
              <a:rPr lang="en-US" altLang="zh-CN" dirty="0" smtClean="0">
                <a:sym typeface="Wingdings 2" pitchFamily="18" charset="2"/>
              </a:rPr>
              <a:t>/</a:t>
            </a:r>
            <a:r>
              <a:rPr lang="zh-CN" altLang="en-US" dirty="0" smtClean="0">
                <a:sym typeface="Wingdings 2" pitchFamily="18" charset="2"/>
              </a:rPr>
              <a:t>秒</a:t>
            </a:r>
            <a:endParaRPr lang="zh-CN" altLang="en-US" dirty="0" smtClean="0"/>
          </a:p>
          <a:p>
            <a:pPr marL="0" indent="0" eaLnBrk="1" hangingPunct="1">
              <a:buFont typeface="Wingdings" pitchFamily="2" charset="2"/>
              <a:buAutoNum type="circleNumDbPlain" startAt="4"/>
              <a:tabLst>
                <a:tab pos="450850" algn="l"/>
              </a:tabLst>
            </a:pPr>
            <a:r>
              <a:rPr lang="zh-CN" altLang="en-US" dirty="0" smtClean="0"/>
              <a:t>  设找道时间在</a:t>
            </a:r>
            <a:r>
              <a:rPr lang="en-US" altLang="zh-CN" dirty="0" smtClean="0"/>
              <a:t>10ms</a:t>
            </a:r>
            <a:r>
              <a:rPr lang="zh-CN" altLang="en-US" dirty="0" smtClean="0"/>
              <a:t>到</a:t>
            </a:r>
            <a:r>
              <a:rPr lang="en-US" altLang="zh-CN" dirty="0" smtClean="0"/>
              <a:t>40ms</a:t>
            </a:r>
            <a:r>
              <a:rPr lang="zh-CN" altLang="en-US" dirty="0" smtClean="0"/>
              <a:t>之间，在一个磁道上写上</a:t>
            </a:r>
            <a:r>
              <a:rPr lang="en-US" altLang="zh-CN" dirty="0" smtClean="0"/>
              <a:t>8000</a:t>
            </a:r>
            <a:r>
              <a:rPr lang="zh-CN" altLang="en-US" dirty="0" smtClean="0"/>
              <a:t>字节数据，平均需要多少时间？</a:t>
            </a:r>
          </a:p>
          <a:p>
            <a:pPr marL="450850" lvl="1" indent="-271463" eaLnBrk="1" hangingPunct="1">
              <a:tabLst>
                <a:tab pos="450850" algn="l"/>
              </a:tabLst>
            </a:pPr>
            <a:r>
              <a:rPr lang="zh-CN" altLang="en-US" dirty="0" smtClean="0">
                <a:sym typeface="Wingdings 2" pitchFamily="18" charset="2"/>
              </a:rPr>
              <a:t>所需时间 </a:t>
            </a:r>
            <a:r>
              <a:rPr lang="en-US" altLang="zh-CN" dirty="0" smtClean="0">
                <a:sym typeface="Wingdings 2" pitchFamily="18" charset="2"/>
              </a:rPr>
              <a:t>= </a:t>
            </a:r>
            <a:r>
              <a:rPr lang="zh-CN" altLang="en-US" dirty="0" smtClean="0">
                <a:sym typeface="Wingdings 2" pitchFamily="18" charset="2"/>
              </a:rPr>
              <a:t>平均找道时间</a:t>
            </a:r>
            <a:r>
              <a:rPr lang="en-US" altLang="zh-CN" dirty="0" smtClean="0">
                <a:sym typeface="Wingdings 2" pitchFamily="18" charset="2"/>
              </a:rPr>
              <a:t>+</a:t>
            </a:r>
            <a:r>
              <a:rPr lang="zh-CN" altLang="en-US" dirty="0" smtClean="0">
                <a:sym typeface="Wingdings 2" pitchFamily="18" charset="2"/>
              </a:rPr>
              <a:t>平均等待时间</a:t>
            </a:r>
            <a:r>
              <a:rPr lang="en-US" altLang="zh-CN" dirty="0" smtClean="0">
                <a:sym typeface="Wingdings 2" pitchFamily="18" charset="2"/>
              </a:rPr>
              <a:t>+</a:t>
            </a:r>
            <a:r>
              <a:rPr lang="zh-CN" altLang="en-US" dirty="0" smtClean="0">
                <a:sym typeface="Wingdings 2" pitchFamily="18" charset="2"/>
              </a:rPr>
              <a:t>数据读取时间</a:t>
            </a:r>
          </a:p>
          <a:p>
            <a:pPr marL="450850" lvl="1" indent="-271463" eaLnBrk="1" hangingPunct="1">
              <a:buFont typeface="Wingdings" pitchFamily="2" charset="2"/>
              <a:buNone/>
              <a:tabLst>
                <a:tab pos="450850" algn="l"/>
              </a:tabLst>
            </a:pPr>
            <a:r>
              <a:rPr lang="zh-CN" altLang="en-US" dirty="0" smtClean="0">
                <a:sym typeface="Wingdings 2" pitchFamily="18" charset="2"/>
              </a:rPr>
              <a:t>       	          </a:t>
            </a:r>
            <a:r>
              <a:rPr lang="en-US" altLang="zh-CN" dirty="0" smtClean="0">
                <a:sym typeface="Wingdings 2" pitchFamily="18" charset="2"/>
              </a:rPr>
              <a:t>= (10+40) /2 + (60/7200)/2 + 8000 </a:t>
            </a:r>
            <a:r>
              <a:rPr lang="en-US" altLang="zh-CN" dirty="0" smtClean="0">
                <a:cs typeface="Times New Roman" pitchFamily="18" charset="0"/>
                <a:sym typeface="Symbol" pitchFamily="18" charset="2"/>
              </a:rPr>
              <a:t>÷</a:t>
            </a:r>
            <a:r>
              <a:rPr lang="en-US" altLang="zh-CN" dirty="0" smtClean="0">
                <a:sym typeface="Wingdings 2" pitchFamily="18" charset="2"/>
              </a:rPr>
              <a:t>(5.8210</a:t>
            </a:r>
            <a:r>
              <a:rPr lang="en-US" altLang="zh-CN" baseline="30000" dirty="0" smtClean="0">
                <a:sym typeface="Wingdings 2" pitchFamily="18" charset="2"/>
              </a:rPr>
              <a:t>6</a:t>
            </a:r>
            <a:r>
              <a:rPr lang="en-US" altLang="zh-CN" dirty="0" smtClean="0">
                <a:sym typeface="Wingdings 2" pitchFamily="18" charset="2"/>
              </a:rPr>
              <a:t>)</a:t>
            </a:r>
          </a:p>
          <a:p>
            <a:pPr marL="450850" lvl="1" indent="-271463" eaLnBrk="1" hangingPunct="1">
              <a:buFont typeface="Wingdings" pitchFamily="2" charset="2"/>
              <a:buNone/>
              <a:tabLst>
                <a:tab pos="450850" algn="l"/>
              </a:tabLst>
            </a:pPr>
            <a:r>
              <a:rPr lang="en-US" altLang="zh-CN" dirty="0" smtClean="0">
                <a:sym typeface="Wingdings 2" pitchFamily="18" charset="2"/>
              </a:rPr>
              <a:t>                   ≈ 25ms + 4.2ms + 1.4ms = 30.6ms</a:t>
            </a:r>
          </a:p>
        </p:txBody>
      </p:sp>
    </p:spTree>
    <p:extLst>
      <p:ext uri="{BB962C8B-B14F-4D97-AF65-F5344CB8AC3E}">
        <p14:creationId xmlns:p14="http://schemas.microsoft.com/office/powerpoint/2010/main" val="242852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457200" y="606425"/>
            <a:ext cx="8153400" cy="33988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5000"/>
              </a:spcBef>
            </a:pPr>
            <a:r>
              <a:rPr lang="zh-CN" altLang="en-US">
                <a:solidFill>
                  <a:srgbClr val="0000FF"/>
                </a:solidFill>
                <a:effectLst/>
                <a:latin typeface="Times New Roman" pitchFamily="18" charset="0"/>
                <a:ea typeface="方正姚体" pitchFamily="2" charset="-122"/>
              </a:rPr>
              <a:t>功能：</a:t>
            </a:r>
          </a:p>
          <a:p>
            <a:pPr algn="l">
              <a:spcBef>
                <a:spcPct val="15000"/>
              </a:spcBef>
            </a:pPr>
            <a:r>
              <a:rPr lang="zh-CN" altLang="en-US" b="0">
                <a:effectLst/>
                <a:latin typeface="Times New Roman" pitchFamily="18" charset="0"/>
                <a:ea typeface="宋体" pitchFamily="2" charset="-122"/>
              </a:rPr>
              <a:t>     </a:t>
            </a:r>
            <a:r>
              <a:rPr lang="zh-CN" altLang="en-US" i="1" u="sng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在计算机和其他机器之间，及计算机与用户之间提供联系</a:t>
            </a:r>
            <a:r>
              <a:rPr lang="zh-CN" altLang="en-US" b="0">
                <a:effectLst/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algn="l">
              <a:spcBef>
                <a:spcPct val="15000"/>
              </a:spcBef>
            </a:pPr>
            <a:r>
              <a:rPr lang="zh-CN" altLang="en-US" b="0">
                <a:effectLst/>
                <a:latin typeface="Times New Roman" pitchFamily="18" charset="0"/>
                <a:ea typeface="宋体" pitchFamily="2" charset="-122"/>
              </a:rPr>
              <a:t>   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（1）是人机对话的通道。</a:t>
            </a:r>
          </a:p>
          <a:p>
            <a:pPr algn="l">
              <a:spcBef>
                <a:spcPct val="15000"/>
              </a:spcBef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（2）是完成数据媒体变换的设备。</a:t>
            </a:r>
          </a:p>
          <a:p>
            <a:pPr algn="l">
              <a:spcBef>
                <a:spcPct val="15000"/>
              </a:spcBef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（3）是计算机系统软件和信息的驻在地。</a:t>
            </a:r>
          </a:p>
          <a:p>
            <a:pPr algn="l">
              <a:spcBef>
                <a:spcPct val="15000"/>
              </a:spcBef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（4）是计算机在各领域应用的桥梁。</a:t>
            </a:r>
            <a:endParaRPr lang="zh-CN" altLang="en-US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457200" y="4035425"/>
            <a:ext cx="73056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方正姚体" pitchFamily="2" charset="-122"/>
              </a:rPr>
              <a:t>基本组成：</a:t>
            </a:r>
          </a:p>
          <a:p>
            <a:pPr algn="l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（1）</a:t>
            </a:r>
            <a:r>
              <a:rPr lang="zh-CN" altLang="en-US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方正姚体" pitchFamily="2" charset="-122"/>
              </a:rPr>
              <a:t>存储介质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：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具有保存信息的物理特征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algn="l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（2）</a:t>
            </a:r>
            <a:r>
              <a:rPr lang="zh-CN" altLang="en-US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方正姚体" pitchFamily="2" charset="-122"/>
              </a:rPr>
              <a:t>驱动装置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：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用于移动存储介质的装置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algn="l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（3）</a:t>
            </a:r>
            <a:r>
              <a:rPr lang="zh-CN" altLang="en-US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方正姚体" pitchFamily="2" charset="-122"/>
              </a:rPr>
              <a:t>控制电路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：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向存储介质发送/接收数据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。</a:t>
            </a: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-6350" y="44450"/>
            <a:ext cx="5514975" cy="588963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5000"/>
              </a:spcBef>
            </a:pPr>
            <a:r>
              <a:rPr lang="zh-CN" altLang="en-US" sz="32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方正姚体" pitchFamily="2" charset="-122"/>
              </a:rPr>
              <a:t>7.1.1 外围设备的一般功能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灯片编号占位符 5"/>
          <p:cNvSpPr txBox="1">
            <a:spLocks noGrp="1"/>
          </p:cNvSpPr>
          <p:nvPr/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8AB53705-1A83-4B4D-B8DF-255103285ED5}" type="slidenum">
              <a:rPr kumimoji="0" lang="en-US" altLang="zh-CN" sz="1000" b="0">
                <a:effectLst/>
                <a:latin typeface="Arial" charset="0"/>
                <a:ea typeface="宋体" charset="-122"/>
              </a:rPr>
              <a:pPr algn="r">
                <a:spcBef>
                  <a:spcPct val="0"/>
                </a:spcBef>
              </a:pPr>
              <a:t>30</a:t>
            </a:fld>
            <a:endParaRPr kumimoji="0" lang="en-US" altLang="zh-CN" sz="1000" b="0">
              <a:effectLst/>
              <a:latin typeface="Arial" charset="0"/>
              <a:ea typeface="宋体" charset="-122"/>
            </a:endParaRPr>
          </a:p>
        </p:txBody>
      </p:sp>
      <p:sp>
        <p:nvSpPr>
          <p:cNvPr id="140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2060575"/>
            <a:ext cx="7661275" cy="4114800"/>
          </a:xfrm>
        </p:spPr>
        <p:txBody>
          <a:bodyPr/>
          <a:lstStyle/>
          <a:p>
            <a:pPr marL="447675" indent="-447675">
              <a:buFontTx/>
              <a:buNone/>
            </a:pPr>
            <a:r>
              <a:rPr lang="en-US" altLang="zh-CN" sz="2800" dirty="0"/>
              <a:t>		</a:t>
            </a:r>
            <a:r>
              <a:rPr lang="zh-CN" altLang="en-US" sz="2400" dirty="0"/>
              <a:t>随着微电子技术的飞速发展，</a:t>
            </a:r>
            <a:r>
              <a:rPr lang="en-US" altLang="zh-CN" sz="2400" dirty="0"/>
              <a:t>CPU</a:t>
            </a:r>
            <a:r>
              <a:rPr lang="zh-CN" altLang="en-US" sz="2400" dirty="0"/>
              <a:t>的速度每年增长</a:t>
            </a:r>
            <a:r>
              <a:rPr lang="en-US" altLang="zh-CN" sz="2400" dirty="0"/>
              <a:t>1</a:t>
            </a:r>
            <a:r>
              <a:rPr lang="zh-CN" altLang="en-US" sz="2400" dirty="0"/>
              <a:t>倍左右，</a:t>
            </a:r>
            <a:r>
              <a:rPr lang="zh-CN" altLang="en-US" sz="2400" dirty="0">
                <a:solidFill>
                  <a:srgbClr val="FF0000"/>
                </a:solidFill>
              </a:rPr>
              <a:t>但磁盘驱动器的存取时间没有出现相应的下降，仍停留在毫秒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ms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zh-CN" altLang="en-US" sz="2400" dirty="0">
                <a:solidFill>
                  <a:srgbClr val="FF0000"/>
                </a:solidFill>
              </a:rPr>
              <a:t>级</a:t>
            </a:r>
            <a:r>
              <a:rPr lang="zh-CN" altLang="en-US" sz="2400" dirty="0"/>
              <a:t>。而主存的存取时间为纳秒</a:t>
            </a:r>
            <a:r>
              <a:rPr lang="en-US" altLang="zh-CN" sz="2400" dirty="0"/>
              <a:t>(ns)</a:t>
            </a:r>
            <a:r>
              <a:rPr lang="zh-CN" altLang="en-US" sz="2400" dirty="0"/>
              <a:t>级，两者速度差别十分突出，因此磁盘</a:t>
            </a:r>
            <a:r>
              <a:rPr lang="en-US" altLang="zh-CN" sz="2400" dirty="0"/>
              <a:t>I/O</a:t>
            </a:r>
            <a:r>
              <a:rPr lang="zh-CN" altLang="en-US" sz="2400" dirty="0"/>
              <a:t>系统成为整个系统的瓶颈。为了减少存取时间，可采取的措施有：提高磁盘机主轴转速，提高</a:t>
            </a:r>
            <a:r>
              <a:rPr lang="en-US" altLang="zh-CN" sz="2400" dirty="0"/>
              <a:t>I/O</a:t>
            </a:r>
            <a:r>
              <a:rPr lang="zh-CN" altLang="en-US" sz="2400" dirty="0"/>
              <a:t>总线速度，采用磁盘</a:t>
            </a:r>
            <a:r>
              <a:rPr lang="en-US" altLang="zh-CN" sz="2400" dirty="0"/>
              <a:t>cache</a:t>
            </a:r>
            <a:r>
              <a:rPr lang="zh-CN" altLang="en-US" sz="2400" dirty="0"/>
              <a:t>等。主存和</a:t>
            </a:r>
            <a:r>
              <a:rPr lang="en-US" altLang="zh-CN" sz="2400" dirty="0"/>
              <a:t>CPU</a:t>
            </a:r>
            <a:r>
              <a:rPr lang="zh-CN" altLang="en-US" sz="2400" dirty="0"/>
              <a:t>之间设置高速缓存</a:t>
            </a:r>
            <a:r>
              <a:rPr lang="en-US" altLang="zh-CN" sz="2400" dirty="0"/>
              <a:t>cache</a:t>
            </a:r>
            <a:r>
              <a:rPr lang="zh-CN" altLang="en-US" sz="2400" dirty="0"/>
              <a:t>是为了弥补主存和</a:t>
            </a:r>
            <a:r>
              <a:rPr lang="en-US" altLang="zh-CN" sz="2400" dirty="0"/>
              <a:t>CPU</a:t>
            </a:r>
            <a:r>
              <a:rPr lang="zh-CN" altLang="en-US" sz="2400" dirty="0"/>
              <a:t>之间速度上的差异。同样，</a:t>
            </a:r>
            <a:r>
              <a:rPr lang="zh-CN" altLang="en-US" sz="2400" dirty="0">
                <a:solidFill>
                  <a:srgbClr val="FF0000"/>
                </a:solidFill>
              </a:rPr>
              <a:t>磁盘</a:t>
            </a:r>
            <a:r>
              <a:rPr lang="en-US" altLang="zh-CN" sz="2400" dirty="0">
                <a:solidFill>
                  <a:srgbClr val="FF0000"/>
                </a:solidFill>
              </a:rPr>
              <a:t>cache</a:t>
            </a:r>
            <a:r>
              <a:rPr lang="zh-CN" altLang="en-US" sz="2400" dirty="0">
                <a:solidFill>
                  <a:srgbClr val="FF0000"/>
                </a:solidFill>
              </a:rPr>
              <a:t>是为了弥补慢速磁盘和主存之间速度上的差异</a:t>
            </a:r>
            <a:r>
              <a:rPr lang="zh-CN" altLang="en-US" sz="2400" dirty="0"/>
              <a:t>。</a:t>
            </a: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323850" y="115888"/>
            <a:ext cx="8137525" cy="838200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rgbClr val="FF6600"/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4400" dirty="0" smtClean="0">
                <a:solidFill>
                  <a:schemeClr val="bg1"/>
                </a:solidFill>
                <a:effectLst/>
                <a:latin typeface="方正姚体" pitchFamily="2" charset="-122"/>
                <a:ea typeface="方正姚体" pitchFamily="2" charset="-122"/>
              </a:rPr>
              <a:t>7.3 </a:t>
            </a:r>
            <a:r>
              <a:rPr lang="zh-CN" altLang="en-US" sz="4400" dirty="0">
                <a:solidFill>
                  <a:schemeClr val="bg1"/>
                </a:solidFill>
                <a:effectLst/>
                <a:latin typeface="方正姚体" pitchFamily="2" charset="-122"/>
                <a:ea typeface="方正姚体" pitchFamily="2" charset="-122"/>
              </a:rPr>
              <a:t>磁盘存储设备的技术发展</a:t>
            </a: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468313" y="981075"/>
            <a:ext cx="6480175" cy="6413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5000"/>
              </a:spcBef>
            </a:pPr>
            <a:r>
              <a:rPr lang="en-US" altLang="zh-CN" sz="36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方正姚体" pitchFamily="2" charset="-122"/>
              </a:rPr>
              <a:t>7.3.1 </a:t>
            </a:r>
            <a:r>
              <a:rPr lang="zh-CN" altLang="en-US" sz="36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方正姚体" pitchFamily="2" charset="-122"/>
              </a:rPr>
              <a:t>磁盘</a:t>
            </a:r>
            <a:r>
              <a:rPr lang="en-US" altLang="zh-CN" sz="36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方正姚体" pitchFamily="2" charset="-122"/>
              </a:rPr>
              <a:t>Cache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灯片编号占位符 5"/>
          <p:cNvSpPr txBox="1">
            <a:spLocks noGrp="1"/>
          </p:cNvSpPr>
          <p:nvPr/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4820A26D-AEC3-44D1-955E-29ACFD82A9FD}" type="slidenum">
              <a:rPr kumimoji="0" lang="en-US" altLang="zh-CN" sz="1000" b="0">
                <a:effectLst/>
                <a:latin typeface="Arial" charset="0"/>
                <a:ea typeface="宋体" charset="-122"/>
              </a:rPr>
              <a:pPr algn="r">
                <a:spcBef>
                  <a:spcPct val="0"/>
                </a:spcBef>
              </a:pPr>
              <a:t>31</a:t>
            </a:fld>
            <a:endParaRPr kumimoji="0" lang="en-US" altLang="zh-CN" sz="1000" b="0">
              <a:effectLst/>
              <a:latin typeface="Arial" charset="0"/>
              <a:ea typeface="宋体" charset="-122"/>
            </a:endParaRP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700213"/>
            <a:ext cx="8229600" cy="4573587"/>
          </a:xfrm>
        </p:spPr>
        <p:txBody>
          <a:bodyPr/>
          <a:lstStyle/>
          <a:p>
            <a:pPr marL="447675" indent="-447675">
              <a:lnSpc>
                <a:spcPct val="90000"/>
              </a:lnSpc>
            </a:pPr>
            <a:r>
              <a:rPr lang="zh-CN" altLang="en-US" sz="2500" dirty="0"/>
              <a:t>当一个</a:t>
            </a:r>
            <a:r>
              <a:rPr lang="en-US" altLang="zh-CN" sz="2500" dirty="0"/>
              <a:t>I/O</a:t>
            </a:r>
            <a:r>
              <a:rPr lang="zh-CN" altLang="en-US" sz="2500" dirty="0"/>
              <a:t>请求送到磁盘驱动时，首先搜索驱动器上的高速缓冲行是否已写上数据？如果是</a:t>
            </a:r>
            <a:r>
              <a:rPr lang="zh-CN" altLang="en-US" sz="2500" b="1" dirty="0">
                <a:solidFill>
                  <a:srgbClr val="FF0000"/>
                </a:solidFill>
              </a:rPr>
              <a:t>读操作</a:t>
            </a:r>
            <a:r>
              <a:rPr lang="zh-CN" altLang="en-US" sz="2500" dirty="0"/>
              <a:t>，且要读的数据已在</a:t>
            </a:r>
            <a:r>
              <a:rPr lang="en-US" altLang="zh-CN" sz="2500" dirty="0"/>
              <a:t>cache</a:t>
            </a:r>
            <a:r>
              <a:rPr lang="zh-CN" altLang="en-US" sz="2500" dirty="0"/>
              <a:t>中，则为命中，可从</a:t>
            </a:r>
            <a:r>
              <a:rPr lang="en-US" altLang="zh-CN" sz="2500" dirty="0"/>
              <a:t>cache</a:t>
            </a:r>
            <a:r>
              <a:rPr lang="zh-CN" altLang="en-US" sz="2500" dirty="0"/>
              <a:t>行中读出数据，否则需从磁盘介质上读出。</a:t>
            </a:r>
          </a:p>
          <a:p>
            <a:pPr marL="447675" indent="-447675">
              <a:lnSpc>
                <a:spcPct val="90000"/>
              </a:lnSpc>
            </a:pPr>
            <a:r>
              <a:rPr lang="zh-CN" altLang="en-US" sz="2500" b="1" dirty="0">
                <a:solidFill>
                  <a:srgbClr val="FF0000"/>
                </a:solidFill>
              </a:rPr>
              <a:t>写入操作</a:t>
            </a:r>
            <a:r>
              <a:rPr lang="zh-CN" altLang="en-US" sz="2500" dirty="0"/>
              <a:t>和</a:t>
            </a:r>
            <a:r>
              <a:rPr lang="en-US" altLang="zh-CN" sz="2500" dirty="0"/>
              <a:t>CPU</a:t>
            </a:r>
            <a:r>
              <a:rPr lang="zh-CN" altLang="en-US" sz="2500" dirty="0"/>
              <a:t>中的</a:t>
            </a:r>
            <a:r>
              <a:rPr lang="en-US" altLang="zh-CN" sz="2500" dirty="0"/>
              <a:t>cache</a:t>
            </a:r>
            <a:r>
              <a:rPr lang="zh-CN" altLang="en-US" sz="2500" dirty="0"/>
              <a:t>类似，有</a:t>
            </a:r>
            <a:r>
              <a:rPr lang="zh-CN" altLang="en-US" sz="2500" dirty="0">
                <a:latin typeface="宋体"/>
              </a:rPr>
              <a:t>“</a:t>
            </a:r>
            <a:r>
              <a:rPr lang="zh-CN" altLang="en-US" sz="2500" dirty="0"/>
              <a:t>直写</a:t>
            </a:r>
            <a:r>
              <a:rPr lang="zh-CN" altLang="en-US" sz="2500" dirty="0">
                <a:latin typeface="宋体"/>
              </a:rPr>
              <a:t>”</a:t>
            </a:r>
            <a:r>
              <a:rPr lang="zh-CN" altLang="en-US" sz="2500" dirty="0"/>
              <a:t>和</a:t>
            </a:r>
            <a:r>
              <a:rPr lang="zh-CN" altLang="en-US" sz="2500" dirty="0">
                <a:latin typeface="宋体"/>
              </a:rPr>
              <a:t>“</a:t>
            </a:r>
            <a:r>
              <a:rPr lang="zh-CN" altLang="en-US" sz="2500" dirty="0"/>
              <a:t>写回</a:t>
            </a:r>
            <a:r>
              <a:rPr lang="zh-CN" altLang="en-US" sz="2500" dirty="0">
                <a:latin typeface="宋体"/>
              </a:rPr>
              <a:t>”</a:t>
            </a:r>
            <a:r>
              <a:rPr lang="zh-CN" altLang="en-US" sz="2500" dirty="0"/>
              <a:t>两种方法。</a:t>
            </a:r>
          </a:p>
          <a:p>
            <a:pPr marL="447675" indent="-447675">
              <a:lnSpc>
                <a:spcPct val="90000"/>
              </a:lnSpc>
            </a:pPr>
            <a:r>
              <a:rPr lang="zh-CN" altLang="en-US" sz="2500" dirty="0"/>
              <a:t>磁盘</a:t>
            </a:r>
            <a:r>
              <a:rPr lang="en-US" altLang="zh-CN" sz="2500" dirty="0"/>
              <a:t>cache</a:t>
            </a:r>
            <a:r>
              <a:rPr lang="zh-CN" altLang="en-US" sz="2500" dirty="0"/>
              <a:t>利用了被访问数据的空间局部性和时间局部性原理。</a:t>
            </a:r>
            <a:r>
              <a:rPr lang="zh-CN" altLang="en-US" sz="2500" b="1" dirty="0">
                <a:solidFill>
                  <a:srgbClr val="FF0000"/>
                </a:solidFill>
              </a:rPr>
              <a:t>空间局部性</a:t>
            </a:r>
            <a:r>
              <a:rPr lang="zh-CN" altLang="en-US" sz="2500" dirty="0"/>
              <a:t>是指当某些数据被存取时，该数据附近的其他数据可能也将很快被存取；</a:t>
            </a:r>
            <a:r>
              <a:rPr lang="zh-CN" altLang="en-US" sz="2500" b="1" dirty="0">
                <a:solidFill>
                  <a:srgbClr val="FF0000"/>
                </a:solidFill>
              </a:rPr>
              <a:t>时间局部性</a:t>
            </a:r>
            <a:r>
              <a:rPr lang="zh-CN" altLang="en-US" sz="2500" dirty="0"/>
              <a:t>是指当一些数据被存取后，不久这些数据还可能再次存取。</a:t>
            </a:r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468313" y="188913"/>
            <a:ext cx="6480175" cy="6413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5000"/>
              </a:spcBef>
            </a:pPr>
            <a:r>
              <a:rPr lang="en-US" altLang="zh-CN" sz="36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方正姚体" pitchFamily="2" charset="-122"/>
              </a:rPr>
              <a:t>7.3.1 </a:t>
            </a:r>
            <a:r>
              <a:rPr lang="zh-CN" altLang="en-US" sz="36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方正姚体" pitchFamily="2" charset="-122"/>
              </a:rPr>
              <a:t>磁盘</a:t>
            </a:r>
            <a:r>
              <a:rPr lang="en-US" altLang="zh-CN" sz="36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方正姚体" pitchFamily="2" charset="-122"/>
              </a:rPr>
              <a:t>Cache</a:t>
            </a:r>
          </a:p>
        </p:txBody>
      </p:sp>
      <p:sp>
        <p:nvSpPr>
          <p:cNvPr id="141318" name="Text Box 6"/>
          <p:cNvSpPr txBox="1">
            <a:spLocks noChangeArrowheads="1"/>
          </p:cNvSpPr>
          <p:nvPr/>
        </p:nvSpPr>
        <p:spPr bwMode="auto">
          <a:xfrm>
            <a:off x="395288" y="1052513"/>
            <a:ext cx="3313112" cy="4762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  <a:effectLst/>
              </a:rPr>
              <a:t>磁盘</a:t>
            </a:r>
            <a:r>
              <a:rPr lang="en-US" altLang="zh-CN">
                <a:solidFill>
                  <a:schemeClr val="accent2"/>
                </a:solidFill>
                <a:effectLst/>
              </a:rPr>
              <a:t>cache</a:t>
            </a:r>
            <a:r>
              <a:rPr lang="zh-CN" altLang="en-US">
                <a:solidFill>
                  <a:schemeClr val="accent2"/>
                </a:solidFill>
                <a:effectLst/>
              </a:rPr>
              <a:t>的原理</a:t>
            </a:r>
            <a:endParaRPr lang="zh-CN" altLang="en-US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灯片编号占位符 5"/>
          <p:cNvSpPr txBox="1">
            <a:spLocks noGrp="1"/>
          </p:cNvSpPr>
          <p:nvPr/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2CDBC247-C0C5-49B8-8A1C-D0C4D1E109E3}" type="slidenum">
              <a:rPr kumimoji="0" lang="en-US" altLang="zh-CN" sz="1000" b="0">
                <a:effectLst/>
                <a:latin typeface="Arial" charset="0"/>
                <a:ea typeface="宋体" charset="-122"/>
              </a:rPr>
              <a:pPr algn="r">
                <a:spcBef>
                  <a:spcPct val="0"/>
                </a:spcBef>
              </a:pPr>
              <a:t>32</a:t>
            </a:fld>
            <a:endParaRPr kumimoji="0" lang="en-US" altLang="zh-CN" sz="1000" b="0">
              <a:effectLst/>
              <a:latin typeface="Arial" charset="0"/>
              <a:ea typeface="宋体" charset="-122"/>
            </a:endParaRPr>
          </a:p>
        </p:txBody>
      </p:sp>
      <p:sp>
        <p:nvSpPr>
          <p:cNvPr id="142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52513"/>
            <a:ext cx="8572500" cy="4114800"/>
          </a:xfrm>
        </p:spPr>
        <p:txBody>
          <a:bodyPr/>
          <a:lstStyle/>
          <a:p>
            <a:pPr marL="447675" indent="-447675">
              <a:lnSpc>
                <a:spcPct val="90000"/>
              </a:lnSpc>
              <a:buFontTx/>
              <a:buNone/>
            </a:pPr>
            <a:endParaRPr lang="en-US" altLang="zh-CN" sz="2400" dirty="0"/>
          </a:p>
          <a:p>
            <a:pPr marL="447675" indent="-447675">
              <a:lnSpc>
                <a:spcPct val="90000"/>
              </a:lnSpc>
            </a:pPr>
            <a:r>
              <a:rPr lang="en-US" altLang="zh-CN" sz="2400" dirty="0"/>
              <a:t>RAID</a:t>
            </a:r>
            <a:r>
              <a:rPr lang="zh-CN" altLang="en-US" sz="2400" dirty="0"/>
              <a:t>称</a:t>
            </a:r>
            <a:r>
              <a:rPr lang="zh-CN" altLang="en-US" sz="2400" b="1" dirty="0">
                <a:solidFill>
                  <a:srgbClr val="FF0000"/>
                </a:solidFill>
              </a:rPr>
              <a:t>廉价冗余磁盘阵列</a:t>
            </a:r>
            <a:r>
              <a:rPr lang="zh-CN" altLang="en-US" sz="2400" dirty="0"/>
              <a:t>，它是用多台磁盘存储器组成的大容量外存系统。其构造基础是</a:t>
            </a:r>
            <a:r>
              <a:rPr lang="zh-CN" altLang="en-US" sz="2400" dirty="0">
                <a:solidFill>
                  <a:srgbClr val="FF0000"/>
                </a:solidFill>
              </a:rPr>
              <a:t>利用数据分块技术和并行处理技术，在多个磁盘上交错存放数据，使之可以并行存取。</a:t>
            </a:r>
            <a:r>
              <a:rPr lang="zh-CN" altLang="en-US" sz="2400" dirty="0"/>
              <a:t>在</a:t>
            </a:r>
            <a:r>
              <a:rPr lang="en-US" altLang="zh-CN" sz="2400" dirty="0"/>
              <a:t>RAID</a:t>
            </a:r>
            <a:r>
              <a:rPr lang="zh-CN" altLang="en-US" sz="2400" dirty="0"/>
              <a:t>控制器的组织管理下，可实现数据的</a:t>
            </a:r>
            <a:r>
              <a:rPr lang="zh-CN" altLang="en-US" sz="2400" dirty="0">
                <a:solidFill>
                  <a:srgbClr val="FF0000"/>
                </a:solidFill>
              </a:rPr>
              <a:t>并行存储、交叉存储、单独存储</a:t>
            </a:r>
            <a:r>
              <a:rPr lang="zh-CN" altLang="en-US" sz="2400" dirty="0"/>
              <a:t>。由于阵列中的一部分磁盘存有冗余信息，一旦系统中某一磁盘失效，可以利用冗余信息重建用户信息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marL="447675" indent="-447675">
              <a:lnSpc>
                <a:spcPct val="90000"/>
              </a:lnSpc>
            </a:pPr>
            <a:endParaRPr lang="en-US" altLang="zh-CN" sz="2400" dirty="0" smtClean="0"/>
          </a:p>
          <a:p>
            <a:pPr marL="447675" indent="-447675">
              <a:lnSpc>
                <a:spcPct val="90000"/>
              </a:lnSpc>
            </a:pPr>
            <a:r>
              <a:rPr lang="en-US" altLang="zh-CN" sz="2400" dirty="0" smtClean="0"/>
              <a:t>RAID</a:t>
            </a:r>
            <a:r>
              <a:rPr lang="zh-CN" altLang="en-US" sz="2400" dirty="0"/>
              <a:t>是</a:t>
            </a:r>
            <a:r>
              <a:rPr lang="en-US" altLang="zh-CN" sz="2400" dirty="0"/>
              <a:t>1988</a:t>
            </a:r>
            <a:r>
              <a:rPr lang="zh-CN" altLang="en-US" sz="2400" dirty="0"/>
              <a:t>年由美国加州大学伯克利分校一个研究小组提出的，它的设计理念是用多个小容量磁盘代替一个大容量磁盘，并用分布数据的方法能够同时从多个磁盘中存取数据，因而改善了</a:t>
            </a:r>
            <a:r>
              <a:rPr lang="en-US" altLang="zh-CN" sz="2400" dirty="0"/>
              <a:t>I/O</a:t>
            </a:r>
            <a:r>
              <a:rPr lang="zh-CN" altLang="en-US" sz="2400" dirty="0"/>
              <a:t>性能，增加了存储容量，现已在超级或大型计算机中使用</a:t>
            </a:r>
            <a:r>
              <a:rPr lang="zh-CN" altLang="en-US" sz="2400" dirty="0" smtClean="0"/>
              <a:t>。</a:t>
            </a:r>
            <a:endParaRPr lang="zh-CN" altLang="en-US" sz="2600" dirty="0"/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250825" y="549275"/>
            <a:ext cx="6480175" cy="6413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5000"/>
              </a:spcBef>
            </a:pPr>
            <a:r>
              <a:rPr lang="en-US" altLang="zh-CN" sz="36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方正姚体" pitchFamily="2" charset="-122"/>
              </a:rPr>
              <a:t>7.3.2 </a:t>
            </a:r>
            <a:r>
              <a:rPr lang="zh-CN" altLang="en-US" sz="36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方正姚体" pitchFamily="2" charset="-122"/>
              </a:rPr>
              <a:t>磁盘阵列</a:t>
            </a:r>
            <a:r>
              <a:rPr lang="en-US" altLang="zh-CN" sz="36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方正姚体" pitchFamily="2" charset="-122"/>
              </a:rPr>
              <a:t>RAID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AB0DF99-F726-43F1-AE89-963CF205CF81}" type="slidenum">
              <a:rPr lang="en-US" altLang="zh-CN">
                <a:solidFill>
                  <a:srgbClr val="000000"/>
                </a:solidFill>
              </a:rPr>
              <a:pPr/>
              <a:t>33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7.5   </a:t>
            </a:r>
            <a:r>
              <a:rPr lang="zh-CN" altLang="en-US" smtClean="0"/>
              <a:t>光盘和磁光盘存储设备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5000"/>
              </a:spcBef>
            </a:pPr>
            <a:r>
              <a:rPr lang="zh-CN" altLang="en-US" smtClean="0"/>
              <a:t>光盘存储器</a:t>
            </a:r>
          </a:p>
          <a:p>
            <a:pPr lvl="1" eaLnBrk="1" hangingPunct="1">
              <a:spcBef>
                <a:spcPct val="15000"/>
              </a:spcBef>
            </a:pPr>
            <a:r>
              <a:rPr lang="zh-CN" altLang="en-US" smtClean="0"/>
              <a:t>采用聚焦激光束在盘式介质上</a:t>
            </a:r>
            <a:r>
              <a:rPr lang="zh-CN" altLang="en-US" smtClean="0">
                <a:solidFill>
                  <a:schemeClr val="hlink"/>
                </a:solidFill>
              </a:rPr>
              <a:t>非接触</a:t>
            </a:r>
            <a:r>
              <a:rPr lang="zh-CN" altLang="en-US" smtClean="0"/>
              <a:t>地记录高密度信息；</a:t>
            </a:r>
          </a:p>
          <a:p>
            <a:pPr lvl="1" eaLnBrk="1" hangingPunct="1">
              <a:spcBef>
                <a:spcPct val="15000"/>
              </a:spcBef>
            </a:pPr>
            <a:r>
              <a:rPr lang="zh-CN" altLang="en-US" smtClean="0"/>
              <a:t>以介质材料光学性质的变化来表示所存储信息的“</a:t>
            </a:r>
            <a:r>
              <a:rPr lang="en-US" altLang="zh-CN" smtClean="0"/>
              <a:t>1”</a:t>
            </a:r>
            <a:r>
              <a:rPr lang="zh-CN" altLang="en-US" smtClean="0"/>
              <a:t>或“</a:t>
            </a:r>
            <a:r>
              <a:rPr lang="en-US" altLang="zh-CN" smtClean="0"/>
              <a:t>0”</a:t>
            </a:r>
            <a:r>
              <a:rPr lang="zh-CN" altLang="en-US" smtClean="0"/>
              <a:t>。</a:t>
            </a:r>
          </a:p>
          <a:p>
            <a:pPr eaLnBrk="1" hangingPunct="1">
              <a:spcBef>
                <a:spcPct val="15000"/>
              </a:spcBef>
            </a:pPr>
            <a:r>
              <a:rPr lang="zh-CN" altLang="en-US" smtClean="0"/>
              <a:t>光盘存储器是以光道来记录信息的；</a:t>
            </a:r>
          </a:p>
          <a:p>
            <a:pPr lvl="1" eaLnBrk="1" hangingPunct="1">
              <a:spcBef>
                <a:spcPct val="15000"/>
              </a:spcBef>
            </a:pPr>
            <a:r>
              <a:rPr lang="zh-CN" altLang="en-US" smtClean="0"/>
              <a:t>光道是一条始于盘片中心的螺旋线。</a:t>
            </a:r>
          </a:p>
          <a:p>
            <a:pPr eaLnBrk="1" hangingPunct="1">
              <a:spcBef>
                <a:spcPct val="15000"/>
              </a:spcBef>
            </a:pPr>
            <a:r>
              <a:rPr lang="zh-CN" altLang="en-US" smtClean="0"/>
              <a:t>光盘的优点</a:t>
            </a:r>
          </a:p>
          <a:p>
            <a:pPr lvl="1" eaLnBrk="1" hangingPunct="1">
              <a:spcBef>
                <a:spcPct val="15000"/>
              </a:spcBef>
            </a:pPr>
            <a:r>
              <a:rPr lang="zh-CN" altLang="en-US" smtClean="0"/>
              <a:t>存储容量大；</a:t>
            </a:r>
          </a:p>
          <a:p>
            <a:pPr eaLnBrk="1" hangingPunct="1">
              <a:spcBef>
                <a:spcPct val="15000"/>
              </a:spcBef>
            </a:pPr>
            <a:r>
              <a:rPr lang="zh-CN" altLang="en-US" smtClean="0"/>
              <a:t>光盘的缺点</a:t>
            </a:r>
          </a:p>
          <a:p>
            <a:pPr lvl="1" eaLnBrk="1" hangingPunct="1">
              <a:spcBef>
                <a:spcPct val="15000"/>
              </a:spcBef>
            </a:pPr>
            <a:r>
              <a:rPr lang="zh-CN" altLang="en-US" smtClean="0"/>
              <a:t> 存取时间长，数据传输率低。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2209800" y="4267200"/>
            <a:ext cx="586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kumimoji="0" lang="zh-CN" altLang="en-US" sz="2400" smtClean="0">
                <a:solidFill>
                  <a:srgbClr val="006600"/>
                </a:solidFill>
                <a:effectLst/>
                <a:latin typeface="仿宋_GB2312" pitchFamily="49" charset="-122"/>
                <a:ea typeface="仿宋_GB2312" pitchFamily="49" charset="-122"/>
              </a:rPr>
              <a:t>一张</a:t>
            </a:r>
            <a:r>
              <a:rPr kumimoji="0" lang="en-US" altLang="zh-CN" sz="2400" smtClean="0">
                <a:solidFill>
                  <a:srgbClr val="006600"/>
                </a:solidFill>
                <a:effectLst/>
                <a:latin typeface="仿宋_GB2312" pitchFamily="49" charset="-122"/>
                <a:ea typeface="仿宋_GB2312" pitchFamily="49" charset="-122"/>
              </a:rPr>
              <a:t>CD-ROM</a:t>
            </a:r>
            <a:r>
              <a:rPr kumimoji="0" lang="zh-CN" altLang="en-US" sz="2400" smtClean="0">
                <a:solidFill>
                  <a:srgbClr val="006600"/>
                </a:solidFill>
                <a:effectLst/>
                <a:latin typeface="仿宋_GB2312" pitchFamily="49" charset="-122"/>
                <a:ea typeface="仿宋_GB2312" pitchFamily="49" charset="-122"/>
              </a:rPr>
              <a:t>盘片的存储容量可达</a:t>
            </a:r>
            <a:r>
              <a:rPr kumimoji="0" lang="en-US" altLang="zh-CN" sz="2400" smtClean="0">
                <a:solidFill>
                  <a:srgbClr val="006600"/>
                </a:solidFill>
                <a:effectLst/>
                <a:latin typeface="仿宋_GB2312" pitchFamily="49" charset="-122"/>
                <a:ea typeface="仿宋_GB2312" pitchFamily="49" charset="-122"/>
              </a:rPr>
              <a:t>600MB</a:t>
            </a:r>
            <a:r>
              <a:rPr kumimoji="0" lang="zh-CN" altLang="en-US" sz="2400" smtClean="0">
                <a:solidFill>
                  <a:srgbClr val="006600"/>
                </a:solidFill>
                <a:effectLst/>
                <a:latin typeface="仿宋_GB2312" pitchFamily="49" charset="-122"/>
                <a:ea typeface="仿宋_GB2312" pitchFamily="49" charset="-122"/>
              </a:rPr>
              <a:t>以上</a:t>
            </a:r>
          </a:p>
        </p:txBody>
      </p:sp>
    </p:spTree>
    <p:extLst>
      <p:ext uri="{BB962C8B-B14F-4D97-AF65-F5344CB8AC3E}">
        <p14:creationId xmlns:p14="http://schemas.microsoft.com/office/powerpoint/2010/main" val="104155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8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/>
      <p:bldP spid="11878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30271E40-9D1E-40A9-8A2A-40063F7AFDC9}" type="datetime3">
              <a:rPr lang="zh-CN" altLang="en-US" smtClean="0">
                <a:solidFill>
                  <a:srgbClr val="000000"/>
                </a:solidFill>
              </a:rPr>
              <a:pPr/>
              <a:t>2018年1月12日星期五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3686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EB1E6A7-9391-4112-9242-A73179AA01E9}" type="slidenum">
              <a:rPr lang="en-US" altLang="zh-CN">
                <a:solidFill>
                  <a:srgbClr val="000000"/>
                </a:solidFill>
              </a:rPr>
              <a:pPr/>
              <a:t>34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光盘存储器的分类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只读型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mtClean="0"/>
              <a:t>厂商以高成本制作出母盘后大批压制出来的光盘；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mtClean="0"/>
              <a:t>这种模压式记录的光盘只能读，不能修改。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写一次型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mtClean="0"/>
              <a:t>用户可以在这种光盘上记录信息，但只能写一次。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重写型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mtClean="0"/>
              <a:t>用户可对这类光盘进行随机写入、擦除或重写信息。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/>
              <a:t>DVD-ROM</a:t>
            </a:r>
            <a:r>
              <a:rPr lang="zh-CN" altLang="en-US" smtClean="0"/>
              <a:t>光盘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mtClean="0"/>
              <a:t>最初的全称是数字化视频光盘；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mtClean="0"/>
              <a:t>CD-ROM</a:t>
            </a:r>
            <a:r>
              <a:rPr lang="zh-CN" altLang="en-US" smtClean="0"/>
              <a:t>是单面使用，</a:t>
            </a:r>
            <a:r>
              <a:rPr lang="en-US" altLang="zh-CN" smtClean="0"/>
              <a:t>DVD-ROM</a:t>
            </a:r>
            <a:r>
              <a:rPr lang="zh-CN" altLang="en-US" smtClean="0"/>
              <a:t>是两面都可以写数据。</a:t>
            </a: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1676400" y="3810000"/>
            <a:ext cx="1235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kumimoji="0" lang="en-US" altLang="zh-CN" sz="2400" smtClean="0">
                <a:solidFill>
                  <a:srgbClr val="006600"/>
                </a:solidFill>
                <a:effectLst/>
                <a:latin typeface="Arial" charset="0"/>
                <a:ea typeface="宋体" charset="-122"/>
              </a:rPr>
              <a:t>CD-RW</a:t>
            </a:r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>
            <a:off x="1752600" y="1447800"/>
            <a:ext cx="143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kumimoji="0" lang="en-US" altLang="zh-CN" sz="2400" smtClean="0">
                <a:solidFill>
                  <a:srgbClr val="006600"/>
                </a:solidFill>
                <a:effectLst/>
                <a:latin typeface="Arial" charset="0"/>
                <a:ea typeface="宋体" charset="-122"/>
              </a:rPr>
              <a:t>CD-ROM</a:t>
            </a:r>
          </a:p>
        </p:txBody>
      </p:sp>
      <p:sp>
        <p:nvSpPr>
          <p:cNvPr id="121864" name="Rectangle 8"/>
          <p:cNvSpPr>
            <a:spLocks noChangeArrowheads="1"/>
          </p:cNvSpPr>
          <p:nvPr/>
        </p:nvSpPr>
        <p:spPr bwMode="auto">
          <a:xfrm>
            <a:off x="1905000" y="2895600"/>
            <a:ext cx="2252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kumimoji="0" lang="en-US" altLang="zh-CN" sz="2400" smtClean="0">
                <a:solidFill>
                  <a:srgbClr val="006600"/>
                </a:solidFill>
                <a:effectLst/>
                <a:latin typeface="Arial" charset="0"/>
                <a:ea typeface="宋体" charset="-122"/>
              </a:rPr>
              <a:t>WORM</a:t>
            </a:r>
            <a:r>
              <a:rPr kumimoji="0" lang="zh-CN" altLang="en-US" sz="2400" smtClean="0">
                <a:solidFill>
                  <a:srgbClr val="006600"/>
                </a:solidFill>
                <a:effectLst/>
                <a:latin typeface="Arial" charset="0"/>
                <a:ea typeface="宋体" charset="-122"/>
              </a:rPr>
              <a:t>、</a:t>
            </a:r>
            <a:r>
              <a:rPr kumimoji="0" lang="en-US" altLang="zh-CN" sz="2400" smtClean="0">
                <a:solidFill>
                  <a:srgbClr val="006600"/>
                </a:solidFill>
                <a:effectLst/>
                <a:latin typeface="Arial" charset="0"/>
                <a:ea typeface="宋体" charset="-122"/>
              </a:rPr>
              <a:t>CD-R</a:t>
            </a:r>
          </a:p>
        </p:txBody>
      </p:sp>
      <p:sp>
        <p:nvSpPr>
          <p:cNvPr id="121866" name="Rectangle 10"/>
          <p:cNvSpPr>
            <a:spLocks noChangeArrowheads="1"/>
          </p:cNvSpPr>
          <p:nvPr/>
        </p:nvSpPr>
        <p:spPr bwMode="auto">
          <a:xfrm>
            <a:off x="2819400" y="4724400"/>
            <a:ext cx="164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kumimoji="0" lang="en-US" altLang="zh-CN" sz="2400" smtClean="0">
                <a:solidFill>
                  <a:srgbClr val="006600"/>
                </a:solidFill>
                <a:effectLst/>
                <a:latin typeface="Arial" charset="0"/>
                <a:ea typeface="宋体" charset="-122"/>
              </a:rPr>
              <a:t>DVD-ROM</a:t>
            </a:r>
          </a:p>
        </p:txBody>
      </p:sp>
    </p:spTree>
    <p:extLst>
      <p:ext uri="{BB962C8B-B14F-4D97-AF65-F5344CB8AC3E}">
        <p14:creationId xmlns:p14="http://schemas.microsoft.com/office/powerpoint/2010/main" val="239402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2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  <p:bldP spid="121860" grpId="0"/>
      <p:bldP spid="121862" grpId="0"/>
      <p:bldP spid="121864" grpId="0"/>
      <p:bldP spid="12186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91CAAB6-214B-4433-A2D8-26D9BF9A2D76}" type="datetime3">
              <a:rPr lang="zh-CN" altLang="en-US" smtClean="0">
                <a:solidFill>
                  <a:srgbClr val="000000"/>
                </a:solidFill>
              </a:rPr>
              <a:pPr/>
              <a:t>2018年1月12日星期五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37891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7EDFCBD7-03BC-42E9-A32C-4B88FB679C57}" type="slidenum">
              <a:rPr lang="en-US" altLang="zh-CN">
                <a:solidFill>
                  <a:srgbClr val="000000"/>
                </a:solidFill>
              </a:rPr>
              <a:pPr/>
              <a:t>35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5187"/>
          </a:xfrm>
        </p:spPr>
        <p:txBody>
          <a:bodyPr/>
          <a:lstStyle/>
          <a:p>
            <a:pPr eaLnBrk="1" hangingPunct="1"/>
            <a:r>
              <a:rPr lang="zh-CN" altLang="en-US" sz="3400" smtClean="0"/>
              <a:t>硬盘、软盘、磁带、光盘的性能比较</a:t>
            </a:r>
          </a:p>
        </p:txBody>
      </p:sp>
      <p:graphicFrame>
        <p:nvGraphicFramePr>
          <p:cNvPr id="74816" name="Group 64"/>
          <p:cNvGraphicFramePr>
            <a:graphicFrameLocks noGrp="1"/>
          </p:cNvGraphicFramePr>
          <p:nvPr>
            <p:ph sz="half" idx="2"/>
          </p:nvPr>
        </p:nvGraphicFramePr>
        <p:xfrm>
          <a:off x="119063" y="1487488"/>
          <a:ext cx="8872537" cy="4538683"/>
        </p:xfrm>
        <a:graphic>
          <a:graphicData uri="http://schemas.openxmlformats.org/drawingml/2006/table">
            <a:tbl>
              <a:tblPr/>
              <a:tblGrid>
                <a:gridCol w="784225"/>
                <a:gridCol w="784225"/>
                <a:gridCol w="1017587"/>
                <a:gridCol w="1385888"/>
                <a:gridCol w="1657350"/>
                <a:gridCol w="690562"/>
                <a:gridCol w="2552700"/>
              </a:tblGrid>
              <a:tr h="64430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folHlink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996633"/>
                          </a:solidFill>
                          <a:latin typeface="Arial" panose="020B0604020202020204" pitchFamily="34" charset="0"/>
                          <a:ea typeface="仿宋_GB2312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方正舒体" panose="02010601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marL="18000" marR="18000" marT="17994" marB="179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folHlink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996633"/>
                          </a:solidFill>
                          <a:latin typeface="Arial" panose="020B0604020202020204" pitchFamily="34" charset="0"/>
                          <a:ea typeface="仿宋_GB2312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方正舒体" panose="02010601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速度</a:t>
                      </a:r>
                    </a:p>
                  </a:txBody>
                  <a:tcPr marL="18000" marR="18000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folHlink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996633"/>
                          </a:solidFill>
                          <a:latin typeface="Arial" panose="020B0604020202020204" pitchFamily="34" charset="0"/>
                          <a:ea typeface="仿宋_GB2312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方正舒体" panose="02010601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可换性</a:t>
                      </a:r>
                    </a:p>
                  </a:txBody>
                  <a:tcPr marL="18000" marR="18000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folHlink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996633"/>
                          </a:solidFill>
                          <a:latin typeface="Arial" panose="020B0604020202020204" pitchFamily="34" charset="0"/>
                          <a:ea typeface="仿宋_GB2312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方正舒体" panose="02010601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读写方式</a:t>
                      </a:r>
                    </a:p>
                  </a:txBody>
                  <a:tcPr marL="18000" marR="18000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folHlink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996633"/>
                          </a:solidFill>
                          <a:latin typeface="Arial" panose="020B0604020202020204" pitchFamily="34" charset="0"/>
                          <a:ea typeface="仿宋_GB2312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方正舒体" panose="02010601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价格</a:t>
                      </a:r>
                    </a:p>
                  </a:txBody>
                  <a:tcPr marL="18000" marR="18000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folHlink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996633"/>
                          </a:solidFill>
                          <a:latin typeface="Arial" panose="020B0604020202020204" pitchFamily="34" charset="0"/>
                          <a:ea typeface="仿宋_GB2312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方正舒体" panose="02010601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容量</a:t>
                      </a:r>
                    </a:p>
                  </a:txBody>
                  <a:tcPr marL="18000" marR="18000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folHlink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996633"/>
                          </a:solidFill>
                          <a:latin typeface="Arial" panose="020B0604020202020204" pitchFamily="34" charset="0"/>
                          <a:ea typeface="仿宋_GB2312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方正舒体" panose="02010601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适用场合</a:t>
                      </a:r>
                    </a:p>
                  </a:txBody>
                  <a:tcPr marL="18000" marR="18000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262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folHlink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996633"/>
                          </a:solidFill>
                          <a:latin typeface="Arial" panose="020B0604020202020204" pitchFamily="34" charset="0"/>
                          <a:ea typeface="仿宋_GB2312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方正舒体" panose="02010601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硬盘</a:t>
                      </a:r>
                    </a:p>
                  </a:txBody>
                  <a:tcPr marL="18000" marR="18000" marT="17994" marB="179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folHlink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996633"/>
                          </a:solidFill>
                          <a:latin typeface="Arial" panose="020B0604020202020204" pitchFamily="34" charset="0"/>
                          <a:ea typeface="仿宋_GB2312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方正舒体" panose="02010601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高</a:t>
                      </a:r>
                    </a:p>
                  </a:txBody>
                  <a:tcPr marL="18000" marR="18000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folHlink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996633"/>
                          </a:solidFill>
                          <a:latin typeface="Arial" panose="020B0604020202020204" pitchFamily="34" charset="0"/>
                          <a:ea typeface="仿宋_GB2312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方正舒体" panose="02010601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不可以</a:t>
                      </a:r>
                    </a:p>
                  </a:txBody>
                  <a:tcPr marL="18000" marR="18000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folHlink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996633"/>
                          </a:solidFill>
                          <a:latin typeface="Arial" panose="020B0604020202020204" pitchFamily="34" charset="0"/>
                          <a:ea typeface="仿宋_GB2312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方正舒体" panose="02010601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非接触式</a:t>
                      </a:r>
                    </a:p>
                  </a:txBody>
                  <a:tcPr marL="18000" marR="18000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folHlink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996633"/>
                          </a:solidFill>
                          <a:latin typeface="Arial" panose="020B0604020202020204" pitchFamily="34" charset="0"/>
                          <a:ea typeface="仿宋_GB2312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方正舒体" panose="02010601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较高</a:t>
                      </a:r>
                    </a:p>
                  </a:txBody>
                  <a:tcPr marL="18000" marR="18000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folHlink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996633"/>
                          </a:solidFill>
                          <a:latin typeface="Arial" panose="020B0604020202020204" pitchFamily="34" charset="0"/>
                          <a:ea typeface="仿宋_GB2312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方正舒体" panose="02010601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较大</a:t>
                      </a:r>
                    </a:p>
                  </a:txBody>
                  <a:tcPr marL="18000" marR="18000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folHlink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996633"/>
                          </a:solidFill>
                          <a:latin typeface="Arial" panose="020B0604020202020204" pitchFamily="34" charset="0"/>
                          <a:ea typeface="仿宋_GB2312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方正舒体" panose="02010601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作为主存后援，存放软件、数据</a:t>
                      </a:r>
                    </a:p>
                  </a:txBody>
                  <a:tcPr marL="18000" marR="18000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586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folHlink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996633"/>
                          </a:solidFill>
                          <a:latin typeface="Arial" panose="020B0604020202020204" pitchFamily="34" charset="0"/>
                          <a:ea typeface="仿宋_GB2312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方正舒体" panose="02010601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磁带</a:t>
                      </a:r>
                    </a:p>
                  </a:txBody>
                  <a:tcPr marL="18000" marR="18000" marT="17994" marB="179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folHlink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996633"/>
                          </a:solidFill>
                          <a:latin typeface="Arial" panose="020B0604020202020204" pitchFamily="34" charset="0"/>
                          <a:ea typeface="仿宋_GB2312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方正舒体" panose="02010601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低</a:t>
                      </a:r>
                    </a:p>
                  </a:txBody>
                  <a:tcPr marL="18000" marR="18000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folHlink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996633"/>
                          </a:solidFill>
                          <a:latin typeface="Arial" panose="020B0604020202020204" pitchFamily="34" charset="0"/>
                          <a:ea typeface="仿宋_GB2312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方正舒体" panose="02010601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可以</a:t>
                      </a:r>
                    </a:p>
                  </a:txBody>
                  <a:tcPr marL="18000" marR="18000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folHlink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996633"/>
                          </a:solidFill>
                          <a:latin typeface="Arial" panose="020B0604020202020204" pitchFamily="34" charset="0"/>
                          <a:ea typeface="仿宋_GB2312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方正舒体" panose="02010601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接触式</a:t>
                      </a:r>
                    </a:p>
                  </a:txBody>
                  <a:tcPr marL="18000" marR="18000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folHlink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996633"/>
                          </a:solidFill>
                          <a:latin typeface="Arial" panose="020B0604020202020204" pitchFamily="34" charset="0"/>
                          <a:ea typeface="仿宋_GB2312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方正舒体" panose="02010601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较低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磁带机＋磁带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)</a:t>
                      </a:r>
                    </a:p>
                  </a:txBody>
                  <a:tcPr marL="18000" marR="18000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folHlink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996633"/>
                          </a:solidFill>
                          <a:latin typeface="Arial" panose="020B0604020202020204" pitchFamily="34" charset="0"/>
                          <a:ea typeface="仿宋_GB2312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方正舒体" panose="02010601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较小</a:t>
                      </a:r>
                    </a:p>
                  </a:txBody>
                  <a:tcPr marL="18000" marR="18000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folHlink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996633"/>
                          </a:solidFill>
                          <a:latin typeface="Arial" panose="020B0604020202020204" pitchFamily="34" charset="0"/>
                          <a:ea typeface="仿宋_GB2312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方正舒体" panose="02010601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海量后备（顺序存取）</a:t>
                      </a:r>
                    </a:p>
                  </a:txBody>
                  <a:tcPr marL="18000" marR="18000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586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folHlink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996633"/>
                          </a:solidFill>
                          <a:latin typeface="Arial" panose="020B0604020202020204" pitchFamily="34" charset="0"/>
                          <a:ea typeface="仿宋_GB2312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方正舒体" panose="02010601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光盘</a:t>
                      </a:r>
                    </a:p>
                  </a:txBody>
                  <a:tcPr marL="18000" marR="18000" marT="17994" marB="179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folHlink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996633"/>
                          </a:solidFill>
                          <a:latin typeface="Arial" panose="020B0604020202020204" pitchFamily="34" charset="0"/>
                          <a:ea typeface="仿宋_GB2312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方正舒体" panose="02010601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较高</a:t>
                      </a:r>
                    </a:p>
                  </a:txBody>
                  <a:tcPr marL="18000" marR="18000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folHlink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996633"/>
                          </a:solidFill>
                          <a:latin typeface="Arial" panose="020B0604020202020204" pitchFamily="34" charset="0"/>
                          <a:ea typeface="仿宋_GB2312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方正舒体" panose="02010601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可以</a:t>
                      </a:r>
                    </a:p>
                  </a:txBody>
                  <a:tcPr marL="18000" marR="18000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folHlink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996633"/>
                          </a:solidFill>
                          <a:latin typeface="Arial" panose="020B0604020202020204" pitchFamily="34" charset="0"/>
                          <a:ea typeface="仿宋_GB2312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方正舒体" panose="02010601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非接触式</a:t>
                      </a:r>
                    </a:p>
                  </a:txBody>
                  <a:tcPr marL="18000" marR="18000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folHlink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996633"/>
                          </a:solidFill>
                          <a:latin typeface="Arial" panose="020B0604020202020204" pitchFamily="34" charset="0"/>
                          <a:ea typeface="仿宋_GB2312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方正舒体" panose="02010601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高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可擦写光驱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+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光盘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)</a:t>
                      </a:r>
                    </a:p>
                  </a:txBody>
                  <a:tcPr marL="18000" marR="18000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folHlink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996633"/>
                          </a:solidFill>
                          <a:latin typeface="Arial" panose="020B0604020202020204" pitchFamily="34" charset="0"/>
                          <a:ea typeface="仿宋_GB2312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方正舒体" panose="02010601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大</a:t>
                      </a:r>
                    </a:p>
                  </a:txBody>
                  <a:tcPr marL="18000" marR="18000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folHlink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996633"/>
                          </a:solidFill>
                          <a:latin typeface="Arial" panose="020B0604020202020204" pitchFamily="34" charset="0"/>
                          <a:ea typeface="仿宋_GB2312" pitchFamily="49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方正舒体" panose="02010601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存软件、图文资料档案等</a:t>
                      </a:r>
                    </a:p>
                  </a:txBody>
                  <a:tcPr marL="18000" marR="18000" marT="17994" marB="179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44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F23C37A2-1C75-4D97-9E61-1F9C28D0317F}" type="datetime3">
              <a:rPr lang="zh-CN" altLang="en-US" smtClean="0">
                <a:solidFill>
                  <a:srgbClr val="000000"/>
                </a:solidFill>
              </a:rPr>
              <a:pPr/>
              <a:t>2018年1月12日星期五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3891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63324CD-6529-44DD-9763-AA3AE2CF8D9D}" type="slidenum">
              <a:rPr lang="en-US" altLang="zh-CN">
                <a:solidFill>
                  <a:srgbClr val="000000"/>
                </a:solidFill>
              </a:rPr>
              <a:pPr/>
              <a:t>36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 smtClean="0"/>
              <a:t>7.6   </a:t>
            </a:r>
            <a:r>
              <a:rPr lang="zh-CN" altLang="en-US" sz="3400" smtClean="0"/>
              <a:t>显示设备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4876800"/>
          </a:xfrm>
        </p:spPr>
        <p:txBody>
          <a:bodyPr/>
          <a:lstStyle/>
          <a:p>
            <a:pPr marL="0" indent="0" eaLnBrk="1" hangingPunct="1">
              <a:tabLst>
                <a:tab pos="627063" algn="l"/>
              </a:tabLst>
            </a:pPr>
            <a:r>
              <a:rPr lang="zh-CN" altLang="en-US" smtClean="0"/>
              <a:t>显示设备的分类</a:t>
            </a:r>
          </a:p>
          <a:p>
            <a:pPr marL="179388" lvl="1" indent="0" eaLnBrk="1" hangingPunct="1">
              <a:tabLst>
                <a:tab pos="627063" algn="l"/>
              </a:tabLst>
            </a:pPr>
            <a:r>
              <a:rPr lang="zh-CN" altLang="en-US" smtClean="0"/>
              <a:t>按显示器件分类</a:t>
            </a:r>
          </a:p>
          <a:p>
            <a:pPr marL="627063" lvl="2" indent="-268288" eaLnBrk="1" hangingPunct="1">
              <a:tabLst>
                <a:tab pos="627063" algn="l"/>
              </a:tabLst>
            </a:pPr>
            <a:r>
              <a:rPr lang="zh-CN" altLang="en-US" sz="2200" smtClean="0"/>
              <a:t>阴极射线管</a:t>
            </a:r>
            <a:r>
              <a:rPr lang="en-US" altLang="zh-CN" sz="2200" smtClean="0"/>
              <a:t>(CRT)</a:t>
            </a:r>
            <a:r>
              <a:rPr lang="zh-CN" altLang="en-US" sz="2200" smtClean="0"/>
              <a:t>显示器、液晶显示器</a:t>
            </a:r>
            <a:r>
              <a:rPr lang="en-US" altLang="zh-CN" sz="2200" smtClean="0"/>
              <a:t>(LCD)</a:t>
            </a:r>
            <a:r>
              <a:rPr lang="zh-CN" altLang="en-US" sz="2200" smtClean="0"/>
              <a:t>、等离子显示器等；</a:t>
            </a:r>
          </a:p>
          <a:p>
            <a:pPr marL="179388" lvl="1" indent="0" eaLnBrk="1" hangingPunct="1">
              <a:tabLst>
                <a:tab pos="627063" algn="l"/>
              </a:tabLst>
            </a:pPr>
            <a:r>
              <a:rPr lang="zh-CN" altLang="en-US" smtClean="0"/>
              <a:t>按显示的内容分类</a:t>
            </a:r>
          </a:p>
          <a:p>
            <a:pPr marL="627063" lvl="2" indent="-268288" eaLnBrk="1" hangingPunct="1">
              <a:tabLst>
                <a:tab pos="627063" algn="l"/>
              </a:tabLst>
            </a:pPr>
            <a:r>
              <a:rPr lang="zh-CN" altLang="en-US" sz="2200" smtClean="0"/>
              <a:t>字符显示器、图形显示器、图像显示器；</a:t>
            </a:r>
            <a:r>
              <a:rPr lang="zh-CN" altLang="en-US" smtClean="0"/>
              <a:t> </a:t>
            </a:r>
          </a:p>
          <a:p>
            <a:pPr marL="179388" lvl="1" indent="0" eaLnBrk="1" hangingPunct="1">
              <a:tabLst>
                <a:tab pos="627063" algn="l"/>
              </a:tabLst>
            </a:pPr>
            <a:r>
              <a:rPr lang="en-US" altLang="zh-CN" smtClean="0"/>
              <a:t>CRT</a:t>
            </a:r>
            <a:r>
              <a:rPr lang="zh-CN" altLang="en-US" smtClean="0"/>
              <a:t>显示设备</a:t>
            </a:r>
          </a:p>
          <a:p>
            <a:pPr marL="627063" lvl="2" indent="-268288" eaLnBrk="1" hangingPunct="1">
              <a:tabLst>
                <a:tab pos="627063" algn="l"/>
              </a:tabLst>
            </a:pPr>
            <a:r>
              <a:rPr lang="zh-CN" altLang="en-US" sz="2200" smtClean="0"/>
              <a:t>以扫描方式不同，分成</a:t>
            </a:r>
            <a:r>
              <a:rPr lang="zh-CN" altLang="en-US" sz="2200" smtClean="0">
                <a:hlinkClick r:id="rId2" action="ppaction://hlinksldjump"/>
              </a:rPr>
              <a:t>光栅扫描和随机扫描</a:t>
            </a:r>
            <a:r>
              <a:rPr lang="zh-CN" altLang="en-US" sz="2200" smtClean="0"/>
              <a:t>两种显示器；</a:t>
            </a:r>
          </a:p>
          <a:p>
            <a:pPr marL="627063" lvl="2" indent="-268288" eaLnBrk="1" hangingPunct="1">
              <a:tabLst>
                <a:tab pos="627063" algn="l"/>
              </a:tabLst>
            </a:pPr>
            <a:r>
              <a:rPr lang="zh-CN" altLang="en-US" sz="2200" smtClean="0"/>
              <a:t>以分辨率不同 ，分成</a:t>
            </a:r>
            <a:r>
              <a:rPr lang="zh-CN" altLang="en-US" sz="2200" smtClean="0">
                <a:solidFill>
                  <a:srgbClr val="FF00FF"/>
                </a:solidFill>
              </a:rPr>
              <a:t>高分辨率显示器</a:t>
            </a:r>
            <a:r>
              <a:rPr lang="zh-CN" altLang="en-US" sz="2200" smtClean="0"/>
              <a:t>和</a:t>
            </a:r>
            <a:r>
              <a:rPr lang="zh-CN" altLang="en-US" sz="2200" smtClean="0">
                <a:solidFill>
                  <a:srgbClr val="FF00FF"/>
                </a:solidFill>
              </a:rPr>
              <a:t>低分辨率显示器</a:t>
            </a:r>
            <a:r>
              <a:rPr lang="zh-CN" altLang="en-US" sz="2200" smtClean="0"/>
              <a:t>；</a:t>
            </a:r>
          </a:p>
          <a:p>
            <a:pPr marL="627063" lvl="2" indent="-268288" eaLnBrk="1" hangingPunct="1">
              <a:tabLst>
                <a:tab pos="627063" algn="l"/>
              </a:tabLst>
            </a:pPr>
            <a:r>
              <a:rPr lang="zh-CN" altLang="en-US" sz="2200" smtClean="0"/>
              <a:t>以显示的颜色分类，有</a:t>
            </a:r>
            <a:r>
              <a:rPr lang="zh-CN" altLang="en-US" sz="2200" smtClean="0">
                <a:solidFill>
                  <a:srgbClr val="FF00FF"/>
                </a:solidFill>
              </a:rPr>
              <a:t>单色</a:t>
            </a:r>
            <a:r>
              <a:rPr lang="en-US" altLang="zh-CN" sz="2200" smtClean="0">
                <a:solidFill>
                  <a:srgbClr val="FF00FF"/>
                </a:solidFill>
              </a:rPr>
              <a:t>(</a:t>
            </a:r>
            <a:r>
              <a:rPr lang="zh-CN" altLang="en-US" sz="2200" smtClean="0">
                <a:solidFill>
                  <a:srgbClr val="FF00FF"/>
                </a:solidFill>
              </a:rPr>
              <a:t>黑白</a:t>
            </a:r>
            <a:r>
              <a:rPr lang="en-US" altLang="zh-CN" sz="2200" smtClean="0">
                <a:solidFill>
                  <a:srgbClr val="FF00FF"/>
                </a:solidFill>
              </a:rPr>
              <a:t>)</a:t>
            </a:r>
            <a:r>
              <a:rPr lang="zh-CN" altLang="en-US" sz="2200" smtClean="0">
                <a:solidFill>
                  <a:srgbClr val="FF00FF"/>
                </a:solidFill>
              </a:rPr>
              <a:t>显示器</a:t>
            </a:r>
            <a:r>
              <a:rPr lang="zh-CN" altLang="en-US" sz="2200" smtClean="0"/>
              <a:t>和</a:t>
            </a:r>
            <a:r>
              <a:rPr lang="zh-CN" altLang="en-US" sz="2200" smtClean="0">
                <a:solidFill>
                  <a:srgbClr val="FF00FF"/>
                </a:solidFill>
              </a:rPr>
              <a:t>彩色显示器</a:t>
            </a:r>
            <a:r>
              <a:rPr lang="zh-CN" altLang="en-US" sz="2200" smtClean="0"/>
              <a:t>；</a:t>
            </a:r>
          </a:p>
          <a:p>
            <a:pPr marL="627063" lvl="2" indent="-268288" eaLnBrk="1" hangingPunct="1">
              <a:tabLst>
                <a:tab pos="627063" algn="l"/>
              </a:tabLst>
            </a:pPr>
            <a:r>
              <a:rPr lang="zh-CN" altLang="en-US" sz="2200" smtClean="0"/>
              <a:t>以荧光屏对角线长度分类，有</a:t>
            </a:r>
            <a:r>
              <a:rPr lang="en-US" altLang="zh-CN" sz="2200" smtClean="0"/>
              <a:t>14</a:t>
            </a:r>
            <a:r>
              <a:rPr lang="zh-CN" altLang="en-US" sz="2200" smtClean="0"/>
              <a:t>英寸、</a:t>
            </a:r>
            <a:r>
              <a:rPr lang="en-US" altLang="zh-CN" sz="2200" smtClean="0"/>
              <a:t>16</a:t>
            </a:r>
            <a:r>
              <a:rPr lang="zh-CN" altLang="en-US" sz="2200" smtClean="0"/>
              <a:t>英寸、</a:t>
            </a:r>
            <a:r>
              <a:rPr lang="en-US" altLang="zh-CN" sz="2200" smtClean="0"/>
              <a:t>19</a:t>
            </a:r>
            <a:r>
              <a:rPr lang="zh-CN" altLang="en-US" sz="2200" smtClean="0"/>
              <a:t>英寸等多种。</a:t>
            </a:r>
          </a:p>
        </p:txBody>
      </p:sp>
    </p:spTree>
    <p:extLst>
      <p:ext uri="{BB962C8B-B14F-4D97-AF65-F5344CB8AC3E}">
        <p14:creationId xmlns:p14="http://schemas.microsoft.com/office/powerpoint/2010/main" val="10752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2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3AC7470F-9281-48E4-953C-6A5D75FB210D}" type="datetime3">
              <a:rPr lang="zh-CN" altLang="en-US" smtClean="0">
                <a:solidFill>
                  <a:srgbClr val="000000"/>
                </a:solidFill>
              </a:rPr>
              <a:pPr/>
              <a:t>2018年1月12日星期五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3993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36B101D9-00BA-458F-B0E3-387A88918775}" type="slidenum">
              <a:rPr lang="en-US" altLang="zh-CN">
                <a:solidFill>
                  <a:srgbClr val="000000"/>
                </a:solidFill>
              </a:rPr>
              <a:pPr/>
              <a:t>37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随机扫描和光栅扫描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105400"/>
          </a:xfrm>
        </p:spPr>
        <p:txBody>
          <a:bodyPr/>
          <a:lstStyle/>
          <a:p>
            <a:pPr marL="0" indent="0" eaLnBrk="1" hangingPunct="1">
              <a:lnSpc>
                <a:spcPct val="115000"/>
              </a:lnSpc>
              <a:tabLst>
                <a:tab pos="631825" algn="l"/>
              </a:tabLst>
            </a:pPr>
            <a:r>
              <a:rPr lang="zh-CN" altLang="en-US" smtClean="0"/>
              <a:t>随机扫描</a:t>
            </a:r>
          </a:p>
          <a:p>
            <a:pPr marL="179388" lvl="1" indent="0" eaLnBrk="1" hangingPunct="1">
              <a:lnSpc>
                <a:spcPct val="115000"/>
              </a:lnSpc>
              <a:tabLst>
                <a:tab pos="631825" algn="l"/>
              </a:tabLst>
            </a:pPr>
            <a:r>
              <a:rPr lang="zh-CN" altLang="en-US" smtClean="0"/>
              <a:t>电子束</a:t>
            </a:r>
            <a:r>
              <a:rPr lang="zh-CN" altLang="en-US" smtClean="0">
                <a:solidFill>
                  <a:schemeClr val="hlink"/>
                </a:solidFill>
              </a:rPr>
              <a:t>只在需要做图的地方扫描</a:t>
            </a:r>
            <a:r>
              <a:rPr lang="zh-CN" altLang="en-US" smtClean="0"/>
              <a:t>，而不必扫描全屏幕；</a:t>
            </a:r>
          </a:p>
          <a:p>
            <a:pPr marL="179388" lvl="1" indent="0" eaLnBrk="1" hangingPunct="1">
              <a:lnSpc>
                <a:spcPct val="115000"/>
              </a:lnSpc>
              <a:tabLst>
                <a:tab pos="631825" algn="l"/>
              </a:tabLst>
            </a:pPr>
            <a:r>
              <a:rPr lang="zh-CN" altLang="en-US" smtClean="0"/>
              <a:t>这种扫描方式画图速度快，图像清晰；</a:t>
            </a:r>
          </a:p>
          <a:p>
            <a:pPr marL="179388" lvl="1" indent="0" eaLnBrk="1" hangingPunct="1">
              <a:lnSpc>
                <a:spcPct val="115000"/>
              </a:lnSpc>
              <a:tabLst>
                <a:tab pos="631825" algn="l"/>
              </a:tabLst>
            </a:pPr>
            <a:r>
              <a:rPr lang="zh-CN" altLang="en-US" smtClean="0"/>
              <a:t>高质量的图形显示器</a:t>
            </a:r>
            <a:r>
              <a:rPr lang="en-US" altLang="zh-CN" smtClean="0"/>
              <a:t>(</a:t>
            </a:r>
            <a:r>
              <a:rPr lang="zh-CN" altLang="en-US" smtClean="0"/>
              <a:t>如分辨率为</a:t>
            </a:r>
            <a:r>
              <a:rPr lang="en-US" altLang="zh-CN" smtClean="0"/>
              <a:t>4096×4096)</a:t>
            </a:r>
            <a:r>
              <a:rPr lang="zh-CN" altLang="en-US" smtClean="0"/>
              <a:t>采用；</a:t>
            </a:r>
          </a:p>
          <a:p>
            <a:pPr marL="179388" lvl="1" indent="0" eaLnBrk="1" hangingPunct="1">
              <a:lnSpc>
                <a:spcPct val="115000"/>
              </a:lnSpc>
              <a:tabLst>
                <a:tab pos="631825" algn="l"/>
              </a:tabLst>
            </a:pPr>
            <a:r>
              <a:rPr lang="zh-CN" altLang="en-US" smtClean="0"/>
              <a:t>其偏转系统与电视标准不一致，驱动系统较复杂，价格较贵。</a:t>
            </a:r>
          </a:p>
          <a:p>
            <a:pPr marL="0" indent="0" eaLnBrk="1" hangingPunct="1">
              <a:lnSpc>
                <a:spcPct val="115000"/>
              </a:lnSpc>
              <a:tabLst>
                <a:tab pos="631825" algn="l"/>
              </a:tabLst>
            </a:pPr>
            <a:r>
              <a:rPr lang="zh-CN" altLang="en-US" smtClean="0"/>
              <a:t>光栅扫描</a:t>
            </a:r>
          </a:p>
          <a:p>
            <a:pPr marL="179388" lvl="1" indent="0" eaLnBrk="1" hangingPunct="1">
              <a:lnSpc>
                <a:spcPct val="115000"/>
              </a:lnSpc>
              <a:tabLst>
                <a:tab pos="631825" algn="l"/>
              </a:tabLst>
            </a:pPr>
            <a:r>
              <a:rPr lang="zh-CN" altLang="en-US" smtClean="0"/>
              <a:t>电子束从上至下顺序扫描整个屏幕；</a:t>
            </a:r>
          </a:p>
          <a:p>
            <a:pPr marL="631825" lvl="2" indent="-273050" eaLnBrk="1" hangingPunct="1">
              <a:lnSpc>
                <a:spcPct val="115000"/>
              </a:lnSpc>
              <a:tabLst>
                <a:tab pos="631825" algn="l"/>
              </a:tabLst>
            </a:pPr>
            <a:r>
              <a:rPr lang="zh-CN" altLang="en-US" smtClean="0"/>
              <a:t>又可分为逐行扫描和隔行扫描两种方式；</a:t>
            </a:r>
          </a:p>
          <a:p>
            <a:pPr marL="179388" lvl="1" indent="0" eaLnBrk="1" hangingPunct="1">
              <a:lnSpc>
                <a:spcPct val="115000"/>
              </a:lnSpc>
              <a:tabLst>
                <a:tab pos="631825" algn="l"/>
              </a:tabLst>
            </a:pPr>
            <a:r>
              <a:rPr lang="zh-CN" altLang="en-US" smtClean="0"/>
              <a:t>电视中采用的扫描方法；</a:t>
            </a:r>
          </a:p>
          <a:p>
            <a:pPr marL="179388" lvl="1" indent="0" eaLnBrk="1" hangingPunct="1">
              <a:lnSpc>
                <a:spcPct val="115000"/>
              </a:lnSpc>
              <a:tabLst>
                <a:tab pos="631825" algn="l"/>
              </a:tabLst>
            </a:pPr>
            <a:r>
              <a:rPr lang="zh-CN" altLang="en-US" smtClean="0"/>
              <a:t>缺点是冗余时间多，分辨率不如随机扫描方式。</a:t>
            </a:r>
          </a:p>
        </p:txBody>
      </p:sp>
    </p:spTree>
    <p:extLst>
      <p:ext uri="{BB962C8B-B14F-4D97-AF65-F5344CB8AC3E}">
        <p14:creationId xmlns:p14="http://schemas.microsoft.com/office/powerpoint/2010/main" val="28120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45960B14-20AE-4032-A4DC-EF69BB72D1E6}" type="datetime3">
              <a:rPr lang="zh-CN" altLang="en-US" smtClean="0">
                <a:solidFill>
                  <a:srgbClr val="000000"/>
                </a:solidFill>
              </a:rPr>
              <a:pPr/>
              <a:t>2018年1月12日星期五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4096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7D96985E-3294-4542-B035-64F528506746}" type="slidenum">
              <a:rPr lang="en-US" altLang="zh-CN">
                <a:solidFill>
                  <a:srgbClr val="000000"/>
                </a:solidFill>
              </a:rPr>
              <a:pPr/>
              <a:t>38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分辨率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5105400"/>
          </a:xfrm>
        </p:spPr>
        <p:txBody>
          <a:bodyPr/>
          <a:lstStyle/>
          <a:p>
            <a:pPr marL="263525" indent="-263525" eaLnBrk="1" hangingPunct="1"/>
            <a:r>
              <a:rPr lang="zh-CN" altLang="en-US" smtClean="0"/>
              <a:t>分辨率是指显示器所能表示的像素个数；</a:t>
            </a:r>
          </a:p>
          <a:p>
            <a:pPr marL="801688" lvl="1" indent="-358775" eaLnBrk="1" hangingPunct="1"/>
            <a:r>
              <a:rPr lang="zh-CN" altLang="en-US" smtClean="0"/>
              <a:t>像素是指组成图像的最小单位；</a:t>
            </a:r>
          </a:p>
          <a:p>
            <a:pPr marL="801688" lvl="1" indent="-358775" eaLnBrk="1" hangingPunct="1"/>
            <a:r>
              <a:rPr lang="zh-CN" altLang="en-US" smtClean="0"/>
              <a:t>像素越密，分辨率越高，图像显示越清晰；</a:t>
            </a:r>
          </a:p>
          <a:p>
            <a:pPr marL="263525" indent="-263525" eaLnBrk="1" hangingPunct="1"/>
            <a:r>
              <a:rPr lang="en-US" altLang="zh-CN" smtClean="0"/>
              <a:t>CRT</a:t>
            </a:r>
            <a:r>
              <a:rPr lang="zh-CN" altLang="en-US" smtClean="0"/>
              <a:t>显示器的分辨率取决于显象管荧光粉的粒度、荧光屏的尺寸和</a:t>
            </a:r>
            <a:r>
              <a:rPr lang="en-US" altLang="zh-CN" smtClean="0"/>
              <a:t>CRT</a:t>
            </a:r>
            <a:r>
              <a:rPr lang="zh-CN" altLang="en-US" smtClean="0"/>
              <a:t>电子束的聚焦能力；</a:t>
            </a:r>
          </a:p>
          <a:p>
            <a:pPr marL="263525" indent="-263525" eaLnBrk="1" hangingPunct="1"/>
            <a:r>
              <a:rPr lang="zh-CN" altLang="en-US" smtClean="0"/>
              <a:t>液晶显示器采用最佳分辨率显示；</a:t>
            </a:r>
          </a:p>
          <a:p>
            <a:pPr marL="801688" lvl="1" indent="-358775" eaLnBrk="1" hangingPunct="1"/>
            <a:r>
              <a:rPr lang="zh-CN" altLang="en-US" smtClean="0"/>
              <a:t>显示小于最佳分辨率的画面时，液显采用两种方式：一种是居中显示，一种是放大显示。</a:t>
            </a:r>
          </a:p>
          <a:p>
            <a:pPr marL="801688" lvl="1" indent="-358775" eaLnBrk="1" hangingPunct="1"/>
            <a:r>
              <a:rPr lang="en-US" altLang="zh-CN" smtClean="0"/>
              <a:t>13~15</a:t>
            </a:r>
            <a:r>
              <a:rPr lang="zh-CN" altLang="en-US" smtClean="0"/>
              <a:t>寸液晶显示器的最佳分辨率为</a:t>
            </a:r>
            <a:r>
              <a:rPr lang="en-US" altLang="zh-CN" smtClean="0"/>
              <a:t>1024×768</a:t>
            </a:r>
            <a:r>
              <a:rPr lang="zh-CN" altLang="en-US" smtClean="0"/>
              <a:t>；</a:t>
            </a:r>
          </a:p>
          <a:p>
            <a:pPr marL="801688" lvl="1" indent="-358775" eaLnBrk="1" hangingPunct="1"/>
            <a:r>
              <a:rPr lang="en-US" altLang="zh-CN" smtClean="0"/>
              <a:t>17</a:t>
            </a:r>
            <a:r>
              <a:rPr lang="zh-CN" altLang="en-US" smtClean="0"/>
              <a:t>英寸、</a:t>
            </a:r>
            <a:r>
              <a:rPr lang="en-US" altLang="zh-CN" smtClean="0"/>
              <a:t>19</a:t>
            </a:r>
            <a:r>
              <a:rPr lang="zh-CN" altLang="en-US" smtClean="0"/>
              <a:t>英寸的分辨率为</a:t>
            </a:r>
            <a:r>
              <a:rPr lang="en-US" altLang="zh-CN" smtClean="0"/>
              <a:t>1280×1024</a:t>
            </a:r>
            <a:r>
              <a:rPr lang="zh-CN" altLang="en-US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863863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29AFB5A1-70F1-4FFE-8D11-8C1C3BC76E0B}" type="datetime3">
              <a:rPr lang="zh-CN" altLang="en-US" smtClean="0">
                <a:solidFill>
                  <a:srgbClr val="000000"/>
                </a:solidFill>
              </a:rPr>
              <a:pPr/>
              <a:t>2018年1月12日星期五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4198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56EE2227-394F-4069-BA46-292AF7D751C2}" type="slidenum">
              <a:rPr lang="en-US" altLang="zh-CN">
                <a:solidFill>
                  <a:srgbClr val="000000"/>
                </a:solidFill>
              </a:rPr>
              <a:pPr/>
              <a:t>39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灰度级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800600"/>
          </a:xfrm>
        </p:spPr>
        <p:txBody>
          <a:bodyPr/>
          <a:lstStyle/>
          <a:p>
            <a:pPr marL="269875" indent="-269875" eaLnBrk="1" hangingPunct="1">
              <a:spcBef>
                <a:spcPct val="20000"/>
              </a:spcBef>
            </a:pPr>
            <a:r>
              <a:rPr lang="zh-CN" altLang="en-US" smtClean="0"/>
              <a:t>灰度级</a:t>
            </a:r>
          </a:p>
          <a:p>
            <a:pPr marL="804863" lvl="1" indent="-355600" eaLnBrk="1" hangingPunct="1">
              <a:spcBef>
                <a:spcPct val="20000"/>
              </a:spcBef>
            </a:pPr>
            <a:r>
              <a:rPr lang="zh-CN" altLang="en-US" smtClean="0"/>
              <a:t>在黑白显示器中所显示的像素点的亮暗差别；</a:t>
            </a:r>
          </a:p>
          <a:p>
            <a:pPr marL="804863" lvl="1" indent="-355600" eaLnBrk="1" hangingPunct="1">
              <a:spcBef>
                <a:spcPct val="20000"/>
              </a:spcBef>
            </a:pPr>
            <a:r>
              <a:rPr lang="zh-CN" altLang="en-US" smtClean="0"/>
              <a:t>在彩色显示器中则表示为颜色的不同；</a:t>
            </a:r>
          </a:p>
          <a:p>
            <a:pPr marL="804863" lvl="1" indent="-355600" eaLnBrk="1" hangingPunct="1">
              <a:spcBef>
                <a:spcPct val="20000"/>
              </a:spcBef>
            </a:pPr>
            <a:r>
              <a:rPr lang="zh-CN" altLang="en-US" smtClean="0"/>
              <a:t>灰度级越多，图像层次越清楚逼真；</a:t>
            </a:r>
          </a:p>
          <a:p>
            <a:pPr marL="269875" indent="-269875" eaLnBrk="1" hangingPunct="1">
              <a:spcBef>
                <a:spcPct val="20000"/>
              </a:spcBef>
            </a:pPr>
            <a:r>
              <a:rPr lang="zh-CN" altLang="en-US" smtClean="0"/>
              <a:t>灰度级取决于每个像素对应刷新存储器单元的位数和</a:t>
            </a:r>
            <a:r>
              <a:rPr lang="en-US" altLang="zh-CN" smtClean="0"/>
              <a:t>CRT</a:t>
            </a:r>
            <a:r>
              <a:rPr lang="zh-CN" altLang="en-US" smtClean="0"/>
              <a:t>本身的性能。</a:t>
            </a:r>
          </a:p>
          <a:p>
            <a:pPr marL="269875" indent="-269875" eaLnBrk="1" hangingPunct="1">
              <a:spcBef>
                <a:spcPct val="20000"/>
              </a:spcBef>
            </a:pPr>
            <a:r>
              <a:rPr lang="zh-CN" altLang="en-US" smtClean="0"/>
              <a:t>只有两级灰度的显示器称为单色显示器。</a:t>
            </a:r>
          </a:p>
          <a:p>
            <a:pPr marL="269875" indent="-269875" eaLnBrk="1" hangingPunct="1">
              <a:spcBef>
                <a:spcPct val="20000"/>
              </a:spcBef>
            </a:pPr>
            <a:r>
              <a:rPr lang="zh-CN" altLang="en-US" smtClean="0"/>
              <a:t>图像显示器的灰度级一般在</a:t>
            </a:r>
            <a:r>
              <a:rPr lang="en-US" altLang="zh-CN" smtClean="0"/>
              <a:t>256</a:t>
            </a:r>
            <a:r>
              <a:rPr lang="zh-CN" altLang="en-US" smtClean="0"/>
              <a:t>级以上。</a:t>
            </a:r>
          </a:p>
        </p:txBody>
      </p:sp>
    </p:spTree>
    <p:extLst>
      <p:ext uri="{BB962C8B-B14F-4D97-AF65-F5344CB8AC3E}">
        <p14:creationId xmlns:p14="http://schemas.microsoft.com/office/powerpoint/2010/main" val="165320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0" y="784225"/>
            <a:ext cx="9144000" cy="290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5000"/>
              </a:spcBef>
            </a:pPr>
            <a:r>
              <a:rPr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方正姚体" pitchFamily="2" charset="-122"/>
              </a:rPr>
              <a:t>发展趋势：</a:t>
            </a:r>
          </a:p>
          <a:p>
            <a:pPr algn="l">
              <a:spcBef>
                <a:spcPct val="15000"/>
              </a:spcBef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方正姚体" pitchFamily="2" charset="-122"/>
              </a:rPr>
              <a:t>指标上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：低成本、小体积、高速度、大容量、低功耗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algn="l">
              <a:spcBef>
                <a:spcPct val="15000"/>
              </a:spcBef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方正姚体" pitchFamily="2" charset="-122"/>
              </a:rPr>
              <a:t>结构上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：初级串行操作—有通道的多种外设并行操作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algn="l">
              <a:spcBef>
                <a:spcPct val="15000"/>
              </a:spcBef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方正姚体" pitchFamily="2" charset="-122"/>
              </a:rPr>
              <a:t>种类上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：简单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I/O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装置—多种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I/O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装置、随机存取大容量外存、多种终端设备等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。                        </a:t>
            </a:r>
          </a:p>
          <a:p>
            <a:pPr algn="l">
              <a:spcBef>
                <a:spcPct val="15000"/>
              </a:spcBef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方正姚体" pitchFamily="2" charset="-122"/>
              </a:rPr>
              <a:t>性能上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：交换速度渐高，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I/0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形态趋于多样化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。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                    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900113" y="4530725"/>
            <a:ext cx="6840537" cy="15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（1）</a:t>
            </a:r>
            <a:r>
              <a:rPr lang="zh-CN" altLang="en-US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方正姚体" pitchFamily="2" charset="-122"/>
              </a:rPr>
              <a:t>输入设备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（2）</a:t>
            </a:r>
            <a:r>
              <a:rPr lang="zh-CN" altLang="en-US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方正姚体" pitchFamily="2" charset="-122"/>
              </a:rPr>
              <a:t>输出设备</a:t>
            </a:r>
          </a:p>
          <a:p>
            <a:pPr algn="l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（3）</a:t>
            </a:r>
            <a:r>
              <a:rPr lang="zh-CN" altLang="en-US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方正姚体" pitchFamily="2" charset="-122"/>
              </a:rPr>
              <a:t>外存设备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（4）</a:t>
            </a:r>
            <a:r>
              <a:rPr lang="zh-CN" altLang="en-US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方正姚体" pitchFamily="2" charset="-122"/>
              </a:rPr>
              <a:t>数据通信设备</a:t>
            </a:r>
          </a:p>
          <a:p>
            <a:pPr algn="l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（5）</a:t>
            </a:r>
            <a:r>
              <a:rPr lang="zh-CN" altLang="en-US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方正姚体" pitchFamily="2" charset="-122"/>
              </a:rPr>
              <a:t>过程控制设备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   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3789363"/>
            <a:ext cx="5724525" cy="6413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5000"/>
              </a:spcBef>
            </a:pPr>
            <a:r>
              <a:rPr lang="zh-CN" altLang="en-US" sz="36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方正姚体" pitchFamily="2" charset="-122"/>
              </a:rPr>
              <a:t>7.1.2 外围设备的分类</a:t>
            </a:r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-6350" y="44450"/>
            <a:ext cx="5730875" cy="588963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5000"/>
              </a:spcBef>
            </a:pPr>
            <a:r>
              <a:rPr lang="zh-CN" altLang="en-US" sz="32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方正姚体" pitchFamily="2" charset="-122"/>
              </a:rPr>
              <a:t>7.1.1 外围设备的一般功能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utoUpdateAnimBg="0"/>
      <p:bldP spid="84997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8C0C138B-48AB-47A1-8F47-0DBEF18FB07B}" type="datetime3">
              <a:rPr lang="zh-CN" altLang="en-US" smtClean="0">
                <a:solidFill>
                  <a:srgbClr val="000000"/>
                </a:solidFill>
              </a:rPr>
              <a:pPr/>
              <a:t>2018年1月12日星期五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4301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3C5B6000-1525-4577-A2CD-1506D7294CBD}" type="slidenum">
              <a:rPr lang="en-US" altLang="zh-CN">
                <a:solidFill>
                  <a:srgbClr val="000000"/>
                </a:solidFill>
              </a:rPr>
              <a:pPr/>
              <a:t>40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刷新和刷新存储器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2578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tabLst>
                <a:tab pos="450850" algn="l"/>
              </a:tabLst>
            </a:pPr>
            <a:r>
              <a:rPr lang="zh-CN" altLang="en-US" smtClean="0"/>
              <a:t>刷新</a:t>
            </a:r>
          </a:p>
          <a:p>
            <a:pPr marL="450850" lvl="1" indent="-271463" eaLnBrk="1" hangingPunct="1">
              <a:lnSpc>
                <a:spcPct val="110000"/>
              </a:lnSpc>
              <a:tabLst>
                <a:tab pos="450850" algn="l"/>
              </a:tabLst>
            </a:pPr>
            <a:r>
              <a:rPr lang="en-US" altLang="zh-CN" smtClean="0"/>
              <a:t>CRT</a:t>
            </a:r>
            <a:r>
              <a:rPr lang="zh-CN" altLang="en-US" smtClean="0"/>
              <a:t>显示器的电子束不断地重复扫描整个屏幕以稳定图像；</a:t>
            </a:r>
          </a:p>
          <a:p>
            <a:pPr marL="0" indent="0" eaLnBrk="1" hangingPunct="1">
              <a:lnSpc>
                <a:spcPct val="110000"/>
              </a:lnSpc>
              <a:tabLst>
                <a:tab pos="450850" algn="l"/>
              </a:tabLst>
            </a:pPr>
            <a:r>
              <a:rPr lang="zh-CN" altLang="en-US" smtClean="0"/>
              <a:t>刷新频率</a:t>
            </a:r>
          </a:p>
          <a:p>
            <a:pPr marL="450850" lvl="1" indent="-271463" eaLnBrk="1" hangingPunct="1">
              <a:lnSpc>
                <a:spcPct val="110000"/>
              </a:lnSpc>
              <a:tabLst>
                <a:tab pos="450850" algn="l"/>
              </a:tabLst>
            </a:pPr>
            <a:r>
              <a:rPr lang="zh-CN" altLang="en-US" smtClean="0"/>
              <a:t>显示器每秒能够对整个屏幕的刷新次数。</a:t>
            </a:r>
          </a:p>
          <a:p>
            <a:pPr marL="450850" lvl="1" indent="-271463" eaLnBrk="1" hangingPunct="1">
              <a:lnSpc>
                <a:spcPct val="110000"/>
              </a:lnSpc>
              <a:tabLst>
                <a:tab pos="450850" algn="l"/>
              </a:tabLst>
            </a:pPr>
            <a:r>
              <a:rPr lang="zh-CN" altLang="en-US" smtClean="0"/>
              <a:t>一般设置刷新频率为</a:t>
            </a:r>
            <a:r>
              <a:rPr lang="en-US" altLang="zh-CN" smtClean="0"/>
              <a:t>70Hz</a:t>
            </a:r>
            <a:r>
              <a:rPr lang="zh-CN" altLang="en-US" smtClean="0"/>
              <a:t>以上；</a:t>
            </a:r>
          </a:p>
          <a:p>
            <a:pPr marL="450850" lvl="1" indent="-271463" eaLnBrk="1" hangingPunct="1">
              <a:lnSpc>
                <a:spcPct val="110000"/>
              </a:lnSpc>
              <a:tabLst>
                <a:tab pos="450850" algn="l"/>
              </a:tabLst>
            </a:pPr>
            <a:r>
              <a:rPr lang="zh-CN" altLang="en-US" smtClean="0"/>
              <a:t>电视中的标准是每秒刷新</a:t>
            </a:r>
            <a:r>
              <a:rPr lang="en-US" altLang="zh-CN" smtClean="0"/>
              <a:t>50Hz</a:t>
            </a:r>
            <a:r>
              <a:rPr lang="zh-CN" altLang="en-US" smtClean="0"/>
              <a:t>；</a:t>
            </a:r>
          </a:p>
          <a:p>
            <a:pPr marL="0" indent="0" eaLnBrk="1" hangingPunct="1">
              <a:lnSpc>
                <a:spcPct val="110000"/>
              </a:lnSpc>
              <a:tabLst>
                <a:tab pos="450850" algn="l"/>
              </a:tabLst>
            </a:pPr>
            <a:r>
              <a:rPr lang="zh-CN" altLang="en-US" smtClean="0"/>
              <a:t>刷新存储器</a:t>
            </a:r>
          </a:p>
          <a:p>
            <a:pPr marL="450850" lvl="1" indent="-271463" eaLnBrk="1" hangingPunct="1">
              <a:lnSpc>
                <a:spcPct val="110000"/>
              </a:lnSpc>
              <a:tabLst>
                <a:tab pos="450850" algn="l"/>
              </a:tabLst>
            </a:pPr>
            <a:r>
              <a:rPr lang="zh-CN" altLang="en-US" smtClean="0"/>
              <a:t>存放图像信息用于刷新的存储器，也叫</a:t>
            </a:r>
            <a:r>
              <a:rPr lang="zh-CN" altLang="en-US" smtClean="0">
                <a:solidFill>
                  <a:srgbClr val="CC00CC"/>
                </a:solidFill>
              </a:rPr>
              <a:t>显示存储器</a:t>
            </a:r>
            <a:r>
              <a:rPr lang="zh-CN" altLang="en-US" smtClean="0"/>
              <a:t>；</a:t>
            </a:r>
          </a:p>
          <a:p>
            <a:pPr marL="450850" lvl="1" indent="-271463" eaLnBrk="1" hangingPunct="1">
              <a:lnSpc>
                <a:spcPct val="110000"/>
              </a:lnSpc>
              <a:tabLst>
                <a:tab pos="450850" algn="l"/>
              </a:tabLst>
            </a:pPr>
            <a:r>
              <a:rPr lang="zh-CN" altLang="en-US" smtClean="0"/>
              <a:t>其存储容量由图像</a:t>
            </a:r>
            <a:r>
              <a:rPr lang="zh-CN" altLang="en-US" smtClean="0">
                <a:solidFill>
                  <a:schemeClr val="hlink"/>
                </a:solidFill>
              </a:rPr>
              <a:t>分辨率</a:t>
            </a:r>
            <a:r>
              <a:rPr lang="zh-CN" altLang="en-US" smtClean="0"/>
              <a:t>和</a:t>
            </a:r>
            <a:r>
              <a:rPr lang="zh-CN" altLang="en-US" smtClean="0">
                <a:solidFill>
                  <a:schemeClr val="hlink"/>
                </a:solidFill>
              </a:rPr>
              <a:t>灰度级</a:t>
            </a:r>
            <a:r>
              <a:rPr lang="zh-CN" altLang="en-US" smtClean="0"/>
              <a:t>决定；</a:t>
            </a:r>
          </a:p>
          <a:p>
            <a:pPr marL="450850" lvl="1" indent="-271463" eaLnBrk="1" hangingPunct="1">
              <a:lnSpc>
                <a:spcPct val="110000"/>
              </a:lnSpc>
              <a:tabLst>
                <a:tab pos="450850" algn="l"/>
              </a:tabLst>
            </a:pPr>
            <a:r>
              <a:rPr lang="zh-CN" altLang="en-US" smtClean="0"/>
              <a:t>刷新存储器的存取周期必须满足刷新频率的要求。</a:t>
            </a:r>
          </a:p>
          <a:p>
            <a:pPr marL="450850" lvl="1" indent="-271463" eaLnBrk="1" hangingPunct="1">
              <a:lnSpc>
                <a:spcPct val="110000"/>
              </a:lnSpc>
              <a:tabLst>
                <a:tab pos="450850" algn="l"/>
              </a:tabLst>
            </a:pPr>
            <a:r>
              <a:rPr lang="zh-CN" altLang="en-US" smtClean="0">
                <a:solidFill>
                  <a:srgbClr val="008080"/>
                </a:solidFill>
              </a:rPr>
              <a:t>刷新存储器带宽</a:t>
            </a:r>
            <a:r>
              <a:rPr lang="en-US" altLang="zh-CN" smtClean="0">
                <a:solidFill>
                  <a:srgbClr val="008080"/>
                </a:solidFill>
              </a:rPr>
              <a:t>=</a:t>
            </a:r>
            <a:r>
              <a:rPr lang="zh-CN" altLang="en-US" smtClean="0">
                <a:solidFill>
                  <a:srgbClr val="008080"/>
                </a:solidFill>
              </a:rPr>
              <a:t>分辨率</a:t>
            </a:r>
            <a:r>
              <a:rPr lang="en-US" altLang="zh-CN" smtClean="0">
                <a:solidFill>
                  <a:srgbClr val="008080"/>
                </a:solidFill>
              </a:rPr>
              <a:t>×</a:t>
            </a:r>
            <a:r>
              <a:rPr lang="zh-CN" altLang="en-US" smtClean="0">
                <a:solidFill>
                  <a:srgbClr val="008080"/>
                </a:solidFill>
              </a:rPr>
              <a:t>颜色深度</a:t>
            </a:r>
            <a:r>
              <a:rPr lang="en-US" altLang="zh-CN" smtClean="0">
                <a:solidFill>
                  <a:srgbClr val="008080"/>
                </a:solidFill>
              </a:rPr>
              <a:t>×</a:t>
            </a:r>
            <a:r>
              <a:rPr lang="zh-CN" altLang="en-US" smtClean="0">
                <a:solidFill>
                  <a:srgbClr val="008080"/>
                </a:solidFill>
              </a:rPr>
              <a:t>刷新频率</a:t>
            </a:r>
          </a:p>
        </p:txBody>
      </p:sp>
    </p:spTree>
    <p:extLst>
      <p:ext uri="{BB962C8B-B14F-4D97-AF65-F5344CB8AC3E}">
        <p14:creationId xmlns:p14="http://schemas.microsoft.com/office/powerpoint/2010/main" val="3377225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6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6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6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64DF11BB-A917-4CC8-9334-18CD8B3A9416}" type="datetime3">
              <a:rPr lang="zh-CN" altLang="en-US" smtClean="0">
                <a:solidFill>
                  <a:srgbClr val="000000"/>
                </a:solidFill>
              </a:rPr>
              <a:pPr/>
              <a:t>2018年1月12日星期五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4403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357A60B9-0793-483F-A3FF-A43F592F5EA9}" type="slidenum">
              <a:rPr lang="en-US" altLang="zh-CN">
                <a:solidFill>
                  <a:srgbClr val="000000"/>
                </a:solidFill>
              </a:rPr>
              <a:pPr/>
              <a:t>41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4876800"/>
          </a:xfrm>
        </p:spPr>
        <p:txBody>
          <a:bodyPr/>
          <a:lstStyle/>
          <a:p>
            <a:pPr marL="263525" indent="-263525" eaLnBrk="1" hangingPunct="1">
              <a:buFont typeface="Wingdings" pitchFamily="2" charset="2"/>
              <a:buAutoNum type="arabicPeriod"/>
              <a:tabLst/>
            </a:pPr>
            <a:r>
              <a:rPr lang="en-US" altLang="zh-CN" smtClean="0"/>
              <a:t>CRT</a:t>
            </a:r>
            <a:r>
              <a:rPr lang="zh-CN" altLang="en-US" smtClean="0"/>
              <a:t>的分辨率为</a:t>
            </a:r>
            <a:r>
              <a:rPr lang="en-US" altLang="zh-CN" smtClean="0"/>
              <a:t>1024×1024</a:t>
            </a:r>
            <a:r>
              <a:rPr lang="zh-CN" altLang="en-US" smtClean="0"/>
              <a:t>像素，像素的颜色数为</a:t>
            </a:r>
            <a:r>
              <a:rPr lang="en-US" altLang="zh-CN" smtClean="0"/>
              <a:t>256</a:t>
            </a:r>
            <a:r>
              <a:rPr lang="zh-CN" altLang="en-US" smtClean="0"/>
              <a:t>，则刷新存储器的容量是（      ）。</a:t>
            </a:r>
          </a:p>
          <a:p>
            <a:pPr marL="442913" lvl="1" indent="0" eaLnBrk="1" hangingPunct="1">
              <a:buFont typeface="Wingdings" pitchFamily="2" charset="2"/>
              <a:buNone/>
              <a:tabLst/>
            </a:pPr>
            <a:r>
              <a:rPr lang="en-US" altLang="zh-CN" smtClean="0"/>
              <a:t>A</a:t>
            </a:r>
            <a:r>
              <a:rPr lang="zh-CN" altLang="en-US" smtClean="0"/>
              <a:t>、</a:t>
            </a:r>
            <a:r>
              <a:rPr lang="en-US" altLang="zh-CN" smtClean="0"/>
              <a:t>256KB	B</a:t>
            </a:r>
            <a:r>
              <a:rPr lang="zh-CN" altLang="en-US" smtClean="0"/>
              <a:t>、</a:t>
            </a:r>
            <a:r>
              <a:rPr lang="en-US" altLang="zh-CN" smtClean="0"/>
              <a:t>512KB	C</a:t>
            </a:r>
            <a:r>
              <a:rPr lang="zh-CN" altLang="en-US" smtClean="0"/>
              <a:t>、</a:t>
            </a:r>
            <a:r>
              <a:rPr lang="en-US" altLang="zh-CN" smtClean="0"/>
              <a:t>1MB	D</a:t>
            </a:r>
            <a:r>
              <a:rPr lang="zh-CN" altLang="en-US" smtClean="0"/>
              <a:t>、</a:t>
            </a:r>
            <a:r>
              <a:rPr lang="en-US" altLang="zh-CN" smtClean="0"/>
              <a:t>8MB</a:t>
            </a:r>
          </a:p>
          <a:p>
            <a:pPr marL="901700" lvl="2" indent="-279400" eaLnBrk="1" hangingPunct="1">
              <a:tabLst/>
            </a:pPr>
            <a:r>
              <a:rPr lang="zh-CN" altLang="en-US" smtClean="0"/>
              <a:t>分析：容量＝</a:t>
            </a:r>
            <a:r>
              <a:rPr lang="en-US" altLang="zh-CN" smtClean="0"/>
              <a:t>1024×1024×log</a:t>
            </a:r>
            <a:r>
              <a:rPr lang="en-US" altLang="zh-CN" baseline="-25000" smtClean="0"/>
              <a:t>2</a:t>
            </a:r>
            <a:r>
              <a:rPr lang="en-US" altLang="zh-CN" smtClean="0"/>
              <a:t>256</a:t>
            </a:r>
            <a:r>
              <a:rPr lang="zh-CN" altLang="en-US" smtClean="0"/>
              <a:t>＝</a:t>
            </a:r>
            <a:r>
              <a:rPr lang="en-US" altLang="zh-CN" smtClean="0"/>
              <a:t>1M</a:t>
            </a:r>
            <a:r>
              <a:rPr lang="en-US" altLang="zh-CN" smtClean="0">
                <a:solidFill>
                  <a:srgbClr val="FF0000"/>
                </a:solidFill>
              </a:rPr>
              <a:t>B</a:t>
            </a:r>
          </a:p>
          <a:p>
            <a:pPr marL="263525" indent="-263525" eaLnBrk="1" hangingPunct="1">
              <a:buFont typeface="Wingdings" pitchFamily="2" charset="2"/>
              <a:buAutoNum type="arabicPeriod" startAt="2"/>
              <a:tabLst/>
            </a:pPr>
            <a:r>
              <a:rPr lang="zh-CN" altLang="en-US" smtClean="0"/>
              <a:t>在</a:t>
            </a:r>
            <a:r>
              <a:rPr lang="en-US" altLang="zh-CN" smtClean="0"/>
              <a:t>PC</a:t>
            </a:r>
            <a:r>
              <a:rPr lang="zh-CN" altLang="en-US" smtClean="0"/>
              <a:t>机所配置的显示器中，若显示控制卡上刷新存储器的容量为</a:t>
            </a:r>
            <a:r>
              <a:rPr lang="en-US" altLang="zh-CN" smtClean="0"/>
              <a:t>1MB</a:t>
            </a:r>
            <a:r>
              <a:rPr lang="zh-CN" altLang="en-US" smtClean="0"/>
              <a:t>，则当采用</a:t>
            </a:r>
            <a:r>
              <a:rPr lang="en-US" altLang="zh-CN" smtClean="0"/>
              <a:t>800×600</a:t>
            </a:r>
            <a:r>
              <a:rPr lang="zh-CN" altLang="en-US" smtClean="0"/>
              <a:t>的分辨率模式时，每个像素最多可以有（      ）种不同颜色。</a:t>
            </a:r>
          </a:p>
          <a:p>
            <a:pPr marL="442913" lvl="1" indent="0" eaLnBrk="1" hangingPunct="1">
              <a:buFont typeface="Wingdings" pitchFamily="2" charset="2"/>
              <a:buNone/>
              <a:tabLst/>
            </a:pPr>
            <a:r>
              <a:rPr lang="en-US" altLang="zh-CN" smtClean="0"/>
              <a:t>A</a:t>
            </a:r>
            <a:r>
              <a:rPr lang="zh-CN" altLang="en-US" smtClean="0"/>
              <a:t>、</a:t>
            </a:r>
            <a:r>
              <a:rPr lang="en-US" altLang="zh-CN" smtClean="0"/>
              <a:t>256		B</a:t>
            </a:r>
            <a:r>
              <a:rPr lang="zh-CN" altLang="en-US" smtClean="0"/>
              <a:t>、</a:t>
            </a:r>
            <a:r>
              <a:rPr lang="en-US" altLang="zh-CN" smtClean="0"/>
              <a:t>65536	C</a:t>
            </a:r>
            <a:r>
              <a:rPr lang="zh-CN" altLang="en-US" smtClean="0"/>
              <a:t>、</a:t>
            </a:r>
            <a:r>
              <a:rPr lang="en-US" altLang="zh-CN" smtClean="0"/>
              <a:t>16M	D</a:t>
            </a:r>
            <a:r>
              <a:rPr lang="zh-CN" altLang="en-US" smtClean="0"/>
              <a:t>、</a:t>
            </a:r>
            <a:r>
              <a:rPr lang="en-US" altLang="zh-CN" smtClean="0"/>
              <a:t>4096</a:t>
            </a:r>
          </a:p>
          <a:p>
            <a:pPr marL="901700" lvl="2" indent="-279400" eaLnBrk="1" hangingPunct="1">
              <a:tabLst/>
            </a:pPr>
            <a:r>
              <a:rPr lang="zh-CN" altLang="en-US" smtClean="0"/>
              <a:t>分析：容量＝</a:t>
            </a:r>
            <a:r>
              <a:rPr lang="en-US" altLang="zh-CN" smtClean="0"/>
              <a:t>800×600×log</a:t>
            </a:r>
            <a:r>
              <a:rPr lang="en-US" altLang="zh-CN" baseline="-25000" smtClean="0"/>
              <a:t>2</a:t>
            </a:r>
            <a:r>
              <a:rPr lang="en-US" altLang="zh-CN" smtClean="0"/>
              <a:t>X</a:t>
            </a:r>
            <a:r>
              <a:rPr lang="zh-CN" altLang="en-US" smtClean="0"/>
              <a:t>＝</a:t>
            </a:r>
            <a:r>
              <a:rPr lang="en-US" altLang="zh-CN" smtClean="0"/>
              <a:t>1M</a:t>
            </a:r>
            <a:r>
              <a:rPr lang="en-US" altLang="zh-CN" smtClean="0">
                <a:solidFill>
                  <a:srgbClr val="FF0000"/>
                </a:solidFill>
              </a:rPr>
              <a:t>B</a:t>
            </a:r>
          </a:p>
          <a:p>
            <a:pPr marL="901700" lvl="2" indent="-279400" eaLnBrk="1" hangingPunct="1">
              <a:buFont typeface="Wingdings" panose="05000000000000000000" pitchFamily="2" charset="2"/>
              <a:buNone/>
              <a:tabLst/>
            </a:pPr>
            <a:r>
              <a:rPr lang="en-US" altLang="zh-CN" smtClean="0"/>
              <a:t>               </a:t>
            </a:r>
            <a:r>
              <a:rPr lang="zh-CN" altLang="en-US" smtClean="0"/>
              <a:t>得出</a:t>
            </a:r>
            <a:r>
              <a:rPr lang="en-US" altLang="zh-CN" smtClean="0"/>
              <a:t>X≈65536   </a:t>
            </a: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3733800" y="17526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kumimoji="0" lang="en-US" altLang="zh-CN" sz="2400" smtClean="0">
                <a:solidFill>
                  <a:srgbClr val="FF0000"/>
                </a:solidFill>
                <a:effectLst/>
                <a:latin typeface="Arial" charset="0"/>
                <a:ea typeface="宋体" charset="-122"/>
              </a:rPr>
              <a:t>C</a:t>
            </a:r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2133600" y="4191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kumimoji="0" lang="en-US" altLang="zh-CN" sz="2400" smtClean="0">
                <a:solidFill>
                  <a:srgbClr val="FF0000"/>
                </a:solidFill>
                <a:effectLst/>
                <a:latin typeface="Arial" charset="0"/>
                <a:ea typeface="宋体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609207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9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9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9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9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9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9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6" grpId="0" build="p"/>
      <p:bldP spid="129028" grpId="0"/>
      <p:bldP spid="12902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A356F375-29F3-4FF6-B73B-1424BA4A0847}" type="datetime3">
              <a:rPr lang="zh-CN" altLang="en-US" smtClean="0">
                <a:solidFill>
                  <a:srgbClr val="000000"/>
                </a:solidFill>
              </a:rPr>
              <a:pPr/>
              <a:t>2018年1月12日星期五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4608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84AA7FC-E8D3-44EF-81C2-0348EDD39676}" type="slidenum">
              <a:rPr lang="en-US" altLang="zh-CN">
                <a:solidFill>
                  <a:srgbClr val="000000"/>
                </a:solidFill>
              </a:rPr>
              <a:pPr/>
              <a:t>42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显示适配器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410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5000"/>
              </a:spcBef>
              <a:spcAft>
                <a:spcPct val="0"/>
              </a:spcAft>
            </a:pPr>
            <a:r>
              <a:rPr lang="zh-CN" altLang="en-US" smtClean="0"/>
              <a:t>显示适配卡，也叫显卡</a:t>
            </a:r>
          </a:p>
          <a:p>
            <a:pPr lvl="1" eaLnBrk="1" hangingPunct="1">
              <a:lnSpc>
                <a:spcPct val="110000"/>
              </a:lnSpc>
              <a:spcBef>
                <a:spcPct val="5000"/>
              </a:spcBef>
              <a:spcAft>
                <a:spcPct val="0"/>
              </a:spcAft>
            </a:pPr>
            <a:r>
              <a:rPr lang="zh-CN" altLang="en-US" smtClean="0"/>
              <a:t>显示器与主机之间的接口电路；</a:t>
            </a:r>
          </a:p>
          <a:p>
            <a:pPr lvl="1" eaLnBrk="1" hangingPunct="1">
              <a:lnSpc>
                <a:spcPct val="110000"/>
              </a:lnSpc>
              <a:spcBef>
                <a:spcPct val="5000"/>
              </a:spcBef>
              <a:spcAft>
                <a:spcPct val="0"/>
              </a:spcAft>
            </a:pPr>
            <a:r>
              <a:rPr lang="zh-CN" altLang="en-US" smtClean="0"/>
              <a:t>负责将主机发送的待显示的信号送给显示器。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spcAft>
                <a:spcPct val="0"/>
              </a:spcAft>
            </a:pPr>
            <a:r>
              <a:rPr lang="zh-CN" altLang="en-US" smtClean="0"/>
              <a:t>显卡的主要构成部件</a:t>
            </a:r>
          </a:p>
          <a:p>
            <a:pPr lvl="1" eaLnBrk="1" hangingPunct="1">
              <a:lnSpc>
                <a:spcPct val="110000"/>
              </a:lnSpc>
              <a:spcBef>
                <a:spcPct val="5000"/>
              </a:spcBef>
              <a:spcAft>
                <a:spcPct val="0"/>
              </a:spcAft>
            </a:pPr>
            <a:r>
              <a:rPr lang="zh-CN" altLang="en-US" smtClean="0"/>
              <a:t>图形处理器</a:t>
            </a:r>
            <a:r>
              <a:rPr lang="en-US" altLang="zh-CN" smtClean="0"/>
              <a:t>GPU</a:t>
            </a:r>
          </a:p>
          <a:p>
            <a:pPr lvl="2" eaLnBrk="1" hangingPunct="1">
              <a:lnSpc>
                <a:spcPct val="110000"/>
              </a:lnSpc>
              <a:spcBef>
                <a:spcPct val="5000"/>
              </a:spcBef>
              <a:spcAft>
                <a:spcPct val="0"/>
              </a:spcAft>
            </a:pPr>
            <a:r>
              <a:rPr lang="zh-CN" altLang="en-US" smtClean="0"/>
              <a:t>处理显示信息；</a:t>
            </a:r>
          </a:p>
          <a:p>
            <a:pPr lvl="1" eaLnBrk="1" hangingPunct="1">
              <a:lnSpc>
                <a:spcPct val="110000"/>
              </a:lnSpc>
              <a:spcBef>
                <a:spcPct val="5000"/>
              </a:spcBef>
              <a:spcAft>
                <a:spcPct val="0"/>
              </a:spcAft>
            </a:pPr>
            <a:r>
              <a:rPr lang="zh-CN" altLang="en-US" smtClean="0"/>
              <a:t>显存</a:t>
            </a:r>
          </a:p>
          <a:p>
            <a:pPr lvl="2" eaLnBrk="1" hangingPunct="1">
              <a:lnSpc>
                <a:spcPct val="110000"/>
              </a:lnSpc>
              <a:spcBef>
                <a:spcPct val="5000"/>
              </a:spcBef>
              <a:spcAft>
                <a:spcPct val="0"/>
              </a:spcAft>
            </a:pPr>
            <a:r>
              <a:rPr lang="zh-CN" altLang="en-US" smtClean="0"/>
              <a:t>暂存显示芯片要处理的数据和处理完毕的数据；</a:t>
            </a:r>
          </a:p>
          <a:p>
            <a:pPr lvl="1" eaLnBrk="1" hangingPunct="1">
              <a:lnSpc>
                <a:spcPct val="110000"/>
              </a:lnSpc>
              <a:spcBef>
                <a:spcPct val="5000"/>
              </a:spcBef>
              <a:spcAft>
                <a:spcPct val="0"/>
              </a:spcAft>
            </a:pPr>
            <a:r>
              <a:rPr lang="zh-CN" altLang="en-US" smtClean="0"/>
              <a:t>显卡</a:t>
            </a:r>
            <a:r>
              <a:rPr lang="en-US" altLang="zh-CN" smtClean="0"/>
              <a:t>BIOS</a:t>
            </a:r>
          </a:p>
          <a:p>
            <a:pPr lvl="2" eaLnBrk="1" hangingPunct="1">
              <a:lnSpc>
                <a:spcPct val="110000"/>
              </a:lnSpc>
              <a:spcBef>
                <a:spcPct val="5000"/>
              </a:spcBef>
              <a:spcAft>
                <a:spcPct val="0"/>
              </a:spcAft>
            </a:pPr>
            <a:r>
              <a:rPr lang="zh-CN" altLang="en-US" smtClean="0"/>
              <a:t>存放显示芯片与驱动程序之间的控制程序； </a:t>
            </a:r>
          </a:p>
          <a:p>
            <a:pPr lvl="1" eaLnBrk="1" hangingPunct="1">
              <a:lnSpc>
                <a:spcPct val="110000"/>
              </a:lnSpc>
              <a:spcBef>
                <a:spcPct val="5000"/>
              </a:spcBef>
              <a:spcAft>
                <a:spcPct val="0"/>
              </a:spcAft>
            </a:pPr>
            <a:r>
              <a:rPr lang="zh-CN" altLang="en-US" smtClean="0"/>
              <a:t>印刷电路板（</a:t>
            </a:r>
            <a:r>
              <a:rPr lang="en-US" altLang="zh-CN" smtClean="0"/>
              <a:t>PCB</a:t>
            </a:r>
            <a:r>
              <a:rPr lang="zh-CN" altLang="en-US" smtClean="0"/>
              <a:t>）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spcAft>
                <a:spcPct val="0"/>
              </a:spcAft>
            </a:pPr>
            <a:r>
              <a:rPr lang="zh-CN" altLang="en-US" smtClean="0"/>
              <a:t>显卡不同标准：</a:t>
            </a:r>
            <a:r>
              <a:rPr lang="en-US" altLang="zh-CN" smtClean="0"/>
              <a:t>VGA</a:t>
            </a:r>
            <a:r>
              <a:rPr lang="zh-CN" altLang="en-US" smtClean="0"/>
              <a:t>、</a:t>
            </a:r>
            <a:r>
              <a:rPr lang="en-US" altLang="zh-CN" smtClean="0"/>
              <a:t>XGA</a:t>
            </a:r>
            <a:r>
              <a:rPr lang="zh-CN" altLang="en-US" smtClean="0"/>
              <a:t>、</a:t>
            </a:r>
            <a:r>
              <a:rPr lang="en-US" altLang="zh-CN" smtClean="0"/>
              <a:t>SVGA</a:t>
            </a:r>
          </a:p>
        </p:txBody>
      </p:sp>
    </p:spTree>
    <p:extLst>
      <p:ext uri="{BB962C8B-B14F-4D97-AF65-F5344CB8AC3E}">
        <p14:creationId xmlns:p14="http://schemas.microsoft.com/office/powerpoint/2010/main" val="34637973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7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7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7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CF1606A9-81BB-4158-AB46-82F8FFB0B20E}" type="datetime3">
              <a:rPr lang="zh-CN" altLang="en-US" smtClean="0">
                <a:solidFill>
                  <a:srgbClr val="000000"/>
                </a:solidFill>
              </a:rPr>
              <a:pPr/>
              <a:t>2018年1月12日星期五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4710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DF91A75B-9B52-4E2F-9537-FF78AA14BDBD}" type="slidenum">
              <a:rPr lang="en-US" altLang="zh-CN">
                <a:solidFill>
                  <a:srgbClr val="000000"/>
                </a:solidFill>
              </a:rPr>
              <a:pPr/>
              <a:t>43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7.7   </a:t>
            </a:r>
            <a:r>
              <a:rPr lang="zh-CN" altLang="en-US" smtClean="0"/>
              <a:t>输入设备和打印设备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85875"/>
            <a:ext cx="8731250" cy="5038725"/>
          </a:xfrm>
        </p:spPr>
        <p:txBody>
          <a:bodyPr/>
          <a:lstStyle/>
          <a:p>
            <a:pPr marL="265113" indent="-265113" eaLnBrk="1" hangingPunct="1">
              <a:spcAft>
                <a:spcPct val="20000"/>
              </a:spcAft>
              <a:tabLst/>
            </a:pPr>
            <a:r>
              <a:rPr lang="zh-CN" altLang="en-US" smtClean="0"/>
              <a:t>输入设备</a:t>
            </a:r>
          </a:p>
          <a:p>
            <a:pPr marL="806450" lvl="1" indent="-361950" eaLnBrk="1" hangingPunct="1">
              <a:spcAft>
                <a:spcPct val="20000"/>
              </a:spcAft>
              <a:tabLst/>
            </a:pPr>
            <a:r>
              <a:rPr lang="zh-CN" altLang="en-US" smtClean="0"/>
              <a:t>图形输入设备</a:t>
            </a:r>
          </a:p>
          <a:p>
            <a:pPr marL="1347788" lvl="2" indent="-361950" eaLnBrk="1" hangingPunct="1">
              <a:spcAft>
                <a:spcPct val="20000"/>
              </a:spcAft>
              <a:tabLst/>
            </a:pPr>
            <a:r>
              <a:rPr lang="zh-CN" altLang="en-US" smtClean="0"/>
              <a:t>键盘 、鼠标、图形板和游动标  </a:t>
            </a:r>
          </a:p>
          <a:p>
            <a:pPr marL="806450" lvl="1" indent="-361950" eaLnBrk="1" hangingPunct="1">
              <a:spcAft>
                <a:spcPct val="20000"/>
              </a:spcAft>
              <a:tabLst/>
            </a:pPr>
            <a:r>
              <a:rPr lang="zh-CN" altLang="en-US" smtClean="0"/>
              <a:t>图像输入设备 </a:t>
            </a:r>
          </a:p>
          <a:p>
            <a:pPr marL="1347788" lvl="2" indent="-361950" eaLnBrk="1" hangingPunct="1">
              <a:spcAft>
                <a:spcPct val="20000"/>
              </a:spcAft>
              <a:tabLst/>
            </a:pPr>
            <a:r>
              <a:rPr lang="zh-CN" altLang="en-US" smtClean="0"/>
              <a:t>数码照相机、数码摄像机 、扫描仪</a:t>
            </a:r>
          </a:p>
          <a:p>
            <a:pPr marL="806450" lvl="1" indent="-361950" eaLnBrk="1" hangingPunct="1">
              <a:spcAft>
                <a:spcPct val="20000"/>
              </a:spcAft>
              <a:tabLst/>
            </a:pPr>
            <a:r>
              <a:rPr lang="zh-CN" altLang="en-US" smtClean="0"/>
              <a:t>语音输入设备 </a:t>
            </a:r>
          </a:p>
          <a:p>
            <a:pPr marL="1347788" lvl="2" indent="-361950" eaLnBrk="1" hangingPunct="1">
              <a:spcAft>
                <a:spcPct val="20000"/>
              </a:spcAft>
              <a:tabLst/>
            </a:pPr>
            <a:r>
              <a:rPr lang="zh-CN" altLang="en-US" smtClean="0"/>
              <a:t>语音识别器</a:t>
            </a:r>
          </a:p>
          <a:p>
            <a:pPr marL="265113" indent="-265113" eaLnBrk="1" hangingPunct="1">
              <a:spcAft>
                <a:spcPct val="20000"/>
              </a:spcAft>
              <a:tabLst/>
            </a:pPr>
            <a:r>
              <a:rPr lang="zh-CN" altLang="en-US" smtClean="0"/>
              <a:t>打印设备</a:t>
            </a:r>
          </a:p>
          <a:p>
            <a:pPr marL="806450" lvl="1" indent="-361950" eaLnBrk="1" hangingPunct="1">
              <a:spcAft>
                <a:spcPct val="20000"/>
              </a:spcAft>
              <a:tabLst/>
            </a:pPr>
            <a:r>
              <a:rPr lang="zh-CN" altLang="en-US" smtClean="0"/>
              <a:t>针式打印机  、喷墨打印机、激光打印机</a:t>
            </a:r>
          </a:p>
        </p:txBody>
      </p:sp>
    </p:spTree>
    <p:extLst>
      <p:ext uri="{BB962C8B-B14F-4D97-AF65-F5344CB8AC3E}">
        <p14:creationId xmlns:p14="http://schemas.microsoft.com/office/powerpoint/2010/main" val="29978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73BD9395-AC13-4669-8F8D-321D3363091A}" type="datetime3">
              <a:rPr lang="zh-CN" altLang="en-US" smtClean="0">
                <a:solidFill>
                  <a:srgbClr val="000000"/>
                </a:solidFill>
              </a:rPr>
              <a:pPr/>
              <a:t>2018年1月12日星期五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4813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55BB3BA-B11F-44A9-B39A-2E0D3F259CA6}" type="slidenum">
              <a:rPr lang="en-US" altLang="zh-CN">
                <a:solidFill>
                  <a:srgbClr val="000000"/>
                </a:solidFill>
              </a:rPr>
              <a:pPr/>
              <a:t>44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考研题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181600"/>
          </a:xfrm>
        </p:spPr>
        <p:txBody>
          <a:bodyPr/>
          <a:lstStyle/>
          <a:p>
            <a:pPr marL="722313" indent="-722313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600" smtClean="0"/>
              <a:t>22</a:t>
            </a:r>
            <a:r>
              <a:rPr lang="zh-CN" altLang="en-US" sz="2600" smtClean="0"/>
              <a:t>、假定一台计算机的显示存储器用</a:t>
            </a:r>
            <a:r>
              <a:rPr lang="en-US" altLang="zh-CN" sz="2600" smtClean="0"/>
              <a:t>DRAM</a:t>
            </a:r>
            <a:r>
              <a:rPr lang="zh-CN" altLang="en-US" sz="2600" smtClean="0"/>
              <a:t>芯片实现，若要求显示分辨率为</a:t>
            </a:r>
            <a:r>
              <a:rPr lang="en-US" altLang="zh-CN" sz="2600" smtClean="0"/>
              <a:t>1600*1200</a:t>
            </a:r>
            <a:r>
              <a:rPr lang="zh-CN" altLang="en-US" sz="2600" smtClean="0"/>
              <a:t>，颜色深度为</a:t>
            </a:r>
            <a:r>
              <a:rPr lang="en-US" altLang="zh-CN" sz="2600" smtClean="0"/>
              <a:t>24</a:t>
            </a:r>
            <a:r>
              <a:rPr lang="zh-CN" altLang="en-US" sz="2600" smtClean="0"/>
              <a:t>位，帧频为</a:t>
            </a:r>
            <a:r>
              <a:rPr lang="en-US" altLang="zh-CN" sz="2600" smtClean="0"/>
              <a:t>85Hz</a:t>
            </a:r>
            <a:r>
              <a:rPr lang="zh-CN" altLang="en-US" sz="2600" smtClean="0"/>
              <a:t>，显示总带宽的</a:t>
            </a:r>
            <a:r>
              <a:rPr lang="en-US" altLang="zh-CN" sz="2600" smtClean="0"/>
              <a:t>50% </a:t>
            </a:r>
            <a:r>
              <a:rPr lang="zh-CN" altLang="en-US" sz="2600" smtClean="0"/>
              <a:t>用来刷新屏幕，则需要的显存总带宽至少约为（     ）</a:t>
            </a:r>
          </a:p>
          <a:p>
            <a:pPr marL="1166813"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600" smtClean="0"/>
              <a:t>A </a:t>
            </a:r>
            <a:r>
              <a:rPr lang="zh-CN" altLang="en-US" sz="2600" smtClean="0"/>
              <a:t>、</a:t>
            </a:r>
            <a:r>
              <a:rPr lang="en-US" altLang="zh-CN" sz="2600" smtClean="0"/>
              <a:t>245 Mbps		B</a:t>
            </a:r>
            <a:r>
              <a:rPr lang="zh-CN" altLang="en-US" sz="2600" smtClean="0"/>
              <a:t>、</a:t>
            </a:r>
            <a:r>
              <a:rPr lang="en-US" altLang="zh-CN" sz="2600" smtClean="0"/>
              <a:t>979 Mbps</a:t>
            </a:r>
          </a:p>
          <a:p>
            <a:pPr marL="1166813"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600" smtClean="0"/>
              <a:t>C</a:t>
            </a:r>
            <a:r>
              <a:rPr lang="zh-CN" altLang="en-US" sz="2600" smtClean="0"/>
              <a:t>、</a:t>
            </a:r>
            <a:r>
              <a:rPr lang="en-US" altLang="zh-CN" sz="2600" smtClean="0"/>
              <a:t>1958 Mbps		D</a:t>
            </a:r>
            <a:r>
              <a:rPr lang="zh-CN" altLang="en-US" sz="2600" smtClean="0"/>
              <a:t>、</a:t>
            </a:r>
            <a:r>
              <a:rPr lang="en-US" altLang="zh-CN" sz="2600" smtClean="0"/>
              <a:t>7834Mbps</a:t>
            </a:r>
          </a:p>
          <a:p>
            <a:pPr marL="1166813" lvl="1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zh-CN" sz="2600" smtClean="0"/>
          </a:p>
          <a:p>
            <a:pPr marL="1166813"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600" smtClean="0"/>
              <a:t>**</a:t>
            </a:r>
            <a:r>
              <a:rPr lang="zh-CN" altLang="en-US" sz="2600" smtClean="0"/>
              <a:t>显存总带宽</a:t>
            </a:r>
            <a:r>
              <a:rPr lang="en-US" altLang="zh-CN" sz="2600" smtClean="0"/>
              <a:t>=1600</a:t>
            </a:r>
            <a:r>
              <a:rPr lang="en-US" altLang="zh-CN" smtClean="0"/>
              <a:t>×1200×24b×85Hz</a:t>
            </a:r>
            <a:r>
              <a:rPr lang="en-US" altLang="zh-CN" smtClean="0">
                <a:solidFill>
                  <a:schemeClr val="hlink"/>
                </a:solidFill>
              </a:rPr>
              <a:t>×2</a:t>
            </a:r>
          </a:p>
          <a:p>
            <a:pPr marL="1166813"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mtClean="0"/>
              <a:t>				 = 7 833 600 000 bps</a:t>
            </a:r>
          </a:p>
          <a:p>
            <a:pPr marL="1166813"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mtClean="0"/>
              <a:t>				≈7834Mbps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4724400" y="2590800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kumimoji="0" lang="en-US" altLang="zh-CN" smtClean="0">
                <a:solidFill>
                  <a:srgbClr val="FF0000"/>
                </a:solidFill>
                <a:effectLst/>
                <a:latin typeface="Arial" charset="0"/>
                <a:ea typeface="宋体" charset="-12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2194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1026" descr="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68313" y="4292600"/>
            <a:ext cx="8305800" cy="13731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每一种外围设备都是在自己的</a:t>
            </a:r>
            <a:r>
              <a:rPr lang="zh-CN" altLang="en-US" i="1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设备控制器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下进行工作，而设备控制器则通过</a:t>
            </a:r>
            <a:r>
              <a:rPr lang="zh-CN" altLang="en-US" i="1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适配器（接口）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和主机连接，并受主机控制。</a:t>
            </a:r>
            <a:endParaRPr lang="zh-CN" altLang="en-US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468313" y="692150"/>
            <a:ext cx="8001000" cy="30829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较常用的输入设备：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键盘、鼠标、图像输入设备（扫描仪，数字摄像机）、纸带输入机、语音输入设备（麦克风）</a:t>
            </a:r>
            <a:r>
              <a:rPr lang="zh-CN" altLang="en-US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。</a:t>
            </a:r>
          </a:p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较常用的输出设备：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显示器、打印机、绘图仪、传真机和语音输出设备（音箱）</a:t>
            </a:r>
          </a:p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外存储器：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磁盘（软盘、硬盘）、磁带、光盘。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5364163" cy="6413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5000"/>
              </a:spcBef>
            </a:pPr>
            <a:r>
              <a:rPr lang="zh-CN" altLang="en-US" sz="36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方正姚体" pitchFamily="2" charset="-122"/>
              </a:rPr>
              <a:t>7.1.2 外围设备的分类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7000"/>
            <a:ext cx="7772400" cy="685800"/>
          </a:xfrm>
          <a:noFill/>
          <a:ln/>
        </p:spPr>
        <p:txBody>
          <a:bodyPr tIns="0" bIns="0"/>
          <a:lstStyle/>
          <a:p>
            <a:r>
              <a:rPr lang="zh-CN" altLang="en-US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7</a:t>
            </a:r>
            <a:r>
              <a:rPr lang="zh-CN" alt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.</a:t>
            </a:r>
            <a:r>
              <a:rPr lang="en-US" altLang="zh-CN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</a:t>
            </a:r>
            <a:r>
              <a:rPr lang="zh-CN" altLang="en-US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硬磁盘存储设备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28600" y="1403350"/>
            <a:ext cx="8915400" cy="5029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磁表面存储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：是用某些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磁性材料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薄薄地涂在金属铝或塑料表面作载磁体来存储信息。所以磁盘、磁带都称为磁表面存储器。</a:t>
            </a:r>
          </a:p>
          <a:p>
            <a:pPr algn="l"/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优点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</a:t>
            </a:r>
          </a:p>
          <a:p>
            <a:pPr algn="l"/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（1）存储容量大，价格低</a:t>
            </a:r>
          </a:p>
          <a:p>
            <a:pPr algn="l"/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（2）记录介质可以重复使用</a:t>
            </a:r>
          </a:p>
          <a:p>
            <a:pPr algn="l"/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（3）记录信息可以长期保存而不丢失，有的可以脱机存档</a:t>
            </a:r>
          </a:p>
          <a:p>
            <a:pPr algn="l"/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（4）非破坏性读出，读出时不需再生信息</a:t>
            </a:r>
          </a:p>
          <a:p>
            <a:pPr algn="l"/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缺点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：存取速度较慢，机械结构复杂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，</a:t>
            </a:r>
            <a:endParaRPr lang="en-US" altLang="zh-CN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l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     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非接触读写，对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工作环境要求高</a:t>
            </a:r>
          </a:p>
          <a:p>
            <a:pPr algn="l"/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应用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：存储容量大、位成本低，一般作为辅助存储器使用，用以存放系统软件、大型文件、数据库等大量程序与数据信息。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152400" y="868363"/>
            <a:ext cx="5140325" cy="51911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5000"/>
              </a:spcBef>
            </a:pPr>
            <a:r>
              <a:rPr lang="zh-CN" altLang="en-US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7</a:t>
            </a:r>
            <a:r>
              <a:rPr lang="zh-CN" altLang="en-US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.</a:t>
            </a:r>
            <a:r>
              <a:rPr lang="en-US" altLang="zh-CN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.</a:t>
            </a:r>
            <a:r>
              <a:rPr lang="zh-CN" altLang="en-US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1 磁记录原理与记录方式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741363"/>
            <a:ext cx="87630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1. 磁性材料的物理特性</a:t>
            </a:r>
          </a:p>
          <a:p>
            <a:pPr algn="l">
              <a:spcBef>
                <a:spcPct val="50000"/>
              </a:spcBef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具有一种矩形磁滞回线，即磁性材料在外加磁场的作用下，其感应强度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与外加磁场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H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的曲线：在外加脉冲电流的幅度足够大时，在电流消失后磁感应强度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不等于零，处在剩磁状态，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当外加电流的方向不同时，会形成两种不同的稳定剩磁状态，从而有两种稳定的状态，在外加磁场的作用下两种状态可以相互转化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。从而可以保存二进制信息；一个存储位即磁性材料上呈现剩磁状态的地方。</a:t>
            </a:r>
          </a:p>
          <a:p>
            <a:pPr algn="l"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2. 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记录方式</a:t>
            </a:r>
          </a:p>
          <a:p>
            <a:pPr algn="l">
              <a:spcBef>
                <a:spcPct val="50000"/>
              </a:spcBef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</a:t>
            </a:r>
            <a:r>
              <a:rPr lang="zh-CN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磁性材料写入0或1，是靠不同的 写入电流波形来实现的</a:t>
            </a:r>
            <a:r>
              <a:rPr lang="zh-CN" altLang="en-US" sz="2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。不同的写入</a:t>
            </a:r>
            <a:r>
              <a:rPr lang="zh-CN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电流波形的方式，称为记录方式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，即编码方式</a:t>
            </a:r>
          </a:p>
          <a:p>
            <a:pPr algn="l">
              <a:spcBef>
                <a:spcPct val="50000"/>
              </a:spcBef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在磁表面存储器中，由于写入电流的幅度、相位、频率变化不同，形成不同的记录方式：有不归零制、调相制、调频制；每种又可以演变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53975"/>
            <a:ext cx="6227763" cy="6413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5000"/>
              </a:spcBef>
            </a:pPr>
            <a:r>
              <a:rPr lang="zh-CN" altLang="en-US" sz="36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7</a:t>
            </a:r>
            <a:r>
              <a:rPr lang="zh-CN" altLang="en-US" sz="36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.</a:t>
            </a:r>
            <a:r>
              <a:rPr lang="en-US" altLang="zh-CN" sz="36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 sz="36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.</a:t>
            </a:r>
            <a:r>
              <a:rPr lang="zh-CN" altLang="en-US" sz="36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1 磁记录原理与记录方式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0" y="692150"/>
            <a:ext cx="8915400" cy="190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3. 磁表面存储器的读写原理</a:t>
            </a:r>
          </a:p>
          <a:p>
            <a:pPr algn="l"/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利用磁头的装置来形成（写）和判别（读）磁层中的不同磁化状态，磁头是由软磁材料做铁心绕有读写线圈的电磁铁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。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0" y="-20638"/>
            <a:ext cx="6156325" cy="641351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5000"/>
              </a:spcBef>
            </a:pPr>
            <a:r>
              <a:rPr lang="zh-CN" altLang="en-US" sz="36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7</a:t>
            </a:r>
            <a:r>
              <a:rPr lang="zh-CN" altLang="en-US" sz="36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.</a:t>
            </a:r>
            <a:r>
              <a:rPr lang="en-US" altLang="zh-CN" sz="36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 sz="36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.</a:t>
            </a:r>
            <a:r>
              <a:rPr lang="zh-CN" altLang="en-US" sz="36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1 磁记录原理与记录方式</a:t>
            </a:r>
          </a:p>
        </p:txBody>
      </p:sp>
      <p:sp>
        <p:nvSpPr>
          <p:cNvPr id="2" name="矩形 1"/>
          <p:cNvSpPr/>
          <p:nvPr/>
        </p:nvSpPr>
        <p:spPr>
          <a:xfrm>
            <a:off x="11687" y="2586384"/>
            <a:ext cx="441629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spcBef>
                <a:spcPct val="10000"/>
              </a:spcBef>
              <a:spcAft>
                <a:spcPct val="10000"/>
              </a:spcAft>
              <a:buClr>
                <a:srgbClr val="808080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dirty="0">
                <a:solidFill>
                  <a:srgbClr val="0000FF"/>
                </a:solidFill>
                <a:effectLst/>
                <a:latin typeface="Arial"/>
                <a:ea typeface="宋体"/>
              </a:rPr>
              <a:t>写操作</a:t>
            </a:r>
          </a:p>
          <a:p>
            <a:pPr marL="742950" lvl="1" indent="-285750" algn="l">
              <a:spcBef>
                <a:spcPct val="10000"/>
              </a:spcBef>
              <a:spcAft>
                <a:spcPct val="10000"/>
              </a:spcAft>
              <a:buClr>
                <a:srgbClr val="808080"/>
              </a:buClr>
              <a:buFont typeface="Wingdings" panose="05000000000000000000" pitchFamily="2" charset="2"/>
              <a:buChar char="¡"/>
            </a:pPr>
            <a:r>
              <a:rPr kumimoji="0" lang="zh-CN" altLang="en-US" sz="2400" dirty="0">
                <a:solidFill>
                  <a:srgbClr val="9933FF"/>
                </a:solidFill>
                <a:effectLst/>
                <a:latin typeface="Arial"/>
                <a:ea typeface="楷体_GB2312" pitchFamily="49" charset="-122"/>
              </a:rPr>
              <a:t>原理：</a:t>
            </a:r>
            <a:r>
              <a:rPr kumimoji="0" lang="zh-CN" altLang="en-US" sz="2400" dirty="0">
                <a:solidFill>
                  <a:srgbClr val="FF0000"/>
                </a:solidFill>
                <a:effectLst/>
                <a:latin typeface="Arial"/>
                <a:ea typeface="楷体_GB2312" pitchFamily="49" charset="-122"/>
              </a:rPr>
              <a:t>电</a:t>
            </a:r>
            <a:r>
              <a:rPr kumimoji="0" lang="en-US" altLang="zh-CN" sz="2400" dirty="0">
                <a:solidFill>
                  <a:srgbClr val="FF0000"/>
                </a:solidFill>
                <a:effectLst/>
                <a:latin typeface="Arial"/>
                <a:ea typeface="楷体_GB2312" pitchFamily="49" charset="-122"/>
              </a:rPr>
              <a:t>-</a:t>
            </a:r>
            <a:r>
              <a:rPr kumimoji="0" lang="zh-CN" altLang="en-US" sz="2400" dirty="0">
                <a:solidFill>
                  <a:srgbClr val="FF0000"/>
                </a:solidFill>
                <a:effectLst/>
                <a:latin typeface="Arial"/>
                <a:ea typeface="楷体_GB2312" pitchFamily="49" charset="-122"/>
              </a:rPr>
              <a:t>磁变换</a:t>
            </a:r>
            <a:r>
              <a:rPr kumimoji="0" lang="zh-CN" altLang="en-US" sz="2400" dirty="0">
                <a:solidFill>
                  <a:srgbClr val="9933FF"/>
                </a:solidFill>
                <a:effectLst/>
                <a:latin typeface="Arial"/>
                <a:ea typeface="楷体_GB2312" pitchFamily="49" charset="-122"/>
              </a:rPr>
              <a:t>；</a:t>
            </a:r>
          </a:p>
          <a:p>
            <a:pPr marL="742950" lvl="1" indent="-285750" algn="l">
              <a:spcBef>
                <a:spcPct val="10000"/>
              </a:spcBef>
              <a:spcAft>
                <a:spcPct val="10000"/>
              </a:spcAft>
              <a:buClr>
                <a:srgbClr val="808080"/>
              </a:buClr>
              <a:buFont typeface="Wingdings" panose="05000000000000000000" pitchFamily="2" charset="2"/>
              <a:buChar char="¡"/>
            </a:pPr>
            <a:r>
              <a:rPr kumimoji="0" lang="zh-CN" altLang="en-US" sz="2400" dirty="0">
                <a:solidFill>
                  <a:srgbClr val="9933FF"/>
                </a:solidFill>
                <a:effectLst/>
                <a:latin typeface="Arial"/>
                <a:ea typeface="楷体_GB2312" pitchFamily="49" charset="-122"/>
              </a:rPr>
              <a:t>利用磁头写线圈中的脉冲电流，在磁表面每个存储元上形成不同的磁化状态；</a:t>
            </a:r>
          </a:p>
          <a:p>
            <a:pPr lvl="0" algn="l">
              <a:spcBef>
                <a:spcPct val="10000"/>
              </a:spcBef>
              <a:spcAft>
                <a:spcPct val="10000"/>
              </a:spcAft>
              <a:buClr>
                <a:srgbClr val="808080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dirty="0">
                <a:solidFill>
                  <a:srgbClr val="0000FF"/>
                </a:solidFill>
                <a:effectLst/>
                <a:latin typeface="Arial"/>
                <a:ea typeface="宋体"/>
              </a:rPr>
              <a:t>读操作</a:t>
            </a:r>
          </a:p>
          <a:p>
            <a:pPr marL="742950" lvl="1" indent="-285750" algn="l">
              <a:spcBef>
                <a:spcPct val="10000"/>
              </a:spcBef>
              <a:spcAft>
                <a:spcPct val="10000"/>
              </a:spcAft>
              <a:buClr>
                <a:srgbClr val="808080"/>
              </a:buClr>
              <a:buFont typeface="Wingdings" panose="05000000000000000000" pitchFamily="2" charset="2"/>
              <a:buChar char="¡"/>
            </a:pPr>
            <a:r>
              <a:rPr kumimoji="0" lang="zh-CN" altLang="en-US" sz="2400" dirty="0">
                <a:solidFill>
                  <a:srgbClr val="9933FF"/>
                </a:solidFill>
                <a:effectLst/>
                <a:latin typeface="Arial"/>
                <a:ea typeface="楷体_GB2312" pitchFamily="49" charset="-122"/>
              </a:rPr>
              <a:t>原理：</a:t>
            </a:r>
            <a:r>
              <a:rPr kumimoji="0" lang="zh-CN" altLang="en-US" sz="2400" dirty="0">
                <a:solidFill>
                  <a:srgbClr val="FF0000"/>
                </a:solidFill>
                <a:effectLst/>
                <a:latin typeface="Arial"/>
                <a:ea typeface="楷体_GB2312" pitchFamily="49" charset="-122"/>
              </a:rPr>
              <a:t>磁</a:t>
            </a:r>
            <a:r>
              <a:rPr kumimoji="0" lang="en-US" altLang="zh-CN" sz="2400" dirty="0">
                <a:solidFill>
                  <a:srgbClr val="FF0000"/>
                </a:solidFill>
                <a:effectLst/>
                <a:latin typeface="Arial"/>
                <a:ea typeface="楷体_GB2312" pitchFamily="49" charset="-122"/>
              </a:rPr>
              <a:t>-</a:t>
            </a:r>
            <a:r>
              <a:rPr kumimoji="0" lang="zh-CN" altLang="en-US" sz="2400" dirty="0">
                <a:solidFill>
                  <a:srgbClr val="FF0000"/>
                </a:solidFill>
                <a:effectLst/>
                <a:latin typeface="Arial"/>
                <a:ea typeface="楷体_GB2312" pitchFamily="49" charset="-122"/>
              </a:rPr>
              <a:t>电变换</a:t>
            </a:r>
            <a:r>
              <a:rPr kumimoji="0" lang="zh-CN" altLang="en-US" sz="2400" dirty="0">
                <a:solidFill>
                  <a:srgbClr val="9933FF"/>
                </a:solidFill>
                <a:effectLst/>
                <a:latin typeface="Arial"/>
                <a:ea typeface="楷体_GB2312" pitchFamily="49" charset="-122"/>
              </a:rPr>
              <a:t>；</a:t>
            </a:r>
          </a:p>
          <a:p>
            <a:pPr marL="742950" lvl="1" indent="-285750" algn="l">
              <a:spcBef>
                <a:spcPct val="10000"/>
              </a:spcBef>
              <a:spcAft>
                <a:spcPct val="10000"/>
              </a:spcAft>
              <a:buClr>
                <a:srgbClr val="808080"/>
              </a:buClr>
              <a:buFont typeface="Wingdings" panose="05000000000000000000" pitchFamily="2" charset="2"/>
              <a:buChar char="¡"/>
            </a:pPr>
            <a:r>
              <a:rPr kumimoji="0" lang="zh-CN" altLang="en-US" sz="2400" dirty="0">
                <a:solidFill>
                  <a:srgbClr val="9933FF"/>
                </a:solidFill>
                <a:effectLst/>
                <a:latin typeface="Arial"/>
                <a:ea typeface="楷体_GB2312" pitchFamily="49" charset="-122"/>
              </a:rPr>
              <a:t>利用磁头读线圈</a:t>
            </a:r>
            <a:r>
              <a:rPr kumimoji="0" lang="zh-CN" altLang="en-US" sz="2400" dirty="0" smtClean="0">
                <a:solidFill>
                  <a:srgbClr val="9933FF"/>
                </a:solidFill>
                <a:effectLst/>
                <a:latin typeface="Arial"/>
                <a:ea typeface="楷体_GB2312" pitchFamily="49" charset="-122"/>
              </a:rPr>
              <a:t>，将</a:t>
            </a:r>
            <a:r>
              <a:rPr kumimoji="0" lang="zh-CN" altLang="en-US" sz="2400" dirty="0">
                <a:solidFill>
                  <a:srgbClr val="9933FF"/>
                </a:solidFill>
                <a:effectLst/>
                <a:latin typeface="Arial"/>
                <a:ea typeface="楷体_GB2312" pitchFamily="49" charset="-122"/>
              </a:rPr>
              <a:t>磁表面每个</a:t>
            </a:r>
            <a:r>
              <a:rPr kumimoji="0" lang="zh-CN" altLang="en-US" sz="2400" dirty="0" smtClean="0">
                <a:solidFill>
                  <a:srgbClr val="9933FF"/>
                </a:solidFill>
                <a:effectLst/>
                <a:latin typeface="Arial"/>
                <a:ea typeface="楷体_GB2312" pitchFamily="49" charset="-122"/>
              </a:rPr>
              <a:t>存储元</a:t>
            </a:r>
            <a:r>
              <a:rPr kumimoji="0" lang="zh-CN" altLang="en-US" sz="2400" dirty="0">
                <a:solidFill>
                  <a:srgbClr val="9933FF"/>
                </a:solidFill>
                <a:effectLst/>
                <a:latin typeface="Arial"/>
                <a:ea typeface="楷体_GB2312" pitchFamily="49" charset="-122"/>
              </a:rPr>
              <a:t>上的不同剩磁</a:t>
            </a:r>
            <a:r>
              <a:rPr kumimoji="0" lang="zh-CN" altLang="en-US" sz="2400" dirty="0" smtClean="0">
                <a:solidFill>
                  <a:srgbClr val="9933FF"/>
                </a:solidFill>
                <a:effectLst/>
                <a:latin typeface="Arial"/>
                <a:ea typeface="楷体_GB2312" pitchFamily="49" charset="-122"/>
              </a:rPr>
              <a:t>状态</a:t>
            </a:r>
            <a:r>
              <a:rPr kumimoji="0" lang="zh-CN" altLang="en-US" sz="2400" dirty="0">
                <a:solidFill>
                  <a:srgbClr val="9933FF"/>
                </a:solidFill>
                <a:effectLst/>
                <a:latin typeface="Arial"/>
                <a:ea typeface="楷体_GB2312" pitchFamily="49" charset="-122"/>
              </a:rPr>
              <a:t>转换成电信号读出；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746" y="4077072"/>
            <a:ext cx="4591050" cy="1962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</p:bldLst>
  </p:timing>
</p:sld>
</file>

<file path=ppt/theme/theme1.xml><?xml version="1.0" encoding="utf-8"?>
<a:theme xmlns:a="http://schemas.openxmlformats.org/drawingml/2006/main" name="123">
  <a:themeElements>
    <a:clrScheme name="123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3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2" charset="-122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2" charset="-122"/>
            <a:ea typeface="黑体" pitchFamily="2" charset="-122"/>
          </a:defRPr>
        </a:defPPr>
      </a:lstStyle>
    </a:lnDef>
  </a:objectDefaults>
  <a:extraClrSchemeLst>
    <a:extraClrScheme>
      <a:clrScheme name="12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Watermark">
  <a:themeElements>
    <a:clrScheme name="Watermark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FF0000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FF0000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9_Watermark">
  <a:themeElements>
    <a:clrScheme name="Watermark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FF0000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FF0000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atermark">
  <a:themeElements>
    <a:clrScheme name="Watermark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FF0000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FF0000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Watermark">
  <a:themeElements>
    <a:clrScheme name="Watermark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FF0000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FF0000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Watermark">
  <a:themeElements>
    <a:clrScheme name="Watermark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FF0000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FF0000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Watermark">
  <a:themeElements>
    <a:clrScheme name="Watermark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FF0000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FF0000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Watermark">
  <a:themeElements>
    <a:clrScheme name="Watermark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FF0000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FF0000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Watermark">
  <a:themeElements>
    <a:clrScheme name="Watermark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FF0000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FF0000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Watermark">
  <a:themeElements>
    <a:clrScheme name="Watermark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FF0000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FF0000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Watermark">
  <a:themeElements>
    <a:clrScheme name="Watermark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FF0000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FF0000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E:\zwli\123.pot</Template>
  <TotalTime>4005</TotalTime>
  <Words>3492</Words>
  <Application>Microsoft Office PowerPoint</Application>
  <PresentationFormat>全屏显示(4:3)</PresentationFormat>
  <Paragraphs>462</Paragraphs>
  <Slides>44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11</vt:i4>
      </vt:variant>
      <vt:variant>
        <vt:lpstr>幻灯片标题</vt:lpstr>
      </vt:variant>
      <vt:variant>
        <vt:i4>44</vt:i4>
      </vt:variant>
    </vt:vector>
  </HeadingPairs>
  <TitlesOfParts>
    <vt:vector size="66" baseType="lpstr">
      <vt:lpstr>方正舒体</vt:lpstr>
      <vt:lpstr>方正姚体</vt:lpstr>
      <vt:lpstr>仿宋_GB2312</vt:lpstr>
      <vt:lpstr>黑体</vt:lpstr>
      <vt:lpstr>楷体_GB2312</vt:lpstr>
      <vt:lpstr>宋体</vt:lpstr>
      <vt:lpstr>Arial</vt:lpstr>
      <vt:lpstr>Symbol</vt:lpstr>
      <vt:lpstr>Times New Roman</vt:lpstr>
      <vt:lpstr>Wingdings</vt:lpstr>
      <vt:lpstr>Wingdings 2</vt:lpstr>
      <vt:lpstr>123</vt:lpstr>
      <vt:lpstr>Watermark</vt:lpstr>
      <vt:lpstr>1_Watermark</vt:lpstr>
      <vt:lpstr>2_Watermark</vt:lpstr>
      <vt:lpstr>3_Watermark</vt:lpstr>
      <vt:lpstr>4_Watermark</vt:lpstr>
      <vt:lpstr>5_Watermark</vt:lpstr>
      <vt:lpstr>6_Watermark</vt:lpstr>
      <vt:lpstr>7_Watermark</vt:lpstr>
      <vt:lpstr>8_Watermark</vt:lpstr>
      <vt:lpstr>9_Watermark</vt:lpstr>
      <vt:lpstr>第七章  外围设备</vt:lpstr>
      <vt:lpstr>7.1 外围设备概述</vt:lpstr>
      <vt:lpstr>PowerPoint 演示文稿</vt:lpstr>
      <vt:lpstr>PowerPoint 演示文稿</vt:lpstr>
      <vt:lpstr>PowerPoint 演示文稿</vt:lpstr>
      <vt:lpstr>PowerPoint 演示文稿</vt:lpstr>
      <vt:lpstr>7.2 硬磁盘存储设备</vt:lpstr>
      <vt:lpstr>PowerPoint 演示文稿</vt:lpstr>
      <vt:lpstr>PowerPoint 演示文稿</vt:lpstr>
      <vt:lpstr>7.2.2   磁盘的组成和分类</vt:lpstr>
      <vt:lpstr>硬磁盘的分类</vt:lpstr>
      <vt:lpstr>硬磁盘外观</vt:lpstr>
      <vt:lpstr>硬磁盘内部构成</vt:lpstr>
      <vt:lpstr>7.2.3   硬磁盘驱动器和控制器</vt:lpstr>
      <vt:lpstr>硬磁盘的驱动器</vt:lpstr>
      <vt:lpstr>7.2.4   磁盘上信息的分布</vt:lpstr>
      <vt:lpstr>磁盘上的信息记录方式</vt:lpstr>
      <vt:lpstr>7.4.5   磁盘存储器的技术指标</vt:lpstr>
      <vt:lpstr>存储容量</vt:lpstr>
      <vt:lpstr>平均存取时间</vt:lpstr>
      <vt:lpstr>数据传输率</vt:lpstr>
      <vt:lpstr>课本P217【例1】 磁盘组有6片磁盘，每片有两个记录面，最上最下两个面不用。存储区域内径22cm ，外径33cm，道密度为40道/cm，内层位密度400位/cm，转速6000转/分。问：</vt:lpstr>
      <vt:lpstr>课本P217【例1】 磁盘组有6片磁盘，每片有两个记录面，最上最下两个面不用。存储区域内径22cm ，外径33cm，道密度为40道/cm，内层位密度400位/cm，转速6000转/分。问：</vt:lpstr>
      <vt:lpstr>课本P217【例1】 磁盘组有6片磁盘，每片有两个记录面，最上最下两个面不用。存储区域内径22cm ，外径33cm，道密度为40道/cm，内层位密度400位/cm，转速6000转/分。问：</vt:lpstr>
      <vt:lpstr>课本P217【例1】 磁盘组有6片磁盘，每片有两个记录面，最上最下两个面不用。存储区域内径22cm ，外径33cm，道密度为40道/cm，内层位密度400位/cm，转速6000转/分。问：</vt:lpstr>
      <vt:lpstr>例1：某磁盘存储器转速为3000转/分，共有4个记录盘面，每毫米5道，每道记录信息12288字节，最内层磁道直径为230mm，共275道，求：</vt:lpstr>
      <vt:lpstr>例1：某磁盘存储器转速为3000转/分，共有4个记录盘面，每毫米5道，每道记录信息12288字节，最内层磁道直径为230mm，共275道，求：</vt:lpstr>
      <vt:lpstr>例2：设某磁盘有两个记录面，存储区内径为2.36英寸，外径为5英寸，道密度为 1250TPI(道/英寸)，内径处的位密度为52400BPI (位/英寸) ，转速为7200转/分，问：</vt:lpstr>
      <vt:lpstr>例2：设某磁盘有两个记录面，存储区内径为2.36英寸，外径为5英寸，道密度为 1250TPI(道/英寸)，内径处的位密度为52400BPI (字节/英寸) ，转速为7200转/分，问：</vt:lpstr>
      <vt:lpstr>PowerPoint 演示文稿</vt:lpstr>
      <vt:lpstr>PowerPoint 演示文稿</vt:lpstr>
      <vt:lpstr>PowerPoint 演示文稿</vt:lpstr>
      <vt:lpstr>7.5   光盘和磁光盘存储设备</vt:lpstr>
      <vt:lpstr>光盘存储器的分类</vt:lpstr>
      <vt:lpstr>硬盘、软盘、磁带、光盘的性能比较</vt:lpstr>
      <vt:lpstr>7.6   显示设备</vt:lpstr>
      <vt:lpstr>随机扫描和光栅扫描</vt:lpstr>
      <vt:lpstr>分辨率</vt:lpstr>
      <vt:lpstr>灰度级</vt:lpstr>
      <vt:lpstr>刷新和刷新存储器</vt:lpstr>
      <vt:lpstr>练习</vt:lpstr>
      <vt:lpstr>显示适配器</vt:lpstr>
      <vt:lpstr>7.7   输入设备和打印设备</vt:lpstr>
      <vt:lpstr>考研题</vt:lpstr>
    </vt:vector>
  </TitlesOfParts>
  <Company>中国矿业大学计算机学院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wzq</dc:creator>
  <cp:lastModifiedBy>wzq</cp:lastModifiedBy>
  <cp:revision>368</cp:revision>
  <dcterms:created xsi:type="dcterms:W3CDTF">1601-01-01T00:00:00Z</dcterms:created>
  <dcterms:modified xsi:type="dcterms:W3CDTF">2018-01-12T07:47:19Z</dcterms:modified>
</cp:coreProperties>
</file>