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  <p:sldMasterId id="2147483687" r:id="rId3"/>
    <p:sldMasterId id="2147483699" r:id="rId4"/>
    <p:sldMasterId id="2147483711" r:id="rId5"/>
  </p:sldMasterIdLst>
  <p:notesMasterIdLst>
    <p:notesMasterId r:id="rId62"/>
  </p:notesMasterIdLst>
  <p:handoutMasterIdLst>
    <p:handoutMasterId r:id="rId63"/>
  </p:handoutMasterIdLst>
  <p:sldIdLst>
    <p:sldId id="256" r:id="rId6"/>
    <p:sldId id="330" r:id="rId7"/>
    <p:sldId id="332" r:id="rId8"/>
    <p:sldId id="333" r:id="rId9"/>
    <p:sldId id="334" r:id="rId10"/>
    <p:sldId id="336" r:id="rId11"/>
    <p:sldId id="269" r:id="rId12"/>
    <p:sldId id="259" r:id="rId13"/>
    <p:sldId id="260" r:id="rId14"/>
    <p:sldId id="261" r:id="rId15"/>
    <p:sldId id="262" r:id="rId16"/>
    <p:sldId id="275" r:id="rId17"/>
    <p:sldId id="328" r:id="rId18"/>
    <p:sldId id="278" r:id="rId19"/>
    <p:sldId id="315" r:id="rId20"/>
    <p:sldId id="316" r:id="rId21"/>
    <p:sldId id="293" r:id="rId22"/>
    <p:sldId id="324" r:id="rId23"/>
    <p:sldId id="326" r:id="rId24"/>
    <p:sldId id="337" r:id="rId25"/>
    <p:sldId id="281" r:id="rId26"/>
    <p:sldId id="282" r:id="rId27"/>
    <p:sldId id="284" r:id="rId28"/>
    <p:sldId id="339" r:id="rId29"/>
    <p:sldId id="286" r:id="rId30"/>
    <p:sldId id="285" r:id="rId31"/>
    <p:sldId id="276" r:id="rId32"/>
    <p:sldId id="273" r:id="rId33"/>
    <p:sldId id="321" r:id="rId34"/>
    <p:sldId id="322" r:id="rId35"/>
    <p:sldId id="272" r:id="rId36"/>
    <p:sldId id="323" r:id="rId37"/>
    <p:sldId id="346" r:id="rId38"/>
    <p:sldId id="318" r:id="rId39"/>
    <p:sldId id="301" r:id="rId40"/>
    <p:sldId id="302" r:id="rId41"/>
    <p:sldId id="303" r:id="rId42"/>
    <p:sldId id="304" r:id="rId43"/>
    <p:sldId id="306" r:id="rId44"/>
    <p:sldId id="308" r:id="rId45"/>
    <p:sldId id="309" r:id="rId46"/>
    <p:sldId id="317" r:id="rId47"/>
    <p:sldId id="319" r:id="rId48"/>
    <p:sldId id="320" r:id="rId49"/>
    <p:sldId id="327" r:id="rId50"/>
    <p:sldId id="305" r:id="rId51"/>
    <p:sldId id="340" r:id="rId52"/>
    <p:sldId id="341" r:id="rId53"/>
    <p:sldId id="342" r:id="rId54"/>
    <p:sldId id="294" r:id="rId55"/>
    <p:sldId id="295" r:id="rId56"/>
    <p:sldId id="311" r:id="rId57"/>
    <p:sldId id="296" r:id="rId58"/>
    <p:sldId id="343" r:id="rId59"/>
    <p:sldId id="344" r:id="rId60"/>
    <p:sldId id="345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20B"/>
    <a:srgbClr val="FEF4F2"/>
    <a:srgbClr val="F08CD3"/>
    <a:srgbClr val="9FFB9D"/>
    <a:srgbClr val="EEF82E"/>
    <a:srgbClr val="EE18D5"/>
    <a:srgbClr val="250FF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3" autoAdjust="0"/>
  </p:normalViewPr>
  <p:slideViewPr>
    <p:cSldViewPr>
      <p:cViewPr>
        <p:scale>
          <a:sx n="50" d="100"/>
          <a:sy n="50" d="100"/>
        </p:scale>
        <p:origin x="-1956" y="-4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40.xml"/><Relationship Id="rId1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6B06F3-607C-4609-B8B5-6DC2DA24FB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79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9DDD3-0833-4360-9A20-171007CDA8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016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向量中断是指中断服务程序入口地址由中断事件自己硬件提供。非向量中断不能自己提供，而是由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查询得出。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DDD3-0833-4360-9A20-171007CDA8D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98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CE23D1-B1EA-4C74-8BFE-3E213B0BC160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352445-FEB4-4E71-9301-3DCD431611B4}" type="slidenum">
              <a:rPr lang="en-US" altLang="zh-CN" sz="1200" smtClean="0">
                <a:solidFill>
                  <a:srgbClr val="000000"/>
                </a:solidFill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ISR:</a:t>
            </a:r>
            <a:r>
              <a:rPr lang="zh-CN" altLang="en-US" smtClean="0"/>
              <a:t>当前中断服务寄存器，存放正在被服务的所有中断级，包括尚未服务完中途被别的中断打断了的中断级</a:t>
            </a:r>
          </a:p>
        </p:txBody>
      </p:sp>
    </p:spTree>
    <p:extLst>
      <p:ext uri="{BB962C8B-B14F-4D97-AF65-F5344CB8AC3E}">
        <p14:creationId xmlns:p14="http://schemas.microsoft.com/office/powerpoint/2010/main" val="30075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4579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0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D7FF5A-6AE3-4766-AFAF-7CC75C4B94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85B4E-6AA3-4931-A42E-4A5E8438E9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37F45-4E03-4DA9-B2FB-1E3A9B5DEC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565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3729E-926E-45F6-96CD-E54A2DC3C03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16BFC-B510-43F1-BBCD-116793B55D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9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BB728-3CFF-4375-A310-75F656391823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9821-E3E2-4186-B7A5-71D189117D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3D00-0AC8-4E50-AFB5-6C1BABC249C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CA9CF-9FAB-44C4-ADF7-24B233ADC16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29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32776-AA96-4CBD-9E28-98A9FA76328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C558B-6388-4506-B4C7-DD165A8273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06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958F5-7493-44A2-8E00-F346FE1E4487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D3910-E953-4ED0-8DC0-CA57C71CF5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57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AD3E0-DE69-4C46-9BA5-0D9B4F04D326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269AE-0F22-4B44-AB8B-3D60DE6141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42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709D7-E91C-41ED-A59D-4FECB12DAB5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A622-1F70-4051-8790-ED672045EA4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FCAC6-EEAD-4FEB-90C6-CA2BEFB04F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E9BC3-052D-417F-BF53-6A04DD6FD2B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55448-393F-47B8-953F-AA998DE15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5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8CFCF-9B40-419D-B1FE-845B6A0C162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4AC4F-D051-4972-9759-3EF9BD176D5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57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B9172-264C-4583-8931-E41170F53B33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828F5-55CA-4587-8AEF-103732DAE1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18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3894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3F58F-1456-4388-810B-EF0CE0EE27E7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06DA7-6636-4285-9372-59F76CB9FF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09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CA556-4E59-45F2-A96D-94D0070F62F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6426-4D27-401A-B2DF-3E9884DFD5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81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0C807-6550-45D7-93C0-D6DB285CAC8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1E85B-7DC8-4318-8CA9-8C5CFBB578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4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522B6-B3EE-4364-916E-C9887361776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2D6D-7B3C-41DE-8EBF-18000D0A33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37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45D4-7959-41B4-AACE-270EFA70E5E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F302-D47B-466F-880D-4681F9A0F0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46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30C57-3936-43D9-BABB-B99D8C511E66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32C3-B06D-4596-AF33-48F7B80A4B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6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81A63-95D0-4C3D-ACE0-84C19B7CC7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2378B-8B84-4C12-BA37-502E7C48569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3BD6A-AD75-4A01-91BC-7C693C4103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5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2514-20C1-46B4-BDDE-D4FAC1303ED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D2E9-AAA4-4A4F-9811-D09A84887C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84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21E3-DF63-4151-A35D-AD263E597216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9B955-D086-48A1-96FF-E84E39E5D9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63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C3DBA-1324-49F4-B047-666B57B700F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AAC07-9CC6-43A1-AC8F-93005F8574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28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40036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3F58F-1456-4388-810B-EF0CE0EE27E7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06DA7-6636-4285-9372-59F76CB9FF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2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CA556-4E59-45F2-A96D-94D0070F62F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6426-4D27-401A-B2DF-3E9884DFD5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7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0C807-6550-45D7-93C0-D6DB285CAC8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1E85B-7DC8-4318-8CA9-8C5CFBB578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9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522B6-B3EE-4364-916E-C9887361776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2D6D-7B3C-41DE-8EBF-18000D0A33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348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45D4-7959-41B4-AACE-270EFA70E5E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F302-D47B-466F-880D-4681F9A0F0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C668B-944F-458B-B908-EFCD11A0B4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30C57-3936-43D9-BABB-B99D8C511E66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32C3-B06D-4596-AF33-48F7B80A4B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57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2378B-8B84-4C12-BA37-502E7C48569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3BD6A-AD75-4A01-91BC-7C693C4103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690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2514-20C1-46B4-BDDE-D4FAC1303ED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D2E9-AAA4-4A4F-9811-D09A84887C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7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21E3-DF63-4151-A35D-AD263E597216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9B955-D086-48A1-96FF-E84E39E5D9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95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C3DBA-1324-49F4-B047-666B57B700F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AAC07-9CC6-43A1-AC8F-93005F8574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96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65050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3F58F-1456-4388-810B-EF0CE0EE27E7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06DA7-6636-4285-9372-59F76CB9FF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8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CA556-4E59-45F2-A96D-94D0070F62F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6426-4D27-401A-B2DF-3E9884DFD5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622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0C807-6550-45D7-93C0-D6DB285CAC8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1E85B-7DC8-4318-8CA9-8C5CFBB578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30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522B6-B3EE-4364-916E-C9887361776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2D6D-7B3C-41DE-8EBF-18000D0A33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3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12433-7331-4EF5-9D48-58435D0C8D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45D4-7959-41B4-AACE-270EFA70E5E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F302-D47B-466F-880D-4681F9A0F0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801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30C57-3936-43D9-BABB-B99D8C511E66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32C3-B06D-4596-AF33-48F7B80A4B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420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2378B-8B84-4C12-BA37-502E7C48569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3BD6A-AD75-4A01-91BC-7C693C4103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616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2514-20C1-46B4-BDDE-D4FAC1303ED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D2E9-AAA4-4A4F-9811-D09A84887C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029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21E3-DF63-4151-A35D-AD263E597216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9B955-D086-48A1-96FF-E84E39E5D9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57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C3DBA-1324-49F4-B047-666B57B700F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AAC07-9CC6-43A1-AC8F-93005F8574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7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82412-C9D6-457D-B05A-FF83EE2077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E73-6C37-444F-A9B6-49707844BC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B29C7-4B0D-4BE7-B44D-16C7C43525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A7A87-CCF1-4A25-8E77-9D4086D904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355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EBA6600-9435-44D7-BF2C-9197B98494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9A8D758-B32C-4405-9016-7D3B92386BFE}" type="datetime3"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2018年1月18日星期四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7E8794-3894-4B65-B987-3723E5779251}" type="slidenum"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567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982EE74F-EA2B-4526-A609-988911A820DB}" type="datetime3"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2018年1月18日星期四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8402B1-AE79-4E48-9C70-22420E1BDA41}" type="slidenum"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93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982EE74F-EA2B-4526-A609-988911A820DB}" type="datetime3"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2018年1月18日星期四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8402B1-AE79-4E48-9C70-22420E1BDA41}" type="slidenum"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11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0"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982EE74F-EA2B-4526-A609-988911A820DB}" type="datetime3"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2018年1月18日星期四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8402B1-AE79-4E48-9C70-22420E1BDA41}" type="slidenum"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64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35745;&#31639;&#26426;&#32452;&#32455;&#19982;&#20307;&#31995;&#32467;&#26500;\&#32452;&#25104;&#19982;&#20307;&#31995;&#32467;&#26500;\8.1.2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第八章   输入输出系统</a:t>
            </a:r>
          </a:p>
        </p:txBody>
      </p:sp>
      <p:sp>
        <p:nvSpPr>
          <p:cNvPr id="7204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763713" y="2276475"/>
            <a:ext cx="5757862" cy="4114800"/>
          </a:xfrm>
        </p:spPr>
        <p:txBody>
          <a:bodyPr/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对外围设备的管理方式</a:t>
            </a:r>
          </a:p>
          <a:p>
            <a:r>
              <a:rPr lang="zh-CN" altLang="en-US" b="1" dirty="0"/>
              <a:t>程序中断方式</a:t>
            </a:r>
          </a:p>
          <a:p>
            <a:r>
              <a:rPr lang="en-US" altLang="zh-CN" b="1" dirty="0"/>
              <a:t>DMA</a:t>
            </a:r>
            <a:r>
              <a:rPr lang="zh-CN" altLang="en-US" b="1" dirty="0"/>
              <a:t>方式</a:t>
            </a:r>
          </a:p>
          <a:p>
            <a:r>
              <a:rPr lang="zh-CN" altLang="en-US" b="1" dirty="0"/>
              <a:t>通道</a:t>
            </a:r>
            <a:r>
              <a:rPr lang="zh-CN" altLang="en-US" b="1" dirty="0" smtClean="0"/>
              <a:t>方式</a:t>
            </a:r>
            <a:endParaRPr lang="zh-CN" altLang="en-US" b="1" dirty="0"/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程序中断方式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10668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查询：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5334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）中断的引入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676400" y="1295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程序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352800" y="54102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并行操作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0" y="16002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主机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1219200" y="1828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32004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3200400" y="2362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5029200" y="1828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50292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0" y="25908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外设</a:t>
            </a:r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1219200" y="3124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3200400" y="2590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1676400" y="2590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空闲</a:t>
            </a:r>
          </a:p>
        </p:txBody>
      </p:sp>
      <p:grpSp>
        <p:nvGrpSpPr>
          <p:cNvPr id="14381" name="Group 45"/>
          <p:cNvGrpSpPr>
            <a:grpSpLocks/>
          </p:cNvGrpSpPr>
          <p:nvPr/>
        </p:nvGrpSpPr>
        <p:grpSpPr bwMode="auto">
          <a:xfrm>
            <a:off x="2971800" y="2057400"/>
            <a:ext cx="228600" cy="647700"/>
            <a:chOff x="1823" y="1295"/>
            <a:chExt cx="144" cy="408"/>
          </a:xfrm>
        </p:grpSpPr>
        <p:sp>
          <p:nvSpPr>
            <p:cNvPr id="14378" name="Arc 42"/>
            <p:cNvSpPr>
              <a:spLocks/>
            </p:cNvSpPr>
            <p:nvPr/>
          </p:nvSpPr>
          <p:spPr bwMode="auto">
            <a:xfrm rot="-5400000">
              <a:off x="1787" y="1331"/>
              <a:ext cx="21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Arc 43"/>
            <p:cNvSpPr>
              <a:spLocks/>
            </p:cNvSpPr>
            <p:nvPr/>
          </p:nvSpPr>
          <p:spPr bwMode="auto">
            <a:xfrm rot="16200000" flipH="1">
              <a:off x="1787" y="1523"/>
              <a:ext cx="21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3200400" y="2590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2057400" y="2057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启动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3505200" y="17526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等待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505200" y="2590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工作</a:t>
            </a:r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5029200" y="2590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5029200" y="3124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5410200" y="12954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程序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5257800" y="2057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交换数据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0" y="32004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中断：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0" y="37338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主机</a:t>
            </a:r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1219200" y="39624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1676400" y="34290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程序</a:t>
            </a: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0" y="47244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外设</a:t>
            </a:r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1219200" y="5257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1676400" y="4724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空闲</a:t>
            </a:r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3200400" y="396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32004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00" name="Group 64"/>
          <p:cNvGrpSpPr>
            <a:grpSpLocks/>
          </p:cNvGrpSpPr>
          <p:nvPr/>
        </p:nvGrpSpPr>
        <p:grpSpPr bwMode="auto">
          <a:xfrm>
            <a:off x="2971800" y="4267200"/>
            <a:ext cx="228600" cy="647700"/>
            <a:chOff x="1823" y="1295"/>
            <a:chExt cx="144" cy="408"/>
          </a:xfrm>
        </p:grpSpPr>
        <p:sp>
          <p:nvSpPr>
            <p:cNvPr id="14401" name="Arc 65"/>
            <p:cNvSpPr>
              <a:spLocks/>
            </p:cNvSpPr>
            <p:nvPr/>
          </p:nvSpPr>
          <p:spPr bwMode="auto">
            <a:xfrm rot="-5400000">
              <a:off x="1787" y="1331"/>
              <a:ext cx="21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2" name="Arc 66"/>
            <p:cNvSpPr>
              <a:spLocks/>
            </p:cNvSpPr>
            <p:nvPr/>
          </p:nvSpPr>
          <p:spPr bwMode="auto">
            <a:xfrm rot="16200000" flipH="1">
              <a:off x="1787" y="1523"/>
              <a:ext cx="21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403" name="Line 67"/>
          <p:cNvSpPr>
            <a:spLocks noChangeShapeType="1"/>
          </p:cNvSpPr>
          <p:nvPr/>
        </p:nvSpPr>
        <p:spPr bwMode="auto">
          <a:xfrm>
            <a:off x="3200400" y="4724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2057400" y="4267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启动</a:t>
            </a:r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3200400" y="47244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3505200" y="4724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工作</a:t>
            </a:r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3505200" y="396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>
            <a:off x="3505200" y="3962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3505200" y="3429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程序</a:t>
            </a:r>
          </a:p>
        </p:txBody>
      </p:sp>
      <p:sp>
        <p:nvSpPr>
          <p:cNvPr id="14410" name="Line 74"/>
          <p:cNvSpPr>
            <a:spLocks noChangeShapeType="1"/>
          </p:cNvSpPr>
          <p:nvPr/>
        </p:nvSpPr>
        <p:spPr bwMode="auto">
          <a:xfrm>
            <a:off x="5029200" y="4724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1" name="Line 75"/>
          <p:cNvSpPr>
            <a:spLocks noChangeShapeType="1"/>
          </p:cNvSpPr>
          <p:nvPr/>
        </p:nvSpPr>
        <p:spPr bwMode="auto">
          <a:xfrm>
            <a:off x="5029200" y="5257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4800600" y="4267200"/>
            <a:ext cx="228600" cy="647700"/>
            <a:chOff x="2832" y="3456"/>
            <a:chExt cx="144" cy="408"/>
          </a:xfrm>
        </p:grpSpPr>
        <p:sp>
          <p:nvSpPr>
            <p:cNvPr id="14413" name="Arc 77"/>
            <p:cNvSpPr>
              <a:spLocks/>
            </p:cNvSpPr>
            <p:nvPr/>
          </p:nvSpPr>
          <p:spPr bwMode="auto">
            <a:xfrm rot="-5400000">
              <a:off x="2796" y="3492"/>
              <a:ext cx="21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4" name="Arc 78"/>
            <p:cNvSpPr>
              <a:spLocks/>
            </p:cNvSpPr>
            <p:nvPr/>
          </p:nvSpPr>
          <p:spPr bwMode="auto">
            <a:xfrm rot="16200000" flipH="1">
              <a:off x="2796" y="3684"/>
              <a:ext cx="21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416" name="Text Box 80"/>
          <p:cNvSpPr txBox="1">
            <a:spLocks noChangeArrowheads="1"/>
          </p:cNvSpPr>
          <p:nvPr/>
        </p:nvSpPr>
        <p:spPr bwMode="auto">
          <a:xfrm>
            <a:off x="3962400" y="4191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请求</a:t>
            </a:r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>
            <a:off x="5029200" y="396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>
            <a:off x="5029200" y="4495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5029200" y="39624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中断程序</a:t>
            </a:r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5181600" y="4572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交换数据</a:t>
            </a:r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>
            <a:off x="6858000" y="396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>
            <a:off x="6858000" y="39624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3" name="Text Box 87"/>
          <p:cNvSpPr txBox="1">
            <a:spLocks noChangeArrowheads="1"/>
          </p:cNvSpPr>
          <p:nvPr/>
        </p:nvSpPr>
        <p:spPr bwMode="auto">
          <a:xfrm>
            <a:off x="7162800" y="3429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程序</a:t>
            </a:r>
          </a:p>
        </p:txBody>
      </p:sp>
      <p:sp>
        <p:nvSpPr>
          <p:cNvPr id="14424" name="Line 88"/>
          <p:cNvSpPr>
            <a:spLocks noChangeShapeType="1"/>
          </p:cNvSpPr>
          <p:nvPr/>
        </p:nvSpPr>
        <p:spPr bwMode="auto">
          <a:xfrm>
            <a:off x="3200400" y="5334000"/>
            <a:ext cx="0" cy="533400"/>
          </a:xfrm>
          <a:prstGeom prst="line">
            <a:avLst/>
          </a:prstGeom>
          <a:noFill/>
          <a:ln w="38100">
            <a:solidFill>
              <a:srgbClr val="EEF82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5" name="Line 89"/>
          <p:cNvSpPr>
            <a:spLocks noChangeShapeType="1"/>
          </p:cNvSpPr>
          <p:nvPr/>
        </p:nvSpPr>
        <p:spPr bwMode="auto">
          <a:xfrm>
            <a:off x="5029200" y="5334000"/>
            <a:ext cx="0" cy="533400"/>
          </a:xfrm>
          <a:prstGeom prst="line">
            <a:avLst/>
          </a:prstGeom>
          <a:noFill/>
          <a:ln w="38100">
            <a:solidFill>
              <a:srgbClr val="EEF82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>
            <a:off x="2590800" y="5638800"/>
            <a:ext cx="609600" cy="0"/>
          </a:xfrm>
          <a:prstGeom prst="line">
            <a:avLst/>
          </a:prstGeom>
          <a:noFill/>
          <a:ln w="38100">
            <a:solidFill>
              <a:srgbClr val="EEF82E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5029200" y="5638800"/>
            <a:ext cx="609600" cy="0"/>
          </a:xfrm>
          <a:prstGeom prst="line">
            <a:avLst/>
          </a:prstGeom>
          <a:noFill/>
          <a:ln w="38100">
            <a:solidFill>
              <a:srgbClr val="EEF82E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0" name="Text Box 94"/>
          <p:cNvSpPr txBox="1">
            <a:spLocks noChangeArrowheads="1"/>
          </p:cNvSpPr>
          <p:nvPr/>
        </p:nvSpPr>
        <p:spPr bwMode="auto">
          <a:xfrm>
            <a:off x="0" y="60960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）中断定义</a:t>
            </a:r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4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4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4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4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3" dur="500"/>
                                        <p:tgtEl>
                                          <p:spTgt spid="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2" grpId="0" autoUpdateAnimBg="0"/>
      <p:bldP spid="14363" grpId="0" autoUpdateAnimBg="0"/>
      <p:bldP spid="14364" grpId="0" build="p" autoUpdateAnimBg="0" advAuto="0"/>
      <p:bldP spid="14367" grpId="0" autoUpdateAnimBg="0"/>
      <p:bldP spid="14368" grpId="0" animBg="1"/>
      <p:bldP spid="14369" grpId="0" animBg="1"/>
      <p:bldP spid="14370" grpId="0" animBg="1"/>
      <p:bldP spid="14371" grpId="0" animBg="1"/>
      <p:bldP spid="14372" grpId="0" animBg="1"/>
      <p:bldP spid="14373" grpId="0" autoUpdateAnimBg="0"/>
      <p:bldP spid="14374" grpId="0" animBg="1"/>
      <p:bldP spid="14375" grpId="0" animBg="1"/>
      <p:bldP spid="14376" grpId="0" autoUpdateAnimBg="0"/>
      <p:bldP spid="14382" grpId="0" animBg="1"/>
      <p:bldP spid="14383" grpId="0" build="p" autoUpdateAnimBg="0" advAuto="0"/>
      <p:bldP spid="14384" grpId="0" autoUpdateAnimBg="0"/>
      <p:bldP spid="14385" grpId="0" autoUpdateAnimBg="0"/>
      <p:bldP spid="14386" grpId="0" animBg="1"/>
      <p:bldP spid="14387" grpId="0" animBg="1"/>
      <p:bldP spid="14388" grpId="0" autoUpdateAnimBg="0"/>
      <p:bldP spid="14389" grpId="0" build="p" autoUpdateAnimBg="0"/>
      <p:bldP spid="14390" grpId="0" autoUpdateAnimBg="0"/>
      <p:bldP spid="14391" grpId="0" autoUpdateAnimBg="0"/>
      <p:bldP spid="14392" grpId="0" animBg="1"/>
      <p:bldP spid="14394" grpId="0" autoUpdateAnimBg="0"/>
      <p:bldP spid="14395" grpId="0" autoUpdateAnimBg="0"/>
      <p:bldP spid="14396" grpId="0" animBg="1"/>
      <p:bldP spid="14397" grpId="0" autoUpdateAnimBg="0"/>
      <p:bldP spid="14398" grpId="0" animBg="1"/>
      <p:bldP spid="14399" grpId="0" animBg="1"/>
      <p:bldP spid="14403" grpId="0" animBg="1"/>
      <p:bldP spid="14404" grpId="0" build="p" autoUpdateAnimBg="0" advAuto="0"/>
      <p:bldP spid="14405" grpId="0" animBg="1"/>
      <p:bldP spid="14406" grpId="0" autoUpdateAnimBg="0"/>
      <p:bldP spid="14407" grpId="0" animBg="1"/>
      <p:bldP spid="14408" grpId="0" animBg="1"/>
      <p:bldP spid="14409" grpId="0" autoUpdateAnimBg="0"/>
      <p:bldP spid="14410" grpId="0" animBg="1"/>
      <p:bldP spid="14411" grpId="0" animBg="1"/>
      <p:bldP spid="14416" grpId="0" build="p" autoUpdateAnimBg="0" advAuto="0"/>
      <p:bldP spid="14417" grpId="0" animBg="1"/>
      <p:bldP spid="14418" grpId="0" animBg="1"/>
      <p:bldP spid="14419" grpId="0" autoUpdateAnimBg="0"/>
      <p:bldP spid="14420" grpId="0" build="p" autoUpdateAnimBg="0"/>
      <p:bldP spid="14421" grpId="0" animBg="1"/>
      <p:bldP spid="14422" grpId="0" animBg="1"/>
      <p:bldP spid="14423" grpId="0" autoUpdateAnimBg="0"/>
      <p:bldP spid="14424" grpId="0" animBg="1"/>
      <p:bldP spid="14425" grpId="0" animBg="1"/>
      <p:bldP spid="14427" grpId="0" animBg="1"/>
      <p:bldP spid="14428" grpId="0" animBg="1"/>
      <p:bldP spid="144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524000" y="2895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3276600"/>
            <a:ext cx="25146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开中断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5240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91" name="Group 31"/>
          <p:cNvGrpSpPr>
            <a:grpSpLocks/>
          </p:cNvGrpSpPr>
          <p:nvPr/>
        </p:nvGrpSpPr>
        <p:grpSpPr bwMode="auto">
          <a:xfrm>
            <a:off x="3276600" y="3810000"/>
            <a:ext cx="3733800" cy="1981200"/>
            <a:chOff x="2064" y="2496"/>
            <a:chExt cx="2352" cy="1248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064" y="2496"/>
              <a:ext cx="2352" cy="1248"/>
            </a:xfrm>
            <a:prstGeom prst="flowChartDecision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304" y="2880"/>
              <a:ext cx="201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ea typeface="黑体" pitchFamily="2" charset="-122"/>
                </a:rPr>
                <a:t>一条指令结束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ea typeface="黑体" pitchFamily="2" charset="-122"/>
                </a:rPr>
                <a:t>时有中断请求？</a:t>
              </a:r>
            </a:p>
          </p:txBody>
        </p:sp>
      </p:grp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124200" y="34290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3124200" y="34290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1524000" y="6400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495800" y="56388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934200" y="4267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524000" y="4876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81000" y="5249863"/>
            <a:ext cx="2514600" cy="617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继续原程序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524000" y="5867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0" y="16764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）中断流程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0" y="2287584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CPU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设置中断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标志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0" y="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暂时中止现行程序的执行，转去执行为某个随机事态服务的中断处理程序。处理完毕后自动恢复原程序的执行。</a:t>
            </a:r>
          </a:p>
        </p:txBody>
      </p:sp>
      <p:sp>
        <p:nvSpPr>
          <p:cNvPr id="15385" name="AutoShape 25"/>
          <p:cNvSpPr>
            <a:spLocks/>
          </p:cNvSpPr>
          <p:nvPr/>
        </p:nvSpPr>
        <p:spPr bwMode="auto">
          <a:xfrm>
            <a:off x="4953000" y="2133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029200" y="18288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=0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允许响应中断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781800" y="22860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（开中断）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5029200" y="27432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=1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不允许响应中断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6781800" y="32004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（关中断）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381000" y="4267200"/>
            <a:ext cx="25146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启动外设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5181600" y="3429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934200" y="5257800"/>
            <a:ext cx="1981200" cy="1104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执行中断服务程序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3886200" y="6172200"/>
            <a:ext cx="25146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继续原程序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5181600" y="579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7010400" y="4800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7924800" y="480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H="1" flipV="1">
            <a:off x="7924800" y="6324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 flipH="1">
            <a:off x="6705600" y="6553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H="1">
            <a:off x="5181600" y="5867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V="1">
            <a:off x="6705600" y="5867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7924800" y="4724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响应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6019800" y="5410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返回</a:t>
            </a:r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 autoUpdateAnimBg="0"/>
      <p:bldP spid="15365" grpId="0" animBg="1"/>
      <p:bldP spid="15369" grpId="0" animBg="1"/>
      <p:bldP spid="15370" grpId="0" animBg="1"/>
      <p:bldP spid="15371" grpId="0" animBg="1"/>
      <p:bldP spid="15372" grpId="0" build="p" autoUpdateAnimBg="0"/>
      <p:bldP spid="15373" grpId="0" build="p" autoUpdateAnimBg="0"/>
      <p:bldP spid="15374" grpId="0" animBg="1"/>
      <p:bldP spid="15375" grpId="0" animBg="1" autoUpdateAnimBg="0"/>
      <p:bldP spid="15376" grpId="0" animBg="1"/>
      <p:bldP spid="15377" grpId="0" autoUpdateAnimBg="0"/>
      <p:bldP spid="15378" grpId="0" autoUpdateAnimBg="0"/>
      <p:bldP spid="15385" grpId="0" animBg="1"/>
      <p:bldP spid="15386" grpId="0" autoUpdateAnimBg="0"/>
      <p:bldP spid="15387" grpId="0" build="p" autoUpdateAnimBg="0"/>
      <p:bldP spid="15388" grpId="0" autoUpdateAnimBg="0"/>
      <p:bldP spid="15389" grpId="0" build="p" autoUpdateAnimBg="0"/>
      <p:bldP spid="15390" grpId="0" animBg="1" autoUpdateAnimBg="0"/>
      <p:bldP spid="15392" grpId="0" animBg="1"/>
      <p:bldP spid="15393" grpId="0" animBg="1" autoUpdateAnimBg="0"/>
      <p:bldP spid="15394" grpId="0" animBg="1" autoUpdateAnimBg="0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5402" grpId="0" build="p" autoUpdateAnimBg="0" advAuto="0"/>
      <p:bldP spid="1540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42988" y="0"/>
            <a:ext cx="6934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8.3   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程序中断方式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609600"/>
            <a:ext cx="5105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一  中断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114300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1752600"/>
            <a:ext cx="9144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 CPU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暂时中止现行程序的执行，转去执行为某个随机事态服务的中断处理程序。处理完毕后自动恢复原程序的执行。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0" y="3382963"/>
            <a:ext cx="5791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实质与特点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0" y="396240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）实质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900113" y="4894263"/>
            <a:ext cx="32766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程序切换</a:t>
            </a:r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>
            <a:off x="2805113" y="4665663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109913" y="4437063"/>
            <a:ext cx="32766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方法：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252913" y="4437063"/>
            <a:ext cx="42799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保存断点，保护现场；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252913" y="4970463"/>
            <a:ext cx="4640262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恢复现场，返回断点。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109913" y="5503863"/>
            <a:ext cx="32766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时间：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252913" y="5503863"/>
            <a:ext cx="4891087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一条指令结束时切换。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4252913" y="6037263"/>
            <a:ext cx="47117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保证程序的完整性。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  <p:bldP spid="35848" grpId="0" autoUpdateAnimBg="0"/>
      <p:bldP spid="35849" grpId="0" animBg="1"/>
      <p:bldP spid="35850" grpId="0" autoUpdateAnimBg="0"/>
      <p:bldP spid="35851" grpId="0" autoUpdateAnimBg="0"/>
      <p:bldP spid="35852" grpId="0" autoUpdateAnimBg="0"/>
      <p:bldP spid="35853" grpId="0" autoUpdateAnimBg="0"/>
      <p:bldP spid="35854" grpId="0" autoUpdateAnimBg="0"/>
      <p:bldP spid="358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79388" y="620713"/>
            <a:ext cx="5791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中断分类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60400" y="127000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）硬件中断与软中断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660400" y="191770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）内中断与外中断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60400" y="2566988"/>
            <a:ext cx="59055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）可屏蔽中断与非屏蔽中断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1452563" y="4222750"/>
            <a:ext cx="2179637" cy="1373188"/>
          </a:xfrm>
          <a:prstGeom prst="rect">
            <a:avLst/>
          </a:prstGeom>
          <a:solidFill>
            <a:srgbClr val="FEF4F2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由硬件提供服务程序入口地址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660400" y="328295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）向量中断与非向量中断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H="1">
            <a:off x="2244725" y="3790950"/>
            <a:ext cx="647700" cy="431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5053013" y="3790950"/>
            <a:ext cx="1031875" cy="4302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5341938" y="4214813"/>
            <a:ext cx="2109787" cy="1373187"/>
          </a:xfrm>
          <a:prstGeom prst="rect">
            <a:avLst/>
          </a:prstGeom>
          <a:solidFill>
            <a:srgbClr val="FEF4F2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由软件提供服务程序入口地址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utoUpdateAnimBg="0"/>
      <p:bldP spid="37902" grpId="0" autoUpdateAnimBg="0"/>
      <p:bldP spid="37906" grpId="0" autoUpdateAnimBg="0"/>
      <p:bldP spid="37911" grpId="0" autoUpdateAnimBg="0"/>
      <p:bldP spid="37916" grpId="0" animBg="1" autoUpdateAnimBg="0"/>
      <p:bldP spid="37918" grpId="0" autoUpdateAnimBg="0"/>
      <p:bldP spid="37919" grpId="0" animBg="1"/>
      <p:bldP spid="37920" grpId="0" animBg="1"/>
      <p:bldP spid="3792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5292725" y="1557338"/>
            <a:ext cx="685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384425" y="1773238"/>
            <a:ext cx="4495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服务程序、中断向量表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0825" y="981075"/>
            <a:ext cx="3816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中断系统的组成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50825" y="1736725"/>
            <a:ext cx="2743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）软件：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50825" y="2489200"/>
            <a:ext cx="2743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）硬件</a:t>
            </a:r>
          </a:p>
        </p:txBody>
      </p:sp>
      <p:sp>
        <p:nvSpPr>
          <p:cNvPr id="38921" name="AutoShape 9"/>
          <p:cNvSpPr>
            <a:spLocks/>
          </p:cNvSpPr>
          <p:nvPr/>
        </p:nvSpPr>
        <p:spPr bwMode="auto">
          <a:xfrm>
            <a:off x="2232025" y="25193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384425" y="2381250"/>
            <a:ext cx="2590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接口方面：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060825" y="238125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请求、传递、判优逻辑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384425" y="2838450"/>
            <a:ext cx="2590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方面：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908425" y="283845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响应逻辑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076825" y="981075"/>
            <a:ext cx="3790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中断系统的硬、软界面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nimBg="1"/>
      <p:bldP spid="38922" grpId="0" autoUpdateAnimBg="0"/>
      <p:bldP spid="38923" grpId="0" autoUpdateAnimBg="0"/>
      <p:bldP spid="38924" grpId="0" autoUpdateAnimBg="0"/>
      <p:bldP spid="389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06375" y="476250"/>
            <a:ext cx="8686800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工作原理：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     采用中断的方式可以使</a:t>
            </a:r>
            <a:r>
              <a:rPr lang="en-US" altLang="zh-CN" b="1"/>
              <a:t>CPU</a:t>
            </a:r>
            <a:r>
              <a:rPr lang="zh-CN" altLang="en-US" b="1"/>
              <a:t>和外围设备在一些操作上并行工作，来提高</a:t>
            </a:r>
            <a:r>
              <a:rPr lang="en-US" altLang="zh-CN" b="1"/>
              <a:t>CPU</a:t>
            </a:r>
            <a:r>
              <a:rPr lang="zh-CN" altLang="en-US" b="1"/>
              <a:t>效率。但是中断方式的操作复杂，并需要硬件支持。</a:t>
            </a:r>
          </a:p>
          <a:p>
            <a:pPr>
              <a:spcBef>
                <a:spcPct val="30000"/>
              </a:spcBef>
            </a:pPr>
            <a:endParaRPr lang="zh-CN" altLang="en-US" b="1"/>
          </a:p>
          <a:p>
            <a:pPr>
              <a:spcBef>
                <a:spcPct val="30000"/>
              </a:spcBef>
            </a:pPr>
            <a:r>
              <a:rPr lang="zh-CN" altLang="en-US" b="1"/>
              <a:t>在中断处理过程中需要注意的：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CPU</a:t>
            </a:r>
            <a:r>
              <a:rPr lang="zh-CN" altLang="en-US" b="1"/>
              <a:t>只有在当前一条指令执行完毕后，才能响应中断，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）中断时的现场保存和返回时的现场恢复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）“中断屏蔽”触发器</a:t>
            </a:r>
            <a:r>
              <a:rPr lang="en-US" altLang="zh-CN" b="1"/>
              <a:t>IM</a:t>
            </a:r>
            <a:r>
              <a:rPr lang="zh-CN" altLang="en-US" b="1"/>
              <a:t>：</a:t>
            </a:r>
            <a:r>
              <a:rPr lang="en-US" altLang="zh-CN" b="1"/>
              <a:t>0</a:t>
            </a:r>
            <a:r>
              <a:rPr lang="zh-CN" altLang="en-US" b="1"/>
              <a:t>允许中断，</a:t>
            </a:r>
            <a:r>
              <a:rPr lang="en-US" altLang="zh-CN" b="1"/>
              <a:t>1</a:t>
            </a:r>
            <a:r>
              <a:rPr lang="zh-CN" altLang="en-US" b="1"/>
              <a:t>不接受中断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）中断处理过程由硬件和软件协作完成；中断周期和服务程序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239000" cy="633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66775"/>
            <a:ext cx="8412162" cy="5657850"/>
          </a:xfrm>
          <a:prstGeom prst="rect">
            <a:avLst/>
          </a:prstGeom>
          <a:noFill/>
        </p:spPr>
      </p:pic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772400" cy="720725"/>
          </a:xfrm>
          <a:noFill/>
          <a:ln/>
        </p:spPr>
        <p:txBody>
          <a:bodyPr/>
          <a:lstStyle/>
          <a:p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中断方式的接口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zh-CN" altLang="en-US"/>
              <a:t>程序中断方式的标志触发器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248150"/>
          </a:xfrm>
          <a:noFill/>
          <a:ln/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准备就绪的标志（</a:t>
            </a:r>
            <a:r>
              <a:rPr lang="en-US" altLang="zh-CN" sz="2800" b="1" dirty="0">
                <a:solidFill>
                  <a:schemeClr val="tx2"/>
                </a:solidFill>
              </a:rPr>
              <a:t>RD</a:t>
            </a:r>
            <a:r>
              <a:rPr lang="zh-CN" altLang="en-US" sz="2800" b="1" dirty="0">
                <a:solidFill>
                  <a:schemeClr val="tx2"/>
                </a:solidFill>
              </a:rPr>
              <a:t>）</a:t>
            </a:r>
            <a:r>
              <a:rPr lang="zh-CN" altLang="en-US" sz="2800" b="1" dirty="0">
                <a:solidFill>
                  <a:srgbClr val="FFFF00"/>
                </a:solidFill>
              </a:rPr>
              <a:t>一旦设备做好一次数据的接收或发送工作，便发出一个设备动作完毕信号</a:t>
            </a:r>
            <a:r>
              <a:rPr lang="zh-CN" altLang="en-US" sz="2800" b="1" dirty="0"/>
              <a:t>，使</a:t>
            </a:r>
            <a:r>
              <a:rPr lang="en-US" altLang="zh-CN" sz="2800" b="1" dirty="0"/>
              <a:t>RD</a:t>
            </a:r>
            <a:r>
              <a:rPr lang="zh-CN" altLang="en-US" sz="2800" b="1" dirty="0"/>
              <a:t>标志为“</a:t>
            </a:r>
            <a:r>
              <a:rPr lang="en-US" altLang="zh-CN" sz="2800" b="1" dirty="0"/>
              <a:t>1”</a:t>
            </a:r>
            <a:r>
              <a:rPr lang="zh-CN" altLang="en-US" sz="2800" b="1" dirty="0"/>
              <a:t>，它就是程序查询方式中的</a:t>
            </a:r>
            <a:r>
              <a:rPr lang="en-US" altLang="zh-CN" sz="2800" b="1" dirty="0"/>
              <a:t>Ready</a:t>
            </a:r>
            <a:r>
              <a:rPr lang="zh-CN" altLang="en-US" sz="2800" b="1" dirty="0"/>
              <a:t>（就绪）标志。在中断方式中，该标志用作为中断源触发器，简称中断触发器。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允许中断触发器</a:t>
            </a:r>
            <a:r>
              <a:rPr lang="en-US" altLang="zh-CN" sz="2800" b="1" dirty="0">
                <a:solidFill>
                  <a:schemeClr val="tx2"/>
                </a:solidFill>
              </a:rPr>
              <a:t>(EI)</a:t>
            </a:r>
            <a:r>
              <a:rPr lang="zh-CN" altLang="en-US" sz="2800" b="1" dirty="0"/>
              <a:t>可以用程序指令来置位。</a:t>
            </a:r>
            <a:r>
              <a:rPr lang="en-US" altLang="zh-CN" sz="2800" b="1" dirty="0">
                <a:solidFill>
                  <a:srgbClr val="FFFF00"/>
                </a:solidFill>
              </a:rPr>
              <a:t>EI</a:t>
            </a:r>
            <a:r>
              <a:rPr lang="zh-CN" altLang="en-US" sz="2800" b="1" dirty="0">
                <a:solidFill>
                  <a:srgbClr val="FFFF00"/>
                </a:solidFill>
              </a:rPr>
              <a:t>为“</a:t>
            </a:r>
            <a:r>
              <a:rPr lang="en-US" altLang="zh-CN" sz="2800" b="1" dirty="0">
                <a:solidFill>
                  <a:srgbClr val="FFFF00"/>
                </a:solidFill>
              </a:rPr>
              <a:t>1”</a:t>
            </a:r>
            <a:r>
              <a:rPr lang="zh-CN" altLang="en-US" sz="2800" b="1" dirty="0">
                <a:solidFill>
                  <a:srgbClr val="FFFF00"/>
                </a:solidFill>
              </a:rPr>
              <a:t>时，某设备可以向</a:t>
            </a:r>
            <a:r>
              <a:rPr lang="en-US" altLang="zh-CN" sz="2800" b="1" dirty="0">
                <a:solidFill>
                  <a:srgbClr val="FFFF00"/>
                </a:solidFill>
              </a:rPr>
              <a:t>CPU</a:t>
            </a:r>
            <a:r>
              <a:rPr lang="zh-CN" altLang="en-US" sz="2800" b="1" dirty="0">
                <a:solidFill>
                  <a:srgbClr val="FFFF00"/>
                </a:solidFill>
              </a:rPr>
              <a:t>发出中断请求；</a:t>
            </a:r>
            <a:r>
              <a:rPr lang="en-US" altLang="zh-CN" sz="2800" b="1" dirty="0">
                <a:solidFill>
                  <a:srgbClr val="FFFF00"/>
                </a:solidFill>
              </a:rPr>
              <a:t>EI</a:t>
            </a:r>
            <a:r>
              <a:rPr lang="zh-CN" altLang="en-US" sz="2800" b="1" dirty="0">
                <a:solidFill>
                  <a:srgbClr val="FFFF00"/>
                </a:solidFill>
              </a:rPr>
              <a:t>为“</a:t>
            </a:r>
            <a:r>
              <a:rPr lang="en-US" altLang="zh-CN" sz="2800" b="1" dirty="0">
                <a:solidFill>
                  <a:srgbClr val="FFFF00"/>
                </a:solidFill>
              </a:rPr>
              <a:t>0”</a:t>
            </a:r>
            <a:r>
              <a:rPr lang="zh-CN" altLang="en-US" sz="2800" b="1" dirty="0">
                <a:solidFill>
                  <a:srgbClr val="FFFF00"/>
                </a:solidFill>
              </a:rPr>
              <a:t>时，不能向</a:t>
            </a:r>
            <a:r>
              <a:rPr lang="en-US" altLang="zh-CN" sz="2800" b="1" dirty="0">
                <a:solidFill>
                  <a:srgbClr val="FFFF00"/>
                </a:solidFill>
              </a:rPr>
              <a:t>CPU</a:t>
            </a:r>
            <a:r>
              <a:rPr lang="zh-CN" altLang="en-US" sz="2800" b="1" dirty="0">
                <a:solidFill>
                  <a:srgbClr val="FFFF00"/>
                </a:solidFill>
              </a:rPr>
              <a:t>发出中断请求</a:t>
            </a:r>
            <a:r>
              <a:rPr lang="zh-CN" altLang="en-US" sz="2800" b="1" dirty="0"/>
              <a:t>，这意味着某中断的中断请求被禁止。设置</a:t>
            </a:r>
            <a:r>
              <a:rPr lang="en-US" altLang="zh-CN" sz="2800" b="1" dirty="0"/>
              <a:t>EI</a:t>
            </a:r>
            <a:r>
              <a:rPr lang="zh-CN" altLang="en-US" sz="2800" b="1" dirty="0"/>
              <a:t>标志的目的就是通过程序来控制是否允许某设备发出中断请求。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程序中断方式的标志触发器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中断请求触发器（</a:t>
            </a:r>
            <a:r>
              <a:rPr lang="en-US" altLang="zh-CN" b="1" dirty="0">
                <a:solidFill>
                  <a:schemeClr val="tx2"/>
                </a:solidFill>
              </a:rPr>
              <a:t>IR</a:t>
            </a:r>
            <a:r>
              <a:rPr lang="zh-CN" altLang="en-US" b="1" dirty="0">
                <a:solidFill>
                  <a:schemeClr val="tx2"/>
                </a:solidFill>
              </a:rPr>
              <a:t>）</a:t>
            </a:r>
            <a:r>
              <a:rPr lang="zh-CN" altLang="en-US" b="1" dirty="0"/>
              <a:t>它暂存中断请求线上由设备发出的中断请求，</a:t>
            </a:r>
            <a:r>
              <a:rPr lang="zh-CN" altLang="en-US" b="1" dirty="0">
                <a:solidFill>
                  <a:srgbClr val="FFFF00"/>
                </a:solidFill>
              </a:rPr>
              <a:t>当</a:t>
            </a:r>
            <a:r>
              <a:rPr lang="en-US" altLang="zh-CN" b="1" dirty="0">
                <a:solidFill>
                  <a:srgbClr val="FFFF00"/>
                </a:solidFill>
              </a:rPr>
              <a:t>IR</a:t>
            </a:r>
            <a:r>
              <a:rPr lang="zh-CN" altLang="en-US" b="1" dirty="0">
                <a:solidFill>
                  <a:srgbClr val="FFFF00"/>
                </a:solidFill>
              </a:rPr>
              <a:t>标志为“</a:t>
            </a:r>
            <a:r>
              <a:rPr lang="en-US" altLang="zh-CN" b="1" dirty="0">
                <a:solidFill>
                  <a:srgbClr val="FFFF00"/>
                </a:solidFill>
              </a:rPr>
              <a:t>1”</a:t>
            </a:r>
            <a:r>
              <a:rPr lang="zh-CN" altLang="en-US" b="1" dirty="0">
                <a:solidFill>
                  <a:srgbClr val="FFFF00"/>
                </a:solidFill>
              </a:rPr>
              <a:t>时，表示设备发出了中断请求</a:t>
            </a:r>
            <a:r>
              <a:rPr lang="zh-CN" altLang="en-US" b="1" dirty="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中断屏蔽触发器（</a:t>
            </a:r>
            <a:r>
              <a:rPr lang="en-US" altLang="zh-CN" b="1" dirty="0">
                <a:solidFill>
                  <a:schemeClr val="tx2"/>
                </a:solidFill>
              </a:rPr>
              <a:t>IM)</a:t>
            </a:r>
            <a:r>
              <a:rPr lang="en-US" altLang="zh-CN" b="1" dirty="0"/>
              <a:t> CPU</a:t>
            </a:r>
            <a:r>
              <a:rPr lang="zh-CN" altLang="en-US" b="1" dirty="0"/>
              <a:t>是否受理中断的标志。</a:t>
            </a:r>
            <a:r>
              <a:rPr lang="en-US" altLang="zh-CN" b="1" dirty="0">
                <a:solidFill>
                  <a:srgbClr val="FFFF00"/>
                </a:solidFill>
              </a:rPr>
              <a:t>IM</a:t>
            </a:r>
            <a:r>
              <a:rPr lang="zh-CN" altLang="en-US" b="1" dirty="0">
                <a:solidFill>
                  <a:srgbClr val="FFFF00"/>
                </a:solidFill>
              </a:rPr>
              <a:t>标志为“</a:t>
            </a:r>
            <a:r>
              <a:rPr lang="en-US" altLang="zh-CN" b="1" dirty="0">
                <a:solidFill>
                  <a:srgbClr val="FFFF00"/>
                </a:solidFill>
              </a:rPr>
              <a:t>0”</a:t>
            </a:r>
            <a:r>
              <a:rPr lang="zh-CN" altLang="en-US" b="1" dirty="0">
                <a:solidFill>
                  <a:srgbClr val="FFFF00"/>
                </a:solidFill>
              </a:rPr>
              <a:t>时，</a:t>
            </a:r>
            <a:r>
              <a:rPr lang="en-US" altLang="zh-CN" b="1" dirty="0">
                <a:solidFill>
                  <a:srgbClr val="FFFF00"/>
                </a:solidFill>
              </a:rPr>
              <a:t>CPU</a:t>
            </a:r>
            <a:r>
              <a:rPr lang="zh-CN" altLang="en-US" b="1" dirty="0">
                <a:solidFill>
                  <a:srgbClr val="FFFF00"/>
                </a:solidFill>
              </a:rPr>
              <a:t>可以受理外界的中断请求</a:t>
            </a:r>
            <a:r>
              <a:rPr lang="zh-CN" altLang="en-US" b="1" dirty="0"/>
              <a:t>，反之，</a:t>
            </a:r>
            <a:r>
              <a:rPr lang="en-US" altLang="zh-CN" b="1" dirty="0"/>
              <a:t>IM</a:t>
            </a:r>
            <a:r>
              <a:rPr lang="zh-CN" altLang="en-US" b="1" dirty="0"/>
              <a:t>标志为“</a:t>
            </a:r>
            <a:r>
              <a:rPr lang="en-US" altLang="zh-CN" b="1" dirty="0"/>
              <a:t>1”</a:t>
            </a:r>
            <a:r>
              <a:rPr lang="zh-CN" altLang="en-US" b="1" dirty="0"/>
              <a:t>时，</a:t>
            </a:r>
            <a:r>
              <a:rPr lang="en-US" altLang="zh-CN" b="1" dirty="0"/>
              <a:t>CPU</a:t>
            </a:r>
            <a:r>
              <a:rPr lang="zh-CN" altLang="en-US" b="1" dirty="0"/>
              <a:t>不受理外界的中断请求。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64143C-C727-4FF7-924A-B2B34788A575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62F5C4-6D40-4AAC-A7E3-1DB8CB25C202}" type="slidenum">
              <a:rPr lang="en-US" altLang="zh-CN" sz="1200" smtClean="0">
                <a:solidFill>
                  <a:srgbClr val="000000"/>
                </a:solidFill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314"/>
            <a:ext cx="7772400" cy="151261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输入输出系统的功能：</a:t>
            </a:r>
          </a:p>
          <a:p>
            <a:pPr lvl="1" eaLnBrk="1" hangingPunct="1"/>
            <a:r>
              <a:rPr lang="zh-CN" altLang="en-US" dirty="0" smtClean="0">
                <a:latin typeface="楷体_GB2312" pitchFamily="49" charset="-122"/>
              </a:rPr>
              <a:t>为了得到高效可靠的数据传输，选择输入输出设备。</a:t>
            </a:r>
          </a:p>
          <a:p>
            <a:pPr lvl="1" eaLnBrk="1" hangingPunct="1"/>
            <a:r>
              <a:rPr lang="zh-CN" altLang="en-US" dirty="0" smtClean="0">
                <a:latin typeface="楷体_GB2312" pitchFamily="49" charset="-122"/>
              </a:rPr>
              <a:t>在选定的输入输出设备和</a:t>
            </a:r>
            <a:r>
              <a:rPr lang="en-US" altLang="zh-CN" dirty="0" smtClean="0">
                <a:latin typeface="楷体_GB2312" pitchFamily="49" charset="-122"/>
              </a:rPr>
              <a:t>CPU</a:t>
            </a:r>
            <a:r>
              <a:rPr lang="zh-CN" altLang="en-US" dirty="0" smtClean="0">
                <a:latin typeface="楷体_GB2312" pitchFamily="49" charset="-122"/>
              </a:rPr>
              <a:t>之间进行数据交换。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57200" y="457200"/>
            <a:ext cx="83534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 smtClean="0">
                <a:solidFill>
                  <a:srgbClr val="000000"/>
                </a:solidFill>
              </a:rPr>
              <a:t>8.1 </a:t>
            </a:r>
            <a:r>
              <a:rPr kumimoji="0" lang="zh-CN" altLang="en-US" sz="3200" b="1" smtClean="0">
                <a:solidFill>
                  <a:srgbClr val="000000"/>
                </a:solidFill>
              </a:rPr>
              <a:t>外围设备的速度分级与信息交换方式</a:t>
            </a:r>
            <a:endParaRPr kumimoji="0" lang="zh-CN" altLang="en-US" sz="3200" b="1" smtClean="0">
              <a:solidFill>
                <a:srgbClr val="9933FF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3258" y="2780928"/>
            <a:ext cx="866074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990600" algn="l"/>
              </a:tabLst>
              <a:defRPr sz="24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22300" indent="-265113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tabLst>
                <a:tab pos="990600" algn="l"/>
              </a:tabLst>
              <a:defRPr sz="2400" b="1" kern="1200">
                <a:solidFill>
                  <a:schemeClr val="folHlink"/>
                </a:solidFill>
                <a:latin typeface="+mn-lt"/>
                <a:ea typeface="楷体_GB2312" pitchFamily="49" charset="-122"/>
                <a:cs typeface="+mn-cs"/>
              </a:defRPr>
            </a:lvl2pPr>
            <a:lvl3pPr marL="990600" indent="-188913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tabLst>
                <a:tab pos="990600" algn="l"/>
              </a:tabLst>
              <a:defRPr sz="2400" b="1" kern="1200">
                <a:solidFill>
                  <a:srgbClr val="996633"/>
                </a:solidFill>
                <a:latin typeface="+mn-lt"/>
                <a:ea typeface="仿宋_GB2312" pitchFamily="49" charset="-122"/>
                <a:cs typeface="+mn-cs"/>
              </a:defRPr>
            </a:lvl3pPr>
            <a:lvl4pPr marL="1346200" indent="-176213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tabLst>
                <a:tab pos="990600" algn="l"/>
              </a:tabLst>
              <a:defRPr sz="2000" kern="1200">
                <a:solidFill>
                  <a:srgbClr val="006600"/>
                </a:solidFill>
                <a:latin typeface="+mn-lt"/>
                <a:ea typeface="方正舒体" panose="02010601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99060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zh-CN" altLang="en-US" sz="2800" dirty="0" smtClean="0">
                <a:latin typeface="楷体_GB2312" pitchFamily="49" charset="-122"/>
                <a:ea typeface="楷体_GB2312" pitchFamily="49" charset="-122"/>
              </a:rPr>
              <a:t>输入输出设备和</a:t>
            </a:r>
            <a:r>
              <a:rPr kumimoji="0" lang="en-US" altLang="zh-CN" sz="2800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sz="2800" dirty="0" smtClean="0">
                <a:latin typeface="楷体_GB2312" pitchFamily="49" charset="-122"/>
                <a:ea typeface="楷体_GB2312" pitchFamily="49" charset="-122"/>
              </a:rPr>
              <a:t>交换数据的过程：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 smtClean="0">
                <a:solidFill>
                  <a:schemeClr val="hlink"/>
                </a:solidFill>
                <a:latin typeface="楷体_GB2312" pitchFamily="49" charset="-122"/>
              </a:rPr>
              <a:t>输入过程：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把一个地址值放在地址总线上，选择一个输入设备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等候输入设备的数据成为有效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从数据总线上读入数据，放在一个相应的寄存器中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 smtClean="0">
                <a:solidFill>
                  <a:schemeClr val="hlink"/>
                </a:solidFill>
                <a:latin typeface="楷体_GB2312" pitchFamily="49" charset="-122"/>
              </a:rPr>
              <a:t>输出过程：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把一个地址值放在地址总线上，选择一个输出设备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把数据放在数据总线上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输出设备认为数据有效，从而把数据取走。</a:t>
            </a:r>
          </a:p>
        </p:txBody>
      </p:sp>
    </p:spTree>
    <p:extLst>
      <p:ext uri="{BB962C8B-B14F-4D97-AF65-F5344CB8AC3E}">
        <p14:creationId xmlns:p14="http://schemas.microsoft.com/office/powerpoint/2010/main" val="37143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009357" cy="48785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04048" y="2420888"/>
            <a:ext cx="206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工作标志触发器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0424" y="3347700"/>
            <a:ext cx="2583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准备就绪标志触发器</a:t>
            </a:r>
          </a:p>
        </p:txBody>
      </p:sp>
      <p:sp>
        <p:nvSpPr>
          <p:cNvPr id="6" name="矩形 5"/>
          <p:cNvSpPr/>
          <p:nvPr/>
        </p:nvSpPr>
        <p:spPr>
          <a:xfrm>
            <a:off x="3203848" y="3347700"/>
            <a:ext cx="206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允许中断触发器</a:t>
            </a:r>
          </a:p>
        </p:txBody>
      </p:sp>
      <p:sp>
        <p:nvSpPr>
          <p:cNvPr id="7" name="矩形 6"/>
          <p:cNvSpPr/>
          <p:nvPr/>
        </p:nvSpPr>
        <p:spPr>
          <a:xfrm>
            <a:off x="1259632" y="3707740"/>
            <a:ext cx="206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中断请求触发器</a:t>
            </a:r>
          </a:p>
        </p:txBody>
      </p:sp>
      <p:sp>
        <p:nvSpPr>
          <p:cNvPr id="8" name="矩形 7"/>
          <p:cNvSpPr/>
          <p:nvPr/>
        </p:nvSpPr>
        <p:spPr>
          <a:xfrm>
            <a:off x="107504" y="2906648"/>
            <a:ext cx="206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中断屏蔽触发器</a:t>
            </a:r>
          </a:p>
        </p:txBody>
      </p:sp>
      <p:sp>
        <p:nvSpPr>
          <p:cNvPr id="9" name="矩形 8"/>
          <p:cNvSpPr/>
          <p:nvPr/>
        </p:nvSpPr>
        <p:spPr>
          <a:xfrm>
            <a:off x="2195736" y="219557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复位</a:t>
            </a:r>
            <a:r>
              <a:rPr lang="en-US" altLang="zh-CN" sz="1800" b="1" dirty="0">
                <a:solidFill>
                  <a:srgbClr val="FF0000"/>
                </a:solidFill>
              </a:rPr>
              <a:t>BS/EI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078813"/>
            <a:ext cx="22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一条指令结束，</a:t>
            </a:r>
            <a:r>
              <a:rPr lang="en-US" altLang="zh-CN" sz="1800" b="1" dirty="0">
                <a:solidFill>
                  <a:srgbClr val="FF0000"/>
                </a:solidFill>
              </a:rPr>
              <a:t>CPU</a:t>
            </a:r>
            <a:r>
              <a:rPr lang="zh-CN" altLang="en-US" sz="1800" b="1" dirty="0">
                <a:solidFill>
                  <a:srgbClr val="FF0000"/>
                </a:solidFill>
              </a:rPr>
              <a:t>检查中断请求</a:t>
            </a:r>
          </a:p>
        </p:txBody>
      </p:sp>
    </p:spTree>
    <p:extLst>
      <p:ext uri="{BB962C8B-B14F-4D97-AF65-F5344CB8AC3E}">
        <p14:creationId xmlns:p14="http://schemas.microsoft.com/office/powerpoint/2010/main" val="759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90805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中断请求的提出与传递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50825" y="1558925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）如何产生中断请求？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43350" y="2236788"/>
            <a:ext cx="3581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99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完成</a:t>
            </a:r>
            <a:r>
              <a:rPr lang="zh-CN" altLang="en-US" sz="2800" b="1">
                <a:solidFill>
                  <a:srgbClr val="FF99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标志为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9750" y="4365625"/>
            <a:ext cx="3384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）使用单独请求线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504950" y="2236788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外设工作完成：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0" y="0"/>
            <a:ext cx="6248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二  中断判优与响应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504950" y="2693988"/>
            <a:ext cx="27114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允许请求：</a:t>
            </a: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352550" y="2389188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943350" y="2765425"/>
            <a:ext cx="3581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990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屏蔽</a:t>
            </a:r>
            <a:r>
              <a:rPr lang="zh-CN" altLang="en-US" sz="2800" b="1">
                <a:solidFill>
                  <a:srgbClr val="FF9900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标志为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250825" y="3500438"/>
            <a:ext cx="5791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）如何传送中断请求？</a:t>
            </a:r>
          </a:p>
        </p:txBody>
      </p:sp>
      <p:grpSp>
        <p:nvGrpSpPr>
          <p:cNvPr id="42032" name="Group 48"/>
          <p:cNvGrpSpPr>
            <a:grpSpLocks/>
          </p:cNvGrpSpPr>
          <p:nvPr/>
        </p:nvGrpSpPr>
        <p:grpSpPr bwMode="auto">
          <a:xfrm>
            <a:off x="900113" y="5084763"/>
            <a:ext cx="2895600" cy="1196975"/>
            <a:chOff x="576" y="3504"/>
            <a:chExt cx="1824" cy="754"/>
          </a:xfrm>
        </p:grpSpPr>
        <p:grpSp>
          <p:nvGrpSpPr>
            <p:cNvPr id="42033" name="Group 49"/>
            <p:cNvGrpSpPr>
              <a:grpSpLocks/>
            </p:cNvGrpSpPr>
            <p:nvPr/>
          </p:nvGrpSpPr>
          <p:grpSpPr bwMode="auto">
            <a:xfrm>
              <a:off x="576" y="3600"/>
              <a:ext cx="672" cy="624"/>
              <a:chOff x="576" y="3648"/>
              <a:chExt cx="672" cy="624"/>
            </a:xfrm>
          </p:grpSpPr>
          <p:sp>
            <p:nvSpPr>
              <p:cNvPr id="42034" name="Rectangle 50"/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5" name="Text Box 51"/>
              <p:cNvSpPr txBox="1">
                <a:spLocks noChangeArrowheads="1"/>
              </p:cNvSpPr>
              <p:nvPr/>
            </p:nvSpPr>
            <p:spPr bwMode="auto">
              <a:xfrm>
                <a:off x="624" y="3792"/>
                <a:ext cx="6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CPU</a:t>
                </a:r>
              </a:p>
            </p:txBody>
          </p:sp>
        </p:grpSp>
        <p:sp>
          <p:nvSpPr>
            <p:cNvPr id="42036" name="Line 52"/>
            <p:cNvSpPr>
              <a:spLocks noChangeShapeType="1"/>
            </p:cNvSpPr>
            <p:nvPr/>
          </p:nvSpPr>
          <p:spPr bwMode="auto">
            <a:xfrm>
              <a:off x="11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Text Box 53"/>
            <p:cNvSpPr txBox="1">
              <a:spLocks noChangeArrowheads="1"/>
            </p:cNvSpPr>
            <p:nvPr/>
          </p:nvSpPr>
          <p:spPr bwMode="auto">
            <a:xfrm>
              <a:off x="1200" y="3504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请求</a:t>
              </a:r>
            </a:p>
          </p:txBody>
        </p: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>
              <a:off x="1104" y="408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9" name="Text Box 55"/>
            <p:cNvSpPr txBox="1">
              <a:spLocks noChangeArrowheads="1"/>
            </p:cNvSpPr>
            <p:nvPr/>
          </p:nvSpPr>
          <p:spPr bwMode="auto">
            <a:xfrm>
              <a:off x="1200" y="3792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请求</a:t>
              </a:r>
            </a:p>
          </p:txBody>
        </p:sp>
        <p:sp>
          <p:nvSpPr>
            <p:cNvPr id="42040" name="Text Box 56"/>
            <p:cNvSpPr txBox="1">
              <a:spLocks noChangeArrowheads="1"/>
            </p:cNvSpPr>
            <p:nvPr/>
          </p:nvSpPr>
          <p:spPr bwMode="auto">
            <a:xfrm>
              <a:off x="1824" y="3648"/>
              <a:ext cx="576" cy="274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 I/O</a:t>
              </a:r>
            </a:p>
          </p:txBody>
        </p:sp>
        <p:sp>
          <p:nvSpPr>
            <p:cNvPr id="42041" name="Text Box 57"/>
            <p:cNvSpPr txBox="1">
              <a:spLocks noChangeArrowheads="1"/>
            </p:cNvSpPr>
            <p:nvPr/>
          </p:nvSpPr>
          <p:spPr bwMode="auto">
            <a:xfrm>
              <a:off x="1824" y="3984"/>
              <a:ext cx="576" cy="274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 I/O</a:t>
              </a:r>
            </a:p>
          </p:txBody>
        </p:sp>
      </p:grp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4859338" y="4365625"/>
            <a:ext cx="35274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）使用公共请求线</a:t>
            </a:r>
          </a:p>
        </p:txBody>
      </p:sp>
      <p:grpSp>
        <p:nvGrpSpPr>
          <p:cNvPr id="42043" name="Group 59"/>
          <p:cNvGrpSpPr>
            <a:grpSpLocks/>
          </p:cNvGrpSpPr>
          <p:nvPr/>
        </p:nvGrpSpPr>
        <p:grpSpPr bwMode="auto">
          <a:xfrm>
            <a:off x="5364163" y="5084763"/>
            <a:ext cx="3352800" cy="1143000"/>
            <a:chOff x="3408" y="3552"/>
            <a:chExt cx="2112" cy="720"/>
          </a:xfrm>
        </p:grpSpPr>
        <p:grpSp>
          <p:nvGrpSpPr>
            <p:cNvPr id="42044" name="Group 60"/>
            <p:cNvGrpSpPr>
              <a:grpSpLocks/>
            </p:cNvGrpSpPr>
            <p:nvPr/>
          </p:nvGrpSpPr>
          <p:grpSpPr bwMode="auto">
            <a:xfrm>
              <a:off x="3408" y="3648"/>
              <a:ext cx="672" cy="624"/>
              <a:chOff x="576" y="3648"/>
              <a:chExt cx="672" cy="624"/>
            </a:xfrm>
          </p:grpSpPr>
          <p:sp>
            <p:nvSpPr>
              <p:cNvPr id="42045" name="Rectangle 61"/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6" name="Text Box 62"/>
              <p:cNvSpPr txBox="1">
                <a:spLocks noChangeArrowheads="1"/>
              </p:cNvSpPr>
              <p:nvPr/>
            </p:nvSpPr>
            <p:spPr bwMode="auto">
              <a:xfrm>
                <a:off x="624" y="3792"/>
                <a:ext cx="6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CPU</a:t>
                </a:r>
              </a:p>
            </p:txBody>
          </p:sp>
        </p:grpSp>
        <p:sp>
          <p:nvSpPr>
            <p:cNvPr id="42047" name="Line 63"/>
            <p:cNvSpPr>
              <a:spLocks noChangeShapeType="1"/>
            </p:cNvSpPr>
            <p:nvPr/>
          </p:nvSpPr>
          <p:spPr bwMode="auto">
            <a:xfrm>
              <a:off x="3936" y="384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8" name="Text Box 64"/>
            <p:cNvSpPr txBox="1">
              <a:spLocks noChangeArrowheads="1"/>
            </p:cNvSpPr>
            <p:nvPr/>
          </p:nvSpPr>
          <p:spPr bwMode="auto">
            <a:xfrm>
              <a:off x="4272" y="355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ea typeface="黑体" pitchFamily="2" charset="-122"/>
                </a:rPr>
                <a:t>公共请求</a:t>
              </a:r>
            </a:p>
          </p:txBody>
        </p:sp>
        <p:sp>
          <p:nvSpPr>
            <p:cNvPr id="42049" name="Text Box 65"/>
            <p:cNvSpPr txBox="1">
              <a:spLocks noChangeArrowheads="1"/>
            </p:cNvSpPr>
            <p:nvPr/>
          </p:nvSpPr>
          <p:spPr bwMode="auto">
            <a:xfrm>
              <a:off x="4944" y="3984"/>
              <a:ext cx="576" cy="274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 </a:t>
              </a:r>
              <a:r>
                <a:rPr lang="en-US" altLang="zh-CN" sz="2000" b="1">
                  <a:solidFill>
                    <a:schemeClr val="bg2"/>
                  </a:solidFill>
                </a:rPr>
                <a:t>I/O</a:t>
              </a:r>
            </a:p>
          </p:txBody>
        </p:sp>
        <p:sp>
          <p:nvSpPr>
            <p:cNvPr id="42050" name="Text Box 66"/>
            <p:cNvSpPr txBox="1">
              <a:spLocks noChangeArrowheads="1"/>
            </p:cNvSpPr>
            <p:nvPr/>
          </p:nvSpPr>
          <p:spPr bwMode="auto">
            <a:xfrm>
              <a:off x="4128" y="3984"/>
              <a:ext cx="576" cy="274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 I/O</a:t>
              </a:r>
            </a:p>
          </p:txBody>
        </p:sp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>
              <a:off x="4368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2" name="Line 68"/>
            <p:cNvSpPr>
              <a:spLocks noChangeShapeType="1"/>
            </p:cNvSpPr>
            <p:nvPr/>
          </p:nvSpPr>
          <p:spPr bwMode="auto">
            <a:xfrm>
              <a:off x="5232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4752" y="4080"/>
              <a:ext cx="14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nimBg="1"/>
      <p:bldP spid="41994" grpId="0" autoUpdateAnimBg="0"/>
      <p:bldP spid="42031" grpId="0" autoUpdateAnimBg="0"/>
      <p:bldP spid="4204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中断判优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45720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）优先顺序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276600" y="533400"/>
            <a:ext cx="4648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故障、</a:t>
            </a:r>
            <a:r>
              <a:rPr lang="en-US" altLang="zh-CN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、外中断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990600"/>
            <a:ext cx="7924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现行程序与外设请求的判优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为现行程序赋予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优先级</a:t>
            </a:r>
            <a:endParaRPr lang="zh-CN" altLang="en-US" sz="2800" b="1" dirty="0">
              <a:solidFill>
                <a:srgbClr val="3366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62000" y="1676400"/>
            <a:ext cx="4648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设置中断屏蔽标志</a:t>
            </a:r>
            <a:endParaRPr lang="zh-CN" altLang="en-US" sz="28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248400" y="533400"/>
            <a:ext cx="3429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（输入、输出）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029200" y="1524000"/>
            <a:ext cx="3657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=0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开中断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0" y="4191000"/>
            <a:ext cx="3429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）软件判优</a:t>
            </a:r>
          </a:p>
        </p:txBody>
      </p:sp>
      <p:sp>
        <p:nvSpPr>
          <p:cNvPr id="43019" name="AutoShape 11"/>
          <p:cNvSpPr>
            <a:spLocks/>
          </p:cNvSpPr>
          <p:nvPr/>
        </p:nvSpPr>
        <p:spPr bwMode="auto">
          <a:xfrm>
            <a:off x="4876800" y="1676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33400" y="4572000"/>
            <a:ext cx="5867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由程序查询顺序确定优先级。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495800" y="2819400"/>
            <a:ext cx="4648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</a:rPr>
              <a:t>＜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外设请求优先级，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39750" y="5516563"/>
            <a:ext cx="777666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单级中断，多级中断  中断控制器判优</a:t>
            </a:r>
            <a:endParaRPr lang="zh-CN" altLang="en-US" sz="2800" b="1" dirty="0">
              <a:solidFill>
                <a:srgbClr val="3366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响应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029200" y="1919288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=1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关中断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62000" y="2362200"/>
            <a:ext cx="7772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设置程序状态字的优先级字段</a:t>
            </a:r>
          </a:p>
        </p:txBody>
      </p:sp>
      <p:sp>
        <p:nvSpPr>
          <p:cNvPr id="43026" name="AutoShape 18"/>
          <p:cNvSpPr>
            <a:spLocks/>
          </p:cNvSpPr>
          <p:nvPr/>
        </p:nvSpPr>
        <p:spPr bwMode="auto">
          <a:xfrm>
            <a:off x="4343400" y="2971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4495800" y="3276600"/>
            <a:ext cx="4648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≥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外设请求优先级，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7696200" y="3276600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不响应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0" y="3657600"/>
            <a:ext cx="7924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）各外设请求的判优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181600" y="4572000"/>
            <a:ext cx="5867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可灵活修改优先级。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62000" y="5029200"/>
            <a:ext cx="3429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）硬件判优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  <p:bldP spid="43019" grpId="0" animBg="1"/>
      <p:bldP spid="43020" grpId="0" autoUpdateAnimBg="0"/>
      <p:bldP spid="43021" grpId="0" autoUpdateAnimBg="0"/>
      <p:bldP spid="43022" grpId="0" autoUpdateAnimBg="0"/>
      <p:bldP spid="43023" grpId="0" autoUpdateAnimBg="0"/>
      <p:bldP spid="43024" grpId="0" autoUpdateAnimBg="0"/>
      <p:bldP spid="43025" grpId="0" autoUpdateAnimBg="0"/>
      <p:bldP spid="43026" grpId="0" animBg="1"/>
      <p:bldP spid="43027" grpId="0" autoUpdateAnimBg="0"/>
      <p:bldP spid="43028" grpId="0" autoUpdateAnimBg="0"/>
      <p:bldP spid="43029" grpId="0" autoUpdateAnimBg="0"/>
      <p:bldP spid="43030" grpId="0" autoUpdateAnimBg="0"/>
      <p:bldP spid="430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116013" y="1412875"/>
            <a:ext cx="6324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外设有请求，且未被屏蔽；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55650" y="4652963"/>
            <a:ext cx="4419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）非向量中断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55650" y="5219700"/>
            <a:ext cx="81724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将服务程序入口组织在查询程序中；</a:t>
            </a:r>
            <a:r>
              <a:rPr lang="en-US" altLang="zh-CN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响应时执行查询程序，查询中断源，转入相应服务程序。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4463" y="4002088"/>
            <a:ext cx="77406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）如何获取中断服务程序的入口地址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116013" y="1916113"/>
            <a:ext cx="495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CPU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开中断；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116013" y="2492375"/>
            <a:ext cx="5257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一条指令</a:t>
            </a: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非停机指令</a:t>
            </a: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结束；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116013" y="3054350"/>
            <a:ext cx="6781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无故障、</a:t>
            </a: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等优先级更高的请求。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07950" y="188913"/>
            <a:ext cx="4724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中断响应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107950" y="762000"/>
            <a:ext cx="579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）响应条件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0" grpId="0" autoUpdateAnimBg="0"/>
      <p:bldP spid="45061" grpId="0" autoUpdateAnimBg="0"/>
      <p:bldP spid="45062" grpId="0" autoUpdateAnimBg="0"/>
      <p:bldP spid="45063" grpId="0" autoUpdateAnimBg="0"/>
      <p:bldP spid="45065" grpId="0" autoUpdateAnimBg="0"/>
      <p:bldP spid="45082" grpId="0" autoUpdateAnimBg="0"/>
      <p:bldP spid="4508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140ACA-3622-4633-94FC-CE506B99B1E4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32FD74-9AE9-4AE9-9EE7-8D8213B6DCB2}" type="slidenum">
              <a:rPr lang="en-US" altLang="zh-CN" sz="1200" smtClean="0">
                <a:solidFill>
                  <a:srgbClr val="000000"/>
                </a:solidFill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0" y="52403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中断请求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981200" y="52403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8259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7620000" y="4419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8259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905000" y="11430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D7</a:t>
            </a:r>
            <a:r>
              <a:rPr lang="zh-CN" altLang="en-US" sz="2800" b="1" smtClean="0">
                <a:solidFill>
                  <a:srgbClr val="3366FF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b="1" smtClean="0">
                <a:solidFill>
                  <a:srgbClr val="3366FF"/>
                </a:solidFill>
                <a:latin typeface="宋体" panose="02010600030101010101" pitchFamily="2" charset="-122"/>
              </a:rPr>
              <a:t>D0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3962400" y="914400"/>
            <a:ext cx="3429000" cy="4267200"/>
          </a:xfrm>
          <a:prstGeom prst="rect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mtClean="0">
              <a:solidFill>
                <a:srgbClr val="000000"/>
              </a:solidFill>
            </a:endParaRP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4419600" y="4495800"/>
            <a:ext cx="2514600" cy="495300"/>
          </a:xfrm>
          <a:prstGeom prst="rect">
            <a:avLst/>
          </a:prstGeom>
          <a:solidFill>
            <a:srgbClr val="FF9966"/>
          </a:solidFill>
          <a:ln w="381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中断屏蔽寄存器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4419600" y="1143000"/>
            <a:ext cx="2514600" cy="495300"/>
          </a:xfrm>
          <a:prstGeom prst="rect">
            <a:avLst/>
          </a:prstGeom>
          <a:solidFill>
            <a:srgbClr val="FF9966"/>
          </a:solidFill>
          <a:ln w="381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中断号寄存器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423025" y="1905000"/>
            <a:ext cx="587375" cy="2286000"/>
          </a:xfrm>
          <a:prstGeom prst="rect">
            <a:avLst/>
          </a:prstGeom>
          <a:solidFill>
            <a:srgbClr val="FF9966"/>
          </a:solidFill>
          <a:ln w="38100">
            <a:solidFill>
              <a:srgbClr val="660033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中断请求寄存器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4343400" y="1905000"/>
            <a:ext cx="587375" cy="2286000"/>
          </a:xfrm>
          <a:prstGeom prst="rect">
            <a:avLst/>
          </a:prstGeom>
          <a:solidFill>
            <a:srgbClr val="FF9966"/>
          </a:solidFill>
          <a:ln w="38100">
            <a:solidFill>
              <a:srgbClr val="660033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中断服务寄存器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5410200" y="1905000"/>
            <a:ext cx="587375" cy="2286000"/>
          </a:xfrm>
          <a:prstGeom prst="rect">
            <a:avLst/>
          </a:prstGeom>
          <a:solidFill>
            <a:srgbClr val="FF9966"/>
          </a:solidFill>
          <a:ln w="38100">
            <a:solidFill>
              <a:srgbClr val="660033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优先级裁决器</a:t>
            </a:r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4953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0198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57150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>
            <a:off x="46482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3200400" y="14478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3276600" y="20574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3276600" y="25146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2438400" y="17526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9718" name="Group 21"/>
          <p:cNvGrpSpPr>
            <a:grpSpLocks/>
          </p:cNvGrpSpPr>
          <p:nvPr/>
        </p:nvGrpSpPr>
        <p:grpSpPr bwMode="auto">
          <a:xfrm>
            <a:off x="2209800" y="2286000"/>
            <a:ext cx="1143000" cy="519113"/>
            <a:chOff x="1584" y="1584"/>
            <a:chExt cx="720" cy="327"/>
          </a:xfrm>
        </p:grpSpPr>
        <p:sp>
          <p:nvSpPr>
            <p:cNvPr id="29757" name="Text Box 22"/>
            <p:cNvSpPr txBox="1">
              <a:spLocks noChangeArrowheads="1"/>
            </p:cNvSpPr>
            <p:nvPr/>
          </p:nvSpPr>
          <p:spPr bwMode="auto">
            <a:xfrm>
              <a:off x="1584" y="1584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INTA</a:t>
              </a:r>
              <a:endPara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758" name="Line 23"/>
            <p:cNvSpPr>
              <a:spLocks noChangeShapeType="1"/>
            </p:cNvSpPr>
            <p:nvPr/>
          </p:nvSpPr>
          <p:spPr bwMode="auto">
            <a:xfrm>
              <a:off x="1680" y="1632"/>
              <a:ext cx="384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7010400" y="22860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>
            <a:off x="7010400" y="36576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1" name="Line 26"/>
          <p:cNvSpPr>
            <a:spLocks noChangeShapeType="1"/>
          </p:cNvSpPr>
          <p:nvPr/>
        </p:nvSpPr>
        <p:spPr bwMode="auto">
          <a:xfrm>
            <a:off x="7010400" y="34290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2" name="Line 27"/>
          <p:cNvSpPr>
            <a:spLocks noChangeShapeType="1"/>
          </p:cNvSpPr>
          <p:nvPr/>
        </p:nvSpPr>
        <p:spPr bwMode="auto">
          <a:xfrm>
            <a:off x="7010400" y="32004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>
            <a:off x="7010400" y="25146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4" name="Line 29"/>
          <p:cNvSpPr>
            <a:spLocks noChangeShapeType="1"/>
          </p:cNvSpPr>
          <p:nvPr/>
        </p:nvSpPr>
        <p:spPr bwMode="auto">
          <a:xfrm>
            <a:off x="7010400" y="27432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5" name="Line 30"/>
          <p:cNvSpPr>
            <a:spLocks noChangeShapeType="1"/>
          </p:cNvSpPr>
          <p:nvPr/>
        </p:nvSpPr>
        <p:spPr bwMode="auto">
          <a:xfrm>
            <a:off x="7010400" y="29718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6" name="Line 31"/>
          <p:cNvSpPr>
            <a:spLocks noChangeShapeType="1"/>
          </p:cNvSpPr>
          <p:nvPr/>
        </p:nvSpPr>
        <p:spPr bwMode="auto">
          <a:xfrm>
            <a:off x="7010400" y="3886200"/>
            <a:ext cx="685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7" name="Text Box 32"/>
          <p:cNvSpPr txBox="1">
            <a:spLocks noChangeArrowheads="1"/>
          </p:cNvSpPr>
          <p:nvPr/>
        </p:nvSpPr>
        <p:spPr bwMode="auto">
          <a:xfrm>
            <a:off x="7772400" y="1981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IRQ0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728" name="Text Box 33"/>
          <p:cNvSpPr txBox="1">
            <a:spLocks noChangeArrowheads="1"/>
          </p:cNvSpPr>
          <p:nvPr/>
        </p:nvSpPr>
        <p:spPr bwMode="auto">
          <a:xfrm>
            <a:off x="7772400" y="3581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IRQ7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>
            <a:off x="8229600" y="2514600"/>
            <a:ext cx="0" cy="1066800"/>
          </a:xfrm>
          <a:prstGeom prst="line">
            <a:avLst/>
          </a:prstGeom>
          <a:noFill/>
          <a:ln w="38100" cap="rnd">
            <a:solidFill>
              <a:srgbClr val="33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59" name="Line 35"/>
          <p:cNvSpPr>
            <a:spLocks noChangeShapeType="1"/>
          </p:cNvSpPr>
          <p:nvPr/>
        </p:nvSpPr>
        <p:spPr bwMode="auto">
          <a:xfrm>
            <a:off x="1535113" y="5507038"/>
            <a:ext cx="457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2555875" y="5229225"/>
            <a:ext cx="658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（未屏蔽的请求判优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生成相应中断号）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>
            <a:off x="228600" y="6002338"/>
            <a:ext cx="533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685800" y="569753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公共请求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</a:p>
        </p:txBody>
      </p:sp>
      <p:sp>
        <p:nvSpPr>
          <p:cNvPr id="180263" name="Line 39"/>
          <p:cNvSpPr>
            <a:spLocks noChangeShapeType="1"/>
          </p:cNvSpPr>
          <p:nvPr/>
        </p:nvSpPr>
        <p:spPr bwMode="auto">
          <a:xfrm>
            <a:off x="2819400" y="6002338"/>
            <a:ext cx="533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3352800" y="569753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0" y="6324600"/>
            <a:ext cx="9144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响应后，取回中断号，转入相应服务程序。）</a:t>
            </a:r>
          </a:p>
        </p:txBody>
      </p:sp>
      <p:sp>
        <p:nvSpPr>
          <p:cNvPr id="180266" name="Line 42"/>
          <p:cNvSpPr>
            <a:spLocks noChangeShapeType="1"/>
          </p:cNvSpPr>
          <p:nvPr/>
        </p:nvSpPr>
        <p:spPr bwMode="auto">
          <a:xfrm flipH="1">
            <a:off x="7391400" y="5697538"/>
            <a:ext cx="4572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67" name="Text Box 43"/>
          <p:cNvSpPr txBox="1">
            <a:spLocks noChangeArrowheads="1"/>
          </p:cNvSpPr>
          <p:nvPr/>
        </p:nvSpPr>
        <p:spPr bwMode="auto">
          <a:xfrm>
            <a:off x="6096000" y="56975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中断源的序号</a:t>
            </a:r>
          </a:p>
        </p:txBody>
      </p:sp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0" y="32591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IRR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762000" y="3259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00010100</a:t>
            </a:r>
          </a:p>
        </p:txBody>
      </p: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762000" y="2878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7      0</a:t>
            </a: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0" y="36401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IMR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762000" y="3640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00000100</a:t>
            </a:r>
          </a:p>
        </p:txBody>
      </p:sp>
      <p:sp>
        <p:nvSpPr>
          <p:cNvPr id="180273" name="Text Box 49"/>
          <p:cNvSpPr txBox="1">
            <a:spLocks noChangeArrowheads="1"/>
          </p:cNvSpPr>
          <p:nvPr/>
        </p:nvSpPr>
        <p:spPr bwMode="auto">
          <a:xfrm>
            <a:off x="0" y="40211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ISR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80274" name="Text Box 50"/>
          <p:cNvSpPr txBox="1">
            <a:spLocks noChangeArrowheads="1"/>
          </p:cNvSpPr>
          <p:nvPr/>
        </p:nvSpPr>
        <p:spPr bwMode="auto">
          <a:xfrm>
            <a:off x="762000" y="4021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00001000</a:t>
            </a:r>
          </a:p>
        </p:txBody>
      </p:sp>
      <p:sp>
        <p:nvSpPr>
          <p:cNvPr id="180275" name="Line 51"/>
          <p:cNvSpPr>
            <a:spLocks noChangeShapeType="1"/>
          </p:cNvSpPr>
          <p:nvPr/>
        </p:nvSpPr>
        <p:spPr bwMode="auto">
          <a:xfrm>
            <a:off x="1476375" y="4437063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76" name="Text Box 52"/>
          <p:cNvSpPr txBox="1">
            <a:spLocks noChangeArrowheads="1"/>
          </p:cNvSpPr>
          <p:nvPr/>
        </p:nvSpPr>
        <p:spPr bwMode="auto">
          <a:xfrm>
            <a:off x="827088" y="465296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不发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</a:p>
        </p:txBody>
      </p:sp>
      <p:sp>
        <p:nvSpPr>
          <p:cNvPr id="180277" name="Text Box 53"/>
          <p:cNvSpPr txBox="1">
            <a:spLocks noChangeArrowheads="1"/>
          </p:cNvSpPr>
          <p:nvPr/>
        </p:nvSpPr>
        <p:spPr bwMode="auto">
          <a:xfrm>
            <a:off x="2438400" y="3259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00010100</a:t>
            </a:r>
          </a:p>
        </p:txBody>
      </p:sp>
      <p:sp>
        <p:nvSpPr>
          <p:cNvPr id="180278" name="Text Box 54"/>
          <p:cNvSpPr txBox="1">
            <a:spLocks noChangeArrowheads="1"/>
          </p:cNvSpPr>
          <p:nvPr/>
        </p:nvSpPr>
        <p:spPr bwMode="auto">
          <a:xfrm>
            <a:off x="2438400" y="2878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7      0</a:t>
            </a:r>
          </a:p>
        </p:txBody>
      </p:sp>
      <p:sp>
        <p:nvSpPr>
          <p:cNvPr id="180279" name="Text Box 55"/>
          <p:cNvSpPr txBox="1">
            <a:spLocks noChangeArrowheads="1"/>
          </p:cNvSpPr>
          <p:nvPr/>
        </p:nvSpPr>
        <p:spPr bwMode="auto">
          <a:xfrm>
            <a:off x="2438400" y="3640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00000000</a:t>
            </a:r>
          </a:p>
        </p:txBody>
      </p:sp>
      <p:sp>
        <p:nvSpPr>
          <p:cNvPr id="180280" name="Text Box 56"/>
          <p:cNvSpPr txBox="1">
            <a:spLocks noChangeArrowheads="1"/>
          </p:cNvSpPr>
          <p:nvPr/>
        </p:nvSpPr>
        <p:spPr bwMode="auto">
          <a:xfrm>
            <a:off x="2438400" y="40211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00001000</a:t>
            </a:r>
          </a:p>
        </p:txBody>
      </p:sp>
      <p:sp>
        <p:nvSpPr>
          <p:cNvPr id="180281" name="Line 57"/>
          <p:cNvSpPr>
            <a:spLocks noChangeShapeType="1"/>
          </p:cNvSpPr>
          <p:nvPr/>
        </p:nvSpPr>
        <p:spPr bwMode="auto">
          <a:xfrm>
            <a:off x="3132138" y="4508500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82" name="Text Box 58"/>
          <p:cNvSpPr txBox="1">
            <a:spLocks noChangeArrowheads="1"/>
          </p:cNvSpPr>
          <p:nvPr/>
        </p:nvSpPr>
        <p:spPr bwMode="auto">
          <a:xfrm>
            <a:off x="2555875" y="465296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</a:p>
        </p:txBody>
      </p:sp>
      <p:sp>
        <p:nvSpPr>
          <p:cNvPr id="180283" name="Text Box 59"/>
          <p:cNvSpPr txBox="1">
            <a:spLocks noChangeArrowheads="1"/>
          </p:cNvSpPr>
          <p:nvPr/>
        </p:nvSpPr>
        <p:spPr bwMode="auto">
          <a:xfrm>
            <a:off x="7696200" y="16589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优先级高</a:t>
            </a:r>
          </a:p>
        </p:txBody>
      </p:sp>
      <p:sp>
        <p:nvSpPr>
          <p:cNvPr id="180284" name="Text Box 60"/>
          <p:cNvSpPr txBox="1">
            <a:spLocks noChangeArrowheads="1"/>
          </p:cNvSpPr>
          <p:nvPr/>
        </p:nvSpPr>
        <p:spPr bwMode="auto">
          <a:xfrm>
            <a:off x="7696200" y="39449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优先级低</a:t>
            </a:r>
          </a:p>
        </p:txBody>
      </p:sp>
      <p:sp>
        <p:nvSpPr>
          <p:cNvPr id="180285" name="Text Box 61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中断控制器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8259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集中解决请求信号的接收、屏蔽、判优、编码等问题。</a:t>
            </a:r>
          </a:p>
        </p:txBody>
      </p:sp>
    </p:spTree>
    <p:extLst>
      <p:ext uri="{BB962C8B-B14F-4D97-AF65-F5344CB8AC3E}">
        <p14:creationId xmlns:p14="http://schemas.microsoft.com/office/powerpoint/2010/main" val="3361035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0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0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9" dur="500"/>
                                        <p:tgtEl>
                                          <p:spTgt spid="1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autoUpdateAnimBg="0"/>
      <p:bldP spid="180259" grpId="0" animBg="1"/>
      <p:bldP spid="180260" grpId="0" autoUpdateAnimBg="0"/>
      <p:bldP spid="180261" grpId="0" animBg="1"/>
      <p:bldP spid="180262" grpId="0" autoUpdateAnimBg="0"/>
      <p:bldP spid="180263" grpId="0" animBg="1"/>
      <p:bldP spid="180264" grpId="0" autoUpdateAnimBg="0"/>
      <p:bldP spid="180265" grpId="0" animBg="1" autoUpdateAnimBg="0"/>
      <p:bldP spid="180266" grpId="0" animBg="1"/>
      <p:bldP spid="180267" grpId="0" autoUpdateAnimBg="0"/>
      <p:bldP spid="180268" grpId="0" build="p" autoUpdateAnimBg="0"/>
      <p:bldP spid="180269" grpId="0" build="p" autoUpdateAnimBg="0"/>
      <p:bldP spid="180270" grpId="0" build="p" autoUpdateAnimBg="0"/>
      <p:bldP spid="180271" grpId="0" build="p" autoUpdateAnimBg="0"/>
      <p:bldP spid="180272" grpId="0" build="p" autoUpdateAnimBg="0"/>
      <p:bldP spid="180273" grpId="0" build="p" autoUpdateAnimBg="0"/>
      <p:bldP spid="180274" grpId="0" build="p" autoUpdateAnimBg="0"/>
      <p:bldP spid="180275" grpId="0" animBg="1"/>
      <p:bldP spid="180276" grpId="0" build="p" autoUpdateAnimBg="0" advAuto="0"/>
      <p:bldP spid="180277" grpId="0" build="p" autoUpdateAnimBg="0"/>
      <p:bldP spid="180278" grpId="0" build="p" autoUpdateAnimBg="0" advAuto="0"/>
      <p:bldP spid="180279" grpId="0" build="p" autoUpdateAnimBg="0"/>
      <p:bldP spid="180280" grpId="0" build="p" autoUpdateAnimBg="0"/>
      <p:bldP spid="180281" grpId="0" animBg="1"/>
      <p:bldP spid="180282" grpId="0" build="p" autoUpdateAnimBg="0" advAuto="0"/>
      <p:bldP spid="180283" grpId="0" build="p" autoUpdateAnimBg="0"/>
      <p:bldP spid="180284" grpId="0" build="p" autoUpdateAnimBg="0" advAuto="0"/>
      <p:bldP spid="18028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0" y="4133850"/>
            <a:ext cx="2895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向量地址：</a:t>
            </a:r>
            <a:endParaRPr lang="zh-CN" altLang="en-US" sz="2800" b="1">
              <a:solidFill>
                <a:srgbClr val="3366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0" y="3573463"/>
            <a:ext cx="2895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中断向量表：</a:t>
            </a:r>
            <a:endParaRPr lang="zh-CN" altLang="en-US" sz="2800" b="1">
              <a:solidFill>
                <a:srgbClr val="3366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0" y="549275"/>
            <a:ext cx="441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）向量中断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0" y="1339850"/>
            <a:ext cx="8763000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将服务程序入口</a:t>
            </a:r>
            <a:r>
              <a:rPr lang="en-US" altLang="zh-CN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中断向量</a:t>
            </a:r>
            <a:r>
              <a:rPr lang="en-US" altLang="zh-CN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组织在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中断向量表</a:t>
            </a: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中；</a:t>
            </a:r>
            <a:r>
              <a:rPr lang="en-US" altLang="zh-CN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响应时由硬件直接产生相应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向量地址</a:t>
            </a: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，按地址查表，取得服务程序入口，转入相应服务程序。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0" y="2997200"/>
            <a:ext cx="2895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中断向量：</a:t>
            </a:r>
            <a:endParaRPr lang="zh-CN" altLang="en-US" sz="2800" b="1">
              <a:solidFill>
                <a:srgbClr val="3366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23850" y="3213100"/>
            <a:ext cx="76200" cy="762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304800" y="3802063"/>
            <a:ext cx="76200" cy="762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286000" y="2997200"/>
            <a:ext cx="63182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服务程序入口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地址</a:t>
            </a:r>
            <a:endParaRPr lang="zh-CN" altLang="en-US" sz="28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590800" y="3573463"/>
            <a:ext cx="4572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存放中断向量的表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364163" y="3573463"/>
            <a:ext cx="29067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（一段存储区）</a:t>
            </a: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304800" y="4362450"/>
            <a:ext cx="76200" cy="762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286000" y="4133850"/>
            <a:ext cx="314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访问向量表的地址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 autoUpdateAnimBg="0"/>
      <p:bldP spid="47114" grpId="0" autoUpdateAnimBg="0"/>
      <p:bldP spid="47108" grpId="0" autoUpdateAnimBg="0"/>
      <p:bldP spid="47109" grpId="0" autoUpdateAnimBg="0"/>
      <p:bldP spid="47110" grpId="0" autoUpdateAnimBg="0"/>
      <p:bldP spid="47111" grpId="0" animBg="1"/>
      <p:bldP spid="47112" grpId="0" animBg="1"/>
      <p:bldP spid="47113" grpId="0" autoUpdateAnimBg="0"/>
      <p:bldP spid="47115" grpId="0" autoUpdateAnimBg="0"/>
      <p:bldP spid="47116" grpId="0" autoUpdateAnimBg="0"/>
      <p:bldP spid="47117" grpId="0" animBg="1"/>
      <p:bldP spid="471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609600"/>
            <a:ext cx="441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向量中断方式：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0" y="0"/>
            <a:ext cx="4495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）响应过程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76600" y="609600"/>
            <a:ext cx="5410200" cy="557213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发响应信号</a:t>
            </a:r>
            <a:r>
              <a:rPr lang="en-US" altLang="zh-CN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INTA</a:t>
            </a: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，进入中断周期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276600" y="1447800"/>
            <a:ext cx="5410200" cy="557213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关中断，保存断点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715000" y="1143000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5715000" y="1981200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276600" y="2286000"/>
            <a:ext cx="5410200" cy="98425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获得中断号，转换为向量地址，查向量表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5715000" y="3276600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276600" y="3581400"/>
            <a:ext cx="5410200" cy="557213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取中断向量，转中断服务程序</a:t>
            </a:r>
          </a:p>
        </p:txBody>
      </p:sp>
      <p:sp>
        <p:nvSpPr>
          <p:cNvPr id="46091" name="AutoShape 11"/>
          <p:cNvSpPr>
            <a:spLocks/>
          </p:cNvSpPr>
          <p:nvPr/>
        </p:nvSpPr>
        <p:spPr bwMode="auto">
          <a:xfrm>
            <a:off x="2895600" y="838200"/>
            <a:ext cx="228600" cy="3124200"/>
          </a:xfrm>
          <a:prstGeom prst="leftBrace">
            <a:avLst>
              <a:gd name="adj1" fmla="val 113889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914400" y="1828800"/>
            <a:ext cx="220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执行中断隐指令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85800" y="28194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（硬件完成）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0" y="4114800"/>
            <a:ext cx="4724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32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中断处理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04800" y="45720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3366FF"/>
                </a:solidFill>
                <a:latin typeface="黑体" pitchFamily="2" charset="-122"/>
                <a:ea typeface="黑体" pitchFamily="2" charset="-122"/>
              </a:rPr>
              <a:t>执行中断服务程序。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0" y="502920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）单级中断：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0" y="5029200"/>
            <a:ext cx="91440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             CPU</a:t>
            </a:r>
            <a:r>
              <a:rPr lang="zh-CN" altLang="en-US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响应后只处理一个中断源的请求，处理完毕后才能响应新的请求。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0" y="586740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多级中断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0" y="5840436"/>
            <a:ext cx="91440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800" b="1" dirty="0" smtClean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在某次中断服务过程中，允许响应处理更高级别的中断请求。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nimBg="1" autoUpdateAnimBg="0"/>
      <p:bldP spid="46085" grpId="0" animBg="1" autoUpdateAnimBg="0"/>
      <p:bldP spid="46086" grpId="0" animBg="1"/>
      <p:bldP spid="46087" grpId="0" animBg="1"/>
      <p:bldP spid="46088" grpId="0" animBg="1" autoUpdateAnimBg="0"/>
      <p:bldP spid="46089" grpId="0" animBg="1"/>
      <p:bldP spid="46090" grpId="0" animBg="1" autoUpdateAnimBg="0"/>
      <p:bldP spid="46091" grpId="0" animBg="1"/>
      <p:bldP spid="46092" grpId="0" autoUpdateAnimBg="0"/>
      <p:bldP spid="46093" grpId="0" build="p" autoUpdateAnimBg="0"/>
      <p:bldP spid="46094" grpId="0" autoUpdateAnimBg="0"/>
      <p:bldP spid="46095" grpId="0" autoUpdateAnimBg="0"/>
      <p:bldP spid="46096" grpId="0" autoUpdateAnimBg="0"/>
      <p:bldP spid="46097" grpId="0" autoUpdateAnimBg="0"/>
      <p:bldP spid="46098" grpId="0" autoUpdateAnimBg="0"/>
      <p:bldP spid="460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820738"/>
          </a:xfrm>
          <a:noFill/>
          <a:ln/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4000" b="1">
                <a:solidFill>
                  <a:srgbClr val="FF0000"/>
                </a:solidFill>
              </a:rPr>
              <a:t>单级中断系统</a:t>
            </a:r>
            <a:r>
              <a:rPr lang="zh-CN" altLang="en-US" sz="4000">
                <a:solidFill>
                  <a:srgbClr val="FF0000"/>
                </a:solidFill>
              </a:rPr>
              <a:t>：</a:t>
            </a:r>
            <a:endParaRPr lang="zh-CN" altLang="en-US" sz="4000"/>
          </a:p>
        </p:txBody>
      </p:sp>
      <p:pic>
        <p:nvPicPr>
          <p:cNvPr id="36867" name="Picture 3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68413"/>
            <a:ext cx="8713788" cy="46815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375"/>
            <a:ext cx="9144000" cy="5495925"/>
          </a:xfrm>
          <a:prstGeom prst="rect">
            <a:avLst/>
          </a:prstGeom>
          <a:noFill/>
        </p:spPr>
      </p:pic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55650" y="5734050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       </a:t>
            </a:r>
            <a:r>
              <a:rPr lang="zh-CN" altLang="en-US" b="1">
                <a:solidFill>
                  <a:schemeClr val="bg2"/>
                </a:solidFill>
              </a:rPr>
              <a:t>串行排队链判优识别逻辑及中断向量的产生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125538"/>
            <a:ext cx="7272337" cy="5453062"/>
          </a:xfrm>
          <a:prstGeom prst="rect">
            <a:avLst/>
          </a:prstGeom>
          <a:noFill/>
        </p:spPr>
      </p:pic>
      <p:sp>
        <p:nvSpPr>
          <p:cNvPr id="91143" name="Rectangle 7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135938" cy="792163"/>
          </a:xfrm>
          <a:noFill/>
          <a:ln/>
        </p:spPr>
        <p:txBody>
          <a:bodyPr/>
          <a:lstStyle/>
          <a:p>
            <a:r>
              <a:rPr lang="en-US" altLang="zh-CN"/>
              <a:t>IR</a:t>
            </a:r>
            <a:r>
              <a:rPr lang="en-US" altLang="zh-CN" baseline="-25000"/>
              <a:t>1</a:t>
            </a:r>
            <a:r>
              <a:rPr lang="en-US" altLang="zh-CN"/>
              <a:t>=1</a:t>
            </a:r>
            <a:r>
              <a:rPr lang="zh-CN" altLang="en-US"/>
              <a:t>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D9D292-C285-43A3-A37D-09A5265AD80C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7F3826-886B-4102-BBAC-9F2571695743}" type="slidenum">
              <a:rPr lang="en-US" altLang="zh-CN" sz="1200" smtClean="0">
                <a:solidFill>
                  <a:srgbClr val="000000"/>
                </a:solidFill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基本概念</a:t>
            </a:r>
            <a:r>
              <a:rPr lang="en-US" altLang="zh-CN" sz="3200" smtClean="0"/>
              <a:t>——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和外围设备的定时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776413"/>
            <a:ext cx="8356600" cy="45164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和外围设备的定时，分为三种情况：</a:t>
            </a:r>
          </a:p>
          <a:p>
            <a:pPr lvl="1" eaLnBrk="1" hangingPunct="1"/>
            <a:r>
              <a:rPr lang="zh-CN" altLang="en-US" dirty="0" smtClean="0">
                <a:latin typeface="楷体_GB2312" pitchFamily="49" charset="-122"/>
              </a:rPr>
              <a:t>慢速外围设备</a:t>
            </a:r>
            <a:r>
              <a:rPr lang="zh-CN" altLang="en-US" sz="1600" dirty="0" smtClean="0"/>
              <a:t>                 </a:t>
            </a:r>
            <a:endParaRPr lang="zh-CN" altLang="en-US" dirty="0" smtClean="0">
              <a:latin typeface="楷体_GB2312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_GB2312" pitchFamily="49" charset="-122"/>
              </a:rPr>
              <a:t>中速外围设备</a:t>
            </a:r>
          </a:p>
          <a:p>
            <a:pPr lvl="1" eaLnBrk="1" hangingPunct="1"/>
            <a:r>
              <a:rPr lang="zh-CN" altLang="en-US" dirty="0" smtClean="0">
                <a:latin typeface="楷体_GB2312" pitchFamily="49" charset="-122"/>
              </a:rPr>
              <a:t>高速外围设备</a:t>
            </a:r>
          </a:p>
        </p:txBody>
      </p:sp>
    </p:spTree>
    <p:extLst>
      <p:ext uri="{BB962C8B-B14F-4D97-AF65-F5344CB8AC3E}">
        <p14:creationId xmlns:p14="http://schemas.microsoft.com/office/powerpoint/2010/main" val="33812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34250" cy="5499100"/>
          </a:xfrm>
          <a:prstGeom prst="rect">
            <a:avLst/>
          </a:prstGeom>
          <a:noFill/>
        </p:spPr>
      </p:pic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135938" cy="792163"/>
          </a:xfrm>
          <a:noFill/>
          <a:ln/>
        </p:spPr>
        <p:txBody>
          <a:bodyPr/>
          <a:lstStyle/>
          <a:p>
            <a:r>
              <a:rPr lang="en-US" altLang="zh-CN"/>
              <a:t>IR</a:t>
            </a:r>
            <a:r>
              <a:rPr lang="en-US" altLang="zh-CN" baseline="-25000"/>
              <a:t>1</a:t>
            </a:r>
            <a:r>
              <a:rPr lang="en-US" altLang="zh-CN"/>
              <a:t>=0, IR</a:t>
            </a:r>
            <a:r>
              <a:rPr lang="en-US" altLang="zh-CN" baseline="-25000"/>
              <a:t>2</a:t>
            </a:r>
            <a:r>
              <a:rPr lang="en-US" altLang="zh-CN"/>
              <a:t>=1</a:t>
            </a:r>
            <a:r>
              <a:rPr lang="zh-CN" altLang="en-US"/>
              <a:t>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7772400" cy="720725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3600" b="1">
                <a:solidFill>
                  <a:srgbClr val="FF0000"/>
                </a:solidFill>
              </a:rPr>
              <a:t>多级中断系统：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836613"/>
            <a:ext cx="7056437" cy="5924550"/>
          </a:xfrm>
          <a:prstGeom prst="rect">
            <a:avLst/>
          </a:prstGeom>
          <a:noFill/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867400" y="1989138"/>
            <a:ext cx="0" cy="4868862"/>
          </a:xfrm>
          <a:prstGeom prst="line">
            <a:avLst/>
          </a:prstGeom>
          <a:noFill/>
          <a:ln w="28575">
            <a:solidFill>
              <a:srgbClr val="FB220B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4787900" y="1196975"/>
            <a:ext cx="2952750" cy="503238"/>
            <a:chOff x="3016" y="754"/>
            <a:chExt cx="1860" cy="317"/>
          </a:xfrm>
        </p:grpSpPr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3016" y="1071"/>
              <a:ext cx="1860" cy="0"/>
            </a:xfrm>
            <a:prstGeom prst="line">
              <a:avLst/>
            </a:prstGeom>
            <a:noFill/>
            <a:ln w="28575">
              <a:solidFill>
                <a:srgbClr val="FB220B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3016" y="754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高</a:t>
              </a: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4649" y="754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低</a:t>
              </a:r>
            </a:p>
          </p:txBody>
        </p:sp>
      </p:grp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8388350" y="2420938"/>
            <a:ext cx="504825" cy="3894137"/>
            <a:chOff x="5284" y="1525"/>
            <a:chExt cx="318" cy="2453"/>
          </a:xfrm>
        </p:grpSpPr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V="1">
              <a:off x="5284" y="1570"/>
              <a:ext cx="0" cy="2359"/>
            </a:xfrm>
            <a:prstGeom prst="line">
              <a:avLst/>
            </a:prstGeom>
            <a:noFill/>
            <a:ln w="28575">
              <a:solidFill>
                <a:srgbClr val="FB220B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5375" y="1525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高</a:t>
              </a: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5375" y="3748"/>
              <a:ext cx="22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根据系统的配置不同，多级中断又可分为</a:t>
            </a:r>
            <a:r>
              <a:rPr lang="zh-CN" altLang="en-US" b="1" dirty="0">
                <a:solidFill>
                  <a:srgbClr val="FFFF00"/>
                </a:solidFill>
              </a:rPr>
              <a:t>一维多级中断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FF00"/>
                </a:solidFill>
              </a:rPr>
              <a:t>二维多级中断</a:t>
            </a:r>
            <a:r>
              <a:rPr lang="zh-CN" altLang="en-US" b="1" dirty="0"/>
              <a:t>，如图所示。一维多级中断是指每一级中断里只有一个中断源，而二维多级中断是指每一级中断里又有多个中断源．图中虚线左边为一维多级中断结构，如果去掉虚线则成为二维多级中断结构。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65136F-1672-41DD-9381-E30A203B7060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5EDB4D-6034-46EB-8A80-CD41453B80E3}" type="slidenum">
              <a:rPr lang="en-US" altLang="zh-CN" sz="1200" smtClean="0">
                <a:solidFill>
                  <a:srgbClr val="000000"/>
                </a:solidFill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0" y="2344738"/>
            <a:ext cx="259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向量地址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0" y="3735388"/>
            <a:ext cx="543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PC</a:t>
            </a: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机保护模式向量表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0" y="4649788"/>
            <a:ext cx="3886200" cy="1385887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按字节编址。一个中断描述表项占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个编址单元。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0" y="41925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（从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(IDTR)</a:t>
            </a: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单元开始安排）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752600" y="2344738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32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中断号</a:t>
            </a:r>
            <a:r>
              <a:rPr lang="en-US" altLang="zh-CN" sz="32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×4</a:t>
            </a:r>
          </a:p>
        </p:txBody>
      </p:sp>
      <p:grpSp>
        <p:nvGrpSpPr>
          <p:cNvPr id="184327" name="Group 7"/>
          <p:cNvGrpSpPr>
            <a:grpSpLocks/>
          </p:cNvGrpSpPr>
          <p:nvPr/>
        </p:nvGrpSpPr>
        <p:grpSpPr bwMode="auto">
          <a:xfrm>
            <a:off x="4343400" y="3352800"/>
            <a:ext cx="4800600" cy="3200400"/>
            <a:chOff x="2784" y="2112"/>
            <a:chExt cx="3024" cy="2016"/>
          </a:xfrm>
        </p:grpSpPr>
        <p:sp>
          <p:nvSpPr>
            <p:cNvPr id="33839" name="Text Box 8"/>
            <p:cNvSpPr txBox="1">
              <a:spLocks noChangeArrowheads="1"/>
            </p:cNvSpPr>
            <p:nvPr/>
          </p:nvSpPr>
          <p:spPr bwMode="auto">
            <a:xfrm>
              <a:off x="2784" y="230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0#</a:t>
              </a:r>
            </a:p>
          </p:txBody>
        </p:sp>
        <p:sp>
          <p:nvSpPr>
            <p:cNvPr id="33840" name="Text Box 9"/>
            <p:cNvSpPr txBox="1">
              <a:spLocks noChangeArrowheads="1"/>
            </p:cNvSpPr>
            <p:nvPr/>
          </p:nvSpPr>
          <p:spPr bwMode="auto">
            <a:xfrm>
              <a:off x="3456" y="211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向量表</a:t>
              </a:r>
            </a:p>
          </p:txBody>
        </p:sp>
        <p:sp>
          <p:nvSpPr>
            <p:cNvPr id="33841" name="Text Box 10"/>
            <p:cNvSpPr txBox="1">
              <a:spLocks noChangeArrowheads="1"/>
            </p:cNvSpPr>
            <p:nvPr/>
          </p:nvSpPr>
          <p:spPr bwMode="auto">
            <a:xfrm>
              <a:off x="3168" y="2400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入口偏移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3842" name="Text Box 11"/>
            <p:cNvSpPr txBox="1">
              <a:spLocks noChangeArrowheads="1"/>
            </p:cNvSpPr>
            <p:nvPr/>
          </p:nvSpPr>
          <p:spPr bwMode="auto">
            <a:xfrm>
              <a:off x="3168" y="2688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入口基址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3843" name="Rectangle 12"/>
            <p:cNvSpPr>
              <a:spLocks noChangeArrowheads="1"/>
            </p:cNvSpPr>
            <p:nvPr/>
          </p:nvSpPr>
          <p:spPr bwMode="auto">
            <a:xfrm>
              <a:off x="3168" y="3552"/>
              <a:ext cx="1488" cy="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44" name="Text Box 13"/>
            <p:cNvSpPr txBox="1">
              <a:spLocks noChangeArrowheads="1"/>
            </p:cNvSpPr>
            <p:nvPr/>
          </p:nvSpPr>
          <p:spPr bwMode="auto">
            <a:xfrm>
              <a:off x="2784" y="288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8#</a:t>
              </a:r>
            </a:p>
          </p:txBody>
        </p:sp>
        <p:sp>
          <p:nvSpPr>
            <p:cNvPr id="33845" name="Text Box 14"/>
            <p:cNvSpPr txBox="1">
              <a:spLocks noChangeArrowheads="1"/>
            </p:cNvSpPr>
            <p:nvPr/>
          </p:nvSpPr>
          <p:spPr bwMode="auto">
            <a:xfrm>
              <a:off x="4704" y="254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</a:p>
          </p:txBody>
        </p:sp>
        <p:sp>
          <p:nvSpPr>
            <p:cNvPr id="33846" name="Text Box 15"/>
            <p:cNvSpPr txBox="1">
              <a:spLocks noChangeArrowheads="1"/>
            </p:cNvSpPr>
            <p:nvPr/>
          </p:nvSpPr>
          <p:spPr bwMode="auto">
            <a:xfrm>
              <a:off x="4704" y="307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</a:p>
          </p:txBody>
        </p:sp>
        <p:sp>
          <p:nvSpPr>
            <p:cNvPr id="33847" name="Line 16"/>
            <p:cNvSpPr>
              <a:spLocks noChangeShapeType="1"/>
            </p:cNvSpPr>
            <p:nvPr/>
          </p:nvSpPr>
          <p:spPr bwMode="auto">
            <a:xfrm>
              <a:off x="3888" y="3600"/>
              <a:ext cx="0" cy="48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48" name="Line 17"/>
            <p:cNvSpPr>
              <a:spLocks noChangeShapeType="1"/>
            </p:cNvSpPr>
            <p:nvPr/>
          </p:nvSpPr>
          <p:spPr bwMode="auto">
            <a:xfrm>
              <a:off x="3168" y="2544"/>
              <a:ext cx="14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49" name="Line 18"/>
            <p:cNvSpPr>
              <a:spLocks noChangeShapeType="1"/>
            </p:cNvSpPr>
            <p:nvPr/>
          </p:nvSpPr>
          <p:spPr bwMode="auto">
            <a:xfrm>
              <a:off x="3168" y="2832"/>
              <a:ext cx="14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50" name="Text Box 19"/>
            <p:cNvSpPr txBox="1">
              <a:spLocks noChangeArrowheads="1"/>
            </p:cNvSpPr>
            <p:nvPr/>
          </p:nvSpPr>
          <p:spPr bwMode="auto">
            <a:xfrm>
              <a:off x="3168" y="2976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入口偏移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3851" name="Line 20"/>
            <p:cNvSpPr>
              <a:spLocks noChangeShapeType="1"/>
            </p:cNvSpPr>
            <p:nvPr/>
          </p:nvSpPr>
          <p:spPr bwMode="auto">
            <a:xfrm>
              <a:off x="3168" y="3120"/>
              <a:ext cx="14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52" name="AutoShape 21"/>
            <p:cNvSpPr>
              <a:spLocks/>
            </p:cNvSpPr>
            <p:nvPr/>
          </p:nvSpPr>
          <p:spPr bwMode="auto">
            <a:xfrm>
              <a:off x="4656" y="2448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53" name="AutoShape 22"/>
            <p:cNvSpPr>
              <a:spLocks/>
            </p:cNvSpPr>
            <p:nvPr/>
          </p:nvSpPr>
          <p:spPr bwMode="auto">
            <a:xfrm>
              <a:off x="4656" y="302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54" name="Text Box 23"/>
            <p:cNvSpPr txBox="1">
              <a:spLocks noChangeArrowheads="1"/>
            </p:cNvSpPr>
            <p:nvPr/>
          </p:nvSpPr>
          <p:spPr bwMode="auto">
            <a:xfrm>
              <a:off x="3168" y="3264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入口基址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3855" name="Line 24"/>
            <p:cNvSpPr>
              <a:spLocks noChangeShapeType="1"/>
            </p:cNvSpPr>
            <p:nvPr/>
          </p:nvSpPr>
          <p:spPr bwMode="auto">
            <a:xfrm>
              <a:off x="3168" y="3408"/>
              <a:ext cx="14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0" y="5945188"/>
            <a:ext cx="2590800" cy="592137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向量地址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1828800" y="5945188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32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中断号</a:t>
            </a:r>
            <a:r>
              <a:rPr lang="en-US" altLang="zh-CN" sz="32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×8</a:t>
            </a:r>
          </a:p>
        </p:txBody>
      </p: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4419600" y="0"/>
            <a:ext cx="4953000" cy="2895600"/>
            <a:chOff x="2784" y="0"/>
            <a:chExt cx="3120" cy="1824"/>
          </a:xfrm>
        </p:grpSpPr>
        <p:sp>
          <p:nvSpPr>
            <p:cNvPr id="33824" name="Text Box 28"/>
            <p:cNvSpPr txBox="1">
              <a:spLocks noChangeArrowheads="1"/>
            </p:cNvSpPr>
            <p:nvPr/>
          </p:nvSpPr>
          <p:spPr bwMode="auto">
            <a:xfrm>
              <a:off x="2784" y="24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0#</a:t>
              </a:r>
            </a:p>
          </p:txBody>
        </p:sp>
        <p:sp>
          <p:nvSpPr>
            <p:cNvPr id="33825" name="Text Box 29"/>
            <p:cNvSpPr txBox="1">
              <a:spLocks noChangeArrowheads="1"/>
            </p:cNvSpPr>
            <p:nvPr/>
          </p:nvSpPr>
          <p:spPr bwMode="auto">
            <a:xfrm>
              <a:off x="3456" y="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向量表</a:t>
              </a:r>
            </a:p>
          </p:txBody>
        </p:sp>
        <p:sp>
          <p:nvSpPr>
            <p:cNvPr id="33826" name="Text Box 30"/>
            <p:cNvSpPr txBox="1">
              <a:spLocks noChangeArrowheads="1"/>
            </p:cNvSpPr>
            <p:nvPr/>
          </p:nvSpPr>
          <p:spPr bwMode="auto">
            <a:xfrm>
              <a:off x="3168" y="288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段内偏移</a:t>
              </a: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3827" name="Text Box 31"/>
            <p:cNvSpPr txBox="1">
              <a:spLocks noChangeArrowheads="1"/>
            </p:cNvSpPr>
            <p:nvPr/>
          </p:nvSpPr>
          <p:spPr bwMode="auto">
            <a:xfrm>
              <a:off x="3168" y="576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段寄存器</a:t>
              </a: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3828" name="Rectangle 32"/>
            <p:cNvSpPr>
              <a:spLocks noChangeArrowheads="1"/>
            </p:cNvSpPr>
            <p:nvPr/>
          </p:nvSpPr>
          <p:spPr bwMode="auto">
            <a:xfrm>
              <a:off x="3168" y="1440"/>
              <a:ext cx="1488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29" name="Text Box 33"/>
            <p:cNvSpPr txBox="1">
              <a:spLocks noChangeArrowheads="1"/>
            </p:cNvSpPr>
            <p:nvPr/>
          </p:nvSpPr>
          <p:spPr bwMode="auto">
            <a:xfrm>
              <a:off x="2784" y="528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30" name="Text Box 34"/>
            <p:cNvSpPr txBox="1">
              <a:spLocks noChangeArrowheads="1"/>
            </p:cNvSpPr>
            <p:nvPr/>
          </p:nvSpPr>
          <p:spPr bwMode="auto">
            <a:xfrm>
              <a:off x="4752" y="48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b="1" smtClean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</a:p>
          </p:txBody>
        </p:sp>
        <p:sp>
          <p:nvSpPr>
            <p:cNvPr id="33831" name="Text Box 35"/>
            <p:cNvSpPr txBox="1">
              <a:spLocks noChangeArrowheads="1"/>
            </p:cNvSpPr>
            <p:nvPr/>
          </p:nvSpPr>
          <p:spPr bwMode="auto">
            <a:xfrm>
              <a:off x="4800" y="100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smtClean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</a:p>
          </p:txBody>
        </p:sp>
        <p:sp>
          <p:nvSpPr>
            <p:cNvPr id="33832" name="Line 36"/>
            <p:cNvSpPr>
              <a:spLocks noChangeShapeType="1"/>
            </p:cNvSpPr>
            <p:nvPr/>
          </p:nvSpPr>
          <p:spPr bwMode="auto">
            <a:xfrm>
              <a:off x="3888" y="1536"/>
              <a:ext cx="0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33" name="Text Box 37"/>
            <p:cNvSpPr txBox="1">
              <a:spLocks noChangeArrowheads="1"/>
            </p:cNvSpPr>
            <p:nvPr/>
          </p:nvSpPr>
          <p:spPr bwMode="auto">
            <a:xfrm>
              <a:off x="3168" y="864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段内偏移</a:t>
              </a: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3834" name="Text Box 38"/>
            <p:cNvSpPr txBox="1">
              <a:spLocks noChangeArrowheads="1"/>
            </p:cNvSpPr>
            <p:nvPr/>
          </p:nvSpPr>
          <p:spPr bwMode="auto">
            <a:xfrm>
              <a:off x="3168" y="1152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段寄存器</a:t>
              </a:r>
              <a:r>
                <a:rPr lang="en-US" altLang="zh-CN" b="1" smtClean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3835" name="Text Box 39"/>
            <p:cNvSpPr txBox="1">
              <a:spLocks noChangeArrowheads="1"/>
            </p:cNvSpPr>
            <p:nvPr/>
          </p:nvSpPr>
          <p:spPr bwMode="auto">
            <a:xfrm>
              <a:off x="2784" y="816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4#</a:t>
              </a:r>
            </a:p>
          </p:txBody>
        </p:sp>
        <p:sp>
          <p:nvSpPr>
            <p:cNvPr id="33836" name="Text Box 40"/>
            <p:cNvSpPr txBox="1">
              <a:spLocks noChangeArrowheads="1"/>
            </p:cNvSpPr>
            <p:nvPr/>
          </p:nvSpPr>
          <p:spPr bwMode="auto">
            <a:xfrm>
              <a:off x="2784" y="1152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37" name="AutoShape 41"/>
            <p:cNvSpPr>
              <a:spLocks/>
            </p:cNvSpPr>
            <p:nvPr/>
          </p:nvSpPr>
          <p:spPr bwMode="auto">
            <a:xfrm>
              <a:off x="4704" y="91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zh-CN" smtClean="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8" name="AutoShape 42"/>
            <p:cNvSpPr>
              <a:spLocks/>
            </p:cNvSpPr>
            <p:nvPr/>
          </p:nvSpPr>
          <p:spPr bwMode="auto">
            <a:xfrm>
              <a:off x="4704" y="33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zh-CN" smtClean="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363" name="Text Box 43"/>
          <p:cNvSpPr txBox="1">
            <a:spLocks noChangeArrowheads="1"/>
          </p:cNvSpPr>
          <p:nvPr/>
        </p:nvSpPr>
        <p:spPr bwMode="auto">
          <a:xfrm>
            <a:off x="34925" y="974725"/>
            <a:ext cx="3886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按字节编址。一个入口地址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偏移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)32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位，占</a:t>
            </a:r>
            <a:r>
              <a:rPr lang="en-US" altLang="zh-CN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个编址单元。</a:t>
            </a:r>
          </a:p>
        </p:txBody>
      </p:sp>
      <p:sp>
        <p:nvSpPr>
          <p:cNvPr id="184364" name="Text Box 44"/>
          <p:cNvSpPr txBox="1">
            <a:spLocks noChangeArrowheads="1"/>
          </p:cNvSpPr>
          <p:nvPr/>
        </p:nvSpPr>
        <p:spPr bwMode="auto">
          <a:xfrm>
            <a:off x="34925" y="44450"/>
            <a:ext cx="484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1.PC</a:t>
            </a: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机实模式向量表</a:t>
            </a:r>
          </a:p>
        </p:txBody>
      </p:sp>
      <p:sp>
        <p:nvSpPr>
          <p:cNvPr id="184365" name="Text Box 45"/>
          <p:cNvSpPr txBox="1">
            <a:spLocks noChangeArrowheads="1"/>
          </p:cNvSpPr>
          <p:nvPr/>
        </p:nvSpPr>
        <p:spPr bwMode="auto">
          <a:xfrm>
            <a:off x="34925" y="476250"/>
            <a:ext cx="465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从主存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0#</a:t>
            </a:r>
            <a:r>
              <a:rPr lang="zh-CN" altLang="en-US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单元开始安排</a:t>
            </a:r>
            <a:r>
              <a:rPr lang="en-US" altLang="zh-CN" sz="28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84366" name="Group 46"/>
          <p:cNvGrpSpPr>
            <a:grpSpLocks/>
          </p:cNvGrpSpPr>
          <p:nvPr/>
        </p:nvGrpSpPr>
        <p:grpSpPr bwMode="auto">
          <a:xfrm>
            <a:off x="4419600" y="0"/>
            <a:ext cx="4953000" cy="2895600"/>
            <a:chOff x="2784" y="0"/>
            <a:chExt cx="3120" cy="1824"/>
          </a:xfrm>
        </p:grpSpPr>
        <p:sp>
          <p:nvSpPr>
            <p:cNvPr id="33809" name="Text Box 47"/>
            <p:cNvSpPr txBox="1">
              <a:spLocks noChangeArrowheads="1"/>
            </p:cNvSpPr>
            <p:nvPr/>
          </p:nvSpPr>
          <p:spPr bwMode="auto">
            <a:xfrm>
              <a:off x="2784" y="24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0#</a:t>
              </a:r>
            </a:p>
          </p:txBody>
        </p:sp>
        <p:sp>
          <p:nvSpPr>
            <p:cNvPr id="33810" name="Text Box 48"/>
            <p:cNvSpPr txBox="1">
              <a:spLocks noChangeArrowheads="1"/>
            </p:cNvSpPr>
            <p:nvPr/>
          </p:nvSpPr>
          <p:spPr bwMode="auto">
            <a:xfrm>
              <a:off x="3456" y="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向量表</a:t>
              </a:r>
            </a:p>
          </p:txBody>
        </p:sp>
        <p:sp>
          <p:nvSpPr>
            <p:cNvPr id="33811" name="Text Box 49"/>
            <p:cNvSpPr txBox="1">
              <a:spLocks noChangeArrowheads="1"/>
            </p:cNvSpPr>
            <p:nvPr/>
          </p:nvSpPr>
          <p:spPr bwMode="auto">
            <a:xfrm>
              <a:off x="3168" y="288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段内偏移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3168" y="576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段寄存器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3813" name="Rectangle 51"/>
            <p:cNvSpPr>
              <a:spLocks noChangeArrowheads="1"/>
            </p:cNvSpPr>
            <p:nvPr/>
          </p:nvSpPr>
          <p:spPr bwMode="auto">
            <a:xfrm>
              <a:off x="3168" y="1440"/>
              <a:ext cx="1488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4" name="Text Box 52"/>
            <p:cNvSpPr txBox="1">
              <a:spLocks noChangeArrowheads="1"/>
            </p:cNvSpPr>
            <p:nvPr/>
          </p:nvSpPr>
          <p:spPr bwMode="auto">
            <a:xfrm>
              <a:off x="2784" y="528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15" name="Text Box 53"/>
            <p:cNvSpPr txBox="1">
              <a:spLocks noChangeArrowheads="1"/>
            </p:cNvSpPr>
            <p:nvPr/>
          </p:nvSpPr>
          <p:spPr bwMode="auto">
            <a:xfrm>
              <a:off x="4752" y="48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</a:p>
          </p:txBody>
        </p:sp>
        <p:sp>
          <p:nvSpPr>
            <p:cNvPr id="33816" name="Text Box 54"/>
            <p:cNvSpPr txBox="1">
              <a:spLocks noChangeArrowheads="1"/>
            </p:cNvSpPr>
            <p:nvPr/>
          </p:nvSpPr>
          <p:spPr bwMode="auto">
            <a:xfrm>
              <a:off x="4800" y="100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</a:p>
          </p:txBody>
        </p:sp>
        <p:sp>
          <p:nvSpPr>
            <p:cNvPr id="33817" name="Line 55"/>
            <p:cNvSpPr>
              <a:spLocks noChangeShapeType="1"/>
            </p:cNvSpPr>
            <p:nvPr/>
          </p:nvSpPr>
          <p:spPr bwMode="auto">
            <a:xfrm>
              <a:off x="3888" y="1536"/>
              <a:ext cx="0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8" name="Text Box 56"/>
            <p:cNvSpPr txBox="1">
              <a:spLocks noChangeArrowheads="1"/>
            </p:cNvSpPr>
            <p:nvPr/>
          </p:nvSpPr>
          <p:spPr bwMode="auto">
            <a:xfrm>
              <a:off x="3168" y="864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段内偏移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3819" name="Text Box 57"/>
            <p:cNvSpPr txBox="1">
              <a:spLocks noChangeArrowheads="1"/>
            </p:cNvSpPr>
            <p:nvPr/>
          </p:nvSpPr>
          <p:spPr bwMode="auto">
            <a:xfrm>
              <a:off x="3168" y="1152"/>
              <a:ext cx="1488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段寄存器</a:t>
              </a:r>
              <a:r>
                <a:rPr lang="en-US" altLang="zh-CN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3820" name="Text Box 58"/>
            <p:cNvSpPr txBox="1">
              <a:spLocks noChangeArrowheads="1"/>
            </p:cNvSpPr>
            <p:nvPr/>
          </p:nvSpPr>
          <p:spPr bwMode="auto">
            <a:xfrm>
              <a:off x="2784" y="816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4#</a:t>
              </a:r>
            </a:p>
          </p:txBody>
        </p:sp>
        <p:sp>
          <p:nvSpPr>
            <p:cNvPr id="33821" name="Text Box 59"/>
            <p:cNvSpPr txBox="1">
              <a:spLocks noChangeArrowheads="1"/>
            </p:cNvSpPr>
            <p:nvPr/>
          </p:nvSpPr>
          <p:spPr bwMode="auto">
            <a:xfrm>
              <a:off x="2784" y="1152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22" name="AutoShape 60"/>
            <p:cNvSpPr>
              <a:spLocks/>
            </p:cNvSpPr>
            <p:nvPr/>
          </p:nvSpPr>
          <p:spPr bwMode="auto">
            <a:xfrm>
              <a:off x="4704" y="91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3" name="AutoShape 61"/>
            <p:cNvSpPr>
              <a:spLocks/>
            </p:cNvSpPr>
            <p:nvPr/>
          </p:nvSpPr>
          <p:spPr bwMode="auto">
            <a:xfrm>
              <a:off x="4704" y="33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zh-CN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85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autoUpdateAnimBg="0"/>
      <p:bldP spid="184324" grpId="0" animBg="1" autoUpdateAnimBg="0"/>
      <p:bldP spid="184325" grpId="0" autoUpdateAnimBg="0"/>
      <p:bldP spid="184326" grpId="0" autoUpdateAnimBg="0"/>
      <p:bldP spid="184345" grpId="0" animBg="1" autoUpdateAnimBg="0"/>
      <p:bldP spid="184346" grpId="0" autoUpdateAnimBg="0"/>
      <p:bldP spid="184363" grpId="0" autoUpdateAnimBg="0"/>
      <p:bldP spid="184364" grpId="0" autoUpdateAnimBg="0"/>
      <p:bldP spid="18436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06375" y="908050"/>
            <a:ext cx="86868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8.3.1 DMA</a:t>
            </a:r>
            <a:r>
              <a:rPr lang="zh-CN" altLang="en-US" b="1" dirty="0"/>
              <a:t>的基本概念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DMA</a:t>
            </a:r>
            <a:r>
              <a:rPr lang="zh-CN" altLang="en-US" b="1" dirty="0"/>
              <a:t>是一种</a:t>
            </a:r>
            <a:r>
              <a:rPr lang="zh-CN" altLang="en-US" b="1" dirty="0">
                <a:solidFill>
                  <a:srgbClr val="FFFF00"/>
                </a:solidFill>
              </a:rPr>
              <a:t>完全由硬件执行</a:t>
            </a:r>
            <a:r>
              <a:rPr lang="en-US" altLang="zh-CN" b="1" dirty="0">
                <a:solidFill>
                  <a:srgbClr val="FFFF00"/>
                </a:solidFill>
              </a:rPr>
              <a:t>I/O</a:t>
            </a:r>
            <a:r>
              <a:rPr lang="zh-CN" altLang="en-US" b="1" dirty="0">
                <a:solidFill>
                  <a:srgbClr val="FFFF00"/>
                </a:solidFill>
              </a:rPr>
              <a:t>交换</a:t>
            </a:r>
            <a:r>
              <a:rPr lang="zh-CN" altLang="en-US" b="1" dirty="0"/>
              <a:t>的工作方式。</a:t>
            </a:r>
            <a:r>
              <a:rPr lang="en-US" altLang="zh-CN" b="1" dirty="0"/>
              <a:t>DMA</a:t>
            </a:r>
            <a:r>
              <a:rPr lang="zh-CN" altLang="en-US" b="1" dirty="0"/>
              <a:t>控制器</a:t>
            </a:r>
            <a:r>
              <a:rPr lang="zh-CN" altLang="en-US" b="1" dirty="0">
                <a:solidFill>
                  <a:srgbClr val="FFFF00"/>
                </a:solidFill>
              </a:rPr>
              <a:t>从</a:t>
            </a:r>
            <a:r>
              <a:rPr lang="en-US" altLang="zh-CN" b="1" dirty="0">
                <a:solidFill>
                  <a:srgbClr val="FFFF00"/>
                </a:solidFill>
              </a:rPr>
              <a:t>CPU</a:t>
            </a:r>
            <a:r>
              <a:rPr lang="zh-CN" altLang="en-US" b="1" dirty="0">
                <a:solidFill>
                  <a:srgbClr val="FFFF00"/>
                </a:solidFill>
              </a:rPr>
              <a:t>接过总线控制权，数据交换不经过</a:t>
            </a:r>
            <a:r>
              <a:rPr lang="en-US" altLang="zh-CN" b="1" dirty="0">
                <a:solidFill>
                  <a:srgbClr val="FFFF00"/>
                </a:solidFill>
              </a:rPr>
              <a:t>CPU</a:t>
            </a:r>
            <a:r>
              <a:rPr lang="zh-CN" altLang="en-US" b="1" dirty="0">
                <a:solidFill>
                  <a:srgbClr val="FFFF00"/>
                </a:solidFill>
              </a:rPr>
              <a:t>，直接在内存和</a:t>
            </a:r>
            <a:r>
              <a:rPr lang="en-US" altLang="zh-CN" b="1" dirty="0">
                <a:solidFill>
                  <a:srgbClr val="FFFF00"/>
                </a:solidFill>
              </a:rPr>
              <a:t>I/O</a:t>
            </a:r>
            <a:r>
              <a:rPr lang="zh-CN" altLang="en-US" b="1" dirty="0">
                <a:solidFill>
                  <a:srgbClr val="FFFF00"/>
                </a:solidFill>
              </a:rPr>
              <a:t>设备之间进行</a:t>
            </a:r>
            <a:r>
              <a:rPr lang="zh-CN" altLang="en-US" b="1" dirty="0"/>
              <a:t>，可以高速地传送成组数据。</a:t>
            </a:r>
            <a:r>
              <a:rPr lang="en-US" altLang="zh-CN" b="1" dirty="0"/>
              <a:t>DMA</a:t>
            </a:r>
            <a:r>
              <a:rPr lang="zh-CN" altLang="en-US" b="1" dirty="0"/>
              <a:t>控制器向内存发出地址和控制信号，修改地址，对传送的个数计数，并且以中断方式向</a:t>
            </a:r>
            <a:r>
              <a:rPr lang="en-US" altLang="zh-CN" b="1" dirty="0"/>
              <a:t>CPU</a:t>
            </a:r>
            <a:r>
              <a:rPr lang="zh-CN" altLang="en-US" b="1" dirty="0"/>
              <a:t>报告传送操作的结束。</a:t>
            </a:r>
          </a:p>
          <a:p>
            <a:pPr>
              <a:spcBef>
                <a:spcPct val="25000"/>
              </a:spcBef>
            </a:pPr>
            <a:r>
              <a:rPr lang="en-US" altLang="zh-CN" b="1" dirty="0"/>
              <a:t>DMA</a:t>
            </a:r>
            <a:r>
              <a:rPr lang="zh-CN" altLang="en-US" b="1" dirty="0"/>
              <a:t>的种类很多，但</a:t>
            </a:r>
            <a:r>
              <a:rPr lang="en-US" altLang="zh-CN" b="1" dirty="0"/>
              <a:t>DMA</a:t>
            </a:r>
            <a:r>
              <a:rPr lang="zh-CN" altLang="en-US" b="1" dirty="0"/>
              <a:t>至少能执行以下操作：</a:t>
            </a:r>
          </a:p>
          <a:p>
            <a:pPr>
              <a:spcBef>
                <a:spcPct val="25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）从外围设备发出</a:t>
            </a:r>
            <a:r>
              <a:rPr lang="en-US" altLang="zh-CN" b="1" dirty="0"/>
              <a:t>DMA</a:t>
            </a:r>
            <a:r>
              <a:rPr lang="zh-CN" altLang="en-US" b="1" dirty="0"/>
              <a:t>请求</a:t>
            </a:r>
          </a:p>
          <a:p>
            <a:pPr>
              <a:spcBef>
                <a:spcPct val="25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CPU</a:t>
            </a:r>
            <a:r>
              <a:rPr lang="zh-CN" altLang="en-US" b="1" dirty="0"/>
              <a:t>响应请求，把</a:t>
            </a:r>
            <a:r>
              <a:rPr lang="en-US" altLang="zh-CN" b="1" dirty="0"/>
              <a:t>CPU</a:t>
            </a:r>
            <a:r>
              <a:rPr lang="zh-CN" altLang="en-US" b="1" dirty="0"/>
              <a:t>工作改成</a:t>
            </a:r>
            <a:r>
              <a:rPr lang="en-US" altLang="zh-CN" b="1" dirty="0"/>
              <a:t>DMA</a:t>
            </a:r>
            <a:r>
              <a:rPr lang="zh-CN" altLang="en-US" b="1" dirty="0"/>
              <a:t>操作方式，</a:t>
            </a:r>
            <a:r>
              <a:rPr lang="en-US" altLang="zh-CN" b="1" dirty="0"/>
              <a:t>DMA</a:t>
            </a:r>
            <a:r>
              <a:rPr lang="zh-CN" altLang="en-US" b="1" dirty="0"/>
              <a:t>控制器从</a:t>
            </a:r>
            <a:r>
              <a:rPr lang="en-US" altLang="zh-CN" b="1" dirty="0"/>
              <a:t>CPU</a:t>
            </a:r>
            <a:r>
              <a:rPr lang="zh-CN" altLang="en-US" b="1" dirty="0"/>
              <a:t>接管总线的控制</a:t>
            </a:r>
          </a:p>
          <a:p>
            <a:pPr>
              <a:spcBef>
                <a:spcPct val="25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）由</a:t>
            </a:r>
            <a:r>
              <a:rPr lang="en-US" altLang="zh-CN" b="1" dirty="0"/>
              <a:t>DMA</a:t>
            </a:r>
            <a:r>
              <a:rPr lang="zh-CN" altLang="en-US" b="1" dirty="0"/>
              <a:t>控制器对内存寻址（地址和数据传送个数）并执行数据传送的操作。</a:t>
            </a:r>
          </a:p>
          <a:p>
            <a:pPr>
              <a:spcBef>
                <a:spcPct val="25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）向</a:t>
            </a:r>
            <a:r>
              <a:rPr lang="en-US" altLang="zh-CN" b="1" dirty="0"/>
              <a:t>CPU</a:t>
            </a:r>
            <a:r>
              <a:rPr lang="zh-CN" altLang="en-US" b="1" dirty="0"/>
              <a:t>报告</a:t>
            </a:r>
            <a:r>
              <a:rPr lang="en-US" altLang="zh-CN" b="1" dirty="0"/>
              <a:t>DMA</a:t>
            </a:r>
            <a:r>
              <a:rPr lang="zh-CN" altLang="en-US" b="1" dirty="0"/>
              <a:t>操作的结束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8.3 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直接存储器存取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(DMA)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700088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）定义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172200" y="3911600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控制器接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0" y="1447800"/>
            <a:ext cx="9144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直接依靠硬件实现主存与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间的数据传送，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传送期间不需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程序干预。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0" y="2692400"/>
            <a:ext cx="795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1)I/O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主存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，而不是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0" y="3530600"/>
            <a:ext cx="69342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2)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早期由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控制传送；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600" b="1">
                <a:latin typeface="黑体" pitchFamily="2" charset="-122"/>
                <a:ea typeface="黑体" pitchFamily="2" charset="-122"/>
              </a:rPr>
              <a:t>  现在由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控制器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控制传送，</a:t>
            </a:r>
            <a:endParaRPr lang="zh-CN" altLang="en-US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0" y="45974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管总线权，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286000" y="4597400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传送完毕再交还总线权。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0" y="543560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3)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传送期间只要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不访存，可并行操作。</a:t>
            </a:r>
            <a:endParaRPr lang="zh-CN" altLang="en-US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0" y="612140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4)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传送前和传送后需要程序干预。</a:t>
            </a:r>
            <a:endParaRPr lang="zh-CN" altLang="en-US" sz="36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7" grpId="0" build="p" autoUpdateAnimBg="0"/>
      <p:bldP spid="69638" grpId="0" autoUpdateAnimBg="0"/>
      <p:bldP spid="69639" grpId="0" build="p" autoUpdateAnimBg="0"/>
      <p:bldP spid="69640" grpId="0" autoUpdateAnimBg="0"/>
      <p:bldP spid="69641" grpId="0" autoUpdateAnimBg="0"/>
      <p:bldP spid="69642" grpId="0" autoUpdateAnimBg="0"/>
      <p:bldP spid="6964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）硬件设置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752600" y="1524000"/>
            <a:ext cx="24384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操作类型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52600" y="2819400"/>
            <a:ext cx="24384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地址计数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H="1">
            <a:off x="8153400" y="182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H="1">
            <a:off x="990600" y="182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438400" y="685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控制传送方向</a:t>
            </a:r>
          </a:p>
        </p:txBody>
      </p:sp>
      <p:sp>
        <p:nvSpPr>
          <p:cNvPr id="70664" name="AutoShape 8"/>
          <p:cNvSpPr>
            <a:spLocks/>
          </p:cNvSpPr>
          <p:nvPr/>
        </p:nvSpPr>
        <p:spPr bwMode="auto">
          <a:xfrm rot="-5400000">
            <a:off x="2819400" y="38862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AutoShape 9"/>
          <p:cNvSpPr>
            <a:spLocks/>
          </p:cNvSpPr>
          <p:nvPr/>
        </p:nvSpPr>
        <p:spPr bwMode="auto">
          <a:xfrm>
            <a:off x="609600" y="1752600"/>
            <a:ext cx="152400" cy="2895600"/>
          </a:xfrm>
          <a:prstGeom prst="leftBrace">
            <a:avLst>
              <a:gd name="adj1" fmla="val 158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905000" y="53340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控制器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6477000" y="5334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接口</a:t>
            </a:r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V="1">
            <a:off x="2514600" y="1143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2057400" y="2438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2209800" y="2209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提供主存地址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752600" y="4114800"/>
            <a:ext cx="24384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交换量计数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V="1">
            <a:off x="2133600" y="3810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86000" y="3505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控制传送次数</a:t>
            </a:r>
          </a:p>
        </p:txBody>
      </p:sp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5638800" y="1371600"/>
            <a:ext cx="2514600" cy="838200"/>
            <a:chOff x="3696" y="864"/>
            <a:chExt cx="1584" cy="528"/>
          </a:xfrm>
        </p:grpSpPr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96" y="960"/>
              <a:ext cx="1584" cy="3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250FF7"/>
                  </a:solidFill>
                  <a:ea typeface="黑体" pitchFamily="2" charset="-122"/>
                </a:rPr>
                <a:t> </a:t>
              </a:r>
              <a:r>
                <a:rPr lang="en-US" altLang="zh-CN" sz="3200" b="1">
                  <a:solidFill>
                    <a:schemeClr val="bg2"/>
                  </a:solidFill>
                  <a:ea typeface="黑体" pitchFamily="2" charset="-122"/>
                </a:rPr>
                <a:t>         </a:t>
              </a:r>
              <a:r>
                <a:rPr lang="zh-CN" altLang="en-US" sz="3200" b="1">
                  <a:solidFill>
                    <a:schemeClr val="bg2"/>
                  </a:solidFill>
                  <a:ea typeface="黑体" pitchFamily="2" charset="-122"/>
                </a:rPr>
                <a:t>请求</a:t>
              </a:r>
            </a:p>
          </p:txBody>
        </p:sp>
        <p:sp>
          <p:nvSpPr>
            <p:cNvPr id="70676" name="Text Box 20"/>
            <p:cNvSpPr txBox="1">
              <a:spLocks noChangeArrowheads="1"/>
            </p:cNvSpPr>
            <p:nvPr/>
          </p:nvSpPr>
          <p:spPr bwMode="auto">
            <a:xfrm>
              <a:off x="3792" y="864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DMA</a:t>
              </a:r>
            </a:p>
          </p:txBody>
        </p:sp>
        <p:sp>
          <p:nvSpPr>
            <p:cNvPr id="70677" name="Text Box 21"/>
            <p:cNvSpPr txBox="1">
              <a:spLocks noChangeArrowheads="1"/>
            </p:cNvSpPr>
            <p:nvPr/>
          </p:nvSpPr>
          <p:spPr bwMode="auto">
            <a:xfrm>
              <a:off x="3792" y="110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中断</a:t>
              </a:r>
            </a:p>
          </p:txBody>
        </p:sp>
      </p:grp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715000" y="2819400"/>
            <a:ext cx="24384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数据缓冲</a:t>
            </a: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V="1">
            <a:off x="6400800" y="1143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324600" y="685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传递请求</a:t>
            </a:r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flipV="1">
            <a:off x="6172200" y="2438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6324600" y="2209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暂存交换数据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5715000" y="4114800"/>
            <a:ext cx="24384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外设寻址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V="1">
            <a:off x="6248400" y="37338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6400800" y="3505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提供外设地址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0" y="1981200"/>
            <a:ext cx="6715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初始化信息</a:t>
            </a:r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 flipH="1">
            <a:off x="990600" y="2971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 flipH="1">
            <a:off x="9906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 flipH="1">
            <a:off x="49530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 flipH="1">
            <a:off x="81534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Line 35"/>
          <p:cNvSpPr>
            <a:spLocks noChangeShapeType="1"/>
          </p:cNvSpPr>
          <p:nvPr/>
        </p:nvSpPr>
        <p:spPr bwMode="auto">
          <a:xfrm flipH="1">
            <a:off x="8153400" y="3124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 flipH="1">
            <a:off x="4876800" y="182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 flipH="1">
            <a:off x="990600" y="3200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 flipH="1">
            <a:off x="4953000" y="3124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5" name="AutoShape 39"/>
          <p:cNvSpPr>
            <a:spLocks/>
          </p:cNvSpPr>
          <p:nvPr/>
        </p:nvSpPr>
        <p:spPr bwMode="auto">
          <a:xfrm rot="-5400000">
            <a:off x="6858000" y="39624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0" y="606425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流程</a:t>
            </a:r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nimBg="1" autoUpdateAnimBg="0"/>
      <p:bldP spid="70660" grpId="0" animBg="1" autoUpdateAnimBg="0"/>
      <p:bldP spid="70661" grpId="0" animBg="1"/>
      <p:bldP spid="70662" grpId="0" animBg="1"/>
      <p:bldP spid="70663" grpId="0" autoUpdateAnimBg="0"/>
      <p:bldP spid="70664" grpId="0" animBg="1"/>
      <p:bldP spid="70665" grpId="0" animBg="1"/>
      <p:bldP spid="70666" grpId="0" autoUpdateAnimBg="0"/>
      <p:bldP spid="70667" grpId="0" autoUpdateAnimBg="0"/>
      <p:bldP spid="70668" grpId="0" animBg="1"/>
      <p:bldP spid="70669" grpId="0" animBg="1"/>
      <p:bldP spid="70670" grpId="0" autoUpdateAnimBg="0"/>
      <p:bldP spid="70671" grpId="0" animBg="1" autoUpdateAnimBg="0"/>
      <p:bldP spid="70672" grpId="0" animBg="1"/>
      <p:bldP spid="70673" grpId="0" autoUpdateAnimBg="0"/>
      <p:bldP spid="70678" grpId="0" animBg="1" autoUpdateAnimBg="0"/>
      <p:bldP spid="70679" grpId="0" animBg="1"/>
      <p:bldP spid="70680" grpId="0" autoUpdateAnimBg="0"/>
      <p:bldP spid="70681" grpId="0" animBg="1"/>
      <p:bldP spid="70682" grpId="0" autoUpdateAnimBg="0"/>
      <p:bldP spid="70683" grpId="0" animBg="1" autoUpdateAnimBg="0"/>
      <p:bldP spid="70684" grpId="0" animBg="1"/>
      <p:bldP spid="70685" grpId="0" autoUpdateAnimBg="0"/>
      <p:bldP spid="70686" grpId="0" autoUpdateAnimBg="0"/>
      <p:bldP spid="70687" grpId="0" animBg="1"/>
      <p:bldP spid="70688" grpId="0" animBg="1"/>
      <p:bldP spid="70689" grpId="0" animBg="1"/>
      <p:bldP spid="70690" grpId="0" animBg="1"/>
      <p:bldP spid="70691" grpId="0" animBg="1"/>
      <p:bldP spid="70692" grpId="0" animBg="1"/>
      <p:bldP spid="70693" grpId="0" animBg="1"/>
      <p:bldP spid="70694" grpId="0" animBg="1"/>
      <p:bldP spid="70695" grpId="0" animBg="1"/>
      <p:bldP spid="7069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3276600" y="1143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2514600" cy="617538"/>
          </a:xfrm>
          <a:prstGeom prst="rect">
            <a:avLst/>
          </a:prstGeom>
          <a:solidFill>
            <a:srgbClr val="F08CD3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启动外设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3276600" y="2133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1258888" y="2565400"/>
            <a:ext cx="4038600" cy="1447800"/>
          </a:xfrm>
          <a:prstGeom prst="flowChartDecision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835150" y="2997200"/>
            <a:ext cx="35052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一个总线周期结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束时有</a:t>
            </a:r>
            <a:r>
              <a:rPr lang="en-US" altLang="zh-CN" sz="28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请求？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5943600" y="1524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V="1">
            <a:off x="5943600" y="1524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657600" y="3733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181600" y="2590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35280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438400" y="6240463"/>
            <a:ext cx="2133600" cy="617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继续程序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914400" y="0"/>
            <a:ext cx="5313363" cy="1155700"/>
          </a:xfrm>
          <a:prstGeom prst="rect">
            <a:avLst/>
          </a:prstGeom>
          <a:solidFill>
            <a:srgbClr val="F08CD3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传送操作类型、主存首址、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交换量、外设寻址信息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6172200" y="1828800"/>
            <a:ext cx="2514600" cy="617538"/>
          </a:xfrm>
          <a:prstGeom prst="rect">
            <a:avLst/>
          </a:prstGeom>
          <a:solidFill>
            <a:srgbClr val="EEF82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250FF7"/>
                </a:solidFill>
                <a:ea typeface="黑体" pitchFamily="2" charset="-122"/>
              </a:rPr>
              <a:t>一次</a:t>
            </a:r>
            <a:r>
              <a:rPr lang="en-US" altLang="zh-CN" sz="3200" b="1">
                <a:solidFill>
                  <a:srgbClr val="250FF7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200" b="1">
                <a:solidFill>
                  <a:srgbClr val="250FF7"/>
                </a:solidFill>
                <a:latin typeface="黑体" pitchFamily="2" charset="-122"/>
                <a:ea typeface="黑体" pitchFamily="2" charset="-122"/>
              </a:rPr>
              <a:t>传送</a:t>
            </a:r>
            <a:endParaRPr lang="zh-CN" altLang="en-US" sz="3200" b="1">
              <a:solidFill>
                <a:srgbClr val="250FF7"/>
              </a:solidFill>
              <a:ea typeface="黑体" pitchFamily="2" charset="-122"/>
            </a:endParaRP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352800" y="563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6248400" y="2743200"/>
            <a:ext cx="2438400" cy="958850"/>
          </a:xfrm>
          <a:prstGeom prst="rect">
            <a:avLst/>
          </a:prstGeom>
          <a:solidFill>
            <a:srgbClr val="EEF82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250FF7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rgbClr val="250FF7"/>
                </a:solidFill>
                <a:ea typeface="黑体" pitchFamily="2" charset="-122"/>
              </a:rPr>
              <a:t>地址</a:t>
            </a:r>
            <a:r>
              <a:rPr lang="en-US" altLang="zh-CN" sz="3200" b="1">
                <a:solidFill>
                  <a:srgbClr val="250FF7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3200" b="1">
                <a:solidFill>
                  <a:srgbClr val="250FF7"/>
                </a:solidFill>
                <a:ea typeface="黑体" pitchFamily="2" charset="-122"/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250FF7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rgbClr val="250FF7"/>
                </a:solidFill>
                <a:ea typeface="黑体" pitchFamily="2" charset="-122"/>
              </a:rPr>
              <a:t>交换量</a:t>
            </a:r>
            <a:r>
              <a:rPr lang="en-US" altLang="zh-CN" sz="3200" b="1">
                <a:solidFill>
                  <a:srgbClr val="250FF7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3200" b="1">
                <a:solidFill>
                  <a:srgbClr val="250FF7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7467600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5257800" y="3200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914400" y="495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 flipH="1" flipV="1">
            <a:off x="914400" y="5867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 flipH="1">
            <a:off x="87630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 flipH="1">
            <a:off x="7620000" y="1524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V="1">
            <a:off x="7467600" y="373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6" name="AutoShape 26"/>
          <p:cNvSpPr>
            <a:spLocks noChangeArrowheads="1"/>
          </p:cNvSpPr>
          <p:nvPr/>
        </p:nvSpPr>
        <p:spPr bwMode="auto">
          <a:xfrm>
            <a:off x="1301750" y="4276725"/>
            <a:ext cx="4038600" cy="1447800"/>
          </a:xfrm>
          <a:prstGeom prst="flowChartDecision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1908175" y="4652963"/>
            <a:ext cx="35052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一条指令结束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时有中断请求？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0" y="5257800"/>
            <a:ext cx="1981200" cy="617538"/>
          </a:xfrm>
          <a:prstGeom prst="rect">
            <a:avLst/>
          </a:prstGeom>
          <a:solidFill>
            <a:srgbClr val="9FFB9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中断处理</a:t>
            </a:r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 rot="-5400000">
            <a:off x="2057400" y="48768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1066800" y="4343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7467600" y="2438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6084888" y="4076700"/>
            <a:ext cx="2735262" cy="1295400"/>
            <a:chOff x="3888" y="2544"/>
            <a:chExt cx="1632" cy="816"/>
          </a:xfrm>
        </p:grpSpPr>
        <p:sp>
          <p:nvSpPr>
            <p:cNvPr id="71713" name="AutoShape 33"/>
            <p:cNvSpPr>
              <a:spLocks noChangeArrowheads="1"/>
            </p:cNvSpPr>
            <p:nvPr/>
          </p:nvSpPr>
          <p:spPr bwMode="auto">
            <a:xfrm>
              <a:off x="3888" y="2544"/>
              <a:ext cx="1632" cy="816"/>
            </a:xfrm>
            <a:prstGeom prst="flowChartDecision">
              <a:avLst/>
            </a:prstGeom>
            <a:solidFill>
              <a:srgbClr val="EEF82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4" name="Text Box 34"/>
            <p:cNvSpPr txBox="1">
              <a:spLocks noChangeArrowheads="1"/>
            </p:cNvSpPr>
            <p:nvPr/>
          </p:nvSpPr>
          <p:spPr bwMode="auto">
            <a:xfrm>
              <a:off x="4080" y="2736"/>
              <a:ext cx="124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250FF7"/>
                  </a:solidFill>
                  <a:latin typeface="黑体" pitchFamily="2" charset="-122"/>
                  <a:ea typeface="黑体" pitchFamily="2" charset="-122"/>
                </a:rPr>
                <a:t>交换量</a:t>
              </a:r>
              <a:r>
                <a:rPr lang="en-US" altLang="zh-CN" sz="3200" b="1">
                  <a:solidFill>
                    <a:srgbClr val="250FF7"/>
                  </a:solidFill>
                  <a:latin typeface="黑体" pitchFamily="2" charset="-122"/>
                  <a:ea typeface="黑体" pitchFamily="2" charset="-122"/>
                </a:rPr>
                <a:t>=0</a:t>
              </a:r>
              <a:r>
                <a:rPr lang="zh-CN" altLang="en-US" sz="3200" b="1">
                  <a:solidFill>
                    <a:srgbClr val="250FF7"/>
                  </a:solidFill>
                  <a:latin typeface="黑体" pitchFamily="2" charset="-122"/>
                  <a:ea typeface="黑体" pitchFamily="2" charset="-122"/>
                </a:rPr>
                <a:t>？</a:t>
              </a:r>
            </a:p>
          </p:txBody>
        </p:sp>
      </p:grp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8458200" y="4114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 flipV="1">
            <a:off x="8915400" y="1524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7467600" y="5334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6934200" y="5181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7467600" y="5486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申请中断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3581400" y="5486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6096000" y="10048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响应</a:t>
            </a:r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 flipH="1" flipV="1">
            <a:off x="914400" y="4953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1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1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3" grpId="0" animBg="1" autoUpdateAnimBg="0"/>
      <p:bldP spid="71684" grpId="0" animBg="1"/>
      <p:bldP spid="71688" grpId="0" animBg="1"/>
      <p:bldP spid="71689" grpId="0" animBg="1"/>
      <p:bldP spid="71690" grpId="0" build="p" autoUpdateAnimBg="0"/>
      <p:bldP spid="71691" grpId="0" build="p" autoUpdateAnimBg="0"/>
      <p:bldP spid="71692" grpId="0" animBg="1"/>
      <p:bldP spid="71693" grpId="0" animBg="1" autoUpdateAnimBg="0"/>
      <p:bldP spid="71694" grpId="0" animBg="1" autoUpdateAnimBg="0"/>
      <p:bldP spid="71695" grpId="0" animBg="1" autoUpdateAnimBg="0"/>
      <p:bldP spid="71696" grpId="0" animBg="1"/>
      <p:bldP spid="71697" grpId="0" animBg="1" autoUpdateAnimBg="0"/>
      <p:bldP spid="71698" grpId="0" animBg="1"/>
      <p:bldP spid="71699" grpId="0" animBg="1"/>
      <p:bldP spid="71700" grpId="0" animBg="1"/>
      <p:bldP spid="71701" grpId="0" animBg="1"/>
      <p:bldP spid="71702" grpId="0" animBg="1"/>
      <p:bldP spid="71703" grpId="0" animBg="1"/>
      <p:bldP spid="71704" grpId="0" animBg="1"/>
      <p:bldP spid="71708" grpId="0" animBg="1" autoUpdateAnimBg="0"/>
      <p:bldP spid="71709" grpId="0" animBg="1"/>
      <p:bldP spid="71710" grpId="0" build="p" autoUpdateAnimBg="0"/>
      <p:bldP spid="71711" grpId="0" animBg="1"/>
      <p:bldP spid="71715" grpId="0" build="p" autoUpdateAnimBg="0"/>
      <p:bldP spid="71716" grpId="0" animBg="1"/>
      <p:bldP spid="71717" grpId="0" animBg="1"/>
      <p:bldP spid="71718" grpId="0" build="p" autoUpdateAnimBg="0"/>
      <p:bldP spid="71719" grpId="0" autoUpdateAnimBg="0"/>
      <p:bldP spid="71720" grpId="0" build="p" autoUpdateAnimBg="0"/>
      <p:bldP spid="71721" grpId="0" autoUpdateAnimBg="0"/>
      <p:bldP spid="717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613025" y="1125538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主程序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实现初始化。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9388" y="476250"/>
            <a:ext cx="28194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三个阶段：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03225" y="1309688"/>
            <a:ext cx="2667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程序准备：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传送：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善后处理：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0" y="3933825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）应用场合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00113" y="4652963"/>
            <a:ext cx="7273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用于高速、简单、批量数据</a:t>
            </a:r>
            <a:r>
              <a:rPr lang="zh-CN" altLang="zh-CN" sz="3600" b="1">
                <a:latin typeface="黑体" pitchFamily="2" charset="-122"/>
                <a:ea typeface="黑体" pitchFamily="2" charset="-122"/>
              </a:rPr>
              <a:t>传送。</a:t>
            </a:r>
            <a:endParaRPr lang="zh-CN" altLang="en-US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711" name="AutoShape 7"/>
          <p:cNvSpPr>
            <a:spLocks/>
          </p:cNvSpPr>
          <p:nvPr/>
        </p:nvSpPr>
        <p:spPr bwMode="auto">
          <a:xfrm>
            <a:off x="250825" y="1385888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38100">
            <a:solidFill>
              <a:srgbClr val="250FF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613025" y="1735138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硬件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M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4899025" y="20716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5584825" y="1735138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613025" y="2376488"/>
            <a:ext cx="6662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中断处理程序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判断传送的正误。</a:t>
            </a:r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build="p" autoUpdateAnimBg="0"/>
      <p:bldP spid="72708" grpId="0" build="p" autoUpdateAnimBg="0"/>
      <p:bldP spid="72709" grpId="0" autoUpdateAnimBg="0"/>
      <p:bldP spid="72710" grpId="0" autoUpdateAnimBg="0"/>
      <p:bldP spid="72711" grpId="0" animBg="1"/>
      <p:bldP spid="72712" grpId="0" autoUpdateAnimBg="0"/>
      <p:bldP spid="72713" grpId="0" animBg="1"/>
      <p:bldP spid="72714" grpId="0" autoUpdateAnimBg="0"/>
      <p:bldP spid="7271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7772400" cy="792163"/>
          </a:xfrm>
        </p:spPr>
        <p:txBody>
          <a:bodyPr/>
          <a:lstStyle/>
          <a:p>
            <a:pPr algn="l"/>
            <a:r>
              <a:rPr lang="en-US" altLang="zh-CN" sz="3600" b="1"/>
              <a:t>8.3.2  DMA</a:t>
            </a:r>
            <a:r>
              <a:rPr lang="zh-CN" altLang="en-US" sz="3600" b="1"/>
              <a:t>传送方式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772400" cy="935037"/>
          </a:xfrm>
        </p:spPr>
        <p:txBody>
          <a:bodyPr/>
          <a:lstStyle/>
          <a:p>
            <a:r>
              <a:rPr lang="zh-CN" altLang="en-US" b="1"/>
              <a:t>停止</a:t>
            </a:r>
            <a:r>
              <a:rPr lang="en-US" altLang="zh-CN" b="1"/>
              <a:t>CPU</a:t>
            </a:r>
            <a:r>
              <a:rPr lang="zh-CN" altLang="en-US" b="1"/>
              <a:t>访问内存</a:t>
            </a:r>
          </a:p>
        </p:txBody>
      </p:sp>
      <p:pic>
        <p:nvPicPr>
          <p:cNvPr id="74756" name="Picture 4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8077200" cy="3365500"/>
          </a:xfrm>
          <a:prstGeom prst="rect">
            <a:avLst/>
          </a:prstGeom>
          <a:noFill/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11188" y="4797425"/>
            <a:ext cx="80645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优点</a:t>
            </a:r>
            <a:r>
              <a:rPr lang="en-US" altLang="zh-CN" sz="2800" b="1">
                <a:solidFill>
                  <a:schemeClr val="folHlink"/>
                </a:solidFill>
              </a:rPr>
              <a:t>: </a:t>
            </a:r>
            <a:r>
              <a:rPr lang="zh-CN" altLang="en-US" sz="2800" b="1"/>
              <a:t>控制简单，它适用于数据传输率很高的设备进行成组传送。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缺点</a:t>
            </a:r>
            <a:r>
              <a:rPr lang="en-US" altLang="zh-CN" sz="2800" b="1">
                <a:solidFill>
                  <a:schemeClr val="folHlink"/>
                </a:solidFill>
              </a:rPr>
              <a:t>: </a:t>
            </a:r>
            <a:r>
              <a:rPr lang="zh-CN" altLang="en-US" sz="2800" b="1"/>
              <a:t>在</a:t>
            </a:r>
            <a:r>
              <a:rPr lang="en-US" altLang="zh-CN" sz="2800" b="1"/>
              <a:t>DMA</a:t>
            </a:r>
            <a:r>
              <a:rPr lang="zh-CN" altLang="en-US" sz="2800" b="1"/>
              <a:t>控制器访内阶段，内存的效能没有充分发挥。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367B0B-2954-4DED-9C46-191365676F7F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9AFBFE-4412-45C9-8F5B-F96E16066872}" type="slidenum">
              <a:rPr lang="en-US" altLang="zh-CN" sz="1200" smtClean="0">
                <a:solidFill>
                  <a:srgbClr val="000000"/>
                </a:solidFill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693863"/>
            <a:ext cx="8356600" cy="45164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速度极慢或简单的外围设备：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对于这类设备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总是能足够快地作出响应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，也可以说，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认为输入的数据一直有效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，在这种情况下，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只要接受和发送数据就可以了。</a:t>
            </a:r>
          </a:p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常用的有：机械开关，显示二极管等。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_GB2312" pitchFamily="49" charset="-122"/>
              </a:rPr>
              <a:t>  开关</a:t>
            </a:r>
            <a:r>
              <a:rPr lang="en-US" altLang="zh-CN" dirty="0" smtClean="0">
                <a:latin typeface="楷体_GB2312" pitchFamily="49" charset="-122"/>
              </a:rPr>
              <a:t>------CPU</a:t>
            </a:r>
            <a:r>
              <a:rPr lang="zh-CN" altLang="en-US" dirty="0" smtClean="0">
                <a:latin typeface="楷体_GB2312" pitchFamily="49" charset="-122"/>
              </a:rPr>
              <a:t>认为输入数据一直有效</a:t>
            </a:r>
            <a:r>
              <a:rPr lang="en-US" altLang="zh-CN" dirty="0" smtClean="0">
                <a:latin typeface="楷体_GB2312" pitchFamily="49" charset="-122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</a:rPr>
              <a:t>显示二极管</a:t>
            </a:r>
            <a:r>
              <a:rPr lang="en-US" altLang="zh-CN" dirty="0" smtClean="0">
                <a:latin typeface="楷体_GB2312" pitchFamily="49" charset="-122"/>
              </a:rPr>
              <a:t>------</a:t>
            </a:r>
            <a:r>
              <a:rPr lang="zh-CN" altLang="en-US" dirty="0" smtClean="0">
                <a:latin typeface="楷体_GB2312" pitchFamily="49" charset="-122"/>
              </a:rPr>
              <a:t>输出一定准备就绪。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zh-CN" altLang="en-US" sz="3200" smtClean="0"/>
              <a:t>基本概念</a:t>
            </a:r>
            <a:r>
              <a:rPr lang="en-US" altLang="zh-CN" smtClean="0"/>
              <a:t>——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和外围设备的定时</a:t>
            </a:r>
          </a:p>
        </p:txBody>
      </p:sp>
    </p:spTree>
    <p:extLst>
      <p:ext uri="{BB962C8B-B14F-4D97-AF65-F5344CB8AC3E}">
        <p14:creationId xmlns:p14="http://schemas.microsoft.com/office/powerpoint/2010/main" val="1503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7475"/>
            <a:ext cx="8820150" cy="2663825"/>
          </a:xfrm>
          <a:noFill/>
          <a:ln/>
        </p:spPr>
        <p:txBody>
          <a:bodyPr/>
          <a:lstStyle/>
          <a:p>
            <a:pPr lvl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b="1">
                <a:solidFill>
                  <a:schemeClr val="folHlink"/>
                </a:solidFill>
              </a:rPr>
              <a:t>周期挪用方式：</a:t>
            </a:r>
            <a:r>
              <a:rPr lang="zh-CN" altLang="en-US" b="1"/>
              <a:t>当</a:t>
            </a:r>
            <a:r>
              <a:rPr lang="en-US" altLang="zh-CN" b="1"/>
              <a:t>I/O</a:t>
            </a:r>
            <a:r>
              <a:rPr lang="zh-CN" altLang="en-US" b="1"/>
              <a:t>有</a:t>
            </a:r>
            <a:r>
              <a:rPr lang="en-US" altLang="zh-CN" b="1"/>
              <a:t>DMA</a:t>
            </a:r>
            <a:r>
              <a:rPr lang="zh-CN" altLang="en-US" b="1"/>
              <a:t>请求时，由</a:t>
            </a:r>
            <a:r>
              <a:rPr lang="en-US" altLang="zh-CN" b="1"/>
              <a:t>DMA</a:t>
            </a:r>
            <a:r>
              <a:rPr lang="zh-CN" altLang="en-US" b="1"/>
              <a:t>控制器挪用一个或几个主存周期来完成数据的传输，即在</a:t>
            </a:r>
            <a:r>
              <a:rPr lang="en-US" altLang="zh-CN" b="1"/>
              <a:t>CPU</a:t>
            </a:r>
            <a:r>
              <a:rPr lang="zh-CN" altLang="en-US" b="1"/>
              <a:t>指令周期中插入了</a:t>
            </a:r>
            <a:r>
              <a:rPr lang="en-US" altLang="zh-CN" b="1"/>
              <a:t>DMA</a:t>
            </a:r>
            <a:r>
              <a:rPr lang="zh-CN" altLang="en-US" b="1"/>
              <a:t>操作，有冲突时</a:t>
            </a:r>
            <a:r>
              <a:rPr lang="en-US" altLang="zh-CN" b="1"/>
              <a:t>DMA</a:t>
            </a:r>
            <a:r>
              <a:rPr lang="zh-CN" altLang="en-US" b="1"/>
              <a:t>优先。</a:t>
            </a:r>
            <a:r>
              <a:rPr lang="zh-CN" altLang="en-US" b="1">
                <a:solidFill>
                  <a:schemeClr val="folHlink"/>
                </a:solidFill>
              </a:rPr>
              <a:t>（</a:t>
            </a:r>
            <a:r>
              <a:rPr lang="zh-CN" altLang="en-US" b="1" i="1">
                <a:solidFill>
                  <a:schemeClr val="folHlink"/>
                </a:solidFill>
              </a:rPr>
              <a:t>用于</a:t>
            </a:r>
            <a:r>
              <a:rPr lang="en-US" altLang="zh-CN" b="1" i="1">
                <a:solidFill>
                  <a:schemeClr val="folHlink"/>
                </a:solidFill>
              </a:rPr>
              <a:t>I/O</a:t>
            </a:r>
            <a:r>
              <a:rPr lang="zh-CN" altLang="en-US" b="1" i="1">
                <a:solidFill>
                  <a:schemeClr val="folHlink"/>
                </a:solidFill>
              </a:rPr>
              <a:t>设备读写周期大于内存存储周期的情况 ）</a:t>
            </a:r>
            <a:endParaRPr lang="zh-CN" altLang="en-US" b="1">
              <a:solidFill>
                <a:schemeClr val="folHlink"/>
              </a:solidFill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914400" y="3048000"/>
          <a:ext cx="74676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name="Photo Editor 照片" r:id="rId4" imgW="4133333" imgH="1933333" progId="">
                  <p:embed/>
                </p:oleObj>
              </mc:Choice>
              <mc:Fallback>
                <p:oleObj name="Photo Editor 照片" r:id="rId4" imgW="4133333" imgH="193333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4676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351838" cy="2133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solidFill>
                  <a:schemeClr val="folHlink"/>
                </a:solidFill>
              </a:rPr>
              <a:t>CPU</a:t>
            </a:r>
            <a:r>
              <a:rPr lang="zh-CN" altLang="en-US" b="1">
                <a:solidFill>
                  <a:schemeClr val="folHlink"/>
                </a:solidFill>
              </a:rPr>
              <a:t>与</a:t>
            </a:r>
            <a:r>
              <a:rPr lang="en-US" altLang="zh-CN" b="1">
                <a:solidFill>
                  <a:schemeClr val="folHlink"/>
                </a:solidFill>
              </a:rPr>
              <a:t>DMA</a:t>
            </a:r>
            <a:r>
              <a:rPr lang="zh-CN" altLang="en-US" b="1">
                <a:solidFill>
                  <a:schemeClr val="folHlink"/>
                </a:solidFill>
              </a:rPr>
              <a:t>交替访问存储器：</a:t>
            </a:r>
            <a:r>
              <a:rPr lang="zh-CN" altLang="en-US" b="1"/>
              <a:t>将一个</a:t>
            </a:r>
            <a:r>
              <a:rPr lang="en-US" altLang="zh-CN" b="1"/>
              <a:t>CPU</a:t>
            </a:r>
            <a:r>
              <a:rPr lang="zh-CN" altLang="en-US" b="1"/>
              <a:t>周期分为两个分周期，由</a:t>
            </a:r>
            <a:r>
              <a:rPr lang="en-US" altLang="zh-CN" b="1"/>
              <a:t>CPU</a:t>
            </a:r>
            <a:r>
              <a:rPr lang="zh-CN" altLang="en-US" b="1"/>
              <a:t>与</a:t>
            </a:r>
            <a:r>
              <a:rPr lang="en-US" altLang="zh-CN" b="1"/>
              <a:t>DMA</a:t>
            </a:r>
            <a:r>
              <a:rPr lang="zh-CN" altLang="en-US" b="1"/>
              <a:t>控制器轮流使用总线，也称为透明的</a:t>
            </a:r>
            <a:r>
              <a:rPr lang="en-US" altLang="zh-CN" b="1"/>
              <a:t>DMA</a:t>
            </a:r>
            <a:r>
              <a:rPr lang="zh-CN" altLang="en-US" b="1"/>
              <a:t>方式（硬件逻辑复杂）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776288" y="2708275"/>
          <a:ext cx="74676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Photo Editor 照片" r:id="rId4" imgW="4133333" imgH="1933333" progId="">
                  <p:embed/>
                </p:oleObj>
              </mc:Choice>
              <mc:Fallback>
                <p:oleObj name="Photo Editor 照片" r:id="rId4" imgW="4133333" imgH="193333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708275"/>
                        <a:ext cx="74676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7391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8.3.3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基本的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控制器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50825" y="1714500"/>
            <a:ext cx="8424863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DMA</a:t>
            </a:r>
            <a:r>
              <a:rPr lang="zh-CN" altLang="en-US" b="1" dirty="0"/>
              <a:t>控制器的基本组成：实际上是在中断接口的基础上添加</a:t>
            </a:r>
            <a:r>
              <a:rPr lang="en-US" altLang="zh-CN" b="1" dirty="0"/>
              <a:t>DMA</a:t>
            </a:r>
            <a:r>
              <a:rPr lang="zh-CN" altLang="en-US" b="1" dirty="0"/>
              <a:t>机构组成的接口电路。简单的</a:t>
            </a:r>
            <a:r>
              <a:rPr lang="en-US" altLang="zh-CN" b="1" dirty="0"/>
              <a:t>DMA</a:t>
            </a:r>
            <a:r>
              <a:rPr lang="zh-CN" altLang="en-US" b="1" dirty="0"/>
              <a:t>控制器组成：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FF00"/>
                </a:solidFill>
              </a:rPr>
              <a:t>内存地址计数器</a:t>
            </a:r>
            <a:r>
              <a:rPr lang="zh-CN" altLang="en-US" b="1" dirty="0"/>
              <a:t>：用于存放内存中要交换的数据地址。在</a:t>
            </a:r>
            <a:r>
              <a:rPr lang="en-US" altLang="zh-CN" b="1" dirty="0"/>
              <a:t>DMA</a:t>
            </a:r>
            <a:r>
              <a:rPr lang="zh-CN" altLang="en-US" b="1" dirty="0"/>
              <a:t>工作前由程序设定，每传输一次地址自动加“</a:t>
            </a:r>
            <a:r>
              <a:rPr lang="en-US" altLang="zh-CN" b="1" dirty="0"/>
              <a:t>1”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FF00"/>
                </a:solidFill>
              </a:rPr>
              <a:t>字计数器</a:t>
            </a:r>
            <a:r>
              <a:rPr lang="zh-CN" altLang="en-US" b="1" dirty="0"/>
              <a:t>：用于记录传送数据块的长度，通常用补码表示，在</a:t>
            </a:r>
            <a:r>
              <a:rPr lang="en-US" altLang="zh-CN" b="1" dirty="0"/>
              <a:t>DMA</a:t>
            </a:r>
            <a:r>
              <a:rPr lang="zh-CN" altLang="en-US" b="1" dirty="0"/>
              <a:t>工作前由程序设定，每传输一次地址自动加“</a:t>
            </a:r>
            <a:r>
              <a:rPr lang="en-US" altLang="zh-CN" b="1" dirty="0"/>
              <a:t>1”</a:t>
            </a:r>
            <a:r>
              <a:rPr lang="zh-CN" altLang="en-US" b="1" dirty="0"/>
              <a:t>，当计数器溢出时，表示传送完毕，向</a:t>
            </a:r>
            <a:r>
              <a:rPr lang="en-US" altLang="zh-CN" b="1" dirty="0"/>
              <a:t>CPU</a:t>
            </a:r>
            <a:r>
              <a:rPr lang="zh-CN" altLang="en-US" b="1" dirty="0"/>
              <a:t>发出中断</a:t>
            </a:r>
          </a:p>
          <a:p>
            <a:pPr>
              <a:spcBef>
                <a:spcPct val="30000"/>
              </a:spcBef>
            </a:pPr>
            <a:endParaRPr lang="en-US" altLang="zh-CN" b="1" dirty="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50825" y="4652963"/>
            <a:ext cx="68355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FF00"/>
                </a:solidFill>
              </a:rPr>
              <a:t>数据缓冲寄存器</a:t>
            </a:r>
            <a:r>
              <a:rPr lang="zh-CN" altLang="en-US" b="1" dirty="0"/>
              <a:t>：用于暂存每次传送的数据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81000" y="1052513"/>
            <a:ext cx="8763000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</a:t>
            </a:r>
            <a:r>
              <a:rPr lang="en-US" altLang="zh-CN" b="1" dirty="0">
                <a:solidFill>
                  <a:srgbClr val="FFFF00"/>
                </a:solidFill>
              </a:rPr>
              <a:t>DMA</a:t>
            </a:r>
            <a:r>
              <a:rPr lang="zh-CN" altLang="en-US" b="1" dirty="0">
                <a:solidFill>
                  <a:srgbClr val="FFFF00"/>
                </a:solidFill>
              </a:rPr>
              <a:t>请求标志</a:t>
            </a:r>
            <a:r>
              <a:rPr lang="zh-CN" altLang="en-US" b="1" dirty="0"/>
              <a:t>：每当设备准备好一次传输时发出的一个控制信号，使</a:t>
            </a:r>
            <a:r>
              <a:rPr lang="en-US" altLang="zh-CN" b="1" dirty="0"/>
              <a:t>DMA</a:t>
            </a:r>
            <a:r>
              <a:rPr lang="zh-CN" altLang="en-US" b="1" dirty="0"/>
              <a:t>请求标志位置“</a:t>
            </a:r>
            <a:r>
              <a:rPr lang="en-US" altLang="zh-CN" b="1" dirty="0"/>
              <a:t>1”</a:t>
            </a:r>
            <a:r>
              <a:rPr lang="zh-CN" altLang="en-US" b="1" dirty="0"/>
              <a:t>，向“控制</a:t>
            </a:r>
            <a:r>
              <a:rPr lang="en-US" altLang="zh-CN" b="1" dirty="0"/>
              <a:t>/</a:t>
            </a:r>
            <a:r>
              <a:rPr lang="zh-CN" altLang="en-US" b="1" dirty="0"/>
              <a:t>状态”逻辑发出</a:t>
            </a:r>
            <a:r>
              <a:rPr lang="en-US" altLang="zh-CN" b="1" dirty="0"/>
              <a:t>DMA</a:t>
            </a:r>
            <a:r>
              <a:rPr lang="zh-CN" altLang="en-US" b="1" dirty="0"/>
              <a:t>请求， “控制</a:t>
            </a:r>
            <a:r>
              <a:rPr lang="en-US" altLang="zh-CN" b="1" dirty="0"/>
              <a:t>/</a:t>
            </a:r>
            <a:r>
              <a:rPr lang="zh-CN" altLang="en-US" b="1" dirty="0"/>
              <a:t>状态”逻辑向</a:t>
            </a:r>
            <a:r>
              <a:rPr lang="en-US" altLang="zh-CN" b="1" dirty="0"/>
              <a:t>CPU</a:t>
            </a:r>
            <a:r>
              <a:rPr lang="zh-CN" altLang="en-US" b="1" dirty="0"/>
              <a:t>发出总线使用权的请求</a:t>
            </a:r>
            <a:r>
              <a:rPr lang="en-US" altLang="zh-CN" b="1" dirty="0"/>
              <a:t>HOLD</a:t>
            </a:r>
            <a:r>
              <a:rPr lang="zh-CN" altLang="en-US" b="1" dirty="0"/>
              <a:t>；</a:t>
            </a:r>
            <a:r>
              <a:rPr lang="en-US" altLang="zh-CN" b="1" dirty="0"/>
              <a:t>CPU</a:t>
            </a:r>
            <a:r>
              <a:rPr lang="zh-CN" altLang="en-US" b="1" dirty="0"/>
              <a:t>响应该请求时，发回响应信号</a:t>
            </a:r>
            <a:r>
              <a:rPr lang="en-US" altLang="zh-CN" b="1" dirty="0"/>
              <a:t>HLDA</a:t>
            </a:r>
            <a:r>
              <a:rPr lang="zh-CN" altLang="en-US" b="1" dirty="0"/>
              <a:t>， “控制</a:t>
            </a:r>
            <a:r>
              <a:rPr lang="en-US" altLang="zh-CN" b="1" dirty="0"/>
              <a:t>/</a:t>
            </a:r>
            <a:r>
              <a:rPr lang="zh-CN" altLang="en-US" b="1" dirty="0"/>
              <a:t>状态”逻辑接收到此信号后发出</a:t>
            </a:r>
            <a:r>
              <a:rPr lang="en-US" altLang="zh-CN" b="1" dirty="0"/>
              <a:t>DMA</a:t>
            </a:r>
            <a:r>
              <a:rPr lang="zh-CN" altLang="en-US" b="1" dirty="0"/>
              <a:t>响应信号，使</a:t>
            </a:r>
            <a:r>
              <a:rPr lang="en-US" altLang="zh-CN" b="1" dirty="0"/>
              <a:t>DMA</a:t>
            </a:r>
            <a:r>
              <a:rPr lang="zh-CN" altLang="en-US" b="1" dirty="0"/>
              <a:t>请求标志复位，为交换下一个字作好准备。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 </a:t>
            </a:r>
            <a:r>
              <a:rPr lang="zh-CN" altLang="en-US" b="1" dirty="0">
                <a:solidFill>
                  <a:srgbClr val="FFFF00"/>
                </a:solidFill>
              </a:rPr>
              <a:t>“控制</a:t>
            </a:r>
            <a:r>
              <a:rPr lang="en-US" altLang="zh-CN" b="1" dirty="0">
                <a:solidFill>
                  <a:srgbClr val="FFFF00"/>
                </a:solidFill>
              </a:rPr>
              <a:t>/</a:t>
            </a:r>
            <a:r>
              <a:rPr lang="zh-CN" altLang="en-US" b="1" dirty="0">
                <a:solidFill>
                  <a:srgbClr val="FFFF00"/>
                </a:solidFill>
              </a:rPr>
              <a:t>状态”逻辑</a:t>
            </a:r>
            <a:r>
              <a:rPr lang="zh-CN" altLang="en-US" b="1" dirty="0"/>
              <a:t>：由控制和时序电路以及状态标志组成。用于修改内存地址计数器和字计数器，指定传送类型，并对</a:t>
            </a:r>
            <a:r>
              <a:rPr lang="en-US" altLang="zh-CN" b="1" dirty="0"/>
              <a:t>DMA</a:t>
            </a:r>
            <a:r>
              <a:rPr lang="zh-CN" altLang="en-US" b="1" dirty="0"/>
              <a:t>请求信号和</a:t>
            </a:r>
            <a:r>
              <a:rPr lang="en-US" altLang="zh-CN" b="1" dirty="0"/>
              <a:t>CPU</a:t>
            </a:r>
            <a:r>
              <a:rPr lang="zh-CN" altLang="en-US" b="1" dirty="0"/>
              <a:t>响应信号进行协调和同步。</a:t>
            </a:r>
          </a:p>
          <a:p>
            <a:pPr>
              <a:spcBef>
                <a:spcPct val="20000"/>
              </a:spcBef>
              <a:tabLst>
                <a:tab pos="2952750" algn="l"/>
              </a:tabLst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>
                <a:solidFill>
                  <a:srgbClr val="FFFF00"/>
                </a:solidFill>
              </a:rPr>
              <a:t>）中断机构</a:t>
            </a:r>
            <a:r>
              <a:rPr lang="zh-CN" altLang="en-US" b="1" dirty="0"/>
              <a:t>：当字计数器溢出时，一组数据交换完毕，由溢出信号发出中断申请。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04800" y="981075"/>
            <a:ext cx="883920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数据传送过程</a:t>
            </a:r>
          </a:p>
          <a:p>
            <a:r>
              <a:rPr lang="zh-CN" altLang="en-US" sz="2800" b="1" dirty="0"/>
              <a:t>可分为三阶段：</a:t>
            </a:r>
            <a:r>
              <a:rPr lang="zh-CN" altLang="en-US" sz="2800" b="1" dirty="0">
                <a:solidFill>
                  <a:srgbClr val="FFFF00"/>
                </a:solidFill>
              </a:rPr>
              <a:t>传送前预处理、正式传送和传送后处理</a:t>
            </a:r>
          </a:p>
          <a:p>
            <a:r>
              <a:rPr lang="zh-CN" altLang="en-US" sz="2800" b="1" dirty="0">
                <a:solidFill>
                  <a:srgbClr val="FFFF00"/>
                </a:solidFill>
              </a:rPr>
              <a:t>传送前预处理</a:t>
            </a:r>
            <a:r>
              <a:rPr lang="zh-CN" altLang="en-US" sz="2800" b="1" dirty="0"/>
              <a:t>：执行几条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指令，完成设备状态测试、初始化地址计数器和字计数器，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返回原来的主程序继续执行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当外设准备好时，发送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请求，由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控制器向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发出总线使用权的请求</a:t>
            </a:r>
            <a:r>
              <a:rPr lang="en-US" altLang="zh-CN" sz="2800" b="1" dirty="0"/>
              <a:t>HOLD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接受请求，根据不同的传递方式实现以数据块为单位的数据传输。</a:t>
            </a:r>
          </a:p>
          <a:p>
            <a:pPr>
              <a:spcBef>
                <a:spcPct val="50000"/>
              </a:spcBef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4114800"/>
          </a:xfrm>
        </p:spPr>
        <p:txBody>
          <a:bodyPr/>
          <a:lstStyle/>
          <a:p>
            <a:r>
              <a:rPr lang="en-US" altLang="zh-CN" sz="2800" b="1" dirty="0"/>
              <a:t>DMA</a:t>
            </a:r>
            <a:r>
              <a:rPr lang="zh-CN" altLang="en-US" sz="2800" b="1" dirty="0"/>
              <a:t>传送的后处理进行的工作：结束时，</a:t>
            </a:r>
            <a:r>
              <a:rPr lang="en-US" altLang="zh-CN" sz="2800" b="1" dirty="0">
                <a:solidFill>
                  <a:srgbClr val="FFFF00"/>
                </a:solidFill>
              </a:rPr>
              <a:t>DMA</a:t>
            </a:r>
            <a:r>
              <a:rPr lang="zh-CN" altLang="en-US" sz="2800" b="1" dirty="0">
                <a:solidFill>
                  <a:srgbClr val="FFFF00"/>
                </a:solidFill>
              </a:rPr>
              <a:t>发送中断请求，</a:t>
            </a:r>
            <a:r>
              <a:rPr lang="en-US" altLang="zh-CN" sz="2800" b="1" dirty="0">
                <a:solidFill>
                  <a:srgbClr val="FFFF00"/>
                </a:solidFill>
              </a:rPr>
              <a:t>CPU</a:t>
            </a:r>
            <a:r>
              <a:rPr lang="zh-CN" altLang="en-US" sz="2800" b="1" dirty="0">
                <a:solidFill>
                  <a:srgbClr val="FFFF00"/>
                </a:solidFill>
              </a:rPr>
              <a:t>处理中断服务程序，处理</a:t>
            </a:r>
            <a:r>
              <a:rPr lang="en-US" altLang="zh-CN" sz="2800" b="1" dirty="0">
                <a:solidFill>
                  <a:srgbClr val="FFFF00"/>
                </a:solidFill>
              </a:rPr>
              <a:t>DMA</a:t>
            </a:r>
            <a:r>
              <a:rPr lang="zh-CN" altLang="en-US" sz="2800" b="1" dirty="0">
                <a:solidFill>
                  <a:srgbClr val="FFFF00"/>
                </a:solidFill>
              </a:rPr>
              <a:t>结束需要处理的工作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校验送入内存的数据是否正确、决定是否继续进行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传送、测试在传送过程中是否发生了错误。</a:t>
            </a:r>
          </a:p>
          <a:p>
            <a:r>
              <a:rPr lang="zh-CN" altLang="en-US" sz="2800" b="1" dirty="0"/>
              <a:t>基本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控制器与系统的连接方式有两种方式：一种是公用的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请求方式，另一种是独立的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请求方式。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472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与中断的相同点：</a:t>
            </a:r>
            <a:endParaRPr lang="zh-CN" altLang="en-US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971550" y="112553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能响应随机请求；可并行操作。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79388" y="2133600"/>
            <a:ext cx="4419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与中断的不同点：</a:t>
            </a:r>
            <a:endParaRPr lang="zh-CN" altLang="en-US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23850" y="2738438"/>
            <a:ext cx="770413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3200" b="1">
                <a:latin typeface="黑体" pitchFamily="2" charset="-122"/>
                <a:ea typeface="黑体" pitchFamily="2" charset="-122"/>
              </a:rPr>
              <a:t>中断：用程序实现中、低速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传送；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606550" y="3860800"/>
            <a:ext cx="534193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一条指令结束时响应请求。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547813" y="3284538"/>
            <a:ext cx="540543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3200" b="1">
                <a:latin typeface="黑体" pitchFamily="2" charset="-122"/>
                <a:ea typeface="黑体" pitchFamily="2" charset="-122"/>
              </a:rPr>
              <a:t>能处理复杂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事态；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395288" y="4508500"/>
            <a:ext cx="76327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用硬件实现高速、简单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传送；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476375" y="5084763"/>
            <a:ext cx="62642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3200" b="1">
                <a:latin typeface="黑体" pitchFamily="2" charset="-122"/>
                <a:ea typeface="黑体" pitchFamily="2" charset="-122"/>
              </a:rPr>
              <a:t>一个总线周期结束时响应请求。</a:t>
            </a:r>
            <a:r>
              <a:rPr lang="zh-CN" altLang="zh-CN" sz="3200" b="1">
                <a:solidFill>
                  <a:srgbClr val="250FF7"/>
                </a:solidFill>
                <a:latin typeface="黑体" pitchFamily="2" charset="-122"/>
                <a:ea typeface="黑体" pitchFamily="2" charset="-122"/>
              </a:rPr>
              <a:t>      </a:t>
            </a:r>
            <a:endParaRPr lang="zh-CN" altLang="en-US" sz="3200" b="1">
              <a:solidFill>
                <a:srgbClr val="250FF7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  <p:bldP spid="73734" grpId="0" autoUpdateAnimBg="0"/>
      <p:bldP spid="73735" grpId="0" autoUpdateAnimBg="0"/>
      <p:bldP spid="73736" grpId="0" autoUpdateAnimBg="0"/>
      <p:bldP spid="73737" grpId="0" autoUpdateAnimBg="0"/>
      <p:bldP spid="73738" grpId="0" autoUpdateAnimBg="0"/>
      <p:bldP spid="7373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BA95F8-83D9-47A0-B3CB-186705C9DC11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A3E19B-4332-41B0-9BE9-9CF64CB3B87F}" type="slidenum">
              <a:rPr lang="en-US" altLang="zh-CN" sz="1200" smtClean="0">
                <a:solidFill>
                  <a:srgbClr val="000000"/>
                </a:solidFill>
              </a:rPr>
              <a:pPr/>
              <a:t>47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8.4.4 </a:t>
            </a:r>
            <a:r>
              <a:rPr lang="zh-CN" altLang="en-US" sz="32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选择型和多路型</a:t>
            </a:r>
            <a:r>
              <a:rPr lang="en-US" altLang="zh-CN" sz="32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grpSp>
        <p:nvGrpSpPr>
          <p:cNvPr id="207875" name="Group 3"/>
          <p:cNvGrpSpPr>
            <a:grpSpLocks/>
          </p:cNvGrpSpPr>
          <p:nvPr/>
        </p:nvGrpSpPr>
        <p:grpSpPr bwMode="auto">
          <a:xfrm>
            <a:off x="762000" y="1052513"/>
            <a:ext cx="7467600" cy="3376612"/>
            <a:chOff x="480" y="1584"/>
            <a:chExt cx="4704" cy="2127"/>
          </a:xfrm>
        </p:grpSpPr>
        <p:sp>
          <p:nvSpPr>
            <p:cNvPr id="58383" name="Line 4"/>
            <p:cNvSpPr>
              <a:spLocks noChangeShapeType="1"/>
            </p:cNvSpPr>
            <p:nvPr/>
          </p:nvSpPr>
          <p:spPr bwMode="auto">
            <a:xfrm>
              <a:off x="480" y="1920"/>
              <a:ext cx="47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4" name="Text Box 5"/>
            <p:cNvSpPr txBox="1">
              <a:spLocks noChangeArrowheads="1"/>
            </p:cNvSpPr>
            <p:nvPr/>
          </p:nvSpPr>
          <p:spPr bwMode="auto">
            <a:xfrm>
              <a:off x="2016" y="1584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smtClean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系统总线</a:t>
              </a:r>
            </a:p>
          </p:txBody>
        </p:sp>
        <p:sp>
          <p:nvSpPr>
            <p:cNvPr id="58385" name="Text Box 6"/>
            <p:cNvSpPr txBox="1">
              <a:spLocks noChangeArrowheads="1"/>
            </p:cNvSpPr>
            <p:nvPr/>
          </p:nvSpPr>
          <p:spPr bwMode="auto">
            <a:xfrm>
              <a:off x="576" y="225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</a:p>
          </p:txBody>
        </p:sp>
        <p:sp>
          <p:nvSpPr>
            <p:cNvPr id="58386" name="Text Box 7"/>
            <p:cNvSpPr txBox="1">
              <a:spLocks noChangeArrowheads="1"/>
            </p:cNvSpPr>
            <p:nvPr/>
          </p:nvSpPr>
          <p:spPr bwMode="auto">
            <a:xfrm>
              <a:off x="1344" y="225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M</a:t>
              </a:r>
            </a:p>
          </p:txBody>
        </p:sp>
        <p:grpSp>
          <p:nvGrpSpPr>
            <p:cNvPr id="58387" name="Group 8"/>
            <p:cNvGrpSpPr>
              <a:grpSpLocks/>
            </p:cNvGrpSpPr>
            <p:nvPr/>
          </p:nvGrpSpPr>
          <p:grpSpPr bwMode="auto">
            <a:xfrm>
              <a:off x="2112" y="2256"/>
              <a:ext cx="720" cy="912"/>
              <a:chOff x="2112" y="2256"/>
              <a:chExt cx="720" cy="912"/>
            </a:xfrm>
          </p:grpSpPr>
          <p:sp>
            <p:nvSpPr>
              <p:cNvPr id="58406" name="Rectangle 9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672" cy="91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0"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7" name="Text Box 10"/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72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b="1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b="1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控制器</a:t>
                </a:r>
              </a:p>
            </p:txBody>
          </p:sp>
        </p:grpSp>
        <p:sp>
          <p:nvSpPr>
            <p:cNvPr id="58388" name="Text Box 11"/>
            <p:cNvSpPr txBox="1">
              <a:spLocks noChangeArrowheads="1"/>
            </p:cNvSpPr>
            <p:nvPr/>
          </p:nvSpPr>
          <p:spPr bwMode="auto">
            <a:xfrm>
              <a:off x="3120" y="2256"/>
              <a:ext cx="576" cy="31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58389" name="Text Box 12"/>
            <p:cNvSpPr txBox="1">
              <a:spLocks noChangeArrowheads="1"/>
            </p:cNvSpPr>
            <p:nvPr/>
          </p:nvSpPr>
          <p:spPr bwMode="auto">
            <a:xfrm>
              <a:off x="4416" y="2256"/>
              <a:ext cx="576" cy="31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58390" name="Text Box 13"/>
            <p:cNvSpPr txBox="1">
              <a:spLocks noChangeArrowheads="1"/>
            </p:cNvSpPr>
            <p:nvPr/>
          </p:nvSpPr>
          <p:spPr bwMode="auto">
            <a:xfrm>
              <a:off x="3120" y="3345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I/O</a:t>
              </a:r>
            </a:p>
          </p:txBody>
        </p:sp>
        <p:sp>
          <p:nvSpPr>
            <p:cNvPr id="58391" name="Text Box 14"/>
            <p:cNvSpPr txBox="1">
              <a:spLocks noChangeArrowheads="1"/>
            </p:cNvSpPr>
            <p:nvPr/>
          </p:nvSpPr>
          <p:spPr bwMode="auto">
            <a:xfrm>
              <a:off x="4416" y="3360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I/O</a:t>
              </a:r>
            </a:p>
          </p:txBody>
        </p:sp>
        <p:sp>
          <p:nvSpPr>
            <p:cNvPr id="58392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3" name="Line 16"/>
            <p:cNvSpPr>
              <a:spLocks noChangeShapeType="1"/>
            </p:cNvSpPr>
            <p:nvPr/>
          </p:nvSpPr>
          <p:spPr bwMode="auto">
            <a:xfrm>
              <a:off x="1584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4" name="Line 17"/>
            <p:cNvSpPr>
              <a:spLocks noChangeShapeType="1"/>
            </p:cNvSpPr>
            <p:nvPr/>
          </p:nvSpPr>
          <p:spPr bwMode="auto">
            <a:xfrm>
              <a:off x="240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5" name="Line 18"/>
            <p:cNvSpPr>
              <a:spLocks noChangeShapeType="1"/>
            </p:cNvSpPr>
            <p:nvPr/>
          </p:nvSpPr>
          <p:spPr bwMode="auto">
            <a:xfrm>
              <a:off x="336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6" name="Line 19"/>
            <p:cNvSpPr>
              <a:spLocks noChangeShapeType="1"/>
            </p:cNvSpPr>
            <p:nvPr/>
          </p:nvSpPr>
          <p:spPr bwMode="auto">
            <a:xfrm>
              <a:off x="465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7" name="Line 20"/>
            <p:cNvSpPr>
              <a:spLocks noChangeShapeType="1"/>
            </p:cNvSpPr>
            <p:nvPr/>
          </p:nvSpPr>
          <p:spPr bwMode="auto">
            <a:xfrm>
              <a:off x="3264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8" name="Line 21"/>
            <p:cNvSpPr>
              <a:spLocks noChangeShapeType="1"/>
            </p:cNvSpPr>
            <p:nvPr/>
          </p:nvSpPr>
          <p:spPr bwMode="auto">
            <a:xfrm>
              <a:off x="2784" y="27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9" name="Line 22"/>
            <p:cNvSpPr>
              <a:spLocks noChangeShapeType="1"/>
            </p:cNvSpPr>
            <p:nvPr/>
          </p:nvSpPr>
          <p:spPr bwMode="auto">
            <a:xfrm flipV="1">
              <a:off x="2784" y="302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0" name="Line 23"/>
            <p:cNvSpPr>
              <a:spLocks noChangeShapeType="1"/>
            </p:cNvSpPr>
            <p:nvPr/>
          </p:nvSpPr>
          <p:spPr bwMode="auto">
            <a:xfrm>
              <a:off x="45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1" name="Line 24"/>
            <p:cNvSpPr>
              <a:spLocks noChangeShapeType="1"/>
            </p:cNvSpPr>
            <p:nvPr/>
          </p:nvSpPr>
          <p:spPr bwMode="auto">
            <a:xfrm>
              <a:off x="3456" y="254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2" name="Line 25"/>
            <p:cNvSpPr>
              <a:spLocks noChangeShapeType="1"/>
            </p:cNvSpPr>
            <p:nvPr/>
          </p:nvSpPr>
          <p:spPr bwMode="auto">
            <a:xfrm>
              <a:off x="4752" y="254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3" name="Line 26"/>
            <p:cNvSpPr>
              <a:spLocks noChangeShapeType="1"/>
            </p:cNvSpPr>
            <p:nvPr/>
          </p:nvSpPr>
          <p:spPr bwMode="auto">
            <a:xfrm>
              <a:off x="3024" y="2784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4" name="Line 27"/>
            <p:cNvSpPr>
              <a:spLocks noChangeShapeType="1"/>
            </p:cNvSpPr>
            <p:nvPr/>
          </p:nvSpPr>
          <p:spPr bwMode="auto">
            <a:xfrm>
              <a:off x="3792" y="2400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5" name="Line 28"/>
            <p:cNvSpPr>
              <a:spLocks noChangeShapeType="1"/>
            </p:cNvSpPr>
            <p:nvPr/>
          </p:nvSpPr>
          <p:spPr bwMode="auto">
            <a:xfrm>
              <a:off x="3792" y="3504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7901" name="Line 29"/>
          <p:cNvSpPr>
            <a:spLocks noChangeShapeType="1"/>
          </p:cNvSpPr>
          <p:nvPr/>
        </p:nvSpPr>
        <p:spPr bwMode="auto">
          <a:xfrm>
            <a:off x="3200400" y="1890713"/>
            <a:ext cx="4953000" cy="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902" name="Line 30"/>
          <p:cNvSpPr>
            <a:spLocks noChangeShapeType="1"/>
          </p:cNvSpPr>
          <p:nvPr/>
        </p:nvSpPr>
        <p:spPr bwMode="auto">
          <a:xfrm>
            <a:off x="3276600" y="3643313"/>
            <a:ext cx="4876800" cy="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903" name="Line 31"/>
          <p:cNvSpPr>
            <a:spLocks noChangeShapeType="1"/>
          </p:cNvSpPr>
          <p:nvPr/>
        </p:nvSpPr>
        <p:spPr bwMode="auto">
          <a:xfrm>
            <a:off x="8153400" y="1890713"/>
            <a:ext cx="0" cy="17526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904" name="Line 32"/>
          <p:cNvSpPr>
            <a:spLocks noChangeShapeType="1"/>
          </p:cNvSpPr>
          <p:nvPr/>
        </p:nvSpPr>
        <p:spPr bwMode="auto">
          <a:xfrm>
            <a:off x="3200400" y="1890713"/>
            <a:ext cx="0" cy="18288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4648200" y="1600200"/>
            <a:ext cx="0" cy="32004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kumimoji="0"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3276600" y="38719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主机板</a:t>
            </a: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5410200" y="27289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接口板</a:t>
            </a: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250825" y="472440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、选择型</a:t>
            </a:r>
            <a:r>
              <a:rPr lang="en-US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611188" y="5373688"/>
            <a:ext cx="8137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物理上可以连接多个设备，逻辑上只允许连接一个设备，即某一段时间内只能为一个设备服务。</a:t>
            </a:r>
          </a:p>
        </p:txBody>
      </p:sp>
    </p:spTree>
    <p:extLst>
      <p:ext uri="{BB962C8B-B14F-4D97-AF65-F5344CB8AC3E}">
        <p14:creationId xmlns:p14="http://schemas.microsoft.com/office/powerpoint/2010/main" val="2403466201"/>
      </p:ext>
    </p:extLst>
  </p:cSld>
  <p:clrMapOvr>
    <a:masterClrMapping/>
  </p:clrMapOvr>
  <p:transition spd="slow">
    <p:check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207901" grpId="0" animBg="1"/>
      <p:bldP spid="207902" grpId="0" animBg="1"/>
      <p:bldP spid="207903" grpId="0" animBg="1"/>
      <p:bldP spid="207904" grpId="0" animBg="1"/>
      <p:bldP spid="207905" grpId="0" animBg="1"/>
      <p:bldP spid="207906" grpId="0" build="p" autoUpdateAnimBg="0"/>
      <p:bldP spid="207907" grpId="0" build="p" autoUpdateAnimBg="0"/>
      <p:bldP spid="207908" grpId="0" autoUpdateAnimBg="0"/>
      <p:bldP spid="20790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544D5D-485A-4FD6-BE7B-0BCE02D9D2CB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4CFEE7-E9D9-4D70-89CB-9A2E3EE7CD37}" type="slidenum">
              <a:rPr lang="en-US" altLang="zh-CN" sz="1200" smtClean="0">
                <a:solidFill>
                  <a:srgbClr val="000000"/>
                </a:solidFill>
              </a:rPr>
              <a:pPr/>
              <a:t>48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7127875" cy="534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5937" cy="7921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选择型</a:t>
            </a:r>
            <a:r>
              <a:rPr lang="en-US" altLang="zh-CN" smtClean="0"/>
              <a:t>DMA</a:t>
            </a:r>
            <a:r>
              <a:rPr lang="zh-CN" altLang="en-US" smtClean="0"/>
              <a:t>控制器 </a:t>
            </a:r>
          </a:p>
        </p:txBody>
      </p:sp>
    </p:spTree>
    <p:extLst>
      <p:ext uri="{BB962C8B-B14F-4D97-AF65-F5344CB8AC3E}">
        <p14:creationId xmlns:p14="http://schemas.microsoft.com/office/powerpoint/2010/main" val="1788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D3CFAA-AD8C-4D83-9663-A5FCF86534D1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805601-A5D7-449C-B8F0-7A7D9D7BA668}" type="slidenum">
              <a:rPr lang="en-US" altLang="zh-CN" sz="1200" smtClean="0">
                <a:solidFill>
                  <a:srgbClr val="000000"/>
                </a:solidFill>
              </a:rPr>
              <a:pPr/>
              <a:t>49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、多路型</a:t>
            </a:r>
            <a:r>
              <a:rPr lang="en-US" altLang="zh-CN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908050"/>
            <a:ext cx="612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允许各设备以字节为单位交叉传送，或以数据块为单位成组传送。</a:t>
            </a:r>
          </a:p>
        </p:txBody>
      </p:sp>
      <p:pic>
        <p:nvPicPr>
          <p:cNvPr id="604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7272337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0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9A3C33-68D0-49C6-830F-DF1919DD9D70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107EC7-34CF-4791-A374-15B345B97A51}" type="slidenum">
              <a:rPr lang="en-US" altLang="zh-CN" sz="1200" smtClean="0">
                <a:solidFill>
                  <a:srgbClr val="000000"/>
                </a:solidFill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基本概念</a:t>
            </a:r>
            <a:r>
              <a:rPr lang="en-US" altLang="zh-CN" sz="3200" smtClean="0"/>
              <a:t>——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和外围设备的定时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693863"/>
            <a:ext cx="8586787" cy="44338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慢速或中速的外围设备：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与这类设备之间的数据交换通常采用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异步定时方式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在这种情况下，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和外设之间用问答信号进行定时的方式叫做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应答式数据交换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611188" y="4149725"/>
            <a:ext cx="67056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采用异步定时方式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设备状态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</a:t>
            </a:r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3200400" y="4495800"/>
            <a:ext cx="5257800" cy="1516063"/>
            <a:chOff x="1248" y="1824"/>
            <a:chExt cx="3120" cy="778"/>
          </a:xfrm>
        </p:grpSpPr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160" y="1824"/>
              <a:ext cx="1008" cy="240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工作</a:t>
              </a:r>
              <a:r>
                <a:rPr lang="en-US" altLang="zh-CN" sz="1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1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忙</a:t>
              </a:r>
              <a:r>
                <a:rPr lang="en-US" altLang="zh-CN" sz="1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249" name="Oval 7"/>
            <p:cNvSpPr>
              <a:spLocks noChangeArrowheads="1"/>
            </p:cNvSpPr>
            <p:nvPr/>
          </p:nvSpPr>
          <p:spPr bwMode="auto">
            <a:xfrm>
              <a:off x="1248" y="2304"/>
              <a:ext cx="1008" cy="240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就绪</a:t>
              </a:r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3360" y="2304"/>
              <a:ext cx="1008" cy="240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等待</a:t>
              </a: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V="1">
              <a:off x="1488" y="196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H="1"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2256" y="24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3024" y="206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 flipH="1" flipV="1">
              <a:off x="3168" y="196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1430" y="2030"/>
              <a:ext cx="38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2054" y="2126"/>
              <a:ext cx="517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再启动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2870" y="2078"/>
              <a:ext cx="38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等待</a:t>
              </a:r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3350" y="1982"/>
              <a:ext cx="38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启动</a:t>
              </a:r>
            </a:p>
          </p:txBody>
        </p:sp>
        <p:sp>
          <p:nvSpPr>
            <p:cNvPr id="10260" name="Text Box 18"/>
            <p:cNvSpPr txBox="1">
              <a:spLocks noChangeArrowheads="1"/>
            </p:cNvSpPr>
            <p:nvPr/>
          </p:nvSpPr>
          <p:spPr bwMode="auto">
            <a:xfrm>
              <a:off x="2438" y="2414"/>
              <a:ext cx="38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暫停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 altLang="zh-CN" b="1" dirty="0">
                <a:ea typeface="黑体" pitchFamily="2" charset="-122"/>
              </a:rPr>
              <a:t>8.4  </a:t>
            </a:r>
            <a:r>
              <a:rPr lang="zh-CN" altLang="en-US" b="1" dirty="0">
                <a:ea typeface="黑体" pitchFamily="2" charset="-122"/>
              </a:rPr>
              <a:t>通道方式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0050"/>
            <a:ext cx="8291513" cy="4711700"/>
          </a:xfrm>
        </p:spPr>
        <p:txBody>
          <a:bodyPr/>
          <a:lstStyle/>
          <a:p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通道是</a:t>
            </a:r>
            <a:r>
              <a:rPr lang="zh-CN" altLang="en-US" b="1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一个特殊功能的处理器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，它有自己的</a:t>
            </a:r>
            <a:r>
              <a:rPr lang="zh-CN" altLang="en-US" b="1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指令和程序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专门负责数据输入输出的传输控制，而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将</a:t>
            </a:r>
            <a:r>
              <a:rPr lang="zh-CN" altLang="en-US" b="1" dirty="0">
                <a:latin typeface="Times New Roman"/>
                <a:ea typeface="仿宋_GB2312" pitchFamily="49" charset="-122"/>
              </a:rPr>
              <a:t>“</a:t>
            </a:r>
            <a:r>
              <a:rPr lang="zh-CN" altLang="en-US" b="1" dirty="0">
                <a:solidFill>
                  <a:srgbClr val="FF9900"/>
                </a:solidFill>
                <a:latin typeface="仿宋_GB2312" pitchFamily="49" charset="-122"/>
                <a:ea typeface="仿宋_GB2312" pitchFamily="49" charset="-122"/>
              </a:rPr>
              <a:t>传输控制</a:t>
            </a:r>
            <a:r>
              <a:rPr lang="zh-CN" altLang="en-US" b="1" dirty="0">
                <a:latin typeface="Times New Roman"/>
                <a:ea typeface="仿宋_GB2312" pitchFamily="49" charset="-122"/>
              </a:rPr>
              <a:t>”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的功能下放给通道后只负责</a:t>
            </a:r>
            <a:r>
              <a:rPr lang="zh-CN" altLang="en-US" b="1" dirty="0">
                <a:latin typeface="Times New Roman"/>
                <a:ea typeface="仿宋_GB2312" pitchFamily="49" charset="-122"/>
              </a:rPr>
              <a:t>“</a:t>
            </a:r>
            <a:r>
              <a:rPr lang="zh-CN" altLang="en-US" b="1" dirty="0">
                <a:solidFill>
                  <a:srgbClr val="FF9900"/>
                </a:solidFill>
                <a:latin typeface="仿宋_GB2312" pitchFamily="49" charset="-122"/>
                <a:ea typeface="仿宋_GB2312" pitchFamily="49" charset="-122"/>
              </a:rPr>
              <a:t>数据处理</a:t>
            </a:r>
            <a:r>
              <a:rPr lang="zh-CN" altLang="en-US" b="1" dirty="0">
                <a:latin typeface="Times New Roman"/>
                <a:ea typeface="仿宋_GB2312" pitchFamily="49" charset="-122"/>
              </a:rPr>
              <a:t>”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功能。</a:t>
            </a:r>
          </a:p>
          <a:p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通道处理机虽然不是一台具有完整指令系统的处理机，但是可以把它看作是</a:t>
            </a:r>
            <a:r>
              <a:rPr lang="zh-CN" altLang="en-US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一台能够执行有限输入输出</a:t>
            </a:r>
            <a:r>
              <a:rPr lang="zh-CN" altLang="en-US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指令</a:t>
            </a:r>
            <a:r>
              <a:rPr lang="zh-CN" altLang="en-US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并且能够被多台外围设备共享的小型</a:t>
            </a:r>
            <a:r>
              <a:rPr lang="en-US" altLang="zh-CN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DMA</a:t>
            </a:r>
            <a:r>
              <a:rPr lang="zh-CN" altLang="en-US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专用处理机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752475"/>
          </a:xfrm>
        </p:spPr>
        <p:txBody>
          <a:bodyPr/>
          <a:lstStyle/>
          <a:p>
            <a:r>
              <a:rPr lang="zh-CN" altLang="en-US" sz="4800" b="1">
                <a:latin typeface="Times New Roman" pitchFamily="18" charset="0"/>
                <a:ea typeface="黑体" pitchFamily="2" charset="-122"/>
              </a:rPr>
              <a:t>通道的类型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78800" cy="56880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、字节多路通道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b="1"/>
              <a:t>用于多台低速或中速的外围设备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b="1"/>
              <a:t>采用分时方式工作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、选择通道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b="1"/>
              <a:t>用于高速外围设备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b="1"/>
              <a:t>工作方式：一旦选中某一设备，通道就进入“忙”状态，直到该设备的数据传输工作全部结束为止。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b="1"/>
              <a:t>3</a:t>
            </a:r>
            <a:r>
              <a:rPr lang="zh-CN" altLang="en-US" b="1"/>
              <a:t>、数组多路通道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b="1"/>
              <a:t>字节多路通道和选择通道的结合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0" y="0"/>
          <a:ext cx="9144000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9" name="位图图像" r:id="rId3" imgW="7621064" imgH="5714286" progId="PBrush">
                  <p:embed/>
                </p:oleObj>
              </mc:Choice>
              <mc:Fallback>
                <p:oleObj name="位图图像" r:id="rId3" imgW="7621064" imgH="57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52475"/>
          </a:xfrm>
        </p:spPr>
        <p:txBody>
          <a:bodyPr/>
          <a:lstStyle/>
          <a:p>
            <a:r>
              <a:rPr lang="zh-CN" altLang="en-US" sz="3600" b="1">
                <a:latin typeface="Times New Roman" pitchFamily="18" charset="0"/>
                <a:ea typeface="黑体" pitchFamily="2" charset="-122"/>
              </a:rPr>
              <a:t>通道的功能</a:t>
            </a:r>
            <a:endParaRPr lang="zh-CN" altLang="en-US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18487" cy="3311525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3200" b="1"/>
              <a:t>1. </a:t>
            </a:r>
            <a:r>
              <a:rPr lang="zh-CN" altLang="en-US" sz="3200" b="1"/>
              <a:t>接受</a:t>
            </a:r>
            <a:r>
              <a:rPr lang="en-US" altLang="zh-CN" sz="3200" b="1"/>
              <a:t>CPU</a:t>
            </a:r>
            <a:r>
              <a:rPr lang="zh-CN" altLang="en-US" sz="3200" b="1"/>
              <a:t>的指令。</a:t>
            </a:r>
          </a:p>
          <a:p>
            <a:pPr lvl="1">
              <a:buFontTx/>
              <a:buNone/>
            </a:pPr>
            <a:r>
              <a:rPr lang="en-US" altLang="zh-CN" sz="3200" b="1"/>
              <a:t>2. </a:t>
            </a:r>
            <a:r>
              <a:rPr lang="zh-CN" altLang="en-US" sz="3200" b="1"/>
              <a:t>读取并执行通道程序。</a:t>
            </a:r>
          </a:p>
          <a:p>
            <a:pPr lvl="1">
              <a:buFontTx/>
              <a:buNone/>
            </a:pPr>
            <a:r>
              <a:rPr lang="en-US" altLang="zh-CN" sz="3200" b="1"/>
              <a:t>3. </a:t>
            </a:r>
            <a:r>
              <a:rPr lang="zh-CN" altLang="en-US" sz="3200" b="1"/>
              <a:t>控制数据传送。</a:t>
            </a:r>
          </a:p>
          <a:p>
            <a:pPr lvl="1">
              <a:buFontTx/>
              <a:buNone/>
            </a:pPr>
            <a:r>
              <a:rPr lang="en-US" altLang="zh-CN" sz="3200" b="1"/>
              <a:t>4. </a:t>
            </a:r>
            <a:r>
              <a:rPr lang="zh-CN" altLang="en-US" sz="3200" b="1"/>
              <a:t>读取外设的状态信息，提供给</a:t>
            </a:r>
            <a:r>
              <a:rPr lang="en-US" altLang="zh-CN" sz="3200" b="1"/>
              <a:t>CPU</a:t>
            </a:r>
            <a:r>
              <a:rPr lang="zh-CN" altLang="en-US" sz="3200" b="1"/>
              <a:t>。</a:t>
            </a:r>
          </a:p>
          <a:p>
            <a:pPr lvl="1">
              <a:buFontTx/>
              <a:buNone/>
            </a:pPr>
            <a:r>
              <a:rPr lang="en-US" altLang="zh-CN" sz="3200" b="1"/>
              <a:t>5. </a:t>
            </a:r>
            <a:r>
              <a:rPr lang="zh-CN" altLang="en-US" sz="3200" b="1"/>
              <a:t>发出中断请求。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DE0FFD-A75F-4785-AE61-AE324056729B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DC5ED4-3668-4C4C-B4F3-B2BDED520742}" type="slidenum">
              <a:rPr lang="en-US" altLang="zh-CN" sz="1200" smtClean="0">
                <a:solidFill>
                  <a:srgbClr val="000000"/>
                </a:solidFill>
              </a:rPr>
              <a:pPr/>
              <a:t>54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z="3400" smtClean="0">
                <a:latin typeface="仿宋_GB2312" pitchFamily="49" charset="-122"/>
              </a:rPr>
              <a:t>外围处理机方式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5435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外围处理机是通道的进一步发展，其独立于主机工作，</a:t>
            </a:r>
            <a:r>
              <a:rPr lang="zh-CN" altLang="en-US" dirty="0" smtClean="0">
                <a:solidFill>
                  <a:srgbClr val="FF0000"/>
                </a:solidFill>
              </a:rPr>
              <a:t>结构更接近一般的处理机（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</a:p>
          <a:p>
            <a:pPr eaLnBrk="1" hangingPunct="1"/>
            <a:r>
              <a:rPr lang="zh-CN" altLang="en-US" dirty="0" smtClean="0"/>
              <a:t>外围处理机</a:t>
            </a:r>
            <a:r>
              <a:rPr lang="zh-CN" altLang="en-US" dirty="0" smtClean="0">
                <a:solidFill>
                  <a:srgbClr val="FF0000"/>
                </a:solidFill>
              </a:rPr>
              <a:t>分担中央处理机的输入输出任务</a:t>
            </a:r>
            <a:r>
              <a:rPr lang="zh-CN" altLang="en-US" dirty="0" smtClean="0"/>
              <a:t>，又称输入输出处理机、</a:t>
            </a:r>
            <a:r>
              <a:rPr lang="en-US" altLang="zh-CN" dirty="0" smtClean="0"/>
              <a:t>I</a:t>
            </a:r>
            <a:r>
              <a:rPr lang="zh-CN" altLang="en-US" dirty="0" smtClean="0"/>
              <a:t>／</a:t>
            </a:r>
            <a:r>
              <a:rPr lang="en-US" altLang="zh-CN" dirty="0" smtClean="0"/>
              <a:t>O</a:t>
            </a:r>
            <a:r>
              <a:rPr lang="zh-CN" altLang="en-US" dirty="0" smtClean="0"/>
              <a:t>处理机等，缩写为</a:t>
            </a:r>
            <a:r>
              <a:rPr lang="en-US" altLang="zh-CN" dirty="0" smtClean="0"/>
              <a:t>IOP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PPU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外围处理机主要用在除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公司以外的其他计算机公司研制的巨型、大型计算机系统中，甚至在有些中小型及微型计算机系统中也有输入输出处理机。</a:t>
            </a:r>
          </a:p>
        </p:txBody>
      </p:sp>
    </p:spTree>
    <p:extLst>
      <p:ext uri="{BB962C8B-B14F-4D97-AF65-F5344CB8AC3E}">
        <p14:creationId xmlns:p14="http://schemas.microsoft.com/office/powerpoint/2010/main" val="10695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80FF93-63EE-4B18-8763-C9FF969CE14B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0CBA5D-2FDB-4C93-8D48-C53C66BC46B0}" type="slidenum">
              <a:rPr lang="en-US" altLang="zh-CN" sz="1200" smtClean="0">
                <a:solidFill>
                  <a:srgbClr val="000000"/>
                </a:solidFill>
              </a:rPr>
              <a:pPr/>
              <a:t>55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69325" cy="28336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产生</a:t>
            </a:r>
            <a:r>
              <a:rPr lang="en-US" altLang="zh-CN" sz="2800" dirty="0" smtClean="0">
                <a:solidFill>
                  <a:schemeClr val="tx1"/>
                </a:solidFill>
              </a:rPr>
              <a:t>IOP</a:t>
            </a:r>
            <a:r>
              <a:rPr lang="zh-CN" altLang="en-US" sz="2800" dirty="0" smtClean="0">
                <a:solidFill>
                  <a:schemeClr val="tx1"/>
                </a:solidFill>
              </a:rPr>
              <a:t>的原因：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通道处理机实际上并不能看成是独立的处理机，因为它的</a:t>
            </a:r>
            <a:r>
              <a:rPr lang="zh-CN" altLang="en-US" dirty="0" smtClean="0">
                <a:solidFill>
                  <a:srgbClr val="FF0000"/>
                </a:solidFill>
              </a:rPr>
              <a:t>指令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通道指令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系统很简单，只有面向外围设备的控制和数据传送的基本指令</a:t>
            </a:r>
            <a:r>
              <a:rPr lang="zh-CN" altLang="en-US" dirty="0" smtClean="0"/>
              <a:t>，而且没有大容量的存储器。在数据的输入输出过程中，通道处理机还需要由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来承担许多工作。</a:t>
            </a:r>
          </a:p>
        </p:txBody>
      </p:sp>
    </p:spTree>
    <p:extLst>
      <p:ext uri="{BB962C8B-B14F-4D97-AF65-F5344CB8AC3E}">
        <p14:creationId xmlns:p14="http://schemas.microsoft.com/office/powerpoint/2010/main" val="16758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227A1A-C866-479B-BAB4-DDCE5ECADD30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45B467-3B3D-441A-A061-1C5B59FE4F11}" type="slidenum">
              <a:rPr lang="en-US" altLang="zh-CN" sz="1200" smtClean="0">
                <a:solidFill>
                  <a:srgbClr val="000000"/>
                </a:solidFill>
              </a:rPr>
              <a:pPr/>
              <a:t>56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7345363" cy="914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tx1"/>
                </a:solidFill>
              </a:rPr>
              <a:t>具有</a:t>
            </a:r>
            <a:r>
              <a:rPr lang="en-US" altLang="zh-CN" sz="3200" smtClean="0">
                <a:solidFill>
                  <a:schemeClr val="tx1"/>
                </a:solidFill>
              </a:rPr>
              <a:t>IOP</a:t>
            </a:r>
            <a:r>
              <a:rPr lang="zh-CN" altLang="en-US" sz="3200" smtClean="0">
                <a:solidFill>
                  <a:schemeClr val="tx1"/>
                </a:solidFill>
              </a:rPr>
              <a:t>的计算机系统的典型结构</a:t>
            </a:r>
          </a:p>
        </p:txBody>
      </p:sp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457200" y="1676400"/>
          <a:ext cx="8135938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Image" r:id="rId3" imgW="9639184" imgH="5064490" progId="Photoshop.Image.6">
                  <p:embed/>
                </p:oleObj>
              </mc:Choice>
              <mc:Fallback>
                <p:oleObj name="Image" r:id="rId3" imgW="9639184" imgH="506449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135938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16160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EB6A79-DF7C-4D6D-AA7C-D8A1009A6FF2}" type="datetime3">
              <a:rPr lang="zh-CN" altLang="en-US" sz="1200" smtClean="0">
                <a:solidFill>
                  <a:srgbClr val="000000"/>
                </a:solidFill>
              </a:rPr>
              <a:pPr/>
              <a:t>2018年1月18日星期四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16CE1-6745-4AD5-B23E-272236F82664}" type="slidenum">
              <a:rPr lang="en-US" altLang="zh-CN" sz="1200" smtClean="0">
                <a:solidFill>
                  <a:srgbClr val="000000"/>
                </a:solidFill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5638"/>
            <a:ext cx="8148638" cy="762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基本概念</a:t>
            </a:r>
            <a:r>
              <a:rPr lang="en-US" altLang="zh-CN" sz="3200" smtClean="0"/>
              <a:t>——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和外围设备的定时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776413"/>
            <a:ext cx="8277225" cy="4433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高速外围设备：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和这类设备之间通常采用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同步定时方式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，一旦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和外设发生同步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，他们之间的数据交换用时钟控制来进行。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同步定时方式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以等间隔的速率执行</a:t>
            </a:r>
            <a:r>
              <a:rPr lang="en-US" altLang="zh-CN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指令。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   靠时钟脉冲控制进行。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2)DMA</a:t>
            </a:r>
            <a:r>
              <a:rPr lang="zh-CN" altLang="en-US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17772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62912" cy="925513"/>
          </a:xfrm>
          <a:noFill/>
          <a:ln/>
        </p:spPr>
        <p:txBody>
          <a:bodyPr/>
          <a:lstStyle/>
          <a:p>
            <a:pPr algn="l"/>
            <a:r>
              <a:rPr lang="en-US" altLang="zh-CN" sz="3600" b="1"/>
              <a:t>8.1  </a:t>
            </a:r>
            <a:r>
              <a:rPr lang="en-US" altLang="zh-CN" sz="4000" b="1">
                <a:solidFill>
                  <a:schemeClr val="folHlink"/>
                </a:solidFill>
                <a:effectLst/>
              </a:rPr>
              <a:t>CPU</a:t>
            </a:r>
            <a:r>
              <a:rPr lang="zh-CN" altLang="en-US" sz="4000" b="1">
                <a:solidFill>
                  <a:schemeClr val="folHlink"/>
                </a:solidFill>
                <a:effectLst/>
              </a:rPr>
              <a:t>对外围设备的管理方式</a:t>
            </a:r>
          </a:p>
        </p:txBody>
      </p:sp>
      <p:sp>
        <p:nvSpPr>
          <p:cNvPr id="29699" name="Text Box 3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62484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管理方式有以下几种：</a:t>
            </a:r>
          </a:p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zh-CN" altLang="en-US" sz="3200"/>
              <a:t> 程序控制方式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800"/>
              <a:t>程序查询方式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800"/>
              <a:t>程序中断方式</a:t>
            </a:r>
          </a:p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3200"/>
              <a:t>DMA</a:t>
            </a:r>
            <a:r>
              <a:rPr lang="zh-CN" altLang="en-US" sz="3200"/>
              <a:t>方式</a:t>
            </a:r>
          </a:p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zh-CN" altLang="en-US" sz="3200"/>
              <a:t>通道方式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851275" y="2781300"/>
          <a:ext cx="51054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位图图像" r:id="rId5" imgW="4761905" imgH="2685714" progId="PBrush">
                  <p:embed/>
                </p:oleObj>
              </mc:Choice>
              <mc:Fallback>
                <p:oleObj name="位图图像" r:id="rId5" imgW="4761905" imgH="2685714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81300"/>
                        <a:ext cx="510540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188913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程序查询方式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55650" y="90805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指令编程实现信息传送。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1828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）外设状态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667000" y="2819400"/>
            <a:ext cx="2057400" cy="1295400"/>
            <a:chOff x="1392" y="1968"/>
            <a:chExt cx="1296" cy="816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2"/>
                  </a:solidFill>
                  <a:ea typeface="黑体" pitchFamily="2" charset="-122"/>
                </a:rPr>
                <a:t>空闲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48400" y="2819400"/>
            <a:ext cx="2057400" cy="1295400"/>
            <a:chOff x="1392" y="1968"/>
            <a:chExt cx="1296" cy="816"/>
          </a:xfrm>
        </p:grpSpPr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2"/>
                  </a:solidFill>
                  <a:ea typeface="黑体" pitchFamily="2" charset="-122"/>
                </a:rPr>
                <a:t>工作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648200" y="4876800"/>
            <a:ext cx="2057400" cy="1295400"/>
            <a:chOff x="1392" y="1968"/>
            <a:chExt cx="1296" cy="816"/>
          </a:xfrm>
        </p:grpSpPr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2"/>
                  </a:solidFill>
                  <a:ea typeface="黑体" pitchFamily="2" charset="-122"/>
                </a:rPr>
                <a:t>结束</a:t>
              </a:r>
            </a:p>
          </p:txBody>
        </p:sp>
      </p:grp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191000" y="29718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724400" y="23622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启动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6477000" y="4038600"/>
            <a:ext cx="1066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086600" y="4572000"/>
            <a:ext cx="2514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完成一次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工作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3810000" y="4114800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048000" y="45720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调用完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6096000" y="40386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105400" y="40386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再请求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276600" y="2209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6781800" y="2209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257800" y="60960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0" y="4495800"/>
            <a:ext cx="3200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空闲</a:t>
            </a:r>
            <a:r>
              <a:rPr lang="zh-CN" altLang="en-US" sz="3200" b="1">
                <a:ea typeface="黑体" pitchFamily="2" charset="-122"/>
              </a:rPr>
              <a:t>：调用前，设备不工作；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0" y="5562600"/>
            <a:ext cx="3200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结束</a:t>
            </a:r>
            <a:r>
              <a:rPr lang="zh-CN" altLang="en-US" sz="3200" b="1">
                <a:ea typeface="黑体" pitchFamily="2" charset="-122"/>
              </a:rPr>
              <a:t>：调用后，设备完成工作。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0" y="2895600"/>
            <a:ext cx="3200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在接口中设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置</a:t>
            </a: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状态字</a:t>
            </a:r>
            <a:r>
              <a:rPr lang="zh-CN" altLang="en-US" sz="3200" b="1">
                <a:ea typeface="黑体" pitchFamily="2" charset="-122"/>
              </a:rPr>
              <a:t>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示这些状态。</a:t>
            </a:r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4" grpId="0" autoUpdateAnimBg="0"/>
      <p:bldP spid="12304" grpId="0" animBg="1"/>
      <p:bldP spid="12305" grpId="0" autoUpdateAnimBg="0"/>
      <p:bldP spid="12306" grpId="0" animBg="1"/>
      <p:bldP spid="12307" grpId="0" autoUpdateAnimBg="0"/>
      <p:bldP spid="12308" grpId="0" animBg="1"/>
      <p:bldP spid="12309" grpId="0" autoUpdateAnimBg="0"/>
      <p:bldP spid="12310" grpId="0" animBg="1"/>
      <p:bldP spid="12311" grpId="0" autoUpdateAnimBg="0"/>
      <p:bldP spid="12312" grpId="0" build="p" autoUpdateAnimBg="0"/>
      <p:bldP spid="12313" grpId="0" build="p" autoUpdateAnimBg="0"/>
      <p:bldP spid="12314" grpId="0" build="p" autoUpdateAnimBg="0"/>
      <p:bldP spid="12315" grpId="0" autoUpdateAnimBg="0"/>
      <p:bldP spid="12316" grpId="0" autoUpdateAnimBg="0"/>
      <p:bldP spid="123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）查询流程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5867400" y="15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648200" y="685800"/>
            <a:ext cx="25146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启动外设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5867400" y="1295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4038600" y="1828800"/>
            <a:ext cx="3733800" cy="1143000"/>
            <a:chOff x="2400" y="1344"/>
            <a:chExt cx="2352" cy="720"/>
          </a:xfrm>
        </p:grpSpPr>
        <p:sp>
          <p:nvSpPr>
            <p:cNvPr id="13346" name="AutoShape 34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2640" y="1488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ea typeface="黑体" pitchFamily="2" charset="-122"/>
                </a:rPr>
                <a:t>外设工作完成？</a:t>
              </a:r>
            </a:p>
          </p:txBody>
        </p:sp>
      </p:grp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7772400" y="2438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V="1">
            <a:off x="8610600" y="1524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5867400" y="15240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7696200" y="19050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867400" y="2819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5867400" y="2971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4572000" y="3505200"/>
            <a:ext cx="2514600" cy="6175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入</a:t>
            </a:r>
            <a:r>
              <a:rPr lang="en-US" altLang="zh-CN" sz="3200" b="1">
                <a:solidFill>
                  <a:schemeClr val="bg2"/>
                </a:solidFill>
                <a:ea typeface="黑体" pitchFamily="2" charset="-122"/>
              </a:rPr>
              <a:t>/</a:t>
            </a:r>
            <a:r>
              <a:rPr lang="zh-CN" altLang="en-US" sz="3200" b="1">
                <a:solidFill>
                  <a:schemeClr val="bg2"/>
                </a:solidFill>
                <a:ea typeface="黑体" pitchFamily="2" charset="-122"/>
              </a:rPr>
              <a:t>出操作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8674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0" y="41910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）优缺点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0" y="48006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硬件开销小；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2743200" y="48006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实时处理能力差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并行程度低。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0" y="54102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）应用场合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0" y="598805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效率要求不高的场合，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5562600" y="598805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或诊断、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7086600" y="598805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调试过程。</a:t>
            </a:r>
          </a:p>
        </p:txBody>
      </p:sp>
    </p:spTree>
  </p:cSld>
  <p:clrMapOvr>
    <a:masterClrMapping/>
  </p:clrMapOvr>
  <p:transition spd="slow">
    <p:cover dir="u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42" grpId="0" animBg="1"/>
      <p:bldP spid="13344" grpId="0" animBg="1" autoUpdateAnimBg="0"/>
      <p:bldP spid="13345" grpId="0" animBg="1"/>
      <p:bldP spid="13350" grpId="0" animBg="1"/>
      <p:bldP spid="13351" grpId="0" animBg="1"/>
      <p:bldP spid="13352" grpId="0" animBg="1"/>
      <p:bldP spid="13353" grpId="0" build="p" autoUpdateAnimBg="0"/>
      <p:bldP spid="13354" grpId="0" build="p" autoUpdateAnimBg="0"/>
      <p:bldP spid="13355" grpId="0" animBg="1"/>
      <p:bldP spid="13356" grpId="0" animBg="1" autoUpdateAnimBg="0"/>
      <p:bldP spid="13358" grpId="0" animBg="1"/>
      <p:bldP spid="13361" grpId="0" autoUpdateAnimBg="0"/>
      <p:bldP spid="13362" grpId="0" autoUpdateAnimBg="0"/>
      <p:bldP spid="13363" grpId="0" autoUpdateAnimBg="0"/>
      <p:bldP spid="13364" grpId="0" autoUpdateAnimBg="0"/>
      <p:bldP spid="13365" grpId="0" autoUpdateAnimBg="0"/>
      <p:bldP spid="13367" grpId="0" autoUpdateAnimBg="0"/>
      <p:bldP spid="13368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6615</TotalTime>
  <Words>3586</Words>
  <Application>Microsoft Office PowerPoint</Application>
  <PresentationFormat>全屏显示(4:3)</PresentationFormat>
  <Paragraphs>504</Paragraphs>
  <Slides>56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Soaring</vt:lpstr>
      <vt:lpstr>Watermark</vt:lpstr>
      <vt:lpstr>2_Watermark</vt:lpstr>
      <vt:lpstr>3_Watermark</vt:lpstr>
      <vt:lpstr>4_Watermark</vt:lpstr>
      <vt:lpstr>位图图像</vt:lpstr>
      <vt:lpstr>Photo Editor 照片</vt:lpstr>
      <vt:lpstr>Image</vt:lpstr>
      <vt:lpstr>第八章   输入输出系统</vt:lpstr>
      <vt:lpstr>PowerPoint 演示文稿</vt:lpstr>
      <vt:lpstr>基本概念——CPU和外围设备的定时</vt:lpstr>
      <vt:lpstr>基本概念——CPU和外围设备的定时</vt:lpstr>
      <vt:lpstr>基本概念——CPU和外围设备的定时</vt:lpstr>
      <vt:lpstr>基本概念——CPU和外围设备的定时</vt:lpstr>
      <vt:lpstr>8.1  CPU对外围设备的管理方式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中断方式的接口</vt:lpstr>
      <vt:lpstr>程序中断方式的标志触发器</vt:lpstr>
      <vt:lpstr>程序中断方式的标志触发器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IR1=1时</vt:lpstr>
      <vt:lpstr>IR1=0, IR2=1时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8.3.2  DMA传送方式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选择型DMA控制器 </vt:lpstr>
      <vt:lpstr>PowerPoint 演示文稿</vt:lpstr>
      <vt:lpstr>8.4  通道方式</vt:lpstr>
      <vt:lpstr>通道的类型</vt:lpstr>
      <vt:lpstr>PowerPoint 演示文稿</vt:lpstr>
      <vt:lpstr>通道的功能</vt:lpstr>
      <vt:lpstr>外围处理机方式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wanggnaw</cp:lastModifiedBy>
  <cp:revision>252</cp:revision>
  <dcterms:created xsi:type="dcterms:W3CDTF">2000-11-02T19:07:02Z</dcterms:created>
  <dcterms:modified xsi:type="dcterms:W3CDTF">2018-01-19T02:19:54Z</dcterms:modified>
</cp:coreProperties>
</file>