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0"/>
  </p:handoutMasterIdLst>
  <p:sldIdLst>
    <p:sldId id="256" r:id="rId3"/>
    <p:sldId id="257" r:id="rId5"/>
    <p:sldId id="406" r:id="rId6"/>
    <p:sldId id="410" r:id="rId7"/>
    <p:sldId id="260" r:id="rId8"/>
    <p:sldId id="405" r:id="rId9"/>
    <p:sldId id="403" r:id="rId10"/>
    <p:sldId id="407" r:id="rId11"/>
    <p:sldId id="408" r:id="rId12"/>
    <p:sldId id="409" r:id="rId13"/>
    <p:sldId id="261" r:id="rId14"/>
    <p:sldId id="267" r:id="rId15"/>
    <p:sldId id="268" r:id="rId16"/>
    <p:sldId id="269" r:id="rId17"/>
    <p:sldId id="270" r:id="rId18"/>
    <p:sldId id="271" r:id="rId19"/>
    <p:sldId id="272" r:id="rId20"/>
    <p:sldId id="404" r:id="rId21"/>
    <p:sldId id="273" r:id="rId22"/>
    <p:sldId id="411" r:id="rId23"/>
    <p:sldId id="274" r:id="rId24"/>
    <p:sldId id="275" r:id="rId25"/>
    <p:sldId id="276" r:id="rId26"/>
    <p:sldId id="277" r:id="rId27"/>
    <p:sldId id="278" r:id="rId28"/>
    <p:sldId id="279" r:id="rId29"/>
    <p:sldId id="412" r:id="rId30"/>
    <p:sldId id="281" r:id="rId31"/>
    <p:sldId id="282" r:id="rId32"/>
    <p:sldId id="283" r:id="rId33"/>
    <p:sldId id="558" r:id="rId34"/>
    <p:sldId id="286" r:id="rId35"/>
    <p:sldId id="559"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5" r:id="rId51"/>
    <p:sldId id="306" r:id="rId52"/>
    <p:sldId id="307"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3" r:id="rId67"/>
    <p:sldId id="324" r:id="rId68"/>
    <p:sldId id="760" r:id="rId69"/>
    <p:sldId id="325" r:id="rId70"/>
    <p:sldId id="682" r:id="rId71"/>
    <p:sldId id="326" r:id="rId72"/>
    <p:sldId id="327" r:id="rId73"/>
    <p:sldId id="328" r:id="rId74"/>
    <p:sldId id="329" r:id="rId75"/>
    <p:sldId id="330" r:id="rId76"/>
    <p:sldId id="331" r:id="rId77"/>
    <p:sldId id="333" r:id="rId78"/>
    <p:sldId id="334" r:id="rId79"/>
    <p:sldId id="336" r:id="rId80"/>
    <p:sldId id="337" r:id="rId81"/>
    <p:sldId id="338" r:id="rId82"/>
    <p:sldId id="339" r:id="rId83"/>
    <p:sldId id="340" r:id="rId84"/>
    <p:sldId id="341" r:id="rId85"/>
    <p:sldId id="343" r:id="rId86"/>
    <p:sldId id="344" r:id="rId87"/>
    <p:sldId id="345" r:id="rId88"/>
    <p:sldId id="347" r:id="rId89"/>
    <p:sldId id="348" r:id="rId90"/>
    <p:sldId id="349" r:id="rId91"/>
    <p:sldId id="350" r:id="rId92"/>
    <p:sldId id="351" r:id="rId93"/>
    <p:sldId id="352" r:id="rId94"/>
    <p:sldId id="353" r:id="rId95"/>
    <p:sldId id="354" r:id="rId96"/>
    <p:sldId id="355" r:id="rId97"/>
    <p:sldId id="356" r:id="rId98"/>
    <p:sldId id="358" r:id="rId99"/>
    <p:sldId id="359" r:id="rId100"/>
    <p:sldId id="360" r:id="rId101"/>
    <p:sldId id="361" r:id="rId102"/>
    <p:sldId id="362" r:id="rId103"/>
    <p:sldId id="363" r:id="rId104"/>
    <p:sldId id="364" r:id="rId105"/>
    <p:sldId id="368" r:id="rId106"/>
    <p:sldId id="369" r:id="rId107"/>
    <p:sldId id="370" r:id="rId108"/>
    <p:sldId id="371" r:id="rId109"/>
    <p:sldId id="372" r:id="rId110"/>
    <p:sldId id="373" r:id="rId111"/>
    <p:sldId id="374" r:id="rId112"/>
    <p:sldId id="375" r:id="rId113"/>
    <p:sldId id="837" r:id="rId114"/>
    <p:sldId id="838" r:id="rId115"/>
    <p:sldId id="376" r:id="rId116"/>
    <p:sldId id="836" r:id="rId117"/>
    <p:sldId id="377" r:id="rId118"/>
    <p:sldId id="378" r:id="rId119"/>
    <p:sldId id="379" r:id="rId120"/>
    <p:sldId id="380" r:id="rId121"/>
    <p:sldId id="381" r:id="rId122"/>
    <p:sldId id="382" r:id="rId123"/>
    <p:sldId id="383" r:id="rId124"/>
    <p:sldId id="384" r:id="rId125"/>
    <p:sldId id="385" r:id="rId126"/>
    <p:sldId id="387" r:id="rId127"/>
    <p:sldId id="388" r:id="rId128"/>
    <p:sldId id="389" r:id="rId129"/>
    <p:sldId id="390" r:id="rId130"/>
    <p:sldId id="391" r:id="rId131"/>
    <p:sldId id="392" r:id="rId132"/>
    <p:sldId id="393" r:id="rId133"/>
    <p:sldId id="394" r:id="rId134"/>
    <p:sldId id="395" r:id="rId135"/>
    <p:sldId id="396" r:id="rId136"/>
    <p:sldId id="397" r:id="rId137"/>
    <p:sldId id="399" r:id="rId138"/>
    <p:sldId id="401" r:id="rId139"/>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333399"/>
    <a:srgbClr val="000099"/>
    <a:srgbClr val="000066"/>
    <a:srgbClr val="FFFF66"/>
    <a:srgbClr val="66FF66"/>
    <a:srgbClr val="00FF00"/>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90" autoAdjust="0"/>
  </p:normalViewPr>
  <p:slideViewPr>
    <p:cSldViewPr>
      <p:cViewPr varScale="1">
        <p:scale>
          <a:sx n="82" d="100"/>
          <a:sy n="82" d="100"/>
        </p:scale>
        <p:origin x="-1219" y="-91"/>
      </p:cViewPr>
      <p:guideLst>
        <p:guide orient="horz" pos="213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888"/>
        <p:guide pos="2208"/>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3" Type="http://schemas.openxmlformats.org/officeDocument/2006/relationships/tableStyles" Target="tableStyles.xml"/><Relationship Id="rId142" Type="http://schemas.openxmlformats.org/officeDocument/2006/relationships/viewProps" Target="viewProps.xml"/><Relationship Id="rId141" Type="http://schemas.openxmlformats.org/officeDocument/2006/relationships/presProps" Target="presProps.xml"/><Relationship Id="rId140" Type="http://schemas.openxmlformats.org/officeDocument/2006/relationships/handoutMaster" Target="handoutMasters/handoutMaster1.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en-US" altLang="zh-CN" smtClean="0"/>
              <a:t>5656</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F8F3EA-580F-4C3A-8506-B02FBF0339A3}" type="slidenum">
              <a:rPr lang="en-US" altLang="zh-CN"/>
            </a:fld>
            <a:endParaRPr lang="en-US" altLang="zh-CN"/>
          </a:p>
        </p:txBody>
      </p:sp>
      <p:sp>
        <p:nvSpPr>
          <p:cNvPr id="366594" name="Rectangle 2"/>
          <p:cNvSpPr>
            <a:spLocks noGrp="1" noRot="1" noChangeAspect="1" noChangeArrowheads="1" noTextEdit="1"/>
          </p:cNvSpPr>
          <p:nvPr>
            <p:ph type="sldImg"/>
          </p:nvPr>
        </p:nvSpPr>
        <p:spPr/>
      </p:sp>
      <p:sp>
        <p:nvSpPr>
          <p:cNvPr id="366595"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smtClean="0"/>
              <a:t>在传输过程中可能会产生</a:t>
            </a:r>
            <a:r>
              <a:rPr lang="zh-CN" altLang="en-US" dirty="0" smtClean="0">
                <a:solidFill>
                  <a:srgbClr val="FF0000"/>
                </a:solidFill>
              </a:rPr>
              <a:t>比特差错：</a:t>
            </a:r>
            <a:r>
              <a:rPr lang="en-US" altLang="zh-CN" dirty="0" smtClean="0"/>
              <a:t>1 </a:t>
            </a:r>
            <a:r>
              <a:rPr lang="zh-CN" altLang="en-US" dirty="0" smtClean="0"/>
              <a:t>可能会变成 </a:t>
            </a:r>
            <a:r>
              <a:rPr lang="en-US" altLang="zh-CN" dirty="0" smtClean="0"/>
              <a:t>0 </a:t>
            </a:r>
            <a:r>
              <a:rPr lang="zh-CN" altLang="en-US" dirty="0" smtClean="0"/>
              <a:t>而 </a:t>
            </a:r>
            <a:r>
              <a:rPr lang="en-US" altLang="zh-CN" dirty="0" smtClean="0"/>
              <a:t>0 </a:t>
            </a:r>
            <a:r>
              <a:rPr lang="zh-CN" altLang="en-US" dirty="0" smtClean="0"/>
              <a:t>也可能变成 </a:t>
            </a:r>
            <a:r>
              <a:rPr lang="en-US" altLang="zh-CN" dirty="0" smtClean="0"/>
              <a:t>1</a:t>
            </a:r>
            <a:r>
              <a:rPr lang="zh-CN" altLang="en-US" dirty="0" smtClean="0"/>
              <a:t>。</a:t>
            </a:r>
            <a:endParaRPr lang="zh-CN" altLang="en-US" dirty="0" smtClean="0"/>
          </a:p>
          <a:p>
            <a:endParaRPr lang="zh-CN" altLang="zh-CN"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dirty="0" smtClean="0">
                <a:sym typeface="+mn-ea"/>
              </a:rPr>
              <a:t>IEEE </a:t>
            </a:r>
            <a:r>
              <a:rPr lang="zh-CN" altLang="zh-CN" dirty="0" smtClean="0">
                <a:sym typeface="+mn-ea"/>
              </a:rPr>
              <a:t>在</a:t>
            </a:r>
            <a:r>
              <a:rPr lang="en-US" altLang="zh-CN" dirty="0" smtClean="0">
                <a:sym typeface="+mn-ea"/>
              </a:rPr>
              <a:t> 2001 </a:t>
            </a:r>
            <a:r>
              <a:rPr lang="zh-CN" altLang="zh-CN" dirty="0" smtClean="0">
                <a:sym typeface="+mn-ea"/>
              </a:rPr>
              <a:t>年初</a:t>
            </a:r>
            <a:r>
              <a:rPr lang="zh-CN" altLang="zh-CN" dirty="0">
                <a:sym typeface="+mn-ea"/>
              </a:rPr>
              <a:t>成立</a:t>
            </a:r>
            <a:r>
              <a:rPr lang="zh-CN" altLang="zh-CN" dirty="0" smtClean="0">
                <a:sym typeface="+mn-ea"/>
              </a:rPr>
              <a:t>了</a:t>
            </a:r>
            <a:r>
              <a:rPr lang="en-US" altLang="zh-CN" dirty="0" smtClean="0">
                <a:sym typeface="+mn-ea"/>
              </a:rPr>
              <a:t> 802.3 EFM </a:t>
            </a:r>
            <a:r>
              <a:rPr lang="zh-CN" altLang="zh-CN" dirty="0" smtClean="0">
                <a:sym typeface="+mn-ea"/>
              </a:rPr>
              <a:t>工作组，</a:t>
            </a:r>
            <a:r>
              <a:rPr lang="zh-CN" altLang="zh-CN" dirty="0">
                <a:sym typeface="+mn-ea"/>
              </a:rPr>
              <a:t>专门研究高速以太网的宽带接入技术问题</a:t>
            </a:r>
            <a:r>
              <a:rPr lang="zh-CN" altLang="zh-CN" dirty="0" smtClean="0">
                <a:sym typeface="+mn-ea"/>
              </a:rPr>
              <a:t>。</a:t>
            </a:r>
            <a:endParaRPr lang="en-US" altLang="zh-CN" dirty="0" smtClean="0"/>
          </a:p>
          <a:p>
            <a:r>
              <a:rPr lang="en-US" altLang="zh-CN" dirty="0" err="1">
                <a:solidFill>
                  <a:srgbClr val="FF0000"/>
                </a:solidFill>
                <a:sym typeface="+mn-ea"/>
              </a:rPr>
              <a:t>PPPoE</a:t>
            </a:r>
            <a:r>
              <a:rPr lang="en-US" altLang="zh-CN" dirty="0">
                <a:solidFill>
                  <a:srgbClr val="FF0000"/>
                </a:solidFill>
                <a:sym typeface="+mn-ea"/>
              </a:rPr>
              <a:t> </a:t>
            </a:r>
            <a:r>
              <a:rPr lang="en-US" altLang="zh-CN" dirty="0">
                <a:sym typeface="+mn-ea"/>
              </a:rPr>
              <a:t>(PPP over </a:t>
            </a:r>
            <a:r>
              <a:rPr lang="en-US" altLang="zh-CN" dirty="0" smtClean="0">
                <a:sym typeface="+mn-ea"/>
              </a:rPr>
              <a:t>Ethernet) </a:t>
            </a:r>
            <a:r>
              <a:rPr lang="zh-CN" altLang="en-US" dirty="0" smtClean="0">
                <a:sym typeface="+mn-ea"/>
              </a:rPr>
              <a:t>的</a:t>
            </a:r>
            <a:r>
              <a:rPr lang="zh-CN" altLang="zh-CN" dirty="0" smtClean="0">
                <a:sym typeface="+mn-ea"/>
              </a:rPr>
              <a:t>意思</a:t>
            </a:r>
            <a:r>
              <a:rPr lang="zh-CN" altLang="zh-CN" dirty="0">
                <a:sym typeface="+mn-ea"/>
              </a:rPr>
              <a:t>是“在以太网上</a:t>
            </a:r>
            <a:r>
              <a:rPr lang="zh-CN" altLang="zh-CN" dirty="0" smtClean="0">
                <a:sym typeface="+mn-ea"/>
              </a:rPr>
              <a:t>运行</a:t>
            </a:r>
            <a:r>
              <a:rPr lang="en-US" altLang="zh-CN" dirty="0" smtClean="0">
                <a:sym typeface="+mn-ea"/>
              </a:rPr>
              <a:t> PPP</a:t>
            </a:r>
            <a:r>
              <a:rPr lang="zh-CN" altLang="zh-CN" dirty="0" smtClean="0">
                <a:sym typeface="+mn-ea"/>
              </a:rPr>
              <a:t>”</a:t>
            </a:r>
            <a:r>
              <a:rPr lang="zh-CN" altLang="en-US" dirty="0" smtClean="0">
                <a:sym typeface="+mn-ea"/>
              </a:rPr>
              <a:t>，它</a:t>
            </a:r>
            <a:r>
              <a:rPr lang="zh-CN" altLang="zh-CN" dirty="0" smtClean="0">
                <a:sym typeface="+mn-ea"/>
              </a:rPr>
              <a:t>把</a:t>
            </a:r>
            <a:r>
              <a:rPr lang="en-US" altLang="zh-CN" dirty="0" smtClean="0">
                <a:sym typeface="+mn-ea"/>
              </a:rPr>
              <a:t> PPP </a:t>
            </a:r>
            <a:r>
              <a:rPr lang="zh-CN" altLang="zh-CN" dirty="0" smtClean="0">
                <a:sym typeface="+mn-ea"/>
              </a:rPr>
              <a:t>协议</a:t>
            </a:r>
            <a:r>
              <a:rPr lang="zh-CN" altLang="en-US" dirty="0" smtClean="0">
                <a:sym typeface="+mn-ea"/>
              </a:rPr>
              <a:t>与以太网协议结合起来 </a:t>
            </a:r>
            <a:r>
              <a:rPr lang="en-US" altLang="zh-CN" dirty="0" smtClean="0">
                <a:sym typeface="+mn-ea"/>
              </a:rPr>
              <a:t>—— </a:t>
            </a:r>
            <a:r>
              <a:rPr lang="zh-CN" altLang="en-US" dirty="0" smtClean="0">
                <a:sym typeface="+mn-ea"/>
              </a:rPr>
              <a:t>将 </a:t>
            </a:r>
            <a:r>
              <a:rPr lang="en-US" altLang="zh-CN" dirty="0" smtClean="0">
                <a:sym typeface="+mn-ea"/>
              </a:rPr>
              <a:t>PPP </a:t>
            </a:r>
            <a:r>
              <a:rPr lang="zh-CN" altLang="zh-CN" dirty="0" smtClean="0">
                <a:sym typeface="+mn-ea"/>
              </a:rPr>
              <a:t>帧</a:t>
            </a:r>
            <a:r>
              <a:rPr lang="zh-CN" altLang="zh-CN" dirty="0">
                <a:sym typeface="+mn-ea"/>
              </a:rPr>
              <a:t>再封装到以太网中来</a:t>
            </a:r>
            <a:r>
              <a:rPr lang="zh-CN" altLang="zh-CN" dirty="0" smtClean="0">
                <a:sym typeface="+mn-ea"/>
              </a:rPr>
              <a:t>传输</a:t>
            </a:r>
            <a:r>
              <a:rPr lang="zh-CN" altLang="en-US" dirty="0" smtClean="0">
                <a:sym typeface="+mn-ea"/>
              </a:rPr>
              <a:t>。</a:t>
            </a:r>
            <a:endParaRPr lang="zh-CN" altLang="en-US" dirty="0" smtClean="0">
              <a:sym typeface="+mn-ea"/>
            </a:endParaRPr>
          </a:p>
          <a:p>
            <a:r>
              <a:rPr lang="zh-CN" altLang="zh-CN" dirty="0">
                <a:sym typeface="+mn-ea"/>
              </a:rPr>
              <a:t>现在的光纤宽带</a:t>
            </a:r>
            <a:r>
              <a:rPr lang="zh-CN" altLang="zh-CN" dirty="0" smtClean="0">
                <a:sym typeface="+mn-ea"/>
              </a:rPr>
              <a:t>接入</a:t>
            </a:r>
            <a:r>
              <a:rPr lang="en-US" altLang="zh-CN" dirty="0" smtClean="0">
                <a:sym typeface="+mn-ea"/>
              </a:rPr>
              <a:t> </a:t>
            </a:r>
            <a:r>
              <a:rPr lang="en-US" altLang="zh-CN" dirty="0" err="1" smtClean="0">
                <a:sym typeface="+mn-ea"/>
              </a:rPr>
              <a:t>FTTx</a:t>
            </a:r>
            <a:r>
              <a:rPr lang="en-US" altLang="zh-CN" dirty="0" smtClean="0">
                <a:sym typeface="+mn-ea"/>
              </a:rPr>
              <a:t> </a:t>
            </a:r>
            <a:r>
              <a:rPr lang="zh-CN" altLang="zh-CN" dirty="0" smtClean="0">
                <a:sym typeface="+mn-ea"/>
              </a:rPr>
              <a:t>都</a:t>
            </a:r>
            <a:r>
              <a:rPr lang="zh-CN" altLang="zh-CN" dirty="0">
                <a:sym typeface="+mn-ea"/>
              </a:rPr>
              <a:t>要</a:t>
            </a:r>
            <a:r>
              <a:rPr lang="zh-CN" altLang="zh-CN" dirty="0" smtClean="0">
                <a:sym typeface="+mn-ea"/>
              </a:rPr>
              <a:t>使用</a:t>
            </a:r>
            <a:r>
              <a:rPr lang="en-US" altLang="zh-CN" dirty="0" smtClean="0">
                <a:sym typeface="+mn-ea"/>
              </a:rPr>
              <a:t> </a:t>
            </a:r>
            <a:r>
              <a:rPr lang="en-US" altLang="zh-CN" dirty="0" err="1" smtClean="0">
                <a:sym typeface="+mn-ea"/>
              </a:rPr>
              <a:t>PPPoE</a:t>
            </a:r>
            <a:r>
              <a:rPr lang="en-US" altLang="zh-CN" dirty="0" smtClean="0">
                <a:sym typeface="+mn-ea"/>
              </a:rPr>
              <a:t> </a:t>
            </a:r>
            <a:r>
              <a:rPr lang="zh-CN" altLang="zh-CN" dirty="0" smtClean="0">
                <a:sym typeface="+mn-ea"/>
              </a:rPr>
              <a:t>的</a:t>
            </a:r>
            <a:r>
              <a:rPr lang="zh-CN" altLang="zh-CN" dirty="0">
                <a:sym typeface="+mn-ea"/>
              </a:rPr>
              <a:t>方式进行接入</a:t>
            </a:r>
            <a:r>
              <a:rPr lang="zh-CN" altLang="zh-CN" dirty="0" smtClean="0">
                <a:sym typeface="+mn-ea"/>
              </a:rPr>
              <a:t>。在</a:t>
            </a:r>
            <a:r>
              <a:rPr lang="en-US" altLang="zh-CN" dirty="0" smtClean="0">
                <a:sym typeface="+mn-ea"/>
              </a:rPr>
              <a:t> </a:t>
            </a:r>
            <a:r>
              <a:rPr lang="en-US" altLang="zh-CN" dirty="0" err="1" smtClean="0">
                <a:sym typeface="+mn-ea"/>
              </a:rPr>
              <a:t>PPPoE</a:t>
            </a:r>
            <a:r>
              <a:rPr lang="en-US" altLang="zh-CN" dirty="0" smtClean="0">
                <a:sym typeface="+mn-ea"/>
              </a:rPr>
              <a:t> </a:t>
            </a:r>
            <a:r>
              <a:rPr lang="zh-CN" altLang="zh-CN" dirty="0" smtClean="0">
                <a:sym typeface="+mn-ea"/>
              </a:rPr>
              <a:t>弹</a:t>
            </a:r>
            <a:r>
              <a:rPr lang="zh-CN" altLang="zh-CN" dirty="0">
                <a:sym typeface="+mn-ea"/>
              </a:rPr>
              <a:t>出的窗口中键入在网络运营商购买的</a:t>
            </a:r>
            <a:r>
              <a:rPr lang="zh-CN" altLang="zh-CN" dirty="0" smtClean="0">
                <a:sym typeface="+mn-ea"/>
              </a:rPr>
              <a:t>用户名和</a:t>
            </a:r>
            <a:r>
              <a:rPr lang="zh-CN" altLang="zh-CN" dirty="0">
                <a:sym typeface="+mn-ea"/>
              </a:rPr>
              <a:t>密码，就可以进行宽带上网</a:t>
            </a:r>
            <a:r>
              <a:rPr lang="zh-CN" altLang="zh-CN" dirty="0" smtClean="0">
                <a:sym typeface="+mn-ea"/>
              </a:rPr>
              <a:t>了</a:t>
            </a:r>
            <a:r>
              <a:rPr lang="zh-CN" altLang="en-US" dirty="0" smtClean="0">
                <a:sym typeface="+mn-ea"/>
              </a:rPr>
              <a:t>。</a:t>
            </a:r>
            <a:endParaRPr lang="en-US" altLang="zh-CN" dirty="0" smtClean="0"/>
          </a:p>
          <a:p>
            <a:r>
              <a:rPr lang="zh-CN" altLang="zh-CN" dirty="0" smtClean="0">
                <a:sym typeface="+mn-ea"/>
              </a:rPr>
              <a:t>利用</a:t>
            </a:r>
            <a:r>
              <a:rPr lang="en-US" altLang="zh-CN" dirty="0" smtClean="0">
                <a:sym typeface="+mn-ea"/>
              </a:rPr>
              <a:t> ADSL </a:t>
            </a:r>
            <a:r>
              <a:rPr lang="zh-CN" altLang="zh-CN" dirty="0" smtClean="0">
                <a:sym typeface="+mn-ea"/>
              </a:rPr>
              <a:t>进行</a:t>
            </a:r>
            <a:r>
              <a:rPr lang="zh-CN" altLang="zh-CN" dirty="0">
                <a:sym typeface="+mn-ea"/>
              </a:rPr>
              <a:t>宽带上网时，从用户个人电脑到家中</a:t>
            </a:r>
            <a:r>
              <a:rPr lang="zh-CN" altLang="zh-CN" dirty="0" smtClean="0">
                <a:sym typeface="+mn-ea"/>
              </a:rPr>
              <a:t>的</a:t>
            </a:r>
            <a:r>
              <a:rPr lang="en-US" altLang="zh-CN" dirty="0" smtClean="0">
                <a:sym typeface="+mn-ea"/>
              </a:rPr>
              <a:t> ADSL </a:t>
            </a:r>
            <a:r>
              <a:rPr lang="zh-CN" altLang="zh-CN" dirty="0" smtClean="0">
                <a:sym typeface="+mn-ea"/>
              </a:rPr>
              <a:t>调制解调器</a:t>
            </a:r>
            <a:r>
              <a:rPr lang="zh-CN" altLang="zh-CN" dirty="0">
                <a:sym typeface="+mn-ea"/>
              </a:rPr>
              <a:t>之间，也是</a:t>
            </a:r>
            <a:r>
              <a:rPr lang="zh-CN" altLang="zh-CN" dirty="0" smtClean="0">
                <a:sym typeface="+mn-ea"/>
              </a:rPr>
              <a:t>使用</a:t>
            </a:r>
            <a:r>
              <a:rPr lang="en-US" altLang="zh-CN" dirty="0" smtClean="0">
                <a:sym typeface="+mn-ea"/>
              </a:rPr>
              <a:t> RJ-45 </a:t>
            </a:r>
            <a:r>
              <a:rPr lang="zh-CN" altLang="zh-CN" dirty="0" smtClean="0">
                <a:sym typeface="+mn-ea"/>
              </a:rPr>
              <a:t>和</a:t>
            </a:r>
            <a:r>
              <a:rPr lang="en-US" altLang="zh-CN" dirty="0" smtClean="0">
                <a:sym typeface="+mn-ea"/>
              </a:rPr>
              <a:t> 5 </a:t>
            </a:r>
            <a:r>
              <a:rPr lang="zh-CN" altLang="zh-CN" dirty="0" smtClean="0">
                <a:sym typeface="+mn-ea"/>
              </a:rPr>
              <a:t>类线</a:t>
            </a:r>
            <a:r>
              <a:rPr lang="zh-CN" altLang="zh-CN" dirty="0">
                <a:sym typeface="+mn-ea"/>
              </a:rPr>
              <a:t>（即以太网使用的网线）进行连接的，并且也是</a:t>
            </a:r>
            <a:r>
              <a:rPr lang="zh-CN" altLang="zh-CN" dirty="0" smtClean="0">
                <a:sym typeface="+mn-ea"/>
              </a:rPr>
              <a:t>使用</a:t>
            </a:r>
            <a:r>
              <a:rPr lang="en-US" altLang="zh-CN" dirty="0" smtClean="0">
                <a:sym typeface="+mn-ea"/>
              </a:rPr>
              <a:t> </a:t>
            </a:r>
            <a:r>
              <a:rPr lang="en-US" altLang="zh-CN" dirty="0" err="1" smtClean="0">
                <a:sym typeface="+mn-ea"/>
              </a:rPr>
              <a:t>PPPoE</a:t>
            </a:r>
            <a:r>
              <a:rPr lang="en-US" altLang="zh-CN" dirty="0" smtClean="0">
                <a:sym typeface="+mn-ea"/>
              </a:rPr>
              <a:t> </a:t>
            </a:r>
            <a:r>
              <a:rPr lang="zh-CN" altLang="zh-CN" dirty="0" smtClean="0">
                <a:sym typeface="+mn-ea"/>
              </a:rPr>
              <a:t>弹</a:t>
            </a:r>
            <a:r>
              <a:rPr lang="zh-CN" altLang="zh-CN" dirty="0">
                <a:sym typeface="+mn-ea"/>
              </a:rPr>
              <a:t>出的窗口进行拨号连接的</a:t>
            </a:r>
            <a:r>
              <a:rPr lang="zh-CN" altLang="zh-CN" dirty="0" smtClean="0">
                <a:sym typeface="+mn-ea"/>
              </a:rPr>
              <a:t>。</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4C8782-3716-4943-AC75-F19C86AD589B}"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17D223-512F-4F38-8970-D3F9C4A5245D}" type="slidenum">
              <a:rPr lang="en-US" altLang="zh-CN"/>
            </a:fld>
            <a:endParaRPr lang="en-US" altLang="zh-CN"/>
          </a:p>
        </p:txBody>
      </p:sp>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A8B5D2-9005-4922-8A98-E99E4005537D}" type="slidenum">
              <a:rPr lang="en-US" altLang="zh-CN"/>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85C71B9-B9B7-416C-92EF-9F685DAA2BB6}" type="slidenum">
              <a:rPr lang="en-US" altLang="zh-CN"/>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1B7475-8258-4B1E-BE13-051A3C5CE9CB}" type="slidenum">
              <a:rPr lang="en-US" altLang="zh-CN"/>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90FEA6-FD87-4628-B0E6-7432726E0B70}" type="slidenum">
              <a:rPr lang="en-US" altLang="zh-CN"/>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753E3EE-EB70-4640-B185-356CDB3FB609}" type="slidenum">
              <a:rPr lang="en-US" altLang="zh-CN"/>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84909BCC-5334-4B35-B9D3-2CDAC5A25785}"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76131" name="幻灯片图像占位符 1"/>
          <p:cNvSpPr>
            <a:spLocks noGrp="1" noRot="1" noChangeAspect="1" noTextEdit="1"/>
          </p:cNvSpPr>
          <p:nvPr>
            <p:ph type="sldImg"/>
          </p:nvPr>
        </p:nvSpPr>
        <p:spPr/>
      </p:sp>
      <p:sp>
        <p:nvSpPr>
          <p:cNvPr id="176132" name="备注占位符 2"/>
          <p:cNvSpPr>
            <a:spLocks noGrp="1"/>
          </p:cNvSpPr>
          <p:nvPr>
            <p:ph type="body" idx="1"/>
          </p:nvPr>
        </p:nvSpPr>
        <p:spPr>
          <a:noFill/>
        </p:spPr>
        <p:txBody>
          <a:bodyPr/>
          <a:lstStyle/>
          <a:p>
            <a:pPr eaLnBrk="1" hangingPunct="1"/>
            <a:r>
              <a:rPr lang="zh-CN" altLang="en-US" smtClean="0">
                <a:latin typeface="Arial" panose="020B0604020202020204" pitchFamily="34" charset="0"/>
              </a:rPr>
              <a:t>由于它有良好的结构，检错能力强，易于实现硬件编、译码，因此在数据通信系统中得到广泛的应用。 </a:t>
            </a:r>
            <a:br>
              <a:rPr lang="zh-CN" altLang="en-US" smtClean="0">
                <a:latin typeface="Arial" panose="020B0604020202020204" pitchFamily="34" charset="0"/>
              </a:rPr>
            </a:br>
            <a:endParaRPr lang="zh-CN" altLang="en-US" smtClean="0">
              <a:latin typeface="Arial" panose="020B0604020202020204" pitchFamily="34" charset="0"/>
            </a:endParaRPr>
          </a:p>
        </p:txBody>
      </p:sp>
      <p:sp>
        <p:nvSpPr>
          <p:cNvPr id="176133" name="灯片编号占位符 3"/>
          <p:cNvSpPr txBox="1">
            <a:spLocks noGrp="1"/>
          </p:cNvSpPr>
          <p:nvPr/>
        </p:nvSpPr>
        <p:spPr bwMode="auto">
          <a:xfrm>
            <a:off x="3970938" y="8829967"/>
            <a:ext cx="3037840" cy="464820"/>
          </a:xfrm>
          <a:prstGeom prst="rect">
            <a:avLst/>
          </a:prstGeom>
          <a:noFill/>
          <a:ln w="9525">
            <a:noFill/>
            <a:miter lim="800000"/>
          </a:ln>
        </p:spPr>
        <p:txBody>
          <a:bodyPr lIns="93177" tIns="46589" rIns="93177" bIns="46589" anchor="b"/>
          <a:lstStyle/>
          <a:p>
            <a:pPr algn="r"/>
            <a:fld id="{19F4F842-89C9-4118-A436-8D1E518FBE16}" type="slidenum">
              <a:rPr lang="en-US" altLang="zh-CN" sz="1200"/>
            </a:fld>
            <a:endParaRPr lang="en-US" altLang="zh-CN"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BA564C-AC6C-42C6-802B-3C5EF338E672}"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F096E9-7F23-447C-A93B-AD8E1A7E551C}" type="slidenum">
              <a:rPr lang="en-US" altLang="zh-CN"/>
            </a:fld>
            <a:endParaRPr lang="en-US" altLang="zh-CN"/>
          </a:p>
        </p:txBody>
      </p:sp>
      <p:sp>
        <p:nvSpPr>
          <p:cNvPr id="210946" name="Rectangle 2"/>
          <p:cNvSpPr>
            <a:spLocks noGrp="1" noRot="1" noChangeAspect="1" noChangeArrowheads="1" noTextEdit="1"/>
          </p:cNvSpPr>
          <p:nvPr>
            <p:ph type="sldImg"/>
          </p:nvPr>
        </p:nvSpPr>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DDBA34-E3EB-4921-81A7-8B5036FE2CE7}" type="slidenum">
              <a:rPr lang="en-US" altLang="zh-CN"/>
            </a:fld>
            <a:endParaRPr lang="en-US" altLang="zh-CN"/>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180227" name="Rectangle 2"/>
          <p:cNvSpPr>
            <a:spLocks noRot="1" noTextEdit="1"/>
          </p:cNvSpPr>
          <p:nvPr>
            <p:ph type="sldImg"/>
          </p:nvPr>
        </p:nvSpPr>
        <p:spPr/>
      </p:sp>
      <p:sp>
        <p:nvSpPr>
          <p:cNvPr id="180228" name="Rectangle 3"/>
          <p:cNvSpPr>
            <a:spLocks noGrp="1"/>
          </p:cNvSpPr>
          <p:nvPr>
            <p:ph type="body" idx="1"/>
          </p:nvPr>
        </p:nvSpPr>
        <p:spPr/>
        <p:txBody>
          <a:bodyPr wrap="square" lIns="91440" tIns="45720" rIns="91440" bIns="45720" anchor="t"/>
          <a:p>
            <a:pPr lvl="0" eaLnBrk="1" hangingPunct="1"/>
            <a:r>
              <a:rPr lang="zh-CN" altLang="en-US" dirty="0" smtClean="0">
                <a:sym typeface="+mn-ea"/>
              </a:rPr>
              <a:t>简单 </a:t>
            </a:r>
            <a:r>
              <a:rPr lang="en-US" altLang="zh-CN" dirty="0" smtClean="0">
                <a:sym typeface="+mn-ea"/>
              </a:rPr>
              <a:t>—— </a:t>
            </a:r>
            <a:r>
              <a:rPr lang="zh-CN" altLang="en-US" dirty="0" smtClean="0">
                <a:solidFill>
                  <a:srgbClr val="FF0000"/>
                </a:solidFill>
                <a:sym typeface="+mn-ea"/>
              </a:rPr>
              <a:t>这</a:t>
            </a:r>
            <a:r>
              <a:rPr lang="zh-CN" altLang="en-US" dirty="0">
                <a:solidFill>
                  <a:srgbClr val="FF0000"/>
                </a:solidFill>
                <a:sym typeface="+mn-ea"/>
              </a:rPr>
              <a:t>是首要的</a:t>
            </a:r>
            <a:r>
              <a:rPr lang="zh-CN" altLang="en-US" dirty="0" smtClean="0">
                <a:solidFill>
                  <a:srgbClr val="FF0000"/>
                </a:solidFill>
                <a:sym typeface="+mn-ea"/>
              </a:rPr>
              <a:t>要求。</a:t>
            </a:r>
            <a:endParaRPr lang="zh-CN" altLang="en-US" dirty="0">
              <a:solidFill>
                <a:srgbClr val="FF0000"/>
              </a:solidFill>
            </a:endParaRPr>
          </a:p>
          <a:p>
            <a:pPr lvl="0" eaLnBrk="1" hangingPunct="1"/>
            <a:r>
              <a:rPr lang="zh-CN" altLang="en-US" dirty="0">
                <a:sym typeface="+mn-ea"/>
              </a:rPr>
              <a:t>封装成</a:t>
            </a:r>
            <a:r>
              <a:rPr lang="zh-CN" altLang="en-US" dirty="0" smtClean="0">
                <a:sym typeface="+mn-ea"/>
              </a:rPr>
              <a:t>帧 </a:t>
            </a:r>
            <a:r>
              <a:rPr lang="en-US" altLang="zh-CN" dirty="0" smtClean="0">
                <a:sym typeface="+mn-ea"/>
              </a:rPr>
              <a:t>—— </a:t>
            </a:r>
            <a:r>
              <a:rPr lang="zh-CN" altLang="zh-CN" dirty="0" smtClean="0">
                <a:sym typeface="+mn-ea"/>
              </a:rPr>
              <a:t>必须</a:t>
            </a:r>
            <a:r>
              <a:rPr lang="zh-CN" altLang="zh-CN" dirty="0">
                <a:sym typeface="+mn-ea"/>
              </a:rPr>
              <a:t>规定特殊的字符作为帧</a:t>
            </a:r>
            <a:r>
              <a:rPr lang="zh-CN" altLang="zh-CN" dirty="0" smtClean="0">
                <a:sym typeface="+mn-ea"/>
              </a:rPr>
              <a:t>定界符</a:t>
            </a:r>
            <a:r>
              <a:rPr lang="zh-CN" altLang="en-US" dirty="0" smtClean="0">
                <a:sym typeface="+mn-ea"/>
              </a:rPr>
              <a:t>。</a:t>
            </a:r>
            <a:endParaRPr lang="zh-CN" altLang="en-US" dirty="0"/>
          </a:p>
          <a:p>
            <a:pPr lvl="0" eaLnBrk="1" hangingPunct="1"/>
            <a:r>
              <a:rPr lang="zh-CN" altLang="en-US" dirty="0" smtClean="0">
                <a:sym typeface="+mn-ea"/>
              </a:rPr>
              <a:t>透明性 </a:t>
            </a:r>
            <a:r>
              <a:rPr lang="en-US" altLang="zh-CN" dirty="0" smtClean="0">
                <a:sym typeface="+mn-ea"/>
              </a:rPr>
              <a:t>—— </a:t>
            </a:r>
            <a:r>
              <a:rPr lang="zh-CN" altLang="zh-CN" dirty="0" smtClean="0">
                <a:sym typeface="+mn-ea"/>
              </a:rPr>
              <a:t>必须</a:t>
            </a:r>
            <a:r>
              <a:rPr lang="zh-CN" altLang="zh-CN" dirty="0">
                <a:sym typeface="+mn-ea"/>
              </a:rPr>
              <a:t>保证数据传输的</a:t>
            </a:r>
            <a:r>
              <a:rPr lang="zh-CN" altLang="zh-CN" dirty="0" smtClean="0">
                <a:sym typeface="+mn-ea"/>
              </a:rPr>
              <a:t>透明性</a:t>
            </a:r>
            <a:r>
              <a:rPr lang="zh-CN" altLang="en-US" dirty="0" smtClean="0">
                <a:sym typeface="+mn-ea"/>
              </a:rPr>
              <a:t>。</a:t>
            </a:r>
            <a:endParaRPr lang="zh-CN" altLang="en-US" dirty="0"/>
          </a:p>
          <a:p>
            <a:pPr lvl="0" eaLnBrk="1" hangingPunct="1"/>
            <a:r>
              <a:rPr lang="zh-CN" altLang="en-US" dirty="0">
                <a:sym typeface="+mn-ea"/>
              </a:rPr>
              <a:t>多种网络层</a:t>
            </a:r>
            <a:r>
              <a:rPr lang="zh-CN" altLang="en-US" dirty="0" smtClean="0">
                <a:sym typeface="+mn-ea"/>
              </a:rPr>
              <a:t>协议 </a:t>
            </a:r>
            <a:r>
              <a:rPr lang="en-US" altLang="zh-CN" dirty="0" smtClean="0">
                <a:sym typeface="+mn-ea"/>
              </a:rPr>
              <a:t>—— </a:t>
            </a:r>
            <a:r>
              <a:rPr lang="zh-CN" altLang="zh-CN" dirty="0" smtClean="0">
                <a:sym typeface="+mn-ea"/>
              </a:rPr>
              <a:t>能够在同</a:t>
            </a:r>
            <a:r>
              <a:rPr lang="zh-CN" altLang="zh-CN" dirty="0">
                <a:sym typeface="+mn-ea"/>
              </a:rPr>
              <a:t>一条物理链路上同时支持多种网络层</a:t>
            </a:r>
            <a:r>
              <a:rPr lang="zh-CN" altLang="zh-CN" dirty="0" smtClean="0">
                <a:sym typeface="+mn-ea"/>
              </a:rPr>
              <a:t>协议</a:t>
            </a:r>
            <a:r>
              <a:rPr lang="zh-CN" altLang="en-US" dirty="0" smtClean="0">
                <a:sym typeface="+mn-ea"/>
              </a:rPr>
              <a:t>。</a:t>
            </a:r>
            <a:endParaRPr lang="zh-CN" altLang="en-US" dirty="0"/>
          </a:p>
          <a:p>
            <a:pPr lvl="0" eaLnBrk="1" hangingPunct="1"/>
            <a:r>
              <a:rPr lang="zh-CN" altLang="en-US" dirty="0">
                <a:sym typeface="+mn-ea"/>
              </a:rPr>
              <a:t>多种类型</a:t>
            </a:r>
            <a:r>
              <a:rPr lang="zh-CN" altLang="en-US" dirty="0" smtClean="0">
                <a:sym typeface="+mn-ea"/>
              </a:rPr>
              <a:t>链路 </a:t>
            </a:r>
            <a:r>
              <a:rPr lang="en-US" altLang="zh-CN" dirty="0" smtClean="0">
                <a:sym typeface="+mn-ea"/>
              </a:rPr>
              <a:t>—— </a:t>
            </a:r>
            <a:r>
              <a:rPr lang="zh-CN" altLang="zh-CN" dirty="0" smtClean="0">
                <a:sym typeface="+mn-ea"/>
              </a:rPr>
              <a:t>能够</a:t>
            </a:r>
            <a:r>
              <a:rPr lang="zh-CN" altLang="zh-CN" dirty="0">
                <a:sym typeface="+mn-ea"/>
              </a:rPr>
              <a:t>在多种类型的链路上</a:t>
            </a:r>
            <a:r>
              <a:rPr lang="zh-CN" altLang="zh-CN" dirty="0" smtClean="0">
                <a:sym typeface="+mn-ea"/>
              </a:rPr>
              <a:t>运行</a:t>
            </a:r>
            <a:r>
              <a:rPr lang="zh-CN" altLang="en-US" dirty="0" smtClean="0">
                <a:sym typeface="+mn-ea"/>
              </a:rPr>
              <a:t>。</a:t>
            </a:r>
            <a:endParaRPr lang="zh-CN" altLang="en-US" dirty="0"/>
          </a:p>
          <a:p>
            <a:pPr lvl="0" eaLnBrk="1" hangingPunct="1"/>
            <a:r>
              <a:rPr lang="zh-CN" altLang="en-US" dirty="0" smtClean="0">
                <a:sym typeface="+mn-ea"/>
              </a:rPr>
              <a:t>差错检测 </a:t>
            </a:r>
            <a:r>
              <a:rPr lang="en-US" altLang="zh-CN" dirty="0" smtClean="0">
                <a:sym typeface="+mn-ea"/>
              </a:rPr>
              <a:t>—— </a:t>
            </a:r>
            <a:r>
              <a:rPr lang="zh-CN" altLang="zh-CN" dirty="0" smtClean="0">
                <a:sym typeface="+mn-ea"/>
              </a:rPr>
              <a:t>能够</a:t>
            </a:r>
            <a:r>
              <a:rPr lang="zh-CN" altLang="zh-CN" dirty="0">
                <a:sym typeface="+mn-ea"/>
              </a:rPr>
              <a:t>对接收端收到的帧进行检测，并立即丢弃有差错的</a:t>
            </a:r>
            <a:r>
              <a:rPr lang="zh-CN" altLang="zh-CN" dirty="0" smtClean="0">
                <a:sym typeface="+mn-ea"/>
              </a:rPr>
              <a:t>帧</a:t>
            </a:r>
            <a:r>
              <a:rPr lang="zh-CN" altLang="en-US" dirty="0" smtClean="0">
                <a:sym typeface="+mn-ea"/>
              </a:rPr>
              <a:t>。</a:t>
            </a:r>
            <a:endParaRPr lang="zh-CN" altLang="en-US" dirty="0" smtClean="0">
              <a:sym typeface="+mn-ea"/>
            </a:endParaRPr>
          </a:p>
          <a:p>
            <a:pPr lvl="0" eaLnBrk="1" hangingPunct="1"/>
            <a:r>
              <a:rPr lang="zh-CN" altLang="en-US" dirty="0" smtClean="0">
                <a:sym typeface="+mn-ea"/>
              </a:rPr>
              <a:t>检测</a:t>
            </a:r>
            <a:r>
              <a:rPr lang="zh-CN" altLang="en-US" dirty="0">
                <a:sym typeface="+mn-ea"/>
              </a:rPr>
              <a:t>连接</a:t>
            </a:r>
            <a:r>
              <a:rPr lang="zh-CN" altLang="en-US" dirty="0" smtClean="0">
                <a:sym typeface="+mn-ea"/>
              </a:rPr>
              <a:t>状态 </a:t>
            </a:r>
            <a:r>
              <a:rPr lang="en-US" altLang="zh-CN" dirty="0" smtClean="0">
                <a:sym typeface="+mn-ea"/>
              </a:rPr>
              <a:t>—— </a:t>
            </a:r>
            <a:r>
              <a:rPr lang="zh-CN" altLang="zh-CN" dirty="0" smtClean="0">
                <a:sym typeface="+mn-ea"/>
              </a:rPr>
              <a:t>能够及时自动检测</a:t>
            </a:r>
            <a:r>
              <a:rPr lang="zh-CN" altLang="zh-CN" dirty="0">
                <a:sym typeface="+mn-ea"/>
              </a:rPr>
              <a:t>出链路是否处于正常</a:t>
            </a:r>
            <a:r>
              <a:rPr lang="zh-CN" altLang="zh-CN" dirty="0" smtClean="0">
                <a:sym typeface="+mn-ea"/>
              </a:rPr>
              <a:t>工作状态</a:t>
            </a:r>
            <a:r>
              <a:rPr lang="zh-CN" altLang="en-US" dirty="0" smtClean="0">
                <a:sym typeface="+mn-ea"/>
              </a:rPr>
              <a:t>。</a:t>
            </a:r>
            <a:endParaRPr lang="zh-CN" altLang="en-US" dirty="0"/>
          </a:p>
          <a:p>
            <a:pPr lvl="0" eaLnBrk="1" hangingPunct="1"/>
            <a:r>
              <a:rPr lang="zh-CN" altLang="en-US" dirty="0">
                <a:sym typeface="+mn-ea"/>
              </a:rPr>
              <a:t>最大传送</a:t>
            </a:r>
            <a:r>
              <a:rPr lang="zh-CN" altLang="en-US" dirty="0" smtClean="0">
                <a:sym typeface="+mn-ea"/>
              </a:rPr>
              <a:t>单元 </a:t>
            </a:r>
            <a:r>
              <a:rPr lang="en-US" altLang="zh-CN" dirty="0" smtClean="0">
                <a:sym typeface="+mn-ea"/>
              </a:rPr>
              <a:t>—— </a:t>
            </a:r>
            <a:r>
              <a:rPr lang="zh-CN" altLang="zh-CN" dirty="0" smtClean="0">
                <a:sym typeface="+mn-ea"/>
              </a:rPr>
              <a:t>必须</a:t>
            </a:r>
            <a:r>
              <a:rPr lang="zh-CN" altLang="zh-CN" dirty="0">
                <a:sym typeface="+mn-ea"/>
              </a:rPr>
              <a:t>对每一种类型的点对点链路设置最大传送</a:t>
            </a:r>
            <a:r>
              <a:rPr lang="zh-CN" altLang="zh-CN" dirty="0" smtClean="0">
                <a:sym typeface="+mn-ea"/>
              </a:rPr>
              <a:t>单元</a:t>
            </a:r>
            <a:r>
              <a:rPr lang="en-US" altLang="zh-CN" dirty="0" smtClean="0">
                <a:sym typeface="+mn-ea"/>
              </a:rPr>
              <a:t>  MTU </a:t>
            </a:r>
            <a:r>
              <a:rPr lang="zh-CN" altLang="zh-CN" dirty="0" smtClean="0">
                <a:sym typeface="+mn-ea"/>
              </a:rPr>
              <a:t>的</a:t>
            </a:r>
            <a:r>
              <a:rPr lang="zh-CN" altLang="zh-CN" dirty="0">
                <a:sym typeface="+mn-ea"/>
              </a:rPr>
              <a:t>标准默认</a:t>
            </a:r>
            <a:r>
              <a:rPr lang="zh-CN" altLang="zh-CN" dirty="0" smtClean="0">
                <a:sym typeface="+mn-ea"/>
              </a:rPr>
              <a:t>值</a:t>
            </a:r>
            <a:r>
              <a:rPr lang="zh-CN" altLang="en-US" dirty="0" smtClean="0">
                <a:sym typeface="+mn-ea"/>
              </a:rPr>
              <a:t>，</a:t>
            </a:r>
            <a:r>
              <a:rPr lang="zh-CN" altLang="zh-CN" dirty="0" smtClean="0">
                <a:sym typeface="+mn-ea"/>
              </a:rPr>
              <a:t>促进</a:t>
            </a:r>
            <a:r>
              <a:rPr lang="zh-CN" altLang="zh-CN" dirty="0">
                <a:sym typeface="+mn-ea"/>
              </a:rPr>
              <a:t>各种实现之间的</a:t>
            </a:r>
            <a:r>
              <a:rPr lang="zh-CN" altLang="zh-CN" dirty="0" smtClean="0">
                <a:sym typeface="+mn-ea"/>
              </a:rPr>
              <a:t>互操作性</a:t>
            </a:r>
            <a:r>
              <a:rPr lang="zh-CN" altLang="en-US" dirty="0" smtClean="0">
                <a:sym typeface="+mn-ea"/>
              </a:rPr>
              <a:t>。</a:t>
            </a:r>
            <a:endParaRPr lang="zh-CN" altLang="en-US" dirty="0"/>
          </a:p>
          <a:p>
            <a:pPr lvl="0" eaLnBrk="1" hangingPunct="1"/>
            <a:r>
              <a:rPr lang="zh-CN" altLang="en-US" dirty="0">
                <a:sym typeface="+mn-ea"/>
              </a:rPr>
              <a:t>网络层地址</a:t>
            </a:r>
            <a:r>
              <a:rPr lang="zh-CN" altLang="en-US" dirty="0" smtClean="0">
                <a:sym typeface="+mn-ea"/>
              </a:rPr>
              <a:t>协商 </a:t>
            </a:r>
            <a:r>
              <a:rPr lang="en-US" altLang="zh-CN" dirty="0" smtClean="0">
                <a:sym typeface="+mn-ea"/>
              </a:rPr>
              <a:t>—— </a:t>
            </a:r>
            <a:r>
              <a:rPr lang="zh-CN" altLang="zh-CN" dirty="0" smtClean="0">
                <a:sym typeface="+mn-ea"/>
              </a:rPr>
              <a:t>必须</a:t>
            </a:r>
            <a:r>
              <a:rPr lang="zh-CN" altLang="zh-CN" dirty="0">
                <a:sym typeface="+mn-ea"/>
              </a:rPr>
              <a:t>提供一种机制使通信的两个</a:t>
            </a:r>
            <a:r>
              <a:rPr lang="zh-CN" altLang="zh-CN" dirty="0" smtClean="0">
                <a:sym typeface="+mn-ea"/>
              </a:rPr>
              <a:t>网络层实体</a:t>
            </a:r>
            <a:r>
              <a:rPr lang="zh-CN" altLang="zh-CN" dirty="0">
                <a:sym typeface="+mn-ea"/>
              </a:rPr>
              <a:t>能够通过协商知道或能够配置彼此的网络层</a:t>
            </a:r>
            <a:r>
              <a:rPr lang="zh-CN" altLang="zh-CN" dirty="0" smtClean="0">
                <a:sym typeface="+mn-ea"/>
              </a:rPr>
              <a:t>地址</a:t>
            </a:r>
            <a:r>
              <a:rPr lang="zh-CN" altLang="en-US" dirty="0" smtClean="0">
                <a:sym typeface="+mn-ea"/>
              </a:rPr>
              <a:t>。</a:t>
            </a:r>
            <a:endParaRPr lang="zh-CN" altLang="en-US" dirty="0"/>
          </a:p>
          <a:p>
            <a:pPr lvl="0" eaLnBrk="1" hangingPunct="1"/>
            <a:r>
              <a:rPr lang="zh-CN" altLang="en-US" dirty="0">
                <a:sym typeface="+mn-ea"/>
              </a:rPr>
              <a:t>数据压缩</a:t>
            </a:r>
            <a:r>
              <a:rPr lang="zh-CN" altLang="en-US" dirty="0" smtClean="0">
                <a:sym typeface="+mn-ea"/>
              </a:rPr>
              <a:t>协商 </a:t>
            </a:r>
            <a:r>
              <a:rPr lang="en-US" altLang="zh-CN" dirty="0" smtClean="0">
                <a:sym typeface="+mn-ea"/>
              </a:rPr>
              <a:t>—— </a:t>
            </a:r>
            <a:r>
              <a:rPr lang="zh-CN" altLang="zh-CN" dirty="0" smtClean="0">
                <a:sym typeface="+mn-ea"/>
              </a:rPr>
              <a:t>必须</a:t>
            </a:r>
            <a:r>
              <a:rPr lang="zh-CN" altLang="zh-CN" dirty="0">
                <a:sym typeface="+mn-ea"/>
              </a:rPr>
              <a:t>提供一种方法来协商使用数据压缩算法。</a:t>
            </a:r>
            <a:endParaRPr lang="zh-CN" altLang="en-US" dirty="0"/>
          </a:p>
          <a:p>
            <a:pPr lvl="0" eaLnBrk="1" hangingPunct="1"/>
            <a:endParaRPr lang="zh-CN" altLang="en-US" dirty="0"/>
          </a:p>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EDDC99-6124-4174-A067-D83ACE86F7BF}" type="slidenum">
              <a:rPr lang="en-US" altLang="zh-CN"/>
            </a:fld>
            <a:endParaRPr lang="en-US" altLang="zh-CN"/>
          </a:p>
        </p:txBody>
      </p:sp>
      <p:sp>
        <p:nvSpPr>
          <p:cNvPr id="384002" name="Rectangle 2"/>
          <p:cNvSpPr>
            <a:spLocks noGrp="1" noRot="1" noChangeAspect="1" noChangeArrowheads="1" noTextEdit="1"/>
          </p:cNvSpPr>
          <p:nvPr>
            <p:ph type="sldImg"/>
          </p:nvPr>
        </p:nvSpPr>
        <p:spPr/>
      </p:sp>
      <p:sp>
        <p:nvSpPr>
          <p:cNvPr id="384003" name="Rectangle 3"/>
          <p:cNvSpPr>
            <a:spLocks noGrp="1" noChangeArrowheads="1"/>
          </p:cNvSpPr>
          <p:nvPr>
            <p:ph type="body" idx="1"/>
          </p:nvPr>
        </p:nvSpPr>
        <p:spPr/>
        <p:txBody>
          <a:bodyPr/>
          <a:lstStyle/>
          <a:p>
            <a:r>
              <a:rPr lang="zh-CN" altLang="en-US" dirty="0">
                <a:sym typeface="+mn-ea"/>
              </a:rPr>
              <a:t>半双工或单工链路 </a:t>
            </a:r>
            <a:endParaRPr lang="zh-CN" altLang="en-US" dirty="0"/>
          </a:p>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962793-8C13-4F0D-A8E0-D9C36FB1495E}"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775844-E2AD-47A7-8C37-16C1609E0AA8}" type="slidenum">
              <a:rPr lang="en-US" altLang="zh-CN"/>
            </a:fld>
            <a:endParaRPr lang="en-US" altLang="zh-CN"/>
          </a:p>
        </p:txBody>
      </p:sp>
      <p:sp>
        <p:nvSpPr>
          <p:cNvPr id="271362" name="Rectangle 2"/>
          <p:cNvSpPr>
            <a:spLocks noGrp="1" noRot="1" noChangeAspect="1" noChangeArrowheads="1" noTextEdit="1"/>
          </p:cNvSpPr>
          <p:nvPr>
            <p:ph type="sldImg"/>
          </p:nvPr>
        </p:nvSpPr>
        <p:spPr/>
      </p:sp>
      <p:sp>
        <p:nvSpPr>
          <p:cNvPr id="27136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0539F9-71BD-4772-9EC1-F0432404C425}" type="slidenum">
              <a:rPr lang="en-US" altLang="zh-CN"/>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3ADA55-691A-4E86-895A-9F9E24C5A5B9}" type="slidenum">
              <a:rPr lang="en-US" altLang="zh-CN"/>
            </a:fld>
            <a:endParaRPr lang="en-US" altLang="zh-CN"/>
          </a:p>
        </p:txBody>
      </p:sp>
      <p:sp>
        <p:nvSpPr>
          <p:cNvPr id="273410" name="Rectangle 2"/>
          <p:cNvSpPr>
            <a:spLocks noGrp="1" noRot="1" noChangeAspect="1" noChangeArrowheads="1" noTextEdit="1"/>
          </p:cNvSpPr>
          <p:nvPr>
            <p:ph type="sldImg"/>
          </p:nvPr>
        </p:nvSpPr>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0311A6-5B95-476D-AE86-04505C22B924}" type="slidenum">
              <a:rPr lang="en-US" altLang="zh-CN"/>
            </a:fld>
            <a:endParaRPr lang="en-US" altLang="zh-CN"/>
          </a:p>
        </p:txBody>
      </p:sp>
      <p:sp>
        <p:nvSpPr>
          <p:cNvPr id="274434" name="Rectangle 2"/>
          <p:cNvSpPr>
            <a:spLocks noGrp="1" noRot="1" noChangeAspect="1" noChangeArrowheads="1" noTextEdit="1"/>
          </p:cNvSpPr>
          <p:nvPr>
            <p:ph type="sldImg"/>
          </p:nvPr>
        </p:nvSpPr>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A30E75-2978-4627-8828-58B3CE8FB509}" type="slidenum">
              <a:rPr lang="en-US" altLang="zh-CN"/>
            </a:fld>
            <a:endParaRPr lang="en-US" altLang="zh-CN"/>
          </a:p>
        </p:txBody>
      </p:sp>
      <p:sp>
        <p:nvSpPr>
          <p:cNvPr id="387074" name="Rectangle 2"/>
          <p:cNvSpPr>
            <a:spLocks noGrp="1" noRot="1" noChangeAspect="1" noChangeArrowheads="1" noTextEdit="1"/>
          </p:cNvSpPr>
          <p:nvPr>
            <p:ph type="sldImg"/>
          </p:nvPr>
        </p:nvSpPr>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A337CC-83E8-4AF4-950B-DFB2EE386280}" type="slidenum">
              <a:rPr lang="en-US" altLang="zh-CN"/>
            </a:fld>
            <a:endParaRPr lang="en-US" altLang="zh-CN"/>
          </a:p>
        </p:txBody>
      </p:sp>
      <p:sp>
        <p:nvSpPr>
          <p:cNvPr id="275458" name="Rectangle 2"/>
          <p:cNvSpPr>
            <a:spLocks noGrp="1" noRot="1" noChangeAspect="1" noChangeArrowheads="1" noTextEdit="1"/>
          </p:cNvSpPr>
          <p:nvPr>
            <p:ph type="sldImg"/>
          </p:nvPr>
        </p:nvSpPr>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0C6788-D75C-48D7-8923-E1027DD39E6F}" type="slidenum">
              <a:rPr lang="en-US" altLang="zh-CN"/>
            </a:fld>
            <a:endParaRPr lang="en-US" altLang="zh-CN"/>
          </a:p>
        </p:txBody>
      </p:sp>
      <p:sp>
        <p:nvSpPr>
          <p:cNvPr id="211970" name="Rectangle 2"/>
          <p:cNvSpPr>
            <a:spLocks noGrp="1" noRot="1" noChangeAspect="1" noChangeArrowheads="1" noTextEdit="1"/>
          </p:cNvSpPr>
          <p:nvPr>
            <p:ph type="sldImg"/>
          </p:nvPr>
        </p:nvSpPr>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890811-7C5B-4030-AFF1-DB10B30568E5}" type="slidenum">
              <a:rPr lang="en-US" altLang="zh-CN"/>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r>
              <a:rPr lang="en-US" altLang="zh-CN" dirty="0" smtClean="0">
                <a:sym typeface="+mn-ea"/>
              </a:rPr>
              <a:t>PPP </a:t>
            </a:r>
            <a:r>
              <a:rPr lang="zh-CN" altLang="en-US" dirty="0">
                <a:sym typeface="+mn-ea"/>
              </a:rPr>
              <a:t>协议有三个</a:t>
            </a:r>
            <a:r>
              <a:rPr lang="zh-CN" altLang="en-US" dirty="0" smtClean="0">
                <a:sym typeface="+mn-ea"/>
              </a:rPr>
              <a:t>组成部分：</a:t>
            </a:r>
            <a:endParaRPr lang="zh-CN" altLang="en-US" dirty="0"/>
          </a:p>
          <a:p>
            <a:pPr lvl="1"/>
            <a:r>
              <a:rPr lang="en-US" altLang="zh-CN" dirty="0" smtClean="0">
                <a:latin typeface="Arial" panose="020B0604020202020204" pitchFamily="34" charset="0"/>
                <a:sym typeface="+mn-ea"/>
              </a:rPr>
              <a:t>(1) </a:t>
            </a:r>
            <a:r>
              <a:rPr lang="zh-CN" altLang="en-US" dirty="0" smtClean="0">
                <a:latin typeface="Arial" panose="020B0604020202020204" pitchFamily="34" charset="0"/>
                <a:ea typeface="黑体" panose="02010609060101010101" pitchFamily="2" charset="-122"/>
                <a:sym typeface="+mn-ea"/>
              </a:rPr>
              <a:t>一</a:t>
            </a:r>
            <a:r>
              <a:rPr lang="zh-CN" altLang="en-US" dirty="0">
                <a:latin typeface="Arial" panose="020B0604020202020204" pitchFamily="34" charset="0"/>
                <a:ea typeface="黑体" panose="02010609060101010101" pitchFamily="2" charset="-122"/>
                <a:sym typeface="+mn-ea"/>
              </a:rPr>
              <a:t>个将 </a:t>
            </a:r>
            <a:r>
              <a:rPr lang="en-US" altLang="zh-CN" dirty="0">
                <a:latin typeface="Arial" panose="020B0604020202020204" pitchFamily="34" charset="0"/>
                <a:ea typeface="黑体" panose="02010609060101010101" pitchFamily="2" charset="-122"/>
                <a:sym typeface="+mn-ea"/>
              </a:rPr>
              <a:t>IP </a:t>
            </a:r>
            <a:r>
              <a:rPr lang="zh-CN" altLang="en-US" dirty="0">
                <a:latin typeface="Arial" panose="020B0604020202020204" pitchFamily="34" charset="0"/>
                <a:ea typeface="黑体" panose="02010609060101010101" pitchFamily="2" charset="-122"/>
                <a:sym typeface="+mn-ea"/>
              </a:rPr>
              <a:t>数据报封装到串行链路的方法。</a:t>
            </a:r>
            <a:endParaRPr lang="zh-CN" altLang="en-US" dirty="0">
              <a:latin typeface="Arial" panose="020B0604020202020204" pitchFamily="34" charset="0"/>
              <a:ea typeface="黑体" panose="02010609060101010101" pitchFamily="2" charset="-122"/>
            </a:endParaRPr>
          </a:p>
          <a:p>
            <a:pPr lvl="1"/>
            <a:r>
              <a:rPr lang="en-US" altLang="zh-CN" dirty="0" smtClean="0">
                <a:latin typeface="Arial" panose="020B0604020202020204" pitchFamily="34" charset="0"/>
                <a:ea typeface="黑体" panose="02010609060101010101" pitchFamily="2" charset="-122"/>
                <a:sym typeface="+mn-ea"/>
              </a:rPr>
              <a:t>(2) </a:t>
            </a:r>
            <a:r>
              <a:rPr lang="zh-CN" altLang="en-US" dirty="0" smtClean="0">
                <a:latin typeface="Arial" panose="020B0604020202020204" pitchFamily="34" charset="0"/>
                <a:ea typeface="黑体" panose="02010609060101010101" pitchFamily="2" charset="-122"/>
                <a:sym typeface="+mn-ea"/>
              </a:rPr>
              <a:t>链路控制</a:t>
            </a:r>
            <a:r>
              <a:rPr lang="zh-CN" altLang="en-US" dirty="0">
                <a:latin typeface="Arial" panose="020B0604020202020204" pitchFamily="34" charset="0"/>
                <a:ea typeface="黑体" panose="02010609060101010101" pitchFamily="2" charset="-122"/>
                <a:sym typeface="+mn-ea"/>
              </a:rPr>
              <a:t>协议 </a:t>
            </a:r>
            <a:r>
              <a:rPr lang="en-US" altLang="zh-CN" dirty="0">
                <a:latin typeface="Arial" panose="020B0604020202020204" pitchFamily="34" charset="0"/>
                <a:ea typeface="黑体" panose="02010609060101010101" pitchFamily="2" charset="-122"/>
                <a:sym typeface="+mn-ea"/>
              </a:rPr>
              <a:t>LCP (Link Control Protocol)</a:t>
            </a:r>
            <a:r>
              <a:rPr lang="zh-CN" altLang="en-US" dirty="0">
                <a:latin typeface="Arial" panose="020B0604020202020204" pitchFamily="34" charset="0"/>
                <a:ea typeface="黑体" panose="02010609060101010101" pitchFamily="2" charset="-122"/>
                <a:sym typeface="+mn-ea"/>
              </a:rPr>
              <a:t>。</a:t>
            </a:r>
            <a:endParaRPr lang="zh-CN" altLang="en-US" dirty="0">
              <a:latin typeface="Arial" panose="020B0604020202020204" pitchFamily="34" charset="0"/>
              <a:ea typeface="黑体" panose="02010609060101010101" pitchFamily="2" charset="-122"/>
            </a:endParaRPr>
          </a:p>
          <a:p>
            <a:pPr lvl="2"/>
            <a:r>
              <a:rPr lang="en-US" altLang="zh-CN" dirty="0">
                <a:latin typeface="Arial" panose="020B0604020202020204" pitchFamily="34" charset="0"/>
                <a:ea typeface="黑体" panose="02010609060101010101" pitchFamily="2" charset="-122"/>
                <a:sym typeface="+mn-ea"/>
              </a:rPr>
              <a:t>——</a:t>
            </a:r>
            <a:r>
              <a:rPr lang="zh-CN" altLang="en-US" dirty="0">
                <a:latin typeface="Arial" panose="020B0604020202020204" pitchFamily="34" charset="0"/>
                <a:ea typeface="黑体" panose="02010609060101010101" pitchFamily="2" charset="-122"/>
                <a:sym typeface="+mn-ea"/>
              </a:rPr>
              <a:t>用来建立、配置和测试数据链路连接的</a:t>
            </a:r>
            <a:endParaRPr lang="zh-CN" altLang="en-US" dirty="0">
              <a:latin typeface="Arial" panose="020B0604020202020204" pitchFamily="34" charset="0"/>
              <a:ea typeface="黑体" panose="02010609060101010101" pitchFamily="2" charset="-122"/>
            </a:endParaRPr>
          </a:p>
          <a:p>
            <a:pPr lvl="1"/>
            <a:r>
              <a:rPr lang="en-US" altLang="zh-CN" dirty="0" smtClean="0">
                <a:latin typeface="Arial" panose="020B0604020202020204" pitchFamily="34" charset="0"/>
                <a:ea typeface="黑体" panose="02010609060101010101" pitchFamily="2" charset="-122"/>
                <a:sym typeface="+mn-ea"/>
              </a:rPr>
              <a:t>(3) </a:t>
            </a:r>
            <a:r>
              <a:rPr lang="zh-CN" altLang="en-US" dirty="0" smtClean="0">
                <a:latin typeface="Arial" panose="020B0604020202020204" pitchFamily="34" charset="0"/>
                <a:ea typeface="黑体" panose="02010609060101010101" pitchFamily="2" charset="-122"/>
                <a:sym typeface="+mn-ea"/>
              </a:rPr>
              <a:t>网络</a:t>
            </a:r>
            <a:r>
              <a:rPr lang="zh-CN" altLang="en-US" dirty="0">
                <a:latin typeface="Arial" panose="020B0604020202020204" pitchFamily="34" charset="0"/>
                <a:ea typeface="黑体" panose="02010609060101010101" pitchFamily="2" charset="-122"/>
                <a:sym typeface="+mn-ea"/>
              </a:rPr>
              <a:t>控制协议 </a:t>
            </a:r>
            <a:r>
              <a:rPr lang="en-US" altLang="zh-CN" dirty="0">
                <a:latin typeface="Arial" panose="020B0604020202020204" pitchFamily="34" charset="0"/>
                <a:ea typeface="黑体" panose="02010609060101010101" pitchFamily="2" charset="-122"/>
                <a:sym typeface="+mn-ea"/>
              </a:rPr>
              <a:t>NCP (Network Control Protocol)</a:t>
            </a:r>
            <a:r>
              <a:rPr lang="zh-CN" altLang="en-US" dirty="0">
                <a:latin typeface="Arial" panose="020B0604020202020204" pitchFamily="34" charset="0"/>
                <a:ea typeface="黑体" panose="02010609060101010101" pitchFamily="2" charset="-122"/>
                <a:sym typeface="+mn-ea"/>
              </a:rPr>
              <a:t>。</a:t>
            </a:r>
            <a:r>
              <a:rPr lang="zh-CN" altLang="en-US" dirty="0">
                <a:sym typeface="+mn-ea"/>
              </a:rPr>
              <a:t>   </a:t>
            </a:r>
            <a:endParaRPr lang="zh-CN" altLang="en-US" dirty="0"/>
          </a:p>
          <a:p>
            <a:pPr lvl="2"/>
            <a:r>
              <a:rPr lang="en-US" altLang="zh-CN" dirty="0">
                <a:sym typeface="+mn-ea"/>
              </a:rPr>
              <a:t>——</a:t>
            </a:r>
            <a:r>
              <a:rPr lang="zh-CN" altLang="en-US" dirty="0">
                <a:sym typeface="+mn-ea"/>
              </a:rPr>
              <a:t>一套。其中每一个协议支持不同的网络层协议</a:t>
            </a:r>
            <a:endParaRPr lang="zh-CN" altLang="en-US" dirty="0"/>
          </a:p>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D57173-B50A-447E-9F11-0FDBD8F2B3DB}" type="slidenum">
              <a:rPr lang="en-US" altLang="zh-CN"/>
            </a:fld>
            <a:endParaRPr lang="en-US" altLang="zh-CN"/>
          </a:p>
        </p:txBody>
      </p:sp>
      <p:sp>
        <p:nvSpPr>
          <p:cNvPr id="390146" name="Rectangle 2"/>
          <p:cNvSpPr>
            <a:spLocks noGrp="1" noRot="1" noChangeAspect="1" noChangeArrowheads="1" noTextEdit="1"/>
          </p:cNvSpPr>
          <p:nvPr>
            <p:ph type="sldImg"/>
          </p:nvPr>
        </p:nvSpPr>
        <p:spPr/>
      </p:sp>
      <p:sp>
        <p:nvSpPr>
          <p:cNvPr id="390147" name="Rectangle 3"/>
          <p:cNvSpPr>
            <a:spLocks noGrp="1" noChangeArrowheads="1"/>
          </p:cNvSpPr>
          <p:nvPr>
            <p:ph type="body" idx="1"/>
          </p:nvPr>
        </p:nvSpPr>
        <p:spPr/>
        <p:txBody>
          <a:bodyPr/>
          <a:lstStyle/>
          <a:p>
            <a:r>
              <a:rPr lang="zh-CN" altLang="zh-CN">
                <a:sym typeface="+mn-ea"/>
              </a:rPr>
              <a:t>点对点协议(Point to Point Protocol)的缩写为PPP,是TCP/IP网络协议包的一个成员。PPP是TCP/IP的扩展,它增加了两个额外的功能组:</a:t>
            </a:r>
            <a:endParaRPr lang="zh-CN" altLang="zh-CN"/>
          </a:p>
          <a:p>
            <a:endParaRPr lang="zh-CN" altLang="zh-CN"/>
          </a:p>
          <a:p>
            <a:r>
              <a:rPr lang="zh-CN" altLang="zh-CN">
                <a:sym typeface="+mn-ea"/>
              </a:rPr>
              <a:t>(1)它可以通过 串行接口传输TCP/IP包;</a:t>
            </a:r>
            <a:endParaRPr lang="zh-CN" altLang="zh-CN"/>
          </a:p>
          <a:p>
            <a:endParaRPr lang="zh-CN" altLang="zh-CN"/>
          </a:p>
          <a:p>
            <a:r>
              <a:rPr lang="zh-CN" altLang="zh-CN">
                <a:sym typeface="+mn-ea"/>
              </a:rPr>
              <a:t>(2)它可以安全登录。</a:t>
            </a:r>
            <a:endParaRPr lang="zh-CN" altLang="zh-CN"/>
          </a:p>
          <a:p>
            <a:endParaRPr lang="zh-CN" altLang="zh-CN"/>
          </a:p>
          <a:p>
            <a:r>
              <a:rPr lang="zh-CN" altLang="zh-CN">
                <a:sym typeface="+mn-ea"/>
              </a:rPr>
              <a:t>当使用作为公共电话系统的部分的 串行接口时,必须要注意确保所有通信的真实性。这个 终端PPP集合了用户名字和密码安全。因此,一个 路由器或者服务器通过PPP接收到一个请求时,如果这个请求的来源是不安全的,这就需要授权。这个授权是PPP的一部分。因为它的通过 串行接口路由TCP/IP包的能力和它的授权能力,ISP (Internet服务提供商)通常使用PPP来允许 拨号用户连接到Internet。</a:t>
            </a:r>
            <a:endParaRPr lang="zh-CN" altLang="zh-CN"/>
          </a:p>
          <a:p>
            <a:endParaRPr lang="zh-CN" altLang="zh-CN"/>
          </a:p>
          <a:p>
            <a:r>
              <a:rPr lang="zh-CN" altLang="zh-CN">
                <a:sym typeface="+mn-ea"/>
              </a:rPr>
              <a:t>）什么是LCP</a:t>
            </a:r>
            <a:endParaRPr lang="zh-CN" altLang="zh-CN"/>
          </a:p>
          <a:p>
            <a:endParaRPr lang="zh-CN" altLang="zh-CN"/>
          </a:p>
          <a:p>
            <a:r>
              <a:rPr lang="zh-CN" altLang="zh-CN">
                <a:sym typeface="+mn-ea"/>
              </a:rPr>
              <a:t>链路控制协议(LCP) LCP 建立 点对点链路，是 PPP 中实际工作的部分。LCP 位于 物理层的上方，负责建立、配置和测试 数据链路连接。LCP 还负责协商和设置 WAN 数据链路上的控制选项，这些选项由 NCP 处理。</a:t>
            </a:r>
            <a:endParaRPr lang="zh-CN" altLang="zh-CN"/>
          </a:p>
          <a:p>
            <a:endParaRPr lang="zh-CN" altLang="zh-CN"/>
          </a:p>
          <a:p>
            <a:r>
              <a:rPr lang="zh-CN" altLang="zh-CN">
                <a:sym typeface="+mn-ea"/>
              </a:rPr>
              <a:t>2）NCP是什么</a:t>
            </a:r>
            <a:endParaRPr lang="zh-CN" altLang="zh-CN"/>
          </a:p>
          <a:p>
            <a:endParaRPr lang="zh-CN" altLang="zh-CN"/>
          </a:p>
          <a:p>
            <a:r>
              <a:rPr lang="zh-CN" altLang="zh-CN">
                <a:sym typeface="+mn-ea"/>
              </a:rPr>
              <a:t>PPP允许多个 网络协议共用一个链路， 网络控制协议 (NCP) 负责连接PPP（第二层）和网络协议 (第三层)。对于所使用的每个 网络层协议，PPP 都分别使用独立的 NCP来连接。例如，IP 使用 IP 控制协议 (IPCP)，IPX 使用 Novell IPX 控制协议 (IPXCP)。</a:t>
            </a:r>
            <a:endParaRPr lang="zh-CN" altLang="zh-CN"/>
          </a:p>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459D9D-7009-49E2-A824-FE6A04D81D73}" type="slidenum">
              <a:rPr lang="en-US" altLang="zh-CN"/>
            </a:fld>
            <a:endParaRPr lang="en-US" altLang="zh-CN"/>
          </a:p>
        </p:txBody>
      </p:sp>
      <p:sp>
        <p:nvSpPr>
          <p:cNvPr id="535554" name="Rectangle 2"/>
          <p:cNvSpPr>
            <a:spLocks noGrp="1" noRot="1" noChangeAspect="1" noChangeArrowheads="1" noTextEdit="1"/>
          </p:cNvSpPr>
          <p:nvPr>
            <p:ph type="sldImg"/>
          </p:nvPr>
        </p:nvSpPr>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F374EC-B35B-4AC5-860F-C1A98EF6234B}" type="slidenum">
              <a:rPr lang="en-US" altLang="zh-CN"/>
            </a:fld>
            <a:endParaRPr lang="en-US" altLang="zh-CN"/>
          </a:p>
        </p:txBody>
      </p:sp>
      <p:sp>
        <p:nvSpPr>
          <p:cNvPr id="537602" name="Rectangle 2"/>
          <p:cNvSpPr>
            <a:spLocks noGrp="1" noRot="1" noChangeAspect="1" noChangeArrowheads="1" noTextEdit="1"/>
          </p:cNvSpPr>
          <p:nvPr>
            <p:ph type="sldImg"/>
          </p:nvPr>
        </p:nvSpPr>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EF0CBD-1AA7-4522-A388-EB5CE0DD1CD5}" type="slidenum">
              <a:rPr lang="en-US" altLang="zh-CN"/>
            </a:fld>
            <a:endParaRPr lang="en-US" altLang="zh-CN"/>
          </a:p>
        </p:txBody>
      </p:sp>
      <p:sp>
        <p:nvSpPr>
          <p:cNvPr id="538626" name="Rectangle 2"/>
          <p:cNvSpPr>
            <a:spLocks noGrp="1" noRot="1" noChangeAspect="1" noChangeArrowheads="1" noTextEdit="1"/>
          </p:cNvSpPr>
          <p:nvPr>
            <p:ph type="sldImg"/>
          </p:nvPr>
        </p:nvSpPr>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C0B1AC-F8B9-4286-976C-46A8CF84E10F}" type="slidenum">
              <a:rPr lang="en-US" altLang="zh-CN"/>
            </a:fld>
            <a:endParaRPr lang="en-US" altLang="zh-CN"/>
          </a:p>
        </p:txBody>
      </p:sp>
      <p:sp>
        <p:nvSpPr>
          <p:cNvPr id="542722" name="Rectangle 2"/>
          <p:cNvSpPr>
            <a:spLocks noGrp="1" noRot="1" noChangeAspect="1" noChangeArrowheads="1" noTextEdit="1"/>
          </p:cNvSpPr>
          <p:nvPr>
            <p:ph type="sldImg"/>
          </p:nvPr>
        </p:nvSpPr>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E8929C-4AFA-4BA9-AE74-3214336624EE}" type="slidenum">
              <a:rPr lang="en-US" altLang="zh-CN"/>
            </a:fld>
            <a:endParaRPr lang="en-US" altLang="zh-CN"/>
          </a:p>
        </p:txBody>
      </p:sp>
      <p:sp>
        <p:nvSpPr>
          <p:cNvPr id="543746" name="Rectangle 2"/>
          <p:cNvSpPr>
            <a:spLocks noGrp="1" noRot="1" noChangeAspect="1" noChangeArrowheads="1" noTextEdit="1"/>
          </p:cNvSpPr>
          <p:nvPr>
            <p:ph type="sldImg"/>
          </p:nvPr>
        </p:nvSpPr>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AFC72FE-2D02-4FC4-BFE2-1FD47B83F519}" type="slidenum">
              <a:rPr lang="en-US" altLang="zh-CN"/>
            </a:fld>
            <a:endParaRPr lang="en-US" altLang="zh-CN"/>
          </a:p>
        </p:txBody>
      </p:sp>
      <p:sp>
        <p:nvSpPr>
          <p:cNvPr id="544770" name="Rectangle 2"/>
          <p:cNvSpPr>
            <a:spLocks noGrp="1" noRot="1" noChangeAspect="1" noChangeArrowheads="1" noTextEdit="1"/>
          </p:cNvSpPr>
          <p:nvPr>
            <p:ph type="sldImg"/>
          </p:nvPr>
        </p:nvSpPr>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9DC4EA-4834-48E0-9A88-1AF478D3EE78}" type="slidenum">
              <a:rPr lang="en-US" altLang="zh-CN"/>
            </a:fld>
            <a:endParaRPr lang="en-US" altLang="zh-CN"/>
          </a:p>
        </p:txBody>
      </p:sp>
      <p:sp>
        <p:nvSpPr>
          <p:cNvPr id="546818" name="Rectangle 2"/>
          <p:cNvSpPr>
            <a:spLocks noGrp="1" noRot="1" noChangeAspect="1" noChangeArrowheads="1" noTextEdit="1"/>
          </p:cNvSpPr>
          <p:nvPr>
            <p:ph type="sldImg"/>
          </p:nvPr>
        </p:nvSpPr>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E6FAFFB-2CAB-449A-B47F-171712BF55B7}" type="slidenum">
              <a:rPr lang="en-US" altLang="zh-CN"/>
            </a:fld>
            <a:endParaRPr lang="en-US" altLang="zh-CN"/>
          </a:p>
        </p:txBody>
      </p:sp>
      <p:sp>
        <p:nvSpPr>
          <p:cNvPr id="547842" name="Rectangle 2"/>
          <p:cNvSpPr>
            <a:spLocks noGrp="1" noRot="1" noChangeAspect="1" noChangeArrowheads="1" noTextEdit="1"/>
          </p:cNvSpPr>
          <p:nvPr>
            <p:ph type="sldImg"/>
          </p:nvPr>
        </p:nvSpPr>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1CFF83-2EF9-483C-A911-D7DE687E2379}" type="slidenum">
              <a:rPr lang="en-US" altLang="zh-CN"/>
            </a:fld>
            <a:endParaRPr lang="en-US" altLang="zh-CN"/>
          </a:p>
        </p:txBody>
      </p:sp>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CE9D61-D98F-4F22-954A-82CCAADEF852}" type="slidenum">
              <a:rPr lang="en-US" altLang="zh-CN"/>
            </a:fld>
            <a:endParaRPr lang="en-US" altLang="zh-CN"/>
          </a:p>
        </p:txBody>
      </p:sp>
      <p:sp>
        <p:nvSpPr>
          <p:cNvPr id="636930" name="Rectangle 2"/>
          <p:cNvSpPr>
            <a:spLocks noGrp="1" noRot="1" noChangeAspect="1" noChangeArrowheads="1" noTextEdit="1"/>
          </p:cNvSpPr>
          <p:nvPr>
            <p:ph type="sldImg"/>
          </p:nvPr>
        </p:nvSpPr>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F40855-6124-4D1D-B4C0-33846E201992}" type="slidenum">
              <a:rPr lang="en-US" altLang="zh-CN"/>
            </a:fld>
            <a:endParaRPr lang="en-US" altLang="zh-CN"/>
          </a:p>
        </p:txBody>
      </p:sp>
      <p:sp>
        <p:nvSpPr>
          <p:cNvPr id="548866" name="Rectangle 2"/>
          <p:cNvSpPr>
            <a:spLocks noGrp="1" noRot="1" noChangeAspect="1" noChangeArrowheads="1" noTextEdit="1"/>
          </p:cNvSpPr>
          <p:nvPr>
            <p:ph type="sldImg"/>
          </p:nvPr>
        </p:nvSpPr>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269F7E-9E13-451D-B92F-BFAEF68B867E}" type="slidenum">
              <a:rPr lang="en-US" altLang="zh-CN"/>
            </a:fld>
            <a:endParaRPr lang="en-US" altLang="zh-CN"/>
          </a:p>
        </p:txBody>
      </p:sp>
      <p:sp>
        <p:nvSpPr>
          <p:cNvPr id="549890" name="Rectangle 2"/>
          <p:cNvSpPr>
            <a:spLocks noGrp="1" noRot="1" noChangeAspect="1" noChangeArrowheads="1" noTextEdit="1"/>
          </p:cNvSpPr>
          <p:nvPr>
            <p:ph type="sldImg"/>
          </p:nvPr>
        </p:nvSpPr>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B408A4-A3C3-4E9C-A32F-7580D7024A16}" type="slidenum">
              <a:rPr lang="en-US" altLang="zh-CN"/>
            </a:fld>
            <a:endParaRPr lang="en-US" altLang="zh-CN"/>
          </a:p>
        </p:txBody>
      </p:sp>
      <p:sp>
        <p:nvSpPr>
          <p:cNvPr id="550914" name="Rectangle 2"/>
          <p:cNvSpPr>
            <a:spLocks noGrp="1" noRot="1" noChangeAspect="1" noChangeArrowheads="1" noTextEdit="1"/>
          </p:cNvSpPr>
          <p:nvPr>
            <p:ph type="sldImg"/>
          </p:nvPr>
        </p:nvSpPr>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92E54C-9112-4E84-A725-1808945DA13E}" type="slidenum">
              <a:rPr lang="en-US" altLang="zh-CN"/>
            </a:fld>
            <a:endParaRPr lang="en-US" altLang="zh-CN"/>
          </a:p>
        </p:txBody>
      </p:sp>
      <p:sp>
        <p:nvSpPr>
          <p:cNvPr id="551938" name="Rectangle 2"/>
          <p:cNvSpPr>
            <a:spLocks noGrp="1" noRot="1" noChangeAspect="1" noChangeArrowheads="1" noTextEdit="1"/>
          </p:cNvSpPr>
          <p:nvPr>
            <p:ph type="sldImg"/>
          </p:nvPr>
        </p:nvSpPr>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960A73-AC79-4459-806B-8774E0E461FF}" type="slidenum">
              <a:rPr lang="en-US" altLang="zh-CN"/>
            </a:fld>
            <a:endParaRPr lang="en-US" altLang="zh-CN"/>
          </a:p>
        </p:txBody>
      </p:sp>
      <p:sp>
        <p:nvSpPr>
          <p:cNvPr id="552962" name="Rectangle 2"/>
          <p:cNvSpPr>
            <a:spLocks noGrp="1" noRot="1" noChangeAspect="1" noChangeArrowheads="1" noTextEdit="1"/>
          </p:cNvSpPr>
          <p:nvPr>
            <p:ph type="sldImg"/>
          </p:nvPr>
        </p:nvSpPr>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02CC29-53F3-4D08-A819-C2203B45D86F}" type="slidenum">
              <a:rPr lang="en-US" altLang="zh-CN"/>
            </a:fld>
            <a:endParaRPr lang="en-US" altLang="zh-CN"/>
          </a:p>
        </p:txBody>
      </p:sp>
      <p:sp>
        <p:nvSpPr>
          <p:cNvPr id="553986" name="Rectangle 2"/>
          <p:cNvSpPr>
            <a:spLocks noGrp="1" noRot="1" noChangeAspect="1" noChangeArrowheads="1" noTextEdit="1"/>
          </p:cNvSpPr>
          <p:nvPr>
            <p:ph type="sldImg"/>
          </p:nvPr>
        </p:nvSpPr>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FD9DDA-E199-47C0-AC7A-BC232ABB9C5B}" type="slidenum">
              <a:rPr lang="en-US" altLang="zh-CN"/>
            </a:fld>
            <a:endParaRPr lang="en-US" altLang="zh-CN"/>
          </a:p>
        </p:txBody>
      </p:sp>
      <p:sp>
        <p:nvSpPr>
          <p:cNvPr id="555010" name="Rectangle 2"/>
          <p:cNvSpPr>
            <a:spLocks noGrp="1" noRot="1" noChangeAspect="1" noChangeArrowheads="1" noTextEdit="1"/>
          </p:cNvSpPr>
          <p:nvPr>
            <p:ph type="sldImg"/>
          </p:nvPr>
        </p:nvSpPr>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2C13532-1921-4187-94F9-FAE94BDE7BAF}" type="slidenum">
              <a:rPr lang="en-US" altLang="zh-CN"/>
            </a:fld>
            <a:endParaRPr lang="en-US" altLang="zh-CN"/>
          </a:p>
        </p:txBody>
      </p:sp>
      <p:sp>
        <p:nvSpPr>
          <p:cNvPr id="556034" name="Rectangle 2"/>
          <p:cNvSpPr>
            <a:spLocks noGrp="1" noRot="1" noChangeAspect="1" noChangeArrowheads="1" noTextEdit="1"/>
          </p:cNvSpPr>
          <p:nvPr>
            <p:ph type="sldImg"/>
          </p:nvPr>
        </p:nvSpPr>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EE071C-9478-4B30-84DD-72CAF98625CD}" type="slidenum">
              <a:rPr lang="en-US" altLang="zh-CN"/>
            </a:fld>
            <a:endParaRPr lang="en-US" altLang="zh-CN"/>
          </a:p>
        </p:txBody>
      </p:sp>
      <p:sp>
        <p:nvSpPr>
          <p:cNvPr id="557058" name="Rectangle 2"/>
          <p:cNvSpPr>
            <a:spLocks noGrp="1" noRot="1" noChangeAspect="1" noChangeArrowheads="1" noTextEdit="1"/>
          </p:cNvSpPr>
          <p:nvPr>
            <p:ph type="sldImg"/>
          </p:nvPr>
        </p:nvSpPr>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252E80-6973-44D5-9C73-662524EBBFDA}" type="slidenum">
              <a:rPr lang="en-US" altLang="zh-CN"/>
            </a:fld>
            <a:endParaRPr lang="en-US" altLang="zh-CN"/>
          </a:p>
        </p:txBody>
      </p:sp>
      <p:sp>
        <p:nvSpPr>
          <p:cNvPr id="354306" name="Rectangle 2"/>
          <p:cNvSpPr>
            <a:spLocks noGrp="1" noRot="1" noChangeAspect="1" noChangeArrowheads="1" noTextEdit="1"/>
          </p:cNvSpPr>
          <p:nvPr>
            <p:ph type="sldImg"/>
          </p:nvPr>
        </p:nvSpPr>
        <p:spPr/>
      </p:sp>
      <p:sp>
        <p:nvSpPr>
          <p:cNvPr id="35430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dirty="0" smtClean="0">
                <a:solidFill>
                  <a:srgbClr val="FF0000"/>
                </a:solidFill>
              </a:rPr>
              <a:t>封装成帧 </a:t>
            </a:r>
            <a:r>
              <a:rPr lang="en-US" altLang="zh-CN" sz="1200" dirty="0" smtClean="0"/>
              <a:t>(framing) </a:t>
            </a:r>
            <a:r>
              <a:rPr lang="zh-CN" altLang="en-US" sz="1200" dirty="0" smtClean="0"/>
              <a:t>就是在一段数据的前后分别添加首部和尾部，然后就构成了一个帧。确定帧的界限。</a:t>
            </a:r>
            <a:endParaRPr lang="zh-CN" altLang="en-US" sz="1200" dirty="0" smtClean="0"/>
          </a:p>
          <a:p>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AB362C-5B1E-44ED-A2B2-BA40BEAFCB5A}" type="slidenum">
              <a:rPr lang="en-US" altLang="zh-CN"/>
            </a:fld>
            <a:endParaRPr lang="en-US" altLang="zh-CN"/>
          </a:p>
        </p:txBody>
      </p:sp>
      <p:sp>
        <p:nvSpPr>
          <p:cNvPr id="558082" name="Rectangle 2"/>
          <p:cNvSpPr>
            <a:spLocks noGrp="1" noRot="1" noChangeAspect="1" noChangeArrowheads="1" noTextEdit="1"/>
          </p:cNvSpPr>
          <p:nvPr>
            <p:ph type="sldImg"/>
          </p:nvPr>
        </p:nvSpPr>
        <p:spPr/>
      </p:sp>
      <p:sp>
        <p:nvSpPr>
          <p:cNvPr id="558083" name="Rectangle 3"/>
          <p:cNvSpPr>
            <a:spLocks noGrp="1" noChangeArrowheads="1"/>
          </p:cNvSpPr>
          <p:nvPr>
            <p:ph type="body" idx="1"/>
          </p:nvPr>
        </p:nvSpPr>
        <p:spPr/>
        <p:txBody>
          <a:bodyPr/>
          <a:lstStyle/>
          <a:p>
            <a:r>
              <a:rPr lang="zh-CN" altLang="en-US" dirty="0">
                <a:sym typeface="+mn-ea"/>
              </a:rPr>
              <a:t>如果发生冲突，就一定是在发送的前 </a:t>
            </a:r>
            <a:r>
              <a:rPr lang="en-US" altLang="zh-CN" dirty="0">
                <a:sym typeface="+mn-ea"/>
              </a:rPr>
              <a:t>64 </a:t>
            </a:r>
            <a:r>
              <a:rPr lang="zh-CN" altLang="en-US" dirty="0">
                <a:sym typeface="+mn-ea"/>
              </a:rPr>
              <a:t>字节之内。 </a:t>
            </a:r>
            <a:endParaRPr lang="zh-CN" altLang="en-US" dirty="0"/>
          </a:p>
          <a:p>
            <a:r>
              <a:rPr lang="zh-CN" altLang="en-US" dirty="0">
                <a:sym typeface="+mn-ea"/>
              </a:rPr>
              <a:t>由于一检测到冲突就立即中止发送，这时已经发送出去的数据一定小于 </a:t>
            </a:r>
            <a:r>
              <a:rPr lang="en-US" altLang="zh-CN" dirty="0">
                <a:sym typeface="+mn-ea"/>
              </a:rPr>
              <a:t>64 </a:t>
            </a:r>
            <a:r>
              <a:rPr lang="zh-CN" altLang="en-US" dirty="0">
                <a:sym typeface="+mn-ea"/>
              </a:rPr>
              <a:t>字节。 </a:t>
            </a:r>
            <a:endParaRPr lang="zh-CN" altLang="en-US" dirty="0"/>
          </a:p>
          <a:p>
            <a:r>
              <a:rPr lang="zh-CN" altLang="en-US" dirty="0">
                <a:sym typeface="+mn-ea"/>
              </a:rPr>
              <a:t>以太网规定了最短有效帧长为 </a:t>
            </a:r>
            <a:r>
              <a:rPr lang="en-US" altLang="zh-CN" dirty="0">
                <a:sym typeface="+mn-ea"/>
              </a:rPr>
              <a:t>64 </a:t>
            </a:r>
            <a:r>
              <a:rPr lang="zh-CN" altLang="en-US" dirty="0">
                <a:sym typeface="+mn-ea"/>
              </a:rPr>
              <a:t>字节，凡长度小于 </a:t>
            </a:r>
            <a:r>
              <a:rPr lang="en-US" altLang="zh-CN" dirty="0">
                <a:sym typeface="+mn-ea"/>
              </a:rPr>
              <a:t>64 </a:t>
            </a:r>
            <a:r>
              <a:rPr lang="zh-CN" altLang="en-US" dirty="0">
                <a:sym typeface="+mn-ea"/>
              </a:rPr>
              <a:t>字节的帧都是由于冲突而异常中止的</a:t>
            </a:r>
            <a:r>
              <a:rPr lang="zh-CN" altLang="en-US" dirty="0">
                <a:solidFill>
                  <a:srgbClr val="FF0000"/>
                </a:solidFill>
                <a:sym typeface="+mn-ea"/>
              </a:rPr>
              <a:t>无效帧</a:t>
            </a:r>
            <a:r>
              <a:rPr lang="zh-CN" altLang="en-US" dirty="0" smtClean="0">
                <a:solidFill>
                  <a:srgbClr val="FF0000"/>
                </a:solidFill>
                <a:sym typeface="+mn-ea"/>
              </a:rPr>
              <a:t>。</a:t>
            </a:r>
            <a:endParaRPr lang="zh-CN" altLang="en-US" dirty="0">
              <a:solidFill>
                <a:srgbClr val="FF0000"/>
              </a:solidFill>
            </a:endParaRPr>
          </a:p>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52487D-B56A-4B89-9120-596031E30687}" type="slidenum">
              <a:rPr lang="en-US" altLang="zh-CN"/>
            </a:fld>
            <a:endParaRPr lang="en-US" altLang="zh-CN"/>
          </a:p>
        </p:txBody>
      </p:sp>
      <p:sp>
        <p:nvSpPr>
          <p:cNvPr id="560130" name="Rectangle 2"/>
          <p:cNvSpPr>
            <a:spLocks noGrp="1" noRot="1" noChangeAspect="1" noChangeArrowheads="1" noTextEdit="1"/>
          </p:cNvSpPr>
          <p:nvPr>
            <p:ph type="sldImg"/>
          </p:nvPr>
        </p:nvSpPr>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C5C232-EDCE-4F05-8485-93B1EC3672A4}" type="slidenum">
              <a:rPr lang="en-US" altLang="zh-CN"/>
            </a:fld>
            <a:endParaRPr lang="en-US" altLang="zh-CN"/>
          </a:p>
        </p:txBody>
      </p:sp>
      <p:sp>
        <p:nvSpPr>
          <p:cNvPr id="561154" name="Rectangle 2"/>
          <p:cNvSpPr>
            <a:spLocks noGrp="1" noRot="1" noChangeAspect="1" noChangeArrowheads="1" noTextEdit="1"/>
          </p:cNvSpPr>
          <p:nvPr>
            <p:ph type="sldImg"/>
          </p:nvPr>
        </p:nvSpPr>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A95C74-F4E2-42DB-AFDA-5978FA1E1E59}" type="slidenum">
              <a:rPr lang="en-US" altLang="zh-CN"/>
            </a:fld>
            <a:endParaRPr lang="en-US" altLang="zh-CN"/>
          </a:p>
        </p:txBody>
      </p:sp>
      <p:sp>
        <p:nvSpPr>
          <p:cNvPr id="567298" name="Rectangle 2"/>
          <p:cNvSpPr>
            <a:spLocks noGrp="1" noRot="1" noChangeAspect="1" noChangeArrowheads="1" noTextEdit="1"/>
          </p:cNvSpPr>
          <p:nvPr>
            <p:ph type="sldImg"/>
          </p:nvPr>
        </p:nvSpPr>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A95C74-F4E2-42DB-AFDA-5978FA1E1E59}" type="slidenum">
              <a:rPr lang="en-US" altLang="zh-CN"/>
            </a:fld>
            <a:endParaRPr lang="en-US" altLang="zh-CN"/>
          </a:p>
        </p:txBody>
      </p:sp>
      <p:sp>
        <p:nvSpPr>
          <p:cNvPr id="567298" name="Rectangle 2"/>
          <p:cNvSpPr>
            <a:spLocks noGrp="1" noRot="1" noChangeAspect="1" noChangeArrowheads="1" noTextEdit="1"/>
          </p:cNvSpPr>
          <p:nvPr>
            <p:ph type="sldImg"/>
          </p:nvPr>
        </p:nvSpPr>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44C8E6-5B9D-426D-8C0C-A635F5C86548}" type="slidenum">
              <a:rPr lang="en-US" altLang="zh-CN"/>
            </a:fld>
            <a:endParaRPr lang="en-US" altLang="zh-CN"/>
          </a:p>
        </p:txBody>
      </p:sp>
      <p:sp>
        <p:nvSpPr>
          <p:cNvPr id="568322" name="Rectangle 2"/>
          <p:cNvSpPr>
            <a:spLocks noGrp="1" noRot="1" noChangeAspect="1" noChangeArrowheads="1" noTextEdit="1"/>
          </p:cNvSpPr>
          <p:nvPr>
            <p:ph type="sldImg"/>
          </p:nvPr>
        </p:nvSpPr>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BBF3F0-30C1-47B9-A983-67F8D02615EB}" type="slidenum">
              <a:rPr lang="en-US" altLang="zh-CN"/>
            </a:fld>
            <a:endParaRPr lang="en-US" altLang="zh-CN"/>
          </a:p>
        </p:txBody>
      </p:sp>
      <p:sp>
        <p:nvSpPr>
          <p:cNvPr id="569346" name="Rectangle 2"/>
          <p:cNvSpPr>
            <a:spLocks noGrp="1" noRot="1" noChangeAspect="1" noChangeArrowheads="1" noTextEdit="1"/>
          </p:cNvSpPr>
          <p:nvPr>
            <p:ph type="sldImg"/>
          </p:nvPr>
        </p:nvSpPr>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EDC7CA7-1711-4127-BF0C-3D232C104BEA}" type="slidenum">
              <a:rPr lang="en-US" altLang="zh-CN"/>
            </a:fld>
            <a:endParaRPr lang="en-US" altLang="zh-CN"/>
          </a:p>
        </p:txBody>
      </p:sp>
      <p:sp>
        <p:nvSpPr>
          <p:cNvPr id="571394" name="Rectangle 2"/>
          <p:cNvSpPr>
            <a:spLocks noGrp="1" noRot="1" noChangeAspect="1" noChangeArrowheads="1" noTextEdit="1"/>
          </p:cNvSpPr>
          <p:nvPr>
            <p:ph type="sldImg"/>
          </p:nvPr>
        </p:nvSpPr>
        <p:spPr/>
      </p:sp>
      <p:sp>
        <p:nvSpPr>
          <p:cNvPr id="571395" name="Rectangle 3"/>
          <p:cNvSpPr>
            <a:spLocks noGrp="1" noChangeArrowheads="1"/>
          </p:cNvSpPr>
          <p:nvPr>
            <p:ph type="body" idx="1"/>
          </p:nvPr>
        </p:nvSpPr>
        <p:spPr/>
        <p:txBody>
          <a:bodyPr/>
          <a:lstStyle/>
          <a:p>
            <a:r>
              <a:rPr lang="zh-CN" altLang="zh-CN" dirty="0">
                <a:sym typeface="+mn-ea"/>
              </a:rPr>
              <a:t>多个站在以太网上同时工作就可能会发生碰撞</a:t>
            </a:r>
            <a:r>
              <a:rPr lang="zh-CN" altLang="zh-CN" dirty="0" smtClean="0">
                <a:sym typeface="+mn-ea"/>
              </a:rPr>
              <a:t>。</a:t>
            </a:r>
            <a:endParaRPr lang="en-US" altLang="zh-CN" dirty="0" smtClean="0"/>
          </a:p>
          <a:p>
            <a:r>
              <a:rPr lang="zh-CN" altLang="zh-CN" dirty="0" smtClean="0">
                <a:sym typeface="+mn-ea"/>
              </a:rPr>
              <a:t>当</a:t>
            </a:r>
            <a:r>
              <a:rPr lang="zh-CN" altLang="zh-CN" dirty="0">
                <a:sym typeface="+mn-ea"/>
              </a:rPr>
              <a:t>发生碰撞时，信道资源实际上是被浪费了。因此，当扣除碰撞所造成的信道损失后，</a:t>
            </a:r>
            <a:r>
              <a:rPr lang="zh-CN" altLang="zh-CN" dirty="0">
                <a:solidFill>
                  <a:srgbClr val="FF0000"/>
                </a:solidFill>
                <a:sym typeface="+mn-ea"/>
              </a:rPr>
              <a:t>以太网总的信道利用率并不能</a:t>
            </a:r>
            <a:r>
              <a:rPr lang="zh-CN" altLang="zh-CN" dirty="0" smtClean="0">
                <a:solidFill>
                  <a:srgbClr val="FF0000"/>
                </a:solidFill>
                <a:sym typeface="+mn-ea"/>
              </a:rPr>
              <a:t>达到</a:t>
            </a:r>
            <a:r>
              <a:rPr lang="en-US" altLang="zh-CN" dirty="0" smtClean="0">
                <a:solidFill>
                  <a:srgbClr val="FF0000"/>
                </a:solidFill>
                <a:sym typeface="+mn-ea"/>
              </a:rPr>
              <a:t> 100</a:t>
            </a:r>
            <a:r>
              <a:rPr lang="en-US" altLang="zh-CN" dirty="0">
                <a:solidFill>
                  <a:srgbClr val="FF0000"/>
                </a:solidFill>
                <a:sym typeface="+mn-ea"/>
              </a:rPr>
              <a:t>%</a:t>
            </a:r>
            <a:r>
              <a:rPr lang="zh-CN" altLang="zh-CN" dirty="0">
                <a:solidFill>
                  <a:srgbClr val="FF0000"/>
                </a:solidFill>
                <a:sym typeface="+mn-ea"/>
              </a:rPr>
              <a:t>。</a:t>
            </a:r>
            <a:endParaRPr lang="en-US" altLang="zh-CN" dirty="0">
              <a:solidFill>
                <a:srgbClr val="FF0000"/>
              </a:solidFill>
            </a:endParaRPr>
          </a:p>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650342-7E00-4C99-AF7A-4F17CDB16AC3}" type="slidenum">
              <a:rPr lang="en-US" altLang="zh-CN"/>
            </a:fld>
            <a:endParaRPr lang="en-US" altLang="zh-CN"/>
          </a:p>
        </p:txBody>
      </p:sp>
      <p:sp>
        <p:nvSpPr>
          <p:cNvPr id="572418" name="Rectangle 2"/>
          <p:cNvSpPr>
            <a:spLocks noGrp="1" noRot="1" noChangeAspect="1" noChangeArrowheads="1" noTextEdit="1"/>
          </p:cNvSpPr>
          <p:nvPr>
            <p:ph type="sldImg"/>
          </p:nvPr>
        </p:nvSpPr>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C162BEF-985B-4930-8DB2-BD43E1EFC44A}" type="slidenum">
              <a:rPr lang="en-US" altLang="zh-CN"/>
            </a:fld>
            <a:endParaRPr lang="en-US" altLang="zh-CN"/>
          </a:p>
        </p:txBody>
      </p:sp>
      <p:sp>
        <p:nvSpPr>
          <p:cNvPr id="576514" name="Rectangle 2"/>
          <p:cNvSpPr>
            <a:spLocks noGrp="1" noRot="1" noChangeAspect="1" noChangeArrowheads="1" noTextEdit="1"/>
          </p:cNvSpPr>
          <p:nvPr>
            <p:ph type="sldImg"/>
          </p:nvPr>
        </p:nvSpPr>
        <p:spPr/>
      </p:sp>
      <p:sp>
        <p:nvSpPr>
          <p:cNvPr id="576515" name="Rectangle 3"/>
          <p:cNvSpPr>
            <a:spLocks noGrp="1" noChangeArrowheads="1"/>
          </p:cNvSpPr>
          <p:nvPr>
            <p:ph type="body" idx="1"/>
          </p:nvPr>
        </p:nvSpPr>
        <p:spPr/>
        <p:txBody>
          <a:bodyPr/>
          <a:lstStyle/>
          <a:p>
            <a:r>
              <a:rPr lang="zh-CN" altLang="en-US" dirty="0">
                <a:sym typeface="+mn-ea"/>
              </a:rPr>
              <a:t>在</a:t>
            </a:r>
            <a:r>
              <a:rPr lang="zh-CN" altLang="en-US" dirty="0">
                <a:solidFill>
                  <a:srgbClr val="FF0000"/>
                </a:solidFill>
                <a:sym typeface="+mn-ea"/>
              </a:rPr>
              <a:t>理想化</a:t>
            </a:r>
            <a:r>
              <a:rPr lang="zh-CN" altLang="en-US" dirty="0">
                <a:sym typeface="+mn-ea"/>
              </a:rPr>
              <a:t>的情况下，以太网上的各站发送数据都不会产生碰撞（这显然已经不是 </a:t>
            </a:r>
            <a:r>
              <a:rPr lang="en-US" altLang="zh-CN" dirty="0">
                <a:sym typeface="+mn-ea"/>
              </a:rPr>
              <a:t>CSMA/CD</a:t>
            </a:r>
            <a:r>
              <a:rPr lang="zh-CN" altLang="en-US" dirty="0">
                <a:sym typeface="+mn-ea"/>
              </a:rPr>
              <a:t>，而是需要使用一种特殊的调度方法），即总线一旦空闲就有某一个站立即发送数据。</a:t>
            </a:r>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A2D293-5FDA-402D-91A0-0EFB1E1DA569}" type="slidenum">
              <a:rPr lang="en-US" altLang="zh-CN"/>
            </a:fld>
            <a:endParaRPr lang="en-US" altLang="zh-CN"/>
          </a:p>
        </p:txBody>
      </p:sp>
      <p:sp>
        <p:nvSpPr>
          <p:cNvPr id="355330" name="Rectangle 2"/>
          <p:cNvSpPr>
            <a:spLocks noGrp="1" noRot="1" noChangeAspect="1" noChangeArrowheads="1" noTextEdit="1"/>
          </p:cNvSpPr>
          <p:nvPr>
            <p:ph type="sldImg"/>
          </p:nvPr>
        </p:nvSpPr>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AEDDC0F-B4C9-4DD2-ADFC-CB74058A1097}" type="slidenum">
              <a:rPr lang="en-US" altLang="zh-CN"/>
            </a:fld>
            <a:endParaRPr lang="en-US" altLang="zh-CN"/>
          </a:p>
        </p:txBody>
      </p:sp>
      <p:sp>
        <p:nvSpPr>
          <p:cNvPr id="580610" name="Rectangle 2"/>
          <p:cNvSpPr>
            <a:spLocks noGrp="1" noRot="1" noChangeAspect="1" noChangeArrowheads="1" noTextEdit="1"/>
          </p:cNvSpPr>
          <p:nvPr>
            <p:ph type="sldImg"/>
          </p:nvPr>
        </p:nvSpPr>
        <p:spPr/>
      </p:sp>
      <p:sp>
        <p:nvSpPr>
          <p:cNvPr id="580611" name="Rectangle 3"/>
          <p:cNvSpPr>
            <a:spLocks noGrp="1" noChangeArrowheads="1"/>
          </p:cNvSpPr>
          <p:nvPr>
            <p:ph type="body" idx="1"/>
          </p:nvPr>
        </p:nvSpPr>
        <p:spPr/>
        <p:txBody>
          <a:bodyPr/>
          <a:lstStyle/>
          <a:p>
            <a:r>
              <a:rPr lang="zh-CN" altLang="en-US" dirty="0">
                <a:sym typeface="+mn-ea"/>
              </a:rPr>
              <a:t>但鉴于大家都早已习惯了将这种 </a:t>
            </a:r>
            <a:r>
              <a:rPr lang="en-US" altLang="zh-CN" dirty="0">
                <a:sym typeface="+mn-ea"/>
              </a:rPr>
              <a:t>48 </a:t>
            </a:r>
            <a:r>
              <a:rPr lang="zh-CN" altLang="en-US" dirty="0">
                <a:sym typeface="+mn-ea"/>
              </a:rPr>
              <a:t>位的“名字”称为“地址”，所以本书也采用这种习惯用法，尽管这种说法并不太严格。</a:t>
            </a:r>
            <a:endParaRPr lang="zh-CN" altLang="en-US" dirty="0"/>
          </a:p>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smtClean="0">
                <a:sym typeface="+mn-ea"/>
              </a:rPr>
              <a:t>当</a:t>
            </a:r>
            <a:r>
              <a:rPr lang="en-US" altLang="zh-CN" dirty="0" smtClean="0">
                <a:sym typeface="+mn-ea"/>
              </a:rPr>
              <a:t> I/G </a:t>
            </a:r>
            <a:r>
              <a:rPr lang="zh-CN" altLang="zh-CN" dirty="0" smtClean="0">
                <a:sym typeface="+mn-ea"/>
              </a:rPr>
              <a:t>位</a:t>
            </a:r>
            <a:r>
              <a:rPr lang="zh-CN" altLang="zh-CN" dirty="0">
                <a:sym typeface="+mn-ea"/>
              </a:rPr>
              <a:t>分别</a:t>
            </a:r>
            <a:r>
              <a:rPr lang="zh-CN" altLang="zh-CN" dirty="0" smtClean="0">
                <a:sym typeface="+mn-ea"/>
              </a:rPr>
              <a:t>为</a:t>
            </a:r>
            <a:r>
              <a:rPr lang="en-US" altLang="zh-CN" dirty="0" smtClean="0">
                <a:sym typeface="+mn-ea"/>
              </a:rPr>
              <a:t> 0 </a:t>
            </a:r>
            <a:r>
              <a:rPr lang="zh-CN" altLang="zh-CN" dirty="0" smtClean="0">
                <a:sym typeface="+mn-ea"/>
              </a:rPr>
              <a:t>和</a:t>
            </a:r>
            <a:r>
              <a:rPr lang="en-US" altLang="zh-CN" dirty="0" smtClean="0">
                <a:sym typeface="+mn-ea"/>
              </a:rPr>
              <a:t> 1 </a:t>
            </a:r>
            <a:r>
              <a:rPr lang="zh-CN" altLang="zh-CN" dirty="0" smtClean="0">
                <a:sym typeface="+mn-ea"/>
              </a:rPr>
              <a:t>时</a:t>
            </a:r>
            <a:r>
              <a:rPr lang="zh-CN" altLang="zh-CN" dirty="0">
                <a:sym typeface="+mn-ea"/>
              </a:rPr>
              <a:t>，一个地址块可分别</a:t>
            </a:r>
            <a:r>
              <a:rPr lang="zh-CN" altLang="zh-CN" dirty="0" smtClean="0">
                <a:sym typeface="+mn-ea"/>
              </a:rPr>
              <a:t>生成</a:t>
            </a:r>
            <a:r>
              <a:rPr lang="en-US" altLang="zh-CN" dirty="0" smtClean="0">
                <a:sym typeface="+mn-ea"/>
              </a:rPr>
              <a:t> 2</a:t>
            </a:r>
            <a:r>
              <a:rPr lang="en-US" altLang="zh-CN" baseline="30000" dirty="0" smtClean="0">
                <a:sym typeface="+mn-ea"/>
              </a:rPr>
              <a:t>23</a:t>
            </a:r>
            <a:r>
              <a:rPr lang="en-US" altLang="zh-CN" dirty="0" smtClean="0">
                <a:sym typeface="+mn-ea"/>
              </a:rPr>
              <a:t> </a:t>
            </a:r>
            <a:r>
              <a:rPr lang="zh-CN" altLang="zh-CN" dirty="0" smtClean="0">
                <a:sym typeface="+mn-ea"/>
              </a:rPr>
              <a:t>个</a:t>
            </a:r>
            <a:r>
              <a:rPr lang="zh-CN" altLang="zh-CN" dirty="0">
                <a:sym typeface="+mn-ea"/>
              </a:rPr>
              <a:t>单个站地址</a:t>
            </a:r>
            <a:r>
              <a:rPr lang="zh-CN" altLang="zh-CN" dirty="0" smtClean="0">
                <a:sym typeface="+mn-ea"/>
              </a:rPr>
              <a:t>和</a:t>
            </a:r>
            <a:r>
              <a:rPr lang="en-US" altLang="zh-CN" smtClean="0">
                <a:sym typeface="+mn-ea"/>
              </a:rPr>
              <a:t> 2</a:t>
            </a:r>
            <a:r>
              <a:rPr lang="en-US" altLang="zh-CN" baseline="30000" smtClean="0">
                <a:sym typeface="+mn-ea"/>
              </a:rPr>
              <a:t>23</a:t>
            </a:r>
            <a:r>
              <a:rPr lang="en-US" altLang="zh-CN" smtClean="0">
                <a:sym typeface="+mn-ea"/>
              </a:rPr>
              <a:t> </a:t>
            </a:r>
            <a:r>
              <a:rPr lang="zh-CN" altLang="zh-CN" dirty="0" smtClean="0">
                <a:sym typeface="+mn-ea"/>
              </a:rPr>
              <a:t>个</a:t>
            </a:r>
            <a:r>
              <a:rPr lang="zh-CN" altLang="zh-CN" dirty="0">
                <a:sym typeface="+mn-ea"/>
              </a:rPr>
              <a:t>组地址</a:t>
            </a:r>
            <a:r>
              <a:rPr lang="zh-CN" altLang="zh-CN" dirty="0" smtClean="0">
                <a:sym typeface="+mn-ea"/>
              </a:rPr>
              <a:t>。</a:t>
            </a:r>
            <a:endParaRPr lang="en-US" altLang="zh-CN" dirty="0" smtClean="0"/>
          </a:p>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F7FCF8-3519-4F34-B319-5FB46AA1627D}" type="slidenum">
              <a:rPr lang="en-US" altLang="zh-CN"/>
            </a:fld>
            <a:endParaRPr lang="en-US" altLang="zh-CN"/>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r>
              <a:rPr lang="zh-CN" altLang="en-US" dirty="0">
                <a:sym typeface="+mn-ea"/>
              </a:rPr>
              <a:t>适配器从网络上每收到一个 </a:t>
            </a:r>
            <a:r>
              <a:rPr lang="en-US" altLang="zh-CN" dirty="0">
                <a:sym typeface="+mn-ea"/>
              </a:rPr>
              <a:t>MAC </a:t>
            </a:r>
            <a:r>
              <a:rPr lang="zh-CN" altLang="en-US" dirty="0">
                <a:sym typeface="+mn-ea"/>
              </a:rPr>
              <a:t>帧就首先用硬件检查 </a:t>
            </a:r>
            <a:r>
              <a:rPr lang="en-US" altLang="zh-CN" dirty="0">
                <a:sym typeface="+mn-ea"/>
              </a:rPr>
              <a:t>MAC </a:t>
            </a:r>
            <a:r>
              <a:rPr lang="zh-CN" altLang="en-US" dirty="0">
                <a:sym typeface="+mn-ea"/>
              </a:rPr>
              <a:t>帧中的 </a:t>
            </a:r>
            <a:r>
              <a:rPr lang="en-US" altLang="zh-CN" dirty="0">
                <a:sym typeface="+mn-ea"/>
              </a:rPr>
              <a:t>MAC </a:t>
            </a:r>
            <a:r>
              <a:rPr lang="zh-CN" altLang="en-US" dirty="0" smtClean="0">
                <a:sym typeface="+mn-ea"/>
              </a:rPr>
              <a:t>地址。</a:t>
            </a:r>
            <a:endParaRPr lang="en-US" altLang="zh-CN" dirty="0"/>
          </a:p>
          <a:p>
            <a:pPr lvl="1"/>
            <a:r>
              <a:rPr lang="zh-CN" altLang="en-US" dirty="0">
                <a:sym typeface="+mn-ea"/>
              </a:rPr>
              <a:t>如果是</a:t>
            </a:r>
            <a:r>
              <a:rPr lang="zh-CN" altLang="en-US" dirty="0">
                <a:solidFill>
                  <a:srgbClr val="FF0000"/>
                </a:solidFill>
                <a:sym typeface="+mn-ea"/>
              </a:rPr>
              <a:t>发往本站的帧</a:t>
            </a:r>
            <a:r>
              <a:rPr lang="zh-CN" altLang="en-US" dirty="0">
                <a:sym typeface="+mn-ea"/>
              </a:rPr>
              <a:t>则收下，然后再进行其他的处理。</a:t>
            </a:r>
            <a:endParaRPr lang="zh-CN" altLang="en-US" dirty="0"/>
          </a:p>
          <a:p>
            <a:pPr lvl="1"/>
            <a:r>
              <a:rPr lang="zh-CN" altLang="en-US" dirty="0">
                <a:sym typeface="+mn-ea"/>
              </a:rPr>
              <a:t>否则就将此帧丢弃，不再进行其他的处理。</a:t>
            </a:r>
            <a:endParaRPr lang="zh-CN" altLang="en-US" dirty="0"/>
          </a:p>
          <a:p>
            <a:r>
              <a:rPr lang="zh-CN" altLang="en-US" dirty="0" smtClean="0">
                <a:sym typeface="+mn-ea"/>
              </a:rPr>
              <a:t>以</a:t>
            </a:r>
            <a:r>
              <a:rPr lang="zh-CN" altLang="zh-CN" dirty="0">
                <a:solidFill>
                  <a:srgbClr val="FF0000"/>
                </a:solidFill>
                <a:sym typeface="+mn-ea"/>
              </a:rPr>
              <a:t>混杂</a:t>
            </a:r>
            <a:r>
              <a:rPr lang="zh-CN" altLang="zh-CN" dirty="0" smtClean="0">
                <a:solidFill>
                  <a:srgbClr val="FF0000"/>
                </a:solidFill>
                <a:sym typeface="+mn-ea"/>
              </a:rPr>
              <a:t>方式</a:t>
            </a:r>
            <a:r>
              <a:rPr lang="en-US" altLang="zh-CN" dirty="0" smtClean="0">
                <a:solidFill>
                  <a:srgbClr val="FF0000"/>
                </a:solidFill>
                <a:sym typeface="+mn-ea"/>
              </a:rPr>
              <a:t> </a:t>
            </a:r>
            <a:r>
              <a:rPr lang="en-US" altLang="zh-CN" dirty="0" smtClean="0">
                <a:sym typeface="+mn-ea"/>
              </a:rPr>
              <a:t>(</a:t>
            </a:r>
            <a:r>
              <a:rPr lang="en-US" altLang="zh-CN" dirty="0">
                <a:sym typeface="+mn-ea"/>
              </a:rPr>
              <a:t>promiscuous mode</a:t>
            </a:r>
            <a:r>
              <a:rPr lang="en-US" altLang="zh-CN" dirty="0" smtClean="0">
                <a:sym typeface="+mn-ea"/>
              </a:rPr>
              <a:t>) </a:t>
            </a:r>
            <a:r>
              <a:rPr lang="zh-CN" altLang="en-US" dirty="0" smtClean="0">
                <a:sym typeface="+mn-ea"/>
              </a:rPr>
              <a:t>工作的</a:t>
            </a:r>
            <a:r>
              <a:rPr lang="zh-CN" altLang="zh-CN" dirty="0" smtClean="0">
                <a:sym typeface="+mn-ea"/>
              </a:rPr>
              <a:t>以太网适配器只要</a:t>
            </a:r>
            <a:r>
              <a:rPr lang="zh-CN" altLang="zh-CN" dirty="0">
                <a:sym typeface="+mn-ea"/>
              </a:rPr>
              <a:t>“听到”有帧在以太网上传输就</a:t>
            </a:r>
            <a:r>
              <a:rPr lang="zh-CN" altLang="zh-CN" dirty="0" smtClean="0">
                <a:sym typeface="+mn-ea"/>
              </a:rPr>
              <a:t>都接收下来</a:t>
            </a:r>
            <a:r>
              <a:rPr lang="zh-CN" altLang="en-US" dirty="0" smtClean="0">
                <a:sym typeface="+mn-ea"/>
              </a:rPr>
              <a:t>。</a:t>
            </a:r>
            <a:endParaRPr lang="zh-CN" altLang="en-US" dirty="0"/>
          </a:p>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744C04-5BD3-4663-9C92-AAE7EB6E95F9}" type="slidenum">
              <a:rPr lang="en-US" altLang="zh-CN"/>
            </a:fld>
            <a:endParaRPr lang="en-US" altLang="zh-CN"/>
          </a:p>
        </p:txBody>
      </p:sp>
      <p:sp>
        <p:nvSpPr>
          <p:cNvPr id="584706" name="Rectangle 2"/>
          <p:cNvSpPr>
            <a:spLocks noGrp="1" noRot="1" noChangeAspect="1" noChangeArrowheads="1" noTextEdit="1"/>
          </p:cNvSpPr>
          <p:nvPr>
            <p:ph type="sldImg"/>
          </p:nvPr>
        </p:nvSpPr>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79F452-52E0-4145-9924-C3F8A6A4895C}" type="slidenum">
              <a:rPr lang="en-US" altLang="zh-CN"/>
            </a:fld>
            <a:endParaRPr lang="en-US" altLang="zh-CN"/>
          </a:p>
        </p:txBody>
      </p:sp>
      <p:sp>
        <p:nvSpPr>
          <p:cNvPr id="585730" name="Rectangle 2"/>
          <p:cNvSpPr>
            <a:spLocks noGrp="1" noRot="1" noChangeAspect="1" noChangeArrowheads="1" noTextEdit="1"/>
          </p:cNvSpPr>
          <p:nvPr>
            <p:ph type="sldImg"/>
          </p:nvPr>
        </p:nvSpPr>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45DA0FF-9276-4E79-92F6-5BBD1FA82657}" type="slidenum">
              <a:rPr lang="en-US" altLang="zh-CN"/>
            </a:fld>
            <a:endParaRPr lang="en-US" altLang="zh-CN"/>
          </a:p>
        </p:txBody>
      </p:sp>
      <p:sp>
        <p:nvSpPr>
          <p:cNvPr id="586754" name="Rectangle 2"/>
          <p:cNvSpPr>
            <a:spLocks noGrp="1" noRot="1" noChangeAspect="1" noChangeArrowheads="1" noTextEdit="1"/>
          </p:cNvSpPr>
          <p:nvPr>
            <p:ph type="sldImg"/>
          </p:nvPr>
        </p:nvSpPr>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964D90-FA1A-4DEF-8D5A-2DAD41D12E0D}" type="slidenum">
              <a:rPr lang="en-US" altLang="zh-CN"/>
            </a:fld>
            <a:endParaRPr lang="en-US" altLang="zh-CN"/>
          </a:p>
        </p:txBody>
      </p:sp>
      <p:sp>
        <p:nvSpPr>
          <p:cNvPr id="587778" name="Rectangle 2"/>
          <p:cNvSpPr>
            <a:spLocks noGrp="1" noRot="1" noChangeAspect="1" noChangeArrowheads="1" noTextEdit="1"/>
          </p:cNvSpPr>
          <p:nvPr>
            <p:ph type="sldImg"/>
          </p:nvPr>
        </p:nvSpPr>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C86362-2BFE-4816-8F9F-E3C55AB1E25B}" type="slidenum">
              <a:rPr lang="en-US" altLang="zh-CN"/>
            </a:fld>
            <a:endParaRPr lang="en-US" altLang="zh-CN"/>
          </a:p>
        </p:txBody>
      </p:sp>
      <p:sp>
        <p:nvSpPr>
          <p:cNvPr id="588802" name="Rectangle 2"/>
          <p:cNvSpPr>
            <a:spLocks noGrp="1" noRot="1" noChangeAspect="1" noChangeArrowheads="1" noTextEdit="1"/>
          </p:cNvSpPr>
          <p:nvPr>
            <p:ph type="sldImg"/>
          </p:nvPr>
        </p:nvSpPr>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09238F-588A-4A2A-822C-8C35042B2489}" type="slidenum">
              <a:rPr lang="en-US" altLang="zh-CN"/>
            </a:fld>
            <a:endParaRPr lang="en-US" altLang="zh-CN"/>
          </a:p>
        </p:txBody>
      </p:sp>
      <p:sp>
        <p:nvSpPr>
          <p:cNvPr id="589826" name="Rectangle 2"/>
          <p:cNvSpPr>
            <a:spLocks noGrp="1" noRot="1" noChangeAspect="1" noChangeArrowheads="1" noTextEdit="1"/>
          </p:cNvSpPr>
          <p:nvPr>
            <p:ph type="sldImg"/>
          </p:nvPr>
        </p:nvSpPr>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3010FF-8411-43B0-A697-3FE178B0CD83}" type="slidenum">
              <a:rPr lang="en-US" altLang="zh-CN"/>
            </a:fld>
            <a:endParaRPr lang="en-US" altLang="zh-CN"/>
          </a:p>
        </p:txBody>
      </p:sp>
      <p:sp>
        <p:nvSpPr>
          <p:cNvPr id="590850" name="Rectangle 2"/>
          <p:cNvSpPr>
            <a:spLocks noGrp="1" noRot="1" noChangeAspect="1" noChangeArrowheads="1" noTextEdit="1"/>
          </p:cNvSpPr>
          <p:nvPr>
            <p:ph type="sldImg"/>
          </p:nvPr>
        </p:nvSpPr>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B46A1C-6327-4B2D-A0C2-5A05E8D730FC}" type="slidenum">
              <a:rPr lang="en-US" altLang="zh-CN"/>
            </a:fld>
            <a:endParaRPr lang="en-US" altLang="zh-CN"/>
          </a:p>
        </p:txBody>
      </p:sp>
      <p:sp>
        <p:nvSpPr>
          <p:cNvPr id="357378" name="Rectangle 2"/>
          <p:cNvSpPr>
            <a:spLocks noGrp="1" noRot="1" noChangeAspect="1" noChangeArrowheads="1" noTextEdit="1"/>
          </p:cNvSpPr>
          <p:nvPr>
            <p:ph type="sldImg"/>
          </p:nvPr>
        </p:nvSpPr>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8BF7CA-2326-41D3-82FE-E47014FD3E68}" type="slidenum">
              <a:rPr lang="en-US" altLang="zh-CN"/>
            </a:fld>
            <a:endParaRPr lang="en-US" altLang="zh-CN"/>
          </a:p>
        </p:txBody>
      </p:sp>
      <p:sp>
        <p:nvSpPr>
          <p:cNvPr id="591874" name="Rectangle 2"/>
          <p:cNvSpPr>
            <a:spLocks noGrp="1" noRot="1" noChangeAspect="1" noChangeArrowheads="1" noTextEdit="1"/>
          </p:cNvSpPr>
          <p:nvPr>
            <p:ph type="sldImg"/>
          </p:nvPr>
        </p:nvSpPr>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9B5FC3-5281-403B-AC83-5E159A36EF53}" type="slidenum">
              <a:rPr lang="en-US" altLang="zh-CN"/>
            </a:fld>
            <a:endParaRPr lang="en-US" altLang="zh-CN"/>
          </a:p>
        </p:txBody>
      </p:sp>
      <p:sp>
        <p:nvSpPr>
          <p:cNvPr id="592898" name="Rectangle 2"/>
          <p:cNvSpPr>
            <a:spLocks noGrp="1" noRot="1" noChangeAspect="1" noChangeArrowheads="1" noTextEdit="1"/>
          </p:cNvSpPr>
          <p:nvPr>
            <p:ph type="sldImg"/>
          </p:nvPr>
        </p:nvSpPr>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EFA457-3FA2-48C3-A01D-71E8C9467C6E}" type="slidenum">
              <a:rPr lang="en-US" altLang="zh-CN"/>
            </a:fld>
            <a:endParaRPr lang="en-US" altLang="zh-CN"/>
          </a:p>
        </p:txBody>
      </p:sp>
      <p:sp>
        <p:nvSpPr>
          <p:cNvPr id="593922" name="Rectangle 2"/>
          <p:cNvSpPr>
            <a:spLocks noGrp="1" noRot="1" noChangeAspect="1" noChangeArrowheads="1" noTextEdit="1"/>
          </p:cNvSpPr>
          <p:nvPr>
            <p:ph type="sldImg"/>
          </p:nvPr>
        </p:nvSpPr>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CC8F95-1A45-4C17-9E4D-B22B48F20B08}" type="slidenum">
              <a:rPr lang="en-US" altLang="zh-CN"/>
            </a:fld>
            <a:endParaRPr lang="en-US" altLang="zh-CN"/>
          </a:p>
        </p:txBody>
      </p:sp>
      <p:sp>
        <p:nvSpPr>
          <p:cNvPr id="645122" name="Rectangle 2"/>
          <p:cNvSpPr>
            <a:spLocks noGrp="1" noRot="1" noChangeAspect="1" noChangeArrowheads="1" noTextEdit="1"/>
          </p:cNvSpPr>
          <p:nvPr>
            <p:ph type="sldImg"/>
          </p:nvPr>
        </p:nvSpPr>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97E903-FEAD-46E2-AE3E-691652B75F85}" type="slidenum">
              <a:rPr lang="en-US" altLang="zh-CN"/>
            </a:fld>
            <a:endParaRPr lang="en-US" altLang="zh-CN"/>
          </a:p>
        </p:txBody>
      </p:sp>
      <p:sp>
        <p:nvSpPr>
          <p:cNvPr id="595970" name="Rectangle 2"/>
          <p:cNvSpPr>
            <a:spLocks noGrp="1" noRot="1" noChangeAspect="1" noChangeArrowheads="1" noTextEdit="1"/>
          </p:cNvSpPr>
          <p:nvPr>
            <p:ph type="sldImg"/>
          </p:nvPr>
        </p:nvSpPr>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367229-1359-4959-A6A7-D9E3B35A8962}" type="slidenum">
              <a:rPr lang="en-US" altLang="zh-CN"/>
            </a:fld>
            <a:endParaRPr lang="en-US" altLang="zh-CN"/>
          </a:p>
        </p:txBody>
      </p:sp>
      <p:sp>
        <p:nvSpPr>
          <p:cNvPr id="596994" name="Rectangle 2"/>
          <p:cNvSpPr>
            <a:spLocks noGrp="1" noRot="1" noChangeAspect="1" noChangeArrowheads="1" noTextEdit="1"/>
          </p:cNvSpPr>
          <p:nvPr>
            <p:ph type="sldImg"/>
          </p:nvPr>
        </p:nvSpPr>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BE5D66-098C-4A68-BC6F-A65947489FDD}" type="slidenum">
              <a:rPr lang="en-US" altLang="zh-CN"/>
            </a:fld>
            <a:endParaRPr lang="en-US" altLang="zh-CN"/>
          </a:p>
        </p:txBody>
      </p:sp>
      <p:sp>
        <p:nvSpPr>
          <p:cNvPr id="598018" name="Rectangle 2"/>
          <p:cNvSpPr>
            <a:spLocks noGrp="1" noRot="1" noChangeAspect="1" noChangeArrowheads="1" noTextEdit="1"/>
          </p:cNvSpPr>
          <p:nvPr>
            <p:ph type="sldImg"/>
          </p:nvPr>
        </p:nvSpPr>
        <p:spPr/>
      </p:sp>
      <p:sp>
        <p:nvSpPr>
          <p:cNvPr id="598019" name="Rectangle 3"/>
          <p:cNvSpPr>
            <a:spLocks noGrp="1" noChangeArrowheads="1"/>
          </p:cNvSpPr>
          <p:nvPr>
            <p:ph type="body" idx="1"/>
          </p:nvPr>
        </p:nvSpPr>
        <p:spPr/>
        <p:txBody>
          <a:bodyPr/>
          <a:lstStyle/>
          <a:p>
            <a:r>
              <a:rPr lang="zh-CN" altLang="en-US" b="1" dirty="0">
                <a:solidFill>
                  <a:srgbClr val="000099"/>
                </a:solidFill>
                <a:latin typeface="+mn-lt"/>
                <a:ea typeface="黑体" panose="02010609060101010101" pitchFamily="2" charset="-122"/>
                <a:sym typeface="+mn-ea"/>
              </a:rPr>
              <a:t>当网桥收到一个帧时，并不是向所有的接口转发此帧，而是先检查此帧的目的 </a:t>
            </a:r>
            <a:r>
              <a:rPr lang="en-US" altLang="zh-CN" b="1" dirty="0">
                <a:solidFill>
                  <a:srgbClr val="000099"/>
                </a:solidFill>
                <a:latin typeface="+mn-lt"/>
                <a:ea typeface="黑体" panose="02010609060101010101" pitchFamily="2" charset="-122"/>
                <a:sym typeface="+mn-ea"/>
              </a:rPr>
              <a:t>MAC </a:t>
            </a:r>
            <a:r>
              <a:rPr lang="zh-CN" altLang="en-US" b="1" dirty="0">
                <a:solidFill>
                  <a:srgbClr val="000099"/>
                </a:solidFill>
                <a:latin typeface="+mn-lt"/>
                <a:ea typeface="黑体" panose="02010609060101010101" pitchFamily="2" charset="-122"/>
                <a:sym typeface="+mn-ea"/>
              </a:rPr>
              <a:t>地址，然后再确定将该帧转发到哪一个接口，</a:t>
            </a:r>
            <a:r>
              <a:rPr lang="zh-CN" altLang="en-US" b="1" dirty="0" smtClean="0">
                <a:solidFill>
                  <a:srgbClr val="000099"/>
                </a:solidFill>
                <a:latin typeface="+mn-lt"/>
                <a:ea typeface="黑体" panose="02010609060101010101" pitchFamily="2" charset="-122"/>
                <a:sym typeface="+mn-ea"/>
              </a:rPr>
              <a:t>或</a:t>
            </a:r>
            <a:r>
              <a:rPr lang="zh-CN" altLang="zh-CN" b="1" dirty="0">
                <a:solidFill>
                  <a:srgbClr val="000099"/>
                </a:solidFill>
                <a:latin typeface="+mn-lt"/>
                <a:ea typeface="黑体" panose="02010609060101010101" pitchFamily="2" charset="-122"/>
                <a:sym typeface="+mn-ea"/>
              </a:rPr>
              <a:t>把它</a:t>
            </a:r>
            <a:r>
              <a:rPr lang="zh-CN" altLang="en-US" b="1" dirty="0" smtClean="0">
                <a:solidFill>
                  <a:srgbClr val="000099"/>
                </a:solidFill>
                <a:latin typeface="+mn-lt"/>
                <a:ea typeface="黑体" panose="02010609060101010101" pitchFamily="2" charset="-122"/>
                <a:sym typeface="+mn-ea"/>
              </a:rPr>
              <a:t>丢弃</a:t>
            </a:r>
            <a:r>
              <a:rPr lang="zh-CN" altLang="en-US" b="1" dirty="0">
                <a:solidFill>
                  <a:srgbClr val="000099"/>
                </a:solidFill>
                <a:latin typeface="+mn-lt"/>
                <a:ea typeface="黑体" panose="02010609060101010101" pitchFamily="2" charset="-122"/>
                <a:sym typeface="+mn-ea"/>
              </a:rPr>
              <a:t>。 </a:t>
            </a:r>
            <a:endParaRPr lang="zh-CN" altLang="en-US" b="1" dirty="0">
              <a:solidFill>
                <a:srgbClr val="000099"/>
              </a:solidFill>
              <a:latin typeface="+mn-lt"/>
              <a:ea typeface="黑体" panose="02010609060101010101" pitchFamily="2" charset="-122"/>
            </a:endParaRPr>
          </a:p>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olidFill>
                  <a:srgbClr val="FF0000"/>
                </a:solidFill>
                <a:sym typeface="+mn-ea"/>
              </a:rPr>
              <a:t>专用的交换结构芯片：</a:t>
            </a:r>
            <a:r>
              <a:rPr lang="zh-CN" altLang="zh-CN" dirty="0">
                <a:sym typeface="+mn-ea"/>
              </a:rPr>
              <a:t>用硬件转发，其转发速率要比使用软件转发的网桥快很多</a:t>
            </a:r>
            <a:r>
              <a:rPr lang="zh-CN" altLang="zh-CN" dirty="0" smtClean="0">
                <a:sym typeface="+mn-ea"/>
              </a:rPr>
              <a:t>。</a:t>
            </a:r>
            <a:endParaRPr lang="en-US" altLang="zh-CN" dirty="0" smtClean="0"/>
          </a:p>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ym typeface="+mn-ea"/>
              </a:rPr>
              <a:t>从新写入交换表的</a:t>
            </a:r>
            <a:r>
              <a:rPr lang="zh-CN" altLang="zh-CN" dirty="0" smtClean="0">
                <a:sym typeface="+mn-ea"/>
              </a:rPr>
              <a:t>项目</a:t>
            </a:r>
            <a:r>
              <a:rPr lang="en-US" altLang="zh-CN" dirty="0" smtClean="0">
                <a:sym typeface="+mn-ea"/>
              </a:rPr>
              <a:t> (</a:t>
            </a:r>
            <a:r>
              <a:rPr lang="en-US" altLang="zh-CN" dirty="0">
                <a:sym typeface="+mn-ea"/>
              </a:rPr>
              <a:t>A, 1</a:t>
            </a:r>
            <a:r>
              <a:rPr lang="en-US" altLang="zh-CN" dirty="0" smtClean="0">
                <a:sym typeface="+mn-ea"/>
              </a:rPr>
              <a:t>) </a:t>
            </a:r>
            <a:r>
              <a:rPr lang="zh-CN" altLang="zh-CN" dirty="0" smtClean="0">
                <a:sym typeface="+mn-ea"/>
              </a:rPr>
              <a:t>可以</a:t>
            </a:r>
            <a:r>
              <a:rPr lang="zh-CN" altLang="zh-CN" dirty="0">
                <a:sym typeface="+mn-ea"/>
              </a:rPr>
              <a:t>看出，以后不管从哪一个接口收到帧，只要其目的地址是</a:t>
            </a:r>
            <a:r>
              <a:rPr lang="en-US" altLang="zh-CN" dirty="0">
                <a:sym typeface="+mn-ea"/>
              </a:rPr>
              <a:t>A</a:t>
            </a:r>
            <a:r>
              <a:rPr lang="zh-CN" altLang="zh-CN" dirty="0">
                <a:sym typeface="+mn-ea"/>
              </a:rPr>
              <a:t>，就</a:t>
            </a:r>
            <a:r>
              <a:rPr lang="zh-CN" altLang="zh-CN" dirty="0" smtClean="0">
                <a:sym typeface="+mn-ea"/>
              </a:rPr>
              <a:t>应当把</a:t>
            </a:r>
            <a:r>
              <a:rPr lang="zh-CN" altLang="zh-CN" dirty="0">
                <a:sym typeface="+mn-ea"/>
              </a:rPr>
              <a:t>收到的帧从接口</a:t>
            </a:r>
            <a:r>
              <a:rPr lang="en-US" altLang="zh-CN" dirty="0">
                <a:sym typeface="+mn-ea"/>
              </a:rPr>
              <a:t>1</a:t>
            </a:r>
            <a:r>
              <a:rPr lang="zh-CN" altLang="zh-CN" dirty="0">
                <a:sym typeface="+mn-ea"/>
              </a:rPr>
              <a:t>转发出去</a:t>
            </a:r>
            <a:r>
              <a:rPr lang="zh-CN" altLang="zh-CN" dirty="0" smtClean="0">
                <a:sym typeface="+mn-ea"/>
              </a:rPr>
              <a:t>。</a:t>
            </a:r>
            <a:endParaRPr lang="zh-CN" altLang="zh-CN" dirty="0"/>
          </a:p>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b="1" dirty="0" smtClean="0">
                <a:latin typeface="+mn-lt"/>
                <a:ea typeface="黑体" panose="02010609060101010101" pitchFamily="2" charset="-122"/>
                <a:sym typeface="+mn-ea"/>
              </a:rPr>
              <a:t>考虑到可能有时要在交换机的接口更换主机，或者主机要更换其网络适配器，这就需要更改交换表中的项目。为此，在交换表中每个项目都设有一定的</a:t>
            </a:r>
            <a:r>
              <a:rPr lang="zh-CN" altLang="zh-CN" b="1" dirty="0">
                <a:solidFill>
                  <a:srgbClr val="FF0000"/>
                </a:solidFill>
                <a:latin typeface="+mn-lt"/>
                <a:ea typeface="黑体" panose="02010609060101010101" pitchFamily="2" charset="-122"/>
                <a:sym typeface="+mn-ea"/>
              </a:rPr>
              <a:t>有效时间。</a:t>
            </a:r>
            <a:r>
              <a:rPr lang="zh-CN" altLang="zh-CN" b="1" dirty="0" smtClean="0">
                <a:solidFill>
                  <a:srgbClr val="0000FF"/>
                </a:solidFill>
                <a:latin typeface="+mn-lt"/>
                <a:ea typeface="黑体" panose="02010609060101010101" pitchFamily="2" charset="-122"/>
                <a:sym typeface="+mn-ea"/>
              </a:rPr>
              <a:t>过期的项目就自动被删除。</a:t>
            </a:r>
            <a:endParaRPr lang="zh-CN" altLang="en-US" b="1" dirty="0">
              <a:solidFill>
                <a:srgbClr val="0000FF"/>
              </a:solidFill>
              <a:latin typeface="+mn-lt"/>
              <a:ea typeface="黑体" panose="02010609060101010101" pitchFamily="2" charset="-122"/>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B544E2-5A09-4AD6-B324-CC272D85EE58}" type="slidenum">
              <a:rPr lang="en-US" altLang="zh-CN"/>
            </a:fld>
            <a:endParaRPr lang="en-US" altLang="zh-CN"/>
          </a:p>
        </p:txBody>
      </p:sp>
      <p:sp>
        <p:nvSpPr>
          <p:cNvPr id="359426" name="Rectangle 2"/>
          <p:cNvSpPr>
            <a:spLocks noGrp="1" noRot="1" noChangeAspect="1" noChangeArrowheads="1" noTextEdit="1"/>
          </p:cNvSpPr>
          <p:nvPr>
            <p:ph type="sldImg"/>
          </p:nvPr>
        </p:nvSpPr>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ym typeface="+mn-ea"/>
              </a:rPr>
              <a:t>由于虚拟局域网是用户和网络资源的逻辑组合，因此可按照需要将有关设备和资源非常方便地重新组合，使用户从不同的服务器或数据库中存取所需的资源。</a:t>
            </a:r>
            <a:endParaRPr lang="zh-CN" altLang="zh-CN" dirty="0">
              <a:solidFill>
                <a:srgbClr val="FF0000"/>
              </a:solidFill>
            </a:endParaRPr>
          </a:p>
          <a:p>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DED837-0D9D-40CD-B12A-1F6DEE479D79}" type="slidenum">
              <a:rPr lang="en-US" altLang="zh-CN"/>
            </a:fld>
            <a:endParaRPr lang="en-US" altLang="zh-CN"/>
          </a:p>
        </p:txBody>
      </p:sp>
      <p:sp>
        <p:nvSpPr>
          <p:cNvPr id="615426" name="Rectangle 2"/>
          <p:cNvSpPr>
            <a:spLocks noGrp="1" noRot="1" noChangeAspect="1" noChangeArrowheads="1" noTextEdit="1"/>
          </p:cNvSpPr>
          <p:nvPr>
            <p:ph type="sldImg"/>
          </p:nvPr>
        </p:nvSpPr>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6C5C3D-30BD-4184-AD6F-5F910A1E3EB6}" type="slidenum">
              <a:rPr lang="en-US" altLang="zh-CN"/>
            </a:fld>
            <a:endParaRPr lang="en-US" altLang="zh-CN"/>
          </a:p>
        </p:txBody>
      </p:sp>
      <p:sp>
        <p:nvSpPr>
          <p:cNvPr id="616450" name="Rectangle 2"/>
          <p:cNvSpPr>
            <a:spLocks noGrp="1" noRot="1" noChangeAspect="1" noChangeArrowheads="1" noTextEdit="1"/>
          </p:cNvSpPr>
          <p:nvPr>
            <p:ph type="sldImg"/>
          </p:nvPr>
        </p:nvSpPr>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4CE576-B746-4E76-BA73-2B21B853916C}" type="slidenum">
              <a:rPr lang="en-US" altLang="zh-CN"/>
            </a:fld>
            <a:endParaRPr lang="en-US" altLang="zh-CN"/>
          </a:p>
        </p:txBody>
      </p:sp>
      <p:sp>
        <p:nvSpPr>
          <p:cNvPr id="617474" name="Rectangle 2"/>
          <p:cNvSpPr>
            <a:spLocks noGrp="1" noRot="1" noChangeAspect="1" noChangeArrowheads="1" noTextEdit="1"/>
          </p:cNvSpPr>
          <p:nvPr>
            <p:ph type="sldImg"/>
          </p:nvPr>
        </p:nvSpPr>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F5B423B-6F7D-469A-A530-3C2FEE889A10}" type="slidenum">
              <a:rPr lang="en-US" altLang="zh-CN"/>
            </a:fld>
            <a:endParaRPr lang="en-US" altLang="zh-CN"/>
          </a:p>
        </p:txBody>
      </p:sp>
      <p:sp>
        <p:nvSpPr>
          <p:cNvPr id="618498" name="Rectangle 2"/>
          <p:cNvSpPr>
            <a:spLocks noGrp="1" noRot="1" noChangeAspect="1" noChangeArrowheads="1" noTextEdit="1"/>
          </p:cNvSpPr>
          <p:nvPr>
            <p:ph type="sldImg"/>
          </p:nvPr>
        </p:nvSpPr>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6DF038-7A9D-4B1C-877F-6BCEBB4797C5}" type="slidenum">
              <a:rPr lang="en-US" altLang="zh-CN"/>
            </a:fld>
            <a:endParaRPr lang="en-US" altLang="zh-CN"/>
          </a:p>
        </p:txBody>
      </p:sp>
      <p:sp>
        <p:nvSpPr>
          <p:cNvPr id="619522" name="Rectangle 2"/>
          <p:cNvSpPr>
            <a:spLocks noGrp="1" noRot="1" noChangeAspect="1" noChangeArrowheads="1" noTextEdit="1"/>
          </p:cNvSpPr>
          <p:nvPr>
            <p:ph type="sldImg"/>
          </p:nvPr>
        </p:nvSpPr>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92FA62A-5031-4DA5-880B-6FA2C93EAB4F}" type="slidenum">
              <a:rPr lang="en-US" altLang="zh-CN"/>
            </a:fld>
            <a:endParaRPr lang="en-US" altLang="zh-CN"/>
          </a:p>
        </p:txBody>
      </p:sp>
      <p:sp>
        <p:nvSpPr>
          <p:cNvPr id="620546" name="Rectangle 2"/>
          <p:cNvSpPr>
            <a:spLocks noGrp="1" noRot="1" noChangeAspect="1" noChangeArrowheads="1" noTextEdit="1"/>
          </p:cNvSpPr>
          <p:nvPr>
            <p:ph type="sldImg"/>
          </p:nvPr>
        </p:nvSpPr>
        <p:spPr/>
      </p:sp>
      <p:sp>
        <p:nvSpPr>
          <p:cNvPr id="620547" name="Rectangle 3"/>
          <p:cNvSpPr>
            <a:spLocks noGrp="1" noChangeArrowheads="1"/>
          </p:cNvSpPr>
          <p:nvPr>
            <p:ph type="body" idx="1"/>
          </p:nvPr>
        </p:nvSpPr>
        <p:spPr/>
        <p:txBody>
          <a:bodyPr/>
          <a:lstStyle/>
          <a:p>
            <a:r>
              <a:rPr lang="en-US" altLang="zh-CN" dirty="0" smtClean="0">
                <a:sym typeface="+mn-ea"/>
              </a:rPr>
              <a:t>100BASE-T </a:t>
            </a:r>
            <a:r>
              <a:rPr lang="zh-CN" altLang="en-US" dirty="0" smtClean="0">
                <a:sym typeface="+mn-ea"/>
              </a:rPr>
              <a:t>在</a:t>
            </a:r>
            <a:r>
              <a:rPr lang="zh-CN" altLang="en-US" dirty="0">
                <a:sym typeface="+mn-ea"/>
              </a:rPr>
              <a:t>双绞线上传送 </a:t>
            </a:r>
            <a:r>
              <a:rPr lang="en-US" altLang="zh-CN" dirty="0">
                <a:sym typeface="+mn-ea"/>
              </a:rPr>
              <a:t>100 </a:t>
            </a:r>
            <a:r>
              <a:rPr lang="en-US" altLang="zh-CN" dirty="0" err="1" smtClean="0">
                <a:sym typeface="+mn-ea"/>
              </a:rPr>
              <a:t>Mbit</a:t>
            </a:r>
            <a:r>
              <a:rPr lang="en-US" altLang="zh-CN" dirty="0" smtClean="0">
                <a:sym typeface="+mn-ea"/>
              </a:rPr>
              <a:t>/s </a:t>
            </a:r>
            <a:r>
              <a:rPr lang="zh-CN" altLang="en-US" dirty="0">
                <a:sym typeface="+mn-ea"/>
              </a:rPr>
              <a:t>基带信号的星形拓</a:t>
            </a:r>
            <a:r>
              <a:rPr lang="zh-CN" altLang="en-US" dirty="0" smtClean="0">
                <a:sym typeface="+mn-ea"/>
              </a:rPr>
              <a:t>扑</a:t>
            </a:r>
            <a:r>
              <a:rPr lang="zh-CN" altLang="en-US" dirty="0">
                <a:sym typeface="+mn-ea"/>
              </a:rPr>
              <a:t>以太网，仍使用 </a:t>
            </a:r>
            <a:r>
              <a:rPr lang="en-US" altLang="zh-CN" dirty="0">
                <a:sym typeface="+mn-ea"/>
              </a:rPr>
              <a:t>IEEE 802.3 </a:t>
            </a:r>
            <a:r>
              <a:rPr lang="zh-CN" altLang="en-US" dirty="0">
                <a:sym typeface="+mn-ea"/>
              </a:rPr>
              <a:t>的</a:t>
            </a:r>
            <a:r>
              <a:rPr lang="en-US" altLang="zh-CN" dirty="0">
                <a:sym typeface="+mn-ea"/>
              </a:rPr>
              <a:t>CSMA/CD </a:t>
            </a:r>
            <a:r>
              <a:rPr lang="zh-CN" altLang="en-US" dirty="0">
                <a:sym typeface="+mn-ea"/>
              </a:rPr>
              <a:t>协议</a:t>
            </a:r>
            <a:r>
              <a:rPr lang="zh-CN" altLang="en-US" dirty="0" smtClean="0">
                <a:sym typeface="+mn-ea"/>
              </a:rPr>
              <a:t>。</a:t>
            </a:r>
            <a:endParaRPr lang="zh-CN" altLang="en-US" dirty="0" smtClean="0">
              <a:sym typeface="+mn-ea"/>
            </a:endParaRPr>
          </a:p>
          <a:p>
            <a:r>
              <a:rPr lang="en-US" altLang="zh-CN" dirty="0" smtClean="0">
                <a:sym typeface="+mn-ea"/>
              </a:rPr>
              <a:t>1995 </a:t>
            </a:r>
            <a:r>
              <a:rPr lang="zh-CN" altLang="zh-CN" dirty="0" smtClean="0">
                <a:sym typeface="+mn-ea"/>
              </a:rPr>
              <a:t>年</a:t>
            </a:r>
            <a:r>
              <a:rPr lang="en-US" altLang="zh-CN" dirty="0">
                <a:sym typeface="+mn-ea"/>
              </a:rPr>
              <a:t>IEEE</a:t>
            </a:r>
            <a:r>
              <a:rPr lang="zh-CN" altLang="zh-CN" dirty="0">
                <a:sym typeface="+mn-ea"/>
              </a:rPr>
              <a:t>已</a:t>
            </a:r>
            <a:r>
              <a:rPr lang="zh-CN" altLang="zh-CN" dirty="0" smtClean="0">
                <a:sym typeface="+mn-ea"/>
              </a:rPr>
              <a:t>把</a:t>
            </a:r>
            <a:r>
              <a:rPr lang="en-US" altLang="zh-CN" dirty="0" smtClean="0">
                <a:sym typeface="+mn-ea"/>
              </a:rPr>
              <a:t> 100BASE-T </a:t>
            </a:r>
            <a:r>
              <a:rPr lang="zh-CN" altLang="zh-CN" dirty="0" smtClean="0">
                <a:sym typeface="+mn-ea"/>
              </a:rPr>
              <a:t>的</a:t>
            </a:r>
            <a:r>
              <a:rPr lang="zh-CN" altLang="zh-CN" dirty="0">
                <a:sym typeface="+mn-ea"/>
              </a:rPr>
              <a:t>快速以太网定为正式标准，其代号</a:t>
            </a:r>
            <a:r>
              <a:rPr lang="zh-CN" altLang="zh-CN" dirty="0" smtClean="0">
                <a:sym typeface="+mn-ea"/>
              </a:rPr>
              <a:t>为</a:t>
            </a:r>
            <a:r>
              <a:rPr lang="en-US" altLang="zh-CN" dirty="0" smtClean="0">
                <a:sym typeface="+mn-ea"/>
              </a:rPr>
              <a:t> </a:t>
            </a:r>
            <a:r>
              <a:rPr lang="en-US" altLang="zh-CN" dirty="0" smtClean="0">
                <a:solidFill>
                  <a:srgbClr val="FF0000"/>
                </a:solidFill>
                <a:sym typeface="+mn-ea"/>
              </a:rPr>
              <a:t>IEEE </a:t>
            </a:r>
            <a:r>
              <a:rPr lang="en-US" altLang="zh-CN" dirty="0">
                <a:solidFill>
                  <a:srgbClr val="FF0000"/>
                </a:solidFill>
                <a:sym typeface="+mn-ea"/>
              </a:rPr>
              <a:t>802.3u</a:t>
            </a:r>
            <a:r>
              <a:rPr lang="zh-CN" altLang="en-US" dirty="0">
                <a:solidFill>
                  <a:srgbClr val="FF0000"/>
                </a:solidFill>
                <a:sym typeface="+mn-ea"/>
              </a:rPr>
              <a:t>。</a:t>
            </a:r>
            <a:endParaRPr lang="zh-CN" altLang="en-US" dirty="0">
              <a:solidFill>
                <a:srgbClr val="FF0000"/>
              </a:solidFill>
            </a:endParaRPr>
          </a:p>
          <a:p>
            <a:r>
              <a:rPr lang="zh-CN" altLang="en-US" dirty="0">
                <a:sym typeface="+mn-ea"/>
              </a:rPr>
              <a:t>一个站在检测到总线开始空闲后，还要等待 </a:t>
            </a:r>
            <a:r>
              <a:rPr lang="en-US" altLang="zh-CN" dirty="0">
                <a:sym typeface="+mn-ea"/>
              </a:rPr>
              <a:t>9.6 </a:t>
            </a:r>
            <a:r>
              <a:rPr lang="en-US" altLang="zh-CN" dirty="0">
                <a:sym typeface="Symbol" panose="05050102010706020507" pitchFamily="18" charset="2"/>
              </a:rPr>
              <a:t></a:t>
            </a:r>
            <a:r>
              <a:rPr lang="en-US" altLang="zh-CN" dirty="0">
                <a:sym typeface="+mn-ea"/>
              </a:rPr>
              <a:t>s </a:t>
            </a:r>
            <a:r>
              <a:rPr lang="zh-CN" altLang="en-US" dirty="0">
                <a:sym typeface="+mn-ea"/>
              </a:rPr>
              <a:t>才能再次发送数据。</a:t>
            </a:r>
            <a:endParaRPr lang="zh-CN" altLang="en-US" dirty="0"/>
          </a:p>
          <a:p>
            <a:r>
              <a:rPr lang="zh-CN" altLang="en-US" dirty="0">
                <a:sym typeface="+mn-ea"/>
              </a:rPr>
              <a:t>这样做是为了使刚刚收到数据帧的站的接收缓存来得及清理，做好接收下一帧的准备。 </a:t>
            </a:r>
            <a:endParaRPr lang="zh-CN" altLang="en-US" dirty="0"/>
          </a:p>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2FACAD-76CA-46DF-8D6C-9BC40F876ECD}" type="slidenum">
              <a:rPr lang="en-US" altLang="zh-CN"/>
            </a:fld>
            <a:endParaRPr lang="en-US" altLang="zh-CN"/>
          </a:p>
        </p:txBody>
      </p:sp>
      <p:sp>
        <p:nvSpPr>
          <p:cNvPr id="361474" name="Rectangle 2"/>
          <p:cNvSpPr>
            <a:spLocks noGrp="1" noRot="1" noChangeAspect="1" noChangeArrowheads="1" noTextEdit="1"/>
          </p:cNvSpPr>
          <p:nvPr>
            <p:ph type="sldImg"/>
          </p:nvPr>
        </p:nvSpPr>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DB92C36-7BE9-436E-BC04-D86DDBD15518}" type="slidenum">
              <a:rPr lang="en-US" altLang="zh-CN"/>
            </a:fld>
            <a:endParaRPr lang="en-US" altLang="zh-CN"/>
          </a:p>
        </p:txBody>
      </p:sp>
      <p:sp>
        <p:nvSpPr>
          <p:cNvPr id="622594" name="Rectangle 2"/>
          <p:cNvSpPr>
            <a:spLocks noGrp="1" noRot="1" noChangeAspect="1" noChangeArrowheads="1" noTextEdit="1"/>
          </p:cNvSpPr>
          <p:nvPr>
            <p:ph type="sldImg"/>
          </p:nvPr>
        </p:nvSpPr>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B3AEA1-BF7E-4FCA-A58C-152EA4B730D3}" type="slidenum">
              <a:rPr lang="en-US" altLang="zh-CN"/>
            </a:fld>
            <a:endParaRPr lang="en-US" altLang="zh-CN"/>
          </a:p>
        </p:txBody>
      </p:sp>
      <p:sp>
        <p:nvSpPr>
          <p:cNvPr id="623618" name="Rectangle 2"/>
          <p:cNvSpPr>
            <a:spLocks noGrp="1" noRot="1" noChangeAspect="1" noChangeArrowheads="1" noTextEdit="1"/>
          </p:cNvSpPr>
          <p:nvPr>
            <p:ph type="sldImg"/>
          </p:nvPr>
        </p:nvSpPr>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1E8102-EBA1-483F-877B-3FD493D63082}" type="slidenum">
              <a:rPr lang="en-US" altLang="zh-CN"/>
            </a:fld>
            <a:endParaRPr lang="en-US" altLang="zh-CN"/>
          </a:p>
        </p:txBody>
      </p:sp>
      <p:sp>
        <p:nvSpPr>
          <p:cNvPr id="624642" name="Rectangle 2"/>
          <p:cNvSpPr>
            <a:spLocks noGrp="1" noRot="1" noChangeAspect="1" noChangeArrowheads="1" noTextEdit="1"/>
          </p:cNvSpPr>
          <p:nvPr>
            <p:ph type="sldImg"/>
          </p:nvPr>
        </p:nvSpPr>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r>
              <a:rPr lang="zh-CN" altLang="en-US" dirty="0">
                <a:sym typeface="+mn-ea"/>
              </a:rPr>
              <a:t>凡发送的 </a:t>
            </a:r>
            <a:r>
              <a:rPr lang="en-US" altLang="zh-CN" dirty="0">
                <a:sym typeface="+mn-ea"/>
              </a:rPr>
              <a:t>MAC </a:t>
            </a:r>
            <a:r>
              <a:rPr lang="zh-CN" altLang="en-US" dirty="0">
                <a:sym typeface="+mn-ea"/>
              </a:rPr>
              <a:t>帧长不足 512 字节时，就用一些特殊字符填充在帧的后面，使</a:t>
            </a:r>
            <a:r>
              <a:rPr lang="en-US" altLang="zh-CN" dirty="0">
                <a:sym typeface="+mn-ea"/>
              </a:rPr>
              <a:t>MAC </a:t>
            </a:r>
            <a:r>
              <a:rPr lang="zh-CN" altLang="en-US" dirty="0">
                <a:sym typeface="+mn-ea"/>
              </a:rPr>
              <a:t>帧的发送长度增大到 512 </a:t>
            </a:r>
            <a:r>
              <a:rPr lang="zh-CN" altLang="en-US" dirty="0" smtClean="0">
                <a:sym typeface="+mn-ea"/>
              </a:rPr>
              <a:t>字节。接收</a:t>
            </a:r>
            <a:r>
              <a:rPr lang="zh-CN" altLang="en-US" dirty="0">
                <a:sym typeface="+mn-ea"/>
              </a:rPr>
              <a:t>端在收到以太网的 </a:t>
            </a:r>
            <a:r>
              <a:rPr lang="en-US" altLang="zh-CN" dirty="0">
                <a:sym typeface="+mn-ea"/>
              </a:rPr>
              <a:t>MAC </a:t>
            </a:r>
            <a:r>
              <a:rPr lang="zh-CN" altLang="en-US" dirty="0">
                <a:sym typeface="+mn-ea"/>
              </a:rPr>
              <a:t>帧后，要将所填充的特殊字符删除后才向高层</a:t>
            </a:r>
            <a:r>
              <a:rPr lang="zh-CN" altLang="en-US" dirty="0" smtClean="0">
                <a:sym typeface="+mn-ea"/>
              </a:rPr>
              <a:t>交付。</a:t>
            </a:r>
            <a:endParaRPr lang="zh-CN" altLang="en-US" dirty="0"/>
          </a:p>
          <a:p>
            <a:pPr marL="342900" lvl="1" indent="-342900">
              <a:buClr>
                <a:srgbClr val="333399"/>
              </a:buClr>
              <a:buSzPct val="75000"/>
            </a:pPr>
            <a:endParaRPr lang="zh-CN" altLang="en-US" dirty="0"/>
          </a:p>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4A7FB81-BDD7-42D9-843C-A916B4CE5230}" type="slidenum">
              <a:rPr lang="en-US" altLang="zh-CN"/>
            </a:fld>
            <a:endParaRPr lang="en-US" altLang="zh-CN"/>
          </a:p>
        </p:txBody>
      </p:sp>
      <p:sp>
        <p:nvSpPr>
          <p:cNvPr id="629762" name="Rectangle 2"/>
          <p:cNvSpPr>
            <a:spLocks noGrp="1" noRot="1" noChangeAspect="1" noChangeArrowheads="1" noTextEdit="1"/>
          </p:cNvSpPr>
          <p:nvPr>
            <p:ph type="sldImg"/>
          </p:nvPr>
        </p:nvSpPr>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32EFBDB-76E6-4824-A501-1F8DD4703EAB}" type="slidenum">
              <a:rPr lang="en-US" altLang="zh-CN"/>
            </a:fld>
            <a:endParaRPr lang="en-US" altLang="zh-CN"/>
          </a:p>
        </p:txBody>
      </p:sp>
      <p:sp>
        <p:nvSpPr>
          <p:cNvPr id="630786" name="Rectangle 2"/>
          <p:cNvSpPr>
            <a:spLocks noGrp="1" noRot="1" noChangeAspect="1" noChangeArrowheads="1" noTextEdit="1"/>
          </p:cNvSpPr>
          <p:nvPr>
            <p:ph type="sldImg"/>
          </p:nvPr>
        </p:nvSpPr>
        <p:spPr/>
      </p:sp>
      <p:sp>
        <p:nvSpPr>
          <p:cNvPr id="630787" name="Rectangle 3"/>
          <p:cNvSpPr>
            <a:spLocks noGrp="1" noChangeArrowheads="1"/>
          </p:cNvSpPr>
          <p:nvPr>
            <p:ph type="body" idx="1"/>
          </p:nvPr>
        </p:nvSpPr>
        <p:spPr/>
        <p:txBody>
          <a:bodyPr/>
          <a:lstStyle/>
          <a:p>
            <a:r>
              <a:rPr lang="en-US" altLang="zh-CN" dirty="0">
                <a:sym typeface="+mn-ea"/>
              </a:rPr>
              <a:t>10 </a:t>
            </a:r>
            <a:r>
              <a:rPr lang="zh-CN" altLang="en-US" dirty="0">
                <a:sym typeface="+mn-ea"/>
              </a:rPr>
              <a:t>吉比特</a:t>
            </a:r>
            <a:r>
              <a:rPr lang="zh-CN" altLang="en-US" dirty="0" smtClean="0">
                <a:sym typeface="+mn-ea"/>
              </a:rPr>
              <a:t>以太网（</a:t>
            </a:r>
            <a:r>
              <a:rPr lang="en-US" altLang="zh-CN" dirty="0" smtClean="0">
                <a:sym typeface="+mn-ea"/>
              </a:rPr>
              <a:t>10GE</a:t>
            </a:r>
            <a:r>
              <a:rPr lang="zh-CN" altLang="en-US" dirty="0" smtClean="0">
                <a:sym typeface="+mn-ea"/>
              </a:rPr>
              <a:t>）</a:t>
            </a:r>
            <a:r>
              <a:rPr lang="zh-CN" altLang="zh-CN" dirty="0" smtClean="0">
                <a:sym typeface="+mn-ea"/>
              </a:rPr>
              <a:t>并非</a:t>
            </a:r>
            <a:r>
              <a:rPr lang="zh-CN" altLang="zh-CN" dirty="0">
                <a:sym typeface="+mn-ea"/>
              </a:rPr>
              <a:t>把吉比特以太网的速率简单地提高</a:t>
            </a:r>
            <a:r>
              <a:rPr lang="zh-CN" altLang="zh-CN" dirty="0" smtClean="0">
                <a:sym typeface="+mn-ea"/>
              </a:rPr>
              <a:t>到</a:t>
            </a:r>
            <a:r>
              <a:rPr lang="en-US" altLang="zh-CN" dirty="0" smtClean="0">
                <a:sym typeface="+mn-ea"/>
              </a:rPr>
              <a:t> 10 </a:t>
            </a:r>
            <a:r>
              <a:rPr lang="zh-CN" altLang="zh-CN" dirty="0" smtClean="0">
                <a:sym typeface="+mn-ea"/>
              </a:rPr>
              <a:t>倍</a:t>
            </a:r>
            <a:r>
              <a:rPr lang="zh-CN" altLang="en-US" dirty="0" smtClean="0">
                <a:sym typeface="+mn-ea"/>
              </a:rPr>
              <a:t>，其主要特点有：</a:t>
            </a:r>
            <a:endParaRPr lang="en-US" altLang="zh-CN" dirty="0" smtClean="0"/>
          </a:p>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1EB9BC-338E-4706-B8F9-BBBAF48146D7}" type="slidenum">
              <a:rPr lang="en-US" altLang="zh-CN"/>
            </a:fld>
            <a:endParaRPr lang="en-US" altLang="zh-CN"/>
          </a:p>
        </p:txBody>
      </p:sp>
      <p:sp>
        <p:nvSpPr>
          <p:cNvPr id="632834" name="Rectangle 2"/>
          <p:cNvSpPr>
            <a:spLocks noGrp="1" noRot="1" noChangeAspect="1" noChangeArrowheads="1" noTextEdit="1"/>
          </p:cNvSpPr>
          <p:nvPr>
            <p:ph type="sldImg"/>
          </p:nvPr>
        </p:nvSpPr>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1" name="Picture 2" descr="computer networking 的图像结果"/>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6.xml"/><Relationship Id="rId1" Type="http://schemas.openxmlformats.org/officeDocument/2006/relationships/image" Target="../media/image3.w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5" Type="http://schemas.openxmlformats.org/officeDocument/2006/relationships/notesSlide" Target="../notesSlides/notesSlide89.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5" Type="http://schemas.openxmlformats.org/officeDocument/2006/relationships/notesSlide" Target="../notesSlides/notesSlide93.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4.bin"/></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4" Type="http://schemas.openxmlformats.org/officeDocument/2006/relationships/notesSlide" Target="../notesSlides/notesSlide97.xml"/><Relationship Id="rId3" Type="http://schemas.openxmlformats.org/officeDocument/2006/relationships/slideLayout" Target="../slideLayouts/slideLayout6.xml"/><Relationship Id="rId2" Type="http://schemas.openxmlformats.org/officeDocument/2006/relationships/image" Target="../media/image10.wmf"/><Relationship Id="rId1" Type="http://schemas.openxmlformats.org/officeDocument/2006/relationships/image" Target="../media/image3.wmf"/></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hyperlink" Target="http://baike.baidu.com/view/37.htm" TargetMode="External"/><Relationship Id="rId1" Type="http://schemas.openxmlformats.org/officeDocument/2006/relationships/hyperlink" Target="http://baike.baidu.com/view/7155908.ht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openxmlformats.org/officeDocument/2006/relationships/image" Target="../media/image3.wmf"/><Relationship Id="rId1"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3.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3.wmf"/><Relationship Id="rId1" Type="http://schemas.openxmlformats.org/officeDocument/2006/relationships/image" Target="../media/image2.w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wmf"/><Relationship Id="rId1" Type="http://schemas.openxmlformats.org/officeDocument/2006/relationships/image" Target="../media/image5.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5.wmf"/></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3 </a:t>
            </a:r>
            <a:r>
              <a:rPr lang="zh-CN" altLang="en-US" dirty="0" smtClean="0">
                <a:latin typeface="+mn-lt"/>
              </a:rPr>
              <a:t>章  </a:t>
            </a:r>
            <a:r>
              <a:rPr lang="zh-CN" altLang="zh-CN" dirty="0" smtClean="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链路层在何处实现？</a:t>
            </a:r>
            <a:endParaRPr lang="zh-CN" altLang="en-US" dirty="0"/>
          </a:p>
        </p:txBody>
      </p:sp>
      <p:sp>
        <p:nvSpPr>
          <p:cNvPr id="3" name="内容占位符 2"/>
          <p:cNvSpPr>
            <a:spLocks noGrp="1"/>
          </p:cNvSpPr>
          <p:nvPr>
            <p:ph idx="1"/>
          </p:nvPr>
        </p:nvSpPr>
        <p:spPr/>
        <p:txBody>
          <a:bodyPr/>
          <a:lstStyle/>
          <a:p>
            <a:r>
              <a:rPr lang="zh-CN" altLang="en-US" dirty="0" smtClean="0"/>
              <a:t>路由器：路由器的线路卡中</a:t>
            </a:r>
            <a:endParaRPr lang="en-US" altLang="zh-CN" dirty="0" smtClean="0"/>
          </a:p>
          <a:p>
            <a:r>
              <a:rPr lang="zh-CN" altLang="en-US" dirty="0" smtClean="0"/>
              <a:t>主机：网络适配器中（网络接口卡）（单卡或者集成在主板上）</a:t>
            </a:r>
            <a:endParaRPr lang="en-US" altLang="zh-CN" dirty="0" smtClean="0"/>
          </a:p>
          <a:p>
            <a:pPr lvl="1"/>
            <a:r>
              <a:rPr lang="zh-CN" altLang="en-US" dirty="0" smtClean="0"/>
              <a:t>链路层控制器（专用芯片）：成帧，链路接入，差错检测等。发送时：取得高层协议生成并存储在主机内存中的数据报。接受时：抽取出网络层数据报</a:t>
            </a:r>
            <a:endParaRPr lang="en-US" altLang="zh-CN" dirty="0" smtClean="0"/>
          </a:p>
          <a:p>
            <a:pPr lvl="1"/>
            <a:r>
              <a:rPr lang="zh-CN" altLang="en-US" dirty="0" smtClean="0"/>
              <a:t>大部分功能硬件实现</a:t>
            </a:r>
            <a:endParaRPr lang="en-US" altLang="zh-CN" dirty="0" smtClean="0"/>
          </a:p>
          <a:p>
            <a:pPr lvl="1"/>
            <a:r>
              <a:rPr lang="zh-CN" altLang="en-US" dirty="0" smtClean="0"/>
              <a:t>部分高层链路功能软件组件实现：组装链路层寻址信息，激活控制器硬件，响应控制器中断。</a:t>
            </a:r>
            <a:endParaRPr lang="en-US" altLang="zh-CN" dirty="0" smtClean="0"/>
          </a:p>
          <a:p>
            <a:pPr lvl="1"/>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a:t>
            </a:r>
            <a:r>
              <a:rPr lang="zh-CN" altLang="en-US" dirty="0" smtClean="0"/>
              <a:t>扩展</a:t>
            </a:r>
            <a:r>
              <a:rPr lang="zh-CN" altLang="en-US" dirty="0"/>
              <a:t>以太</a:t>
            </a:r>
            <a:r>
              <a:rPr lang="zh-CN" altLang="en-US" dirty="0" smtClean="0"/>
              <a:t>网 </a:t>
            </a:r>
            <a:endParaRPr lang="zh-CN" altLang="en-US" dirty="0"/>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endParaRPr lang="zh-CN" altLang="en-US" dirty="0">
              <a:solidFill>
                <a:srgbClr val="FF0000"/>
              </a:solidFill>
            </a:endParaRPr>
          </a:p>
          <a:p>
            <a:pPr lvl="1">
              <a:lnSpc>
                <a:spcPct val="110000"/>
              </a:lnSpc>
            </a:pPr>
            <a:r>
              <a:rPr lang="zh-CN" altLang="en-US" dirty="0">
                <a:ea typeface="黑体" panose="02010609060101010101" pitchFamily="2" charset="-122"/>
              </a:rPr>
              <a:t>使原来属于不同碰撞域</a:t>
            </a:r>
            <a:r>
              <a:rPr lang="zh-CN" altLang="en-US" dirty="0" smtClean="0">
                <a:ea typeface="黑体" panose="02010609060101010101" pitchFamily="2" charset="-122"/>
              </a:rPr>
              <a:t>的</a:t>
            </a:r>
            <a:r>
              <a:rPr lang="zh-CN" altLang="en-US" dirty="0"/>
              <a:t>以太网</a:t>
            </a:r>
            <a:r>
              <a:rPr lang="zh-CN" altLang="en-US" dirty="0" smtClean="0">
                <a:ea typeface="黑体" panose="02010609060101010101" pitchFamily="2" charset="-122"/>
              </a:rPr>
              <a:t>上</a:t>
            </a:r>
            <a:r>
              <a:rPr lang="zh-CN" altLang="en-US" dirty="0">
                <a:ea typeface="黑体" panose="02010609060101010101" pitchFamily="2" charset="-122"/>
              </a:rPr>
              <a:t>的计算机能够进行跨碰撞域的通信。</a:t>
            </a:r>
            <a:endParaRPr lang="zh-CN" altLang="en-US" dirty="0">
              <a:ea typeface="黑体" panose="02010609060101010101" pitchFamily="2" charset="-122"/>
            </a:endParaRPr>
          </a:p>
          <a:p>
            <a:pPr lvl="1">
              <a:lnSpc>
                <a:spcPct val="110000"/>
              </a:lnSpc>
            </a:pPr>
            <a:r>
              <a:rPr lang="zh-CN" altLang="en-US" dirty="0">
                <a:ea typeface="黑体" panose="02010609060101010101" pitchFamily="2" charset="-122"/>
              </a:rPr>
              <a:t>扩大</a:t>
            </a:r>
            <a:r>
              <a:rPr lang="zh-CN" altLang="en-US" dirty="0" smtClean="0">
                <a:ea typeface="黑体" panose="02010609060101010101" pitchFamily="2" charset="-122"/>
              </a:rPr>
              <a:t>了</a:t>
            </a:r>
            <a:r>
              <a:rPr lang="zh-CN" altLang="en-US" dirty="0"/>
              <a:t>以太网覆</a:t>
            </a:r>
            <a:r>
              <a:rPr lang="zh-CN" altLang="en-US" dirty="0">
                <a:ea typeface="黑体" panose="02010609060101010101" pitchFamily="2" charset="-122"/>
              </a:rPr>
              <a:t>盖的地理范围。</a:t>
            </a:r>
            <a:endParaRPr lang="zh-CN" altLang="en-US" dirty="0">
              <a:ea typeface="黑体" panose="02010609060101010101" pitchFamily="2" charset="-122"/>
            </a:endParaRPr>
          </a:p>
          <a:p>
            <a:pPr>
              <a:lnSpc>
                <a:spcPct val="110000"/>
              </a:lnSpc>
            </a:pPr>
            <a:r>
              <a:rPr lang="zh-CN" altLang="en-US" dirty="0">
                <a:solidFill>
                  <a:srgbClr val="0000FF"/>
                </a:solidFill>
              </a:rPr>
              <a:t>缺点</a:t>
            </a:r>
            <a:endParaRPr lang="zh-CN" altLang="en-US" dirty="0">
              <a:solidFill>
                <a:srgbClr val="0000FF"/>
              </a:solidFill>
            </a:endParaRPr>
          </a:p>
          <a:p>
            <a:pPr lvl="1">
              <a:lnSpc>
                <a:spcPct val="110000"/>
              </a:lnSpc>
            </a:pPr>
            <a:r>
              <a:rPr lang="zh-CN" altLang="en-US" dirty="0"/>
              <a:t>一个系的和连起来三个系的总的吞吐量一样。</a:t>
            </a:r>
            <a:endParaRPr lang="zh-CN" altLang="en-US" dirty="0"/>
          </a:p>
          <a:p>
            <a:pPr lvl="1">
              <a:lnSpc>
                <a:spcPct val="110000"/>
              </a:lnSpc>
            </a:pPr>
            <a:r>
              <a:rPr lang="zh-CN" altLang="en-US" dirty="0"/>
              <a:t>不能连接不同数据率的碰撞域。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smtClean="0"/>
              <a:t>3.4.2  </a:t>
            </a:r>
            <a:r>
              <a:rPr lang="zh-CN" altLang="en-US" dirty="0"/>
              <a:t>在数据链路层扩展以太网 </a:t>
            </a:r>
            <a:endParaRPr lang="zh-CN" altLang="en-US" dirty="0"/>
          </a:p>
        </p:txBody>
      </p:sp>
      <p:sp>
        <p:nvSpPr>
          <p:cNvPr id="457730" name="Rectangle 2"/>
          <p:cNvSpPr>
            <a:spLocks noGrp="1" noChangeArrowheads="1"/>
          </p:cNvSpPr>
          <p:nvPr>
            <p:ph idx="1"/>
          </p:nvPr>
        </p:nvSpPr>
        <p:spPr/>
        <p:txBody>
          <a:bodyPr/>
          <a:lstStyle/>
          <a:p>
            <a:r>
              <a:rPr lang="zh-CN" altLang="zh-CN" sz="2800" dirty="0"/>
              <a:t>更常用的方法</a:t>
            </a:r>
            <a:r>
              <a:rPr lang="zh-CN" altLang="en-US" sz="2800" dirty="0" smtClean="0"/>
              <a:t>。</a:t>
            </a:r>
            <a:endParaRPr lang="en-US" altLang="zh-CN" sz="2800" dirty="0" smtClean="0"/>
          </a:p>
          <a:p>
            <a:r>
              <a:rPr lang="zh-CN" altLang="en-US" sz="2800" dirty="0" smtClean="0"/>
              <a:t>早期使用</a:t>
            </a:r>
            <a:r>
              <a:rPr lang="zh-CN" altLang="en-US" sz="2800" dirty="0">
                <a:solidFill>
                  <a:srgbClr val="FF0000"/>
                </a:solidFill>
              </a:rPr>
              <a:t>网桥，</a:t>
            </a:r>
            <a:r>
              <a:rPr lang="zh-CN" altLang="en-US" sz="2800" dirty="0" smtClean="0"/>
              <a:t>现在使用以太网</a:t>
            </a:r>
            <a:r>
              <a:rPr lang="zh-CN" altLang="en-US" sz="2800" dirty="0" smtClean="0">
                <a:solidFill>
                  <a:srgbClr val="FF0000"/>
                </a:solidFill>
              </a:rPr>
              <a:t>交换机</a:t>
            </a:r>
            <a:r>
              <a:rPr lang="zh-CN" altLang="en-US" sz="2800" dirty="0">
                <a:solidFill>
                  <a:srgbClr val="FF0000"/>
                </a:solidFill>
              </a:rPr>
              <a:t>。</a:t>
            </a:r>
            <a:endParaRPr lang="en-US" altLang="zh-CN" sz="2800" dirty="0">
              <a:solidFill>
                <a:srgbClr val="FF0000"/>
              </a:solidFill>
            </a:endParaRPr>
          </a:p>
        </p:txBody>
      </p:sp>
      <p:sp>
        <p:nvSpPr>
          <p:cNvPr id="2" name="矩形 1"/>
          <p:cNvSpPr/>
          <p:nvPr/>
        </p:nvSpPr>
        <p:spPr>
          <a:xfrm>
            <a:off x="848544" y="2348880"/>
            <a:ext cx="8640960" cy="902970"/>
          </a:xfrm>
          <a:prstGeom prst="rect">
            <a:avLst/>
          </a:prstGeom>
          <a:solidFill>
            <a:srgbClr val="FFFF66"/>
          </a:solidFill>
          <a:ln>
            <a:solidFill>
              <a:srgbClr val="000066"/>
            </a:solidFill>
          </a:ln>
        </p:spPr>
        <p:txBody>
          <a:bodyPr wrap="square">
            <a:spAutoFit/>
          </a:bodyPr>
          <a:lstStyle/>
          <a:p>
            <a:pPr marL="360680" indent="-360680">
              <a:lnSpc>
                <a:spcPct val="110000"/>
              </a:lnSpc>
              <a:buSzPct val="80000"/>
              <a:buFont typeface="Wingdings" panose="05000000000000000000" pitchFamily="2" charset="2"/>
              <a:buChar char="l"/>
            </a:pPr>
            <a:r>
              <a:rPr lang="zh-CN" altLang="en-US" sz="2400" b="1" dirty="0" smtClean="0">
                <a:solidFill>
                  <a:srgbClr val="C00000"/>
                </a:solidFill>
                <a:latin typeface="+mn-lt"/>
                <a:ea typeface="黑体" panose="02010609060101010101" pitchFamily="2" charset="-122"/>
              </a:rPr>
              <a:t>网桥</a:t>
            </a:r>
            <a:r>
              <a:rPr lang="zh-CN" altLang="en-US" sz="2400" b="1" dirty="0">
                <a:solidFill>
                  <a:srgbClr val="000099"/>
                </a:solidFill>
                <a:latin typeface="+mn-lt"/>
                <a:ea typeface="黑体" panose="02010609060101010101" pitchFamily="2" charset="-122"/>
              </a:rPr>
              <a:t>工作在</a:t>
            </a:r>
            <a:r>
              <a:rPr lang="zh-CN" altLang="en-US" sz="2400" b="1" dirty="0" smtClean="0">
                <a:solidFill>
                  <a:srgbClr val="000099"/>
                </a:solidFill>
                <a:latin typeface="+mn-lt"/>
                <a:ea typeface="黑体" panose="02010609060101010101" pitchFamily="2" charset="-122"/>
              </a:rPr>
              <a:t>数据链路层。</a:t>
            </a:r>
            <a:endParaRPr lang="en-US" altLang="zh-CN" sz="2400" b="1" dirty="0" smtClean="0">
              <a:solidFill>
                <a:srgbClr val="000099"/>
              </a:solidFill>
              <a:latin typeface="+mn-lt"/>
              <a:ea typeface="黑体" panose="02010609060101010101" pitchFamily="2" charset="-122"/>
            </a:endParaRPr>
          </a:p>
          <a:p>
            <a:pPr marL="360680" indent="-360680">
              <a:lnSpc>
                <a:spcPct val="110000"/>
              </a:lnSpc>
              <a:buSzPct val="80000"/>
              <a:buFont typeface="Wingdings" panose="05000000000000000000" pitchFamily="2" charset="2"/>
              <a:buChar char="l"/>
            </a:pPr>
            <a:r>
              <a:rPr lang="zh-CN" altLang="en-US" sz="2400" b="1" dirty="0" smtClean="0">
                <a:solidFill>
                  <a:srgbClr val="C00000"/>
                </a:solidFill>
                <a:latin typeface="+mn-lt"/>
                <a:ea typeface="黑体" panose="02010609060101010101" pitchFamily="2" charset="-122"/>
              </a:rPr>
              <a:t>它</a:t>
            </a:r>
            <a:r>
              <a:rPr lang="zh-CN" altLang="en-US" sz="2400" b="1" dirty="0">
                <a:solidFill>
                  <a:srgbClr val="C00000"/>
                </a:solidFill>
                <a:latin typeface="+mn-lt"/>
                <a:ea typeface="黑体" panose="02010609060101010101" pitchFamily="2" charset="-122"/>
              </a:rPr>
              <a:t>根据 </a:t>
            </a:r>
            <a:r>
              <a:rPr lang="en-US" altLang="zh-CN" sz="2400" b="1" dirty="0">
                <a:solidFill>
                  <a:srgbClr val="C00000"/>
                </a:solidFill>
                <a:latin typeface="+mn-lt"/>
                <a:ea typeface="黑体" panose="02010609060101010101" pitchFamily="2" charset="-122"/>
              </a:rPr>
              <a:t>MAC </a:t>
            </a:r>
            <a:r>
              <a:rPr lang="zh-CN" altLang="en-US" sz="2400" b="1" dirty="0">
                <a:solidFill>
                  <a:srgbClr val="C00000"/>
                </a:solidFill>
                <a:latin typeface="+mn-lt"/>
                <a:ea typeface="黑体" panose="02010609060101010101" pitchFamily="2" charset="-122"/>
              </a:rPr>
              <a:t>帧的目的地址对收到的帧进行</a:t>
            </a:r>
            <a:r>
              <a:rPr lang="zh-CN" altLang="zh-CN" sz="2400" b="1" dirty="0">
                <a:solidFill>
                  <a:srgbClr val="C00000"/>
                </a:solidFill>
                <a:latin typeface="+mn-lt"/>
                <a:ea typeface="黑体" panose="02010609060101010101" pitchFamily="2" charset="-122"/>
              </a:rPr>
              <a:t>转发和过滤</a:t>
            </a:r>
            <a:endParaRPr lang="zh-CN" altLang="en-US" sz="2400" b="1" dirty="0">
              <a:solidFill>
                <a:srgbClr val="000099"/>
              </a:solidFill>
              <a:latin typeface="+mn-lt"/>
              <a:ea typeface="黑体" panose="02010609060101010101" pitchFamily="2" charset="-122"/>
            </a:endParaRPr>
          </a:p>
        </p:txBody>
      </p:sp>
      <p:sp>
        <p:nvSpPr>
          <p:cNvPr id="3" name="矩形 2"/>
          <p:cNvSpPr/>
          <p:nvPr/>
        </p:nvSpPr>
        <p:spPr>
          <a:xfrm>
            <a:off x="774249" y="3693780"/>
            <a:ext cx="8640960" cy="1714500"/>
          </a:xfrm>
          <a:prstGeom prst="rect">
            <a:avLst/>
          </a:prstGeom>
          <a:solidFill>
            <a:srgbClr val="66FF66"/>
          </a:solidFill>
          <a:ln>
            <a:solidFill>
              <a:srgbClr val="000066"/>
            </a:solidFill>
          </a:ln>
        </p:spPr>
        <p:txBody>
          <a:bodyPr wrap="square">
            <a:spAutoFit/>
          </a:bodyPr>
          <a:lstStyle/>
          <a:p>
            <a:pPr marL="360680" indent="-360680">
              <a:lnSpc>
                <a:spcPct val="110000"/>
              </a:lnSpc>
              <a:buSzPct val="80000"/>
              <a:buFont typeface="Wingdings" panose="05000000000000000000" pitchFamily="2" charset="2"/>
              <a:buChar char="l"/>
            </a:pPr>
            <a:r>
              <a:rPr lang="en-US" altLang="zh-CN" sz="2400" b="1" dirty="0" smtClean="0">
                <a:solidFill>
                  <a:srgbClr val="000099"/>
                </a:solidFill>
                <a:latin typeface="+mn-lt"/>
                <a:ea typeface="黑体" panose="02010609060101010101" pitchFamily="2" charset="-122"/>
              </a:rPr>
              <a:t>1990 </a:t>
            </a:r>
            <a:r>
              <a:rPr lang="zh-CN" altLang="en-US" sz="2400" b="1" dirty="0" smtClean="0">
                <a:solidFill>
                  <a:srgbClr val="000099"/>
                </a:solidFill>
                <a:latin typeface="+mn-lt"/>
                <a:ea typeface="黑体" panose="02010609060101010101" pitchFamily="2" charset="-122"/>
              </a:rPr>
              <a:t>年问世的</a:t>
            </a:r>
            <a:r>
              <a:rPr lang="zh-CN" altLang="en-US" sz="2400" b="1" dirty="0">
                <a:solidFill>
                  <a:srgbClr val="C00000"/>
                </a:solidFill>
                <a:latin typeface="+mn-lt"/>
                <a:ea typeface="黑体" panose="02010609060101010101" pitchFamily="2" charset="-122"/>
              </a:rPr>
              <a:t>交换式</a:t>
            </a:r>
            <a:r>
              <a:rPr lang="zh-CN" altLang="en-US" sz="2400" b="1" dirty="0" smtClean="0">
                <a:solidFill>
                  <a:srgbClr val="C00000"/>
                </a:solidFill>
                <a:latin typeface="+mn-lt"/>
                <a:ea typeface="黑体" panose="02010609060101010101" pitchFamily="2" charset="-122"/>
              </a:rPr>
              <a:t>集线器 </a:t>
            </a:r>
            <a:r>
              <a:rPr lang="en-US" altLang="zh-CN" sz="2400" b="1" dirty="0" smtClean="0">
                <a:solidFill>
                  <a:srgbClr val="000099"/>
                </a:solidFill>
                <a:latin typeface="+mn-lt"/>
                <a:ea typeface="黑体" panose="02010609060101010101" pitchFamily="2" charset="-122"/>
              </a:rPr>
              <a:t>(</a:t>
            </a:r>
            <a:r>
              <a:rPr lang="en-US" altLang="zh-CN" sz="2400" b="1" dirty="0">
                <a:solidFill>
                  <a:srgbClr val="000099"/>
                </a:solidFill>
                <a:latin typeface="+mn-lt"/>
                <a:ea typeface="黑体" panose="02010609060101010101" pitchFamily="2" charset="-122"/>
              </a:rPr>
              <a:t>switching hub</a:t>
            </a:r>
            <a:r>
              <a:rPr lang="en-US" altLang="zh-CN" sz="2400" b="1" dirty="0" smtClean="0">
                <a:solidFill>
                  <a:srgbClr val="000099"/>
                </a:solidFill>
                <a:latin typeface="+mn-lt"/>
                <a:ea typeface="黑体" panose="02010609060101010101" pitchFamily="2" charset="-122"/>
              </a:rPr>
              <a:t>) </a:t>
            </a:r>
            <a:r>
              <a:rPr lang="zh-CN" altLang="en-US" sz="2400" b="1" dirty="0" smtClean="0">
                <a:solidFill>
                  <a:srgbClr val="000099"/>
                </a:solidFill>
                <a:latin typeface="+mn-lt"/>
                <a:ea typeface="黑体" panose="02010609060101010101" pitchFamily="2" charset="-122"/>
              </a:rPr>
              <a:t>可</a:t>
            </a:r>
            <a:r>
              <a:rPr lang="zh-CN" altLang="en-US" sz="2400" b="1" dirty="0">
                <a:solidFill>
                  <a:srgbClr val="000099"/>
                </a:solidFill>
                <a:latin typeface="+mn-lt"/>
                <a:ea typeface="黑体" panose="02010609060101010101" pitchFamily="2" charset="-122"/>
              </a:rPr>
              <a:t>明显地</a:t>
            </a:r>
            <a:r>
              <a:rPr lang="zh-CN" altLang="en-US" sz="2400" b="1" dirty="0" smtClean="0">
                <a:solidFill>
                  <a:srgbClr val="000099"/>
                </a:solidFill>
                <a:latin typeface="+mn-lt"/>
                <a:ea typeface="黑体" panose="02010609060101010101" pitchFamily="2" charset="-122"/>
              </a:rPr>
              <a:t>提高</a:t>
            </a:r>
            <a:r>
              <a:rPr lang="zh-CN" altLang="en-US" sz="2400" b="1" dirty="0">
                <a:solidFill>
                  <a:srgbClr val="000099"/>
                </a:solidFill>
                <a:latin typeface="+mn-lt"/>
                <a:ea typeface="黑体" panose="02010609060101010101" pitchFamily="2" charset="-122"/>
              </a:rPr>
              <a:t>以太网的性能</a:t>
            </a:r>
            <a:r>
              <a:rPr lang="zh-CN" altLang="en-US" sz="2400" b="1" dirty="0" smtClean="0">
                <a:solidFill>
                  <a:srgbClr val="000099"/>
                </a:solidFill>
                <a:latin typeface="+mn-lt"/>
                <a:ea typeface="黑体" panose="02010609060101010101" pitchFamily="2" charset="-122"/>
              </a:rPr>
              <a:t>。</a:t>
            </a:r>
            <a:endParaRPr lang="en-US" altLang="zh-CN" sz="2400" b="1" dirty="0" smtClean="0">
              <a:solidFill>
                <a:srgbClr val="000099"/>
              </a:solidFill>
              <a:latin typeface="+mn-lt"/>
              <a:ea typeface="黑体" panose="02010609060101010101" pitchFamily="2" charset="-122"/>
            </a:endParaRPr>
          </a:p>
          <a:p>
            <a:pPr marL="360680" indent="-360680">
              <a:lnSpc>
                <a:spcPct val="110000"/>
              </a:lnSpc>
              <a:buSzPct val="80000"/>
              <a:buFont typeface="Wingdings" panose="05000000000000000000" pitchFamily="2" charset="2"/>
              <a:buChar char="l"/>
            </a:pPr>
            <a:r>
              <a:rPr lang="zh-CN" altLang="zh-CN" sz="2400" b="1" dirty="0" smtClean="0">
                <a:solidFill>
                  <a:srgbClr val="C00000"/>
                </a:solidFill>
                <a:latin typeface="+mn-lt"/>
                <a:ea typeface="黑体" panose="02010609060101010101" pitchFamily="2" charset="-122"/>
              </a:rPr>
              <a:t>交换式</a:t>
            </a:r>
            <a:r>
              <a:rPr lang="zh-CN" altLang="zh-CN" sz="2400" b="1" dirty="0">
                <a:solidFill>
                  <a:srgbClr val="C00000"/>
                </a:solidFill>
                <a:latin typeface="+mn-lt"/>
                <a:ea typeface="黑体" panose="02010609060101010101" pitchFamily="2" charset="-122"/>
              </a:rPr>
              <a:t>集线器</a:t>
            </a:r>
            <a:r>
              <a:rPr lang="zh-CN" altLang="zh-CN" sz="2400" b="1" dirty="0">
                <a:solidFill>
                  <a:srgbClr val="000099"/>
                </a:solidFill>
                <a:latin typeface="+mn-lt"/>
                <a:ea typeface="黑体" panose="02010609060101010101" pitchFamily="2" charset="-122"/>
              </a:rPr>
              <a:t>常称为</a:t>
            </a:r>
            <a:r>
              <a:rPr lang="zh-CN" altLang="zh-CN" sz="2400" b="1" dirty="0">
                <a:solidFill>
                  <a:srgbClr val="C00000"/>
                </a:solidFill>
                <a:latin typeface="+mn-lt"/>
                <a:ea typeface="黑体" panose="02010609060101010101" pitchFamily="2" charset="-122"/>
              </a:rPr>
              <a:t>以太网</a:t>
            </a:r>
            <a:r>
              <a:rPr lang="zh-CN" altLang="zh-CN" sz="2400" b="1" dirty="0" smtClean="0">
                <a:solidFill>
                  <a:srgbClr val="C00000"/>
                </a:solidFill>
                <a:latin typeface="+mn-lt"/>
                <a:ea typeface="黑体" panose="02010609060101010101" pitchFamily="2" charset="-122"/>
              </a:rPr>
              <a:t>交换机</a:t>
            </a:r>
            <a:r>
              <a:rPr lang="en-US" altLang="zh-CN" sz="2400" b="1" dirty="0" smtClean="0">
                <a:solidFill>
                  <a:srgbClr val="C00000"/>
                </a:solidFill>
                <a:latin typeface="+mn-lt"/>
                <a:ea typeface="黑体" panose="02010609060101010101" pitchFamily="2" charset="-122"/>
              </a:rPr>
              <a:t> </a:t>
            </a:r>
            <a:r>
              <a:rPr lang="en-US" altLang="zh-CN" sz="2400" b="1" dirty="0" smtClean="0">
                <a:solidFill>
                  <a:srgbClr val="000099"/>
                </a:solidFill>
                <a:latin typeface="+mn-lt"/>
                <a:ea typeface="黑体" panose="02010609060101010101" pitchFamily="2" charset="-122"/>
              </a:rPr>
              <a:t>(</a:t>
            </a:r>
            <a:r>
              <a:rPr lang="en-US" altLang="zh-CN" sz="2400" b="1" dirty="0">
                <a:solidFill>
                  <a:srgbClr val="000099"/>
                </a:solidFill>
                <a:latin typeface="+mn-lt"/>
                <a:ea typeface="黑体" panose="02010609060101010101" pitchFamily="2" charset="-122"/>
              </a:rPr>
              <a:t>switch</a:t>
            </a:r>
            <a:r>
              <a:rPr lang="en-US" altLang="zh-CN" sz="2400" b="1" dirty="0" smtClean="0">
                <a:solidFill>
                  <a:srgbClr val="000099"/>
                </a:solidFill>
                <a:latin typeface="+mn-lt"/>
                <a:ea typeface="黑体" panose="02010609060101010101" pitchFamily="2" charset="-122"/>
              </a:rPr>
              <a:t>) </a:t>
            </a:r>
            <a:r>
              <a:rPr lang="zh-CN" altLang="zh-CN" sz="2400" b="1" dirty="0" smtClean="0">
                <a:solidFill>
                  <a:srgbClr val="000099"/>
                </a:solidFill>
                <a:latin typeface="+mn-lt"/>
                <a:ea typeface="黑体" panose="02010609060101010101" pitchFamily="2" charset="-122"/>
              </a:rPr>
              <a:t>或</a:t>
            </a:r>
            <a:r>
              <a:rPr lang="zh-CN" altLang="zh-CN" sz="2400" b="1" dirty="0">
                <a:solidFill>
                  <a:srgbClr val="C00000"/>
                </a:solidFill>
                <a:latin typeface="+mn-lt"/>
                <a:ea typeface="黑体" panose="02010609060101010101" pitchFamily="2" charset="-122"/>
              </a:rPr>
              <a:t>第二层</a:t>
            </a:r>
            <a:r>
              <a:rPr lang="zh-CN" altLang="zh-CN" sz="2400" b="1" dirty="0" smtClean="0">
                <a:solidFill>
                  <a:srgbClr val="C00000"/>
                </a:solidFill>
                <a:latin typeface="+mn-lt"/>
                <a:ea typeface="黑体" panose="02010609060101010101" pitchFamily="2" charset="-122"/>
              </a:rPr>
              <a:t>交换机</a:t>
            </a:r>
            <a:r>
              <a:rPr lang="en-US" altLang="zh-CN" sz="2400" b="1" dirty="0" smtClean="0">
                <a:solidFill>
                  <a:srgbClr val="C00000"/>
                </a:solidFill>
                <a:latin typeface="+mn-lt"/>
                <a:ea typeface="黑体" panose="02010609060101010101" pitchFamily="2" charset="-122"/>
              </a:rPr>
              <a:t> </a:t>
            </a:r>
            <a:r>
              <a:rPr lang="en-US" altLang="zh-CN" sz="2400" b="1" dirty="0" smtClean="0">
                <a:solidFill>
                  <a:srgbClr val="000099"/>
                </a:solidFill>
                <a:latin typeface="+mn-lt"/>
                <a:ea typeface="黑体" panose="02010609060101010101" pitchFamily="2" charset="-122"/>
              </a:rPr>
              <a:t>(</a:t>
            </a:r>
            <a:r>
              <a:rPr lang="en-US" altLang="zh-CN" sz="2400" b="1" dirty="0">
                <a:solidFill>
                  <a:srgbClr val="000099"/>
                </a:solidFill>
                <a:latin typeface="+mn-lt"/>
                <a:ea typeface="黑体" panose="02010609060101010101" pitchFamily="2" charset="-122"/>
              </a:rPr>
              <a:t>L2 switch)</a:t>
            </a:r>
            <a:r>
              <a:rPr lang="zh-CN" altLang="en-US" sz="2400" b="1" dirty="0">
                <a:solidFill>
                  <a:srgbClr val="000099"/>
                </a:solidFill>
                <a:latin typeface="+mn-lt"/>
                <a:ea typeface="黑体" panose="02010609060101010101" pitchFamily="2" charset="-122"/>
              </a:rPr>
              <a:t>：</a:t>
            </a:r>
            <a:r>
              <a:rPr lang="zh-CN" altLang="zh-CN" sz="2400" b="1" dirty="0" smtClean="0">
                <a:solidFill>
                  <a:srgbClr val="C00000"/>
                </a:solidFill>
                <a:latin typeface="+mn-lt"/>
                <a:ea typeface="黑体" panose="02010609060101010101" pitchFamily="2" charset="-122"/>
                <a:sym typeface="+mn-ea"/>
              </a:rPr>
              <a:t>多接口的网桥</a:t>
            </a:r>
            <a:endParaRPr lang="zh-CN" altLang="zh-CN" sz="2400" b="1" dirty="0" smtClean="0">
              <a:solidFill>
                <a:srgbClr val="C00000"/>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工作在全双工方式。</a:t>
            </a:r>
            <a:endParaRPr lang="en-US" altLang="zh-CN" dirty="0">
              <a:solidFill>
                <a:srgbClr val="FF0000"/>
              </a:solidFill>
            </a:endParaRPr>
          </a:p>
          <a:p>
            <a:r>
              <a:rPr lang="zh-CN" altLang="zh-CN" dirty="0"/>
              <a:t>可以同时连通多对接口，使多对主机能同时</a:t>
            </a:r>
            <a:r>
              <a:rPr lang="zh-CN" altLang="zh-CN" dirty="0" smtClean="0"/>
              <a:t>通信</a:t>
            </a:r>
            <a:r>
              <a:rPr lang="zh-CN" altLang="en-US" dirty="0" smtClean="0"/>
              <a:t>。</a:t>
            </a:r>
            <a:r>
              <a:rPr lang="zh-CN" altLang="zh-CN" dirty="0" smtClean="0">
                <a:solidFill>
                  <a:srgbClr val="0000FF"/>
                </a:solidFill>
              </a:rPr>
              <a:t>相互</a:t>
            </a:r>
            <a:r>
              <a:rPr lang="zh-CN" altLang="zh-CN" dirty="0">
                <a:solidFill>
                  <a:srgbClr val="0000FF"/>
                </a:solidFill>
              </a:rPr>
              <a:t>通信的主机都是独占传输媒体，无碰撞地传输数据</a:t>
            </a:r>
            <a:r>
              <a:rPr lang="zh-CN" altLang="zh-CN" dirty="0" smtClean="0">
                <a:solidFill>
                  <a:srgbClr val="0000FF"/>
                </a:solidFill>
              </a:rPr>
              <a:t>。</a:t>
            </a:r>
            <a:endParaRPr lang="zh-CN" altLang="zh-CN" dirty="0" smtClean="0">
              <a:solidFill>
                <a:srgbClr val="0000FF"/>
              </a:solidFill>
            </a:endParaRPr>
          </a:p>
          <a:p>
            <a:r>
              <a:rPr lang="zh-CN" altLang="zh-CN" dirty="0">
                <a:solidFill>
                  <a:srgbClr val="FF0000"/>
                </a:solidFill>
                <a:sym typeface="+mn-ea"/>
              </a:rPr>
              <a:t>接口有存储器：</a:t>
            </a:r>
            <a:r>
              <a:rPr lang="zh-CN" altLang="zh-CN" dirty="0">
                <a:sym typeface="+mn-ea"/>
              </a:rPr>
              <a:t>能在输出端口繁忙时把到来的帧进行缓存</a:t>
            </a:r>
            <a:r>
              <a:rPr lang="zh-CN" altLang="en-US" dirty="0" smtClean="0">
                <a:sym typeface="+mn-ea"/>
              </a:rPr>
              <a:t>。</a:t>
            </a:r>
            <a:endParaRPr lang="en-US" altLang="zh-CN" dirty="0" smtClean="0"/>
          </a:p>
          <a:p>
            <a:r>
              <a:rPr lang="zh-CN" altLang="zh-CN" dirty="0">
                <a:solidFill>
                  <a:srgbClr val="FF0000"/>
                </a:solidFill>
                <a:sym typeface="+mn-ea"/>
              </a:rPr>
              <a:t>即插即用</a:t>
            </a:r>
            <a:r>
              <a:rPr lang="zh-CN" altLang="zh-CN" dirty="0">
                <a:sym typeface="+mn-ea"/>
              </a:rPr>
              <a:t>：内部的帧</a:t>
            </a:r>
            <a:r>
              <a:rPr lang="zh-CN" altLang="zh-CN" dirty="0">
                <a:solidFill>
                  <a:srgbClr val="0000FF"/>
                </a:solidFill>
                <a:sym typeface="+mn-ea"/>
              </a:rPr>
              <a:t>交换表</a:t>
            </a:r>
            <a:r>
              <a:rPr lang="zh-CN" altLang="zh-CN" dirty="0">
                <a:sym typeface="+mn-ea"/>
              </a:rPr>
              <a:t>（又称为</a:t>
            </a:r>
            <a:r>
              <a:rPr lang="zh-CN" altLang="zh-CN" dirty="0">
                <a:solidFill>
                  <a:srgbClr val="0000FF"/>
                </a:solidFill>
                <a:sym typeface="+mn-ea"/>
              </a:rPr>
              <a:t>地址表</a:t>
            </a:r>
            <a:r>
              <a:rPr lang="zh-CN" altLang="zh-CN" dirty="0">
                <a:sym typeface="+mn-ea"/>
              </a:rPr>
              <a:t>）是通过</a:t>
            </a:r>
            <a:r>
              <a:rPr lang="zh-CN" altLang="zh-CN" dirty="0">
                <a:solidFill>
                  <a:srgbClr val="0000FF"/>
                </a:solidFill>
                <a:sym typeface="+mn-ea"/>
              </a:rPr>
              <a:t>自学习算法</a:t>
            </a:r>
            <a:r>
              <a:rPr lang="zh-CN" altLang="zh-CN" dirty="0">
                <a:sym typeface="+mn-ea"/>
              </a:rPr>
              <a:t>自动地逐渐建立起来的</a:t>
            </a:r>
            <a:r>
              <a:rPr lang="zh-CN" altLang="zh-CN" dirty="0" smtClean="0">
                <a:sym typeface="+mn-ea"/>
              </a:rPr>
              <a:t>。</a:t>
            </a:r>
            <a:endParaRPr lang="en-US" altLang="zh-CN" dirty="0" smtClean="0">
              <a:solidFill>
                <a:srgbClr val="0000FF"/>
              </a:solidFill>
            </a:endParaRPr>
          </a:p>
          <a:p>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en-US" dirty="0" smtClean="0"/>
              <a:t>自学习的</a:t>
            </a:r>
            <a:r>
              <a:rPr lang="zh-CN" altLang="en-US" dirty="0" smtClean="0">
                <a:solidFill>
                  <a:srgbClr val="FF0000"/>
                </a:solidFill>
              </a:rPr>
              <a:t>交换表</a:t>
            </a:r>
            <a:r>
              <a:rPr lang="zh-CN" altLang="en-US" dirty="0">
                <a:solidFill>
                  <a:srgbClr val="FF0000"/>
                </a:solidFill>
              </a:rPr>
              <a:t>。</a:t>
            </a:r>
            <a:endParaRPr lang="en-US" altLang="zh-CN" dirty="0">
              <a:solidFill>
                <a:srgbClr val="FF0000"/>
              </a:solidFill>
            </a:endParaRPr>
          </a:p>
          <a:p>
            <a:r>
              <a:rPr lang="zh-CN" altLang="zh-CN" dirty="0" smtClean="0"/>
              <a:t>开始</a:t>
            </a:r>
            <a:r>
              <a:rPr lang="zh-CN" altLang="en-US" dirty="0" smtClean="0"/>
              <a:t>时</a:t>
            </a:r>
            <a:r>
              <a:rPr lang="zh-CN" altLang="zh-CN" dirty="0" smtClean="0"/>
              <a:t>，</a:t>
            </a:r>
            <a:r>
              <a:rPr lang="zh-CN" altLang="zh-CN" dirty="0"/>
              <a:t>以太网交换机里面的交换表是空</a:t>
            </a:r>
            <a:r>
              <a:rPr lang="zh-CN" altLang="zh-CN" dirty="0" smtClean="0"/>
              <a:t>的</a:t>
            </a:r>
            <a:r>
              <a:rPr lang="zh-CN" altLang="en-US" dirty="0" smtClean="0"/>
              <a:t>。</a:t>
            </a:r>
            <a:endParaRPr lang="zh-CN" altLang="en-US" dirty="0"/>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ln>
          </p:spPr>
          <p:txBody>
            <a:bodyPr wrap="none" anchor="ctr"/>
            <a:lstStyle/>
            <a:p>
              <a:endParaRPr lang="zh-CN" altLang="en-US" b="1">
                <a:latin typeface="+mn-lt"/>
                <a:ea typeface="黑体" panose="02010609060101010101"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anose="02010609060101010101" pitchFamily="2" charset="-122"/>
                </a:rPr>
                <a:t>MAC</a:t>
              </a:r>
              <a:r>
                <a:rPr kumimoji="1" lang="zh-CN" altLang="en-US" sz="1600" b="1" dirty="0">
                  <a:latin typeface="+mn-lt"/>
                  <a:ea typeface="黑体" panose="02010609060101010101" pitchFamily="2" charset="-122"/>
                </a:rPr>
                <a:t>地址  </a:t>
              </a:r>
              <a:r>
                <a:rPr kumimoji="1" lang="zh-CN" altLang="en-US" sz="1600" b="1" dirty="0" smtClean="0">
                  <a:latin typeface="+mn-lt"/>
                  <a:ea typeface="黑体" panose="02010609060101010101" pitchFamily="2" charset="-122"/>
                </a:rPr>
                <a:t>接口   有效时间</a:t>
              </a:r>
              <a:endParaRPr kumimoji="1" lang="zh-CN" altLang="en-US" sz="1600" b="1" dirty="0">
                <a:latin typeface="+mn-lt"/>
                <a:ea typeface="黑体" panose="02010609060101010101" pitchFamily="2" charset="-122"/>
              </a:endParaRPr>
            </a:p>
            <a:p>
              <a:pPr defTabSz="762000" eaLnBrk="0" hangingPunct="0">
                <a:lnSpc>
                  <a:spcPct val="115000"/>
                </a:lnSpc>
              </a:pPr>
              <a:r>
                <a:rPr kumimoji="1" lang="zh-CN" altLang="en-US" sz="1600" b="1" dirty="0">
                  <a:latin typeface="+mn-lt"/>
                  <a:ea typeface="黑体" panose="02010609060101010101" pitchFamily="2" charset="-122"/>
                </a:rPr>
                <a:t>   </a:t>
              </a:r>
              <a:endParaRPr kumimoji="1" lang="en-US" altLang="zh-CN" sz="1600" b="1" baseline="-25000" dirty="0">
                <a:latin typeface="+mn-lt"/>
                <a:ea typeface="黑体" panose="02010609060101010101"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anose="02010609060101010101" pitchFamily="2" charset="-122"/>
                  <a:ea typeface="黑体" panose="02010609060101010101" pitchFamily="2" charset="-122"/>
                </a:rPr>
                <a:t>以太网交换机</a:t>
              </a:r>
              <a:endParaRPr kumimoji="1" lang="en-US" altLang="zh-CN" sz="2400" b="1" dirty="0">
                <a:latin typeface="黑体" panose="02010609060101010101" pitchFamily="2" charset="-122"/>
                <a:ea typeface="黑体" panose="02010609060101010101" pitchFamily="2" charset="-122"/>
              </a:endParaRPr>
            </a:p>
          </p:txBody>
        </p:sp>
        <p:pic>
          <p:nvPicPr>
            <p:cNvPr id="1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A</a:t>
              </a:r>
              <a:endParaRPr kumimoji="1" lang="en-US" altLang="zh-CN" sz="1600" b="1" baseline="-25000" dirty="0">
                <a:latin typeface="+mn-lt"/>
                <a:ea typeface="黑体" panose="02010609060101010101"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19" name="组合 57"/>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1</a:t>
                </a:r>
                <a:endParaRPr kumimoji="1" lang="en-US" altLang="zh-CN" sz="1600" b="1" baseline="-25000">
                  <a:latin typeface="+mn-lt"/>
                  <a:ea typeface="黑体" panose="02010609060101010101" pitchFamily="2" charset="-122"/>
                </a:endParaRPr>
              </a:p>
            </p:txBody>
          </p:sp>
        </p:grpSp>
        <p:grpSp>
          <p:nvGrpSpPr>
            <p:cNvPr id="22" name="组合 58"/>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2</a:t>
                </a:r>
                <a:endParaRPr kumimoji="1" lang="en-US" altLang="zh-CN" sz="1600" b="1" baseline="-25000">
                  <a:latin typeface="+mn-lt"/>
                  <a:ea typeface="黑体" panose="02010609060101010101" pitchFamily="2" charset="-122"/>
                </a:endParaRPr>
              </a:p>
            </p:txBody>
          </p:sp>
        </p:grpSp>
        <p:grpSp>
          <p:nvGrpSpPr>
            <p:cNvPr id="25" name="组合 61"/>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4</a:t>
                </a:r>
                <a:endParaRPr kumimoji="1" lang="en-US" altLang="zh-CN" sz="1600" b="1" baseline="-25000">
                  <a:latin typeface="+mn-lt"/>
                  <a:ea typeface="黑体" panose="02010609060101010101" pitchFamily="2" charset="-122"/>
                </a:endParaRPr>
              </a:p>
            </p:txBody>
          </p:sp>
        </p:grpSp>
        <p:grpSp>
          <p:nvGrpSpPr>
            <p:cNvPr id="28" name="组合 64"/>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3</a:t>
                </a:r>
                <a:endParaRPr kumimoji="1" lang="en-US" altLang="zh-CN" sz="1600" b="1" baseline="-25000">
                  <a:latin typeface="+mn-lt"/>
                  <a:ea typeface="黑体" panose="02010609060101010101"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anose="02010609060101010101" pitchFamily="2" charset="-122"/>
                </a:rPr>
                <a:t>交换表</a:t>
              </a:r>
              <a:endParaRPr kumimoji="1" lang="en-US" altLang="zh-CN" b="1" dirty="0">
                <a:latin typeface="+mn-lt"/>
                <a:ea typeface="黑体" panose="02010609060101010101" pitchFamily="2" charset="-122"/>
              </a:endParaRPr>
            </a:p>
          </p:txBody>
        </p:sp>
        <p:pic>
          <p:nvPicPr>
            <p:cNvPr id="3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D</a:t>
              </a:r>
              <a:endParaRPr kumimoji="1" lang="en-US" altLang="zh-CN" sz="1600" b="1" baseline="-25000" dirty="0">
                <a:latin typeface="+mn-lt"/>
                <a:ea typeface="黑体" panose="02010609060101010101" pitchFamily="2" charset="-122"/>
              </a:endParaRPr>
            </a:p>
          </p:txBody>
        </p:sp>
        <p:pic>
          <p:nvPicPr>
            <p:cNvPr id="34"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B</a:t>
              </a:r>
              <a:endParaRPr kumimoji="1" lang="en-US" altLang="zh-CN" sz="1600" b="1" baseline="-25000" dirty="0">
                <a:latin typeface="+mn-lt"/>
                <a:ea typeface="黑体" panose="02010609060101010101"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C</a:t>
              </a:r>
              <a:endParaRPr kumimoji="1" lang="en-US" altLang="zh-CN" sz="1600" b="1" baseline="-25000" dirty="0">
                <a:latin typeface="+mn-lt"/>
                <a:ea typeface="黑体" panose="02010609060101010101"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anose="02010609060101010101" pitchFamily="2" charset="-122"/>
                </a:rPr>
                <a:t>交换表一开始是空的</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smtClean="0">
                <a:sym typeface="+mn-ea"/>
              </a:rPr>
              <a:t>自学习</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A </a:t>
            </a:r>
            <a:r>
              <a:rPr lang="zh-CN" altLang="zh-CN" sz="2800" dirty="0" smtClean="0"/>
              <a:t>先向</a:t>
            </a:r>
            <a:r>
              <a:rPr lang="en-US" altLang="zh-CN" sz="2800" dirty="0" smtClean="0"/>
              <a:t> B </a:t>
            </a:r>
            <a:r>
              <a:rPr lang="zh-CN" altLang="zh-CN" sz="2800" dirty="0" smtClean="0"/>
              <a:t>发送</a:t>
            </a:r>
            <a:r>
              <a:rPr lang="zh-CN" altLang="zh-CN" sz="2800" dirty="0"/>
              <a:t>一帧，从</a:t>
            </a:r>
            <a:r>
              <a:rPr lang="zh-CN" altLang="zh-CN" sz="2800" dirty="0" smtClean="0"/>
              <a:t>接口</a:t>
            </a:r>
            <a:r>
              <a:rPr lang="en-US" altLang="zh-CN" sz="2800" dirty="0" smtClean="0"/>
              <a:t> 1 </a:t>
            </a:r>
            <a:r>
              <a:rPr lang="zh-CN" altLang="zh-CN" sz="2800" dirty="0" smtClean="0"/>
              <a:t>进入</a:t>
            </a:r>
            <a:r>
              <a:rPr lang="zh-CN" altLang="zh-CN" sz="2800" dirty="0"/>
              <a:t>到交换机</a:t>
            </a:r>
            <a:r>
              <a:rPr lang="zh-CN" altLang="zh-CN" sz="2800" dirty="0" smtClean="0"/>
              <a:t>。</a:t>
            </a:r>
            <a:endParaRPr lang="en-US" altLang="zh-CN" sz="2800" dirty="0" smtClean="0"/>
          </a:p>
          <a:p>
            <a:r>
              <a:rPr lang="zh-CN" altLang="zh-CN" sz="2800" dirty="0" smtClean="0"/>
              <a:t>交换机</a:t>
            </a:r>
            <a:r>
              <a:rPr lang="zh-CN" altLang="zh-CN" sz="2800" dirty="0"/>
              <a:t>收到帧后，</a:t>
            </a:r>
            <a:r>
              <a:rPr lang="zh-CN" altLang="zh-CN" sz="2800" dirty="0">
                <a:solidFill>
                  <a:srgbClr val="FF0000"/>
                </a:solidFill>
              </a:rPr>
              <a:t>先查找交换表，</a:t>
            </a:r>
            <a:r>
              <a:rPr lang="zh-CN" altLang="zh-CN" sz="2800" dirty="0">
                <a:solidFill>
                  <a:srgbClr val="0000FF"/>
                </a:solidFill>
              </a:rPr>
              <a:t>没有查到应从哪个接口转发这个</a:t>
            </a:r>
            <a:r>
              <a:rPr lang="zh-CN" altLang="zh-CN" sz="2800" dirty="0" smtClean="0">
                <a:solidFill>
                  <a:srgbClr val="0000FF"/>
                </a:solidFill>
              </a:rPr>
              <a:t>帧。</a:t>
            </a:r>
            <a:endParaRPr lang="en-US" altLang="zh-CN" sz="2800" dirty="0" smtClean="0">
              <a:solidFill>
                <a:srgbClr val="0000FF"/>
              </a:solidFill>
            </a:endParaRPr>
          </a:p>
          <a:p>
            <a:r>
              <a:rPr lang="zh-CN" altLang="zh-CN" sz="2800" dirty="0" smtClean="0">
                <a:solidFill>
                  <a:srgbClr val="0000FF"/>
                </a:solidFill>
              </a:rPr>
              <a:t>交换机</a:t>
            </a:r>
            <a:r>
              <a:rPr lang="zh-CN" altLang="zh-CN" sz="2800" dirty="0">
                <a:solidFill>
                  <a:srgbClr val="0000FF"/>
                </a:solidFill>
              </a:rPr>
              <a:t>把这个帧的</a:t>
            </a:r>
            <a:r>
              <a:rPr lang="zh-CN" altLang="zh-CN" sz="2800" dirty="0" smtClean="0">
                <a:solidFill>
                  <a:srgbClr val="FF0000"/>
                </a:solidFill>
              </a:rPr>
              <a:t>源地址</a:t>
            </a:r>
            <a:r>
              <a:rPr lang="en-US" altLang="zh-CN" sz="2800" dirty="0" smtClean="0">
                <a:solidFill>
                  <a:srgbClr val="FF0000"/>
                </a:solidFill>
              </a:rPr>
              <a:t> A </a:t>
            </a:r>
            <a:r>
              <a:rPr lang="zh-CN" altLang="zh-CN" sz="2800" dirty="0" smtClean="0">
                <a:solidFill>
                  <a:srgbClr val="0000FF"/>
                </a:solidFill>
              </a:rPr>
              <a:t>和</a:t>
            </a:r>
            <a:r>
              <a:rPr lang="zh-CN" altLang="zh-CN" sz="2800" dirty="0" smtClean="0">
                <a:solidFill>
                  <a:srgbClr val="FF0000"/>
                </a:solidFill>
              </a:rPr>
              <a:t>接口</a:t>
            </a:r>
            <a:r>
              <a:rPr lang="en-US" altLang="zh-CN" sz="2800" dirty="0" smtClean="0">
                <a:solidFill>
                  <a:srgbClr val="FF0000"/>
                </a:solidFill>
              </a:rPr>
              <a:t> 1 </a:t>
            </a:r>
            <a:r>
              <a:rPr lang="zh-CN" altLang="zh-CN" sz="2800" dirty="0" smtClean="0">
                <a:solidFill>
                  <a:srgbClr val="FF0000"/>
                </a:solidFill>
              </a:rPr>
              <a:t>写入</a:t>
            </a:r>
            <a:r>
              <a:rPr lang="zh-CN" altLang="zh-CN" sz="2800" dirty="0">
                <a:solidFill>
                  <a:srgbClr val="FF0000"/>
                </a:solidFill>
              </a:rPr>
              <a:t>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endParaRPr lang="zh-CN" altLang="zh-CN" sz="2800" dirty="0">
              <a:solidFill>
                <a:srgbClr val="FF0000"/>
              </a:solidFill>
            </a:endParaRPr>
          </a:p>
          <a:p>
            <a:r>
              <a:rPr lang="en-US" altLang="zh-CN" sz="2800" dirty="0" smtClean="0"/>
              <a:t>C </a:t>
            </a:r>
            <a:r>
              <a:rPr lang="zh-CN" altLang="zh-CN" sz="2800" dirty="0" smtClean="0"/>
              <a:t>和</a:t>
            </a:r>
            <a:r>
              <a:rPr lang="en-US" altLang="zh-CN" sz="2800" dirty="0" smtClean="0"/>
              <a:t> D </a:t>
            </a:r>
            <a:r>
              <a:rPr lang="zh-CN" altLang="zh-CN" sz="2800" dirty="0" smtClean="0"/>
              <a:t>将</a:t>
            </a:r>
            <a:r>
              <a:rPr lang="zh-CN" altLang="zh-CN" sz="2800" dirty="0"/>
              <a:t>丢弃这个帧，因为目的地址不对。</a:t>
            </a:r>
            <a:r>
              <a:rPr lang="zh-CN" altLang="zh-CN" sz="2800" dirty="0" smtClean="0"/>
              <a:t>只</a:t>
            </a:r>
            <a:r>
              <a:rPr lang="en-US" altLang="zh-CN" sz="2800" dirty="0" smtClean="0"/>
              <a:t> B </a:t>
            </a:r>
            <a:r>
              <a:rPr lang="zh-CN" altLang="zh-CN" sz="2800" dirty="0" smtClean="0"/>
              <a:t>才</a:t>
            </a:r>
            <a:r>
              <a:rPr lang="zh-CN" altLang="zh-CN" sz="2800" dirty="0"/>
              <a:t>收下这个目的地址正确的帧。这也称为</a:t>
            </a:r>
            <a:r>
              <a:rPr lang="zh-CN" altLang="zh-CN" sz="2800" dirty="0">
                <a:solidFill>
                  <a:srgbClr val="FF0000"/>
                </a:solidFill>
              </a:rPr>
              <a:t>过滤。</a:t>
            </a:r>
            <a:endParaRPr lang="zh-CN" altLang="zh-CN" sz="2800" dirty="0">
              <a:solidFill>
                <a:srgbClr val="FF0000"/>
              </a:solidFill>
            </a:endParaRPr>
          </a:p>
          <a:p>
            <a:endParaRPr lang="zh-CN" altLang="en-US" sz="28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smtClean="0">
                <a:sym typeface="+mn-ea"/>
              </a:rPr>
              <a:t>自学习</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B </a:t>
            </a:r>
            <a:r>
              <a:rPr lang="zh-CN" altLang="zh-CN" sz="2800" dirty="0" smtClean="0"/>
              <a:t>通过接口</a:t>
            </a:r>
            <a:r>
              <a:rPr lang="en-US" altLang="zh-CN" sz="2800" dirty="0" smtClean="0"/>
              <a:t> 3 </a:t>
            </a:r>
            <a:r>
              <a:rPr lang="zh-CN" altLang="zh-CN" sz="2800" dirty="0" smtClean="0"/>
              <a:t>向</a:t>
            </a:r>
            <a:r>
              <a:rPr lang="en-US" altLang="zh-CN" sz="2800" dirty="0" smtClean="0"/>
              <a:t> A </a:t>
            </a:r>
            <a:r>
              <a:rPr lang="zh-CN" altLang="zh-CN" sz="2800" dirty="0" smtClean="0"/>
              <a:t>发送</a:t>
            </a:r>
            <a:r>
              <a:rPr lang="zh-CN" altLang="zh-CN" sz="2800" dirty="0"/>
              <a:t>一帧</a:t>
            </a:r>
            <a:r>
              <a:rPr lang="zh-CN" altLang="zh-CN" sz="2800" dirty="0" smtClean="0"/>
              <a:t>。</a:t>
            </a:r>
            <a:endParaRPr lang="en-US" altLang="zh-CN" sz="2800" dirty="0" smtClean="0"/>
          </a:p>
          <a:p>
            <a:r>
              <a:rPr lang="zh-CN" altLang="zh-CN" sz="2800" dirty="0" smtClean="0"/>
              <a:t>交换机</a:t>
            </a:r>
            <a:r>
              <a:rPr lang="zh-CN" altLang="zh-CN" sz="2800" dirty="0"/>
              <a:t>查找交换表，</a:t>
            </a:r>
            <a:r>
              <a:rPr lang="zh-CN" altLang="zh-CN" sz="2800" dirty="0">
                <a:solidFill>
                  <a:srgbClr val="0000FF"/>
                </a:solidFill>
              </a:rPr>
              <a:t>发现交换表中</a:t>
            </a:r>
            <a:r>
              <a:rPr lang="zh-CN" altLang="zh-CN" sz="2800" dirty="0" smtClean="0">
                <a:solidFill>
                  <a:srgbClr val="0000FF"/>
                </a:solidFill>
              </a:rPr>
              <a:t>的</a:t>
            </a:r>
            <a:r>
              <a:rPr lang="en-US" altLang="zh-CN" sz="2800" dirty="0" smtClean="0">
                <a:solidFill>
                  <a:srgbClr val="0000FF"/>
                </a:solidFill>
              </a:rPr>
              <a:t> MAC </a:t>
            </a:r>
            <a:r>
              <a:rPr lang="zh-CN" altLang="zh-CN" sz="2800" dirty="0" smtClean="0">
                <a:solidFill>
                  <a:srgbClr val="0000FF"/>
                </a:solidFill>
              </a:rPr>
              <a:t>地址有</a:t>
            </a:r>
            <a:r>
              <a:rPr lang="en-US" altLang="zh-CN" sz="2800" dirty="0" smtClean="0">
                <a:solidFill>
                  <a:srgbClr val="0000FF"/>
                </a:solidFill>
              </a:rPr>
              <a:t> A</a:t>
            </a:r>
            <a:r>
              <a:rPr lang="zh-CN" altLang="zh-CN" sz="2800" dirty="0">
                <a:solidFill>
                  <a:srgbClr val="0000FF"/>
                </a:solidFill>
              </a:rPr>
              <a:t>。于是就把这个帧传送到</a:t>
            </a:r>
            <a:r>
              <a:rPr lang="zh-CN" altLang="zh-CN" sz="2800" dirty="0" smtClean="0">
                <a:solidFill>
                  <a:srgbClr val="0000FF"/>
                </a:solidFill>
              </a:rPr>
              <a:t>接口</a:t>
            </a:r>
            <a:r>
              <a:rPr lang="en-US" altLang="zh-CN" sz="2800" dirty="0" smtClean="0">
                <a:solidFill>
                  <a:srgbClr val="0000FF"/>
                </a:solidFill>
              </a:rPr>
              <a:t> 1 </a:t>
            </a:r>
            <a:r>
              <a:rPr lang="zh-CN" altLang="zh-CN" sz="2800" dirty="0" smtClean="0">
                <a:solidFill>
                  <a:srgbClr val="0000FF"/>
                </a:solidFill>
              </a:rPr>
              <a:t>转发给</a:t>
            </a:r>
            <a:r>
              <a:rPr lang="en-US" altLang="zh-CN" sz="2800" dirty="0" smtClean="0">
                <a:solidFill>
                  <a:srgbClr val="0000FF"/>
                </a:solidFill>
              </a:rPr>
              <a:t> A</a:t>
            </a:r>
            <a:r>
              <a:rPr lang="zh-CN" altLang="zh-CN" sz="2800" dirty="0" smtClean="0">
                <a:solidFill>
                  <a:srgbClr val="0000FF"/>
                </a:solidFill>
              </a:rPr>
              <a:t>。</a:t>
            </a:r>
            <a:endParaRPr lang="zh-CN" altLang="zh-CN" sz="2800" dirty="0" smtClean="0">
              <a:solidFill>
                <a:srgbClr val="0000FF"/>
              </a:solidFill>
            </a:endParaRPr>
          </a:p>
          <a:p>
            <a:r>
              <a:rPr lang="zh-CN" altLang="zh-CN" sz="2800" dirty="0" smtClean="0"/>
              <a:t>交换</a:t>
            </a:r>
            <a:r>
              <a:rPr lang="zh-CN" altLang="zh-CN" sz="2800" dirty="0"/>
              <a:t>表这时新增加的</a:t>
            </a:r>
            <a:r>
              <a:rPr lang="zh-CN" altLang="zh-CN" sz="2800" dirty="0" smtClean="0"/>
              <a:t>项目</a:t>
            </a:r>
            <a:r>
              <a:rPr lang="en-US" altLang="zh-CN" sz="2800" dirty="0" smtClean="0"/>
              <a:t> (</a:t>
            </a:r>
            <a:r>
              <a:rPr lang="en-US" altLang="zh-CN" sz="2800" dirty="0"/>
              <a:t>B, 3)</a:t>
            </a:r>
            <a:r>
              <a:rPr lang="zh-CN" altLang="zh-CN" sz="2800" dirty="0" smtClean="0"/>
              <a:t>。</a:t>
            </a:r>
            <a:endParaRPr lang="en-US" altLang="zh-CN" sz="2800" dirty="0" smtClean="0"/>
          </a:p>
          <a:p>
            <a:r>
              <a:rPr lang="zh-CN" altLang="zh-CN" sz="2800" dirty="0"/>
              <a:t>经过一段时间后，</a:t>
            </a:r>
            <a:r>
              <a:rPr lang="zh-CN" altLang="zh-CN" sz="2800" dirty="0">
                <a:solidFill>
                  <a:srgbClr val="0000FF"/>
                </a:solidFill>
              </a:rPr>
              <a:t>只要</a:t>
            </a:r>
            <a:r>
              <a:rPr lang="zh-CN" altLang="zh-CN" sz="2800" dirty="0" smtClean="0">
                <a:solidFill>
                  <a:srgbClr val="0000FF"/>
                </a:solidFill>
              </a:rPr>
              <a:t>主机</a:t>
            </a:r>
            <a:r>
              <a:rPr lang="en-US" altLang="zh-CN" sz="2800" dirty="0" smtClean="0">
                <a:solidFill>
                  <a:srgbClr val="0000FF"/>
                </a:solidFill>
              </a:rPr>
              <a:t> C </a:t>
            </a:r>
            <a:r>
              <a:rPr lang="zh-CN" altLang="zh-CN" sz="2800" dirty="0" smtClean="0">
                <a:solidFill>
                  <a:srgbClr val="0000FF"/>
                </a:solidFill>
              </a:rPr>
              <a:t>和</a:t>
            </a:r>
            <a:r>
              <a:rPr lang="en-US" altLang="zh-CN" sz="2800" dirty="0" smtClean="0">
                <a:solidFill>
                  <a:srgbClr val="0000FF"/>
                </a:solidFill>
              </a:rPr>
              <a:t> D </a:t>
            </a:r>
            <a:r>
              <a:rPr lang="zh-CN" altLang="zh-CN" sz="2800" dirty="0" smtClean="0">
                <a:solidFill>
                  <a:srgbClr val="0000FF"/>
                </a:solidFill>
              </a:rPr>
              <a:t>也</a:t>
            </a:r>
            <a:r>
              <a:rPr lang="zh-CN" altLang="zh-CN" sz="2800" dirty="0">
                <a:solidFill>
                  <a:srgbClr val="0000FF"/>
                </a:solidFill>
              </a:rPr>
              <a:t>向其他主机发送帧，</a:t>
            </a:r>
            <a:r>
              <a:rPr lang="zh-CN" altLang="zh-CN" sz="2800" dirty="0"/>
              <a:t>以太网交换机中的交换表就会把转发</a:t>
            </a:r>
            <a:r>
              <a:rPr lang="zh-CN" altLang="zh-CN" sz="2800" dirty="0" smtClean="0"/>
              <a:t>到</a:t>
            </a:r>
            <a:r>
              <a:rPr lang="en-US" altLang="zh-CN" sz="2800" dirty="0" smtClean="0"/>
              <a:t> C </a:t>
            </a:r>
            <a:r>
              <a:rPr lang="zh-CN" altLang="zh-CN" sz="2800" dirty="0" smtClean="0"/>
              <a:t>或</a:t>
            </a:r>
            <a:r>
              <a:rPr lang="en-US" altLang="zh-CN" sz="2800" dirty="0" smtClean="0"/>
              <a:t> D </a:t>
            </a:r>
            <a:r>
              <a:rPr lang="zh-CN" altLang="zh-CN" sz="2800" dirty="0" smtClean="0"/>
              <a:t>应当</a:t>
            </a:r>
            <a:r>
              <a:rPr lang="zh-CN" altLang="zh-CN" sz="2800" dirty="0"/>
              <a:t>经过的接口号（</a:t>
            </a:r>
            <a:r>
              <a:rPr lang="en-US" altLang="zh-CN" sz="2800" dirty="0" smtClean="0"/>
              <a:t>2 </a:t>
            </a:r>
            <a:r>
              <a:rPr lang="zh-CN" altLang="zh-CN" sz="2800" dirty="0" smtClean="0"/>
              <a:t>或</a:t>
            </a:r>
            <a:r>
              <a:rPr lang="en-US" altLang="zh-CN" sz="2800" dirty="0" smtClean="0"/>
              <a:t> 4</a:t>
            </a:r>
            <a:r>
              <a:rPr lang="zh-CN" altLang="zh-CN" sz="2800" dirty="0"/>
              <a:t>）写入到交换表</a:t>
            </a:r>
            <a:r>
              <a:rPr lang="zh-CN" altLang="zh-CN" sz="2800" dirty="0" smtClean="0"/>
              <a:t>中</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smtClean="0">
                <a:sym typeface="+mn-ea"/>
              </a:rPr>
              <a:t>自学习</a:t>
            </a:r>
            <a:r>
              <a:rPr lang="zh-CN" altLang="en-US" sz="3200" dirty="0" smtClean="0"/>
              <a:t>建立交换表</a:t>
            </a:r>
            <a:endParaRPr lang="zh-CN" altLang="en-US" sz="3200" dirty="0"/>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ln>
          </p:spPr>
          <p:txBody>
            <a:bodyPr wrap="none" anchor="ctr"/>
            <a:lstStyle/>
            <a:p>
              <a:endParaRPr lang="zh-CN" altLang="en-US" b="1">
                <a:latin typeface="+mn-lt"/>
                <a:ea typeface="黑体" panose="02010609060101010101"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anose="02010609060101010101" pitchFamily="2" charset="-122"/>
                </a:rPr>
                <a:t>MAC</a:t>
              </a:r>
              <a:r>
                <a:rPr kumimoji="1" lang="zh-CN" altLang="en-US" sz="1600" b="1" dirty="0">
                  <a:latin typeface="+mn-lt"/>
                  <a:ea typeface="黑体" panose="02010609060101010101" pitchFamily="2" charset="-122"/>
                </a:rPr>
                <a:t>地址  </a:t>
              </a:r>
              <a:r>
                <a:rPr kumimoji="1" lang="zh-CN" altLang="en-US" sz="1600" b="1" dirty="0" smtClean="0">
                  <a:latin typeface="+mn-lt"/>
                  <a:ea typeface="黑体" panose="02010609060101010101" pitchFamily="2" charset="-122"/>
                </a:rPr>
                <a:t>接口   有效时间</a:t>
              </a:r>
              <a:endParaRPr kumimoji="1" lang="zh-CN" altLang="en-US" sz="1600" b="1" dirty="0">
                <a:latin typeface="+mn-lt"/>
                <a:ea typeface="黑体" panose="02010609060101010101" pitchFamily="2" charset="-122"/>
              </a:endParaRPr>
            </a:p>
            <a:p>
              <a:pPr defTabSz="762000" eaLnBrk="0" hangingPunct="0">
                <a:lnSpc>
                  <a:spcPct val="115000"/>
                </a:lnSpc>
              </a:pPr>
              <a:r>
                <a:rPr kumimoji="1" lang="zh-CN" altLang="en-US" sz="1600" b="1" dirty="0">
                  <a:latin typeface="+mn-lt"/>
                  <a:ea typeface="黑体" panose="02010609060101010101" pitchFamily="2" charset="-122"/>
                </a:rPr>
                <a:t> </a:t>
              </a:r>
              <a:r>
                <a:rPr kumimoji="1" lang="zh-CN" altLang="en-US" sz="1600" b="1" dirty="0" smtClean="0">
                  <a:latin typeface="+mn-lt"/>
                  <a:ea typeface="黑体" panose="02010609060101010101" pitchFamily="2" charset="-122"/>
                </a:rPr>
                <a:t>      </a:t>
              </a:r>
              <a:r>
                <a:rPr kumimoji="1" lang="en-US" altLang="zh-CN" sz="1600" b="1" dirty="0" smtClean="0">
                  <a:latin typeface="+mn-lt"/>
                  <a:ea typeface="黑体" panose="02010609060101010101" pitchFamily="2" charset="-122"/>
                </a:rPr>
                <a:t>A           1</a:t>
              </a:r>
              <a:endParaRPr kumimoji="1" lang="en-US" altLang="zh-CN" sz="1600" b="1" dirty="0">
                <a:latin typeface="+mn-lt"/>
                <a:ea typeface="黑体" panose="02010609060101010101" pitchFamily="2" charset="-122"/>
              </a:endParaRPr>
            </a:p>
            <a:p>
              <a:pPr defTabSz="762000" eaLnBrk="0" hangingPunct="0">
                <a:lnSpc>
                  <a:spcPct val="115000"/>
                </a:lnSpc>
              </a:pPr>
              <a:r>
                <a:rPr kumimoji="1" lang="en-US" altLang="zh-CN" sz="1600" b="1" dirty="0" smtClean="0">
                  <a:latin typeface="+mn-lt"/>
                  <a:ea typeface="黑体" panose="02010609060101010101" pitchFamily="2" charset="-122"/>
                </a:rPr>
                <a:t>       B           3</a:t>
              </a:r>
              <a:endParaRPr kumimoji="1" lang="en-US" altLang="zh-CN" sz="1600" b="1" dirty="0">
                <a:latin typeface="+mn-lt"/>
                <a:ea typeface="黑体" panose="02010609060101010101" pitchFamily="2" charset="-122"/>
              </a:endParaRP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anose="02010609060101010101" pitchFamily="2" charset="-122"/>
                  <a:ea typeface="黑体" panose="02010609060101010101" pitchFamily="2" charset="-122"/>
                </a:rPr>
                <a:t>以太网交换机</a:t>
              </a:r>
              <a:endParaRPr kumimoji="1" lang="en-US" altLang="zh-CN" sz="2400" b="1" dirty="0">
                <a:latin typeface="黑体" panose="02010609060101010101" pitchFamily="2" charset="-122"/>
                <a:ea typeface="黑体" panose="02010609060101010101" pitchFamily="2" charset="-122"/>
              </a:endParaRPr>
            </a:p>
          </p:txBody>
        </p:sp>
        <p:pic>
          <p:nvPicPr>
            <p:cNvPr id="1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A</a:t>
              </a:r>
              <a:endParaRPr kumimoji="1" lang="en-US" altLang="zh-CN" sz="1600" b="1" baseline="-25000" dirty="0">
                <a:latin typeface="+mn-lt"/>
                <a:ea typeface="黑体" panose="02010609060101010101"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20" name="组合 57"/>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1</a:t>
                </a:r>
                <a:endParaRPr kumimoji="1" lang="en-US" altLang="zh-CN" sz="1600" b="1" baseline="-25000">
                  <a:latin typeface="+mn-lt"/>
                  <a:ea typeface="黑体" panose="02010609060101010101" pitchFamily="2" charset="-122"/>
                </a:endParaRPr>
              </a:p>
            </p:txBody>
          </p:sp>
        </p:grpSp>
        <p:grpSp>
          <p:nvGrpSpPr>
            <p:cNvPr id="23" name="组合 58"/>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2</a:t>
                </a:r>
                <a:endParaRPr kumimoji="1" lang="en-US" altLang="zh-CN" sz="1600" b="1" baseline="-25000">
                  <a:latin typeface="+mn-lt"/>
                  <a:ea typeface="黑体" panose="02010609060101010101" pitchFamily="2" charset="-122"/>
                </a:endParaRPr>
              </a:p>
            </p:txBody>
          </p:sp>
        </p:grpSp>
        <p:grpSp>
          <p:nvGrpSpPr>
            <p:cNvPr id="26" name="组合 61"/>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4</a:t>
                </a:r>
                <a:endParaRPr kumimoji="1" lang="en-US" altLang="zh-CN" sz="1600" b="1" baseline="-25000">
                  <a:latin typeface="+mn-lt"/>
                  <a:ea typeface="黑体" panose="02010609060101010101" pitchFamily="2" charset="-122"/>
                </a:endParaRPr>
              </a:p>
            </p:txBody>
          </p:sp>
        </p:grpSp>
        <p:grpSp>
          <p:nvGrpSpPr>
            <p:cNvPr id="29" name="组合 64"/>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3</a:t>
                </a:r>
                <a:endParaRPr kumimoji="1" lang="en-US" altLang="zh-CN" sz="1600" b="1" baseline="-25000">
                  <a:latin typeface="+mn-lt"/>
                  <a:ea typeface="黑体" panose="02010609060101010101"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anose="02010609060101010101" pitchFamily="2" charset="-122"/>
                </a:rPr>
                <a:t>交换表</a:t>
              </a:r>
              <a:endParaRPr kumimoji="1" lang="en-US" altLang="zh-CN" b="1" dirty="0">
                <a:latin typeface="+mn-lt"/>
                <a:ea typeface="黑体" panose="02010609060101010101" pitchFamily="2" charset="-122"/>
              </a:endParaRPr>
            </a:p>
          </p:txBody>
        </p:sp>
        <p:pic>
          <p:nvPicPr>
            <p:cNvPr id="33"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D</a:t>
              </a:r>
              <a:endParaRPr kumimoji="1" lang="en-US" altLang="zh-CN" sz="1600" b="1" baseline="-25000" dirty="0">
                <a:latin typeface="+mn-lt"/>
                <a:ea typeface="黑体" panose="02010609060101010101" pitchFamily="2" charset="-122"/>
              </a:endParaRPr>
            </a:p>
          </p:txBody>
        </p:sp>
        <p:pic>
          <p:nvPicPr>
            <p:cNvPr id="35"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B</a:t>
              </a:r>
              <a:endParaRPr kumimoji="1" lang="en-US" altLang="zh-CN" sz="1600" b="1" baseline="-25000" dirty="0">
                <a:latin typeface="+mn-lt"/>
                <a:ea typeface="黑体" panose="02010609060101010101"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C</a:t>
              </a:r>
              <a:endParaRPr kumimoji="1" lang="en-US" altLang="zh-CN" sz="1600" b="1" baseline="-25000" dirty="0">
                <a:latin typeface="+mn-lt"/>
                <a:ea typeface="黑体" panose="02010609060101010101"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smtClean="0">
                  <a:latin typeface="+mn-lt"/>
                  <a:ea typeface="黑体" panose="02010609060101010101" pitchFamily="2" charset="-122"/>
                </a:rPr>
                <a:t>交换</a:t>
              </a:r>
              <a:r>
                <a:rPr lang="zh-CN" altLang="en-US" sz="2400" b="1" dirty="0">
                  <a:latin typeface="+mn-lt"/>
                  <a:ea typeface="黑体" panose="02010609060101010101" pitchFamily="2" charset="-122"/>
                </a:rPr>
                <a:t>了两帧后的交换</a:t>
              </a:r>
              <a:r>
                <a:rPr lang="zh-CN" altLang="en-US" sz="2400" b="1" dirty="0" smtClean="0">
                  <a:latin typeface="+mn-lt"/>
                  <a:ea typeface="黑体" panose="02010609060101010101" pitchFamily="2" charset="-122"/>
                </a:rPr>
                <a:t>表</a:t>
              </a:r>
              <a:endParaRPr lang="en-US" altLang="zh-CN" sz="2400" b="1" dirty="0">
                <a:latin typeface="+mn-lt"/>
                <a:ea typeface="黑体" panose="02010609060101010101"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anose="02010609060101010101" pitchFamily="2" charset="-122"/>
                </a:rPr>
                <a:t>A </a:t>
              </a:r>
              <a:r>
                <a:rPr kumimoji="1" lang="zh-CN" altLang="en-US" b="1" dirty="0">
                  <a:latin typeface="+mn-lt"/>
                  <a:ea typeface="黑体" panose="02010609060101010101" pitchFamily="2" charset="-122"/>
                </a:rPr>
                <a:t>发送一帧给 </a:t>
              </a:r>
              <a:r>
                <a:rPr kumimoji="1" lang="en-US" altLang="zh-CN" b="1" dirty="0">
                  <a:latin typeface="+mn-lt"/>
                  <a:ea typeface="黑体" panose="02010609060101010101" pitchFamily="2" charset="-122"/>
                </a:rPr>
                <a:t>B</a:t>
              </a:r>
              <a:endParaRPr kumimoji="1" lang="en-US" altLang="zh-CN" b="1" dirty="0">
                <a:latin typeface="+mn-lt"/>
                <a:ea typeface="黑体" panose="02010609060101010101" pitchFamily="2" charset="-122"/>
              </a:endParaRPr>
            </a:p>
            <a:p>
              <a:pPr defTabSz="762000" eaLnBrk="0" hangingPunct="0">
                <a:spcBef>
                  <a:spcPts val="300"/>
                </a:spcBef>
              </a:pPr>
              <a:r>
                <a:rPr kumimoji="1" lang="en-US" altLang="zh-CN" b="1" dirty="0">
                  <a:latin typeface="+mn-lt"/>
                  <a:ea typeface="黑体" panose="02010609060101010101" pitchFamily="2" charset="-122"/>
                </a:rPr>
                <a:t>B </a:t>
              </a:r>
              <a:r>
                <a:rPr kumimoji="1" lang="zh-CN" altLang="en-US" b="1" dirty="0">
                  <a:latin typeface="+mn-lt"/>
                  <a:ea typeface="黑体" panose="02010609060101010101" pitchFamily="2" charset="-122"/>
                </a:rPr>
                <a:t>发送一帧给 </a:t>
              </a:r>
              <a:r>
                <a:rPr kumimoji="1" lang="en-US" altLang="zh-CN" b="1" dirty="0">
                  <a:latin typeface="+mn-lt"/>
                  <a:ea typeface="黑体" panose="02010609060101010101" pitchFamily="2" charset="-122"/>
                </a:rPr>
                <a:t>A</a:t>
              </a:r>
              <a:endParaRPr kumimoji="1" lang="en-US" altLang="zh-CN" b="1" dirty="0">
                <a:latin typeface="+mn-lt"/>
                <a:ea typeface="黑体" panose="02010609060101010101" pitchFamily="2" charset="-122"/>
              </a:endParaRP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742305" y="3044190"/>
            <a:ext cx="4291965" cy="1198880"/>
          </a:xfrm>
          <a:prstGeom prst="rect">
            <a:avLst/>
          </a:prstGeom>
          <a:ln w="12700">
            <a:solidFill>
              <a:schemeClr val="tx1"/>
            </a:solidFill>
          </a:ln>
        </p:spPr>
        <p:txBody>
          <a:bodyPr wrap="square">
            <a:spAutoFit/>
          </a:bodyPr>
          <a:lstStyle/>
          <a:p>
            <a:r>
              <a:rPr lang="zh-CN" altLang="zh-CN" sz="2400" b="1" dirty="0" smtClean="0">
                <a:latin typeface="+mn-lt"/>
                <a:ea typeface="黑体" panose="02010609060101010101" pitchFamily="2" charset="-122"/>
              </a:rPr>
              <a:t>在交换表中每个项目都设有一定的</a:t>
            </a:r>
            <a:r>
              <a:rPr lang="zh-CN" altLang="zh-CN" sz="2400" b="1" dirty="0">
                <a:solidFill>
                  <a:srgbClr val="FF0000"/>
                </a:solidFill>
                <a:latin typeface="+mn-lt"/>
                <a:ea typeface="黑体" panose="02010609060101010101" pitchFamily="2" charset="-122"/>
              </a:rPr>
              <a:t>有效时间。比如</a:t>
            </a:r>
            <a:r>
              <a:rPr lang="en-US" altLang="zh-CN" sz="2400" b="1" dirty="0">
                <a:solidFill>
                  <a:srgbClr val="FF0000"/>
                </a:solidFill>
                <a:latin typeface="+mn-lt"/>
                <a:ea typeface="黑体" panose="02010609060101010101" pitchFamily="2" charset="-122"/>
              </a:rPr>
              <a:t>60</a:t>
            </a:r>
            <a:r>
              <a:rPr lang="zh-CN" altLang="en-US" sz="2400" b="1" dirty="0">
                <a:solidFill>
                  <a:srgbClr val="FF0000"/>
                </a:solidFill>
                <a:latin typeface="+mn-lt"/>
                <a:ea typeface="黑体" panose="02010609060101010101" pitchFamily="2" charset="-122"/>
              </a:rPr>
              <a:t>分钟</a:t>
            </a:r>
            <a:endParaRPr lang="zh-CN" altLang="zh-CN" sz="2400" b="1" dirty="0">
              <a:solidFill>
                <a:srgbClr val="FF0000"/>
              </a:solidFill>
              <a:latin typeface="+mn-lt"/>
              <a:ea typeface="黑体" panose="02010609060101010101" pitchFamily="2" charset="-122"/>
            </a:endParaRPr>
          </a:p>
          <a:p>
            <a:r>
              <a:rPr lang="zh-CN" altLang="zh-CN" sz="2400" b="1" dirty="0" smtClean="0">
                <a:solidFill>
                  <a:srgbClr val="0000FF"/>
                </a:solidFill>
                <a:latin typeface="+mn-lt"/>
                <a:ea typeface="黑体" panose="02010609060101010101" pitchFamily="2" charset="-122"/>
              </a:rPr>
              <a:t>过期的项目就自动被删除。</a:t>
            </a:r>
            <a:endParaRPr lang="zh-CN" altLang="en-US" sz="2400" b="1" dirty="0">
              <a:solidFill>
                <a:srgbClr val="0000FF"/>
              </a:solidFill>
              <a:latin typeface="+mn-lt"/>
              <a:ea typeface="黑体" panose="02010609060101010101"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anose="02010609060101010101" pitchFamily="2" charset="-122"/>
              </a:rPr>
              <a:t>以太网交换机的这种自学习方法使得以太网交换机能够即插即用，不必人工进行配置，因此非常方便。</a:t>
            </a:r>
            <a:endParaRPr lang="zh-CN" altLang="zh-CN" sz="24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dirty="0"/>
              <a:t>交换机</a:t>
            </a:r>
            <a:r>
              <a:rPr lang="zh-CN" altLang="en-US" sz="4000" dirty="0" smtClean="0"/>
              <a:t>自学习</a:t>
            </a:r>
            <a:r>
              <a:rPr lang="zh-CN" altLang="en-US" sz="4000" dirty="0"/>
              <a:t>和转发</a:t>
            </a:r>
            <a:r>
              <a:rPr lang="zh-CN" altLang="en-US" sz="4000" dirty="0" smtClean="0"/>
              <a:t>帧的</a:t>
            </a:r>
            <a:r>
              <a:rPr lang="zh-CN" altLang="en-US" sz="4000" dirty="0"/>
              <a:t>步骤归纳 </a:t>
            </a:r>
            <a:endParaRPr lang="zh-CN" altLang="en-US" sz="4000" dirty="0"/>
          </a:p>
        </p:txBody>
      </p:sp>
      <p:sp>
        <p:nvSpPr>
          <p:cNvPr id="650243" name="Rectangle 3"/>
          <p:cNvSpPr>
            <a:spLocks noGrp="1" noChangeArrowheads="1"/>
          </p:cNvSpPr>
          <p:nvPr>
            <p:ph idx="1"/>
          </p:nvPr>
        </p:nvSpPr>
        <p:spPr/>
        <p:txBody>
          <a:bodyPr/>
          <a:lstStyle/>
          <a:p>
            <a:r>
              <a:rPr lang="zh-CN" altLang="en-US" sz="2800" dirty="0"/>
              <a:t>交换机</a:t>
            </a:r>
            <a:r>
              <a:rPr lang="zh-CN" altLang="en-US" sz="2800" dirty="0" smtClean="0"/>
              <a:t>收到</a:t>
            </a:r>
            <a:r>
              <a:rPr lang="zh-CN" altLang="en-US" sz="2800" dirty="0"/>
              <a:t>一帧后先进行</a:t>
            </a:r>
            <a:r>
              <a:rPr lang="zh-CN" altLang="en-US" sz="2800" dirty="0">
                <a:solidFill>
                  <a:srgbClr val="FF0000"/>
                </a:solidFill>
              </a:rPr>
              <a:t>自学习。</a:t>
            </a:r>
            <a:r>
              <a:rPr lang="zh-CN" altLang="en-US" sz="2800" dirty="0" smtClean="0"/>
              <a:t>查找交换表</a:t>
            </a:r>
            <a:r>
              <a:rPr lang="zh-CN" altLang="en-US" sz="2800" dirty="0"/>
              <a:t>中与收到帧的</a:t>
            </a:r>
            <a:r>
              <a:rPr lang="zh-CN" altLang="en-US" sz="2800" dirty="0">
                <a:solidFill>
                  <a:srgbClr val="FF0000"/>
                </a:solidFill>
              </a:rPr>
              <a:t>源地址有无相匹配</a:t>
            </a:r>
            <a:r>
              <a:rPr lang="zh-CN" altLang="en-US" sz="2800" dirty="0"/>
              <a:t>的项目</a:t>
            </a:r>
            <a:r>
              <a:rPr lang="zh-CN" altLang="en-US" sz="2800" dirty="0" smtClean="0"/>
              <a:t>。</a:t>
            </a:r>
            <a:endParaRPr lang="en-US" altLang="zh-CN" sz="2800" dirty="0" smtClean="0"/>
          </a:p>
          <a:p>
            <a:pPr lvl="1"/>
            <a:r>
              <a:rPr lang="zh-CN" altLang="en-US" sz="2400" dirty="0" smtClean="0"/>
              <a:t>如</a:t>
            </a:r>
            <a:r>
              <a:rPr lang="zh-CN" altLang="en-US" sz="2400" dirty="0"/>
              <a:t>没有，就</a:t>
            </a:r>
            <a:r>
              <a:rPr lang="zh-CN" altLang="en-US" sz="2400" dirty="0" smtClean="0"/>
              <a:t>在交换表</a:t>
            </a:r>
            <a:r>
              <a:rPr lang="zh-CN" altLang="en-US" sz="2400" dirty="0"/>
              <a:t>中增加一个项目（源地址、进入的接口</a:t>
            </a:r>
            <a:r>
              <a:rPr lang="zh-CN" altLang="en-US" sz="2400" dirty="0" smtClean="0"/>
              <a:t>和有效时间</a:t>
            </a:r>
            <a:r>
              <a:rPr lang="zh-CN" altLang="en-US" sz="2400" dirty="0"/>
              <a:t>）</a:t>
            </a:r>
            <a:r>
              <a:rPr lang="zh-CN" altLang="en-US" sz="2400" dirty="0" smtClean="0"/>
              <a:t>。</a:t>
            </a:r>
            <a:endParaRPr lang="en-US" altLang="zh-CN" sz="2400" dirty="0" smtClean="0"/>
          </a:p>
          <a:p>
            <a:pPr lvl="1"/>
            <a:r>
              <a:rPr lang="zh-CN" altLang="en-US" sz="2400" dirty="0" smtClean="0"/>
              <a:t>如</a:t>
            </a:r>
            <a:r>
              <a:rPr lang="zh-CN" altLang="en-US" sz="2400" dirty="0"/>
              <a:t>有，则把原有的项目进行</a:t>
            </a:r>
            <a:r>
              <a:rPr lang="zh-CN" altLang="en-US" sz="2400" dirty="0" smtClean="0"/>
              <a:t>更新（</a:t>
            </a:r>
            <a:r>
              <a:rPr lang="zh-CN" altLang="en-US" sz="2400" dirty="0"/>
              <a:t>进入的</a:t>
            </a:r>
            <a:r>
              <a:rPr lang="zh-CN" altLang="en-US" sz="2400" dirty="0" smtClean="0"/>
              <a:t>接口或有效时间）。</a:t>
            </a:r>
            <a:endParaRPr lang="zh-CN" altLang="en-US" sz="2400" dirty="0"/>
          </a:p>
          <a:p>
            <a:r>
              <a:rPr lang="zh-CN" altLang="en-US" sz="2800" dirty="0">
                <a:solidFill>
                  <a:srgbClr val="FF0000"/>
                </a:solidFill>
              </a:rPr>
              <a:t>转发帧。</a:t>
            </a:r>
            <a:r>
              <a:rPr lang="zh-CN" altLang="en-US" sz="2800" dirty="0" smtClean="0"/>
              <a:t>查找交换表</a:t>
            </a:r>
            <a:r>
              <a:rPr lang="zh-CN" altLang="en-US" sz="2800" dirty="0"/>
              <a:t>中与收到帧的</a:t>
            </a:r>
            <a:r>
              <a:rPr lang="zh-CN" altLang="en-US" sz="2800" dirty="0">
                <a:solidFill>
                  <a:srgbClr val="FF0000"/>
                </a:solidFill>
              </a:rPr>
              <a:t>目的地址有无相匹配</a:t>
            </a:r>
            <a:r>
              <a:rPr lang="zh-CN" altLang="en-US" sz="2800" dirty="0"/>
              <a:t>的项目。</a:t>
            </a:r>
            <a:endParaRPr lang="zh-CN" altLang="en-US" sz="2800" dirty="0"/>
          </a:p>
          <a:p>
            <a:pPr lvl="1"/>
            <a:r>
              <a:rPr lang="zh-CN" altLang="en-US" sz="2400" dirty="0">
                <a:ea typeface="黑体" panose="02010609060101010101" pitchFamily="2" charset="-122"/>
              </a:rPr>
              <a:t>如没有，</a:t>
            </a:r>
            <a:r>
              <a:rPr lang="zh-CN" altLang="en-US" sz="2400" dirty="0" smtClean="0">
                <a:ea typeface="黑体" panose="02010609060101010101" pitchFamily="2" charset="-122"/>
              </a:rPr>
              <a:t>则向所有</a:t>
            </a:r>
            <a:r>
              <a:rPr lang="zh-CN" altLang="en-US" sz="2400" dirty="0">
                <a:ea typeface="黑体" panose="02010609060101010101" pitchFamily="2" charset="-122"/>
              </a:rPr>
              <a:t>其他接口</a:t>
            </a:r>
            <a:r>
              <a:rPr lang="zh-CN" altLang="en-US" sz="2400" dirty="0" smtClean="0">
                <a:ea typeface="黑体" panose="02010609060101010101" pitchFamily="2" charset="-122"/>
              </a:rPr>
              <a:t>（进入的</a:t>
            </a:r>
            <a:r>
              <a:rPr lang="zh-CN" altLang="en-US" sz="2400" dirty="0">
                <a:ea typeface="黑体" panose="02010609060101010101" pitchFamily="2" charset="-122"/>
              </a:rPr>
              <a:t>接口除外</a:t>
            </a:r>
            <a:r>
              <a:rPr lang="zh-CN" altLang="en-US" sz="2400" dirty="0" smtClean="0">
                <a:ea typeface="黑体" panose="02010609060101010101" pitchFamily="2" charset="-122"/>
              </a:rPr>
              <a:t>）转发</a:t>
            </a:r>
            <a:r>
              <a:rPr lang="zh-CN" altLang="en-US" sz="2400" dirty="0">
                <a:ea typeface="黑体" panose="02010609060101010101" pitchFamily="2" charset="-122"/>
              </a:rPr>
              <a:t>。</a:t>
            </a:r>
            <a:endParaRPr lang="zh-CN" altLang="en-US" sz="2400" dirty="0">
              <a:ea typeface="黑体" panose="02010609060101010101" pitchFamily="2" charset="-122"/>
            </a:endParaRPr>
          </a:p>
          <a:p>
            <a:pPr lvl="1"/>
            <a:r>
              <a:rPr lang="zh-CN" altLang="en-US" sz="2400" dirty="0">
                <a:ea typeface="黑体" panose="02010609060101010101" pitchFamily="2" charset="-122"/>
              </a:rPr>
              <a:t>如有，则</a:t>
            </a:r>
            <a:r>
              <a:rPr lang="zh-CN" altLang="en-US" sz="2400" dirty="0" smtClean="0">
                <a:ea typeface="黑体" panose="02010609060101010101" pitchFamily="2" charset="-122"/>
              </a:rPr>
              <a:t>按</a:t>
            </a:r>
            <a:r>
              <a:rPr lang="zh-CN" altLang="en-US" sz="2400" dirty="0"/>
              <a:t>交换</a:t>
            </a:r>
            <a:r>
              <a:rPr lang="zh-CN" altLang="en-US" sz="2400" dirty="0" smtClean="0">
                <a:ea typeface="黑体" panose="02010609060101010101" pitchFamily="2" charset="-122"/>
              </a:rPr>
              <a:t>表</a:t>
            </a:r>
            <a:r>
              <a:rPr lang="zh-CN" altLang="en-US" sz="2400" dirty="0">
                <a:ea typeface="黑体" panose="02010609060101010101" pitchFamily="2" charset="-122"/>
              </a:rPr>
              <a:t>中给出的接口进行转发。</a:t>
            </a:r>
            <a:endParaRPr lang="zh-CN" altLang="en-US" sz="2400" dirty="0">
              <a:ea typeface="黑体" panose="02010609060101010101" pitchFamily="2" charset="-122"/>
            </a:endParaRPr>
          </a:p>
          <a:p>
            <a:pPr lvl="1"/>
            <a:r>
              <a:rPr lang="zh-CN" altLang="en-US" sz="2400" dirty="0" smtClean="0">
                <a:ea typeface="黑体" panose="02010609060101010101" pitchFamily="2" charset="-122"/>
              </a:rPr>
              <a:t>若交换表</a:t>
            </a:r>
            <a:r>
              <a:rPr lang="zh-CN" altLang="en-US" sz="2400" dirty="0">
                <a:ea typeface="黑体" panose="02010609060101010101" pitchFamily="2" charset="-122"/>
              </a:rPr>
              <a:t>中给出的接口就是该帧</a:t>
            </a:r>
            <a:r>
              <a:rPr lang="zh-CN" altLang="en-US" sz="2400" dirty="0" smtClean="0">
                <a:ea typeface="黑体" panose="02010609060101010101" pitchFamily="2" charset="-122"/>
              </a:rPr>
              <a:t>进入交换机的</a:t>
            </a:r>
            <a:r>
              <a:rPr lang="zh-CN" altLang="en-US" sz="2400" dirty="0">
                <a:ea typeface="黑体" panose="02010609060101010101" pitchFamily="2" charset="-122"/>
              </a:rPr>
              <a:t>接口，则应丢弃这个帧（因为这时不需要</a:t>
            </a:r>
            <a:r>
              <a:rPr lang="zh-CN" altLang="en-US" sz="2400" dirty="0" smtClean="0">
                <a:ea typeface="黑体" panose="02010609060101010101" pitchFamily="2" charset="-122"/>
              </a:rPr>
              <a:t>经过交换机进行</a:t>
            </a:r>
            <a:r>
              <a:rPr lang="zh-CN" altLang="en-US" sz="2400" dirty="0">
                <a:ea typeface="黑体" panose="02010609060101010101" pitchFamily="2" charset="-122"/>
              </a:rPr>
              <a:t>转发）。</a:t>
            </a:r>
            <a:endParaRPr lang="zh-CN" altLang="en-US" sz="2400"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800" dirty="0" smtClean="0">
                <a:solidFill>
                  <a:srgbClr val="FF0000"/>
                </a:solidFill>
              </a:rPr>
              <a:t>增加冗余链路时，</a:t>
            </a:r>
            <a:r>
              <a:rPr lang="zh-CN" altLang="zh-CN" sz="2800" dirty="0" smtClean="0">
                <a:solidFill>
                  <a:srgbClr val="FF0000"/>
                </a:solidFill>
              </a:rPr>
              <a:t>自学习</a:t>
            </a:r>
            <a:r>
              <a:rPr lang="zh-CN" altLang="zh-CN" sz="2800" dirty="0">
                <a:solidFill>
                  <a:srgbClr val="FF0000"/>
                </a:solidFill>
              </a:rPr>
              <a:t>的过程就可能导致以太网帧在网络的某个环路中无限制地</a:t>
            </a:r>
            <a:r>
              <a:rPr lang="zh-CN" altLang="zh-CN" sz="2800" dirty="0" smtClean="0">
                <a:solidFill>
                  <a:srgbClr val="FF0000"/>
                </a:solidFill>
              </a:rPr>
              <a:t>兜圈子</a:t>
            </a:r>
            <a:r>
              <a:rPr lang="zh-CN" altLang="en-US" sz="2800" dirty="0" smtClean="0">
                <a:solidFill>
                  <a:srgbClr val="FF0000"/>
                </a:solidFill>
              </a:rPr>
              <a:t>。</a:t>
            </a:r>
            <a:endParaRPr lang="en-US" altLang="zh-CN" sz="2800" dirty="0" smtClean="0">
              <a:solidFill>
                <a:srgbClr val="FF0000"/>
              </a:solidFill>
            </a:endParaRPr>
          </a:p>
          <a:p>
            <a:r>
              <a:rPr lang="zh-CN" altLang="en-US" sz="2800" dirty="0" smtClean="0"/>
              <a:t>如图，</a:t>
            </a:r>
            <a:r>
              <a:rPr lang="zh-CN" altLang="zh-CN" sz="2800" dirty="0" smtClean="0"/>
              <a:t>假定开始</a:t>
            </a:r>
            <a:r>
              <a:rPr lang="zh-CN" altLang="en-US" sz="2800" dirty="0" smtClean="0"/>
              <a:t>时，</a:t>
            </a:r>
            <a:r>
              <a:rPr lang="zh-CN" altLang="zh-CN" sz="2800" dirty="0" smtClean="0"/>
              <a:t>交换机</a:t>
            </a:r>
            <a:r>
              <a:rPr lang="en-US" altLang="zh-CN" sz="2800" dirty="0" smtClean="0"/>
              <a:t> #1 </a:t>
            </a:r>
            <a:r>
              <a:rPr lang="zh-CN" altLang="en-US" sz="2800" dirty="0" smtClean="0"/>
              <a:t>和 </a:t>
            </a:r>
            <a:r>
              <a:rPr lang="en-US" altLang="zh-CN" sz="2800" dirty="0" smtClean="0"/>
              <a:t>#2 </a:t>
            </a:r>
            <a:r>
              <a:rPr lang="zh-CN" altLang="en-US" sz="2800" dirty="0" smtClean="0"/>
              <a:t>的交换表都是空的，</a:t>
            </a:r>
            <a:r>
              <a:rPr lang="zh-CN" altLang="zh-CN" sz="2800" dirty="0" smtClean="0"/>
              <a:t>主机</a:t>
            </a:r>
            <a:r>
              <a:rPr lang="en-US" altLang="zh-CN" sz="2800" dirty="0" smtClean="0"/>
              <a:t> A </a:t>
            </a:r>
            <a:r>
              <a:rPr lang="zh-CN" altLang="zh-CN" sz="2800" dirty="0" smtClean="0"/>
              <a:t>通过</a:t>
            </a:r>
            <a:r>
              <a:rPr lang="zh-CN" altLang="zh-CN" sz="2800" dirty="0"/>
              <a:t>接口</a:t>
            </a:r>
            <a:r>
              <a:rPr lang="zh-CN" altLang="zh-CN" sz="2800" dirty="0" smtClean="0"/>
              <a:t>交换机</a:t>
            </a:r>
            <a:r>
              <a:rPr lang="en-US" altLang="zh-CN" sz="2800" dirty="0" smtClean="0"/>
              <a:t> #1 </a:t>
            </a:r>
            <a:r>
              <a:rPr lang="zh-CN" altLang="zh-CN" sz="2800" dirty="0" smtClean="0"/>
              <a:t>向主机</a:t>
            </a:r>
            <a:r>
              <a:rPr lang="en-US" altLang="zh-CN" sz="2800" dirty="0" smtClean="0"/>
              <a:t> B </a:t>
            </a:r>
            <a:r>
              <a:rPr lang="zh-CN" altLang="zh-CN" sz="2800" dirty="0" smtClean="0"/>
              <a:t>发送</a:t>
            </a:r>
            <a:r>
              <a:rPr lang="zh-CN" altLang="zh-CN" sz="2800" dirty="0"/>
              <a:t>一帧。</a:t>
            </a:r>
            <a:endParaRPr lang="zh-CN" altLang="en-US" sz="28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smtClean="0">
                  <a:solidFill>
                    <a:srgbClr val="000099"/>
                  </a:solidFill>
                  <a:latin typeface="+mn-lt"/>
                  <a:ea typeface="黑体" panose="02010609060101010101" pitchFamily="2" charset="-122"/>
                </a:rPr>
                <a:t>交换机 </a:t>
              </a:r>
              <a:r>
                <a:rPr kumimoji="1" lang="en-US" altLang="zh-CN" sz="2400" b="1" dirty="0" smtClean="0">
                  <a:solidFill>
                    <a:srgbClr val="000099"/>
                  </a:solidFill>
                  <a:latin typeface="+mn-lt"/>
                  <a:ea typeface="黑体" panose="02010609060101010101" pitchFamily="2" charset="-122"/>
                </a:rPr>
                <a:t>#</a:t>
              </a:r>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pic>
          <p:nvPicPr>
            <p:cNvPr id="58"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A</a:t>
              </a:r>
              <a:endParaRPr kumimoji="1" lang="en-US" altLang="zh-CN" sz="2400" b="1" baseline="-25000" dirty="0">
                <a:solidFill>
                  <a:srgbClr val="000099"/>
                </a:solidFill>
                <a:latin typeface="+mn-lt"/>
                <a:ea typeface="黑体" panose="02010609060101010101" pitchFamily="2" charset="-122"/>
              </a:endParaRPr>
            </a:p>
          </p:txBody>
        </p:sp>
        <p:grpSp>
          <p:nvGrpSpPr>
            <p:cNvPr id="60" name="组合 57"/>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63" name="组合 58"/>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66" name="组合 61"/>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69" name="组合 64"/>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7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C</a:t>
              </a:r>
              <a:endParaRPr kumimoji="1" lang="en-US" altLang="zh-CN" sz="2400" b="1" baseline="-25000">
                <a:solidFill>
                  <a:srgbClr val="000099"/>
                </a:solidFill>
                <a:latin typeface="+mn-lt"/>
                <a:ea typeface="黑体" panose="02010609060101010101"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smtClean="0">
                  <a:solidFill>
                    <a:srgbClr val="000099"/>
                  </a:solidFill>
                  <a:latin typeface="+mn-lt"/>
                  <a:ea typeface="黑体" panose="02010609060101010101" pitchFamily="2" charset="-122"/>
                </a:rPr>
                <a:t>交换机 </a:t>
              </a:r>
              <a:r>
                <a:rPr kumimoji="1" lang="en-US" altLang="zh-CN" sz="2400" b="1" dirty="0" smtClean="0">
                  <a:solidFill>
                    <a:srgbClr val="000099"/>
                  </a:solidFill>
                  <a:latin typeface="+mn-lt"/>
                  <a:ea typeface="黑体" panose="02010609060101010101" pitchFamily="2" charset="-122"/>
                </a:rPr>
                <a:t>#</a:t>
              </a:r>
              <a:r>
                <a:rPr kumimoji="1" lang="en-US" altLang="zh-CN" sz="2400" b="1" dirty="0">
                  <a:solidFill>
                    <a:srgbClr val="000099"/>
                  </a:solidFill>
                  <a:latin typeface="+mn-lt"/>
                  <a:ea typeface="黑体" panose="02010609060101010101" pitchFamily="2" charset="-122"/>
                </a:rPr>
                <a:t>2</a:t>
              </a:r>
              <a:endParaRPr kumimoji="1" lang="en-US" altLang="zh-CN" sz="2400" b="1" dirty="0">
                <a:solidFill>
                  <a:srgbClr val="000099"/>
                </a:solidFill>
                <a:latin typeface="+mn-lt"/>
                <a:ea typeface="黑体" panose="02010609060101010101" pitchFamily="2" charset="-122"/>
              </a:endParaRPr>
            </a:p>
          </p:txBody>
        </p:sp>
        <p:grpSp>
          <p:nvGrpSpPr>
            <p:cNvPr id="78" name="组合 57"/>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81" name="组合 58"/>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84" name="组合 61"/>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87" name="组合 64"/>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90"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D</a:t>
              </a:r>
              <a:endParaRPr kumimoji="1" lang="en-US" altLang="zh-CN" sz="2400" b="1" baseline="-25000">
                <a:solidFill>
                  <a:srgbClr val="000099"/>
                </a:solidFill>
                <a:latin typeface="+mn-lt"/>
                <a:ea typeface="黑体" panose="02010609060101010101" pitchFamily="2" charset="-122"/>
              </a:endParaRPr>
            </a:p>
          </p:txBody>
        </p:sp>
        <p:pic>
          <p:nvPicPr>
            <p:cNvPr id="9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B</a:t>
              </a:r>
              <a:endParaRPr kumimoji="1" lang="en-US" altLang="zh-CN" sz="2400" b="1" baseline="-25000"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zh-CN" sz="2600" dirty="0"/>
              <a:t>离开</a:t>
            </a:r>
            <a:r>
              <a:rPr lang="zh-CN" altLang="zh-CN" sz="2600" dirty="0" smtClean="0"/>
              <a:t>交换机</a:t>
            </a:r>
            <a:r>
              <a:rPr lang="en-US" altLang="zh-CN" sz="2600" dirty="0" smtClean="0"/>
              <a:t> #1 </a:t>
            </a:r>
            <a:r>
              <a:rPr lang="zh-CN" altLang="zh-CN" sz="2600" dirty="0" smtClean="0"/>
              <a:t>的接口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smtClean="0"/>
              <a:t> </a:t>
            </a:r>
            <a:r>
              <a:rPr lang="zh-CN" altLang="zh-CN" sz="2600" dirty="0" smtClean="0"/>
              <a:t>接口</a:t>
            </a:r>
            <a:r>
              <a:rPr lang="en-US" altLang="zh-CN" sz="2600" dirty="0" smtClean="0"/>
              <a:t> 2 </a:t>
            </a:r>
            <a:r>
              <a:rPr lang="zh-CN" altLang="zh-CN" sz="2600" dirty="0" smtClean="0"/>
              <a:t>→</a:t>
            </a:r>
            <a:r>
              <a:rPr lang="en-US" altLang="zh-CN" sz="2600" dirty="0" smtClean="0"/>
              <a:t> </a:t>
            </a:r>
            <a:r>
              <a:rPr lang="zh-CN" altLang="zh-CN" sz="2600" dirty="0" smtClean="0"/>
              <a:t>交换机</a:t>
            </a:r>
            <a:r>
              <a:rPr lang="en-US" altLang="zh-CN" sz="2600" dirty="0" smtClean="0"/>
              <a:t> #1 </a:t>
            </a:r>
            <a:r>
              <a:rPr lang="zh-CN" altLang="zh-CN" sz="2600" dirty="0" smtClean="0"/>
              <a:t>的接口</a:t>
            </a:r>
            <a:r>
              <a:rPr lang="en-US" altLang="zh-CN" sz="2600" dirty="0" smtClean="0"/>
              <a:t> 4 </a:t>
            </a:r>
            <a:r>
              <a:rPr lang="zh-CN" altLang="zh-CN" sz="2600" dirty="0" smtClean="0"/>
              <a:t>→</a:t>
            </a:r>
            <a:r>
              <a:rPr lang="en-US" altLang="zh-CN" sz="2600" dirty="0" smtClean="0"/>
              <a:t> </a:t>
            </a:r>
            <a:r>
              <a:rPr lang="zh-CN" altLang="zh-CN" sz="2600" dirty="0" smtClean="0"/>
              <a:t>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smtClean="0">
                  <a:solidFill>
                    <a:srgbClr val="000099"/>
                  </a:solidFill>
                  <a:latin typeface="+mn-lt"/>
                  <a:ea typeface="黑体" panose="02010609060101010101" pitchFamily="2" charset="-122"/>
                </a:rPr>
                <a:t>交换机 </a:t>
              </a:r>
              <a:r>
                <a:rPr kumimoji="1" lang="en-US" altLang="zh-CN" sz="2400" b="1" dirty="0" smtClean="0">
                  <a:solidFill>
                    <a:srgbClr val="000099"/>
                  </a:solidFill>
                  <a:latin typeface="+mn-lt"/>
                  <a:ea typeface="黑体" panose="02010609060101010101" pitchFamily="2" charset="-122"/>
                </a:rPr>
                <a:t>#</a:t>
              </a:r>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pic>
          <p:nvPicPr>
            <p:cNvPr id="58"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A</a:t>
              </a:r>
              <a:endParaRPr kumimoji="1" lang="en-US" altLang="zh-CN" sz="2400" b="1" baseline="-25000">
                <a:solidFill>
                  <a:srgbClr val="000099"/>
                </a:solidFill>
                <a:latin typeface="+mn-lt"/>
                <a:ea typeface="黑体" panose="02010609060101010101" pitchFamily="2" charset="-122"/>
              </a:endParaRPr>
            </a:p>
          </p:txBody>
        </p:sp>
        <p:grpSp>
          <p:nvGrpSpPr>
            <p:cNvPr id="60" name="组合 57"/>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63" name="组合 58"/>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66" name="组合 61"/>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69" name="组合 64"/>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7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C</a:t>
              </a:r>
              <a:endParaRPr kumimoji="1" lang="en-US" altLang="zh-CN" sz="2400" b="1" baseline="-25000">
                <a:solidFill>
                  <a:srgbClr val="000099"/>
                </a:solidFill>
                <a:latin typeface="+mn-lt"/>
                <a:ea typeface="黑体" panose="02010609060101010101"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smtClean="0">
                  <a:solidFill>
                    <a:srgbClr val="000099"/>
                  </a:solidFill>
                  <a:latin typeface="+mn-lt"/>
                  <a:ea typeface="黑体" panose="02010609060101010101" pitchFamily="2" charset="-122"/>
                </a:rPr>
                <a:t>交换机 </a:t>
              </a:r>
              <a:r>
                <a:rPr kumimoji="1" lang="en-US" altLang="zh-CN" sz="2400" b="1" dirty="0" smtClean="0">
                  <a:solidFill>
                    <a:srgbClr val="000099"/>
                  </a:solidFill>
                  <a:latin typeface="+mn-lt"/>
                  <a:ea typeface="黑体" panose="02010609060101010101" pitchFamily="2" charset="-122"/>
                </a:rPr>
                <a:t>#</a:t>
              </a:r>
              <a:r>
                <a:rPr kumimoji="1" lang="en-US" altLang="zh-CN" sz="2400" b="1" dirty="0">
                  <a:solidFill>
                    <a:srgbClr val="000099"/>
                  </a:solidFill>
                  <a:latin typeface="+mn-lt"/>
                  <a:ea typeface="黑体" panose="02010609060101010101" pitchFamily="2" charset="-122"/>
                </a:rPr>
                <a:t>2</a:t>
              </a:r>
              <a:endParaRPr kumimoji="1" lang="en-US" altLang="zh-CN" sz="2400" b="1" dirty="0">
                <a:solidFill>
                  <a:srgbClr val="000099"/>
                </a:solidFill>
                <a:latin typeface="+mn-lt"/>
                <a:ea typeface="黑体" panose="02010609060101010101" pitchFamily="2" charset="-122"/>
              </a:endParaRPr>
            </a:p>
          </p:txBody>
        </p:sp>
        <p:grpSp>
          <p:nvGrpSpPr>
            <p:cNvPr id="78" name="组合 57"/>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81" name="组合 58"/>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84" name="组合 61"/>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87" name="组合 64"/>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90"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D</a:t>
              </a:r>
              <a:endParaRPr kumimoji="1" lang="en-US" altLang="zh-CN" sz="2400" b="1" baseline="-25000">
                <a:solidFill>
                  <a:srgbClr val="000099"/>
                </a:solidFill>
                <a:latin typeface="+mn-lt"/>
                <a:ea typeface="黑体" panose="02010609060101010101" pitchFamily="2" charset="-122"/>
              </a:endParaRPr>
            </a:p>
          </p:txBody>
        </p:sp>
        <p:pic>
          <p:nvPicPr>
            <p:cNvPr id="9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B</a:t>
              </a:r>
              <a:endParaRPr kumimoji="1" lang="en-US" altLang="zh-CN" sz="2400" b="1" baseline="-25000">
                <a:solidFill>
                  <a:srgbClr val="000099"/>
                </a:solidFill>
                <a:latin typeface="+mn-lt"/>
                <a:ea typeface="黑体" panose="02010609060101010101"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anose="02010609060101010101"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anose="02010609060101010101"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在</a:t>
            </a:r>
            <a:r>
              <a:rPr lang="zh-CN" altLang="zh-CN" sz="2400" b="1" dirty="0">
                <a:latin typeface="+mn-lt"/>
                <a:ea typeface="黑体" panose="02010609060101010101" pitchFamily="2" charset="-122"/>
              </a:rPr>
              <a:t>两个交换机之间兜圈子的帧</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sz="4000" dirty="0" smtClean="0"/>
              <a:t>数</a:t>
            </a:r>
            <a:r>
              <a:rPr lang="zh-CN" altLang="zh-CN" sz="4000" dirty="0"/>
              <a:t>据链路</a:t>
            </a:r>
            <a:r>
              <a:rPr lang="zh-CN" altLang="zh-CN" sz="4000" dirty="0" smtClean="0"/>
              <a:t>层</a:t>
            </a:r>
            <a:r>
              <a:rPr lang="zh-CN" altLang="en-US" sz="4000" dirty="0" smtClean="0"/>
              <a:t>协议的三个基本问题</a:t>
            </a:r>
            <a:endParaRPr lang="zh-CN" altLang="en-US" sz="4000" dirty="0"/>
          </a:p>
        </p:txBody>
      </p:sp>
      <p:sp>
        <p:nvSpPr>
          <p:cNvPr id="5" name="内容占位符 4"/>
          <p:cNvSpPr>
            <a:spLocks noGrp="1"/>
          </p:cNvSpPr>
          <p:nvPr>
            <p:ph idx="1"/>
          </p:nvPr>
        </p:nvSpPr>
        <p:spPr/>
        <p:txBody>
          <a:bodyPr/>
          <a:lstStyle/>
          <a:p>
            <a:pPr>
              <a:buNone/>
            </a:pPr>
            <a:endParaRPr lang="en-US" altLang="zh-CN" dirty="0" smtClean="0"/>
          </a:p>
          <a:p>
            <a:pPr>
              <a:buNone/>
            </a:pPr>
            <a:r>
              <a:rPr lang="en-US" altLang="zh-CN" dirty="0" smtClean="0"/>
              <a:t>1. </a:t>
            </a:r>
            <a:r>
              <a:rPr lang="zh-CN" altLang="en-US" dirty="0" smtClean="0"/>
              <a:t>封装成帧</a:t>
            </a:r>
            <a:endParaRPr lang="zh-CN" altLang="en-US" dirty="0" smtClean="0"/>
          </a:p>
          <a:p>
            <a:pPr>
              <a:buNone/>
            </a:pPr>
            <a:r>
              <a:rPr lang="en-US" altLang="zh-CN" dirty="0" smtClean="0"/>
              <a:t>2. </a:t>
            </a:r>
            <a:r>
              <a:rPr lang="zh-CN" altLang="en-US" dirty="0" smtClean="0"/>
              <a:t>透明传输</a:t>
            </a:r>
            <a:endParaRPr lang="zh-CN" altLang="en-US" dirty="0" smtClean="0"/>
          </a:p>
          <a:p>
            <a:pPr>
              <a:buNone/>
            </a:pPr>
            <a:r>
              <a:rPr lang="en-US" altLang="zh-CN" dirty="0" smtClean="0"/>
              <a:t>3. </a:t>
            </a:r>
            <a:r>
              <a:rPr lang="zh-CN" altLang="en-US" dirty="0" smtClean="0"/>
              <a:t>差错控制 </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a:xfrm>
            <a:off x="495300" y="1493297"/>
            <a:ext cx="9066212" cy="4934173"/>
          </a:xfrm>
        </p:spPr>
        <p:txBody>
          <a:bodyPr/>
          <a:lstStyle/>
          <a:p>
            <a:r>
              <a:rPr lang="zh-CN" altLang="zh-CN" dirty="0" smtClean="0">
                <a:solidFill>
                  <a:srgbClr val="0000FF"/>
                </a:solidFill>
              </a:rPr>
              <a:t>不</a:t>
            </a:r>
            <a:r>
              <a:rPr lang="zh-CN" altLang="zh-CN" dirty="0">
                <a:solidFill>
                  <a:srgbClr val="0000FF"/>
                </a:solidFill>
              </a:rPr>
              <a:t>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zh-CN" dirty="0">
              <a:solidFill>
                <a:srgbClr val="0000FF"/>
              </a:solidFill>
            </a:endParaRPr>
          </a:p>
          <a:p>
            <a:r>
              <a:rPr lang="en-US" altLang="zh-CN" dirty="0" smtClean="0">
                <a:sym typeface="+mn-ea"/>
              </a:rPr>
              <a:t>IEEE 802.1D </a:t>
            </a:r>
            <a:r>
              <a:rPr lang="zh-CN" altLang="zh-CN" dirty="0" smtClean="0">
                <a:sym typeface="+mn-ea"/>
              </a:rPr>
              <a:t>标准</a:t>
            </a:r>
            <a:r>
              <a:rPr lang="zh-CN" altLang="zh-CN" dirty="0">
                <a:sym typeface="+mn-ea"/>
              </a:rPr>
              <a:t>制定了一个</a:t>
            </a:r>
            <a:r>
              <a:rPr lang="zh-CN" altLang="zh-CN" dirty="0">
                <a:solidFill>
                  <a:srgbClr val="FF0000"/>
                </a:solidFill>
                <a:sym typeface="+mn-ea"/>
              </a:rPr>
              <a:t>生成树</a:t>
            </a:r>
            <a:r>
              <a:rPr lang="zh-CN" altLang="zh-CN" dirty="0" smtClean="0">
                <a:solidFill>
                  <a:srgbClr val="FF0000"/>
                </a:solidFill>
                <a:sym typeface="+mn-ea"/>
              </a:rPr>
              <a:t>协议</a:t>
            </a:r>
            <a:r>
              <a:rPr lang="en-US" altLang="zh-CN" dirty="0" smtClean="0">
                <a:solidFill>
                  <a:srgbClr val="FF0000"/>
                </a:solidFill>
                <a:sym typeface="+mn-ea"/>
              </a:rPr>
              <a:t> STP  </a:t>
            </a:r>
            <a:r>
              <a:rPr lang="en-US" altLang="zh-CN" dirty="0" smtClean="0">
                <a:sym typeface="+mn-ea"/>
              </a:rPr>
              <a:t>(</a:t>
            </a:r>
            <a:r>
              <a:rPr lang="en-US" altLang="zh-CN" dirty="0">
                <a:sym typeface="+mn-ea"/>
              </a:rPr>
              <a:t>Spanning Tree Protocol)</a:t>
            </a:r>
            <a:r>
              <a:rPr lang="zh-CN" altLang="zh-CN" dirty="0" smtClean="0">
                <a:sym typeface="+mn-ea"/>
              </a:rPr>
              <a:t>。</a:t>
            </a:r>
            <a:endParaRPr lang="zh-CN" altLang="zh-CN" dirty="0" smtClean="0">
              <a:sym typeface="+mn-ea"/>
            </a:endParaRPr>
          </a:p>
          <a:p>
            <a:r>
              <a:rPr lang="zh-CN" altLang="en-US" dirty="0">
                <a:solidFill>
                  <a:srgbClr val="0000FF"/>
                </a:solidFill>
              </a:rPr>
              <a:t>与路由器的选择？</a:t>
            </a:r>
            <a:endParaRPr lang="zh-CN" altLang="en-US" dirty="0">
              <a:solidFill>
                <a:srgbClr val="0000FF"/>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rgbClr val="0000FF"/>
                </a:solidFill>
                <a:sym typeface="+mn-ea"/>
              </a:rPr>
              <a:t>交换机与路由器？</a:t>
            </a:r>
            <a:endParaRPr lang="zh-CN" altLang="en-US"/>
          </a:p>
        </p:txBody>
      </p:sp>
      <p:sp>
        <p:nvSpPr>
          <p:cNvPr id="3" name="内容占位符 2"/>
          <p:cNvSpPr>
            <a:spLocks noGrp="1"/>
          </p:cNvSpPr>
          <p:nvPr>
            <p:ph idx="1"/>
          </p:nvPr>
        </p:nvSpPr>
        <p:spPr/>
        <p:txBody>
          <a:bodyPr/>
          <a:p>
            <a:pPr marL="0" indent="0">
              <a:buNone/>
            </a:pPr>
            <a:r>
              <a:rPr lang="zh-CN" altLang="en-US"/>
              <a:t>交换机：</a:t>
            </a:r>
            <a:endParaRPr lang="zh-CN" altLang="en-US"/>
          </a:p>
          <a:p>
            <a:pPr lvl="1"/>
            <a:r>
              <a:rPr lang="zh-CN" altLang="en-US"/>
              <a:t>即插即用。</a:t>
            </a:r>
            <a:endParaRPr lang="zh-CN" altLang="en-US"/>
          </a:p>
          <a:p>
            <a:pPr lvl="1"/>
            <a:r>
              <a:rPr lang="zh-CN" altLang="en-US"/>
              <a:t>为了防止广播帧的循环，活跃拓扑限制为一颗生成树。</a:t>
            </a:r>
            <a:endParaRPr lang="zh-CN" altLang="en-US"/>
          </a:p>
          <a:p>
            <a:pPr lvl="1"/>
            <a:r>
              <a:rPr lang="zh-CN" altLang="en-US"/>
              <a:t>大型交换网络中网络地址与物理地址转换过程中的大量数据流量与处理流量。</a:t>
            </a:r>
            <a:endParaRPr lang="zh-CN" altLang="en-US"/>
          </a:p>
          <a:p>
            <a:pPr lvl="1"/>
            <a:r>
              <a:rPr lang="zh-CN" altLang="en-US"/>
              <a:t>对广播风暴不提供任何保护措施</a:t>
            </a:r>
            <a:endParaRPr lang="zh-CN" altLang="en-US"/>
          </a:p>
          <a:p>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rgbClr val="0000FF"/>
                </a:solidFill>
                <a:sym typeface="+mn-ea"/>
              </a:rPr>
              <a:t>交换机与路由器？</a:t>
            </a:r>
            <a:endParaRPr lang="zh-CN" altLang="en-US"/>
          </a:p>
        </p:txBody>
      </p:sp>
      <p:sp>
        <p:nvSpPr>
          <p:cNvPr id="3" name="内容占位符 2"/>
          <p:cNvSpPr>
            <a:spLocks noGrp="1"/>
          </p:cNvSpPr>
          <p:nvPr>
            <p:ph idx="1"/>
          </p:nvPr>
        </p:nvSpPr>
        <p:spPr/>
        <p:txBody>
          <a:bodyPr/>
          <a:p>
            <a:r>
              <a:rPr lang="zh-CN" altLang="en-US">
                <a:sym typeface="+mn-ea"/>
              </a:rPr>
              <a:t>路由器：</a:t>
            </a:r>
            <a:endParaRPr lang="zh-CN" altLang="en-US"/>
          </a:p>
          <a:p>
            <a:pPr lvl="1"/>
            <a:r>
              <a:rPr lang="zh-CN" altLang="en-US">
                <a:sym typeface="+mn-ea"/>
              </a:rPr>
              <a:t>人工配置</a:t>
            </a:r>
            <a:r>
              <a:rPr lang="en-US" altLang="zh-CN">
                <a:sym typeface="+mn-ea"/>
              </a:rPr>
              <a:t>IP</a:t>
            </a:r>
            <a:r>
              <a:rPr lang="zh-CN" altLang="en-US">
                <a:sym typeface="+mn-ea"/>
              </a:rPr>
              <a:t>地址</a:t>
            </a:r>
            <a:endParaRPr lang="zh-CN" altLang="en-US"/>
          </a:p>
          <a:p>
            <a:pPr lvl="1"/>
            <a:r>
              <a:rPr lang="zh-CN" altLang="en-US"/>
              <a:t>网络地址分层次。（物理地址扁平）</a:t>
            </a:r>
            <a:r>
              <a:rPr lang="en-US" altLang="zh-CN"/>
              <a:t>——</a:t>
            </a:r>
            <a:r>
              <a:rPr lang="zh-CN" altLang="en-US"/>
              <a:t>当网络中有冗余路径时，分组不会通过路由器循环</a:t>
            </a:r>
            <a:endParaRPr lang="zh-CN" altLang="en-US"/>
          </a:p>
          <a:p>
            <a:pPr lvl="1"/>
            <a:r>
              <a:rPr lang="zh-CN" altLang="en-US"/>
              <a:t>分组不会被限制在一颗生成树上，可以选择最佳路由。多条活跃路由</a:t>
            </a:r>
            <a:endParaRPr lang="zh-CN" altLang="en-US"/>
          </a:p>
          <a:p>
            <a:pPr lvl="1"/>
            <a:r>
              <a:rPr lang="zh-CN" altLang="en-US"/>
              <a:t>对二层广播风暴提供保护。</a:t>
            </a:r>
            <a:endParaRPr lang="zh-CN" altLang="en-US"/>
          </a:p>
          <a:p>
            <a:pPr lvl="1"/>
            <a:r>
              <a:rPr lang="zh-CN" altLang="en-US"/>
              <a:t>处理时间比交换机长（处理高达第三层的字段）</a:t>
            </a:r>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smtClean="0"/>
              <a:t>以太网</a:t>
            </a:r>
            <a:endParaRPr lang="zh-CN" altLang="en-US" dirty="0"/>
          </a:p>
        </p:txBody>
      </p:sp>
      <p:sp>
        <p:nvSpPr>
          <p:cNvPr id="3" name="内容占位符 2"/>
          <p:cNvSpPr>
            <a:spLocks noGrp="1"/>
          </p:cNvSpPr>
          <p:nvPr>
            <p:ph idx="1"/>
          </p:nvPr>
        </p:nvSpPr>
        <p:spPr/>
        <p:txBody>
          <a:bodyPr/>
          <a:lstStyle/>
          <a:p>
            <a:r>
              <a:rPr lang="zh-CN" altLang="en-US" dirty="0" smtClean="0"/>
              <a:t>早期，</a:t>
            </a:r>
            <a:r>
              <a:rPr lang="zh-CN" altLang="zh-CN" dirty="0" smtClean="0"/>
              <a:t>以太网采用</a:t>
            </a:r>
            <a:r>
              <a:rPr lang="zh-CN" altLang="zh-CN" dirty="0"/>
              <a:t>无源的总线结构</a:t>
            </a:r>
            <a:r>
              <a:rPr lang="zh-CN" altLang="zh-CN" dirty="0" smtClean="0"/>
              <a:t>。</a:t>
            </a:r>
            <a:endParaRPr lang="en-US" altLang="zh-CN" dirty="0" smtClean="0"/>
          </a:p>
          <a:p>
            <a:r>
              <a:rPr lang="zh-CN" altLang="en-US" dirty="0" smtClean="0"/>
              <a:t>现在，</a:t>
            </a:r>
            <a:r>
              <a:rPr lang="zh-CN" altLang="zh-CN" dirty="0" smtClean="0"/>
              <a:t>采用</a:t>
            </a:r>
            <a:r>
              <a:rPr lang="zh-CN" altLang="zh-CN" dirty="0"/>
              <a:t>以太网交换机的星形</a:t>
            </a:r>
            <a:r>
              <a:rPr lang="zh-CN" altLang="zh-CN" dirty="0" smtClean="0"/>
              <a:t>结构成为</a:t>
            </a:r>
            <a:r>
              <a:rPr lang="zh-CN" altLang="zh-CN" dirty="0"/>
              <a:t>以太网的首选</a:t>
            </a:r>
            <a:r>
              <a:rPr lang="zh-CN" altLang="zh-CN" dirty="0" smtClean="0"/>
              <a:t>拓扑</a:t>
            </a:r>
            <a:r>
              <a:rPr lang="zh-CN" altLang="en-US" dirty="0" smtClean="0"/>
              <a:t>。</a:t>
            </a:r>
            <a:endParaRPr lang="en-US" altLang="zh-CN" dirty="0" smtClean="0"/>
          </a:p>
          <a:p>
            <a:r>
              <a:rPr lang="zh-CN" altLang="zh-CN" dirty="0"/>
              <a:t>总线以太网</a:t>
            </a:r>
            <a:r>
              <a:rPr lang="zh-CN" altLang="zh-CN" dirty="0" smtClean="0"/>
              <a:t>使用</a:t>
            </a:r>
            <a:r>
              <a:rPr lang="en-US" altLang="zh-CN" dirty="0" smtClean="0"/>
              <a:t> CSMA/CD </a:t>
            </a:r>
            <a:r>
              <a:rPr lang="zh-CN" altLang="zh-CN" dirty="0" smtClean="0"/>
              <a:t>协议</a:t>
            </a:r>
            <a:r>
              <a:rPr lang="zh-CN" altLang="zh-CN" dirty="0"/>
              <a:t>，以半双工方式工作</a:t>
            </a:r>
            <a:r>
              <a:rPr lang="zh-CN" altLang="zh-CN" dirty="0" smtClean="0"/>
              <a:t>。</a:t>
            </a:r>
            <a:endParaRPr lang="en-US" altLang="zh-CN" dirty="0" smtClean="0"/>
          </a:p>
          <a:p>
            <a:r>
              <a:rPr lang="zh-CN" altLang="zh-CN" dirty="0" smtClean="0"/>
              <a:t>以太网</a:t>
            </a:r>
            <a:r>
              <a:rPr lang="zh-CN" altLang="zh-CN" dirty="0"/>
              <a:t>交换机不使用共享总线，没有碰撞问题，因此不</a:t>
            </a:r>
            <a:r>
              <a:rPr lang="zh-CN" altLang="zh-CN" dirty="0" smtClean="0"/>
              <a:t>使用</a:t>
            </a:r>
            <a:r>
              <a:rPr lang="en-US" altLang="zh-CN" dirty="0" smtClean="0"/>
              <a:t> CSMA/CD </a:t>
            </a:r>
            <a:r>
              <a:rPr lang="zh-CN" altLang="zh-CN" dirty="0" smtClean="0"/>
              <a:t>协议</a:t>
            </a:r>
            <a:r>
              <a:rPr lang="zh-CN" altLang="zh-CN" dirty="0"/>
              <a:t>，而是以全双工方式工作</a:t>
            </a:r>
            <a:r>
              <a:rPr lang="zh-CN" altLang="zh-CN" dirty="0" smtClean="0"/>
              <a:t>。</a:t>
            </a:r>
            <a:r>
              <a:rPr lang="zh-CN" altLang="en-US" dirty="0" smtClean="0">
                <a:solidFill>
                  <a:srgbClr val="FF0000"/>
                </a:solidFill>
              </a:rPr>
              <a:t>但</a:t>
            </a:r>
            <a:r>
              <a:rPr lang="zh-CN" altLang="zh-CN" dirty="0" smtClean="0">
                <a:solidFill>
                  <a:srgbClr val="FF0000"/>
                </a:solidFill>
              </a:rPr>
              <a:t>仍然</a:t>
            </a:r>
            <a:r>
              <a:rPr lang="zh-CN" altLang="zh-CN" dirty="0">
                <a:solidFill>
                  <a:srgbClr val="FF0000"/>
                </a:solidFill>
              </a:rPr>
              <a:t>采用以太网的帧结构。</a:t>
            </a:r>
            <a:endParaRPr lang="zh-CN" altLang="zh-CN" dirty="0">
              <a:solidFill>
                <a:srgbClr val="FF0000"/>
              </a:solidFill>
            </a:endParaRPr>
          </a:p>
          <a:p>
            <a:endParaRPr lang="en-US" altLang="zh-CN" dirty="0"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以太网</a:t>
            </a:r>
            <a:r>
              <a:rPr lang="zh-CN" altLang="zh-CN" dirty="0"/>
              <a:t>交换机</a:t>
            </a:r>
            <a:r>
              <a:rPr lang="zh-CN" altLang="zh-CN" dirty="0" smtClean="0"/>
              <a:t>的</a:t>
            </a:r>
            <a:r>
              <a:rPr lang="zh-CN" altLang="en-US" dirty="0"/>
              <a:t>优点</a:t>
            </a:r>
            <a:endParaRPr lang="zh-CN" altLang="en-US" dirty="0"/>
          </a:p>
        </p:txBody>
      </p:sp>
      <p:sp>
        <p:nvSpPr>
          <p:cNvPr id="3" name="内容占位符 2"/>
          <p:cNvSpPr>
            <a:spLocks noGrp="1"/>
          </p:cNvSpPr>
          <p:nvPr>
            <p:ph idx="1"/>
          </p:nvPr>
        </p:nvSpPr>
        <p:spPr>
          <a:xfrm>
            <a:off x="495300" y="1196975"/>
            <a:ext cx="9065895" cy="5213985"/>
          </a:xfrm>
        </p:spPr>
        <p:txBody>
          <a:bodyPr/>
          <a:lstStyle/>
          <a:p>
            <a:r>
              <a:rPr lang="zh-CN" altLang="en-US" sz="2800" dirty="0" smtClean="0"/>
              <a:t>用户独享带宽，增加了总容量。</a:t>
            </a:r>
            <a:endParaRPr lang="en-US" altLang="zh-CN" sz="2800" dirty="0"/>
          </a:p>
          <a:p>
            <a:pPr lvl="1"/>
            <a:r>
              <a:rPr lang="zh-CN" altLang="en-US" sz="2400" dirty="0" smtClean="0"/>
              <a:t>对于</a:t>
            </a:r>
            <a:r>
              <a:rPr lang="zh-CN" altLang="en-US" sz="2400" dirty="0"/>
              <a:t>普通 </a:t>
            </a:r>
            <a:r>
              <a:rPr lang="en-US" altLang="zh-CN" sz="2400" dirty="0"/>
              <a:t>10 </a:t>
            </a:r>
            <a:r>
              <a:rPr lang="en-US" altLang="zh-CN" sz="2400" dirty="0" err="1" smtClean="0"/>
              <a:t>Mbit</a:t>
            </a:r>
            <a:r>
              <a:rPr lang="en-US" altLang="zh-CN" sz="2400" dirty="0" smtClean="0"/>
              <a:t>/s </a:t>
            </a:r>
            <a:r>
              <a:rPr lang="zh-CN" altLang="en-US" sz="2400" dirty="0"/>
              <a:t>的共享式以太网，若共有 </a:t>
            </a:r>
            <a:r>
              <a:rPr lang="en-US" altLang="zh-CN" sz="2400" i="1" dirty="0"/>
              <a:t>N </a:t>
            </a:r>
            <a:r>
              <a:rPr lang="zh-CN" altLang="en-US" sz="2400" dirty="0"/>
              <a:t>个用户，则每个用户占有的平均带宽只有总</a:t>
            </a:r>
            <a:r>
              <a:rPr lang="zh-CN" altLang="en-US" sz="2400" dirty="0" smtClean="0"/>
              <a:t>带宽 </a:t>
            </a:r>
            <a:r>
              <a:rPr lang="en-US" altLang="zh-CN" sz="2400" dirty="0" smtClean="0"/>
              <a:t>(</a:t>
            </a:r>
            <a:r>
              <a:rPr lang="en-US" altLang="zh-CN" sz="2400" dirty="0"/>
              <a:t>10 </a:t>
            </a:r>
            <a:r>
              <a:rPr lang="en-US" altLang="zh-CN" sz="2400" dirty="0" smtClean="0"/>
              <a:t>Mbit/s)</a:t>
            </a:r>
            <a:r>
              <a:rPr lang="zh-CN" altLang="en-US" sz="2400" dirty="0" smtClean="0"/>
              <a:t>的 </a:t>
            </a:r>
            <a:r>
              <a:rPr lang="en-US" altLang="zh-CN" sz="2400" i="1" dirty="0"/>
              <a:t>N </a:t>
            </a:r>
            <a:r>
              <a:rPr lang="zh-CN" altLang="en-US" sz="2400" dirty="0"/>
              <a:t>分之一</a:t>
            </a:r>
            <a:r>
              <a:rPr lang="zh-CN" altLang="en-US" sz="2400" dirty="0" smtClean="0"/>
              <a:t>。</a:t>
            </a:r>
            <a:endParaRPr lang="en-US" altLang="zh-CN" sz="2400" dirty="0" smtClean="0"/>
          </a:p>
          <a:p>
            <a:pPr lvl="1"/>
            <a:r>
              <a:rPr lang="zh-CN" altLang="en-US" sz="2400" dirty="0" smtClean="0"/>
              <a:t>使用</a:t>
            </a:r>
            <a:r>
              <a:rPr lang="zh-CN" altLang="en-US" sz="2400" dirty="0"/>
              <a:t>以太网交换机时，虽然在每个接口到主机的带宽还是 </a:t>
            </a:r>
            <a:r>
              <a:rPr lang="en-US" altLang="zh-CN" sz="2400" dirty="0"/>
              <a:t>10 </a:t>
            </a:r>
            <a:r>
              <a:rPr lang="en-US" altLang="zh-CN" sz="2400" dirty="0" err="1" smtClean="0"/>
              <a:t>Mbit</a:t>
            </a:r>
            <a:r>
              <a:rPr lang="en-US" altLang="zh-CN" sz="2400" dirty="0" smtClean="0"/>
              <a:t>/s</a:t>
            </a:r>
            <a:r>
              <a:rPr lang="zh-CN" altLang="en-US" sz="2400" dirty="0"/>
              <a:t>，但由于一个用户在通信时是独占而不是和其他网络用户共享传输媒体的带宽，因此对于拥有 </a:t>
            </a:r>
            <a:r>
              <a:rPr lang="en-US" altLang="zh-CN" sz="2400" i="1" dirty="0" smtClean="0"/>
              <a:t>N </a:t>
            </a:r>
            <a:r>
              <a:rPr lang="zh-CN" altLang="en-US" sz="2400" dirty="0"/>
              <a:t>个接</a:t>
            </a:r>
            <a:r>
              <a:rPr lang="zh-CN" altLang="en-US" sz="2400" dirty="0" smtClean="0"/>
              <a:t>口</a:t>
            </a:r>
            <a:r>
              <a:rPr lang="zh-CN" altLang="en-US" sz="2400" dirty="0"/>
              <a:t>的交换机的总容量为 </a:t>
            </a:r>
            <a:r>
              <a:rPr lang="en-US" altLang="zh-CN" sz="2400" i="1" dirty="0"/>
              <a:t>N</a:t>
            </a:r>
            <a:r>
              <a:rPr lang="en-US" altLang="zh-CN" sz="2400" dirty="0">
                <a:sym typeface="Symbol" panose="05050102010706020507" pitchFamily="18" charset="2"/>
              </a:rPr>
              <a:t></a:t>
            </a:r>
            <a:r>
              <a:rPr lang="en-US" altLang="zh-CN" sz="2400" dirty="0"/>
              <a:t>10 </a:t>
            </a:r>
            <a:r>
              <a:rPr lang="en-US" altLang="zh-CN" sz="2400" dirty="0" err="1" smtClean="0"/>
              <a:t>Mbit</a:t>
            </a:r>
            <a:r>
              <a:rPr lang="en-US" altLang="zh-CN" sz="2400" dirty="0" smtClean="0"/>
              <a:t>/s</a:t>
            </a:r>
            <a:r>
              <a:rPr lang="zh-CN" altLang="en-US" sz="2400" dirty="0" smtClean="0"/>
              <a:t>。</a:t>
            </a:r>
            <a:endParaRPr lang="en-US" altLang="zh-CN" sz="2000" dirty="0" smtClean="0"/>
          </a:p>
          <a:p>
            <a:r>
              <a:rPr lang="zh-CN" altLang="zh-CN" sz="2800" dirty="0" smtClean="0"/>
              <a:t>从</a:t>
            </a:r>
            <a:r>
              <a:rPr lang="zh-CN" altLang="zh-CN" sz="2800" dirty="0"/>
              <a:t>共享总线以太网转到交换式以太网时，所有接入设备的软件和硬件、适配器等都不</a:t>
            </a:r>
            <a:r>
              <a:rPr lang="zh-CN" altLang="zh-CN" sz="2800" dirty="0" smtClean="0"/>
              <a:t>需要</a:t>
            </a:r>
            <a:r>
              <a:rPr lang="zh-CN" altLang="en-US" sz="2800" dirty="0" smtClean="0"/>
              <a:t>做</a:t>
            </a:r>
            <a:r>
              <a:rPr lang="zh-CN" altLang="zh-CN" sz="2800" dirty="0" smtClean="0"/>
              <a:t>任何</a:t>
            </a:r>
            <a:r>
              <a:rPr lang="zh-CN" altLang="zh-CN" sz="2800" dirty="0"/>
              <a:t>改动。</a:t>
            </a:r>
            <a:endParaRPr lang="zh-CN" altLang="zh-CN" sz="2800" dirty="0"/>
          </a:p>
          <a:p>
            <a:r>
              <a:rPr lang="zh-CN" altLang="zh-CN" sz="2800" dirty="0" smtClean="0"/>
              <a:t>以太网</a:t>
            </a:r>
            <a:r>
              <a:rPr lang="zh-CN" altLang="zh-CN" sz="2800" dirty="0"/>
              <a:t>交换机一般都具有多种速率的接口</a:t>
            </a:r>
            <a:r>
              <a:rPr lang="zh-CN" altLang="zh-CN" sz="2800" dirty="0" smtClean="0"/>
              <a:t>，方便</a:t>
            </a:r>
            <a:r>
              <a:rPr lang="zh-CN" altLang="zh-CN" sz="2800" dirty="0"/>
              <a:t>了各种不同情况的用户。</a:t>
            </a:r>
            <a:endParaRPr lang="zh-CN" altLang="zh-CN" sz="2800" dirty="0"/>
          </a:p>
          <a:p>
            <a:endParaRPr lang="zh-CN" altLang="en-US" sz="280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r>
              <a:rPr lang="en-US" altLang="zh-CN" sz="4000" dirty="0" smtClean="0">
                <a:sym typeface="+mn-ea"/>
              </a:rPr>
              <a:t>VLAN </a:t>
            </a:r>
            <a:r>
              <a:rPr lang="en-US" altLang="zh-CN" sz="4000" dirty="0">
                <a:sym typeface="+mn-ea"/>
              </a:rPr>
              <a:t>(Virtual LAN)</a:t>
            </a:r>
            <a:endParaRPr lang="en-US" altLang="zh-CN" sz="4000" dirty="0">
              <a:sym typeface="+mn-ea"/>
            </a:endParaRPr>
          </a:p>
        </p:txBody>
      </p:sp>
      <p:sp>
        <p:nvSpPr>
          <p:cNvPr id="3" name="内容占位符 2"/>
          <p:cNvSpPr>
            <a:spLocks noGrp="1"/>
          </p:cNvSpPr>
          <p:nvPr>
            <p:ph idx="1"/>
          </p:nvPr>
        </p:nvSpPr>
        <p:spPr>
          <a:xfrm>
            <a:off x="947420" y="1501140"/>
            <a:ext cx="8613775" cy="4629785"/>
          </a:xfrm>
        </p:spPr>
        <p:txBody>
          <a:bodyPr/>
          <a:lstStyle/>
          <a:p>
            <a:pPr>
              <a:lnSpc>
                <a:spcPct val="100000"/>
              </a:lnSpc>
            </a:pPr>
            <a:r>
              <a:rPr lang="zh-CN" altLang="zh-CN" sz="2800" dirty="0"/>
              <a:t>由一些局域网网段构成的</a:t>
            </a:r>
            <a:r>
              <a:rPr lang="zh-CN" altLang="zh-CN" sz="2800" dirty="0">
                <a:solidFill>
                  <a:srgbClr val="0000FF"/>
                </a:solidFill>
              </a:rPr>
              <a:t>与物理位置无关的逻辑组，</a:t>
            </a:r>
            <a:r>
              <a:rPr lang="zh-CN" altLang="zh-CN" sz="2800" dirty="0"/>
              <a:t>而这些网段具有某些共同的需求。</a:t>
            </a:r>
            <a:endParaRPr lang="zh-CN" altLang="zh-CN" sz="2800" dirty="0"/>
          </a:p>
          <a:p>
            <a:pPr>
              <a:lnSpc>
                <a:spcPct val="100000"/>
              </a:lnSpc>
            </a:pPr>
            <a:r>
              <a:rPr lang="zh-CN" altLang="zh-CN" sz="2800" dirty="0"/>
              <a:t>每一</a:t>
            </a:r>
            <a:r>
              <a:rPr lang="zh-CN" altLang="zh-CN" sz="2800" dirty="0" smtClean="0"/>
              <a:t>个</a:t>
            </a:r>
            <a:r>
              <a:rPr lang="en-US" altLang="zh-CN" sz="2800" dirty="0" smtClean="0"/>
              <a:t> VLAN </a:t>
            </a:r>
            <a:r>
              <a:rPr lang="zh-CN" altLang="zh-CN" sz="2800" dirty="0" smtClean="0"/>
              <a:t>的</a:t>
            </a:r>
            <a:r>
              <a:rPr lang="zh-CN" altLang="zh-CN" sz="2800" dirty="0"/>
              <a:t>帧都有一个明确的标识符，指明发送这个帧的计算机是属于哪一</a:t>
            </a:r>
            <a:r>
              <a:rPr lang="zh-CN" altLang="zh-CN" sz="2800" dirty="0" smtClean="0"/>
              <a:t>个</a:t>
            </a:r>
            <a:r>
              <a:rPr lang="en-US" altLang="zh-CN" sz="2800" dirty="0" smtClean="0"/>
              <a:t> VLAN</a:t>
            </a:r>
            <a:r>
              <a:rPr lang="zh-CN" altLang="zh-CN" sz="2800" dirty="0"/>
              <a:t>。</a:t>
            </a:r>
            <a:endParaRPr lang="zh-CN" altLang="zh-CN" sz="2800" dirty="0"/>
          </a:p>
          <a:p>
            <a:pPr>
              <a:lnSpc>
                <a:spcPct val="100000"/>
              </a:lnSpc>
            </a:pPr>
            <a:r>
              <a:rPr lang="zh-CN" altLang="zh-CN" sz="2800" dirty="0" smtClean="0">
                <a:solidFill>
                  <a:srgbClr val="FF0000"/>
                </a:solidFill>
              </a:rPr>
              <a:t>虚拟</a:t>
            </a:r>
            <a:r>
              <a:rPr lang="zh-CN" altLang="zh-CN" sz="2800" dirty="0">
                <a:solidFill>
                  <a:srgbClr val="FF0000"/>
                </a:solidFill>
              </a:rPr>
              <a:t>局域网其实只是局域网给用户提供的一种服务，而并不是一种新型局域网</a:t>
            </a:r>
            <a:r>
              <a:rPr lang="zh-CN" altLang="zh-CN" sz="2800" dirty="0" smtClean="0">
                <a:solidFill>
                  <a:srgbClr val="FF0000"/>
                </a:solidFill>
              </a:rPr>
              <a:t>。</a:t>
            </a:r>
            <a:endParaRPr lang="en-US" altLang="zh-CN" sz="2800" dirty="0" smtClean="0">
              <a:solidFill>
                <a:srgbClr val="FF0000"/>
              </a:solidFill>
            </a:endParaRPr>
          </a:p>
          <a:p>
            <a:pPr>
              <a:lnSpc>
                <a:spcPct val="100000"/>
              </a:lnSpc>
            </a:pPr>
            <a:endParaRPr lang="en-US" altLang="zh-CN" sz="2800" dirty="0" smtClean="0"/>
          </a:p>
          <a:p>
            <a:pPr>
              <a:lnSpc>
                <a:spcPct val="100000"/>
              </a:lnSpc>
            </a:pPr>
            <a:endParaRPr lang="zh-CN" altLang="en-US" sz="28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475172"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smtClean="0">
                <a:solidFill>
                  <a:srgbClr val="000099"/>
                </a:solidFill>
                <a:latin typeface="+mn-lt"/>
                <a:ea typeface="黑体" panose="02010609060101010101" pitchFamily="2" charset="-122"/>
              </a:rPr>
              <a:t>10 </a:t>
            </a:r>
            <a:r>
              <a:rPr lang="zh-CN" altLang="en-US" sz="2400" b="1" dirty="0" smtClean="0">
                <a:solidFill>
                  <a:srgbClr val="000099"/>
                </a:solidFill>
                <a:latin typeface="+mn-lt"/>
                <a:ea typeface="黑体" panose="02010609060101010101" pitchFamily="2" charset="-122"/>
              </a:rPr>
              <a:t>台计算机划分为三</a:t>
            </a:r>
            <a:r>
              <a:rPr lang="zh-CN" altLang="en-US" sz="2400" b="1" dirty="0">
                <a:solidFill>
                  <a:srgbClr val="000099"/>
                </a:solidFill>
                <a:latin typeface="+mn-lt"/>
                <a:ea typeface="黑体" panose="02010609060101010101" pitchFamily="2" charset="-122"/>
              </a:rPr>
              <a:t>个虚拟</a:t>
            </a:r>
            <a:r>
              <a:rPr lang="zh-CN" altLang="en-US" sz="2400" b="1" dirty="0" smtClean="0">
                <a:solidFill>
                  <a:srgbClr val="000099"/>
                </a:solidFill>
                <a:latin typeface="+mn-lt"/>
                <a:ea typeface="黑体" panose="02010609060101010101" pitchFamily="2" charset="-122"/>
              </a:rPr>
              <a:t>局域网：</a:t>
            </a:r>
            <a:endParaRPr lang="en-US" altLang="zh-CN" sz="2400" b="1" dirty="0">
              <a:solidFill>
                <a:srgbClr val="000099"/>
              </a:solidFill>
              <a:latin typeface="+mn-lt"/>
              <a:ea typeface="黑体" panose="02010609060101010101" pitchFamily="2" charset="-122"/>
            </a:endParaRPr>
          </a:p>
          <a:p>
            <a:pPr algn="ctr"/>
            <a:r>
              <a:rPr lang="en-US" altLang="zh-CN" sz="2400" b="1" dirty="0">
                <a:solidFill>
                  <a:srgbClr val="000099"/>
                </a:solidFill>
                <a:latin typeface="+mn-lt"/>
                <a:ea typeface="黑体" panose="02010609060101010101" pitchFamily="2" charset="-122"/>
              </a:rPr>
              <a:t> VLAN</a:t>
            </a:r>
            <a:r>
              <a:rPr lang="en-US" altLang="zh-CN" sz="2400" b="1" baseline="-25000" dirty="0">
                <a:solidFill>
                  <a:srgbClr val="000099"/>
                </a:solidFill>
                <a:latin typeface="+mn-lt"/>
                <a:ea typeface="黑体" panose="02010609060101010101" pitchFamily="2" charset="-122"/>
              </a:rPr>
              <a:t>1</a:t>
            </a:r>
            <a:r>
              <a:rPr lang="en-US" altLang="zh-CN" sz="2400" b="1" dirty="0">
                <a:solidFill>
                  <a:srgbClr val="000099"/>
                </a:solidFill>
                <a:latin typeface="+mn-lt"/>
                <a:ea typeface="黑体" panose="02010609060101010101" pitchFamily="2" charset="-122"/>
              </a:rPr>
              <a:t>, VLAN</a:t>
            </a:r>
            <a:r>
              <a:rPr lang="en-US" altLang="zh-CN" sz="2400" b="1" baseline="-25000" dirty="0">
                <a:solidFill>
                  <a:srgbClr val="000099"/>
                </a:solidFill>
                <a:latin typeface="+mn-lt"/>
                <a:ea typeface="黑体" panose="02010609060101010101" pitchFamily="2" charset="-122"/>
              </a:rPr>
              <a:t>2 </a:t>
            </a:r>
            <a:r>
              <a:rPr lang="zh-CN" altLang="en-US" sz="2400" b="1" dirty="0">
                <a:solidFill>
                  <a:srgbClr val="000099"/>
                </a:solidFill>
                <a:latin typeface="+mn-lt"/>
                <a:ea typeface="黑体" panose="02010609060101010101" pitchFamily="2" charset="-122"/>
              </a:rPr>
              <a:t>和 </a:t>
            </a:r>
            <a:r>
              <a:rPr lang="en-US" altLang="zh-CN" sz="2400" b="1" dirty="0">
                <a:solidFill>
                  <a:srgbClr val="000099"/>
                </a:solidFill>
                <a:latin typeface="+mn-lt"/>
                <a:ea typeface="黑体" panose="02010609060101010101" pitchFamily="2" charset="-122"/>
              </a:rPr>
              <a:t>VLAN</a:t>
            </a:r>
            <a:r>
              <a:rPr lang="en-US" altLang="zh-CN" sz="2400" b="1" baseline="-25000" dirty="0">
                <a:solidFill>
                  <a:srgbClr val="000099"/>
                </a:solidFill>
                <a:latin typeface="+mn-lt"/>
                <a:ea typeface="黑体" panose="02010609060101010101" pitchFamily="2" charset="-122"/>
              </a:rPr>
              <a:t>3</a:t>
            </a:r>
            <a:endParaRPr lang="en-US" altLang="zh-CN"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anose="02010609060101010101"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endParaRPr lang="zh-CN" altLang="en-US" dirty="0"/>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endParaRPr lang="zh-CN" altLang="en-US" dirty="0">
              <a:solidFill>
                <a:srgbClr val="0000FF"/>
              </a:solidFill>
            </a:endParaRP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192"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smtClean="0">
                <a:solidFill>
                  <a:srgbClr val="0000FF"/>
                </a:solidFill>
              </a:rPr>
              <a:t>A</a:t>
            </a:r>
            <a:r>
              <a:rPr lang="en-US" altLang="zh-CN" baseline="-25000" dirty="0" smtClean="0">
                <a:solidFill>
                  <a:srgbClr val="0000FF"/>
                </a:solidFill>
              </a:rPr>
              <a:t>1</a:t>
            </a:r>
            <a:r>
              <a:rPr lang="zh-CN" altLang="en-US" dirty="0" smtClean="0">
                <a:solidFill>
                  <a:srgbClr val="0000FF"/>
                </a:solidFill>
              </a:rPr>
              <a:t>，</a:t>
            </a:r>
            <a:r>
              <a:rPr lang="en-US" altLang="zh-CN" dirty="0" smtClean="0">
                <a:solidFill>
                  <a:srgbClr val="0000FF"/>
                </a:solidFill>
              </a:rPr>
              <a:t>A</a:t>
            </a:r>
            <a:r>
              <a:rPr lang="en-US" altLang="zh-CN" baseline="-25000" dirty="0" smtClean="0">
                <a:solidFill>
                  <a:srgbClr val="0000FF"/>
                </a:solidFill>
              </a:rPr>
              <a:t>2</a:t>
            </a:r>
            <a:r>
              <a:rPr lang="en-US" altLang="zh-CN" dirty="0" smtClean="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endParaRPr lang="en-US" altLang="zh-CN" baseline="-25000" dirty="0">
              <a:solidFill>
                <a:srgbClr val="0000FF"/>
              </a:solidFill>
            </a:endParaRP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endParaRPr lang="zh-CN" altLang="en-US" dirty="0">
              <a:solidFill>
                <a:srgbClr val="0000FF"/>
              </a:solidFill>
            </a:endParaRP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89"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zh-CN" altLang="en-US" sz="2000" dirty="0"/>
              <a:t>虚拟局域网限制了接收广播信息的工作站数，使得</a:t>
            </a:r>
            <a:r>
              <a:rPr lang="zh-CN" altLang="en-US" sz="2000" dirty="0" smtClean="0"/>
              <a:t>网络</a:t>
            </a:r>
            <a:r>
              <a:rPr lang="zh-CN" altLang="en-US" sz="2000" dirty="0" smtClean="0">
                <a:solidFill>
                  <a:srgbClr val="0000FF"/>
                </a:solidFill>
              </a:rPr>
              <a:t>不会</a:t>
            </a:r>
            <a:r>
              <a:rPr lang="zh-CN" altLang="en-US" sz="2000" dirty="0">
                <a:solidFill>
                  <a:srgbClr val="0000FF"/>
                </a:solidFill>
              </a:rPr>
              <a:t>因传播过多的广播信息</a:t>
            </a:r>
            <a:r>
              <a:rPr lang="en-US" altLang="zh-CN" sz="2000" dirty="0">
                <a:solidFill>
                  <a:srgbClr val="0000FF"/>
                </a:solidFill>
              </a:rPr>
              <a:t>(</a:t>
            </a:r>
            <a:r>
              <a:rPr lang="zh-CN" altLang="en-US" sz="2000" dirty="0">
                <a:solidFill>
                  <a:srgbClr val="0000FF"/>
                </a:solidFill>
              </a:rPr>
              <a:t>即“</a:t>
            </a:r>
            <a:r>
              <a:rPr lang="zh-CN" altLang="en-US" sz="2000" dirty="0">
                <a:solidFill>
                  <a:srgbClr val="C00000"/>
                </a:solidFill>
              </a:rPr>
              <a:t>广播风暴</a:t>
            </a:r>
            <a:r>
              <a:rPr lang="zh-CN" altLang="en-US" sz="2000" dirty="0">
                <a:solidFill>
                  <a:srgbClr val="0000FF"/>
                </a:solidFill>
              </a:rPr>
              <a:t>”</a:t>
            </a:r>
            <a:r>
              <a:rPr lang="en-US" altLang="zh-CN" sz="2000" dirty="0">
                <a:solidFill>
                  <a:srgbClr val="0000FF"/>
                </a:solidFill>
              </a:rPr>
              <a:t>)</a:t>
            </a:r>
            <a:r>
              <a:rPr lang="zh-CN" altLang="en-US" sz="2000" dirty="0"/>
              <a:t>而引起性能恶化。 </a:t>
            </a:r>
            <a:endParaRPr lang="zh-CN" altLang="en-US" sz="2000" dirty="0"/>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89"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endParaRPr lang="zh-CN" altLang="en-US" dirty="0"/>
          </a:p>
        </p:txBody>
      </p:sp>
      <p:sp>
        <p:nvSpPr>
          <p:cNvPr id="352259" name="Rectangle 3"/>
          <p:cNvSpPr>
            <a:spLocks noGrp="1" noChangeArrowheads="1"/>
          </p:cNvSpPr>
          <p:nvPr>
            <p:ph idx="1"/>
          </p:nvPr>
        </p:nvSpPr>
        <p:spPr/>
        <p:txBody>
          <a:bodyPr/>
          <a:lstStyle/>
          <a:p>
            <a:pPr algn="just"/>
            <a:r>
              <a:rPr lang="zh-CN" altLang="en-US" sz="2800" dirty="0" smtClean="0"/>
              <a:t>首</a:t>
            </a:r>
            <a:r>
              <a:rPr lang="zh-CN" altLang="en-US" sz="2800" dirty="0"/>
              <a:t>部和尾</a:t>
            </a:r>
            <a:r>
              <a:rPr lang="zh-CN" altLang="en-US" sz="2800" dirty="0" smtClean="0"/>
              <a:t>部：</a:t>
            </a:r>
            <a:r>
              <a:rPr lang="zh-CN" altLang="en-US" sz="2800" dirty="0" smtClean="0">
                <a:solidFill>
                  <a:srgbClr val="FF0000"/>
                </a:solidFill>
              </a:rPr>
              <a:t>帧</a:t>
            </a:r>
            <a:r>
              <a:rPr lang="zh-CN" altLang="en-US" sz="2800" dirty="0">
                <a:solidFill>
                  <a:srgbClr val="FF0000"/>
                </a:solidFill>
              </a:rPr>
              <a:t>定界</a:t>
            </a:r>
            <a:r>
              <a:rPr lang="zh-CN" altLang="en-US" sz="2800" dirty="0" smtClean="0">
                <a:solidFill>
                  <a:srgbClr val="FF0000"/>
                </a:solidFill>
              </a:rPr>
              <a:t>。</a:t>
            </a:r>
            <a:endParaRPr lang="en-US" altLang="zh-CN" sz="2800" dirty="0" smtClean="0">
              <a:solidFill>
                <a:srgbClr val="FF0000"/>
              </a:solidFill>
            </a:endParaRPr>
          </a:p>
          <a:p>
            <a:pPr lvl="1" algn="just"/>
            <a:r>
              <a:rPr lang="zh-CN" altLang="en-US" sz="2400" dirty="0" smtClean="0"/>
              <a:t>出错时易于判断无效帧。</a:t>
            </a:r>
            <a:r>
              <a:rPr lang="zh-CN" altLang="en-US" dirty="0" smtClean="0"/>
              <a:t>  </a:t>
            </a:r>
            <a:endParaRPr lang="zh-CN" altLang="en-US" dirty="0"/>
          </a:p>
        </p:txBody>
      </p:sp>
      <p:sp>
        <p:nvSpPr>
          <p:cNvPr id="23" name="页脚占位符 4"/>
          <p:cNvSpPr>
            <a:spLocks noGrp="1"/>
          </p:cNvSpPr>
          <p:nvPr>
            <p:ph type="ftr" sz="quarter" idx="11"/>
          </p:nvPr>
        </p:nvSpPr>
        <p:spPr>
          <a:xfrm>
            <a:off x="3620901" y="4889276"/>
            <a:ext cx="3136900" cy="457200"/>
          </a:xfrm>
        </p:spPr>
        <p:txBody>
          <a:bodyPr/>
          <a:lstStyle/>
          <a:p>
            <a:r>
              <a:rPr lang="zh-CN" altLang="en-US" b="1">
                <a:solidFill>
                  <a:srgbClr val="000099"/>
                </a:solidFill>
                <a:latin typeface="+mn-lt"/>
                <a:ea typeface="黑体" panose="02010609060101010101" pitchFamily="2" charset="-122"/>
              </a:rPr>
              <a:t>课件制作人：谢希仁</a:t>
            </a:r>
            <a:endParaRPr lang="zh-CN" altLang="en-US" b="1">
              <a:solidFill>
                <a:srgbClr val="000099"/>
              </a:solidFill>
              <a:latin typeface="+mn-lt"/>
              <a:ea typeface="黑体" panose="02010609060101010101" pitchFamily="2" charset="-122"/>
            </a:endParaRPr>
          </a:p>
        </p:txBody>
      </p:sp>
      <p:sp>
        <p:nvSpPr>
          <p:cNvPr id="352260" name="Text Box 4"/>
          <p:cNvSpPr txBox="1">
            <a:spLocks noChangeArrowheads="1"/>
          </p:cNvSpPr>
          <p:nvPr/>
        </p:nvSpPr>
        <p:spPr bwMode="auto">
          <a:xfrm>
            <a:off x="8453516" y="2544713"/>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帧结束</a:t>
            </a:r>
            <a:endParaRPr kumimoji="1" lang="zh-CN" altLang="en-US" sz="2400" b="1">
              <a:solidFill>
                <a:srgbClr val="000099"/>
              </a:solidFill>
              <a:latin typeface="+mn-lt"/>
              <a:ea typeface="黑体" panose="02010609060101010101" pitchFamily="2" charset="-122"/>
            </a:endParaRPr>
          </a:p>
        </p:txBody>
      </p:sp>
      <p:sp>
        <p:nvSpPr>
          <p:cNvPr id="352261" name="Rectangle 5"/>
          <p:cNvSpPr>
            <a:spLocks noChangeArrowheads="1"/>
          </p:cNvSpPr>
          <p:nvPr/>
        </p:nvSpPr>
        <p:spPr bwMode="auto">
          <a:xfrm>
            <a:off x="1821999" y="3494038"/>
            <a:ext cx="1293283" cy="5969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帧首部</a:t>
            </a:r>
            <a:endParaRPr kumimoji="1" lang="zh-CN" altLang="en-US" sz="2400" b="1">
              <a:solidFill>
                <a:srgbClr val="000099"/>
              </a:solidFill>
              <a:latin typeface="+mn-lt"/>
              <a:ea typeface="黑体" panose="02010609060101010101" pitchFamily="2" charset="-122"/>
            </a:endParaRPr>
          </a:p>
        </p:txBody>
      </p:sp>
      <p:sp>
        <p:nvSpPr>
          <p:cNvPr id="352262" name="Rectangle 6"/>
          <p:cNvSpPr>
            <a:spLocks noChangeArrowheads="1"/>
          </p:cNvSpPr>
          <p:nvPr/>
        </p:nvSpPr>
        <p:spPr bwMode="auto">
          <a:xfrm>
            <a:off x="3115283" y="2420888"/>
            <a:ext cx="4634839" cy="596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anose="02010609060101010101" pitchFamily="2" charset="-122"/>
              </a:rPr>
              <a:t>IP </a:t>
            </a:r>
            <a:r>
              <a:rPr kumimoji="1" lang="zh-CN" altLang="en-US" sz="2400" b="1">
                <a:solidFill>
                  <a:srgbClr val="000099"/>
                </a:solidFill>
                <a:latin typeface="+mn-lt"/>
                <a:ea typeface="黑体" panose="02010609060101010101" pitchFamily="2" charset="-122"/>
              </a:rPr>
              <a:t>数据报</a:t>
            </a:r>
            <a:endParaRPr kumimoji="1" lang="zh-CN" altLang="en-US" sz="2400" b="1">
              <a:solidFill>
                <a:srgbClr val="000099"/>
              </a:solidFill>
              <a:latin typeface="+mn-lt"/>
              <a:ea typeface="黑体" panose="02010609060101010101" pitchFamily="2" charset="-122"/>
            </a:endParaRPr>
          </a:p>
        </p:txBody>
      </p:sp>
      <p:sp>
        <p:nvSpPr>
          <p:cNvPr id="352263" name="Rectangle 7"/>
          <p:cNvSpPr>
            <a:spLocks noChangeArrowheads="1"/>
          </p:cNvSpPr>
          <p:nvPr/>
        </p:nvSpPr>
        <p:spPr bwMode="auto">
          <a:xfrm>
            <a:off x="3115283" y="3494038"/>
            <a:ext cx="4634839" cy="596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帧的数据部分</a:t>
            </a:r>
            <a:endParaRPr kumimoji="1" lang="zh-CN" altLang="en-US" sz="2400" b="1">
              <a:solidFill>
                <a:srgbClr val="000099"/>
              </a:solidFill>
              <a:latin typeface="+mn-lt"/>
              <a:ea typeface="黑体" panose="02010609060101010101" pitchFamily="2" charset="-122"/>
            </a:endParaRPr>
          </a:p>
        </p:txBody>
      </p:sp>
      <p:sp>
        <p:nvSpPr>
          <p:cNvPr id="352264" name="Rectangle 8"/>
          <p:cNvSpPr>
            <a:spLocks noChangeArrowheads="1"/>
          </p:cNvSpPr>
          <p:nvPr/>
        </p:nvSpPr>
        <p:spPr bwMode="auto">
          <a:xfrm>
            <a:off x="7750122" y="3494038"/>
            <a:ext cx="1293283" cy="5969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帧尾部</a:t>
            </a:r>
            <a:endParaRPr kumimoji="1" lang="zh-CN" altLang="en-US" sz="2400" b="1">
              <a:solidFill>
                <a:srgbClr val="000099"/>
              </a:solidFill>
              <a:latin typeface="+mn-lt"/>
              <a:ea typeface="黑体" panose="02010609060101010101" pitchFamily="2" charset="-122"/>
            </a:endParaRPr>
          </a:p>
        </p:txBody>
      </p:sp>
      <p:sp>
        <p:nvSpPr>
          <p:cNvPr id="352265" name="Line 9"/>
          <p:cNvSpPr>
            <a:spLocks noChangeShapeType="1"/>
          </p:cNvSpPr>
          <p:nvPr/>
        </p:nvSpPr>
        <p:spPr bwMode="auto">
          <a:xfrm>
            <a:off x="3115283" y="4448125"/>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6" name="Line 10"/>
          <p:cNvSpPr>
            <a:spLocks noChangeShapeType="1"/>
          </p:cNvSpPr>
          <p:nvPr/>
        </p:nvSpPr>
        <p:spPr bwMode="auto">
          <a:xfrm>
            <a:off x="1821999" y="4925963"/>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7" name="Line 11"/>
          <p:cNvSpPr>
            <a:spLocks noChangeShapeType="1"/>
          </p:cNvSpPr>
          <p:nvPr/>
        </p:nvSpPr>
        <p:spPr bwMode="auto">
          <a:xfrm>
            <a:off x="1821999" y="4165456"/>
            <a:ext cx="0" cy="1073150"/>
          </a:xfrm>
          <a:prstGeom prst="line">
            <a:avLst/>
          </a:prstGeom>
          <a:noFill/>
          <a:ln w="5715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8" name="Line 12"/>
          <p:cNvSpPr>
            <a:spLocks noChangeShapeType="1"/>
          </p:cNvSpPr>
          <p:nvPr/>
        </p:nvSpPr>
        <p:spPr bwMode="auto">
          <a:xfrm>
            <a:off x="9043405" y="4210000"/>
            <a:ext cx="0" cy="10731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9" name="Line 13"/>
          <p:cNvSpPr>
            <a:spLocks noChangeShapeType="1"/>
          </p:cNvSpPr>
          <p:nvPr/>
        </p:nvSpPr>
        <p:spPr bwMode="auto">
          <a:xfrm>
            <a:off x="3115282" y="4210000"/>
            <a:ext cx="0"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0" name="Line 14"/>
          <p:cNvSpPr>
            <a:spLocks noChangeShapeType="1"/>
          </p:cNvSpPr>
          <p:nvPr/>
        </p:nvSpPr>
        <p:spPr bwMode="auto">
          <a:xfrm>
            <a:off x="7750121" y="4210000"/>
            <a:ext cx="0"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1" name="Text Box 15"/>
          <p:cNvSpPr txBox="1">
            <a:spLocks noChangeArrowheads="1"/>
          </p:cNvSpPr>
          <p:nvPr/>
        </p:nvSpPr>
        <p:spPr bwMode="auto">
          <a:xfrm>
            <a:off x="4840234" y="4202063"/>
            <a:ext cx="110479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sym typeface="Symbol" panose="05050102010706020507" pitchFamily="18" charset="2"/>
              </a:rPr>
              <a:t> </a:t>
            </a:r>
            <a:r>
              <a:rPr kumimoji="1" lang="en-US" altLang="zh-CN" sz="2400" b="1">
                <a:solidFill>
                  <a:srgbClr val="000099"/>
                </a:solidFill>
                <a:latin typeface="+mn-lt"/>
                <a:ea typeface="黑体" panose="02010609060101010101" pitchFamily="2" charset="-122"/>
              </a:rPr>
              <a:t>MTU</a:t>
            </a:r>
            <a:endParaRPr kumimoji="1" lang="en-US" altLang="zh-CN" sz="2400" b="1">
              <a:solidFill>
                <a:srgbClr val="000099"/>
              </a:solidFill>
              <a:latin typeface="+mn-lt"/>
              <a:ea typeface="黑体" panose="02010609060101010101" pitchFamily="2" charset="-122"/>
            </a:endParaRPr>
          </a:p>
        </p:txBody>
      </p:sp>
      <p:sp>
        <p:nvSpPr>
          <p:cNvPr id="352272" name="Text Box 16"/>
          <p:cNvSpPr txBox="1">
            <a:spLocks noChangeArrowheads="1"/>
          </p:cNvSpPr>
          <p:nvPr/>
        </p:nvSpPr>
        <p:spPr bwMode="auto">
          <a:xfrm>
            <a:off x="4152317" y="4705300"/>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数据链路层的帧长</a:t>
            </a:r>
            <a:endParaRPr kumimoji="1" lang="zh-CN" altLang="en-US" sz="2400" b="1">
              <a:solidFill>
                <a:srgbClr val="000099"/>
              </a:solidFill>
              <a:latin typeface="+mn-lt"/>
              <a:ea typeface="黑体" panose="02010609060101010101" pitchFamily="2" charset="-122"/>
            </a:endParaRPr>
          </a:p>
        </p:txBody>
      </p:sp>
      <p:sp>
        <p:nvSpPr>
          <p:cNvPr id="352273" name="AutoShape 17"/>
          <p:cNvSpPr>
            <a:spLocks noChangeArrowheads="1"/>
          </p:cNvSpPr>
          <p:nvPr/>
        </p:nvSpPr>
        <p:spPr bwMode="auto">
          <a:xfrm>
            <a:off x="5055208" y="3017788"/>
            <a:ext cx="754989" cy="595312"/>
          </a:xfrm>
          <a:prstGeom prst="downArrow">
            <a:avLst>
              <a:gd name="adj1" fmla="val 50000"/>
              <a:gd name="adj2" fmla="val 25000"/>
            </a:avLst>
          </a:prstGeom>
          <a:solidFill>
            <a:srgbClr val="66FF33"/>
          </a:solidFill>
          <a:ln w="9525">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352274" name="Text Box 18"/>
          <p:cNvSpPr txBox="1">
            <a:spLocks noChangeArrowheads="1"/>
          </p:cNvSpPr>
          <p:nvPr/>
        </p:nvSpPr>
        <p:spPr bwMode="auto">
          <a:xfrm>
            <a:off x="537786" y="5173568"/>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smtClean="0">
                <a:solidFill>
                  <a:srgbClr val="000099"/>
                </a:solidFill>
                <a:latin typeface="+mn-lt"/>
                <a:ea typeface="黑体" panose="02010609060101010101" pitchFamily="2" charset="-122"/>
              </a:rPr>
              <a:t>从这里开始发送</a:t>
            </a:r>
            <a:endParaRPr kumimoji="1" lang="zh-CN" altLang="en-US" sz="2400" b="1" dirty="0">
              <a:solidFill>
                <a:srgbClr val="000099"/>
              </a:solidFill>
              <a:latin typeface="+mn-lt"/>
              <a:ea typeface="黑体" panose="02010609060101010101" pitchFamily="2" charset="-122"/>
            </a:endParaRPr>
          </a:p>
        </p:txBody>
      </p:sp>
      <p:sp>
        <p:nvSpPr>
          <p:cNvPr id="352275" name="Line 19"/>
          <p:cNvSpPr>
            <a:spLocks noChangeShapeType="1"/>
          </p:cNvSpPr>
          <p:nvPr/>
        </p:nvSpPr>
        <p:spPr bwMode="auto">
          <a:xfrm flipV="1">
            <a:off x="1830598" y="3036839"/>
            <a:ext cx="0" cy="396875"/>
          </a:xfrm>
          <a:prstGeom prst="line">
            <a:avLst/>
          </a:prstGeom>
          <a:noFill/>
          <a:ln w="3810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6" name="Line 20"/>
          <p:cNvSpPr>
            <a:spLocks noChangeShapeType="1"/>
          </p:cNvSpPr>
          <p:nvPr/>
        </p:nvSpPr>
        <p:spPr bwMode="auto">
          <a:xfrm flipV="1">
            <a:off x="9036526" y="3036839"/>
            <a:ext cx="0" cy="396875"/>
          </a:xfrm>
          <a:prstGeom prst="line">
            <a:avLst/>
          </a:prstGeom>
          <a:noFill/>
          <a:ln w="3810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7" name="Text Box 21"/>
          <p:cNvSpPr txBox="1">
            <a:spLocks noChangeArrowheads="1"/>
          </p:cNvSpPr>
          <p:nvPr/>
        </p:nvSpPr>
        <p:spPr bwMode="auto">
          <a:xfrm>
            <a:off x="1304343" y="2544713"/>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帧开始</a:t>
            </a:r>
            <a:endParaRPr kumimoji="1" lang="zh-CN" altLang="en-US" sz="2400" b="1">
              <a:solidFill>
                <a:srgbClr val="000099"/>
              </a:solidFill>
              <a:latin typeface="+mn-lt"/>
              <a:ea typeface="黑体" panose="02010609060101010101" pitchFamily="2" charset="-122"/>
            </a:endParaRPr>
          </a:p>
        </p:txBody>
      </p:sp>
      <p:sp>
        <p:nvSpPr>
          <p:cNvPr id="24" name="Line 11"/>
          <p:cNvSpPr>
            <a:spLocks noChangeShapeType="1"/>
          </p:cNvSpPr>
          <p:nvPr/>
        </p:nvSpPr>
        <p:spPr bwMode="auto">
          <a:xfrm rot="16200000">
            <a:off x="1316596" y="3337364"/>
            <a:ext cx="0" cy="936103"/>
          </a:xfrm>
          <a:prstGeom prst="line">
            <a:avLst/>
          </a:prstGeom>
          <a:noFill/>
          <a:ln w="57150">
            <a:solidFill>
              <a:srgbClr val="000099"/>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 name="Text Box 18"/>
          <p:cNvSpPr txBox="1">
            <a:spLocks noChangeArrowheads="1"/>
          </p:cNvSpPr>
          <p:nvPr/>
        </p:nvSpPr>
        <p:spPr bwMode="auto">
          <a:xfrm>
            <a:off x="560512" y="3271743"/>
            <a:ext cx="971628" cy="461665"/>
          </a:xfrm>
          <a:prstGeom prst="rect">
            <a:avLst/>
          </a:prstGeom>
          <a:noFill/>
          <a:ln>
            <a:noFill/>
          </a:ln>
          <a:effectLst/>
        </p:spPr>
        <p:txBody>
          <a:bodyPr wrap="square">
            <a:spAutoFit/>
          </a:bodyPr>
          <a:lstStyle/>
          <a:p>
            <a:pPr algn="ctr"/>
            <a:r>
              <a:rPr kumimoji="1" lang="zh-CN" altLang="en-US" sz="2400" b="1" dirty="0" smtClean="0">
                <a:solidFill>
                  <a:srgbClr val="000099"/>
                </a:solidFill>
                <a:latin typeface="+mn-lt"/>
                <a:ea typeface="黑体" panose="02010609060101010101" pitchFamily="2" charset="-122"/>
              </a:rPr>
              <a:t>发送</a:t>
            </a:r>
            <a:endParaRPr kumimoji="1" lang="zh-CN" altLang="en-US" sz="2400" b="1" dirty="0">
              <a:solidFill>
                <a:srgbClr val="000099"/>
              </a:solidFill>
              <a:latin typeface="+mn-lt"/>
              <a:ea typeface="黑体" panose="02010609060101010101" pitchFamily="2" charset="-122"/>
            </a:endParaRPr>
          </a:p>
        </p:txBody>
      </p:sp>
      <p:sp>
        <p:nvSpPr>
          <p:cNvPr id="2" name="矩形 1"/>
          <p:cNvSpPr/>
          <p:nvPr/>
        </p:nvSpPr>
        <p:spPr>
          <a:xfrm>
            <a:off x="2468640" y="5575999"/>
            <a:ext cx="572471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用</a:t>
            </a:r>
            <a:r>
              <a:rPr lang="zh-CN" altLang="zh-CN" sz="2400" b="1" dirty="0">
                <a:latin typeface="+mn-lt"/>
                <a:ea typeface="黑体" panose="02010609060101010101" pitchFamily="2" charset="-122"/>
              </a:rPr>
              <a:t>帧首部和帧尾部封装成帧</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endParaRPr lang="zh-CN" altLang="en-US" sz="4000" dirty="0"/>
          </a:p>
        </p:txBody>
      </p:sp>
      <p:sp>
        <p:nvSpPr>
          <p:cNvPr id="3" name="内容占位符 2"/>
          <p:cNvSpPr>
            <a:spLocks noGrp="1"/>
          </p:cNvSpPr>
          <p:nvPr>
            <p:ph idx="1"/>
          </p:nvPr>
        </p:nvSpPr>
        <p:spPr/>
        <p:txBody>
          <a:bodyPr/>
          <a:lstStyle/>
          <a:p>
            <a:r>
              <a:rPr lang="en-US" altLang="zh-CN" dirty="0" smtClean="0"/>
              <a:t>IEEE 802.3ac </a:t>
            </a:r>
            <a:r>
              <a:rPr lang="zh-CN" altLang="zh-CN" dirty="0" smtClean="0"/>
              <a:t>标准：</a:t>
            </a:r>
            <a:r>
              <a:rPr lang="zh-CN" altLang="zh-CN" dirty="0"/>
              <a:t>定义了以太网的帧格式的扩展</a:t>
            </a:r>
            <a:r>
              <a:rPr lang="zh-CN" altLang="zh-CN" dirty="0" smtClean="0"/>
              <a:t>，</a:t>
            </a:r>
            <a:r>
              <a:rPr lang="zh-CN" altLang="en-US" dirty="0" smtClean="0"/>
              <a:t>以</a:t>
            </a:r>
            <a:r>
              <a:rPr lang="zh-CN" altLang="zh-CN" dirty="0" smtClean="0"/>
              <a:t>支持</a:t>
            </a:r>
            <a:r>
              <a:rPr lang="zh-CN" altLang="zh-CN" dirty="0"/>
              <a:t>虚拟</a:t>
            </a:r>
            <a:r>
              <a:rPr lang="zh-CN" altLang="zh-CN" dirty="0" smtClean="0"/>
              <a:t>局域网</a:t>
            </a:r>
            <a:r>
              <a:rPr lang="zh-CN" altLang="en-US" dirty="0" smtClean="0"/>
              <a:t>。</a:t>
            </a:r>
            <a:endParaRPr lang="en-US" altLang="zh-CN" dirty="0" smtClean="0"/>
          </a:p>
          <a:p>
            <a:r>
              <a:rPr lang="zh-CN" altLang="zh-CN" dirty="0"/>
              <a:t>在以太网的帧格式中插入一个</a:t>
            </a:r>
            <a:r>
              <a:rPr lang="en-US" altLang="zh-CN" dirty="0"/>
              <a:t>4</a:t>
            </a:r>
            <a:r>
              <a:rPr lang="zh-CN" altLang="zh-CN" dirty="0"/>
              <a:t>字节的</a:t>
            </a:r>
            <a:r>
              <a:rPr lang="zh-CN" altLang="zh-CN" dirty="0" smtClean="0"/>
              <a:t>标识符，称为</a:t>
            </a:r>
            <a:r>
              <a:rPr lang="en-US" altLang="zh-CN" dirty="0" smtClean="0"/>
              <a:t> </a:t>
            </a:r>
            <a:r>
              <a:rPr lang="en-US" altLang="zh-CN" dirty="0" smtClean="0">
                <a:solidFill>
                  <a:srgbClr val="FF0000"/>
                </a:solidFill>
              </a:rPr>
              <a:t>VLAN </a:t>
            </a:r>
            <a:r>
              <a:rPr lang="zh-CN" altLang="zh-CN" dirty="0" smtClean="0">
                <a:solidFill>
                  <a:srgbClr val="FF0000"/>
                </a:solidFill>
              </a:rPr>
              <a:t>标记</a:t>
            </a:r>
            <a:r>
              <a:rPr lang="en-US" altLang="zh-CN" dirty="0" smtClean="0">
                <a:solidFill>
                  <a:srgbClr val="FF0000"/>
                </a:solidFill>
              </a:rPr>
              <a:t> </a:t>
            </a:r>
            <a:r>
              <a:rPr lang="en-US" altLang="zh-CN" dirty="0" smtClean="0"/>
              <a:t>(</a:t>
            </a:r>
            <a:r>
              <a:rPr lang="en-US" altLang="zh-CN" dirty="0"/>
              <a:t>tag)</a:t>
            </a:r>
            <a:r>
              <a:rPr lang="zh-CN" dirty="0" smtClean="0"/>
              <a:t>：</a:t>
            </a:r>
            <a:r>
              <a:rPr lang="zh-CN" altLang="zh-CN" dirty="0" smtClean="0"/>
              <a:t>称为</a:t>
            </a:r>
            <a:r>
              <a:rPr lang="en-US" altLang="zh-CN" dirty="0" smtClean="0"/>
              <a:t> </a:t>
            </a:r>
            <a:r>
              <a:rPr lang="en-US" altLang="zh-CN" dirty="0" smtClean="0">
                <a:solidFill>
                  <a:srgbClr val="FF0000"/>
                </a:solidFill>
              </a:rPr>
              <a:t>802.1Q </a:t>
            </a:r>
            <a:r>
              <a:rPr lang="zh-CN" altLang="zh-CN" dirty="0" smtClean="0">
                <a:solidFill>
                  <a:srgbClr val="FF0000"/>
                </a:solidFill>
              </a:rPr>
              <a:t>帧</a:t>
            </a:r>
            <a:r>
              <a:rPr lang="en-US" altLang="zh-CN" dirty="0" smtClean="0"/>
              <a:t> </a:t>
            </a:r>
            <a:r>
              <a:rPr lang="zh-CN" altLang="en-US" dirty="0" smtClean="0"/>
              <a:t>或 </a:t>
            </a:r>
            <a:r>
              <a:rPr lang="zh-CN" altLang="en-US" dirty="0" smtClean="0">
                <a:solidFill>
                  <a:srgbClr val="FF0000"/>
                </a:solidFill>
              </a:rPr>
              <a:t>带标记的以太网</a:t>
            </a:r>
            <a:r>
              <a:rPr lang="zh-CN" altLang="en-US" dirty="0">
                <a:solidFill>
                  <a:srgbClr val="FF0000"/>
                </a:solidFill>
              </a:rPr>
              <a:t>帧</a:t>
            </a:r>
            <a:r>
              <a:rPr lang="zh-CN" altLang="zh-CN" dirty="0">
                <a:solidFill>
                  <a:srgbClr val="FF0000"/>
                </a:solidFill>
              </a:rPr>
              <a:t>。</a:t>
            </a:r>
            <a:endParaRPr lang="en-US" altLang="zh-CN" dirty="0">
              <a:solidFill>
                <a:srgbClr val="FF0000"/>
              </a:solidFill>
            </a:endParaRP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a:t>
            </a:r>
            <a:r>
              <a:rPr lang="zh-CN" altLang="en-US" sz="4000" dirty="0" smtClean="0"/>
              <a:t>的以太网</a:t>
            </a:r>
            <a:r>
              <a:rPr lang="zh-CN" altLang="en-US" sz="4000" dirty="0"/>
              <a:t>帧格式</a:t>
            </a:r>
            <a:endParaRPr lang="zh-CN" altLang="en-US" sz="4000" dirty="0"/>
          </a:p>
        </p:txBody>
      </p:sp>
      <p:sp>
        <p:nvSpPr>
          <p:cNvPr id="5" name="矩形 4"/>
          <p:cNvSpPr/>
          <p:nvPr/>
        </p:nvSpPr>
        <p:spPr>
          <a:xfrm>
            <a:off x="1919521" y="5805264"/>
            <a:ext cx="591379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插入</a:t>
            </a:r>
            <a:r>
              <a:rPr lang="en-US" altLang="zh-CN" sz="2400" b="1" dirty="0" smtClean="0">
                <a:latin typeface="+mn-lt"/>
                <a:ea typeface="黑体" panose="02010609060101010101" pitchFamily="2" charset="-122"/>
              </a:rPr>
              <a:t> VLAN </a:t>
            </a:r>
            <a:r>
              <a:rPr lang="zh-CN" altLang="zh-CN" sz="2400" b="1" dirty="0" smtClean="0">
                <a:latin typeface="+mn-lt"/>
                <a:ea typeface="黑体" panose="02010609060101010101" pitchFamily="2" charset="-122"/>
              </a:rPr>
              <a:t>标记</a:t>
            </a:r>
            <a:r>
              <a:rPr lang="zh-CN" altLang="zh-CN" sz="2400" b="1" dirty="0">
                <a:latin typeface="+mn-lt"/>
                <a:ea typeface="黑体" panose="02010609060101010101" pitchFamily="2" charset="-122"/>
              </a:rPr>
              <a:t>后变成</a:t>
            </a:r>
            <a:r>
              <a:rPr lang="zh-CN" altLang="zh-CN" sz="2400" b="1" dirty="0" smtClean="0">
                <a:latin typeface="+mn-lt"/>
                <a:ea typeface="黑体" panose="02010609060101010101" pitchFamily="2" charset="-122"/>
              </a:rPr>
              <a:t>了</a:t>
            </a:r>
            <a:r>
              <a:rPr lang="en-US" altLang="zh-CN" sz="2400" b="1" dirty="0" smtClean="0">
                <a:latin typeface="+mn-lt"/>
                <a:ea typeface="黑体" panose="02010609060101010101" pitchFamily="2" charset="-122"/>
              </a:rPr>
              <a:t> 802.1Q </a:t>
            </a:r>
            <a:r>
              <a:rPr lang="zh-CN" altLang="zh-CN" sz="2400" b="1" dirty="0" smtClean="0">
                <a:latin typeface="+mn-lt"/>
                <a:ea typeface="黑体" panose="02010609060101010101" pitchFamily="2" charset="-122"/>
              </a:rPr>
              <a:t>帧</a:t>
            </a:r>
            <a:endParaRPr lang="zh-CN" altLang="en-US" sz="2400" b="1" dirty="0">
              <a:latin typeface="+mn-lt"/>
              <a:ea typeface="黑体" panose="02010609060101010101" pitchFamily="2" charset="-122"/>
            </a:endParaRPr>
          </a:p>
        </p:txBody>
      </p:sp>
      <p:grpSp>
        <p:nvGrpSpPr>
          <p:cNvPr id="8" name="组合 7"/>
          <p:cNvGrpSpPr/>
          <p:nvPr/>
        </p:nvGrpSpPr>
        <p:grpSpPr>
          <a:xfrm>
            <a:off x="344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smtClean="0">
                    <a:solidFill>
                      <a:srgbClr val="0000CC"/>
                    </a:solidFill>
                    <a:latin typeface="+mn-lt"/>
                    <a:ea typeface="黑体" panose="02010609060101010101" pitchFamily="2" charset="-122"/>
                  </a:rPr>
                  <a:t>以太网</a:t>
                </a:r>
                <a:endParaRPr kumimoji="1" lang="en-US" altLang="zh-CN" sz="2000" b="1" dirty="0" smtClean="0">
                  <a:solidFill>
                    <a:srgbClr val="0000CC"/>
                  </a:solidFill>
                  <a:latin typeface="+mn-lt"/>
                  <a:ea typeface="黑体" panose="02010609060101010101" pitchFamily="2" charset="-122"/>
                </a:endParaRPr>
              </a:p>
              <a:p>
                <a:pPr algn="ctr" defTabSz="762000">
                  <a:lnSpc>
                    <a:spcPct val="80000"/>
                  </a:lnSpc>
                </a:pPr>
                <a:r>
                  <a:rPr kumimoji="1" lang="en-US" altLang="zh-CN" sz="2000" b="1" dirty="0" smtClean="0">
                    <a:solidFill>
                      <a:srgbClr val="0000CC"/>
                    </a:solidFill>
                    <a:latin typeface="+mn-lt"/>
                    <a:ea typeface="黑体" panose="02010609060101010101" pitchFamily="2" charset="-122"/>
                  </a:rPr>
                  <a:t>MAC</a:t>
                </a:r>
                <a:r>
                  <a:rPr kumimoji="1" lang="zh-CN" altLang="en-US" sz="2000" b="1" dirty="0" smtClean="0">
                    <a:solidFill>
                      <a:srgbClr val="0000CC"/>
                    </a:solidFill>
                    <a:latin typeface="+mn-lt"/>
                    <a:ea typeface="黑体" panose="02010609060101010101" pitchFamily="2" charset="-122"/>
                  </a:rPr>
                  <a:t>帧</a:t>
                </a:r>
                <a:endParaRPr kumimoji="1" lang="zh-CN" altLang="en-US" sz="2000" b="1" dirty="0">
                  <a:solidFill>
                    <a:srgbClr val="0000CC"/>
                  </a:solidFill>
                  <a:latin typeface="+mn-lt"/>
                  <a:ea typeface="黑体" panose="02010609060101010101" pitchFamily="2" charset="-122"/>
                </a:endParaRP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smtClean="0">
                    <a:solidFill>
                      <a:srgbClr val="0000CC"/>
                    </a:solidFill>
                    <a:latin typeface="+mn-lt"/>
                    <a:ea typeface="黑体" panose="02010609060101010101" pitchFamily="2" charset="-122"/>
                  </a:rPr>
                  <a:t>字节</a:t>
                </a:r>
                <a:endParaRPr kumimoji="1" lang="en-US" altLang="zh-CN" sz="2000" b="1" dirty="0">
                  <a:solidFill>
                    <a:srgbClr val="0000CC"/>
                  </a:solidFill>
                  <a:latin typeface="+mn-lt"/>
                  <a:ea typeface="黑体" panose="02010609060101010101"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anose="020B0604030504040204" pitchFamily="34" charset="0"/>
                    <a:ea typeface="黑体" panose="02010609060101010101" pitchFamily="2" charset="-122"/>
                  </a:rPr>
                  <a:t>6</a:t>
                </a:r>
                <a:endParaRPr kumimoji="1" lang="en-US" altLang="zh-CN" sz="2000" b="1" dirty="0">
                  <a:solidFill>
                    <a:srgbClr val="0000CC"/>
                  </a:solidFill>
                  <a:latin typeface="Tahoma" panose="020B0604030504040204" pitchFamily="34" charset="0"/>
                  <a:ea typeface="黑体" panose="02010609060101010101" pitchFamily="2" charset="-122"/>
                </a:endParaRP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6</a:t>
                </a:r>
                <a:endParaRPr kumimoji="1" lang="en-US" altLang="zh-CN" sz="2000" b="1">
                  <a:solidFill>
                    <a:srgbClr val="0000CC"/>
                  </a:solidFill>
                  <a:latin typeface="Tahoma" panose="020B0604030504040204" pitchFamily="34" charset="0"/>
                  <a:ea typeface="黑体" panose="02010609060101010101" pitchFamily="2" charset="-122"/>
                </a:endParaRP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2</a:t>
                </a:r>
                <a:endParaRPr kumimoji="1" lang="en-US" altLang="zh-CN" sz="2000" b="1">
                  <a:solidFill>
                    <a:srgbClr val="0000CC"/>
                  </a:solidFill>
                  <a:latin typeface="Tahoma" panose="020B0604030504040204" pitchFamily="34" charset="0"/>
                  <a:ea typeface="黑体" panose="02010609060101010101" pitchFamily="2" charset="-122"/>
                </a:endParaRP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anose="020B0604030504040204" pitchFamily="34" charset="0"/>
                    <a:ea typeface="黑体" panose="02010609060101010101" pitchFamily="2" charset="-122"/>
                  </a:rPr>
                  <a:t>46 ~ 1500</a:t>
                </a:r>
                <a:endParaRPr kumimoji="1" lang="en-US" altLang="zh-CN" sz="2000" b="1" dirty="0">
                  <a:solidFill>
                    <a:srgbClr val="0000CC"/>
                  </a:solidFill>
                  <a:latin typeface="Tahoma" panose="020B0604030504040204" pitchFamily="34" charset="0"/>
                  <a:ea typeface="黑体" panose="02010609060101010101" pitchFamily="2" charset="-122"/>
                </a:endParaRP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4</a:t>
                </a:r>
                <a:endParaRPr kumimoji="1" lang="en-US" altLang="zh-CN" sz="2000" b="1">
                  <a:solidFill>
                    <a:srgbClr val="0000CC"/>
                  </a:solidFill>
                  <a:latin typeface="Tahoma" panose="020B0604030504040204" pitchFamily="34" charset="0"/>
                  <a:ea typeface="黑体" panose="02010609060101010101" pitchFamily="2" charset="-122"/>
                </a:endParaRPr>
              </a:p>
            </p:txBody>
          </p:sp>
          <p:sp>
            <p:nvSpPr>
              <p:cNvPr id="52" name="Freeform 11"/>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smtClean="0">
                    <a:solidFill>
                      <a:srgbClr val="0000CC"/>
                    </a:solidFill>
                    <a:latin typeface="+mn-lt"/>
                    <a:ea typeface="黑体" panose="02010609060101010101" pitchFamily="2" charset="-122"/>
                  </a:rPr>
                  <a:t>VLAN </a:t>
                </a:r>
                <a:r>
                  <a:rPr lang="zh-CN" altLang="zh-CN" b="1" dirty="0" smtClean="0">
                    <a:solidFill>
                      <a:srgbClr val="0000CC"/>
                    </a:solidFill>
                    <a:latin typeface="+mn-lt"/>
                    <a:ea typeface="黑体" panose="02010609060101010101" pitchFamily="2" charset="-122"/>
                  </a:rPr>
                  <a:t>标识符</a:t>
                </a:r>
                <a:endParaRPr lang="en-US" altLang="zh-CN" b="1" dirty="0" smtClean="0">
                  <a:solidFill>
                    <a:srgbClr val="0000CC"/>
                  </a:solidFill>
                  <a:latin typeface="+mn-lt"/>
                  <a:ea typeface="黑体" panose="02010609060101010101" pitchFamily="2" charset="-122"/>
                </a:endParaRPr>
              </a:p>
              <a:p>
                <a:pPr algn="ctr" defTabSz="762000"/>
                <a:r>
                  <a:rPr kumimoji="1" lang="en-US" altLang="zh-CN" b="1" dirty="0" smtClean="0">
                    <a:solidFill>
                      <a:srgbClr val="0000CC"/>
                    </a:solidFill>
                    <a:latin typeface="+mn-lt"/>
                    <a:ea typeface="黑体" panose="02010609060101010101" pitchFamily="2" charset="-122"/>
                  </a:rPr>
                  <a:t>12 </a:t>
                </a:r>
                <a:r>
                  <a:rPr kumimoji="1" lang="zh-CN" altLang="en-US" b="1" dirty="0" smtClean="0">
                    <a:solidFill>
                      <a:srgbClr val="0000CC"/>
                    </a:solidFill>
                    <a:latin typeface="+mn-lt"/>
                    <a:ea typeface="黑体" panose="02010609060101010101" pitchFamily="2" charset="-122"/>
                  </a:rPr>
                  <a:t>位</a:t>
                </a:r>
                <a:r>
                  <a:rPr kumimoji="1" lang="en-US" altLang="zh-CN" b="1" dirty="0" smtClean="0">
                    <a:solidFill>
                      <a:srgbClr val="0000CC"/>
                    </a:solidFill>
                    <a:latin typeface="+mn-lt"/>
                    <a:ea typeface="黑体" panose="02010609060101010101" pitchFamily="2" charset="-122"/>
                  </a:rPr>
                  <a:t> </a:t>
                </a:r>
                <a:r>
                  <a:rPr kumimoji="1" lang="en-US" altLang="zh-CN" b="1" dirty="0">
                    <a:solidFill>
                      <a:srgbClr val="0000CC"/>
                    </a:solidFill>
                    <a:latin typeface="+mn-lt"/>
                    <a:ea typeface="黑体" panose="02010609060101010101" pitchFamily="2" charset="-122"/>
                  </a:rPr>
                  <a:t>(</a:t>
                </a:r>
                <a:r>
                  <a:rPr kumimoji="1" lang="en-US" altLang="zh-CN" b="1" dirty="0" smtClean="0">
                    <a:solidFill>
                      <a:srgbClr val="0000CC"/>
                    </a:solidFill>
                    <a:latin typeface="+mn-lt"/>
                    <a:ea typeface="黑体" panose="02010609060101010101" pitchFamily="2" charset="-122"/>
                  </a:rPr>
                  <a:t>4096</a:t>
                </a:r>
                <a:r>
                  <a:rPr kumimoji="1" lang="zh-CN" altLang="en-US" b="1" dirty="0" smtClean="0">
                    <a:solidFill>
                      <a:srgbClr val="0000CC"/>
                    </a:solidFill>
                    <a:latin typeface="+mn-lt"/>
                    <a:ea typeface="黑体" panose="02010609060101010101" pitchFamily="2" charset="-122"/>
                  </a:rPr>
                  <a:t>个</a:t>
                </a:r>
                <a:r>
                  <a:rPr kumimoji="1" lang="en-US" altLang="zh-CN" b="1" dirty="0" smtClean="0">
                    <a:solidFill>
                      <a:srgbClr val="0000CC"/>
                    </a:solidFill>
                    <a:latin typeface="+mn-lt"/>
                    <a:ea typeface="黑体" panose="02010609060101010101" pitchFamily="2" charset="-122"/>
                  </a:rPr>
                  <a:t>VLAN)</a:t>
                </a:r>
                <a:endParaRPr kumimoji="1" lang="en-US" altLang="zh-CN" b="1" dirty="0">
                  <a:solidFill>
                    <a:srgbClr val="0000CC"/>
                  </a:solidFill>
                  <a:latin typeface="+mn-lt"/>
                  <a:ea typeface="黑体" panose="02010609060101010101" pitchFamily="2" charset="-122"/>
                </a:endParaRP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4</a:t>
                </a:r>
                <a:endParaRPr kumimoji="1" lang="en-US" altLang="zh-CN" sz="2000" b="1">
                  <a:solidFill>
                    <a:srgbClr val="0000CC"/>
                  </a:solidFill>
                  <a:latin typeface="Tahoma" panose="020B0604030504040204" pitchFamily="34" charset="0"/>
                  <a:ea typeface="黑体" panose="02010609060101010101" pitchFamily="2" charset="-122"/>
                </a:endParaRPr>
              </a:p>
            </p:txBody>
          </p:sp>
          <p:sp>
            <p:nvSpPr>
              <p:cNvPr id="59" name="Rectangle 18"/>
              <p:cNvSpPr>
                <a:spLocks noChangeArrowheads="1"/>
              </p:cNvSpPr>
              <p:nvPr/>
            </p:nvSpPr>
            <p:spPr bwMode="auto">
              <a:xfrm>
                <a:off x="3296816" y="4447565"/>
                <a:ext cx="1344921" cy="643766"/>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smtClean="0">
                    <a:solidFill>
                      <a:srgbClr val="0000CC"/>
                    </a:solidFill>
                    <a:latin typeface="+mn-lt"/>
                    <a:ea typeface="黑体" panose="02010609060101010101" pitchFamily="2" charset="-122"/>
                  </a:rPr>
                  <a:t>用户优先级</a:t>
                </a:r>
                <a:endParaRPr kumimoji="1" lang="en-US" altLang="zh-CN" b="1" dirty="0">
                  <a:solidFill>
                    <a:srgbClr val="0000CC"/>
                  </a:solidFill>
                  <a:latin typeface="+mn-lt"/>
                  <a:ea typeface="黑体" panose="02010609060101010101" pitchFamily="2" charset="-122"/>
                </a:endParaRPr>
              </a:p>
              <a:p>
                <a:pPr algn="ctr" defTabSz="762000"/>
                <a:r>
                  <a:rPr kumimoji="1" lang="en-US" altLang="zh-CN" b="1" dirty="0">
                    <a:solidFill>
                      <a:srgbClr val="0000CC"/>
                    </a:solidFill>
                    <a:latin typeface="+mn-lt"/>
                    <a:ea typeface="黑体" panose="02010609060101010101" pitchFamily="2" charset="-122"/>
                  </a:rPr>
                  <a:t>3 </a:t>
                </a:r>
                <a:r>
                  <a:rPr kumimoji="1" lang="zh-CN" altLang="en-US" b="1" dirty="0" smtClean="0">
                    <a:solidFill>
                      <a:srgbClr val="0000CC"/>
                    </a:solidFill>
                    <a:latin typeface="+mn-lt"/>
                    <a:ea typeface="黑体" panose="02010609060101010101" pitchFamily="2" charset="-122"/>
                  </a:rPr>
                  <a:t>位</a:t>
                </a:r>
                <a:endParaRPr kumimoji="1" lang="en-US" altLang="zh-CN" b="1" dirty="0">
                  <a:solidFill>
                    <a:srgbClr val="0000CC"/>
                  </a:solidFill>
                  <a:latin typeface="+mn-lt"/>
                  <a:ea typeface="黑体" panose="02010609060101010101"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anose="02010609060101010101" pitchFamily="2" charset="-122"/>
                  </a:rPr>
                  <a:t>规范格式指示符</a:t>
                </a:r>
                <a:r>
                  <a:rPr kumimoji="1" lang="en-US" altLang="zh-CN" b="1" dirty="0" smtClean="0">
                    <a:solidFill>
                      <a:srgbClr val="0000CC"/>
                    </a:solidFill>
                    <a:latin typeface="+mn-lt"/>
                    <a:ea typeface="黑体" panose="02010609060101010101" pitchFamily="2" charset="-122"/>
                  </a:rPr>
                  <a:t>( </a:t>
                </a:r>
                <a:r>
                  <a:rPr kumimoji="1" lang="en-US" altLang="zh-CN" b="1" dirty="0">
                    <a:solidFill>
                      <a:srgbClr val="0000CC"/>
                    </a:solidFill>
                    <a:latin typeface="+mn-lt"/>
                    <a:ea typeface="黑体" panose="02010609060101010101" pitchFamily="2" charset="-122"/>
                  </a:rPr>
                  <a:t>CFI )</a:t>
                </a:r>
                <a:endParaRPr kumimoji="1" lang="en-US" altLang="zh-CN" b="1" dirty="0">
                  <a:solidFill>
                    <a:srgbClr val="0000CC"/>
                  </a:solidFill>
                  <a:latin typeface="+mn-lt"/>
                  <a:ea typeface="黑体" panose="02010609060101010101" pitchFamily="2" charset="-122"/>
                </a:endParaRPr>
              </a:p>
              <a:p>
                <a:pPr algn="ctr" defTabSz="762000"/>
                <a:r>
                  <a:rPr kumimoji="1" lang="en-US" altLang="zh-CN" b="1" dirty="0">
                    <a:solidFill>
                      <a:srgbClr val="0000CC"/>
                    </a:solidFill>
                    <a:latin typeface="+mn-lt"/>
                    <a:ea typeface="黑体" panose="02010609060101010101" pitchFamily="2" charset="-122"/>
                  </a:rPr>
                  <a:t>1 </a:t>
                </a:r>
                <a:r>
                  <a:rPr kumimoji="1" lang="zh-CN" altLang="en-US" b="1" dirty="0" smtClean="0">
                    <a:solidFill>
                      <a:srgbClr val="0000CC"/>
                    </a:solidFill>
                    <a:latin typeface="+mn-lt"/>
                    <a:ea typeface="黑体" panose="02010609060101010101" pitchFamily="2" charset="-122"/>
                  </a:rPr>
                  <a:t>位</a:t>
                </a:r>
                <a:r>
                  <a:rPr kumimoji="1" lang="en-US" altLang="zh-CN" b="1" dirty="0" smtClean="0">
                    <a:solidFill>
                      <a:srgbClr val="0000CC"/>
                    </a:solidFill>
                    <a:latin typeface="+mn-lt"/>
                    <a:ea typeface="黑体" panose="02010609060101010101" pitchFamily="2" charset="-122"/>
                  </a:rPr>
                  <a:t> </a:t>
                </a:r>
                <a:endParaRPr kumimoji="1" lang="en-US" altLang="zh-CN" b="1" dirty="0">
                  <a:solidFill>
                    <a:srgbClr val="0000CC"/>
                  </a:solidFill>
                  <a:latin typeface="+mn-lt"/>
                  <a:ea typeface="黑体" panose="02010609060101010101" pitchFamily="2" charset="-122"/>
                </a:endParaRP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anose="02010609060101010101" pitchFamily="2" charset="-122"/>
                  </a:rPr>
                  <a:t>目地地址</a:t>
                </a:r>
                <a:endParaRPr kumimoji="1" lang="zh-CN" altLang="en-US" sz="2000" b="1" dirty="0">
                  <a:solidFill>
                    <a:srgbClr val="000099"/>
                  </a:solidFill>
                  <a:ea typeface="黑体" panose="02010609060101010101" pitchFamily="2" charset="-122"/>
                </a:endParaRP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anose="02010609060101010101" pitchFamily="2" charset="-122"/>
                  </a:rPr>
                  <a:t>源地址</a:t>
                </a:r>
                <a:endParaRPr kumimoji="1" lang="zh-CN" altLang="en-US" sz="2000" b="1" dirty="0">
                  <a:solidFill>
                    <a:srgbClr val="000099"/>
                  </a:solidFill>
                  <a:ea typeface="黑体" panose="02010609060101010101" pitchFamily="2" charset="-122"/>
                </a:endParaRP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ea typeface="宋体" panose="02010600030101010101" pitchFamily="2" charset="-122"/>
                  </a:rPr>
                  <a:t>802.1Q</a:t>
                </a:r>
                <a:endParaRPr lang="en-US" altLang="zh-CN" b="1" dirty="0">
                  <a:ea typeface="宋体" panose="02010600030101010101" pitchFamily="2" charset="-122"/>
                </a:endParaRPr>
              </a:p>
              <a:p>
                <a:pPr algn="ctr"/>
                <a:r>
                  <a:rPr lang="zh-CN" altLang="en-US" b="1" dirty="0" smtClean="0">
                    <a:ea typeface="宋体" panose="02010600030101010101" pitchFamily="2" charset="-122"/>
                  </a:rPr>
                  <a:t>标记</a:t>
                </a:r>
                <a:endParaRPr lang="en-US" altLang="zh-CN" b="1" dirty="0">
                  <a:ea typeface="宋体" panose="02010600030101010101" pitchFamily="2" charset="-122"/>
                </a:endParaRP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anose="02010609060101010101" pitchFamily="2" charset="-122"/>
                  </a:rPr>
                  <a:t>长度</a:t>
                </a:r>
                <a:r>
                  <a:rPr kumimoji="1" lang="en-US" altLang="zh-CN" sz="2000" b="1" dirty="0">
                    <a:solidFill>
                      <a:srgbClr val="000099"/>
                    </a:solidFill>
                    <a:ea typeface="黑体" panose="02010609060101010101" pitchFamily="2" charset="-122"/>
                  </a:rPr>
                  <a:t>/</a:t>
                </a:r>
                <a:r>
                  <a:rPr kumimoji="1" lang="zh-CN" altLang="en-US" sz="2000" b="1" dirty="0">
                    <a:solidFill>
                      <a:srgbClr val="000099"/>
                    </a:solidFill>
                    <a:ea typeface="黑体" panose="02010609060101010101" pitchFamily="2" charset="-122"/>
                  </a:rPr>
                  <a:t>类型</a:t>
                </a:r>
                <a:endParaRPr kumimoji="1" lang="zh-CN" altLang="en-US" sz="2000" b="1" dirty="0">
                  <a:solidFill>
                    <a:srgbClr val="000099"/>
                  </a:solidFill>
                  <a:ea typeface="黑体" panose="02010609060101010101" pitchFamily="2" charset="-122"/>
                </a:endParaRP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anose="02010609060101010101" pitchFamily="2" charset="-122"/>
                  </a:rPr>
                  <a:t>数      </a:t>
                </a:r>
                <a:r>
                  <a:rPr kumimoji="1" lang="zh-CN" altLang="en-US" sz="2000" b="1" dirty="0" smtClean="0">
                    <a:solidFill>
                      <a:srgbClr val="000099"/>
                    </a:solidFill>
                    <a:ea typeface="黑体" panose="02010609060101010101" pitchFamily="2" charset="-122"/>
                  </a:rPr>
                  <a:t>据</a:t>
                </a:r>
                <a:endParaRPr kumimoji="1" lang="zh-CN" altLang="en-US" sz="2000" b="1" dirty="0">
                  <a:solidFill>
                    <a:srgbClr val="000099"/>
                  </a:solidFill>
                  <a:ea typeface="黑体" panose="02010609060101010101" pitchFamily="2" charset="-122"/>
                </a:endParaRP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smtClean="0">
                    <a:solidFill>
                      <a:srgbClr val="000099"/>
                    </a:solidFill>
                    <a:ea typeface="宋体" panose="02010600030101010101" pitchFamily="2" charset="-122"/>
                  </a:rPr>
                  <a:t>FCS</a:t>
                </a:r>
                <a:endParaRPr lang="en-US" altLang="zh-CN" sz="2000" b="1" dirty="0">
                  <a:solidFill>
                    <a:srgbClr val="000099"/>
                  </a:solidFill>
                  <a:ea typeface="宋体" panose="02010600030101010101" pitchFamily="2" charset="-122"/>
                </a:endParaRP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anose="020B0604030504040204" pitchFamily="34" charset="0"/>
                    <a:ea typeface="黑体" panose="02010609060101010101" pitchFamily="2" charset="-122"/>
                  </a:rPr>
                  <a:t>2 </a:t>
                </a:r>
                <a:r>
                  <a:rPr kumimoji="1" lang="zh-CN" altLang="en-US" sz="2000" b="1" dirty="0" smtClean="0">
                    <a:solidFill>
                      <a:srgbClr val="CC0000"/>
                    </a:solidFill>
                    <a:latin typeface="Tahoma" panose="020B0604030504040204" pitchFamily="34" charset="0"/>
                    <a:ea typeface="黑体" panose="02010609060101010101" pitchFamily="2" charset="-122"/>
                  </a:rPr>
                  <a:t>字节</a:t>
                </a:r>
                <a:endParaRPr kumimoji="1" lang="en-US" altLang="zh-CN" sz="2000" b="1" dirty="0">
                  <a:solidFill>
                    <a:srgbClr val="CC0000"/>
                  </a:solidFill>
                  <a:latin typeface="Tahoma" panose="020B0604030504040204" pitchFamily="34" charset="0"/>
                  <a:ea typeface="黑体" panose="02010609060101010101"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anose="020B0604030504040204" pitchFamily="34" charset="0"/>
                    <a:ea typeface="黑体" panose="02010609060101010101" pitchFamily="2" charset="-122"/>
                  </a:rPr>
                  <a:t>2 </a:t>
                </a:r>
                <a:r>
                  <a:rPr kumimoji="1" lang="zh-CN" altLang="en-US" sz="2000" b="1" dirty="0" smtClean="0">
                    <a:solidFill>
                      <a:srgbClr val="CC0000"/>
                    </a:solidFill>
                    <a:latin typeface="Tahoma" panose="020B0604030504040204" pitchFamily="34" charset="0"/>
                    <a:ea typeface="黑体" panose="02010609060101010101" pitchFamily="2" charset="-122"/>
                  </a:rPr>
                  <a:t>字节</a:t>
                </a:r>
                <a:endParaRPr kumimoji="1" lang="en-US" altLang="zh-CN" sz="2000" b="1" dirty="0">
                  <a:solidFill>
                    <a:srgbClr val="CC0000"/>
                  </a:solidFill>
                  <a:latin typeface="Tahoma" panose="020B0604030504040204" pitchFamily="34" charset="0"/>
                  <a:ea typeface="黑体" panose="02010609060101010101"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ln>
                <a:effectLst>
                  <a:outerShdw dist="35921" dir="2700000" algn="ctr" rotWithShape="0">
                    <a:schemeClr val="bg2"/>
                  </a:outerShdw>
                </a:effectLst>
              </p:spPr>
              <p:txBody>
                <a:bodyPr wrap="none" anchor="ctr"/>
                <a:lstStyle/>
                <a:p>
                  <a:endParaRPr lang="zh-CN" altLang="en-US" sz="1600">
                    <a:ea typeface="宋体" panose="02010600030101010101"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2236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smtClean="0">
                      <a:latin typeface="Tahoma" panose="020B0604030504040204" pitchFamily="34" charset="0"/>
                      <a:ea typeface="宋体" panose="02010600030101010101" pitchFamily="2" charset="-122"/>
                    </a:rPr>
                    <a:t>802.1Q </a:t>
                  </a:r>
                  <a:r>
                    <a:rPr lang="zh-CN" altLang="en-US" sz="2000" b="1" dirty="0" smtClean="0">
                      <a:latin typeface="Tahoma" panose="020B0604030504040204" pitchFamily="34" charset="0"/>
                      <a:ea typeface="宋体" panose="02010600030101010101" pitchFamily="2" charset="-122"/>
                    </a:rPr>
                    <a:t>标记类型</a:t>
                  </a:r>
                  <a:endParaRPr lang="en-US" altLang="zh-CN" sz="2000" b="1" dirty="0">
                    <a:latin typeface="Tahoma" panose="020B0604030504040204" pitchFamily="34" charset="0"/>
                    <a:ea typeface="宋体" panose="02010600030101010101"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000" b="1" dirty="0" smtClean="0">
                      <a:latin typeface="Tahoma" panose="020B0604030504040204" pitchFamily="34" charset="0"/>
                      <a:ea typeface="宋体" panose="02010600030101010101" pitchFamily="2" charset="-122"/>
                    </a:rPr>
                    <a:t>0</a:t>
                  </a:r>
                  <a:r>
                    <a:rPr lang="en-US" altLang="zh-CN" sz="1600" b="1" dirty="0" smtClean="0">
                      <a:latin typeface="Tahoma" panose="020B0604030504040204" pitchFamily="34" charset="0"/>
                      <a:ea typeface="宋体" panose="02010600030101010101" pitchFamily="2" charset="-122"/>
                    </a:rPr>
                    <a:t>X</a:t>
                  </a:r>
                  <a:r>
                    <a:rPr lang="en-US" altLang="zh-CN" sz="2000" b="1" dirty="0" smtClean="0">
                      <a:latin typeface="Tahoma" panose="020B0604030504040204" pitchFamily="34" charset="0"/>
                      <a:ea typeface="宋体" panose="02010600030101010101" pitchFamily="2" charset="-122"/>
                    </a:rPr>
                    <a:t>8100</a:t>
                  </a:r>
                  <a:endParaRPr lang="en-US" altLang="zh-CN" sz="2000" b="1" dirty="0" smtClean="0">
                    <a:latin typeface="Tahoma" panose="020B0604030504040204" pitchFamily="34" charset="0"/>
                    <a:ea typeface="宋体" panose="02010600030101010101" pitchFamily="2" charset="-122"/>
                  </a:endParaRPr>
                </a:p>
                <a:p>
                  <a:pPr algn="ctr"/>
                  <a:r>
                    <a:rPr kumimoji="1" lang="en-US" altLang="zh-CN" sz="1600" b="1" dirty="0">
                      <a:solidFill>
                        <a:srgbClr val="000099"/>
                      </a:solidFill>
                      <a:ea typeface="黑体" panose="02010609060101010101" pitchFamily="2" charset="-122"/>
                    </a:rPr>
                    <a:t>(</a:t>
                  </a:r>
                  <a:r>
                    <a:rPr kumimoji="1" lang="en-US" altLang="zh-CN" sz="1600" b="1" dirty="0" smtClean="0">
                      <a:solidFill>
                        <a:srgbClr val="000099"/>
                      </a:solidFill>
                      <a:ea typeface="黑体" panose="02010609060101010101" pitchFamily="2" charset="-122"/>
                    </a:rPr>
                    <a:t>1 </a:t>
                  </a:r>
                  <a:r>
                    <a:rPr kumimoji="1" lang="en-US" altLang="zh-CN" sz="1600" b="1" dirty="0">
                      <a:solidFill>
                        <a:srgbClr val="000099"/>
                      </a:solidFill>
                      <a:ea typeface="黑体" panose="02010609060101010101" pitchFamily="2" charset="-122"/>
                    </a:rPr>
                    <a:t>0 0 0 0 0 0 1  0 0 0 0 0 0 0 </a:t>
                  </a:r>
                  <a:r>
                    <a:rPr kumimoji="1" lang="en-US" altLang="zh-CN" sz="1600" b="1" dirty="0" smtClean="0">
                      <a:solidFill>
                        <a:srgbClr val="000099"/>
                      </a:solidFill>
                      <a:ea typeface="黑体" panose="02010609060101010101" pitchFamily="2" charset="-122"/>
                    </a:rPr>
                    <a:t>0)</a:t>
                  </a:r>
                  <a:endParaRPr lang="en-US" altLang="zh-CN" sz="1600" b="1" dirty="0">
                    <a:latin typeface="Tahoma" panose="020B0604030504040204" pitchFamily="34" charset="0"/>
                    <a:ea typeface="宋体" panose="02010600030101010101"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a:latin typeface="Tahoma" panose="020B0604030504040204" pitchFamily="34" charset="0"/>
                      <a:ea typeface="宋体" panose="02010600030101010101" pitchFamily="2" charset="-122"/>
                    </a:rPr>
                    <a:t>PRI</a:t>
                  </a:r>
                  <a:endParaRPr lang="en-US" altLang="zh-CN" sz="2000" b="1" dirty="0">
                    <a:latin typeface="Tahoma" panose="020B0604030504040204" pitchFamily="34" charset="0"/>
                    <a:ea typeface="宋体" panose="02010600030101010101" pitchFamily="2" charset="-122"/>
                  </a:endParaRP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a:latin typeface="Tahoma" panose="020B0604030504040204" pitchFamily="34" charset="0"/>
                      <a:ea typeface="宋体" panose="02010600030101010101" pitchFamily="2" charset="-122"/>
                    </a:rPr>
                    <a:t>VLAN ID</a:t>
                  </a:r>
                  <a:endParaRPr lang="en-US" altLang="zh-CN" sz="2000" b="1" dirty="0">
                    <a:latin typeface="Tahoma" panose="020B0604030504040204" pitchFamily="34" charset="0"/>
                    <a:ea typeface="宋体" panose="02010600030101010101" pitchFamily="2" charset="-122"/>
                  </a:endParaRP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000" b="1" dirty="0">
                      <a:latin typeface="Tahoma" panose="020B0604030504040204" pitchFamily="34" charset="0"/>
                      <a:ea typeface="宋体" panose="02010600030101010101" pitchFamily="2" charset="-122"/>
                    </a:rPr>
                    <a:t>TCI (</a:t>
                  </a:r>
                  <a:r>
                    <a:rPr lang="zh-CN" altLang="en-US" sz="2000" b="1" dirty="0">
                      <a:latin typeface="Tahoma" panose="020B0604030504040204" pitchFamily="34" charset="0"/>
                      <a:ea typeface="宋体" panose="02010600030101010101" pitchFamily="2" charset="-122"/>
                    </a:rPr>
                    <a:t>标记控制信息</a:t>
                  </a:r>
                  <a:r>
                    <a:rPr lang="en-US" altLang="zh-CN" sz="2000" b="1" dirty="0">
                      <a:latin typeface="Tahoma" panose="020B0604030504040204" pitchFamily="34" charset="0"/>
                      <a:ea typeface="宋体" panose="02010600030101010101" pitchFamily="2" charset="-122"/>
                    </a:rPr>
                    <a:t>)</a:t>
                  </a:r>
                  <a:endParaRPr lang="en-US" altLang="zh-CN" sz="2000" b="1" dirty="0">
                    <a:latin typeface="Tahoma" panose="020B0604030504040204" pitchFamily="34" charset="0"/>
                    <a:ea typeface="宋体" panose="02010600030101010101" pitchFamily="2" charset="-122"/>
                  </a:endParaRP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endParaRPr lang="zh-CN" altLang="en-US" sz="2400" b="1" dirty="0"/>
              </a:p>
            </p:txBody>
          </p:sp>
        </p:grpSp>
      </p:grpSp>
      <p:sp>
        <p:nvSpPr>
          <p:cNvPr id="9" name="矩形 8"/>
          <p:cNvSpPr/>
          <p:nvPr/>
        </p:nvSpPr>
        <p:spPr>
          <a:xfrm>
            <a:off x="7776864" y="2780928"/>
            <a:ext cx="2129136" cy="1323439"/>
          </a:xfrm>
          <a:prstGeom prst="rect">
            <a:avLst/>
          </a:prstGeom>
          <a:solidFill>
            <a:srgbClr val="FF66FF"/>
          </a:solidFill>
        </p:spPr>
        <p:txBody>
          <a:bodyPr wrap="square">
            <a:spAutoFit/>
          </a:bodyPr>
          <a:lstStyle/>
          <a:p>
            <a:r>
              <a:rPr lang="zh-CN" altLang="zh-CN" sz="2000" b="1" dirty="0" smtClean="0">
                <a:solidFill>
                  <a:srgbClr val="000099"/>
                </a:solidFill>
                <a:latin typeface="+mn-lt"/>
                <a:ea typeface="黑体" panose="02010609060101010101" pitchFamily="2" charset="-122"/>
              </a:rPr>
              <a:t>以太网</a:t>
            </a:r>
            <a:r>
              <a:rPr lang="en-US" altLang="zh-CN" sz="2000" b="1" dirty="0" smtClean="0">
                <a:solidFill>
                  <a:srgbClr val="000099"/>
                </a:solidFill>
                <a:latin typeface="+mn-lt"/>
                <a:ea typeface="黑体" panose="02010609060101010101" pitchFamily="2" charset="-122"/>
              </a:rPr>
              <a:t> MAC </a:t>
            </a:r>
            <a:r>
              <a:rPr lang="zh-CN" altLang="en-US" sz="2000" b="1" dirty="0" smtClean="0">
                <a:solidFill>
                  <a:srgbClr val="000099"/>
                </a:solidFill>
                <a:latin typeface="+mn-lt"/>
                <a:ea typeface="黑体" panose="02010609060101010101" pitchFamily="2" charset="-122"/>
              </a:rPr>
              <a:t>帧</a:t>
            </a:r>
            <a:r>
              <a:rPr lang="zh-CN" altLang="zh-CN" sz="2000" b="1" dirty="0" smtClean="0">
                <a:solidFill>
                  <a:srgbClr val="000099"/>
                </a:solidFill>
                <a:latin typeface="+mn-lt"/>
                <a:ea typeface="黑体" panose="02010609060101010101" pitchFamily="2" charset="-122"/>
              </a:rPr>
              <a:t>的</a:t>
            </a:r>
            <a:r>
              <a:rPr lang="zh-CN" altLang="zh-CN" sz="2000" b="1" dirty="0">
                <a:solidFill>
                  <a:srgbClr val="000099"/>
                </a:solidFill>
                <a:latin typeface="+mn-lt"/>
                <a:ea typeface="黑体" panose="02010609060101010101" pitchFamily="2" charset="-122"/>
              </a:rPr>
              <a:t>最大帧长从原来</a:t>
            </a:r>
            <a:r>
              <a:rPr lang="zh-CN" altLang="zh-CN" sz="2000" b="1" dirty="0" smtClean="0">
                <a:solidFill>
                  <a:srgbClr val="000099"/>
                </a:solidFill>
                <a:latin typeface="+mn-lt"/>
                <a:ea typeface="黑体" panose="02010609060101010101" pitchFamily="2" charset="-122"/>
              </a:rPr>
              <a:t>的</a:t>
            </a:r>
            <a:r>
              <a:rPr lang="en-US" altLang="zh-CN" sz="2000" b="1" dirty="0" smtClean="0">
                <a:solidFill>
                  <a:srgbClr val="000099"/>
                </a:solidFill>
                <a:latin typeface="+mn-lt"/>
                <a:ea typeface="黑体" panose="02010609060101010101" pitchFamily="2" charset="-122"/>
              </a:rPr>
              <a:t> 1518 </a:t>
            </a:r>
            <a:r>
              <a:rPr lang="zh-CN" altLang="zh-CN" sz="2000" b="1" dirty="0" smtClean="0">
                <a:solidFill>
                  <a:srgbClr val="000099"/>
                </a:solidFill>
                <a:latin typeface="+mn-lt"/>
                <a:ea typeface="黑体" panose="02010609060101010101" pitchFamily="2" charset="-122"/>
              </a:rPr>
              <a:t>字节变为</a:t>
            </a:r>
            <a:r>
              <a:rPr lang="en-US" altLang="zh-CN" sz="2000" b="1" dirty="0" smtClean="0">
                <a:solidFill>
                  <a:srgbClr val="000099"/>
                </a:solidFill>
                <a:latin typeface="+mn-lt"/>
                <a:ea typeface="黑体" panose="02010609060101010101" pitchFamily="2" charset="-122"/>
              </a:rPr>
              <a:t> 1522</a:t>
            </a:r>
            <a:r>
              <a:rPr lang="zh-CN" altLang="zh-CN" sz="2000" b="1" dirty="0" smtClean="0">
                <a:solidFill>
                  <a:srgbClr val="000099"/>
                </a:solidFill>
                <a:latin typeface="+mn-lt"/>
                <a:ea typeface="黑体" panose="02010609060101010101" pitchFamily="2" charset="-122"/>
              </a:rPr>
              <a:t>字节</a:t>
            </a:r>
            <a:r>
              <a:rPr lang="zh-CN" altLang="en-US" sz="2000" b="1" dirty="0" smtClean="0">
                <a:solidFill>
                  <a:srgbClr val="000099"/>
                </a:solidFill>
                <a:latin typeface="+mn-lt"/>
                <a:ea typeface="黑体" panose="02010609060101010101" pitchFamily="2" charset="-122"/>
              </a:rPr>
              <a:t>。</a:t>
            </a:r>
            <a:endParaRPr lang="zh-CN" altLang="en-US" sz="20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zh-CN" dirty="0" smtClean="0"/>
              <a:t>高速以太网</a:t>
            </a:r>
            <a:r>
              <a:rPr lang="zh-CN" altLang="zh-CN" sz="4000" dirty="0" smtClean="0"/>
              <a:t>（</a:t>
            </a:r>
            <a:r>
              <a:rPr lang="en-US" altLang="zh-CN" sz="4000" dirty="0" smtClean="0"/>
              <a:t>100Mb/s</a:t>
            </a:r>
            <a:r>
              <a:rPr lang="zh-CN" altLang="en-US" sz="4000" dirty="0" smtClean="0"/>
              <a:t>以上速率</a:t>
            </a:r>
            <a:r>
              <a:rPr lang="zh-CN" altLang="zh-CN" sz="4000" dirty="0" smtClean="0"/>
              <a:t>）</a:t>
            </a:r>
            <a:endParaRPr lang="zh-CN" altLang="zh-CN" sz="4000" dirty="0" smtClean="0"/>
          </a:p>
        </p:txBody>
      </p:sp>
      <p:sp>
        <p:nvSpPr>
          <p:cNvPr id="3" name="内容占位符 2"/>
          <p:cNvSpPr>
            <a:spLocks noGrp="1"/>
          </p:cNvSpPr>
          <p:nvPr>
            <p:ph idx="1"/>
          </p:nvPr>
        </p:nvSpPr>
        <p:spPr/>
        <p:txBody>
          <a:bodyPr/>
          <a:lstStyle/>
          <a:p>
            <a:r>
              <a:rPr lang="en-US" altLang="zh-CN" dirty="0"/>
              <a:t>3.5.1  </a:t>
            </a:r>
            <a:r>
              <a:rPr lang="en-US" altLang="zh-CN" dirty="0" smtClean="0"/>
              <a:t>100BASE-T </a:t>
            </a:r>
            <a:r>
              <a:rPr lang="zh-CN" altLang="zh-CN" dirty="0" smtClean="0"/>
              <a:t>以太网</a:t>
            </a:r>
            <a:endParaRPr lang="zh-CN" altLang="zh-CN" dirty="0"/>
          </a:p>
          <a:p>
            <a:r>
              <a:rPr lang="en-US" altLang="zh-CN" dirty="0"/>
              <a:t>3.5.2  </a:t>
            </a:r>
            <a:r>
              <a:rPr lang="zh-CN" altLang="zh-CN" dirty="0"/>
              <a:t>吉比特以太网</a:t>
            </a:r>
            <a:endParaRPr lang="zh-CN" altLang="zh-CN" dirty="0"/>
          </a:p>
          <a:p>
            <a:r>
              <a:rPr lang="en-US" altLang="zh-CN" dirty="0"/>
              <a:t>3.5.3  10</a:t>
            </a:r>
            <a:r>
              <a:rPr lang="zh-CN" altLang="zh-CN" dirty="0"/>
              <a:t>吉比特</a:t>
            </a:r>
            <a:r>
              <a:rPr lang="zh-CN" altLang="zh-CN" dirty="0" smtClean="0"/>
              <a:t>以太网</a:t>
            </a:r>
            <a:r>
              <a:rPr lang="en-US" altLang="zh-CN" dirty="0" smtClean="0"/>
              <a:t> (</a:t>
            </a:r>
            <a:r>
              <a:rPr lang="en-US" altLang="zh-CN" dirty="0"/>
              <a:t>10GE</a:t>
            </a:r>
            <a:r>
              <a:rPr lang="en-US" altLang="zh-CN" dirty="0" smtClean="0"/>
              <a:t>) </a:t>
            </a:r>
            <a:r>
              <a:rPr lang="zh-CN" altLang="zh-CN" dirty="0" smtClean="0"/>
              <a:t>和</a:t>
            </a:r>
            <a:r>
              <a:rPr lang="zh-CN" altLang="zh-CN" dirty="0"/>
              <a:t>更快的以太网</a:t>
            </a:r>
            <a:endParaRPr lang="zh-CN" altLang="zh-CN" dirty="0"/>
          </a:p>
          <a:p>
            <a:r>
              <a:rPr lang="en-US" altLang="zh-CN" dirty="0"/>
              <a:t>3.5.4  </a:t>
            </a:r>
            <a:r>
              <a:rPr lang="zh-CN" altLang="zh-CN" dirty="0"/>
              <a:t>使用以太网进行宽带接入</a:t>
            </a:r>
            <a:endParaRPr lang="zh-CN" altLang="zh-CN"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sz="4000" dirty="0"/>
              <a:t>3.5.1  </a:t>
            </a:r>
            <a:r>
              <a:rPr lang="en-US" altLang="zh-CN" sz="4000" dirty="0" smtClean="0"/>
              <a:t>100BASE-T </a:t>
            </a:r>
            <a:r>
              <a:rPr lang="zh-CN" altLang="zh-CN" sz="4000" dirty="0" smtClean="0"/>
              <a:t>以太网</a:t>
            </a:r>
            <a:r>
              <a:rPr lang="zh-CN" altLang="zh-CN" sz="3600" dirty="0" smtClean="0"/>
              <a:t>（</a:t>
            </a:r>
            <a:r>
              <a:rPr lang="zh-CN" altLang="en-US" sz="4000" dirty="0">
                <a:solidFill>
                  <a:srgbClr val="FF0000"/>
                </a:solidFill>
                <a:sym typeface="+mn-ea"/>
              </a:rPr>
              <a:t>快速</a:t>
            </a:r>
            <a:r>
              <a:rPr lang="zh-CN" altLang="en-US" sz="4000" dirty="0" smtClean="0">
                <a:solidFill>
                  <a:srgbClr val="FF0000"/>
                </a:solidFill>
                <a:sym typeface="+mn-ea"/>
              </a:rPr>
              <a:t>以太网</a:t>
            </a:r>
            <a:r>
              <a:rPr lang="zh-CN" altLang="en-US" sz="4000" dirty="0">
                <a:sym typeface="+mn-ea"/>
              </a:rPr>
              <a:t>）</a:t>
            </a:r>
            <a:endParaRPr lang="zh-CN" altLang="en-US" sz="4000" dirty="0" smtClean="0"/>
          </a:p>
        </p:txBody>
      </p:sp>
      <p:sp>
        <p:nvSpPr>
          <p:cNvPr id="480259" name="Rectangle 3"/>
          <p:cNvSpPr>
            <a:spLocks noGrp="1" noChangeArrowheads="1"/>
          </p:cNvSpPr>
          <p:nvPr>
            <p:ph idx="1"/>
          </p:nvPr>
        </p:nvSpPr>
        <p:spPr/>
        <p:txBody>
          <a:bodyPr/>
          <a:lstStyle/>
          <a:p>
            <a:pPr>
              <a:lnSpc>
                <a:spcPct val="100000"/>
              </a:lnSpc>
            </a:pPr>
            <a:r>
              <a:rPr lang="zh-CN" altLang="en-US" dirty="0">
                <a:sym typeface="+mn-ea"/>
              </a:rPr>
              <a:t>两种工作模式</a:t>
            </a:r>
            <a:endParaRPr lang="zh-CN" altLang="en-US" dirty="0">
              <a:sym typeface="+mn-ea"/>
            </a:endParaRPr>
          </a:p>
          <a:p>
            <a:pPr lvl="1">
              <a:lnSpc>
                <a:spcPct val="100000"/>
              </a:lnSpc>
            </a:pPr>
            <a:r>
              <a:rPr lang="zh-CN" altLang="en-US" dirty="0">
                <a:sym typeface="+mn-ea"/>
              </a:rPr>
              <a:t>使用 </a:t>
            </a:r>
            <a:r>
              <a:rPr lang="en-US" altLang="zh-CN" dirty="0">
                <a:sym typeface="+mn-ea"/>
              </a:rPr>
              <a:t>IEEE 802.3 </a:t>
            </a:r>
            <a:r>
              <a:rPr lang="zh-CN" altLang="en-US" dirty="0">
                <a:sym typeface="+mn-ea"/>
              </a:rPr>
              <a:t>的</a:t>
            </a:r>
            <a:r>
              <a:rPr lang="en-US" altLang="zh-CN" dirty="0">
                <a:sym typeface="+mn-ea"/>
              </a:rPr>
              <a:t>CSMA/CD </a:t>
            </a:r>
            <a:r>
              <a:rPr lang="zh-CN" altLang="en-US" dirty="0">
                <a:sym typeface="+mn-ea"/>
              </a:rPr>
              <a:t>协议</a:t>
            </a:r>
            <a:r>
              <a:rPr lang="zh-CN" altLang="en-US" dirty="0" smtClean="0">
                <a:sym typeface="+mn-ea"/>
              </a:rPr>
              <a:t>。</a:t>
            </a:r>
            <a:endParaRPr lang="zh-CN" altLang="en-US" dirty="0" smtClean="0">
              <a:sym typeface="+mn-ea"/>
            </a:endParaRPr>
          </a:p>
          <a:p>
            <a:pPr lvl="1">
              <a:lnSpc>
                <a:spcPct val="100000"/>
              </a:lnSpc>
            </a:pPr>
            <a:r>
              <a:rPr lang="zh-CN" altLang="en-US" dirty="0">
                <a:sym typeface="+mn-ea"/>
              </a:rPr>
              <a:t>全双工方式下工作：</a:t>
            </a:r>
            <a:r>
              <a:rPr lang="zh-CN" altLang="en-US" dirty="0">
                <a:solidFill>
                  <a:srgbClr val="FF0000"/>
                </a:solidFill>
                <a:sym typeface="+mn-ea"/>
              </a:rPr>
              <a:t>不使用 </a:t>
            </a:r>
            <a:r>
              <a:rPr lang="en-US" altLang="zh-CN" dirty="0">
                <a:solidFill>
                  <a:srgbClr val="FF0000"/>
                </a:solidFill>
                <a:sym typeface="+mn-ea"/>
              </a:rPr>
              <a:t>CSMA/CD </a:t>
            </a:r>
            <a:r>
              <a:rPr lang="zh-CN" altLang="en-US" dirty="0">
                <a:solidFill>
                  <a:srgbClr val="FF0000"/>
                </a:solidFill>
                <a:sym typeface="+mn-ea"/>
              </a:rPr>
              <a:t>协议。</a:t>
            </a:r>
            <a:endParaRPr lang="zh-CN" altLang="en-US" dirty="0">
              <a:solidFill>
                <a:srgbClr val="FF0000"/>
              </a:solidFill>
            </a:endParaRPr>
          </a:p>
          <a:p>
            <a:pPr>
              <a:lnSpc>
                <a:spcPct val="100000"/>
              </a:lnSpc>
            </a:pPr>
            <a:r>
              <a:rPr lang="en-US" altLang="zh-CN" dirty="0">
                <a:solidFill>
                  <a:schemeClr val="tx1"/>
                </a:solidFill>
                <a:sym typeface="+mn-ea"/>
              </a:rPr>
              <a:t>MAC </a:t>
            </a:r>
            <a:r>
              <a:rPr lang="zh-CN" altLang="en-US" dirty="0">
                <a:solidFill>
                  <a:schemeClr val="tx1"/>
                </a:solidFill>
                <a:sym typeface="+mn-ea"/>
              </a:rPr>
              <a:t>帧格式仍然是 </a:t>
            </a:r>
            <a:r>
              <a:rPr lang="en-US" altLang="zh-CN" dirty="0">
                <a:solidFill>
                  <a:schemeClr val="tx1"/>
                </a:solidFill>
                <a:sym typeface="+mn-ea"/>
              </a:rPr>
              <a:t>802.3 </a:t>
            </a:r>
            <a:r>
              <a:rPr lang="zh-CN" altLang="en-US" dirty="0">
                <a:solidFill>
                  <a:schemeClr val="tx1"/>
                </a:solidFill>
                <a:sym typeface="+mn-ea"/>
              </a:rPr>
              <a:t>标准规定的。</a:t>
            </a:r>
            <a:endParaRPr lang="zh-CN" altLang="en-US" dirty="0">
              <a:solidFill>
                <a:srgbClr val="FF0000"/>
              </a:solidFill>
            </a:endParaRPr>
          </a:p>
          <a:p>
            <a:pPr>
              <a:lnSpc>
                <a:spcPct val="100000"/>
              </a:lnSpc>
            </a:pPr>
            <a:r>
              <a:rPr lang="zh-CN" altLang="en-US" dirty="0">
                <a:solidFill>
                  <a:srgbClr val="0000FF"/>
                </a:solidFill>
                <a:sym typeface="+mn-ea"/>
              </a:rPr>
              <a:t>发送速率提高，保持最短帧长不变，但将一个网段的最大电缆长度减小到 </a:t>
            </a:r>
            <a:r>
              <a:rPr lang="en-US" altLang="zh-CN" dirty="0">
                <a:solidFill>
                  <a:srgbClr val="0000FF"/>
                </a:solidFill>
                <a:sym typeface="+mn-ea"/>
              </a:rPr>
              <a:t>100 m</a:t>
            </a:r>
            <a:r>
              <a:rPr lang="zh-CN" altLang="en-US" dirty="0">
                <a:solidFill>
                  <a:srgbClr val="0000FF"/>
                </a:solidFill>
                <a:sym typeface="+mn-ea"/>
              </a:rPr>
              <a:t>。</a:t>
            </a:r>
            <a:endParaRPr lang="zh-CN" altLang="en-US" dirty="0">
              <a:solidFill>
                <a:srgbClr val="0000FF"/>
              </a:solidFill>
            </a:endParaRPr>
          </a:p>
          <a:p>
            <a:pPr>
              <a:lnSpc>
                <a:spcPct val="100000"/>
              </a:lnSpc>
            </a:pPr>
            <a:r>
              <a:rPr lang="zh-CN" altLang="en-US" dirty="0">
                <a:sym typeface="+mn-ea"/>
              </a:rPr>
              <a:t>争用期</a:t>
            </a:r>
            <a:r>
              <a:rPr lang="en-US" altLang="zh-CN" dirty="0">
                <a:sym typeface="+mn-ea"/>
              </a:rPr>
              <a:t>5.12</a:t>
            </a:r>
            <a:r>
              <a:rPr lang="en-US" altLang="zh-CN" dirty="0">
                <a:sym typeface="Symbol" panose="05050102010706020507" pitchFamily="18" charset="2"/>
              </a:rPr>
              <a:t></a:t>
            </a:r>
            <a:r>
              <a:rPr lang="en-US" altLang="zh-CN" dirty="0">
                <a:sym typeface="+mn-ea"/>
              </a:rPr>
              <a:t>s</a:t>
            </a:r>
            <a:endParaRPr lang="zh-CN" altLang="en-US" dirty="0">
              <a:sym typeface="+mn-ea"/>
            </a:endParaRPr>
          </a:p>
          <a:p>
            <a:pPr>
              <a:lnSpc>
                <a:spcPct val="100000"/>
              </a:lnSpc>
            </a:pPr>
            <a:r>
              <a:rPr lang="zh-CN" altLang="en-US" dirty="0">
                <a:sym typeface="+mn-ea"/>
              </a:rPr>
              <a:t>帧间时间间隔：从原来的 </a:t>
            </a:r>
            <a:r>
              <a:rPr lang="en-US" altLang="zh-CN" dirty="0">
                <a:sym typeface="+mn-ea"/>
              </a:rPr>
              <a:t>9.6 </a:t>
            </a:r>
            <a:r>
              <a:rPr lang="en-US" altLang="zh-CN" dirty="0">
                <a:sym typeface="Symbol" panose="05050102010706020507" pitchFamily="18" charset="2"/>
              </a:rPr>
              <a:t></a:t>
            </a:r>
            <a:r>
              <a:rPr lang="en-US" altLang="zh-CN" dirty="0">
                <a:sym typeface="+mn-ea"/>
              </a:rPr>
              <a:t>s </a:t>
            </a:r>
            <a:r>
              <a:rPr lang="zh-CN" altLang="en-US" dirty="0">
                <a:sym typeface="+mn-ea"/>
              </a:rPr>
              <a:t>改为现在的 </a:t>
            </a:r>
            <a:r>
              <a:rPr lang="en-US" altLang="zh-CN" dirty="0">
                <a:sym typeface="+mn-ea"/>
              </a:rPr>
              <a:t>0.96 </a:t>
            </a:r>
            <a:r>
              <a:rPr lang="en-US" altLang="zh-CN" dirty="0">
                <a:sym typeface="Symbol" panose="05050102010706020507" pitchFamily="18" charset="2"/>
              </a:rPr>
              <a:t></a:t>
            </a:r>
            <a:r>
              <a:rPr lang="en-US" altLang="zh-CN" dirty="0">
                <a:sym typeface="+mn-ea"/>
              </a:rPr>
              <a:t>s</a:t>
            </a:r>
            <a:r>
              <a:rPr lang="zh-CN" altLang="en-US" dirty="0">
                <a:sym typeface="+mn-ea"/>
              </a:rPr>
              <a:t>。    </a:t>
            </a:r>
            <a:endParaRPr lang="zh-CN" altLang="en-US" dirty="0"/>
          </a:p>
          <a:p>
            <a:pPr>
              <a:lnSpc>
                <a:spcPct val="100000"/>
              </a:lnSpc>
            </a:pPr>
            <a:endParaRPr lang="en-US" altLang="zh-CN" dirty="0" smtClean="0"/>
          </a:p>
          <a:p>
            <a:pPr>
              <a:lnSpc>
                <a:spcPct val="100000"/>
              </a:lnSpc>
            </a:pPr>
            <a:endParaRPr lang="zh-CN" altLang="en-US" dirty="0">
              <a:solidFill>
                <a:srgbClr val="FF0000"/>
              </a:solidFill>
            </a:endParaRPr>
          </a:p>
        </p:txBody>
      </p:sp>
      <p:graphicFrame>
        <p:nvGraphicFramePr>
          <p:cNvPr id="641030" name="Object 6"/>
          <p:cNvGraphicFramePr>
            <a:graphicFrameLocks noChangeAspect="1"/>
          </p:cNvGraphicFramePr>
          <p:nvPr/>
        </p:nvGraphicFramePr>
        <p:xfrm>
          <a:off x="7515225" y="3901058"/>
          <a:ext cx="2046044" cy="792088"/>
        </p:xfrm>
        <a:graphic>
          <a:graphicData uri="http://schemas.openxmlformats.org/presentationml/2006/ole">
            <mc:AlternateContent xmlns:mc="http://schemas.openxmlformats.org/markup-compatibility/2006">
              <mc:Choice xmlns:v="urn:schemas-microsoft-com:vml" Requires="v">
                <p:oleObj spid="_x0000_s1025" name="公式" r:id="rId1" imgW="13106400" imgH="5486400" progId="">
                  <p:embed/>
                </p:oleObj>
              </mc:Choice>
              <mc:Fallback>
                <p:oleObj name="公式" r:id="rId1" imgW="13106400" imgH="5486400" progId="">
                  <p:embed/>
                  <p:pic>
                    <p:nvPicPr>
                      <p:cNvPr id="0" name="图片 1024" descr="image5"/>
                      <p:cNvPicPr>
                        <a:picLocks noChangeAspect="1"/>
                      </p:cNvPicPr>
                      <p:nvPr/>
                    </p:nvPicPr>
                    <p:blipFill>
                      <a:blip r:embed="rId2"/>
                      <a:stretch>
                        <a:fillRect/>
                      </a:stretch>
                    </p:blipFill>
                    <p:spPr>
                      <a:xfrm>
                        <a:off x="7515225" y="3901058"/>
                        <a:ext cx="2046044" cy="792088"/>
                      </a:xfrm>
                      <a:prstGeom prst="rect">
                        <a:avLst/>
                      </a:prstGeom>
                      <a:solidFill>
                        <a:srgbClr val="FFFFFF"/>
                      </a:solid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02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02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02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smtClean="0"/>
              <a:t>Mbit</a:t>
            </a:r>
            <a:r>
              <a:rPr lang="en-US" altLang="zh-CN" sz="3200" dirty="0" smtClean="0"/>
              <a:t>/s </a:t>
            </a:r>
            <a:r>
              <a:rPr lang="zh-CN" altLang="en-US" sz="3200" dirty="0"/>
              <a:t>以太网</a:t>
            </a:r>
            <a:r>
              <a:rPr lang="zh-CN" altLang="en-US" sz="3200" dirty="0" smtClean="0"/>
              <a:t>的三</a:t>
            </a:r>
            <a:r>
              <a:rPr lang="zh-CN" altLang="en-US" sz="3200" dirty="0"/>
              <a:t>种不同的物理层标准 </a:t>
            </a:r>
            <a:endParaRPr lang="zh-CN" altLang="en-US" sz="3200" dirty="0"/>
          </a:p>
        </p:txBody>
      </p:sp>
      <p:sp>
        <p:nvSpPr>
          <p:cNvPr id="482307" name="Rectangle 3"/>
          <p:cNvSpPr>
            <a:spLocks noGrp="1" noChangeArrowheads="1"/>
          </p:cNvSpPr>
          <p:nvPr>
            <p:ph idx="1"/>
          </p:nvPr>
        </p:nvSpPr>
        <p:spPr/>
        <p:txBody>
          <a:bodyPr/>
          <a:lstStyle/>
          <a:p>
            <a:r>
              <a:rPr lang="en-US" altLang="zh-CN" dirty="0"/>
              <a:t>100BASE-TX</a:t>
            </a:r>
            <a:endParaRPr lang="en-US" altLang="zh-CN" dirty="0"/>
          </a:p>
          <a:p>
            <a:pPr lvl="1"/>
            <a:r>
              <a:rPr lang="zh-CN" altLang="en-US" dirty="0">
                <a:solidFill>
                  <a:srgbClr val="0000FF"/>
                </a:solidFill>
                <a:latin typeface="Arial" panose="020B0604020202020204" pitchFamily="34" charset="0"/>
                <a:ea typeface="黑体" panose="02010609060101010101" pitchFamily="2" charset="-122"/>
              </a:rPr>
              <a:t>使用 </a:t>
            </a:r>
            <a:r>
              <a:rPr lang="en-US" altLang="zh-CN" dirty="0">
                <a:solidFill>
                  <a:srgbClr val="0000FF"/>
                </a:solidFill>
                <a:latin typeface="Arial" panose="020B0604020202020204" pitchFamily="34" charset="0"/>
                <a:ea typeface="黑体" panose="02010609060101010101" pitchFamily="2" charset="-122"/>
              </a:rPr>
              <a:t>2 </a:t>
            </a:r>
            <a:r>
              <a:rPr lang="zh-CN" altLang="en-US" dirty="0">
                <a:solidFill>
                  <a:srgbClr val="0000FF"/>
                </a:solidFill>
                <a:latin typeface="Arial" panose="020B0604020202020204" pitchFamily="34" charset="0"/>
                <a:ea typeface="黑体" panose="02010609060101010101" pitchFamily="2" charset="-122"/>
              </a:rPr>
              <a:t>对 </a:t>
            </a:r>
            <a:r>
              <a:rPr lang="en-US" altLang="zh-CN" dirty="0">
                <a:solidFill>
                  <a:srgbClr val="0000FF"/>
                </a:solidFill>
                <a:latin typeface="Arial" panose="020B0604020202020204" pitchFamily="34" charset="0"/>
                <a:ea typeface="黑体" panose="02010609060101010101" pitchFamily="2" charset="-122"/>
              </a:rPr>
              <a:t>UTP 5 </a:t>
            </a:r>
            <a:r>
              <a:rPr lang="zh-CN" altLang="en-US" dirty="0">
                <a:solidFill>
                  <a:srgbClr val="0000FF"/>
                </a:solidFill>
                <a:latin typeface="Arial" panose="020B0604020202020204" pitchFamily="34" charset="0"/>
                <a:ea typeface="黑体" panose="02010609060101010101" pitchFamily="2" charset="-122"/>
              </a:rPr>
              <a:t>类</a:t>
            </a:r>
            <a:r>
              <a:rPr lang="zh-CN" altLang="en-US" dirty="0" smtClean="0">
                <a:solidFill>
                  <a:srgbClr val="0000FF"/>
                </a:solidFill>
                <a:latin typeface="Arial" panose="020B0604020202020204" pitchFamily="34" charset="0"/>
                <a:ea typeface="黑体" panose="02010609060101010101" pitchFamily="2" charset="-122"/>
              </a:rPr>
              <a:t>线 或 屏蔽</a:t>
            </a:r>
            <a:r>
              <a:rPr lang="zh-CN" altLang="en-US" dirty="0">
                <a:solidFill>
                  <a:srgbClr val="0000FF"/>
                </a:solidFill>
                <a:latin typeface="Arial" panose="020B0604020202020204" pitchFamily="34" charset="0"/>
                <a:ea typeface="黑体" panose="02010609060101010101" pitchFamily="2" charset="-122"/>
              </a:rPr>
              <a:t>双绞线 </a:t>
            </a:r>
            <a:r>
              <a:rPr lang="en-US" altLang="zh-CN" dirty="0">
                <a:solidFill>
                  <a:srgbClr val="0000FF"/>
                </a:solidFill>
                <a:latin typeface="Arial" panose="020B0604020202020204" pitchFamily="34" charset="0"/>
                <a:ea typeface="黑体" panose="02010609060101010101" pitchFamily="2" charset="-122"/>
              </a:rPr>
              <a:t>STP</a:t>
            </a:r>
            <a:r>
              <a:rPr lang="zh-CN" altLang="en-US" dirty="0" smtClean="0">
                <a:solidFill>
                  <a:srgbClr val="0000FF"/>
                </a:solidFill>
                <a:latin typeface="Arial" panose="020B0604020202020204" pitchFamily="34" charset="0"/>
                <a:ea typeface="黑体" panose="02010609060101010101" pitchFamily="2" charset="-122"/>
              </a:rPr>
              <a:t>。</a:t>
            </a:r>
            <a:endParaRPr lang="en-US" altLang="zh-CN" dirty="0" smtClean="0">
              <a:solidFill>
                <a:srgbClr val="0000FF"/>
              </a:solidFill>
              <a:latin typeface="Arial" panose="020B0604020202020204" pitchFamily="34" charset="0"/>
              <a:ea typeface="黑体" panose="02010609060101010101" pitchFamily="2" charset="-122"/>
            </a:endParaRPr>
          </a:p>
          <a:p>
            <a:pPr lvl="1"/>
            <a:r>
              <a:rPr lang="zh-CN" altLang="en-US" dirty="0">
                <a:solidFill>
                  <a:srgbClr val="0000FF"/>
                </a:solidFill>
                <a:latin typeface="Arial" panose="020B0604020202020204" pitchFamily="34" charset="0"/>
              </a:rPr>
              <a:t>网</a:t>
            </a:r>
            <a:r>
              <a:rPr lang="zh-CN" altLang="en-US" dirty="0" smtClean="0">
                <a:solidFill>
                  <a:srgbClr val="0000FF"/>
                </a:solidFill>
                <a:latin typeface="Arial" panose="020B0604020202020204" pitchFamily="34" charset="0"/>
              </a:rPr>
              <a:t>段最大程度：</a:t>
            </a:r>
            <a:r>
              <a:rPr lang="en-US" altLang="zh-CN" dirty="0" smtClean="0">
                <a:solidFill>
                  <a:srgbClr val="0000FF"/>
                </a:solidFill>
              </a:rPr>
              <a:t>100</a:t>
            </a:r>
            <a:r>
              <a:rPr lang="zh-CN" altLang="en-US" dirty="0" smtClean="0">
                <a:solidFill>
                  <a:srgbClr val="0000FF"/>
                </a:solidFill>
              </a:rPr>
              <a:t>米。</a:t>
            </a:r>
            <a:endParaRPr lang="en-US" altLang="zh-CN" dirty="0" smtClean="0">
              <a:solidFill>
                <a:srgbClr val="0000FF"/>
              </a:solidFill>
            </a:endParaRPr>
          </a:p>
          <a:p>
            <a:r>
              <a:rPr lang="en-US" altLang="zh-CN" dirty="0"/>
              <a:t>100BASE-T4</a:t>
            </a:r>
            <a:endParaRPr lang="en-US" altLang="zh-CN" dirty="0"/>
          </a:p>
          <a:p>
            <a:pPr lvl="1"/>
            <a:r>
              <a:rPr lang="zh-CN" altLang="en-US" dirty="0">
                <a:solidFill>
                  <a:srgbClr val="0000FF"/>
                </a:solidFill>
                <a:latin typeface="Arial" panose="020B0604020202020204" pitchFamily="34" charset="0"/>
              </a:rPr>
              <a:t>使用 </a:t>
            </a:r>
            <a:r>
              <a:rPr lang="en-US" altLang="zh-CN" dirty="0">
                <a:solidFill>
                  <a:srgbClr val="0000FF"/>
                </a:solidFill>
                <a:latin typeface="Arial" panose="020B0604020202020204" pitchFamily="34" charset="0"/>
              </a:rPr>
              <a:t>4 </a:t>
            </a:r>
            <a:r>
              <a:rPr lang="zh-CN" altLang="en-US" dirty="0">
                <a:solidFill>
                  <a:srgbClr val="0000FF"/>
                </a:solidFill>
                <a:latin typeface="Arial" panose="020B0604020202020204" pitchFamily="34" charset="0"/>
              </a:rPr>
              <a:t>对 </a:t>
            </a:r>
            <a:r>
              <a:rPr lang="en-US" altLang="zh-CN" dirty="0">
                <a:solidFill>
                  <a:srgbClr val="0000FF"/>
                </a:solidFill>
                <a:latin typeface="Arial" panose="020B0604020202020204" pitchFamily="34" charset="0"/>
              </a:rPr>
              <a:t>UTP 3 </a:t>
            </a:r>
            <a:r>
              <a:rPr lang="zh-CN" altLang="en-US" dirty="0">
                <a:solidFill>
                  <a:srgbClr val="0000FF"/>
                </a:solidFill>
                <a:latin typeface="Arial" panose="020B0604020202020204" pitchFamily="34" charset="0"/>
              </a:rPr>
              <a:t>类</a:t>
            </a:r>
            <a:r>
              <a:rPr lang="zh-CN" altLang="en-US" dirty="0" smtClean="0">
                <a:solidFill>
                  <a:srgbClr val="0000FF"/>
                </a:solidFill>
                <a:latin typeface="Arial" panose="020B0604020202020204" pitchFamily="34" charset="0"/>
              </a:rPr>
              <a:t>线 或 </a:t>
            </a:r>
            <a:r>
              <a:rPr lang="en-US" altLang="zh-CN" dirty="0" smtClean="0">
                <a:solidFill>
                  <a:srgbClr val="0000FF"/>
                </a:solidFill>
                <a:latin typeface="Arial" panose="020B0604020202020204" pitchFamily="34" charset="0"/>
              </a:rPr>
              <a:t>5 </a:t>
            </a:r>
            <a:r>
              <a:rPr lang="zh-CN" altLang="en-US" dirty="0">
                <a:solidFill>
                  <a:srgbClr val="0000FF"/>
                </a:solidFill>
                <a:latin typeface="Arial" panose="020B0604020202020204" pitchFamily="34" charset="0"/>
              </a:rPr>
              <a:t>类线。 </a:t>
            </a:r>
            <a:endParaRPr lang="en-US" altLang="zh-CN" dirty="0">
              <a:solidFill>
                <a:srgbClr val="0000FF"/>
              </a:solidFill>
              <a:latin typeface="Arial" panose="020B0604020202020204" pitchFamily="34" charset="0"/>
            </a:endParaRPr>
          </a:p>
          <a:p>
            <a:pPr lvl="1"/>
            <a:r>
              <a:rPr lang="zh-CN" altLang="en-US" dirty="0">
                <a:solidFill>
                  <a:srgbClr val="0000FF"/>
                </a:solidFill>
                <a:latin typeface="Arial" panose="020B0604020202020204" pitchFamily="34" charset="0"/>
              </a:rPr>
              <a:t>网段最大程度</a:t>
            </a:r>
            <a:r>
              <a:rPr lang="zh-CN" altLang="en-US" dirty="0" smtClean="0">
                <a:solidFill>
                  <a:srgbClr val="0000FF"/>
                </a:solidFill>
                <a:latin typeface="Arial" panose="020B0604020202020204" pitchFamily="34" charset="0"/>
              </a:rPr>
              <a:t>：</a:t>
            </a:r>
            <a:r>
              <a:rPr lang="en-US" altLang="zh-CN" dirty="0" smtClean="0">
                <a:solidFill>
                  <a:srgbClr val="0000FF"/>
                </a:solidFill>
              </a:rPr>
              <a:t>100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endParaRPr>
          </a:p>
          <a:p>
            <a:r>
              <a:rPr lang="en-US" altLang="zh-CN" dirty="0"/>
              <a:t>100BASE-FX </a:t>
            </a:r>
            <a:endParaRPr lang="en-US" altLang="zh-CN" dirty="0"/>
          </a:p>
          <a:p>
            <a:pPr lvl="1"/>
            <a:r>
              <a:rPr lang="zh-CN" altLang="en-US" dirty="0">
                <a:solidFill>
                  <a:srgbClr val="0000FF"/>
                </a:solidFill>
                <a:latin typeface="Arial" panose="020B0604020202020204" pitchFamily="34" charset="0"/>
              </a:rPr>
              <a:t>使用 </a:t>
            </a:r>
            <a:r>
              <a:rPr lang="en-US" altLang="zh-CN" dirty="0">
                <a:solidFill>
                  <a:srgbClr val="0000FF"/>
                </a:solidFill>
                <a:latin typeface="Arial" panose="020B0604020202020204" pitchFamily="34" charset="0"/>
              </a:rPr>
              <a:t>2 </a:t>
            </a:r>
            <a:r>
              <a:rPr lang="zh-CN" altLang="en-US" dirty="0">
                <a:solidFill>
                  <a:srgbClr val="0000FF"/>
                </a:solidFill>
                <a:latin typeface="Arial" panose="020B0604020202020204" pitchFamily="34" charset="0"/>
              </a:rPr>
              <a:t>对光纤。 </a:t>
            </a:r>
            <a:endParaRPr lang="en-US" altLang="zh-CN" dirty="0" smtClean="0">
              <a:solidFill>
                <a:srgbClr val="0000FF"/>
              </a:solidFill>
              <a:latin typeface="Arial" panose="020B0604020202020204" pitchFamily="34" charset="0"/>
            </a:endParaRPr>
          </a:p>
          <a:p>
            <a:pPr lvl="1"/>
            <a:r>
              <a:rPr lang="zh-CN" altLang="en-US" dirty="0">
                <a:solidFill>
                  <a:srgbClr val="0000FF"/>
                </a:solidFill>
                <a:latin typeface="Arial" panose="020B0604020202020204" pitchFamily="34" charset="0"/>
              </a:rPr>
              <a:t>网段最大程度</a:t>
            </a:r>
            <a:r>
              <a:rPr lang="zh-CN" altLang="en-US" dirty="0" smtClean="0">
                <a:solidFill>
                  <a:srgbClr val="0000FF"/>
                </a:solidFill>
                <a:latin typeface="Arial" panose="020B0604020202020204" pitchFamily="34" charset="0"/>
              </a:rPr>
              <a:t>：</a:t>
            </a:r>
            <a:r>
              <a:rPr lang="en-US" altLang="zh-CN" dirty="0" smtClean="0">
                <a:solidFill>
                  <a:srgbClr val="0000FF"/>
                </a:solidFill>
              </a:rPr>
              <a:t>2000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endParaRPr lang="zh-CN" altLang="zh-CN" dirty="0"/>
          </a:p>
        </p:txBody>
      </p:sp>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允许在 </a:t>
            </a:r>
            <a:r>
              <a:rPr lang="en-US" altLang="zh-CN" dirty="0"/>
              <a:t>1 </a:t>
            </a:r>
            <a:r>
              <a:rPr lang="en-US" altLang="zh-CN" dirty="0" err="1" smtClean="0"/>
              <a:t>Gbit</a:t>
            </a:r>
            <a:r>
              <a:rPr lang="en-US" altLang="zh-CN" dirty="0" smtClean="0"/>
              <a:t>/s </a:t>
            </a:r>
            <a:r>
              <a:rPr lang="zh-CN" altLang="en-US" dirty="0" smtClean="0"/>
              <a:t>下以全</a:t>
            </a:r>
            <a:r>
              <a:rPr lang="zh-CN" altLang="en-US" dirty="0"/>
              <a:t>双工和半双工两种方式工作。</a:t>
            </a:r>
            <a:endParaRPr lang="zh-CN" altLang="en-US" dirty="0"/>
          </a:p>
          <a:p>
            <a:pPr lvl="1"/>
            <a:r>
              <a:rPr lang="zh-CN" altLang="en-US" dirty="0">
                <a:solidFill>
                  <a:schemeClr val="tx1"/>
                </a:solidFill>
                <a:sym typeface="+mn-ea"/>
              </a:rPr>
              <a:t>在半双工方式下使用 </a:t>
            </a:r>
            <a:r>
              <a:rPr lang="en-US" altLang="zh-CN" dirty="0">
                <a:solidFill>
                  <a:schemeClr val="tx1"/>
                </a:solidFill>
                <a:sym typeface="+mn-ea"/>
              </a:rPr>
              <a:t>CSMA/CD </a:t>
            </a:r>
            <a:r>
              <a:rPr lang="zh-CN" altLang="en-US" dirty="0" smtClean="0">
                <a:solidFill>
                  <a:schemeClr val="tx1"/>
                </a:solidFill>
                <a:sym typeface="+mn-ea"/>
              </a:rPr>
              <a:t>协议</a:t>
            </a:r>
            <a:endParaRPr lang="zh-CN" altLang="en-US" dirty="0" smtClean="0">
              <a:solidFill>
                <a:schemeClr val="tx1"/>
              </a:solidFill>
              <a:sym typeface="+mn-ea"/>
            </a:endParaRPr>
          </a:p>
          <a:p>
            <a:pPr lvl="1"/>
            <a:r>
              <a:rPr lang="zh-CN" altLang="en-US" dirty="0" smtClean="0">
                <a:solidFill>
                  <a:schemeClr val="tx1"/>
                </a:solidFill>
                <a:sym typeface="+mn-ea"/>
              </a:rPr>
              <a:t>全</a:t>
            </a:r>
            <a:r>
              <a:rPr lang="zh-CN" altLang="en-US" dirty="0">
                <a:solidFill>
                  <a:schemeClr val="tx1"/>
                </a:solidFill>
                <a:sym typeface="+mn-ea"/>
              </a:rPr>
              <a:t>双工方式</a:t>
            </a:r>
            <a:r>
              <a:rPr lang="zh-CN" altLang="en-US" dirty="0" smtClean="0">
                <a:solidFill>
                  <a:schemeClr val="tx1"/>
                </a:solidFill>
                <a:sym typeface="+mn-ea"/>
              </a:rPr>
              <a:t>不使用 </a:t>
            </a:r>
            <a:r>
              <a:rPr lang="en-US" altLang="zh-CN" dirty="0">
                <a:solidFill>
                  <a:schemeClr val="tx1"/>
                </a:solidFill>
                <a:sym typeface="+mn-ea"/>
              </a:rPr>
              <a:t>CSMA/CD </a:t>
            </a:r>
            <a:r>
              <a:rPr lang="zh-CN" altLang="en-US" dirty="0" smtClean="0">
                <a:solidFill>
                  <a:schemeClr val="tx1"/>
                </a:solidFill>
                <a:sym typeface="+mn-ea"/>
              </a:rPr>
              <a:t>协议</a:t>
            </a:r>
            <a:endParaRPr lang="zh-CN" altLang="en-US" dirty="0"/>
          </a:p>
          <a:p>
            <a:r>
              <a:rPr lang="zh-CN" altLang="en-US" dirty="0"/>
              <a:t>使用 </a:t>
            </a:r>
            <a:r>
              <a:rPr lang="en-US" altLang="zh-CN" dirty="0" smtClean="0"/>
              <a:t>IEEE 802.3 </a:t>
            </a:r>
            <a:r>
              <a:rPr lang="zh-CN" altLang="en-US" dirty="0"/>
              <a:t>协议规定的帧格式。</a:t>
            </a:r>
            <a:endParaRPr lang="zh-CN" altLang="en-US" dirty="0">
              <a:solidFill>
                <a:srgbClr val="FF0000"/>
              </a:solidFill>
            </a:endParaRPr>
          </a:p>
          <a:p>
            <a:r>
              <a:rPr lang="zh-CN" altLang="en-US" dirty="0"/>
              <a:t>与 </a:t>
            </a:r>
            <a:r>
              <a:rPr lang="en-US" altLang="zh-CN" dirty="0"/>
              <a:t>10BASE-T </a:t>
            </a:r>
            <a:r>
              <a:rPr lang="zh-CN" altLang="en-US" dirty="0"/>
              <a:t>和 </a:t>
            </a:r>
            <a:r>
              <a:rPr lang="en-US" altLang="zh-CN" dirty="0"/>
              <a:t>100BASE-T </a:t>
            </a:r>
            <a:r>
              <a:rPr lang="zh-CN" altLang="en-US" dirty="0"/>
              <a:t>技术向后兼容。</a:t>
            </a:r>
            <a:endParaRPr lang="zh-CN" altLang="en-US" dirty="0"/>
          </a:p>
        </p:txBody>
      </p:sp>
      <p:sp>
        <p:nvSpPr>
          <p:cNvPr id="2" name="矩形 1"/>
          <p:cNvSpPr/>
          <p:nvPr/>
        </p:nvSpPr>
        <p:spPr>
          <a:xfrm>
            <a:off x="1067743" y="4939139"/>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anose="02010609060101010101" pitchFamily="2" charset="-122"/>
              </a:rPr>
              <a:t>吉比特以太网可用作现有网络的主干网，也可在高带宽（高速率）的应用场合</a:t>
            </a:r>
            <a:r>
              <a:rPr lang="zh-CN" altLang="zh-CN" sz="2800" b="1" dirty="0" smtClean="0">
                <a:solidFill>
                  <a:srgbClr val="000099"/>
                </a:solidFill>
                <a:latin typeface="+mn-lt"/>
                <a:ea typeface="黑体" panose="02010609060101010101" pitchFamily="2" charset="-122"/>
              </a:rPr>
              <a:t>中</a:t>
            </a:r>
            <a:r>
              <a:rPr lang="zh-CN" altLang="en-US" sz="2800" b="1" dirty="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lgn="ctr"/>
            <a:r>
              <a:rPr lang="zh-CN" altLang="en-US" dirty="0"/>
              <a:t>吉比特以太网的物理层 </a:t>
            </a:r>
            <a:endParaRPr lang="zh-CN" altLang="en-US" dirty="0"/>
          </a:p>
        </p:txBody>
      </p:sp>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sz="2800" dirty="0">
                <a:solidFill>
                  <a:srgbClr val="FF0000"/>
                </a:solidFill>
              </a:rPr>
              <a:t>使用两种成熟的技术</a:t>
            </a:r>
            <a:r>
              <a:rPr lang="zh-CN" altLang="zh-CN" sz="2800" dirty="0" smtClean="0">
                <a:solidFill>
                  <a:srgbClr val="FF0000"/>
                </a:solidFill>
              </a:rPr>
              <a:t>：</a:t>
            </a:r>
            <a:r>
              <a:rPr lang="zh-CN" altLang="zh-CN" sz="2800" dirty="0" smtClean="0"/>
              <a:t>一</a:t>
            </a:r>
            <a:r>
              <a:rPr lang="zh-CN" altLang="zh-CN" sz="2800" dirty="0"/>
              <a:t>种来自现有的以太网，另一种则是</a:t>
            </a:r>
            <a:r>
              <a:rPr lang="zh-CN" altLang="zh-CN" sz="2800" dirty="0" smtClean="0"/>
              <a:t>美国国家标准协会</a:t>
            </a:r>
            <a:r>
              <a:rPr lang="en-US" altLang="zh-CN" sz="2800" dirty="0" smtClean="0"/>
              <a:t> ANSI </a:t>
            </a:r>
            <a:r>
              <a:rPr lang="zh-CN" altLang="zh-CN" sz="2800" dirty="0" smtClean="0"/>
              <a:t>制定</a:t>
            </a:r>
            <a:r>
              <a:rPr lang="zh-CN" altLang="zh-CN" sz="2800" dirty="0"/>
              <a:t>的光纤</a:t>
            </a:r>
            <a:r>
              <a:rPr lang="zh-CN" altLang="zh-CN" sz="2800" dirty="0" smtClean="0"/>
              <a:t>通道</a:t>
            </a:r>
            <a:r>
              <a:rPr lang="en-US" altLang="zh-CN" sz="2800" dirty="0" smtClean="0"/>
              <a:t> FC  (Fiber </a:t>
            </a:r>
            <a:r>
              <a:rPr lang="en-US" altLang="zh-CN" sz="2800" dirty="0"/>
              <a:t>Channel)</a:t>
            </a:r>
            <a:r>
              <a:rPr lang="zh-CN" altLang="zh-CN" sz="2800" dirty="0" smtClean="0"/>
              <a:t>。</a:t>
            </a:r>
            <a:endParaRPr lang="en-US" altLang="zh-CN" sz="2800" dirty="0"/>
          </a:p>
        </p:txBody>
      </p:sp>
      <p:graphicFrame>
        <p:nvGraphicFramePr>
          <p:cNvPr id="2" name="表格 1"/>
          <p:cNvGraphicFramePr>
            <a:graphicFrameLocks noGrp="1"/>
          </p:cNvGraphicFramePr>
          <p:nvPr/>
        </p:nvGraphicFramePr>
        <p:xfrm>
          <a:off x="704528" y="3158995"/>
          <a:ext cx="8856984" cy="2502252"/>
        </p:xfrm>
        <a:graphic>
          <a:graphicData uri="http://schemas.openxmlformats.org/drawingml/2006/table">
            <a:tbl>
              <a:tblPr firstRow="1" firstCol="1" bandRow="1"/>
              <a:tblGrid>
                <a:gridCol w="2443306"/>
                <a:gridCol w="992593"/>
                <a:gridCol w="1670831"/>
                <a:gridCol w="3750254"/>
              </a:tblGrid>
              <a:tr h="614747">
                <a:tc>
                  <a:txBody>
                    <a:bodyPr/>
                    <a:lstStyle/>
                    <a:p>
                      <a:pPr algn="ctr" defTabSz="0">
                        <a:lnSpc>
                          <a:spcPct val="100000"/>
                        </a:lnSpc>
                        <a:spcAft>
                          <a:spcPts val="0"/>
                        </a:spcAft>
                        <a:tabLst>
                          <a:tab pos="1752600" algn="l"/>
                        </a:tabLst>
                      </a:pPr>
                      <a:r>
                        <a:rPr lang="zh-CN" sz="2000" b="1" dirty="0">
                          <a:effectLst/>
                          <a:latin typeface="+mn-lt"/>
                          <a:ea typeface="黑体" panose="02010609060101010101" pitchFamily="2" charset="-122"/>
                        </a:rPr>
                        <a:t>名称</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defTabSz="0">
                        <a:lnSpc>
                          <a:spcPct val="100000"/>
                        </a:lnSpc>
                        <a:spcAft>
                          <a:spcPts val="0"/>
                        </a:spcAft>
                        <a:tabLst>
                          <a:tab pos="1752600" algn="l"/>
                        </a:tabLst>
                      </a:pPr>
                      <a:r>
                        <a:rPr lang="zh-CN" sz="2000" b="1" dirty="0">
                          <a:effectLst/>
                          <a:latin typeface="+mn-lt"/>
                          <a:ea typeface="黑体" panose="02010609060101010101" pitchFamily="2" charset="-122"/>
                        </a:rPr>
                        <a:t>媒体</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defTabSz="0">
                        <a:lnSpc>
                          <a:spcPct val="100000"/>
                        </a:lnSpc>
                        <a:spcAft>
                          <a:spcPts val="0"/>
                        </a:spcAft>
                        <a:tabLst>
                          <a:tab pos="1752600" algn="l"/>
                        </a:tabLst>
                      </a:pPr>
                      <a:r>
                        <a:rPr lang="zh-CN" sz="2000" b="1" dirty="0">
                          <a:effectLst/>
                          <a:latin typeface="+mn-lt"/>
                          <a:ea typeface="黑体" panose="02010609060101010101" pitchFamily="2" charset="-122"/>
                        </a:rPr>
                        <a:t>网段最大长度</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defTabSz="0">
                        <a:lnSpc>
                          <a:spcPct val="100000"/>
                        </a:lnSpc>
                        <a:spcAft>
                          <a:spcPts val="0"/>
                        </a:spcAft>
                        <a:tabLst>
                          <a:tab pos="1752600" algn="l"/>
                        </a:tabLst>
                      </a:pPr>
                      <a:r>
                        <a:rPr lang="zh-CN" sz="2000" b="1" dirty="0">
                          <a:effectLst/>
                          <a:latin typeface="+mn-lt"/>
                          <a:ea typeface="黑体" panose="02010609060101010101" pitchFamily="2" charset="-122"/>
                        </a:rPr>
                        <a:t>特点</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9831">
                <a:tc>
                  <a:txBody>
                    <a:bodyPr/>
                    <a:lstStyle/>
                    <a:p>
                      <a:pPr algn="just" defTabSz="0">
                        <a:lnSpc>
                          <a:spcPct val="100000"/>
                        </a:lnSpc>
                        <a:spcAft>
                          <a:spcPts val="0"/>
                        </a:spcAft>
                        <a:tabLst>
                          <a:tab pos="1752600" algn="l"/>
                        </a:tabLst>
                      </a:pPr>
                      <a:r>
                        <a:rPr lang="en-US" sz="2000" b="1" dirty="0">
                          <a:effectLst/>
                          <a:latin typeface="+mn-lt"/>
                          <a:ea typeface="黑体" panose="02010609060101010101" pitchFamily="2" charset="-122"/>
                        </a:rPr>
                        <a:t>1000BASE-SX</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zh-CN" sz="2000" b="1" dirty="0">
                          <a:effectLst/>
                          <a:latin typeface="+mn-lt"/>
                          <a:ea typeface="黑体" panose="02010609060101010101" pitchFamily="2" charset="-122"/>
                        </a:rPr>
                        <a:t>光缆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en-US" sz="2000" b="1" dirty="0">
                          <a:effectLst/>
                          <a:latin typeface="+mn-lt"/>
                          <a:ea typeface="黑体" panose="02010609060101010101" pitchFamily="2" charset="-122"/>
                        </a:rPr>
                        <a:t>550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defTabSz="0">
                        <a:lnSpc>
                          <a:spcPct val="100000"/>
                        </a:lnSpc>
                        <a:spcAft>
                          <a:spcPts val="0"/>
                        </a:spcAft>
                        <a:tabLst>
                          <a:tab pos="1752600" algn="l"/>
                        </a:tabLst>
                      </a:pPr>
                      <a:r>
                        <a:rPr lang="zh-CN" sz="2000" b="1" dirty="0">
                          <a:effectLst/>
                          <a:latin typeface="+mn-lt"/>
                          <a:ea typeface="黑体" panose="02010609060101010101" pitchFamily="2" charset="-122"/>
                        </a:rPr>
                        <a:t>多模光纤（</a:t>
                      </a:r>
                      <a:r>
                        <a:rPr lang="en-US" sz="2000" b="1" dirty="0" smtClean="0">
                          <a:effectLst/>
                          <a:latin typeface="+mn-lt"/>
                          <a:ea typeface="黑体" panose="02010609060101010101" pitchFamily="2" charset="-122"/>
                        </a:rPr>
                        <a:t>50 </a:t>
                      </a:r>
                      <a:r>
                        <a:rPr lang="zh-CN" sz="2000" b="1" dirty="0" smtClean="0">
                          <a:effectLst/>
                          <a:latin typeface="+mn-lt"/>
                          <a:ea typeface="黑体" panose="02010609060101010101" pitchFamily="2" charset="-122"/>
                        </a:rPr>
                        <a:t>和</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62.5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012">
                <a:tc>
                  <a:txBody>
                    <a:bodyPr/>
                    <a:lstStyle/>
                    <a:p>
                      <a:pPr algn="just" defTabSz="0">
                        <a:lnSpc>
                          <a:spcPct val="100000"/>
                        </a:lnSpc>
                        <a:spcAft>
                          <a:spcPts val="0"/>
                        </a:spcAft>
                        <a:tabLst>
                          <a:tab pos="1752600" algn="l"/>
                        </a:tabLst>
                      </a:pPr>
                      <a:r>
                        <a:rPr lang="en-US" sz="2000" b="1">
                          <a:effectLst/>
                          <a:latin typeface="+mn-lt"/>
                          <a:ea typeface="黑体" panose="02010609060101010101" pitchFamily="2" charset="-122"/>
                        </a:rPr>
                        <a:t>1000BASE-LX</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zh-CN" sz="2000" b="1" dirty="0">
                          <a:effectLst/>
                          <a:latin typeface="+mn-lt"/>
                          <a:ea typeface="黑体" panose="02010609060101010101" pitchFamily="2" charset="-122"/>
                        </a:rPr>
                        <a:t>光缆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en-US" sz="2000" b="1" dirty="0">
                          <a:effectLst/>
                          <a:latin typeface="+mn-lt"/>
                          <a:ea typeface="黑体" panose="02010609060101010101" pitchFamily="2" charset="-122"/>
                        </a:rPr>
                        <a:t>5000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defTabSz="0">
                        <a:lnSpc>
                          <a:spcPct val="100000"/>
                        </a:lnSpc>
                        <a:spcAft>
                          <a:spcPts val="0"/>
                        </a:spcAft>
                        <a:tabLst>
                          <a:tab pos="1752600" algn="l"/>
                        </a:tabLst>
                      </a:pPr>
                      <a:r>
                        <a:rPr lang="zh-CN" sz="2000" b="1" dirty="0">
                          <a:effectLst/>
                          <a:latin typeface="+mn-lt"/>
                          <a:ea typeface="黑体" panose="02010609060101010101" pitchFamily="2" charset="-122"/>
                        </a:rPr>
                        <a:t>单模光纤（</a:t>
                      </a:r>
                      <a:r>
                        <a:rPr lang="en-US" sz="2000" b="1" dirty="0">
                          <a:effectLst/>
                          <a:latin typeface="+mn-lt"/>
                          <a:ea typeface="黑体" panose="02010609060101010101" pitchFamily="2" charset="-122"/>
                        </a:rPr>
                        <a:t>10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）多模光纤（</a:t>
                      </a:r>
                      <a:r>
                        <a:rPr lang="en-US" sz="2000" b="1" dirty="0" smtClean="0">
                          <a:effectLst/>
                          <a:latin typeface="+mn-lt"/>
                          <a:ea typeface="黑体" panose="02010609060101010101" pitchFamily="2" charset="-122"/>
                        </a:rPr>
                        <a:t>50 </a:t>
                      </a:r>
                      <a:r>
                        <a:rPr lang="zh-CN" sz="2000" b="1" dirty="0" smtClean="0">
                          <a:effectLst/>
                          <a:latin typeface="+mn-lt"/>
                          <a:ea typeface="黑体" panose="02010609060101010101" pitchFamily="2" charset="-122"/>
                        </a:rPr>
                        <a:t>和</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62.5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defTabSz="0">
                        <a:lnSpc>
                          <a:spcPct val="100000"/>
                        </a:lnSpc>
                        <a:spcAft>
                          <a:spcPts val="0"/>
                        </a:spcAft>
                        <a:tabLst>
                          <a:tab pos="1752600" algn="l"/>
                        </a:tabLst>
                      </a:pPr>
                      <a:r>
                        <a:rPr lang="en-US" sz="2000" b="1" dirty="0">
                          <a:effectLst/>
                          <a:latin typeface="+mn-lt"/>
                          <a:ea typeface="黑体" panose="02010609060101010101" pitchFamily="2" charset="-122"/>
                        </a:rPr>
                        <a:t>1000BASE-CX</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zh-CN" sz="2000" b="1" dirty="0">
                          <a:effectLst/>
                          <a:latin typeface="+mn-lt"/>
                          <a:ea typeface="黑体" panose="02010609060101010101" pitchFamily="2" charset="-122"/>
                        </a:rPr>
                        <a:t>铜缆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en-US" sz="2000" b="1" dirty="0">
                          <a:effectLst/>
                          <a:latin typeface="+mn-lt"/>
                          <a:ea typeface="黑体" panose="02010609060101010101" pitchFamily="2" charset="-122"/>
                        </a:rPr>
                        <a:t>25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defTabSz="0">
                        <a:lnSpc>
                          <a:spcPct val="100000"/>
                        </a:lnSpc>
                        <a:spcAft>
                          <a:spcPts val="0"/>
                        </a:spcAft>
                        <a:tabLst>
                          <a:tab pos="1752600" algn="l"/>
                        </a:tabLst>
                      </a:pPr>
                      <a:r>
                        <a:rPr lang="zh-CN" sz="2000" b="1" dirty="0" smtClean="0">
                          <a:effectLst/>
                          <a:latin typeface="+mn-lt"/>
                          <a:ea typeface="黑体" panose="02010609060101010101" pitchFamily="2" charset="-122"/>
                        </a:rPr>
                        <a:t>使用</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2 </a:t>
                      </a:r>
                      <a:r>
                        <a:rPr lang="zh-CN" sz="2000" b="1" dirty="0" smtClean="0">
                          <a:effectLst/>
                          <a:latin typeface="+mn-lt"/>
                          <a:ea typeface="黑体" panose="02010609060101010101" pitchFamily="2" charset="-122"/>
                        </a:rPr>
                        <a:t>对</a:t>
                      </a:r>
                      <a:r>
                        <a:rPr lang="zh-CN" sz="2000" b="1" dirty="0">
                          <a:effectLst/>
                          <a:latin typeface="+mn-lt"/>
                          <a:ea typeface="黑体" panose="02010609060101010101" pitchFamily="2" charset="-122"/>
                        </a:rPr>
                        <a:t>屏蔽双绞线</a:t>
                      </a:r>
                      <a:r>
                        <a:rPr lang="zh-CN" sz="2000" b="1" dirty="0" smtClean="0">
                          <a:effectLst/>
                          <a:latin typeface="+mn-lt"/>
                          <a:ea typeface="黑体" panose="02010609060101010101" pitchFamily="2" charset="-122"/>
                        </a:rPr>
                        <a:t>电缆</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STP</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defTabSz="0">
                        <a:lnSpc>
                          <a:spcPct val="100000"/>
                        </a:lnSpc>
                        <a:spcAft>
                          <a:spcPts val="0"/>
                        </a:spcAft>
                        <a:tabLst>
                          <a:tab pos="1752600" algn="l"/>
                        </a:tabLst>
                      </a:pPr>
                      <a:r>
                        <a:rPr lang="en-US" sz="2000" b="1" dirty="0">
                          <a:effectLst/>
                          <a:latin typeface="+mn-lt"/>
                          <a:ea typeface="黑体" panose="02010609060101010101" pitchFamily="2" charset="-122"/>
                        </a:rPr>
                        <a:t>1000BASE-T</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zh-CN" sz="2000" b="1" dirty="0">
                          <a:effectLst/>
                          <a:latin typeface="+mn-lt"/>
                          <a:ea typeface="黑体" panose="02010609060101010101" pitchFamily="2" charset="-122"/>
                        </a:rPr>
                        <a:t>铜缆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en-US" sz="2000" b="1" dirty="0">
                          <a:effectLst/>
                          <a:latin typeface="+mn-lt"/>
                          <a:ea typeface="黑体" panose="02010609060101010101" pitchFamily="2" charset="-122"/>
                        </a:rPr>
                        <a:t>100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defTabSz="0">
                        <a:lnSpc>
                          <a:spcPct val="100000"/>
                        </a:lnSpc>
                        <a:spcAft>
                          <a:spcPts val="0"/>
                        </a:spcAft>
                        <a:tabLst>
                          <a:tab pos="1752600" algn="l"/>
                        </a:tabLst>
                      </a:pPr>
                      <a:r>
                        <a:rPr lang="zh-CN" sz="2000" b="1" dirty="0" smtClean="0">
                          <a:effectLst/>
                          <a:latin typeface="+mn-lt"/>
                          <a:ea typeface="黑体" panose="02010609060101010101" pitchFamily="2" charset="-122"/>
                        </a:rPr>
                        <a:t>使用</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4 </a:t>
                      </a:r>
                      <a:r>
                        <a:rPr lang="zh-CN" sz="2000" b="1" dirty="0" smtClean="0">
                          <a:effectLst/>
                          <a:latin typeface="+mn-lt"/>
                          <a:ea typeface="黑体" panose="02010609060101010101" pitchFamily="2" charset="-122"/>
                        </a:rPr>
                        <a:t>对</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UTP 5 </a:t>
                      </a:r>
                      <a:r>
                        <a:rPr lang="zh-CN" sz="2000" b="1" dirty="0" smtClean="0">
                          <a:effectLst/>
                          <a:latin typeface="+mn-lt"/>
                          <a:ea typeface="黑体" panose="02010609060101010101" pitchFamily="2" charset="-122"/>
                        </a:rPr>
                        <a:t>类</a:t>
                      </a:r>
                      <a:r>
                        <a:rPr lang="zh-CN" sz="2000" b="1" dirty="0">
                          <a:effectLst/>
                          <a:latin typeface="+mn-lt"/>
                          <a:ea typeface="黑体" panose="02010609060101010101" pitchFamily="2" charset="-122"/>
                        </a:rPr>
                        <a:t>线</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576737" y="2679303"/>
            <a:ext cx="5040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752600" algn="l"/>
              </a:tabLst>
            </a:pPr>
            <a:r>
              <a:rPr kumimoji="0" lang="zh-CN" sz="2400" b="1" i="0" u="none" strike="noStrike" cap="none" normalizeH="0" baseline="0" dirty="0" smtClean="0">
                <a:ln>
                  <a:noFill/>
                </a:ln>
                <a:solidFill>
                  <a:schemeClr val="tx1"/>
                </a:solidFill>
                <a:effectLst/>
                <a:latin typeface="+mn-lt"/>
                <a:ea typeface="黑体" panose="02010609060101010101" pitchFamily="2" charset="-122"/>
                <a:cs typeface="Times New Roman" panose="02020603050405020304" pitchFamily="18" charset="0"/>
              </a:rPr>
              <a:t>吉比特以太网物理层标准</a:t>
            </a:r>
            <a:endParaRPr kumimoji="0" lang="zh-CN" sz="2400" b="1" i="0" u="none" strike="noStrike" cap="none" normalizeH="0" baseline="0" dirty="0" smtClean="0">
              <a:ln>
                <a:noFill/>
              </a:ln>
              <a:solidFill>
                <a:schemeClr val="tx1"/>
              </a:solidFill>
              <a:effectLst/>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smtClean="0"/>
              <a:t>半双工方式工作的</a:t>
            </a:r>
            <a:r>
              <a:rPr lang="zh-CN" altLang="en-US" sz="4000" dirty="0"/>
              <a:t>吉比特以太网</a:t>
            </a:r>
            <a:endParaRPr lang="zh-CN" altLang="en-US" sz="4000"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a:t>吉比特以太网工作在半双工方式时，就必须进行碰撞</a:t>
            </a:r>
            <a:r>
              <a:rPr lang="zh-CN" altLang="zh-CN" dirty="0" smtClean="0"/>
              <a:t>检测</a:t>
            </a:r>
            <a:r>
              <a:rPr lang="zh-CN" altLang="en-US" dirty="0" smtClean="0"/>
              <a:t>。</a:t>
            </a:r>
            <a:endParaRPr lang="zh-CN" altLang="en-US" dirty="0" smtClean="0"/>
          </a:p>
          <a:p>
            <a:r>
              <a:rPr lang="zh-CN" altLang="en-US" dirty="0" smtClean="0"/>
              <a:t>信道利用率参数</a:t>
            </a:r>
            <a:endParaRPr lang="zh-CN" altLang="en-US" dirty="0" smtClean="0"/>
          </a:p>
          <a:p>
            <a:r>
              <a:rPr lang="zh-CN" altLang="en-US" dirty="0" smtClean="0"/>
              <a:t>为了保持参数，减少最大线缆长度或者增大帧的最小长度。</a:t>
            </a:r>
            <a:r>
              <a:rPr lang="en-US" altLang="zh-CN" dirty="0" smtClean="0"/>
              <a:t>100</a:t>
            </a:r>
            <a:r>
              <a:rPr lang="zh-CN" altLang="en-US" dirty="0" smtClean="0"/>
              <a:t>米</a:t>
            </a:r>
            <a:r>
              <a:rPr lang="en-US" altLang="zh-CN" dirty="0" smtClean="0"/>
              <a:t>——10</a:t>
            </a:r>
            <a:r>
              <a:rPr lang="zh-CN" altLang="en-US" dirty="0" smtClean="0"/>
              <a:t>米？</a:t>
            </a:r>
            <a:endParaRPr lang="zh-CN" altLang="en-US" dirty="0" smtClean="0"/>
          </a:p>
          <a:p>
            <a:r>
              <a:rPr lang="zh-CN" altLang="en-US" dirty="0" smtClean="0"/>
              <a:t>为</a:t>
            </a:r>
            <a:r>
              <a:rPr lang="zh-CN" altLang="zh-CN" dirty="0" smtClean="0"/>
              <a:t>保持</a:t>
            </a:r>
            <a:r>
              <a:rPr lang="en-US" altLang="zh-CN" dirty="0" smtClean="0"/>
              <a:t> 64 </a:t>
            </a:r>
            <a:r>
              <a:rPr lang="zh-CN" altLang="en-US" dirty="0" smtClean="0"/>
              <a:t>字节最小帧长度，以及 </a:t>
            </a:r>
            <a:r>
              <a:rPr lang="en-US" altLang="zh-CN" dirty="0" smtClean="0"/>
              <a:t>100 </a:t>
            </a:r>
            <a:r>
              <a:rPr lang="zh-CN" altLang="en-US" dirty="0" smtClean="0"/>
              <a:t>米的</a:t>
            </a:r>
            <a:r>
              <a:rPr lang="zh-CN" altLang="zh-CN" dirty="0" smtClean="0"/>
              <a:t>网</a:t>
            </a:r>
            <a:r>
              <a:rPr lang="zh-CN" altLang="zh-CN" dirty="0"/>
              <a:t>段的</a:t>
            </a:r>
            <a:r>
              <a:rPr lang="zh-CN" altLang="zh-CN" dirty="0" smtClean="0"/>
              <a:t>最大长度，</a:t>
            </a:r>
            <a:r>
              <a:rPr lang="zh-CN" altLang="zh-CN" dirty="0"/>
              <a:t>吉比特</a:t>
            </a:r>
            <a:r>
              <a:rPr lang="zh-CN" altLang="zh-CN" dirty="0" smtClean="0"/>
              <a:t>以太网</a:t>
            </a:r>
            <a:r>
              <a:rPr lang="zh-CN" altLang="en-US" dirty="0" smtClean="0"/>
              <a:t>增加了两个功能：</a:t>
            </a:r>
            <a:endParaRPr lang="en-US" altLang="zh-CN" dirty="0" smtClean="0"/>
          </a:p>
          <a:p>
            <a:pPr lvl="1"/>
            <a:r>
              <a:rPr lang="zh-CN" altLang="zh-CN" dirty="0" smtClean="0">
                <a:solidFill>
                  <a:srgbClr val="FF0000"/>
                </a:solidFill>
              </a:rPr>
              <a:t>载波延伸</a:t>
            </a:r>
            <a:r>
              <a:rPr lang="en-US" altLang="zh-CN" dirty="0" smtClean="0">
                <a:solidFill>
                  <a:srgbClr val="0000FF"/>
                </a:solidFill>
              </a:rPr>
              <a:t> </a:t>
            </a:r>
            <a:r>
              <a:rPr lang="en-US" altLang="zh-CN" dirty="0" smtClean="0"/>
              <a:t>(</a:t>
            </a:r>
            <a:r>
              <a:rPr lang="en-US" altLang="zh-CN" dirty="0"/>
              <a:t>carrier extension</a:t>
            </a:r>
            <a:r>
              <a:rPr lang="en-US" altLang="zh-CN" dirty="0" smtClean="0"/>
              <a:t>)</a:t>
            </a:r>
            <a:endParaRPr lang="en-US" altLang="zh-CN" dirty="0" smtClean="0"/>
          </a:p>
          <a:p>
            <a:pPr lvl="1"/>
            <a:r>
              <a:rPr lang="zh-CN" altLang="zh-CN" dirty="0" smtClean="0">
                <a:solidFill>
                  <a:srgbClr val="FF0000"/>
                </a:solidFill>
              </a:rPr>
              <a:t>分组突发</a:t>
            </a:r>
            <a:r>
              <a:rPr lang="en-US" altLang="zh-CN" dirty="0" smtClean="0">
                <a:solidFill>
                  <a:srgbClr val="FF0000"/>
                </a:solidFill>
              </a:rPr>
              <a:t> </a:t>
            </a:r>
            <a:r>
              <a:rPr lang="en-US" altLang="zh-CN" dirty="0" smtClean="0"/>
              <a:t>(</a:t>
            </a:r>
            <a:r>
              <a:rPr lang="en-US" altLang="zh-CN" dirty="0"/>
              <a:t>packet bursting)</a:t>
            </a:r>
            <a:endParaRPr lang="zh-CN" altLang="en-US" dirty="0"/>
          </a:p>
        </p:txBody>
      </p:sp>
      <p:graphicFrame>
        <p:nvGraphicFramePr>
          <p:cNvPr id="641030" name="Object 6"/>
          <p:cNvGraphicFramePr>
            <a:graphicFrameLocks noChangeAspect="1"/>
          </p:cNvGraphicFramePr>
          <p:nvPr/>
        </p:nvGraphicFramePr>
        <p:xfrm>
          <a:off x="3930015" y="2279268"/>
          <a:ext cx="2046044" cy="792088"/>
        </p:xfrm>
        <a:graphic>
          <a:graphicData uri="http://schemas.openxmlformats.org/presentationml/2006/ole">
            <mc:AlternateContent xmlns:mc="http://schemas.openxmlformats.org/markup-compatibility/2006">
              <mc:Choice xmlns:v="urn:schemas-microsoft-com:vml" Requires="v">
                <p:oleObj spid="_x0000_s1025" name="公式" r:id="rId1" imgW="13106400" imgH="5486400" progId="">
                  <p:embed/>
                </p:oleObj>
              </mc:Choice>
              <mc:Fallback>
                <p:oleObj name="公式" r:id="rId1" imgW="13106400" imgH="5486400" progId="">
                  <p:embed/>
                  <p:pic>
                    <p:nvPicPr>
                      <p:cNvPr id="0" name="图片 1024" descr="image5"/>
                      <p:cNvPicPr>
                        <a:picLocks noChangeAspect="1"/>
                      </p:cNvPicPr>
                      <p:nvPr/>
                    </p:nvPicPr>
                    <p:blipFill>
                      <a:blip r:embed="rId2"/>
                      <a:stretch>
                        <a:fillRect/>
                      </a:stretch>
                    </p:blipFill>
                    <p:spPr>
                      <a:xfrm>
                        <a:off x="3930015" y="2279268"/>
                        <a:ext cx="2046044" cy="792088"/>
                      </a:xfrm>
                      <a:prstGeom prst="rect">
                        <a:avLst/>
                      </a:prstGeom>
                      <a:solidFill>
                        <a:srgbClr val="FFFFFF"/>
                      </a:solid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3200" dirty="0" smtClean="0">
                <a:sym typeface="+mn-ea"/>
              </a:rPr>
              <a:t>半双工方式工作的</a:t>
            </a:r>
            <a:r>
              <a:rPr lang="zh-CN" altLang="en-US" sz="3200" dirty="0">
                <a:sym typeface="+mn-ea"/>
              </a:rPr>
              <a:t>吉比特以太网</a:t>
            </a:r>
            <a:r>
              <a:rPr lang="en-US" altLang="zh-CN" sz="3200" dirty="0"/>
              <a:t>:</a:t>
            </a:r>
            <a:r>
              <a:rPr lang="zh-CN" altLang="zh-CN" sz="3200" dirty="0"/>
              <a:t>载波延伸</a:t>
            </a:r>
            <a:endParaRPr lang="zh-CN" altLang="zh-CN" sz="3200"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pPr lvl="0"/>
            <a:r>
              <a:rPr lang="zh-CN" altLang="en-US" sz="2800" dirty="0"/>
              <a:t>发送的 </a:t>
            </a:r>
            <a:r>
              <a:rPr lang="en-US" altLang="zh-CN" sz="2800" dirty="0"/>
              <a:t>MAC </a:t>
            </a:r>
            <a:r>
              <a:rPr lang="zh-CN" altLang="en-US" sz="2800" dirty="0"/>
              <a:t>帧长不足 512 字节时，特殊字符补足</a:t>
            </a:r>
            <a:r>
              <a:rPr lang="zh-CN" altLang="en-US" sz="2800" dirty="0" smtClean="0"/>
              <a:t>。</a:t>
            </a:r>
            <a:endParaRPr lang="zh-CN" altLang="en-US" sz="2800" dirty="0" smtClean="0"/>
          </a:p>
          <a:p>
            <a:pPr lvl="1"/>
            <a:r>
              <a:rPr lang="zh-CN" altLang="en-US" sz="2450" dirty="0" smtClean="0"/>
              <a:t>发送时延在发送速率提高的基础上维持。</a:t>
            </a:r>
            <a:endParaRPr lang="zh-CN" altLang="en-US" sz="2450" dirty="0" smtClean="0"/>
          </a:p>
          <a:p>
            <a:pPr lvl="1"/>
            <a:r>
              <a:rPr lang="zh-CN" altLang="en-US" sz="2450" dirty="0"/>
              <a:t>当原始帧较小时，造成了比较大的开销</a:t>
            </a:r>
            <a:endParaRPr lang="zh-CN" altLang="en-US" sz="2450" dirty="0"/>
          </a:p>
        </p:txBody>
      </p:sp>
      <p:grpSp>
        <p:nvGrpSpPr>
          <p:cNvPr id="3" name="组合 2"/>
          <p:cNvGrpSpPr/>
          <p:nvPr/>
        </p:nvGrpSpPr>
        <p:grpSpPr>
          <a:xfrm>
            <a:off x="1209596" y="400607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目地地址</a:t>
              </a:r>
              <a:endParaRPr lang="zh-CN" altLang="en-US" sz="2000" b="1">
                <a:solidFill>
                  <a:srgbClr val="000099"/>
                </a:solidFill>
                <a:latin typeface="+mn-lt"/>
                <a:ea typeface="黑体" panose="02010609060101010101" pitchFamily="2" charset="-122"/>
              </a:endParaRP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源地址</a:t>
              </a:r>
              <a:endParaRPr lang="zh-CN" altLang="en-US" sz="2000" b="1">
                <a:solidFill>
                  <a:srgbClr val="000099"/>
                </a:solidFill>
                <a:latin typeface="+mn-lt"/>
                <a:ea typeface="黑体" panose="02010609060101010101" pitchFamily="2" charset="-122"/>
              </a:endParaRP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数据长度</a:t>
              </a:r>
              <a:endParaRPr lang="zh-CN" altLang="en-US" sz="2000" b="1">
                <a:solidFill>
                  <a:srgbClr val="000099"/>
                </a:solidFill>
                <a:latin typeface="+mn-lt"/>
                <a:ea typeface="黑体" panose="02010609060101010101" pitchFamily="2" charset="-122"/>
              </a:endParaRP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数    据</a:t>
              </a:r>
              <a:endParaRPr lang="zh-CN" altLang="en-US" sz="2000" b="1">
                <a:solidFill>
                  <a:srgbClr val="000099"/>
                </a:solidFill>
                <a:latin typeface="+mn-lt"/>
                <a:ea typeface="黑体" panose="02010609060101010101" pitchFamily="2" charset="-122"/>
              </a:endParaRP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a:solidFill>
                    <a:srgbClr val="000099"/>
                  </a:solidFill>
                  <a:latin typeface="+mn-lt"/>
                  <a:ea typeface="黑体" panose="02010609060101010101" pitchFamily="2" charset="-122"/>
                </a:rPr>
                <a:t>FCS</a:t>
              </a:r>
              <a:endParaRPr lang="en-US" altLang="zh-CN" sz="2000" b="1">
                <a:solidFill>
                  <a:srgbClr val="000099"/>
                </a:solidFill>
                <a:latin typeface="+mn-lt"/>
                <a:ea typeface="黑体" panose="02010609060101010101" pitchFamily="2" charset="-122"/>
              </a:endParaRP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000099"/>
                  </a:solidFill>
                  <a:latin typeface="+mn-lt"/>
                  <a:ea typeface="黑体" panose="02010609060101010101" pitchFamily="2" charset="-122"/>
                </a:rPr>
                <a:t>MAC </a:t>
              </a:r>
              <a:r>
                <a:rPr lang="zh-CN" altLang="en-US" sz="2000" b="1" dirty="0">
                  <a:solidFill>
                    <a:srgbClr val="000099"/>
                  </a:solidFill>
                  <a:latin typeface="+mn-lt"/>
                  <a:ea typeface="黑体" panose="02010609060101010101" pitchFamily="2" charset="-122"/>
                </a:rPr>
                <a:t>帧的最小值 = 64 字节</a:t>
              </a:r>
              <a:endParaRPr lang="zh-CN" altLang="en-US" sz="2000" b="1" dirty="0">
                <a:solidFill>
                  <a:srgbClr val="000099"/>
                </a:solidFill>
                <a:latin typeface="+mn-lt"/>
                <a:ea typeface="黑体" panose="02010609060101010101" pitchFamily="2" charset="-122"/>
              </a:endParaRP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anose="02010609060101010101" pitchFamily="2" charset="-122"/>
                </a:rPr>
                <a:t>载波延伸</a:t>
              </a:r>
              <a:endParaRPr lang="zh-CN" altLang="en-US" sz="2000" b="1" dirty="0">
                <a:solidFill>
                  <a:srgbClr val="000099"/>
                </a:solidFill>
                <a:latin typeface="+mn-lt"/>
                <a:ea typeface="黑体" panose="02010609060101010101" pitchFamily="2" charset="-122"/>
              </a:endParaRPr>
            </a:p>
          </p:txBody>
        </p:sp>
        <p:sp>
          <p:nvSpPr>
            <p:cNvPr id="27" name="Rectangle 27"/>
            <p:cNvSpPr>
              <a:spLocks noChangeArrowheads="1"/>
            </p:cNvSpPr>
            <p:nvPr/>
          </p:nvSpPr>
          <p:spPr bwMode="auto">
            <a:xfrm>
              <a:off x="2072680" y="5420072"/>
              <a:ext cx="6375144"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anose="02010609060101010101" pitchFamily="2" charset="-122"/>
                </a:rPr>
                <a:t>加上</a:t>
              </a:r>
              <a:r>
                <a:rPr lang="zh-CN" altLang="en-US" sz="2000" b="1" dirty="0">
                  <a:solidFill>
                    <a:srgbClr val="000099"/>
                  </a:solidFill>
                  <a:latin typeface="+mn-lt"/>
                  <a:ea typeface="黑体" panose="02010609060101010101" pitchFamily="2" charset="-122"/>
                  <a:sym typeface="Symbol" panose="05050102010706020507" pitchFamily="18" charset="2"/>
                </a:rPr>
                <a:t>载波延伸使 </a:t>
              </a:r>
              <a:r>
                <a:rPr lang="en-US" altLang="zh-CN" sz="2000" b="1" dirty="0">
                  <a:solidFill>
                    <a:srgbClr val="000099"/>
                  </a:solidFill>
                  <a:latin typeface="+mn-lt"/>
                  <a:ea typeface="黑体" panose="02010609060101010101" pitchFamily="2" charset="-122"/>
                  <a:sym typeface="Symbol" panose="05050102010706020507" pitchFamily="18" charset="2"/>
                </a:rPr>
                <a:t>MAC </a:t>
              </a:r>
              <a:r>
                <a:rPr lang="zh-CN" altLang="en-US" sz="2000" b="1" dirty="0">
                  <a:solidFill>
                    <a:srgbClr val="000099"/>
                  </a:solidFill>
                  <a:latin typeface="+mn-lt"/>
                  <a:ea typeface="黑体" panose="02010609060101010101" pitchFamily="2" charset="-122"/>
                  <a:sym typeface="Symbol" panose="05050102010706020507" pitchFamily="18" charset="2"/>
                </a:rPr>
                <a:t>帧长度 = </a:t>
              </a:r>
              <a:r>
                <a:rPr lang="zh-CN" altLang="en-US" sz="2000" b="1" dirty="0">
                  <a:solidFill>
                    <a:srgbClr val="000099"/>
                  </a:solidFill>
                  <a:latin typeface="+mn-lt"/>
                  <a:ea typeface="黑体" panose="02010609060101010101" pitchFamily="2" charset="-122"/>
                </a:rPr>
                <a:t>争用期</a:t>
              </a:r>
              <a:r>
                <a:rPr lang="zh-CN" altLang="en-US" sz="2000" b="1" dirty="0" smtClean="0">
                  <a:solidFill>
                    <a:srgbClr val="000099"/>
                  </a:solidFill>
                  <a:latin typeface="+mn-lt"/>
                  <a:ea typeface="黑体" panose="02010609060101010101" pitchFamily="2" charset="-122"/>
                </a:rPr>
                <a:t>长度 </a:t>
              </a:r>
              <a:r>
                <a:rPr lang="en-US" altLang="zh-CN" sz="2000" b="1" dirty="0" smtClean="0">
                  <a:solidFill>
                    <a:srgbClr val="000099"/>
                  </a:solidFill>
                  <a:latin typeface="+mn-lt"/>
                  <a:ea typeface="黑体" panose="02010609060101010101" pitchFamily="2" charset="-122"/>
                </a:rPr>
                <a:t>= </a:t>
              </a:r>
              <a:r>
                <a:rPr lang="zh-CN" altLang="en-US" sz="2000" b="1" dirty="0" smtClean="0">
                  <a:solidFill>
                    <a:srgbClr val="000099"/>
                  </a:solidFill>
                  <a:latin typeface="+mn-lt"/>
                  <a:ea typeface="黑体" panose="02010609060101010101" pitchFamily="2" charset="-122"/>
                </a:rPr>
                <a:t>512 </a:t>
              </a:r>
              <a:r>
                <a:rPr lang="zh-CN" altLang="en-US" sz="2000" b="1" dirty="0">
                  <a:solidFill>
                    <a:srgbClr val="000099"/>
                  </a:solidFill>
                  <a:latin typeface="+mn-lt"/>
                  <a:ea typeface="黑体" panose="02010609060101010101" pitchFamily="2" charset="-122"/>
                </a:rPr>
                <a:t>字节</a:t>
              </a:r>
              <a:endParaRPr lang="zh-CN" altLang="en-US" sz="2000" b="1" dirty="0">
                <a:solidFill>
                  <a:srgbClr val="000099"/>
                </a:solidFill>
                <a:latin typeface="+mn-lt"/>
                <a:ea typeface="黑体" panose="02010609060101010101" pitchFamily="2" charset="-122"/>
              </a:endParaRP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0" name="矩形 29"/>
          <p:cNvSpPr/>
          <p:nvPr/>
        </p:nvSpPr>
        <p:spPr>
          <a:xfrm>
            <a:off x="3225820" y="5632643"/>
            <a:ext cx="3096344"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defTabSz="0" eaLnBrk="1" hangingPunct="1">
              <a:tabLst>
                <a:tab pos="1752600" algn="l"/>
              </a:tabLst>
            </a:pPr>
            <a:r>
              <a:rPr lang="zh-CN" altLang="zh-CN" sz="2400" b="1" dirty="0" smtClean="0">
                <a:latin typeface="+mn-lt"/>
                <a:ea typeface="黑体" panose="02010609060101010101" pitchFamily="2" charset="-122"/>
                <a:cs typeface="Times New Roman" panose="02020603050405020304" pitchFamily="18" charset="0"/>
              </a:rPr>
              <a:t>载波</a:t>
            </a:r>
            <a:r>
              <a:rPr lang="zh-CN" altLang="zh-CN" sz="2400" b="1" dirty="0">
                <a:latin typeface="+mn-lt"/>
                <a:ea typeface="黑体" panose="02010609060101010101" pitchFamily="2" charset="-122"/>
                <a:cs typeface="Times New Roman" panose="02020603050405020304" pitchFamily="18" charset="0"/>
              </a:rPr>
              <a:t>延伸</a:t>
            </a:r>
            <a:endParaRPr lang="zh-CN" altLang="en-US" sz="2400" b="1" dirty="0">
              <a:latin typeface="+mn-lt"/>
              <a:ea typeface="黑体" panose="0201060906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3600" dirty="0" smtClean="0">
                <a:sym typeface="+mn-ea"/>
              </a:rPr>
              <a:t>半双工方式工作的</a:t>
            </a:r>
            <a:r>
              <a:rPr lang="zh-CN" altLang="en-US" sz="3600" dirty="0">
                <a:sym typeface="+mn-ea"/>
              </a:rPr>
              <a:t>吉比特以太网</a:t>
            </a:r>
            <a:r>
              <a:rPr lang="en-US" altLang="zh-CN" sz="3600" dirty="0">
                <a:sym typeface="+mn-ea"/>
              </a:rPr>
              <a:t>:</a:t>
            </a:r>
            <a:r>
              <a:rPr lang="zh-CN" altLang="zh-CN" sz="3600" dirty="0"/>
              <a:t>分组突发</a:t>
            </a:r>
            <a:endParaRPr lang="zh-CN" altLang="zh-CN" sz="3600"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indent="0">
              <a:buNone/>
            </a:pPr>
            <a:r>
              <a:rPr lang="zh-CN" altLang="en-US" sz="2800" dirty="0"/>
              <a:t>当很多短帧要发送时：</a:t>
            </a:r>
            <a:endParaRPr lang="zh-CN" altLang="en-US" sz="2800" dirty="0"/>
          </a:p>
          <a:p>
            <a:r>
              <a:rPr lang="zh-CN" altLang="en-US" sz="2800" dirty="0"/>
              <a:t>第一个短帧要</a:t>
            </a:r>
            <a:r>
              <a:rPr lang="zh-CN" altLang="en-US" sz="2800" dirty="0" smtClean="0"/>
              <a:t>采用载波延伸方法</a:t>
            </a:r>
            <a:r>
              <a:rPr lang="zh-CN" altLang="en-US" sz="2800" dirty="0"/>
              <a:t>进行</a:t>
            </a:r>
            <a:r>
              <a:rPr lang="zh-CN" altLang="en-US" sz="2800" dirty="0" smtClean="0"/>
              <a:t>填充，</a:t>
            </a:r>
            <a:endParaRPr lang="zh-CN" altLang="en-US" sz="2800" dirty="0" smtClean="0"/>
          </a:p>
          <a:p>
            <a:r>
              <a:rPr lang="zh-CN" altLang="en-US" sz="2800" dirty="0" smtClean="0"/>
              <a:t>随后</a:t>
            </a:r>
            <a:r>
              <a:rPr lang="zh-CN" altLang="en-US" sz="2800" dirty="0"/>
              <a:t>的一些短帧则可一个接一个地发送，只需留有必要的帧间最小间隔即可。</a:t>
            </a:r>
            <a:r>
              <a:rPr lang="en-US" altLang="zh-CN" sz="2800" dirty="0"/>
              <a:t>——</a:t>
            </a:r>
            <a:r>
              <a:rPr lang="zh-CN" altLang="en-US" sz="2800" dirty="0"/>
              <a:t>形成可一串分组的突发，直到达到 1500 字节或稍多一些</a:t>
            </a:r>
            <a:r>
              <a:rPr lang="zh-CN" altLang="en-US" sz="2800" dirty="0" smtClean="0"/>
              <a:t>为止。</a:t>
            </a:r>
            <a:endParaRPr lang="zh-CN" altLang="en-US" sz="2800" dirty="0"/>
          </a:p>
          <a:p>
            <a:pPr marL="342900" lvl="1" indent="-342900">
              <a:buClr>
                <a:srgbClr val="333399"/>
              </a:buClr>
              <a:buSzPct val="75000"/>
            </a:pPr>
            <a:endParaRPr lang="zh-CN" altLang="en-US" sz="2400" dirty="0"/>
          </a:p>
          <a:p>
            <a:endParaRPr lang="zh-CN" altLang="en-US" sz="2800" dirty="0"/>
          </a:p>
        </p:txBody>
      </p:sp>
      <p:grpSp>
        <p:nvGrpSpPr>
          <p:cNvPr id="3" name="组合 2"/>
          <p:cNvGrpSpPr/>
          <p:nvPr/>
        </p:nvGrpSpPr>
        <p:grpSpPr>
          <a:xfrm>
            <a:off x="629220" y="3811493"/>
            <a:ext cx="9004300" cy="2495550"/>
            <a:chOff x="488504" y="3284984"/>
            <a:chExt cx="9004300" cy="2495550"/>
          </a:xfrm>
        </p:grpSpPr>
        <p:sp>
          <p:nvSpPr>
            <p:cNvPr id="29" name="Freeform 5"/>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anose="02010609060101010101" pitchFamily="2" charset="-122"/>
                </a:rPr>
                <a:t>发送的</a:t>
              </a:r>
              <a:endParaRPr lang="zh-CN" altLang="en-US" b="1">
                <a:solidFill>
                  <a:srgbClr val="000099"/>
                </a:solidFill>
                <a:latin typeface="+mn-lt"/>
                <a:ea typeface="黑体" panose="02010609060101010101" pitchFamily="2" charset="-122"/>
              </a:endParaRPr>
            </a:p>
            <a:p>
              <a:pPr algn="ctr">
                <a:lnSpc>
                  <a:spcPct val="90000"/>
                </a:lnSpc>
              </a:pPr>
              <a:r>
                <a:rPr lang="zh-CN" altLang="en-US" b="1">
                  <a:solidFill>
                    <a:srgbClr val="000099"/>
                  </a:solidFill>
                  <a:latin typeface="+mn-lt"/>
                  <a:ea typeface="黑体" panose="02010609060101010101" pitchFamily="2" charset="-122"/>
                </a:rPr>
                <a:t>数据 </a:t>
              </a:r>
              <a:endParaRPr lang="zh-CN" altLang="en-US" b="1">
                <a:solidFill>
                  <a:srgbClr val="000099"/>
                </a:solidFill>
                <a:latin typeface="+mn-lt"/>
                <a:ea typeface="黑体" panose="02010609060101010101" pitchFamily="2" charset="-122"/>
              </a:endParaRP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000099"/>
                  </a:solidFill>
                  <a:latin typeface="+mn-lt"/>
                  <a:ea typeface="黑体" panose="02010609060101010101" pitchFamily="2" charset="-122"/>
                </a:rPr>
                <a:t> 帧#</a:t>
              </a:r>
              <a:r>
                <a:rPr lang="zh-CN" altLang="en-US" b="1" dirty="0">
                  <a:solidFill>
                    <a:srgbClr val="000099"/>
                  </a:solidFill>
                  <a:latin typeface="+mn-lt"/>
                  <a:ea typeface="黑体" panose="02010609060101010101" pitchFamily="2" charset="-122"/>
                </a:rPr>
                <a:t>1 </a:t>
              </a:r>
              <a:r>
                <a:rPr lang="zh-CN" altLang="en-US" b="1" dirty="0" smtClean="0">
                  <a:solidFill>
                    <a:srgbClr val="000099"/>
                  </a:solidFill>
                  <a:latin typeface="+mn-lt"/>
                  <a:ea typeface="黑体" panose="02010609060101010101" pitchFamily="2" charset="-122"/>
                </a:rPr>
                <a:t>    </a:t>
              </a:r>
              <a:r>
                <a:rPr lang="en-US" altLang="zh-CN" b="1" i="1" dirty="0" smtClean="0">
                  <a:solidFill>
                    <a:srgbClr val="000099"/>
                  </a:solidFill>
                  <a:latin typeface="+mn-lt"/>
                  <a:ea typeface="黑体" panose="02010609060101010101" pitchFamily="2" charset="-122"/>
                </a:rPr>
                <a:t>RRRRRRRR     </a:t>
              </a:r>
              <a:r>
                <a:rPr lang="zh-CN" altLang="en-US" b="1" dirty="0" smtClean="0">
                  <a:solidFill>
                    <a:srgbClr val="000099"/>
                  </a:solidFill>
                  <a:ea typeface="黑体" panose="02010609060101010101" pitchFamily="2" charset="-122"/>
                </a:rPr>
                <a:t>帧</a:t>
              </a:r>
              <a:r>
                <a:rPr lang="zh-CN" altLang="en-US" b="1" dirty="0" smtClean="0">
                  <a:solidFill>
                    <a:srgbClr val="000099"/>
                  </a:solidFill>
                  <a:latin typeface="+mn-lt"/>
                  <a:ea typeface="黑体" panose="02010609060101010101" pitchFamily="2" charset="-122"/>
                </a:rPr>
                <a:t>#2    </a:t>
              </a:r>
              <a:r>
                <a:rPr lang="en-US" altLang="zh-CN" b="1" i="1" dirty="0" smtClean="0">
                  <a:solidFill>
                    <a:srgbClr val="000099"/>
                  </a:solidFill>
                  <a:latin typeface="+mn-lt"/>
                  <a:ea typeface="黑体" panose="02010609060101010101" pitchFamily="2" charset="-122"/>
                </a:rPr>
                <a:t>RRRR      </a:t>
              </a:r>
              <a:r>
                <a:rPr lang="zh-CN" altLang="en-US" b="1" dirty="0" smtClean="0">
                  <a:solidFill>
                    <a:srgbClr val="000099"/>
                  </a:solidFill>
                  <a:ea typeface="黑体" panose="02010609060101010101" pitchFamily="2" charset="-122"/>
                </a:rPr>
                <a:t>帧</a:t>
              </a:r>
              <a:r>
                <a:rPr lang="zh-CN" altLang="en-US" b="1" dirty="0" smtClean="0">
                  <a:solidFill>
                    <a:srgbClr val="000099"/>
                  </a:solidFill>
                  <a:latin typeface="+mn-lt"/>
                  <a:ea typeface="黑体" panose="02010609060101010101" pitchFamily="2" charset="-122"/>
                </a:rPr>
                <a:t>#</a:t>
              </a:r>
              <a:r>
                <a:rPr lang="zh-CN" altLang="en-US" b="1" dirty="0">
                  <a:solidFill>
                    <a:srgbClr val="000099"/>
                  </a:solidFill>
                  <a:latin typeface="+mn-lt"/>
                  <a:ea typeface="黑体" panose="02010609060101010101" pitchFamily="2" charset="-122"/>
                </a:rPr>
                <a:t>3 </a:t>
              </a:r>
              <a:r>
                <a:rPr lang="zh-CN" altLang="en-US" b="1" dirty="0" smtClean="0">
                  <a:solidFill>
                    <a:srgbClr val="000099"/>
                  </a:solidFill>
                  <a:latin typeface="+mn-lt"/>
                  <a:ea typeface="黑体" panose="02010609060101010101" pitchFamily="2" charset="-122"/>
                </a:rPr>
                <a:t>    </a:t>
              </a:r>
              <a:r>
                <a:rPr lang="en-US" altLang="zh-CN" b="1" i="1" dirty="0" smtClean="0">
                  <a:solidFill>
                    <a:srgbClr val="000099"/>
                  </a:solidFill>
                  <a:latin typeface="+mn-lt"/>
                  <a:ea typeface="黑体" panose="02010609060101010101" pitchFamily="2" charset="-122"/>
                </a:rPr>
                <a:t>RRR    </a:t>
              </a:r>
              <a:r>
                <a:rPr lang="zh-CN" altLang="en-US" b="1" dirty="0" smtClean="0">
                  <a:solidFill>
                    <a:srgbClr val="000099"/>
                  </a:solidFill>
                  <a:ea typeface="黑体" panose="02010609060101010101" pitchFamily="2" charset="-122"/>
                </a:rPr>
                <a:t>帧</a:t>
              </a:r>
              <a:r>
                <a:rPr lang="zh-CN" altLang="en-US" b="1" dirty="0" smtClean="0">
                  <a:solidFill>
                    <a:srgbClr val="000099"/>
                  </a:solidFill>
                  <a:latin typeface="+mn-lt"/>
                  <a:ea typeface="黑体" panose="02010609060101010101" pitchFamily="2" charset="-122"/>
                </a:rPr>
                <a:t>#</a:t>
              </a:r>
              <a:r>
                <a:rPr lang="zh-CN" altLang="en-US" b="1" dirty="0">
                  <a:solidFill>
                    <a:srgbClr val="000099"/>
                  </a:solidFill>
                  <a:latin typeface="+mn-lt"/>
                  <a:ea typeface="黑体" panose="02010609060101010101" pitchFamily="2" charset="-122"/>
                </a:rPr>
                <a:t>4</a:t>
              </a:r>
              <a:endParaRPr lang="zh-CN" altLang="en-US" b="1" dirty="0">
                <a:solidFill>
                  <a:srgbClr val="000099"/>
                </a:solidFill>
                <a:latin typeface="+mn-lt"/>
                <a:ea typeface="黑体" panose="02010609060101010101" pitchFamily="2" charset="-122"/>
              </a:endParaRPr>
            </a:p>
          </p:txBody>
        </p:sp>
        <p:sp>
          <p:nvSpPr>
            <p:cNvPr id="32" name="Freeform 8"/>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3" name="Freeform 9"/>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4" name="Freeform 10"/>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anose="02010609060101010101" pitchFamily="2" charset="-122"/>
                </a:rPr>
                <a:t>争用期 512 字节</a:t>
              </a:r>
              <a:endParaRPr lang="zh-CN" altLang="en-US" b="1">
                <a:solidFill>
                  <a:srgbClr val="0000CC"/>
                </a:solidFill>
                <a:latin typeface="+mn-lt"/>
                <a:ea typeface="黑体" panose="02010609060101010101" pitchFamily="2" charset="-122"/>
              </a:endParaRP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anose="02010609060101010101" pitchFamily="2" charset="-122"/>
                </a:rPr>
                <a:t>将突发计时器设定为 1500 字节</a:t>
              </a:r>
              <a:endParaRPr lang="zh-CN" altLang="en-US" b="1">
                <a:solidFill>
                  <a:srgbClr val="0000CC"/>
                </a:solidFill>
                <a:latin typeface="+mn-lt"/>
                <a:ea typeface="黑体" panose="02010609060101010101" pitchFamily="2" charset="-122"/>
              </a:endParaRP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anose="02010609060101010101" pitchFamily="2" charset="-122"/>
                </a:rPr>
                <a:t>载波延伸</a:t>
              </a:r>
              <a:endParaRPr lang="zh-CN" altLang="en-US" b="1" dirty="0">
                <a:solidFill>
                  <a:srgbClr val="0000CC"/>
                </a:solidFill>
                <a:latin typeface="+mn-lt"/>
                <a:ea typeface="黑体" panose="02010609060101010101" pitchFamily="2" charset="-122"/>
              </a:endParaRP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anose="02010609060101010101" pitchFamily="2" charset="-122"/>
                </a:rPr>
                <a:t>载波</a:t>
              </a:r>
              <a:endParaRPr lang="zh-CN" altLang="en-US" b="1" dirty="0">
                <a:solidFill>
                  <a:srgbClr val="000099"/>
                </a:solidFill>
                <a:latin typeface="+mn-lt"/>
                <a:ea typeface="黑体" panose="02010609060101010101" pitchFamily="2" charset="-122"/>
              </a:endParaRPr>
            </a:p>
            <a:p>
              <a:pPr>
                <a:lnSpc>
                  <a:spcPct val="90000"/>
                </a:lnSpc>
              </a:pPr>
              <a:r>
                <a:rPr lang="zh-CN" altLang="en-US" b="1" dirty="0">
                  <a:solidFill>
                    <a:srgbClr val="000099"/>
                  </a:solidFill>
                  <a:latin typeface="+mn-lt"/>
                  <a:ea typeface="黑体" panose="02010609060101010101" pitchFamily="2" charset="-122"/>
                </a:rPr>
                <a:t>监听 </a:t>
              </a:r>
              <a:endParaRPr lang="zh-CN" altLang="en-US" b="1" dirty="0">
                <a:solidFill>
                  <a:srgbClr val="000099"/>
                </a:solidFill>
                <a:latin typeface="+mn-lt"/>
                <a:ea typeface="黑体" panose="02010609060101010101" pitchFamily="2" charset="-122"/>
              </a:endParaRPr>
            </a:p>
          </p:txBody>
        </p:sp>
        <p:sp>
          <p:nvSpPr>
            <p:cNvPr id="42" name="Freeform 18"/>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4" name="矩形 3"/>
          <p:cNvSpPr/>
          <p:nvPr/>
        </p:nvSpPr>
        <p:spPr>
          <a:xfrm>
            <a:off x="3584848" y="6451059"/>
            <a:ext cx="288031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defTabSz="0" eaLnBrk="1" hangingPunct="1">
              <a:tabLst>
                <a:tab pos="1752600" algn="l"/>
              </a:tabLst>
            </a:pPr>
            <a:r>
              <a:rPr lang="zh-CN" altLang="zh-CN" sz="2400" b="1" dirty="0" smtClean="0">
                <a:latin typeface="+mn-lt"/>
                <a:ea typeface="黑体" panose="02010609060101010101" pitchFamily="2" charset="-122"/>
                <a:cs typeface="Times New Roman" panose="02020603050405020304" pitchFamily="18" charset="0"/>
              </a:rPr>
              <a:t>分组</a:t>
            </a:r>
            <a:r>
              <a:rPr lang="zh-CN" altLang="zh-CN" sz="2400" b="1" dirty="0">
                <a:latin typeface="+mn-lt"/>
                <a:ea typeface="黑体" panose="02010609060101010101" pitchFamily="2" charset="-122"/>
                <a:cs typeface="Times New Roman" panose="02020603050405020304" pitchFamily="18" charset="0"/>
              </a:rPr>
              <a:t>突发</a:t>
            </a:r>
            <a:endParaRPr lang="zh-CN" altLang="en-US" sz="2400" b="1" dirty="0">
              <a:latin typeface="+mn-lt"/>
              <a:ea typeface="黑体" panose="0201060906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endParaRPr lang="zh-CN" altLang="en-US" sz="4000" dirty="0"/>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zh-CN" sz="2800" dirty="0" smtClean="0"/>
              <a:t>数</a:t>
            </a:r>
            <a:r>
              <a:rPr lang="zh-CN" altLang="zh-CN" sz="2800" dirty="0"/>
              <a:t>据是由可打印</a:t>
            </a:r>
            <a:r>
              <a:rPr lang="zh-CN" altLang="zh-CN" sz="2800" dirty="0" smtClean="0"/>
              <a:t>的</a:t>
            </a:r>
            <a:r>
              <a:rPr lang="en-US" altLang="zh-CN" sz="2800" dirty="0" smtClean="0"/>
              <a:t> ASCII </a:t>
            </a:r>
            <a:r>
              <a:rPr lang="zh-CN" altLang="zh-CN" sz="2800" dirty="0" smtClean="0"/>
              <a:t>码组</a:t>
            </a:r>
            <a:r>
              <a:rPr lang="zh-CN" altLang="zh-CN" sz="2800" dirty="0"/>
              <a:t>成的文本文件</a:t>
            </a:r>
            <a:r>
              <a:rPr lang="zh-CN" altLang="zh-CN" sz="2800" dirty="0" smtClean="0"/>
              <a:t>时</a:t>
            </a:r>
            <a:r>
              <a:rPr lang="zh-CN" altLang="en-US" sz="2800" dirty="0" smtClean="0"/>
              <a:t>，</a:t>
            </a:r>
            <a:r>
              <a:rPr lang="zh-CN" altLang="zh-CN" sz="2800" dirty="0" smtClean="0"/>
              <a:t>可</a:t>
            </a:r>
            <a:r>
              <a:rPr lang="zh-CN" altLang="zh-CN" sz="2800" dirty="0"/>
              <a:t>以使用特殊的</a:t>
            </a:r>
            <a:r>
              <a:rPr lang="zh-CN" altLang="zh-CN" sz="2800" dirty="0">
                <a:solidFill>
                  <a:srgbClr val="FF0000"/>
                </a:solidFill>
              </a:rPr>
              <a:t>帧定界符。</a:t>
            </a:r>
            <a:endParaRPr lang="en-US" altLang="zh-CN" sz="2800" dirty="0">
              <a:solidFill>
                <a:srgbClr val="FF0000"/>
              </a:solidFill>
            </a:endParaRPr>
          </a:p>
          <a:p>
            <a:pPr algn="just"/>
            <a:r>
              <a:rPr lang="zh-CN" altLang="zh-CN" sz="2800" dirty="0" smtClean="0"/>
              <a:t>控制字符</a:t>
            </a:r>
            <a:r>
              <a:rPr lang="en-US" altLang="zh-CN" sz="2800" dirty="0" smtClean="0"/>
              <a:t> SOH </a:t>
            </a:r>
            <a:r>
              <a:rPr lang="en-US" altLang="zh-CN" sz="2800" dirty="0"/>
              <a:t>(Start Of Header</a:t>
            </a:r>
            <a:r>
              <a:rPr lang="en-US" altLang="zh-CN" sz="2800" dirty="0" smtClean="0"/>
              <a:t>) </a:t>
            </a:r>
            <a:r>
              <a:rPr lang="zh-CN" altLang="en-US" sz="2800" dirty="0" smtClean="0"/>
              <a:t>：</a:t>
            </a:r>
            <a:r>
              <a:rPr lang="zh-CN" altLang="zh-CN" sz="2800" dirty="0" smtClean="0"/>
              <a:t>一</a:t>
            </a:r>
            <a:r>
              <a:rPr lang="zh-CN" altLang="zh-CN" sz="2800" dirty="0"/>
              <a:t>帧的最前面，表示帧的首部开始</a:t>
            </a:r>
            <a:r>
              <a:rPr lang="zh-CN" altLang="zh-CN" sz="2800" dirty="0" smtClean="0"/>
              <a:t>。</a:t>
            </a:r>
            <a:endParaRPr lang="en-US" altLang="zh-CN" sz="2800" dirty="0" smtClean="0"/>
          </a:p>
          <a:p>
            <a:pPr algn="just"/>
            <a:r>
              <a:rPr lang="en-US" altLang="zh-CN" sz="2800" dirty="0" smtClean="0"/>
              <a:t>EOT </a:t>
            </a:r>
            <a:r>
              <a:rPr lang="en-US" altLang="zh-CN" sz="2800" dirty="0"/>
              <a:t>(End Of Transmission</a:t>
            </a:r>
            <a:r>
              <a:rPr lang="en-US" altLang="zh-CN" sz="2800" dirty="0" smtClean="0"/>
              <a:t>)</a:t>
            </a:r>
            <a:r>
              <a:rPr lang="zh-CN" altLang="en-US" sz="2800" dirty="0" smtClean="0"/>
              <a:t>：</a:t>
            </a:r>
            <a:r>
              <a:rPr lang="en-US" altLang="zh-CN" sz="2800" dirty="0" smtClean="0"/>
              <a:t> </a:t>
            </a:r>
            <a:r>
              <a:rPr lang="zh-CN" altLang="zh-CN" sz="2800" dirty="0" smtClean="0"/>
              <a:t>表示</a:t>
            </a:r>
            <a:r>
              <a:rPr lang="zh-CN" altLang="zh-CN" sz="2800" dirty="0"/>
              <a:t>帧的结束。</a:t>
            </a:r>
            <a:endParaRPr lang="zh-CN" altLang="en-US" sz="2800" dirty="0"/>
          </a:p>
          <a:p>
            <a:pPr algn="just"/>
            <a:endParaRPr lang="zh-CN" altLang="en-US" sz="2800" dirty="0"/>
          </a:p>
        </p:txBody>
      </p:sp>
      <p:sp>
        <p:nvSpPr>
          <p:cNvPr id="353284" name="Rectangle 4"/>
          <p:cNvSpPr>
            <a:spLocks noChangeArrowheads="1"/>
          </p:cNvSpPr>
          <p:nvPr/>
        </p:nvSpPr>
        <p:spPr bwMode="auto">
          <a:xfrm>
            <a:off x="1035315" y="4590232"/>
            <a:ext cx="536575"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anose="02010609060101010101" pitchFamily="2" charset="-122"/>
              </a:rPr>
              <a:t>SOH</a:t>
            </a:r>
            <a:endParaRPr kumimoji="1" lang="en-US" altLang="zh-CN" sz="1600" b="1" dirty="0">
              <a:solidFill>
                <a:srgbClr val="000099"/>
              </a:solidFill>
              <a:latin typeface="+mn-lt"/>
              <a:ea typeface="黑体" panose="02010609060101010101" pitchFamily="2" charset="-122"/>
            </a:endParaRPr>
          </a:p>
        </p:txBody>
      </p:sp>
      <p:sp>
        <p:nvSpPr>
          <p:cNvPr id="353285" name="Rectangle 5"/>
          <p:cNvSpPr>
            <a:spLocks noChangeArrowheads="1"/>
          </p:cNvSpPr>
          <p:nvPr/>
        </p:nvSpPr>
        <p:spPr bwMode="auto">
          <a:xfrm>
            <a:off x="1571890" y="4590232"/>
            <a:ext cx="7071783" cy="54927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装在帧中的数据部分</a:t>
            </a:r>
            <a:endParaRPr kumimoji="1" lang="zh-CN" altLang="en-US" sz="2400" b="1">
              <a:solidFill>
                <a:srgbClr val="000099"/>
              </a:solidFill>
              <a:latin typeface="+mn-lt"/>
              <a:ea typeface="黑体" panose="02010609060101010101" pitchFamily="2" charset="-122"/>
            </a:endParaRPr>
          </a:p>
        </p:txBody>
      </p:sp>
      <p:sp>
        <p:nvSpPr>
          <p:cNvPr id="353286" name="Line 6"/>
          <p:cNvSpPr>
            <a:spLocks noChangeShapeType="1"/>
          </p:cNvSpPr>
          <p:nvPr/>
        </p:nvSpPr>
        <p:spPr bwMode="auto">
          <a:xfrm>
            <a:off x="1035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87" name="Text Box 7"/>
          <p:cNvSpPr txBox="1">
            <a:spLocks noChangeArrowheads="1"/>
          </p:cNvSpPr>
          <p:nvPr/>
        </p:nvSpPr>
        <p:spPr bwMode="auto">
          <a:xfrm>
            <a:off x="4884208" y="5271269"/>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a:t>
            </a:r>
            <a:endParaRPr kumimoji="1" lang="zh-CN" altLang="en-US" sz="2400" b="1">
              <a:solidFill>
                <a:srgbClr val="000099"/>
              </a:solidFill>
              <a:latin typeface="+mn-lt"/>
              <a:ea typeface="黑体" panose="02010609060101010101" pitchFamily="2" charset="-122"/>
            </a:endParaRPr>
          </a:p>
        </p:txBody>
      </p:sp>
      <p:sp>
        <p:nvSpPr>
          <p:cNvPr id="353288" name="Line 8"/>
          <p:cNvSpPr>
            <a:spLocks noChangeShapeType="1"/>
          </p:cNvSpPr>
          <p:nvPr/>
        </p:nvSpPr>
        <p:spPr bwMode="auto">
          <a:xfrm>
            <a:off x="1303602" y="4225107"/>
            <a:ext cx="0" cy="36512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89" name="Text Box 9"/>
          <p:cNvSpPr txBox="1">
            <a:spLocks noChangeArrowheads="1"/>
          </p:cNvSpPr>
          <p:nvPr/>
        </p:nvSpPr>
        <p:spPr bwMode="auto">
          <a:xfrm>
            <a:off x="763587"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帧开始符</a:t>
            </a:r>
            <a:endParaRPr kumimoji="1" lang="zh-CN" altLang="en-US" sz="2400" b="1">
              <a:solidFill>
                <a:srgbClr val="000099"/>
              </a:solidFill>
              <a:latin typeface="+mn-lt"/>
              <a:ea typeface="黑体" panose="02010609060101010101" pitchFamily="2" charset="-122"/>
            </a:endParaRPr>
          </a:p>
        </p:txBody>
      </p:sp>
      <p:sp>
        <p:nvSpPr>
          <p:cNvPr id="353290" name="Text Box 10"/>
          <p:cNvSpPr txBox="1">
            <a:spLocks noChangeArrowheads="1"/>
          </p:cNvSpPr>
          <p:nvPr/>
        </p:nvSpPr>
        <p:spPr bwMode="auto">
          <a:xfrm>
            <a:off x="8306594"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帧结束符</a:t>
            </a:r>
            <a:endParaRPr kumimoji="1" lang="zh-CN" altLang="en-US" sz="2400" b="1">
              <a:solidFill>
                <a:srgbClr val="000099"/>
              </a:solidFill>
              <a:latin typeface="+mn-lt"/>
              <a:ea typeface="黑体" panose="02010609060101010101" pitchFamily="2" charset="-122"/>
            </a:endParaRPr>
          </a:p>
        </p:txBody>
      </p:sp>
      <p:sp>
        <p:nvSpPr>
          <p:cNvPr id="353291" name="Line 11"/>
          <p:cNvSpPr>
            <a:spLocks noChangeShapeType="1"/>
          </p:cNvSpPr>
          <p:nvPr/>
        </p:nvSpPr>
        <p:spPr bwMode="auto">
          <a:xfrm>
            <a:off x="8913681" y="4225107"/>
            <a:ext cx="0" cy="36512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92" name="Line 12"/>
          <p:cNvSpPr>
            <a:spLocks noChangeShapeType="1"/>
          </p:cNvSpPr>
          <p:nvPr/>
        </p:nvSpPr>
        <p:spPr bwMode="auto">
          <a:xfrm flipV="1">
            <a:off x="1035315" y="5139507"/>
            <a:ext cx="0" cy="549275"/>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93" name="Text Box 13"/>
          <p:cNvSpPr txBox="1">
            <a:spLocks noChangeArrowheads="1"/>
          </p:cNvSpPr>
          <p:nvPr/>
        </p:nvSpPr>
        <p:spPr bwMode="auto">
          <a:xfrm>
            <a:off x="271727" y="5631631"/>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发送在前</a:t>
            </a:r>
            <a:endParaRPr kumimoji="1" lang="zh-CN" altLang="en-US" sz="2400" b="1">
              <a:solidFill>
                <a:srgbClr val="000099"/>
              </a:solidFill>
              <a:latin typeface="+mn-lt"/>
              <a:ea typeface="黑体" panose="02010609060101010101" pitchFamily="2" charset="-122"/>
            </a:endParaRPr>
          </a:p>
        </p:txBody>
      </p:sp>
      <p:sp>
        <p:nvSpPr>
          <p:cNvPr id="353294" name="Rectangle 14"/>
          <p:cNvSpPr>
            <a:spLocks noChangeArrowheads="1"/>
          </p:cNvSpPr>
          <p:nvPr/>
        </p:nvSpPr>
        <p:spPr bwMode="auto">
          <a:xfrm>
            <a:off x="8619596" y="4590232"/>
            <a:ext cx="538295"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5" name="矩形 4"/>
          <p:cNvSpPr/>
          <p:nvPr/>
        </p:nvSpPr>
        <p:spPr>
          <a:xfrm>
            <a:off x="2111690" y="5955938"/>
            <a:ext cx="586564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用</a:t>
            </a:r>
            <a:r>
              <a:rPr lang="zh-CN" altLang="zh-CN" sz="2400" b="1" dirty="0">
                <a:latin typeface="+mn-lt"/>
                <a:ea typeface="黑体" panose="02010609060101010101" pitchFamily="2" charset="-122"/>
              </a:rPr>
              <a:t>控制字符进行帧定界的方法举例</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全双工</a:t>
            </a:r>
            <a:r>
              <a:rPr lang="zh-CN" altLang="en-US" sz="4000" dirty="0" smtClean="0"/>
              <a:t>方式</a:t>
            </a:r>
            <a:r>
              <a:rPr lang="zh-CN" altLang="en-US" sz="4000" dirty="0"/>
              <a:t>工作的吉比特以太网</a:t>
            </a:r>
            <a:endParaRPr lang="zh-CN" altLang="en-US" sz="4000"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endParaRPr lang="zh-CN" altLang="en-US" dirty="0">
              <a:solidFill>
                <a:srgbClr val="FF0000"/>
              </a:solidFill>
            </a:endParaRPr>
          </a:p>
          <a:p>
            <a:pPr lvl="1"/>
            <a:r>
              <a:rPr lang="zh-CN" altLang="en-US" dirty="0">
                <a:solidFill>
                  <a:schemeClr val="tx1"/>
                </a:solidFill>
              </a:rPr>
              <a:t>没有争用问题。</a:t>
            </a:r>
            <a:endParaRPr lang="zh-CN" altLang="en-US" dirty="0">
              <a:solidFill>
                <a:schemeClr val="tx1"/>
              </a:solidFill>
            </a:endParaRPr>
          </a:p>
          <a:p>
            <a:pPr lvl="1"/>
            <a:r>
              <a:rPr lang="zh-CN" altLang="en-US" dirty="0">
                <a:solidFill>
                  <a:schemeClr val="tx1"/>
                </a:solidFill>
              </a:rPr>
              <a:t>退避算法等带来的信道利用率问题与半双工不同。</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endParaRPr lang="zh-CN" altLang="en-US"/>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489485"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anose="02010609060101010101" pitchFamily="2" charset="-122"/>
                </a:rPr>
                <a:t>1 </a:t>
              </a:r>
              <a:r>
                <a:rPr kumimoji="1" lang="en-US" altLang="zh-CN" sz="2000" b="1" dirty="0" err="1" smtClean="0">
                  <a:solidFill>
                    <a:srgbClr val="0000CC"/>
                  </a:solidFill>
                  <a:latin typeface="+mn-lt"/>
                  <a:ea typeface="黑体" panose="02010609060101010101" pitchFamily="2" charset="-122"/>
                </a:rPr>
                <a:t>Gbit</a:t>
              </a:r>
              <a:r>
                <a:rPr kumimoji="1" lang="en-US" altLang="zh-CN" sz="2000" b="1" dirty="0" smtClean="0">
                  <a:solidFill>
                    <a:srgbClr val="0000CC"/>
                  </a:solidFill>
                  <a:latin typeface="+mn-lt"/>
                  <a:ea typeface="黑体" panose="02010609060101010101" pitchFamily="2" charset="-122"/>
                </a:rPr>
                <a:t>/s </a:t>
              </a:r>
              <a:r>
                <a:rPr kumimoji="1" lang="zh-CN" altLang="en-US" sz="2000" b="1" dirty="0">
                  <a:solidFill>
                    <a:srgbClr val="0000CC"/>
                  </a:solidFill>
                  <a:latin typeface="+mn-lt"/>
                  <a:ea typeface="黑体" panose="02010609060101010101" pitchFamily="2" charset="-122"/>
                </a:rPr>
                <a:t>链路</a:t>
              </a:r>
              <a:endParaRPr kumimoji="1" lang="zh-CN" altLang="en-US" sz="2000" b="1" dirty="0">
                <a:solidFill>
                  <a:srgbClr val="0000CC"/>
                </a:solidFill>
                <a:latin typeface="+mn-lt"/>
                <a:ea typeface="黑体" panose="02010609060101010101" pitchFamily="2" charset="-122"/>
              </a:endParaRP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anose="02010609060101010101" pitchFamily="2" charset="-122"/>
                </a:rPr>
                <a:t>吉比特</a:t>
              </a:r>
              <a:endParaRPr kumimoji="1" lang="zh-CN" altLang="en-US" sz="2000" b="1">
                <a:solidFill>
                  <a:srgbClr val="0000CC"/>
                </a:solidFill>
                <a:latin typeface="+mn-lt"/>
                <a:ea typeface="黑体" panose="02010609060101010101" pitchFamily="2" charset="-122"/>
              </a:endParaRPr>
            </a:p>
            <a:p>
              <a:pPr algn="ctr"/>
              <a:r>
                <a:rPr kumimoji="1" lang="zh-CN" altLang="en-US" sz="2000" b="1">
                  <a:solidFill>
                    <a:srgbClr val="0000CC"/>
                  </a:solidFill>
                  <a:latin typeface="+mn-lt"/>
                  <a:ea typeface="黑体" panose="02010609060101010101" pitchFamily="2" charset="-122"/>
                </a:rPr>
                <a:t>交换</a:t>
              </a:r>
              <a:endParaRPr kumimoji="1" lang="zh-CN" altLang="en-US" sz="2000" b="1">
                <a:solidFill>
                  <a:srgbClr val="0000CC"/>
                </a:solidFill>
                <a:latin typeface="+mn-lt"/>
                <a:ea typeface="黑体" panose="02010609060101010101" pitchFamily="2" charset="-122"/>
              </a:endParaRPr>
            </a:p>
            <a:p>
              <a:pPr algn="ctr"/>
              <a:r>
                <a:rPr kumimoji="1" lang="zh-CN" altLang="en-US" sz="2000" b="1">
                  <a:solidFill>
                    <a:srgbClr val="0000CC"/>
                  </a:solidFill>
                  <a:latin typeface="+mn-lt"/>
                  <a:ea typeface="黑体" panose="02010609060101010101" pitchFamily="2" charset="-122"/>
                </a:rPr>
                <a:t>集线器</a:t>
              </a:r>
              <a:endParaRPr kumimoji="1" lang="zh-CN" altLang="en-US" sz="2000" b="1">
                <a:solidFill>
                  <a:srgbClr val="0000CC"/>
                </a:solidFill>
                <a:latin typeface="+mn-lt"/>
                <a:ea typeface="黑体" panose="02010609060101010101" pitchFamily="2" charset="-122"/>
              </a:endParaRPr>
            </a:p>
          </p:txBody>
        </p:sp>
        <p:pic>
          <p:nvPicPr>
            <p:cNvPr id="489490" name="Picture 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百兆比特或吉比特集线器</a:t>
              </a:r>
              <a:endParaRPr kumimoji="1" lang="zh-CN" altLang="en-US" sz="2000" b="1" dirty="0">
                <a:solidFill>
                  <a:srgbClr val="0000CC"/>
                </a:solidFill>
                <a:latin typeface="+mn-lt"/>
                <a:ea typeface="黑体" panose="02010609060101010101" pitchFamily="2" charset="-122"/>
              </a:endParaRPr>
            </a:p>
          </p:txBody>
        </p:sp>
        <p:sp>
          <p:nvSpPr>
            <p:cNvPr id="489494" name="Freeform 22"/>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95" name="Freeform 23"/>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489498"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anose="02010609060101010101" pitchFamily="2" charset="-122"/>
                </a:rPr>
                <a:t>100 </a:t>
              </a:r>
              <a:r>
                <a:rPr kumimoji="1" lang="en-US" altLang="zh-CN" sz="2000" b="1" dirty="0" err="1" smtClean="0">
                  <a:solidFill>
                    <a:srgbClr val="0000CC"/>
                  </a:solidFill>
                  <a:latin typeface="+mn-lt"/>
                  <a:ea typeface="黑体" panose="02010609060101010101" pitchFamily="2" charset="-122"/>
                </a:rPr>
                <a:t>Mbit</a:t>
              </a:r>
              <a:r>
                <a:rPr kumimoji="1" lang="en-US" altLang="zh-CN" sz="2000" b="1" dirty="0" smtClean="0">
                  <a:solidFill>
                    <a:srgbClr val="0000CC"/>
                  </a:solidFill>
                  <a:latin typeface="+mn-lt"/>
                  <a:ea typeface="黑体" panose="02010609060101010101" pitchFamily="2" charset="-122"/>
                </a:rPr>
                <a:t>/s </a:t>
              </a:r>
              <a:r>
                <a:rPr kumimoji="1" lang="zh-CN" altLang="en-US" sz="2000" b="1" dirty="0">
                  <a:solidFill>
                    <a:srgbClr val="0000CC"/>
                  </a:solidFill>
                  <a:latin typeface="+mn-lt"/>
                  <a:ea typeface="黑体" panose="02010609060101010101" pitchFamily="2" charset="-122"/>
                </a:rPr>
                <a:t>链路</a:t>
              </a:r>
              <a:endParaRPr kumimoji="1" lang="zh-CN" altLang="en-US" sz="2000" b="1" dirty="0">
                <a:solidFill>
                  <a:srgbClr val="0000CC"/>
                </a:solidFill>
                <a:latin typeface="+mn-lt"/>
                <a:ea typeface="黑体" panose="02010609060101010101" pitchFamily="2" charset="-122"/>
              </a:endParaRP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中央服务器</a:t>
              </a:r>
              <a:endParaRPr kumimoji="1" lang="zh-CN" altLang="en-US" sz="2000" b="1" dirty="0">
                <a:solidFill>
                  <a:srgbClr val="0000CC"/>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smtClean="0"/>
              <a:t>3.5.3   </a:t>
            </a:r>
            <a:r>
              <a:rPr lang="en-US" altLang="zh-CN" sz="3600" dirty="0"/>
              <a:t>10 </a:t>
            </a:r>
            <a:r>
              <a:rPr lang="zh-CN" altLang="en-US" sz="3600" dirty="0"/>
              <a:t>吉比特以太网</a:t>
            </a:r>
            <a:r>
              <a:rPr lang="zh-CN" altLang="en-US" sz="3600" dirty="0" smtClean="0"/>
              <a:t>和更快的以太网</a:t>
            </a:r>
            <a:endParaRPr lang="zh-CN" altLang="en-US" sz="3600" dirty="0"/>
          </a:p>
        </p:txBody>
      </p:sp>
      <p:sp>
        <p:nvSpPr>
          <p:cNvPr id="490499" name="Rectangle 3"/>
          <p:cNvSpPr>
            <a:spLocks noGrp="1" noChangeArrowheads="1"/>
          </p:cNvSpPr>
          <p:nvPr>
            <p:ph idx="1"/>
          </p:nvPr>
        </p:nvSpPr>
        <p:spPr/>
        <p:txBody>
          <a:bodyPr/>
          <a:lstStyle/>
          <a:p>
            <a:pPr lvl="0"/>
            <a:r>
              <a:rPr lang="zh-CN" altLang="en-US" dirty="0" smtClean="0"/>
              <a:t>与 </a:t>
            </a:r>
            <a:r>
              <a:rPr lang="en-US" altLang="zh-CN" dirty="0"/>
              <a:t>10</a:t>
            </a:r>
            <a:r>
              <a:rPr lang="en-US" altLang="zh-CN" sz="2740" dirty="0"/>
              <a:t> </a:t>
            </a:r>
            <a:r>
              <a:rPr lang="en-US" altLang="zh-CN" dirty="0" err="1" smtClean="0"/>
              <a:t>Mbit</a:t>
            </a:r>
            <a:r>
              <a:rPr lang="en-US" altLang="zh-CN" dirty="0" smtClean="0"/>
              <a:t>/s</a:t>
            </a:r>
            <a:r>
              <a:rPr lang="zh-CN" altLang="en-US" dirty="0" smtClean="0"/>
              <a:t>、</a:t>
            </a:r>
            <a:r>
              <a:rPr lang="en-US" altLang="zh-CN" dirty="0" smtClean="0"/>
              <a:t>100</a:t>
            </a:r>
            <a:r>
              <a:rPr lang="en-US" altLang="zh-CN" sz="2740" dirty="0" smtClean="0"/>
              <a:t> </a:t>
            </a:r>
            <a:r>
              <a:rPr lang="en-US" altLang="zh-CN" dirty="0" err="1" smtClean="0"/>
              <a:t>Mbit</a:t>
            </a:r>
            <a:r>
              <a:rPr lang="en-US" altLang="zh-CN" dirty="0" smtClean="0"/>
              <a:t>/s </a:t>
            </a:r>
            <a:r>
              <a:rPr lang="zh-CN" altLang="en-US" dirty="0"/>
              <a:t>和 </a:t>
            </a:r>
            <a:r>
              <a:rPr lang="en-US" altLang="zh-CN" dirty="0"/>
              <a:t>1</a:t>
            </a:r>
            <a:r>
              <a:rPr lang="en-US" altLang="zh-CN" sz="2285" dirty="0"/>
              <a:t> </a:t>
            </a:r>
            <a:r>
              <a:rPr lang="en-US" altLang="zh-CN" dirty="0" err="1" smtClean="0"/>
              <a:t>Gbit</a:t>
            </a:r>
            <a:r>
              <a:rPr lang="en-US" altLang="zh-CN" dirty="0" smtClean="0"/>
              <a:t>/s </a:t>
            </a:r>
            <a:r>
              <a:rPr lang="zh-CN" altLang="en-US" dirty="0"/>
              <a:t>以太网的帧格式完全相同。</a:t>
            </a:r>
            <a:endParaRPr lang="zh-CN" altLang="en-US" dirty="0"/>
          </a:p>
          <a:p>
            <a:pPr lvl="0"/>
            <a:r>
              <a:rPr lang="zh-CN" altLang="en-US" dirty="0" smtClean="0"/>
              <a:t>保留</a:t>
            </a:r>
            <a:r>
              <a:rPr lang="zh-CN" altLang="en-US" dirty="0"/>
              <a:t>了 </a:t>
            </a:r>
            <a:r>
              <a:rPr lang="en-US" altLang="zh-CN" dirty="0"/>
              <a:t>802.3 </a:t>
            </a:r>
            <a:r>
              <a:rPr lang="zh-CN" altLang="en-US" dirty="0"/>
              <a:t>标准规定的以太网最小和最大帧长，便于升级。</a:t>
            </a:r>
            <a:endParaRPr lang="zh-CN" altLang="en-US" dirty="0"/>
          </a:p>
          <a:p>
            <a:pPr lvl="0"/>
            <a:r>
              <a:rPr lang="zh-CN" altLang="en-US" dirty="0" smtClean="0">
                <a:solidFill>
                  <a:srgbClr val="FF0000"/>
                </a:solidFill>
              </a:rPr>
              <a:t>只</a:t>
            </a:r>
            <a:r>
              <a:rPr lang="zh-CN" altLang="en-US" dirty="0">
                <a:solidFill>
                  <a:srgbClr val="FF0000"/>
                </a:solidFill>
              </a:rPr>
              <a:t>工作在全双工方式，</a:t>
            </a:r>
            <a:r>
              <a:rPr lang="zh-CN" altLang="en-US" dirty="0"/>
              <a:t>因此没有争用问题，也不使用 </a:t>
            </a:r>
            <a:r>
              <a:rPr lang="en-US" altLang="zh-CN" dirty="0"/>
              <a:t>CSMA/CD </a:t>
            </a:r>
            <a:r>
              <a:rPr lang="zh-CN" altLang="en-US" dirty="0"/>
              <a:t>协议。</a:t>
            </a:r>
            <a:r>
              <a:rPr lang="en-US" altLang="zh-CN" dirty="0"/>
              <a:t>——</a:t>
            </a:r>
            <a:r>
              <a:rPr lang="zh-CN" altLang="en-US" dirty="0">
                <a:sym typeface="+mn-ea"/>
              </a:rPr>
              <a:t>不受碰撞检测限制，</a:t>
            </a:r>
            <a:r>
              <a:rPr lang="zh-CN" altLang="en-US" dirty="0"/>
              <a:t>传输距离大大提高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a:t>
            </a:r>
            <a:r>
              <a:rPr lang="zh-CN" altLang="en-US" dirty="0" smtClean="0"/>
              <a:t>以太网的物理层</a:t>
            </a:r>
            <a:endParaRPr lang="zh-CN" altLang="en-US" dirty="0"/>
          </a:p>
        </p:txBody>
      </p:sp>
      <p:graphicFrame>
        <p:nvGraphicFramePr>
          <p:cNvPr id="4" name="内容占位符 3"/>
          <p:cNvGraphicFramePr>
            <a:graphicFrameLocks noGrp="1"/>
          </p:cNvGraphicFramePr>
          <p:nvPr>
            <p:ph idx="1"/>
          </p:nvPr>
        </p:nvGraphicFramePr>
        <p:xfrm>
          <a:off x="632520" y="2105209"/>
          <a:ext cx="8928992" cy="3027016"/>
        </p:xfrm>
        <a:graphic>
          <a:graphicData uri="http://schemas.openxmlformats.org/drawingml/2006/table">
            <a:tbl>
              <a:tblPr firstRow="1" firstCol="1" lastRow="1" lastCol="1" bandRow="1" bandCol="1"/>
              <a:tblGrid>
                <a:gridCol w="2016224"/>
                <a:gridCol w="792088"/>
                <a:gridCol w="2160240"/>
                <a:gridCol w="3960440"/>
              </a:tblGrid>
              <a:tr h="603711">
                <a:tc>
                  <a:txBody>
                    <a:bodyPr/>
                    <a:lstStyle/>
                    <a:p>
                      <a:pPr algn="ctr" defTabSz="0">
                        <a:lnSpc>
                          <a:spcPct val="100000"/>
                        </a:lnSpc>
                        <a:spcAft>
                          <a:spcPts val="0"/>
                        </a:spcAft>
                        <a:tabLst>
                          <a:tab pos="1752600" algn="l"/>
                        </a:tabLst>
                      </a:pPr>
                      <a:r>
                        <a:rPr lang="zh-CN" sz="2400" b="1" dirty="0">
                          <a:effectLst/>
                          <a:latin typeface="+mn-lt"/>
                          <a:ea typeface="黑体" panose="02010609060101010101" pitchFamily="2" charset="-122"/>
                        </a:rPr>
                        <a:t>名称</a:t>
                      </a:r>
                      <a:endParaRPr lang="zh-CN" sz="2400" b="1" dirty="0">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defTabSz="0">
                        <a:lnSpc>
                          <a:spcPct val="100000"/>
                        </a:lnSpc>
                        <a:spcAft>
                          <a:spcPts val="0"/>
                        </a:spcAft>
                        <a:tabLst>
                          <a:tab pos="1752600" algn="l"/>
                        </a:tabLst>
                      </a:pPr>
                      <a:r>
                        <a:rPr lang="zh-CN" sz="2400" b="1">
                          <a:effectLst/>
                          <a:latin typeface="+mn-lt"/>
                          <a:ea typeface="黑体" panose="02010609060101010101" pitchFamily="2" charset="-122"/>
                        </a:rPr>
                        <a:t>媒体</a:t>
                      </a:r>
                      <a:endParaRPr lang="zh-CN" sz="24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defTabSz="0">
                        <a:lnSpc>
                          <a:spcPct val="100000"/>
                        </a:lnSpc>
                        <a:spcAft>
                          <a:spcPts val="0"/>
                        </a:spcAft>
                        <a:tabLst>
                          <a:tab pos="1752600" algn="l"/>
                        </a:tabLst>
                      </a:pPr>
                      <a:r>
                        <a:rPr lang="zh-CN" sz="2400" b="1" dirty="0">
                          <a:effectLst/>
                          <a:latin typeface="+mn-lt"/>
                          <a:ea typeface="黑体" panose="02010609060101010101" pitchFamily="2" charset="-122"/>
                        </a:rPr>
                        <a:t>网段最大长度</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defTabSz="0">
                        <a:lnSpc>
                          <a:spcPct val="100000"/>
                        </a:lnSpc>
                        <a:spcAft>
                          <a:spcPts val="0"/>
                        </a:spcAft>
                        <a:tabLst>
                          <a:tab pos="1752600" algn="l"/>
                        </a:tabLst>
                      </a:pPr>
                      <a:r>
                        <a:rPr lang="zh-CN" sz="2400" b="1" dirty="0">
                          <a:effectLst/>
                          <a:latin typeface="+mn-lt"/>
                          <a:ea typeface="黑体" panose="02010609060101010101" pitchFamily="2" charset="-122"/>
                        </a:rPr>
                        <a:t>特点</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84661">
                <a:tc>
                  <a:txBody>
                    <a:bodyPr/>
                    <a:lstStyle/>
                    <a:p>
                      <a:pPr algn="just" defTabSz="0">
                        <a:lnSpc>
                          <a:spcPct val="100000"/>
                        </a:lnSpc>
                        <a:spcAft>
                          <a:spcPts val="0"/>
                        </a:spcAft>
                        <a:tabLst>
                          <a:tab pos="1752600" algn="l"/>
                        </a:tabLst>
                      </a:pPr>
                      <a:r>
                        <a:rPr lang="en-US" sz="2000" b="1" dirty="0">
                          <a:effectLst/>
                          <a:latin typeface="+mn-lt"/>
                          <a:ea typeface="黑体" panose="02010609060101010101" pitchFamily="2" charset="-122"/>
                        </a:rPr>
                        <a:t>10GBASE-SR</a:t>
                      </a:r>
                      <a:endParaRPr lang="zh-CN" sz="2000" b="1" dirty="0">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zh-CN" sz="2000" b="1" dirty="0">
                          <a:effectLst/>
                          <a:latin typeface="+mn-lt"/>
                          <a:ea typeface="黑体" panose="02010609060101010101" pitchFamily="2" charset="-122"/>
                        </a:rPr>
                        <a:t>光缆</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en-US" sz="2000" b="1" dirty="0">
                          <a:effectLst/>
                          <a:latin typeface="+mn-lt"/>
                          <a:ea typeface="黑体" panose="02010609060101010101" pitchFamily="2" charset="-122"/>
                        </a:rPr>
                        <a:t>300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defTabSz="0">
                        <a:lnSpc>
                          <a:spcPct val="100000"/>
                        </a:lnSpc>
                        <a:spcAft>
                          <a:spcPts val="0"/>
                        </a:spcAft>
                        <a:tabLst>
                          <a:tab pos="1752600" algn="l"/>
                        </a:tabLst>
                      </a:pPr>
                      <a:r>
                        <a:rPr lang="zh-CN" sz="2000" b="1" smtClean="0">
                          <a:effectLst/>
                          <a:latin typeface="+mn-lt"/>
                          <a:ea typeface="黑体" panose="02010609060101010101" pitchFamily="2" charset="-122"/>
                        </a:rPr>
                        <a:t>多模光纤（</a:t>
                      </a:r>
                      <a:r>
                        <a:rPr lang="en-US" sz="2000" b="1" smtClean="0">
                          <a:effectLst/>
                          <a:latin typeface="+mn-lt"/>
                          <a:ea typeface="黑体" panose="02010609060101010101" pitchFamily="2" charset="-122"/>
                        </a:rPr>
                        <a:t>0.85 </a:t>
                      </a:r>
                      <a:r>
                        <a:rPr lang="en-US" sz="2000" b="1" smtClean="0">
                          <a:effectLst/>
                          <a:latin typeface="+mn-lt"/>
                          <a:ea typeface="黑体" panose="02010609060101010101" pitchFamily="2" charset="-122"/>
                          <a:sym typeface="Symbol" panose="05050102010706020507"/>
                        </a:rPr>
                        <a:t></a:t>
                      </a:r>
                      <a:r>
                        <a:rPr lang="en-US" sz="2000" b="1" smtClean="0">
                          <a:effectLst/>
                          <a:latin typeface="+mn-lt"/>
                          <a:ea typeface="黑体" panose="02010609060101010101" pitchFamily="2" charset="-122"/>
                        </a:rPr>
                        <a:t>m</a:t>
                      </a:r>
                      <a:r>
                        <a:rPr lang="zh-CN" sz="2000" b="1" smtClean="0">
                          <a:effectLst/>
                          <a:latin typeface="+mn-lt"/>
                          <a:ea typeface="黑体" panose="02010609060101010101" pitchFamily="2" charset="-122"/>
                        </a:rPr>
                        <a:t>）</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defTabSz="0">
                        <a:lnSpc>
                          <a:spcPct val="100000"/>
                        </a:lnSpc>
                        <a:spcAft>
                          <a:spcPts val="0"/>
                        </a:spcAft>
                        <a:tabLst>
                          <a:tab pos="1752600" algn="l"/>
                        </a:tabLst>
                      </a:pPr>
                      <a:r>
                        <a:rPr lang="en-US" sz="2000" b="1">
                          <a:effectLst/>
                          <a:latin typeface="+mn-lt"/>
                          <a:ea typeface="黑体" panose="02010609060101010101" pitchFamily="2" charset="-122"/>
                        </a:rPr>
                        <a:t>10GBASE-LR</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zh-CN" sz="2000" b="1">
                          <a:effectLst/>
                          <a:latin typeface="+mn-lt"/>
                          <a:ea typeface="黑体" panose="02010609060101010101" pitchFamily="2" charset="-122"/>
                        </a:rPr>
                        <a:t>光缆</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en-US" sz="2000" b="1" dirty="0">
                          <a:effectLst/>
                          <a:latin typeface="+mn-lt"/>
                          <a:ea typeface="黑体" panose="02010609060101010101" pitchFamily="2" charset="-122"/>
                        </a:rPr>
                        <a:t>10 km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defTabSz="0">
                        <a:lnSpc>
                          <a:spcPct val="100000"/>
                        </a:lnSpc>
                        <a:spcAft>
                          <a:spcPts val="0"/>
                        </a:spcAft>
                        <a:tabLst>
                          <a:tab pos="1752600" algn="l"/>
                        </a:tabLst>
                      </a:pPr>
                      <a:r>
                        <a:rPr lang="zh-CN" sz="2000" b="1">
                          <a:effectLst/>
                          <a:latin typeface="+mn-lt"/>
                          <a:ea typeface="黑体" panose="02010609060101010101" pitchFamily="2" charset="-122"/>
                        </a:rPr>
                        <a:t>单模光纤（</a:t>
                      </a:r>
                      <a:r>
                        <a:rPr lang="en-US" sz="2000" b="1">
                          <a:effectLst/>
                          <a:latin typeface="+mn-lt"/>
                          <a:ea typeface="黑体" panose="02010609060101010101" pitchFamily="2" charset="-122"/>
                        </a:rPr>
                        <a:t>1.3 </a:t>
                      </a:r>
                      <a:r>
                        <a:rPr lang="en-US" sz="2000" b="1">
                          <a:effectLst/>
                          <a:latin typeface="+mn-lt"/>
                          <a:ea typeface="黑体" panose="02010609060101010101" pitchFamily="2" charset="-122"/>
                          <a:sym typeface="Symbol" panose="05050102010706020507"/>
                        </a:rPr>
                        <a:t></a:t>
                      </a:r>
                      <a:r>
                        <a:rPr lang="en-US" sz="2000" b="1">
                          <a:effectLst/>
                          <a:latin typeface="+mn-lt"/>
                          <a:ea typeface="黑体" panose="02010609060101010101" pitchFamily="2" charset="-122"/>
                        </a:rPr>
                        <a:t>m</a:t>
                      </a:r>
                      <a:r>
                        <a:rPr lang="zh-CN" sz="2000" b="1">
                          <a:effectLst/>
                          <a:latin typeface="+mn-lt"/>
                          <a:ea typeface="黑体" panose="02010609060101010101" pitchFamily="2" charset="-122"/>
                        </a:rPr>
                        <a:t>）</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defTabSz="0">
                        <a:lnSpc>
                          <a:spcPct val="100000"/>
                        </a:lnSpc>
                        <a:spcAft>
                          <a:spcPts val="0"/>
                        </a:spcAft>
                        <a:tabLst>
                          <a:tab pos="1752600" algn="l"/>
                        </a:tabLst>
                      </a:pPr>
                      <a:r>
                        <a:rPr lang="en-US" sz="2000" b="1">
                          <a:effectLst/>
                          <a:latin typeface="+mn-lt"/>
                          <a:ea typeface="黑体" panose="02010609060101010101" pitchFamily="2" charset="-122"/>
                        </a:rPr>
                        <a:t>10GBASE-ER</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zh-CN" sz="2000" b="1">
                          <a:effectLst/>
                          <a:latin typeface="+mn-lt"/>
                          <a:ea typeface="黑体" panose="02010609060101010101" pitchFamily="2" charset="-122"/>
                        </a:rPr>
                        <a:t>光缆</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en-US" sz="2000" b="1" dirty="0">
                          <a:effectLst/>
                          <a:latin typeface="+mn-lt"/>
                          <a:ea typeface="黑体" panose="02010609060101010101" pitchFamily="2" charset="-122"/>
                        </a:rPr>
                        <a:t>40 km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defTabSz="0">
                        <a:lnSpc>
                          <a:spcPct val="100000"/>
                        </a:lnSpc>
                        <a:spcAft>
                          <a:spcPts val="0"/>
                        </a:spcAft>
                        <a:tabLst>
                          <a:tab pos="1752600" algn="l"/>
                        </a:tabLst>
                      </a:pPr>
                      <a:r>
                        <a:rPr lang="zh-CN" sz="2000" b="1" dirty="0">
                          <a:effectLst/>
                          <a:latin typeface="+mn-lt"/>
                          <a:ea typeface="黑体" panose="02010609060101010101" pitchFamily="2" charset="-122"/>
                        </a:rPr>
                        <a:t>单模光纤（</a:t>
                      </a:r>
                      <a:r>
                        <a:rPr lang="en-US" sz="2000" b="1" dirty="0">
                          <a:effectLst/>
                          <a:latin typeface="+mn-lt"/>
                          <a:ea typeface="黑体" panose="02010609060101010101" pitchFamily="2" charset="-122"/>
                        </a:rPr>
                        <a:t>1.5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defTabSz="0">
                        <a:lnSpc>
                          <a:spcPct val="100000"/>
                        </a:lnSpc>
                        <a:spcAft>
                          <a:spcPts val="0"/>
                        </a:spcAft>
                        <a:tabLst>
                          <a:tab pos="1752600" algn="l"/>
                        </a:tabLst>
                      </a:pPr>
                      <a:r>
                        <a:rPr lang="pt-BR" sz="2000" b="1">
                          <a:effectLst/>
                          <a:latin typeface="+mn-lt"/>
                          <a:ea typeface="黑体" panose="02010609060101010101" pitchFamily="2" charset="-122"/>
                        </a:rPr>
                        <a:t>10GBASE-CX4</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zh-CN" sz="2000" b="1">
                          <a:effectLst/>
                          <a:latin typeface="+mn-lt"/>
                          <a:ea typeface="黑体" panose="02010609060101010101" pitchFamily="2" charset="-122"/>
                        </a:rPr>
                        <a:t>铜缆</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en-US" sz="2000" b="1" dirty="0">
                          <a:effectLst/>
                          <a:latin typeface="+mn-lt"/>
                          <a:ea typeface="黑体" panose="02010609060101010101" pitchFamily="2" charset="-122"/>
                        </a:rPr>
                        <a:t>15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defTabSz="0">
                        <a:lnSpc>
                          <a:spcPct val="100000"/>
                        </a:lnSpc>
                        <a:spcAft>
                          <a:spcPts val="0"/>
                        </a:spcAft>
                        <a:tabLst>
                          <a:tab pos="1752600" algn="l"/>
                        </a:tabLst>
                      </a:pPr>
                      <a:r>
                        <a:rPr lang="zh-CN" sz="2000" b="1" dirty="0" smtClean="0">
                          <a:effectLst/>
                          <a:latin typeface="+mn-lt"/>
                          <a:ea typeface="黑体" panose="02010609060101010101" pitchFamily="2" charset="-122"/>
                        </a:rPr>
                        <a:t>使用</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4 </a:t>
                      </a:r>
                      <a:r>
                        <a:rPr lang="zh-CN" sz="2000" b="1" dirty="0" smtClean="0">
                          <a:effectLst/>
                          <a:latin typeface="+mn-lt"/>
                          <a:ea typeface="黑体" panose="02010609060101010101" pitchFamily="2" charset="-122"/>
                        </a:rPr>
                        <a:t>对</a:t>
                      </a:r>
                      <a:r>
                        <a:rPr lang="zh-CN" sz="2000" b="1" dirty="0">
                          <a:effectLst/>
                          <a:latin typeface="+mn-lt"/>
                          <a:ea typeface="黑体" panose="02010609060101010101" pitchFamily="2" charset="-122"/>
                        </a:rPr>
                        <a:t>双芯</a:t>
                      </a:r>
                      <a:r>
                        <a:rPr lang="zh-CN" sz="2000" b="1" dirty="0" smtClean="0">
                          <a:effectLst/>
                          <a:latin typeface="+mn-lt"/>
                          <a:ea typeface="黑体" panose="02010609060101010101" pitchFamily="2" charset="-122"/>
                        </a:rPr>
                        <a:t>同轴电缆</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a:t>
                      </a:r>
                      <a:r>
                        <a:rPr lang="pt-BR" sz="2000" b="1" dirty="0">
                          <a:effectLst/>
                          <a:latin typeface="+mn-lt"/>
                          <a:ea typeface="黑体" panose="02010609060101010101" pitchFamily="2" charset="-122"/>
                        </a:rPr>
                        <a:t>twinax)</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defTabSz="0">
                        <a:lnSpc>
                          <a:spcPct val="100000"/>
                        </a:lnSpc>
                        <a:spcAft>
                          <a:spcPts val="0"/>
                        </a:spcAft>
                        <a:tabLst>
                          <a:tab pos="1752600" algn="l"/>
                        </a:tabLst>
                      </a:pPr>
                      <a:r>
                        <a:rPr lang="en-US" sz="2000" b="1" dirty="0">
                          <a:effectLst/>
                          <a:latin typeface="+mn-lt"/>
                          <a:ea typeface="黑体" panose="02010609060101010101" pitchFamily="2" charset="-122"/>
                        </a:rPr>
                        <a:t>10GBASE-T</a:t>
                      </a:r>
                      <a:endParaRPr lang="zh-CN" sz="2000" b="1" dirty="0">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zh-CN" sz="2000" b="1" dirty="0">
                          <a:effectLst/>
                          <a:latin typeface="+mn-lt"/>
                          <a:ea typeface="黑体" panose="02010609060101010101" pitchFamily="2" charset="-122"/>
                        </a:rPr>
                        <a:t>铜缆</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defTabSz="0">
                        <a:lnSpc>
                          <a:spcPct val="100000"/>
                        </a:lnSpc>
                        <a:spcAft>
                          <a:spcPts val="0"/>
                        </a:spcAft>
                        <a:tabLst>
                          <a:tab pos="1752600" algn="l"/>
                        </a:tabLst>
                      </a:pPr>
                      <a:r>
                        <a:rPr lang="en-US" sz="2000" b="1" dirty="0">
                          <a:effectLst/>
                          <a:latin typeface="+mn-lt"/>
                          <a:ea typeface="黑体" panose="02010609060101010101" pitchFamily="2" charset="-122"/>
                        </a:rPr>
                        <a:t>100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defTabSz="0">
                        <a:lnSpc>
                          <a:spcPct val="100000"/>
                        </a:lnSpc>
                        <a:spcAft>
                          <a:spcPts val="0"/>
                        </a:spcAft>
                        <a:tabLst>
                          <a:tab pos="1752600" algn="l"/>
                        </a:tabLst>
                      </a:pPr>
                      <a:r>
                        <a:rPr lang="zh-CN" sz="2000" b="1" dirty="0" smtClean="0">
                          <a:effectLst/>
                          <a:latin typeface="+mn-lt"/>
                          <a:ea typeface="黑体" panose="02010609060101010101" pitchFamily="2" charset="-122"/>
                        </a:rPr>
                        <a:t>使用</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4 </a:t>
                      </a:r>
                      <a:r>
                        <a:rPr lang="zh-CN" sz="2000" b="1" dirty="0" smtClean="0">
                          <a:effectLst/>
                          <a:latin typeface="+mn-lt"/>
                          <a:ea typeface="黑体" panose="02010609060101010101" pitchFamily="2" charset="-122"/>
                        </a:rPr>
                        <a:t>对</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6A </a:t>
                      </a:r>
                      <a:r>
                        <a:rPr lang="zh-CN" sz="2000" b="1" dirty="0" smtClean="0">
                          <a:effectLst/>
                          <a:latin typeface="+mn-lt"/>
                          <a:ea typeface="黑体" panose="02010609060101010101" pitchFamily="2" charset="-122"/>
                        </a:rPr>
                        <a:t>类</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UTP </a:t>
                      </a:r>
                      <a:r>
                        <a:rPr lang="zh-CN" sz="2000" b="1" dirty="0" smtClean="0">
                          <a:effectLst/>
                          <a:latin typeface="+mn-lt"/>
                          <a:ea typeface="黑体" panose="02010609060101010101" pitchFamily="2" charset="-122"/>
                        </a:rPr>
                        <a:t>双绞线</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44688" y="1628800"/>
            <a:ext cx="635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defTabSz="0" eaLnBrk="1" hangingPunct="1">
              <a:tabLst>
                <a:tab pos="1752600" algn="l"/>
              </a:tabLst>
            </a:pPr>
            <a:r>
              <a:rPr lang="en-US" altLang="zh-CN" sz="2400" b="1" dirty="0" smtClean="0">
                <a:latin typeface="+mn-lt"/>
                <a:ea typeface="黑体" panose="02010609060101010101" pitchFamily="2" charset="-122"/>
                <a:cs typeface="Times New Roman" panose="02020603050405020304" pitchFamily="18" charset="0"/>
              </a:rPr>
              <a:t>10GE </a:t>
            </a:r>
            <a:r>
              <a:rPr lang="zh-CN" altLang="en-US" sz="2400" b="1" dirty="0" smtClean="0">
                <a:latin typeface="+mn-lt"/>
                <a:ea typeface="黑体" panose="02010609060101010101" pitchFamily="2" charset="-122"/>
                <a:cs typeface="Times New Roman" panose="02020603050405020304" pitchFamily="18" charset="0"/>
              </a:rPr>
              <a:t>的物理层标准</a:t>
            </a:r>
            <a:endParaRPr lang="zh-CN" altLang="en-US" sz="2400" b="1" dirty="0">
              <a:latin typeface="+mn-lt"/>
              <a:ea typeface="黑体" panose="0201060906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更快的以太网</a:t>
            </a:r>
            <a:endParaRPr lang="zh-CN" altLang="en-US" dirty="0"/>
          </a:p>
        </p:txBody>
      </p:sp>
      <p:sp>
        <p:nvSpPr>
          <p:cNvPr id="3" name="内容占位符 2"/>
          <p:cNvSpPr>
            <a:spLocks noGrp="1"/>
          </p:cNvSpPr>
          <p:nvPr>
            <p:ph idx="1"/>
          </p:nvPr>
        </p:nvSpPr>
        <p:spPr/>
        <p:txBody>
          <a:bodyPr/>
          <a:lstStyle/>
          <a:p>
            <a:r>
              <a:rPr lang="en-US" altLang="zh-CN" sz="2600" dirty="0" smtClean="0"/>
              <a:t>40GE/100GE</a:t>
            </a:r>
            <a:r>
              <a:rPr lang="zh-CN" altLang="zh-CN" sz="2600" dirty="0"/>
              <a:t>（</a:t>
            </a:r>
            <a:r>
              <a:rPr lang="zh-CN" altLang="zh-CN" sz="2600" dirty="0" smtClean="0"/>
              <a:t>即</a:t>
            </a:r>
            <a:r>
              <a:rPr lang="en-US" altLang="zh-CN" sz="2600" dirty="0" smtClean="0"/>
              <a:t> 40 </a:t>
            </a:r>
            <a:r>
              <a:rPr lang="zh-CN" altLang="zh-CN" sz="2600" dirty="0" smtClean="0"/>
              <a:t>吉</a:t>
            </a:r>
            <a:r>
              <a:rPr lang="zh-CN" altLang="zh-CN" sz="2600" dirty="0"/>
              <a:t>比特以太网</a:t>
            </a:r>
            <a:r>
              <a:rPr lang="zh-CN" altLang="zh-CN" sz="2600" dirty="0" smtClean="0"/>
              <a:t>和</a:t>
            </a:r>
            <a:r>
              <a:rPr lang="en-US" altLang="zh-CN" sz="2600" dirty="0" smtClean="0"/>
              <a:t> 100 </a:t>
            </a:r>
            <a:r>
              <a:rPr lang="zh-CN" altLang="zh-CN" sz="2600" dirty="0" smtClean="0"/>
              <a:t>吉</a:t>
            </a:r>
            <a:r>
              <a:rPr lang="zh-CN" altLang="zh-CN" sz="2600" dirty="0"/>
              <a:t>比特以太网）</a:t>
            </a:r>
            <a:endParaRPr lang="en-US" altLang="zh-CN" sz="2600" dirty="0" smtClean="0"/>
          </a:p>
          <a:p>
            <a:r>
              <a:rPr lang="zh-CN" altLang="zh-CN" sz="2600" dirty="0" smtClean="0"/>
              <a:t>只</a:t>
            </a:r>
            <a:r>
              <a:rPr lang="zh-CN" altLang="zh-CN" sz="2600" dirty="0"/>
              <a:t>工作在全双工的传输方式</a:t>
            </a:r>
            <a:endParaRPr lang="zh-CN" altLang="zh-CN" sz="2600" dirty="0"/>
          </a:p>
          <a:p>
            <a:r>
              <a:rPr lang="zh-CN" altLang="zh-CN" sz="2600" dirty="0" smtClean="0"/>
              <a:t>保持</a:t>
            </a:r>
            <a:r>
              <a:rPr lang="zh-CN" altLang="zh-CN" sz="2600" dirty="0"/>
              <a:t>了以太网的帧格式</a:t>
            </a:r>
            <a:r>
              <a:rPr lang="zh-CN" altLang="zh-CN" sz="2600" dirty="0" smtClean="0"/>
              <a:t>以及</a:t>
            </a:r>
            <a:r>
              <a:rPr lang="en-US" altLang="zh-CN" sz="2600" dirty="0" smtClean="0"/>
              <a:t> 802.3 </a:t>
            </a:r>
            <a:r>
              <a:rPr lang="zh-CN" altLang="zh-CN" sz="2600" dirty="0" smtClean="0"/>
              <a:t>标准</a:t>
            </a:r>
            <a:r>
              <a:rPr lang="zh-CN" altLang="zh-CN" sz="2600" dirty="0"/>
              <a:t>规定的以太网最小和最大帧长</a:t>
            </a:r>
            <a:r>
              <a:rPr lang="zh-CN" altLang="zh-CN" sz="2600" dirty="0" smtClean="0"/>
              <a:t>。</a:t>
            </a:r>
            <a:endParaRPr lang="en-US" altLang="zh-CN" sz="2600" dirty="0" smtClean="0"/>
          </a:p>
          <a:p>
            <a:r>
              <a:rPr lang="en-US" altLang="zh-CN" sz="2600" dirty="0" smtClean="0"/>
              <a:t>100GE </a:t>
            </a:r>
            <a:r>
              <a:rPr lang="zh-CN" altLang="zh-CN" sz="2600" dirty="0" smtClean="0"/>
              <a:t>：</a:t>
            </a:r>
            <a:r>
              <a:rPr lang="zh-CN" altLang="zh-CN" sz="2600" dirty="0"/>
              <a:t>使用单模光纤传输时，仍然可以</a:t>
            </a:r>
            <a:r>
              <a:rPr lang="zh-CN" altLang="zh-CN" sz="2600" dirty="0" smtClean="0"/>
              <a:t>达到</a:t>
            </a:r>
            <a:r>
              <a:rPr lang="en-US" altLang="zh-CN" sz="2600" dirty="0" smtClean="0"/>
              <a:t> 40 km </a:t>
            </a:r>
            <a:r>
              <a:rPr lang="zh-CN" altLang="zh-CN" sz="2600" dirty="0" smtClean="0"/>
              <a:t>的</a:t>
            </a:r>
            <a:r>
              <a:rPr lang="zh-CN" altLang="zh-CN" sz="2600" dirty="0"/>
              <a:t>传输距离，需要波分复用（</a:t>
            </a:r>
            <a:r>
              <a:rPr lang="zh-CN" altLang="zh-CN" sz="2600" dirty="0" smtClean="0"/>
              <a:t>使用</a:t>
            </a:r>
            <a:r>
              <a:rPr lang="en-US" altLang="zh-CN" sz="2600" dirty="0" smtClean="0"/>
              <a:t> 4 </a:t>
            </a:r>
            <a:r>
              <a:rPr lang="zh-CN" altLang="zh-CN" sz="2600" dirty="0" smtClean="0"/>
              <a:t>个</a:t>
            </a:r>
            <a:r>
              <a:rPr lang="zh-CN" altLang="zh-CN" sz="2600" dirty="0"/>
              <a:t>波长复用一根光纤，每一个波长的有效传输速率</a:t>
            </a:r>
            <a:r>
              <a:rPr lang="zh-CN" altLang="zh-CN" sz="2600" dirty="0" smtClean="0"/>
              <a:t>是</a:t>
            </a:r>
            <a:r>
              <a:rPr lang="en-US" altLang="zh-CN" sz="2600" dirty="0" smtClean="0"/>
              <a:t> 25 </a:t>
            </a:r>
            <a:r>
              <a:rPr lang="en-US" altLang="zh-CN" sz="2600" dirty="0" err="1" smtClean="0"/>
              <a:t>Gbit</a:t>
            </a:r>
            <a:r>
              <a:rPr lang="en-US" altLang="zh-CN" sz="2600" dirty="0" smtClean="0"/>
              <a:t>/s</a:t>
            </a:r>
            <a:r>
              <a:rPr lang="zh-CN" altLang="zh-CN" sz="2600" dirty="0" smtClean="0"/>
              <a:t>）</a:t>
            </a:r>
            <a:r>
              <a:rPr lang="zh-CN" altLang="en-US" sz="2600" dirty="0"/>
              <a:t>。</a:t>
            </a:r>
            <a:endParaRPr lang="en-US" altLang="zh-CN" sz="2600" dirty="0" smtClean="0"/>
          </a:p>
          <a:p>
            <a:endParaRPr lang="zh-CN" altLang="en-US" sz="26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endParaRPr lang="zh-CN" altLang="en-US"/>
          </a:p>
        </p:txBody>
      </p:sp>
      <p:sp>
        <p:nvSpPr>
          <p:cNvPr id="492547" name="Rectangle 3"/>
          <p:cNvSpPr>
            <a:spLocks noGrp="1" noChangeArrowheads="1"/>
          </p:cNvSpPr>
          <p:nvPr>
            <p:ph idx="1"/>
          </p:nvPr>
        </p:nvSpPr>
        <p:spPr/>
        <p:txBody>
          <a:bodyPr/>
          <a:lstStyle/>
          <a:p>
            <a:r>
              <a:rPr lang="zh-CN" altLang="en-US" dirty="0"/>
              <a:t>从局域网（校园网、企业网）扩大到城域网和广域网</a:t>
            </a:r>
            <a:endParaRPr lang="zh-CN" altLang="en-US" dirty="0">
              <a:solidFill>
                <a:srgbClr val="FF0000"/>
              </a:solidFill>
            </a:endParaRPr>
          </a:p>
          <a:p>
            <a:r>
              <a:rPr lang="zh-CN" altLang="en-US" dirty="0" smtClean="0"/>
              <a:t>优点： </a:t>
            </a:r>
            <a:endParaRPr lang="zh-CN" altLang="en-US" dirty="0"/>
          </a:p>
          <a:p>
            <a:pPr lvl="1"/>
            <a:r>
              <a:rPr lang="zh-CN" altLang="en-US" dirty="0" smtClean="0">
                <a:solidFill>
                  <a:srgbClr val="0000FF"/>
                </a:solidFill>
                <a:latin typeface="Arial" panose="020B0604020202020204" pitchFamily="34" charset="0"/>
              </a:rPr>
              <a:t>技术成熟；</a:t>
            </a:r>
            <a:endParaRPr lang="zh-CN" altLang="en-US" dirty="0">
              <a:solidFill>
                <a:srgbClr val="0000FF"/>
              </a:solidFill>
              <a:latin typeface="Arial" panose="020B0604020202020204" pitchFamily="34" charset="0"/>
            </a:endParaRPr>
          </a:p>
          <a:p>
            <a:pPr lvl="1"/>
            <a:r>
              <a:rPr lang="zh-CN" altLang="en-US" dirty="0" smtClean="0">
                <a:solidFill>
                  <a:srgbClr val="0000FF"/>
                </a:solidFill>
                <a:latin typeface="Arial" panose="020B0604020202020204" pitchFamily="34" charset="0"/>
                <a:ea typeface="黑体" panose="02010609060101010101" pitchFamily="2" charset="-122"/>
              </a:rPr>
              <a:t>各不同厂家互操作性好；</a:t>
            </a:r>
            <a:endParaRPr lang="zh-CN" altLang="en-US" dirty="0">
              <a:solidFill>
                <a:srgbClr val="0000FF"/>
              </a:solidFill>
              <a:latin typeface="Arial" panose="020B0604020202020204" pitchFamily="34" charset="0"/>
              <a:ea typeface="黑体" panose="02010609060101010101" pitchFamily="2" charset="-122"/>
            </a:endParaRPr>
          </a:p>
          <a:p>
            <a:pPr lvl="1"/>
            <a:r>
              <a:rPr lang="zh-CN" altLang="en-US" dirty="0">
                <a:solidFill>
                  <a:srgbClr val="0000FF"/>
                </a:solidFill>
                <a:latin typeface="Arial" panose="020B0604020202020204" pitchFamily="34" charset="0"/>
                <a:ea typeface="黑体" panose="02010609060101010101" pitchFamily="2" charset="-122"/>
              </a:rPr>
              <a:t>在广域网中使用以太网时价格</a:t>
            </a:r>
            <a:r>
              <a:rPr lang="zh-CN" altLang="en-US" dirty="0" smtClean="0">
                <a:solidFill>
                  <a:srgbClr val="0000FF"/>
                </a:solidFill>
                <a:latin typeface="Arial" panose="020B0604020202020204" pitchFamily="34" charset="0"/>
                <a:ea typeface="黑体" panose="02010609060101010101" pitchFamily="2" charset="-122"/>
              </a:rPr>
              <a:t>便宜，适应多种传输媒体；</a:t>
            </a:r>
            <a:endParaRPr lang="zh-CN" altLang="en-US" dirty="0">
              <a:solidFill>
                <a:srgbClr val="0000FF"/>
              </a:solidFill>
              <a:latin typeface="Arial" panose="020B0604020202020204" pitchFamily="34" charset="0"/>
              <a:ea typeface="黑体" panose="02010609060101010101" pitchFamily="2" charset="-122"/>
            </a:endParaRPr>
          </a:p>
          <a:p>
            <a:pPr lvl="1"/>
            <a:r>
              <a:rPr lang="zh-CN" altLang="en-US" dirty="0" smtClean="0">
                <a:solidFill>
                  <a:srgbClr val="0000FF"/>
                </a:solidFill>
                <a:latin typeface="Arial" panose="020B0604020202020204" pitchFamily="34" charset="0"/>
                <a:ea typeface="黑体" panose="02010609060101010101" pitchFamily="2" charset="-122"/>
              </a:rPr>
              <a:t>采用统一的以太网帧格式，简化</a:t>
            </a:r>
            <a:r>
              <a:rPr lang="zh-CN" altLang="en-US" dirty="0">
                <a:solidFill>
                  <a:srgbClr val="0000FF"/>
                </a:solidFill>
                <a:latin typeface="Arial" panose="020B0604020202020204" pitchFamily="34" charset="0"/>
                <a:ea typeface="黑体" panose="02010609060101010101" pitchFamily="2" charset="-122"/>
              </a:rPr>
              <a:t>了操作和管理。</a:t>
            </a:r>
            <a:r>
              <a:rPr lang="zh-CN" altLang="en-US" sz="3200" dirty="0">
                <a:solidFill>
                  <a:srgbClr val="0000FF"/>
                </a:solidFill>
              </a:rPr>
              <a:t>   </a:t>
            </a:r>
            <a:r>
              <a:rPr lang="zh-CN" altLang="en-US" dirty="0">
                <a:solidFill>
                  <a:srgbClr val="0000FF"/>
                </a:solidFill>
              </a:rPr>
              <a:t>  </a:t>
            </a:r>
            <a:endParaRPr lang="zh-CN" altLang="en-US" dirty="0">
              <a:solidFill>
                <a:srgbClr val="0000FF"/>
              </a:solidFil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endParaRPr lang="zh-CN" altLang="zh-CN" dirty="0"/>
          </a:p>
        </p:txBody>
      </p:sp>
      <p:sp>
        <p:nvSpPr>
          <p:cNvPr id="651267" name="Rectangle 3"/>
          <p:cNvSpPr>
            <a:spLocks noGrp="1" noChangeArrowheads="1"/>
          </p:cNvSpPr>
          <p:nvPr>
            <p:ph idx="1"/>
          </p:nvPr>
        </p:nvSpPr>
        <p:spPr/>
        <p:txBody>
          <a:bodyPr/>
          <a:lstStyle/>
          <a:p>
            <a:r>
              <a:rPr lang="zh-CN" altLang="zh-CN" dirty="0" smtClean="0"/>
              <a:t>以太网</a:t>
            </a:r>
            <a:r>
              <a:rPr lang="zh-CN" altLang="zh-CN" dirty="0"/>
              <a:t>宽带</a:t>
            </a:r>
            <a:r>
              <a:rPr lang="zh-CN" altLang="zh-CN" dirty="0" smtClean="0"/>
              <a:t>接入</a:t>
            </a:r>
            <a:r>
              <a:rPr lang="zh-CN" altLang="en-US" dirty="0" smtClean="0"/>
              <a:t>具有以下</a:t>
            </a:r>
            <a:r>
              <a:rPr lang="zh-CN" altLang="en-US" dirty="0" smtClean="0">
                <a:solidFill>
                  <a:srgbClr val="0000FF"/>
                </a:solidFill>
              </a:rPr>
              <a:t>特点：</a:t>
            </a:r>
            <a:endParaRPr lang="en-US" altLang="zh-CN" dirty="0" smtClean="0">
              <a:solidFill>
                <a:srgbClr val="0000FF"/>
              </a:solidFill>
            </a:endParaRPr>
          </a:p>
          <a:p>
            <a:pPr lvl="1"/>
            <a:r>
              <a:rPr lang="zh-CN" altLang="zh-CN" dirty="0" smtClean="0"/>
              <a:t>可以</a:t>
            </a:r>
            <a:r>
              <a:rPr lang="zh-CN" altLang="zh-CN" dirty="0"/>
              <a:t>提供</a:t>
            </a:r>
            <a:r>
              <a:rPr lang="zh-CN" altLang="zh-CN" dirty="0">
                <a:solidFill>
                  <a:srgbClr val="FF0000"/>
                </a:solidFill>
              </a:rPr>
              <a:t>双向</a:t>
            </a:r>
            <a:r>
              <a:rPr lang="zh-CN" altLang="zh-CN" dirty="0"/>
              <a:t>的宽带</a:t>
            </a:r>
            <a:r>
              <a:rPr lang="zh-CN" altLang="zh-CN" dirty="0" smtClean="0"/>
              <a:t>通信</a:t>
            </a:r>
            <a:r>
              <a:rPr lang="zh-CN" altLang="en-US" dirty="0" smtClean="0"/>
              <a:t>。</a:t>
            </a:r>
            <a:endParaRPr lang="en-US" altLang="zh-CN" dirty="0" smtClean="0"/>
          </a:p>
          <a:p>
            <a:pPr lvl="1"/>
            <a:r>
              <a:rPr lang="zh-CN" altLang="zh-CN" dirty="0"/>
              <a:t>可以根据用户对带宽的需求灵活地进行带宽</a:t>
            </a:r>
            <a:r>
              <a:rPr lang="zh-CN" altLang="zh-CN" dirty="0" smtClean="0">
                <a:solidFill>
                  <a:srgbClr val="FF0000"/>
                </a:solidFill>
              </a:rPr>
              <a:t>升级</a:t>
            </a:r>
            <a:r>
              <a:rPr lang="zh-CN" altLang="en-US" dirty="0" smtClean="0">
                <a:solidFill>
                  <a:srgbClr val="FF0000"/>
                </a:solidFill>
              </a:rPr>
              <a:t>。</a:t>
            </a:r>
            <a:endParaRPr lang="en-US" altLang="zh-CN" dirty="0" smtClean="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r>
              <a:rPr lang="zh-CN" altLang="zh-CN" dirty="0" smtClean="0"/>
              <a:t>。</a:t>
            </a:r>
            <a:endParaRPr lang="en-US" altLang="zh-CN" dirty="0" smtClean="0"/>
          </a:p>
          <a:p>
            <a:pPr lvl="1"/>
            <a:r>
              <a:rPr lang="zh-CN" altLang="en-US" dirty="0" smtClean="0">
                <a:solidFill>
                  <a:srgbClr val="FF0000"/>
                </a:solidFill>
              </a:rPr>
              <a:t>但是不支持</a:t>
            </a:r>
            <a:r>
              <a:rPr lang="zh-CN" altLang="zh-CN" dirty="0" smtClean="0">
                <a:solidFill>
                  <a:srgbClr val="FF0000"/>
                </a:solidFill>
              </a:rPr>
              <a:t>用户身份鉴别</a:t>
            </a:r>
            <a:r>
              <a:rPr lang="zh-CN" altLang="en-US" dirty="0">
                <a:solidFill>
                  <a:srgbClr val="FF0000"/>
                </a:solidFill>
              </a:rPr>
              <a:t>。</a:t>
            </a:r>
            <a:endParaRPr lang="zh-CN" altLang="en-US" dirty="0">
              <a:solidFill>
                <a:srgbClr val="FF0000"/>
              </a:solidFill>
            </a:endParaRPr>
          </a:p>
          <a:p>
            <a:pPr lvl="0"/>
            <a:r>
              <a:rPr lang="en-US" altLang="zh-CN" dirty="0" err="1">
                <a:solidFill>
                  <a:srgbClr val="FF0000"/>
                </a:solidFill>
                <a:sym typeface="+mn-ea"/>
              </a:rPr>
              <a:t>PPPoE</a:t>
            </a:r>
            <a:r>
              <a:rPr lang="en-US" altLang="zh-CN" dirty="0">
                <a:solidFill>
                  <a:srgbClr val="FF0000"/>
                </a:solidFill>
                <a:sym typeface="+mn-ea"/>
              </a:rPr>
              <a:t> </a:t>
            </a:r>
            <a:r>
              <a:rPr lang="en-US" altLang="zh-CN" dirty="0">
                <a:sym typeface="+mn-ea"/>
              </a:rPr>
              <a:t>(PPP over </a:t>
            </a:r>
            <a:r>
              <a:rPr lang="en-US" altLang="zh-CN" dirty="0" smtClean="0">
                <a:sym typeface="+mn-ea"/>
              </a:rPr>
              <a:t>Ethernet) </a:t>
            </a:r>
            <a:r>
              <a:rPr lang="zh-CN" altLang="en-US" dirty="0" smtClean="0">
                <a:sym typeface="+mn-ea"/>
              </a:rPr>
              <a:t>：</a:t>
            </a:r>
            <a:r>
              <a:rPr lang="zh-CN" altLang="zh-CN" dirty="0">
                <a:sym typeface="+mn-ea"/>
              </a:rPr>
              <a:t>在以太网上</a:t>
            </a:r>
            <a:r>
              <a:rPr lang="zh-CN" altLang="zh-CN" dirty="0" smtClean="0">
                <a:sym typeface="+mn-ea"/>
              </a:rPr>
              <a:t>运行</a:t>
            </a:r>
            <a:r>
              <a:rPr lang="en-US" altLang="zh-CN" dirty="0" smtClean="0">
                <a:sym typeface="+mn-ea"/>
              </a:rPr>
              <a:t> PPP</a:t>
            </a:r>
            <a:r>
              <a:rPr lang="zh-CN" altLang="zh-CN" dirty="0" smtClean="0">
                <a:sym typeface="+mn-ea"/>
              </a:rPr>
              <a:t>”</a:t>
            </a:r>
            <a:r>
              <a:rPr lang="en-US" altLang="zh-CN" dirty="0" smtClean="0">
                <a:sym typeface="+mn-ea"/>
              </a:rPr>
              <a:t>—— </a:t>
            </a:r>
            <a:r>
              <a:rPr lang="zh-CN" altLang="en-US" dirty="0" smtClean="0">
                <a:sym typeface="+mn-ea"/>
              </a:rPr>
              <a:t>将 </a:t>
            </a:r>
            <a:r>
              <a:rPr lang="en-US" altLang="zh-CN" dirty="0" smtClean="0">
                <a:sym typeface="+mn-ea"/>
              </a:rPr>
              <a:t>PPP </a:t>
            </a:r>
            <a:r>
              <a:rPr lang="zh-CN" altLang="zh-CN" dirty="0" smtClean="0">
                <a:sym typeface="+mn-ea"/>
              </a:rPr>
              <a:t>帧</a:t>
            </a:r>
            <a:r>
              <a:rPr lang="zh-CN" altLang="zh-CN" dirty="0">
                <a:sym typeface="+mn-ea"/>
              </a:rPr>
              <a:t>再封装到以太网中来</a:t>
            </a:r>
            <a:r>
              <a:rPr lang="zh-CN" altLang="zh-CN" dirty="0" smtClean="0">
                <a:sym typeface="+mn-ea"/>
              </a:rPr>
              <a:t>传输</a:t>
            </a:r>
            <a:r>
              <a:rPr lang="zh-CN" altLang="en-US" dirty="0" smtClean="0">
                <a:sym typeface="+mn-ea"/>
              </a:rPr>
              <a:t>。</a:t>
            </a:r>
            <a:endParaRPr lang="en-US" altLang="zh-CN" dirty="0" smtClean="0"/>
          </a:p>
          <a:p>
            <a:pPr lvl="1"/>
            <a:endParaRPr lang="zh-CN" altLang="en-US" dirty="0"/>
          </a:p>
          <a:p>
            <a:pPr lvl="1"/>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endParaRPr lang="zh-CN" altLang="en-US" dirty="0"/>
          </a:p>
        </p:txBody>
      </p:sp>
      <p:sp>
        <p:nvSpPr>
          <p:cNvPr id="2" name="内容占位符 1"/>
          <p:cNvSpPr>
            <a:spLocks noGrp="1"/>
          </p:cNvSpPr>
          <p:nvPr>
            <p:ph idx="1"/>
          </p:nvPr>
        </p:nvSpPr>
        <p:spPr/>
        <p:txBody>
          <a:bodyPr/>
          <a:lstStyle/>
          <a:p>
            <a:r>
              <a:rPr lang="zh-CN" altLang="zh-CN" sz="2800" dirty="0"/>
              <a:t>如果数据中的某个字节的二进制代码恰好</a:t>
            </a:r>
            <a:r>
              <a:rPr lang="zh-CN" altLang="zh-CN" sz="2800" dirty="0" smtClean="0"/>
              <a:t>和</a:t>
            </a:r>
            <a:r>
              <a:rPr lang="en-US" altLang="zh-CN" sz="2800" dirty="0" smtClean="0"/>
              <a:t> SOH </a:t>
            </a:r>
            <a:r>
              <a:rPr lang="zh-CN" altLang="zh-CN" sz="2800" dirty="0" smtClean="0"/>
              <a:t>或</a:t>
            </a:r>
            <a:r>
              <a:rPr lang="en-US" altLang="zh-CN" sz="2800" dirty="0" smtClean="0"/>
              <a:t> EOT </a:t>
            </a:r>
            <a:r>
              <a:rPr lang="zh-CN" altLang="zh-CN" sz="2800" dirty="0" smtClean="0"/>
              <a:t>一样，</a:t>
            </a:r>
            <a:r>
              <a:rPr lang="zh-CN" altLang="zh-CN" sz="2800" dirty="0"/>
              <a:t>数据链路层就会错误地“找到帧的边界</a:t>
            </a:r>
            <a:r>
              <a:rPr lang="zh-CN" altLang="zh-CN" sz="2800" dirty="0" smtClean="0"/>
              <a:t>”</a:t>
            </a:r>
            <a:r>
              <a:rPr lang="zh-CN" altLang="en-US" sz="2800" dirty="0" smtClean="0"/>
              <a:t>。</a:t>
            </a:r>
            <a:endParaRPr lang="zh-CN" altLang="en-US" sz="2800" dirty="0"/>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SOH</a:t>
            </a:r>
            <a:endParaRPr kumimoji="1" lang="en-US" altLang="zh-CN" b="1">
              <a:solidFill>
                <a:srgbClr val="000099"/>
              </a:solidFill>
              <a:latin typeface="+mn-lt"/>
              <a:ea typeface="黑体" panose="02010609060101010101" pitchFamily="2" charset="-122"/>
            </a:endParaRP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anose="02010609060101010101" pitchFamily="2" charset="-122"/>
              </a:rPr>
              <a:t>EOT</a:t>
            </a:r>
            <a:endParaRPr kumimoji="1" lang="en-US" altLang="zh-CN" b="1">
              <a:solidFill>
                <a:srgbClr val="000099"/>
              </a:solidFill>
              <a:latin typeface="+mn-lt"/>
              <a:ea typeface="黑体" panose="02010609060101010101" pitchFamily="2" charset="-122"/>
            </a:endParaRP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出现了“</a:t>
            </a:r>
            <a:r>
              <a:rPr kumimoji="1" lang="en-US" altLang="zh-CN" sz="2400" b="1">
                <a:solidFill>
                  <a:srgbClr val="000099"/>
                </a:solidFill>
                <a:latin typeface="+mn-lt"/>
                <a:ea typeface="黑体" panose="02010609060101010101" pitchFamily="2" charset="-122"/>
              </a:rPr>
              <a:t>EOT”</a:t>
            </a:r>
            <a:endParaRPr kumimoji="1" lang="en-US" altLang="zh-CN" sz="2400" b="1">
              <a:solidFill>
                <a:srgbClr val="000099"/>
              </a:solidFill>
              <a:latin typeface="+mn-lt"/>
              <a:ea typeface="黑体" panose="02010609060101010101" pitchFamily="2" charset="-122"/>
            </a:endParaRPr>
          </a:p>
        </p:txBody>
      </p:sp>
      <p:sp>
        <p:nvSpPr>
          <p:cNvPr id="356361" name="AutoShape 9"/>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anose="02010609060101010101" pitchFamily="2" charset="-122"/>
              </a:rPr>
              <a:t>被接收端当作无效帧而丢弃</a:t>
            </a:r>
            <a:endParaRPr kumimoji="1" lang="zh-CN" altLang="en-US" sz="2400" b="1">
              <a:solidFill>
                <a:srgbClr val="000099"/>
              </a:solidFill>
              <a:latin typeface="+mn-lt"/>
              <a:ea typeface="黑体" panose="02010609060101010101" pitchFamily="2" charset="-122"/>
            </a:endParaRPr>
          </a:p>
        </p:txBody>
      </p:sp>
      <p:sp>
        <p:nvSpPr>
          <p:cNvPr id="356363" name="AutoShape 11"/>
          <p:cNvSpPr/>
          <p:nvPr/>
        </p:nvSpPr>
        <p:spPr bwMode="auto">
          <a:xfrm rot="-5400000">
            <a:off x="2557661" y="3211469"/>
            <a:ext cx="304800" cy="2911608"/>
          </a:xfrm>
          <a:prstGeom prst="leftBrace">
            <a:avLst>
              <a:gd name="adj1" fmla="val 73481"/>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anose="02010609060101010101" pitchFamily="2" charset="-122"/>
              </a:rPr>
              <a:t>被接收端</a:t>
            </a:r>
            <a:endParaRPr kumimoji="1" lang="zh-CN" altLang="en-US" sz="2400" b="1" dirty="0">
              <a:solidFill>
                <a:srgbClr val="FF0000"/>
              </a:solidFill>
              <a:latin typeface="+mn-lt"/>
              <a:ea typeface="黑体" panose="02010609060101010101" pitchFamily="2" charset="-122"/>
            </a:endParaRPr>
          </a:p>
          <a:p>
            <a:pPr algn="ctr"/>
            <a:r>
              <a:rPr kumimoji="1" lang="zh-CN" altLang="en-US" sz="2400" b="1" dirty="0">
                <a:solidFill>
                  <a:srgbClr val="FF0000"/>
                </a:solidFill>
                <a:latin typeface="+mn-lt"/>
                <a:ea typeface="黑体" panose="02010609060101010101" pitchFamily="2" charset="-122"/>
              </a:rPr>
              <a:t>误认为是一个帧</a:t>
            </a:r>
            <a:endParaRPr kumimoji="1" lang="zh-CN" altLang="en-US" sz="2400" b="1" dirty="0">
              <a:solidFill>
                <a:srgbClr val="FF0000"/>
              </a:solidFill>
              <a:latin typeface="+mn-lt"/>
              <a:ea typeface="黑体" panose="02010609060101010101" pitchFamily="2" charset="-122"/>
            </a:endParaRP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数据部分</a:t>
            </a:r>
            <a:endParaRPr kumimoji="1" lang="zh-CN" altLang="en-US" sz="2400" b="1">
              <a:solidFill>
                <a:srgbClr val="000099"/>
              </a:solidFill>
              <a:latin typeface="+mn-lt"/>
              <a:ea typeface="黑体" panose="02010609060101010101" pitchFamily="2" charset="-122"/>
            </a:endParaRP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EOT</a:t>
            </a:r>
            <a:endParaRPr kumimoji="1" lang="en-US" altLang="zh-CN" b="1">
              <a:solidFill>
                <a:srgbClr val="000099"/>
              </a:solidFill>
              <a:latin typeface="+mn-lt"/>
              <a:ea typeface="黑体" panose="02010609060101010101" pitchFamily="2" charset="-122"/>
            </a:endParaRP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完整的帧</a:t>
            </a:r>
            <a:endParaRPr kumimoji="1" lang="zh-CN" altLang="en-US" sz="2400" b="1">
              <a:solidFill>
                <a:srgbClr val="000099"/>
              </a:solidFill>
              <a:latin typeface="+mn-lt"/>
              <a:ea typeface="黑体" panose="02010609060101010101" pitchFamily="2" charset="-122"/>
            </a:endParaRP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发送</a:t>
            </a:r>
            <a:endParaRPr kumimoji="1" lang="zh-CN" altLang="en-US" sz="2400" b="1">
              <a:solidFill>
                <a:srgbClr val="000099"/>
              </a:solidFill>
              <a:latin typeface="+mn-lt"/>
              <a:ea typeface="黑体" panose="02010609060101010101" pitchFamily="2" charset="-122"/>
            </a:endParaRPr>
          </a:p>
          <a:p>
            <a:r>
              <a:rPr kumimoji="1" lang="zh-CN" altLang="en-US" sz="2400" b="1">
                <a:solidFill>
                  <a:srgbClr val="000099"/>
                </a:solidFill>
                <a:latin typeface="+mn-lt"/>
                <a:ea typeface="黑体" panose="02010609060101010101" pitchFamily="2" charset="-122"/>
              </a:rPr>
              <a:t>在前</a:t>
            </a:r>
            <a:endParaRPr kumimoji="1" lang="zh-CN" altLang="en-US" sz="2400" b="1">
              <a:solidFill>
                <a:srgbClr val="000099"/>
              </a:solidFill>
              <a:latin typeface="+mn-lt"/>
              <a:ea typeface="黑体" panose="02010609060101010101" pitchFamily="2" charset="-122"/>
            </a:endParaRP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数据部分</a:t>
            </a:r>
            <a:r>
              <a:rPr lang="zh-CN" altLang="zh-CN" sz="2400" b="1" dirty="0">
                <a:latin typeface="+mn-lt"/>
                <a:ea typeface="黑体" panose="02010609060101010101" pitchFamily="2" charset="-122"/>
              </a:rPr>
              <a:t>恰好出现</a:t>
            </a:r>
            <a:r>
              <a:rPr lang="zh-CN" altLang="zh-CN" sz="2400" b="1" dirty="0" smtClean="0">
                <a:latin typeface="+mn-lt"/>
                <a:ea typeface="黑体" panose="02010609060101010101" pitchFamily="2" charset="-122"/>
              </a:rPr>
              <a:t>与</a:t>
            </a:r>
            <a:r>
              <a:rPr lang="en-US" altLang="zh-CN" sz="2400" b="1" dirty="0" smtClean="0">
                <a:latin typeface="+mn-lt"/>
                <a:ea typeface="黑体" panose="02010609060101010101" pitchFamily="2" charset="-122"/>
              </a:rPr>
              <a:t> EOT </a:t>
            </a:r>
            <a:r>
              <a:rPr lang="zh-CN" altLang="zh-CN" sz="2400" b="1" dirty="0" smtClean="0">
                <a:latin typeface="+mn-lt"/>
                <a:ea typeface="黑体" panose="02010609060101010101" pitchFamily="2" charset="-122"/>
              </a:rPr>
              <a:t>一样</a:t>
            </a:r>
            <a:r>
              <a:rPr lang="zh-CN" altLang="zh-CN" sz="2400" b="1" dirty="0">
                <a:latin typeface="+mn-lt"/>
                <a:ea typeface="黑体" panose="02010609060101010101" pitchFamily="2" charset="-122"/>
              </a:rPr>
              <a:t>的代码</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endParaRPr lang="zh-CN" altLang="en-US" dirty="0"/>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a:t>
            </a:r>
            <a:r>
              <a:rPr lang="zh-CN" altLang="en-US" sz="2800" dirty="0" smtClean="0">
                <a:solidFill>
                  <a:srgbClr val="FF0000"/>
                </a:solidFill>
              </a:rPr>
              <a:t>填充 （字符填充 ）</a:t>
            </a:r>
            <a:endParaRPr lang="en-US" altLang="zh-CN" sz="2800" dirty="0" smtClean="0"/>
          </a:p>
          <a:p>
            <a:r>
              <a:rPr lang="zh-CN" altLang="en-US" sz="2800" dirty="0" smtClean="0"/>
              <a:t>发送端：在</a:t>
            </a:r>
            <a:r>
              <a:rPr lang="zh-CN" altLang="en-US" sz="2800" dirty="0"/>
              <a:t>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a:t>
            </a:r>
            <a:r>
              <a:rPr lang="en-US" altLang="zh-CN" sz="2800" dirty="0" smtClean="0">
                <a:solidFill>
                  <a:srgbClr val="FF0000"/>
                </a:solidFill>
              </a:rPr>
              <a:t>” </a:t>
            </a:r>
            <a:r>
              <a:rPr lang="en-US" altLang="zh-CN" sz="2800" dirty="0" smtClean="0"/>
              <a:t>(</a:t>
            </a:r>
            <a:r>
              <a:rPr lang="zh-CN" altLang="en-US" sz="2800" dirty="0"/>
              <a:t>其十六进制编码是 </a:t>
            </a:r>
            <a:r>
              <a:rPr lang="en-US" altLang="zh-CN" sz="2800" dirty="0"/>
              <a:t>1B)</a:t>
            </a:r>
            <a:r>
              <a:rPr lang="zh-CN" altLang="en-US" sz="2800" dirty="0"/>
              <a:t>。</a:t>
            </a:r>
            <a:endParaRPr lang="zh-CN" altLang="en-US" sz="2800" dirty="0"/>
          </a:p>
          <a:p>
            <a:r>
              <a:rPr lang="zh-CN" altLang="en-US" sz="2800" dirty="0" smtClean="0"/>
              <a:t>接收端：在</a:t>
            </a:r>
            <a:r>
              <a:rPr lang="zh-CN" altLang="en-US" sz="2800" dirty="0"/>
              <a:t>将数据送往网络层之前删除插入的转义字符。</a:t>
            </a:r>
            <a:endParaRPr lang="zh-CN" altLang="en-US" sz="2800" dirty="0"/>
          </a:p>
          <a:p>
            <a:r>
              <a:rPr lang="zh-CN" altLang="en-US" sz="2800" dirty="0"/>
              <a:t>如果转义字符也</a:t>
            </a:r>
            <a:r>
              <a:rPr lang="zh-CN" altLang="en-US" sz="2800" dirty="0" smtClean="0"/>
              <a:t>出现在数据</a:t>
            </a:r>
            <a:r>
              <a:rPr lang="zh-CN" altLang="en-US" sz="2800" dirty="0"/>
              <a:t>当中</a:t>
            </a:r>
            <a:r>
              <a:rPr lang="zh-CN" altLang="en-US" sz="2800" dirty="0" smtClean="0"/>
              <a:t>，</a:t>
            </a:r>
            <a:endParaRPr lang="en-US" altLang="zh-CN" sz="2800" dirty="0" smtClean="0"/>
          </a:p>
          <a:p>
            <a:pPr lvl="1"/>
            <a:r>
              <a:rPr lang="zh-CN" altLang="en-US" sz="2400" dirty="0" smtClean="0"/>
              <a:t>发送端在</a:t>
            </a:r>
            <a:r>
              <a:rPr lang="zh-CN" altLang="en-US" sz="2400" dirty="0"/>
              <a:t>转义字符前面插入一个</a:t>
            </a:r>
            <a:r>
              <a:rPr lang="zh-CN" altLang="en-US" sz="2400" dirty="0" smtClean="0"/>
              <a:t>转义字符 </a:t>
            </a:r>
            <a:r>
              <a:rPr lang="en-US" altLang="zh-CN" sz="2400" dirty="0" smtClean="0"/>
              <a:t>ESC</a:t>
            </a:r>
            <a:r>
              <a:rPr lang="zh-CN" altLang="en-US" sz="2400" dirty="0" smtClean="0"/>
              <a:t>。</a:t>
            </a:r>
            <a:endParaRPr lang="en-US" altLang="zh-CN" sz="2400" dirty="0" smtClean="0"/>
          </a:p>
          <a:p>
            <a:pPr lvl="1"/>
            <a:r>
              <a:rPr lang="zh-CN" altLang="en-US" sz="2400" dirty="0" smtClean="0"/>
              <a:t>当</a:t>
            </a:r>
            <a:r>
              <a:rPr lang="zh-CN" altLang="en-US" sz="2400" dirty="0"/>
              <a:t>接收端收到连续的两个转义字符时，就删除其中前面的一个。 </a:t>
            </a:r>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endParaRPr lang="zh-CN" altLang="en-US" sz="4000" dirty="0"/>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53" name="Freeform 5"/>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4" name="Freeform 6"/>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5" name="Freeform 7"/>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6" name="Freeform 8"/>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72" name="Freeform 24"/>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6" name="Freeform 28"/>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8" name="Freeform 30"/>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原始数据</a:t>
            </a:r>
            <a:endParaRPr kumimoji="1" lang="zh-CN" altLang="en-US" b="1">
              <a:solidFill>
                <a:srgbClr val="000099"/>
              </a:solidFill>
              <a:latin typeface="+mn-lt"/>
              <a:ea typeface="黑体" panose="02010609060101010101" pitchFamily="2" charset="-122"/>
            </a:endParaRP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经过字节填充后发送的数据</a:t>
            </a:r>
            <a:endParaRPr kumimoji="1" lang="zh-CN" altLang="en-US" b="1">
              <a:solidFill>
                <a:srgbClr val="000099"/>
              </a:solidFill>
              <a:latin typeface="+mn-lt"/>
              <a:ea typeface="黑体" panose="02010609060101010101" pitchFamily="2" charset="-122"/>
            </a:endParaRP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发送</a:t>
            </a:r>
            <a:endParaRPr kumimoji="1" lang="zh-CN" altLang="en-US" b="1" dirty="0">
              <a:solidFill>
                <a:srgbClr val="000099"/>
              </a:solidFill>
              <a:latin typeface="+mn-lt"/>
              <a:ea typeface="黑体" panose="02010609060101010101" pitchFamily="2" charset="-122"/>
            </a:endParaRPr>
          </a:p>
          <a:p>
            <a:r>
              <a:rPr kumimoji="1" lang="zh-CN" altLang="en-US" b="1" dirty="0">
                <a:solidFill>
                  <a:srgbClr val="000099"/>
                </a:solidFill>
                <a:latin typeface="+mn-lt"/>
                <a:ea typeface="黑体" panose="02010609060101010101" pitchFamily="2" charset="-122"/>
              </a:rPr>
              <a:t>在前</a:t>
            </a:r>
            <a:endParaRPr kumimoji="1" lang="zh-CN" altLang="en-US" b="1" dirty="0">
              <a:solidFill>
                <a:srgbClr val="000099"/>
              </a:solidFill>
              <a:latin typeface="+mn-lt"/>
              <a:ea typeface="黑体" panose="02010609060101010101" pitchFamily="2" charset="-122"/>
            </a:endParaRP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帧开始符</a:t>
            </a:r>
            <a:endParaRPr kumimoji="1" lang="zh-CN" altLang="en-US" b="1">
              <a:solidFill>
                <a:srgbClr val="000099"/>
              </a:solidFill>
              <a:latin typeface="+mn-lt"/>
              <a:ea typeface="黑体" panose="02010609060101010101" pitchFamily="2" charset="-122"/>
            </a:endParaRP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帧结束符</a:t>
            </a:r>
            <a:endParaRPr kumimoji="1" lang="zh-CN" altLang="en-US" b="1">
              <a:solidFill>
                <a:srgbClr val="000099"/>
              </a:solidFill>
              <a:latin typeface="+mn-lt"/>
              <a:ea typeface="黑体" panose="02010609060101010101" pitchFamily="2" charset="-122"/>
            </a:endParaRP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用</a:t>
            </a:r>
            <a:r>
              <a:rPr lang="zh-CN" altLang="zh-CN" sz="2400" b="1" dirty="0">
                <a:latin typeface="+mn-lt"/>
                <a:ea typeface="黑体" panose="02010609060101010101" pitchFamily="2" charset="-122"/>
              </a:rPr>
              <a:t>字节填充法解决透明传输的问题</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a:t>
            </a:r>
            <a:r>
              <a:rPr lang="zh-CN" altLang="en-US" dirty="0" smtClean="0"/>
              <a:t>测（</a:t>
            </a:r>
            <a:r>
              <a:rPr lang="zh-CN" altLang="en-US" dirty="0" smtClean="0">
                <a:solidFill>
                  <a:srgbClr val="FF0000"/>
                </a:solidFill>
              </a:rPr>
              <a:t>比特差错</a:t>
            </a:r>
            <a:r>
              <a:rPr lang="zh-CN" altLang="en-US" dirty="0" smtClean="0"/>
              <a:t>）</a:t>
            </a:r>
            <a:endParaRPr lang="zh-CN" altLang="en-US" dirty="0"/>
          </a:p>
        </p:txBody>
      </p:sp>
      <p:sp>
        <p:nvSpPr>
          <p:cNvPr id="365571" name="Rectangle 3"/>
          <p:cNvSpPr>
            <a:spLocks noGrp="1" noChangeArrowheads="1"/>
          </p:cNvSpPr>
          <p:nvPr>
            <p:ph idx="1"/>
          </p:nvPr>
        </p:nvSpPr>
        <p:spPr/>
        <p:txBody>
          <a:bodyPr/>
          <a:lstStyle/>
          <a:p>
            <a:r>
              <a:rPr lang="zh-CN" altLang="en-US" dirty="0" smtClean="0"/>
              <a:t>两种服务：错误检测和错误纠正</a:t>
            </a:r>
            <a:endParaRPr lang="en-US" altLang="zh-CN" dirty="0" smtClean="0"/>
          </a:p>
          <a:p>
            <a:r>
              <a:rPr lang="zh-CN" altLang="en-US" dirty="0" smtClean="0"/>
              <a:t>检错率与开销的平衡</a:t>
            </a:r>
            <a:endParaRPr lang="en-US" altLang="zh-CN" dirty="0" smtClean="0"/>
          </a:p>
          <a:p>
            <a:endParaRPr lang="zh-CN" altLang="en-US" dirty="0"/>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smtClean="0"/>
              <a:t>。</a:t>
            </a:r>
            <a:endParaRPr lang="zh-CN" altLang="en-US" dirty="0"/>
          </a:p>
          <a:p>
            <a:r>
              <a:rPr lang="zh-CN" altLang="en-US" dirty="0"/>
              <a:t>误码率与信噪比有很大的关系</a:t>
            </a:r>
            <a:r>
              <a:rPr lang="zh-CN" altLang="en-US" dirty="0" smtClean="0"/>
              <a:t>。 </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vert="horz" wrap="square" lIns="91440" tIns="45720" rIns="91440" bIns="45720" anchor="b"/>
          <a:lstStyle/>
          <a:p>
            <a:pPr lvl="0" eaLnBrk="1" hangingPunct="1"/>
            <a:r>
              <a:rPr lang="en-US" altLang="zh-CN" dirty="0"/>
              <a:t>1).</a:t>
            </a:r>
            <a:r>
              <a:rPr lang="zh-CN" altLang="en-US" dirty="0"/>
              <a:t>奇偶校验</a:t>
            </a:r>
            <a:endParaRPr lang="zh-CN" altLang="en-US" dirty="0"/>
          </a:p>
        </p:txBody>
      </p:sp>
      <p:sp>
        <p:nvSpPr>
          <p:cNvPr id="22531" name="内容占位符 2"/>
          <p:cNvSpPr>
            <a:spLocks noGrp="1"/>
          </p:cNvSpPr>
          <p:nvPr>
            <p:ph idx="1"/>
          </p:nvPr>
        </p:nvSpPr>
        <p:spPr/>
        <p:txBody>
          <a:bodyPr vert="horz" wrap="square" lIns="91440" tIns="45720" rIns="91440" bIns="45720" anchor="t"/>
          <a:lstStyle/>
          <a:p>
            <a:pPr lvl="0" eaLnBrk="1" hangingPunct="1"/>
            <a:r>
              <a:rPr lang="zh-CN" altLang="en-US" dirty="0"/>
              <a:t>每段加上一位奇偶校验</a:t>
            </a:r>
            <a:r>
              <a:rPr lang="zh-CN" altLang="en-US" dirty="0">
                <a:solidFill>
                  <a:srgbClr val="FF0000"/>
                </a:solidFill>
                <a:hlinkClick r:id="rId1" action="ppaction://hlinkfile"/>
              </a:rPr>
              <a:t>冗余位</a:t>
            </a:r>
            <a:endParaRPr lang="zh-CN" altLang="en-US" dirty="0">
              <a:solidFill>
                <a:srgbClr val="FF0000"/>
              </a:solidFill>
            </a:endParaRPr>
          </a:p>
          <a:p>
            <a:pPr lvl="0" eaLnBrk="1" hangingPunct="1"/>
            <a:endParaRPr lang="zh-CN" altLang="en-US" dirty="0"/>
          </a:p>
          <a:p>
            <a:pPr lvl="0" eaLnBrk="1" hangingPunct="1"/>
            <a:endParaRPr lang="zh-CN" altLang="en-US" dirty="0"/>
          </a:p>
          <a:p>
            <a:pPr lvl="0" eaLnBrk="1" hangingPunct="1"/>
            <a:endParaRPr lang="en-US" altLang="zh-CN" dirty="0" smtClean="0"/>
          </a:p>
          <a:p>
            <a:pPr lvl="0" eaLnBrk="1" hangingPunct="1"/>
            <a:r>
              <a:rPr lang="zh-CN" altLang="en-US" dirty="0" smtClean="0"/>
              <a:t>此</a:t>
            </a:r>
            <a:r>
              <a:rPr lang="zh-CN" altLang="en-US" dirty="0"/>
              <a:t>间的“</a:t>
            </a:r>
            <a:r>
              <a:rPr lang="en-US" altLang="zh-CN" dirty="0"/>
              <a:t>+”</a:t>
            </a:r>
            <a:r>
              <a:rPr lang="zh-CN" altLang="en-US" dirty="0"/>
              <a:t>指的是模二加</a:t>
            </a:r>
            <a:r>
              <a:rPr lang="en-US" altLang="zh-CN" dirty="0"/>
              <a:t>,</a:t>
            </a:r>
            <a:r>
              <a:rPr lang="zh-CN" altLang="en-US" dirty="0"/>
              <a:t>也即异或运算。</a:t>
            </a:r>
            <a:endParaRPr lang="zh-CN" altLang="en-US" dirty="0"/>
          </a:p>
          <a:p>
            <a:pPr lvl="0" eaLnBrk="1" hangingPunct="1"/>
            <a:r>
              <a:rPr lang="zh-CN" altLang="en-US" dirty="0"/>
              <a:t>在编码和校验过程中</a:t>
            </a:r>
            <a:r>
              <a:rPr lang="en-US" altLang="zh-CN" dirty="0"/>
              <a:t>,</a:t>
            </a:r>
            <a:r>
              <a:rPr lang="zh-CN" altLang="en-US" dirty="0"/>
              <a:t>用硬件方法或</a:t>
            </a:r>
            <a:r>
              <a:rPr lang="zh-CN" altLang="en-US" dirty="0">
                <a:hlinkClick r:id="rId2" action="ppaction://hlinkfile"/>
              </a:rPr>
              <a:t>软件</a:t>
            </a:r>
            <a:r>
              <a:rPr lang="zh-CN" altLang="en-US" dirty="0"/>
              <a:t>方法很容易实现上述连续半加运算</a:t>
            </a:r>
            <a:r>
              <a:rPr lang="en-US" altLang="zh-CN" dirty="0" smtClean="0"/>
              <a:t>.</a:t>
            </a:r>
            <a:endParaRPr lang="en-US" altLang="zh-CN" dirty="0" smtClean="0"/>
          </a:p>
          <a:p>
            <a:pPr lvl="0" eaLnBrk="1" hangingPunct="1"/>
            <a:r>
              <a:rPr lang="zh-CN" altLang="en-US" dirty="0" smtClean="0"/>
              <a:t>行列奇偶校验</a:t>
            </a:r>
            <a:r>
              <a:rPr lang="en-US" altLang="zh-CN" dirty="0" smtClean="0"/>
              <a:t>——</a:t>
            </a:r>
            <a:r>
              <a:rPr lang="zh-CN" altLang="en-US" dirty="0" smtClean="0"/>
              <a:t>纠错</a:t>
            </a:r>
            <a:endParaRPr lang="en-US" altLang="zh-CN" dirty="0"/>
          </a:p>
          <a:p>
            <a:pPr lvl="0" eaLnBrk="1" hangingPunct="1"/>
            <a:endParaRPr lang="en-US" altLang="zh-CN" dirty="0"/>
          </a:p>
        </p:txBody>
      </p:sp>
      <p:pic>
        <p:nvPicPr>
          <p:cNvPr id="22532" name="图片 4" descr="2.jpg"/>
          <p:cNvPicPr>
            <a:picLocks noChangeAspect="1"/>
          </p:cNvPicPr>
          <p:nvPr/>
        </p:nvPicPr>
        <p:blipFill>
          <a:blip r:embed="rId3" cstate="print"/>
          <a:stretch>
            <a:fillRect/>
          </a:stretch>
        </p:blipFill>
        <p:spPr>
          <a:xfrm>
            <a:off x="1881188" y="2428875"/>
            <a:ext cx="5857875" cy="1011238"/>
          </a:xfrm>
          <a:prstGeom prst="rect">
            <a:avLst/>
          </a:prstGeom>
          <a:noFill/>
          <a:ln w="9525">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en-US" altLang="zh-CN" dirty="0"/>
              <a:t>2)</a:t>
            </a:r>
            <a:r>
              <a:rPr lang="zh-CN" altLang="en-US" dirty="0"/>
              <a:t>循环冗余检验 </a:t>
            </a:r>
            <a:endParaRPr lang="zh-CN" altLang="en-US" dirty="0"/>
          </a:p>
        </p:txBody>
      </p:sp>
      <p:sp>
        <p:nvSpPr>
          <p:cNvPr id="144387" name="Rectangle 3"/>
          <p:cNvSpPr>
            <a:spLocks noGrp="1" noChangeArrowheads="1"/>
          </p:cNvSpPr>
          <p:nvPr>
            <p:ph idx="1"/>
          </p:nvPr>
        </p:nvSpPr>
        <p:spPr>
          <a:xfrm>
            <a:off x="495300" y="1196752"/>
            <a:ext cx="9066212" cy="5661248"/>
          </a:xfrm>
        </p:spPr>
        <p:txBody>
          <a:bodyPr/>
          <a:lstStyle/>
          <a:p>
            <a:r>
              <a:rPr lang="zh-CN" altLang="en-US" dirty="0" smtClean="0"/>
              <a:t>链路层的差错校验：</a:t>
            </a:r>
            <a:endParaRPr lang="en-US" altLang="zh-CN" dirty="0" smtClean="0"/>
          </a:p>
          <a:p>
            <a:pPr lvl="1"/>
            <a:r>
              <a:rPr lang="zh-CN" altLang="en-US" dirty="0" smtClean="0"/>
              <a:t>比网络层（只校验首部）和运输层（软件实现）复杂</a:t>
            </a:r>
            <a:endParaRPr lang="en-US" altLang="zh-CN" dirty="0" smtClean="0"/>
          </a:p>
          <a:p>
            <a:pPr lvl="1"/>
            <a:r>
              <a:rPr lang="zh-CN" altLang="en-US" dirty="0" smtClean="0"/>
              <a:t>保护效果强</a:t>
            </a:r>
            <a:endParaRPr lang="en-US" altLang="zh-CN" dirty="0" smtClean="0"/>
          </a:p>
          <a:p>
            <a:pPr lvl="1"/>
            <a:r>
              <a:rPr lang="zh-CN" altLang="en-US" dirty="0" smtClean="0"/>
              <a:t>硬件实现</a:t>
            </a:r>
            <a:endParaRPr lang="en-US" altLang="zh-CN" dirty="0" smtClean="0"/>
          </a:p>
          <a:p>
            <a:pPr lvl="1"/>
            <a:endParaRPr lang="en-US" altLang="zh-CN" dirty="0" smtClean="0"/>
          </a:p>
          <a:p>
            <a:r>
              <a:rPr lang="zh-CN" altLang="en-US" dirty="0" smtClean="0">
                <a:solidFill>
                  <a:srgbClr val="FF0000"/>
                </a:solidFill>
              </a:rPr>
              <a:t>循</a:t>
            </a:r>
            <a:r>
              <a:rPr lang="zh-CN" altLang="en-US" dirty="0">
                <a:solidFill>
                  <a:srgbClr val="FF0000"/>
                </a:solidFill>
              </a:rPr>
              <a:t>环冗余检验</a:t>
            </a:r>
            <a:r>
              <a:rPr lang="zh-CN" altLang="en-US" dirty="0">
                <a:solidFill>
                  <a:schemeClr val="hlink"/>
                </a:solidFill>
              </a:rPr>
              <a:t> </a:t>
            </a:r>
            <a:r>
              <a:rPr lang="en-US" altLang="zh-CN" dirty="0" smtClean="0"/>
              <a:t>CRC</a:t>
            </a:r>
            <a:r>
              <a:rPr lang="zh-CN" altLang="en-US" dirty="0" smtClean="0"/>
              <a:t>：复杂，检错率高</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3 </a:t>
            </a:r>
            <a:r>
              <a:rPr lang="zh-CN" altLang="zh-CN" dirty="0" smtClean="0"/>
              <a:t>章</a:t>
            </a:r>
            <a:r>
              <a:rPr lang="en-US" altLang="zh-CN" dirty="0" smtClean="0"/>
              <a:t>  </a:t>
            </a:r>
            <a:r>
              <a:rPr lang="zh-CN" altLang="zh-CN" dirty="0" smtClean="0"/>
              <a:t>数据链路层</a:t>
            </a:r>
            <a:endParaRPr lang="zh-CN" altLang="en-US" dirty="0"/>
          </a:p>
        </p:txBody>
      </p:sp>
      <p:sp>
        <p:nvSpPr>
          <p:cNvPr id="3" name="内容占位符 2"/>
          <p:cNvSpPr>
            <a:spLocks noGrp="1"/>
          </p:cNvSpPr>
          <p:nvPr>
            <p:ph idx="1"/>
          </p:nvPr>
        </p:nvSpPr>
        <p:spPr/>
        <p:txBody>
          <a:bodyPr/>
          <a:lstStyle/>
          <a:p>
            <a:r>
              <a:rPr lang="en-US" altLang="zh-CN" dirty="0" smtClean="0"/>
              <a:t>3.1  </a:t>
            </a:r>
            <a:r>
              <a:rPr lang="zh-CN" altLang="zh-CN" dirty="0" smtClean="0"/>
              <a:t>使用</a:t>
            </a:r>
            <a:r>
              <a:rPr lang="zh-CN" altLang="zh-CN" dirty="0"/>
              <a:t>点对点信道的数据链路层</a:t>
            </a:r>
            <a:endParaRPr lang="zh-CN" altLang="zh-CN" dirty="0"/>
          </a:p>
          <a:p>
            <a:r>
              <a:rPr lang="en-US" altLang="zh-CN" dirty="0" smtClean="0"/>
              <a:t>3.2  </a:t>
            </a:r>
            <a:r>
              <a:rPr lang="zh-CN" altLang="zh-CN" dirty="0" smtClean="0"/>
              <a:t>点对点协议</a:t>
            </a:r>
            <a:r>
              <a:rPr lang="en-US" altLang="zh-CN" dirty="0" smtClean="0"/>
              <a:t> PPP</a:t>
            </a:r>
            <a:endParaRPr lang="zh-CN" altLang="zh-CN" dirty="0"/>
          </a:p>
          <a:p>
            <a:r>
              <a:rPr lang="en-US" altLang="zh-CN" dirty="0" smtClean="0"/>
              <a:t>3.3  </a:t>
            </a:r>
            <a:r>
              <a:rPr lang="zh-CN" altLang="zh-CN" dirty="0"/>
              <a:t>使用广播信道的数据链路层</a:t>
            </a:r>
            <a:endParaRPr lang="zh-CN" altLang="zh-CN" dirty="0"/>
          </a:p>
          <a:p>
            <a:r>
              <a:rPr lang="en-US" altLang="zh-CN" dirty="0" smtClean="0"/>
              <a:t>3.4  </a:t>
            </a:r>
            <a:r>
              <a:rPr lang="zh-CN" altLang="zh-CN" dirty="0"/>
              <a:t>扩展的以太网</a:t>
            </a:r>
            <a:endParaRPr lang="zh-CN" altLang="zh-CN" dirty="0"/>
          </a:p>
          <a:p>
            <a:r>
              <a:rPr lang="en-US" altLang="zh-CN" dirty="0" smtClean="0"/>
              <a:t>3.5  </a:t>
            </a:r>
            <a:r>
              <a:rPr lang="zh-CN" altLang="zh-CN" dirty="0"/>
              <a:t>高速</a:t>
            </a:r>
            <a:r>
              <a:rPr lang="zh-CN" altLang="zh-CN" dirty="0" smtClean="0"/>
              <a:t>以太网</a:t>
            </a:r>
            <a:endParaRPr lang="zh-CN"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循环冗余检验 </a:t>
            </a:r>
            <a:endParaRPr lang="zh-CN" altLang="en-US" dirty="0"/>
          </a:p>
        </p:txBody>
      </p:sp>
      <p:sp>
        <p:nvSpPr>
          <p:cNvPr id="3" name="内容占位符 2"/>
          <p:cNvSpPr>
            <a:spLocks noGrp="1"/>
          </p:cNvSpPr>
          <p:nvPr>
            <p:ph idx="1"/>
          </p:nvPr>
        </p:nvSpPr>
        <p:spPr/>
        <p:txBody>
          <a:bodyPr/>
          <a:lstStyle/>
          <a:p>
            <a:r>
              <a:rPr lang="zh-CN" altLang="en-US" dirty="0" smtClean="0"/>
              <a:t>在发送端，先把数据划分为组。假定每组 </a:t>
            </a:r>
            <a:r>
              <a:rPr lang="en-US" altLang="zh-CN" i="1" dirty="0" smtClean="0"/>
              <a:t>k </a:t>
            </a:r>
            <a:r>
              <a:rPr lang="zh-CN" altLang="en-US" dirty="0" smtClean="0"/>
              <a:t>个比特。 </a:t>
            </a:r>
            <a:endParaRPr lang="en-US" altLang="zh-CN" dirty="0" smtClean="0"/>
          </a:p>
          <a:p>
            <a:endParaRPr lang="zh-CN" altLang="en-US" dirty="0" smtClean="0"/>
          </a:p>
          <a:p>
            <a:r>
              <a:rPr lang="zh-CN" altLang="en-US" dirty="0" smtClean="0"/>
              <a:t>假设待传送的一组数据 </a:t>
            </a:r>
            <a:r>
              <a:rPr lang="en-US" altLang="zh-CN" i="1" dirty="0" smtClean="0"/>
              <a:t>M</a:t>
            </a:r>
            <a:r>
              <a:rPr lang="en-US" altLang="zh-CN" dirty="0" smtClean="0"/>
              <a:t> = 101001</a:t>
            </a:r>
            <a:r>
              <a:rPr lang="zh-CN" altLang="en-US" dirty="0" smtClean="0"/>
              <a:t>（现在 </a:t>
            </a:r>
            <a:r>
              <a:rPr lang="en-US" altLang="zh-CN" i="1" dirty="0" smtClean="0"/>
              <a:t>k</a:t>
            </a:r>
            <a:r>
              <a:rPr lang="en-US" altLang="zh-CN" dirty="0" smtClean="0"/>
              <a:t> = 6</a:t>
            </a:r>
            <a:r>
              <a:rPr lang="zh-CN" altLang="en-US" dirty="0" smtClean="0"/>
              <a:t>）。我们在 </a:t>
            </a:r>
            <a:r>
              <a:rPr lang="en-US" altLang="zh-CN" i="1" dirty="0" smtClean="0"/>
              <a:t>M </a:t>
            </a:r>
            <a:r>
              <a:rPr lang="zh-CN" altLang="en-US" dirty="0" smtClean="0"/>
              <a:t>的后面再添加供差错检测用的 </a:t>
            </a:r>
            <a:r>
              <a:rPr lang="en-US" altLang="zh-CN" i="1" dirty="0" smtClean="0"/>
              <a:t>n</a:t>
            </a:r>
            <a:r>
              <a:rPr lang="en-US" altLang="zh-CN" dirty="0" smtClean="0"/>
              <a:t> </a:t>
            </a:r>
            <a:r>
              <a:rPr lang="zh-CN" altLang="en-US" dirty="0" smtClean="0"/>
              <a:t>位</a:t>
            </a:r>
            <a:r>
              <a:rPr lang="zh-CN" altLang="en-US" dirty="0" smtClean="0">
                <a:solidFill>
                  <a:srgbClr val="FF0000"/>
                </a:solidFill>
              </a:rPr>
              <a:t>冗余码</a:t>
            </a:r>
            <a:r>
              <a:rPr lang="zh-CN" altLang="en-US" dirty="0" smtClean="0"/>
              <a:t>一起发送。  </a:t>
            </a:r>
            <a:endParaRPr lang="zh-CN" altLang="en-US" dirty="0" smtClean="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endParaRPr lang="zh-CN" altLang="en-US" dirty="0"/>
          </a:p>
        </p:txBody>
      </p:sp>
      <p:sp>
        <p:nvSpPr>
          <p:cNvPr id="146435" name="Rectangle 3"/>
          <p:cNvSpPr>
            <a:spLocks noGrp="1" noChangeArrowheads="1"/>
          </p:cNvSpPr>
          <p:nvPr>
            <p:ph idx="1"/>
          </p:nvPr>
        </p:nvSpPr>
        <p:spPr>
          <a:xfrm>
            <a:off x="495300" y="1196975"/>
            <a:ext cx="9387205" cy="4933950"/>
          </a:xfrm>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smtClean="0"/>
              <a:t>。</a:t>
            </a:r>
            <a:endParaRPr lang="en-US" altLang="zh-CN" dirty="0" smtClean="0"/>
          </a:p>
          <a:p>
            <a:endParaRPr lang="zh-CN" altLang="en-US" dirty="0"/>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smtClean="0"/>
              <a:t>少 </a:t>
            </a:r>
            <a:r>
              <a:rPr lang="en-US" altLang="zh-CN" dirty="0" smtClean="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a:t>
            </a:r>
            <a:r>
              <a:rPr lang="zh-CN" altLang="en-US" dirty="0" smtClean="0"/>
              <a:t>。</a:t>
            </a:r>
            <a:endParaRPr lang="zh-CN" altLang="en-US" dirty="0" smtClean="0"/>
          </a:p>
          <a:p>
            <a:r>
              <a:rPr lang="en-US" altLang="zh-CN" i="1" dirty="0">
                <a:sym typeface="+mn-ea"/>
              </a:rPr>
              <a:t>P</a:t>
            </a:r>
            <a:r>
              <a:rPr lang="zh-CN" altLang="en-US" dirty="0" smtClean="0">
                <a:sym typeface="+mn-ea"/>
              </a:rPr>
              <a:t>可以看成是从</a:t>
            </a:r>
            <a:r>
              <a:rPr lang="en-US" altLang="zh-CN" dirty="0" smtClean="0">
                <a:sym typeface="+mn-ea"/>
              </a:rPr>
              <a:t>X</a:t>
            </a:r>
            <a:r>
              <a:rPr lang="en-US" altLang="zh-CN" baseline="30000" dirty="0" smtClean="0">
                <a:sym typeface="+mn-ea"/>
              </a:rPr>
              <a:t>n-1</a:t>
            </a:r>
            <a:r>
              <a:rPr lang="zh-CN" altLang="en-US" dirty="0" smtClean="0">
                <a:sym typeface="+mn-ea"/>
              </a:rPr>
              <a:t>到</a:t>
            </a:r>
            <a:r>
              <a:rPr lang="en-US" altLang="zh-CN" dirty="0" smtClean="0">
                <a:sym typeface="+mn-ea"/>
              </a:rPr>
              <a:t>X</a:t>
            </a:r>
            <a:r>
              <a:rPr lang="en-US" altLang="zh-CN" baseline="30000" dirty="0" smtClean="0">
                <a:sym typeface="+mn-ea"/>
              </a:rPr>
              <a:t>0</a:t>
            </a:r>
            <a:r>
              <a:rPr lang="zh-CN" altLang="en-US" dirty="0" smtClean="0">
                <a:sym typeface="+mn-ea"/>
              </a:rPr>
              <a:t>的</a:t>
            </a:r>
            <a:r>
              <a:rPr lang="en-US" altLang="zh-CN" dirty="0" smtClean="0">
                <a:sym typeface="+mn-ea"/>
              </a:rPr>
              <a:t>K</a:t>
            </a:r>
            <a:r>
              <a:rPr lang="zh-CN" altLang="en-US" dirty="0" smtClean="0">
                <a:sym typeface="+mn-ea"/>
              </a:rPr>
              <a:t>项多项式的系数序列</a:t>
            </a:r>
            <a:endParaRPr lang="zh-CN" altLang="en-US" dirty="0">
              <a:solidFill>
                <a:srgbClr val="000099"/>
              </a:solidFill>
            </a:endParaRPr>
          </a:p>
          <a:p>
            <a:endParaRPr lang="zh-CN" altLang="en-US" dirty="0" smtClean="0"/>
          </a:p>
          <a:p>
            <a:r>
              <a:rPr lang="zh-CN" altLang="en-US" dirty="0" smtClean="0"/>
              <a:t>将</a:t>
            </a:r>
            <a:r>
              <a:rPr lang="zh-CN" altLang="zh-CN" dirty="0" smtClean="0"/>
              <a:t>余数</a:t>
            </a:r>
            <a:r>
              <a:rPr lang="en-US" altLang="zh-CN" dirty="0" smtClean="0"/>
              <a:t> </a:t>
            </a:r>
            <a:r>
              <a:rPr lang="en-US" altLang="zh-CN" i="1" dirty="0" smtClean="0"/>
              <a:t>R </a:t>
            </a:r>
            <a:r>
              <a:rPr lang="zh-CN" altLang="zh-CN" dirty="0" smtClean="0"/>
              <a:t>作为</a:t>
            </a:r>
            <a:r>
              <a:rPr lang="zh-CN" altLang="zh-CN" dirty="0"/>
              <a:t>冗余码拼接在</a:t>
            </a:r>
            <a:r>
              <a:rPr lang="zh-CN" altLang="zh-CN" dirty="0" smtClean="0"/>
              <a:t>数据</a:t>
            </a:r>
            <a:r>
              <a:rPr lang="en-US" altLang="zh-CN" dirty="0" smtClean="0"/>
              <a:t> </a:t>
            </a:r>
            <a:r>
              <a:rPr lang="en-US" altLang="zh-CN" i="1" dirty="0" smtClean="0"/>
              <a:t>M </a:t>
            </a:r>
            <a:r>
              <a:rPr lang="zh-CN" altLang="zh-CN" dirty="0" smtClean="0"/>
              <a:t>后面</a:t>
            </a:r>
            <a:r>
              <a:rPr lang="zh-CN" altLang="zh-CN" dirty="0"/>
              <a:t>发送</a:t>
            </a:r>
            <a:r>
              <a:rPr lang="zh-CN" altLang="zh-CN" dirty="0" smtClean="0"/>
              <a:t>出去</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endParaRPr lang="zh-CN" altLang="en-US"/>
          </a:p>
        </p:txBody>
      </p:sp>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endParaRPr lang="zh-CN" altLang="en-US" sz="2800" dirty="0"/>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endParaRPr lang="zh-CN" altLang="en-US" sz="2800" dirty="0"/>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endParaRPr lang="zh-CN" altLang="en-US" sz="2800" dirty="0"/>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endParaRPr lang="zh-CN" altLang="en-US" sz="2800" dirty="0"/>
          </a:p>
          <a:p>
            <a:pPr>
              <a:buFont typeface="Wingdings" panose="05000000000000000000"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endParaRPr lang="zh-CN" altLang="en-US" sz="2800" dirty="0"/>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endParaRPr lang="en-US" altLang="zh-CN" sz="2800" dirty="0"/>
          </a:p>
          <a:p>
            <a:pPr>
              <a:buFont typeface="Wingdings" panose="05000000000000000000"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endParaRPr lang="zh-CN" altLang="en-US"/>
          </a:p>
        </p:txBody>
      </p:sp>
      <p:grpSp>
        <p:nvGrpSpPr>
          <p:cNvPr id="3" name="组合 2"/>
          <p:cNvGrpSpPr/>
          <p:nvPr/>
        </p:nvGrpSpPr>
        <p:grpSpPr>
          <a:xfrm>
            <a:off x="814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panose="02010600030101010101" pitchFamily="2" charset="-122"/>
                </a:rPr>
                <a:t>P</a:t>
              </a:r>
              <a:r>
                <a:rPr lang="en-US" altLang="zh-CN" sz="2400" b="1" dirty="0" smtClean="0">
                  <a:ea typeface="宋体" panose="02010600030101010101" pitchFamily="2" charset="-122"/>
                </a:rPr>
                <a:t> (</a:t>
              </a:r>
              <a:r>
                <a:rPr lang="zh-CN" altLang="en-US" sz="2400" b="1" dirty="0" smtClean="0">
                  <a:ea typeface="宋体" panose="02010600030101010101" pitchFamily="2" charset="-122"/>
                </a:rPr>
                <a:t>除数</a:t>
              </a:r>
              <a:r>
                <a:rPr lang="en-US" altLang="zh-CN" sz="2400" b="1" dirty="0" smtClean="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smtClean="0">
                  <a:ea typeface="宋体" panose="02010600030101010101" pitchFamily="2" charset="-122"/>
                </a:rPr>
                <a:t>110100</a:t>
              </a:r>
              <a:endParaRPr lang="en-US" altLang="zh-CN" sz="2800" b="1" dirty="0">
                <a:latin typeface="Times New Roman" panose="02020603050405020304" pitchFamily="18" charset="0"/>
                <a:ea typeface="宋体" panose="02010600030101010101" pitchFamily="2"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smtClean="0">
                  <a:ea typeface="宋体" panose="02010600030101010101" pitchFamily="2" charset="-122"/>
                </a:rPr>
                <a:t>101001</a:t>
              </a:r>
              <a:r>
                <a:rPr lang="en-US" altLang="zh-CN" sz="2800" b="1" dirty="0" smtClean="0">
                  <a:solidFill>
                    <a:srgbClr val="FF0000"/>
                  </a:solidFill>
                  <a:ea typeface="宋体" panose="02010600030101010101" pitchFamily="2" charset="-122"/>
                </a:rPr>
                <a:t>000</a:t>
              </a:r>
              <a:endParaRPr lang="en-US" altLang="zh-CN" sz="2800" b="1" dirty="0">
                <a:solidFill>
                  <a:srgbClr val="FF0000"/>
                </a:solidFill>
                <a:latin typeface="Times New Roman" panose="02020603050405020304" pitchFamily="18" charset="0"/>
                <a:ea typeface="宋体" panose="02010600030101010101" pitchFamily="2"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smtClean="0"/>
                <a:t>2</a:t>
              </a:r>
              <a:r>
                <a:rPr lang="en-US" altLang="zh-CN" sz="2400" b="1" i="1" baseline="30000" dirty="0" smtClean="0"/>
                <a:t>n</a:t>
              </a:r>
              <a:r>
                <a:rPr lang="en-US" altLang="zh-CN" sz="2400" b="1" i="1" dirty="0" smtClean="0"/>
                <a:t>M </a:t>
              </a:r>
              <a:r>
                <a:rPr lang="en-US" altLang="zh-CN" sz="2400" b="1" dirty="0"/>
                <a:t>(</a:t>
              </a:r>
              <a:r>
                <a:rPr lang="zh-CN" altLang="en-US" sz="2400" b="1" dirty="0"/>
                <a:t>被除数</a:t>
              </a:r>
              <a:r>
                <a:rPr lang="en-US" altLang="zh-CN" sz="2400" b="1" dirty="0" smtClean="0"/>
                <a:t>)</a:t>
              </a:r>
              <a:endParaRPr lang="en-US" altLang="zh-CN" sz="2400" b="1" dirty="0">
                <a:latin typeface="Courier New" panose="02070309020205020404"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1110</a:t>
              </a:r>
              <a:endParaRPr lang="en-US" altLang="zh-CN" sz="2800" b="1" dirty="0">
                <a:latin typeface="Times New Roman" panose="02020603050405020304" pitchFamily="18" charset="0"/>
                <a:ea typeface="宋体" panose="02010600030101010101" pitchFamily="2"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0111</a:t>
              </a:r>
              <a:endParaRPr lang="en-US" altLang="zh-CN" sz="2800" b="1" dirty="0">
                <a:latin typeface="Times New Roman" panose="02020603050405020304" pitchFamily="18" charset="0"/>
                <a:ea typeface="宋体" panose="02010600030101010101" pitchFamily="2"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0000</a:t>
              </a:r>
              <a:endParaRPr lang="en-US" altLang="zh-CN" sz="2800" b="1" dirty="0">
                <a:latin typeface="Times New Roman" panose="02020603050405020304" pitchFamily="18" charset="0"/>
                <a:ea typeface="宋体" panose="02010600030101010101" pitchFamily="2"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1110</a:t>
              </a:r>
              <a:endParaRPr lang="en-US" altLang="zh-CN" sz="2800" b="1" dirty="0">
                <a:latin typeface="Times New Roman" panose="02020603050405020304" pitchFamily="18" charset="0"/>
                <a:ea typeface="宋体" panose="02010600030101010101" pitchFamily="2"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0110</a:t>
              </a:r>
              <a:endParaRPr lang="en-US" altLang="zh-CN" sz="2800" b="1" dirty="0">
                <a:latin typeface="Times New Roman" panose="02020603050405020304" pitchFamily="18" charset="0"/>
                <a:ea typeface="宋体" panose="02010600030101010101" pitchFamily="2"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0000</a:t>
              </a:r>
              <a:endParaRPr lang="en-US" altLang="zh-CN" sz="2800" b="1" dirty="0">
                <a:latin typeface="Times New Roman" panose="02020603050405020304" pitchFamily="18" charset="0"/>
                <a:ea typeface="宋体" panose="02010600030101010101" pitchFamily="2"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1100</a:t>
              </a:r>
              <a:endParaRPr lang="en-US" altLang="zh-CN" sz="2800" b="1" dirty="0">
                <a:latin typeface="Times New Roman" panose="02020603050405020304" pitchFamily="18" charset="0"/>
                <a:ea typeface="宋体" panose="02010600030101010101" pitchFamily="2"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1101</a:t>
              </a:r>
              <a:endParaRPr lang="en-US" altLang="zh-CN" sz="2800" b="1" dirty="0">
                <a:latin typeface="Times New Roman" panose="02020603050405020304" pitchFamily="18" charset="0"/>
                <a:ea typeface="宋体" panose="02010600030101010101" pitchFamily="2"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001</a:t>
              </a:r>
              <a:endParaRPr lang="en-US" altLang="zh-CN" sz="2800" b="1" dirty="0">
                <a:latin typeface="Times New Roman" panose="02020603050405020304" pitchFamily="18" charset="0"/>
                <a:ea typeface="宋体" panose="02010600030101010101" pitchFamily="2"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smtClean="0"/>
                <a:t>R</a:t>
              </a:r>
              <a:r>
                <a:rPr lang="en-US" altLang="zh-CN" sz="2400" b="1" dirty="0" smtClean="0"/>
                <a:t> </a:t>
              </a:r>
              <a:r>
                <a:rPr lang="en-US" altLang="zh-CN" sz="2400" b="1" dirty="0"/>
                <a:t>(</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anose="02020603050405020304" pitchFamily="18" charset="0"/>
                <a:ea typeface="宋体" panose="02010600030101010101" pitchFamily="2" charset="-122"/>
              </a:endParaRPr>
            </a:p>
          </p:txBody>
        </p:sp>
        <p:sp>
          <p:nvSpPr>
            <p:cNvPr id="51"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panose="02010600030101010101" pitchFamily="2" charset="-122"/>
                </a:rPr>
                <a:t>Q</a:t>
              </a:r>
              <a:r>
                <a:rPr lang="en-US" altLang="zh-CN" sz="2400" b="1" dirty="0" smtClean="0">
                  <a:ea typeface="宋体" panose="02010600030101010101" pitchFamily="2" charset="-122"/>
                </a:rPr>
                <a:t> (</a:t>
              </a:r>
              <a:r>
                <a:rPr lang="zh-CN" altLang="en-US" sz="2400" b="1" dirty="0" smtClean="0">
                  <a:ea typeface="宋体" panose="02010600030101010101" pitchFamily="2" charset="-122"/>
                </a:rPr>
                <a:t>商</a:t>
              </a:r>
              <a:r>
                <a:rPr lang="en-US" altLang="zh-CN" sz="2400" b="1" dirty="0" smtClean="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endParaRPr lang="en-US" altLang="zh-CN" dirty="0"/>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endParaRPr lang="zh-CN" altLang="en-US" dirty="0"/>
          </a:p>
          <a:p>
            <a:r>
              <a:rPr lang="zh-CN" altLang="en-US" dirty="0"/>
              <a:t>循环冗余检验 </a:t>
            </a:r>
            <a:r>
              <a:rPr lang="en-US" altLang="zh-CN" dirty="0" smtClean="0"/>
              <a:t>CRC:</a:t>
            </a:r>
            <a:r>
              <a:rPr lang="zh-CN" altLang="en-US" dirty="0" smtClean="0">
                <a:solidFill>
                  <a:srgbClr val="000099"/>
                </a:solidFill>
                <a:latin typeface="Arial" panose="020B0604020202020204" pitchFamily="34" charset="0"/>
              </a:rPr>
              <a:t>检错方法</a:t>
            </a:r>
            <a:endParaRPr lang="en-US" altLang="zh-CN" dirty="0" smtClean="0"/>
          </a:p>
          <a:p>
            <a:r>
              <a:rPr lang="zh-CN" altLang="en-US" dirty="0" smtClean="0"/>
              <a:t>帧</a:t>
            </a:r>
            <a:r>
              <a:rPr lang="zh-CN" altLang="en-US" dirty="0"/>
              <a:t>检验序列 </a:t>
            </a:r>
            <a:r>
              <a:rPr lang="en-US" altLang="zh-CN" dirty="0" smtClean="0"/>
              <a:t>FCS :</a:t>
            </a:r>
            <a:r>
              <a:rPr lang="zh-CN" altLang="en-US" dirty="0" smtClean="0">
                <a:solidFill>
                  <a:srgbClr val="000099"/>
                </a:solidFill>
                <a:latin typeface="Arial" panose="020B0604020202020204" pitchFamily="34" charset="0"/>
              </a:rPr>
              <a:t>添加在数据后面的冗余码</a:t>
            </a:r>
            <a:endParaRPr lang="en-US" altLang="zh-CN" dirty="0" smtClean="0">
              <a:solidFill>
                <a:srgbClr val="000099"/>
              </a:solidFill>
              <a:latin typeface="Arial" panose="020B0604020202020204" pitchFamily="34" charset="0"/>
            </a:endParaRPr>
          </a:p>
          <a:p>
            <a:r>
              <a:rPr lang="en-US" altLang="zh-CN" dirty="0" smtClean="0">
                <a:solidFill>
                  <a:srgbClr val="000099"/>
                </a:solidFill>
                <a:latin typeface="Arial" panose="020B0604020202020204" pitchFamily="34" charset="0"/>
                <a:ea typeface="黑体" panose="02010609060101010101" pitchFamily="2" charset="-122"/>
              </a:rPr>
              <a:t>FCS </a:t>
            </a:r>
            <a:r>
              <a:rPr lang="zh-CN" altLang="en-US" dirty="0">
                <a:solidFill>
                  <a:srgbClr val="000099"/>
                </a:solidFill>
                <a:latin typeface="Arial" panose="020B0604020202020204" pitchFamily="34" charset="0"/>
                <a:ea typeface="黑体" panose="02010609060101010101" pitchFamily="2" charset="-122"/>
              </a:rPr>
              <a:t>可以用 </a:t>
            </a:r>
            <a:r>
              <a:rPr lang="en-US" altLang="zh-CN" dirty="0">
                <a:solidFill>
                  <a:srgbClr val="000099"/>
                </a:solidFill>
                <a:latin typeface="Arial" panose="020B0604020202020204" pitchFamily="34" charset="0"/>
                <a:ea typeface="黑体" panose="02010609060101010101" pitchFamily="2" charset="-122"/>
              </a:rPr>
              <a:t>CRC </a:t>
            </a:r>
            <a:r>
              <a:rPr lang="zh-CN" altLang="en-US" dirty="0">
                <a:solidFill>
                  <a:srgbClr val="000099"/>
                </a:solidFill>
                <a:latin typeface="Arial" panose="020B0604020202020204" pitchFamily="34" charset="0"/>
                <a:ea typeface="黑体" panose="02010609060101010101" pitchFamily="2" charset="-122"/>
              </a:rPr>
              <a:t>这种方法得出，但 </a:t>
            </a:r>
            <a:r>
              <a:rPr lang="en-US" altLang="zh-CN" dirty="0">
                <a:solidFill>
                  <a:srgbClr val="000099"/>
                </a:solidFill>
                <a:latin typeface="Arial" panose="020B0604020202020204" pitchFamily="34" charset="0"/>
                <a:ea typeface="黑体" panose="02010609060101010101" pitchFamily="2" charset="-122"/>
              </a:rPr>
              <a:t>CRC </a:t>
            </a:r>
            <a:r>
              <a:rPr lang="zh-CN" altLang="en-US" dirty="0">
                <a:solidFill>
                  <a:srgbClr val="000099"/>
                </a:solidFill>
                <a:latin typeface="Arial" panose="020B0604020202020204" pitchFamily="34" charset="0"/>
                <a:ea typeface="黑体" panose="02010609060101010101" pitchFamily="2" charset="-122"/>
              </a:rPr>
              <a:t>并非用来获得 </a:t>
            </a:r>
            <a:r>
              <a:rPr lang="en-US" altLang="zh-CN" dirty="0">
                <a:solidFill>
                  <a:srgbClr val="000099"/>
                </a:solidFill>
                <a:latin typeface="Arial" panose="020B0604020202020204" pitchFamily="34" charset="0"/>
                <a:ea typeface="黑体" panose="02010609060101010101" pitchFamily="2" charset="-122"/>
              </a:rPr>
              <a:t>FCS </a:t>
            </a:r>
            <a:r>
              <a:rPr lang="zh-CN" altLang="en-US" dirty="0">
                <a:solidFill>
                  <a:srgbClr val="000099"/>
                </a:solidFill>
                <a:latin typeface="Arial" panose="020B0604020202020204" pitchFamily="34" charset="0"/>
                <a:ea typeface="黑体" panose="02010609060101010101" pitchFamily="2" charset="-122"/>
              </a:rPr>
              <a:t>的唯一方法。</a:t>
            </a:r>
            <a:endParaRPr lang="zh-CN" altLang="en-US" dirty="0">
              <a:solidFill>
                <a:srgbClr val="000099"/>
              </a:solidFill>
              <a:latin typeface="Arial" panose="020B0604020202020204" pitchFamily="34" charset="0"/>
              <a:ea typeface="黑体" panose="02010609060101010101" pitchFamily="2" charset="-122"/>
            </a:endParaRPr>
          </a:p>
          <a:p>
            <a:pPr marL="0" indent="0">
              <a:buNone/>
            </a:pPr>
            <a:endParaRPr lang="zh-CN" altLang="en-US"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endParaRPr lang="zh-CN" altLang="en-US" sz="3600" dirty="0"/>
          </a:p>
        </p:txBody>
      </p:sp>
      <p:sp>
        <p:nvSpPr>
          <p:cNvPr id="150531" name="Rectangle 3"/>
          <p:cNvSpPr>
            <a:spLocks noGrp="1" noChangeArrowheads="1"/>
          </p:cNvSpPr>
          <p:nvPr>
            <p:ph idx="1"/>
          </p:nvPr>
        </p:nvSpPr>
        <p:spPr/>
        <p:txBody>
          <a:bodyPr/>
          <a:lstStyle/>
          <a:p>
            <a:pPr algn="just">
              <a:lnSpc>
                <a:spcPct val="100000"/>
              </a:lnSpc>
            </a:pPr>
            <a:r>
              <a:rPr lang="zh-CN" altLang="en-US" dirty="0" smtClean="0">
                <a:sym typeface="+mn-ea"/>
              </a:rPr>
              <a:t>采用</a:t>
            </a:r>
            <a:r>
              <a:rPr lang="en-US" altLang="zh-CN" dirty="0" smtClean="0">
                <a:sym typeface="+mn-ea"/>
              </a:rPr>
              <a:t>CRC</a:t>
            </a:r>
            <a:r>
              <a:rPr lang="zh-CN" altLang="en-US" dirty="0" smtClean="0">
                <a:sym typeface="+mn-ea"/>
              </a:rPr>
              <a:t>校验时，发送方和接收方事先约定一个生成多项式</a:t>
            </a:r>
            <a:r>
              <a:rPr lang="en-US" altLang="zh-CN" dirty="0" smtClean="0">
                <a:sym typeface="+mn-ea"/>
              </a:rPr>
              <a:t>G(X)</a:t>
            </a:r>
            <a:r>
              <a:rPr lang="zh-CN" altLang="en-US" dirty="0" smtClean="0">
                <a:sym typeface="+mn-ea"/>
              </a:rPr>
              <a:t>，并且</a:t>
            </a:r>
            <a:r>
              <a:rPr lang="en-US" altLang="zh-CN" dirty="0" smtClean="0">
                <a:sym typeface="+mn-ea"/>
              </a:rPr>
              <a:t>G(X)</a:t>
            </a:r>
            <a:r>
              <a:rPr lang="zh-CN" altLang="en-US" dirty="0" smtClean="0">
                <a:sym typeface="+mn-ea"/>
              </a:rPr>
              <a:t>的最高项和最低项的系数必须为</a:t>
            </a:r>
            <a:r>
              <a:rPr lang="en-US" altLang="zh-CN" dirty="0" smtClean="0">
                <a:sym typeface="+mn-ea"/>
              </a:rPr>
              <a:t>1</a:t>
            </a:r>
            <a:r>
              <a:rPr lang="zh-CN" altLang="en-US" dirty="0" smtClean="0">
                <a:sym typeface="+mn-ea"/>
              </a:rPr>
              <a:t>。</a:t>
            </a:r>
            <a:endParaRPr lang="zh-CN" altLang="en-US" dirty="0" smtClean="0">
              <a:sym typeface="+mn-ea"/>
            </a:endParaRPr>
          </a:p>
          <a:p>
            <a:pPr algn="just">
              <a:lnSpc>
                <a:spcPct val="100000"/>
              </a:lnSpc>
            </a:pPr>
            <a:endParaRPr lang="en-US" altLang="zh-CN" dirty="0"/>
          </a:p>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smtClean="0">
                <a:solidFill>
                  <a:srgbClr val="FF0000"/>
                </a:solidFill>
              </a:rPr>
              <a:t>接受 </a:t>
            </a:r>
            <a:r>
              <a:rPr lang="en-US" altLang="zh-CN" dirty="0" smtClean="0"/>
              <a:t>(</a:t>
            </a:r>
            <a:r>
              <a:rPr lang="en-US" altLang="zh-CN" dirty="0"/>
              <a:t>accept)</a:t>
            </a:r>
            <a:r>
              <a:rPr lang="zh-CN" altLang="en-US" dirty="0"/>
              <a:t>。</a:t>
            </a:r>
            <a:endParaRPr lang="zh-CN" altLang="en-US" dirty="0"/>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anose="05050102010706020507" pitchFamily="18" charset="2"/>
              </a:rPr>
              <a:t></a:t>
            </a:r>
            <a:r>
              <a:rPr lang="en-US" altLang="zh-CN" dirty="0"/>
              <a:t> 0</a:t>
            </a:r>
            <a:r>
              <a:rPr lang="zh-CN" altLang="en-US" dirty="0"/>
              <a:t>，则判定这个帧有差错，就</a:t>
            </a:r>
            <a:r>
              <a:rPr lang="zh-CN" altLang="en-US" dirty="0">
                <a:solidFill>
                  <a:srgbClr val="FF0000"/>
                </a:solidFill>
              </a:rPr>
              <a:t>丢弃</a:t>
            </a:r>
            <a:r>
              <a:rPr lang="zh-CN" altLang="en-US" dirty="0" smtClean="0">
                <a:solidFill>
                  <a:srgbClr val="FF0000"/>
                </a:solidFill>
              </a:rPr>
              <a:t>。</a:t>
            </a:r>
            <a:endParaRPr lang="en-US" altLang="zh-CN" dirty="0" smtClean="0">
              <a:solidFill>
                <a:srgbClr val="FF0000"/>
              </a:solidFill>
            </a:endParaRPr>
          </a:p>
          <a:p>
            <a:pPr algn="just">
              <a:lnSpc>
                <a:spcPct val="100000"/>
              </a:lnSpc>
            </a:pPr>
            <a:endParaRPr lang="en-US" altLang="zh-CN" dirty="0" smtClean="0">
              <a:solidFill>
                <a:srgbClr val="FF0000"/>
              </a:solidFill>
            </a:endParaRPr>
          </a:p>
          <a:p>
            <a:pPr algn="just">
              <a:lnSpc>
                <a:spcPct val="1000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4294967295" end="42949672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smtClean="0"/>
              <a:t>链路层的处理</a:t>
            </a:r>
            <a:endParaRPr lang="zh-CN" altLang="en-US" dirty="0"/>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lnSpc>
                <a:spcPct val="100000"/>
              </a:lnSpc>
            </a:pPr>
            <a:r>
              <a:rPr lang="zh-CN" altLang="en-US" sz="2800" dirty="0">
                <a:sym typeface="+mn-ea"/>
              </a:rPr>
              <a:t>只要经过严格的挑选，并使用位数足够多的除数 P，那么出现检测不到的差错的概率就很小很小。 </a:t>
            </a:r>
            <a:endParaRPr lang="zh-CN" altLang="en-US" sz="2800" dirty="0"/>
          </a:p>
          <a:p>
            <a:pPr algn="just">
              <a:lnSpc>
                <a:spcPct val="100000"/>
              </a:lnSpc>
            </a:pPr>
            <a:r>
              <a:rPr lang="zh-CN" altLang="en-US" sz="2800" dirty="0">
                <a:sym typeface="+mn-ea"/>
              </a:rPr>
              <a:t>不能确定是哪一个或哪几个比特出现了差错。</a:t>
            </a:r>
            <a:endParaRPr lang="zh-CN" altLang="en-US" dirty="0"/>
          </a:p>
          <a:p>
            <a:pPr algn="just"/>
            <a:r>
              <a:rPr lang="en-US" altLang="zh-CN" sz="2800" dirty="0" smtClean="0"/>
              <a:t>CRC </a:t>
            </a:r>
            <a:r>
              <a:rPr lang="zh-CN" altLang="en-US" sz="2800" dirty="0"/>
              <a:t>差错检测技术只能做到</a:t>
            </a:r>
            <a:r>
              <a:rPr lang="zh-CN" altLang="en-US" sz="2800" dirty="0">
                <a:solidFill>
                  <a:srgbClr val="FF0000"/>
                </a:solidFill>
              </a:rPr>
              <a:t>无差错</a:t>
            </a:r>
            <a:r>
              <a:rPr lang="zh-CN" altLang="en-US" sz="2800" dirty="0" smtClean="0">
                <a:solidFill>
                  <a:srgbClr val="FF0000"/>
                </a:solidFill>
              </a:rPr>
              <a:t>接受 </a:t>
            </a:r>
            <a:r>
              <a:rPr lang="en-US" altLang="zh-CN" sz="2800" dirty="0" smtClean="0"/>
              <a:t>(</a:t>
            </a:r>
            <a:r>
              <a:rPr lang="en-US" altLang="zh-CN" sz="2800" dirty="0"/>
              <a:t>accept)</a:t>
            </a:r>
            <a:r>
              <a:rPr lang="zh-CN" altLang="en-US" sz="2800" dirty="0" smtClean="0"/>
              <a:t>：</a:t>
            </a:r>
            <a:r>
              <a:rPr lang="zh-CN" altLang="en-US" sz="2800" dirty="0"/>
              <a:t>“凡是接受的帧（即不包括丢弃的帧</a:t>
            </a:r>
            <a:r>
              <a:rPr lang="zh-CN" altLang="en-US" sz="2800" dirty="0" smtClean="0"/>
              <a:t>），可以以</a:t>
            </a:r>
            <a:r>
              <a:rPr lang="zh-CN" altLang="en-US" sz="2800" dirty="0"/>
              <a:t>非常接近于 </a:t>
            </a:r>
            <a:r>
              <a:rPr lang="en-US" altLang="zh-CN" sz="2800" dirty="0"/>
              <a:t>1 </a:t>
            </a:r>
            <a:r>
              <a:rPr lang="zh-CN" altLang="en-US" sz="2800" dirty="0"/>
              <a:t>的概率认为这些帧在传输过程中没有产生差错”。</a:t>
            </a:r>
            <a:endParaRPr lang="en-US" altLang="zh-CN" sz="2800" dirty="0" smtClean="0">
              <a:solidFill>
                <a:srgbClr val="FF0000"/>
              </a:solidFill>
            </a:endParaRPr>
          </a:p>
          <a:p>
            <a:pPr algn="just"/>
            <a:r>
              <a:rPr lang="zh-CN" altLang="en-US" sz="2800" dirty="0" smtClean="0">
                <a:solidFill>
                  <a:srgbClr val="FF0000"/>
                </a:solidFill>
              </a:rPr>
              <a:t>要</a:t>
            </a:r>
            <a:r>
              <a:rPr lang="zh-CN" altLang="en-US" sz="2800" dirty="0">
                <a:solidFill>
                  <a:srgbClr val="FF0000"/>
                </a:solidFill>
              </a:rPr>
              <a:t>做到“可靠传输”（即发送什么就收到什么）就必须再加上确认和重传机制。</a:t>
            </a:r>
            <a:r>
              <a:rPr lang="zh-CN" altLang="en-US" sz="2800" dirty="0">
                <a:solidFill>
                  <a:srgbClr val="C00000"/>
                </a:solidFill>
              </a:rPr>
              <a:t>  </a:t>
            </a:r>
            <a:endParaRPr lang="en-US" altLang="zh-CN" sz="2800" dirty="0" smtClean="0">
              <a:solidFill>
                <a:srgbClr val="C00000"/>
              </a:solidFill>
            </a:endParaRPr>
          </a:p>
          <a:p>
            <a:pPr algn="just"/>
            <a:r>
              <a:rPr lang="zh-CN" altLang="en-US" sz="2800" dirty="0" smtClean="0">
                <a:solidFill>
                  <a:srgbClr val="C00000"/>
                </a:solidFill>
              </a:rPr>
              <a:t>传输错误：包括比特错误，帧丢失，帧重复，帧失序</a:t>
            </a:r>
            <a:endParaRPr lang="zh-CN" altLang="en-US" sz="28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idx="4294967295"/>
          </p:nvPr>
        </p:nvSpPr>
        <p:spPr/>
        <p:txBody>
          <a:bodyPr/>
          <a:lstStyle/>
          <a:p>
            <a:pPr eaLnBrk="1" hangingPunct="1"/>
            <a:r>
              <a:rPr lang="en-US" altLang="zh-CN" smtClean="0"/>
              <a:t>CRC</a:t>
            </a:r>
            <a:r>
              <a:rPr lang="zh-CN" altLang="en-US" smtClean="0"/>
              <a:t>校验码</a:t>
            </a:r>
            <a:endParaRPr lang="zh-CN" altLang="en-US" smtClean="0"/>
          </a:p>
        </p:txBody>
      </p:sp>
      <p:sp>
        <p:nvSpPr>
          <p:cNvPr id="34819" name="内容占位符 2"/>
          <p:cNvSpPr>
            <a:spLocks noGrp="1"/>
          </p:cNvSpPr>
          <p:nvPr>
            <p:ph idx="4294967295"/>
          </p:nvPr>
        </p:nvSpPr>
        <p:spPr>
          <a:xfrm>
            <a:off x="1064568" y="1124744"/>
            <a:ext cx="8420100" cy="4857750"/>
          </a:xfrm>
        </p:spPr>
        <p:txBody>
          <a:bodyPr/>
          <a:lstStyle/>
          <a:p>
            <a:pPr eaLnBrk="1" hangingPunct="1"/>
            <a:r>
              <a:rPr lang="zh-CN" altLang="en-US" dirty="0" smtClean="0"/>
              <a:t>当使用</a:t>
            </a:r>
            <a:r>
              <a:rPr lang="en-US" altLang="zh-CN" dirty="0" smtClean="0"/>
              <a:t>CRC</a:t>
            </a:r>
            <a:r>
              <a:rPr lang="zh-CN" altLang="en-US" dirty="0" smtClean="0"/>
              <a:t>校验码进行差错控制时，除了为</a:t>
            </a:r>
            <a:r>
              <a:rPr lang="en-US" altLang="zh-CN" dirty="0" smtClean="0"/>
              <a:t>G(X)</a:t>
            </a:r>
            <a:r>
              <a:rPr lang="zh-CN" altLang="en-US" dirty="0" smtClean="0"/>
              <a:t>的整数倍的差错多项式不能被检测外，其它差错均能被查出。</a:t>
            </a:r>
            <a:endParaRPr lang="zh-CN" altLang="en-US" dirty="0" smtClean="0"/>
          </a:p>
          <a:p>
            <a:pPr eaLnBrk="1" hangingPunct="1"/>
            <a:r>
              <a:rPr lang="en-US" altLang="zh-CN" dirty="0" smtClean="0"/>
              <a:t>CRC</a:t>
            </a:r>
            <a:r>
              <a:rPr lang="zh-CN" altLang="en-US" dirty="0" smtClean="0"/>
              <a:t>校验码的差错控制效果取决于</a:t>
            </a:r>
            <a:r>
              <a:rPr lang="en-US" altLang="zh-CN" dirty="0" smtClean="0"/>
              <a:t>G(X)</a:t>
            </a:r>
            <a:r>
              <a:rPr lang="zh-CN" altLang="en-US" dirty="0" smtClean="0"/>
              <a:t>的阶数，阶数越高，效果越好。</a:t>
            </a:r>
            <a:endParaRPr lang="zh-CN" altLang="en-US" dirty="0" smtClean="0"/>
          </a:p>
          <a:p>
            <a:pPr eaLnBrk="1" hangingPunct="1"/>
            <a:r>
              <a:rPr lang="zh-CN" altLang="en-US" dirty="0" smtClean="0"/>
              <a:t>目前，常用的有两种生成多项式</a:t>
            </a:r>
            <a:r>
              <a:rPr lang="en-US" altLang="zh-CN" dirty="0" smtClean="0"/>
              <a:t>G(X)</a:t>
            </a:r>
            <a:r>
              <a:rPr lang="zh-CN" altLang="en-US" dirty="0" smtClean="0"/>
              <a:t>的方法，分别是： </a:t>
            </a:r>
            <a:br>
              <a:rPr lang="zh-CN" altLang="en-US" dirty="0" smtClean="0"/>
            </a:br>
            <a:r>
              <a:rPr lang="zh-CN" altLang="en-US" dirty="0" smtClean="0"/>
              <a:t>　　</a:t>
            </a:r>
            <a:r>
              <a:rPr lang="en-US" altLang="zh-CN" dirty="0" smtClean="0"/>
              <a:t>CRC-16</a:t>
            </a:r>
            <a:r>
              <a:rPr lang="zh-CN" altLang="en-US" dirty="0" smtClean="0"/>
              <a:t>　　</a:t>
            </a:r>
            <a:r>
              <a:rPr lang="en-US" altLang="zh-CN" dirty="0" smtClean="0"/>
              <a:t>X</a:t>
            </a:r>
            <a:r>
              <a:rPr lang="en-US" altLang="zh-CN" baseline="30000" dirty="0" smtClean="0"/>
              <a:t>16</a:t>
            </a:r>
            <a:r>
              <a:rPr lang="en-US" altLang="zh-CN" dirty="0" smtClean="0"/>
              <a:t>+X</a:t>
            </a:r>
            <a:r>
              <a:rPr lang="en-US" altLang="zh-CN" baseline="30000" dirty="0" smtClean="0"/>
              <a:t>15</a:t>
            </a:r>
            <a:r>
              <a:rPr lang="en-US" altLang="zh-CN" dirty="0" smtClean="0"/>
              <a:t>+X</a:t>
            </a:r>
            <a:r>
              <a:rPr lang="en-US" altLang="zh-CN" baseline="30000" dirty="0" smtClean="0"/>
              <a:t>2</a:t>
            </a:r>
            <a:r>
              <a:rPr lang="en-US" altLang="zh-CN" dirty="0" smtClean="0"/>
              <a:t>+1 </a:t>
            </a:r>
            <a:br>
              <a:rPr lang="en-US" altLang="zh-CN" dirty="0" smtClean="0"/>
            </a:br>
            <a:r>
              <a:rPr lang="zh-CN" altLang="en-US" dirty="0" smtClean="0"/>
              <a:t>　　</a:t>
            </a:r>
            <a:r>
              <a:rPr lang="en-US" altLang="zh-CN" dirty="0" smtClean="0"/>
              <a:t>CCITT</a:t>
            </a:r>
            <a:r>
              <a:rPr lang="zh-CN" altLang="en-US" dirty="0" smtClean="0"/>
              <a:t>　　</a:t>
            </a:r>
            <a:r>
              <a:rPr lang="en-US" altLang="zh-CN" dirty="0" smtClean="0"/>
              <a:t>X</a:t>
            </a:r>
            <a:r>
              <a:rPr lang="en-US" altLang="zh-CN" baseline="30000" dirty="0" smtClean="0"/>
              <a:t>16</a:t>
            </a:r>
            <a:r>
              <a:rPr lang="en-US" altLang="zh-CN" dirty="0" smtClean="0"/>
              <a:t>+X</a:t>
            </a:r>
            <a:r>
              <a:rPr lang="en-US" altLang="zh-CN" baseline="30000" dirty="0" smtClean="0"/>
              <a:t>12</a:t>
            </a:r>
            <a:r>
              <a:rPr lang="en-US" altLang="zh-CN" dirty="0" smtClean="0"/>
              <a:t>+X</a:t>
            </a:r>
            <a:r>
              <a:rPr lang="en-US" altLang="zh-CN" baseline="30000" dirty="0" smtClean="0"/>
              <a:t>5</a:t>
            </a:r>
            <a:r>
              <a:rPr lang="en-US" altLang="zh-CN" dirty="0" smtClean="0"/>
              <a:t>+1 </a:t>
            </a:r>
            <a:br>
              <a:rPr lang="en-US" altLang="zh-CN" dirty="0" smtClean="0"/>
            </a:br>
            <a:r>
              <a:rPr lang="zh-CN" altLang="en-US" dirty="0" smtClean="0"/>
              <a:t>　　</a:t>
            </a:r>
            <a:endParaRPr lang="zh-CN" altLang="en-US" dirty="0" smtClean="0"/>
          </a:p>
          <a:p>
            <a:pPr eaLnBrk="1" hangingPunct="1"/>
            <a:endParaRPr lang="en-US" altLang="zh-CN"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a:t>
            </a:r>
            <a:r>
              <a:rPr lang="zh-CN" altLang="zh-CN" dirty="0" smtClean="0"/>
              <a:t>协议</a:t>
            </a:r>
            <a:r>
              <a:rPr lang="en-US" altLang="zh-CN" dirty="0" smtClean="0"/>
              <a:t> PPP</a:t>
            </a:r>
            <a:endParaRPr lang="zh-CN" altLang="en-US" dirty="0"/>
          </a:p>
        </p:txBody>
      </p:sp>
      <p:sp>
        <p:nvSpPr>
          <p:cNvPr id="3" name="内容占位符 2"/>
          <p:cNvSpPr>
            <a:spLocks noGrp="1"/>
          </p:cNvSpPr>
          <p:nvPr>
            <p:ph idx="1"/>
          </p:nvPr>
        </p:nvSpPr>
        <p:spPr/>
        <p:txBody>
          <a:bodyPr/>
          <a:lstStyle/>
          <a:p>
            <a:r>
              <a:rPr lang="en-US" altLang="zh-CN" dirty="0"/>
              <a:t>3.2.1 </a:t>
            </a:r>
            <a:r>
              <a:rPr lang="en-US" altLang="zh-CN" dirty="0" smtClean="0"/>
              <a:t> PPP </a:t>
            </a:r>
            <a:r>
              <a:rPr lang="zh-CN" altLang="zh-CN" dirty="0" smtClean="0"/>
              <a:t>协议</a:t>
            </a:r>
            <a:r>
              <a:rPr lang="zh-CN" altLang="zh-CN" dirty="0"/>
              <a:t>的特点</a:t>
            </a:r>
            <a:endParaRPr lang="zh-CN" altLang="zh-CN" dirty="0"/>
          </a:p>
          <a:p>
            <a:r>
              <a:rPr lang="en-US" altLang="zh-CN" dirty="0"/>
              <a:t>3.2.2 </a:t>
            </a:r>
            <a:r>
              <a:rPr lang="en-US" altLang="zh-CN" dirty="0" smtClean="0"/>
              <a:t> PPP </a:t>
            </a:r>
            <a:r>
              <a:rPr lang="zh-CN" altLang="zh-CN" dirty="0" smtClean="0"/>
              <a:t>协议</a:t>
            </a:r>
            <a:r>
              <a:rPr lang="zh-CN" altLang="zh-CN" dirty="0"/>
              <a:t>的帧格式</a:t>
            </a:r>
            <a:endParaRPr lang="zh-CN" altLang="zh-CN" dirty="0"/>
          </a:p>
          <a:p>
            <a:r>
              <a:rPr lang="en-US" altLang="zh-CN" dirty="0"/>
              <a:t>3.2.3 </a:t>
            </a:r>
            <a:r>
              <a:rPr lang="en-US" altLang="zh-CN" dirty="0" smtClean="0"/>
              <a:t> PPP </a:t>
            </a:r>
            <a:r>
              <a:rPr lang="zh-CN" altLang="zh-CN" dirty="0" smtClean="0"/>
              <a:t>协议</a:t>
            </a:r>
            <a:r>
              <a:rPr lang="zh-CN" altLang="zh-CN" dirty="0"/>
              <a:t>的工作状态</a:t>
            </a:r>
            <a:endParaRPr lang="zh-CN"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smtClean="0"/>
              <a:t>3.2.1  PPP </a:t>
            </a:r>
            <a:r>
              <a:rPr lang="zh-CN" altLang="en-US" dirty="0"/>
              <a:t>协议的特点 </a:t>
            </a:r>
            <a:endParaRPr lang="zh-CN" altLang="en-US" dirty="0"/>
          </a:p>
        </p:txBody>
      </p:sp>
      <p:sp>
        <p:nvSpPr>
          <p:cNvPr id="190467" name="Rectangle 3"/>
          <p:cNvSpPr>
            <a:spLocks noGrp="1" noChangeArrowheads="1"/>
          </p:cNvSpPr>
          <p:nvPr>
            <p:ph idx="1"/>
          </p:nvPr>
        </p:nvSpPr>
        <p:spPr/>
        <p:txBody>
          <a:bodyPr/>
          <a:lstStyle/>
          <a:p>
            <a:r>
              <a:rPr lang="zh-CN" altLang="zh-CN" dirty="0" smtClean="0"/>
              <a:t>目前</a:t>
            </a:r>
            <a:r>
              <a:rPr lang="zh-CN" altLang="zh-CN" dirty="0"/>
              <a:t>使用得最广泛的</a:t>
            </a:r>
            <a:r>
              <a:rPr lang="zh-CN" altLang="zh-CN" dirty="0">
                <a:solidFill>
                  <a:srgbClr val="FF0000"/>
                </a:solidFill>
                <a:sym typeface="+mn-ea"/>
              </a:rPr>
              <a:t>点对点</a:t>
            </a:r>
            <a:r>
              <a:rPr lang="zh-CN" altLang="zh-CN" dirty="0" smtClean="0">
                <a:solidFill>
                  <a:srgbClr val="FF0000"/>
                </a:solidFill>
                <a:sym typeface="+mn-ea"/>
              </a:rPr>
              <a:t>链路</a:t>
            </a:r>
            <a:r>
              <a:rPr lang="zh-CN" altLang="zh-CN" dirty="0" smtClean="0">
                <a:sym typeface="+mn-ea"/>
              </a:rPr>
              <a:t>的</a:t>
            </a:r>
            <a:r>
              <a:rPr lang="zh-CN" altLang="zh-CN" dirty="0"/>
              <a:t>数据链路层</a:t>
            </a:r>
            <a:r>
              <a:rPr lang="zh-CN" altLang="zh-CN" dirty="0" smtClean="0"/>
              <a:t>协议</a:t>
            </a:r>
            <a:r>
              <a:rPr lang="zh-CN" altLang="en-US" dirty="0"/>
              <a:t>：</a:t>
            </a:r>
            <a:r>
              <a:rPr lang="zh-CN" altLang="en-US" dirty="0">
                <a:solidFill>
                  <a:srgbClr val="FF0000"/>
                </a:solidFill>
              </a:rPr>
              <a:t>点对点协议 </a:t>
            </a:r>
            <a:r>
              <a:rPr lang="en-US" altLang="zh-CN" dirty="0"/>
              <a:t>PPP (Point-to-Point Protocol)</a:t>
            </a:r>
            <a:r>
              <a:rPr lang="zh-CN" altLang="en-US" dirty="0"/>
              <a:t>。</a:t>
            </a:r>
            <a:endParaRPr lang="en-US" altLang="zh-CN" dirty="0" smtClean="0"/>
          </a:p>
          <a:p>
            <a:r>
              <a:rPr lang="zh-CN" altLang="en-US" dirty="0" smtClean="0"/>
              <a:t>用户</a:t>
            </a:r>
            <a:r>
              <a:rPr lang="zh-CN" altLang="en-US" dirty="0"/>
              <a:t>使用拨号电话线</a:t>
            </a:r>
            <a:r>
              <a:rPr lang="zh-CN" altLang="en-US" dirty="0" smtClean="0"/>
              <a:t>接入互联网时，</a:t>
            </a:r>
            <a:r>
              <a:rPr lang="en-US" altLang="zh-CN" dirty="0"/>
              <a:t> </a:t>
            </a:r>
            <a:r>
              <a:rPr lang="zh-CN" altLang="zh-CN" dirty="0" smtClean="0"/>
              <a:t>用户</a:t>
            </a:r>
            <a:r>
              <a:rPr lang="zh-CN" altLang="zh-CN" dirty="0"/>
              <a:t>计算机</a:t>
            </a:r>
            <a:r>
              <a:rPr lang="zh-CN" altLang="zh-CN" dirty="0" smtClean="0"/>
              <a:t>和</a:t>
            </a:r>
            <a:r>
              <a:rPr lang="en-US" altLang="zh-CN" dirty="0" smtClean="0"/>
              <a:t> ISP </a:t>
            </a:r>
            <a:r>
              <a:rPr lang="zh-CN" altLang="zh-CN" dirty="0" smtClean="0"/>
              <a:t>进行</a:t>
            </a:r>
            <a:r>
              <a:rPr lang="zh-CN" altLang="zh-CN" dirty="0"/>
              <a:t>通信时所使用的数据链路层</a:t>
            </a:r>
            <a:r>
              <a:rPr lang="zh-CN" altLang="zh-CN" dirty="0" smtClean="0"/>
              <a:t>协议就是</a:t>
            </a:r>
            <a:r>
              <a:rPr lang="en-US" altLang="zh-CN" dirty="0" smtClean="0"/>
              <a:t> PPP </a:t>
            </a:r>
            <a:r>
              <a:rPr lang="zh-CN" altLang="zh-CN" dirty="0" smtClean="0"/>
              <a:t>协议</a:t>
            </a:r>
            <a:r>
              <a:rPr lang="zh-CN" altLang="en-US" dirty="0" smtClean="0"/>
              <a:t>。</a:t>
            </a:r>
            <a:endParaRPr lang="en-US" altLang="zh-CN" dirty="0" smtClean="0"/>
          </a:p>
          <a:p>
            <a:r>
              <a:rPr lang="en-US" altLang="zh-CN" dirty="0" smtClean="0"/>
              <a:t>PPP </a:t>
            </a:r>
            <a:r>
              <a:rPr lang="zh-CN" altLang="zh-CN" dirty="0" smtClean="0"/>
              <a:t>协议</a:t>
            </a:r>
            <a:r>
              <a:rPr lang="zh-CN" altLang="zh-CN" dirty="0"/>
              <a:t>在</a:t>
            </a:r>
            <a:r>
              <a:rPr lang="en-US" altLang="zh-CN" dirty="0"/>
              <a:t>1994</a:t>
            </a:r>
            <a:r>
              <a:rPr lang="zh-CN" altLang="zh-CN" dirty="0"/>
              <a:t>年就已成为互联网的正式</a:t>
            </a:r>
            <a:r>
              <a:rPr lang="zh-CN" altLang="zh-CN" dirty="0" smtClean="0"/>
              <a:t>标准</a:t>
            </a:r>
            <a:r>
              <a:rPr lang="zh-CN" altLang="en-US" dirty="0" smtClean="0"/>
              <a:t>。</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0467">
                                            <p:txEl>
                                              <p:pRg st="4294967295" end="429496729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anose="02010609060101010101" pitchFamily="2" charset="-122"/>
              </a:rPr>
              <a:t>数据链路层的简单模型</a:t>
            </a:r>
            <a:endParaRPr lang="zh-CN" altLang="en-US" dirty="0">
              <a:latin typeface="黑体" panose="02010609060101010101"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anose="02010609060101010101" pitchFamily="2" charset="-122"/>
              </a:rPr>
              <a:t>主机</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1</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向</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2</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发送数据</a:t>
            </a:r>
            <a:endParaRPr kumimoji="1" lang="zh-CN" altLang="en-US" sz="3200" b="1" baseline="-25000" dirty="0">
              <a:solidFill>
                <a:srgbClr val="000099"/>
              </a:solidFill>
              <a:latin typeface="+mn-lt"/>
              <a:ea typeface="黑体" panose="02010609060101010101" pitchFamily="2" charset="-122"/>
            </a:endParaRPr>
          </a:p>
        </p:txBody>
      </p:sp>
      <p:grpSp>
        <p:nvGrpSpPr>
          <p:cNvPr id="2" name="Group 587"/>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5" name="Freeform 525"/>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8" name="Freeform 528"/>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6" name="Freeform 526"/>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7" name="Freeform 527"/>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endParaRPr kumimoji="1" lang="zh-CN" altLang="en-US" sz="1800" b="1">
                <a:solidFill>
                  <a:srgbClr val="000099"/>
                </a:solidFill>
                <a:latin typeface="+mn-lt"/>
                <a:ea typeface="黑体" panose="02010609060101010101" pitchFamily="2" charset="-122"/>
              </a:endParaRP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endParaRPr kumimoji="1" lang="zh-CN" altLang="en-US" sz="1800" b="1">
                <a:solidFill>
                  <a:srgbClr val="000099"/>
                </a:solidFill>
                <a:latin typeface="+mn-lt"/>
                <a:ea typeface="黑体" panose="02010609060101010101" pitchFamily="2" charset="-122"/>
              </a:endParaRP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7" name="Freeform 537"/>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8" name="Freeform 538"/>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9" name="Freeform 539"/>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0" name="Freeform 540"/>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endParaRPr kumimoji="1" lang="zh-CN" altLang="en-US" sz="1800" b="1">
                <a:solidFill>
                  <a:srgbClr val="000099"/>
                </a:solidFill>
                <a:latin typeface="+mn-lt"/>
                <a:ea typeface="黑体" panose="02010609060101010101" pitchFamily="2" charset="-122"/>
              </a:endParaRP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endParaRPr kumimoji="1" lang="zh-CN" altLang="en-US" sz="1800" b="1">
                <a:solidFill>
                  <a:srgbClr val="000099"/>
                </a:solidFill>
                <a:latin typeface="+mn-lt"/>
                <a:ea typeface="黑体" panose="02010609060101010101" pitchFamily="2" charset="-122"/>
              </a:endParaRP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8" name="Freeform 548"/>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0" name="Freeform 550"/>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5" name="Freeform 555"/>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7" name="Freeform 557"/>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2" name="Freeform 562"/>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4" name="Freeform 564"/>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812" name="Freeform 572"/>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3" name="Freeform 573"/>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4" name="Freeform 574"/>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5" name="Freeform 575"/>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endParaRPr kumimoji="1" lang="en-US" altLang="zh-CN" sz="1800" b="1" baseline="-25000">
                <a:solidFill>
                  <a:srgbClr val="000099"/>
                </a:solidFill>
                <a:latin typeface="+mn-lt"/>
                <a:ea typeface="黑体" panose="02010609060101010101" pitchFamily="2" charset="-122"/>
              </a:endParaRP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grpSp>
      <p:sp>
        <p:nvSpPr>
          <p:cNvPr id="138823" name="Freeform 583"/>
          <p:cNvSpPr/>
          <p:nvPr/>
        </p:nvSpPr>
        <p:spPr bwMode="auto">
          <a:xfrm>
            <a:off x="1281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579" name="Line 4"/>
          <p:cNvSpPr>
            <a:spLocks noChangeShapeType="1"/>
          </p:cNvSpPr>
          <p:nvPr/>
        </p:nvSpPr>
        <p:spPr bwMode="auto">
          <a:xfrm flipH="1" flipV="1">
            <a:off x="8539286" y="2721124"/>
            <a:ext cx="729192" cy="635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0" name="Line 5"/>
          <p:cNvSpPr>
            <a:spLocks noChangeShapeType="1"/>
          </p:cNvSpPr>
          <p:nvPr/>
        </p:nvSpPr>
        <p:spPr bwMode="auto">
          <a:xfrm flipH="1" flipV="1">
            <a:off x="7356069" y="2416324"/>
            <a:ext cx="687917" cy="2159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1" name="Line 6"/>
          <p:cNvSpPr>
            <a:spLocks noChangeShapeType="1"/>
          </p:cNvSpPr>
          <p:nvPr/>
        </p:nvSpPr>
        <p:spPr bwMode="auto">
          <a:xfrm flipV="1">
            <a:off x="6392986" y="2403624"/>
            <a:ext cx="825500" cy="1524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2" name="Line 7"/>
          <p:cNvSpPr>
            <a:spLocks noChangeShapeType="1"/>
          </p:cNvSpPr>
          <p:nvPr/>
        </p:nvSpPr>
        <p:spPr bwMode="auto">
          <a:xfrm flipV="1">
            <a:off x="5237286" y="2479824"/>
            <a:ext cx="990600" cy="762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3" name="Line 8"/>
          <p:cNvSpPr>
            <a:spLocks noChangeShapeType="1"/>
          </p:cNvSpPr>
          <p:nvPr/>
        </p:nvSpPr>
        <p:spPr bwMode="auto">
          <a:xfrm>
            <a:off x="4081586" y="2556024"/>
            <a:ext cx="99060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4" name="Line 9"/>
          <p:cNvSpPr>
            <a:spLocks noChangeShapeType="1"/>
          </p:cNvSpPr>
          <p:nvPr/>
        </p:nvSpPr>
        <p:spPr bwMode="auto">
          <a:xfrm>
            <a:off x="2843336" y="2327424"/>
            <a:ext cx="990600" cy="2286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5" name="Freeform 10"/>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3" name="Group 11"/>
          <p:cNvGrpSpPr/>
          <p:nvPr/>
        </p:nvGrpSpPr>
        <p:grpSpPr bwMode="auto">
          <a:xfrm>
            <a:off x="1274886" y="2175024"/>
            <a:ext cx="1222772" cy="781050"/>
            <a:chOff x="1680" y="240"/>
            <a:chExt cx="2529" cy="1270"/>
          </a:xfrm>
        </p:grpSpPr>
        <p:sp>
          <p:nvSpPr>
            <p:cNvPr id="587"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88"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89"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90"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91"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92"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93"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94"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95"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4" name="Group 28"/>
          <p:cNvGrpSpPr/>
          <p:nvPr/>
        </p:nvGrpSpPr>
        <p:grpSpPr bwMode="auto">
          <a:xfrm>
            <a:off x="3338636" y="2175024"/>
            <a:ext cx="1222772" cy="781050"/>
            <a:chOff x="1680" y="240"/>
            <a:chExt cx="2529" cy="1270"/>
          </a:xfrm>
        </p:grpSpPr>
        <p:sp>
          <p:nvSpPr>
            <p:cNvPr id="597"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98"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99"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00"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01"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02"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03"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04"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05"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606"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endParaRPr kumimoji="1" lang="zh-CN" altLang="en-US" sz="1800" b="1">
              <a:solidFill>
                <a:srgbClr val="000099"/>
              </a:solidFill>
              <a:latin typeface="+mn-lt"/>
              <a:ea typeface="黑体" panose="02010609060101010101" pitchFamily="2" charset="-122"/>
            </a:endParaRPr>
          </a:p>
        </p:txBody>
      </p:sp>
      <p:pic>
        <p:nvPicPr>
          <p:cNvPr id="607"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8" name="Picture 8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9" name="Picture 8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 name="Picture 8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 name="Group 90"/>
          <p:cNvGrpSpPr/>
          <p:nvPr/>
        </p:nvGrpSpPr>
        <p:grpSpPr bwMode="auto">
          <a:xfrm>
            <a:off x="5650036" y="2175024"/>
            <a:ext cx="1222772" cy="781050"/>
            <a:chOff x="1680" y="240"/>
            <a:chExt cx="2529" cy="1270"/>
          </a:xfrm>
        </p:grpSpPr>
        <p:sp>
          <p:nvSpPr>
            <p:cNvPr id="612"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13"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14"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15"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16"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17"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18"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19"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20"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621"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广域网</a:t>
            </a:r>
            <a:endParaRPr kumimoji="1" lang="zh-CN" altLang="en-US" sz="1800" b="1">
              <a:solidFill>
                <a:srgbClr val="000099"/>
              </a:solidFill>
              <a:latin typeface="+mn-lt"/>
              <a:ea typeface="黑体" panose="02010609060101010101" pitchFamily="2" charset="-122"/>
            </a:endParaRPr>
          </a:p>
        </p:txBody>
      </p:sp>
      <p:sp>
        <p:nvSpPr>
          <p:cNvPr id="622"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623"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624"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625"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626"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endParaRPr kumimoji="1" lang="en-US" altLang="zh-CN" sz="1800" b="1" baseline="-25000">
              <a:solidFill>
                <a:srgbClr val="000099"/>
              </a:solidFill>
              <a:latin typeface="+mn-lt"/>
              <a:ea typeface="黑体" panose="02010609060101010101" pitchFamily="2" charset="-122"/>
            </a:endParaRPr>
          </a:p>
        </p:txBody>
      </p:sp>
      <p:sp>
        <p:nvSpPr>
          <p:cNvPr id="627"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电话网</a:t>
            </a:r>
            <a:endParaRPr kumimoji="1" lang="zh-CN" altLang="en-US" sz="1800" b="1">
              <a:solidFill>
                <a:srgbClr val="000099"/>
              </a:solidFill>
              <a:latin typeface="+mn-lt"/>
              <a:ea typeface="黑体" panose="02010609060101010101" pitchFamily="2" charset="-122"/>
            </a:endParaRPr>
          </a:p>
        </p:txBody>
      </p:sp>
      <p:grpSp>
        <p:nvGrpSpPr>
          <p:cNvPr id="6" name="Group 114"/>
          <p:cNvGrpSpPr/>
          <p:nvPr/>
        </p:nvGrpSpPr>
        <p:grpSpPr bwMode="auto">
          <a:xfrm>
            <a:off x="449386" y="2403624"/>
            <a:ext cx="720593" cy="546100"/>
            <a:chOff x="624" y="2968"/>
            <a:chExt cx="1331" cy="920"/>
          </a:xfrm>
        </p:grpSpPr>
        <p:sp>
          <p:nvSpPr>
            <p:cNvPr id="629" name="Freeform 115"/>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30" name="Freeform 116"/>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631" name="Freeform 117"/>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632" name="Freeform 118"/>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633" name="Freeform 119"/>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634" name="Freeform 120"/>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35" name="Freeform 121"/>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36" name="Freeform 122"/>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37" name="Freeform 123"/>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38" name="Freeform 124"/>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39" name="Freeform 125"/>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40" name="Freeform 126"/>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7" name="Group 127"/>
            <p:cNvGrpSpPr/>
            <p:nvPr/>
          </p:nvGrpSpPr>
          <p:grpSpPr bwMode="auto">
            <a:xfrm>
              <a:off x="700" y="3526"/>
              <a:ext cx="515" cy="270"/>
              <a:chOff x="700" y="3526"/>
              <a:chExt cx="515" cy="270"/>
            </a:xfrm>
          </p:grpSpPr>
          <p:grpSp>
            <p:nvGrpSpPr>
              <p:cNvPr id="8" name="Group 128"/>
              <p:cNvGrpSpPr/>
              <p:nvPr/>
            </p:nvGrpSpPr>
            <p:grpSpPr bwMode="auto">
              <a:xfrm>
                <a:off x="737" y="3534"/>
                <a:ext cx="49" cy="23"/>
                <a:chOff x="737" y="3534"/>
                <a:chExt cx="49" cy="23"/>
              </a:xfrm>
            </p:grpSpPr>
            <p:sp>
              <p:nvSpPr>
                <p:cNvPr id="1078" name="Freeform 129"/>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79" name="Freeform 130"/>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80" name="Freeform 131"/>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9" name="Group 132"/>
              <p:cNvGrpSpPr/>
              <p:nvPr/>
            </p:nvGrpSpPr>
            <p:grpSpPr bwMode="auto">
              <a:xfrm>
                <a:off x="748" y="3547"/>
                <a:ext cx="50" cy="23"/>
                <a:chOff x="748" y="3547"/>
                <a:chExt cx="50" cy="23"/>
              </a:xfrm>
            </p:grpSpPr>
            <p:sp>
              <p:nvSpPr>
                <p:cNvPr id="1075" name="Freeform 133"/>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76" name="Freeform 134"/>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77" name="Freeform 135"/>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669" name="Freeform 136"/>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70" name="Freeform 137"/>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71" name="Freeform 138"/>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72" name="Freeform 139"/>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0" name="Group 140"/>
              <p:cNvGrpSpPr/>
              <p:nvPr/>
            </p:nvGrpSpPr>
            <p:grpSpPr bwMode="auto">
              <a:xfrm>
                <a:off x="872" y="3547"/>
                <a:ext cx="50" cy="23"/>
                <a:chOff x="872" y="3547"/>
                <a:chExt cx="50" cy="23"/>
              </a:xfrm>
            </p:grpSpPr>
            <p:sp>
              <p:nvSpPr>
                <p:cNvPr id="1072" name="Freeform 141"/>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73" name="Freeform 142"/>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74" name="Freeform 143"/>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 name="Group 144"/>
              <p:cNvGrpSpPr/>
              <p:nvPr/>
            </p:nvGrpSpPr>
            <p:grpSpPr bwMode="auto">
              <a:xfrm>
                <a:off x="885" y="3559"/>
                <a:ext cx="50" cy="23"/>
                <a:chOff x="885" y="3559"/>
                <a:chExt cx="50" cy="23"/>
              </a:xfrm>
            </p:grpSpPr>
            <p:sp>
              <p:nvSpPr>
                <p:cNvPr id="1069" name="Freeform 145"/>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70" name="Freeform 146"/>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71" name="Freeform 147"/>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 name="Group 148"/>
              <p:cNvGrpSpPr/>
              <p:nvPr/>
            </p:nvGrpSpPr>
            <p:grpSpPr bwMode="auto">
              <a:xfrm>
                <a:off x="898" y="3571"/>
                <a:ext cx="49" cy="23"/>
                <a:chOff x="898" y="3571"/>
                <a:chExt cx="49" cy="23"/>
              </a:xfrm>
            </p:grpSpPr>
            <p:sp>
              <p:nvSpPr>
                <p:cNvPr id="1066" name="Freeform 149"/>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67" name="Freeform 150"/>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68" name="Freeform 151"/>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 name="Group 152"/>
              <p:cNvGrpSpPr/>
              <p:nvPr/>
            </p:nvGrpSpPr>
            <p:grpSpPr bwMode="auto">
              <a:xfrm>
                <a:off x="911" y="3585"/>
                <a:ext cx="49" cy="23"/>
                <a:chOff x="911" y="3585"/>
                <a:chExt cx="49" cy="23"/>
              </a:xfrm>
            </p:grpSpPr>
            <p:sp>
              <p:nvSpPr>
                <p:cNvPr id="1063" name="Freeform 153"/>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64" name="Freeform 154"/>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65" name="Freeform 155"/>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4" name="Group 156"/>
              <p:cNvGrpSpPr/>
              <p:nvPr/>
            </p:nvGrpSpPr>
            <p:grpSpPr bwMode="auto">
              <a:xfrm>
                <a:off x="923" y="3600"/>
                <a:ext cx="99" cy="73"/>
                <a:chOff x="923" y="3600"/>
                <a:chExt cx="99" cy="73"/>
              </a:xfrm>
            </p:grpSpPr>
            <p:grpSp>
              <p:nvGrpSpPr>
                <p:cNvPr id="15" name="Group 157"/>
                <p:cNvGrpSpPr/>
                <p:nvPr/>
              </p:nvGrpSpPr>
              <p:grpSpPr bwMode="auto">
                <a:xfrm>
                  <a:off x="923" y="3600"/>
                  <a:ext cx="49" cy="23"/>
                  <a:chOff x="923" y="3600"/>
                  <a:chExt cx="49" cy="23"/>
                </a:xfrm>
              </p:grpSpPr>
              <p:sp>
                <p:nvSpPr>
                  <p:cNvPr id="1060" name="Freeform 158"/>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61" name="Freeform 159"/>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62" name="Freeform 160"/>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6" name="Group 161"/>
                <p:cNvGrpSpPr/>
                <p:nvPr/>
              </p:nvGrpSpPr>
              <p:grpSpPr bwMode="auto">
                <a:xfrm>
                  <a:off x="935" y="3612"/>
                  <a:ext cx="48" cy="23"/>
                  <a:chOff x="935" y="3612"/>
                  <a:chExt cx="48" cy="23"/>
                </a:xfrm>
              </p:grpSpPr>
              <p:sp>
                <p:nvSpPr>
                  <p:cNvPr id="1057" name="Freeform 162"/>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58" name="Freeform 163"/>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59" name="Freeform 164"/>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7" name="Group 165"/>
                <p:cNvGrpSpPr/>
                <p:nvPr/>
              </p:nvGrpSpPr>
              <p:grpSpPr bwMode="auto">
                <a:xfrm>
                  <a:off x="947" y="3625"/>
                  <a:ext cx="50" cy="22"/>
                  <a:chOff x="947" y="3625"/>
                  <a:chExt cx="50" cy="22"/>
                </a:xfrm>
              </p:grpSpPr>
              <p:sp>
                <p:nvSpPr>
                  <p:cNvPr id="1054" name="Freeform 166"/>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55" name="Freeform 167"/>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56" name="Freeform 168"/>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8" name="Group 169"/>
                <p:cNvGrpSpPr/>
                <p:nvPr/>
              </p:nvGrpSpPr>
              <p:grpSpPr bwMode="auto">
                <a:xfrm>
                  <a:off x="960" y="3637"/>
                  <a:ext cx="50" cy="23"/>
                  <a:chOff x="960" y="3637"/>
                  <a:chExt cx="50" cy="23"/>
                </a:xfrm>
              </p:grpSpPr>
              <p:sp>
                <p:nvSpPr>
                  <p:cNvPr id="1051" name="Freeform 170"/>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52" name="Freeform 171"/>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53" name="Freeform 172"/>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9" name="Group 173"/>
                <p:cNvGrpSpPr/>
                <p:nvPr/>
              </p:nvGrpSpPr>
              <p:grpSpPr bwMode="auto">
                <a:xfrm>
                  <a:off x="973" y="3650"/>
                  <a:ext cx="49" cy="23"/>
                  <a:chOff x="973" y="3650"/>
                  <a:chExt cx="49" cy="23"/>
                </a:xfrm>
              </p:grpSpPr>
              <p:sp>
                <p:nvSpPr>
                  <p:cNvPr id="1048" name="Freeform 174"/>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49" name="Freeform 175"/>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50" name="Freeform 176"/>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20" name="Group 177"/>
              <p:cNvGrpSpPr/>
              <p:nvPr/>
            </p:nvGrpSpPr>
            <p:grpSpPr bwMode="auto">
              <a:xfrm>
                <a:off x="985" y="3665"/>
                <a:ext cx="100" cy="73"/>
                <a:chOff x="985" y="3665"/>
                <a:chExt cx="100" cy="73"/>
              </a:xfrm>
            </p:grpSpPr>
            <p:grpSp>
              <p:nvGrpSpPr>
                <p:cNvPr id="21" name="Group 178"/>
                <p:cNvGrpSpPr/>
                <p:nvPr/>
              </p:nvGrpSpPr>
              <p:grpSpPr bwMode="auto">
                <a:xfrm>
                  <a:off x="985" y="3665"/>
                  <a:ext cx="50" cy="23"/>
                  <a:chOff x="985" y="3665"/>
                  <a:chExt cx="50" cy="23"/>
                </a:xfrm>
              </p:grpSpPr>
              <p:sp>
                <p:nvSpPr>
                  <p:cNvPr id="1040" name="Freeform 179"/>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41" name="Freeform 180"/>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42" name="Freeform 181"/>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22" name="Group 182"/>
                <p:cNvGrpSpPr/>
                <p:nvPr/>
              </p:nvGrpSpPr>
              <p:grpSpPr bwMode="auto">
                <a:xfrm>
                  <a:off x="997" y="3677"/>
                  <a:ext cx="49" cy="23"/>
                  <a:chOff x="997" y="3677"/>
                  <a:chExt cx="49" cy="23"/>
                </a:xfrm>
              </p:grpSpPr>
              <p:sp>
                <p:nvSpPr>
                  <p:cNvPr id="1037" name="Freeform 183"/>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38" name="Freeform 184"/>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39" name="Freeform 185"/>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23" name="Group 186"/>
                <p:cNvGrpSpPr/>
                <p:nvPr/>
              </p:nvGrpSpPr>
              <p:grpSpPr bwMode="auto">
                <a:xfrm>
                  <a:off x="1010" y="3690"/>
                  <a:ext cx="48" cy="23"/>
                  <a:chOff x="1010" y="3690"/>
                  <a:chExt cx="48" cy="23"/>
                </a:xfrm>
              </p:grpSpPr>
              <p:sp>
                <p:nvSpPr>
                  <p:cNvPr id="1034" name="Freeform 187"/>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35" name="Freeform 188"/>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36" name="Freeform 189"/>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24" name="Group 190"/>
                <p:cNvGrpSpPr/>
                <p:nvPr/>
              </p:nvGrpSpPr>
              <p:grpSpPr bwMode="auto">
                <a:xfrm>
                  <a:off x="1023" y="3703"/>
                  <a:ext cx="49" cy="22"/>
                  <a:chOff x="1023" y="3703"/>
                  <a:chExt cx="49" cy="22"/>
                </a:xfrm>
              </p:grpSpPr>
              <p:sp>
                <p:nvSpPr>
                  <p:cNvPr id="1031" name="Freeform 191"/>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32" name="Freeform 192"/>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33" name="Freeform 193"/>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25" name="Group 194"/>
                <p:cNvGrpSpPr/>
                <p:nvPr/>
              </p:nvGrpSpPr>
              <p:grpSpPr bwMode="auto">
                <a:xfrm>
                  <a:off x="1036" y="3716"/>
                  <a:ext cx="49" cy="22"/>
                  <a:chOff x="1036" y="3716"/>
                  <a:chExt cx="49" cy="22"/>
                </a:xfrm>
              </p:grpSpPr>
              <p:sp>
                <p:nvSpPr>
                  <p:cNvPr id="1028" name="Freeform 195"/>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29" name="Freeform 196"/>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30" name="Freeform 197"/>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26" name="Group 198"/>
              <p:cNvGrpSpPr/>
              <p:nvPr/>
            </p:nvGrpSpPr>
            <p:grpSpPr bwMode="auto">
              <a:xfrm>
                <a:off x="1046" y="3727"/>
                <a:ext cx="49" cy="23"/>
                <a:chOff x="1046" y="3727"/>
                <a:chExt cx="49" cy="23"/>
              </a:xfrm>
            </p:grpSpPr>
            <p:sp>
              <p:nvSpPr>
                <p:cNvPr id="1020" name="Freeform 199"/>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21" name="Freeform 200"/>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22" name="Freeform 201"/>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27" name="Group 202"/>
              <p:cNvGrpSpPr/>
              <p:nvPr/>
            </p:nvGrpSpPr>
            <p:grpSpPr bwMode="auto">
              <a:xfrm>
                <a:off x="1058" y="3739"/>
                <a:ext cx="50" cy="23"/>
                <a:chOff x="1058" y="3739"/>
                <a:chExt cx="50" cy="23"/>
              </a:xfrm>
            </p:grpSpPr>
            <p:sp>
              <p:nvSpPr>
                <p:cNvPr id="1017" name="Freeform 203"/>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18" name="Freeform 204"/>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19" name="Freeform 205"/>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28" name="Group 206"/>
              <p:cNvGrpSpPr/>
              <p:nvPr/>
            </p:nvGrpSpPr>
            <p:grpSpPr bwMode="auto">
              <a:xfrm>
                <a:off x="1072" y="3753"/>
                <a:ext cx="48" cy="22"/>
                <a:chOff x="1072" y="3753"/>
                <a:chExt cx="48" cy="22"/>
              </a:xfrm>
            </p:grpSpPr>
            <p:sp>
              <p:nvSpPr>
                <p:cNvPr id="1014" name="Freeform 207"/>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15" name="Freeform 208"/>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16" name="Freeform 209"/>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682" name="Freeform 210"/>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83" name="Freeform 211"/>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84" name="Freeform 212"/>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29" name="Group 213"/>
              <p:cNvGrpSpPr/>
              <p:nvPr/>
            </p:nvGrpSpPr>
            <p:grpSpPr bwMode="auto">
              <a:xfrm>
                <a:off x="832" y="3547"/>
                <a:ext cx="49" cy="23"/>
                <a:chOff x="832" y="3547"/>
                <a:chExt cx="49" cy="23"/>
              </a:xfrm>
            </p:grpSpPr>
            <p:sp>
              <p:nvSpPr>
                <p:cNvPr id="1011" name="Freeform 214"/>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12" name="Freeform 215"/>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13" name="Freeform 216"/>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30" name="Group 217"/>
              <p:cNvGrpSpPr/>
              <p:nvPr/>
            </p:nvGrpSpPr>
            <p:grpSpPr bwMode="auto">
              <a:xfrm>
                <a:off x="844" y="3560"/>
                <a:ext cx="49" cy="22"/>
                <a:chOff x="844" y="3560"/>
                <a:chExt cx="49" cy="22"/>
              </a:xfrm>
            </p:grpSpPr>
            <p:sp>
              <p:nvSpPr>
                <p:cNvPr id="1008" name="Freeform 218"/>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09" name="Freeform 219"/>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10" name="Freeform 220"/>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31" name="Group 221"/>
              <p:cNvGrpSpPr/>
              <p:nvPr/>
            </p:nvGrpSpPr>
            <p:grpSpPr bwMode="auto">
              <a:xfrm>
                <a:off x="857" y="3572"/>
                <a:ext cx="50" cy="23"/>
                <a:chOff x="857" y="3572"/>
                <a:chExt cx="50" cy="23"/>
              </a:xfrm>
            </p:grpSpPr>
            <p:sp>
              <p:nvSpPr>
                <p:cNvPr id="1005" name="Freeform 222"/>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06" name="Freeform 223"/>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07" name="Freeform 224"/>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736" name="Group 225"/>
              <p:cNvGrpSpPr/>
              <p:nvPr/>
            </p:nvGrpSpPr>
            <p:grpSpPr bwMode="auto">
              <a:xfrm>
                <a:off x="870" y="3585"/>
                <a:ext cx="48" cy="23"/>
                <a:chOff x="870" y="3585"/>
                <a:chExt cx="48" cy="23"/>
              </a:xfrm>
            </p:grpSpPr>
            <p:sp>
              <p:nvSpPr>
                <p:cNvPr id="1002" name="Freeform 226"/>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03" name="Freeform 227"/>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04" name="Freeform 228"/>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737" name="Group 229"/>
              <p:cNvGrpSpPr/>
              <p:nvPr/>
            </p:nvGrpSpPr>
            <p:grpSpPr bwMode="auto">
              <a:xfrm>
                <a:off x="882" y="3600"/>
                <a:ext cx="100" cy="73"/>
                <a:chOff x="882" y="3600"/>
                <a:chExt cx="100" cy="73"/>
              </a:xfrm>
            </p:grpSpPr>
            <p:grpSp>
              <p:nvGrpSpPr>
                <p:cNvPr id="738" name="Group 230"/>
                <p:cNvGrpSpPr/>
                <p:nvPr/>
              </p:nvGrpSpPr>
              <p:grpSpPr bwMode="auto">
                <a:xfrm>
                  <a:off x="882" y="3600"/>
                  <a:ext cx="49" cy="23"/>
                  <a:chOff x="882" y="3600"/>
                  <a:chExt cx="49" cy="23"/>
                </a:xfrm>
              </p:grpSpPr>
              <p:sp>
                <p:nvSpPr>
                  <p:cNvPr id="999" name="Freeform 231"/>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00" name="Freeform 232"/>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001" name="Freeform 233"/>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739" name="Group 234"/>
                <p:cNvGrpSpPr/>
                <p:nvPr/>
              </p:nvGrpSpPr>
              <p:grpSpPr bwMode="auto">
                <a:xfrm>
                  <a:off x="894" y="3612"/>
                  <a:ext cx="49" cy="23"/>
                  <a:chOff x="894" y="3612"/>
                  <a:chExt cx="49" cy="23"/>
                </a:xfrm>
              </p:grpSpPr>
              <p:sp>
                <p:nvSpPr>
                  <p:cNvPr id="996" name="Freeform 235"/>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97" name="Freeform 236"/>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98" name="Freeform 237"/>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740" name="Group 238"/>
                <p:cNvGrpSpPr/>
                <p:nvPr/>
              </p:nvGrpSpPr>
              <p:grpSpPr bwMode="auto">
                <a:xfrm>
                  <a:off x="907" y="3625"/>
                  <a:ext cx="49" cy="23"/>
                  <a:chOff x="907" y="3625"/>
                  <a:chExt cx="49" cy="23"/>
                </a:xfrm>
              </p:grpSpPr>
              <p:sp>
                <p:nvSpPr>
                  <p:cNvPr id="993" name="Freeform 239"/>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94" name="Freeform 240"/>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95" name="Freeform 241"/>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741" name="Group 242"/>
                <p:cNvGrpSpPr/>
                <p:nvPr/>
              </p:nvGrpSpPr>
              <p:grpSpPr bwMode="auto">
                <a:xfrm>
                  <a:off x="919" y="3638"/>
                  <a:ext cx="49" cy="22"/>
                  <a:chOff x="919" y="3638"/>
                  <a:chExt cx="49" cy="22"/>
                </a:xfrm>
              </p:grpSpPr>
              <p:sp>
                <p:nvSpPr>
                  <p:cNvPr id="990" name="Freeform 243"/>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91" name="Freeform 244"/>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92" name="Freeform 245"/>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742" name="Group 246"/>
                <p:cNvGrpSpPr/>
                <p:nvPr/>
              </p:nvGrpSpPr>
              <p:grpSpPr bwMode="auto">
                <a:xfrm>
                  <a:off x="932" y="3651"/>
                  <a:ext cx="50" cy="22"/>
                  <a:chOff x="932" y="3651"/>
                  <a:chExt cx="50" cy="22"/>
                </a:xfrm>
              </p:grpSpPr>
              <p:sp>
                <p:nvSpPr>
                  <p:cNvPr id="987" name="Freeform 247"/>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88" name="Freeform 248"/>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89" name="Freeform 249"/>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743" name="Group 250"/>
              <p:cNvGrpSpPr/>
              <p:nvPr/>
            </p:nvGrpSpPr>
            <p:grpSpPr bwMode="auto">
              <a:xfrm>
                <a:off x="944" y="3665"/>
                <a:ext cx="99" cy="74"/>
                <a:chOff x="944" y="3665"/>
                <a:chExt cx="99" cy="74"/>
              </a:xfrm>
            </p:grpSpPr>
            <p:grpSp>
              <p:nvGrpSpPr>
                <p:cNvPr id="744" name="Group 251"/>
                <p:cNvGrpSpPr/>
                <p:nvPr/>
              </p:nvGrpSpPr>
              <p:grpSpPr bwMode="auto">
                <a:xfrm>
                  <a:off x="944" y="3665"/>
                  <a:ext cx="49" cy="23"/>
                  <a:chOff x="944" y="3665"/>
                  <a:chExt cx="49" cy="23"/>
                </a:xfrm>
              </p:grpSpPr>
              <p:sp>
                <p:nvSpPr>
                  <p:cNvPr id="979" name="Freeform 252"/>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80" name="Freeform 253"/>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81" name="Freeform 254"/>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799" name="Group 255"/>
                <p:cNvGrpSpPr/>
                <p:nvPr/>
              </p:nvGrpSpPr>
              <p:grpSpPr bwMode="auto">
                <a:xfrm>
                  <a:off x="957" y="3678"/>
                  <a:ext cx="48" cy="23"/>
                  <a:chOff x="957" y="3678"/>
                  <a:chExt cx="48" cy="23"/>
                </a:xfrm>
              </p:grpSpPr>
              <p:sp>
                <p:nvSpPr>
                  <p:cNvPr id="976" name="Freeform 256"/>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77" name="Freeform 257"/>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78" name="Freeform 258"/>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800" name="Group 259"/>
                <p:cNvGrpSpPr/>
                <p:nvPr/>
              </p:nvGrpSpPr>
              <p:grpSpPr bwMode="auto">
                <a:xfrm>
                  <a:off x="969" y="3690"/>
                  <a:ext cx="49" cy="23"/>
                  <a:chOff x="969" y="3690"/>
                  <a:chExt cx="49" cy="23"/>
                </a:xfrm>
              </p:grpSpPr>
              <p:sp>
                <p:nvSpPr>
                  <p:cNvPr id="973" name="Freeform 260"/>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74" name="Freeform 261"/>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75" name="Freeform 262"/>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801" name="Group 263"/>
                <p:cNvGrpSpPr/>
                <p:nvPr/>
              </p:nvGrpSpPr>
              <p:grpSpPr bwMode="auto">
                <a:xfrm>
                  <a:off x="982" y="3703"/>
                  <a:ext cx="49" cy="23"/>
                  <a:chOff x="982" y="3703"/>
                  <a:chExt cx="49" cy="23"/>
                </a:xfrm>
              </p:grpSpPr>
              <p:sp>
                <p:nvSpPr>
                  <p:cNvPr id="970" name="Freeform 264"/>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71" name="Freeform 265"/>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72" name="Freeform 266"/>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802" name="Group 267"/>
                <p:cNvGrpSpPr/>
                <p:nvPr/>
              </p:nvGrpSpPr>
              <p:grpSpPr bwMode="auto">
                <a:xfrm>
                  <a:off x="995" y="3716"/>
                  <a:ext cx="48" cy="23"/>
                  <a:chOff x="995" y="3716"/>
                  <a:chExt cx="48" cy="23"/>
                </a:xfrm>
              </p:grpSpPr>
              <p:sp>
                <p:nvSpPr>
                  <p:cNvPr id="967" name="Freeform 268"/>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68" name="Freeform 269"/>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69" name="Freeform 270"/>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815" name="Group 271"/>
              <p:cNvGrpSpPr/>
              <p:nvPr/>
            </p:nvGrpSpPr>
            <p:grpSpPr bwMode="auto">
              <a:xfrm>
                <a:off x="1005" y="3727"/>
                <a:ext cx="49" cy="23"/>
                <a:chOff x="1005" y="3727"/>
                <a:chExt cx="49" cy="23"/>
              </a:xfrm>
            </p:grpSpPr>
            <p:sp>
              <p:nvSpPr>
                <p:cNvPr id="959" name="Freeform 272"/>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60" name="Freeform 273"/>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61" name="Freeform 274"/>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816" name="Group 275"/>
              <p:cNvGrpSpPr/>
              <p:nvPr/>
            </p:nvGrpSpPr>
            <p:grpSpPr bwMode="auto">
              <a:xfrm>
                <a:off x="1018" y="3740"/>
                <a:ext cx="49" cy="22"/>
                <a:chOff x="1018" y="3740"/>
                <a:chExt cx="49" cy="22"/>
              </a:xfrm>
            </p:grpSpPr>
            <p:sp>
              <p:nvSpPr>
                <p:cNvPr id="956" name="Freeform 276"/>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57" name="Freeform 277"/>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58" name="Freeform 278"/>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817" name="Group 279"/>
              <p:cNvGrpSpPr/>
              <p:nvPr/>
            </p:nvGrpSpPr>
            <p:grpSpPr bwMode="auto">
              <a:xfrm>
                <a:off x="1030" y="3753"/>
                <a:ext cx="49" cy="23"/>
                <a:chOff x="1030" y="3753"/>
                <a:chExt cx="49" cy="23"/>
              </a:xfrm>
            </p:grpSpPr>
            <p:sp>
              <p:nvSpPr>
                <p:cNvPr id="953" name="Freeform 280"/>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54" name="Freeform 281"/>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55" name="Freeform 282"/>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694" name="Freeform 283"/>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95" name="Freeform 284"/>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96" name="Freeform 285"/>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818" name="Group 286"/>
              <p:cNvGrpSpPr/>
              <p:nvPr/>
            </p:nvGrpSpPr>
            <p:grpSpPr bwMode="auto">
              <a:xfrm>
                <a:off x="790" y="3547"/>
                <a:ext cx="49" cy="23"/>
                <a:chOff x="790" y="3547"/>
                <a:chExt cx="49" cy="23"/>
              </a:xfrm>
            </p:grpSpPr>
            <p:sp>
              <p:nvSpPr>
                <p:cNvPr id="950" name="Freeform 287"/>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51" name="Freeform 288"/>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52" name="Freeform 289"/>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846" name="Group 290"/>
              <p:cNvGrpSpPr/>
              <p:nvPr/>
            </p:nvGrpSpPr>
            <p:grpSpPr bwMode="auto">
              <a:xfrm>
                <a:off x="803" y="3560"/>
                <a:ext cx="49" cy="22"/>
                <a:chOff x="803" y="3560"/>
                <a:chExt cx="49" cy="22"/>
              </a:xfrm>
            </p:grpSpPr>
            <p:sp>
              <p:nvSpPr>
                <p:cNvPr id="947" name="Freeform 291"/>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48" name="Freeform 292"/>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49" name="Freeform 293"/>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847" name="Group 294"/>
              <p:cNvGrpSpPr/>
              <p:nvPr/>
            </p:nvGrpSpPr>
            <p:grpSpPr bwMode="auto">
              <a:xfrm>
                <a:off x="815" y="3572"/>
                <a:ext cx="50" cy="23"/>
                <a:chOff x="815" y="3572"/>
                <a:chExt cx="50" cy="23"/>
              </a:xfrm>
            </p:grpSpPr>
            <p:sp>
              <p:nvSpPr>
                <p:cNvPr id="944" name="Freeform 295"/>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45" name="Freeform 296"/>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46" name="Freeform 297"/>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848" name="Group 298"/>
              <p:cNvGrpSpPr/>
              <p:nvPr/>
            </p:nvGrpSpPr>
            <p:grpSpPr bwMode="auto">
              <a:xfrm>
                <a:off x="828" y="3585"/>
                <a:ext cx="49" cy="23"/>
                <a:chOff x="828" y="3585"/>
                <a:chExt cx="49" cy="23"/>
              </a:xfrm>
            </p:grpSpPr>
            <p:sp>
              <p:nvSpPr>
                <p:cNvPr id="941" name="Freeform 299"/>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42" name="Freeform 300"/>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43" name="Freeform 301"/>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849" name="Group 302"/>
              <p:cNvGrpSpPr/>
              <p:nvPr/>
            </p:nvGrpSpPr>
            <p:grpSpPr bwMode="auto">
              <a:xfrm>
                <a:off x="840" y="3600"/>
                <a:ext cx="100" cy="73"/>
                <a:chOff x="840" y="3600"/>
                <a:chExt cx="100" cy="73"/>
              </a:xfrm>
            </p:grpSpPr>
            <p:grpSp>
              <p:nvGrpSpPr>
                <p:cNvPr id="850" name="Group 303"/>
                <p:cNvGrpSpPr/>
                <p:nvPr/>
              </p:nvGrpSpPr>
              <p:grpSpPr bwMode="auto">
                <a:xfrm>
                  <a:off x="840" y="3600"/>
                  <a:ext cx="49" cy="23"/>
                  <a:chOff x="840" y="3600"/>
                  <a:chExt cx="49" cy="23"/>
                </a:xfrm>
              </p:grpSpPr>
              <p:sp>
                <p:nvSpPr>
                  <p:cNvPr id="938" name="Freeform 304"/>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39" name="Freeform 305"/>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40" name="Freeform 306"/>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866" name="Group 307"/>
                <p:cNvGrpSpPr/>
                <p:nvPr/>
              </p:nvGrpSpPr>
              <p:grpSpPr bwMode="auto">
                <a:xfrm>
                  <a:off x="853" y="3612"/>
                  <a:ext cx="48" cy="23"/>
                  <a:chOff x="853" y="3612"/>
                  <a:chExt cx="48" cy="23"/>
                </a:xfrm>
              </p:grpSpPr>
              <p:sp>
                <p:nvSpPr>
                  <p:cNvPr id="935" name="Freeform 308"/>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36" name="Freeform 309"/>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37" name="Freeform 310"/>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867" name="Group 311"/>
                <p:cNvGrpSpPr/>
                <p:nvPr/>
              </p:nvGrpSpPr>
              <p:grpSpPr bwMode="auto">
                <a:xfrm>
                  <a:off x="865" y="3625"/>
                  <a:ext cx="49" cy="23"/>
                  <a:chOff x="865" y="3625"/>
                  <a:chExt cx="49" cy="23"/>
                </a:xfrm>
              </p:grpSpPr>
              <p:sp>
                <p:nvSpPr>
                  <p:cNvPr id="932" name="Freeform 312"/>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33" name="Freeform 313"/>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34" name="Freeform 314"/>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868" name="Group 315"/>
                <p:cNvGrpSpPr/>
                <p:nvPr/>
              </p:nvGrpSpPr>
              <p:grpSpPr bwMode="auto">
                <a:xfrm>
                  <a:off x="878" y="3638"/>
                  <a:ext cx="49" cy="22"/>
                  <a:chOff x="878" y="3638"/>
                  <a:chExt cx="49" cy="22"/>
                </a:xfrm>
              </p:grpSpPr>
              <p:sp>
                <p:nvSpPr>
                  <p:cNvPr id="929" name="Freeform 316"/>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30" name="Freeform 317"/>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31" name="Freeform 318"/>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869" name="Group 319"/>
                <p:cNvGrpSpPr/>
                <p:nvPr/>
              </p:nvGrpSpPr>
              <p:grpSpPr bwMode="auto">
                <a:xfrm>
                  <a:off x="890" y="3651"/>
                  <a:ext cx="50" cy="22"/>
                  <a:chOff x="890" y="3651"/>
                  <a:chExt cx="50" cy="22"/>
                </a:xfrm>
              </p:grpSpPr>
              <p:sp>
                <p:nvSpPr>
                  <p:cNvPr id="926" name="Freeform 320"/>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27" name="Freeform 321"/>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28" name="Freeform 322"/>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870" name="Group 323"/>
              <p:cNvGrpSpPr/>
              <p:nvPr/>
            </p:nvGrpSpPr>
            <p:grpSpPr bwMode="auto">
              <a:xfrm>
                <a:off x="903" y="3665"/>
                <a:ext cx="99" cy="74"/>
                <a:chOff x="903" y="3665"/>
                <a:chExt cx="99" cy="74"/>
              </a:xfrm>
            </p:grpSpPr>
            <p:grpSp>
              <p:nvGrpSpPr>
                <p:cNvPr id="901" name="Group 324"/>
                <p:cNvGrpSpPr/>
                <p:nvPr/>
              </p:nvGrpSpPr>
              <p:grpSpPr bwMode="auto">
                <a:xfrm>
                  <a:off x="903" y="3665"/>
                  <a:ext cx="49" cy="23"/>
                  <a:chOff x="903" y="3665"/>
                  <a:chExt cx="49" cy="23"/>
                </a:xfrm>
              </p:grpSpPr>
              <p:sp>
                <p:nvSpPr>
                  <p:cNvPr id="918" name="Freeform 325"/>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19" name="Freeform 326"/>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20" name="Freeform 327"/>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902" name="Group 328"/>
                <p:cNvGrpSpPr/>
                <p:nvPr/>
              </p:nvGrpSpPr>
              <p:grpSpPr bwMode="auto">
                <a:xfrm>
                  <a:off x="914" y="3678"/>
                  <a:ext cx="49" cy="23"/>
                  <a:chOff x="914" y="3678"/>
                  <a:chExt cx="49" cy="23"/>
                </a:xfrm>
              </p:grpSpPr>
              <p:sp>
                <p:nvSpPr>
                  <p:cNvPr id="915" name="Freeform 329"/>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16" name="Freeform 330"/>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17" name="Freeform 331"/>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903" name="Group 332"/>
                <p:cNvGrpSpPr/>
                <p:nvPr/>
              </p:nvGrpSpPr>
              <p:grpSpPr bwMode="auto">
                <a:xfrm>
                  <a:off x="928" y="3690"/>
                  <a:ext cx="48" cy="23"/>
                  <a:chOff x="928" y="3690"/>
                  <a:chExt cx="48" cy="23"/>
                </a:xfrm>
              </p:grpSpPr>
              <p:sp>
                <p:nvSpPr>
                  <p:cNvPr id="912" name="Freeform 333"/>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13" name="Freeform 334"/>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14" name="Freeform 335"/>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904" name="Group 336"/>
                <p:cNvGrpSpPr/>
                <p:nvPr/>
              </p:nvGrpSpPr>
              <p:grpSpPr bwMode="auto">
                <a:xfrm>
                  <a:off x="940" y="3703"/>
                  <a:ext cx="49" cy="23"/>
                  <a:chOff x="940" y="3703"/>
                  <a:chExt cx="49" cy="23"/>
                </a:xfrm>
              </p:grpSpPr>
              <p:sp>
                <p:nvSpPr>
                  <p:cNvPr id="909" name="Freeform 337"/>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10" name="Freeform 338"/>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11" name="Freeform 339"/>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905" name="Group 340"/>
                <p:cNvGrpSpPr/>
                <p:nvPr/>
              </p:nvGrpSpPr>
              <p:grpSpPr bwMode="auto">
                <a:xfrm>
                  <a:off x="953" y="3716"/>
                  <a:ext cx="49" cy="23"/>
                  <a:chOff x="953" y="3716"/>
                  <a:chExt cx="49" cy="23"/>
                </a:xfrm>
              </p:grpSpPr>
              <p:sp>
                <p:nvSpPr>
                  <p:cNvPr id="906" name="Freeform 341"/>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07" name="Freeform 342"/>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08" name="Freeform 343"/>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921" name="Group 344"/>
              <p:cNvGrpSpPr/>
              <p:nvPr/>
            </p:nvGrpSpPr>
            <p:grpSpPr bwMode="auto">
              <a:xfrm>
                <a:off x="963" y="3727"/>
                <a:ext cx="49" cy="23"/>
                <a:chOff x="963" y="3727"/>
                <a:chExt cx="49" cy="23"/>
              </a:xfrm>
            </p:grpSpPr>
            <p:sp>
              <p:nvSpPr>
                <p:cNvPr id="898" name="Freeform 345"/>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99" name="Freeform 346"/>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900" name="Freeform 347"/>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922" name="Group 348"/>
              <p:cNvGrpSpPr/>
              <p:nvPr/>
            </p:nvGrpSpPr>
            <p:grpSpPr bwMode="auto">
              <a:xfrm>
                <a:off x="976" y="3740"/>
                <a:ext cx="50" cy="22"/>
                <a:chOff x="976" y="3740"/>
                <a:chExt cx="50" cy="22"/>
              </a:xfrm>
            </p:grpSpPr>
            <p:sp>
              <p:nvSpPr>
                <p:cNvPr id="895" name="Freeform 349"/>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96" name="Freeform 350"/>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97" name="Freeform 351"/>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923" name="Group 352"/>
              <p:cNvGrpSpPr/>
              <p:nvPr/>
            </p:nvGrpSpPr>
            <p:grpSpPr bwMode="auto">
              <a:xfrm>
                <a:off x="761" y="3560"/>
                <a:ext cx="50" cy="22"/>
                <a:chOff x="761" y="3560"/>
                <a:chExt cx="50" cy="22"/>
              </a:xfrm>
            </p:grpSpPr>
            <p:sp>
              <p:nvSpPr>
                <p:cNvPr id="892" name="Freeform 353"/>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93" name="Freeform 354"/>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94" name="Freeform 355"/>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924" name="Group 356"/>
              <p:cNvGrpSpPr/>
              <p:nvPr/>
            </p:nvGrpSpPr>
            <p:grpSpPr bwMode="auto">
              <a:xfrm>
                <a:off x="774" y="3572"/>
                <a:ext cx="49" cy="23"/>
                <a:chOff x="774" y="3572"/>
                <a:chExt cx="49" cy="23"/>
              </a:xfrm>
            </p:grpSpPr>
            <p:sp>
              <p:nvSpPr>
                <p:cNvPr id="889" name="Freeform 357"/>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90" name="Freeform 358"/>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91" name="Freeform 359"/>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925" name="Group 360"/>
              <p:cNvGrpSpPr/>
              <p:nvPr/>
            </p:nvGrpSpPr>
            <p:grpSpPr bwMode="auto">
              <a:xfrm>
                <a:off x="787" y="3585"/>
                <a:ext cx="49" cy="23"/>
                <a:chOff x="787" y="3585"/>
                <a:chExt cx="49" cy="23"/>
              </a:xfrm>
            </p:grpSpPr>
            <p:sp>
              <p:nvSpPr>
                <p:cNvPr id="886" name="Freeform 361"/>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87" name="Freeform 362"/>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88" name="Freeform 363"/>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962" name="Group 364"/>
              <p:cNvGrpSpPr/>
              <p:nvPr/>
            </p:nvGrpSpPr>
            <p:grpSpPr bwMode="auto">
              <a:xfrm>
                <a:off x="799" y="3600"/>
                <a:ext cx="99" cy="73"/>
                <a:chOff x="799" y="3600"/>
                <a:chExt cx="99" cy="73"/>
              </a:xfrm>
            </p:grpSpPr>
            <p:grpSp>
              <p:nvGrpSpPr>
                <p:cNvPr id="963" name="Group 365"/>
                <p:cNvGrpSpPr/>
                <p:nvPr/>
              </p:nvGrpSpPr>
              <p:grpSpPr bwMode="auto">
                <a:xfrm>
                  <a:off x="799" y="3600"/>
                  <a:ext cx="48" cy="23"/>
                  <a:chOff x="799" y="3600"/>
                  <a:chExt cx="48" cy="23"/>
                </a:xfrm>
              </p:grpSpPr>
              <p:sp>
                <p:nvSpPr>
                  <p:cNvPr id="883" name="Freeform 366"/>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84" name="Freeform 367"/>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85" name="Freeform 368"/>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964" name="Group 369"/>
                <p:cNvGrpSpPr/>
                <p:nvPr/>
              </p:nvGrpSpPr>
              <p:grpSpPr bwMode="auto">
                <a:xfrm>
                  <a:off x="811" y="3612"/>
                  <a:ext cx="48" cy="23"/>
                  <a:chOff x="811" y="3612"/>
                  <a:chExt cx="48" cy="23"/>
                </a:xfrm>
              </p:grpSpPr>
              <p:sp>
                <p:nvSpPr>
                  <p:cNvPr id="880" name="Freeform 370"/>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81" name="Freeform 371"/>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82" name="Freeform 372"/>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965" name="Group 373"/>
                <p:cNvGrpSpPr/>
                <p:nvPr/>
              </p:nvGrpSpPr>
              <p:grpSpPr bwMode="auto">
                <a:xfrm>
                  <a:off x="823" y="3625"/>
                  <a:ext cx="49" cy="23"/>
                  <a:chOff x="823" y="3625"/>
                  <a:chExt cx="49" cy="23"/>
                </a:xfrm>
              </p:grpSpPr>
              <p:sp>
                <p:nvSpPr>
                  <p:cNvPr id="877" name="Freeform 374"/>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78" name="Freeform 375"/>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79" name="Freeform 376"/>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966" name="Group 377"/>
                <p:cNvGrpSpPr/>
                <p:nvPr/>
              </p:nvGrpSpPr>
              <p:grpSpPr bwMode="auto">
                <a:xfrm>
                  <a:off x="836" y="3638"/>
                  <a:ext cx="50" cy="22"/>
                  <a:chOff x="836" y="3638"/>
                  <a:chExt cx="50" cy="22"/>
                </a:xfrm>
              </p:grpSpPr>
              <p:sp>
                <p:nvSpPr>
                  <p:cNvPr id="874" name="Freeform 378"/>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75" name="Freeform 379"/>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76" name="Freeform 380"/>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982" name="Group 381"/>
                <p:cNvGrpSpPr/>
                <p:nvPr/>
              </p:nvGrpSpPr>
              <p:grpSpPr bwMode="auto">
                <a:xfrm>
                  <a:off x="849" y="3651"/>
                  <a:ext cx="49" cy="22"/>
                  <a:chOff x="849" y="3651"/>
                  <a:chExt cx="49" cy="22"/>
                </a:xfrm>
              </p:grpSpPr>
              <p:sp>
                <p:nvSpPr>
                  <p:cNvPr id="871" name="Freeform 382"/>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72" name="Freeform 383"/>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73" name="Freeform 384"/>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983" name="Group 385"/>
              <p:cNvGrpSpPr/>
              <p:nvPr/>
            </p:nvGrpSpPr>
            <p:grpSpPr bwMode="auto">
              <a:xfrm>
                <a:off x="861" y="3665"/>
                <a:ext cx="99" cy="74"/>
                <a:chOff x="861" y="3665"/>
                <a:chExt cx="99" cy="74"/>
              </a:xfrm>
            </p:grpSpPr>
            <p:grpSp>
              <p:nvGrpSpPr>
                <p:cNvPr id="984" name="Group 386"/>
                <p:cNvGrpSpPr/>
                <p:nvPr/>
              </p:nvGrpSpPr>
              <p:grpSpPr bwMode="auto">
                <a:xfrm>
                  <a:off x="861" y="3665"/>
                  <a:ext cx="50" cy="23"/>
                  <a:chOff x="861" y="3665"/>
                  <a:chExt cx="50" cy="23"/>
                </a:xfrm>
              </p:grpSpPr>
              <p:sp>
                <p:nvSpPr>
                  <p:cNvPr id="863" name="Freeform 387"/>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64" name="Freeform 388"/>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65" name="Freeform 389"/>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985" name="Group 390"/>
                <p:cNvGrpSpPr/>
                <p:nvPr/>
              </p:nvGrpSpPr>
              <p:grpSpPr bwMode="auto">
                <a:xfrm>
                  <a:off x="873" y="3678"/>
                  <a:ext cx="49" cy="23"/>
                  <a:chOff x="873" y="3678"/>
                  <a:chExt cx="49" cy="23"/>
                </a:xfrm>
              </p:grpSpPr>
              <p:sp>
                <p:nvSpPr>
                  <p:cNvPr id="860" name="Freeform 391"/>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61" name="Freeform 392"/>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62" name="Freeform 393"/>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986" name="Group 394"/>
                <p:cNvGrpSpPr/>
                <p:nvPr/>
              </p:nvGrpSpPr>
              <p:grpSpPr bwMode="auto">
                <a:xfrm>
                  <a:off x="886" y="3690"/>
                  <a:ext cx="49" cy="23"/>
                  <a:chOff x="886" y="3690"/>
                  <a:chExt cx="49" cy="23"/>
                </a:xfrm>
              </p:grpSpPr>
              <p:sp>
                <p:nvSpPr>
                  <p:cNvPr id="857" name="Freeform 395"/>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58" name="Freeform 396"/>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59" name="Freeform 397"/>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023" name="Group 398"/>
                <p:cNvGrpSpPr/>
                <p:nvPr/>
              </p:nvGrpSpPr>
              <p:grpSpPr bwMode="auto">
                <a:xfrm>
                  <a:off x="899" y="3703"/>
                  <a:ext cx="48" cy="23"/>
                  <a:chOff x="899" y="3703"/>
                  <a:chExt cx="48" cy="23"/>
                </a:xfrm>
              </p:grpSpPr>
              <p:sp>
                <p:nvSpPr>
                  <p:cNvPr id="854" name="Freeform 399"/>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55" name="Freeform 400"/>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56" name="Freeform 401"/>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024" name="Group 402"/>
                <p:cNvGrpSpPr/>
                <p:nvPr/>
              </p:nvGrpSpPr>
              <p:grpSpPr bwMode="auto">
                <a:xfrm>
                  <a:off x="912" y="3716"/>
                  <a:ext cx="48" cy="23"/>
                  <a:chOff x="912" y="3716"/>
                  <a:chExt cx="48" cy="23"/>
                </a:xfrm>
              </p:grpSpPr>
              <p:sp>
                <p:nvSpPr>
                  <p:cNvPr id="851" name="Freeform 403"/>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52" name="Freeform 404"/>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53" name="Freeform 405"/>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025" name="Group 406"/>
              <p:cNvGrpSpPr/>
              <p:nvPr/>
            </p:nvGrpSpPr>
            <p:grpSpPr bwMode="auto">
              <a:xfrm>
                <a:off x="922" y="3727"/>
                <a:ext cx="49" cy="23"/>
                <a:chOff x="922" y="3727"/>
                <a:chExt cx="49" cy="23"/>
              </a:xfrm>
            </p:grpSpPr>
            <p:sp>
              <p:nvSpPr>
                <p:cNvPr id="843" name="Freeform 407"/>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44" name="Freeform 408"/>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45" name="Freeform 409"/>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026" name="Group 410"/>
              <p:cNvGrpSpPr/>
              <p:nvPr/>
            </p:nvGrpSpPr>
            <p:grpSpPr bwMode="auto">
              <a:xfrm>
                <a:off x="895" y="3526"/>
                <a:ext cx="44" cy="23"/>
                <a:chOff x="895" y="3526"/>
                <a:chExt cx="44" cy="23"/>
              </a:xfrm>
            </p:grpSpPr>
            <p:sp>
              <p:nvSpPr>
                <p:cNvPr id="840" name="Freeform 411"/>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41" name="Freeform 412"/>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42" name="Freeform 413"/>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027" name="Group 414"/>
              <p:cNvGrpSpPr/>
              <p:nvPr/>
            </p:nvGrpSpPr>
            <p:grpSpPr bwMode="auto">
              <a:xfrm>
                <a:off x="907" y="3540"/>
                <a:ext cx="45" cy="22"/>
                <a:chOff x="907" y="3540"/>
                <a:chExt cx="45" cy="22"/>
              </a:xfrm>
            </p:grpSpPr>
            <p:sp>
              <p:nvSpPr>
                <p:cNvPr id="837" name="Freeform 415"/>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38" name="Freeform 416"/>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39" name="Freeform 417"/>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043" name="Group 418"/>
              <p:cNvGrpSpPr/>
              <p:nvPr/>
            </p:nvGrpSpPr>
            <p:grpSpPr bwMode="auto">
              <a:xfrm>
                <a:off x="920" y="3553"/>
                <a:ext cx="45" cy="23"/>
                <a:chOff x="920" y="3553"/>
                <a:chExt cx="45" cy="23"/>
              </a:xfrm>
            </p:grpSpPr>
            <p:sp>
              <p:nvSpPr>
                <p:cNvPr id="834" name="Freeform 419"/>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35" name="Freeform 420"/>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36" name="Freeform 421"/>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044" name="Group 422"/>
              <p:cNvGrpSpPr/>
              <p:nvPr/>
            </p:nvGrpSpPr>
            <p:grpSpPr bwMode="auto">
              <a:xfrm>
                <a:off x="934" y="3566"/>
                <a:ext cx="44" cy="23"/>
                <a:chOff x="934" y="3566"/>
                <a:chExt cx="44" cy="23"/>
              </a:xfrm>
            </p:grpSpPr>
            <p:sp>
              <p:nvSpPr>
                <p:cNvPr id="831" name="Freeform 423"/>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32" name="Freeform 424"/>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33" name="Freeform 425"/>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045" name="Group 426"/>
              <p:cNvGrpSpPr/>
              <p:nvPr/>
            </p:nvGrpSpPr>
            <p:grpSpPr bwMode="auto">
              <a:xfrm>
                <a:off x="949" y="3579"/>
                <a:ext cx="83" cy="63"/>
                <a:chOff x="949" y="3579"/>
                <a:chExt cx="83" cy="63"/>
              </a:xfrm>
            </p:grpSpPr>
            <p:grpSp>
              <p:nvGrpSpPr>
                <p:cNvPr id="1046" name="Group 427"/>
                <p:cNvGrpSpPr/>
                <p:nvPr/>
              </p:nvGrpSpPr>
              <p:grpSpPr bwMode="auto">
                <a:xfrm>
                  <a:off x="949" y="3579"/>
                  <a:ext cx="44" cy="23"/>
                  <a:chOff x="949" y="3579"/>
                  <a:chExt cx="44" cy="23"/>
                </a:xfrm>
              </p:grpSpPr>
              <p:sp>
                <p:nvSpPr>
                  <p:cNvPr id="828" name="Freeform 428"/>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29" name="Freeform 429"/>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30" name="Freeform 430"/>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047" name="Group 431"/>
                <p:cNvGrpSpPr/>
                <p:nvPr/>
              </p:nvGrpSpPr>
              <p:grpSpPr bwMode="auto">
                <a:xfrm>
                  <a:off x="961" y="3592"/>
                  <a:ext cx="45" cy="23"/>
                  <a:chOff x="961" y="3592"/>
                  <a:chExt cx="45" cy="23"/>
                </a:xfrm>
              </p:grpSpPr>
              <p:sp>
                <p:nvSpPr>
                  <p:cNvPr id="825" name="Freeform 432"/>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26" name="Freeform 433"/>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27" name="Freeform 434"/>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081" name="Group 435"/>
                <p:cNvGrpSpPr/>
                <p:nvPr/>
              </p:nvGrpSpPr>
              <p:grpSpPr bwMode="auto">
                <a:xfrm>
                  <a:off x="974" y="3606"/>
                  <a:ext cx="44" cy="23"/>
                  <a:chOff x="974" y="3606"/>
                  <a:chExt cx="44" cy="23"/>
                </a:xfrm>
              </p:grpSpPr>
              <p:sp>
                <p:nvSpPr>
                  <p:cNvPr id="822" name="Freeform 436"/>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23" name="Freeform 437"/>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24" name="Freeform 438"/>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098" name="Group 439"/>
                <p:cNvGrpSpPr/>
                <p:nvPr/>
              </p:nvGrpSpPr>
              <p:grpSpPr bwMode="auto">
                <a:xfrm>
                  <a:off x="987" y="3619"/>
                  <a:ext cx="45" cy="23"/>
                  <a:chOff x="987" y="3619"/>
                  <a:chExt cx="45" cy="23"/>
                </a:xfrm>
              </p:grpSpPr>
              <p:sp>
                <p:nvSpPr>
                  <p:cNvPr id="819" name="Freeform 440"/>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20" name="Freeform 441"/>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21" name="Freeform 442"/>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099" name="Group 443"/>
              <p:cNvGrpSpPr/>
              <p:nvPr/>
            </p:nvGrpSpPr>
            <p:grpSpPr bwMode="auto">
              <a:xfrm>
                <a:off x="1002" y="3632"/>
                <a:ext cx="83" cy="63"/>
                <a:chOff x="1002" y="3632"/>
                <a:chExt cx="83" cy="63"/>
              </a:xfrm>
            </p:grpSpPr>
            <p:grpSp>
              <p:nvGrpSpPr>
                <p:cNvPr id="1100" name="Group 444"/>
                <p:cNvGrpSpPr/>
                <p:nvPr/>
              </p:nvGrpSpPr>
              <p:grpSpPr bwMode="auto">
                <a:xfrm>
                  <a:off x="1002" y="3632"/>
                  <a:ext cx="44" cy="22"/>
                  <a:chOff x="1002" y="3632"/>
                  <a:chExt cx="44" cy="22"/>
                </a:xfrm>
              </p:grpSpPr>
              <p:sp>
                <p:nvSpPr>
                  <p:cNvPr id="812" name="Freeform 445"/>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13" name="Freeform 446"/>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14" name="Freeform 447"/>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01" name="Group 448"/>
                <p:cNvGrpSpPr/>
                <p:nvPr/>
              </p:nvGrpSpPr>
              <p:grpSpPr bwMode="auto">
                <a:xfrm>
                  <a:off x="1014" y="3645"/>
                  <a:ext cx="44" cy="23"/>
                  <a:chOff x="1014" y="3645"/>
                  <a:chExt cx="44" cy="23"/>
                </a:xfrm>
              </p:grpSpPr>
              <p:sp>
                <p:nvSpPr>
                  <p:cNvPr id="809" name="Freeform 449"/>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10" name="Freeform 450"/>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11" name="Freeform 451"/>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02" name="Group 452"/>
                <p:cNvGrpSpPr/>
                <p:nvPr/>
              </p:nvGrpSpPr>
              <p:grpSpPr bwMode="auto">
                <a:xfrm>
                  <a:off x="1027" y="3659"/>
                  <a:ext cx="45" cy="23"/>
                  <a:chOff x="1027" y="3659"/>
                  <a:chExt cx="45" cy="23"/>
                </a:xfrm>
              </p:grpSpPr>
              <p:sp>
                <p:nvSpPr>
                  <p:cNvPr id="806" name="Freeform 453"/>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07" name="Freeform 454"/>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08" name="Freeform 455"/>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03" name="Group 456"/>
                <p:cNvGrpSpPr/>
                <p:nvPr/>
              </p:nvGrpSpPr>
              <p:grpSpPr bwMode="auto">
                <a:xfrm>
                  <a:off x="1040" y="3672"/>
                  <a:ext cx="45" cy="23"/>
                  <a:chOff x="1040" y="3672"/>
                  <a:chExt cx="45" cy="23"/>
                </a:xfrm>
              </p:grpSpPr>
              <p:sp>
                <p:nvSpPr>
                  <p:cNvPr id="803" name="Freeform 457"/>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04" name="Freeform 458"/>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805" name="Freeform 459"/>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04" name="Group 460"/>
              <p:cNvGrpSpPr/>
              <p:nvPr/>
            </p:nvGrpSpPr>
            <p:grpSpPr bwMode="auto">
              <a:xfrm>
                <a:off x="1054" y="3685"/>
                <a:ext cx="45" cy="23"/>
                <a:chOff x="1054" y="3685"/>
                <a:chExt cx="45" cy="23"/>
              </a:xfrm>
            </p:grpSpPr>
            <p:sp>
              <p:nvSpPr>
                <p:cNvPr id="796" name="Freeform 461"/>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97" name="Freeform 462"/>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98" name="Freeform 463"/>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05" name="Group 464"/>
              <p:cNvGrpSpPr/>
              <p:nvPr/>
            </p:nvGrpSpPr>
            <p:grpSpPr bwMode="auto">
              <a:xfrm>
                <a:off x="1067" y="3698"/>
                <a:ext cx="45" cy="23"/>
                <a:chOff x="1067" y="3698"/>
                <a:chExt cx="45" cy="23"/>
              </a:xfrm>
            </p:grpSpPr>
            <p:sp>
              <p:nvSpPr>
                <p:cNvPr id="793" name="Freeform 465"/>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94" name="Freeform 466"/>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95" name="Freeform 467"/>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06" name="Group 468"/>
              <p:cNvGrpSpPr/>
              <p:nvPr/>
            </p:nvGrpSpPr>
            <p:grpSpPr bwMode="auto">
              <a:xfrm>
                <a:off x="1079" y="3712"/>
                <a:ext cx="44" cy="23"/>
                <a:chOff x="1079" y="3712"/>
                <a:chExt cx="44" cy="23"/>
              </a:xfrm>
            </p:grpSpPr>
            <p:sp>
              <p:nvSpPr>
                <p:cNvPr id="790" name="Freeform 469"/>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91" name="Freeform 470"/>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92" name="Freeform 471"/>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07" name="Group 472"/>
              <p:cNvGrpSpPr/>
              <p:nvPr/>
            </p:nvGrpSpPr>
            <p:grpSpPr bwMode="auto">
              <a:xfrm>
                <a:off x="1093" y="3725"/>
                <a:ext cx="45" cy="23"/>
                <a:chOff x="1093" y="3725"/>
                <a:chExt cx="45" cy="23"/>
              </a:xfrm>
            </p:grpSpPr>
            <p:sp>
              <p:nvSpPr>
                <p:cNvPr id="787" name="Freeform 473"/>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88" name="Freeform 474"/>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89" name="Freeform 475"/>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08" name="Group 476"/>
              <p:cNvGrpSpPr/>
              <p:nvPr/>
            </p:nvGrpSpPr>
            <p:grpSpPr bwMode="auto">
              <a:xfrm>
                <a:off x="1108" y="3739"/>
                <a:ext cx="44" cy="23"/>
                <a:chOff x="1108" y="3739"/>
                <a:chExt cx="44" cy="23"/>
              </a:xfrm>
            </p:grpSpPr>
            <p:sp>
              <p:nvSpPr>
                <p:cNvPr id="784" name="Freeform 477"/>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85" name="Freeform 478"/>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86" name="Freeform 479"/>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09" name="Group 480"/>
              <p:cNvGrpSpPr/>
              <p:nvPr/>
            </p:nvGrpSpPr>
            <p:grpSpPr bwMode="auto">
              <a:xfrm>
                <a:off x="1121" y="3753"/>
                <a:ext cx="45" cy="23"/>
                <a:chOff x="1121" y="3753"/>
                <a:chExt cx="45" cy="23"/>
              </a:xfrm>
            </p:grpSpPr>
            <p:sp>
              <p:nvSpPr>
                <p:cNvPr id="781" name="Freeform 481"/>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82" name="Freeform 482"/>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83" name="Freeform 483"/>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10" name="Group 484"/>
              <p:cNvGrpSpPr/>
              <p:nvPr/>
            </p:nvGrpSpPr>
            <p:grpSpPr bwMode="auto">
              <a:xfrm>
                <a:off x="1133" y="3767"/>
                <a:ext cx="44" cy="23"/>
                <a:chOff x="1133" y="3767"/>
                <a:chExt cx="44" cy="23"/>
              </a:xfrm>
            </p:grpSpPr>
            <p:sp>
              <p:nvSpPr>
                <p:cNvPr id="778" name="Freeform 485"/>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79" name="Freeform 486"/>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80" name="Freeform 487"/>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724" name="Freeform 488"/>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25" name="Freeform 489"/>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26" name="Freeform 490"/>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27" name="Freeform 491"/>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28" name="Freeform 492"/>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29" name="Freeform 493"/>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30" name="Freeform 494"/>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31" name="Freeform 495"/>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32" name="Freeform 496"/>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33" name="Freeform 497"/>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34" name="Freeform 498"/>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11" name="Group 499"/>
              <p:cNvGrpSpPr/>
              <p:nvPr/>
            </p:nvGrpSpPr>
            <p:grpSpPr bwMode="auto">
              <a:xfrm>
                <a:off x="700" y="3535"/>
                <a:ext cx="49" cy="24"/>
                <a:chOff x="700" y="3535"/>
                <a:chExt cx="49" cy="24"/>
              </a:xfrm>
            </p:grpSpPr>
            <p:sp>
              <p:nvSpPr>
                <p:cNvPr id="775" name="Freeform 500"/>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76" name="Freeform 501"/>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77" name="Freeform 502"/>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12" name="Group 503"/>
              <p:cNvGrpSpPr/>
              <p:nvPr/>
            </p:nvGrpSpPr>
            <p:grpSpPr bwMode="auto">
              <a:xfrm>
                <a:off x="714" y="3551"/>
                <a:ext cx="49" cy="22"/>
                <a:chOff x="714" y="3551"/>
                <a:chExt cx="49" cy="22"/>
              </a:xfrm>
            </p:grpSpPr>
            <p:sp>
              <p:nvSpPr>
                <p:cNvPr id="772" name="Freeform 504"/>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73" name="Freeform 505"/>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74" name="Freeform 506"/>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13" name="Group 507"/>
              <p:cNvGrpSpPr/>
              <p:nvPr/>
            </p:nvGrpSpPr>
            <p:grpSpPr bwMode="auto">
              <a:xfrm>
                <a:off x="728" y="3564"/>
                <a:ext cx="48" cy="23"/>
                <a:chOff x="728" y="3564"/>
                <a:chExt cx="48" cy="23"/>
              </a:xfrm>
            </p:grpSpPr>
            <p:sp>
              <p:nvSpPr>
                <p:cNvPr id="769" name="Freeform 508"/>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70" name="Freeform 509"/>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71" name="Freeform 510"/>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14" name="Group 511"/>
              <p:cNvGrpSpPr/>
              <p:nvPr/>
            </p:nvGrpSpPr>
            <p:grpSpPr bwMode="auto">
              <a:xfrm>
                <a:off x="742" y="3582"/>
                <a:ext cx="49" cy="23"/>
                <a:chOff x="742" y="3582"/>
                <a:chExt cx="49" cy="23"/>
              </a:xfrm>
            </p:grpSpPr>
            <p:sp>
              <p:nvSpPr>
                <p:cNvPr id="766" name="Freeform 512"/>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67" name="Freeform 513"/>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68" name="Freeform 514"/>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15" name="Group 515"/>
              <p:cNvGrpSpPr/>
              <p:nvPr/>
            </p:nvGrpSpPr>
            <p:grpSpPr bwMode="auto">
              <a:xfrm>
                <a:off x="752" y="3597"/>
                <a:ext cx="133" cy="106"/>
                <a:chOff x="752" y="3597"/>
                <a:chExt cx="133" cy="106"/>
              </a:xfrm>
            </p:grpSpPr>
            <p:sp>
              <p:nvSpPr>
                <p:cNvPr id="763" name="Freeform 516"/>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64" name="Freeform 517"/>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65" name="Freeform 518"/>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16" name="Group 519"/>
              <p:cNvGrpSpPr/>
              <p:nvPr/>
            </p:nvGrpSpPr>
            <p:grpSpPr bwMode="auto">
              <a:xfrm>
                <a:off x="844" y="3694"/>
                <a:ext cx="48" cy="23"/>
                <a:chOff x="844" y="3694"/>
                <a:chExt cx="48" cy="23"/>
              </a:xfrm>
            </p:grpSpPr>
            <p:sp>
              <p:nvSpPr>
                <p:cNvPr id="760" name="Freeform 520"/>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61" name="Freeform 521"/>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62" name="Freeform 522"/>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17" name="Group 523"/>
              <p:cNvGrpSpPr/>
              <p:nvPr/>
            </p:nvGrpSpPr>
            <p:grpSpPr bwMode="auto">
              <a:xfrm>
                <a:off x="857" y="3710"/>
                <a:ext cx="49" cy="22"/>
                <a:chOff x="857" y="3710"/>
                <a:chExt cx="49" cy="22"/>
              </a:xfrm>
            </p:grpSpPr>
            <p:sp>
              <p:nvSpPr>
                <p:cNvPr id="757" name="Freeform 524"/>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58" name="Freeform 525"/>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59" name="Freeform 526"/>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18" name="Group 527"/>
              <p:cNvGrpSpPr/>
              <p:nvPr/>
            </p:nvGrpSpPr>
            <p:grpSpPr bwMode="auto">
              <a:xfrm>
                <a:off x="1086" y="3766"/>
                <a:ext cx="49" cy="23"/>
                <a:chOff x="1086" y="3766"/>
                <a:chExt cx="49" cy="23"/>
              </a:xfrm>
            </p:grpSpPr>
            <p:sp>
              <p:nvSpPr>
                <p:cNvPr id="754" name="Freeform 528"/>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55" name="Freeform 529"/>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56" name="Freeform 530"/>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19" name="Group 531"/>
              <p:cNvGrpSpPr/>
              <p:nvPr/>
            </p:nvGrpSpPr>
            <p:grpSpPr bwMode="auto">
              <a:xfrm>
                <a:off x="934" y="3740"/>
                <a:ext cx="48" cy="23"/>
                <a:chOff x="934" y="3740"/>
                <a:chExt cx="48" cy="23"/>
              </a:xfrm>
            </p:grpSpPr>
            <p:sp>
              <p:nvSpPr>
                <p:cNvPr id="751" name="Freeform 532"/>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52" name="Freeform 533"/>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53" name="Freeform 534"/>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52" name="Group 535"/>
              <p:cNvGrpSpPr/>
              <p:nvPr/>
            </p:nvGrpSpPr>
            <p:grpSpPr bwMode="auto">
              <a:xfrm>
                <a:off x="943" y="3754"/>
                <a:ext cx="49" cy="23"/>
                <a:chOff x="943" y="3754"/>
                <a:chExt cx="49" cy="23"/>
              </a:xfrm>
            </p:grpSpPr>
            <p:sp>
              <p:nvSpPr>
                <p:cNvPr id="748" name="Freeform 536"/>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49" name="Freeform 537"/>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50" name="Freeform 538"/>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745" name="Freeform 539"/>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46" name="Freeform 540"/>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747" name="Freeform 541"/>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53" name="Group 542"/>
            <p:cNvGrpSpPr/>
            <p:nvPr/>
          </p:nvGrpSpPr>
          <p:grpSpPr bwMode="auto">
            <a:xfrm>
              <a:off x="920" y="3821"/>
              <a:ext cx="413" cy="50"/>
              <a:chOff x="920" y="3821"/>
              <a:chExt cx="413" cy="50"/>
            </a:xfrm>
          </p:grpSpPr>
          <p:sp>
            <p:nvSpPr>
              <p:cNvPr id="663" name="Freeform 543"/>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664" name="Freeform 544"/>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65"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66"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b="1">
                  <a:solidFill>
                    <a:srgbClr val="000099"/>
                  </a:solidFill>
                  <a:latin typeface="+mn-lt"/>
                  <a:ea typeface="黑体" panose="02010609060101010101" pitchFamily="2" charset="-122"/>
                </a:endParaRPr>
              </a:p>
            </p:txBody>
          </p:sp>
        </p:grpSp>
        <p:grpSp>
          <p:nvGrpSpPr>
            <p:cNvPr id="138754" name="Group 547"/>
            <p:cNvGrpSpPr/>
            <p:nvPr/>
          </p:nvGrpSpPr>
          <p:grpSpPr bwMode="auto">
            <a:xfrm>
              <a:off x="1227" y="3477"/>
              <a:ext cx="508" cy="321"/>
              <a:chOff x="1227" y="3477"/>
              <a:chExt cx="508" cy="321"/>
            </a:xfrm>
          </p:grpSpPr>
          <p:sp>
            <p:nvSpPr>
              <p:cNvPr id="644" name="Freeform 548"/>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645" name="Freeform 549"/>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46" name="Freeform 550"/>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647" name="Line 551"/>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anose="02010609060101010101" pitchFamily="2" charset="-122"/>
                </a:endParaRPr>
              </a:p>
            </p:txBody>
          </p:sp>
          <p:sp>
            <p:nvSpPr>
              <p:cNvPr id="648" name="Freeform 552"/>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649" name="Freeform 553"/>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650" name="Freeform 554"/>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651" name="Freeform 555"/>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652" name="Freeform 556"/>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653" name="Freeform 557"/>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654" name="Freeform 558"/>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655" name="Freeform 559"/>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656" name="Freeform 560"/>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657" name="Freeform 561"/>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658"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59"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60" name="Freeform 564"/>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61"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662"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755" name="Group 567"/>
          <p:cNvGrpSpPr/>
          <p:nvPr/>
        </p:nvGrpSpPr>
        <p:grpSpPr bwMode="auto">
          <a:xfrm>
            <a:off x="7631236" y="2251224"/>
            <a:ext cx="1222772" cy="781050"/>
            <a:chOff x="1680" y="240"/>
            <a:chExt cx="2529" cy="1270"/>
          </a:xfrm>
        </p:grpSpPr>
        <p:sp>
          <p:nvSpPr>
            <p:cNvPr id="108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08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08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08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08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08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08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08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09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09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endParaRPr kumimoji="1" lang="zh-CN" altLang="en-US" sz="1800" b="1">
              <a:solidFill>
                <a:srgbClr val="000099"/>
              </a:solidFill>
              <a:latin typeface="+mn-lt"/>
              <a:ea typeface="黑体" panose="02010609060101010101" pitchFamily="2" charset="-122"/>
            </a:endParaRPr>
          </a:p>
        </p:txBody>
      </p:sp>
      <p:sp>
        <p:nvSpPr>
          <p:cNvPr id="1092" name="Line 578"/>
          <p:cNvSpPr>
            <a:spLocks noChangeShapeType="1"/>
          </p:cNvSpPr>
          <p:nvPr/>
        </p:nvSpPr>
        <p:spPr bwMode="auto">
          <a:xfrm flipV="1">
            <a:off x="1176858" y="2317899"/>
            <a:ext cx="1325959" cy="360362"/>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093" name="Line 579"/>
          <p:cNvSpPr>
            <a:spLocks noChangeShapeType="1"/>
          </p:cNvSpPr>
          <p:nvPr/>
        </p:nvSpPr>
        <p:spPr bwMode="auto">
          <a:xfrm flipV="1">
            <a:off x="5435063" y="2330600"/>
            <a:ext cx="1523735" cy="115887"/>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094" name="Line 580"/>
          <p:cNvSpPr>
            <a:spLocks noChangeShapeType="1"/>
          </p:cNvSpPr>
          <p:nvPr/>
        </p:nvSpPr>
        <p:spPr bwMode="auto">
          <a:xfrm>
            <a:off x="7608879" y="2376636"/>
            <a:ext cx="1719792" cy="261938"/>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095" name="Line 581"/>
          <p:cNvSpPr>
            <a:spLocks noChangeShapeType="1"/>
          </p:cNvSpPr>
          <p:nvPr/>
        </p:nvSpPr>
        <p:spPr bwMode="auto">
          <a:xfrm>
            <a:off x="3199333" y="2287737"/>
            <a:ext cx="1671638" cy="142875"/>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096" name="矩形 1095"/>
          <p:cNvSpPr/>
          <p:nvPr/>
        </p:nvSpPr>
        <p:spPr>
          <a:xfrm>
            <a:off x="2671966" y="3676962"/>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anose="02010609060101010101" pitchFamily="2" charset="-122"/>
              </a:rPr>
              <a:t>不同的链路层可能采用不同的数据链路层协议</a:t>
            </a:r>
            <a:endParaRPr lang="zh-CN" altLang="en-US" sz="2000" b="1" dirty="0">
              <a:solidFill>
                <a:srgbClr val="000066"/>
              </a:solidFill>
              <a:latin typeface="+mn-lt"/>
              <a:ea typeface="黑体" panose="02010609060101010101" pitchFamily="2" charset="-122"/>
            </a:endParaRPr>
          </a:p>
        </p:txBody>
      </p:sp>
      <p:sp>
        <p:nvSpPr>
          <p:cNvPr id="1097" name="矩形 1096"/>
          <p:cNvSpPr/>
          <p:nvPr/>
        </p:nvSpPr>
        <p:spPr>
          <a:xfrm>
            <a:off x="2792760" y="2924944"/>
            <a:ext cx="4703532" cy="584775"/>
          </a:xfrm>
          <a:prstGeom prst="rect">
            <a:avLst/>
          </a:prstGeom>
          <a:solidFill>
            <a:srgbClr val="0000CC"/>
          </a:solidFill>
          <a:ln>
            <a:solidFill>
              <a:srgbClr val="000066"/>
            </a:solidFill>
          </a:ln>
        </p:spPr>
        <p:txBody>
          <a:bodyPr wrap="none">
            <a:spAutoFit/>
          </a:bodyPr>
          <a:lstStyle/>
          <a:p>
            <a:r>
              <a:rPr lang="en-US" altLang="zh-CN" sz="2000" b="1" dirty="0" smtClean="0">
                <a:solidFill>
                  <a:schemeClr val="bg1"/>
                </a:solidFill>
                <a:latin typeface="+mn-lt"/>
                <a:ea typeface="黑体" panose="02010609060101010101" pitchFamily="2" charset="-122"/>
              </a:rPr>
              <a:t>H</a:t>
            </a:r>
            <a:r>
              <a:rPr lang="en-US" altLang="zh-CN" sz="2000" b="1" baseline="-25000" dirty="0" smtClean="0">
                <a:solidFill>
                  <a:schemeClr val="bg1"/>
                </a:solidFill>
                <a:latin typeface="+mn-lt"/>
                <a:ea typeface="黑体" panose="02010609060101010101" pitchFamily="2" charset="-122"/>
              </a:rPr>
              <a:t>1</a:t>
            </a:r>
            <a:r>
              <a:rPr lang="en-US" altLang="zh-CN" sz="2000" b="1" dirty="0" smtClean="0">
                <a:solidFill>
                  <a:schemeClr val="bg1"/>
                </a:solidFill>
                <a:latin typeface="+mn-lt"/>
                <a:ea typeface="黑体" panose="02010609060101010101" pitchFamily="2" charset="-122"/>
              </a:rPr>
              <a:t> </a:t>
            </a:r>
            <a:r>
              <a:rPr lang="zh-CN" altLang="en-US" sz="2000" b="1" dirty="0" smtClean="0">
                <a:solidFill>
                  <a:schemeClr val="bg1"/>
                </a:solidFill>
                <a:latin typeface="+mn-lt"/>
                <a:ea typeface="黑体" panose="02010609060101010101" pitchFamily="2" charset="-122"/>
              </a:rPr>
              <a:t>到</a:t>
            </a:r>
            <a:r>
              <a:rPr lang="en-US" altLang="zh-CN" sz="2000" b="1" dirty="0" smtClean="0">
                <a:solidFill>
                  <a:schemeClr val="bg1"/>
                </a:solidFill>
                <a:latin typeface="+mn-lt"/>
                <a:ea typeface="黑体" panose="02010609060101010101" pitchFamily="2" charset="-122"/>
              </a:rPr>
              <a:t>H</a:t>
            </a:r>
            <a:r>
              <a:rPr lang="en-US" altLang="zh-CN" sz="2000" b="1" baseline="-25000" dirty="0" smtClean="0">
                <a:solidFill>
                  <a:schemeClr val="bg1"/>
                </a:solidFill>
                <a:latin typeface="+mn-lt"/>
                <a:ea typeface="黑体" panose="02010609060101010101" pitchFamily="2" charset="-122"/>
              </a:rPr>
              <a:t>2</a:t>
            </a:r>
            <a:r>
              <a:rPr lang="en-US" altLang="zh-CN" sz="2000" b="1" dirty="0" smtClean="0">
                <a:solidFill>
                  <a:schemeClr val="bg1"/>
                </a:solidFill>
                <a:latin typeface="+mn-lt"/>
                <a:ea typeface="黑体" panose="02010609060101010101" pitchFamily="2" charset="-122"/>
              </a:rPr>
              <a:t> </a:t>
            </a:r>
            <a:r>
              <a:rPr lang="zh-CN" altLang="zh-CN" sz="2000" b="1" dirty="0" smtClean="0">
                <a:solidFill>
                  <a:schemeClr val="bg1"/>
                </a:solidFill>
                <a:latin typeface="+mn-lt"/>
                <a:ea typeface="黑体" panose="02010609060101010101" pitchFamily="2" charset="-122"/>
              </a:rPr>
              <a:t>所</a:t>
            </a:r>
            <a:r>
              <a:rPr lang="zh-CN" altLang="zh-CN" sz="2000" b="1" dirty="0">
                <a:solidFill>
                  <a:schemeClr val="bg1"/>
                </a:solidFill>
                <a:latin typeface="+mn-lt"/>
                <a:ea typeface="黑体" panose="02010609060101010101" pitchFamily="2" charset="-122"/>
              </a:rPr>
              <a:t>经过的网络可以是</a:t>
            </a:r>
            <a:r>
              <a:rPr lang="zh-CN" altLang="zh-CN" sz="3200" b="1" dirty="0">
                <a:solidFill>
                  <a:srgbClr val="FF0000"/>
                </a:solidFill>
                <a:latin typeface="+mn-lt"/>
                <a:ea typeface="黑体" panose="02010609060101010101" pitchFamily="2" charset="-122"/>
              </a:rPr>
              <a:t>多种的</a:t>
            </a:r>
            <a:endParaRPr lang="zh-CN" altLang="en-US" sz="3200" b="1" dirty="0">
              <a:solidFill>
                <a:srgbClr val="FF0000"/>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22" presetClass="entr" presetSubtype="8" fill="hold" grpId="0" nodeType="afterEffect">
                                  <p:stCondLst>
                                    <p:cond delay="500"/>
                                  </p:stCondLst>
                                  <p:childTnLst>
                                    <p:set>
                                      <p:cBhvr>
                                        <p:cTn id="12" dur="1" fill="hold">
                                          <p:stCondLst>
                                            <p:cond delay="0"/>
                                          </p:stCondLst>
                                        </p:cTn>
                                        <p:tgtEl>
                                          <p:spTgt spid="138823"/>
                                        </p:tgtEl>
                                        <p:attrNameLst>
                                          <p:attrName>style.visibility</p:attrName>
                                        </p:attrNameLst>
                                      </p:cBhvr>
                                      <p:to>
                                        <p:strVal val="visible"/>
                                      </p:to>
                                    </p:set>
                                    <p:animEffect transition="in" filter="wipe(left)">
                                      <p:cBhvr>
                                        <p:cTn id="13" dur="2000"/>
                                        <p:tgtEl>
                                          <p:spTgt spid="138823"/>
                                        </p:tgtEl>
                                      </p:cBhvr>
                                    </p:animEffect>
                                  </p:childTnLst>
                                </p:cTn>
                              </p:par>
                              <p:par>
                                <p:cTn id="14" presetID="1" presetClass="entr" presetSubtype="0" fill="hold" grpId="0" nodeType="withEffect">
                                  <p:stCondLst>
                                    <p:cond delay="500"/>
                                  </p:stCondLst>
                                  <p:childTnLst>
                                    <p:set>
                                      <p:cBhvr>
                                        <p:cTn id="15" dur="1" fill="hold">
                                          <p:stCondLst>
                                            <p:cond delay="0"/>
                                          </p:stCondLst>
                                        </p:cTn>
                                        <p:tgtEl>
                                          <p:spTgt spid="1096"/>
                                        </p:tgtEl>
                                        <p:attrNameLst>
                                          <p:attrName>style.visibility</p:attrName>
                                        </p:attrNameLst>
                                      </p:cBhvr>
                                      <p:to>
                                        <p:strVal val="visible"/>
                                      </p:to>
                                    </p:set>
                                  </p:childTnLst>
                                </p:cTn>
                              </p:par>
                            </p:childTnLst>
                          </p:cTn>
                        </p:par>
                        <p:par>
                          <p:cTn id="16" fill="hold">
                            <p:stCondLst>
                              <p:cond delay="2500"/>
                            </p:stCondLst>
                            <p:childTnLst>
                              <p:par>
                                <p:cTn id="17" presetID="1" presetClass="entr" presetSubtype="0" fill="hold" grpId="0" nodeType="afterEffect">
                                  <p:stCondLst>
                                    <p:cond delay="0"/>
                                  </p:stCondLst>
                                  <p:childTnLst>
                                    <p:set>
                                      <p:cBhvr>
                                        <p:cTn id="18" dur="1" fill="hold">
                                          <p:stCondLst>
                                            <p:cond delay="0"/>
                                          </p:stCondLst>
                                        </p:cTn>
                                        <p:tgtEl>
                                          <p:spTgt spid="1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61" grpId="0"/>
      <p:bldP spid="138823" grpId="0" animBg="1"/>
      <p:bldP spid="1096" grpId="0" animBg="1"/>
      <p:bldP spid="109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endParaRPr lang="zh-CN" altLang="en-US" sz="4000" dirty="0"/>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用</a:t>
              </a:r>
              <a:endParaRPr kumimoji="1" lang="zh-CN" altLang="en-US" sz="2400" b="1" dirty="0">
                <a:solidFill>
                  <a:srgbClr val="000099"/>
                </a:solidFill>
                <a:latin typeface="+mn-lt"/>
                <a:ea typeface="黑体" panose="02010609060101010101" pitchFamily="2" charset="-122"/>
              </a:endParaRPr>
            </a:p>
            <a:p>
              <a:endParaRPr kumimoji="1" lang="zh-CN" altLang="en-US" sz="2400" b="1" dirty="0">
                <a:solidFill>
                  <a:srgbClr val="000099"/>
                </a:solidFill>
                <a:latin typeface="+mn-lt"/>
                <a:ea typeface="黑体" panose="02010609060101010101" pitchFamily="2" charset="-122"/>
              </a:endParaRPr>
            </a:p>
            <a:p>
              <a:r>
                <a:rPr kumimoji="1" lang="zh-CN" altLang="en-US" sz="2400" b="1" dirty="0">
                  <a:solidFill>
                    <a:srgbClr val="000099"/>
                  </a:solidFill>
                  <a:latin typeface="+mn-lt"/>
                  <a:ea typeface="黑体" panose="02010609060101010101" pitchFamily="2" charset="-122"/>
                </a:rPr>
                <a:t>户</a:t>
              </a:r>
              <a:endParaRPr kumimoji="1" lang="zh-CN" altLang="en-US" sz="2400" b="1" dirty="0">
                <a:solidFill>
                  <a:srgbClr val="000099"/>
                </a:solidFill>
                <a:latin typeface="+mn-lt"/>
                <a:ea typeface="黑体" panose="02010609060101010101" pitchFamily="2" charset="-122"/>
              </a:endParaRP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anose="02010609060101010101" pitchFamily="2" charset="-122"/>
                </a:rPr>
                <a:t>至互联网</a:t>
              </a:r>
              <a:endParaRPr kumimoji="1" lang="zh-CN" altLang="en-US" sz="2400" b="1" dirty="0">
                <a:solidFill>
                  <a:srgbClr val="00FF00"/>
                </a:solidFill>
                <a:latin typeface="+mn-lt"/>
                <a:ea typeface="黑体" panose="02010609060101010101"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anose="02010609060101010101" pitchFamily="2" charset="-122"/>
                </a:rPr>
                <a:t>已</a:t>
              </a:r>
              <a:r>
                <a:rPr kumimoji="1" lang="zh-CN" altLang="en-US" sz="2000" b="1" dirty="0" smtClean="0">
                  <a:solidFill>
                    <a:srgbClr val="000099"/>
                  </a:solidFill>
                  <a:latin typeface="+mn-lt"/>
                  <a:ea typeface="黑体" panose="02010609060101010101" pitchFamily="2" charset="-122"/>
                </a:rPr>
                <a:t>向互联网管理</a:t>
              </a:r>
              <a:r>
                <a:rPr kumimoji="1" lang="zh-CN" altLang="en-US" sz="2000" b="1" dirty="0">
                  <a:solidFill>
                    <a:srgbClr val="000099"/>
                  </a:solidFill>
                  <a:latin typeface="+mn-lt"/>
                  <a:ea typeface="黑体" panose="02010609060101010101" pitchFamily="2" charset="-122"/>
                </a:rPr>
                <a:t>机构</a:t>
              </a:r>
              <a:endParaRPr kumimoji="1" lang="zh-CN" altLang="en-US" sz="2000" b="1" dirty="0">
                <a:solidFill>
                  <a:srgbClr val="000099"/>
                </a:solidFill>
                <a:latin typeface="+mn-lt"/>
                <a:ea typeface="黑体" panose="02010609060101010101" pitchFamily="2" charset="-122"/>
              </a:endParaRPr>
            </a:p>
            <a:p>
              <a:pPr algn="ctr"/>
              <a:r>
                <a:rPr kumimoji="1" lang="zh-CN" altLang="en-US" sz="2000" b="1" dirty="0">
                  <a:solidFill>
                    <a:srgbClr val="000099"/>
                  </a:solidFill>
                  <a:latin typeface="+mn-lt"/>
                  <a:ea typeface="黑体" panose="02010609060101010101" pitchFamily="2" charset="-122"/>
                </a:rPr>
                <a:t>申请到一批 </a:t>
              </a:r>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地址</a:t>
              </a:r>
              <a:endParaRPr kumimoji="1" lang="zh-CN" altLang="en-US" sz="2000" b="1" dirty="0">
                <a:solidFill>
                  <a:srgbClr val="000099"/>
                </a:solidFill>
                <a:latin typeface="+mn-lt"/>
                <a:ea typeface="黑体" panose="02010609060101010101" pitchFamily="2" charset="-122"/>
              </a:endParaRP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ISP</a:t>
              </a:r>
              <a:endParaRPr kumimoji="1" lang="en-US" altLang="zh-CN" sz="2400" b="1">
                <a:solidFill>
                  <a:srgbClr val="000099"/>
                </a:solidFill>
                <a:latin typeface="+mn-lt"/>
                <a:ea typeface="黑体" panose="02010609060101010101" pitchFamily="2" charset="-122"/>
              </a:endParaRPr>
            </a:p>
          </p:txBody>
        </p:sp>
        <p:sp>
          <p:nvSpPr>
            <p:cNvPr id="192573" name="Freeform 61"/>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接入网</a:t>
              </a:r>
              <a:endParaRPr kumimoji="1" lang="zh-CN" altLang="en-US" sz="2400" b="1" dirty="0">
                <a:solidFill>
                  <a:srgbClr val="000099"/>
                </a:solidFill>
                <a:latin typeface="+mn-lt"/>
                <a:ea typeface="黑体" panose="02010609060101010101" pitchFamily="2" charset="-122"/>
              </a:endParaRP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anose="02010609060101010101" pitchFamily="2" charset="-122"/>
                </a:rPr>
                <a:t>PPP </a:t>
              </a:r>
              <a:r>
                <a:rPr kumimoji="1" lang="zh-CN" altLang="en-US" sz="2400" b="1" dirty="0">
                  <a:solidFill>
                    <a:srgbClr val="000099"/>
                  </a:solidFill>
                  <a:latin typeface="+mn-lt"/>
                  <a:ea typeface="黑体" panose="02010609060101010101" pitchFamily="2" charset="-122"/>
                </a:rPr>
                <a:t>协议</a:t>
              </a:r>
              <a:endParaRPr kumimoji="1" lang="zh-CN" altLang="en-US" sz="2400" b="1" dirty="0">
                <a:solidFill>
                  <a:srgbClr val="000099"/>
                </a:solidFill>
                <a:latin typeface="+mn-lt"/>
                <a:ea typeface="黑体" panose="02010609060101010101" pitchFamily="2" charset="-122"/>
              </a:endParaRPr>
            </a:p>
          </p:txBody>
        </p:sp>
        <p:pic>
          <p:nvPicPr>
            <p:cNvPr id="192569" name="Picture 5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p:txBody>
          <a:bodyPr vert="horz" wrap="square" lIns="91440" tIns="45720" rIns="91440" bIns="45720" anchor="b"/>
          <a:p>
            <a:pPr eaLnBrk="1" hangingPunct="1"/>
            <a:r>
              <a:rPr lang="en-US" altLang="zh-CN"/>
              <a:t>1. PPP </a:t>
            </a:r>
            <a:r>
              <a:rPr lang="zh-CN" altLang="en-US" dirty="0"/>
              <a:t>协议应满足的需求 </a:t>
            </a:r>
            <a:endParaRPr lang="zh-CN" altLang="en-US" dirty="0"/>
          </a:p>
        </p:txBody>
      </p:sp>
      <p:sp>
        <p:nvSpPr>
          <p:cNvPr id="38915" name="Rectangle 3"/>
          <p:cNvSpPr>
            <a:spLocks noGrp="1"/>
          </p:cNvSpPr>
          <p:nvPr>
            <p:ph idx="1"/>
          </p:nvPr>
        </p:nvSpPr>
        <p:spPr>
          <a:xfrm>
            <a:off x="1506538" y="1527493"/>
            <a:ext cx="7772400" cy="4546600"/>
          </a:xfrm>
        </p:spPr>
        <p:txBody>
          <a:bodyPr vert="horz" wrap="square" lIns="91440" tIns="45720" rIns="91440" bIns="45720" anchor="t"/>
          <a:p>
            <a:pPr eaLnBrk="1" hangingPunct="1">
              <a:lnSpc>
                <a:spcPct val="80000"/>
              </a:lnSpc>
            </a:pPr>
            <a:r>
              <a:rPr lang="zh-CN" altLang="en-US" sz="2800" dirty="0"/>
              <a:t>简单</a:t>
            </a:r>
            <a:r>
              <a:rPr lang="en-US" altLang="zh-CN" sz="2800"/>
              <a:t>——</a:t>
            </a:r>
            <a:r>
              <a:rPr lang="zh-CN" altLang="en-US" sz="2800" dirty="0"/>
              <a:t>这是</a:t>
            </a:r>
            <a:r>
              <a:rPr lang="zh-CN" altLang="en-US" sz="2800" dirty="0">
                <a:solidFill>
                  <a:schemeClr val="hlink"/>
                </a:solidFill>
              </a:rPr>
              <a:t>首要的要求</a:t>
            </a:r>
            <a:endParaRPr lang="zh-CN" altLang="en-US" sz="2800" dirty="0">
              <a:solidFill>
                <a:schemeClr val="hlink"/>
              </a:solidFill>
            </a:endParaRPr>
          </a:p>
          <a:p>
            <a:pPr eaLnBrk="1" hangingPunct="1">
              <a:lnSpc>
                <a:spcPct val="80000"/>
              </a:lnSpc>
            </a:pPr>
            <a:r>
              <a:rPr lang="zh-CN" altLang="en-US" sz="2800" dirty="0"/>
              <a:t>封装成帧 </a:t>
            </a:r>
            <a:endParaRPr lang="zh-CN" altLang="en-US" sz="2800" dirty="0"/>
          </a:p>
          <a:p>
            <a:pPr eaLnBrk="1" hangingPunct="1">
              <a:lnSpc>
                <a:spcPct val="80000"/>
              </a:lnSpc>
            </a:pPr>
            <a:r>
              <a:rPr lang="zh-CN" altLang="en-US" sz="2800" dirty="0"/>
              <a:t>透明性 </a:t>
            </a:r>
            <a:endParaRPr lang="zh-CN" altLang="en-US" sz="2800" dirty="0"/>
          </a:p>
          <a:p>
            <a:pPr eaLnBrk="1" hangingPunct="1">
              <a:lnSpc>
                <a:spcPct val="80000"/>
              </a:lnSpc>
            </a:pPr>
            <a:r>
              <a:rPr lang="zh-CN" altLang="en-US" sz="2800" dirty="0"/>
              <a:t>多种网络层协议 </a:t>
            </a:r>
            <a:endParaRPr lang="zh-CN" altLang="en-US" sz="2800" dirty="0"/>
          </a:p>
          <a:p>
            <a:pPr eaLnBrk="1" hangingPunct="1">
              <a:lnSpc>
                <a:spcPct val="80000"/>
              </a:lnSpc>
            </a:pPr>
            <a:r>
              <a:rPr lang="zh-CN" altLang="en-US" sz="2800" dirty="0"/>
              <a:t>多种类型链路 </a:t>
            </a:r>
            <a:endParaRPr lang="zh-CN" altLang="en-US" sz="2800" dirty="0"/>
          </a:p>
          <a:p>
            <a:pPr eaLnBrk="1" hangingPunct="1">
              <a:lnSpc>
                <a:spcPct val="80000"/>
              </a:lnSpc>
            </a:pPr>
            <a:r>
              <a:rPr lang="zh-CN" altLang="en-US" sz="2800" dirty="0"/>
              <a:t>差错检测 </a:t>
            </a:r>
            <a:endParaRPr lang="zh-CN" altLang="en-US" sz="2800" dirty="0"/>
          </a:p>
          <a:p>
            <a:pPr eaLnBrk="1" hangingPunct="1">
              <a:lnSpc>
                <a:spcPct val="80000"/>
              </a:lnSpc>
            </a:pPr>
            <a:r>
              <a:rPr lang="zh-CN" altLang="en-US" sz="2800" dirty="0"/>
              <a:t>检测连接状态 </a:t>
            </a:r>
            <a:endParaRPr lang="zh-CN" altLang="en-US" sz="2800" dirty="0"/>
          </a:p>
          <a:p>
            <a:pPr eaLnBrk="1" hangingPunct="1">
              <a:lnSpc>
                <a:spcPct val="80000"/>
              </a:lnSpc>
            </a:pPr>
            <a:r>
              <a:rPr lang="zh-CN" altLang="en-US" sz="2800" dirty="0"/>
              <a:t>最大传送单元 </a:t>
            </a:r>
            <a:endParaRPr lang="zh-CN" altLang="en-US" sz="2800" dirty="0"/>
          </a:p>
          <a:p>
            <a:pPr eaLnBrk="1" hangingPunct="1">
              <a:lnSpc>
                <a:spcPct val="80000"/>
              </a:lnSpc>
            </a:pPr>
            <a:r>
              <a:rPr lang="zh-CN" altLang="en-US" sz="2800" dirty="0"/>
              <a:t>网络层地址协商 </a:t>
            </a:r>
            <a:endParaRPr lang="zh-CN" altLang="en-US" sz="2800" dirty="0"/>
          </a:p>
          <a:p>
            <a:pPr eaLnBrk="1" hangingPunct="1">
              <a:lnSpc>
                <a:spcPct val="80000"/>
              </a:lnSpc>
            </a:pPr>
            <a:r>
              <a:rPr lang="zh-CN" altLang="en-US" sz="2800" dirty="0"/>
              <a:t>数据压缩协商  </a:t>
            </a:r>
            <a:endParaRPr lang="zh-CN"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endParaRPr lang="zh-CN" altLang="en-US" dirty="0"/>
          </a:p>
        </p:txBody>
      </p:sp>
      <p:sp>
        <p:nvSpPr>
          <p:cNvPr id="381955" name="Rectangle 3"/>
          <p:cNvSpPr>
            <a:spLocks noGrp="1" noChangeArrowheads="1"/>
          </p:cNvSpPr>
          <p:nvPr>
            <p:ph idx="1"/>
          </p:nvPr>
        </p:nvSpPr>
        <p:spPr/>
        <p:txBody>
          <a:bodyPr/>
          <a:lstStyle/>
          <a:p>
            <a:r>
              <a:rPr lang="zh-CN" altLang="en-US" dirty="0"/>
              <a:t>纠错 </a:t>
            </a:r>
            <a:endParaRPr lang="zh-CN" altLang="en-US" dirty="0"/>
          </a:p>
          <a:p>
            <a:r>
              <a:rPr lang="zh-CN" altLang="en-US" dirty="0"/>
              <a:t>流量控制 </a:t>
            </a:r>
            <a:endParaRPr lang="zh-CN" altLang="en-US" dirty="0"/>
          </a:p>
          <a:p>
            <a:r>
              <a:rPr lang="zh-CN" altLang="en-US" dirty="0"/>
              <a:t>序号 </a:t>
            </a:r>
            <a:endParaRPr lang="zh-CN" altLang="en-US" dirty="0"/>
          </a:p>
          <a:p>
            <a:r>
              <a:rPr lang="zh-CN" altLang="en-US" dirty="0"/>
              <a:t>多点线路 </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a:t>
            </a:r>
            <a:r>
              <a:rPr lang="en-US" altLang="zh-CN" dirty="0" smtClean="0"/>
              <a:t>PPP </a:t>
            </a:r>
            <a:r>
              <a:rPr lang="zh-CN" altLang="en-US" dirty="0"/>
              <a:t>协议的组成 </a:t>
            </a:r>
            <a:endParaRPr lang="zh-CN" altLang="en-US" dirty="0"/>
          </a:p>
        </p:txBody>
      </p:sp>
      <p:sp>
        <p:nvSpPr>
          <p:cNvPr id="193539" name="Rectangle 3"/>
          <p:cNvSpPr>
            <a:spLocks noGrp="1" noChangeArrowheads="1"/>
          </p:cNvSpPr>
          <p:nvPr>
            <p:ph idx="1"/>
          </p:nvPr>
        </p:nvSpPr>
        <p:spPr/>
        <p:txBody>
          <a:bodyPr/>
          <a:lstStyle/>
          <a:p>
            <a:r>
              <a:rPr lang="en-US" altLang="zh-CN" dirty="0" smtClean="0"/>
              <a:t>PPP </a:t>
            </a:r>
            <a:r>
              <a:rPr lang="zh-CN" altLang="en-US" dirty="0"/>
              <a:t>协议有三个</a:t>
            </a:r>
            <a:r>
              <a:rPr lang="zh-CN" altLang="en-US" dirty="0" smtClean="0"/>
              <a:t>组成部分：</a:t>
            </a:r>
            <a:endParaRPr lang="zh-CN" altLang="en-US" dirty="0"/>
          </a:p>
          <a:p>
            <a:pPr lvl="1"/>
            <a:r>
              <a:rPr lang="en-US" altLang="zh-CN" dirty="0" smtClean="0">
                <a:latin typeface="Arial" panose="020B0604020202020204" pitchFamily="34" charset="0"/>
              </a:rPr>
              <a:t>(1) </a:t>
            </a:r>
            <a:r>
              <a:rPr lang="zh-CN" altLang="en-US" dirty="0" smtClean="0">
                <a:latin typeface="Arial" panose="020B0604020202020204" pitchFamily="34" charset="0"/>
                <a:ea typeface="黑体" panose="02010609060101010101" pitchFamily="2" charset="-122"/>
              </a:rPr>
              <a:t>一</a:t>
            </a:r>
            <a:r>
              <a:rPr lang="zh-CN" altLang="en-US" dirty="0">
                <a:latin typeface="Arial" panose="020B0604020202020204" pitchFamily="34" charset="0"/>
                <a:ea typeface="黑体" panose="02010609060101010101" pitchFamily="2" charset="-122"/>
              </a:rPr>
              <a:t>个将 </a:t>
            </a:r>
            <a:r>
              <a:rPr lang="en-US" altLang="zh-CN" dirty="0">
                <a:latin typeface="Arial" panose="020B0604020202020204" pitchFamily="34" charset="0"/>
                <a:ea typeface="黑体" panose="02010609060101010101" pitchFamily="2" charset="-122"/>
              </a:rPr>
              <a:t>IP </a:t>
            </a:r>
            <a:r>
              <a:rPr lang="zh-CN" altLang="en-US" dirty="0">
                <a:latin typeface="Arial" panose="020B0604020202020204" pitchFamily="34" charset="0"/>
                <a:ea typeface="黑体" panose="02010609060101010101" pitchFamily="2" charset="-122"/>
              </a:rPr>
              <a:t>数据报封装到串行链路的方法。</a:t>
            </a:r>
            <a:endParaRPr lang="zh-CN" altLang="en-US" dirty="0">
              <a:latin typeface="Arial" panose="020B0604020202020204" pitchFamily="34" charset="0"/>
              <a:ea typeface="黑体" panose="02010609060101010101" pitchFamily="2" charset="-122"/>
            </a:endParaRPr>
          </a:p>
          <a:p>
            <a:pPr lvl="1"/>
            <a:r>
              <a:rPr lang="en-US" altLang="zh-CN" dirty="0" smtClean="0">
                <a:latin typeface="Arial" panose="020B0604020202020204" pitchFamily="34" charset="0"/>
                <a:ea typeface="黑体" panose="02010609060101010101" pitchFamily="2" charset="-122"/>
              </a:rPr>
              <a:t>(2) </a:t>
            </a:r>
            <a:r>
              <a:rPr lang="zh-CN" altLang="en-US" dirty="0" smtClean="0">
                <a:latin typeface="Arial" panose="020B0604020202020204" pitchFamily="34" charset="0"/>
                <a:ea typeface="黑体" panose="02010609060101010101" pitchFamily="2" charset="-122"/>
              </a:rPr>
              <a:t>链路控制</a:t>
            </a:r>
            <a:r>
              <a:rPr lang="zh-CN" altLang="en-US" dirty="0">
                <a:latin typeface="Arial" panose="020B0604020202020204" pitchFamily="34" charset="0"/>
                <a:ea typeface="黑体" panose="02010609060101010101" pitchFamily="2" charset="-122"/>
              </a:rPr>
              <a:t>协议 </a:t>
            </a:r>
            <a:r>
              <a:rPr lang="en-US" altLang="zh-CN" dirty="0">
                <a:latin typeface="Arial" panose="020B0604020202020204" pitchFamily="34" charset="0"/>
                <a:ea typeface="黑体" panose="02010609060101010101" pitchFamily="2" charset="-122"/>
              </a:rPr>
              <a:t>LCP (Link Control Protocol)</a:t>
            </a:r>
            <a:r>
              <a:rPr lang="zh-CN" altLang="en-US" dirty="0">
                <a:latin typeface="Arial" panose="020B0604020202020204" pitchFamily="34" charset="0"/>
                <a:ea typeface="黑体" panose="02010609060101010101" pitchFamily="2" charset="-122"/>
              </a:rPr>
              <a:t>。</a:t>
            </a:r>
            <a:endParaRPr lang="zh-CN" altLang="en-US" dirty="0">
              <a:latin typeface="Arial" panose="020B0604020202020204" pitchFamily="34" charset="0"/>
              <a:ea typeface="黑体" panose="02010609060101010101" pitchFamily="2" charset="-122"/>
            </a:endParaRPr>
          </a:p>
          <a:p>
            <a:pPr lvl="2"/>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用来建立、配置和测试数据链路连接的</a:t>
            </a:r>
            <a:endParaRPr lang="zh-CN" altLang="en-US" dirty="0">
              <a:latin typeface="Arial" panose="020B0604020202020204" pitchFamily="34" charset="0"/>
              <a:ea typeface="黑体" panose="02010609060101010101" pitchFamily="2" charset="-122"/>
            </a:endParaRPr>
          </a:p>
          <a:p>
            <a:pPr lvl="1"/>
            <a:r>
              <a:rPr lang="en-US" altLang="zh-CN" dirty="0" smtClean="0">
                <a:latin typeface="Arial" panose="020B0604020202020204" pitchFamily="34" charset="0"/>
                <a:ea typeface="黑体" panose="02010609060101010101" pitchFamily="2" charset="-122"/>
              </a:rPr>
              <a:t>(3) </a:t>
            </a:r>
            <a:r>
              <a:rPr lang="zh-CN" altLang="en-US" dirty="0" smtClean="0">
                <a:latin typeface="Arial" panose="020B0604020202020204" pitchFamily="34" charset="0"/>
                <a:ea typeface="黑体" panose="02010609060101010101" pitchFamily="2" charset="-122"/>
              </a:rPr>
              <a:t>网络</a:t>
            </a:r>
            <a:r>
              <a:rPr lang="zh-CN" altLang="en-US" dirty="0">
                <a:latin typeface="Arial" panose="020B0604020202020204" pitchFamily="34" charset="0"/>
                <a:ea typeface="黑体" panose="02010609060101010101" pitchFamily="2" charset="-122"/>
              </a:rPr>
              <a:t>控制协议 </a:t>
            </a:r>
            <a:r>
              <a:rPr lang="en-US" altLang="zh-CN" dirty="0">
                <a:latin typeface="Arial" panose="020B0604020202020204" pitchFamily="34" charset="0"/>
                <a:ea typeface="黑体" panose="02010609060101010101" pitchFamily="2" charset="-122"/>
              </a:rPr>
              <a:t>NCP (Network Control Protocol)</a:t>
            </a:r>
            <a:r>
              <a:rPr lang="zh-CN" altLang="en-US" dirty="0">
                <a:latin typeface="Arial" panose="020B0604020202020204" pitchFamily="34" charset="0"/>
                <a:ea typeface="黑体" panose="02010609060101010101" pitchFamily="2" charset="-122"/>
              </a:rPr>
              <a:t>。</a:t>
            </a:r>
            <a:r>
              <a:rPr lang="zh-CN" altLang="en-US" dirty="0"/>
              <a:t>   </a:t>
            </a:r>
            <a:endParaRPr lang="zh-CN" altLang="en-US" dirty="0"/>
          </a:p>
          <a:p>
            <a:pPr lvl="2"/>
            <a:r>
              <a:rPr lang="en-US" altLang="zh-CN" dirty="0"/>
              <a:t>——</a:t>
            </a:r>
            <a:r>
              <a:rPr lang="zh-CN" altLang="en-US" dirty="0"/>
              <a:t>一套。其中每一个协议支持不同的网络层协议</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smtClean="0"/>
              <a:t>PPP </a:t>
            </a:r>
            <a:r>
              <a:rPr lang="zh-CN" altLang="en-US" dirty="0"/>
              <a:t>协议的帧格式</a:t>
            </a:r>
            <a:endParaRPr lang="zh-CN" altLang="en-US" dirty="0"/>
          </a:p>
        </p:txBody>
      </p:sp>
      <p:sp>
        <p:nvSpPr>
          <p:cNvPr id="195587" name="Rectangle 3"/>
          <p:cNvSpPr>
            <a:spLocks noGrp="1" noChangeArrowheads="1"/>
          </p:cNvSpPr>
          <p:nvPr>
            <p:ph idx="1"/>
          </p:nvPr>
        </p:nvSpPr>
        <p:spPr/>
        <p:txBody>
          <a:bodyPr/>
          <a:lstStyle/>
          <a:p>
            <a:r>
              <a:rPr lang="en-US" altLang="zh-CN" sz="2800" dirty="0" smtClean="0"/>
              <a:t>PPP </a:t>
            </a:r>
            <a:r>
              <a:rPr lang="zh-CN" altLang="zh-CN" sz="2800" dirty="0" smtClean="0"/>
              <a:t>帧</a:t>
            </a:r>
            <a:r>
              <a:rPr lang="zh-CN" altLang="zh-CN" sz="2800" dirty="0"/>
              <a:t>的首部和尾部分别</a:t>
            </a:r>
            <a:r>
              <a:rPr lang="zh-CN" altLang="zh-CN" sz="2800" dirty="0" smtClean="0"/>
              <a:t>为</a:t>
            </a:r>
            <a:r>
              <a:rPr lang="en-US" altLang="zh-CN" sz="2800" dirty="0" smtClean="0"/>
              <a:t> 4 </a:t>
            </a:r>
            <a:r>
              <a:rPr lang="zh-CN" altLang="zh-CN" sz="2800" dirty="0" smtClean="0"/>
              <a:t>个</a:t>
            </a:r>
            <a:r>
              <a:rPr lang="zh-CN" altLang="zh-CN" sz="2800" dirty="0"/>
              <a:t>字段</a:t>
            </a:r>
            <a:r>
              <a:rPr lang="zh-CN" altLang="zh-CN" sz="2800" dirty="0" smtClean="0"/>
              <a:t>和</a:t>
            </a:r>
            <a:r>
              <a:rPr lang="en-US" altLang="zh-CN" sz="2800" dirty="0" smtClean="0"/>
              <a:t> 2 </a:t>
            </a:r>
            <a:r>
              <a:rPr lang="zh-CN" altLang="zh-CN" sz="2800" dirty="0" smtClean="0"/>
              <a:t>个</a:t>
            </a:r>
            <a:r>
              <a:rPr lang="zh-CN" altLang="zh-CN" sz="2800" dirty="0"/>
              <a:t>字段。</a:t>
            </a:r>
            <a:endParaRPr lang="en-US" altLang="zh-CN" sz="2800" dirty="0" smtClean="0"/>
          </a:p>
          <a:p>
            <a:r>
              <a:rPr lang="zh-CN" altLang="en-US" sz="2800" dirty="0" smtClean="0"/>
              <a:t>标志</a:t>
            </a:r>
            <a:r>
              <a:rPr lang="zh-CN" altLang="en-US" sz="2800" dirty="0"/>
              <a:t>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r>
              <a:rPr lang="zh-CN" altLang="en-US" sz="2800" dirty="0" smtClean="0"/>
              <a:t>。</a:t>
            </a:r>
            <a:endParaRPr lang="en-US" altLang="zh-CN" sz="2800" dirty="0" smtClean="0"/>
          </a:p>
          <a:p>
            <a:r>
              <a:rPr lang="zh-CN" altLang="en-US" sz="2800" dirty="0" smtClean="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endParaRPr lang="zh-CN" altLang="en-US" sz="2800" dirty="0"/>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endParaRPr lang="zh-CN" altLang="en-US" sz="2800" dirty="0"/>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a:t>
            </a:r>
            <a:r>
              <a:rPr lang="en-US" altLang="zh-CN" sz="2800" b="1" dirty="0">
                <a:solidFill>
                  <a:srgbClr val="FF0000"/>
                </a:solidFill>
              </a:rPr>
              <a:t> </a:t>
            </a:r>
            <a:r>
              <a:rPr lang="zh-CN" altLang="en-US" sz="2800" dirty="0">
                <a:solidFill>
                  <a:srgbClr val="FF0000"/>
                </a:solidFill>
              </a:rPr>
              <a:t>帧的长度都是整数字节</a:t>
            </a:r>
            <a:r>
              <a:rPr lang="zh-CN" altLang="en-US" sz="2800" dirty="0" smtClean="0">
                <a:solidFill>
                  <a:srgbClr val="FF0000"/>
                </a:solidFill>
              </a:rPr>
              <a:t>。</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endParaRPr lang="zh-CN" altLang="en-US" dirty="0"/>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IP </a:t>
            </a:r>
            <a:r>
              <a:rPr kumimoji="1" lang="zh-CN" altLang="en-US" b="1">
                <a:solidFill>
                  <a:srgbClr val="000099"/>
                </a:solidFill>
                <a:latin typeface="+mn-lt"/>
                <a:ea typeface="黑体" panose="02010609060101010101" pitchFamily="2" charset="-122"/>
              </a:rPr>
              <a:t>数据报</a:t>
            </a:r>
            <a:endParaRPr kumimoji="1" lang="zh-CN" altLang="en-US" b="1">
              <a:solidFill>
                <a:srgbClr val="000099"/>
              </a:solidFill>
              <a:latin typeface="+mn-lt"/>
              <a:ea typeface="黑体" panose="02010609060101010101" pitchFamily="2" charset="-122"/>
            </a:endParaRP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不超过 </a:t>
            </a:r>
            <a:r>
              <a:rPr kumimoji="1" lang="en-US" altLang="zh-CN" b="1">
                <a:solidFill>
                  <a:srgbClr val="000099"/>
                </a:solidFill>
                <a:latin typeface="+mn-lt"/>
                <a:ea typeface="黑体" panose="02010609060101010101" pitchFamily="2" charset="-122"/>
              </a:rPr>
              <a:t>1500 </a:t>
            </a:r>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PPP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先发送</a:t>
            </a:r>
            <a:endParaRPr kumimoji="1" lang="zh-CN" altLang="en-US" b="1">
              <a:solidFill>
                <a:srgbClr val="000099"/>
              </a:solidFill>
              <a:latin typeface="+mn-lt"/>
              <a:ea typeface="黑体" panose="02010609060101010101" pitchFamily="2" charset="-122"/>
            </a:endParaRP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anose="02010609060101010101"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7E</a:t>
            </a:r>
            <a:endParaRPr kumimoji="1" lang="en-US" altLang="zh-CN" b="1" dirty="0">
              <a:solidFill>
                <a:srgbClr val="000099"/>
              </a:solidFill>
              <a:latin typeface="+mn-lt"/>
              <a:ea typeface="黑体" panose="02010609060101010101" pitchFamily="2" charset="-122"/>
            </a:endParaRP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FF</a:t>
            </a:r>
            <a:endParaRPr kumimoji="1" lang="en-US" altLang="zh-CN" b="1">
              <a:solidFill>
                <a:srgbClr val="000099"/>
              </a:solidFill>
              <a:latin typeface="+mn-lt"/>
              <a:ea typeface="黑体" panose="02010609060101010101" pitchFamily="2" charset="-122"/>
            </a:endParaRP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03</a:t>
            </a:r>
            <a:endParaRPr kumimoji="1" lang="en-US" altLang="zh-CN" b="1" dirty="0">
              <a:solidFill>
                <a:srgbClr val="000099"/>
              </a:solidFill>
              <a:latin typeface="+mn-lt"/>
              <a:ea typeface="黑体" panose="02010609060101010101" pitchFamily="2" charset="-122"/>
            </a:endParaRP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a:t>
            </a:r>
            <a:endParaRPr kumimoji="1" lang="en-US" altLang="zh-CN" b="1">
              <a:solidFill>
                <a:srgbClr val="000099"/>
              </a:solidFill>
              <a:latin typeface="+mn-lt"/>
              <a:ea typeface="黑体" panose="02010609060101010101" pitchFamily="2" charset="-122"/>
            </a:endParaRP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endParaRPr kumimoji="1" lang="en-US" altLang="zh-CN" b="1">
              <a:solidFill>
                <a:srgbClr val="000099"/>
              </a:solidFill>
              <a:latin typeface="+mn-lt"/>
              <a:ea typeface="黑体" panose="02010609060101010101" pitchFamily="2" charset="-122"/>
            </a:endParaRP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FCS</a:t>
            </a:r>
            <a:endParaRPr kumimoji="1" lang="en-US" altLang="zh-CN" b="1">
              <a:solidFill>
                <a:srgbClr val="000099"/>
              </a:solidFill>
              <a:latin typeface="+mn-lt"/>
              <a:ea typeface="黑体" panose="02010609060101010101" pitchFamily="2" charset="-122"/>
            </a:endParaRP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a:t>
            </a:r>
            <a:endParaRPr kumimoji="1" lang="en-US" altLang="zh-CN" b="1">
              <a:solidFill>
                <a:srgbClr val="000099"/>
              </a:solidFill>
              <a:latin typeface="+mn-lt"/>
              <a:ea typeface="黑体" panose="02010609060101010101" pitchFamily="2" charset="-122"/>
            </a:endParaRP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7E</a:t>
            </a:r>
            <a:endParaRPr kumimoji="1" lang="en-US" altLang="zh-CN" b="1">
              <a:solidFill>
                <a:srgbClr val="000099"/>
              </a:solidFill>
              <a:latin typeface="+mn-lt"/>
              <a:ea typeface="黑体" panose="02010609060101010101" pitchFamily="2" charset="-122"/>
            </a:endParaRP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协议</a:t>
            </a:r>
            <a:endParaRPr kumimoji="1" lang="zh-CN" altLang="en-US" b="1" dirty="0">
              <a:solidFill>
                <a:srgbClr val="000099"/>
              </a:solidFill>
              <a:latin typeface="+mn-lt"/>
              <a:ea typeface="黑体" panose="02010609060101010101" pitchFamily="2" charset="-122"/>
            </a:endParaRP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信    息    部    分</a:t>
            </a:r>
            <a:endParaRPr kumimoji="1" lang="zh-CN" altLang="en-US" b="1" dirty="0">
              <a:solidFill>
                <a:srgbClr val="000099"/>
              </a:solidFill>
              <a:latin typeface="+mn-lt"/>
              <a:ea typeface="黑体" panose="02010609060101010101" pitchFamily="2" charset="-122"/>
            </a:endParaRPr>
          </a:p>
        </p:txBody>
      </p:sp>
      <p:sp>
        <p:nvSpPr>
          <p:cNvPr id="194594" name="AutoShape 34"/>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5" name="AutoShape 35"/>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尾部</a:t>
            </a:r>
            <a:endParaRPr kumimoji="1" lang="zh-CN" altLang="en-US" sz="2000" b="1">
              <a:solidFill>
                <a:srgbClr val="000099"/>
              </a:solidFill>
              <a:latin typeface="+mn-lt"/>
              <a:ea typeface="黑体" panose="02010609060101010101" pitchFamily="2" charset="-122"/>
            </a:endParaRP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anose="02010609060101010101" pitchFamily="2" charset="-122"/>
              </a:rPr>
              <a:t>PPP </a:t>
            </a:r>
            <a:r>
              <a:rPr lang="zh-CN" altLang="en-US" sz="2400" b="1" dirty="0">
                <a:latin typeface="+mn-lt"/>
                <a:ea typeface="黑体" panose="02010609060101010101" pitchFamily="2" charset="-122"/>
              </a:rPr>
              <a:t>有一个 </a:t>
            </a:r>
            <a:r>
              <a:rPr lang="en-US" altLang="zh-CN" sz="2400" b="1" dirty="0">
                <a:latin typeface="+mn-lt"/>
                <a:ea typeface="黑体" panose="02010609060101010101" pitchFamily="2" charset="-122"/>
              </a:rPr>
              <a:t>2 </a:t>
            </a:r>
            <a:r>
              <a:rPr lang="zh-CN" altLang="en-US" sz="2400" b="1" dirty="0">
                <a:latin typeface="+mn-lt"/>
                <a:ea typeface="黑体" panose="02010609060101010101" pitchFamily="2" charset="-122"/>
              </a:rPr>
              <a:t>个字节的协议字段</a:t>
            </a:r>
            <a:r>
              <a:rPr lang="zh-CN" altLang="en-US" sz="2400" b="1" dirty="0" smtClean="0">
                <a:latin typeface="+mn-lt"/>
                <a:ea typeface="黑体" panose="02010609060101010101" pitchFamily="2" charset="-122"/>
              </a:rPr>
              <a:t>。其值</a:t>
            </a:r>
            <a:endParaRPr lang="zh-CN" altLang="en-US" sz="2400" b="1" dirty="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a:latin typeface="+mn-lt"/>
                <a:ea typeface="黑体" panose="02010609060101010101" pitchFamily="2" charset="-122"/>
              </a:rPr>
              <a:t>若</a:t>
            </a:r>
            <a:r>
              <a:rPr lang="zh-CN" altLang="en-US" sz="2400" b="1" dirty="0" smtClean="0">
                <a:latin typeface="+mn-lt"/>
                <a:ea typeface="黑体" panose="02010609060101010101" pitchFamily="2" charset="-122"/>
              </a:rPr>
              <a:t>为 </a:t>
            </a:r>
            <a:r>
              <a:rPr lang="en-US" altLang="zh-CN" sz="2400" b="1" dirty="0" smtClean="0">
                <a:latin typeface="+mn-lt"/>
                <a:ea typeface="黑体" panose="02010609060101010101" pitchFamily="2" charset="-122"/>
              </a:rPr>
              <a:t>0x0021</a:t>
            </a:r>
            <a:r>
              <a:rPr lang="zh-CN" altLang="en-US" sz="2400" b="1" dirty="0" smtClean="0">
                <a:latin typeface="+mn-lt"/>
                <a:ea typeface="黑体" panose="02010609060101010101" pitchFamily="2" charset="-122"/>
              </a:rPr>
              <a:t>，则信息字段就是 </a:t>
            </a:r>
            <a:r>
              <a:rPr lang="en-US" altLang="zh-CN" sz="2400" b="1" dirty="0" smtClean="0">
                <a:latin typeface="+mn-lt"/>
                <a:ea typeface="黑体" panose="02010609060101010101" pitchFamily="2" charset="-122"/>
              </a:rPr>
              <a:t>IP </a:t>
            </a:r>
            <a:r>
              <a:rPr lang="zh-CN" altLang="en-US" sz="2400" b="1" dirty="0">
                <a:latin typeface="+mn-lt"/>
                <a:ea typeface="黑体" panose="02010609060101010101" pitchFamily="2" charset="-122"/>
              </a:rPr>
              <a:t>数据报</a:t>
            </a:r>
            <a:r>
              <a:rPr lang="zh-CN" altLang="en-US" sz="2400" b="1" dirty="0" smtClean="0">
                <a:latin typeface="+mn-lt"/>
                <a:ea typeface="黑体" panose="02010609060101010101" pitchFamily="2" charset="-122"/>
              </a:rPr>
              <a:t>。</a:t>
            </a:r>
            <a:endParaRPr lang="en-US" altLang="zh-CN" sz="2400" b="1" dirty="0" smtClean="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a:ea typeface="黑体" panose="02010609060101010101" pitchFamily="2" charset="-122"/>
              </a:rPr>
              <a:t>若为 </a:t>
            </a:r>
            <a:r>
              <a:rPr lang="en-US" altLang="zh-CN" sz="2400" b="1" dirty="0">
                <a:ea typeface="黑体" panose="02010609060101010101" pitchFamily="2" charset="-122"/>
              </a:rPr>
              <a:t>0x8021</a:t>
            </a:r>
            <a:r>
              <a:rPr lang="zh-CN" altLang="en-US" sz="2400" b="1" dirty="0">
                <a:ea typeface="黑体" panose="02010609060101010101" pitchFamily="2" charset="-122"/>
              </a:rPr>
              <a:t>，则信息字段是网络控制数据</a:t>
            </a:r>
            <a:r>
              <a:rPr lang="zh-CN" altLang="en-US" sz="2400" b="1" dirty="0" smtClean="0">
                <a:ea typeface="黑体" panose="02010609060101010101" pitchFamily="2" charset="-122"/>
              </a:rPr>
              <a:t>。</a:t>
            </a:r>
            <a:endParaRPr lang="zh-CN" altLang="en-US" sz="2400" b="1" dirty="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a:latin typeface="+mn-lt"/>
                <a:ea typeface="黑体" panose="02010609060101010101" pitchFamily="2" charset="-122"/>
              </a:rPr>
              <a:t>若为 </a:t>
            </a:r>
            <a:r>
              <a:rPr lang="en-US" altLang="zh-CN" sz="2400" b="1" dirty="0" smtClean="0">
                <a:latin typeface="+mn-lt"/>
                <a:ea typeface="黑体" panose="02010609060101010101" pitchFamily="2" charset="-122"/>
              </a:rPr>
              <a:t>0xC021</a:t>
            </a:r>
            <a:r>
              <a:rPr lang="zh-CN" altLang="en-US" sz="2400" b="1" dirty="0">
                <a:latin typeface="+mn-lt"/>
                <a:ea typeface="黑体" panose="02010609060101010101" pitchFamily="2" charset="-122"/>
              </a:rPr>
              <a:t>，</a:t>
            </a:r>
            <a:r>
              <a:rPr lang="zh-CN" altLang="en-US" sz="2400" b="1" dirty="0" smtClean="0">
                <a:latin typeface="+mn-lt"/>
                <a:ea typeface="黑体" panose="02010609060101010101" pitchFamily="2" charset="-122"/>
              </a:rPr>
              <a:t>则</a:t>
            </a:r>
            <a:r>
              <a:rPr lang="zh-CN" altLang="en-US" sz="2400" b="1" dirty="0">
                <a:latin typeface="+mn-lt"/>
                <a:ea typeface="黑体" panose="02010609060101010101" pitchFamily="2" charset="-122"/>
              </a:rPr>
              <a:t>信息字段是 </a:t>
            </a:r>
            <a:r>
              <a:rPr lang="en-US" altLang="zh-CN" sz="2400" b="1" dirty="0">
                <a:latin typeface="+mn-lt"/>
                <a:ea typeface="黑体" panose="02010609060101010101" pitchFamily="2" charset="-122"/>
              </a:rPr>
              <a:t>PPP </a:t>
            </a:r>
            <a:r>
              <a:rPr lang="zh-CN" altLang="en-US" sz="2400" b="1" dirty="0">
                <a:latin typeface="+mn-lt"/>
                <a:ea typeface="黑体" panose="02010609060101010101" pitchFamily="2" charset="-122"/>
              </a:rPr>
              <a:t>链路控制数据。</a:t>
            </a:r>
            <a:endParaRPr lang="zh-CN" altLang="en-US" sz="2400" b="1" dirty="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smtClean="0">
                <a:ea typeface="黑体" panose="02010609060101010101" pitchFamily="2" charset="-122"/>
              </a:rPr>
              <a:t>若</a:t>
            </a:r>
            <a:r>
              <a:rPr lang="zh-CN" altLang="en-US" sz="2400" b="1" dirty="0">
                <a:ea typeface="黑体" panose="02010609060101010101" pitchFamily="2" charset="-122"/>
              </a:rPr>
              <a:t>为 </a:t>
            </a:r>
            <a:r>
              <a:rPr lang="en-US" altLang="zh-CN" sz="2400" b="1" dirty="0" smtClean="0">
                <a:ea typeface="黑体" panose="02010609060101010101" pitchFamily="2" charset="-122"/>
              </a:rPr>
              <a:t>0xC023</a:t>
            </a:r>
            <a:r>
              <a:rPr lang="zh-CN" altLang="en-US" sz="2400" b="1" dirty="0" smtClean="0">
                <a:ea typeface="黑体" panose="02010609060101010101" pitchFamily="2" charset="-122"/>
              </a:rPr>
              <a:t>，</a:t>
            </a:r>
            <a:r>
              <a:rPr lang="zh-CN" altLang="en-US" sz="2400" b="1" dirty="0">
                <a:ea typeface="黑体" panose="02010609060101010101" pitchFamily="2" charset="-122"/>
              </a:rPr>
              <a:t>则信息字段</a:t>
            </a:r>
            <a:r>
              <a:rPr lang="zh-CN" altLang="en-US" sz="2400" b="1" dirty="0" smtClean="0">
                <a:ea typeface="黑体" panose="02010609060101010101" pitchFamily="2" charset="-122"/>
              </a:rPr>
              <a:t>是鉴别数据。</a:t>
            </a:r>
            <a:endParaRPr lang="en-US" altLang="zh-CN" sz="2400" b="1"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endParaRPr lang="zh-CN" altLang="en-US" dirty="0"/>
          </a:p>
        </p:txBody>
      </p:sp>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611">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a:t>字符填充 </a:t>
            </a:r>
            <a:endParaRPr lang="zh-CN" altLang="en-US"/>
          </a:p>
        </p:txBody>
      </p:sp>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solidFill>
                  <a:srgbClr val="FF0000"/>
                </a:solidFill>
              </a:rPr>
              <a:t>0x7E </a:t>
            </a:r>
            <a:r>
              <a:rPr lang="zh-CN" altLang="en-US" dirty="0"/>
              <a:t>字节转变成为 </a:t>
            </a:r>
            <a:r>
              <a:rPr lang="en-US" altLang="zh-CN" dirty="0"/>
              <a:t>2 </a:t>
            </a:r>
            <a:r>
              <a:rPr lang="zh-CN" altLang="en-US" dirty="0"/>
              <a:t>字节</a:t>
            </a:r>
            <a:r>
              <a:rPr lang="zh-CN" altLang="en-US" dirty="0" smtClean="0"/>
              <a:t>序列 </a:t>
            </a:r>
            <a:r>
              <a:rPr lang="en-US" altLang="zh-CN" dirty="0" smtClean="0"/>
              <a:t>(</a:t>
            </a:r>
            <a:r>
              <a:rPr lang="en-US" altLang="zh-CN" dirty="0">
                <a:solidFill>
                  <a:srgbClr val="FF0000"/>
                </a:solidFill>
              </a:rPr>
              <a:t>0x7D, 0x5E</a:t>
            </a:r>
            <a:r>
              <a:rPr lang="en-US" altLang="zh-CN" dirty="0"/>
              <a:t>)</a:t>
            </a:r>
            <a:r>
              <a:rPr lang="zh-CN" altLang="en-US" dirty="0"/>
              <a:t>。 </a:t>
            </a:r>
            <a:endParaRPr lang="zh-CN" altLang="en-US" sz="3600" dirty="0"/>
          </a:p>
          <a:p>
            <a:pPr>
              <a:spcBef>
                <a:spcPts val="1200"/>
              </a:spcBef>
            </a:pPr>
            <a:r>
              <a:rPr lang="zh-CN" altLang="en-US" dirty="0"/>
              <a:t>若信息字段中出现一个 </a:t>
            </a:r>
            <a:r>
              <a:rPr lang="en-US" altLang="zh-CN" dirty="0">
                <a:solidFill>
                  <a:srgbClr val="FF0000"/>
                </a:solidFill>
              </a:rPr>
              <a:t>0x7D </a:t>
            </a:r>
            <a:r>
              <a:rPr lang="zh-CN" altLang="en-US" dirty="0"/>
              <a:t>的字节</a:t>
            </a:r>
            <a:r>
              <a:rPr lang="en-US" altLang="zh-CN" dirty="0"/>
              <a:t>, </a:t>
            </a:r>
            <a:r>
              <a:rPr lang="zh-CN" altLang="en-US" dirty="0"/>
              <a:t>则将其转变成为 </a:t>
            </a:r>
            <a:r>
              <a:rPr lang="en-US" altLang="zh-CN" dirty="0"/>
              <a:t>2 </a:t>
            </a:r>
            <a:r>
              <a:rPr lang="zh-CN" altLang="en-US" dirty="0"/>
              <a:t>字节</a:t>
            </a:r>
            <a:r>
              <a:rPr lang="zh-CN" altLang="en-US" dirty="0" smtClean="0"/>
              <a:t>序列 </a:t>
            </a:r>
            <a:r>
              <a:rPr lang="en-US" altLang="zh-CN" dirty="0" smtClean="0"/>
              <a:t>(</a:t>
            </a:r>
            <a:r>
              <a:rPr lang="en-US" altLang="zh-CN" dirty="0">
                <a:solidFill>
                  <a:srgbClr val="FF0000"/>
                </a:solidFill>
              </a:rPr>
              <a:t>0x7D, 0x5D</a:t>
            </a:r>
            <a:r>
              <a:rPr lang="en-US" altLang="zh-CN" dirty="0"/>
              <a:t>)</a:t>
            </a:r>
            <a:r>
              <a:rPr lang="zh-CN" altLang="en-US" dirty="0"/>
              <a:t>。</a:t>
            </a:r>
            <a:endParaRPr lang="zh-CN" altLang="en-US" dirty="0"/>
          </a:p>
          <a:p>
            <a:pPr>
              <a:spcBef>
                <a:spcPts val="1200"/>
              </a:spcBef>
            </a:pPr>
            <a:r>
              <a:rPr lang="zh-CN" altLang="en-US" dirty="0"/>
              <a:t>若信息字段中出现 </a:t>
            </a:r>
            <a:r>
              <a:rPr lang="en-US" altLang="zh-CN" dirty="0"/>
              <a:t>ASCII </a:t>
            </a:r>
            <a:r>
              <a:rPr lang="zh-CN" altLang="en-US" dirty="0"/>
              <a:t>码的控制字符（即数值</a:t>
            </a:r>
            <a:r>
              <a:rPr lang="zh-CN" altLang="en-US" dirty="0">
                <a:solidFill>
                  <a:srgbClr val="FF0000"/>
                </a:solidFill>
              </a:rPr>
              <a:t>小于 </a:t>
            </a:r>
            <a:r>
              <a:rPr lang="en-US" altLang="zh-CN" dirty="0">
                <a:solidFill>
                  <a:srgbClr val="FF0000"/>
                </a:solidFill>
              </a:rPr>
              <a:t>0x20 </a:t>
            </a:r>
            <a:r>
              <a:rPr lang="zh-CN" altLang="en-US" dirty="0">
                <a:solidFill>
                  <a:srgbClr val="FF0000"/>
                </a:solidFill>
              </a:rPr>
              <a:t>的字符</a:t>
            </a:r>
            <a:r>
              <a:rPr lang="zh-CN" altLang="en-US" dirty="0"/>
              <a:t>），则在该字符前面要加入一个 </a:t>
            </a:r>
            <a:r>
              <a:rPr lang="en-US" altLang="zh-CN" dirty="0">
                <a:solidFill>
                  <a:srgbClr val="FF0000"/>
                </a:solidFill>
              </a:rPr>
              <a:t>0x7D </a:t>
            </a:r>
            <a:r>
              <a:rPr lang="zh-CN" altLang="en-US" dirty="0"/>
              <a:t>字节，同时将该字符的编码加以改变。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7635">
                                            <p:txEl>
                                              <p:pRg st="4294967295" end="429496729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endParaRPr lang="zh-CN" altLang="en-US" dirty="0"/>
          </a:p>
        </p:txBody>
      </p:sp>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a:t>
            </a:r>
            <a:r>
              <a:rPr lang="zh-CN" altLang="en-US" dirty="0" smtClean="0"/>
              <a:t>，使用</a:t>
            </a:r>
            <a:r>
              <a:rPr lang="zh-CN" altLang="en-US" dirty="0"/>
              <a:t>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endParaRPr lang="zh-CN" altLang="en-US" dirty="0">
              <a:solidFill>
                <a:srgbClr val="0000CC"/>
              </a:solidFill>
            </a:endParaRP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smtClean="0"/>
              <a:t>。</a:t>
            </a:r>
            <a:endParaRPr lang="en-US" altLang="zh-CN" dirty="0" smtClean="0"/>
          </a:p>
          <a:p>
            <a:r>
              <a:rPr lang="zh-CN" altLang="en-US" dirty="0" smtClean="0"/>
              <a:t>接收</a:t>
            </a:r>
            <a:r>
              <a:rPr lang="zh-CN" altLang="en-US" dirty="0"/>
              <a:t>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smtClean="0"/>
              <a:t>删除。</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endParaRPr lang="zh-CN" altLang="en-US" dirty="0"/>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a:t>
            </a:r>
            <a:r>
              <a:rPr kumimoji="1" lang="en-US" altLang="zh-CN" sz="2400" b="1" dirty="0">
                <a:solidFill>
                  <a:srgbClr val="000099"/>
                </a:solidFill>
                <a:latin typeface="+mn-lt"/>
                <a:ea typeface="黑体" panose="02010609060101010101" pitchFamily="2" charset="-122"/>
              </a:rPr>
              <a:t>0 </a:t>
            </a:r>
            <a:r>
              <a:rPr kumimoji="1" lang="en-US" altLang="zh-CN" sz="2400" b="1" dirty="0">
                <a:solidFill>
                  <a:srgbClr val="C00000"/>
                </a:solidFill>
                <a:latin typeface="+mn-lt"/>
                <a:ea typeface="黑体" panose="02010609060101010101" pitchFamily="2" charset="-122"/>
              </a:rPr>
              <a:t>1 0</a:t>
            </a:r>
            <a:r>
              <a:rPr kumimoji="1" lang="en-US" altLang="zh-CN" sz="2400" b="1" dirty="0">
                <a:solidFill>
                  <a:srgbClr val="000099"/>
                </a:solidFill>
                <a:latin typeface="+mn-lt"/>
                <a:ea typeface="黑体" panose="02010609060101010101" pitchFamily="2" charset="-122"/>
              </a:rPr>
              <a:t> 0 0 1 0 1 0</a:t>
            </a:r>
            <a:endParaRPr kumimoji="1" lang="en-US" altLang="zh-CN" sz="2400" b="1" dirty="0">
              <a:solidFill>
                <a:srgbClr val="000099"/>
              </a:solidFill>
              <a:latin typeface="+mn-lt"/>
              <a:ea typeface="黑体" panose="02010609060101010101" pitchFamily="2" charset="-122"/>
            </a:endParaRP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0 1 1 1 1 1 1 0 </a:t>
            </a:r>
            <a:r>
              <a:rPr kumimoji="1" lang="en-US" altLang="zh-CN" sz="2400" b="1" dirty="0">
                <a:solidFill>
                  <a:srgbClr val="000099"/>
                </a:solidFill>
                <a:latin typeface="+mn-lt"/>
                <a:ea typeface="黑体" panose="02010609060101010101" pitchFamily="2" charset="-122"/>
              </a:rPr>
              <a:t>0 0 1 0 1 0</a:t>
            </a:r>
            <a:endParaRPr kumimoji="1" lang="en-US" altLang="zh-CN" sz="2400" b="1" dirty="0">
              <a:solidFill>
                <a:srgbClr val="000099"/>
              </a:solidFill>
              <a:latin typeface="+mn-lt"/>
              <a:ea typeface="黑体" panose="02010609060101010101" pitchFamily="2" charset="-122"/>
            </a:endParaRP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a:t>
            </a:r>
            <a:r>
              <a:rPr kumimoji="1" lang="en-US" altLang="zh-CN" sz="2400" b="1" dirty="0">
                <a:solidFill>
                  <a:srgbClr val="000099"/>
                </a:solidFill>
                <a:latin typeface="+mn-lt"/>
                <a:ea typeface="黑体" panose="02010609060101010101" pitchFamily="2" charset="-122"/>
              </a:rPr>
              <a:t>0 </a:t>
            </a:r>
            <a:r>
              <a:rPr kumimoji="1" lang="en-US" altLang="zh-CN" sz="2400" b="1" dirty="0">
                <a:solidFill>
                  <a:srgbClr val="C00000"/>
                </a:solidFill>
                <a:latin typeface="+mn-lt"/>
                <a:ea typeface="黑体" panose="02010609060101010101" pitchFamily="2" charset="-122"/>
              </a:rPr>
              <a:t>1 0</a:t>
            </a:r>
            <a:r>
              <a:rPr kumimoji="1" lang="en-US" altLang="zh-CN" sz="2400" b="1" dirty="0">
                <a:solidFill>
                  <a:srgbClr val="000099"/>
                </a:solidFill>
                <a:latin typeface="+mn-lt"/>
                <a:ea typeface="黑体" panose="02010609060101010101" pitchFamily="2" charset="-122"/>
              </a:rPr>
              <a:t> 0 0 1 0 1 0</a:t>
            </a:r>
            <a:endParaRPr kumimoji="1" lang="en-US" altLang="zh-CN" sz="2400" b="1" dirty="0">
              <a:solidFill>
                <a:srgbClr val="000099"/>
              </a:solidFill>
              <a:latin typeface="+mn-lt"/>
              <a:ea typeface="黑体" panose="02010609060101010101" pitchFamily="2" charset="-122"/>
            </a:endParaRP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信息字段中出现了和</a:t>
            </a:r>
            <a:endParaRPr kumimoji="1" lang="zh-CN" altLang="en-US"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标志字段 </a:t>
            </a:r>
            <a:r>
              <a:rPr kumimoji="1" lang="en-US" altLang="zh-CN" sz="2400" b="1" dirty="0">
                <a:solidFill>
                  <a:srgbClr val="000099"/>
                </a:solidFill>
                <a:latin typeface="+mn-lt"/>
                <a:ea typeface="黑体" panose="02010609060101010101" pitchFamily="2" charset="-122"/>
              </a:rPr>
              <a:t>F </a:t>
            </a:r>
            <a:r>
              <a:rPr kumimoji="1" lang="zh-CN" altLang="en-US" sz="2400" b="1" dirty="0">
                <a:solidFill>
                  <a:srgbClr val="000099"/>
                </a:solidFill>
                <a:latin typeface="+mn-lt"/>
                <a:ea typeface="黑体" panose="02010609060101010101" pitchFamily="2" charset="-122"/>
              </a:rPr>
              <a:t>完全一样</a:t>
            </a:r>
            <a:endParaRPr kumimoji="1" lang="zh-CN" altLang="en-US"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的 </a:t>
            </a:r>
            <a:r>
              <a:rPr kumimoji="1" lang="en-US" altLang="zh-CN" sz="2400" b="1" dirty="0">
                <a:solidFill>
                  <a:srgbClr val="000099"/>
                </a:solidFill>
                <a:latin typeface="+mn-lt"/>
                <a:ea typeface="黑体" panose="02010609060101010101" pitchFamily="2" charset="-122"/>
              </a:rPr>
              <a:t>8 </a:t>
            </a:r>
            <a:r>
              <a:rPr kumimoji="1" lang="zh-CN" altLang="en-US" sz="2400" b="1" dirty="0">
                <a:solidFill>
                  <a:srgbClr val="000099"/>
                </a:solidFill>
                <a:latin typeface="+mn-lt"/>
                <a:ea typeface="黑体" panose="02010609060101010101" pitchFamily="2" charset="-122"/>
              </a:rPr>
              <a:t>比特组合</a:t>
            </a:r>
            <a:endParaRPr kumimoji="1" lang="zh-CN" altLang="en-US" sz="2400" b="1" dirty="0">
              <a:solidFill>
                <a:srgbClr val="000099"/>
              </a:solidFill>
              <a:latin typeface="+mn-lt"/>
              <a:ea typeface="黑体" panose="02010609060101010101" pitchFamily="2" charset="-122"/>
            </a:endParaRP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发送端在 </a:t>
            </a:r>
            <a:r>
              <a:rPr kumimoji="1" lang="en-US" altLang="zh-CN" sz="2400" b="1" dirty="0">
                <a:solidFill>
                  <a:srgbClr val="000099"/>
                </a:solidFill>
                <a:latin typeface="+mn-lt"/>
                <a:ea typeface="黑体" panose="02010609060101010101" pitchFamily="2" charset="-122"/>
              </a:rPr>
              <a:t>5 </a:t>
            </a:r>
            <a:r>
              <a:rPr kumimoji="1" lang="zh-CN" altLang="en-US" sz="2400" b="1" dirty="0">
                <a:solidFill>
                  <a:srgbClr val="000099"/>
                </a:solidFill>
                <a:latin typeface="+mn-lt"/>
                <a:ea typeface="黑体" panose="02010609060101010101" pitchFamily="2" charset="-122"/>
              </a:rPr>
              <a:t>个连 </a:t>
            </a:r>
            <a:r>
              <a:rPr kumimoji="1" lang="en-US" altLang="zh-CN" sz="2400" b="1" dirty="0">
                <a:solidFill>
                  <a:srgbClr val="000099"/>
                </a:solidFill>
                <a:latin typeface="+mn-lt"/>
                <a:ea typeface="黑体" panose="02010609060101010101" pitchFamily="2" charset="-122"/>
              </a:rPr>
              <a:t>1 </a:t>
            </a:r>
            <a:r>
              <a:rPr kumimoji="1" lang="zh-CN" altLang="en-US" sz="2400" b="1" dirty="0">
                <a:solidFill>
                  <a:srgbClr val="000099"/>
                </a:solidFill>
                <a:latin typeface="+mn-lt"/>
                <a:ea typeface="黑体" panose="02010609060101010101" pitchFamily="2" charset="-122"/>
              </a:rPr>
              <a:t>之后</a:t>
            </a:r>
            <a:endParaRPr kumimoji="1" lang="zh-CN" altLang="en-US" sz="2400" b="1" dirty="0">
              <a:solidFill>
                <a:srgbClr val="000099"/>
              </a:solidFill>
              <a:latin typeface="+mn-lt"/>
              <a:ea typeface="黑体" panose="02010609060101010101" pitchFamily="2" charset="-122"/>
            </a:endParaRPr>
          </a:p>
          <a:p>
            <a:pPr defTabSz="762000" eaLnBrk="0" hangingPunct="0"/>
            <a:r>
              <a:rPr kumimoji="1" lang="zh-CN" altLang="en-US" sz="2400" b="1" dirty="0">
                <a:solidFill>
                  <a:srgbClr val="000099"/>
                </a:solidFill>
                <a:latin typeface="+mn-lt"/>
                <a:ea typeface="黑体" panose="02010609060101010101" pitchFamily="2" charset="-122"/>
              </a:rPr>
              <a:t>填入 </a:t>
            </a:r>
            <a:r>
              <a:rPr kumimoji="1" lang="en-US" altLang="zh-CN" sz="2400" b="1" dirty="0">
                <a:solidFill>
                  <a:srgbClr val="000099"/>
                </a:solidFill>
                <a:latin typeface="+mn-lt"/>
                <a:ea typeface="黑体" panose="02010609060101010101" pitchFamily="2" charset="-122"/>
              </a:rPr>
              <a:t>0 </a:t>
            </a:r>
            <a:r>
              <a:rPr kumimoji="1" lang="zh-CN" altLang="en-US" sz="2400" b="1" dirty="0">
                <a:solidFill>
                  <a:srgbClr val="000099"/>
                </a:solidFill>
                <a:latin typeface="+mn-lt"/>
                <a:ea typeface="黑体" panose="02010609060101010101" pitchFamily="2" charset="-122"/>
              </a:rPr>
              <a:t>比特再发送出去</a:t>
            </a:r>
            <a:endParaRPr kumimoji="1" lang="zh-CN" altLang="en-US" sz="2400" b="1" dirty="0">
              <a:solidFill>
                <a:srgbClr val="000099"/>
              </a:solidFill>
              <a:latin typeface="+mn-lt"/>
              <a:ea typeface="黑体" panose="02010609060101010101" pitchFamily="2" charset="-122"/>
            </a:endParaRP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smtClean="0">
                <a:solidFill>
                  <a:srgbClr val="000099"/>
                </a:solidFill>
                <a:latin typeface="+mn-lt"/>
                <a:ea typeface="黑体" panose="02010609060101010101" pitchFamily="2" charset="-122"/>
              </a:rPr>
              <a:t>接收</a:t>
            </a:r>
            <a:r>
              <a:rPr kumimoji="1" lang="zh-CN" altLang="en-US" sz="2400" b="1" dirty="0">
                <a:solidFill>
                  <a:srgbClr val="000099"/>
                </a:solidFill>
                <a:latin typeface="+mn-lt"/>
                <a:ea typeface="黑体" panose="02010609060101010101" pitchFamily="2" charset="-122"/>
              </a:rPr>
              <a:t>端把 </a:t>
            </a:r>
            <a:r>
              <a:rPr kumimoji="1" lang="en-US" altLang="zh-CN" sz="2400" b="1" dirty="0">
                <a:solidFill>
                  <a:srgbClr val="000099"/>
                </a:solidFill>
                <a:latin typeface="+mn-lt"/>
                <a:ea typeface="黑体" panose="02010609060101010101" pitchFamily="2" charset="-122"/>
              </a:rPr>
              <a:t>5 </a:t>
            </a:r>
            <a:r>
              <a:rPr kumimoji="1" lang="zh-CN" altLang="en-US" sz="2400" b="1" dirty="0">
                <a:solidFill>
                  <a:srgbClr val="000099"/>
                </a:solidFill>
                <a:latin typeface="+mn-lt"/>
                <a:ea typeface="黑体" panose="02010609060101010101" pitchFamily="2" charset="-122"/>
              </a:rPr>
              <a:t>个连 </a:t>
            </a:r>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之后的 </a:t>
            </a:r>
            <a:r>
              <a:rPr kumimoji="1" lang="en-US" altLang="zh-CN" sz="2400" b="1" dirty="0">
                <a:solidFill>
                  <a:srgbClr val="000099"/>
                </a:solidFill>
                <a:latin typeface="+mn-lt"/>
                <a:ea typeface="黑体" panose="02010609060101010101" pitchFamily="2" charset="-122"/>
              </a:rPr>
              <a:t>0 </a:t>
            </a:r>
            <a:r>
              <a:rPr kumimoji="1" lang="zh-CN" altLang="en-US" sz="2400" b="1" dirty="0">
                <a:solidFill>
                  <a:srgbClr val="000099"/>
                </a:solidFill>
                <a:latin typeface="+mn-lt"/>
                <a:ea typeface="黑体" panose="02010609060101010101" pitchFamily="2" charset="-122"/>
              </a:rPr>
              <a:t>比特删除</a:t>
            </a:r>
            <a:endParaRPr kumimoji="1" lang="zh-CN" altLang="en-US" sz="2400" b="1" dirty="0">
              <a:solidFill>
                <a:srgbClr val="000099"/>
              </a:solidFill>
              <a:latin typeface="+mn-lt"/>
              <a:ea typeface="黑体" panose="02010609060101010101" pitchFamily="2" charset="-122"/>
            </a:endParaRP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会被误认为是标志字段 </a:t>
            </a:r>
            <a:r>
              <a:rPr kumimoji="1" lang="en-US" altLang="zh-CN" sz="2400" b="1" dirty="0">
                <a:solidFill>
                  <a:srgbClr val="C00000"/>
                </a:solidFill>
                <a:latin typeface="+mn-lt"/>
                <a:ea typeface="黑体" panose="02010609060101010101" pitchFamily="2" charset="-122"/>
              </a:rPr>
              <a:t>F </a:t>
            </a:r>
            <a:endParaRPr kumimoji="1" lang="en-US" altLang="zh-CN" sz="2400" b="1" dirty="0">
              <a:solidFill>
                <a:srgbClr val="C00000"/>
              </a:solidFill>
              <a:latin typeface="+mn-lt"/>
              <a:ea typeface="黑体" panose="02010609060101010101" pitchFamily="2" charset="-122"/>
            </a:endParaRP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发送端填入 </a:t>
            </a:r>
            <a:r>
              <a:rPr kumimoji="1" lang="en-US" altLang="zh-CN" sz="2400" b="1" dirty="0">
                <a:solidFill>
                  <a:srgbClr val="C00000"/>
                </a:solidFill>
                <a:latin typeface="+mn-lt"/>
                <a:ea typeface="黑体" panose="02010609060101010101" pitchFamily="2" charset="-122"/>
              </a:rPr>
              <a:t>0 </a:t>
            </a:r>
            <a:r>
              <a:rPr kumimoji="1" lang="zh-CN" altLang="en-US" sz="2400" b="1" dirty="0">
                <a:solidFill>
                  <a:srgbClr val="C00000"/>
                </a:solidFill>
                <a:latin typeface="+mn-lt"/>
                <a:ea typeface="黑体" panose="02010609060101010101" pitchFamily="2" charset="-122"/>
              </a:rPr>
              <a:t>比特</a:t>
            </a:r>
            <a:endParaRPr kumimoji="1" lang="zh-CN" altLang="en-US" sz="2400" b="1" dirty="0">
              <a:solidFill>
                <a:srgbClr val="C00000"/>
              </a:solidFill>
              <a:latin typeface="+mn-lt"/>
              <a:ea typeface="黑体" panose="02010609060101010101" pitchFamily="2" charset="-122"/>
            </a:endParaRP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接收端删除填入的 </a:t>
            </a:r>
            <a:r>
              <a:rPr kumimoji="1" lang="en-US" altLang="zh-CN" sz="2400" b="1" dirty="0">
                <a:solidFill>
                  <a:srgbClr val="C00000"/>
                </a:solidFill>
                <a:latin typeface="+mn-lt"/>
                <a:ea typeface="黑体" panose="02010609060101010101" pitchFamily="2" charset="-122"/>
              </a:rPr>
              <a:t>0 </a:t>
            </a:r>
            <a:r>
              <a:rPr kumimoji="1" lang="zh-CN" altLang="en-US" sz="2400" b="1" dirty="0">
                <a:solidFill>
                  <a:srgbClr val="C00000"/>
                </a:solidFill>
                <a:latin typeface="+mn-lt"/>
                <a:ea typeface="黑体" panose="02010609060101010101" pitchFamily="2" charset="-122"/>
              </a:rPr>
              <a:t>比特</a:t>
            </a:r>
            <a:endParaRPr kumimoji="1" lang="zh-CN" altLang="en-US" sz="2400" b="1" dirty="0">
              <a:solidFill>
                <a:srgbClr val="C00000"/>
              </a:solidFill>
              <a:latin typeface="+mn-lt"/>
              <a:ea typeface="黑体" panose="02010609060101010101" pitchFamily="2" charset="-122"/>
            </a:endParaRPr>
          </a:p>
        </p:txBody>
      </p:sp>
      <p:sp>
        <p:nvSpPr>
          <p:cNvPr id="23" name="AutoShape 18"/>
          <p:cNvSpPr/>
          <p:nvPr/>
        </p:nvSpPr>
        <p:spPr bwMode="auto">
          <a:xfrm rot="-5400000">
            <a:off x="6365279" y="986826"/>
            <a:ext cx="296862" cy="1919146"/>
          </a:xfrm>
          <a:prstGeom prst="leftBrace">
            <a:avLst>
              <a:gd name="adj1" fmla="val 5459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零</a:t>
            </a:r>
            <a:r>
              <a:rPr lang="zh-CN" altLang="zh-CN" sz="2400" b="1" dirty="0">
                <a:latin typeface="+mn-lt"/>
                <a:ea typeface="黑体" panose="02010609060101010101" pitchFamily="2" charset="-122"/>
              </a:rPr>
              <a:t>比特的填充与删除</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solidFill>
                  <a:srgbClr val="FF0000"/>
                </a:solidFill>
              </a:rPr>
              <a:t>链路：</a:t>
            </a:r>
            <a:endParaRPr lang="en-US" altLang="zh-CN" dirty="0" smtClean="0">
              <a:solidFill>
                <a:srgbClr val="FF0000"/>
              </a:solidFill>
            </a:endParaRPr>
          </a:p>
          <a:p>
            <a:pPr lvl="1"/>
            <a:r>
              <a:rPr lang="zh-CN" altLang="en-US" dirty="0" smtClean="0"/>
              <a:t>一条无源的点到点的物理线路段，中间没有任何其他的交换结点</a:t>
            </a:r>
            <a:endParaRPr lang="en-US" altLang="zh-CN" dirty="0" smtClean="0"/>
          </a:p>
          <a:p>
            <a:pPr lvl="1"/>
            <a:r>
              <a:rPr lang="zh-CN" altLang="en-US" dirty="0" smtClean="0"/>
              <a:t>是一条通路的一部分</a:t>
            </a:r>
            <a:endParaRPr lang="en-US" altLang="zh-CN" dirty="0" smtClean="0">
              <a:solidFill>
                <a:srgbClr val="FF0000"/>
              </a:solidFill>
            </a:endParaRPr>
          </a:p>
          <a:p>
            <a:r>
              <a:rPr lang="zh-CN" altLang="en-US" dirty="0" smtClean="0">
                <a:solidFill>
                  <a:srgbClr val="FF0000"/>
                </a:solidFill>
              </a:rPr>
              <a:t>数据链路 </a:t>
            </a:r>
            <a:r>
              <a:rPr lang="en-US" altLang="zh-CN" dirty="0" smtClean="0"/>
              <a:t>(data link) </a:t>
            </a:r>
            <a:r>
              <a:rPr lang="zh-CN" altLang="en-US" dirty="0" smtClean="0"/>
              <a:t>：</a:t>
            </a:r>
            <a:endParaRPr lang="en-US" altLang="zh-CN" dirty="0" smtClean="0"/>
          </a:p>
          <a:p>
            <a:pPr lvl="1"/>
            <a:r>
              <a:rPr lang="zh-CN" altLang="en-US" dirty="0" smtClean="0"/>
              <a:t>物理线路</a:t>
            </a:r>
            <a:r>
              <a:rPr lang="en-US" altLang="zh-CN" dirty="0" smtClean="0"/>
              <a:t>+</a:t>
            </a:r>
            <a:r>
              <a:rPr lang="zh-CN" altLang="en-US" dirty="0" smtClean="0"/>
              <a:t>实现这些协议的硬件和软件</a:t>
            </a:r>
            <a:endParaRPr lang="zh-CN" altLang="en-US" dirty="0" smtClean="0"/>
          </a:p>
          <a:p>
            <a:endParaRPr lang="zh-CN" altLang="en-US" dirty="0"/>
          </a:p>
        </p:txBody>
      </p:sp>
      <p:sp>
        <p:nvSpPr>
          <p:cNvPr id="4" name="Rectangle 2"/>
          <p:cNvSpPr>
            <a:spLocks noGrp="1" noChangeArrowheads="1"/>
          </p:cNvSpPr>
          <p:nvPr>
            <p:ph type="title"/>
          </p:nvPr>
        </p:nvSpPr>
        <p:spPr/>
        <p:txBody>
          <a:bodyPr/>
          <a:lstStyle/>
          <a:p>
            <a:pPr algn="ctr"/>
            <a:r>
              <a:rPr lang="zh-CN" altLang="en-US" dirty="0">
                <a:latin typeface="黑体" panose="02010609060101010101" pitchFamily="2" charset="-122"/>
              </a:rPr>
              <a:t>数据链路层的简单模型</a:t>
            </a:r>
            <a:endParaRPr lang="zh-CN" altLang="en-US" dirty="0">
              <a:latin typeface="黑体" panose="0201060906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a:t>
            </a:r>
            <a:r>
              <a:rPr lang="zh-CN" altLang="en-US" sz="4000" dirty="0" smtClean="0"/>
              <a:t>确认的</a:t>
            </a:r>
            <a:r>
              <a:rPr lang="zh-CN" altLang="en-US" sz="4000" dirty="0"/>
              <a:t>可靠传输 </a:t>
            </a:r>
            <a:endParaRPr lang="zh-CN" altLang="en-US" sz="4000" dirty="0"/>
          </a:p>
        </p:txBody>
      </p:sp>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panose="020B0604020202020204" pitchFamily="34" charset="0"/>
                <a:ea typeface="黑体" panose="02010609060101010101" pitchFamily="2" charset="-122"/>
              </a:rPr>
              <a:t>在数据链路层出现差错的概率不大时，使用比较简单的 </a:t>
            </a:r>
            <a:r>
              <a:rPr lang="en-US" altLang="zh-CN" dirty="0">
                <a:solidFill>
                  <a:srgbClr val="0000CC"/>
                </a:solidFill>
                <a:latin typeface="Arial" panose="020B0604020202020204" pitchFamily="34" charset="0"/>
                <a:ea typeface="黑体" panose="02010609060101010101" pitchFamily="2" charset="-122"/>
              </a:rPr>
              <a:t>PPP </a:t>
            </a:r>
            <a:r>
              <a:rPr lang="zh-CN" altLang="en-US" dirty="0">
                <a:solidFill>
                  <a:srgbClr val="0000CC"/>
                </a:solidFill>
                <a:latin typeface="Arial" panose="020B0604020202020204" pitchFamily="34" charset="0"/>
              </a:rPr>
              <a:t>协议较为合理。</a:t>
            </a:r>
            <a:endParaRPr lang="zh-CN" altLang="en-US" dirty="0">
              <a:solidFill>
                <a:srgbClr val="0000CC"/>
              </a:solidFill>
            </a:endParaRPr>
          </a:p>
          <a:p>
            <a:pPr lvl="1"/>
            <a:r>
              <a:rPr lang="zh-CN" altLang="en-US" dirty="0">
                <a:solidFill>
                  <a:srgbClr val="0000CC"/>
                </a:solidFill>
                <a:latin typeface="Arial" panose="020B0604020202020204" pitchFamily="34" charset="0"/>
                <a:ea typeface="黑体" panose="02010609060101010101" pitchFamily="2" charset="-122"/>
              </a:rPr>
              <a:t>在因特网环境下，</a:t>
            </a:r>
            <a:r>
              <a:rPr lang="en-US" altLang="zh-CN" dirty="0">
                <a:solidFill>
                  <a:srgbClr val="0000CC"/>
                </a:solidFill>
                <a:latin typeface="Arial" panose="020B0604020202020204" pitchFamily="34" charset="0"/>
                <a:ea typeface="黑体" panose="02010609060101010101" pitchFamily="2" charset="-122"/>
              </a:rPr>
              <a:t>PPP </a:t>
            </a:r>
            <a:r>
              <a:rPr lang="zh-CN" altLang="en-US" dirty="0">
                <a:solidFill>
                  <a:srgbClr val="0000CC"/>
                </a:solidFill>
                <a:latin typeface="Arial" panose="020B0604020202020204" pitchFamily="34" charset="0"/>
                <a:ea typeface="黑体" panose="02010609060101010101" pitchFamily="2" charset="-122"/>
              </a:rPr>
              <a:t>的信息字段放入的数据是 </a:t>
            </a:r>
            <a:r>
              <a:rPr lang="en-US" altLang="zh-CN" dirty="0">
                <a:solidFill>
                  <a:srgbClr val="0000CC"/>
                </a:solidFill>
                <a:latin typeface="Arial" panose="020B0604020202020204" pitchFamily="34" charset="0"/>
                <a:ea typeface="黑体" panose="02010609060101010101" pitchFamily="2" charset="-122"/>
              </a:rPr>
              <a:t>IP </a:t>
            </a:r>
            <a:r>
              <a:rPr lang="en-US" altLang="zh-CN" dirty="0" smtClean="0">
                <a:solidFill>
                  <a:srgbClr val="0000CC"/>
                </a:solidFill>
                <a:latin typeface="Arial" panose="020B0604020202020204" pitchFamily="34" charset="0"/>
                <a:ea typeface="黑体" panose="02010609060101010101" pitchFamily="2" charset="-122"/>
              </a:rPr>
              <a:t> </a:t>
            </a:r>
            <a:r>
              <a:rPr lang="zh-CN" altLang="en-US" dirty="0" smtClean="0">
                <a:solidFill>
                  <a:srgbClr val="0000CC"/>
                </a:solidFill>
                <a:latin typeface="Arial" panose="020B0604020202020204" pitchFamily="34" charset="0"/>
                <a:ea typeface="黑体" panose="02010609060101010101" pitchFamily="2" charset="-122"/>
              </a:rPr>
              <a:t>数据报</a:t>
            </a:r>
            <a:r>
              <a:rPr lang="zh-CN" altLang="en-US" dirty="0">
                <a:solidFill>
                  <a:srgbClr val="0000CC"/>
                </a:solidFill>
                <a:latin typeface="Arial" panose="020B0604020202020204" pitchFamily="34" charset="0"/>
                <a:ea typeface="黑体" panose="02010609060101010101" pitchFamily="2" charset="-122"/>
              </a:rPr>
              <a:t>。</a:t>
            </a:r>
            <a:r>
              <a:rPr lang="zh-CN" altLang="en-US" dirty="0">
                <a:solidFill>
                  <a:srgbClr val="0000CC"/>
                </a:solidFill>
                <a:ea typeface="黑体" panose="02010609060101010101" pitchFamily="2" charset="-122"/>
              </a:rPr>
              <a:t>数据链路层的可靠传输并不能够保证网络层的传输也是可靠的。</a:t>
            </a:r>
            <a:endParaRPr lang="zh-CN" altLang="en-US" dirty="0">
              <a:solidFill>
                <a:srgbClr val="0000CC"/>
              </a:solidFill>
              <a:ea typeface="黑体" panose="02010609060101010101" pitchFamily="2" charset="-122"/>
            </a:endParaRPr>
          </a:p>
          <a:p>
            <a:pPr lvl="1"/>
            <a:r>
              <a:rPr lang="zh-CN" altLang="en-US" dirty="0">
                <a:solidFill>
                  <a:srgbClr val="0000CC"/>
                </a:solidFill>
                <a:latin typeface="Arial" panose="020B0604020202020204" pitchFamily="34" charset="0"/>
                <a:ea typeface="黑体" panose="02010609060101010101" pitchFamily="2" charset="-122"/>
              </a:rPr>
              <a:t>帧检验序列 </a:t>
            </a:r>
            <a:r>
              <a:rPr lang="en-US" altLang="zh-CN" dirty="0">
                <a:solidFill>
                  <a:srgbClr val="0000CC"/>
                </a:solidFill>
                <a:latin typeface="Arial" panose="020B0604020202020204" pitchFamily="34" charset="0"/>
                <a:ea typeface="黑体" panose="02010609060101010101" pitchFamily="2" charset="-122"/>
              </a:rPr>
              <a:t>FCS </a:t>
            </a:r>
            <a:r>
              <a:rPr lang="zh-CN" altLang="en-US" dirty="0">
                <a:solidFill>
                  <a:srgbClr val="0000CC"/>
                </a:solidFill>
                <a:latin typeface="Arial" panose="020B0604020202020204" pitchFamily="34" charset="0"/>
                <a:ea typeface="黑体" panose="02010609060101010101" pitchFamily="2" charset="-122"/>
              </a:rPr>
              <a:t>字段可保证无差错接受</a:t>
            </a:r>
            <a:r>
              <a:rPr lang="zh-CN" altLang="en-US" dirty="0" smtClean="0">
                <a:solidFill>
                  <a:srgbClr val="0000CC"/>
                </a:solidFill>
                <a:latin typeface="Arial" panose="020B0604020202020204" pitchFamily="34" charset="0"/>
                <a:ea typeface="黑体" panose="02010609060101010101" pitchFamily="2" charset="-122"/>
              </a:rPr>
              <a:t>。</a:t>
            </a:r>
            <a:endParaRPr lang="zh-CN" altLang="en-US" dirty="0">
              <a:solidFill>
                <a:srgbClr val="0000CC"/>
              </a:solidFill>
              <a:latin typeface="Arial" panose="020B0604020202020204" pitchFamily="34" charset="0"/>
            </a:endParaRPr>
          </a:p>
          <a:p>
            <a:pPr lvl="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endParaRPr lang="zh-CN" altLang="en-US" dirty="0"/>
          </a:p>
        </p:txBody>
      </p:sp>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400" dirty="0"/>
              <a:t>当用户拨号接入 </a:t>
            </a:r>
            <a:r>
              <a:rPr lang="en-US" altLang="zh-CN" sz="2400" dirty="0"/>
              <a:t>ISP </a:t>
            </a:r>
            <a:r>
              <a:rPr lang="zh-CN" altLang="en-US" sz="2400" dirty="0"/>
              <a:t>时，路由器的调制解调器对拨号做出确认，并建立一条物理连接。</a:t>
            </a:r>
            <a:endParaRPr lang="zh-CN" altLang="en-US" sz="2400" dirty="0"/>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endParaRPr lang="zh-CN" altLang="en-US" sz="2400" dirty="0"/>
          </a:p>
          <a:p>
            <a:r>
              <a:rPr lang="zh-CN" altLang="en-US" sz="2400" dirty="0"/>
              <a:t>这些分组及其响应选择一些 </a:t>
            </a:r>
            <a:r>
              <a:rPr lang="en-US" altLang="zh-CN" sz="2400" dirty="0"/>
              <a:t>PPP </a:t>
            </a:r>
            <a:r>
              <a:rPr lang="zh-CN" altLang="en-US" sz="2400" dirty="0"/>
              <a:t>参数</a:t>
            </a:r>
            <a:r>
              <a:rPr lang="zh-CN" altLang="en-US" sz="2400" dirty="0" smtClean="0"/>
              <a:t>，并进行</a:t>
            </a:r>
            <a:r>
              <a:rPr lang="zh-CN" altLang="en-US" sz="2400" dirty="0"/>
              <a:t>网络层配置，</a:t>
            </a:r>
            <a:r>
              <a:rPr lang="en-US" altLang="zh-CN" sz="2400" dirty="0"/>
              <a:t>NCP </a:t>
            </a:r>
            <a:r>
              <a:rPr lang="zh-CN" altLang="en-US" sz="2400" dirty="0"/>
              <a:t>给新接入的 </a:t>
            </a:r>
            <a:r>
              <a:rPr lang="en-US" altLang="zh-CN" sz="2400" dirty="0" smtClean="0"/>
              <a:t>PC </a:t>
            </a:r>
            <a:r>
              <a:rPr lang="zh-CN" altLang="en-US" sz="2400" dirty="0" smtClean="0"/>
              <a:t>机</a:t>
            </a:r>
            <a:r>
              <a:rPr lang="zh-CN" altLang="en-US" sz="2400" dirty="0"/>
              <a:t>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endParaRPr lang="zh-CN" altLang="en-US" sz="2400" dirty="0"/>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r>
              <a:rPr lang="zh-CN" altLang="en-US" sz="2400" dirty="0" smtClean="0"/>
              <a:t>。</a:t>
            </a:r>
            <a:endParaRPr lang="en-US" altLang="zh-CN" sz="2400" dirty="0" smtClean="0"/>
          </a:p>
          <a:p>
            <a:r>
              <a:rPr lang="zh-CN" altLang="en-US" sz="2400" dirty="0" smtClean="0">
                <a:solidFill>
                  <a:srgbClr val="FF0000"/>
                </a:solidFill>
              </a:rPr>
              <a:t>可见，</a:t>
            </a:r>
            <a:r>
              <a:rPr lang="en-US" altLang="zh-CN" sz="2400" dirty="0" smtClean="0">
                <a:solidFill>
                  <a:srgbClr val="FF0000"/>
                </a:solidFill>
              </a:rPr>
              <a:t>PPP </a:t>
            </a:r>
            <a:r>
              <a:rPr lang="zh-CN" altLang="zh-CN" sz="2400" dirty="0" smtClean="0">
                <a:solidFill>
                  <a:srgbClr val="FF0000"/>
                </a:solidFill>
              </a:rPr>
              <a:t>协议</a:t>
            </a:r>
            <a:r>
              <a:rPr lang="zh-CN" altLang="zh-CN" sz="2400" dirty="0">
                <a:solidFill>
                  <a:srgbClr val="FF0000"/>
                </a:solidFill>
              </a:rPr>
              <a:t>已不是纯粹的数据链路层的协议，它还包含了物理层和网络层的</a:t>
            </a:r>
            <a:r>
              <a:rPr lang="zh-CN" altLang="zh-CN" sz="2400" dirty="0" smtClean="0">
                <a:solidFill>
                  <a:srgbClr val="FF0000"/>
                </a:solidFill>
              </a:rPr>
              <a:t>内容</a:t>
            </a:r>
            <a:r>
              <a:rPr lang="zh-CN" altLang="en-US" sz="2400" dirty="0" smtClean="0">
                <a:solidFill>
                  <a:srgbClr val="FF0000"/>
                </a:solidFill>
              </a:rPr>
              <a:t>。</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设备之间无链路</a:t>
              </a:r>
              <a:endParaRPr lang="zh-CN" altLang="en-US" sz="2400" b="1">
                <a:solidFill>
                  <a:srgbClr val="000099"/>
                </a:solidFill>
                <a:latin typeface="+mn-lt"/>
                <a:ea typeface="黑体" panose="02010609060101010101" pitchFamily="2" charset="-122"/>
              </a:endParaRP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链路静止</a:t>
              </a:r>
              <a:endParaRPr lang="zh-CN" altLang="en-US" sz="2400" b="1">
                <a:solidFill>
                  <a:srgbClr val="000099"/>
                </a:solidFill>
                <a:latin typeface="+mn-lt"/>
                <a:ea typeface="黑体" panose="02010609060101010101" pitchFamily="2" charset="-122"/>
              </a:endParaRP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链路建立</a:t>
              </a:r>
              <a:endParaRPr lang="zh-CN" altLang="en-US" sz="2400" b="1">
                <a:solidFill>
                  <a:srgbClr val="000099"/>
                </a:solidFill>
                <a:latin typeface="+mn-lt"/>
                <a:ea typeface="黑体" panose="02010609060101010101" pitchFamily="2" charset="-122"/>
              </a:endParaRP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鉴别</a:t>
              </a:r>
              <a:endParaRPr lang="zh-CN" altLang="en-US" sz="2400" b="1">
                <a:solidFill>
                  <a:srgbClr val="000099"/>
                </a:solidFill>
                <a:latin typeface="+mn-lt"/>
                <a:ea typeface="黑体" panose="02010609060101010101" pitchFamily="2" charset="-122"/>
              </a:endParaRP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网络层协议</a:t>
              </a:r>
              <a:endParaRPr lang="zh-CN" altLang="en-US" sz="2400" b="1">
                <a:solidFill>
                  <a:srgbClr val="000099"/>
                </a:solidFill>
                <a:latin typeface="+mn-lt"/>
                <a:ea typeface="黑体" panose="02010609060101010101" pitchFamily="2" charset="-122"/>
              </a:endParaRP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链路打开</a:t>
              </a:r>
              <a:endParaRPr lang="zh-CN" altLang="en-US" sz="2400" b="1">
                <a:solidFill>
                  <a:srgbClr val="000099"/>
                </a:solidFill>
                <a:latin typeface="+mn-lt"/>
                <a:ea typeface="黑体" panose="02010609060101010101" pitchFamily="2" charset="-122"/>
              </a:endParaRP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链路终止</a:t>
              </a:r>
              <a:endParaRPr lang="zh-CN" altLang="en-US" sz="2400" b="1">
                <a:solidFill>
                  <a:srgbClr val="000099"/>
                </a:solidFill>
                <a:latin typeface="+mn-lt"/>
                <a:ea typeface="黑体" panose="02010609060101010101" pitchFamily="2" charset="-122"/>
              </a:endParaRP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物理链路</a:t>
              </a:r>
              <a:endParaRPr lang="zh-CN" altLang="en-US" sz="2400" b="1">
                <a:solidFill>
                  <a:srgbClr val="000099"/>
                </a:solidFill>
                <a:latin typeface="+mn-lt"/>
                <a:ea typeface="黑体" panose="02010609060101010101" pitchFamily="2" charset="-122"/>
              </a:endParaRP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已鉴别的 </a:t>
              </a: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已鉴别的 </a:t>
              </a: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a:p>
              <a:pPr algn="ctr"/>
              <a:r>
                <a:rPr lang="zh-CN" altLang="en-US" sz="2400" b="1">
                  <a:solidFill>
                    <a:srgbClr val="000099"/>
                  </a:solidFill>
                  <a:latin typeface="+mn-lt"/>
                  <a:ea typeface="黑体" panose="02010609060101010101" pitchFamily="2" charset="-122"/>
                </a:rPr>
                <a:t>和 </a:t>
              </a:r>
              <a:r>
                <a:rPr lang="en-US" altLang="zh-CN" sz="2400" b="1">
                  <a:solidFill>
                    <a:srgbClr val="000099"/>
                  </a:solidFill>
                  <a:latin typeface="+mn-lt"/>
                  <a:ea typeface="黑体" panose="02010609060101010101" pitchFamily="2" charset="-122"/>
                </a:rPr>
                <a:t>NCP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8" name="Freeform 18"/>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4" name="Freeform 24"/>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5" name="Freeform 25"/>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6" name="Freeform 26"/>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物理层连接建立</a:t>
              </a:r>
              <a:endParaRPr lang="zh-CN" altLang="en-US" sz="2400" b="1">
                <a:solidFill>
                  <a:srgbClr val="000099"/>
                </a:solidFill>
                <a:latin typeface="+mn-lt"/>
                <a:ea typeface="黑体" panose="02010609060101010101" pitchFamily="2" charset="-122"/>
              </a:endParaRP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配置协商</a:t>
              </a:r>
              <a:endParaRPr lang="zh-CN" altLang="en-US" sz="2400" b="1">
                <a:solidFill>
                  <a:srgbClr val="000099"/>
                </a:solidFill>
                <a:latin typeface="+mn-lt"/>
                <a:ea typeface="黑体" panose="02010609060101010101" pitchFamily="2" charset="-122"/>
              </a:endParaRP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鉴别成功或无需鉴别</a:t>
              </a:r>
              <a:endParaRPr lang="zh-CN" altLang="en-US" sz="2400" b="1">
                <a:solidFill>
                  <a:srgbClr val="000099"/>
                </a:solidFill>
                <a:latin typeface="+mn-lt"/>
                <a:ea typeface="黑体" panose="02010609060101010101" pitchFamily="2" charset="-122"/>
              </a:endParaRP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NCP </a:t>
              </a:r>
              <a:r>
                <a:rPr lang="zh-CN" altLang="en-US" sz="2400" b="1">
                  <a:solidFill>
                    <a:srgbClr val="000099"/>
                  </a:solidFill>
                  <a:latin typeface="+mn-lt"/>
                  <a:ea typeface="黑体" panose="02010609060101010101" pitchFamily="2" charset="-122"/>
                </a:rPr>
                <a:t>配置协商</a:t>
              </a:r>
              <a:endParaRPr lang="zh-CN" altLang="en-US" sz="2400" b="1">
                <a:solidFill>
                  <a:srgbClr val="000099"/>
                </a:solidFill>
                <a:latin typeface="+mn-lt"/>
                <a:ea typeface="黑体" panose="02010609060101010101" pitchFamily="2" charset="-122"/>
              </a:endParaRP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anose="02010609060101010101" pitchFamily="2" charset="-122"/>
                </a:rPr>
                <a:t>链路故障或</a:t>
              </a:r>
              <a:endParaRPr lang="zh-CN" altLang="en-US" sz="2400" b="1">
                <a:solidFill>
                  <a:srgbClr val="000099"/>
                </a:solidFill>
                <a:latin typeface="+mn-lt"/>
                <a:ea typeface="黑体" panose="02010609060101010101" pitchFamily="2" charset="-122"/>
              </a:endParaRPr>
            </a:p>
            <a:p>
              <a:pPr algn="ctr"/>
              <a:r>
                <a:rPr lang="zh-CN" altLang="en-US" sz="2400" b="1">
                  <a:solidFill>
                    <a:srgbClr val="000099"/>
                  </a:solidFill>
                  <a:latin typeface="+mn-lt"/>
                  <a:ea typeface="黑体" panose="02010609060101010101" pitchFamily="2" charset="-122"/>
                </a:rPr>
                <a:t>关闭请求</a:t>
              </a:r>
              <a:endParaRPr lang="zh-CN" altLang="en-US" sz="2400" b="1">
                <a:solidFill>
                  <a:srgbClr val="000099"/>
                </a:solidFill>
                <a:latin typeface="+mn-lt"/>
                <a:ea typeface="黑体" panose="02010609060101010101" pitchFamily="2" charset="-122"/>
              </a:endParaRP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a:p>
              <a:pPr algn="ctr">
                <a:lnSpc>
                  <a:spcPct val="80000"/>
                </a:lnSpc>
              </a:pPr>
              <a:r>
                <a:rPr lang="zh-CN" altLang="en-US" sz="2400" b="1">
                  <a:solidFill>
                    <a:srgbClr val="000099"/>
                  </a:solidFill>
                  <a:latin typeface="+mn-lt"/>
                  <a:ea typeface="黑体" panose="02010609060101010101" pitchFamily="2" charset="-122"/>
                </a:rPr>
                <a:t>终止</a:t>
              </a:r>
              <a:endParaRPr lang="zh-CN" altLang="en-US" sz="2400" b="1">
                <a:solidFill>
                  <a:srgbClr val="000099"/>
                </a:solidFill>
                <a:latin typeface="+mn-lt"/>
                <a:ea typeface="黑体" panose="02010609060101010101" pitchFamily="2" charset="-122"/>
              </a:endParaRP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鉴别失败</a:t>
              </a:r>
              <a:endParaRPr lang="zh-CN" altLang="en-US" sz="2400" b="1">
                <a:solidFill>
                  <a:srgbClr val="000099"/>
                </a:solidFill>
                <a:latin typeface="+mn-lt"/>
                <a:ea typeface="黑体" panose="02010609060101010101" pitchFamily="2" charset="-122"/>
              </a:endParaRP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配置</a:t>
              </a:r>
              <a:endParaRPr lang="zh-CN" altLang="en-US" sz="2400" b="1">
                <a:solidFill>
                  <a:srgbClr val="000099"/>
                </a:solidFill>
                <a:latin typeface="+mn-lt"/>
                <a:ea typeface="黑体" panose="02010609060101010101" pitchFamily="2" charset="-122"/>
              </a:endParaRPr>
            </a:p>
            <a:p>
              <a:pPr>
                <a:lnSpc>
                  <a:spcPct val="80000"/>
                </a:lnSpc>
              </a:pPr>
              <a:r>
                <a:rPr lang="zh-CN" altLang="en-US" sz="2400" b="1">
                  <a:solidFill>
                    <a:srgbClr val="000099"/>
                  </a:solidFill>
                  <a:latin typeface="+mn-lt"/>
                  <a:ea typeface="黑体" panose="02010609060101010101" pitchFamily="2" charset="-122"/>
                </a:rPr>
                <a:t>协商失败</a:t>
              </a:r>
              <a:endParaRPr lang="zh-CN" altLang="en-US" sz="2400" b="1">
                <a:solidFill>
                  <a:srgbClr val="000099"/>
                </a:solidFill>
                <a:latin typeface="+mn-lt"/>
                <a:ea typeface="黑体" panose="02010609060101010101" pitchFamily="2" charset="-122"/>
              </a:endParaRP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smtClean="0">
                <a:latin typeface="+mn-lt"/>
                <a:ea typeface="黑体" panose="02010609060101010101" pitchFamily="2" charset="-122"/>
              </a:rPr>
              <a:t>PPP </a:t>
            </a:r>
            <a:r>
              <a:rPr lang="zh-CN" altLang="zh-CN" sz="2400" b="1" dirty="0" smtClean="0">
                <a:latin typeface="+mn-lt"/>
                <a:ea typeface="黑体" panose="02010609060101010101" pitchFamily="2" charset="-122"/>
              </a:rPr>
              <a:t>协议</a:t>
            </a:r>
            <a:r>
              <a:rPr lang="zh-CN" altLang="zh-CN" sz="2400" b="1" dirty="0">
                <a:latin typeface="+mn-lt"/>
                <a:ea typeface="黑体" panose="02010609060101010101" pitchFamily="2" charset="-122"/>
              </a:rPr>
              <a:t>的状态图</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endParaRPr lang="zh-CN" altLang="zh-CN" dirty="0"/>
          </a:p>
          <a:p>
            <a:r>
              <a:rPr lang="en-US" altLang="zh-CN" dirty="0"/>
              <a:t>3.3.2  </a:t>
            </a:r>
            <a:r>
              <a:rPr lang="en-US" altLang="zh-CN" dirty="0" smtClean="0"/>
              <a:t>CSMA/CD </a:t>
            </a:r>
            <a:r>
              <a:rPr lang="zh-CN" altLang="zh-CN" dirty="0" smtClean="0"/>
              <a:t>协议</a:t>
            </a:r>
            <a:endParaRPr lang="zh-CN" altLang="zh-CN" dirty="0"/>
          </a:p>
          <a:p>
            <a:r>
              <a:rPr lang="en-US" altLang="zh-CN" dirty="0"/>
              <a:t>3.3.3  </a:t>
            </a:r>
            <a:r>
              <a:rPr lang="zh-CN" altLang="zh-CN" dirty="0"/>
              <a:t>使用集线器的星形拓扑</a:t>
            </a:r>
            <a:endParaRPr lang="zh-CN" altLang="zh-CN" dirty="0"/>
          </a:p>
          <a:p>
            <a:r>
              <a:rPr lang="en-US" altLang="zh-CN" dirty="0"/>
              <a:t>3.3.4  </a:t>
            </a:r>
            <a:r>
              <a:rPr lang="zh-CN" altLang="zh-CN" dirty="0"/>
              <a:t>以太网的信道利用率</a:t>
            </a:r>
            <a:endParaRPr lang="zh-CN" altLang="zh-CN" dirty="0"/>
          </a:p>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3.3.1  </a:t>
            </a:r>
            <a:r>
              <a:rPr lang="zh-CN" altLang="en-US" dirty="0"/>
              <a:t>局域网的数据链路层 </a:t>
            </a:r>
            <a:endParaRPr lang="zh-CN" altLang="en-US" dirty="0"/>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r>
              <a:rPr lang="zh-CN" altLang="en-US" sz="2800" dirty="0" smtClean="0"/>
              <a:t>：</a:t>
            </a:r>
            <a:endParaRPr lang="en-US" altLang="zh-CN" sz="2800" dirty="0" smtClean="0"/>
          </a:p>
          <a:p>
            <a:pPr lvl="1"/>
            <a:r>
              <a:rPr lang="zh-CN" altLang="en-US" sz="2400" dirty="0" smtClean="0"/>
              <a:t>网络</a:t>
            </a:r>
            <a:r>
              <a:rPr lang="zh-CN" altLang="en-US" sz="2400" dirty="0"/>
              <a:t>为一个单位所</a:t>
            </a:r>
            <a:r>
              <a:rPr lang="zh-CN" altLang="en-US" sz="2400" dirty="0" smtClean="0"/>
              <a:t>拥有；</a:t>
            </a:r>
            <a:endParaRPr lang="en-US" altLang="zh-CN" sz="2400" dirty="0" smtClean="0"/>
          </a:p>
          <a:p>
            <a:pPr lvl="1"/>
            <a:r>
              <a:rPr lang="zh-CN" altLang="en-US" sz="2400" dirty="0" smtClean="0"/>
              <a:t>地理</a:t>
            </a:r>
            <a:r>
              <a:rPr lang="zh-CN" altLang="en-US" sz="2400" dirty="0"/>
              <a:t>范围和站点数目均有限。 </a:t>
            </a:r>
            <a:endParaRPr lang="zh-CN" altLang="en-US" sz="2400" dirty="0"/>
          </a:p>
          <a:p>
            <a:r>
              <a:rPr lang="zh-CN" altLang="en-US" sz="2800" dirty="0"/>
              <a:t>局域网具有</a:t>
            </a:r>
            <a:r>
              <a:rPr lang="zh-CN" altLang="en-US" sz="2800" dirty="0" smtClean="0"/>
              <a:t>如下</a:t>
            </a:r>
            <a:r>
              <a:rPr lang="zh-CN" altLang="en-US" sz="2800" dirty="0" smtClean="0">
                <a:solidFill>
                  <a:srgbClr val="FF0000"/>
                </a:solidFill>
              </a:rPr>
              <a:t>主要</a:t>
            </a:r>
            <a:r>
              <a:rPr lang="zh-CN" altLang="en-US" sz="2800" dirty="0">
                <a:solidFill>
                  <a:srgbClr val="FF0000"/>
                </a:solidFill>
              </a:rPr>
              <a:t>优点：</a:t>
            </a:r>
            <a:endParaRPr lang="zh-CN" altLang="en-US" sz="2800" dirty="0">
              <a:solidFill>
                <a:srgbClr val="FF0000"/>
              </a:solidFill>
            </a:endParaRPr>
          </a:p>
          <a:p>
            <a:pPr lvl="1"/>
            <a:r>
              <a:rPr lang="zh-CN" altLang="en-US" sz="2400" dirty="0">
                <a:ea typeface="黑体" panose="02010609060101010101" pitchFamily="2" charset="-122"/>
              </a:rPr>
              <a:t>具有广播功能，从一个站点可很方便地访问全网</a:t>
            </a:r>
            <a:r>
              <a:rPr lang="zh-CN" altLang="en-US" sz="2400" dirty="0" smtClean="0">
                <a:ea typeface="黑体" panose="02010609060101010101" pitchFamily="2" charset="-122"/>
              </a:rPr>
              <a:t>。局域网</a:t>
            </a:r>
            <a:r>
              <a:rPr lang="zh-CN" altLang="en-US" sz="2400" dirty="0">
                <a:ea typeface="黑体" panose="02010609060101010101" pitchFamily="2" charset="-122"/>
              </a:rPr>
              <a:t>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endParaRPr lang="zh-CN" altLang="en-US" sz="2400" dirty="0"/>
          </a:p>
          <a:p>
            <a:pPr lvl="1"/>
            <a:r>
              <a:rPr lang="zh-CN" altLang="en-US" sz="2400" dirty="0"/>
              <a:t>提高了系统的可靠性、可用性和残存性。</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52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52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endParaRPr lang="zh-CN" altLang="en-US" dirty="0"/>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anose="05000000000000000000" pitchFamily="2" charset="2"/>
              <a:buNone/>
            </a:pPr>
            <a:r>
              <a:rPr lang="en-US" altLang="zh-CN"/>
              <a:t> </a:t>
            </a:r>
            <a:endParaRPr lang="en-US" altLang="zh-CN"/>
          </a:p>
        </p:txBody>
      </p:sp>
      <p:grpSp>
        <p:nvGrpSpPr>
          <p:cNvPr id="1003568" name="Group 48"/>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anose="02020603050405020304" pitchFamily="18" charset="0"/>
                  <a:ea typeface="黑体" panose="02010609060101010101" pitchFamily="2" charset="-122"/>
                </a:rPr>
                <a:t>干线耦合器</a:t>
              </a:r>
              <a:endParaRPr lang="zh-CN" altLang="en-US" sz="2000" b="1" dirty="0">
                <a:solidFill>
                  <a:srgbClr val="000099"/>
                </a:solidFill>
                <a:latin typeface="Times New Roman" panose="02020603050405020304" pitchFamily="18" charset="0"/>
                <a:ea typeface="黑体" panose="02010609060101010101" pitchFamily="2" charset="-122"/>
              </a:endParaRP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环形网</a:t>
              </a:r>
              <a:endParaRPr kumimoji="0" lang="zh-CN" altLang="en-US" sz="2400" b="1" dirty="0">
                <a:latin typeface="黑体" panose="02010609060101010101" pitchFamily="2" charset="-122"/>
                <a:ea typeface="黑体" panose="02010609060101010101" pitchFamily="2" charset="-122"/>
              </a:endParaRP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星形网</a:t>
              </a:r>
              <a:endParaRPr kumimoji="0" lang="zh-CN" altLang="en-US" sz="2400" b="1" dirty="0">
                <a:latin typeface="黑体" panose="02010609060101010101" pitchFamily="2" charset="-122"/>
                <a:ea typeface="黑体" panose="02010609060101010101" pitchFamily="2" charset="-122"/>
              </a:endParaRP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anose="02020603050405020304" pitchFamily="18" charset="0"/>
                  <a:ea typeface="黑体" panose="02010609060101010101" pitchFamily="2" charset="-122"/>
                </a:rPr>
                <a:t>集线器</a:t>
              </a:r>
              <a:endParaRPr kumimoji="1" lang="zh-CN" altLang="en-US" sz="2000" b="1" dirty="0">
                <a:solidFill>
                  <a:srgbClr val="000099"/>
                </a:solidFill>
                <a:latin typeface="Times New Roman" panose="02020603050405020304" pitchFamily="18" charset="0"/>
                <a:ea typeface="黑体" panose="02010609060101010101" pitchFamily="2" charset="-122"/>
              </a:endParaRP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总线网</a:t>
              </a:r>
              <a:endParaRPr kumimoji="0" lang="zh-CN" altLang="en-US" sz="2400" b="1" dirty="0">
                <a:latin typeface="黑体" panose="02010609060101010101" pitchFamily="2" charset="-122"/>
                <a:ea typeface="黑体" panose="02010609060101010101" pitchFamily="2" charset="-122"/>
              </a:endParaRP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匹配电阻</a:t>
              </a:r>
              <a:endParaRPr kumimoji="1" lang="zh-CN" altLang="en-US" sz="2000" b="1" dirty="0">
                <a:solidFill>
                  <a:srgbClr val="000099"/>
                </a:solidFill>
                <a:latin typeface="+mn-lt"/>
                <a:ea typeface="黑体" panose="02010609060101010101" pitchFamily="2" charset="-122"/>
              </a:endParaRP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a:t>媒体共享技术</a:t>
            </a:r>
            <a:endParaRPr lang="zh-CN" altLang="en-US"/>
          </a:p>
        </p:txBody>
      </p:sp>
      <p:sp>
        <p:nvSpPr>
          <p:cNvPr id="397315" name="Rectangle 3"/>
          <p:cNvSpPr>
            <a:spLocks noGrp="1" noChangeArrowheads="1"/>
          </p:cNvSpPr>
          <p:nvPr>
            <p:ph idx="1"/>
          </p:nvPr>
        </p:nvSpPr>
        <p:spPr/>
        <p:txBody>
          <a:bodyPr/>
          <a:lstStyle/>
          <a:p>
            <a:r>
              <a:rPr lang="zh-CN" altLang="en-US" dirty="0">
                <a:solidFill>
                  <a:srgbClr val="FF0000"/>
                </a:solidFill>
              </a:rPr>
              <a:t>静态划分信道</a:t>
            </a:r>
            <a:endParaRPr lang="zh-CN" altLang="en-US" dirty="0">
              <a:solidFill>
                <a:srgbClr val="FF0000"/>
              </a:solidFill>
            </a:endParaRPr>
          </a:p>
          <a:p>
            <a:pPr lvl="1"/>
            <a:r>
              <a:rPr lang="zh-CN" altLang="en-US" dirty="0">
                <a:ea typeface="黑体" panose="02010609060101010101" pitchFamily="2" charset="-122"/>
              </a:rPr>
              <a:t>频分复用</a:t>
            </a:r>
            <a:endParaRPr lang="zh-CN" altLang="en-US" dirty="0">
              <a:ea typeface="黑体" panose="02010609060101010101" pitchFamily="2" charset="-122"/>
            </a:endParaRPr>
          </a:p>
          <a:p>
            <a:pPr lvl="1"/>
            <a:r>
              <a:rPr lang="zh-CN" altLang="en-US" dirty="0">
                <a:ea typeface="黑体" panose="02010609060101010101" pitchFamily="2" charset="-122"/>
              </a:rPr>
              <a:t>时分复用</a:t>
            </a:r>
            <a:endParaRPr lang="zh-CN" altLang="en-US" dirty="0">
              <a:ea typeface="黑体" panose="02010609060101010101" pitchFamily="2" charset="-122"/>
            </a:endParaRPr>
          </a:p>
          <a:p>
            <a:pPr lvl="1"/>
            <a:r>
              <a:rPr lang="zh-CN" altLang="en-US" dirty="0">
                <a:ea typeface="黑体" panose="02010609060101010101" pitchFamily="2" charset="-122"/>
              </a:rPr>
              <a:t>波分复用</a:t>
            </a:r>
            <a:endParaRPr lang="zh-CN" altLang="en-US" dirty="0">
              <a:ea typeface="黑体" panose="02010609060101010101" pitchFamily="2" charset="-122"/>
            </a:endParaRPr>
          </a:p>
          <a:p>
            <a:pPr lvl="1"/>
            <a:r>
              <a:rPr lang="zh-CN" altLang="en-US" dirty="0">
                <a:ea typeface="黑体" panose="02010609060101010101" pitchFamily="2" charset="-122"/>
              </a:rPr>
              <a:t>码分复用</a:t>
            </a:r>
            <a:r>
              <a:rPr lang="zh-CN" altLang="en-US" dirty="0"/>
              <a:t> </a:t>
            </a:r>
            <a:endParaRPr lang="zh-CN" altLang="en-US" dirty="0"/>
          </a:p>
          <a:p>
            <a:r>
              <a:rPr lang="zh-CN" altLang="en-US" dirty="0">
                <a:solidFill>
                  <a:srgbClr val="FF0000"/>
                </a:solidFill>
              </a:rPr>
              <a:t>动态媒体接入控制（多点接入）</a:t>
            </a:r>
            <a:endParaRPr lang="zh-CN" altLang="en-US" dirty="0">
              <a:solidFill>
                <a:srgbClr val="FF0000"/>
              </a:solidFill>
            </a:endParaRPr>
          </a:p>
          <a:p>
            <a:pPr lvl="1"/>
            <a:r>
              <a:rPr lang="zh-CN" altLang="en-US" dirty="0">
                <a:latin typeface="Arial" panose="020B0604020202020204" pitchFamily="34" charset="0"/>
                <a:ea typeface="黑体" panose="02010609060101010101" pitchFamily="2" charset="-122"/>
              </a:rPr>
              <a:t>随机接入</a:t>
            </a:r>
            <a:endParaRPr lang="zh-CN" altLang="en-US" dirty="0">
              <a:latin typeface="Arial" panose="020B0604020202020204" pitchFamily="34" charset="0"/>
              <a:ea typeface="黑体" panose="02010609060101010101" pitchFamily="2" charset="-122"/>
            </a:endParaRPr>
          </a:p>
          <a:p>
            <a:pPr lvl="1"/>
            <a:r>
              <a:rPr lang="zh-CN" altLang="en-US" dirty="0">
                <a:latin typeface="Arial" panose="020B0604020202020204" pitchFamily="34" charset="0"/>
                <a:ea typeface="黑体" panose="02010609060101010101" pitchFamily="2" charset="-122"/>
              </a:rPr>
              <a:t>受控接入 ，如多点线路</a:t>
            </a:r>
            <a:r>
              <a:rPr lang="zh-CN" altLang="en-US" dirty="0" smtClean="0">
                <a:latin typeface="Arial" panose="020B0604020202020204" pitchFamily="34" charset="0"/>
                <a:ea typeface="黑体" panose="02010609060101010101" pitchFamily="2" charset="-122"/>
              </a:rPr>
              <a:t>探询 </a:t>
            </a:r>
            <a:r>
              <a:rPr lang="en-US" altLang="zh-CN" dirty="0" smtClean="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polling)</a:t>
            </a:r>
            <a:r>
              <a:rPr lang="zh-CN" altLang="en-US" dirty="0">
                <a:latin typeface="Arial" panose="020B0604020202020204" pitchFamily="34" charset="0"/>
                <a:ea typeface="黑体" panose="02010609060101010101" pitchFamily="2" charset="-122"/>
              </a:rPr>
              <a:t>，或轮询。</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br>
              <a:rPr lang="en-US" altLang="zh-CN" dirty="0"/>
            </a:br>
            <a:r>
              <a:rPr lang="en-US" altLang="zh-CN" dirty="0" smtClean="0"/>
              <a:t>1.  </a:t>
            </a:r>
            <a:r>
              <a:rPr lang="zh-CN" altLang="en-US" dirty="0" smtClean="0"/>
              <a:t>以太网</a:t>
            </a:r>
            <a:r>
              <a:rPr lang="zh-CN" altLang="en-US" dirty="0"/>
              <a:t>的两个标准  </a:t>
            </a:r>
            <a:endParaRPr lang="zh-CN" altLang="en-US" dirty="0"/>
          </a:p>
        </p:txBody>
      </p:sp>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dirty="0">
                <a:solidFill>
                  <a:srgbClr val="FF0000"/>
                </a:solidFill>
              </a:rPr>
              <a:t>DIX Ethernet V2 </a:t>
            </a:r>
            <a:r>
              <a:rPr lang="zh-CN" altLang="en-US" dirty="0"/>
              <a:t>是世界上第一个局域网产品（以太网）的规约。</a:t>
            </a:r>
            <a:endParaRPr lang="zh-CN" altLang="en-US" dirty="0"/>
          </a:p>
          <a:p>
            <a:r>
              <a:rPr lang="en-US" altLang="zh-CN" dirty="0">
                <a:solidFill>
                  <a:srgbClr val="FF0000"/>
                </a:solidFill>
              </a:rPr>
              <a:t>IEEE </a:t>
            </a:r>
            <a:r>
              <a:rPr lang="en-US" altLang="zh-CN" dirty="0" smtClean="0">
                <a:solidFill>
                  <a:srgbClr val="FF0000"/>
                </a:solidFill>
              </a:rPr>
              <a:t>802.3 </a:t>
            </a:r>
            <a:r>
              <a:rPr lang="zh-CN" altLang="en-US" dirty="0" smtClean="0"/>
              <a:t>是</a:t>
            </a:r>
            <a:r>
              <a:rPr lang="zh-CN" altLang="zh-CN" dirty="0" smtClean="0"/>
              <a:t>第一个</a:t>
            </a:r>
            <a:r>
              <a:rPr lang="en-US" altLang="zh-CN" dirty="0" smtClean="0"/>
              <a:t> IEEE </a:t>
            </a:r>
            <a:r>
              <a:rPr lang="zh-CN" altLang="zh-CN" dirty="0" smtClean="0"/>
              <a:t>的</a:t>
            </a:r>
            <a:r>
              <a:rPr lang="zh-CN" altLang="zh-CN" dirty="0"/>
              <a:t>以太网</a:t>
            </a:r>
            <a:r>
              <a:rPr lang="zh-CN" altLang="zh-CN" dirty="0" smtClean="0"/>
              <a:t>标准</a:t>
            </a:r>
            <a:r>
              <a:rPr lang="zh-CN" altLang="en-US" dirty="0" smtClean="0"/>
              <a:t>。</a:t>
            </a:r>
            <a:endParaRPr lang="zh-CN" altLang="en-US" dirty="0"/>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endParaRPr lang="zh-CN" altLang="en-US" dirty="0"/>
          </a:p>
          <a:p>
            <a:r>
              <a:rPr lang="zh-CN" altLang="en-US" dirty="0"/>
              <a:t>严格说来，“以太网”应当是指符合 </a:t>
            </a:r>
            <a:r>
              <a:rPr lang="en-US" altLang="zh-CN" dirty="0"/>
              <a:t>DIX Ethernet V2 </a:t>
            </a:r>
            <a:r>
              <a:rPr lang="zh-CN" altLang="en-US" dirty="0"/>
              <a:t>标准的局域网 </a:t>
            </a:r>
            <a:r>
              <a:rPr lang="zh-CN" altLang="en-US"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a:t>2.  </a:t>
            </a:r>
            <a:r>
              <a:rPr lang="zh-CN" altLang="en-US"/>
              <a:t>适配器的作用  </a:t>
            </a:r>
            <a:endParaRPr lang="zh-CN" altLang="en-US"/>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smtClean="0">
                <a:solidFill>
                  <a:srgbClr val="FF0000"/>
                </a:solidFill>
              </a:rPr>
              <a:t>通信适配器 </a:t>
            </a:r>
            <a:r>
              <a:rPr lang="en-US" altLang="zh-CN" dirty="0" smtClean="0"/>
              <a:t>(</a:t>
            </a:r>
            <a:r>
              <a:rPr lang="en-US" altLang="zh-CN" dirty="0"/>
              <a:t>adapter</a:t>
            </a:r>
            <a:r>
              <a:rPr lang="en-US" altLang="zh-CN" dirty="0" smtClean="0"/>
              <a:t>) </a:t>
            </a:r>
            <a:r>
              <a:rPr lang="zh-CN" altLang="en-US" dirty="0" smtClean="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endParaRPr lang="zh-CN" altLang="en-US" dirty="0"/>
          </a:p>
          <a:p>
            <a:r>
              <a:rPr lang="zh-CN" altLang="en-US" dirty="0"/>
              <a:t>适配器的重要功能：</a:t>
            </a:r>
            <a:endParaRPr lang="zh-CN" altLang="en-US" dirty="0"/>
          </a:p>
          <a:p>
            <a:pPr lvl="1"/>
            <a:r>
              <a:rPr lang="zh-CN" altLang="en-US" dirty="0">
                <a:solidFill>
                  <a:srgbClr val="0000FF"/>
                </a:solidFill>
                <a:latin typeface="黑体" panose="02010609060101010101" pitchFamily="2" charset="-122"/>
                <a:ea typeface="黑体" panose="02010609060101010101" pitchFamily="2" charset="-122"/>
              </a:rPr>
              <a:t>进行串行</a:t>
            </a:r>
            <a:r>
              <a:rPr lang="en-US" altLang="zh-CN" dirty="0">
                <a:solidFill>
                  <a:srgbClr val="0000FF"/>
                </a:solidFill>
                <a:latin typeface="黑体" panose="02010609060101010101" pitchFamily="2" charset="-122"/>
                <a:ea typeface="黑体" panose="02010609060101010101" pitchFamily="2" charset="-122"/>
              </a:rPr>
              <a:t>/</a:t>
            </a:r>
            <a:r>
              <a:rPr lang="zh-CN" altLang="en-US" dirty="0">
                <a:solidFill>
                  <a:srgbClr val="0000FF"/>
                </a:solidFill>
                <a:latin typeface="黑体" panose="02010609060101010101" pitchFamily="2" charset="-122"/>
                <a:ea typeface="黑体" panose="02010609060101010101" pitchFamily="2" charset="-122"/>
              </a:rPr>
              <a:t>并行转换。</a:t>
            </a:r>
            <a:endParaRPr lang="zh-CN" altLang="en-US" dirty="0">
              <a:solidFill>
                <a:srgbClr val="0000FF"/>
              </a:solidFill>
              <a:latin typeface="黑体" panose="02010609060101010101" pitchFamily="2" charset="-122"/>
              <a:ea typeface="黑体" panose="02010609060101010101" pitchFamily="2" charset="-122"/>
            </a:endParaRPr>
          </a:p>
          <a:p>
            <a:pPr lvl="1"/>
            <a:r>
              <a:rPr lang="zh-CN" altLang="en-US" dirty="0">
                <a:solidFill>
                  <a:srgbClr val="0000FF"/>
                </a:solidFill>
                <a:latin typeface="黑体" panose="02010609060101010101" pitchFamily="2" charset="-122"/>
                <a:ea typeface="黑体" panose="02010609060101010101" pitchFamily="2" charset="-122"/>
              </a:rPr>
              <a:t>对数据进行缓存。</a:t>
            </a:r>
            <a:endParaRPr lang="zh-CN" altLang="en-US" dirty="0">
              <a:solidFill>
                <a:srgbClr val="0000FF"/>
              </a:solidFill>
              <a:latin typeface="黑体" panose="02010609060101010101" pitchFamily="2" charset="-122"/>
              <a:ea typeface="黑体" panose="02010609060101010101" pitchFamily="2" charset="-122"/>
            </a:endParaRPr>
          </a:p>
          <a:p>
            <a:pPr lvl="1"/>
            <a:r>
              <a:rPr lang="zh-CN" altLang="en-US" dirty="0">
                <a:solidFill>
                  <a:srgbClr val="0000FF"/>
                </a:solidFill>
                <a:latin typeface="黑体" panose="02010609060101010101" pitchFamily="2" charset="-122"/>
                <a:ea typeface="黑体" panose="02010609060101010101" pitchFamily="2" charset="-122"/>
              </a:rPr>
              <a:t>在计算机的操作系统安装设备驱动程序。</a:t>
            </a:r>
            <a:endParaRPr lang="zh-CN" altLang="en-US" dirty="0">
              <a:solidFill>
                <a:srgbClr val="0000FF"/>
              </a:solidFill>
              <a:latin typeface="黑体" panose="02010609060101010101" pitchFamily="2" charset="-122"/>
              <a:ea typeface="黑体" panose="02010609060101010101" pitchFamily="2" charset="-122"/>
            </a:endParaRPr>
          </a:p>
          <a:p>
            <a:pPr lvl="1"/>
            <a:r>
              <a:rPr lang="zh-CN" altLang="en-US" dirty="0">
                <a:solidFill>
                  <a:srgbClr val="0000FF"/>
                </a:solidFill>
                <a:latin typeface="黑体" panose="02010609060101010101" pitchFamily="2" charset="-122"/>
                <a:ea typeface="黑体" panose="02010609060101010101" pitchFamily="2" charset="-122"/>
              </a:rPr>
              <a:t>实现以太网协议。</a:t>
            </a:r>
            <a:r>
              <a:rPr lang="zh-CN" altLang="en-US" dirty="0">
                <a:solidFill>
                  <a:srgbClr val="0000FF"/>
                </a:solidFill>
              </a:rPr>
              <a:t>  </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2435">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243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243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243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24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a:t>
            </a:r>
            <a:r>
              <a:rPr lang="zh-CN" altLang="en-US" sz="3600" dirty="0" smtClean="0"/>
              <a:t>适配器和</a:t>
            </a:r>
            <a:r>
              <a:rPr lang="zh-CN" altLang="en-US" sz="3600" dirty="0"/>
              <a:t>局域网进行通信 </a:t>
            </a:r>
            <a:endParaRPr lang="zh-CN" altLang="en-US" sz="3600" dirty="0"/>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至局域网</a:t>
            </a:r>
            <a:endParaRPr kumimoji="1" lang="zh-CN" altLang="en-US" sz="2400" b="1">
              <a:solidFill>
                <a:srgbClr val="000099"/>
              </a:solidFill>
              <a:latin typeface="+mn-lt"/>
              <a:ea typeface="黑体" panose="02010609060101010101" pitchFamily="2" charset="-122"/>
            </a:endParaRP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适配器</a:t>
            </a:r>
            <a:endParaRPr kumimoji="1" lang="zh-CN" altLang="en-US" sz="2400" b="1">
              <a:solidFill>
                <a:srgbClr val="000099"/>
              </a:solidFill>
              <a:latin typeface="+mn-lt"/>
              <a:ea typeface="黑体" panose="02010609060101010101" pitchFamily="2" charset="-122"/>
            </a:endParaRPr>
          </a:p>
          <a:p>
            <a:pPr algn="ctr"/>
            <a:r>
              <a:rPr kumimoji="1" lang="zh-CN" altLang="en-US" sz="2400" b="1">
                <a:solidFill>
                  <a:srgbClr val="000099"/>
                </a:solidFill>
                <a:latin typeface="+mn-lt"/>
                <a:ea typeface="黑体" panose="02010609060101010101" pitchFamily="2" charset="-122"/>
              </a:rPr>
              <a:t>（网卡）</a:t>
            </a:r>
            <a:endParaRPr kumimoji="1" lang="zh-CN" altLang="en-US" sz="2400" b="1">
              <a:solidFill>
                <a:srgbClr val="000099"/>
              </a:solidFill>
              <a:latin typeface="+mn-lt"/>
              <a:ea typeface="黑体" panose="02010609060101010101" pitchFamily="2" charset="-122"/>
            </a:endParaRP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串行通信</a:t>
            </a:r>
            <a:endParaRPr kumimoji="1" lang="zh-CN" altLang="en-US" sz="2400" b="1">
              <a:solidFill>
                <a:srgbClr val="000099"/>
              </a:solidFill>
              <a:latin typeface="+mn-lt"/>
              <a:ea typeface="黑体" panose="02010609060101010101" pitchFamily="2" charset="-122"/>
            </a:endParaRP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anose="02010609060101010101" pitchFamily="2" charset="-122"/>
              </a:rPr>
              <a:t>CPU </a:t>
            </a:r>
            <a:r>
              <a:rPr kumimoji="1" lang="zh-CN" altLang="en-US" sz="2400" b="1">
                <a:solidFill>
                  <a:srgbClr val="000099"/>
                </a:solidFill>
                <a:latin typeface="+mn-lt"/>
                <a:ea typeface="黑体" panose="02010609060101010101" pitchFamily="2" charset="-122"/>
              </a:rPr>
              <a:t>和</a:t>
            </a:r>
            <a:endParaRPr kumimoji="1" lang="zh-CN" altLang="en-US" sz="2400" b="1">
              <a:solidFill>
                <a:srgbClr val="000099"/>
              </a:solidFill>
              <a:latin typeface="+mn-lt"/>
              <a:ea typeface="黑体" panose="02010609060101010101" pitchFamily="2" charset="-122"/>
            </a:endParaRPr>
          </a:p>
          <a:p>
            <a:pPr algn="ctr"/>
            <a:r>
              <a:rPr kumimoji="1" lang="zh-CN" altLang="en-US" sz="2400" b="1">
                <a:solidFill>
                  <a:srgbClr val="000099"/>
                </a:solidFill>
                <a:latin typeface="+mn-lt"/>
                <a:ea typeface="黑体" panose="02010609060101010101" pitchFamily="2" charset="-122"/>
              </a:rPr>
              <a:t>存储器</a:t>
            </a:r>
            <a:endParaRPr kumimoji="1" lang="zh-CN" altLang="en-US" sz="2400" b="1">
              <a:solidFill>
                <a:srgbClr val="000099"/>
              </a:solidFill>
              <a:latin typeface="+mn-lt"/>
              <a:ea typeface="黑体" panose="02010609060101010101" pitchFamily="2" charset="-122"/>
            </a:endParaRP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生成发送的数据</a:t>
            </a:r>
            <a:endParaRPr kumimoji="1" lang="zh-CN" altLang="en-US" sz="2400" b="1">
              <a:solidFill>
                <a:srgbClr val="000099"/>
              </a:solidFill>
              <a:latin typeface="+mn-lt"/>
              <a:ea typeface="黑体" panose="02010609060101010101" pitchFamily="2" charset="-122"/>
            </a:endParaRPr>
          </a:p>
          <a:p>
            <a:r>
              <a:rPr kumimoji="1" lang="zh-CN" altLang="en-US" sz="2400" b="1">
                <a:solidFill>
                  <a:srgbClr val="000099"/>
                </a:solidFill>
                <a:latin typeface="+mn-lt"/>
                <a:ea typeface="黑体" panose="02010609060101010101" pitchFamily="2" charset="-122"/>
              </a:rPr>
              <a:t>处理收到的数据</a:t>
            </a:r>
            <a:endParaRPr kumimoji="1" lang="zh-CN" altLang="en-US" sz="2400" b="1">
              <a:solidFill>
                <a:srgbClr val="000099"/>
              </a:solidFill>
              <a:latin typeface="+mn-lt"/>
              <a:ea typeface="黑体" panose="02010609060101010101" pitchFamily="2" charset="-122"/>
            </a:endParaRP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把帧发送到局域网</a:t>
            </a:r>
            <a:endParaRPr kumimoji="1" lang="zh-CN" altLang="en-US" sz="2400" b="1">
              <a:solidFill>
                <a:srgbClr val="000099"/>
              </a:solidFill>
              <a:latin typeface="+mn-lt"/>
              <a:ea typeface="黑体" panose="02010609060101010101" pitchFamily="2" charset="-122"/>
            </a:endParaRPr>
          </a:p>
          <a:p>
            <a:pPr algn="ctr"/>
            <a:r>
              <a:rPr kumimoji="1" lang="zh-CN" altLang="en-US" sz="2400" b="1">
                <a:solidFill>
                  <a:srgbClr val="000099"/>
                </a:solidFill>
                <a:latin typeface="+mn-lt"/>
                <a:ea typeface="黑体" panose="02010609060101010101" pitchFamily="2" charset="-122"/>
              </a:rPr>
              <a:t>从局域网接收帧</a:t>
            </a:r>
            <a:endParaRPr kumimoji="1" lang="zh-CN" altLang="en-US" sz="2400" b="1">
              <a:solidFill>
                <a:srgbClr val="000099"/>
              </a:solidFill>
              <a:latin typeface="+mn-lt"/>
              <a:ea typeface="黑体" panose="02010609060101010101" pitchFamily="2" charset="-122"/>
            </a:endParaRP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计算机</a:t>
            </a:r>
            <a:endParaRPr kumimoji="1" lang="zh-CN" altLang="en-US" sz="2400" b="1">
              <a:solidFill>
                <a:srgbClr val="000099"/>
              </a:solidFill>
              <a:latin typeface="+mn-lt"/>
              <a:ea typeface="黑体" panose="02010609060101010101" pitchFamily="2" charset="-122"/>
            </a:endParaRP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anose="02010609060101010101" pitchFamily="2" charset="-122"/>
              </a:rPr>
              <a:t>并行</a:t>
            </a:r>
            <a:endParaRPr kumimoji="1" lang="zh-CN" altLang="en-US" sz="2400" b="1" dirty="0">
              <a:solidFill>
                <a:srgbClr val="000099"/>
              </a:solidFill>
              <a:latin typeface="+mn-lt"/>
              <a:ea typeface="黑体" panose="02010609060101010101" pitchFamily="2" charset="-122"/>
            </a:endParaRPr>
          </a:p>
          <a:p>
            <a:pPr>
              <a:lnSpc>
                <a:spcPct val="95000"/>
              </a:lnSpc>
            </a:pPr>
            <a:r>
              <a:rPr kumimoji="1" lang="zh-CN" altLang="en-US" sz="2400" b="1" dirty="0">
                <a:solidFill>
                  <a:srgbClr val="000099"/>
                </a:solidFill>
                <a:latin typeface="+mn-lt"/>
                <a:ea typeface="黑体" panose="02010609060101010101" pitchFamily="2" charset="-122"/>
              </a:rPr>
              <a:t>通信</a:t>
            </a:r>
            <a:endParaRPr kumimoji="1" lang="zh-CN" altLang="en-US" sz="2400" b="1" dirty="0">
              <a:solidFill>
                <a:srgbClr val="000099"/>
              </a:solidFill>
              <a:latin typeface="+mn-lt"/>
              <a:ea typeface="黑体" panose="02010609060101010101" pitchFamily="2" charset="-122"/>
            </a:endParaRP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90" name="Freeform 34"/>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92" name="Freeform 36"/>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ln>
          <a:effectLst>
            <a:outerShdw dist="35921" sx="1000" sy="1000" algn="ctr" rotWithShape="0">
              <a:schemeClr val="bg2"/>
            </a:outerShdw>
          </a:effectLst>
        </p:spPr>
        <p:txBody>
          <a:bodyPr wrap="none">
            <a:spAutoFit/>
          </a:bodyPr>
          <a:lstStyle/>
          <a:p>
            <a:r>
              <a:rPr kumimoji="1" lang="zh-CN" altLang="en-US" sz="2400" b="1" dirty="0">
                <a:solidFill>
                  <a:srgbClr val="000099"/>
                </a:solidFill>
                <a:latin typeface="+mn-lt"/>
                <a:ea typeface="黑体" panose="02010609060101010101" pitchFamily="2" charset="-122"/>
              </a:rPr>
              <a:t>硬件地址</a:t>
            </a:r>
            <a:endParaRPr kumimoji="1" lang="zh-CN" altLang="en-US" sz="2400" b="1" dirty="0">
              <a:solidFill>
                <a:srgbClr val="000099"/>
              </a:solidFill>
              <a:latin typeface="+mn-lt"/>
              <a:ea typeface="黑体" panose="02010609060101010101" pitchFamily="2" charset="-122"/>
            </a:endParaRP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ln>
          <a:effectLst>
            <a:outerShdw dist="35921" sx="1000" sy="1000" algn="ctr" rotWithShape="0">
              <a:schemeClr val="bg2"/>
            </a:outerShdw>
          </a:effectLst>
        </p:spPr>
        <p:txBody>
          <a:bodyPr wrap="none">
            <a:spAutoFit/>
          </a:bodyPr>
          <a:lstStyle/>
          <a:p>
            <a:r>
              <a:rPr kumimoji="1" lang="en-US" altLang="zh-CN" sz="2400" b="1" dirty="0">
                <a:solidFill>
                  <a:srgbClr val="000099"/>
                </a:solidFill>
                <a:latin typeface="+mn-lt"/>
                <a:ea typeface="黑体" panose="02010609060101010101" pitchFamily="2" charset="-122"/>
              </a:rPr>
              <a:t>IP </a:t>
            </a:r>
            <a:r>
              <a:rPr kumimoji="1" lang="zh-CN" altLang="en-US" sz="2400" b="1" dirty="0">
                <a:solidFill>
                  <a:srgbClr val="000099"/>
                </a:solidFill>
                <a:latin typeface="+mn-lt"/>
                <a:ea typeface="黑体" panose="02010609060101010101" pitchFamily="2" charset="-122"/>
              </a:rPr>
              <a:t>地址</a:t>
            </a:r>
            <a:endParaRPr kumimoji="1" lang="zh-CN" altLang="en-US"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anose="02010609060101010101" pitchFamily="2" charset="-122"/>
              </a:rPr>
              <a:t>数据链路层的简单模型</a:t>
            </a:r>
            <a:r>
              <a:rPr lang="en-US" altLang="zh-CN" dirty="0">
                <a:latin typeface="黑体" panose="02010609060101010101" pitchFamily="2" charset="-122"/>
              </a:rPr>
              <a:t>( </a:t>
            </a:r>
            <a:r>
              <a:rPr lang="zh-CN" altLang="en-US" dirty="0">
                <a:latin typeface="黑体" panose="02010609060101010101" pitchFamily="2" charset="-122"/>
              </a:rPr>
              <a:t>续）</a:t>
            </a:r>
            <a:endParaRPr lang="zh-CN" altLang="en-US" dirty="0">
              <a:latin typeface="黑体" panose="02010609060101010101"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anose="02010609060101010101" pitchFamily="2" charset="-122"/>
              </a:rPr>
              <a:t>主机</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1</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向</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2</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发送数据</a:t>
            </a:r>
            <a:endParaRPr kumimoji="1" lang="zh-CN" altLang="en-US" sz="3200" b="1" baseline="-25000" dirty="0">
              <a:solidFill>
                <a:srgbClr val="000099"/>
              </a:solidFill>
              <a:latin typeface="+mn-lt"/>
              <a:ea typeface="黑体" panose="02010609060101010101" pitchFamily="2" charset="-122"/>
            </a:endParaRPr>
          </a:p>
        </p:txBody>
      </p:sp>
      <p:sp>
        <p:nvSpPr>
          <p:cNvPr id="584" name="矩形 583"/>
          <p:cNvSpPr/>
          <p:nvPr/>
        </p:nvSpPr>
        <p:spPr>
          <a:xfrm>
            <a:off x="1784648" y="6093296"/>
            <a:ext cx="6423701"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只</a:t>
            </a:r>
            <a:r>
              <a:rPr lang="zh-CN" altLang="zh-CN" sz="2400" b="1" dirty="0">
                <a:latin typeface="+mn-lt"/>
                <a:ea typeface="黑体" panose="02010609060101010101" pitchFamily="2" charset="-122"/>
              </a:rPr>
              <a:t>考虑数据在数据链路层的流动</a:t>
            </a:r>
            <a:endParaRPr lang="zh-CN" altLang="en-US" sz="2400" b="1" dirty="0">
              <a:latin typeface="+mn-lt"/>
              <a:ea typeface="黑体" panose="02010609060101010101"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8" name="Freeform 525"/>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9" name="Freeform 528"/>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0" name="Freeform 526"/>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1" name="Freeform 527"/>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endParaRPr kumimoji="1" lang="zh-CN" altLang="en-US" sz="1800" b="1">
                  <a:solidFill>
                    <a:srgbClr val="000099"/>
                  </a:solidFill>
                  <a:latin typeface="+mn-lt"/>
                  <a:ea typeface="黑体" panose="02010609060101010101" pitchFamily="2" charset="-122"/>
                </a:endParaRP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endParaRPr kumimoji="1" lang="zh-CN" altLang="en-US" sz="1800" b="1">
                  <a:solidFill>
                    <a:srgbClr val="000099"/>
                  </a:solidFill>
                  <a:latin typeface="+mn-lt"/>
                  <a:ea typeface="黑体" panose="02010609060101010101" pitchFamily="2" charset="-122"/>
                </a:endParaRP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9" name="Freeform 537"/>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0" name="Freeform 538"/>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1" name="Freeform 539"/>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2" name="Freeform 540"/>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endParaRPr kumimoji="1" lang="zh-CN" altLang="en-US" sz="1800" b="1">
                  <a:solidFill>
                    <a:srgbClr val="000099"/>
                  </a:solidFill>
                  <a:latin typeface="+mn-lt"/>
                  <a:ea typeface="黑体" panose="02010609060101010101" pitchFamily="2" charset="-122"/>
                </a:endParaRP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endParaRPr kumimoji="1" lang="zh-CN" altLang="en-US" sz="1800" b="1">
                  <a:solidFill>
                    <a:srgbClr val="000099"/>
                  </a:solidFill>
                  <a:latin typeface="+mn-lt"/>
                  <a:ea typeface="黑体" panose="02010609060101010101" pitchFamily="2" charset="-122"/>
                </a:endParaRP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anose="02010609060101010101" pitchFamily="2" charset="-122"/>
                  </a:rPr>
                  <a:t>网络层</a:t>
                </a:r>
                <a:endParaRPr kumimoji="1" lang="zh-CN" altLang="en-US" sz="1800" b="1" dirty="0">
                  <a:solidFill>
                    <a:srgbClr val="000099"/>
                  </a:solidFill>
                  <a:latin typeface="+mn-lt"/>
                  <a:ea typeface="黑体" panose="02010609060101010101" pitchFamily="2" charset="-122"/>
                </a:endParaRP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0" name="Freeform 548"/>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2" name="Freeform 550"/>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7" name="Freeform 555"/>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9" name="Freeform 557"/>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4" name="Freeform 562"/>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6" name="Freeform 564"/>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630" name="Freeform 572"/>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1" name="Freeform 573"/>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2" name="Freeform 574"/>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3" name="Freeform 575"/>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endParaRPr kumimoji="1" lang="en-US" altLang="zh-CN" sz="1800" b="1" baseline="-25000">
                  <a:solidFill>
                    <a:srgbClr val="000099"/>
                  </a:solidFill>
                  <a:latin typeface="+mn-lt"/>
                  <a:ea typeface="黑体" panose="02010609060101010101" pitchFamily="2" charset="-122"/>
                </a:endParaRP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grpSp>
        <p:sp>
          <p:nvSpPr>
            <p:cNvPr id="639" name="Freeform 583"/>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ln>
          <a:effectLst/>
        </p:spPr>
        <p:txBody>
          <a:bodyPr wrap="none" anchor="ctr"/>
          <a:lstStyle/>
          <a:p>
            <a:endParaRPr lang="zh-CN" altLang="en-US" b="1">
              <a:solidFill>
                <a:srgbClr val="333399"/>
              </a:solidFill>
              <a:latin typeface="+mn-lt"/>
              <a:ea typeface="黑体" panose="02010609060101010101"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59" name="Line 4"/>
          <p:cNvSpPr>
            <a:spLocks noChangeShapeType="1"/>
          </p:cNvSpPr>
          <p:nvPr/>
        </p:nvSpPr>
        <p:spPr bwMode="auto">
          <a:xfrm flipH="1" flipV="1">
            <a:off x="8539286" y="2721124"/>
            <a:ext cx="729192" cy="635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0" name="Line 5"/>
          <p:cNvSpPr>
            <a:spLocks noChangeShapeType="1"/>
          </p:cNvSpPr>
          <p:nvPr/>
        </p:nvSpPr>
        <p:spPr bwMode="auto">
          <a:xfrm flipH="1" flipV="1">
            <a:off x="7356069" y="2416324"/>
            <a:ext cx="687917" cy="2159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1" name="Line 6"/>
          <p:cNvSpPr>
            <a:spLocks noChangeShapeType="1"/>
          </p:cNvSpPr>
          <p:nvPr/>
        </p:nvSpPr>
        <p:spPr bwMode="auto">
          <a:xfrm flipV="1">
            <a:off x="6392986" y="2403624"/>
            <a:ext cx="825500" cy="1524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2" name="Line 7"/>
          <p:cNvSpPr>
            <a:spLocks noChangeShapeType="1"/>
          </p:cNvSpPr>
          <p:nvPr/>
        </p:nvSpPr>
        <p:spPr bwMode="auto">
          <a:xfrm flipV="1">
            <a:off x="5237286" y="2479824"/>
            <a:ext cx="990600" cy="762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3" name="Line 8"/>
          <p:cNvSpPr>
            <a:spLocks noChangeShapeType="1"/>
          </p:cNvSpPr>
          <p:nvPr/>
        </p:nvSpPr>
        <p:spPr bwMode="auto">
          <a:xfrm>
            <a:off x="4081586" y="2556024"/>
            <a:ext cx="99060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4" name="Line 9"/>
          <p:cNvSpPr>
            <a:spLocks noChangeShapeType="1"/>
          </p:cNvSpPr>
          <p:nvPr/>
        </p:nvSpPr>
        <p:spPr bwMode="auto">
          <a:xfrm>
            <a:off x="2843336" y="2327424"/>
            <a:ext cx="990600" cy="2286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5" name="Freeform 10"/>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1166" name="Group 11"/>
          <p:cNvGrpSpPr/>
          <p:nvPr/>
        </p:nvGrpSpPr>
        <p:grpSpPr bwMode="auto">
          <a:xfrm>
            <a:off x="1274886" y="2175024"/>
            <a:ext cx="1222772" cy="781050"/>
            <a:chOff x="1680" y="240"/>
            <a:chExt cx="2529" cy="1270"/>
          </a:xfrm>
        </p:grpSpPr>
        <p:sp>
          <p:nvSpPr>
            <p:cNvPr id="1167"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68"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69"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70"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71"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72"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73"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74"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75"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1176" name="Group 28"/>
          <p:cNvGrpSpPr/>
          <p:nvPr/>
        </p:nvGrpSpPr>
        <p:grpSpPr bwMode="auto">
          <a:xfrm>
            <a:off x="3338636" y="2175024"/>
            <a:ext cx="1222772" cy="781050"/>
            <a:chOff x="1680" y="240"/>
            <a:chExt cx="2529" cy="1270"/>
          </a:xfrm>
        </p:grpSpPr>
        <p:sp>
          <p:nvSpPr>
            <p:cNvPr id="1177"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78"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79"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0"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1"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2"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3"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4"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5"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86"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endParaRPr kumimoji="1" lang="zh-CN" altLang="en-US" sz="1800" b="1">
              <a:solidFill>
                <a:srgbClr val="000099"/>
              </a:solidFill>
              <a:latin typeface="+mn-lt"/>
              <a:ea typeface="黑体" panose="02010609060101010101" pitchFamily="2" charset="-122"/>
            </a:endParaRPr>
          </a:p>
        </p:txBody>
      </p:sp>
      <p:pic>
        <p:nvPicPr>
          <p:cNvPr id="1187"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 name="Picture 8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9" name="Picture 8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0" name="Picture 8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91" name="Group 90"/>
          <p:cNvGrpSpPr/>
          <p:nvPr/>
        </p:nvGrpSpPr>
        <p:grpSpPr bwMode="auto">
          <a:xfrm>
            <a:off x="5650036" y="2175024"/>
            <a:ext cx="1222772" cy="781050"/>
            <a:chOff x="1680" y="240"/>
            <a:chExt cx="2529" cy="1270"/>
          </a:xfrm>
        </p:grpSpPr>
        <p:sp>
          <p:nvSpPr>
            <p:cNvPr id="1192"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4"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5"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6"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7"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8"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9"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200"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201"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广域网</a:t>
            </a:r>
            <a:endParaRPr kumimoji="1" lang="zh-CN" altLang="en-US" sz="1800" b="1">
              <a:solidFill>
                <a:srgbClr val="000099"/>
              </a:solidFill>
              <a:latin typeface="+mn-lt"/>
              <a:ea typeface="黑体" panose="02010609060101010101" pitchFamily="2" charset="-122"/>
            </a:endParaRPr>
          </a:p>
        </p:txBody>
      </p:sp>
      <p:sp>
        <p:nvSpPr>
          <p:cNvPr id="1202"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203"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204"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205"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206"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endParaRPr kumimoji="1" lang="en-US" altLang="zh-CN" sz="1800" b="1" baseline="-25000">
              <a:solidFill>
                <a:srgbClr val="000099"/>
              </a:solidFill>
              <a:latin typeface="+mn-lt"/>
              <a:ea typeface="黑体" panose="02010609060101010101" pitchFamily="2" charset="-122"/>
            </a:endParaRPr>
          </a:p>
        </p:txBody>
      </p:sp>
      <p:sp>
        <p:nvSpPr>
          <p:cNvPr id="1207"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电话网</a:t>
            </a:r>
            <a:endParaRPr kumimoji="1" lang="zh-CN" altLang="en-US" sz="1800" b="1">
              <a:solidFill>
                <a:srgbClr val="000099"/>
              </a:solidFill>
              <a:latin typeface="+mn-lt"/>
              <a:ea typeface="黑体" panose="02010609060101010101" pitchFamily="2" charset="-122"/>
            </a:endParaRPr>
          </a:p>
        </p:txBody>
      </p:sp>
      <p:grpSp>
        <p:nvGrpSpPr>
          <p:cNvPr id="1208" name="Group 114"/>
          <p:cNvGrpSpPr/>
          <p:nvPr/>
        </p:nvGrpSpPr>
        <p:grpSpPr bwMode="auto">
          <a:xfrm>
            <a:off x="449386" y="2403624"/>
            <a:ext cx="720593" cy="546100"/>
            <a:chOff x="624" y="2968"/>
            <a:chExt cx="1331" cy="920"/>
          </a:xfrm>
        </p:grpSpPr>
        <p:sp>
          <p:nvSpPr>
            <p:cNvPr id="1209" name="Freeform 115"/>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10" name="Freeform 116"/>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211" name="Freeform 117"/>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212" name="Freeform 118"/>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213" name="Freeform 119"/>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214" name="Freeform 120"/>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15" name="Freeform 121"/>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16" name="Freeform 122"/>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17" name="Freeform 123"/>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18" name="Freeform 124"/>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19" name="Freeform 125"/>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20" name="Freeform 126"/>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221" name="Group 127"/>
            <p:cNvGrpSpPr/>
            <p:nvPr/>
          </p:nvGrpSpPr>
          <p:grpSpPr bwMode="auto">
            <a:xfrm>
              <a:off x="700" y="3526"/>
              <a:ext cx="515" cy="270"/>
              <a:chOff x="700" y="3526"/>
              <a:chExt cx="515" cy="270"/>
            </a:xfrm>
          </p:grpSpPr>
          <p:grpSp>
            <p:nvGrpSpPr>
              <p:cNvPr id="1247" name="Group 128"/>
              <p:cNvGrpSpPr/>
              <p:nvPr/>
            </p:nvGrpSpPr>
            <p:grpSpPr bwMode="auto">
              <a:xfrm>
                <a:off x="737" y="3534"/>
                <a:ext cx="49" cy="23"/>
                <a:chOff x="737" y="3534"/>
                <a:chExt cx="49" cy="23"/>
              </a:xfrm>
            </p:grpSpPr>
            <p:sp>
              <p:nvSpPr>
                <p:cNvPr id="1658" name="Freeform 129"/>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59" name="Freeform 130"/>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60" name="Freeform 131"/>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48" name="Group 132"/>
              <p:cNvGrpSpPr/>
              <p:nvPr/>
            </p:nvGrpSpPr>
            <p:grpSpPr bwMode="auto">
              <a:xfrm>
                <a:off x="748" y="3547"/>
                <a:ext cx="50" cy="23"/>
                <a:chOff x="748" y="3547"/>
                <a:chExt cx="50" cy="23"/>
              </a:xfrm>
            </p:grpSpPr>
            <p:sp>
              <p:nvSpPr>
                <p:cNvPr id="1655" name="Freeform 133"/>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56" name="Freeform 134"/>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57" name="Freeform 135"/>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249" name="Freeform 136"/>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50" name="Freeform 137"/>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51" name="Freeform 138"/>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52" name="Freeform 139"/>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253" name="Group 140"/>
              <p:cNvGrpSpPr/>
              <p:nvPr/>
            </p:nvGrpSpPr>
            <p:grpSpPr bwMode="auto">
              <a:xfrm>
                <a:off x="872" y="3547"/>
                <a:ext cx="50" cy="23"/>
                <a:chOff x="872" y="3547"/>
                <a:chExt cx="50" cy="23"/>
              </a:xfrm>
            </p:grpSpPr>
            <p:sp>
              <p:nvSpPr>
                <p:cNvPr id="1652" name="Freeform 141"/>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53" name="Freeform 142"/>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54" name="Freeform 143"/>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54" name="Group 144"/>
              <p:cNvGrpSpPr/>
              <p:nvPr/>
            </p:nvGrpSpPr>
            <p:grpSpPr bwMode="auto">
              <a:xfrm>
                <a:off x="885" y="3559"/>
                <a:ext cx="50" cy="23"/>
                <a:chOff x="885" y="3559"/>
                <a:chExt cx="50" cy="23"/>
              </a:xfrm>
            </p:grpSpPr>
            <p:sp>
              <p:nvSpPr>
                <p:cNvPr id="1649" name="Freeform 145"/>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50" name="Freeform 146"/>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51" name="Freeform 147"/>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55" name="Group 148"/>
              <p:cNvGrpSpPr/>
              <p:nvPr/>
            </p:nvGrpSpPr>
            <p:grpSpPr bwMode="auto">
              <a:xfrm>
                <a:off x="898" y="3571"/>
                <a:ext cx="49" cy="23"/>
                <a:chOff x="898" y="3571"/>
                <a:chExt cx="49" cy="23"/>
              </a:xfrm>
            </p:grpSpPr>
            <p:sp>
              <p:nvSpPr>
                <p:cNvPr id="1646" name="Freeform 149"/>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47" name="Freeform 150"/>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48" name="Freeform 151"/>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56" name="Group 152"/>
              <p:cNvGrpSpPr/>
              <p:nvPr/>
            </p:nvGrpSpPr>
            <p:grpSpPr bwMode="auto">
              <a:xfrm>
                <a:off x="911" y="3585"/>
                <a:ext cx="49" cy="23"/>
                <a:chOff x="911" y="3585"/>
                <a:chExt cx="49" cy="23"/>
              </a:xfrm>
            </p:grpSpPr>
            <p:sp>
              <p:nvSpPr>
                <p:cNvPr id="1643" name="Freeform 153"/>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44" name="Freeform 154"/>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45" name="Freeform 155"/>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57" name="Group 156"/>
              <p:cNvGrpSpPr/>
              <p:nvPr/>
            </p:nvGrpSpPr>
            <p:grpSpPr bwMode="auto">
              <a:xfrm>
                <a:off x="923" y="3600"/>
                <a:ext cx="99" cy="73"/>
                <a:chOff x="923" y="3600"/>
                <a:chExt cx="99" cy="73"/>
              </a:xfrm>
            </p:grpSpPr>
            <p:grpSp>
              <p:nvGrpSpPr>
                <p:cNvPr id="1623" name="Group 157"/>
                <p:cNvGrpSpPr/>
                <p:nvPr/>
              </p:nvGrpSpPr>
              <p:grpSpPr bwMode="auto">
                <a:xfrm>
                  <a:off x="923" y="3600"/>
                  <a:ext cx="49" cy="23"/>
                  <a:chOff x="923" y="3600"/>
                  <a:chExt cx="49" cy="23"/>
                </a:xfrm>
              </p:grpSpPr>
              <p:sp>
                <p:nvSpPr>
                  <p:cNvPr id="1640" name="Freeform 158"/>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41" name="Freeform 159"/>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42" name="Freeform 160"/>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624" name="Group 161"/>
                <p:cNvGrpSpPr/>
                <p:nvPr/>
              </p:nvGrpSpPr>
              <p:grpSpPr bwMode="auto">
                <a:xfrm>
                  <a:off x="935" y="3612"/>
                  <a:ext cx="48" cy="23"/>
                  <a:chOff x="935" y="3612"/>
                  <a:chExt cx="48" cy="23"/>
                </a:xfrm>
              </p:grpSpPr>
              <p:sp>
                <p:nvSpPr>
                  <p:cNvPr id="1637" name="Freeform 162"/>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38" name="Freeform 163"/>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39" name="Freeform 164"/>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625" name="Group 165"/>
                <p:cNvGrpSpPr/>
                <p:nvPr/>
              </p:nvGrpSpPr>
              <p:grpSpPr bwMode="auto">
                <a:xfrm>
                  <a:off x="947" y="3625"/>
                  <a:ext cx="50" cy="22"/>
                  <a:chOff x="947" y="3625"/>
                  <a:chExt cx="50" cy="22"/>
                </a:xfrm>
              </p:grpSpPr>
              <p:sp>
                <p:nvSpPr>
                  <p:cNvPr id="1634" name="Freeform 166"/>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35" name="Freeform 167"/>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36" name="Freeform 168"/>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626" name="Group 169"/>
                <p:cNvGrpSpPr/>
                <p:nvPr/>
              </p:nvGrpSpPr>
              <p:grpSpPr bwMode="auto">
                <a:xfrm>
                  <a:off x="960" y="3637"/>
                  <a:ext cx="50" cy="23"/>
                  <a:chOff x="960" y="3637"/>
                  <a:chExt cx="50" cy="23"/>
                </a:xfrm>
              </p:grpSpPr>
              <p:sp>
                <p:nvSpPr>
                  <p:cNvPr id="1631" name="Freeform 170"/>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32" name="Freeform 171"/>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33" name="Freeform 172"/>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627" name="Group 173"/>
                <p:cNvGrpSpPr/>
                <p:nvPr/>
              </p:nvGrpSpPr>
              <p:grpSpPr bwMode="auto">
                <a:xfrm>
                  <a:off x="973" y="3650"/>
                  <a:ext cx="49" cy="23"/>
                  <a:chOff x="973" y="3650"/>
                  <a:chExt cx="49" cy="23"/>
                </a:xfrm>
              </p:grpSpPr>
              <p:sp>
                <p:nvSpPr>
                  <p:cNvPr id="1628" name="Freeform 174"/>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29" name="Freeform 175"/>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30" name="Freeform 176"/>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258" name="Group 177"/>
              <p:cNvGrpSpPr/>
              <p:nvPr/>
            </p:nvGrpSpPr>
            <p:grpSpPr bwMode="auto">
              <a:xfrm>
                <a:off x="985" y="3665"/>
                <a:ext cx="100" cy="73"/>
                <a:chOff x="985" y="3665"/>
                <a:chExt cx="100" cy="73"/>
              </a:xfrm>
            </p:grpSpPr>
            <p:grpSp>
              <p:nvGrpSpPr>
                <p:cNvPr id="1603" name="Group 178"/>
                <p:cNvGrpSpPr/>
                <p:nvPr/>
              </p:nvGrpSpPr>
              <p:grpSpPr bwMode="auto">
                <a:xfrm>
                  <a:off x="985" y="3665"/>
                  <a:ext cx="50" cy="23"/>
                  <a:chOff x="985" y="3665"/>
                  <a:chExt cx="50" cy="23"/>
                </a:xfrm>
              </p:grpSpPr>
              <p:sp>
                <p:nvSpPr>
                  <p:cNvPr id="1620" name="Freeform 179"/>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21" name="Freeform 180"/>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22" name="Freeform 181"/>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604" name="Group 182"/>
                <p:cNvGrpSpPr/>
                <p:nvPr/>
              </p:nvGrpSpPr>
              <p:grpSpPr bwMode="auto">
                <a:xfrm>
                  <a:off x="997" y="3677"/>
                  <a:ext cx="49" cy="23"/>
                  <a:chOff x="997" y="3677"/>
                  <a:chExt cx="49" cy="23"/>
                </a:xfrm>
              </p:grpSpPr>
              <p:sp>
                <p:nvSpPr>
                  <p:cNvPr id="1617" name="Freeform 183"/>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18" name="Freeform 184"/>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19" name="Freeform 185"/>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605" name="Group 186"/>
                <p:cNvGrpSpPr/>
                <p:nvPr/>
              </p:nvGrpSpPr>
              <p:grpSpPr bwMode="auto">
                <a:xfrm>
                  <a:off x="1010" y="3690"/>
                  <a:ext cx="48" cy="23"/>
                  <a:chOff x="1010" y="3690"/>
                  <a:chExt cx="48" cy="23"/>
                </a:xfrm>
              </p:grpSpPr>
              <p:sp>
                <p:nvSpPr>
                  <p:cNvPr id="1614" name="Freeform 187"/>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15" name="Freeform 188"/>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16" name="Freeform 189"/>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606" name="Group 190"/>
                <p:cNvGrpSpPr/>
                <p:nvPr/>
              </p:nvGrpSpPr>
              <p:grpSpPr bwMode="auto">
                <a:xfrm>
                  <a:off x="1023" y="3703"/>
                  <a:ext cx="49" cy="22"/>
                  <a:chOff x="1023" y="3703"/>
                  <a:chExt cx="49" cy="22"/>
                </a:xfrm>
              </p:grpSpPr>
              <p:sp>
                <p:nvSpPr>
                  <p:cNvPr id="1611" name="Freeform 191"/>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12" name="Freeform 192"/>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13" name="Freeform 193"/>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607" name="Group 194"/>
                <p:cNvGrpSpPr/>
                <p:nvPr/>
              </p:nvGrpSpPr>
              <p:grpSpPr bwMode="auto">
                <a:xfrm>
                  <a:off x="1036" y="3716"/>
                  <a:ext cx="49" cy="22"/>
                  <a:chOff x="1036" y="3716"/>
                  <a:chExt cx="49" cy="22"/>
                </a:xfrm>
              </p:grpSpPr>
              <p:sp>
                <p:nvSpPr>
                  <p:cNvPr id="1608" name="Freeform 195"/>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09" name="Freeform 196"/>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10" name="Freeform 197"/>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259" name="Group 198"/>
              <p:cNvGrpSpPr/>
              <p:nvPr/>
            </p:nvGrpSpPr>
            <p:grpSpPr bwMode="auto">
              <a:xfrm>
                <a:off x="1046" y="3727"/>
                <a:ext cx="49" cy="23"/>
                <a:chOff x="1046" y="3727"/>
                <a:chExt cx="49" cy="23"/>
              </a:xfrm>
            </p:grpSpPr>
            <p:sp>
              <p:nvSpPr>
                <p:cNvPr id="1600" name="Freeform 199"/>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01" name="Freeform 200"/>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602" name="Freeform 201"/>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60" name="Group 202"/>
              <p:cNvGrpSpPr/>
              <p:nvPr/>
            </p:nvGrpSpPr>
            <p:grpSpPr bwMode="auto">
              <a:xfrm>
                <a:off x="1058" y="3739"/>
                <a:ext cx="50" cy="23"/>
                <a:chOff x="1058" y="3739"/>
                <a:chExt cx="50" cy="23"/>
              </a:xfrm>
            </p:grpSpPr>
            <p:sp>
              <p:nvSpPr>
                <p:cNvPr id="1597" name="Freeform 203"/>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98" name="Freeform 204"/>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99" name="Freeform 205"/>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61" name="Group 206"/>
              <p:cNvGrpSpPr/>
              <p:nvPr/>
            </p:nvGrpSpPr>
            <p:grpSpPr bwMode="auto">
              <a:xfrm>
                <a:off x="1072" y="3753"/>
                <a:ext cx="48" cy="22"/>
                <a:chOff x="1072" y="3753"/>
                <a:chExt cx="48" cy="22"/>
              </a:xfrm>
            </p:grpSpPr>
            <p:sp>
              <p:nvSpPr>
                <p:cNvPr id="1594" name="Freeform 207"/>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95" name="Freeform 208"/>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96" name="Freeform 209"/>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262" name="Freeform 210"/>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63" name="Freeform 211"/>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64" name="Freeform 212"/>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265" name="Group 213"/>
              <p:cNvGrpSpPr/>
              <p:nvPr/>
            </p:nvGrpSpPr>
            <p:grpSpPr bwMode="auto">
              <a:xfrm>
                <a:off x="832" y="3547"/>
                <a:ext cx="49" cy="23"/>
                <a:chOff x="832" y="3547"/>
                <a:chExt cx="49" cy="23"/>
              </a:xfrm>
            </p:grpSpPr>
            <p:sp>
              <p:nvSpPr>
                <p:cNvPr id="1591" name="Freeform 214"/>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92" name="Freeform 215"/>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93" name="Freeform 216"/>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66" name="Group 217"/>
              <p:cNvGrpSpPr/>
              <p:nvPr/>
            </p:nvGrpSpPr>
            <p:grpSpPr bwMode="auto">
              <a:xfrm>
                <a:off x="844" y="3560"/>
                <a:ext cx="49" cy="22"/>
                <a:chOff x="844" y="3560"/>
                <a:chExt cx="49" cy="22"/>
              </a:xfrm>
            </p:grpSpPr>
            <p:sp>
              <p:nvSpPr>
                <p:cNvPr id="1588" name="Freeform 218"/>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89" name="Freeform 219"/>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90" name="Freeform 220"/>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67" name="Group 221"/>
              <p:cNvGrpSpPr/>
              <p:nvPr/>
            </p:nvGrpSpPr>
            <p:grpSpPr bwMode="auto">
              <a:xfrm>
                <a:off x="857" y="3572"/>
                <a:ext cx="50" cy="23"/>
                <a:chOff x="857" y="3572"/>
                <a:chExt cx="50" cy="23"/>
              </a:xfrm>
            </p:grpSpPr>
            <p:sp>
              <p:nvSpPr>
                <p:cNvPr id="1585" name="Freeform 222"/>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86" name="Freeform 223"/>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87" name="Freeform 224"/>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68" name="Group 225"/>
              <p:cNvGrpSpPr/>
              <p:nvPr/>
            </p:nvGrpSpPr>
            <p:grpSpPr bwMode="auto">
              <a:xfrm>
                <a:off x="870" y="3585"/>
                <a:ext cx="48" cy="23"/>
                <a:chOff x="870" y="3585"/>
                <a:chExt cx="48" cy="23"/>
              </a:xfrm>
            </p:grpSpPr>
            <p:sp>
              <p:nvSpPr>
                <p:cNvPr id="1582" name="Freeform 226"/>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83" name="Freeform 227"/>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84" name="Freeform 228"/>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69" name="Group 229"/>
              <p:cNvGrpSpPr/>
              <p:nvPr/>
            </p:nvGrpSpPr>
            <p:grpSpPr bwMode="auto">
              <a:xfrm>
                <a:off x="882" y="3600"/>
                <a:ext cx="100" cy="73"/>
                <a:chOff x="882" y="3600"/>
                <a:chExt cx="100" cy="73"/>
              </a:xfrm>
            </p:grpSpPr>
            <p:grpSp>
              <p:nvGrpSpPr>
                <p:cNvPr id="1562" name="Group 230"/>
                <p:cNvGrpSpPr/>
                <p:nvPr/>
              </p:nvGrpSpPr>
              <p:grpSpPr bwMode="auto">
                <a:xfrm>
                  <a:off x="882" y="3600"/>
                  <a:ext cx="49" cy="23"/>
                  <a:chOff x="882" y="3600"/>
                  <a:chExt cx="49" cy="23"/>
                </a:xfrm>
              </p:grpSpPr>
              <p:sp>
                <p:nvSpPr>
                  <p:cNvPr id="1579" name="Freeform 231"/>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80" name="Freeform 232"/>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81" name="Freeform 233"/>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563" name="Group 234"/>
                <p:cNvGrpSpPr/>
                <p:nvPr/>
              </p:nvGrpSpPr>
              <p:grpSpPr bwMode="auto">
                <a:xfrm>
                  <a:off x="894" y="3612"/>
                  <a:ext cx="49" cy="23"/>
                  <a:chOff x="894" y="3612"/>
                  <a:chExt cx="49" cy="23"/>
                </a:xfrm>
              </p:grpSpPr>
              <p:sp>
                <p:nvSpPr>
                  <p:cNvPr id="1576" name="Freeform 235"/>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77" name="Freeform 236"/>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78" name="Freeform 237"/>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564" name="Group 238"/>
                <p:cNvGrpSpPr/>
                <p:nvPr/>
              </p:nvGrpSpPr>
              <p:grpSpPr bwMode="auto">
                <a:xfrm>
                  <a:off x="907" y="3625"/>
                  <a:ext cx="49" cy="23"/>
                  <a:chOff x="907" y="3625"/>
                  <a:chExt cx="49" cy="23"/>
                </a:xfrm>
              </p:grpSpPr>
              <p:sp>
                <p:nvSpPr>
                  <p:cNvPr id="1573" name="Freeform 239"/>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74" name="Freeform 240"/>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75" name="Freeform 241"/>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565" name="Group 242"/>
                <p:cNvGrpSpPr/>
                <p:nvPr/>
              </p:nvGrpSpPr>
              <p:grpSpPr bwMode="auto">
                <a:xfrm>
                  <a:off x="919" y="3638"/>
                  <a:ext cx="49" cy="22"/>
                  <a:chOff x="919" y="3638"/>
                  <a:chExt cx="49" cy="22"/>
                </a:xfrm>
              </p:grpSpPr>
              <p:sp>
                <p:nvSpPr>
                  <p:cNvPr id="1570" name="Freeform 243"/>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71" name="Freeform 244"/>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72" name="Freeform 245"/>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566" name="Group 246"/>
                <p:cNvGrpSpPr/>
                <p:nvPr/>
              </p:nvGrpSpPr>
              <p:grpSpPr bwMode="auto">
                <a:xfrm>
                  <a:off x="932" y="3651"/>
                  <a:ext cx="50" cy="22"/>
                  <a:chOff x="932" y="3651"/>
                  <a:chExt cx="50" cy="22"/>
                </a:xfrm>
              </p:grpSpPr>
              <p:sp>
                <p:nvSpPr>
                  <p:cNvPr id="1567" name="Freeform 247"/>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68" name="Freeform 248"/>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69" name="Freeform 249"/>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270" name="Group 250"/>
              <p:cNvGrpSpPr/>
              <p:nvPr/>
            </p:nvGrpSpPr>
            <p:grpSpPr bwMode="auto">
              <a:xfrm>
                <a:off x="944" y="3665"/>
                <a:ext cx="99" cy="74"/>
                <a:chOff x="944" y="3665"/>
                <a:chExt cx="99" cy="74"/>
              </a:xfrm>
            </p:grpSpPr>
            <p:grpSp>
              <p:nvGrpSpPr>
                <p:cNvPr id="1542" name="Group 251"/>
                <p:cNvGrpSpPr/>
                <p:nvPr/>
              </p:nvGrpSpPr>
              <p:grpSpPr bwMode="auto">
                <a:xfrm>
                  <a:off x="944" y="3665"/>
                  <a:ext cx="49" cy="23"/>
                  <a:chOff x="944" y="3665"/>
                  <a:chExt cx="49" cy="23"/>
                </a:xfrm>
              </p:grpSpPr>
              <p:sp>
                <p:nvSpPr>
                  <p:cNvPr id="1559" name="Freeform 252"/>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60" name="Freeform 253"/>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61" name="Freeform 254"/>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543" name="Group 255"/>
                <p:cNvGrpSpPr/>
                <p:nvPr/>
              </p:nvGrpSpPr>
              <p:grpSpPr bwMode="auto">
                <a:xfrm>
                  <a:off x="957" y="3678"/>
                  <a:ext cx="48" cy="23"/>
                  <a:chOff x="957" y="3678"/>
                  <a:chExt cx="48" cy="23"/>
                </a:xfrm>
              </p:grpSpPr>
              <p:sp>
                <p:nvSpPr>
                  <p:cNvPr id="1556" name="Freeform 256"/>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57" name="Freeform 257"/>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58" name="Freeform 258"/>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544" name="Group 259"/>
                <p:cNvGrpSpPr/>
                <p:nvPr/>
              </p:nvGrpSpPr>
              <p:grpSpPr bwMode="auto">
                <a:xfrm>
                  <a:off x="969" y="3690"/>
                  <a:ext cx="49" cy="23"/>
                  <a:chOff x="969" y="3690"/>
                  <a:chExt cx="49" cy="23"/>
                </a:xfrm>
              </p:grpSpPr>
              <p:sp>
                <p:nvSpPr>
                  <p:cNvPr id="1553" name="Freeform 260"/>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54" name="Freeform 261"/>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55" name="Freeform 262"/>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545" name="Group 263"/>
                <p:cNvGrpSpPr/>
                <p:nvPr/>
              </p:nvGrpSpPr>
              <p:grpSpPr bwMode="auto">
                <a:xfrm>
                  <a:off x="982" y="3703"/>
                  <a:ext cx="49" cy="23"/>
                  <a:chOff x="982" y="3703"/>
                  <a:chExt cx="49" cy="23"/>
                </a:xfrm>
              </p:grpSpPr>
              <p:sp>
                <p:nvSpPr>
                  <p:cNvPr id="1550" name="Freeform 264"/>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51" name="Freeform 265"/>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52" name="Freeform 266"/>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546" name="Group 267"/>
                <p:cNvGrpSpPr/>
                <p:nvPr/>
              </p:nvGrpSpPr>
              <p:grpSpPr bwMode="auto">
                <a:xfrm>
                  <a:off x="995" y="3716"/>
                  <a:ext cx="48" cy="23"/>
                  <a:chOff x="995" y="3716"/>
                  <a:chExt cx="48" cy="23"/>
                </a:xfrm>
              </p:grpSpPr>
              <p:sp>
                <p:nvSpPr>
                  <p:cNvPr id="1547" name="Freeform 268"/>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48" name="Freeform 269"/>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49" name="Freeform 270"/>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271" name="Group 271"/>
              <p:cNvGrpSpPr/>
              <p:nvPr/>
            </p:nvGrpSpPr>
            <p:grpSpPr bwMode="auto">
              <a:xfrm>
                <a:off x="1005" y="3727"/>
                <a:ext cx="49" cy="23"/>
                <a:chOff x="1005" y="3727"/>
                <a:chExt cx="49" cy="23"/>
              </a:xfrm>
            </p:grpSpPr>
            <p:sp>
              <p:nvSpPr>
                <p:cNvPr id="1539" name="Freeform 272"/>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40" name="Freeform 273"/>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41" name="Freeform 274"/>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72" name="Group 275"/>
              <p:cNvGrpSpPr/>
              <p:nvPr/>
            </p:nvGrpSpPr>
            <p:grpSpPr bwMode="auto">
              <a:xfrm>
                <a:off x="1018" y="3740"/>
                <a:ext cx="49" cy="22"/>
                <a:chOff x="1018" y="3740"/>
                <a:chExt cx="49" cy="22"/>
              </a:xfrm>
            </p:grpSpPr>
            <p:sp>
              <p:nvSpPr>
                <p:cNvPr id="1536" name="Freeform 276"/>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37" name="Freeform 277"/>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38" name="Freeform 278"/>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73" name="Group 279"/>
              <p:cNvGrpSpPr/>
              <p:nvPr/>
            </p:nvGrpSpPr>
            <p:grpSpPr bwMode="auto">
              <a:xfrm>
                <a:off x="1030" y="3753"/>
                <a:ext cx="49" cy="23"/>
                <a:chOff x="1030" y="3753"/>
                <a:chExt cx="49" cy="23"/>
              </a:xfrm>
            </p:grpSpPr>
            <p:sp>
              <p:nvSpPr>
                <p:cNvPr id="1533" name="Freeform 280"/>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34" name="Freeform 281"/>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35" name="Freeform 282"/>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274" name="Freeform 283"/>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75" name="Freeform 284"/>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76" name="Freeform 285"/>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277" name="Group 286"/>
              <p:cNvGrpSpPr/>
              <p:nvPr/>
            </p:nvGrpSpPr>
            <p:grpSpPr bwMode="auto">
              <a:xfrm>
                <a:off x="790" y="3547"/>
                <a:ext cx="49" cy="23"/>
                <a:chOff x="790" y="3547"/>
                <a:chExt cx="49" cy="23"/>
              </a:xfrm>
            </p:grpSpPr>
            <p:sp>
              <p:nvSpPr>
                <p:cNvPr id="1530" name="Freeform 287"/>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31" name="Freeform 288"/>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32" name="Freeform 289"/>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78" name="Group 290"/>
              <p:cNvGrpSpPr/>
              <p:nvPr/>
            </p:nvGrpSpPr>
            <p:grpSpPr bwMode="auto">
              <a:xfrm>
                <a:off x="803" y="3560"/>
                <a:ext cx="49" cy="22"/>
                <a:chOff x="803" y="3560"/>
                <a:chExt cx="49" cy="22"/>
              </a:xfrm>
            </p:grpSpPr>
            <p:sp>
              <p:nvSpPr>
                <p:cNvPr id="1527" name="Freeform 291"/>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28" name="Freeform 292"/>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29" name="Freeform 293"/>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79" name="Group 294"/>
              <p:cNvGrpSpPr/>
              <p:nvPr/>
            </p:nvGrpSpPr>
            <p:grpSpPr bwMode="auto">
              <a:xfrm>
                <a:off x="815" y="3572"/>
                <a:ext cx="50" cy="23"/>
                <a:chOff x="815" y="3572"/>
                <a:chExt cx="50" cy="23"/>
              </a:xfrm>
            </p:grpSpPr>
            <p:sp>
              <p:nvSpPr>
                <p:cNvPr id="1524" name="Freeform 295"/>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25" name="Freeform 296"/>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26" name="Freeform 297"/>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80" name="Group 298"/>
              <p:cNvGrpSpPr/>
              <p:nvPr/>
            </p:nvGrpSpPr>
            <p:grpSpPr bwMode="auto">
              <a:xfrm>
                <a:off x="828" y="3585"/>
                <a:ext cx="49" cy="23"/>
                <a:chOff x="828" y="3585"/>
                <a:chExt cx="49" cy="23"/>
              </a:xfrm>
            </p:grpSpPr>
            <p:sp>
              <p:nvSpPr>
                <p:cNvPr id="1521" name="Freeform 299"/>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22" name="Freeform 300"/>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23" name="Freeform 301"/>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81" name="Group 302"/>
              <p:cNvGrpSpPr/>
              <p:nvPr/>
            </p:nvGrpSpPr>
            <p:grpSpPr bwMode="auto">
              <a:xfrm>
                <a:off x="840" y="3600"/>
                <a:ext cx="100" cy="73"/>
                <a:chOff x="840" y="3600"/>
                <a:chExt cx="100" cy="73"/>
              </a:xfrm>
            </p:grpSpPr>
            <p:grpSp>
              <p:nvGrpSpPr>
                <p:cNvPr id="1501" name="Group 303"/>
                <p:cNvGrpSpPr/>
                <p:nvPr/>
              </p:nvGrpSpPr>
              <p:grpSpPr bwMode="auto">
                <a:xfrm>
                  <a:off x="840" y="3600"/>
                  <a:ext cx="49" cy="23"/>
                  <a:chOff x="840" y="3600"/>
                  <a:chExt cx="49" cy="23"/>
                </a:xfrm>
              </p:grpSpPr>
              <p:sp>
                <p:nvSpPr>
                  <p:cNvPr id="1518" name="Freeform 304"/>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19" name="Freeform 305"/>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20" name="Freeform 306"/>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502" name="Group 307"/>
                <p:cNvGrpSpPr/>
                <p:nvPr/>
              </p:nvGrpSpPr>
              <p:grpSpPr bwMode="auto">
                <a:xfrm>
                  <a:off x="853" y="3612"/>
                  <a:ext cx="48" cy="23"/>
                  <a:chOff x="853" y="3612"/>
                  <a:chExt cx="48" cy="23"/>
                </a:xfrm>
              </p:grpSpPr>
              <p:sp>
                <p:nvSpPr>
                  <p:cNvPr id="1515" name="Freeform 308"/>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16" name="Freeform 309"/>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17" name="Freeform 310"/>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503" name="Group 311"/>
                <p:cNvGrpSpPr/>
                <p:nvPr/>
              </p:nvGrpSpPr>
              <p:grpSpPr bwMode="auto">
                <a:xfrm>
                  <a:off x="865" y="3625"/>
                  <a:ext cx="49" cy="23"/>
                  <a:chOff x="865" y="3625"/>
                  <a:chExt cx="49" cy="23"/>
                </a:xfrm>
              </p:grpSpPr>
              <p:sp>
                <p:nvSpPr>
                  <p:cNvPr id="1512" name="Freeform 312"/>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13" name="Freeform 313"/>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14" name="Freeform 314"/>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504" name="Group 315"/>
                <p:cNvGrpSpPr/>
                <p:nvPr/>
              </p:nvGrpSpPr>
              <p:grpSpPr bwMode="auto">
                <a:xfrm>
                  <a:off x="878" y="3638"/>
                  <a:ext cx="49" cy="22"/>
                  <a:chOff x="878" y="3638"/>
                  <a:chExt cx="49" cy="22"/>
                </a:xfrm>
              </p:grpSpPr>
              <p:sp>
                <p:nvSpPr>
                  <p:cNvPr id="1509" name="Freeform 316"/>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10" name="Freeform 317"/>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11" name="Freeform 318"/>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505" name="Group 319"/>
                <p:cNvGrpSpPr/>
                <p:nvPr/>
              </p:nvGrpSpPr>
              <p:grpSpPr bwMode="auto">
                <a:xfrm>
                  <a:off x="890" y="3651"/>
                  <a:ext cx="50" cy="22"/>
                  <a:chOff x="890" y="3651"/>
                  <a:chExt cx="50" cy="22"/>
                </a:xfrm>
              </p:grpSpPr>
              <p:sp>
                <p:nvSpPr>
                  <p:cNvPr id="1506" name="Freeform 320"/>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07" name="Freeform 321"/>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08" name="Freeform 322"/>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282" name="Group 323"/>
              <p:cNvGrpSpPr/>
              <p:nvPr/>
            </p:nvGrpSpPr>
            <p:grpSpPr bwMode="auto">
              <a:xfrm>
                <a:off x="903" y="3665"/>
                <a:ext cx="99" cy="74"/>
                <a:chOff x="903" y="3665"/>
                <a:chExt cx="99" cy="74"/>
              </a:xfrm>
            </p:grpSpPr>
            <p:grpSp>
              <p:nvGrpSpPr>
                <p:cNvPr id="1481" name="Group 324"/>
                <p:cNvGrpSpPr/>
                <p:nvPr/>
              </p:nvGrpSpPr>
              <p:grpSpPr bwMode="auto">
                <a:xfrm>
                  <a:off x="903" y="3665"/>
                  <a:ext cx="49" cy="23"/>
                  <a:chOff x="903" y="3665"/>
                  <a:chExt cx="49" cy="23"/>
                </a:xfrm>
              </p:grpSpPr>
              <p:sp>
                <p:nvSpPr>
                  <p:cNvPr id="1498" name="Freeform 325"/>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99" name="Freeform 326"/>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500" name="Freeform 327"/>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482" name="Group 328"/>
                <p:cNvGrpSpPr/>
                <p:nvPr/>
              </p:nvGrpSpPr>
              <p:grpSpPr bwMode="auto">
                <a:xfrm>
                  <a:off x="914" y="3678"/>
                  <a:ext cx="49" cy="23"/>
                  <a:chOff x="914" y="3678"/>
                  <a:chExt cx="49" cy="23"/>
                </a:xfrm>
              </p:grpSpPr>
              <p:sp>
                <p:nvSpPr>
                  <p:cNvPr id="1495" name="Freeform 329"/>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96" name="Freeform 330"/>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97" name="Freeform 331"/>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483" name="Group 332"/>
                <p:cNvGrpSpPr/>
                <p:nvPr/>
              </p:nvGrpSpPr>
              <p:grpSpPr bwMode="auto">
                <a:xfrm>
                  <a:off x="928" y="3690"/>
                  <a:ext cx="48" cy="23"/>
                  <a:chOff x="928" y="3690"/>
                  <a:chExt cx="48" cy="23"/>
                </a:xfrm>
              </p:grpSpPr>
              <p:sp>
                <p:nvSpPr>
                  <p:cNvPr id="1492" name="Freeform 333"/>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93" name="Freeform 334"/>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94" name="Freeform 335"/>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484" name="Group 336"/>
                <p:cNvGrpSpPr/>
                <p:nvPr/>
              </p:nvGrpSpPr>
              <p:grpSpPr bwMode="auto">
                <a:xfrm>
                  <a:off x="940" y="3703"/>
                  <a:ext cx="49" cy="23"/>
                  <a:chOff x="940" y="3703"/>
                  <a:chExt cx="49" cy="23"/>
                </a:xfrm>
              </p:grpSpPr>
              <p:sp>
                <p:nvSpPr>
                  <p:cNvPr id="1489" name="Freeform 337"/>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90" name="Freeform 338"/>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91" name="Freeform 339"/>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485" name="Group 340"/>
                <p:cNvGrpSpPr/>
                <p:nvPr/>
              </p:nvGrpSpPr>
              <p:grpSpPr bwMode="auto">
                <a:xfrm>
                  <a:off x="953" y="3716"/>
                  <a:ext cx="49" cy="23"/>
                  <a:chOff x="953" y="3716"/>
                  <a:chExt cx="49" cy="23"/>
                </a:xfrm>
              </p:grpSpPr>
              <p:sp>
                <p:nvSpPr>
                  <p:cNvPr id="1486" name="Freeform 341"/>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87" name="Freeform 342"/>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88" name="Freeform 343"/>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283" name="Group 344"/>
              <p:cNvGrpSpPr/>
              <p:nvPr/>
            </p:nvGrpSpPr>
            <p:grpSpPr bwMode="auto">
              <a:xfrm>
                <a:off x="963" y="3727"/>
                <a:ext cx="49" cy="23"/>
                <a:chOff x="963" y="3727"/>
                <a:chExt cx="49" cy="23"/>
              </a:xfrm>
            </p:grpSpPr>
            <p:sp>
              <p:nvSpPr>
                <p:cNvPr id="1478" name="Freeform 345"/>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79" name="Freeform 346"/>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80" name="Freeform 347"/>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84" name="Group 348"/>
              <p:cNvGrpSpPr/>
              <p:nvPr/>
            </p:nvGrpSpPr>
            <p:grpSpPr bwMode="auto">
              <a:xfrm>
                <a:off x="976" y="3740"/>
                <a:ext cx="50" cy="22"/>
                <a:chOff x="976" y="3740"/>
                <a:chExt cx="50" cy="22"/>
              </a:xfrm>
            </p:grpSpPr>
            <p:sp>
              <p:nvSpPr>
                <p:cNvPr id="1475" name="Freeform 349"/>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76" name="Freeform 350"/>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77" name="Freeform 351"/>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85" name="Group 352"/>
              <p:cNvGrpSpPr/>
              <p:nvPr/>
            </p:nvGrpSpPr>
            <p:grpSpPr bwMode="auto">
              <a:xfrm>
                <a:off x="761" y="3560"/>
                <a:ext cx="50" cy="22"/>
                <a:chOff x="761" y="3560"/>
                <a:chExt cx="50" cy="22"/>
              </a:xfrm>
            </p:grpSpPr>
            <p:sp>
              <p:nvSpPr>
                <p:cNvPr id="1472" name="Freeform 353"/>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73" name="Freeform 354"/>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74" name="Freeform 355"/>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86" name="Group 356"/>
              <p:cNvGrpSpPr/>
              <p:nvPr/>
            </p:nvGrpSpPr>
            <p:grpSpPr bwMode="auto">
              <a:xfrm>
                <a:off x="774" y="3572"/>
                <a:ext cx="49" cy="23"/>
                <a:chOff x="774" y="3572"/>
                <a:chExt cx="49" cy="23"/>
              </a:xfrm>
            </p:grpSpPr>
            <p:sp>
              <p:nvSpPr>
                <p:cNvPr id="1469" name="Freeform 357"/>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70" name="Freeform 358"/>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71" name="Freeform 359"/>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87" name="Group 360"/>
              <p:cNvGrpSpPr/>
              <p:nvPr/>
            </p:nvGrpSpPr>
            <p:grpSpPr bwMode="auto">
              <a:xfrm>
                <a:off x="787" y="3585"/>
                <a:ext cx="49" cy="23"/>
                <a:chOff x="787" y="3585"/>
                <a:chExt cx="49" cy="23"/>
              </a:xfrm>
            </p:grpSpPr>
            <p:sp>
              <p:nvSpPr>
                <p:cNvPr id="1466" name="Freeform 361"/>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67" name="Freeform 362"/>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68" name="Freeform 363"/>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88" name="Group 364"/>
              <p:cNvGrpSpPr/>
              <p:nvPr/>
            </p:nvGrpSpPr>
            <p:grpSpPr bwMode="auto">
              <a:xfrm>
                <a:off x="799" y="3600"/>
                <a:ext cx="99" cy="73"/>
                <a:chOff x="799" y="3600"/>
                <a:chExt cx="99" cy="73"/>
              </a:xfrm>
            </p:grpSpPr>
            <p:grpSp>
              <p:nvGrpSpPr>
                <p:cNvPr id="1446" name="Group 365"/>
                <p:cNvGrpSpPr/>
                <p:nvPr/>
              </p:nvGrpSpPr>
              <p:grpSpPr bwMode="auto">
                <a:xfrm>
                  <a:off x="799" y="3600"/>
                  <a:ext cx="48" cy="23"/>
                  <a:chOff x="799" y="3600"/>
                  <a:chExt cx="48" cy="23"/>
                </a:xfrm>
              </p:grpSpPr>
              <p:sp>
                <p:nvSpPr>
                  <p:cNvPr id="1463" name="Freeform 366"/>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64" name="Freeform 367"/>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65" name="Freeform 368"/>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447" name="Group 369"/>
                <p:cNvGrpSpPr/>
                <p:nvPr/>
              </p:nvGrpSpPr>
              <p:grpSpPr bwMode="auto">
                <a:xfrm>
                  <a:off x="811" y="3612"/>
                  <a:ext cx="48" cy="23"/>
                  <a:chOff x="811" y="3612"/>
                  <a:chExt cx="48" cy="23"/>
                </a:xfrm>
              </p:grpSpPr>
              <p:sp>
                <p:nvSpPr>
                  <p:cNvPr id="1460" name="Freeform 370"/>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61" name="Freeform 371"/>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62" name="Freeform 372"/>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448" name="Group 373"/>
                <p:cNvGrpSpPr/>
                <p:nvPr/>
              </p:nvGrpSpPr>
              <p:grpSpPr bwMode="auto">
                <a:xfrm>
                  <a:off x="823" y="3625"/>
                  <a:ext cx="49" cy="23"/>
                  <a:chOff x="823" y="3625"/>
                  <a:chExt cx="49" cy="23"/>
                </a:xfrm>
              </p:grpSpPr>
              <p:sp>
                <p:nvSpPr>
                  <p:cNvPr id="1457" name="Freeform 374"/>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58" name="Freeform 375"/>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59" name="Freeform 376"/>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449" name="Group 377"/>
                <p:cNvGrpSpPr/>
                <p:nvPr/>
              </p:nvGrpSpPr>
              <p:grpSpPr bwMode="auto">
                <a:xfrm>
                  <a:off x="836" y="3638"/>
                  <a:ext cx="50" cy="22"/>
                  <a:chOff x="836" y="3638"/>
                  <a:chExt cx="50" cy="22"/>
                </a:xfrm>
              </p:grpSpPr>
              <p:sp>
                <p:nvSpPr>
                  <p:cNvPr id="1454" name="Freeform 378"/>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55" name="Freeform 379"/>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56" name="Freeform 380"/>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450" name="Group 381"/>
                <p:cNvGrpSpPr/>
                <p:nvPr/>
              </p:nvGrpSpPr>
              <p:grpSpPr bwMode="auto">
                <a:xfrm>
                  <a:off x="849" y="3651"/>
                  <a:ext cx="49" cy="22"/>
                  <a:chOff x="849" y="3651"/>
                  <a:chExt cx="49" cy="22"/>
                </a:xfrm>
              </p:grpSpPr>
              <p:sp>
                <p:nvSpPr>
                  <p:cNvPr id="1451" name="Freeform 382"/>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52" name="Freeform 383"/>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53" name="Freeform 384"/>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289" name="Group 385"/>
              <p:cNvGrpSpPr/>
              <p:nvPr/>
            </p:nvGrpSpPr>
            <p:grpSpPr bwMode="auto">
              <a:xfrm>
                <a:off x="861" y="3665"/>
                <a:ext cx="99" cy="74"/>
                <a:chOff x="861" y="3665"/>
                <a:chExt cx="99" cy="74"/>
              </a:xfrm>
            </p:grpSpPr>
            <p:grpSp>
              <p:nvGrpSpPr>
                <p:cNvPr id="1426" name="Group 386"/>
                <p:cNvGrpSpPr/>
                <p:nvPr/>
              </p:nvGrpSpPr>
              <p:grpSpPr bwMode="auto">
                <a:xfrm>
                  <a:off x="861" y="3665"/>
                  <a:ext cx="50" cy="23"/>
                  <a:chOff x="861" y="3665"/>
                  <a:chExt cx="50" cy="23"/>
                </a:xfrm>
              </p:grpSpPr>
              <p:sp>
                <p:nvSpPr>
                  <p:cNvPr id="1443" name="Freeform 387"/>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44" name="Freeform 388"/>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45" name="Freeform 389"/>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427" name="Group 390"/>
                <p:cNvGrpSpPr/>
                <p:nvPr/>
              </p:nvGrpSpPr>
              <p:grpSpPr bwMode="auto">
                <a:xfrm>
                  <a:off x="873" y="3678"/>
                  <a:ext cx="49" cy="23"/>
                  <a:chOff x="873" y="3678"/>
                  <a:chExt cx="49" cy="23"/>
                </a:xfrm>
              </p:grpSpPr>
              <p:sp>
                <p:nvSpPr>
                  <p:cNvPr id="1440" name="Freeform 391"/>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41" name="Freeform 392"/>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42" name="Freeform 393"/>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428" name="Group 394"/>
                <p:cNvGrpSpPr/>
                <p:nvPr/>
              </p:nvGrpSpPr>
              <p:grpSpPr bwMode="auto">
                <a:xfrm>
                  <a:off x="886" y="3690"/>
                  <a:ext cx="49" cy="23"/>
                  <a:chOff x="886" y="3690"/>
                  <a:chExt cx="49" cy="23"/>
                </a:xfrm>
              </p:grpSpPr>
              <p:sp>
                <p:nvSpPr>
                  <p:cNvPr id="1437" name="Freeform 395"/>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38" name="Freeform 396"/>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39" name="Freeform 397"/>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429" name="Group 398"/>
                <p:cNvGrpSpPr/>
                <p:nvPr/>
              </p:nvGrpSpPr>
              <p:grpSpPr bwMode="auto">
                <a:xfrm>
                  <a:off x="899" y="3703"/>
                  <a:ext cx="48" cy="23"/>
                  <a:chOff x="899" y="3703"/>
                  <a:chExt cx="48" cy="23"/>
                </a:xfrm>
              </p:grpSpPr>
              <p:sp>
                <p:nvSpPr>
                  <p:cNvPr id="1434" name="Freeform 399"/>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35" name="Freeform 400"/>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36" name="Freeform 401"/>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430" name="Group 402"/>
                <p:cNvGrpSpPr/>
                <p:nvPr/>
              </p:nvGrpSpPr>
              <p:grpSpPr bwMode="auto">
                <a:xfrm>
                  <a:off x="912" y="3716"/>
                  <a:ext cx="48" cy="23"/>
                  <a:chOff x="912" y="3716"/>
                  <a:chExt cx="48" cy="23"/>
                </a:xfrm>
              </p:grpSpPr>
              <p:sp>
                <p:nvSpPr>
                  <p:cNvPr id="1431" name="Freeform 403"/>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32" name="Freeform 404"/>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33" name="Freeform 405"/>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290" name="Group 406"/>
              <p:cNvGrpSpPr/>
              <p:nvPr/>
            </p:nvGrpSpPr>
            <p:grpSpPr bwMode="auto">
              <a:xfrm>
                <a:off x="922" y="3727"/>
                <a:ext cx="49" cy="23"/>
                <a:chOff x="922" y="3727"/>
                <a:chExt cx="49" cy="23"/>
              </a:xfrm>
            </p:grpSpPr>
            <p:sp>
              <p:nvSpPr>
                <p:cNvPr id="1423" name="Freeform 407"/>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24" name="Freeform 408"/>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25" name="Freeform 409"/>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91" name="Group 410"/>
              <p:cNvGrpSpPr/>
              <p:nvPr/>
            </p:nvGrpSpPr>
            <p:grpSpPr bwMode="auto">
              <a:xfrm>
                <a:off x="895" y="3526"/>
                <a:ext cx="44" cy="23"/>
                <a:chOff x="895" y="3526"/>
                <a:chExt cx="44" cy="23"/>
              </a:xfrm>
            </p:grpSpPr>
            <p:sp>
              <p:nvSpPr>
                <p:cNvPr id="1420" name="Freeform 411"/>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21" name="Freeform 412"/>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22" name="Freeform 413"/>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92" name="Group 414"/>
              <p:cNvGrpSpPr/>
              <p:nvPr/>
            </p:nvGrpSpPr>
            <p:grpSpPr bwMode="auto">
              <a:xfrm>
                <a:off x="907" y="3540"/>
                <a:ext cx="45" cy="22"/>
                <a:chOff x="907" y="3540"/>
                <a:chExt cx="45" cy="22"/>
              </a:xfrm>
            </p:grpSpPr>
            <p:sp>
              <p:nvSpPr>
                <p:cNvPr id="1417" name="Freeform 415"/>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18" name="Freeform 416"/>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19" name="Freeform 417"/>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93" name="Group 418"/>
              <p:cNvGrpSpPr/>
              <p:nvPr/>
            </p:nvGrpSpPr>
            <p:grpSpPr bwMode="auto">
              <a:xfrm>
                <a:off x="920" y="3553"/>
                <a:ext cx="45" cy="23"/>
                <a:chOff x="920" y="3553"/>
                <a:chExt cx="45" cy="23"/>
              </a:xfrm>
            </p:grpSpPr>
            <p:sp>
              <p:nvSpPr>
                <p:cNvPr id="1414" name="Freeform 419"/>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15" name="Freeform 420"/>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16" name="Freeform 421"/>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94" name="Group 422"/>
              <p:cNvGrpSpPr/>
              <p:nvPr/>
            </p:nvGrpSpPr>
            <p:grpSpPr bwMode="auto">
              <a:xfrm>
                <a:off x="934" y="3566"/>
                <a:ext cx="44" cy="23"/>
                <a:chOff x="934" y="3566"/>
                <a:chExt cx="44" cy="23"/>
              </a:xfrm>
            </p:grpSpPr>
            <p:sp>
              <p:nvSpPr>
                <p:cNvPr id="1411" name="Freeform 423"/>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12" name="Freeform 424"/>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13" name="Freeform 425"/>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95" name="Group 426"/>
              <p:cNvGrpSpPr/>
              <p:nvPr/>
            </p:nvGrpSpPr>
            <p:grpSpPr bwMode="auto">
              <a:xfrm>
                <a:off x="949" y="3579"/>
                <a:ext cx="83" cy="63"/>
                <a:chOff x="949" y="3579"/>
                <a:chExt cx="83" cy="63"/>
              </a:xfrm>
            </p:grpSpPr>
            <p:grpSp>
              <p:nvGrpSpPr>
                <p:cNvPr id="1395" name="Group 427"/>
                <p:cNvGrpSpPr/>
                <p:nvPr/>
              </p:nvGrpSpPr>
              <p:grpSpPr bwMode="auto">
                <a:xfrm>
                  <a:off x="949" y="3579"/>
                  <a:ext cx="44" cy="23"/>
                  <a:chOff x="949" y="3579"/>
                  <a:chExt cx="44" cy="23"/>
                </a:xfrm>
              </p:grpSpPr>
              <p:sp>
                <p:nvSpPr>
                  <p:cNvPr id="1408" name="Freeform 428"/>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09" name="Freeform 429"/>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10" name="Freeform 430"/>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96" name="Group 431"/>
                <p:cNvGrpSpPr/>
                <p:nvPr/>
              </p:nvGrpSpPr>
              <p:grpSpPr bwMode="auto">
                <a:xfrm>
                  <a:off x="961" y="3592"/>
                  <a:ext cx="45" cy="23"/>
                  <a:chOff x="961" y="3592"/>
                  <a:chExt cx="45" cy="23"/>
                </a:xfrm>
              </p:grpSpPr>
              <p:sp>
                <p:nvSpPr>
                  <p:cNvPr id="1405" name="Freeform 432"/>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06" name="Freeform 433"/>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07" name="Freeform 434"/>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97" name="Group 435"/>
                <p:cNvGrpSpPr/>
                <p:nvPr/>
              </p:nvGrpSpPr>
              <p:grpSpPr bwMode="auto">
                <a:xfrm>
                  <a:off x="974" y="3606"/>
                  <a:ext cx="44" cy="23"/>
                  <a:chOff x="974" y="3606"/>
                  <a:chExt cx="44" cy="23"/>
                </a:xfrm>
              </p:grpSpPr>
              <p:sp>
                <p:nvSpPr>
                  <p:cNvPr id="1402" name="Freeform 436"/>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03" name="Freeform 437"/>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04" name="Freeform 438"/>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98" name="Group 439"/>
                <p:cNvGrpSpPr/>
                <p:nvPr/>
              </p:nvGrpSpPr>
              <p:grpSpPr bwMode="auto">
                <a:xfrm>
                  <a:off x="987" y="3619"/>
                  <a:ext cx="45" cy="23"/>
                  <a:chOff x="987" y="3619"/>
                  <a:chExt cx="45" cy="23"/>
                </a:xfrm>
              </p:grpSpPr>
              <p:sp>
                <p:nvSpPr>
                  <p:cNvPr id="1399" name="Freeform 440"/>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00" name="Freeform 441"/>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401" name="Freeform 442"/>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296" name="Group 443"/>
              <p:cNvGrpSpPr/>
              <p:nvPr/>
            </p:nvGrpSpPr>
            <p:grpSpPr bwMode="auto">
              <a:xfrm>
                <a:off x="1002" y="3632"/>
                <a:ext cx="83" cy="63"/>
                <a:chOff x="1002" y="3632"/>
                <a:chExt cx="83" cy="63"/>
              </a:xfrm>
            </p:grpSpPr>
            <p:grpSp>
              <p:nvGrpSpPr>
                <p:cNvPr id="1379" name="Group 444"/>
                <p:cNvGrpSpPr/>
                <p:nvPr/>
              </p:nvGrpSpPr>
              <p:grpSpPr bwMode="auto">
                <a:xfrm>
                  <a:off x="1002" y="3632"/>
                  <a:ext cx="44" cy="22"/>
                  <a:chOff x="1002" y="3632"/>
                  <a:chExt cx="44" cy="22"/>
                </a:xfrm>
              </p:grpSpPr>
              <p:sp>
                <p:nvSpPr>
                  <p:cNvPr id="1392" name="Freeform 445"/>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93" name="Freeform 446"/>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94" name="Freeform 447"/>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0" name="Group 448"/>
                <p:cNvGrpSpPr/>
                <p:nvPr/>
              </p:nvGrpSpPr>
              <p:grpSpPr bwMode="auto">
                <a:xfrm>
                  <a:off x="1014" y="3645"/>
                  <a:ext cx="44" cy="23"/>
                  <a:chOff x="1014" y="3645"/>
                  <a:chExt cx="44" cy="23"/>
                </a:xfrm>
              </p:grpSpPr>
              <p:sp>
                <p:nvSpPr>
                  <p:cNvPr id="1389" name="Freeform 449"/>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90" name="Freeform 450"/>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91" name="Freeform 451"/>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1" name="Group 452"/>
                <p:cNvGrpSpPr/>
                <p:nvPr/>
              </p:nvGrpSpPr>
              <p:grpSpPr bwMode="auto">
                <a:xfrm>
                  <a:off x="1027" y="3659"/>
                  <a:ext cx="45" cy="23"/>
                  <a:chOff x="1027" y="3659"/>
                  <a:chExt cx="45" cy="23"/>
                </a:xfrm>
              </p:grpSpPr>
              <p:sp>
                <p:nvSpPr>
                  <p:cNvPr id="1386" name="Freeform 453"/>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 name="Freeform 454"/>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8" name="Freeform 455"/>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2" name="Group 456"/>
                <p:cNvGrpSpPr/>
                <p:nvPr/>
              </p:nvGrpSpPr>
              <p:grpSpPr bwMode="auto">
                <a:xfrm>
                  <a:off x="1040" y="3672"/>
                  <a:ext cx="45" cy="23"/>
                  <a:chOff x="1040" y="3672"/>
                  <a:chExt cx="45" cy="23"/>
                </a:xfrm>
              </p:grpSpPr>
              <p:sp>
                <p:nvSpPr>
                  <p:cNvPr id="1383" name="Freeform 457"/>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 name="Freeform 458"/>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 name="Freeform 459"/>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297" name="Group 460"/>
              <p:cNvGrpSpPr/>
              <p:nvPr/>
            </p:nvGrpSpPr>
            <p:grpSpPr bwMode="auto">
              <a:xfrm>
                <a:off x="1054" y="3685"/>
                <a:ext cx="45" cy="23"/>
                <a:chOff x="1054" y="3685"/>
                <a:chExt cx="45" cy="23"/>
              </a:xfrm>
            </p:grpSpPr>
            <p:sp>
              <p:nvSpPr>
                <p:cNvPr id="1376" name="Freeform 461"/>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77" name="Freeform 462"/>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78" name="Freeform 463"/>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98" name="Group 464"/>
              <p:cNvGrpSpPr/>
              <p:nvPr/>
            </p:nvGrpSpPr>
            <p:grpSpPr bwMode="auto">
              <a:xfrm>
                <a:off x="1067" y="3698"/>
                <a:ext cx="45" cy="23"/>
                <a:chOff x="1067" y="3698"/>
                <a:chExt cx="45" cy="23"/>
              </a:xfrm>
            </p:grpSpPr>
            <p:sp>
              <p:nvSpPr>
                <p:cNvPr id="1373" name="Freeform 465"/>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74" name="Freeform 466"/>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75" name="Freeform 467"/>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99" name="Group 468"/>
              <p:cNvGrpSpPr/>
              <p:nvPr/>
            </p:nvGrpSpPr>
            <p:grpSpPr bwMode="auto">
              <a:xfrm>
                <a:off x="1079" y="3712"/>
                <a:ext cx="44" cy="23"/>
                <a:chOff x="1079" y="3712"/>
                <a:chExt cx="44" cy="23"/>
              </a:xfrm>
            </p:grpSpPr>
            <p:sp>
              <p:nvSpPr>
                <p:cNvPr id="1370" name="Freeform 469"/>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71" name="Freeform 470"/>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72" name="Freeform 471"/>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00" name="Group 472"/>
              <p:cNvGrpSpPr/>
              <p:nvPr/>
            </p:nvGrpSpPr>
            <p:grpSpPr bwMode="auto">
              <a:xfrm>
                <a:off x="1093" y="3725"/>
                <a:ext cx="45" cy="23"/>
                <a:chOff x="1093" y="3725"/>
                <a:chExt cx="45" cy="23"/>
              </a:xfrm>
            </p:grpSpPr>
            <p:sp>
              <p:nvSpPr>
                <p:cNvPr id="1367" name="Freeform 473"/>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68" name="Freeform 474"/>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69" name="Freeform 475"/>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01" name="Group 476"/>
              <p:cNvGrpSpPr/>
              <p:nvPr/>
            </p:nvGrpSpPr>
            <p:grpSpPr bwMode="auto">
              <a:xfrm>
                <a:off x="1108" y="3739"/>
                <a:ext cx="44" cy="23"/>
                <a:chOff x="1108" y="3739"/>
                <a:chExt cx="44" cy="23"/>
              </a:xfrm>
            </p:grpSpPr>
            <p:sp>
              <p:nvSpPr>
                <p:cNvPr id="1364" name="Freeform 477"/>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65" name="Freeform 478"/>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66" name="Freeform 479"/>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02" name="Group 480"/>
              <p:cNvGrpSpPr/>
              <p:nvPr/>
            </p:nvGrpSpPr>
            <p:grpSpPr bwMode="auto">
              <a:xfrm>
                <a:off x="1121" y="3753"/>
                <a:ext cx="45" cy="23"/>
                <a:chOff x="1121" y="3753"/>
                <a:chExt cx="45" cy="23"/>
              </a:xfrm>
            </p:grpSpPr>
            <p:sp>
              <p:nvSpPr>
                <p:cNvPr id="1361" name="Freeform 481"/>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62" name="Freeform 482"/>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63" name="Freeform 483"/>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03" name="Group 484"/>
              <p:cNvGrpSpPr/>
              <p:nvPr/>
            </p:nvGrpSpPr>
            <p:grpSpPr bwMode="auto">
              <a:xfrm>
                <a:off x="1133" y="3767"/>
                <a:ext cx="44" cy="23"/>
                <a:chOff x="1133" y="3767"/>
                <a:chExt cx="44" cy="23"/>
              </a:xfrm>
            </p:grpSpPr>
            <p:sp>
              <p:nvSpPr>
                <p:cNvPr id="1358" name="Freeform 485"/>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59" name="Freeform 486"/>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60" name="Freeform 487"/>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04" name="Freeform 488"/>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05" name="Freeform 489"/>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06" name="Freeform 490"/>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07" name="Freeform 491"/>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08" name="Freeform 492"/>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09" name="Freeform 493"/>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10" name="Freeform 494"/>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11" name="Freeform 495"/>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12" name="Freeform 496"/>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13" name="Freeform 497"/>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14" name="Freeform 498"/>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15" name="Group 499"/>
              <p:cNvGrpSpPr/>
              <p:nvPr/>
            </p:nvGrpSpPr>
            <p:grpSpPr bwMode="auto">
              <a:xfrm>
                <a:off x="700" y="3535"/>
                <a:ext cx="49" cy="24"/>
                <a:chOff x="700" y="3535"/>
                <a:chExt cx="49" cy="24"/>
              </a:xfrm>
            </p:grpSpPr>
            <p:sp>
              <p:nvSpPr>
                <p:cNvPr id="1355" name="Freeform 500"/>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56" name="Freeform 501"/>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57" name="Freeform 502"/>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16" name="Group 503"/>
              <p:cNvGrpSpPr/>
              <p:nvPr/>
            </p:nvGrpSpPr>
            <p:grpSpPr bwMode="auto">
              <a:xfrm>
                <a:off x="714" y="3551"/>
                <a:ext cx="49" cy="22"/>
                <a:chOff x="714" y="3551"/>
                <a:chExt cx="49" cy="22"/>
              </a:xfrm>
            </p:grpSpPr>
            <p:sp>
              <p:nvSpPr>
                <p:cNvPr id="1352" name="Freeform 504"/>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53" name="Freeform 505"/>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54" name="Freeform 506"/>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17" name="Group 507"/>
              <p:cNvGrpSpPr/>
              <p:nvPr/>
            </p:nvGrpSpPr>
            <p:grpSpPr bwMode="auto">
              <a:xfrm>
                <a:off x="728" y="3564"/>
                <a:ext cx="48" cy="23"/>
                <a:chOff x="728" y="3564"/>
                <a:chExt cx="48" cy="23"/>
              </a:xfrm>
            </p:grpSpPr>
            <p:sp>
              <p:nvSpPr>
                <p:cNvPr id="1349" name="Freeform 508"/>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50" name="Freeform 509"/>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51" name="Freeform 510"/>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18" name="Group 511"/>
              <p:cNvGrpSpPr/>
              <p:nvPr/>
            </p:nvGrpSpPr>
            <p:grpSpPr bwMode="auto">
              <a:xfrm>
                <a:off x="742" y="3582"/>
                <a:ext cx="49" cy="23"/>
                <a:chOff x="742" y="3582"/>
                <a:chExt cx="49" cy="23"/>
              </a:xfrm>
            </p:grpSpPr>
            <p:sp>
              <p:nvSpPr>
                <p:cNvPr id="1346" name="Freeform 512"/>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47" name="Freeform 513"/>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48" name="Freeform 514"/>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19" name="Group 515"/>
              <p:cNvGrpSpPr/>
              <p:nvPr/>
            </p:nvGrpSpPr>
            <p:grpSpPr bwMode="auto">
              <a:xfrm>
                <a:off x="752" y="3597"/>
                <a:ext cx="133" cy="106"/>
                <a:chOff x="752" y="3597"/>
                <a:chExt cx="133" cy="106"/>
              </a:xfrm>
            </p:grpSpPr>
            <p:sp>
              <p:nvSpPr>
                <p:cNvPr id="1343" name="Freeform 516"/>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44" name="Freeform 517"/>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45" name="Freeform 518"/>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20" name="Group 519"/>
              <p:cNvGrpSpPr/>
              <p:nvPr/>
            </p:nvGrpSpPr>
            <p:grpSpPr bwMode="auto">
              <a:xfrm>
                <a:off x="844" y="3694"/>
                <a:ext cx="48" cy="23"/>
                <a:chOff x="844" y="3694"/>
                <a:chExt cx="48" cy="23"/>
              </a:xfrm>
            </p:grpSpPr>
            <p:sp>
              <p:nvSpPr>
                <p:cNvPr id="1340" name="Freeform 520"/>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41" name="Freeform 521"/>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42" name="Freeform 522"/>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21" name="Group 523"/>
              <p:cNvGrpSpPr/>
              <p:nvPr/>
            </p:nvGrpSpPr>
            <p:grpSpPr bwMode="auto">
              <a:xfrm>
                <a:off x="857" y="3710"/>
                <a:ext cx="49" cy="22"/>
                <a:chOff x="857" y="3710"/>
                <a:chExt cx="49" cy="22"/>
              </a:xfrm>
            </p:grpSpPr>
            <p:sp>
              <p:nvSpPr>
                <p:cNvPr id="1337" name="Freeform 524"/>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38" name="Freeform 525"/>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39" name="Freeform 526"/>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22" name="Group 527"/>
              <p:cNvGrpSpPr/>
              <p:nvPr/>
            </p:nvGrpSpPr>
            <p:grpSpPr bwMode="auto">
              <a:xfrm>
                <a:off x="1086" y="3766"/>
                <a:ext cx="49" cy="23"/>
                <a:chOff x="1086" y="3766"/>
                <a:chExt cx="49" cy="23"/>
              </a:xfrm>
            </p:grpSpPr>
            <p:sp>
              <p:nvSpPr>
                <p:cNvPr id="1334" name="Freeform 528"/>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35" name="Freeform 529"/>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36" name="Freeform 530"/>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23" name="Group 531"/>
              <p:cNvGrpSpPr/>
              <p:nvPr/>
            </p:nvGrpSpPr>
            <p:grpSpPr bwMode="auto">
              <a:xfrm>
                <a:off x="934" y="3740"/>
                <a:ext cx="48" cy="23"/>
                <a:chOff x="934" y="3740"/>
                <a:chExt cx="48" cy="23"/>
              </a:xfrm>
            </p:grpSpPr>
            <p:sp>
              <p:nvSpPr>
                <p:cNvPr id="1331" name="Freeform 532"/>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32" name="Freeform 533"/>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33" name="Freeform 534"/>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24" name="Group 535"/>
              <p:cNvGrpSpPr/>
              <p:nvPr/>
            </p:nvGrpSpPr>
            <p:grpSpPr bwMode="auto">
              <a:xfrm>
                <a:off x="943" y="3754"/>
                <a:ext cx="49" cy="23"/>
                <a:chOff x="943" y="3754"/>
                <a:chExt cx="49" cy="23"/>
              </a:xfrm>
            </p:grpSpPr>
            <p:sp>
              <p:nvSpPr>
                <p:cNvPr id="1328" name="Freeform 536"/>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29" name="Freeform 537"/>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30" name="Freeform 538"/>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25" name="Freeform 539"/>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26" name="Freeform 540"/>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27" name="Freeform 541"/>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222" name="Group 542"/>
            <p:cNvGrpSpPr/>
            <p:nvPr/>
          </p:nvGrpSpPr>
          <p:grpSpPr bwMode="auto">
            <a:xfrm>
              <a:off x="920" y="3821"/>
              <a:ext cx="413" cy="50"/>
              <a:chOff x="920" y="3821"/>
              <a:chExt cx="413" cy="50"/>
            </a:xfrm>
          </p:grpSpPr>
          <p:sp>
            <p:nvSpPr>
              <p:cNvPr id="1243" name="Freeform 543"/>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244" name="Freeform 544"/>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45"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46"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b="1">
                  <a:solidFill>
                    <a:srgbClr val="000099"/>
                  </a:solidFill>
                  <a:latin typeface="+mn-lt"/>
                  <a:ea typeface="黑体" panose="02010609060101010101" pitchFamily="2" charset="-122"/>
                </a:endParaRPr>
              </a:p>
            </p:txBody>
          </p:sp>
        </p:grpSp>
        <p:grpSp>
          <p:nvGrpSpPr>
            <p:cNvPr id="1223" name="Group 547"/>
            <p:cNvGrpSpPr/>
            <p:nvPr/>
          </p:nvGrpSpPr>
          <p:grpSpPr bwMode="auto">
            <a:xfrm>
              <a:off x="1227" y="3477"/>
              <a:ext cx="508" cy="321"/>
              <a:chOff x="1227" y="3477"/>
              <a:chExt cx="508" cy="321"/>
            </a:xfrm>
          </p:grpSpPr>
          <p:sp>
            <p:nvSpPr>
              <p:cNvPr id="1224" name="Freeform 548"/>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225" name="Freeform 549"/>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26" name="Freeform 550"/>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227" name="Line 551"/>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anose="02010609060101010101" pitchFamily="2" charset="-122"/>
                </a:endParaRPr>
              </a:p>
            </p:txBody>
          </p:sp>
          <p:sp>
            <p:nvSpPr>
              <p:cNvPr id="1228" name="Freeform 552"/>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229" name="Freeform 553"/>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230" name="Freeform 554"/>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231" name="Freeform 555"/>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232" name="Freeform 556"/>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233" name="Freeform 557"/>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234" name="Freeform 558"/>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235" name="Freeform 559"/>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236" name="Freeform 560"/>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237" name="Freeform 561"/>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238"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39"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40" name="Freeform 564"/>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41"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242"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661" name="Group 567"/>
          <p:cNvGrpSpPr/>
          <p:nvPr/>
        </p:nvGrpSpPr>
        <p:grpSpPr bwMode="auto">
          <a:xfrm>
            <a:off x="7631236" y="2251224"/>
            <a:ext cx="1222772" cy="781050"/>
            <a:chOff x="1680" y="240"/>
            <a:chExt cx="2529" cy="1270"/>
          </a:xfrm>
        </p:grpSpPr>
        <p:sp>
          <p:nvSpPr>
            <p:cNvPr id="166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6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6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6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6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6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6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6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7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67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endParaRPr kumimoji="1" lang="zh-CN" altLang="en-US" sz="1800" b="1">
              <a:solidFill>
                <a:srgbClr val="000099"/>
              </a:solidFill>
              <a:latin typeface="+mn-lt"/>
              <a:ea typeface="黑体" panose="02010609060101010101" pitchFamily="2" charset="-122"/>
            </a:endParaRPr>
          </a:p>
        </p:txBody>
      </p:sp>
      <p:sp>
        <p:nvSpPr>
          <p:cNvPr id="1672" name="Line 578"/>
          <p:cNvSpPr>
            <a:spLocks noChangeShapeType="1"/>
          </p:cNvSpPr>
          <p:nvPr/>
        </p:nvSpPr>
        <p:spPr bwMode="auto">
          <a:xfrm flipV="1">
            <a:off x="1176858" y="2317899"/>
            <a:ext cx="1325959" cy="360362"/>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73" name="Line 579"/>
          <p:cNvSpPr>
            <a:spLocks noChangeShapeType="1"/>
          </p:cNvSpPr>
          <p:nvPr/>
        </p:nvSpPr>
        <p:spPr bwMode="auto">
          <a:xfrm flipV="1">
            <a:off x="5435063" y="2330600"/>
            <a:ext cx="1523735" cy="115887"/>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74" name="Line 580"/>
          <p:cNvSpPr>
            <a:spLocks noChangeShapeType="1"/>
          </p:cNvSpPr>
          <p:nvPr/>
        </p:nvSpPr>
        <p:spPr bwMode="auto">
          <a:xfrm>
            <a:off x="7608879" y="2376636"/>
            <a:ext cx="1719792" cy="261938"/>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75" name="Line 581"/>
          <p:cNvSpPr>
            <a:spLocks noChangeShapeType="1"/>
          </p:cNvSpPr>
          <p:nvPr/>
        </p:nvSpPr>
        <p:spPr bwMode="auto">
          <a:xfrm>
            <a:off x="3199333" y="2287737"/>
            <a:ext cx="1671638" cy="142875"/>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76" name="矩形 1675"/>
          <p:cNvSpPr/>
          <p:nvPr/>
        </p:nvSpPr>
        <p:spPr>
          <a:xfrm>
            <a:off x="2671966" y="3676962"/>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anose="02010609060101010101" pitchFamily="2" charset="-122"/>
              </a:rPr>
              <a:t>不同的链路层可能采用不同的数据链路层协议</a:t>
            </a:r>
            <a:endParaRPr lang="zh-CN" altLang="en-US" sz="2000" b="1" dirty="0">
              <a:solidFill>
                <a:srgbClr val="000066"/>
              </a:solidFill>
              <a:latin typeface="+mn-lt"/>
              <a:ea typeface="黑体" panose="02010609060101010101" pitchFamily="2" charset="-122"/>
            </a:endParaRPr>
          </a:p>
        </p:txBody>
      </p:sp>
      <p:sp>
        <p:nvSpPr>
          <p:cNvPr id="1677" name="矩形 1676"/>
          <p:cNvSpPr/>
          <p:nvPr/>
        </p:nvSpPr>
        <p:spPr>
          <a:xfrm>
            <a:off x="2792760" y="2924944"/>
            <a:ext cx="4703532" cy="584775"/>
          </a:xfrm>
          <a:prstGeom prst="rect">
            <a:avLst/>
          </a:prstGeom>
          <a:solidFill>
            <a:srgbClr val="0000CC"/>
          </a:solidFill>
          <a:ln>
            <a:solidFill>
              <a:srgbClr val="000066"/>
            </a:solidFill>
          </a:ln>
        </p:spPr>
        <p:txBody>
          <a:bodyPr wrap="none">
            <a:spAutoFit/>
          </a:bodyPr>
          <a:lstStyle/>
          <a:p>
            <a:r>
              <a:rPr lang="en-US" altLang="zh-CN" sz="2000" b="1" dirty="0" smtClean="0">
                <a:solidFill>
                  <a:schemeClr val="bg1"/>
                </a:solidFill>
                <a:latin typeface="+mn-lt"/>
                <a:ea typeface="黑体" panose="02010609060101010101" pitchFamily="2" charset="-122"/>
              </a:rPr>
              <a:t>H</a:t>
            </a:r>
            <a:r>
              <a:rPr lang="en-US" altLang="zh-CN" sz="2000" b="1" baseline="-25000" dirty="0" smtClean="0">
                <a:solidFill>
                  <a:schemeClr val="bg1"/>
                </a:solidFill>
                <a:latin typeface="+mn-lt"/>
                <a:ea typeface="黑体" panose="02010609060101010101" pitchFamily="2" charset="-122"/>
              </a:rPr>
              <a:t>1</a:t>
            </a:r>
            <a:r>
              <a:rPr lang="en-US" altLang="zh-CN" sz="2000" b="1" dirty="0" smtClean="0">
                <a:solidFill>
                  <a:schemeClr val="bg1"/>
                </a:solidFill>
                <a:latin typeface="+mn-lt"/>
                <a:ea typeface="黑体" panose="02010609060101010101" pitchFamily="2" charset="-122"/>
              </a:rPr>
              <a:t> </a:t>
            </a:r>
            <a:r>
              <a:rPr lang="zh-CN" altLang="en-US" sz="2000" b="1" dirty="0" smtClean="0">
                <a:solidFill>
                  <a:schemeClr val="bg1"/>
                </a:solidFill>
                <a:latin typeface="+mn-lt"/>
                <a:ea typeface="黑体" panose="02010609060101010101" pitchFamily="2" charset="-122"/>
              </a:rPr>
              <a:t>到</a:t>
            </a:r>
            <a:r>
              <a:rPr lang="en-US" altLang="zh-CN" sz="2000" b="1" dirty="0" smtClean="0">
                <a:solidFill>
                  <a:schemeClr val="bg1"/>
                </a:solidFill>
                <a:latin typeface="+mn-lt"/>
                <a:ea typeface="黑体" panose="02010609060101010101" pitchFamily="2" charset="-122"/>
              </a:rPr>
              <a:t>H</a:t>
            </a:r>
            <a:r>
              <a:rPr lang="en-US" altLang="zh-CN" sz="2000" b="1" baseline="-25000" dirty="0" smtClean="0">
                <a:solidFill>
                  <a:schemeClr val="bg1"/>
                </a:solidFill>
                <a:latin typeface="+mn-lt"/>
                <a:ea typeface="黑体" panose="02010609060101010101" pitchFamily="2" charset="-122"/>
              </a:rPr>
              <a:t>2</a:t>
            </a:r>
            <a:r>
              <a:rPr lang="en-US" altLang="zh-CN" sz="2000" b="1" dirty="0" smtClean="0">
                <a:solidFill>
                  <a:schemeClr val="bg1"/>
                </a:solidFill>
                <a:latin typeface="+mn-lt"/>
                <a:ea typeface="黑体" panose="02010609060101010101" pitchFamily="2" charset="-122"/>
              </a:rPr>
              <a:t> </a:t>
            </a:r>
            <a:r>
              <a:rPr lang="zh-CN" altLang="zh-CN" sz="2000" b="1" dirty="0" smtClean="0">
                <a:solidFill>
                  <a:schemeClr val="bg1"/>
                </a:solidFill>
                <a:latin typeface="+mn-lt"/>
                <a:ea typeface="黑体" panose="02010609060101010101" pitchFamily="2" charset="-122"/>
              </a:rPr>
              <a:t>所</a:t>
            </a:r>
            <a:r>
              <a:rPr lang="zh-CN" altLang="zh-CN" sz="2000" b="1" dirty="0">
                <a:solidFill>
                  <a:schemeClr val="bg1"/>
                </a:solidFill>
                <a:latin typeface="+mn-lt"/>
                <a:ea typeface="黑体" panose="02010609060101010101" pitchFamily="2" charset="-122"/>
              </a:rPr>
              <a:t>经过的网络可以是</a:t>
            </a:r>
            <a:r>
              <a:rPr lang="zh-CN" altLang="zh-CN" sz="3200" b="1" dirty="0">
                <a:solidFill>
                  <a:srgbClr val="FF0000"/>
                </a:solidFill>
                <a:latin typeface="+mn-lt"/>
                <a:ea typeface="黑体" panose="02010609060101010101" pitchFamily="2" charset="-122"/>
              </a:rPr>
              <a:t>多种的</a:t>
            </a:r>
            <a:endParaRPr lang="zh-CN" altLang="en-US" sz="3200" b="1" dirty="0">
              <a:solidFill>
                <a:srgbClr val="FF0000"/>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19428"/>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500"/>
                                  </p:stCondLst>
                                  <p:childTnLst>
                                    <p:set>
                                      <p:cBhvr>
                                        <p:cTn id="9" dur="1" fill="hold">
                                          <p:stCondLst>
                                            <p:cond delay="0"/>
                                          </p:stCondLst>
                                        </p:cTn>
                                        <p:tgtEl>
                                          <p:spTgt spid="119414"/>
                                        </p:tgtEl>
                                        <p:attrNameLst>
                                          <p:attrName>style.visibility</p:attrName>
                                        </p:attrNameLst>
                                      </p:cBhvr>
                                      <p:to>
                                        <p:strVal val="visible"/>
                                      </p:to>
                                    </p:set>
                                    <p:animEffect transition="in" filter="wipe(left)">
                                      <p:cBhvr>
                                        <p:cTn id="10" dur="500"/>
                                        <p:tgtEl>
                                          <p:spTgt spid="119414"/>
                                        </p:tgtEl>
                                      </p:cBhvr>
                                    </p:animEffect>
                                  </p:childTnLst>
                                </p:cTn>
                              </p:par>
                            </p:childTnLst>
                          </p:cTn>
                        </p:par>
                        <p:par>
                          <p:cTn id="11" fill="hold">
                            <p:stCondLst>
                              <p:cond delay="1500"/>
                            </p:stCondLst>
                            <p:childTnLst>
                              <p:par>
                                <p:cTn id="12" presetID="22" presetClass="entr" presetSubtype="8" fill="hold" grpId="0" nodeType="afterEffect">
                                  <p:stCondLst>
                                    <p:cond delay="500"/>
                                  </p:stCondLst>
                                  <p:childTnLst>
                                    <p:set>
                                      <p:cBhvr>
                                        <p:cTn id="13" dur="1" fill="hold">
                                          <p:stCondLst>
                                            <p:cond delay="0"/>
                                          </p:stCondLst>
                                        </p:cTn>
                                        <p:tgtEl>
                                          <p:spTgt spid="119415"/>
                                        </p:tgtEl>
                                        <p:attrNameLst>
                                          <p:attrName>style.visibility</p:attrName>
                                        </p:attrNameLst>
                                      </p:cBhvr>
                                      <p:to>
                                        <p:strVal val="visible"/>
                                      </p:to>
                                    </p:set>
                                    <p:animEffect transition="in" filter="wipe(left)">
                                      <p:cBhvr>
                                        <p:cTn id="14" dur="500"/>
                                        <p:tgtEl>
                                          <p:spTgt spid="119415"/>
                                        </p:tgtEl>
                                      </p:cBhvr>
                                    </p:animEffect>
                                  </p:childTnLst>
                                </p:cTn>
                              </p:par>
                            </p:childTnLst>
                          </p:cTn>
                        </p:par>
                        <p:par>
                          <p:cTn id="15" fill="hold">
                            <p:stCondLst>
                              <p:cond delay="2500"/>
                            </p:stCondLst>
                            <p:childTnLst>
                              <p:par>
                                <p:cTn id="16" presetID="22" presetClass="entr" presetSubtype="8" fill="hold" grpId="0" nodeType="afterEffect">
                                  <p:stCondLst>
                                    <p:cond delay="500"/>
                                  </p:stCondLst>
                                  <p:childTnLst>
                                    <p:set>
                                      <p:cBhvr>
                                        <p:cTn id="17" dur="1" fill="hold">
                                          <p:stCondLst>
                                            <p:cond delay="0"/>
                                          </p:stCondLst>
                                        </p:cTn>
                                        <p:tgtEl>
                                          <p:spTgt spid="119416"/>
                                        </p:tgtEl>
                                        <p:attrNameLst>
                                          <p:attrName>style.visibility</p:attrName>
                                        </p:attrNameLst>
                                      </p:cBhvr>
                                      <p:to>
                                        <p:strVal val="visible"/>
                                      </p:to>
                                    </p:set>
                                    <p:animEffect transition="in" filter="wipe(left)">
                                      <p:cBhvr>
                                        <p:cTn id="18" dur="500"/>
                                        <p:tgtEl>
                                          <p:spTgt spid="119416"/>
                                        </p:tgtEl>
                                      </p:cBhvr>
                                    </p:animEffect>
                                  </p:childTnLst>
                                </p:cTn>
                              </p:par>
                            </p:childTnLst>
                          </p:cTn>
                        </p:par>
                        <p:par>
                          <p:cTn id="19" fill="hold">
                            <p:stCondLst>
                              <p:cond delay="3500"/>
                            </p:stCondLst>
                            <p:childTnLst>
                              <p:par>
                                <p:cTn id="20" presetID="22" presetClass="entr" presetSubtype="8" fill="hold" grpId="0" nodeType="afterEffect">
                                  <p:stCondLst>
                                    <p:cond delay="500"/>
                                  </p:stCondLst>
                                  <p:childTnLst>
                                    <p:set>
                                      <p:cBhvr>
                                        <p:cTn id="21" dur="1" fill="hold">
                                          <p:stCondLst>
                                            <p:cond delay="0"/>
                                          </p:stCondLst>
                                        </p:cTn>
                                        <p:tgtEl>
                                          <p:spTgt spid="119417"/>
                                        </p:tgtEl>
                                        <p:attrNameLst>
                                          <p:attrName>style.visibility</p:attrName>
                                        </p:attrNameLst>
                                      </p:cBhvr>
                                      <p:to>
                                        <p:strVal val="visible"/>
                                      </p:to>
                                    </p:set>
                                    <p:animEffect transition="in" filter="wipe(left)">
                                      <p:cBhvr>
                                        <p:cTn id="22" dur="500"/>
                                        <p:tgtEl>
                                          <p:spTgt spid="119417"/>
                                        </p:tgtEl>
                                      </p:cBhvr>
                                    </p:animEffect>
                                  </p:childTnLst>
                                </p:cTn>
                              </p:par>
                              <p:par>
                                <p:cTn id="23" presetID="1" presetClass="entr" presetSubtype="0" fill="hold" grpId="0" nodeType="withEffect">
                                  <p:stCondLst>
                                    <p:cond delay="500"/>
                                  </p:stCondLst>
                                  <p:childTnLst>
                                    <p:set>
                                      <p:cBhvr>
                                        <p:cTn id="24" dur="1" fill="hold">
                                          <p:stCondLst>
                                            <p:cond delay="0"/>
                                          </p:stCondLst>
                                        </p:cTn>
                                        <p:tgtEl>
                                          <p:spTgt spid="1676"/>
                                        </p:tgtEl>
                                        <p:attrNameLst>
                                          <p:attrName>style.visibility</p:attrName>
                                        </p:attrNameLst>
                                      </p:cBhvr>
                                      <p:to>
                                        <p:strVal val="visible"/>
                                      </p:to>
                                    </p:set>
                                  </p:childTnLst>
                                </p:cTn>
                              </p:par>
                            </p:childTnLst>
                          </p:cTn>
                        </p:par>
                        <p:par>
                          <p:cTn id="25" fill="hold">
                            <p:stCondLst>
                              <p:cond delay="4500"/>
                            </p:stCondLst>
                            <p:childTnLst>
                              <p:par>
                                <p:cTn id="26" presetID="1" presetClass="entr" presetSubtype="0" fill="hold" grpId="0" nodeType="afterEffect">
                                  <p:stCondLst>
                                    <p:cond delay="0"/>
                                  </p:stCondLst>
                                  <p:childTnLst>
                                    <p:set>
                                      <p:cBhvr>
                                        <p:cTn id="27" dur="1" fill="hold">
                                          <p:stCondLst>
                                            <p:cond delay="0"/>
                                          </p:stCondLst>
                                        </p:cTn>
                                        <p:tgtEl>
                                          <p:spTgt spid="1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8" grpId="0" animBg="1"/>
      <p:bldP spid="119414" grpId="0" animBg="1"/>
      <p:bldP spid="119415" grpId="0" animBg="1"/>
      <p:bldP spid="119416" grpId="0" animBg="1"/>
      <p:bldP spid="119417" grpId="0" animBg="1"/>
      <p:bldP spid="1676" grpId="0" animBg="1"/>
      <p:bldP spid="167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endParaRPr lang="zh-CN" altLang="en-US" dirty="0"/>
          </a:p>
        </p:txBody>
      </p:sp>
      <p:sp>
        <p:nvSpPr>
          <p:cNvPr id="404482" name="Rectangle 2"/>
          <p:cNvSpPr>
            <a:spLocks noGrp="1" noChangeArrowheads="1"/>
          </p:cNvSpPr>
          <p:nvPr>
            <p:ph idx="1"/>
          </p:nvPr>
        </p:nvSpPr>
        <p:spPr/>
        <p:txBody>
          <a:bodyPr/>
          <a:lstStyle/>
          <a:p>
            <a:r>
              <a:rPr lang="zh-CN" altLang="en-US" dirty="0"/>
              <a:t>最初的以太网：将许多计算机都连接到一根总线上。简单，总线上没有有源器件。 </a:t>
            </a:r>
            <a:endParaRPr lang="zh-CN" altLang="en-US" dirty="0"/>
          </a:p>
        </p:txBody>
      </p:sp>
      <p:grpSp>
        <p:nvGrpSpPr>
          <p:cNvPr id="404484" name="Group 4"/>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86"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04491" name="Group 11"/>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5"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8" name="Picture 1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500" name="Picture 2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smtClean="0">
                <a:solidFill>
                  <a:srgbClr val="FF0000"/>
                </a:solidFill>
                <a:latin typeface="+mn-lt"/>
                <a:ea typeface="黑体" panose="02010609060101010101" pitchFamily="2" charset="-122"/>
              </a:rPr>
              <a:t>B </a:t>
            </a:r>
            <a:r>
              <a:rPr kumimoji="1" lang="zh-CN" altLang="en-US" sz="2000" b="1" dirty="0" smtClean="0">
                <a:solidFill>
                  <a:srgbClr val="FF0000"/>
                </a:solidFill>
                <a:latin typeface="+mn-lt"/>
                <a:ea typeface="黑体" panose="02010609060101010101" pitchFamily="2" charset="-122"/>
              </a:rPr>
              <a:t>向</a:t>
            </a:r>
            <a:r>
              <a:rPr kumimoji="1" lang="zh-CN" altLang="en-US" sz="1400" b="1" dirty="0" smtClean="0">
                <a:solidFill>
                  <a:srgbClr val="FF0000"/>
                </a:solidFill>
                <a:latin typeface="+mn-lt"/>
                <a:ea typeface="黑体" panose="02010609060101010101" pitchFamily="2" charset="-122"/>
              </a:rPr>
              <a:t> </a:t>
            </a:r>
            <a:r>
              <a:rPr kumimoji="1" lang="en-US" altLang="zh-CN" sz="2000" b="1" dirty="0">
                <a:solidFill>
                  <a:srgbClr val="FF0000"/>
                </a:solidFill>
                <a:latin typeface="+mn-lt"/>
                <a:ea typeface="黑体" panose="02010609060101010101" pitchFamily="2" charset="-122"/>
              </a:rPr>
              <a:t>D</a:t>
            </a:r>
            <a:endParaRPr kumimoji="1" lang="en-US" altLang="zh-CN" sz="2000" b="1" dirty="0">
              <a:solidFill>
                <a:srgbClr val="FF0000"/>
              </a:solidFill>
              <a:latin typeface="+mn-lt"/>
              <a:ea typeface="黑体" panose="02010609060101010101" pitchFamily="2" charset="-122"/>
            </a:endParaRPr>
          </a:p>
          <a:p>
            <a:pPr algn="ctr"/>
            <a:r>
              <a:rPr kumimoji="1" lang="zh-CN" altLang="en-US" sz="2000" b="1" dirty="0">
                <a:solidFill>
                  <a:srgbClr val="FF0000"/>
                </a:solidFill>
                <a:latin typeface="+mn-lt"/>
                <a:ea typeface="黑体" panose="02010609060101010101" pitchFamily="2" charset="-122"/>
              </a:rPr>
              <a:t>发送数据</a:t>
            </a:r>
            <a:endParaRPr kumimoji="1" lang="zh-CN" altLang="en-US" sz="2000" b="1" dirty="0">
              <a:solidFill>
                <a:srgbClr val="FF0000"/>
              </a:solidFill>
              <a:latin typeface="+mn-lt"/>
              <a:ea typeface="黑体" panose="02010609060101010101" pitchFamily="2" charset="-122"/>
            </a:endParaRP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C</a:t>
            </a:r>
            <a:endParaRPr kumimoji="1" lang="en-US" altLang="zh-CN" sz="2400" b="1">
              <a:solidFill>
                <a:srgbClr val="000099"/>
              </a:solidFill>
              <a:latin typeface="+mn-lt"/>
              <a:ea typeface="黑体" panose="02010609060101010101" pitchFamily="2" charset="-122"/>
            </a:endParaRP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D</a:t>
            </a:r>
            <a:endParaRPr kumimoji="1" lang="en-US" altLang="zh-CN" sz="2400" b="1">
              <a:solidFill>
                <a:srgbClr val="000099"/>
              </a:solidFill>
              <a:latin typeface="+mn-lt"/>
              <a:ea typeface="黑体" panose="02010609060101010101" pitchFamily="2" charset="-122"/>
            </a:endParaRP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A</a:t>
            </a:r>
            <a:endParaRPr kumimoji="1" lang="en-US" altLang="zh-CN" sz="2400" b="1">
              <a:solidFill>
                <a:srgbClr val="000099"/>
              </a:solidFill>
              <a:latin typeface="+mn-lt"/>
              <a:ea typeface="黑体" panose="02010609060101010101" pitchFamily="2" charset="-122"/>
            </a:endParaRP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E</a:t>
            </a:r>
            <a:endParaRPr kumimoji="1" lang="en-US" altLang="zh-CN" sz="2400" b="1">
              <a:solidFill>
                <a:srgbClr val="000099"/>
              </a:solidFill>
              <a:latin typeface="+mn-lt"/>
              <a:ea typeface="黑体" panose="02010609060101010101" pitchFamily="2" charset="-122"/>
            </a:endParaRP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匹配电阻（用来吸收总线上传播的信号）</a:t>
            </a:r>
            <a:endParaRPr kumimoji="1" lang="zh-CN" altLang="en-US" sz="2000" b="1" dirty="0">
              <a:solidFill>
                <a:srgbClr val="000099"/>
              </a:solidFill>
              <a:latin typeface="+mn-lt"/>
              <a:ea typeface="黑体" panose="02010609060101010101" pitchFamily="2" charset="-122"/>
            </a:endParaRP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匹配电阻</a:t>
            </a:r>
            <a:endParaRPr kumimoji="1" lang="zh-CN" altLang="en-US" sz="2000" b="1">
              <a:solidFill>
                <a:srgbClr val="000099"/>
              </a:solidFill>
              <a:latin typeface="+mn-lt"/>
              <a:ea typeface="黑体" panose="02010609060101010101" pitchFamily="2" charset="-122"/>
            </a:endParaRPr>
          </a:p>
        </p:txBody>
      </p:sp>
      <p:sp>
        <p:nvSpPr>
          <p:cNvPr id="404509" name="Freeform 29"/>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0" name="Freeform 30"/>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1" name="Freeform 31"/>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2" name="Freeform 32"/>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3" name="Freeform 33"/>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4" name="Freeform 34"/>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04515" name="Group 35"/>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a:solidFill>
                  <a:srgbClr val="000099"/>
                </a:solidFill>
                <a:latin typeface="+mn-lt"/>
                <a:ea typeface="黑体" panose="02010609060101010101" pitchFamily="2" charset="-122"/>
              </a:rPr>
              <a:t>不接受</a:t>
            </a:r>
            <a:endParaRPr lang="zh-CN" altLang="en-US" sz="2000" b="1">
              <a:solidFill>
                <a:srgbClr val="000099"/>
              </a:solidFill>
              <a:latin typeface="+mn-lt"/>
              <a:ea typeface="黑体" panose="02010609060101010101" pitchFamily="2" charset="-122"/>
            </a:endParaRPr>
          </a:p>
        </p:txBody>
      </p:sp>
      <p:grpSp>
        <p:nvGrpSpPr>
          <p:cNvPr id="404519" name="Group 39"/>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a:solidFill>
                  <a:srgbClr val="000099"/>
                </a:solidFill>
                <a:latin typeface="+mn-lt"/>
                <a:ea typeface="黑体" panose="02010609060101010101" pitchFamily="2" charset="-122"/>
              </a:rPr>
              <a:t>不接受</a:t>
            </a:r>
            <a:endParaRPr lang="zh-CN" altLang="en-US" sz="2000" b="1">
              <a:solidFill>
                <a:srgbClr val="000099"/>
              </a:solidFill>
              <a:latin typeface="+mn-lt"/>
              <a:ea typeface="黑体" panose="02010609060101010101" pitchFamily="2" charset="-122"/>
            </a:endParaRPr>
          </a:p>
        </p:txBody>
      </p:sp>
      <p:grpSp>
        <p:nvGrpSpPr>
          <p:cNvPr id="404523" name="Group 43"/>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dirty="0">
                <a:solidFill>
                  <a:srgbClr val="000099"/>
                </a:solidFill>
                <a:latin typeface="+mn-lt"/>
                <a:ea typeface="黑体" panose="02010609060101010101" pitchFamily="2" charset="-122"/>
              </a:rPr>
              <a:t>不接受</a:t>
            </a:r>
            <a:endParaRPr lang="zh-CN" altLang="en-US" sz="2000" b="1" dirty="0">
              <a:solidFill>
                <a:srgbClr val="000099"/>
              </a:solidFill>
              <a:latin typeface="+mn-lt"/>
              <a:ea typeface="黑体" panose="02010609060101010101" pitchFamily="2" charset="-122"/>
            </a:endParaRP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ln>
          <a:effectLst/>
        </p:spPr>
        <p:txBody>
          <a:bodyPr wrap="none">
            <a:spAutoFit/>
          </a:bodyPr>
          <a:lstStyle/>
          <a:p>
            <a:r>
              <a:rPr kumimoji="1" lang="zh-CN" altLang="en-US" sz="2000" b="1">
                <a:solidFill>
                  <a:srgbClr val="000099"/>
                </a:solidFill>
                <a:latin typeface="+mn-lt"/>
                <a:ea typeface="黑体" panose="02010609060101010101" pitchFamily="2" charset="-122"/>
              </a:rPr>
              <a:t>接受</a:t>
            </a:r>
            <a:endParaRPr kumimoji="1" lang="zh-CN" altLang="en-US" sz="2000" b="1">
              <a:solidFill>
                <a:srgbClr val="000099"/>
              </a:solidFill>
              <a:latin typeface="+mn-lt"/>
              <a:ea typeface="黑体" panose="02010609060101010101" pitchFamily="2" charset="-122"/>
            </a:endParaRP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ln>
          <a:effectLst/>
        </p:spPr>
        <p:txBody>
          <a:bodyPr wrap="none">
            <a:spAutoFit/>
          </a:bodyPr>
          <a:lstStyle/>
          <a:p>
            <a:pPr algn="ctr"/>
            <a:r>
              <a:rPr lang="zh-CN" altLang="en-US" sz="2000" b="1" dirty="0">
                <a:solidFill>
                  <a:srgbClr val="000099"/>
                </a:solidFill>
                <a:latin typeface="+mn-lt"/>
                <a:ea typeface="黑体" panose="02010609060101010101" pitchFamily="2" charset="-122"/>
              </a:rPr>
              <a:t>只有 </a:t>
            </a:r>
            <a:r>
              <a:rPr lang="en-US" altLang="zh-CN" sz="2000" b="1" dirty="0">
                <a:solidFill>
                  <a:srgbClr val="000099"/>
                </a:solidFill>
                <a:latin typeface="+mn-lt"/>
                <a:ea typeface="黑体" panose="02010609060101010101" pitchFamily="2" charset="-122"/>
              </a:rPr>
              <a:t>D </a:t>
            </a:r>
            <a:r>
              <a:rPr lang="zh-CN" altLang="en-US" sz="2000" b="1" dirty="0">
                <a:solidFill>
                  <a:srgbClr val="000099"/>
                </a:solidFill>
                <a:latin typeface="+mn-lt"/>
                <a:ea typeface="黑体" panose="02010609060101010101" pitchFamily="2" charset="-122"/>
              </a:rPr>
              <a:t>接受</a:t>
            </a:r>
            <a:endParaRPr lang="zh-CN" altLang="en-US" sz="2000" b="1" dirty="0">
              <a:solidFill>
                <a:srgbClr val="000099"/>
              </a:solidFill>
              <a:latin typeface="+mn-lt"/>
              <a:ea typeface="黑体" panose="02010609060101010101" pitchFamily="2" charset="-122"/>
            </a:endParaRPr>
          </a:p>
          <a:p>
            <a:pPr algn="ctr"/>
            <a:r>
              <a:rPr lang="en-US" altLang="zh-CN" sz="2000" b="1" dirty="0">
                <a:solidFill>
                  <a:srgbClr val="000099"/>
                </a:solidFill>
                <a:latin typeface="+mn-lt"/>
                <a:ea typeface="黑体" panose="02010609060101010101" pitchFamily="2" charset="-122"/>
              </a:rPr>
              <a:t>B </a:t>
            </a:r>
            <a:r>
              <a:rPr lang="zh-CN" altLang="en-US" sz="2000" b="1" dirty="0">
                <a:solidFill>
                  <a:srgbClr val="000099"/>
                </a:solidFill>
                <a:latin typeface="+mn-lt"/>
                <a:ea typeface="黑体" panose="02010609060101010101" pitchFamily="2" charset="-122"/>
              </a:rPr>
              <a:t>发送的数据</a:t>
            </a:r>
            <a:endParaRPr lang="zh-CN" altLang="en-US" sz="20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482">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4501"/>
                                        </p:tgtEl>
                                        <p:attrNameLst>
                                          <p:attrName>style.visibility</p:attrName>
                                        </p:attrNameLst>
                                      </p:cBhvr>
                                      <p:to>
                                        <p:strVal val="visible"/>
                                      </p:to>
                                    </p:set>
                                  </p:childTnLst>
                                </p:cTn>
                              </p:par>
                            </p:childTnLst>
                          </p:cTn>
                        </p:par>
                        <p:par>
                          <p:cTn id="19" fill="hold">
                            <p:stCondLst>
                              <p:cond delay="0"/>
                            </p:stCondLst>
                            <p:childTnLst>
                              <p:par>
                                <p:cTn id="20" presetID="35" presetClass="emph" presetSubtype="0" repeatCount="4000" fill="hold" grpId="1" nodeType="afterEffect">
                                  <p:stCondLst>
                                    <p:cond delay="0"/>
                                  </p:stCondLst>
                                  <p:childTnLst>
                                    <p:anim calcmode="discrete" valueType="str">
                                      <p:cBhvr>
                                        <p:cTn id="21"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404513"/>
                                        </p:tgtEl>
                                        <p:attrNameLst>
                                          <p:attrName>style.visibility</p:attrName>
                                        </p:attrNameLst>
                                      </p:cBhvr>
                                      <p:to>
                                        <p:strVal val="visible"/>
                                      </p:to>
                                    </p:set>
                                    <p:animEffect transition="in" filter="wipe(right)">
                                      <p:cBhvr>
                                        <p:cTn id="25" dur="2000"/>
                                        <p:tgtEl>
                                          <p:spTgt spid="404513"/>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04514"/>
                                        </p:tgtEl>
                                        <p:attrNameLst>
                                          <p:attrName>style.visibility</p:attrName>
                                        </p:attrNameLst>
                                      </p:cBhvr>
                                      <p:to>
                                        <p:strVal val="visible"/>
                                      </p:to>
                                    </p:set>
                                    <p:animEffect transition="in" filter="wipe(right)">
                                      <p:cBhvr>
                                        <p:cTn id="28" dur="2000"/>
                                        <p:tgtEl>
                                          <p:spTgt spid="40451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04512"/>
                                        </p:tgtEl>
                                        <p:attrNameLst>
                                          <p:attrName>style.visibility</p:attrName>
                                        </p:attrNameLst>
                                      </p:cBhvr>
                                      <p:to>
                                        <p:strVal val="visible"/>
                                      </p:to>
                                    </p:set>
                                    <p:animEffect transition="in" filter="wipe(left)">
                                      <p:cBhvr>
                                        <p:cTn id="31" dur="2000"/>
                                        <p:tgtEl>
                                          <p:spTgt spid="40451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04511"/>
                                        </p:tgtEl>
                                        <p:attrNameLst>
                                          <p:attrName>style.visibility</p:attrName>
                                        </p:attrNameLst>
                                      </p:cBhvr>
                                      <p:to>
                                        <p:strVal val="visible"/>
                                      </p:to>
                                    </p:set>
                                    <p:animEffect transition="in" filter="wipe(left)">
                                      <p:cBhvr>
                                        <p:cTn id="34" dur="2000"/>
                                        <p:tgtEl>
                                          <p:spTgt spid="40451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04510"/>
                                        </p:tgtEl>
                                        <p:attrNameLst>
                                          <p:attrName>style.visibility</p:attrName>
                                        </p:attrNameLst>
                                      </p:cBhvr>
                                      <p:to>
                                        <p:strVal val="visible"/>
                                      </p:to>
                                    </p:set>
                                    <p:animEffect transition="in" filter="wipe(left)">
                                      <p:cBhvr>
                                        <p:cTn id="37" dur="2000"/>
                                        <p:tgtEl>
                                          <p:spTgt spid="40451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04509"/>
                                        </p:tgtEl>
                                        <p:attrNameLst>
                                          <p:attrName>style.visibility</p:attrName>
                                        </p:attrNameLst>
                                      </p:cBhvr>
                                      <p:to>
                                        <p:strVal val="visible"/>
                                      </p:to>
                                    </p:set>
                                    <p:animEffect transition="in" filter="wipe(left)">
                                      <p:cBhvr>
                                        <p:cTn id="40" dur="2000"/>
                                        <p:tgtEl>
                                          <p:spTgt spid="404509"/>
                                        </p:tgtEl>
                                      </p:cBhvr>
                                    </p:animEffect>
                                  </p:childTnLst>
                                </p:cTn>
                              </p:par>
                            </p:childTnLst>
                          </p:cTn>
                        </p:par>
                        <p:par>
                          <p:cTn id="41" fill="hold">
                            <p:stCondLst>
                              <p:cond delay="2500"/>
                            </p:stCondLst>
                            <p:childTnLst>
                              <p:par>
                                <p:cTn id="42" presetID="1" presetClass="entr" presetSubtype="0" fill="hold" grpId="0" nodeType="afterEffect">
                                  <p:stCondLst>
                                    <p:cond delay="0"/>
                                  </p:stCondLst>
                                  <p:childTnLst>
                                    <p:set>
                                      <p:cBhvr>
                                        <p:cTn id="43" dur="1" fill="hold">
                                          <p:stCondLst>
                                            <p:cond delay="0"/>
                                          </p:stCondLst>
                                        </p:cTn>
                                        <p:tgtEl>
                                          <p:spTgt spid="40452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0452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0452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04518"/>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04515"/>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40451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04523"/>
                                        </p:tgtEl>
                                        <p:attrNameLst>
                                          <p:attrName>style.visibility</p:attrName>
                                        </p:attrNameLst>
                                      </p:cBhvr>
                                      <p:to>
                                        <p:strVal val="visible"/>
                                      </p:to>
                                    </p:set>
                                  </p:childTnLst>
                                </p:cTn>
                              </p:par>
                            </p:childTnLst>
                          </p:cTn>
                        </p:par>
                        <p:par>
                          <p:cTn id="56" fill="hold">
                            <p:stCondLst>
                              <p:cond delay="2500"/>
                            </p:stCondLst>
                            <p:childTnLst>
                              <p:par>
                                <p:cTn id="57" presetID="35" presetClass="emph" presetSubtype="0" repeatCount="5000" fill="hold" grpId="1" nodeType="afterEffect">
                                  <p:stCondLst>
                                    <p:cond delay="0"/>
                                  </p:stCondLst>
                                  <p:childTnLst>
                                    <p:anim calcmode="discrete" valueType="str">
                                      <p:cBhvr>
                                        <p:cTn id="58" dur="500" fill="hold"/>
                                        <p:tgtEl>
                                          <p:spTgt spid="404526"/>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grpId="1" nodeType="withEffect">
                                  <p:stCondLst>
                                    <p:cond delay="0"/>
                                  </p:stCondLst>
                                  <p:childTnLst>
                                    <p:anim calcmode="discrete" valueType="str">
                                      <p:cBhvr>
                                        <p:cTn id="60" dur="500" fill="hold"/>
                                        <p:tgtEl>
                                          <p:spTgt spid="404522"/>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grpId="1" nodeType="withEffect">
                                  <p:stCondLst>
                                    <p:cond delay="0"/>
                                  </p:stCondLst>
                                  <p:childTnLst>
                                    <p:anim calcmode="discrete" valueType="str">
                                      <p:cBhvr>
                                        <p:cTn id="62" dur="500" fill="hold"/>
                                        <p:tgtEl>
                                          <p:spTgt spid="404527"/>
                                        </p:tgtEl>
                                        <p:attrNameLst>
                                          <p:attrName>style.visibility</p:attrName>
                                        </p:attrNameLst>
                                      </p:cBhvr>
                                      <p:tavLst>
                                        <p:tav tm="0">
                                          <p:val>
                                            <p:strVal val="hidden"/>
                                          </p:val>
                                        </p:tav>
                                        <p:tav tm="50000">
                                          <p:val>
                                            <p:strVal val="visible"/>
                                          </p:val>
                                        </p:tav>
                                      </p:tavLst>
                                    </p:anim>
                                  </p:childTnLst>
                                </p:cTn>
                              </p:par>
                              <p:par>
                                <p:cTn id="63" presetID="35" presetClass="emph" presetSubtype="0" repeatCount="5000" fill="hold" grpId="1" nodeType="withEffect">
                                  <p:stCondLst>
                                    <p:cond delay="0"/>
                                  </p:stCondLst>
                                  <p:childTnLst>
                                    <p:anim calcmode="discrete" valueType="str">
                                      <p:cBhvr>
                                        <p:cTn id="64" dur="500" fill="hold"/>
                                        <p:tgtEl>
                                          <p:spTgt spid="404518"/>
                                        </p:tgtEl>
                                        <p:attrNameLst>
                                          <p:attrName>style.visibility</p:attrName>
                                        </p:attrNameLst>
                                      </p:cBhvr>
                                      <p:tavLst>
                                        <p:tav tm="0">
                                          <p:val>
                                            <p:strVal val="hidden"/>
                                          </p:val>
                                        </p:tav>
                                        <p:tav tm="50000">
                                          <p:val>
                                            <p:strVal val="visible"/>
                                          </p:val>
                                        </p:tav>
                                      </p:tavLst>
                                    </p:anim>
                                  </p:childTnLst>
                                </p:cTn>
                              </p:par>
                              <p:par>
                                <p:cTn id="65" presetID="35" presetClass="emph" presetSubtype="0" repeatCount="5000" fill="hold" nodeType="withEffect">
                                  <p:stCondLst>
                                    <p:cond delay="0"/>
                                  </p:stCondLst>
                                  <p:childTnLst>
                                    <p:anim calcmode="discrete" valueType="str">
                                      <p:cBhvr>
                                        <p:cTn id="66" dur="500" fill="hold"/>
                                        <p:tgtEl>
                                          <p:spTgt spid="404515"/>
                                        </p:tgtEl>
                                        <p:attrNameLst>
                                          <p:attrName>style.visibility</p:attrName>
                                        </p:attrNameLst>
                                      </p:cBhvr>
                                      <p:tavLst>
                                        <p:tav tm="0">
                                          <p:val>
                                            <p:strVal val="hidden"/>
                                          </p:val>
                                        </p:tav>
                                        <p:tav tm="50000">
                                          <p:val>
                                            <p:strVal val="visible"/>
                                          </p:val>
                                        </p:tav>
                                      </p:tavLst>
                                    </p:anim>
                                  </p:childTnLst>
                                </p:cTn>
                              </p:par>
                              <p:par>
                                <p:cTn id="67" presetID="35" presetClass="emph" presetSubtype="0" repeatCount="5000" fill="hold" nodeType="withEffect">
                                  <p:stCondLst>
                                    <p:cond delay="0"/>
                                  </p:stCondLst>
                                  <p:childTnLst>
                                    <p:anim calcmode="discrete" valueType="str">
                                      <p:cBhvr>
                                        <p:cTn id="68" dur="500" fill="hold"/>
                                        <p:tgtEl>
                                          <p:spTgt spid="404519"/>
                                        </p:tgtEl>
                                        <p:attrNameLst>
                                          <p:attrName>style.visibility</p:attrName>
                                        </p:attrNameLst>
                                      </p:cBhvr>
                                      <p:tavLst>
                                        <p:tav tm="0">
                                          <p:val>
                                            <p:strVal val="hidden"/>
                                          </p:val>
                                        </p:tav>
                                        <p:tav tm="50000">
                                          <p:val>
                                            <p:strVal val="visible"/>
                                          </p:val>
                                        </p:tav>
                                      </p:tavLst>
                                    </p:anim>
                                  </p:childTnLst>
                                </p:cTn>
                              </p:par>
                              <p:par>
                                <p:cTn id="69" presetID="35" presetClass="emph" presetSubtype="0" repeatCount="5000" fill="hold" nodeType="withEffect">
                                  <p:stCondLst>
                                    <p:cond delay="0"/>
                                  </p:stCondLst>
                                  <p:childTnLst>
                                    <p:anim calcmode="discrete" valueType="str">
                                      <p:cBhvr>
                                        <p:cTn id="70"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71" fill="hold">
                            <p:stCondLst>
                              <p:cond delay="3000"/>
                            </p:stCondLst>
                            <p:childTnLst>
                              <p:par>
                                <p:cTn id="72" presetID="10" presetClass="exit" presetSubtype="0" fill="hold" grpId="1" nodeType="afterEffect">
                                  <p:stCondLst>
                                    <p:cond delay="0"/>
                                  </p:stCondLst>
                                  <p:childTnLst>
                                    <p:animEffect transition="out" filter="fade">
                                      <p:cBhvr>
                                        <p:cTn id="73" dur="2000"/>
                                        <p:tgtEl>
                                          <p:spTgt spid="404509"/>
                                        </p:tgtEl>
                                      </p:cBhvr>
                                    </p:animEffect>
                                    <p:set>
                                      <p:cBhvr>
                                        <p:cTn id="74" dur="1" fill="hold">
                                          <p:stCondLst>
                                            <p:cond delay="1999"/>
                                          </p:stCondLst>
                                        </p:cTn>
                                        <p:tgtEl>
                                          <p:spTgt spid="404509"/>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2000"/>
                                        <p:tgtEl>
                                          <p:spTgt spid="404511"/>
                                        </p:tgtEl>
                                      </p:cBhvr>
                                    </p:animEffect>
                                    <p:set>
                                      <p:cBhvr>
                                        <p:cTn id="77" dur="1" fill="hold">
                                          <p:stCondLst>
                                            <p:cond delay="1999"/>
                                          </p:stCondLst>
                                        </p:cTn>
                                        <p:tgtEl>
                                          <p:spTgt spid="404511"/>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2000"/>
                                        <p:tgtEl>
                                          <p:spTgt spid="404512"/>
                                        </p:tgtEl>
                                      </p:cBhvr>
                                    </p:animEffect>
                                    <p:set>
                                      <p:cBhvr>
                                        <p:cTn id="80" dur="1" fill="hold">
                                          <p:stCondLst>
                                            <p:cond delay="1999"/>
                                          </p:stCondLst>
                                        </p:cTn>
                                        <p:tgtEl>
                                          <p:spTgt spid="404512"/>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2000"/>
                                        <p:tgtEl>
                                          <p:spTgt spid="404514"/>
                                        </p:tgtEl>
                                      </p:cBhvr>
                                    </p:animEffect>
                                    <p:set>
                                      <p:cBhvr>
                                        <p:cTn id="83" dur="1" fill="hold">
                                          <p:stCondLst>
                                            <p:cond delay="1999"/>
                                          </p:stCondLst>
                                        </p:cTn>
                                        <p:tgtEl>
                                          <p:spTgt spid="404514"/>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2000"/>
                                        <p:tgtEl>
                                          <p:spTgt spid="404513"/>
                                        </p:tgtEl>
                                      </p:cBhvr>
                                    </p:animEffect>
                                    <p:set>
                                      <p:cBhvr>
                                        <p:cTn id="86" dur="1" fill="hold">
                                          <p:stCondLst>
                                            <p:cond delay="1999"/>
                                          </p:stCondLst>
                                        </p:cTn>
                                        <p:tgtEl>
                                          <p:spTgt spid="404513"/>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2000"/>
                                        <p:tgtEl>
                                          <p:spTgt spid="404523"/>
                                        </p:tgtEl>
                                      </p:cBhvr>
                                    </p:animEffect>
                                    <p:set>
                                      <p:cBhvr>
                                        <p:cTn id="89" dur="1" fill="hold">
                                          <p:stCondLst>
                                            <p:cond delay="1999"/>
                                          </p:stCondLst>
                                        </p:cTn>
                                        <p:tgtEl>
                                          <p:spTgt spid="404523"/>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2000"/>
                                        <p:tgtEl>
                                          <p:spTgt spid="404519"/>
                                        </p:tgtEl>
                                      </p:cBhvr>
                                    </p:animEffect>
                                    <p:set>
                                      <p:cBhvr>
                                        <p:cTn id="92" dur="1" fill="hold">
                                          <p:stCondLst>
                                            <p:cond delay="1999"/>
                                          </p:stCondLst>
                                        </p:cTn>
                                        <p:tgtEl>
                                          <p:spTgt spid="404519"/>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2000"/>
                                        <p:tgtEl>
                                          <p:spTgt spid="404515"/>
                                        </p:tgtEl>
                                      </p:cBhvr>
                                    </p:animEffect>
                                    <p:set>
                                      <p:cBhvr>
                                        <p:cTn id="95" dur="1" fill="hold">
                                          <p:stCondLst>
                                            <p:cond delay="1999"/>
                                          </p:stCondLst>
                                        </p:cTn>
                                        <p:tgtEl>
                                          <p:spTgt spid="404515"/>
                                        </p:tgtEl>
                                        <p:attrNameLst>
                                          <p:attrName>style.visibility</p:attrName>
                                        </p:attrNameLst>
                                      </p:cBhvr>
                                      <p:to>
                                        <p:strVal val="hidden"/>
                                      </p:to>
                                    </p:set>
                                  </p:childTnLst>
                                </p:cTn>
                              </p:par>
                            </p:childTnLst>
                          </p:cTn>
                        </p:par>
                        <p:par>
                          <p:cTn id="96" fill="hold">
                            <p:stCondLst>
                              <p:cond delay="5000"/>
                            </p:stCondLst>
                            <p:childTnLst>
                              <p:par>
                                <p:cTn id="97" presetID="1" presetClass="entr" presetSubtype="0" fill="hold" grpId="1" nodeType="afterEffect">
                                  <p:stCondLst>
                                    <p:cond delay="0"/>
                                  </p:stCondLst>
                                  <p:childTnLst>
                                    <p:set>
                                      <p:cBhvr>
                                        <p:cTn id="98" dur="1" fill="hold">
                                          <p:stCondLst>
                                            <p:cond delay="0"/>
                                          </p:stCondLst>
                                        </p:cTn>
                                        <p:tgtEl>
                                          <p:spTgt spid="404529"/>
                                        </p:tgtEl>
                                        <p:attrNameLst>
                                          <p:attrName>style.visibility</p:attrName>
                                        </p:attrNameLst>
                                      </p:cBhvr>
                                      <p:to>
                                        <p:strVal val="visible"/>
                                      </p:to>
                                    </p:set>
                                  </p:childTnLst>
                                </p:cTn>
                              </p:par>
                            </p:childTnLst>
                          </p:cTn>
                        </p:par>
                        <p:par>
                          <p:cTn id="99" fill="hold">
                            <p:stCondLst>
                              <p:cond delay="5000"/>
                            </p:stCondLst>
                            <p:childTnLst>
                              <p:par>
                                <p:cTn id="100" presetID="35" presetClass="emph" presetSubtype="0" repeatCount="3000" fill="hold" grpId="0" nodeType="afterEffect">
                                  <p:stCondLst>
                                    <p:cond delay="0"/>
                                  </p:stCondLst>
                                  <p:childTnLst>
                                    <p:anim calcmode="discrete" valueType="str">
                                      <p:cBhvr>
                                        <p:cTn id="101"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smtClean="0"/>
              <a:t>以太网</a:t>
            </a:r>
            <a:r>
              <a:rPr lang="zh-CN" altLang="en-US" dirty="0"/>
              <a:t>采取了两种重要的措施 </a:t>
            </a:r>
            <a:endParaRPr lang="zh-CN" altLang="en-US" dirty="0"/>
          </a:p>
        </p:txBody>
      </p:sp>
      <p:sp>
        <p:nvSpPr>
          <p:cNvPr id="406531" name="Rectangle 3"/>
          <p:cNvSpPr>
            <a:spLocks noGrp="1" noChangeArrowheads="1"/>
          </p:cNvSpPr>
          <p:nvPr>
            <p:ph type="body" idx="1"/>
          </p:nvPr>
        </p:nvSpPr>
        <p:spPr/>
        <p:txBody>
          <a:bodyPr/>
          <a:lstStyle/>
          <a:p>
            <a:pPr marL="57150" indent="0">
              <a:buNone/>
            </a:pPr>
            <a:r>
              <a:rPr lang="zh-CN" altLang="en-US" dirty="0" smtClean="0"/>
              <a:t>为了</a:t>
            </a:r>
            <a:r>
              <a:rPr lang="zh-CN" altLang="en-US" dirty="0"/>
              <a:t>通信的</a:t>
            </a:r>
            <a:r>
              <a:rPr lang="zh-CN" altLang="en-US" dirty="0" smtClean="0"/>
              <a:t>简便，以太网</a:t>
            </a:r>
            <a:r>
              <a:rPr lang="zh-CN" altLang="en-US" dirty="0"/>
              <a:t>采取了两种重要的</a:t>
            </a:r>
            <a:r>
              <a:rPr lang="zh-CN" altLang="en-US" dirty="0" smtClean="0"/>
              <a:t>措施：</a:t>
            </a:r>
            <a:endParaRPr lang="en-US" altLang="zh-CN" dirty="0" smtClean="0"/>
          </a:p>
          <a:p>
            <a:pPr marL="0" indent="0">
              <a:buNone/>
            </a:pPr>
            <a:r>
              <a:rPr lang="en-US" altLang="zh-CN" dirty="0" smtClean="0"/>
              <a:t>(1) </a:t>
            </a:r>
            <a:r>
              <a:rPr lang="zh-CN" altLang="en-US" dirty="0" smtClean="0"/>
              <a:t>采用</a:t>
            </a:r>
            <a:r>
              <a:rPr lang="zh-CN" altLang="en-US" dirty="0"/>
              <a:t>较为灵活的</a:t>
            </a:r>
            <a:r>
              <a:rPr lang="zh-CN" altLang="en-US" dirty="0">
                <a:solidFill>
                  <a:srgbClr val="FF0000"/>
                </a:solidFill>
              </a:rPr>
              <a:t>无连接的工作</a:t>
            </a:r>
            <a:r>
              <a:rPr lang="zh-CN" altLang="en-US" dirty="0" smtClean="0">
                <a:solidFill>
                  <a:srgbClr val="FF0000"/>
                </a:solidFill>
              </a:rPr>
              <a:t>方式</a:t>
            </a:r>
            <a:endParaRPr lang="en-US" altLang="zh-CN" dirty="0" smtClean="0">
              <a:solidFill>
                <a:srgbClr val="FF0000"/>
              </a:solidFill>
            </a:endParaRPr>
          </a:p>
          <a:p>
            <a:pPr lvl="1"/>
            <a:r>
              <a:rPr lang="zh-CN" altLang="en-US" dirty="0" smtClean="0"/>
              <a:t>不必</a:t>
            </a:r>
            <a:r>
              <a:rPr lang="zh-CN" altLang="en-US" dirty="0"/>
              <a:t>先建立连接就可以直接发送</a:t>
            </a:r>
            <a:r>
              <a:rPr lang="zh-CN" altLang="en-US" dirty="0" smtClean="0"/>
              <a:t>数据</a:t>
            </a:r>
            <a:r>
              <a:rPr lang="zh-CN" altLang="en-US" dirty="0"/>
              <a:t>。</a:t>
            </a:r>
            <a:endParaRPr lang="en-US" altLang="zh-CN" dirty="0" smtClean="0"/>
          </a:p>
          <a:p>
            <a:pPr lvl="1"/>
            <a:r>
              <a:rPr lang="zh-CN" altLang="en-US" dirty="0" smtClean="0"/>
              <a:t>对</a:t>
            </a:r>
            <a:r>
              <a:rPr lang="zh-CN" altLang="en-US" dirty="0"/>
              <a:t>发送的数据帧不进行编号，也不要求对方发回确认。</a:t>
            </a:r>
            <a:endParaRPr lang="zh-CN" altLang="en-US" dirty="0"/>
          </a:p>
          <a:p>
            <a:pPr lvl="1"/>
            <a:r>
              <a:rPr lang="zh-CN" altLang="en-US" dirty="0">
                <a:solidFill>
                  <a:srgbClr val="0000FF"/>
                </a:solidFill>
                <a:ea typeface="黑体" panose="02010609060101010101" pitchFamily="2" charset="-122"/>
              </a:rPr>
              <a:t>这样做的理由是局域网信道的质量很好，因信道质量产生差错的概率是很小的。</a:t>
            </a:r>
            <a:r>
              <a:rPr lang="zh-CN" altLang="en-US" dirty="0">
                <a:solidFill>
                  <a:srgbClr val="0000FF"/>
                </a:solidFill>
              </a:rPr>
              <a:t> </a:t>
            </a:r>
            <a:endParaRPr lang="en-US" altLang="zh-CN" dirty="0"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6531">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endParaRPr lang="zh-CN" altLang="en-US"/>
          </a:p>
        </p:txBody>
      </p:sp>
      <p:sp>
        <p:nvSpPr>
          <p:cNvPr id="407555" name="Rectangle 3"/>
          <p:cNvSpPr>
            <a:spLocks noGrp="1" noChangeArrowheads="1"/>
          </p:cNvSpPr>
          <p:nvPr>
            <p:ph type="body" idx="1"/>
          </p:nvPr>
        </p:nvSpPr>
        <p:spPr>
          <a:xfrm>
            <a:off x="416496" y="1124744"/>
            <a:ext cx="9066212" cy="4934173"/>
          </a:xfrm>
        </p:spPr>
        <p:txBody>
          <a:bodyPr/>
          <a:lstStyle/>
          <a:p>
            <a:r>
              <a:rPr lang="zh-CN" altLang="en-US" dirty="0">
                <a:solidFill>
                  <a:srgbClr val="0000FF"/>
                </a:solidFill>
              </a:rPr>
              <a:t>以太网提供的服务是不可靠的交付，即尽最大努力的交付。</a:t>
            </a:r>
            <a:endParaRPr lang="zh-CN" altLang="en-US" dirty="0">
              <a:solidFill>
                <a:srgbClr val="0000FF"/>
              </a:solidFill>
            </a:endParaRPr>
          </a:p>
          <a:p>
            <a:r>
              <a:rPr lang="zh-CN" altLang="en-US" dirty="0"/>
              <a:t>当目的站收到有差错的数据帧时就丢弃此帧，其他什么也不做。</a:t>
            </a:r>
            <a:r>
              <a:rPr lang="zh-CN" altLang="en-US" dirty="0">
                <a:solidFill>
                  <a:srgbClr val="FF0000"/>
                </a:solidFill>
              </a:rPr>
              <a:t>差错的纠正由高层来决定。</a:t>
            </a:r>
            <a:endParaRPr lang="zh-CN" altLang="en-US" dirty="0">
              <a:solidFill>
                <a:srgbClr val="FF0000"/>
              </a:solidFill>
            </a:endParaRPr>
          </a:p>
          <a:p>
            <a:r>
              <a:rPr lang="zh-CN" altLang="en-US" dirty="0"/>
              <a:t>如果高层发现丢失了一些数据而进行重传，但以太网并不知道这是一个重传的帧，而是当作一个新的数据帧来发送。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a:t>
            </a:r>
            <a:r>
              <a:rPr lang="zh-CN" altLang="en-US" dirty="0" smtClean="0"/>
              <a:t>措施</a:t>
            </a:r>
            <a:endParaRPr lang="zh-CN" altLang="en-US" dirty="0"/>
          </a:p>
        </p:txBody>
      </p:sp>
      <p:sp>
        <p:nvSpPr>
          <p:cNvPr id="2" name="内容占位符 1"/>
          <p:cNvSpPr>
            <a:spLocks noGrp="1"/>
          </p:cNvSpPr>
          <p:nvPr>
            <p:ph idx="1"/>
          </p:nvPr>
        </p:nvSpPr>
        <p:spPr/>
        <p:txBody>
          <a:bodyPr/>
          <a:lstStyle/>
          <a:p>
            <a:pPr marL="0" indent="0">
              <a:buNone/>
            </a:pPr>
            <a:r>
              <a:rPr lang="en-US" altLang="zh-CN" dirty="0" smtClean="0"/>
              <a:t>(2) </a:t>
            </a:r>
            <a:r>
              <a:rPr lang="zh-CN" altLang="en-US" dirty="0" smtClean="0"/>
              <a:t>以太网</a:t>
            </a:r>
            <a:r>
              <a:rPr lang="zh-CN" altLang="en-US" dirty="0"/>
              <a:t>发送的数据都</a:t>
            </a:r>
            <a:r>
              <a:rPr lang="zh-CN" altLang="en-US" dirty="0" smtClean="0">
                <a:solidFill>
                  <a:srgbClr val="FF0000"/>
                </a:solidFill>
              </a:rPr>
              <a:t>使用曼彻斯特 </a:t>
            </a:r>
            <a:r>
              <a:rPr lang="en-US" altLang="zh-CN" dirty="0" smtClean="0"/>
              <a:t>(</a:t>
            </a:r>
            <a:r>
              <a:rPr lang="en-US" altLang="zh-CN" dirty="0"/>
              <a:t>Manchester</a:t>
            </a:r>
            <a:r>
              <a:rPr lang="en-US" altLang="zh-CN" dirty="0" smtClean="0"/>
              <a:t>) </a:t>
            </a:r>
            <a:r>
              <a:rPr lang="zh-CN" altLang="en-US" dirty="0" smtClean="0"/>
              <a:t>编码</a:t>
            </a:r>
            <a:endParaRPr lang="zh-CN" altLang="en-US" dirty="0"/>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endParaRPr kumimoji="1" lang="en-US" altLang="zh-CN" sz="2000" b="1">
                <a:latin typeface="Arial Rounded MT Bold" pitchFamily="34" charset="0"/>
              </a:endParaRP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endParaRPr kumimoji="1" lang="en-US" altLang="zh-CN" sz="2000" b="1">
                <a:latin typeface="Arial Rounded MT Bold" pitchFamily="34" charset="0"/>
              </a:endParaRP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endParaRPr kumimoji="1" lang="en-US" altLang="zh-CN" sz="2000" b="1" dirty="0">
                <a:latin typeface="Arial Rounded MT Bold" pitchFamily="34" charset="0"/>
              </a:endParaRP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endParaRPr kumimoji="1" lang="en-US" altLang="zh-CN" sz="2000" b="1">
                <a:latin typeface="Arial Rounded MT Bold" pitchFamily="34" charset="0"/>
              </a:endParaRP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endParaRPr kumimoji="1" lang="en-US" altLang="zh-CN" sz="2000" b="1" dirty="0">
                <a:latin typeface="Arial Rounded MT Bold" pitchFamily="34" charset="0"/>
              </a:endParaRP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endParaRPr kumimoji="1" lang="en-US" altLang="zh-CN" sz="2000" b="1" dirty="0">
                <a:latin typeface="Arial Rounded MT Bold" pitchFamily="34" charset="0"/>
              </a:endParaRP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endParaRPr kumimoji="1" lang="en-US" altLang="zh-CN" sz="2000" b="1">
                <a:latin typeface="Arial Rounded MT Bold" pitchFamily="34" charset="0"/>
              </a:endParaRP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endParaRPr kumimoji="1" lang="en-US" altLang="zh-CN" sz="2000" b="1" dirty="0">
                <a:latin typeface="Arial Rounded MT Bold" pitchFamily="34" charset="0"/>
              </a:endParaRP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endParaRPr kumimoji="1" lang="en-US" altLang="zh-CN" sz="2000" b="1" dirty="0">
                <a:latin typeface="Arial Rounded MT Bold" pitchFamily="34" charset="0"/>
              </a:endParaRP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endParaRPr kumimoji="1" lang="en-US" altLang="zh-CN" sz="2000" b="1" dirty="0">
                <a:latin typeface="Arial Rounded MT Bold" pitchFamily="34" charset="0"/>
              </a:endParaRPr>
            </a:p>
          </p:txBody>
        </p:sp>
        <p:sp>
          <p:nvSpPr>
            <p:cNvPr id="93" name="Freeform 30"/>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1" fmla="*/ 0 w 10101"/>
                <a:gd name="connsiteY0-2" fmla="*/ 0 h 10000"/>
                <a:gd name="connsiteX1-3" fmla="*/ 504 w 10101"/>
                <a:gd name="connsiteY1-4" fmla="*/ 0 h 10000"/>
                <a:gd name="connsiteX2-5" fmla="*/ 504 w 10101"/>
                <a:gd name="connsiteY2-6" fmla="*/ 10000 h 10000"/>
                <a:gd name="connsiteX3-7" fmla="*/ 1536 w 10101"/>
                <a:gd name="connsiteY3-8" fmla="*/ 10000 h 10000"/>
                <a:gd name="connsiteX4-9" fmla="*/ 1536 w 10101"/>
                <a:gd name="connsiteY4-10" fmla="*/ 0 h 10000"/>
                <a:gd name="connsiteX5-11" fmla="*/ 2040 w 10101"/>
                <a:gd name="connsiteY5-12" fmla="*/ 0 h 10000"/>
                <a:gd name="connsiteX6-13" fmla="*/ 2040 w 10101"/>
                <a:gd name="connsiteY6-14" fmla="*/ 10000 h 10000"/>
                <a:gd name="connsiteX7-15" fmla="*/ 2565 w 10101"/>
                <a:gd name="connsiteY7-16" fmla="*/ 10000 h 10000"/>
                <a:gd name="connsiteX8-17" fmla="*/ 2565 w 10101"/>
                <a:gd name="connsiteY8-18" fmla="*/ 0 h 10000"/>
                <a:gd name="connsiteX9-19" fmla="*/ 3070 w 10101"/>
                <a:gd name="connsiteY9-20" fmla="*/ 0 h 10000"/>
                <a:gd name="connsiteX10-21" fmla="*/ 3070 w 10101"/>
                <a:gd name="connsiteY10-22" fmla="*/ 10000 h 10000"/>
                <a:gd name="connsiteX11-23" fmla="*/ 3574 w 10101"/>
                <a:gd name="connsiteY11-24" fmla="*/ 10000 h 10000"/>
                <a:gd name="connsiteX12-25" fmla="*/ 3574 w 10101"/>
                <a:gd name="connsiteY12-26" fmla="*/ 0 h 10000"/>
                <a:gd name="connsiteX13-27" fmla="*/ 4606 w 10101"/>
                <a:gd name="connsiteY13-28" fmla="*/ 0 h 10000"/>
                <a:gd name="connsiteX14-29" fmla="*/ 4606 w 10101"/>
                <a:gd name="connsiteY14-30" fmla="*/ 10000 h 10000"/>
                <a:gd name="connsiteX15-31" fmla="*/ 5615 w 10101"/>
                <a:gd name="connsiteY15-32" fmla="*/ 10000 h 10000"/>
                <a:gd name="connsiteX16-33" fmla="*/ 5615 w 10101"/>
                <a:gd name="connsiteY16-34" fmla="*/ 122 h 10000"/>
                <a:gd name="connsiteX17-35" fmla="*/ 6119 w 10101"/>
                <a:gd name="connsiteY17-36" fmla="*/ 0 h 10000"/>
                <a:gd name="connsiteX18-37" fmla="*/ 6119 w 10101"/>
                <a:gd name="connsiteY18-38" fmla="*/ 10000 h 10000"/>
                <a:gd name="connsiteX19-39" fmla="*/ 6623 w 10101"/>
                <a:gd name="connsiteY19-40" fmla="*/ 10000 h 10000"/>
                <a:gd name="connsiteX20-41" fmla="*/ 6623 w 10101"/>
                <a:gd name="connsiteY20-42" fmla="*/ 0 h 10000"/>
                <a:gd name="connsiteX21-43" fmla="*/ 7653 w 10101"/>
                <a:gd name="connsiteY21-44" fmla="*/ 0 h 10000"/>
                <a:gd name="connsiteX22-45" fmla="*/ 7653 w 10101"/>
                <a:gd name="connsiteY22-46" fmla="*/ 10000 h 10000"/>
                <a:gd name="connsiteX23-47" fmla="*/ 8157 w 10101"/>
                <a:gd name="connsiteY23-48" fmla="*/ 10000 h 10000"/>
                <a:gd name="connsiteX24-49" fmla="*/ 8157 w 10101"/>
                <a:gd name="connsiteY24-50" fmla="*/ 0 h 10000"/>
                <a:gd name="connsiteX25-51" fmla="*/ 8662 w 10101"/>
                <a:gd name="connsiteY25-52" fmla="*/ 0 h 10000"/>
                <a:gd name="connsiteX26-53" fmla="*/ 8662 w 10101"/>
                <a:gd name="connsiteY26-54" fmla="*/ 10000 h 10000"/>
                <a:gd name="connsiteX27-55" fmla="*/ 9166 w 10101"/>
                <a:gd name="connsiteY27-56" fmla="*/ 10000 h 10000"/>
                <a:gd name="connsiteX28-57" fmla="*/ 9166 w 10101"/>
                <a:gd name="connsiteY28-58" fmla="*/ 0 h 10000"/>
                <a:gd name="connsiteX29-59" fmla="*/ 9671 w 10101"/>
                <a:gd name="connsiteY29-60" fmla="*/ 0 h 10000"/>
                <a:gd name="connsiteX30-61" fmla="*/ 9671 w 10101"/>
                <a:gd name="connsiteY30-62" fmla="*/ 10000 h 10000"/>
                <a:gd name="connsiteX31-63" fmla="*/ 10101 w 10101"/>
                <a:gd name="connsiteY31-64"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比特</a:t>
              </a:r>
              <a:r>
                <a:rPr kumimoji="1" lang="zh-CN" altLang="en-US" sz="2400" b="1" dirty="0">
                  <a:solidFill>
                    <a:srgbClr val="000099"/>
                  </a:solidFill>
                  <a:latin typeface="+mn-lt"/>
                  <a:ea typeface="黑体" panose="02010609060101010101" pitchFamily="2" charset="-122"/>
                </a:rPr>
                <a:t>流</a:t>
              </a:r>
              <a:endParaRPr kumimoji="1" lang="zh-CN" altLang="en-US" sz="2400" b="1" dirty="0">
                <a:solidFill>
                  <a:srgbClr val="000099"/>
                </a:solidFill>
                <a:latin typeface="+mn-lt"/>
                <a:ea typeface="黑体" panose="02010609060101010101" pitchFamily="2" charset="-122"/>
              </a:endParaRPr>
            </a:p>
          </p:txBody>
        </p:sp>
        <p:grpSp>
          <p:nvGrpSpPr>
            <p:cNvPr id="106" name="Group 65"/>
            <p:cNvGrpSpPr/>
            <p:nvPr/>
          </p:nvGrpSpPr>
          <p:grpSpPr bwMode="auto">
            <a:xfrm>
              <a:off x="2062492" y="3766245"/>
              <a:ext cx="7483921" cy="690711"/>
              <a:chOff x="1255" y="2804"/>
              <a:chExt cx="4461" cy="258"/>
            </a:xfrm>
          </p:grpSpPr>
          <p:sp>
            <p:nvSpPr>
              <p:cNvPr id="114" name="Freeform 63"/>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15" name="Freeform 64"/>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差分</a:t>
              </a:r>
              <a:endParaRPr kumimoji="1" lang="en-US" altLang="zh-CN" sz="2400" b="1" dirty="0" smtClean="0">
                <a:solidFill>
                  <a:srgbClr val="000099"/>
                </a:solidFill>
                <a:latin typeface="+mn-lt"/>
                <a:ea typeface="黑体" panose="02010609060101010101" pitchFamily="2" charset="-122"/>
              </a:endParaRPr>
            </a:p>
            <a:p>
              <a:pPr algn="r" defTabSz="762000" eaLnBrk="0" hangingPunct="0"/>
              <a:r>
                <a:rPr kumimoji="1" lang="zh-CN" altLang="en-US" sz="2400" b="1" dirty="0" smtClean="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2251036" y="5301208"/>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anose="02010609060101010101" pitchFamily="2" charset="-122"/>
              </a:rPr>
              <a:t>曼彻斯特编码</a:t>
            </a:r>
            <a:r>
              <a:rPr lang="zh-CN" altLang="zh-CN" sz="2800" b="1" dirty="0" smtClean="0">
                <a:solidFill>
                  <a:srgbClr val="FF0000"/>
                </a:solidFill>
                <a:latin typeface="+mn-lt"/>
                <a:ea typeface="黑体" panose="02010609060101010101" pitchFamily="2" charset="-122"/>
              </a:rPr>
              <a:t>缺点</a:t>
            </a:r>
            <a:r>
              <a:rPr lang="zh-CN" altLang="zh-CN" sz="2800" b="1" dirty="0" smtClean="0">
                <a:solidFill>
                  <a:srgbClr val="000099"/>
                </a:solidFill>
                <a:latin typeface="+mn-lt"/>
                <a:ea typeface="黑体" panose="02010609060101010101" pitchFamily="2" charset="-122"/>
              </a:rPr>
              <a:t>是</a:t>
            </a:r>
            <a:r>
              <a:rPr lang="zh-CN" altLang="en-US" sz="2800" b="1" dirty="0" smtClean="0">
                <a:solidFill>
                  <a:srgbClr val="000099"/>
                </a:solidFill>
                <a:latin typeface="+mn-lt"/>
                <a:ea typeface="黑体" panose="02010609060101010101" pitchFamily="2" charset="-122"/>
              </a:rPr>
              <a:t>：</a:t>
            </a:r>
            <a:r>
              <a:rPr lang="zh-CN" altLang="zh-CN" sz="2800" b="1" dirty="0" smtClean="0">
                <a:solidFill>
                  <a:srgbClr val="000099"/>
                </a:solidFill>
                <a:latin typeface="+mn-lt"/>
                <a:ea typeface="黑体" panose="02010609060101010101" pitchFamily="2" charset="-122"/>
              </a:rPr>
              <a:t>它</a:t>
            </a:r>
            <a:r>
              <a:rPr lang="zh-CN" altLang="zh-CN" sz="2800" b="1" dirty="0">
                <a:solidFill>
                  <a:srgbClr val="000099"/>
                </a:solidFill>
                <a:latin typeface="+mn-lt"/>
                <a:ea typeface="黑体" panose="02010609060101010101" pitchFamily="2" charset="-122"/>
              </a:rPr>
              <a:t>所占的频带宽度比原始的基带信号增加了</a:t>
            </a:r>
            <a:r>
              <a:rPr lang="zh-CN" altLang="zh-CN" sz="2800" b="1" dirty="0" smtClean="0">
                <a:solidFill>
                  <a:srgbClr val="000099"/>
                </a:solidFill>
                <a:latin typeface="+mn-lt"/>
                <a:ea typeface="黑体" panose="02010609060101010101" pitchFamily="2" charset="-122"/>
              </a:rPr>
              <a:t>一倍</a:t>
            </a:r>
            <a:r>
              <a:rPr lang="zh-CN" altLang="en-US" sz="2800" b="1" dirty="0" smtClean="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smtClean="0"/>
              <a:t>CSMA/CD</a:t>
            </a:r>
            <a:r>
              <a:rPr lang="zh-CN" altLang="en-US" dirty="0" smtClean="0"/>
              <a:t>协议</a:t>
            </a:r>
            <a:r>
              <a:rPr lang="en-US" altLang="zh-CN" dirty="0" smtClean="0"/>
              <a:t> </a:t>
            </a:r>
            <a:endParaRPr lang="en-US" altLang="zh-CN" dirty="0"/>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00000"/>
              </a:lnSpc>
            </a:pPr>
            <a:r>
              <a:rPr lang="en-US" altLang="zh-CN" sz="2800" dirty="0"/>
              <a:t>CSMA/CD </a:t>
            </a:r>
            <a:r>
              <a:rPr lang="zh-CN" altLang="en-US" sz="2800" dirty="0" smtClean="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a:t>
            </a:r>
            <a:r>
              <a:rPr lang="zh-CN" altLang="en-US" sz="2800" dirty="0" smtClean="0">
                <a:solidFill>
                  <a:srgbClr val="FF0000"/>
                </a:solidFill>
              </a:rPr>
              <a:t>检测  </a:t>
            </a:r>
            <a:r>
              <a:rPr lang="en-US" altLang="zh-CN" sz="2800" dirty="0" smtClean="0"/>
              <a:t>(Carrier </a:t>
            </a:r>
            <a:r>
              <a:rPr lang="en-US" altLang="zh-CN" sz="2800" dirty="0"/>
              <a:t>Sense Multiple Access with Collision </a:t>
            </a:r>
            <a:r>
              <a:rPr lang="en-US" altLang="zh-CN" sz="2800" dirty="0" smtClean="0"/>
              <a:t>Detection) </a:t>
            </a:r>
            <a:r>
              <a:rPr lang="zh-CN" altLang="en-US" sz="2800" dirty="0" smtClean="0"/>
              <a:t>。</a:t>
            </a:r>
            <a:endParaRPr lang="zh-CN" altLang="en-US" sz="2800" dirty="0"/>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r>
              <a:rPr lang="zh-CN" altLang="en-US" sz="2800" dirty="0" smtClean="0"/>
              <a:t>。</a:t>
            </a:r>
            <a:endParaRPr lang="en-US" altLang="zh-CN" sz="2800" dirty="0" smtClean="0"/>
          </a:p>
          <a:p>
            <a:pPr>
              <a:lnSpc>
                <a:spcPct val="100000"/>
              </a:lnSpc>
            </a:pPr>
            <a:r>
              <a:rPr lang="zh-CN" altLang="en-US" sz="2800" dirty="0" smtClean="0"/>
              <a:t>“</a:t>
            </a:r>
            <a:r>
              <a:rPr lang="zh-CN" altLang="en-US" sz="2800" dirty="0" smtClean="0">
                <a:solidFill>
                  <a:srgbClr val="FF0000"/>
                </a:solidFill>
              </a:rPr>
              <a:t>载波监听</a:t>
            </a:r>
            <a:r>
              <a:rPr lang="zh-CN" altLang="en-US" sz="2800" dirty="0" smtClean="0"/>
              <a:t>”</a:t>
            </a:r>
            <a:r>
              <a:rPr lang="zh-CN" altLang="en-US" sz="2800" dirty="0"/>
              <a:t>是指每一个站在发送数据之前先要检测一下总线上是否有其他计算机在发送数据，如果有，则暂时不要发送数据，以免发生碰撞。 </a:t>
            </a:r>
            <a:endParaRPr lang="zh-CN" altLang="en-US" sz="2800" dirty="0"/>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r>
              <a:rPr lang="zh-CN" altLang="en-US" sz="2800" dirty="0" smtClean="0">
                <a:solidFill>
                  <a:srgbClr val="0000FF"/>
                </a:solidFill>
              </a:rPr>
              <a:t>。</a:t>
            </a:r>
            <a:endParaRPr lang="zh-CN" altLang="en-US" sz="28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endParaRPr lang="zh-CN" altLang="en-US" dirty="0"/>
          </a:p>
        </p:txBody>
      </p:sp>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endParaRPr lang="zh-CN" altLang="en-US" sz="2800" dirty="0"/>
          </a:p>
          <a:p>
            <a:r>
              <a:rPr lang="zh-CN" altLang="en-US" sz="2800" dirty="0"/>
              <a:t>当几个站同时在总线上发送数据时，总线上的信号电压摆动值将会增大（互相叠加）。</a:t>
            </a:r>
            <a:endParaRPr lang="zh-CN" altLang="en-US" sz="2800" dirty="0"/>
          </a:p>
          <a:p>
            <a:r>
              <a:rPr lang="zh-CN" altLang="en-US" sz="2800" dirty="0"/>
              <a:t>当一个站检测到的信号电压摆动值超过一定的门限值时，就认为总线上至少有两个站同时在发送数据，表明产生了碰撞。</a:t>
            </a:r>
            <a:endParaRPr lang="zh-CN" altLang="en-US" sz="2800" dirty="0"/>
          </a:p>
          <a:p>
            <a:r>
              <a:rPr lang="zh-CN" altLang="en-US" sz="2800" dirty="0">
                <a:solidFill>
                  <a:srgbClr val="0000FF"/>
                </a:solidFill>
              </a:rPr>
              <a:t>所谓“碰撞”就是发生了冲突。因此“碰撞检测”也称为“冲突检测”</a:t>
            </a:r>
            <a:r>
              <a:rPr lang="zh-CN" altLang="en-US" sz="2800" dirty="0">
                <a:solidFill>
                  <a:srgbClr val="0000CC"/>
                </a:solidFill>
              </a:rPr>
              <a:t>。</a:t>
            </a:r>
            <a:endParaRPr lang="zh-CN" altLang="en-US" sz="28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endParaRPr lang="zh-CN" altLang="en-US" dirty="0"/>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endParaRPr lang="zh-CN" altLang="en-US" dirty="0"/>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为什么要进行碰撞检测？</a:t>
            </a:r>
            <a:endParaRPr lang="zh-CN" altLang="en-US" dirty="0"/>
          </a:p>
        </p:txBody>
      </p:sp>
      <p:sp>
        <p:nvSpPr>
          <p:cNvPr id="411651" name="Rectangle 3"/>
          <p:cNvSpPr>
            <a:spLocks noGrp="1" noChangeArrowheads="1"/>
          </p:cNvSpPr>
          <p:nvPr>
            <p:ph idx="1"/>
          </p:nvPr>
        </p:nvSpPr>
        <p:spPr/>
        <p:txBody>
          <a:bodyPr/>
          <a:lstStyle/>
          <a:p>
            <a:r>
              <a:rPr lang="zh-CN" altLang="en-US" sz="2800" dirty="0" smtClean="0">
                <a:solidFill>
                  <a:srgbClr val="FF0000"/>
                </a:solidFill>
              </a:rPr>
              <a:t>由于电磁波</a:t>
            </a:r>
            <a:r>
              <a:rPr lang="zh-CN" altLang="en-US" sz="2800" dirty="0">
                <a:solidFill>
                  <a:srgbClr val="FF0000"/>
                </a:solidFill>
              </a:rPr>
              <a:t>在总线上</a:t>
            </a:r>
            <a:r>
              <a:rPr lang="zh-CN" altLang="en-US" sz="2800" dirty="0" smtClean="0">
                <a:solidFill>
                  <a:srgbClr val="FF0000"/>
                </a:solidFill>
              </a:rPr>
              <a:t>的</a:t>
            </a:r>
            <a:r>
              <a:rPr lang="zh-CN" altLang="en-US" sz="2800" dirty="0">
                <a:solidFill>
                  <a:srgbClr val="FF0000"/>
                </a:solidFill>
              </a:rPr>
              <a:t>传播</a:t>
            </a:r>
            <a:r>
              <a:rPr lang="zh-CN" altLang="en-US" sz="2800" dirty="0" smtClean="0">
                <a:solidFill>
                  <a:srgbClr val="FF0000"/>
                </a:solidFill>
              </a:rPr>
              <a:t>速率是有限的，</a:t>
            </a:r>
            <a:r>
              <a:rPr lang="zh-CN" altLang="en-US" sz="2800" dirty="0" smtClean="0"/>
              <a:t>当</a:t>
            </a:r>
            <a:r>
              <a:rPr lang="zh-CN" altLang="en-US" sz="2800" dirty="0"/>
              <a:t>某个站监听到总线是空闲时，也可能总线并非真正是空闲的。 </a:t>
            </a:r>
            <a:endParaRPr lang="zh-CN" altLang="en-US" sz="2800" dirty="0"/>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smtClean="0"/>
              <a:t>。</a:t>
            </a:r>
            <a:endParaRPr lang="en-US" altLang="zh-CN" sz="2800" dirty="0" smtClean="0"/>
          </a:p>
          <a:p>
            <a:r>
              <a:rPr lang="en-US" altLang="zh-CN" sz="2800" dirty="0" smtClean="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a:t>
            </a:r>
            <a:r>
              <a:rPr lang="zh-CN" altLang="en-US" sz="2800" dirty="0" smtClean="0"/>
              <a:t>帧 </a:t>
            </a:r>
            <a:r>
              <a:rPr lang="en-US" altLang="zh-CN" sz="2800" dirty="0" smtClean="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endParaRPr lang="zh-CN" altLang="en-US" sz="2800" dirty="0"/>
          </a:p>
          <a:p>
            <a:r>
              <a:rPr lang="zh-CN" altLang="en-US" sz="2800" dirty="0"/>
              <a:t>碰撞的结果是两个帧都变得无用</a:t>
            </a:r>
            <a:r>
              <a:rPr lang="zh-CN" altLang="en-US" sz="2800" dirty="0" smtClean="0"/>
              <a:t>。</a:t>
            </a:r>
            <a:endParaRPr lang="en-US" altLang="zh-CN" sz="2800" dirty="0" smtClean="0"/>
          </a:p>
          <a:p>
            <a:r>
              <a:rPr lang="zh-CN" altLang="en-US" sz="2800" dirty="0">
                <a:solidFill>
                  <a:srgbClr val="FF0000"/>
                </a:solidFill>
              </a:rPr>
              <a:t>所以需要在发送</a:t>
            </a:r>
            <a:r>
              <a:rPr lang="zh-CN" altLang="en-US" sz="2800" dirty="0" smtClean="0">
                <a:solidFill>
                  <a:srgbClr val="FF0000"/>
                </a:solidFill>
              </a:rPr>
              <a:t>期间进行</a:t>
            </a:r>
            <a:r>
              <a:rPr lang="zh-CN" altLang="en-US" sz="2800" dirty="0">
                <a:solidFill>
                  <a:srgbClr val="FF0000"/>
                </a:solidFill>
              </a:rPr>
              <a:t>碰撞</a:t>
            </a:r>
            <a:r>
              <a:rPr lang="zh-CN" altLang="en-US" sz="2800" dirty="0" smtClean="0">
                <a:solidFill>
                  <a:srgbClr val="FF0000"/>
                </a:solidFill>
              </a:rPr>
              <a:t>检测，以检测冲突。  </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1 km</a:t>
            </a:r>
            <a:endParaRPr kumimoji="1" lang="en-US" altLang="zh-CN" b="1">
              <a:solidFill>
                <a:srgbClr val="000099"/>
              </a:solidFill>
              <a:latin typeface="+mn-lt"/>
              <a:ea typeface="黑体" panose="02010609060101010101" pitchFamily="2" charset="-122"/>
            </a:endParaRP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anose="02010609060101010101" pitchFamily="2" charset="-122"/>
              </a:rPr>
              <a:t>A</a:t>
            </a:r>
            <a:endParaRPr kumimoji="1" lang="en-US" altLang="zh-CN" sz="2800" b="1">
              <a:solidFill>
                <a:srgbClr val="000099"/>
              </a:solidFill>
              <a:latin typeface="+mn-lt"/>
              <a:ea typeface="黑体" panose="02010609060101010101" pitchFamily="2" charset="-122"/>
            </a:endParaRP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anose="02010609060101010101" pitchFamily="2" charset="-122"/>
              </a:rPr>
              <a:t>B</a:t>
            </a:r>
            <a:endParaRPr kumimoji="1" lang="en-US" altLang="zh-CN" sz="2800" b="1">
              <a:solidFill>
                <a:srgbClr val="000099"/>
              </a:solidFill>
              <a:latin typeface="+mn-lt"/>
              <a:ea typeface="黑体" panose="02010609060101010101" pitchFamily="2" charset="-122"/>
            </a:endParaRP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anose="02010609060101010101" pitchFamily="2" charset="-122"/>
              </a:rPr>
              <a:t>t</a:t>
            </a:r>
            <a:endParaRPr kumimoji="1" lang="en-US" altLang="zh-CN" b="1" i="1">
              <a:solidFill>
                <a:srgbClr val="000099"/>
              </a:solidFill>
              <a:latin typeface="+mn-lt"/>
              <a:ea typeface="黑体" panose="02010609060101010101" pitchFamily="2" charset="-122"/>
            </a:endParaRP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2685" name="Group 13"/>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anose="02010609060101010101" pitchFamily="2" charset="-122"/>
                </a:rPr>
                <a:t>碰撞</a:t>
              </a:r>
              <a:endParaRPr kumimoji="1" lang="zh-CN" altLang="en-US" b="1">
                <a:solidFill>
                  <a:srgbClr val="000099"/>
                </a:solidFill>
                <a:latin typeface="+mn-lt"/>
                <a:ea typeface="黑体" panose="02010609060101010101" pitchFamily="2" charset="-122"/>
              </a:endParaRPr>
            </a:p>
          </p:txBody>
        </p:sp>
      </p:grpSp>
      <p:grpSp>
        <p:nvGrpSpPr>
          <p:cNvPr id="412688" name="Group 16"/>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2691" name="Group 19"/>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A </a:t>
                </a:r>
                <a:r>
                  <a:rPr kumimoji="1" lang="zh-CN" altLang="en-US" b="1" dirty="0">
                    <a:solidFill>
                      <a:srgbClr val="000099"/>
                    </a:solidFill>
                    <a:latin typeface="+mn-lt"/>
                    <a:ea typeface="黑体" panose="02010609060101010101" pitchFamily="2" charset="-122"/>
                  </a:rPr>
                  <a:t>检测到发生碰撞</a:t>
                </a:r>
                <a:endParaRPr kumimoji="1" lang="zh-CN" altLang="en-US" b="1" dirty="0">
                  <a:solidFill>
                    <a:srgbClr val="000099"/>
                  </a:solidFill>
                  <a:latin typeface="+mn-lt"/>
                  <a:ea typeface="黑体" panose="02010609060101010101" pitchFamily="2" charset="-122"/>
                </a:endParaRPr>
              </a:p>
            </p:txBody>
          </p:sp>
        </p:grpSp>
      </p:grpSp>
      <p:grpSp>
        <p:nvGrpSpPr>
          <p:cNvPr id="412694" name="Group 22"/>
          <p:cNvGrpSpPr/>
          <p:nvPr/>
        </p:nvGrpSpPr>
        <p:grpSpPr bwMode="auto">
          <a:xfrm>
            <a:off x="7280237" y="1936204"/>
            <a:ext cx="1998398" cy="942975"/>
            <a:chOff x="4167" y="336"/>
            <a:chExt cx="1162" cy="594"/>
          </a:xfrm>
        </p:grpSpPr>
        <p:grpSp>
          <p:nvGrpSpPr>
            <p:cNvPr id="412695" name="Group 23"/>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r>
                  <a:rPr kumimoji="1" lang="en-US" altLang="zh-CN" b="1" baseline="30000">
                    <a:solidFill>
                      <a:srgbClr val="000099"/>
                    </a:solidFill>
                    <a:latin typeface="+mn-lt"/>
                    <a:ea typeface="黑体" panose="02010609060101010101" pitchFamily="2" charset="-122"/>
                  </a:rPr>
                  <a:t> </a:t>
                </a:r>
                <a:endParaRPr kumimoji="1" lang="en-US" altLang="zh-CN" b="1" baseline="30000">
                  <a:solidFill>
                    <a:srgbClr val="000099"/>
                  </a:solidFill>
                  <a:latin typeface="+mn-lt"/>
                  <a:ea typeface="黑体" panose="02010609060101010101" pitchFamily="2" charset="-122"/>
                </a:endParaRPr>
              </a:p>
            </p:txBody>
          </p:sp>
        </p:grpSp>
        <p:grpSp>
          <p:nvGrpSpPr>
            <p:cNvPr id="412698" name="Group 26"/>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  B </a:t>
                </a:r>
                <a:r>
                  <a:rPr kumimoji="1" lang="zh-CN" altLang="en-US" b="1">
                    <a:solidFill>
                      <a:srgbClr val="000099"/>
                    </a:solidFill>
                    <a:latin typeface="+mn-lt"/>
                    <a:ea typeface="黑体" panose="02010609060101010101" pitchFamily="2" charset="-122"/>
                  </a:rPr>
                  <a:t>发送数据</a:t>
                </a:r>
                <a:endParaRPr kumimoji="1" lang="zh-CN" altLang="en-US" b="1">
                  <a:solidFill>
                    <a:srgbClr val="000099"/>
                  </a:solidFill>
                  <a:latin typeface="+mn-lt"/>
                  <a:ea typeface="黑体" panose="02010609060101010101" pitchFamily="2" charset="-122"/>
                </a:endParaRPr>
              </a:p>
            </p:txBody>
          </p:sp>
        </p:grpSp>
      </p:grpSp>
      <p:grpSp>
        <p:nvGrpSpPr>
          <p:cNvPr id="412701" name="Group 29"/>
          <p:cNvGrpSpPr/>
          <p:nvPr/>
        </p:nvGrpSpPr>
        <p:grpSpPr bwMode="auto">
          <a:xfrm>
            <a:off x="4519972" y="2775991"/>
            <a:ext cx="3931445" cy="1006475"/>
            <a:chOff x="2562" y="865"/>
            <a:chExt cx="2286" cy="634"/>
          </a:xfrm>
        </p:grpSpPr>
        <p:grpSp>
          <p:nvGrpSpPr>
            <p:cNvPr id="412702" name="Group 30"/>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检测到发生碰撞</a:t>
                </a:r>
                <a:endParaRPr kumimoji="1" lang="zh-CN" altLang="en-US" b="1">
                  <a:solidFill>
                    <a:srgbClr val="000099"/>
                  </a:solidFill>
                  <a:latin typeface="+mn-lt"/>
                  <a:ea typeface="黑体" panose="02010609060101010101" pitchFamily="2" charset="-122"/>
                </a:endParaRP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0</a:t>
            </a:r>
            <a:endParaRPr kumimoji="1" lang="en-US" altLang="zh-CN" b="1" baseline="30000">
              <a:solidFill>
                <a:srgbClr val="000099"/>
              </a:solidFill>
              <a:latin typeface="+mn-lt"/>
              <a:ea typeface="黑体" panose="02010609060101010101"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单程端到端</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传播时延记</a:t>
            </a:r>
            <a:r>
              <a:rPr lang="zh-CN" altLang="en-US" sz="2400" b="1" dirty="0" smtClean="0">
                <a:solidFill>
                  <a:srgbClr val="000099"/>
                </a:solidFill>
                <a:latin typeface="+mn-lt"/>
                <a:ea typeface="黑体" panose="02010609060101010101" pitchFamily="2" charset="-122"/>
              </a:rPr>
              <a:t>为 </a:t>
            </a:r>
            <a:r>
              <a:rPr lang="zh-CN" altLang="en-US" sz="2400" b="1" i="1" dirty="0" smtClean="0">
                <a:solidFill>
                  <a:srgbClr val="000099"/>
                </a:solidFill>
                <a:latin typeface="+mn-lt"/>
                <a:ea typeface="黑体" panose="02010609060101010101" pitchFamily="2" charset="-122"/>
                <a:sym typeface="Symbol" panose="05050102010706020507" pitchFamily="18" charset="2"/>
              </a:rPr>
              <a:t></a:t>
            </a:r>
            <a:r>
              <a:rPr lang="zh-CN" altLang="en-US" sz="2400" b="1" dirty="0" smtClean="0">
                <a:solidFill>
                  <a:srgbClr val="000099"/>
                </a:solidFill>
                <a:latin typeface="+mn-lt"/>
                <a:ea typeface="黑体" panose="02010609060101010101" pitchFamily="2" charset="-122"/>
              </a:rPr>
              <a:t> </a:t>
            </a:r>
            <a:endParaRPr lang="zh-CN" altLang="en-US" sz="2400" b="1" dirty="0">
              <a:solidFill>
                <a:srgbClr val="000099"/>
              </a:solidFill>
              <a:latin typeface="+mn-lt"/>
              <a:ea typeface="黑体" panose="02010609060101010101" pitchFamily="2" charset="-122"/>
            </a:endParaRP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sz="4000" dirty="0" smtClean="0"/>
              <a:t>信号传播</a:t>
            </a:r>
            <a:r>
              <a:rPr lang="zh-CN" altLang="en-US" sz="4000" dirty="0"/>
              <a:t>时延对载波监听的影响 </a:t>
            </a:r>
            <a:endParaRPr lang="zh-CN" altLang="en-US" sz="4000" dirty="0"/>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smtClean="0">
                <a:solidFill>
                  <a:srgbClr val="000066"/>
                </a:solidFill>
                <a:latin typeface="+mn-lt"/>
                <a:ea typeface="黑体" panose="02010609060101010101" pitchFamily="2" charset="-122"/>
              </a:rPr>
              <a:t>A</a:t>
            </a:r>
            <a:r>
              <a:rPr lang="zh-CN" altLang="en-US" sz="2800" b="1" dirty="0" smtClean="0">
                <a:solidFill>
                  <a:srgbClr val="000066"/>
                </a:solidFill>
                <a:latin typeface="+mn-lt"/>
                <a:ea typeface="黑体" panose="02010609060101010101" pitchFamily="2" charset="-122"/>
              </a:rPr>
              <a:t>需要单程传播时延的 </a:t>
            </a:r>
            <a:r>
              <a:rPr lang="en-US" altLang="zh-CN" sz="2800" b="1" dirty="0" smtClean="0">
                <a:solidFill>
                  <a:srgbClr val="000066"/>
                </a:solidFill>
                <a:latin typeface="+mn-lt"/>
                <a:ea typeface="黑体" panose="02010609060101010101" pitchFamily="2" charset="-122"/>
              </a:rPr>
              <a:t>2 </a:t>
            </a:r>
            <a:r>
              <a:rPr lang="zh-CN" altLang="en-US" sz="2800" b="1" dirty="0" smtClean="0">
                <a:solidFill>
                  <a:srgbClr val="000066"/>
                </a:solidFill>
                <a:latin typeface="+mn-lt"/>
                <a:ea typeface="黑体" panose="02010609060101010101" pitchFamily="2" charset="-122"/>
              </a:rPr>
              <a:t>倍的时间，</a:t>
            </a:r>
            <a:endParaRPr lang="en-US" altLang="zh-CN" sz="2800" b="1" dirty="0" smtClean="0">
              <a:solidFill>
                <a:srgbClr val="000066"/>
              </a:solidFill>
              <a:latin typeface="+mn-lt"/>
              <a:ea typeface="黑体" panose="02010609060101010101" pitchFamily="2" charset="-122"/>
            </a:endParaRPr>
          </a:p>
          <a:p>
            <a:pPr algn="ctr"/>
            <a:r>
              <a:rPr lang="zh-CN" altLang="en-US" sz="2800" b="1" dirty="0" smtClean="0">
                <a:solidFill>
                  <a:srgbClr val="000066"/>
                </a:solidFill>
                <a:latin typeface="+mn-lt"/>
                <a:ea typeface="黑体" panose="02010609060101010101" pitchFamily="2" charset="-122"/>
              </a:rPr>
              <a:t>才能检测到与 </a:t>
            </a:r>
            <a:r>
              <a:rPr lang="en-US" altLang="zh-CN" sz="2800" b="1" dirty="0" smtClean="0">
                <a:solidFill>
                  <a:srgbClr val="000066"/>
                </a:solidFill>
                <a:latin typeface="+mn-lt"/>
                <a:ea typeface="黑体" panose="02010609060101010101" pitchFamily="2" charset="-122"/>
              </a:rPr>
              <a:t>B </a:t>
            </a:r>
            <a:r>
              <a:rPr lang="zh-CN" altLang="en-US" sz="2800" b="1" dirty="0" smtClean="0">
                <a:solidFill>
                  <a:srgbClr val="000066"/>
                </a:solidFill>
                <a:latin typeface="+mn-lt"/>
                <a:ea typeface="黑体" panose="02010609060101010101" pitchFamily="2" charset="-122"/>
              </a:rPr>
              <a:t>的发送产生了冲突</a:t>
            </a:r>
            <a:endParaRPr lang="zh-CN" altLang="en-US" sz="28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1 km</a:t>
            </a:r>
            <a:endParaRPr kumimoji="1" lang="en-US" altLang="zh-CN" b="1">
              <a:solidFill>
                <a:srgbClr val="000099"/>
              </a:solidFill>
              <a:latin typeface="+mn-lt"/>
              <a:ea typeface="黑体" panose="02010609060101010101" pitchFamily="2" charset="-122"/>
            </a:endParaRP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anose="02010609060101010101" pitchFamily="2" charset="-122"/>
              </a:rPr>
              <a:t>t</a:t>
            </a:r>
            <a:endParaRPr kumimoji="1" lang="en-US" altLang="zh-CN" b="1" i="1">
              <a:solidFill>
                <a:srgbClr val="000099"/>
              </a:solidFill>
              <a:latin typeface="+mn-lt"/>
              <a:ea typeface="黑体" panose="02010609060101010101" pitchFamily="2" charset="-122"/>
            </a:endParaRP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3711" name="Group 15"/>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anose="02010609060101010101" pitchFamily="2" charset="-122"/>
                </a:rPr>
                <a:t>碰撞</a:t>
              </a:r>
              <a:endParaRPr kumimoji="1" lang="zh-CN" altLang="en-US" b="1">
                <a:solidFill>
                  <a:srgbClr val="000099"/>
                </a:solidFill>
                <a:latin typeface="+mn-lt"/>
                <a:ea typeface="黑体" panose="02010609060101010101" pitchFamily="2" charset="-122"/>
              </a:endParaRP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a:solidFill>
                <a:srgbClr val="000099"/>
              </a:solidFill>
              <a:latin typeface="+mn-lt"/>
              <a:ea typeface="黑体" panose="02010609060101010101" pitchFamily="2" charset="-122"/>
            </a:endParaRPr>
          </a:p>
          <a:p>
            <a:pPr eaLnBrk="0" hangingPunct="0">
              <a:lnSpc>
                <a:spcPct val="90000"/>
              </a:lnSpc>
            </a:pPr>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检测到信道空闲</a:t>
            </a:r>
            <a:endParaRPr kumimoji="1" lang="zh-CN" altLang="en-US" b="1">
              <a:solidFill>
                <a:srgbClr val="000099"/>
              </a:solidFill>
              <a:latin typeface="+mn-lt"/>
              <a:ea typeface="黑体" panose="02010609060101010101" pitchFamily="2" charset="-122"/>
            </a:endParaRPr>
          </a:p>
          <a:p>
            <a:pPr eaLnBrk="0" hangingPunct="0">
              <a:lnSpc>
                <a:spcPct val="90000"/>
              </a:lnSpc>
            </a:pPr>
            <a:r>
              <a:rPr kumimoji="1" lang="zh-CN" altLang="en-US" b="1">
                <a:solidFill>
                  <a:srgbClr val="000099"/>
                </a:solidFill>
                <a:latin typeface="+mn-lt"/>
                <a:ea typeface="黑体" panose="02010609060101010101" pitchFamily="2" charset="-122"/>
              </a:rPr>
              <a:t>发送数据</a:t>
            </a:r>
            <a:endParaRPr kumimoji="1" lang="zh-CN" altLang="en-US" b="1">
              <a:solidFill>
                <a:srgbClr val="000099"/>
              </a:solidFill>
              <a:latin typeface="+mn-lt"/>
              <a:ea typeface="黑体" panose="02010609060101010101" pitchFamily="2" charset="-122"/>
            </a:endParaRP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 / 2</a:t>
            </a:r>
            <a:endParaRPr kumimoji="1" lang="en-US" altLang="zh-CN" b="1" baseline="30000">
              <a:solidFill>
                <a:srgbClr val="000099"/>
              </a:solidFill>
              <a:latin typeface="+mn-lt"/>
              <a:ea typeface="黑体" panose="02010609060101010101" pitchFamily="2" charset="-122"/>
            </a:endParaRPr>
          </a:p>
          <a:p>
            <a:pPr eaLnBrk="0" hangingPunct="0">
              <a:lnSpc>
                <a:spcPct val="90000"/>
              </a:lnSpc>
            </a:pPr>
            <a:r>
              <a:rPr kumimoji="1" lang="zh-CN" altLang="en-US" b="1">
                <a:solidFill>
                  <a:srgbClr val="000099"/>
                </a:solidFill>
                <a:latin typeface="+mn-lt"/>
                <a:ea typeface="黑体" panose="02010609060101010101" pitchFamily="2" charset="-122"/>
              </a:rPr>
              <a:t>发生碰撞</a:t>
            </a:r>
            <a:endParaRPr kumimoji="1" lang="zh-CN" altLang="en-US" b="1">
              <a:solidFill>
                <a:srgbClr val="000099"/>
              </a:solidFill>
              <a:latin typeface="+mn-lt"/>
              <a:ea typeface="黑体" panose="02010609060101010101" pitchFamily="2" charset="-122"/>
            </a:endParaRPr>
          </a:p>
        </p:txBody>
      </p:sp>
      <p:grpSp>
        <p:nvGrpSpPr>
          <p:cNvPr id="413716" name="Group 20"/>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19" name="Group 23"/>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A </a:t>
                </a:r>
                <a:r>
                  <a:rPr kumimoji="1" lang="zh-CN" altLang="en-US" b="1">
                    <a:solidFill>
                      <a:srgbClr val="000099"/>
                    </a:solidFill>
                    <a:latin typeface="+mn-lt"/>
                    <a:ea typeface="黑体" panose="02010609060101010101" pitchFamily="2" charset="-122"/>
                  </a:rPr>
                  <a:t>检测到发生碰撞</a:t>
                </a:r>
                <a:endParaRPr kumimoji="1" lang="zh-CN" altLang="en-US" b="1">
                  <a:solidFill>
                    <a:srgbClr val="000099"/>
                  </a:solidFill>
                  <a:latin typeface="+mn-lt"/>
                  <a:ea typeface="黑体" panose="02010609060101010101" pitchFamily="2" charset="-122"/>
                </a:endParaRPr>
              </a:p>
            </p:txBody>
          </p:sp>
        </p:grpSp>
      </p:grpSp>
      <p:grpSp>
        <p:nvGrpSpPr>
          <p:cNvPr id="413722" name="Group 26"/>
          <p:cNvGrpSpPr/>
          <p:nvPr/>
        </p:nvGrpSpPr>
        <p:grpSpPr bwMode="auto">
          <a:xfrm>
            <a:off x="7280237" y="424036"/>
            <a:ext cx="1998398" cy="942975"/>
            <a:chOff x="4167" y="336"/>
            <a:chExt cx="1162" cy="594"/>
          </a:xfrm>
        </p:grpSpPr>
        <p:grpSp>
          <p:nvGrpSpPr>
            <p:cNvPr id="413723" name="Group 27"/>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r>
                  <a:rPr kumimoji="1" lang="en-US" altLang="zh-CN" b="1" baseline="30000">
                    <a:solidFill>
                      <a:srgbClr val="000099"/>
                    </a:solidFill>
                    <a:latin typeface="+mn-lt"/>
                    <a:ea typeface="黑体" panose="02010609060101010101" pitchFamily="2" charset="-122"/>
                  </a:rPr>
                  <a:t> </a:t>
                </a:r>
                <a:endParaRPr kumimoji="1" lang="en-US" altLang="zh-CN" b="1" baseline="30000">
                  <a:solidFill>
                    <a:srgbClr val="000099"/>
                  </a:solidFill>
                  <a:latin typeface="+mn-lt"/>
                  <a:ea typeface="黑体" panose="02010609060101010101" pitchFamily="2" charset="-122"/>
                </a:endParaRPr>
              </a:p>
            </p:txBody>
          </p:sp>
        </p:grpSp>
        <p:grpSp>
          <p:nvGrpSpPr>
            <p:cNvPr id="413726" name="Group 30"/>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  B </a:t>
                </a:r>
                <a:r>
                  <a:rPr kumimoji="1" lang="zh-CN" altLang="en-US" b="1">
                    <a:solidFill>
                      <a:srgbClr val="000099"/>
                    </a:solidFill>
                    <a:latin typeface="+mn-lt"/>
                    <a:ea typeface="黑体" panose="02010609060101010101" pitchFamily="2" charset="-122"/>
                  </a:rPr>
                  <a:t>发送数据</a:t>
                </a:r>
                <a:endParaRPr kumimoji="1" lang="zh-CN" altLang="en-US" b="1">
                  <a:solidFill>
                    <a:srgbClr val="000099"/>
                  </a:solidFill>
                  <a:latin typeface="+mn-lt"/>
                  <a:ea typeface="黑体" panose="02010609060101010101" pitchFamily="2" charset="-122"/>
                </a:endParaRPr>
              </a:p>
            </p:txBody>
          </p:sp>
        </p:grpSp>
      </p:grpSp>
      <p:grpSp>
        <p:nvGrpSpPr>
          <p:cNvPr id="413729" name="Group 33"/>
          <p:cNvGrpSpPr/>
          <p:nvPr/>
        </p:nvGrpSpPr>
        <p:grpSpPr bwMode="auto">
          <a:xfrm>
            <a:off x="4519972" y="1263824"/>
            <a:ext cx="3931445" cy="1006475"/>
            <a:chOff x="2562" y="865"/>
            <a:chExt cx="2286" cy="634"/>
          </a:xfrm>
        </p:grpSpPr>
        <p:grpSp>
          <p:nvGrpSpPr>
            <p:cNvPr id="413730" name="Group 34"/>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检测到发生碰撞</a:t>
                </a:r>
                <a:endParaRPr kumimoji="1" lang="zh-CN" altLang="en-US" b="1">
                  <a:solidFill>
                    <a:srgbClr val="000099"/>
                  </a:solidFill>
                  <a:latin typeface="+mn-lt"/>
                  <a:ea typeface="黑体" panose="02010609060101010101" pitchFamily="2" charset="-122"/>
                </a:endParaRP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grpSp>
        <p:nvGrpSpPr>
          <p:cNvPr id="413737" name="Group 41"/>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413740" name="Group 44"/>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44" name="Group 48"/>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dirty="0" smtClean="0">
                <a:solidFill>
                  <a:srgbClr val="000099"/>
                </a:solidFill>
                <a:latin typeface="+mn-lt"/>
                <a:ea typeface="黑体" panose="02010609060101010101" pitchFamily="2" charset="-122"/>
              </a:rPr>
              <a:t>t</a:t>
            </a:r>
            <a:r>
              <a:rPr kumimoji="1" lang="en-US" altLang="zh-CN" b="1" dirty="0" smtClean="0">
                <a:solidFill>
                  <a:srgbClr val="000099"/>
                </a:solidFill>
                <a:latin typeface="+mn-lt"/>
                <a:ea typeface="黑体" panose="02010609060101010101" pitchFamily="2" charset="-122"/>
              </a:rPr>
              <a:t> </a:t>
            </a:r>
            <a:r>
              <a:rPr kumimoji="1" lang="en-US" altLang="zh-CN" b="1" dirty="0">
                <a:solidFill>
                  <a:srgbClr val="000099"/>
                </a:solidFill>
                <a:latin typeface="+mn-lt"/>
                <a:ea typeface="黑体" panose="02010609060101010101" pitchFamily="2" charset="-122"/>
              </a:rPr>
              <a:t>= 0</a:t>
            </a:r>
            <a:endParaRPr kumimoji="1" lang="en-US" altLang="zh-CN" b="1" baseline="30000" dirty="0">
              <a:solidFill>
                <a:srgbClr val="000099"/>
              </a:solidFill>
              <a:latin typeface="+mn-lt"/>
              <a:ea typeface="黑体" panose="02010609060101010101" pitchFamily="2" charset="-122"/>
            </a:endParaRPr>
          </a:p>
          <a:p>
            <a:pPr eaLnBrk="0" hangingPunct="0">
              <a:lnSpc>
                <a:spcPct val="95000"/>
              </a:lnSpc>
            </a:pPr>
            <a:r>
              <a:rPr kumimoji="1" lang="en-US" altLang="zh-CN" b="1" dirty="0" smtClean="0">
                <a:solidFill>
                  <a:srgbClr val="000099"/>
                </a:solidFill>
                <a:latin typeface="+mn-lt"/>
                <a:ea typeface="黑体" panose="02010609060101010101" pitchFamily="2" charset="-122"/>
              </a:rPr>
              <a:t>A </a:t>
            </a:r>
            <a:r>
              <a:rPr kumimoji="1" lang="zh-CN" altLang="en-US" b="1" dirty="0">
                <a:solidFill>
                  <a:srgbClr val="000099"/>
                </a:solidFill>
                <a:latin typeface="+mn-lt"/>
                <a:ea typeface="黑体" panose="02010609060101010101" pitchFamily="2" charset="-122"/>
              </a:rPr>
              <a:t>检测到</a:t>
            </a:r>
            <a:endParaRPr kumimoji="1" lang="zh-CN" altLang="en-US" b="1" dirty="0">
              <a:solidFill>
                <a:srgbClr val="000099"/>
              </a:solidFill>
              <a:latin typeface="+mn-lt"/>
              <a:ea typeface="黑体" panose="02010609060101010101" pitchFamily="2" charset="-122"/>
            </a:endParaRPr>
          </a:p>
          <a:p>
            <a:pPr eaLnBrk="0" hangingPunct="0">
              <a:lnSpc>
                <a:spcPct val="95000"/>
              </a:lnSpc>
            </a:pPr>
            <a:r>
              <a:rPr kumimoji="1" lang="zh-CN" altLang="en-US" b="1" dirty="0">
                <a:solidFill>
                  <a:srgbClr val="000099"/>
                </a:solidFill>
                <a:latin typeface="+mn-lt"/>
                <a:ea typeface="黑体" panose="02010609060101010101" pitchFamily="2" charset="-122"/>
              </a:rPr>
              <a:t>信道空闲</a:t>
            </a:r>
            <a:endParaRPr kumimoji="1" lang="zh-CN" altLang="en-US" b="1" dirty="0">
              <a:solidFill>
                <a:srgbClr val="000099"/>
              </a:solidFill>
              <a:latin typeface="+mn-lt"/>
              <a:ea typeface="黑体" panose="02010609060101010101" pitchFamily="2" charset="-122"/>
            </a:endParaRPr>
          </a:p>
          <a:p>
            <a:pPr eaLnBrk="0" hangingPunct="0">
              <a:lnSpc>
                <a:spcPct val="95000"/>
              </a:lnSpc>
            </a:pPr>
            <a:r>
              <a:rPr kumimoji="1" lang="zh-CN" altLang="en-US" b="1" dirty="0">
                <a:solidFill>
                  <a:srgbClr val="000099"/>
                </a:solidFill>
                <a:latin typeface="+mn-lt"/>
                <a:ea typeface="黑体" panose="02010609060101010101" pitchFamily="2" charset="-122"/>
              </a:rPr>
              <a:t>发送数据</a:t>
            </a:r>
            <a:endParaRPr kumimoji="1" lang="zh-CN" altLang="en-US" b="1" dirty="0">
              <a:solidFill>
                <a:srgbClr val="000099"/>
              </a:solidFill>
              <a:latin typeface="+mn-lt"/>
              <a:ea typeface="黑体" panose="02010609060101010101" pitchFamily="2" charset="-122"/>
            </a:endParaRPr>
          </a:p>
        </p:txBody>
      </p:sp>
      <p:grpSp>
        <p:nvGrpSpPr>
          <p:cNvPr id="413757" name="Group 61"/>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0</a:t>
            </a:r>
            <a:endParaRPr kumimoji="1" lang="en-US" altLang="zh-CN" b="1" baseline="30000">
              <a:solidFill>
                <a:srgbClr val="000099"/>
              </a:solidFill>
              <a:latin typeface="+mn-lt"/>
              <a:ea typeface="黑体" panose="02010609060101010101"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64" name="Group 68"/>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dirty="0">
                  <a:solidFill>
                    <a:srgbClr val="000099"/>
                  </a:solidFill>
                  <a:latin typeface="+mn-lt"/>
                  <a:ea typeface="黑体" panose="02010609060101010101" pitchFamily="2" charset="-122"/>
                </a:rPr>
                <a:t>t</a:t>
              </a:r>
              <a:r>
                <a:rPr kumimoji="1" lang="en-US" altLang="zh-CN" b="1" dirty="0">
                  <a:solidFill>
                    <a:srgbClr val="000099"/>
                  </a:solidFill>
                  <a:latin typeface="+mn-lt"/>
                  <a:ea typeface="黑体" panose="02010609060101010101" pitchFamily="2" charset="-122"/>
                </a:rPr>
                <a:t> = </a:t>
              </a:r>
              <a:r>
                <a:rPr kumimoji="1" lang="en-US" altLang="zh-CN" b="1" dirty="0">
                  <a:solidFill>
                    <a:srgbClr val="000099"/>
                  </a:solidFill>
                  <a:latin typeface="+mn-lt"/>
                  <a:ea typeface="黑体" panose="02010609060101010101" pitchFamily="2" charset="-122"/>
                  <a:sym typeface="Symbol" panose="05050102010706020507" pitchFamily="18" charset="2"/>
                </a:rPr>
                <a:t></a:t>
              </a:r>
              <a:endParaRPr kumimoji="1" lang="en-US" altLang="zh-CN" b="1" baseline="30000" dirty="0">
                <a:solidFill>
                  <a:srgbClr val="000099"/>
                </a:solidFill>
                <a:latin typeface="+mn-lt"/>
                <a:ea typeface="黑体" panose="02010609060101010101" pitchFamily="2" charset="-122"/>
              </a:endParaRPr>
            </a:p>
            <a:p>
              <a:pPr eaLnBrk="0" hangingPunct="0">
                <a:lnSpc>
                  <a:spcPct val="90000"/>
                </a:lnSpc>
              </a:pPr>
              <a:r>
                <a:rPr kumimoji="1" lang="en-US" altLang="zh-CN" b="1" dirty="0">
                  <a:solidFill>
                    <a:srgbClr val="000099"/>
                  </a:solidFill>
                  <a:latin typeface="+mn-lt"/>
                  <a:ea typeface="黑体" panose="02010609060101010101" pitchFamily="2" charset="-122"/>
                </a:rPr>
                <a:t>B </a:t>
              </a:r>
              <a:r>
                <a:rPr kumimoji="1" lang="zh-CN" altLang="en-US" b="1" dirty="0">
                  <a:solidFill>
                    <a:srgbClr val="000099"/>
                  </a:solidFill>
                  <a:latin typeface="+mn-lt"/>
                  <a:ea typeface="黑体" panose="02010609060101010101" pitchFamily="2" charset="-122"/>
                </a:rPr>
                <a:t>检测到发生碰撞</a:t>
              </a:r>
              <a:endParaRPr kumimoji="1" lang="zh-CN" altLang="en-US" b="1" dirty="0">
                <a:solidFill>
                  <a:srgbClr val="000099"/>
                </a:solidFill>
                <a:latin typeface="+mn-lt"/>
                <a:ea typeface="黑体" panose="02010609060101010101" pitchFamily="2" charset="-122"/>
              </a:endParaRPr>
            </a:p>
            <a:p>
              <a:pPr eaLnBrk="0" hangingPunct="0">
                <a:lnSpc>
                  <a:spcPct val="90000"/>
                </a:lnSpc>
              </a:pPr>
              <a:r>
                <a:rPr kumimoji="1" lang="zh-CN" altLang="en-US" b="1" dirty="0">
                  <a:solidFill>
                    <a:srgbClr val="000099"/>
                  </a:solidFill>
                  <a:latin typeface="+mn-lt"/>
                  <a:ea typeface="黑体" panose="02010609060101010101" pitchFamily="2" charset="-122"/>
                </a:rPr>
                <a:t>停止发送</a:t>
              </a:r>
              <a:endParaRPr kumimoji="1" lang="zh-CN" altLang="en-US" b="1" dirty="0">
                <a:solidFill>
                  <a:srgbClr val="000099"/>
                </a:solidFill>
                <a:latin typeface="+mn-lt"/>
                <a:ea typeface="黑体" panose="02010609060101010101" pitchFamily="2" charset="-122"/>
              </a:endParaRP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anose="02010609060101010101" pitchFamily="2" charset="-122"/>
                </a:rPr>
                <a:t>STOP</a:t>
              </a:r>
              <a:endParaRPr lang="en-US" altLang="zh-CN" b="1">
                <a:solidFill>
                  <a:srgbClr val="000099"/>
                </a:solidFill>
                <a:latin typeface="+mn-lt"/>
                <a:ea typeface="黑体" panose="02010609060101010101" pitchFamily="2" charset="-122"/>
              </a:endParaRPr>
            </a:p>
          </p:txBody>
        </p:sp>
      </p:grpSp>
      <p:grpSp>
        <p:nvGrpSpPr>
          <p:cNvPr id="413767" name="Group 71"/>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baseline="30000">
                <a:solidFill>
                  <a:srgbClr val="000099"/>
                </a:solidFill>
                <a:latin typeface="+mn-lt"/>
                <a:ea typeface="黑体" panose="02010609060101010101" pitchFamily="2" charset="-122"/>
              </a:endParaRPr>
            </a:p>
            <a:p>
              <a:pPr eaLnBrk="0" hangingPunct="0">
                <a:lnSpc>
                  <a:spcPct val="90000"/>
                </a:lnSpc>
              </a:pPr>
              <a:r>
                <a:rPr kumimoji="1" lang="en-US" altLang="zh-CN" b="1">
                  <a:solidFill>
                    <a:srgbClr val="000099"/>
                  </a:solidFill>
                  <a:latin typeface="+mn-lt"/>
                  <a:ea typeface="黑体" panose="02010609060101010101" pitchFamily="2" charset="-122"/>
                </a:rPr>
                <a:t>A </a:t>
              </a:r>
              <a:r>
                <a:rPr kumimoji="1" lang="zh-CN" altLang="en-US" b="1">
                  <a:solidFill>
                    <a:srgbClr val="000099"/>
                  </a:solidFill>
                  <a:latin typeface="+mn-lt"/>
                  <a:ea typeface="黑体" panose="02010609060101010101" pitchFamily="2" charset="-122"/>
                </a:rPr>
                <a:t>检测到</a:t>
              </a:r>
              <a:endParaRPr kumimoji="1" lang="zh-CN" altLang="en-US" b="1">
                <a:solidFill>
                  <a:srgbClr val="000099"/>
                </a:solidFill>
                <a:latin typeface="+mn-lt"/>
                <a:ea typeface="黑体" panose="02010609060101010101" pitchFamily="2" charset="-122"/>
              </a:endParaRPr>
            </a:p>
            <a:p>
              <a:pPr eaLnBrk="0" hangingPunct="0">
                <a:lnSpc>
                  <a:spcPct val="90000"/>
                </a:lnSpc>
              </a:pPr>
              <a:r>
                <a:rPr kumimoji="1" lang="zh-CN" altLang="en-US" b="1">
                  <a:solidFill>
                    <a:srgbClr val="000099"/>
                  </a:solidFill>
                  <a:latin typeface="+mn-lt"/>
                  <a:ea typeface="黑体" panose="02010609060101010101" pitchFamily="2" charset="-122"/>
                </a:rPr>
                <a:t>发生碰撞</a:t>
              </a:r>
              <a:endParaRPr kumimoji="1" lang="zh-CN" altLang="en-US" b="1">
                <a:solidFill>
                  <a:srgbClr val="000099"/>
                </a:solidFill>
                <a:latin typeface="+mn-lt"/>
                <a:ea typeface="黑体" panose="02010609060101010101" pitchFamily="2" charset="-122"/>
              </a:endParaRP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anose="02010609060101010101" pitchFamily="2" charset="-122"/>
                </a:rPr>
                <a:t>STOP</a:t>
              </a:r>
              <a:endParaRPr lang="en-US" altLang="zh-CN" b="1">
                <a:solidFill>
                  <a:srgbClr val="000099"/>
                </a:solidFill>
                <a:latin typeface="+mn-lt"/>
                <a:ea typeface="黑体" panose="02010609060101010101" pitchFamily="2" charset="-122"/>
              </a:endParaRP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单程端到端</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传播时延记</a:t>
            </a:r>
            <a:r>
              <a:rPr lang="zh-CN" altLang="en-US" sz="2400" b="1" dirty="0" smtClean="0">
                <a:solidFill>
                  <a:srgbClr val="000099"/>
                </a:solidFill>
                <a:latin typeface="+mn-lt"/>
                <a:ea typeface="黑体" panose="02010609060101010101" pitchFamily="2" charset="-122"/>
              </a:rPr>
              <a:t>为 </a:t>
            </a:r>
            <a:r>
              <a:rPr lang="zh-CN" altLang="en-US" sz="2400" b="1" i="1" dirty="0" smtClean="0">
                <a:solidFill>
                  <a:srgbClr val="000099"/>
                </a:solidFill>
                <a:latin typeface="+mn-lt"/>
                <a:ea typeface="黑体" panose="02010609060101010101" pitchFamily="2" charset="-122"/>
                <a:sym typeface="Symbol" panose="05050102010706020507" pitchFamily="18" charset="2"/>
              </a:rPr>
              <a:t></a:t>
            </a:r>
            <a:r>
              <a:rPr lang="zh-CN" altLang="en-US" sz="2400" b="1" dirty="0" smtClean="0">
                <a:solidFill>
                  <a:srgbClr val="000099"/>
                </a:solidFill>
                <a:latin typeface="+mn-lt"/>
                <a:ea typeface="黑体" panose="02010609060101010101" pitchFamily="2" charset="-122"/>
              </a:rPr>
              <a:t> </a:t>
            </a:r>
            <a:endParaRPr lang="zh-CN" altLang="en-US"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旅行社旅游路线</a:t>
            </a:r>
            <a:endParaRPr lang="zh-CN" altLang="en-US" dirty="0"/>
          </a:p>
        </p:txBody>
      </p:sp>
      <p:sp>
        <p:nvSpPr>
          <p:cNvPr id="3" name="内容占位符 2"/>
          <p:cNvSpPr>
            <a:spLocks noGrp="1"/>
          </p:cNvSpPr>
          <p:nvPr>
            <p:ph idx="1"/>
          </p:nvPr>
        </p:nvSpPr>
        <p:spPr/>
        <p:txBody>
          <a:bodyPr/>
          <a:lstStyle/>
          <a:p>
            <a:r>
              <a:rPr lang="zh-CN" altLang="en-US" dirty="0" smtClean="0"/>
              <a:t>旅行社：路由选择协议</a:t>
            </a:r>
            <a:endParaRPr lang="en-US" altLang="zh-CN" dirty="0" smtClean="0"/>
          </a:p>
          <a:p>
            <a:pPr lvl="1"/>
            <a:r>
              <a:rPr lang="zh-CN" altLang="en-US" dirty="0" smtClean="0"/>
              <a:t>大巴：矿大</a:t>
            </a:r>
            <a:r>
              <a:rPr lang="en-US" altLang="zh-CN" dirty="0" smtClean="0"/>
              <a:t>——</a:t>
            </a:r>
            <a:r>
              <a:rPr lang="zh-CN" altLang="en-US" dirty="0" smtClean="0"/>
              <a:t>徐州高铁站            链路</a:t>
            </a:r>
            <a:endParaRPr lang="en-US" altLang="zh-CN" dirty="0" smtClean="0"/>
          </a:p>
          <a:p>
            <a:pPr lvl="1"/>
            <a:r>
              <a:rPr lang="zh-CN" altLang="en-US" dirty="0" smtClean="0"/>
              <a:t>高铁：徐州</a:t>
            </a:r>
            <a:r>
              <a:rPr lang="en-US" altLang="zh-CN" dirty="0" smtClean="0"/>
              <a:t>——</a:t>
            </a:r>
            <a:r>
              <a:rPr lang="zh-CN" altLang="en-US" dirty="0" smtClean="0"/>
              <a:t>上海                       链路</a:t>
            </a:r>
            <a:endParaRPr lang="en-US" altLang="zh-CN" dirty="0" smtClean="0"/>
          </a:p>
          <a:p>
            <a:pPr lvl="1"/>
            <a:r>
              <a:rPr lang="zh-CN" altLang="en-US" dirty="0" smtClean="0"/>
              <a:t>飞机：上海</a:t>
            </a:r>
            <a:r>
              <a:rPr lang="en-US" altLang="zh-CN" dirty="0" smtClean="0"/>
              <a:t>——</a:t>
            </a:r>
            <a:r>
              <a:rPr lang="zh-CN" altLang="en-US" dirty="0" smtClean="0"/>
              <a:t>普吉岛                   链路</a:t>
            </a:r>
            <a:endParaRPr lang="en-US" altLang="zh-CN" dirty="0" smtClean="0"/>
          </a:p>
          <a:p>
            <a:pPr lvl="1"/>
            <a:endParaRPr lang="en-US" altLang="zh-CN" dirty="0" smtClean="0"/>
          </a:p>
          <a:p>
            <a:pPr lvl="1"/>
            <a:r>
              <a:rPr lang="zh-CN" altLang="en-US" dirty="0" smtClean="0"/>
              <a:t>游客：数据报</a:t>
            </a:r>
            <a:endParaRPr lang="en-US" altLang="zh-CN" dirty="0" smtClean="0"/>
          </a:p>
          <a:p>
            <a:pPr lvl="1"/>
            <a:r>
              <a:rPr lang="zh-CN" altLang="en-US" dirty="0" smtClean="0"/>
              <a:t>每一套链路的运输方式：链路层协议</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smtClean="0"/>
              <a:t>CSMA/CD </a:t>
            </a:r>
            <a:r>
              <a:rPr lang="zh-CN" altLang="en-US" dirty="0" smtClean="0"/>
              <a:t>重要</a:t>
            </a:r>
            <a:r>
              <a:rPr lang="zh-CN" altLang="en-US" dirty="0"/>
              <a:t>特性</a:t>
            </a:r>
            <a:endParaRPr lang="zh-CN" altLang="en-US" dirty="0"/>
          </a:p>
        </p:txBody>
      </p:sp>
      <p:sp>
        <p:nvSpPr>
          <p:cNvPr id="414723" name="Rectangle 3"/>
          <p:cNvSpPr>
            <a:spLocks noGrp="1" noChangeArrowheads="1"/>
          </p:cNvSpPr>
          <p:nvPr>
            <p:ph idx="1"/>
          </p:nvPr>
        </p:nvSpPr>
        <p:spPr/>
        <p:txBody>
          <a:bodyPr/>
          <a:lstStyle/>
          <a:p>
            <a:r>
              <a:rPr lang="zh-CN" altLang="en-US" dirty="0">
                <a:solidFill>
                  <a:srgbClr val="FF0000"/>
                </a:solidFill>
              </a:rPr>
              <a:t>双向交替通信（半双工通信）。</a:t>
            </a:r>
            <a:endParaRPr lang="zh-CN" altLang="en-US" dirty="0">
              <a:solidFill>
                <a:srgbClr val="FF0000"/>
              </a:solidFill>
            </a:endParaRPr>
          </a:p>
          <a:p>
            <a:r>
              <a:rPr lang="zh-CN" altLang="en-US" dirty="0"/>
              <a:t>每个站在发送数据之后的一小段时间内，存在着遭遇碰撞的可能性。 </a:t>
            </a:r>
            <a:endParaRPr lang="zh-CN" altLang="en-US" dirty="0"/>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endParaRPr lang="zh-CN" altLang="en-US" dirty="0"/>
          </a:p>
        </p:txBody>
      </p:sp>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anose="05050102010706020507" pitchFamily="18" charset="2"/>
              </a:rPr>
              <a:t> </a:t>
            </a:r>
            <a:r>
              <a:rPr lang="zh-CN" altLang="en-US" dirty="0">
                <a:solidFill>
                  <a:srgbClr val="FF0000"/>
                </a:solidFill>
                <a:sym typeface="Symbol" panose="05050102010706020507" pitchFamily="18" charset="2"/>
              </a:rPr>
              <a:t>（两倍的端到端往返时延）</a:t>
            </a:r>
            <a:r>
              <a:rPr lang="zh-CN" altLang="en-US" dirty="0"/>
              <a:t>就可知道发送的数据帧是否遭受了碰撞。</a:t>
            </a:r>
            <a:endParaRPr lang="zh-CN" altLang="en-US" dirty="0"/>
          </a:p>
          <a:p>
            <a:r>
              <a:rPr lang="zh-CN" altLang="en-US" dirty="0"/>
              <a:t>以太网的端到端往返时延 </a:t>
            </a:r>
            <a:r>
              <a:rPr lang="en-US" altLang="zh-CN" dirty="0"/>
              <a:t>2</a:t>
            </a:r>
            <a:r>
              <a:rPr lang="en-US" altLang="zh-CN" i="1" dirty="0">
                <a:sym typeface="Symbol" panose="05050102010706020507"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endParaRPr lang="zh-CN" altLang="en-US" dirty="0">
              <a:solidFill>
                <a:srgbClr val="FF0000"/>
              </a:solidFill>
            </a:endParaRPr>
          </a:p>
          <a:p>
            <a:r>
              <a:rPr lang="zh-CN" altLang="en-US" dirty="0">
                <a:solidFill>
                  <a:srgbClr val="0000FF"/>
                </a:solidFill>
              </a:rPr>
              <a:t>经过争用期这段时间还没有检测到碰撞，才能肯定这次发送不会发生碰撞</a:t>
            </a:r>
            <a:r>
              <a:rPr lang="zh-CN" altLang="en-US" dirty="0" smtClean="0">
                <a:solidFill>
                  <a:srgbClr val="0000FF"/>
                </a:solidFill>
              </a:rPr>
              <a:t>。</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a:t>二进制指数类型退避算法 </a:t>
            </a:r>
            <a:br>
              <a:rPr lang="en-US" altLang="zh-CN" sz="4000" dirty="0" smtClean="0"/>
            </a:br>
            <a:r>
              <a:rPr lang="en-US" altLang="zh-CN" sz="4000" dirty="0" smtClean="0"/>
              <a:t>(</a:t>
            </a:r>
            <a:r>
              <a:rPr lang="en-US" altLang="zh-CN" sz="4000" dirty="0"/>
              <a:t>truncated binary exponential type)</a:t>
            </a:r>
            <a:endParaRPr lang="en-US" altLang="zh-CN" sz="4000" dirty="0"/>
          </a:p>
        </p:txBody>
      </p:sp>
      <p:sp>
        <p:nvSpPr>
          <p:cNvPr id="416771" name="Rectangle 3"/>
          <p:cNvSpPr>
            <a:spLocks noGrp="1" noChangeArrowheads="1"/>
          </p:cNvSpPr>
          <p:nvPr>
            <p:ph idx="1"/>
          </p:nvPr>
        </p:nvSpPr>
        <p:spPr>
          <a:xfrm>
            <a:off x="495300" y="1700808"/>
            <a:ext cx="9066212" cy="4430117"/>
          </a:xfrm>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endParaRPr lang="zh-CN" altLang="en-US" sz="2800" dirty="0"/>
          </a:p>
          <a:p>
            <a:pPr lvl="1"/>
            <a:r>
              <a:rPr lang="zh-CN" altLang="en-US" sz="2400" dirty="0">
                <a:solidFill>
                  <a:srgbClr val="0000FF"/>
                </a:solidFill>
                <a:latin typeface="Arial" panose="020B0604020202020204" pitchFamily="34" charset="0"/>
                <a:ea typeface="黑体" panose="02010609060101010101" pitchFamily="2" charset="-122"/>
              </a:rPr>
              <a:t>基本退避时间取为争用期 </a:t>
            </a:r>
            <a:r>
              <a:rPr lang="en-US" altLang="zh-CN" sz="2400" dirty="0">
                <a:solidFill>
                  <a:srgbClr val="0000FF"/>
                </a:solidFill>
                <a:latin typeface="Arial" panose="020B0604020202020204" pitchFamily="34" charset="0"/>
                <a:ea typeface="黑体" panose="02010609060101010101" pitchFamily="2" charset="-122"/>
              </a:rPr>
              <a:t>2</a:t>
            </a:r>
            <a:r>
              <a:rPr lang="en-US" altLang="zh-CN" sz="2400" i="1" dirty="0">
                <a:solidFill>
                  <a:srgbClr val="0000FF"/>
                </a:solidFill>
                <a:latin typeface="Arial" panose="020B0604020202020204" pitchFamily="34" charset="0"/>
                <a:ea typeface="黑体" panose="02010609060101010101" pitchFamily="2" charset="-122"/>
                <a:sym typeface="Symbol" panose="05050102010706020507" pitchFamily="18" charset="2"/>
              </a:rPr>
              <a:t></a:t>
            </a:r>
            <a:r>
              <a:rPr lang="zh-CN" altLang="en-US" sz="2400" dirty="0">
                <a:solidFill>
                  <a:srgbClr val="0000FF"/>
                </a:solidFill>
                <a:latin typeface="Arial" panose="020B0604020202020204" pitchFamily="34" charset="0"/>
                <a:ea typeface="黑体" panose="02010609060101010101" pitchFamily="2" charset="-122"/>
              </a:rPr>
              <a:t>。</a:t>
            </a:r>
            <a:endParaRPr lang="zh-CN" altLang="en-US" sz="2400" dirty="0">
              <a:solidFill>
                <a:srgbClr val="0000FF"/>
              </a:solidFill>
              <a:latin typeface="Arial" panose="020B0604020202020204" pitchFamily="34" charset="0"/>
              <a:ea typeface="黑体" panose="02010609060101010101" pitchFamily="2" charset="-122"/>
            </a:endParaRPr>
          </a:p>
          <a:p>
            <a:pPr lvl="1"/>
            <a:r>
              <a:rPr lang="zh-CN" altLang="en-US" sz="2400" dirty="0">
                <a:latin typeface="Arial" panose="020B0604020202020204" pitchFamily="34" charset="0"/>
                <a:ea typeface="黑体" panose="02010609060101010101" pitchFamily="2" charset="-122"/>
              </a:rPr>
              <a:t>从整数</a:t>
            </a:r>
            <a:r>
              <a:rPr lang="zh-CN" altLang="en-US" sz="2400" dirty="0" smtClean="0">
                <a:latin typeface="Arial" panose="020B0604020202020204" pitchFamily="34" charset="0"/>
                <a:ea typeface="黑体" panose="02010609060101010101" pitchFamily="2" charset="-122"/>
              </a:rPr>
              <a:t>集合 </a:t>
            </a:r>
            <a:r>
              <a:rPr lang="en-US" altLang="zh-CN" sz="2400" dirty="0" smtClean="0">
                <a:latin typeface="Arial" panose="020B0604020202020204" pitchFamily="34" charset="0"/>
                <a:ea typeface="黑体" panose="02010609060101010101" pitchFamily="2" charset="-122"/>
              </a:rPr>
              <a:t>[</a:t>
            </a:r>
            <a:r>
              <a:rPr lang="en-US" altLang="zh-CN" sz="2400" dirty="0">
                <a:latin typeface="Arial" panose="020B0604020202020204" pitchFamily="34" charset="0"/>
                <a:ea typeface="黑体" panose="02010609060101010101" pitchFamily="2" charset="-122"/>
              </a:rPr>
              <a:t>0</a:t>
            </a:r>
            <a:r>
              <a:rPr lang="en-US" altLang="zh-CN" sz="2400" dirty="0" smtClean="0">
                <a:latin typeface="Arial" panose="020B0604020202020204" pitchFamily="34" charset="0"/>
                <a:ea typeface="黑体" panose="02010609060101010101" pitchFamily="2" charset="-122"/>
              </a:rPr>
              <a:t>, 1, … , </a:t>
            </a:r>
            <a:r>
              <a:rPr lang="en-US" altLang="zh-CN" sz="2400" dirty="0">
                <a:latin typeface="Arial" panose="020B0604020202020204" pitchFamily="34" charset="0"/>
                <a:ea typeface="黑体" panose="02010609060101010101" pitchFamily="2" charset="-122"/>
              </a:rPr>
              <a:t>(2</a:t>
            </a:r>
            <a:r>
              <a:rPr lang="en-US" altLang="zh-CN" sz="2400" i="1" baseline="30000" dirty="0">
                <a:latin typeface="Arial" panose="020B0604020202020204" pitchFamily="34" charset="0"/>
                <a:ea typeface="黑体" panose="02010609060101010101" pitchFamily="2" charset="-122"/>
              </a:rPr>
              <a:t>k</a:t>
            </a:r>
            <a:r>
              <a:rPr lang="en-US" altLang="zh-CN" sz="2400" i="1" dirty="0">
                <a:latin typeface="Arial" panose="020B0604020202020204" pitchFamily="34" charset="0"/>
                <a:ea typeface="黑体" panose="02010609060101010101" pitchFamily="2" charset="-122"/>
              </a:rPr>
              <a:t> </a:t>
            </a:r>
            <a:r>
              <a:rPr lang="en-US" altLang="zh-CN" sz="2400" dirty="0">
                <a:latin typeface="Arial" panose="020B0604020202020204" pitchFamily="34" charset="0"/>
                <a:ea typeface="黑体" panose="02010609060101010101" pitchFamily="2" charset="-122"/>
                <a:sym typeface="Symbol" panose="05050102010706020507" pitchFamily="18" charset="2"/>
              </a:rPr>
              <a:t></a:t>
            </a:r>
            <a:r>
              <a:rPr lang="en-US" altLang="zh-CN" sz="2400" dirty="0">
                <a:latin typeface="Arial" panose="020B0604020202020204" pitchFamily="34" charset="0"/>
                <a:ea typeface="黑体" panose="02010609060101010101" pitchFamily="2" charset="-122"/>
              </a:rPr>
              <a:t>1</a:t>
            </a:r>
            <a:r>
              <a:rPr lang="en-US" altLang="zh-CN" sz="2400" dirty="0" smtClean="0">
                <a:latin typeface="Arial" panose="020B0604020202020204" pitchFamily="34" charset="0"/>
                <a:ea typeface="黑体" panose="02010609060101010101" pitchFamily="2" charset="-122"/>
              </a:rPr>
              <a:t>)] </a:t>
            </a:r>
            <a:r>
              <a:rPr lang="zh-CN" altLang="en-US" sz="2400" dirty="0" smtClean="0">
                <a:latin typeface="Arial" panose="020B0604020202020204" pitchFamily="34" charset="0"/>
                <a:ea typeface="黑体" panose="02010609060101010101" pitchFamily="2" charset="-122"/>
              </a:rPr>
              <a:t>中</a:t>
            </a:r>
            <a:r>
              <a:rPr lang="zh-CN" altLang="en-US" sz="2400" dirty="0">
                <a:solidFill>
                  <a:srgbClr val="FF0000"/>
                </a:solidFill>
                <a:latin typeface="Arial" panose="020B0604020202020204" pitchFamily="34" charset="0"/>
                <a:ea typeface="黑体" panose="02010609060101010101" pitchFamily="2" charset="-122"/>
              </a:rPr>
              <a:t>随机</a:t>
            </a:r>
            <a:r>
              <a:rPr lang="zh-CN" altLang="en-US" sz="2400" dirty="0">
                <a:latin typeface="Arial" panose="020B0604020202020204" pitchFamily="34" charset="0"/>
                <a:ea typeface="黑体" panose="02010609060101010101" pitchFamily="2" charset="-122"/>
              </a:rPr>
              <a:t>地取出一个数，记为 </a:t>
            </a:r>
            <a:r>
              <a:rPr lang="en-US" altLang="zh-CN" sz="2400" i="1" dirty="0">
                <a:latin typeface="Arial" panose="020B0604020202020204" pitchFamily="34" charset="0"/>
                <a:ea typeface="黑体" panose="02010609060101010101" pitchFamily="2" charset="-122"/>
              </a:rPr>
              <a:t>r</a:t>
            </a:r>
            <a:r>
              <a:rPr lang="zh-CN" altLang="en-US" sz="2400" dirty="0">
                <a:latin typeface="Arial" panose="020B0604020202020204" pitchFamily="34" charset="0"/>
                <a:ea typeface="黑体" panose="02010609060101010101" pitchFamily="2" charset="-122"/>
              </a:rPr>
              <a:t>。重传所需的时延就是 </a:t>
            </a:r>
            <a:r>
              <a:rPr lang="en-US" altLang="zh-CN" sz="2400" i="1" dirty="0">
                <a:latin typeface="Arial" panose="020B0604020202020204" pitchFamily="34" charset="0"/>
                <a:ea typeface="黑体" panose="02010609060101010101" pitchFamily="2" charset="-122"/>
              </a:rPr>
              <a:t>r </a:t>
            </a:r>
            <a:r>
              <a:rPr lang="zh-CN" altLang="en-US" sz="2400" dirty="0">
                <a:latin typeface="Arial" panose="020B0604020202020204" pitchFamily="34" charset="0"/>
                <a:ea typeface="黑体" panose="02010609060101010101" pitchFamily="2" charset="-122"/>
              </a:rPr>
              <a:t>倍的基本退避时间。</a:t>
            </a:r>
            <a:endParaRPr lang="zh-CN" altLang="en-US" sz="2400" dirty="0">
              <a:latin typeface="Arial" panose="020B0604020202020204" pitchFamily="34" charset="0"/>
              <a:ea typeface="黑体" panose="02010609060101010101" pitchFamily="2" charset="-122"/>
            </a:endParaRPr>
          </a:p>
          <a:p>
            <a:pPr lvl="1"/>
            <a:r>
              <a:rPr lang="zh-CN" altLang="en-US" sz="2400" dirty="0">
                <a:latin typeface="Arial" panose="020B0604020202020204" pitchFamily="34" charset="0"/>
                <a:ea typeface="黑体" panose="02010609060101010101" pitchFamily="2" charset="-122"/>
              </a:rPr>
              <a:t>参数 </a:t>
            </a:r>
            <a:r>
              <a:rPr lang="en-US" altLang="zh-CN" sz="2400" i="1" dirty="0">
                <a:latin typeface="Arial" panose="020B0604020202020204" pitchFamily="34" charset="0"/>
                <a:ea typeface="黑体" panose="02010609060101010101" pitchFamily="2" charset="-122"/>
              </a:rPr>
              <a:t>k</a:t>
            </a:r>
            <a:r>
              <a:rPr lang="en-US" altLang="zh-CN" sz="2400" dirty="0">
                <a:latin typeface="Arial" panose="020B0604020202020204" pitchFamily="34" charset="0"/>
                <a:ea typeface="黑体" panose="02010609060101010101" pitchFamily="2" charset="-122"/>
              </a:rPr>
              <a:t> </a:t>
            </a:r>
            <a:r>
              <a:rPr lang="zh-CN" altLang="en-US" sz="2400" dirty="0">
                <a:latin typeface="Arial" panose="020B0604020202020204" pitchFamily="34" charset="0"/>
                <a:ea typeface="黑体" panose="02010609060101010101" pitchFamily="2" charset="-122"/>
              </a:rPr>
              <a:t>按下面的公式计算：</a:t>
            </a:r>
            <a:endParaRPr lang="zh-CN" altLang="en-US" sz="2400" dirty="0">
              <a:latin typeface="Arial" panose="020B0604020202020204" pitchFamily="34" charset="0"/>
              <a:ea typeface="黑体" panose="02010609060101010101" pitchFamily="2" charset="-122"/>
            </a:endParaRPr>
          </a:p>
          <a:p>
            <a:pPr lvl="1">
              <a:buFont typeface="Wingdings" panose="05000000000000000000" pitchFamily="2" charset="2"/>
              <a:buNone/>
            </a:pPr>
            <a:r>
              <a:rPr lang="zh-CN" altLang="en-US" dirty="0">
                <a:solidFill>
                  <a:srgbClr val="0000FF"/>
                </a:solidFill>
                <a:latin typeface="Arial" panose="020B0604020202020204" pitchFamily="34" charset="0"/>
                <a:ea typeface="黑体" panose="02010609060101010101" pitchFamily="2" charset="-122"/>
              </a:rPr>
              <a:t>                 </a:t>
            </a:r>
            <a:r>
              <a:rPr lang="en-US" altLang="zh-CN" i="1" dirty="0">
                <a:solidFill>
                  <a:srgbClr val="0000FF"/>
                </a:solidFill>
                <a:latin typeface="Arial" panose="020B0604020202020204" pitchFamily="34" charset="0"/>
                <a:ea typeface="黑体" panose="02010609060101010101" pitchFamily="2" charset="-122"/>
              </a:rPr>
              <a:t>k</a:t>
            </a:r>
            <a:r>
              <a:rPr lang="en-US" altLang="zh-CN" dirty="0">
                <a:solidFill>
                  <a:srgbClr val="0000FF"/>
                </a:solidFill>
                <a:latin typeface="Arial" panose="020B0604020202020204" pitchFamily="34" charset="0"/>
                <a:ea typeface="黑体" panose="02010609060101010101" pitchFamily="2" charset="-122"/>
              </a:rPr>
              <a:t> = Min[</a:t>
            </a:r>
            <a:r>
              <a:rPr lang="zh-CN" altLang="en-US" dirty="0">
                <a:solidFill>
                  <a:srgbClr val="0000FF"/>
                </a:solidFill>
                <a:latin typeface="Arial" panose="020B0604020202020204" pitchFamily="34" charset="0"/>
                <a:ea typeface="黑体" panose="02010609060101010101" pitchFamily="2" charset="-122"/>
              </a:rPr>
              <a:t>重传次数</a:t>
            </a:r>
            <a:r>
              <a:rPr lang="en-US" altLang="zh-CN" dirty="0">
                <a:solidFill>
                  <a:srgbClr val="0000FF"/>
                </a:solidFill>
                <a:latin typeface="Arial" panose="020B0604020202020204" pitchFamily="34" charset="0"/>
                <a:ea typeface="黑体" panose="02010609060101010101" pitchFamily="2" charset="-122"/>
              </a:rPr>
              <a:t>, 10]</a:t>
            </a:r>
            <a:endParaRPr lang="en-US" altLang="zh-CN" dirty="0">
              <a:solidFill>
                <a:srgbClr val="0000FF"/>
              </a:solidFill>
              <a:latin typeface="Arial" panose="020B0604020202020204" pitchFamily="34" charset="0"/>
              <a:ea typeface="黑体" panose="02010609060101010101" pitchFamily="2" charset="-122"/>
            </a:endParaRPr>
          </a:p>
          <a:p>
            <a:pPr lvl="1"/>
            <a:r>
              <a:rPr lang="zh-CN" altLang="en-US" sz="2400" dirty="0">
                <a:latin typeface="Arial" panose="020B0604020202020204" pitchFamily="34" charset="0"/>
                <a:ea typeface="黑体" panose="02010609060101010101" pitchFamily="2" charset="-122"/>
              </a:rPr>
              <a:t>当 </a:t>
            </a:r>
            <a:r>
              <a:rPr lang="en-US" altLang="zh-CN" sz="2400" i="1" dirty="0">
                <a:latin typeface="Arial" panose="020B0604020202020204" pitchFamily="34" charset="0"/>
                <a:ea typeface="黑体" panose="02010609060101010101" pitchFamily="2" charset="-122"/>
              </a:rPr>
              <a:t>k </a:t>
            </a:r>
            <a:r>
              <a:rPr lang="en-US" altLang="zh-CN" sz="2400" dirty="0">
                <a:latin typeface="Arial" panose="020B0604020202020204" pitchFamily="34" charset="0"/>
                <a:ea typeface="黑体" panose="02010609060101010101" pitchFamily="2" charset="-122"/>
                <a:sym typeface="Symbol" panose="05050102010706020507" pitchFamily="18" charset="2"/>
              </a:rPr>
              <a:t> </a:t>
            </a:r>
            <a:r>
              <a:rPr lang="en-US" altLang="zh-CN" sz="2400" dirty="0">
                <a:latin typeface="Arial" panose="020B0604020202020204" pitchFamily="34" charset="0"/>
                <a:ea typeface="黑体" panose="02010609060101010101" pitchFamily="2" charset="-122"/>
              </a:rPr>
              <a:t>10 </a:t>
            </a:r>
            <a:r>
              <a:rPr lang="zh-CN" altLang="en-US" sz="2400" dirty="0">
                <a:latin typeface="Arial" panose="020B0604020202020204" pitchFamily="34" charset="0"/>
                <a:ea typeface="黑体" panose="02010609060101010101" pitchFamily="2" charset="-122"/>
              </a:rPr>
              <a:t>时，参数 </a:t>
            </a:r>
            <a:r>
              <a:rPr lang="en-US" altLang="zh-CN" sz="2400" i="1" dirty="0">
                <a:latin typeface="Arial" panose="020B0604020202020204" pitchFamily="34" charset="0"/>
                <a:ea typeface="黑体" panose="02010609060101010101" pitchFamily="2" charset="-122"/>
              </a:rPr>
              <a:t>k</a:t>
            </a:r>
            <a:r>
              <a:rPr lang="en-US" altLang="zh-CN" sz="2400" dirty="0">
                <a:latin typeface="Arial" panose="020B0604020202020204" pitchFamily="34" charset="0"/>
                <a:ea typeface="黑体" panose="02010609060101010101" pitchFamily="2" charset="-122"/>
              </a:rPr>
              <a:t> </a:t>
            </a:r>
            <a:r>
              <a:rPr lang="zh-CN" altLang="en-US" sz="2400" dirty="0">
                <a:latin typeface="Arial" panose="020B0604020202020204" pitchFamily="34" charset="0"/>
                <a:ea typeface="黑体" panose="02010609060101010101" pitchFamily="2" charset="-122"/>
              </a:rPr>
              <a:t>等于重传次数。</a:t>
            </a:r>
            <a:endParaRPr lang="zh-CN" altLang="en-US" sz="2400" dirty="0">
              <a:latin typeface="Arial" panose="020B0604020202020204" pitchFamily="34" charset="0"/>
              <a:ea typeface="黑体" panose="02010609060101010101" pitchFamily="2" charset="-122"/>
            </a:endParaRPr>
          </a:p>
          <a:p>
            <a:pPr lvl="1"/>
            <a:r>
              <a:rPr lang="zh-CN" altLang="en-US" sz="2400" dirty="0">
                <a:latin typeface="Arial" panose="020B0604020202020204" pitchFamily="34" charset="0"/>
                <a:ea typeface="黑体" panose="02010609060101010101" pitchFamily="2" charset="-122"/>
              </a:rPr>
              <a:t>当重传达 </a:t>
            </a:r>
            <a:r>
              <a:rPr lang="en-US" altLang="zh-CN" sz="2400" dirty="0">
                <a:latin typeface="Arial" panose="020B0604020202020204" pitchFamily="34" charset="0"/>
                <a:ea typeface="黑体" panose="02010609060101010101" pitchFamily="2" charset="-122"/>
              </a:rPr>
              <a:t>16 </a:t>
            </a:r>
            <a:r>
              <a:rPr lang="zh-CN" altLang="en-US" sz="2400" dirty="0">
                <a:latin typeface="Arial" panose="020B0604020202020204" pitchFamily="34" charset="0"/>
                <a:ea typeface="黑体" panose="02010609060101010101" pitchFamily="2" charset="-122"/>
              </a:rPr>
              <a:t>次仍不能成功时即丢弃该帧，并向高层报告。</a:t>
            </a:r>
            <a:r>
              <a:rPr lang="zh-CN" altLang="en-US" sz="2400" dirty="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a:t>争用期的长度 </a:t>
            </a:r>
            <a:endParaRPr lang="zh-CN" altLang="en-US"/>
          </a:p>
        </p:txBody>
      </p:sp>
      <p:sp>
        <p:nvSpPr>
          <p:cNvPr id="417795" name="Rectangle 3"/>
          <p:cNvSpPr>
            <a:spLocks noGrp="1" noChangeArrowheads="1"/>
          </p:cNvSpPr>
          <p:nvPr>
            <p:ph idx="1"/>
          </p:nvPr>
        </p:nvSpPr>
        <p:spPr/>
        <p:txBody>
          <a:bodyPr/>
          <a:lstStyle/>
          <a:p>
            <a:r>
              <a:rPr lang="en-US" altLang="zh-CN" dirty="0"/>
              <a:t>10 </a:t>
            </a:r>
            <a:r>
              <a:rPr lang="en-US" altLang="zh-CN" dirty="0" smtClean="0"/>
              <a:t>Mbit/s </a:t>
            </a:r>
            <a:r>
              <a:rPr lang="zh-CN" altLang="en-US" dirty="0" smtClean="0"/>
              <a:t>以太网</a:t>
            </a:r>
            <a:r>
              <a:rPr lang="zh-CN" altLang="en-US" dirty="0"/>
              <a:t>取 </a:t>
            </a:r>
            <a:r>
              <a:rPr lang="en-US" altLang="zh-CN" dirty="0"/>
              <a:t>51.2 </a:t>
            </a:r>
            <a:r>
              <a:rPr lang="en-US" altLang="zh-CN" dirty="0">
                <a:sym typeface="Symbol" panose="05050102010706020507" pitchFamily="18" charset="2"/>
              </a:rPr>
              <a:t></a:t>
            </a:r>
            <a:r>
              <a:rPr lang="en-US" altLang="zh-CN" dirty="0"/>
              <a:t>s </a:t>
            </a:r>
            <a:r>
              <a:rPr lang="zh-CN" altLang="en-US" dirty="0"/>
              <a:t>为争用期的长度。</a:t>
            </a:r>
            <a:endParaRPr lang="zh-CN" altLang="en-US" dirty="0"/>
          </a:p>
          <a:p>
            <a:pPr lvl="1"/>
            <a:r>
              <a:rPr lang="zh-CN" altLang="en-US" dirty="0"/>
              <a:t>电磁波每公里传播时延为</a:t>
            </a:r>
            <a:r>
              <a:rPr lang="en-US" altLang="zh-CN" dirty="0"/>
              <a:t>5</a:t>
            </a:r>
            <a:r>
              <a:rPr lang="en-US" altLang="zh-CN" dirty="0">
                <a:sym typeface="Symbol" panose="05050102010706020507" pitchFamily="18" charset="2"/>
              </a:rPr>
              <a:t></a:t>
            </a:r>
            <a:r>
              <a:rPr lang="en-US" altLang="zh-CN" dirty="0">
                <a:sym typeface="+mn-ea"/>
              </a:rPr>
              <a:t>s</a:t>
            </a:r>
            <a:endParaRPr lang="zh-CN" altLang="en-US" dirty="0">
              <a:sym typeface="+mn-ea"/>
            </a:endParaRPr>
          </a:p>
          <a:p>
            <a:pPr lvl="1"/>
            <a:r>
              <a:rPr lang="zh-CN" altLang="en-US" dirty="0">
                <a:sym typeface="+mn-ea"/>
              </a:rPr>
              <a:t>以太网最大端到端长度</a:t>
            </a:r>
            <a:r>
              <a:rPr lang="en-US" altLang="zh-CN" dirty="0">
                <a:sym typeface="+mn-ea"/>
              </a:rPr>
              <a:t>5km</a:t>
            </a:r>
            <a:endParaRPr lang="en-US" altLang="zh-CN" dirty="0">
              <a:sym typeface="+mn-ea"/>
            </a:endParaRPr>
          </a:p>
          <a:p>
            <a:pPr lvl="1"/>
            <a:r>
              <a:rPr lang="zh-CN" altLang="en-US" dirty="0">
                <a:sym typeface="+mn-ea"/>
              </a:rPr>
              <a:t>包括转发时延，强化碰撞的干扰信息持续时间等</a:t>
            </a:r>
            <a:endParaRPr lang="zh-CN" altLang="en-US" dirty="0"/>
          </a:p>
          <a:p>
            <a:r>
              <a:rPr lang="zh-CN" altLang="en-US" dirty="0"/>
              <a:t>对于 </a:t>
            </a:r>
            <a:r>
              <a:rPr lang="en-US" altLang="zh-CN" dirty="0"/>
              <a:t>10 </a:t>
            </a:r>
            <a:r>
              <a:rPr lang="en-US" altLang="zh-CN" dirty="0" smtClean="0"/>
              <a:t>Mbit/s </a:t>
            </a:r>
            <a:r>
              <a:rPr lang="zh-CN" altLang="en-US" dirty="0"/>
              <a:t>以太网，在争用期内可</a:t>
            </a:r>
            <a:r>
              <a:rPr lang="zh-CN" altLang="en-US" dirty="0" smtClean="0"/>
              <a:t>发送 </a:t>
            </a:r>
            <a:r>
              <a:rPr lang="en-US" altLang="zh-CN" dirty="0" smtClean="0"/>
              <a:t>512 </a:t>
            </a:r>
            <a:r>
              <a:rPr lang="en-US" altLang="zh-CN" dirty="0"/>
              <a:t>bit</a:t>
            </a:r>
            <a:r>
              <a:rPr lang="zh-CN" altLang="en-US" dirty="0"/>
              <a:t>，即 </a:t>
            </a:r>
            <a:r>
              <a:rPr lang="en-US" altLang="zh-CN" dirty="0"/>
              <a:t>64 </a:t>
            </a:r>
            <a:r>
              <a:rPr lang="zh-CN" altLang="en-US" dirty="0"/>
              <a:t>字节</a:t>
            </a:r>
            <a:r>
              <a:rPr lang="zh-CN" altLang="en-US" dirty="0" smtClean="0"/>
              <a:t>。</a:t>
            </a:r>
            <a:r>
              <a:rPr lang="en-US" altLang="zh-CN" dirty="0" smtClean="0"/>
              <a:t>——</a:t>
            </a:r>
            <a:r>
              <a:rPr lang="zh-CN" altLang="en-US" dirty="0" smtClean="0"/>
              <a:t>以太网规定</a:t>
            </a:r>
            <a:r>
              <a:rPr lang="zh-CN" altLang="en-US">
                <a:sym typeface="+mn-ea"/>
              </a:rPr>
              <a:t>最短有效帧长 </a:t>
            </a:r>
            <a:endParaRPr lang="zh-CN" altLang="en-US"/>
          </a:p>
          <a:p>
            <a:endParaRPr lang="en-US" altLang="zh-CN" dirty="0" smtClean="0"/>
          </a:p>
        </p:txBody>
      </p:sp>
      <p:sp>
        <p:nvSpPr>
          <p:cNvPr id="2" name="矩形 1"/>
          <p:cNvSpPr/>
          <p:nvPr/>
        </p:nvSpPr>
        <p:spPr>
          <a:xfrm>
            <a:off x="887532" y="4760327"/>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anose="02010609060101010101" pitchFamily="2" charset="-122"/>
              </a:rPr>
              <a:t>这意味着：</a:t>
            </a:r>
            <a:endParaRPr lang="zh-CN" altLang="en-US" sz="3200" b="1" dirty="0">
              <a:solidFill>
                <a:srgbClr val="000099"/>
              </a:solidFill>
              <a:latin typeface="+mn-lt"/>
              <a:ea typeface="黑体" panose="02010609060101010101" pitchFamily="2" charset="-122"/>
            </a:endParaRPr>
          </a:p>
          <a:p>
            <a:r>
              <a:rPr lang="zh-CN" altLang="en-US" sz="3200" b="1" dirty="0" smtClean="0">
                <a:solidFill>
                  <a:srgbClr val="0000FF"/>
                </a:solidFill>
                <a:latin typeface="+mn-lt"/>
                <a:ea typeface="黑体" panose="02010609060101010101" pitchFamily="2" charset="-122"/>
              </a:rPr>
              <a:t>以太网</a:t>
            </a:r>
            <a:r>
              <a:rPr lang="zh-CN" altLang="en-US" sz="3200" b="1" dirty="0">
                <a:solidFill>
                  <a:srgbClr val="0000FF"/>
                </a:solidFill>
                <a:latin typeface="+mn-lt"/>
                <a:ea typeface="黑体" panose="02010609060101010101" pitchFamily="2" charset="-122"/>
              </a:rPr>
              <a:t>在发送数据时，若前 </a:t>
            </a:r>
            <a:r>
              <a:rPr lang="en-US" altLang="zh-CN" sz="3200" b="1" dirty="0">
                <a:solidFill>
                  <a:srgbClr val="0000FF"/>
                </a:solidFill>
                <a:latin typeface="+mn-lt"/>
                <a:ea typeface="黑体" panose="02010609060101010101" pitchFamily="2" charset="-122"/>
              </a:rPr>
              <a:t>64 </a:t>
            </a:r>
            <a:r>
              <a:rPr lang="zh-CN" altLang="en-US" sz="3200" b="1" dirty="0">
                <a:solidFill>
                  <a:srgbClr val="0000FF"/>
                </a:solidFill>
                <a:latin typeface="+mn-lt"/>
                <a:ea typeface="黑体" panose="02010609060101010101" pitchFamily="2" charset="-122"/>
              </a:rPr>
              <a:t>字节没有发生冲突，则后续的数据就不会发生冲突。</a:t>
            </a:r>
            <a:endParaRPr lang="zh-CN" altLang="en-US" sz="3200" b="1" dirty="0">
              <a:solidFill>
                <a:srgbClr val="0000FF"/>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endParaRPr lang="zh-CN" altLang="en-US" dirty="0"/>
          </a:p>
        </p:txBody>
      </p:sp>
      <p:sp>
        <p:nvSpPr>
          <p:cNvPr id="419843" name="Rectangle 3"/>
          <p:cNvSpPr>
            <a:spLocks noGrp="1" noChangeArrowheads="1"/>
          </p:cNvSpPr>
          <p:nvPr>
            <p:ph idx="1"/>
          </p:nvPr>
        </p:nvSpPr>
        <p:spPr/>
        <p:txBody>
          <a:bodyPr/>
          <a:lstStyle/>
          <a:p>
            <a:pPr marL="0" indent="0">
              <a:buNone/>
            </a:pPr>
            <a:r>
              <a:rPr lang="zh-CN" altLang="en-US" dirty="0" smtClean="0"/>
              <a:t>当</a:t>
            </a:r>
            <a:r>
              <a:rPr lang="zh-CN" altLang="en-US" dirty="0"/>
              <a:t>发送数据的站一旦发现发生了碰撞时：</a:t>
            </a:r>
            <a:endParaRPr lang="zh-CN" altLang="en-US" dirty="0"/>
          </a:p>
          <a:p>
            <a:r>
              <a:rPr lang="en-US" altLang="zh-CN" dirty="0" smtClean="0">
                <a:latin typeface="Arial" panose="020B0604020202020204" pitchFamily="34" charset="0"/>
              </a:rPr>
              <a:t>(1) </a:t>
            </a:r>
            <a:r>
              <a:rPr lang="zh-CN" altLang="en-US" dirty="0" smtClean="0">
                <a:latin typeface="Arial" panose="020B0604020202020204" pitchFamily="34" charset="0"/>
                <a:ea typeface="黑体" panose="02010609060101010101" pitchFamily="2" charset="-122"/>
              </a:rPr>
              <a:t>立即</a:t>
            </a:r>
            <a:r>
              <a:rPr lang="zh-CN" altLang="en-US" dirty="0">
                <a:latin typeface="Arial" panose="020B0604020202020204" pitchFamily="34" charset="0"/>
                <a:ea typeface="黑体" panose="02010609060101010101" pitchFamily="2" charset="-122"/>
              </a:rPr>
              <a:t>停止发送数据；</a:t>
            </a:r>
            <a:endParaRPr lang="zh-CN" altLang="en-US" dirty="0">
              <a:latin typeface="Arial" panose="020B0604020202020204" pitchFamily="34" charset="0"/>
              <a:ea typeface="黑体" panose="02010609060101010101" pitchFamily="2" charset="-122"/>
            </a:endParaRPr>
          </a:p>
          <a:p>
            <a:r>
              <a:rPr lang="en-US" altLang="zh-CN" dirty="0" smtClean="0">
                <a:latin typeface="Arial" panose="020B0604020202020204" pitchFamily="34" charset="0"/>
                <a:ea typeface="黑体" panose="02010609060101010101" pitchFamily="2" charset="-122"/>
              </a:rPr>
              <a:t>(2) </a:t>
            </a:r>
            <a:r>
              <a:rPr lang="zh-CN" altLang="en-US" dirty="0" smtClean="0">
                <a:latin typeface="Arial" panose="020B0604020202020204" pitchFamily="34" charset="0"/>
                <a:ea typeface="黑体" panose="02010609060101010101" pitchFamily="2" charset="-122"/>
              </a:rPr>
              <a:t>再</a:t>
            </a:r>
            <a:r>
              <a:rPr lang="zh-CN" altLang="en-US" dirty="0">
                <a:latin typeface="Arial" panose="020B0604020202020204" pitchFamily="34" charset="0"/>
                <a:ea typeface="黑体" panose="02010609060101010101" pitchFamily="2" charset="-122"/>
              </a:rPr>
              <a:t>继续发送</a:t>
            </a:r>
            <a:r>
              <a:rPr lang="en-US" altLang="zh-CN" dirty="0">
                <a:latin typeface="Arial" panose="020B0604020202020204" pitchFamily="34" charset="0"/>
                <a:ea typeface="黑体" panose="02010609060101010101" pitchFamily="2" charset="-122"/>
              </a:rPr>
              <a:t>32</a:t>
            </a:r>
            <a:r>
              <a:rPr lang="zh-CN" altLang="en-US" dirty="0">
                <a:latin typeface="Arial" panose="020B0604020202020204" pitchFamily="34" charset="0"/>
                <a:ea typeface="黑体" panose="02010609060101010101" pitchFamily="2" charset="-122"/>
              </a:rPr>
              <a:t>或者</a:t>
            </a:r>
            <a:r>
              <a:rPr lang="en-US" altLang="zh-CN" dirty="0">
                <a:latin typeface="Arial" panose="020B0604020202020204" pitchFamily="34" charset="0"/>
                <a:ea typeface="黑体" panose="02010609060101010101" pitchFamily="2" charset="-122"/>
              </a:rPr>
              <a:t>48</a:t>
            </a:r>
            <a:r>
              <a:rPr lang="zh-CN" altLang="en-US" dirty="0">
                <a:latin typeface="Arial" panose="020B0604020202020204" pitchFamily="34" charset="0"/>
                <a:ea typeface="黑体" panose="02010609060101010101" pitchFamily="2" charset="-122"/>
              </a:rPr>
              <a:t>比特的</a:t>
            </a:r>
            <a:r>
              <a:rPr lang="zh-CN" altLang="en-US" dirty="0" smtClean="0">
                <a:solidFill>
                  <a:srgbClr val="FF0000"/>
                </a:solidFill>
                <a:latin typeface="Arial" panose="020B0604020202020204" pitchFamily="34" charset="0"/>
                <a:ea typeface="黑体" panose="02010609060101010101" pitchFamily="2" charset="-122"/>
              </a:rPr>
              <a:t>人为干扰信号  </a:t>
            </a:r>
            <a:r>
              <a:rPr lang="en-US" altLang="zh-CN" dirty="0" smtClean="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jamming signal)</a:t>
            </a:r>
            <a:r>
              <a:rPr lang="zh-CN" altLang="en-US" dirty="0">
                <a:latin typeface="Arial" panose="020B0604020202020204" pitchFamily="34" charset="0"/>
                <a:ea typeface="黑体" panose="02010609060101010101" pitchFamily="2" charset="-122"/>
              </a:rPr>
              <a:t>，以便让所有用户都知道现在已经发生了碰撞。</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868" name="Group 4"/>
          <p:cNvGrpSpPr/>
          <p:nvPr/>
        </p:nvGrpSpPr>
        <p:grpSpPr bwMode="auto">
          <a:xfrm>
            <a:off x="1157420" y="1850230"/>
            <a:ext cx="7090701" cy="3309938"/>
            <a:chOff x="673" y="1619"/>
            <a:chExt cx="4123" cy="2085"/>
          </a:xfrm>
        </p:grpSpPr>
        <p:grpSp>
          <p:nvGrpSpPr>
            <p:cNvPr id="420869" name="Group 5"/>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anose="02010609060101010101" pitchFamily="2" charset="-122"/>
                  </a:rPr>
                  <a:t>数据帧</a:t>
                </a:r>
                <a:endParaRPr kumimoji="1" lang="zh-CN" altLang="en-US" sz="2000" b="1" dirty="0">
                  <a:solidFill>
                    <a:srgbClr val="0000CC"/>
                  </a:solidFill>
                  <a:latin typeface="+mn-lt"/>
                  <a:ea typeface="黑体" panose="02010609060101010101" pitchFamily="2" charset="-122"/>
                </a:endParaRPr>
              </a:p>
            </p:txBody>
          </p:sp>
        </p:grpSp>
        <p:grpSp>
          <p:nvGrpSpPr>
            <p:cNvPr id="420872" name="Group 8"/>
            <p:cNvGrpSpPr/>
            <p:nvPr/>
          </p:nvGrpSpPr>
          <p:grpSpPr bwMode="auto">
            <a:xfrm>
              <a:off x="673" y="2614"/>
              <a:ext cx="4123" cy="1090"/>
              <a:chOff x="673" y="2606"/>
              <a:chExt cx="4123" cy="1090"/>
            </a:xfrm>
          </p:grpSpPr>
          <p:grpSp>
            <p:nvGrpSpPr>
              <p:cNvPr id="420873" name="Group 9"/>
              <p:cNvGrpSpPr/>
              <p:nvPr/>
            </p:nvGrpSpPr>
            <p:grpSpPr bwMode="auto">
              <a:xfrm>
                <a:off x="992" y="2627"/>
                <a:ext cx="3804" cy="1061"/>
                <a:chOff x="992" y="2627"/>
                <a:chExt cx="3804" cy="1061"/>
              </a:xfrm>
            </p:grpSpPr>
            <p:grpSp>
              <p:nvGrpSpPr>
                <p:cNvPr id="420874" name="Group 10"/>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dirty="0">
                      <a:solidFill>
                        <a:srgbClr val="0000CC"/>
                      </a:solidFill>
                      <a:latin typeface="+mn-lt"/>
                      <a:ea typeface="黑体" panose="02010609060101010101" pitchFamily="2" charset="-122"/>
                    </a:rPr>
                    <a:t>干扰信号</a:t>
                  </a:r>
                  <a:endParaRPr kumimoji="1" lang="zh-CN" altLang="en-US" b="1" dirty="0">
                    <a:solidFill>
                      <a:srgbClr val="0000CC"/>
                    </a:solidFill>
                    <a:latin typeface="+mn-lt"/>
                    <a:ea typeface="黑体" panose="02010609060101010101" pitchFamily="2" charset="-122"/>
                  </a:endParaRPr>
                </a:p>
              </p:txBody>
            </p:sp>
          </p:grpSp>
          <p:grpSp>
            <p:nvGrpSpPr>
              <p:cNvPr id="420878" name="Group 14"/>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anose="02010609060101010101" pitchFamily="2" charset="-122"/>
                      <a:sym typeface="Symbol" panose="05050102010706020507" pitchFamily="18" charset="2"/>
                    </a:rPr>
                    <a:t></a:t>
                  </a:r>
                  <a:endParaRPr kumimoji="1" lang="en-US" altLang="zh-CN" b="1">
                    <a:solidFill>
                      <a:srgbClr val="0000CC"/>
                    </a:solidFill>
                    <a:latin typeface="+mn-lt"/>
                    <a:ea typeface="黑体" panose="02010609060101010101" pitchFamily="2" charset="-122"/>
                    <a:sym typeface="Symbol" panose="05050102010706020507" pitchFamily="18" charset="2"/>
                  </a:endParaRP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CC"/>
                      </a:solidFill>
                      <a:latin typeface="+mn-lt"/>
                      <a:ea typeface="黑体" panose="02010609060101010101" pitchFamily="2" charset="-122"/>
                    </a:rPr>
                    <a:t>T</a:t>
                  </a:r>
                  <a:r>
                    <a:rPr kumimoji="1" lang="en-US" altLang="zh-CN" b="1" i="1" baseline="-25000">
                      <a:solidFill>
                        <a:srgbClr val="0000CC"/>
                      </a:solidFill>
                      <a:latin typeface="+mn-lt"/>
                      <a:ea typeface="黑体" panose="02010609060101010101" pitchFamily="2" charset="-122"/>
                    </a:rPr>
                    <a:t>J</a:t>
                  </a:r>
                  <a:endParaRPr kumimoji="1" lang="en-US" altLang="zh-CN" b="1">
                    <a:solidFill>
                      <a:srgbClr val="0000CC"/>
                    </a:solidFill>
                    <a:latin typeface="+mn-lt"/>
                    <a:ea typeface="黑体" panose="02010609060101010101" pitchFamily="2"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人为干扰信号 </a:t>
            </a:r>
            <a:endParaRPr lang="zh-CN" altLang="en-US" dirty="0"/>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anose="02010609060101010101" pitchFamily="2" charset="-122"/>
              </a:rPr>
              <a:t>A</a:t>
            </a:r>
            <a:endParaRPr kumimoji="1" lang="en-US" altLang="zh-CN" sz="2800" b="1">
              <a:solidFill>
                <a:srgbClr val="0000CC"/>
              </a:solidFill>
              <a:latin typeface="+mn-lt"/>
              <a:ea typeface="黑体" panose="02010609060101010101" pitchFamily="2" charset="-122"/>
            </a:endParaRP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anose="02010609060101010101" pitchFamily="2" charset="-122"/>
              </a:rPr>
              <a:t>B</a:t>
            </a:r>
            <a:endParaRPr kumimoji="1" lang="en-US" altLang="zh-CN" sz="2800" b="1">
              <a:solidFill>
                <a:srgbClr val="0000CC"/>
              </a:solidFill>
              <a:latin typeface="+mn-lt"/>
              <a:ea typeface="黑体" panose="02010609060101010101" pitchFamily="2" charset="-122"/>
            </a:endParaRP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898" name="Group 34"/>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CC"/>
                  </a:solidFill>
                  <a:latin typeface="+mn-lt"/>
                  <a:ea typeface="黑体" panose="02010609060101010101" pitchFamily="2" charset="-122"/>
                </a:rPr>
                <a:t>T</a:t>
              </a:r>
              <a:r>
                <a:rPr kumimoji="1" lang="en-US" altLang="zh-CN" b="1" i="1" baseline="-25000">
                  <a:solidFill>
                    <a:srgbClr val="0000CC"/>
                  </a:solidFill>
                  <a:latin typeface="+mn-lt"/>
                  <a:ea typeface="黑体" panose="02010609060101010101" pitchFamily="2" charset="-122"/>
                </a:rPr>
                <a:t>B</a:t>
              </a:r>
              <a:endParaRPr kumimoji="1" lang="en-US" altLang="zh-CN" b="1">
                <a:solidFill>
                  <a:srgbClr val="0000CC"/>
                </a:solidFill>
                <a:latin typeface="+mn-lt"/>
                <a:ea typeface="黑体" panose="02010609060101010101"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CC"/>
                </a:solidFill>
                <a:latin typeface="+mn-lt"/>
                <a:ea typeface="黑体" panose="02010609060101010101" pitchFamily="2" charset="-122"/>
              </a:rPr>
              <a:t>t</a:t>
            </a:r>
            <a:endParaRPr kumimoji="1" lang="en-US" altLang="zh-CN" b="1" i="1">
              <a:solidFill>
                <a:srgbClr val="0000CC"/>
              </a:solidFill>
              <a:latin typeface="+mn-lt"/>
              <a:ea typeface="黑体" panose="02010609060101010101" pitchFamily="2" charset="-122"/>
            </a:endParaRP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3" name="Rectangle 39"/>
          <p:cNvSpPr>
            <a:spLocks noChangeArrowheads="1"/>
          </p:cNvSpPr>
          <p:nvPr/>
        </p:nvSpPr>
        <p:spPr bwMode="auto">
          <a:xfrm>
            <a:off x="8366787" y="2124868"/>
            <a:ext cx="283733"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anose="02010609060101010101" pitchFamily="2" charset="-122"/>
                <a:sym typeface="Symbol" panose="05050102010706020507" pitchFamily="18" charset="2"/>
              </a:rPr>
              <a:t></a:t>
            </a:r>
            <a:endParaRPr kumimoji="1" lang="en-US" altLang="zh-CN" b="1">
              <a:solidFill>
                <a:srgbClr val="0000CC"/>
              </a:solidFill>
              <a:latin typeface="+mn-lt"/>
              <a:ea typeface="黑体" panose="02010609060101010101" pitchFamily="2" charset="-122"/>
              <a:sym typeface="Symbol" panose="05050102010706020507" pitchFamily="18" charset="2"/>
            </a:endParaRPr>
          </a:p>
        </p:txBody>
      </p:sp>
      <p:grpSp>
        <p:nvGrpSpPr>
          <p:cNvPr id="420904" name="Group 40"/>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CC"/>
                  </a:solidFill>
                  <a:latin typeface="+mn-lt"/>
                  <a:ea typeface="黑体" panose="02010609060101010101" pitchFamily="2" charset="-122"/>
                </a:rPr>
                <a:t>B </a:t>
              </a:r>
              <a:r>
                <a:rPr kumimoji="1" lang="zh-CN" altLang="en-US" b="1">
                  <a:solidFill>
                    <a:srgbClr val="0000CC"/>
                  </a:solidFill>
                  <a:latin typeface="+mn-lt"/>
                  <a:ea typeface="黑体" panose="02010609060101010101" pitchFamily="2" charset="-122"/>
                </a:rPr>
                <a:t>发送数据</a:t>
              </a:r>
              <a:endParaRPr kumimoji="1" lang="zh-CN" altLang="en-US" b="1">
                <a:solidFill>
                  <a:srgbClr val="0000CC"/>
                </a:solidFill>
                <a:latin typeface="+mn-lt"/>
                <a:ea typeface="黑体" panose="02010609060101010101" pitchFamily="2" charset="-122"/>
              </a:endParaRP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85000"/>
              </a:lnSpc>
            </a:pPr>
            <a:r>
              <a:rPr kumimoji="1" lang="en-US" altLang="zh-CN" sz="2400" b="1">
                <a:solidFill>
                  <a:srgbClr val="0000CC"/>
                </a:solidFill>
                <a:latin typeface="+mn-lt"/>
                <a:ea typeface="黑体" panose="02010609060101010101" pitchFamily="2" charset="-122"/>
              </a:rPr>
              <a:t>A </a:t>
            </a:r>
            <a:r>
              <a:rPr kumimoji="1" lang="zh-CN" altLang="en-US" sz="2400" b="1">
                <a:solidFill>
                  <a:srgbClr val="0000CC"/>
                </a:solidFill>
                <a:latin typeface="+mn-lt"/>
                <a:ea typeface="黑体" panose="02010609060101010101" pitchFamily="2" charset="-122"/>
              </a:rPr>
              <a:t>检测</a:t>
            </a:r>
            <a:endParaRPr kumimoji="1" lang="zh-CN" altLang="en-US" sz="2400" b="1">
              <a:solidFill>
                <a:srgbClr val="0000CC"/>
              </a:solidFill>
              <a:latin typeface="+mn-lt"/>
              <a:ea typeface="黑体" panose="02010609060101010101" pitchFamily="2" charset="-122"/>
            </a:endParaRPr>
          </a:p>
          <a:p>
            <a:pPr eaLnBrk="0" hangingPunct="0">
              <a:lnSpc>
                <a:spcPct val="85000"/>
              </a:lnSpc>
            </a:pPr>
            <a:r>
              <a:rPr kumimoji="1" lang="zh-CN" altLang="en-US" sz="2400" b="1">
                <a:solidFill>
                  <a:srgbClr val="0000CC"/>
                </a:solidFill>
                <a:latin typeface="+mn-lt"/>
                <a:ea typeface="黑体" panose="02010609060101010101" pitchFamily="2" charset="-122"/>
              </a:rPr>
              <a:t>到冲突</a:t>
            </a:r>
            <a:endParaRPr kumimoji="1" lang="zh-CN" altLang="en-US" sz="2400" b="1">
              <a:solidFill>
                <a:srgbClr val="0000CC"/>
              </a:solidFill>
              <a:latin typeface="+mn-lt"/>
              <a:ea typeface="黑体" panose="02010609060101010101" pitchFamily="2" charset="-122"/>
            </a:endParaRPr>
          </a:p>
        </p:txBody>
      </p:sp>
      <p:grpSp>
        <p:nvGrpSpPr>
          <p:cNvPr id="420912" name="Group 48"/>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914" name="Group 50"/>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b="1" dirty="0">
                    <a:solidFill>
                      <a:srgbClr val="0000CC"/>
                    </a:solidFill>
                    <a:latin typeface="+mn-lt"/>
                    <a:ea typeface="黑体" panose="02010609060101010101" pitchFamily="2" charset="-122"/>
                  </a:rPr>
                  <a:t>开始冲突</a:t>
                </a:r>
                <a:endParaRPr kumimoji="1" lang="zh-CN" altLang="en-US" b="1" dirty="0">
                  <a:solidFill>
                    <a:srgbClr val="0000CC"/>
                  </a:solidFill>
                  <a:latin typeface="+mn-lt"/>
                  <a:ea typeface="黑体" panose="02010609060101010101" pitchFamily="2" charset="-122"/>
                </a:endParaRP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0000CC"/>
                </a:solidFill>
                <a:latin typeface="+mn-lt"/>
                <a:ea typeface="黑体" panose="02010609060101010101" pitchFamily="2" charset="-122"/>
              </a:rPr>
              <a:t>信</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道</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占</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用</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时</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间</a:t>
            </a:r>
            <a:endParaRPr kumimoji="1" lang="zh-CN" altLang="en-US" sz="2400" b="1">
              <a:solidFill>
                <a:srgbClr val="0000CC"/>
              </a:solidFill>
              <a:latin typeface="+mn-lt"/>
              <a:ea typeface="黑体" panose="02010609060101010101" pitchFamily="2" charset="-122"/>
            </a:endParaRPr>
          </a:p>
        </p:txBody>
      </p:sp>
      <p:grpSp>
        <p:nvGrpSpPr>
          <p:cNvPr id="420921" name="Group 57"/>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CC"/>
                  </a:solidFill>
                  <a:latin typeface="+mn-lt"/>
                  <a:ea typeface="黑体" panose="02010609060101010101" pitchFamily="2" charset="-122"/>
                </a:rPr>
                <a:t>A </a:t>
              </a:r>
              <a:r>
                <a:rPr kumimoji="1" lang="zh-CN" altLang="en-US" b="1">
                  <a:solidFill>
                    <a:srgbClr val="0000CC"/>
                  </a:solidFill>
                  <a:latin typeface="+mn-lt"/>
                  <a:ea typeface="黑体" panose="02010609060101010101" pitchFamily="2" charset="-122"/>
                </a:rPr>
                <a:t>发送数据</a:t>
              </a:r>
              <a:endParaRPr kumimoji="1" lang="zh-CN" altLang="en-US" b="1">
                <a:solidFill>
                  <a:srgbClr val="0000CC"/>
                </a:solidFill>
                <a:latin typeface="+mn-lt"/>
                <a:ea typeface="黑体" panose="02010609060101010101" pitchFamily="2" charset="-122"/>
              </a:endParaRP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ln>
          <a:effectLst/>
        </p:spPr>
        <p:txBody>
          <a:bodyPr>
            <a:spAutoFit/>
          </a:bodyPr>
          <a:lstStyle/>
          <a:p>
            <a:r>
              <a:rPr lang="en-US" altLang="zh-CN" sz="2400" b="1" dirty="0">
                <a:solidFill>
                  <a:srgbClr val="000066"/>
                </a:solidFill>
                <a:latin typeface="+mn-lt"/>
                <a:ea typeface="黑体" panose="02010609060101010101" pitchFamily="2" charset="-122"/>
              </a:rPr>
              <a:t>B </a:t>
            </a:r>
            <a:r>
              <a:rPr lang="zh-CN" altLang="en-US" sz="2400" b="1" dirty="0">
                <a:solidFill>
                  <a:srgbClr val="000066"/>
                </a:solidFill>
                <a:latin typeface="+mn-lt"/>
                <a:ea typeface="黑体" panose="02010609060101010101"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anose="02010609060101010101" pitchFamily="2" charset="-122"/>
              </a:rPr>
              <a:t>A </a:t>
            </a:r>
            <a:r>
              <a:rPr lang="zh-CN" altLang="en-US" sz="2400" b="1" dirty="0">
                <a:solidFill>
                  <a:srgbClr val="000066"/>
                </a:solidFill>
                <a:latin typeface="+mn-lt"/>
                <a:ea typeface="黑体" panose="02010609060101010101" pitchFamily="2" charset="-122"/>
              </a:rPr>
              <a:t>发送干扰信号的情况。</a:t>
            </a:r>
            <a:endParaRPr lang="zh-CN" altLang="en-US" sz="24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帧间最小间隔</a:t>
            </a:r>
            <a:endParaRPr lang="zh-CN" altLang="en-US"/>
          </a:p>
        </p:txBody>
      </p:sp>
      <p:sp>
        <p:nvSpPr>
          <p:cNvPr id="3" name="内容占位符 2"/>
          <p:cNvSpPr>
            <a:spLocks noGrp="1"/>
          </p:cNvSpPr>
          <p:nvPr>
            <p:ph idx="1"/>
          </p:nvPr>
        </p:nvSpPr>
        <p:spPr/>
        <p:txBody>
          <a:bodyPr/>
          <a:p>
            <a:r>
              <a:rPr lang="en-US" altLang="zh-CN"/>
              <a:t>9.6</a:t>
            </a:r>
            <a:r>
              <a:rPr lang="en-US" altLang="zh-CN" dirty="0">
                <a:sym typeface="Symbol" panose="05050102010706020507" pitchFamily="18" charset="2"/>
              </a:rPr>
              <a:t></a:t>
            </a:r>
            <a:r>
              <a:rPr lang="en-US" altLang="zh-CN" dirty="0">
                <a:sym typeface="+mn-ea"/>
              </a:rPr>
              <a:t>s</a:t>
            </a:r>
            <a:r>
              <a:rPr lang="zh-CN" altLang="en-US" dirty="0">
                <a:sym typeface="+mn-ea"/>
              </a:rPr>
              <a:t>。相当于</a:t>
            </a:r>
            <a:r>
              <a:rPr lang="en-US" altLang="zh-CN" dirty="0">
                <a:sym typeface="+mn-ea"/>
              </a:rPr>
              <a:t>96bit</a:t>
            </a:r>
            <a:r>
              <a:rPr lang="zh-CN" altLang="en-US" dirty="0">
                <a:sym typeface="+mn-ea"/>
              </a:rPr>
              <a:t>时间</a:t>
            </a:r>
            <a:endParaRPr lang="zh-CN" altLang="en-US" dirty="0">
              <a:sym typeface="+mn-ea"/>
            </a:endParaRPr>
          </a:p>
          <a:p>
            <a:r>
              <a:rPr lang="zh-CN" altLang="en-US" dirty="0">
                <a:sym typeface="+mn-ea"/>
              </a:rPr>
              <a:t>便于接受缓存处理收到的数据帧，做好接受下一帧的准备</a:t>
            </a:r>
            <a:endParaRPr lang="zh-CN" altLang="en-US" dirty="0">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
        <p:nvSpPr>
          <p:cNvPr id="3" name="内容占位符 2"/>
          <p:cNvSpPr>
            <a:spLocks noGrp="1"/>
          </p:cNvSpPr>
          <p:nvPr>
            <p:ph idx="1"/>
          </p:nvPr>
        </p:nvSpPr>
        <p:spPr/>
        <p:txBody>
          <a:bodyPr/>
          <a:lstStyle/>
          <a:p>
            <a:pPr>
              <a:lnSpc>
                <a:spcPct val="105000"/>
              </a:lnSpc>
            </a:pPr>
            <a:r>
              <a:rPr lang="en-US" altLang="zh-CN" sz="2600" dirty="0">
                <a:solidFill>
                  <a:srgbClr val="0000FF"/>
                </a:solidFill>
              </a:rPr>
              <a:t>(1) </a:t>
            </a:r>
            <a:r>
              <a:rPr lang="zh-CN" altLang="zh-CN" sz="2600" dirty="0">
                <a:solidFill>
                  <a:srgbClr val="0000FF"/>
                </a:solidFill>
              </a:rPr>
              <a:t>准备</a:t>
            </a:r>
            <a:r>
              <a:rPr lang="zh-CN" altLang="zh-CN" sz="2600" dirty="0" smtClean="0">
                <a:solidFill>
                  <a:srgbClr val="0000FF"/>
                </a:solidFill>
              </a:rPr>
              <a:t>发送</a:t>
            </a:r>
            <a:r>
              <a:rPr lang="zh-CN" altLang="en-US" sz="2600" dirty="0">
                <a:solidFill>
                  <a:srgbClr val="0000FF"/>
                </a:solidFill>
              </a:rPr>
              <a:t>。</a:t>
            </a:r>
            <a:r>
              <a:rPr lang="zh-CN" altLang="zh-CN" sz="2600" dirty="0" smtClean="0"/>
              <a:t>但</a:t>
            </a:r>
            <a:r>
              <a:rPr lang="zh-CN" altLang="zh-CN" sz="2600" dirty="0"/>
              <a:t>在发送之前，必须先检测信道。</a:t>
            </a:r>
            <a:endParaRPr lang="zh-CN" altLang="zh-CN" sz="2600" dirty="0"/>
          </a:p>
          <a:p>
            <a:pPr>
              <a:lnSpc>
                <a:spcPct val="105000"/>
              </a:lnSpc>
            </a:pPr>
            <a:r>
              <a:rPr lang="en-US" altLang="zh-CN" sz="2600" dirty="0" smtClean="0">
                <a:solidFill>
                  <a:srgbClr val="0000FF"/>
                </a:solidFill>
              </a:rPr>
              <a:t>(</a:t>
            </a:r>
            <a:r>
              <a:rPr lang="en-US" altLang="zh-CN" sz="2600" dirty="0">
                <a:solidFill>
                  <a:srgbClr val="0000FF"/>
                </a:solidFill>
              </a:rPr>
              <a:t>2) </a:t>
            </a:r>
            <a:r>
              <a:rPr lang="zh-CN" altLang="zh-CN" sz="2600" dirty="0">
                <a:solidFill>
                  <a:srgbClr val="0000FF"/>
                </a:solidFill>
              </a:rPr>
              <a:t>检测</a:t>
            </a:r>
            <a:r>
              <a:rPr lang="zh-CN" altLang="zh-CN" sz="2600" dirty="0" smtClean="0">
                <a:solidFill>
                  <a:srgbClr val="0000FF"/>
                </a:solidFill>
              </a:rPr>
              <a:t>信道</a:t>
            </a:r>
            <a:r>
              <a:rPr lang="zh-CN" altLang="en-US" sz="2600" dirty="0" smtClean="0">
                <a:solidFill>
                  <a:srgbClr val="0000FF"/>
                </a:solidFill>
              </a:rPr>
              <a:t>。</a:t>
            </a:r>
            <a:r>
              <a:rPr lang="zh-CN" altLang="zh-CN" sz="2600" dirty="0" smtClean="0"/>
              <a:t>若</a:t>
            </a:r>
            <a:r>
              <a:rPr lang="zh-CN" altLang="zh-CN" sz="2600" dirty="0"/>
              <a:t>检测到信道忙，则应不停地检测，一直等待信道转为空闲。若检测到信道空闲，并</a:t>
            </a:r>
            <a:r>
              <a:rPr lang="zh-CN" altLang="zh-CN" sz="2600" dirty="0" smtClean="0"/>
              <a:t>在</a:t>
            </a:r>
            <a:r>
              <a:rPr lang="en-US" altLang="zh-CN" sz="2600" dirty="0" smtClean="0"/>
              <a:t> 96 </a:t>
            </a:r>
            <a:r>
              <a:rPr lang="zh-CN" altLang="zh-CN" sz="2600" dirty="0" smtClean="0">
                <a:solidFill>
                  <a:srgbClr val="0070C0"/>
                </a:solidFill>
              </a:rPr>
              <a:t>比特</a:t>
            </a:r>
            <a:r>
              <a:rPr lang="zh-CN" altLang="zh-CN" sz="2600" dirty="0">
                <a:solidFill>
                  <a:srgbClr val="0070C0"/>
                </a:solidFill>
              </a:rPr>
              <a:t>时间</a:t>
            </a:r>
            <a:r>
              <a:rPr lang="zh-CN" altLang="zh-CN" sz="2600" dirty="0"/>
              <a:t>内信道保持空闲（保证了帧间最小间隔），就发送这个帧。</a:t>
            </a:r>
            <a:endParaRPr lang="zh-CN" altLang="zh-CN" sz="2600" dirty="0"/>
          </a:p>
          <a:p>
            <a:pPr>
              <a:lnSpc>
                <a:spcPct val="105000"/>
              </a:lnSpc>
            </a:pPr>
            <a:r>
              <a:rPr lang="en-US" altLang="zh-CN" sz="2600" dirty="0">
                <a:solidFill>
                  <a:srgbClr val="0000FF"/>
                </a:solidFill>
              </a:rPr>
              <a:t>(3) </a:t>
            </a:r>
            <a:r>
              <a:rPr lang="zh-CN" altLang="en-US" sz="2600" dirty="0" smtClean="0">
                <a:solidFill>
                  <a:srgbClr val="0000FF"/>
                </a:solidFill>
              </a:rPr>
              <a:t>检查碰撞。</a:t>
            </a:r>
            <a:r>
              <a:rPr lang="zh-CN" altLang="zh-CN" sz="2600" dirty="0" smtClean="0"/>
              <a:t>在</a:t>
            </a:r>
            <a:r>
              <a:rPr lang="zh-CN" altLang="zh-CN" sz="2600" dirty="0"/>
              <a:t>发送过程中仍不停地检测信道，即网络适配器要边发送边监听。这里只有</a:t>
            </a:r>
            <a:r>
              <a:rPr lang="zh-CN" altLang="zh-CN" sz="2600" dirty="0">
                <a:solidFill>
                  <a:srgbClr val="FF0000"/>
                </a:solidFill>
              </a:rPr>
              <a:t>两种可能性</a:t>
            </a:r>
            <a:r>
              <a:rPr lang="zh-CN" altLang="zh-CN" sz="2600" dirty="0" smtClean="0">
                <a:solidFill>
                  <a:srgbClr val="FF0000"/>
                </a:solidFill>
              </a:rPr>
              <a:t>：</a:t>
            </a:r>
            <a:endParaRPr lang="en-US" altLang="zh-CN" sz="2600" dirty="0" smtClean="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a:t>
            </a:r>
            <a:r>
              <a:rPr lang="zh-CN" altLang="zh-CN" sz="2200" dirty="0" smtClean="0"/>
              <a:t>回到</a:t>
            </a:r>
            <a:r>
              <a:rPr lang="en-US" altLang="zh-CN" sz="2200" dirty="0" smtClean="0"/>
              <a:t> (</a:t>
            </a:r>
            <a:r>
              <a:rPr lang="en-US" altLang="zh-CN" sz="2200" dirty="0"/>
              <a:t>1)</a:t>
            </a:r>
            <a:r>
              <a:rPr lang="zh-CN" altLang="zh-CN" sz="2200" dirty="0"/>
              <a:t>。</a:t>
            </a:r>
            <a:endParaRPr lang="zh-CN" altLang="zh-CN" sz="2200" dirty="0"/>
          </a:p>
          <a:p>
            <a:pPr lvl="1">
              <a:lnSpc>
                <a:spcPct val="105000"/>
              </a:lnSpc>
            </a:pPr>
            <a:r>
              <a:rPr lang="zh-CN" altLang="zh-CN" sz="2200" dirty="0">
                <a:solidFill>
                  <a:srgbClr val="FF0000"/>
                </a:solidFill>
              </a:rPr>
              <a:t>②发送失败：</a:t>
            </a:r>
            <a:r>
              <a:rPr lang="zh-CN" altLang="zh-CN" sz="2200" dirty="0"/>
              <a:t>在争用期内检测到碰撞。立即停止发送数据，并发送人为干扰信号。执行指数退避算法，</a:t>
            </a:r>
            <a:r>
              <a:rPr lang="zh-CN" altLang="zh-CN" sz="2200" dirty="0" smtClean="0"/>
              <a:t>等待</a:t>
            </a:r>
            <a:r>
              <a:rPr lang="en-US" altLang="zh-CN" sz="2200" dirty="0" smtClean="0"/>
              <a:t> </a:t>
            </a:r>
            <a:r>
              <a:rPr lang="en-US" altLang="zh-CN" sz="2200" i="1" dirty="0" smtClean="0"/>
              <a:t>r </a:t>
            </a:r>
            <a:r>
              <a:rPr lang="zh-CN" altLang="zh-CN" sz="2200" dirty="0" smtClean="0"/>
              <a:t>倍</a:t>
            </a:r>
            <a:r>
              <a:rPr lang="en-US" altLang="zh-CN" sz="2200" dirty="0" smtClean="0"/>
              <a:t> 512 </a:t>
            </a:r>
            <a:r>
              <a:rPr lang="zh-CN" altLang="zh-CN" sz="2200" dirty="0" smtClean="0">
                <a:solidFill>
                  <a:srgbClr val="0000FF"/>
                </a:solidFill>
              </a:rPr>
              <a:t>比特</a:t>
            </a:r>
            <a:r>
              <a:rPr lang="zh-CN" altLang="zh-CN" sz="2200" dirty="0">
                <a:solidFill>
                  <a:srgbClr val="0000FF"/>
                </a:solidFill>
              </a:rPr>
              <a:t>时间</a:t>
            </a:r>
            <a:r>
              <a:rPr lang="zh-CN" altLang="zh-CN" sz="2200" dirty="0"/>
              <a:t>后，返回到</a:t>
            </a:r>
            <a:r>
              <a:rPr lang="zh-CN" altLang="zh-CN" sz="2200" dirty="0" smtClean="0"/>
              <a:t>步骤</a:t>
            </a:r>
            <a:r>
              <a:rPr lang="en-US" altLang="zh-CN" sz="2200" dirty="0" smtClean="0"/>
              <a:t> (</a:t>
            </a:r>
            <a:r>
              <a:rPr lang="en-US" altLang="zh-CN" sz="2200" dirty="0"/>
              <a:t>2)</a:t>
            </a:r>
            <a:r>
              <a:rPr lang="zh-CN" altLang="zh-CN" sz="2200" dirty="0"/>
              <a:t>，继续检测信道。但若重</a:t>
            </a:r>
            <a:r>
              <a:rPr lang="zh-CN" altLang="zh-CN" sz="2200" dirty="0" smtClean="0"/>
              <a:t>传达</a:t>
            </a:r>
            <a:r>
              <a:rPr lang="en-US" altLang="zh-CN" sz="2200" dirty="0" smtClean="0"/>
              <a:t> 16 </a:t>
            </a:r>
            <a:r>
              <a:rPr lang="zh-CN" altLang="zh-CN" sz="2200" dirty="0" smtClean="0"/>
              <a:t>次</a:t>
            </a:r>
            <a:r>
              <a:rPr lang="zh-CN" altLang="zh-CN" sz="2200" dirty="0"/>
              <a:t>仍不能成功，则停止重传而向上报错。</a:t>
            </a:r>
            <a:endParaRPr lang="zh-CN" altLang="zh-CN" sz="2200" dirty="0"/>
          </a:p>
          <a:p>
            <a:pPr>
              <a:lnSpc>
                <a:spcPct val="105000"/>
              </a:lnSpc>
            </a:pPr>
            <a:endParaRPr lang="zh-CN" altLang="zh-CN" sz="2400" dirty="0"/>
          </a:p>
          <a:p>
            <a:pPr>
              <a:lnSpc>
                <a:spcPct val="105000"/>
              </a:lnSpc>
            </a:pPr>
            <a:endParaRPr lang="zh-CN" altLang="en-US" sz="24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p:nvPr>
        </p:nvSpPr>
        <p:spPr>
          <a:xfrm>
            <a:off x="509270" y="355645"/>
            <a:ext cx="9066212" cy="792088"/>
          </a:xfrm>
        </p:spPr>
        <p:txBody>
          <a:bodyPr vert="horz" wrap="square" lIns="91440" tIns="45720" rIns="91440" bIns="45720" anchor="b"/>
          <a:p>
            <a:pPr lvl="0" algn="ctr" eaLnBrk="1" hangingPunct="1"/>
            <a:r>
              <a:rPr lang="en-US" altLang="zh-CN" dirty="0">
                <a:sym typeface="+mn-ea"/>
              </a:rPr>
              <a:t>CSMA/CD </a:t>
            </a:r>
            <a:r>
              <a:rPr lang="zh-CN" altLang="en-US" dirty="0">
                <a:sym typeface="+mn-ea"/>
              </a:rPr>
              <a:t>协议执行者</a:t>
            </a:r>
            <a:r>
              <a:rPr lang="en-US" altLang="zh-CN" dirty="0">
                <a:sym typeface="+mn-ea"/>
              </a:rPr>
              <a:t>——</a:t>
            </a:r>
            <a:r>
              <a:rPr lang="zh-CN" altLang="en-US" dirty="0"/>
              <a:t>网卡</a:t>
            </a:r>
            <a:endParaRPr lang="zh-CN" altLang="en-US" dirty="0"/>
          </a:p>
        </p:txBody>
      </p:sp>
      <p:sp>
        <p:nvSpPr>
          <p:cNvPr id="345091" name="Rectangle 3"/>
          <p:cNvSpPr>
            <a:spLocks noGrp="1"/>
          </p:cNvSpPr>
          <p:nvPr>
            <p:ph type="body"/>
          </p:nvPr>
        </p:nvSpPr>
        <p:spPr>
          <a:xfrm>
            <a:off x="920115" y="1556385"/>
            <a:ext cx="8425180" cy="3651885"/>
          </a:xfrm>
        </p:spPr>
        <p:txBody>
          <a:bodyPr vert="horz" wrap="square" lIns="91440" tIns="45720" rIns="91440" bIns="45720" anchor="t"/>
          <a:p>
            <a:pPr lvl="0" eaLnBrk="1" hangingPunct="1"/>
            <a:r>
              <a:rPr lang="zh-CN" altLang="en-US" dirty="0">
                <a:solidFill>
                  <a:schemeClr val="hlink"/>
                </a:solidFill>
              </a:rPr>
              <a:t>数据的封装与解封</a:t>
            </a:r>
            <a:r>
              <a:rPr lang="zh-CN" altLang="en-US" dirty="0"/>
              <a:t>    </a:t>
            </a:r>
            <a:endParaRPr lang="zh-CN" altLang="en-US" dirty="0"/>
          </a:p>
          <a:p>
            <a:pPr lvl="0" eaLnBrk="1" hangingPunct="1"/>
            <a:r>
              <a:rPr lang="zh-CN" altLang="en-US" dirty="0">
                <a:solidFill>
                  <a:schemeClr val="hlink"/>
                </a:solidFill>
              </a:rPr>
              <a:t>链路管理</a:t>
            </a:r>
            <a:r>
              <a:rPr lang="zh-CN" altLang="en-US" dirty="0"/>
              <a:t>    主要是 </a:t>
            </a:r>
            <a:r>
              <a:rPr lang="en-US" altLang="zh-CN" dirty="0"/>
              <a:t>CSMA/CD </a:t>
            </a:r>
            <a:r>
              <a:rPr lang="zh-CN" altLang="en-US" dirty="0"/>
              <a:t>协议的实现。 </a:t>
            </a:r>
            <a:endParaRPr lang="zh-CN" altLang="en-US" dirty="0"/>
          </a:p>
          <a:p>
            <a:pPr lvl="0" eaLnBrk="1" hangingPunct="1"/>
            <a:r>
              <a:rPr lang="zh-CN" altLang="en-US" dirty="0">
                <a:solidFill>
                  <a:schemeClr val="hlink"/>
                </a:solidFill>
              </a:rPr>
              <a:t>编码与译码</a:t>
            </a:r>
            <a:r>
              <a:rPr lang="zh-CN" altLang="en-US" dirty="0"/>
              <a:t>    即曼彻斯特编码与译码。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5091">
                                            <p:txEl>
                                              <p:char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5091">
                                            <p:txEl>
                                              <p:charRg st="96" end="1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a:t>
            </a:r>
            <a:endParaRPr lang="zh-CN" altLang="zh-CN" dirty="0"/>
          </a:p>
          <a:p>
            <a:pPr lvl="1"/>
            <a:r>
              <a:rPr lang="zh-CN" altLang="zh-CN" dirty="0"/>
              <a:t>最初是使用粗同轴电缆，</a:t>
            </a:r>
            <a:endParaRPr lang="zh-CN" altLang="zh-CN" dirty="0"/>
          </a:p>
          <a:p>
            <a:pPr lvl="1"/>
            <a:r>
              <a:rPr lang="zh-CN" altLang="en-US" dirty="0"/>
              <a:t>后来</a:t>
            </a:r>
            <a:r>
              <a:rPr lang="en-US" altLang="zh-CN" dirty="0"/>
              <a:t>——</a:t>
            </a:r>
            <a:r>
              <a:rPr lang="zh-CN" altLang="zh-CN" dirty="0"/>
              <a:t>比较便宜的细同轴电缆</a:t>
            </a:r>
            <a:endParaRPr lang="zh-CN" altLang="zh-CN" dirty="0"/>
          </a:p>
          <a:p>
            <a:pPr lvl="1"/>
            <a:r>
              <a:rPr lang="zh-CN" altLang="en-US" dirty="0">
                <a:sym typeface="+mn-ea"/>
              </a:rPr>
              <a:t>再后来</a:t>
            </a:r>
            <a:r>
              <a:rPr lang="en-US" altLang="zh-CN" dirty="0"/>
              <a:t>——</a:t>
            </a:r>
            <a:r>
              <a:rPr lang="zh-CN" altLang="zh-CN" dirty="0"/>
              <a:t>更便宜和更灵活的双绞线</a:t>
            </a:r>
            <a:r>
              <a:rPr lang="zh-CN" altLang="zh-CN" dirty="0" smtClean="0"/>
              <a:t>。</a:t>
            </a:r>
            <a:endParaRPr lang="en-US" altLang="zh-CN" dirty="0" smtClean="0"/>
          </a:p>
          <a:p>
            <a:r>
              <a:rPr lang="zh-CN" altLang="en-US" dirty="0" smtClean="0"/>
              <a:t>采用</a:t>
            </a:r>
            <a:r>
              <a:rPr lang="zh-CN" altLang="zh-CN" dirty="0" smtClean="0"/>
              <a:t>双绞线</a:t>
            </a:r>
            <a:r>
              <a:rPr lang="zh-CN" altLang="en-US" dirty="0" smtClean="0"/>
              <a:t>的</a:t>
            </a:r>
            <a:r>
              <a:rPr lang="zh-CN" altLang="zh-CN" dirty="0" smtClean="0"/>
              <a:t>以太网</a:t>
            </a:r>
            <a:endParaRPr lang="zh-CN" altLang="zh-CN" dirty="0" smtClean="0"/>
          </a:p>
          <a:p>
            <a:pPr lvl="1"/>
            <a:r>
              <a:rPr lang="zh-CN" altLang="zh-CN" dirty="0"/>
              <a:t>星形拓扑的中心：一种可靠性非常高的物理层设备，叫做</a:t>
            </a:r>
            <a:r>
              <a:rPr lang="zh-CN" altLang="zh-CN" dirty="0" smtClean="0">
                <a:solidFill>
                  <a:srgbClr val="FF0000"/>
                </a:solidFill>
              </a:rPr>
              <a:t>集线器</a:t>
            </a:r>
            <a:r>
              <a:rPr lang="en-US" altLang="zh-CN" dirty="0" smtClean="0">
                <a:solidFill>
                  <a:srgbClr val="FF0000"/>
                </a:solidFill>
              </a:rPr>
              <a:t> </a:t>
            </a:r>
            <a:r>
              <a:rPr lang="en-US" altLang="zh-CN" dirty="0" smtClean="0"/>
              <a:t>(</a:t>
            </a:r>
            <a:r>
              <a:rPr lang="en-US" altLang="zh-CN" dirty="0"/>
              <a:t>hub</a:t>
            </a:r>
            <a:r>
              <a:rPr lang="en-US" altLang="zh-CN" dirty="0" smtClean="0"/>
              <a:t>)</a:t>
            </a:r>
            <a:r>
              <a:rPr lang="zh-CN" altLang="en-US" dirty="0"/>
              <a:t>。</a:t>
            </a:r>
            <a:endParaRPr lang="zh-CN" altLang="en-US" dirty="0"/>
          </a:p>
          <a:p>
            <a:pPr lvl="1"/>
            <a:r>
              <a:rPr lang="zh-CN" altLang="en-US" dirty="0"/>
              <a:t>集线器不进行碰撞检测</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smtClean="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60680" indent="-360680">
              <a:buNone/>
            </a:pPr>
            <a:r>
              <a:rPr lang="zh-CN" altLang="en-US" dirty="0" smtClean="0"/>
              <a:t>两</a:t>
            </a:r>
            <a:r>
              <a:rPr lang="zh-CN" altLang="en-US" dirty="0"/>
              <a:t>种类型：</a:t>
            </a:r>
            <a:endParaRPr lang="zh-CN" altLang="en-US" dirty="0"/>
          </a:p>
          <a:p>
            <a:r>
              <a:rPr lang="zh-CN" altLang="en-US" dirty="0">
                <a:solidFill>
                  <a:srgbClr val="FF0000"/>
                </a:solidFill>
              </a:rPr>
              <a:t>点对点信</a:t>
            </a:r>
            <a:r>
              <a:rPr lang="zh-CN" altLang="en-US" dirty="0" smtClean="0">
                <a:solidFill>
                  <a:srgbClr val="FF0000"/>
                </a:solidFill>
              </a:rPr>
              <a:t>道：一</a:t>
            </a:r>
            <a:r>
              <a:rPr lang="zh-CN" altLang="en-US" dirty="0">
                <a:solidFill>
                  <a:srgbClr val="FF0000"/>
                </a:solidFill>
              </a:rPr>
              <a:t>对一的点对点通</a:t>
            </a:r>
            <a:r>
              <a:rPr lang="zh-CN" altLang="en-US" dirty="0" smtClean="0">
                <a:solidFill>
                  <a:srgbClr val="FF0000"/>
                </a:solidFill>
              </a:rPr>
              <a:t>信</a:t>
            </a:r>
            <a:endParaRPr lang="en-US" altLang="zh-CN" dirty="0" smtClean="0"/>
          </a:p>
          <a:p>
            <a:pPr lvl="1"/>
            <a:r>
              <a:rPr lang="zh-CN" altLang="en-US" dirty="0" smtClean="0"/>
              <a:t>长距离链接的两台路由器之间</a:t>
            </a:r>
            <a:endParaRPr lang="en-US" altLang="zh-CN" dirty="0" smtClean="0"/>
          </a:p>
          <a:p>
            <a:pPr lvl="1"/>
            <a:r>
              <a:rPr lang="zh-CN" altLang="en-US" dirty="0" smtClean="0"/>
              <a:t>个人计算机与他们连接的邻近以太网交换机之间</a:t>
            </a:r>
            <a:endParaRPr lang="en-US" altLang="zh-CN" dirty="0" smtClean="0"/>
          </a:p>
          <a:p>
            <a:pPr lvl="1"/>
            <a:r>
              <a:rPr lang="zh-CN" altLang="en-US" dirty="0" smtClean="0"/>
              <a:t>电话线拨号上网的用户与</a:t>
            </a:r>
            <a:r>
              <a:rPr lang="en-US" altLang="zh-CN" dirty="0" smtClean="0"/>
              <a:t>ISP</a:t>
            </a:r>
            <a:r>
              <a:rPr lang="zh-CN" altLang="en-US" dirty="0" smtClean="0"/>
              <a:t>设备之间</a:t>
            </a:r>
            <a:endParaRPr lang="zh-CN" altLang="en-US" dirty="0"/>
          </a:p>
          <a:p>
            <a:r>
              <a:rPr lang="zh-CN" altLang="en-US" dirty="0">
                <a:solidFill>
                  <a:srgbClr val="FF0000"/>
                </a:solidFill>
              </a:rPr>
              <a:t>广播信道</a:t>
            </a:r>
            <a:r>
              <a:rPr lang="zh-CN" altLang="en-US" dirty="0" smtClean="0">
                <a:solidFill>
                  <a:srgbClr val="FF0000"/>
                </a:solidFill>
              </a:rPr>
              <a:t>。一</a:t>
            </a:r>
            <a:r>
              <a:rPr lang="zh-CN" altLang="en-US" dirty="0">
                <a:solidFill>
                  <a:srgbClr val="FF0000"/>
                </a:solidFill>
              </a:rPr>
              <a:t>对多的广播通</a:t>
            </a:r>
            <a:r>
              <a:rPr lang="zh-CN" altLang="en-US" dirty="0" smtClean="0">
                <a:solidFill>
                  <a:srgbClr val="FF0000"/>
                </a:solidFill>
              </a:rPr>
              <a:t>信</a:t>
            </a:r>
            <a:endParaRPr lang="en-US" altLang="zh-CN" dirty="0" smtClean="0">
              <a:solidFill>
                <a:srgbClr val="FF0000"/>
              </a:solidFill>
            </a:endParaRPr>
          </a:p>
          <a:p>
            <a:pPr lvl="1"/>
            <a:r>
              <a:rPr lang="zh-CN" altLang="en-US" dirty="0" smtClean="0"/>
              <a:t>需要媒体访问协议来</a:t>
            </a:r>
            <a:r>
              <a:rPr lang="zh-CN" altLang="en-US" dirty="0"/>
              <a:t>协</a:t>
            </a:r>
            <a:r>
              <a:rPr lang="zh-CN" altLang="en-US" dirty="0" smtClean="0"/>
              <a:t>调帧的运输。 </a:t>
            </a:r>
            <a:endParaRPr lang="en-US" altLang="zh-CN" dirty="0" smtClean="0"/>
          </a:p>
          <a:p>
            <a:pPr lvl="1"/>
            <a:r>
              <a:rPr lang="zh-CN" altLang="en-US" dirty="0" smtClean="0"/>
              <a:t>某些场合，可以使用中心控制器来协调传输。</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endParaRPr lang="zh-CN" altLang="en-US" dirty="0"/>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集线器</a:t>
              </a:r>
              <a:endParaRPr lang="zh-CN" altLang="en-US" sz="2400" b="1">
                <a:solidFill>
                  <a:srgbClr val="000099"/>
                </a:solidFill>
                <a:latin typeface="+mn-lt"/>
                <a:ea typeface="黑体" panose="02010609060101010101" pitchFamily="2" charset="-122"/>
              </a:endParaRP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637963"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两对双绞线</a:t>
              </a:r>
              <a:endParaRPr lang="zh-CN" altLang="en-US" sz="2400" b="1">
                <a:solidFill>
                  <a:srgbClr val="000099"/>
                </a:solidFill>
                <a:latin typeface="+mn-lt"/>
                <a:ea typeface="黑体" panose="02010609060101010101" pitchFamily="2" charset="-122"/>
              </a:endParaRP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站点</a:t>
              </a:r>
              <a:endParaRPr lang="zh-CN" altLang="en-US" sz="2400" b="1">
                <a:solidFill>
                  <a:srgbClr val="000099"/>
                </a:solidFill>
                <a:latin typeface="+mn-lt"/>
                <a:ea typeface="黑体" panose="02010609060101010101" pitchFamily="2" charset="-122"/>
              </a:endParaRP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RJ-45 </a:t>
              </a:r>
              <a:r>
                <a:rPr lang="zh-CN" altLang="en-US" sz="2400" b="1">
                  <a:solidFill>
                    <a:srgbClr val="000099"/>
                  </a:solidFill>
                  <a:latin typeface="+mn-lt"/>
                  <a:ea typeface="黑体" panose="02010609060101010101" pitchFamily="2" charset="-122"/>
                </a:rPr>
                <a:t>插头</a:t>
              </a:r>
              <a:endParaRPr lang="zh-CN" altLang="en-US" sz="2400" b="1">
                <a:solidFill>
                  <a:srgbClr val="000099"/>
                </a:solidFill>
                <a:latin typeface="+mn-lt"/>
                <a:ea typeface="黑体" panose="02010609060101010101" pitchFamily="2" charset="-122"/>
              </a:endParaRP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smtClean="0"/>
              <a:t>星形以太网 </a:t>
            </a:r>
            <a:r>
              <a:rPr lang="en-US" altLang="zh-CN" dirty="0"/>
              <a:t>10BASE-T </a:t>
            </a:r>
            <a:endParaRPr lang="en-US" altLang="zh-CN" dirty="0"/>
          </a:p>
        </p:txBody>
      </p:sp>
      <p:sp>
        <p:nvSpPr>
          <p:cNvPr id="427011" name="Rectangle 3"/>
          <p:cNvSpPr>
            <a:spLocks noGrp="1" noChangeArrowheads="1"/>
          </p:cNvSpPr>
          <p:nvPr>
            <p:ph idx="1"/>
          </p:nvPr>
        </p:nvSpPr>
        <p:spPr>
          <a:xfrm>
            <a:off x="567308" y="1196752"/>
            <a:ext cx="9066212" cy="4934173"/>
          </a:xfrm>
        </p:spPr>
        <p:txBody>
          <a:bodyPr/>
          <a:lstStyle/>
          <a:p>
            <a:r>
              <a:rPr lang="en-US" altLang="zh-CN" dirty="0" smtClean="0"/>
              <a:t>1990 </a:t>
            </a:r>
            <a:r>
              <a:rPr lang="zh-CN" altLang="zh-CN" dirty="0" smtClean="0"/>
              <a:t>年</a:t>
            </a:r>
            <a:r>
              <a:rPr lang="zh-CN" altLang="en-US" dirty="0" smtClean="0"/>
              <a:t>，</a:t>
            </a:r>
            <a:r>
              <a:rPr lang="en-US" altLang="zh-CN" dirty="0" smtClean="0"/>
              <a:t>IEEE </a:t>
            </a:r>
            <a:r>
              <a:rPr lang="zh-CN" altLang="zh-CN" dirty="0" smtClean="0"/>
              <a:t>制定</a:t>
            </a:r>
            <a:r>
              <a:rPr lang="zh-CN" altLang="zh-CN" dirty="0"/>
              <a:t>出星形</a:t>
            </a:r>
            <a:r>
              <a:rPr lang="zh-CN" altLang="zh-CN" dirty="0" smtClean="0"/>
              <a:t>以太网</a:t>
            </a:r>
            <a:r>
              <a:rPr lang="en-US" altLang="zh-CN" dirty="0" smtClean="0"/>
              <a:t> 10BASE-T </a:t>
            </a:r>
            <a:r>
              <a:rPr lang="zh-CN" altLang="zh-CN" dirty="0" smtClean="0"/>
              <a:t>的标准</a:t>
            </a:r>
            <a:r>
              <a:rPr lang="en-US" altLang="zh-CN" dirty="0" smtClean="0"/>
              <a:t> 802.3i</a:t>
            </a:r>
            <a:r>
              <a:rPr lang="zh-CN" altLang="en-US" dirty="0" smtClean="0"/>
              <a:t>。</a:t>
            </a:r>
            <a:endParaRPr lang="en-US" altLang="zh-CN" dirty="0" smtClean="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smtClean="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smtClean="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smtClean="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smtClean="0">
                  <a:solidFill>
                    <a:srgbClr val="000099"/>
                  </a:solidFill>
                  <a:latin typeface="+mn-lt"/>
                  <a:ea typeface="黑体" panose="02010609060101010101" pitchFamily="2" charset="-122"/>
                </a:rPr>
                <a:t>双绞线</a:t>
              </a:r>
              <a:endParaRPr lang="zh-CN" altLang="en-US" sz="2800" b="1" dirty="0">
                <a:solidFill>
                  <a:srgbClr val="000099"/>
                </a:solidFill>
                <a:latin typeface="+mn-lt"/>
                <a:ea typeface="黑体" panose="02010609060101010101"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smtClean="0">
                  <a:solidFill>
                    <a:srgbClr val="000099"/>
                  </a:solidFill>
                  <a:latin typeface="+mn-lt"/>
                  <a:ea typeface="黑体" panose="02010609060101010101" pitchFamily="2" charset="-122"/>
                </a:rPr>
                <a:t>基带</a:t>
              </a:r>
              <a:endParaRPr lang="zh-CN" altLang="en-US" sz="2800" b="1" dirty="0">
                <a:solidFill>
                  <a:srgbClr val="000099"/>
                </a:solidFill>
                <a:latin typeface="+mn-lt"/>
                <a:ea typeface="黑体" panose="02010609060101010101"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smtClean="0">
                  <a:solidFill>
                    <a:srgbClr val="000099"/>
                  </a:solidFill>
                  <a:latin typeface="+mn-lt"/>
                  <a:ea typeface="黑体" panose="02010609060101010101" pitchFamily="2" charset="-122"/>
                </a:rPr>
                <a:t>速率为</a:t>
              </a:r>
              <a:r>
                <a:rPr lang="en-US" altLang="zh-CN" sz="2800" b="1" dirty="0" smtClean="0">
                  <a:solidFill>
                    <a:srgbClr val="000099"/>
                  </a:solidFill>
                  <a:latin typeface="+mn-lt"/>
                  <a:ea typeface="黑体" panose="02010609060101010101" pitchFamily="2" charset="-122"/>
                </a:rPr>
                <a:t>10 </a:t>
              </a:r>
              <a:r>
                <a:rPr lang="en-US" altLang="zh-CN" sz="2800" b="1" dirty="0">
                  <a:solidFill>
                    <a:srgbClr val="000099"/>
                  </a:solidFill>
                  <a:latin typeface="+mn-lt"/>
                  <a:ea typeface="黑体" panose="02010609060101010101" pitchFamily="2" charset="-122"/>
                </a:rPr>
                <a:t>Mbit/s </a:t>
              </a:r>
              <a:endParaRPr lang="zh-CN" altLang="en-US" sz="2800" b="1"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endParaRPr lang="en-US" altLang="zh-CN" dirty="0"/>
          </a:p>
        </p:txBody>
      </p:sp>
      <p:sp>
        <p:nvSpPr>
          <p:cNvPr id="427011" name="Rectangle 3"/>
          <p:cNvSpPr>
            <a:spLocks noGrp="1" noChangeArrowheads="1"/>
          </p:cNvSpPr>
          <p:nvPr>
            <p:ph idx="1"/>
          </p:nvPr>
        </p:nvSpPr>
        <p:spPr/>
        <p:txBody>
          <a:bodyPr/>
          <a:lstStyle/>
          <a:p>
            <a:r>
              <a:rPr lang="zh-CN" altLang="en-US" dirty="0" smtClean="0"/>
              <a:t>使用</a:t>
            </a:r>
            <a:r>
              <a:rPr lang="zh-CN" altLang="en-US" dirty="0"/>
              <a:t>无屏蔽</a:t>
            </a:r>
            <a:r>
              <a:rPr lang="zh-CN" altLang="en-US" dirty="0" smtClean="0"/>
              <a:t>双绞线，采用星形拓扑。</a:t>
            </a:r>
            <a:endParaRPr lang="en-US" altLang="zh-CN" dirty="0" smtClean="0"/>
          </a:p>
          <a:p>
            <a:r>
              <a:rPr lang="zh-CN" altLang="en-US" dirty="0" smtClean="0"/>
              <a:t>每个</a:t>
            </a:r>
            <a:r>
              <a:rPr lang="zh-CN" altLang="en-US" dirty="0"/>
              <a:t>站需要用两对双绞线，分别用于发送和接收</a:t>
            </a:r>
            <a:r>
              <a:rPr lang="zh-CN" altLang="en-US" dirty="0" smtClean="0"/>
              <a:t>。</a:t>
            </a:r>
            <a:endParaRPr lang="en-US" altLang="zh-CN" dirty="0" smtClean="0"/>
          </a:p>
          <a:p>
            <a:r>
              <a:rPr lang="zh-CN" altLang="zh-CN" dirty="0" smtClean="0"/>
              <a:t>双绞线</a:t>
            </a:r>
            <a:r>
              <a:rPr lang="zh-CN" altLang="zh-CN" dirty="0"/>
              <a:t>的两端</a:t>
            </a:r>
            <a:r>
              <a:rPr lang="zh-CN" altLang="zh-CN" dirty="0" smtClean="0"/>
              <a:t>使用</a:t>
            </a:r>
            <a:r>
              <a:rPr lang="en-US" altLang="zh-CN" dirty="0" smtClean="0"/>
              <a:t> RJ-45 </a:t>
            </a:r>
            <a:r>
              <a:rPr lang="zh-CN" altLang="zh-CN" dirty="0" smtClean="0"/>
              <a:t>插头</a:t>
            </a:r>
            <a:r>
              <a:rPr lang="zh-CN" altLang="en-US" dirty="0" smtClean="0"/>
              <a:t>。</a:t>
            </a:r>
            <a:endParaRPr lang="zh-CN" altLang="en-US" dirty="0"/>
          </a:p>
          <a:p>
            <a:r>
              <a:rPr lang="zh-CN" altLang="en-US" dirty="0"/>
              <a:t>集线器使用了大规模集成电路芯片，</a:t>
            </a:r>
            <a:r>
              <a:rPr lang="zh-CN" altLang="en-US" dirty="0" smtClean="0"/>
              <a:t>因此</a:t>
            </a:r>
            <a:r>
              <a:rPr lang="zh-CN" altLang="zh-CN" dirty="0"/>
              <a:t>集线器的</a:t>
            </a:r>
            <a:r>
              <a:rPr lang="zh-CN" altLang="zh-CN" dirty="0" smtClean="0"/>
              <a:t>可靠性提高</a:t>
            </a:r>
            <a:r>
              <a:rPr lang="zh-CN" altLang="en-US" dirty="0" smtClean="0"/>
              <a:t>。 </a:t>
            </a:r>
            <a:endParaRPr lang="en-US" altLang="zh-CN" dirty="0" smtClean="0"/>
          </a:p>
          <a:p>
            <a:r>
              <a:rPr lang="en-US" altLang="zh-CN" dirty="0"/>
              <a:t>10BASE-T </a:t>
            </a:r>
            <a:r>
              <a:rPr lang="zh-CN" altLang="en-US" dirty="0"/>
              <a:t>的通信距离稍短，每个站到集线器的距离不超过 </a:t>
            </a:r>
            <a:r>
              <a:rPr lang="en-US" altLang="zh-CN" dirty="0"/>
              <a:t>100 m</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95300" y="188640"/>
            <a:ext cx="8634164" cy="792088"/>
          </a:xfrm>
        </p:spPr>
        <p:txBody>
          <a:bodyPr/>
          <a:lstStyle/>
          <a:p>
            <a:pPr algn="ctr"/>
            <a:r>
              <a:rPr lang="en-US" altLang="zh-CN" sz="3600" dirty="0" smtClean="0"/>
              <a:t>10BASE-T </a:t>
            </a:r>
            <a:r>
              <a:rPr lang="zh-CN" altLang="en-US" sz="3600" dirty="0" smtClean="0"/>
              <a:t>以太网</a:t>
            </a:r>
            <a:r>
              <a:rPr lang="zh-CN" altLang="en-US" sz="3600" dirty="0"/>
              <a:t>在局域网中的统治地位</a:t>
            </a:r>
            <a:endParaRPr lang="zh-CN" altLang="en-US" sz="3600" dirty="0"/>
          </a:p>
        </p:txBody>
      </p:sp>
      <p:sp>
        <p:nvSpPr>
          <p:cNvPr id="428035" name="Rectangle 3"/>
          <p:cNvSpPr>
            <a:spLocks noGrp="1" noChangeArrowheads="1"/>
          </p:cNvSpPr>
          <p:nvPr>
            <p:ph idx="1"/>
          </p:nvPr>
        </p:nvSpPr>
        <p:spPr/>
        <p:txBody>
          <a:bodyPr/>
          <a:lstStyle/>
          <a:p>
            <a:r>
              <a:rPr lang="zh-CN" altLang="en-US" dirty="0"/>
              <a:t>成本低，可靠性相对高。 </a:t>
            </a:r>
            <a:r>
              <a:rPr lang="zh-CN" altLang="en-US" dirty="0" smtClean="0"/>
              <a:t>具有很高的性价比。</a:t>
            </a:r>
            <a:endParaRPr lang="zh-CN" altLang="en-US" dirty="0"/>
          </a:p>
          <a:p>
            <a:r>
              <a:rPr lang="en-US" altLang="zh-CN" dirty="0"/>
              <a:t>10BASE-T </a:t>
            </a:r>
            <a:r>
              <a:rPr lang="zh-CN" altLang="en-US" dirty="0"/>
              <a:t>双绞线以太网：局域网发展史上的重要里程碑，它为以太网在局域网中的统治地位奠定了牢固的基础</a:t>
            </a:r>
            <a:r>
              <a:rPr lang="zh-CN" altLang="en-US" dirty="0" smtClean="0"/>
              <a:t>。</a:t>
            </a:r>
            <a:endParaRPr lang="en-US" altLang="zh-CN" dirty="0" smtClean="0"/>
          </a:p>
          <a:p>
            <a:r>
              <a:rPr lang="zh-CN" altLang="zh-CN" dirty="0"/>
              <a:t>从此以太网的拓扑就从</a:t>
            </a:r>
            <a:r>
              <a:rPr lang="zh-CN" altLang="zh-CN" dirty="0" smtClean="0"/>
              <a:t>总线</a:t>
            </a:r>
            <a:r>
              <a:rPr lang="zh-CN" altLang="en-US" dirty="0" smtClean="0"/>
              <a:t>形</a:t>
            </a:r>
            <a:r>
              <a:rPr lang="zh-CN" altLang="zh-CN" dirty="0" smtClean="0"/>
              <a:t>变为</a:t>
            </a:r>
            <a:r>
              <a:rPr lang="zh-CN" altLang="zh-CN" dirty="0"/>
              <a:t>更加方便的</a:t>
            </a:r>
            <a:r>
              <a:rPr lang="zh-CN" altLang="zh-CN" dirty="0" smtClean="0"/>
              <a:t>星</a:t>
            </a:r>
            <a:r>
              <a:rPr lang="zh-CN" altLang="en-US" dirty="0" smtClean="0"/>
              <a:t>形</a:t>
            </a:r>
            <a:r>
              <a:rPr lang="zh-CN" altLang="zh-CN" dirty="0" smtClean="0"/>
              <a:t>网络</a:t>
            </a:r>
            <a:r>
              <a:rPr lang="zh-CN" altLang="zh-CN" dirty="0"/>
              <a:t>，而以太网也就在局域网中占据了统治地位。</a:t>
            </a:r>
            <a:r>
              <a:rPr lang="zh-CN" altLang="en-US"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endParaRPr lang="zh-CN" altLang="en-US"/>
          </a:p>
        </p:txBody>
      </p:sp>
      <p:sp>
        <p:nvSpPr>
          <p:cNvPr id="429059" name="Rectangle 3"/>
          <p:cNvSpPr>
            <a:spLocks noGrp="1" noChangeArrowheads="1"/>
          </p:cNvSpPr>
          <p:nvPr>
            <p:ph idx="1"/>
          </p:nvPr>
        </p:nvSpPr>
        <p:spPr/>
        <p:txBody>
          <a:bodyPr/>
          <a:lstStyle/>
          <a:p>
            <a:r>
              <a:rPr lang="en-US" altLang="zh-CN" sz="2900" dirty="0" smtClean="0"/>
              <a:t>(1) </a:t>
            </a:r>
            <a:r>
              <a:rPr lang="zh-CN" altLang="en-US" sz="2900" dirty="0" smtClean="0"/>
              <a:t>集线器</a:t>
            </a:r>
            <a:r>
              <a:rPr lang="zh-CN" altLang="en-US" sz="2900" dirty="0"/>
              <a:t>是使用电子器件来模拟实际电缆线的工作，因此整个系统仍然像一个传统的以太网那样运行。 </a:t>
            </a:r>
            <a:endParaRPr lang="zh-CN" altLang="en-US" sz="2900" dirty="0"/>
          </a:p>
          <a:p>
            <a:r>
              <a:rPr lang="en-US" altLang="zh-CN" sz="2900" dirty="0" smtClean="0">
                <a:solidFill>
                  <a:srgbClr val="0000CC"/>
                </a:solidFill>
              </a:rPr>
              <a:t>(2) </a:t>
            </a:r>
            <a:r>
              <a:rPr lang="zh-CN" altLang="en-US" sz="2900" dirty="0" smtClean="0">
                <a:solidFill>
                  <a:srgbClr val="0000CC"/>
                </a:solidFill>
              </a:rPr>
              <a:t>使用</a:t>
            </a:r>
            <a:r>
              <a:rPr lang="zh-CN" altLang="en-US" sz="2900" dirty="0">
                <a:solidFill>
                  <a:srgbClr val="0000CC"/>
                </a:solidFill>
              </a:rPr>
              <a:t>集线器的以太网在</a:t>
            </a:r>
            <a:r>
              <a:rPr lang="zh-CN" altLang="en-US" sz="2900" dirty="0">
                <a:solidFill>
                  <a:srgbClr val="FF0000"/>
                </a:solidFill>
              </a:rPr>
              <a:t>逻辑上仍是一个总线网，</a:t>
            </a:r>
            <a:r>
              <a:rPr lang="zh-CN" altLang="en-US" sz="2900" dirty="0">
                <a:solidFill>
                  <a:srgbClr val="0000CC"/>
                </a:solidFill>
              </a:rPr>
              <a:t>各</a:t>
            </a:r>
            <a:r>
              <a:rPr lang="zh-CN" altLang="en-US" sz="2900" dirty="0">
                <a:solidFill>
                  <a:srgbClr val="FF0000"/>
                </a:solidFill>
              </a:rPr>
              <a:t>工作站</a:t>
            </a:r>
            <a:r>
              <a:rPr lang="zh-CN" altLang="en-US" sz="2900" dirty="0">
                <a:solidFill>
                  <a:srgbClr val="0000CC"/>
                </a:solidFill>
              </a:rPr>
              <a:t>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endParaRPr lang="zh-CN" altLang="en-US" sz="2900" dirty="0">
              <a:solidFill>
                <a:srgbClr val="0000CC"/>
              </a:solidFill>
            </a:endParaRPr>
          </a:p>
          <a:p>
            <a:r>
              <a:rPr lang="en-US" altLang="zh-CN" sz="2900" dirty="0" smtClean="0"/>
              <a:t>(3) </a:t>
            </a:r>
            <a:r>
              <a:rPr lang="zh-CN" altLang="en-US" sz="2900" dirty="0" smtClean="0"/>
              <a:t>集线器</a:t>
            </a:r>
            <a:r>
              <a:rPr lang="zh-CN" altLang="en-US" sz="2900" dirty="0"/>
              <a:t>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a:t>
            </a:r>
            <a:r>
              <a:rPr lang="zh-CN" altLang="zh-CN" sz="2900" dirty="0" smtClean="0"/>
              <a:t>抵消</a:t>
            </a:r>
            <a:r>
              <a:rPr lang="zh-CN" altLang="en-US" sz="2900" dirty="0" smtClean="0"/>
              <a:t>，减少了</a:t>
            </a:r>
            <a:r>
              <a:rPr lang="zh-CN" altLang="zh-CN" sz="2900" dirty="0" smtClean="0"/>
              <a:t>近端串音</a:t>
            </a:r>
            <a:r>
              <a:rPr lang="zh-CN" altLang="en-US" sz="2900" dirty="0" smtClean="0"/>
              <a:t>。</a:t>
            </a:r>
            <a:endParaRPr lang="zh-CN" altLang="en-US" sz="2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4294967295" end="429496729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smtClean="0"/>
              <a:t>3.3.4  </a:t>
            </a:r>
            <a:r>
              <a:rPr lang="zh-CN" altLang="en-US" dirty="0"/>
              <a:t>以太网的信道利用率 </a:t>
            </a:r>
            <a:endParaRPr lang="zh-CN" altLang="en-US" dirty="0"/>
          </a:p>
        </p:txBody>
      </p:sp>
      <p:sp>
        <p:nvSpPr>
          <p:cNvPr id="431107" name="Rectangle 3"/>
          <p:cNvSpPr>
            <a:spLocks noGrp="1" noChangeArrowheads="1"/>
          </p:cNvSpPr>
          <p:nvPr>
            <p:ph idx="1"/>
          </p:nvPr>
        </p:nvSpPr>
        <p:spPr/>
        <p:txBody>
          <a:bodyPr/>
          <a:lstStyle/>
          <a:p>
            <a:r>
              <a:rPr lang="zh-CN" altLang="zh-CN" dirty="0" smtClean="0"/>
              <a:t>由于</a:t>
            </a:r>
            <a:r>
              <a:rPr lang="zh-CN" altLang="zh-CN" dirty="0"/>
              <a:t>碰撞，</a:t>
            </a:r>
            <a:r>
              <a:rPr lang="zh-CN" altLang="zh-CN" dirty="0">
                <a:solidFill>
                  <a:srgbClr val="FF0000"/>
                </a:solidFill>
              </a:rPr>
              <a:t>以太网总的信道利用率并不能</a:t>
            </a:r>
            <a:r>
              <a:rPr lang="zh-CN" altLang="zh-CN" dirty="0" smtClean="0">
                <a:solidFill>
                  <a:srgbClr val="FF0000"/>
                </a:solidFill>
              </a:rPr>
              <a:t>达到</a:t>
            </a:r>
            <a:r>
              <a:rPr lang="en-US" altLang="zh-CN" dirty="0" smtClean="0">
                <a:solidFill>
                  <a:srgbClr val="FF0000"/>
                </a:solidFill>
              </a:rPr>
              <a:t> 100</a:t>
            </a:r>
            <a:r>
              <a:rPr lang="en-US" altLang="zh-CN" dirty="0">
                <a:solidFill>
                  <a:srgbClr val="FF0000"/>
                </a:solidFill>
              </a:rPr>
              <a:t>%</a:t>
            </a:r>
            <a:r>
              <a:rPr lang="zh-CN" altLang="zh-CN" dirty="0">
                <a:solidFill>
                  <a:srgbClr val="FF0000"/>
                </a:solidFill>
              </a:rPr>
              <a:t>。</a:t>
            </a:r>
            <a:endParaRPr lang="en-US" altLang="zh-CN" dirty="0">
              <a:solidFill>
                <a:srgbClr val="FF0000"/>
              </a:solidFill>
            </a:endParaRPr>
          </a:p>
          <a:p>
            <a:r>
              <a:rPr lang="zh-CN" altLang="en-US" dirty="0" smtClean="0">
                <a:sym typeface="Symbol" panose="05050102010706020507"/>
              </a:rPr>
              <a:t>假设</a:t>
            </a:r>
            <a:r>
              <a:rPr lang="zh-CN" altLang="en-US" i="1" dirty="0" smtClean="0">
                <a:sym typeface="Symbol" panose="05050102010706020507"/>
              </a:rPr>
              <a:t> </a:t>
            </a:r>
            <a:r>
              <a:rPr lang="en-US" altLang="zh-CN" i="1" dirty="0">
                <a:sym typeface="Symbol" panose="05050102010706020507"/>
              </a:rPr>
              <a:t> </a:t>
            </a:r>
            <a:r>
              <a:rPr lang="zh-CN" altLang="zh-CN" dirty="0"/>
              <a:t>是以太网单程端到端传播时延</a:t>
            </a:r>
            <a:r>
              <a:rPr lang="zh-CN" altLang="en-US" dirty="0" smtClean="0"/>
              <a:t>。则争用</a:t>
            </a:r>
            <a:r>
              <a:rPr lang="zh-CN" altLang="en-US" dirty="0"/>
              <a:t>期长度为 </a:t>
            </a:r>
            <a:r>
              <a:rPr lang="en-US" altLang="zh-CN" dirty="0"/>
              <a:t>2</a:t>
            </a:r>
            <a:r>
              <a:rPr lang="en-US" altLang="zh-CN" i="1" dirty="0">
                <a:sym typeface="Symbol" panose="05050102010706020507" pitchFamily="18" charset="2"/>
              </a:rPr>
              <a:t></a:t>
            </a:r>
            <a:r>
              <a:rPr lang="zh-CN" altLang="en-US" dirty="0"/>
              <a:t>，即端到端传播时延的两倍。检测到碰撞后不发送干扰信号。</a:t>
            </a:r>
            <a:endParaRPr lang="zh-CN" altLang="en-US" dirty="0"/>
          </a:p>
          <a:p>
            <a:r>
              <a:rPr lang="zh-CN" altLang="en-US" dirty="0" smtClean="0"/>
              <a:t>设帧</a:t>
            </a:r>
            <a:r>
              <a:rPr lang="zh-CN" altLang="en-US" dirty="0"/>
              <a:t>长为 </a:t>
            </a:r>
            <a:r>
              <a:rPr lang="en-US" altLang="zh-CN" i="1" dirty="0">
                <a:latin typeface="Times New Roman" panose="02020603050405020304" pitchFamily="18" charset="0"/>
              </a:rPr>
              <a:t>L</a:t>
            </a:r>
            <a:r>
              <a:rPr lang="en-US" altLang="zh-CN" dirty="0"/>
              <a:t> </a:t>
            </a:r>
            <a:r>
              <a:rPr lang="en-US" altLang="zh-CN" dirty="0">
                <a:latin typeface="Times New Roman" panose="02020603050405020304" pitchFamily="18" charset="0"/>
              </a:rPr>
              <a:t>(bit)</a:t>
            </a:r>
            <a:r>
              <a:rPr lang="zh-CN" altLang="en-US" dirty="0">
                <a:latin typeface="Times New Roman" panose="02020603050405020304" pitchFamily="18" charset="0"/>
              </a:rPr>
              <a:t>，</a:t>
            </a:r>
            <a:r>
              <a:rPr lang="zh-CN" altLang="en-US" dirty="0"/>
              <a:t>数据发送速率为 </a:t>
            </a:r>
            <a:r>
              <a:rPr lang="en-US" altLang="zh-CN" i="1" dirty="0">
                <a:latin typeface="Times New Roman" panose="02020603050405020304" pitchFamily="18" charset="0"/>
              </a:rPr>
              <a:t>C </a:t>
            </a:r>
            <a:r>
              <a:rPr lang="en-US" altLang="zh-CN" dirty="0">
                <a:latin typeface="Times New Roman" panose="02020603050405020304" pitchFamily="18" charset="0"/>
              </a:rPr>
              <a:t>(</a:t>
            </a:r>
            <a:r>
              <a:rPr lang="en-US" altLang="zh-CN" dirty="0" smtClean="0">
                <a:latin typeface="Times New Roman" panose="02020603050405020304" pitchFamily="18" charset="0"/>
              </a:rPr>
              <a:t>bit/s</a:t>
            </a:r>
            <a:r>
              <a:rPr lang="en-US" altLang="zh-CN" dirty="0">
                <a:latin typeface="Times New Roman" panose="02020603050405020304" pitchFamily="18" charset="0"/>
              </a:rPr>
              <a:t>)</a:t>
            </a:r>
            <a:r>
              <a:rPr lang="zh-CN" altLang="en-US" dirty="0" smtClean="0">
                <a:latin typeface="Times New Roman" panose="02020603050405020304" pitchFamily="18" charset="0"/>
              </a:rPr>
              <a:t>，则</a:t>
            </a:r>
            <a:r>
              <a:rPr lang="zh-CN" altLang="en-US" dirty="0" smtClean="0"/>
              <a:t>帧</a:t>
            </a:r>
            <a:r>
              <a:rPr lang="zh-CN" altLang="en-US" dirty="0"/>
              <a:t>的发送时间为 </a:t>
            </a:r>
            <a:r>
              <a:rPr lang="en-US" altLang="zh-CN" dirty="0">
                <a:latin typeface="Times New Roman" panose="02020603050405020304" pitchFamily="18" charset="0"/>
              </a:rPr>
              <a:t> </a:t>
            </a:r>
            <a:r>
              <a:rPr lang="en-US" altLang="zh-CN" i="1" dirty="0">
                <a:latin typeface="Times New Roman" panose="02020603050405020304" pitchFamily="18" charset="0"/>
              </a:rPr>
              <a:t>T</a:t>
            </a:r>
            <a:r>
              <a:rPr lang="en-US" altLang="zh-CN" baseline="-25000" dirty="0">
                <a:latin typeface="Times New Roman" panose="02020603050405020304" pitchFamily="18" charset="0"/>
              </a:rPr>
              <a:t>0</a:t>
            </a:r>
            <a:r>
              <a:rPr lang="en-US" altLang="zh-CN" dirty="0">
                <a:latin typeface="Times New Roman" panose="02020603050405020304" pitchFamily="18" charset="0"/>
              </a:rPr>
              <a:t> </a:t>
            </a:r>
            <a:r>
              <a:rPr lang="en-US" altLang="zh-CN" dirty="0" smtClean="0">
                <a:latin typeface="Times New Roman" panose="02020603050405020304" pitchFamily="18" charset="0"/>
              </a:rPr>
              <a:t>= </a:t>
            </a:r>
            <a:r>
              <a:rPr lang="en-US" altLang="zh-CN" i="1" dirty="0" smtClean="0">
                <a:latin typeface="Times New Roman" panose="02020603050405020304" pitchFamily="18" charset="0"/>
              </a:rPr>
              <a:t>L</a:t>
            </a:r>
            <a:r>
              <a:rPr lang="en-US" altLang="zh-CN" dirty="0" smtClean="0">
                <a:latin typeface="Times New Roman" panose="02020603050405020304" pitchFamily="18" charset="0"/>
              </a:rPr>
              <a:t>/</a:t>
            </a:r>
            <a:r>
              <a:rPr lang="en-US" altLang="zh-CN" i="1" dirty="0" smtClean="0">
                <a:latin typeface="Times New Roman" panose="02020603050405020304" pitchFamily="18" charset="0"/>
              </a:rPr>
              <a:t>C</a:t>
            </a:r>
            <a:r>
              <a:rPr lang="en-US" altLang="zh-CN" dirty="0" smtClean="0">
                <a:latin typeface="Times New Roman" panose="02020603050405020304" pitchFamily="18" charset="0"/>
              </a:rPr>
              <a:t> (</a:t>
            </a:r>
            <a:r>
              <a:rPr lang="en-US" altLang="zh-CN" dirty="0">
                <a:latin typeface="Times New Roman" panose="02020603050405020304" pitchFamily="18" charset="0"/>
              </a:rPr>
              <a:t>s)</a:t>
            </a:r>
            <a:r>
              <a:rPr lang="zh-CN" altLang="en-US" dirty="0">
                <a:latin typeface="Times New Roman" panose="02020603050405020304" pitchFamily="18" charset="0"/>
              </a:rPr>
              <a:t>。</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dirty="0" smtClean="0"/>
              <a:t>以太网信道</a:t>
            </a:r>
            <a:r>
              <a:rPr lang="zh-CN" altLang="en-US" dirty="0"/>
              <a:t>被占用的情况</a:t>
            </a:r>
            <a:endParaRPr lang="zh-CN" altLang="en-US" dirty="0"/>
          </a:p>
        </p:txBody>
      </p:sp>
      <p:sp>
        <p:nvSpPr>
          <p:cNvPr id="432131" name="Rectangle 3"/>
          <p:cNvSpPr>
            <a:spLocks noGrp="1" noChangeArrowheads="1"/>
          </p:cNvSpPr>
          <p:nvPr>
            <p:ph idx="1"/>
          </p:nvPr>
        </p:nvSpPr>
        <p:spPr/>
        <p:txBody>
          <a:bodyPr/>
          <a:lstStyle/>
          <a:p>
            <a:r>
              <a:rPr lang="zh-CN" altLang="zh-CN" sz="2800" dirty="0" smtClean="0"/>
              <a:t>一</a:t>
            </a:r>
            <a:r>
              <a:rPr lang="zh-CN" altLang="zh-CN" sz="2800" dirty="0"/>
              <a:t>个站在发送帧时出现了碰撞。经过一个争用</a:t>
            </a:r>
            <a:r>
              <a:rPr lang="zh-CN" altLang="zh-CN" sz="2800" dirty="0" smtClean="0"/>
              <a:t>期</a:t>
            </a:r>
            <a:r>
              <a:rPr lang="en-US" altLang="zh-CN" sz="2800" dirty="0" smtClean="0"/>
              <a:t> 2</a:t>
            </a:r>
            <a:r>
              <a:rPr lang="en-US" altLang="zh-CN" sz="2800" i="1" dirty="0" smtClean="0">
                <a:sym typeface="Symbol" panose="05050102010706020507"/>
              </a:rPr>
              <a:t> </a:t>
            </a:r>
            <a:r>
              <a:rPr lang="zh-CN" altLang="zh-CN" sz="2800" dirty="0" smtClean="0"/>
              <a:t>后</a:t>
            </a:r>
            <a:r>
              <a:rPr lang="zh-CN" altLang="en-US" sz="2800" dirty="0" smtClean="0"/>
              <a:t>，</a:t>
            </a:r>
            <a:r>
              <a:rPr lang="zh-CN" altLang="zh-CN" sz="2800" dirty="0" smtClean="0"/>
              <a:t>可能</a:t>
            </a:r>
            <a:r>
              <a:rPr lang="zh-CN" altLang="zh-CN" sz="2800" dirty="0"/>
              <a:t>又出现了碰撞。这样经过若干个争用期后，一个站发送成功了</a:t>
            </a:r>
            <a:r>
              <a:rPr lang="zh-CN" altLang="zh-CN" sz="2800" dirty="0" smtClean="0"/>
              <a:t>。</a:t>
            </a:r>
            <a:r>
              <a:rPr lang="zh-CN" altLang="zh-CN" sz="2800" dirty="0"/>
              <a:t>假定发送帧需要的时间</a:t>
            </a:r>
            <a:r>
              <a:rPr lang="zh-CN" altLang="zh-CN" sz="2800" dirty="0" smtClean="0"/>
              <a:t>是</a:t>
            </a:r>
            <a:r>
              <a:rPr lang="en-US" altLang="zh-CN" sz="2800" dirty="0" smtClean="0"/>
              <a:t> </a:t>
            </a:r>
            <a:r>
              <a:rPr lang="en-US" altLang="zh-CN" sz="2800" i="1" dirty="0" smtClean="0"/>
              <a:t>T</a:t>
            </a:r>
            <a:r>
              <a:rPr lang="en-US" altLang="zh-CN" sz="2800" baseline="-25000" dirty="0" smtClean="0"/>
              <a:t>0</a:t>
            </a:r>
            <a:r>
              <a:rPr lang="zh-CN" altLang="zh-CN" sz="2800" dirty="0" smtClean="0"/>
              <a:t>。</a:t>
            </a:r>
            <a:endParaRPr lang="en-US" altLang="zh-CN" sz="2800" dirty="0" smtClean="0"/>
          </a:p>
        </p:txBody>
      </p:sp>
      <p:grpSp>
        <p:nvGrpSpPr>
          <p:cNvPr id="3" name="组合 2"/>
          <p:cNvGrpSpPr/>
          <p:nvPr/>
        </p:nvGrpSpPr>
        <p:grpSpPr>
          <a:xfrm>
            <a:off x="435650" y="2981299"/>
            <a:ext cx="9269878" cy="2247901"/>
            <a:chOff x="330201" y="3284984"/>
            <a:chExt cx="9269878" cy="2247901"/>
          </a:xfrm>
        </p:grpSpPr>
        <p:grpSp>
          <p:nvGrpSpPr>
            <p:cNvPr id="2" name="组合 1"/>
            <p:cNvGrpSpPr/>
            <p:nvPr/>
          </p:nvGrpSpPr>
          <p:grpSpPr>
            <a:xfrm>
              <a:off x="818621" y="3284984"/>
              <a:ext cx="8781458" cy="2247901"/>
              <a:chOff x="818621" y="3284984"/>
              <a:chExt cx="8781458"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4" name="Freeform 16"/>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5" name="Text Box 17"/>
              <p:cNvSpPr txBox="1">
                <a:spLocks noChangeArrowheads="1"/>
              </p:cNvSpPr>
              <p:nvPr/>
            </p:nvSpPr>
            <p:spPr bwMode="auto">
              <a:xfrm>
                <a:off x="6000354" y="3978722"/>
                <a:ext cx="2016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  送  成  功 </a:t>
                </a:r>
                <a:endParaRPr kumimoji="1" lang="zh-CN" altLang="en-US" sz="2400" b="1">
                  <a:solidFill>
                    <a:srgbClr val="000099"/>
                  </a:solidFill>
                  <a:latin typeface="+mn-lt"/>
                  <a:ea typeface="黑体" panose="02010609060101010101" pitchFamily="2" charset="-122"/>
                </a:endParaRP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争用期 </a:t>
                </a:r>
                <a:endParaRPr kumimoji="1" lang="zh-CN" altLang="en-US" sz="2400" b="1">
                  <a:solidFill>
                    <a:srgbClr val="000099"/>
                  </a:solidFill>
                  <a:latin typeface="+mn-lt"/>
                  <a:ea typeface="黑体" panose="02010609060101010101" pitchFamily="2" charset="-122"/>
                </a:endParaRP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争用期 </a:t>
                </a:r>
                <a:endParaRPr kumimoji="1" lang="zh-CN" altLang="en-US" sz="2400" b="1">
                  <a:solidFill>
                    <a:srgbClr val="000099"/>
                  </a:solidFill>
                  <a:latin typeface="+mn-lt"/>
                  <a:ea typeface="黑体" panose="02010609060101010101" pitchFamily="2" charset="-122"/>
                </a:endParaRP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争用期 </a:t>
                </a:r>
                <a:endParaRPr kumimoji="1" lang="zh-CN" altLang="en-US" sz="2400" b="1" dirty="0">
                  <a:solidFill>
                    <a:srgbClr val="000099"/>
                  </a:solidFill>
                  <a:latin typeface="+mn-lt"/>
                  <a:ea typeface="黑体" panose="02010609060101010101" pitchFamily="2" charset="-122"/>
                </a:endParaRP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anose="02010609060101010101" pitchFamily="2" charset="-122"/>
                  </a:rPr>
                  <a:t>2</a:t>
                </a:r>
                <a:r>
                  <a:rPr kumimoji="1" lang="en-US" altLang="zh-CN" sz="2000" b="1" i="1" kern="0" dirty="0">
                    <a:solidFill>
                      <a:srgbClr val="000099"/>
                    </a:solidFill>
                    <a:latin typeface="+mn-lt"/>
                    <a:ea typeface="黑体" panose="02010609060101010101" pitchFamily="2" charset="-122"/>
                    <a:sym typeface="Symbol" panose="05050102010706020507"/>
                  </a:rPr>
                  <a:t></a:t>
                </a:r>
                <a:endParaRPr kumimoji="1" lang="en-US" altLang="zh-CN" sz="2000" b="1" i="1" kern="0" dirty="0">
                  <a:solidFill>
                    <a:srgbClr val="000099"/>
                  </a:solidFill>
                  <a:latin typeface="+mn-lt"/>
                  <a:ea typeface="黑体" panose="02010609060101010101" pitchFamily="2"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68" name="Text Box 40"/>
              <p:cNvSpPr txBox="1">
                <a:spLocks noChangeArrowheads="1"/>
              </p:cNvSpPr>
              <p:nvPr/>
            </p:nvSpPr>
            <p:spPr bwMode="auto">
              <a:xfrm>
                <a:off x="6724385" y="4607373"/>
                <a:ext cx="4106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a:solidFill>
                      <a:srgbClr val="000099"/>
                    </a:solidFill>
                    <a:latin typeface="+mn-lt"/>
                    <a:ea typeface="黑体" panose="02010609060101010101" pitchFamily="2" charset="-122"/>
                  </a:rPr>
                  <a:t>T</a:t>
                </a:r>
                <a:r>
                  <a:rPr kumimoji="1" lang="en-US" altLang="zh-CN" b="1" baseline="-25000">
                    <a:solidFill>
                      <a:srgbClr val="000099"/>
                    </a:solidFill>
                    <a:latin typeface="+mn-lt"/>
                    <a:ea typeface="黑体" panose="02010609060101010101" pitchFamily="2" charset="-122"/>
                  </a:rPr>
                  <a:t>0</a:t>
                </a:r>
                <a:endParaRPr kumimoji="1" lang="en-US" altLang="zh-CN" b="1">
                  <a:solidFill>
                    <a:srgbClr val="000099"/>
                  </a:solidFill>
                  <a:latin typeface="+mn-lt"/>
                  <a:ea typeface="黑体" panose="02010609060101010101" pitchFamily="2"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kern="0" dirty="0">
                    <a:solidFill>
                      <a:srgbClr val="000099"/>
                    </a:solidFill>
                    <a:ea typeface="黑体" panose="02010609060101010101" pitchFamily="2" charset="-122"/>
                    <a:sym typeface="Symbol" panose="05050102010706020507"/>
                  </a:rPr>
                  <a:t></a:t>
                </a:r>
                <a:endParaRPr kumimoji="1" lang="en-US" altLang="zh-CN" sz="2000" b="1" i="1" kern="0" dirty="0">
                  <a:solidFill>
                    <a:srgbClr val="000099"/>
                  </a:solidFill>
                  <a:ea typeface="黑体" panose="02010609060101010101" pitchFamily="2" charset="-122"/>
                </a:endParaRPr>
              </a:p>
            </p:txBody>
          </p:sp>
          <p:sp>
            <p:nvSpPr>
              <p:cNvPr id="432170" name="Text Box 42"/>
              <p:cNvSpPr txBox="1">
                <a:spLocks noChangeArrowheads="1"/>
              </p:cNvSpPr>
              <p:nvPr/>
            </p:nvSpPr>
            <p:spPr bwMode="auto">
              <a:xfrm>
                <a:off x="9338469" y="4199385"/>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dirty="0">
                    <a:solidFill>
                      <a:srgbClr val="000099"/>
                    </a:solidFill>
                    <a:latin typeface="+mn-lt"/>
                    <a:ea typeface="黑体" panose="02010609060101010101" pitchFamily="2" charset="-122"/>
                  </a:rPr>
                  <a:t>t</a:t>
                </a:r>
                <a:endParaRPr kumimoji="1" lang="en-US" altLang="zh-CN" b="1" i="1" dirty="0">
                  <a:solidFill>
                    <a:srgbClr val="000099"/>
                  </a:solidFill>
                  <a:latin typeface="+mn-lt"/>
                  <a:ea typeface="黑体" panose="02010609060101010101" pitchFamily="2" charset="-122"/>
                </a:endParaRP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占用期 </a:t>
                </a:r>
                <a:endParaRPr kumimoji="1" lang="zh-CN" altLang="en-US" sz="2400" b="1">
                  <a:solidFill>
                    <a:srgbClr val="000099"/>
                  </a:solidFill>
                  <a:latin typeface="+mn-lt"/>
                  <a:ea typeface="黑体" panose="02010609060101010101" pitchFamily="2" charset="-122"/>
                </a:endParaRP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发生碰撞 </a:t>
                </a:r>
                <a:endParaRPr kumimoji="1" lang="zh-CN" altLang="en-US" sz="2400" b="1">
                  <a:solidFill>
                    <a:srgbClr val="000099"/>
                  </a:solidFill>
                  <a:latin typeface="+mn-lt"/>
                  <a:ea typeface="黑体" panose="02010609060101010101" pitchFamily="2" charset="-122"/>
                </a:endParaRP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b="1">
                    <a:solidFill>
                      <a:srgbClr val="000099"/>
                    </a:solidFill>
                    <a:latin typeface="+mn-lt"/>
                    <a:ea typeface="黑体" panose="02010609060101010101" pitchFamily="2" charset="-122"/>
                  </a:rPr>
                  <a:t>发送一帧所需的平均时间</a:t>
                </a:r>
                <a:endParaRPr kumimoji="1" lang="zh-CN" altLang="en-US" sz="2400" b="1">
                  <a:solidFill>
                    <a:srgbClr val="000099"/>
                  </a:solidFill>
                  <a:latin typeface="+mn-lt"/>
                  <a:ea typeface="黑体" panose="02010609060101010101" pitchFamily="2" charset="-122"/>
                </a:endParaRPr>
              </a:p>
            </p:txBody>
          </p:sp>
          <p:sp>
            <p:nvSpPr>
              <p:cNvPr id="432177" name="Text Box 49"/>
              <p:cNvSpPr txBox="1">
                <a:spLocks noChangeArrowheads="1"/>
              </p:cNvSpPr>
              <p:nvPr/>
            </p:nvSpPr>
            <p:spPr bwMode="auto">
              <a:xfrm>
                <a:off x="3430985" y="395967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t>
                </a:r>
                <a:endParaRPr kumimoji="1" lang="en-US" altLang="zh-CN" b="1">
                  <a:solidFill>
                    <a:srgbClr val="000099"/>
                  </a:solidFill>
                  <a:latin typeface="+mn-lt"/>
                  <a:ea typeface="黑体" panose="02010609060101010101" pitchFamily="2" charset="-122"/>
                </a:endParaRP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anose="02010609060101010101" pitchFamily="2" charset="-122"/>
                  </a:rPr>
                  <a:t>2</a:t>
                </a:r>
                <a:r>
                  <a:rPr kumimoji="1" lang="en-US" altLang="zh-CN" sz="2000" b="1" i="1" kern="0" dirty="0">
                    <a:solidFill>
                      <a:srgbClr val="000099"/>
                    </a:solidFill>
                    <a:latin typeface="+mn-lt"/>
                    <a:ea typeface="黑体" panose="02010609060101010101" pitchFamily="2" charset="-122"/>
                    <a:sym typeface="Symbol" panose="05050102010706020507"/>
                  </a:rPr>
                  <a:t></a:t>
                </a:r>
                <a:endParaRPr kumimoji="1" lang="en-US" altLang="zh-CN" sz="2000" b="1" i="1" kern="0" dirty="0">
                  <a:solidFill>
                    <a:srgbClr val="000099"/>
                  </a:solidFill>
                  <a:latin typeface="+mn-lt"/>
                  <a:ea typeface="黑体" panose="02010609060101010101" pitchFamily="2"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anose="02010609060101010101" pitchFamily="2" charset="-122"/>
                  </a:rPr>
                  <a:t>2</a:t>
                </a:r>
                <a:r>
                  <a:rPr kumimoji="1" lang="en-US" altLang="zh-CN" sz="2000" b="1" i="1" kern="0" dirty="0">
                    <a:solidFill>
                      <a:srgbClr val="000099"/>
                    </a:solidFill>
                    <a:latin typeface="+mn-lt"/>
                    <a:ea typeface="黑体" panose="02010609060101010101" pitchFamily="2" charset="-122"/>
                    <a:sym typeface="Symbol" panose="05050102010706020507"/>
                  </a:rPr>
                  <a:t></a:t>
                </a:r>
                <a:endParaRPr kumimoji="1" lang="en-US" altLang="zh-CN" sz="2000" b="1" i="1" kern="0" dirty="0">
                  <a:solidFill>
                    <a:srgbClr val="000099"/>
                  </a:solidFill>
                  <a:latin typeface="+mn-lt"/>
                  <a:ea typeface="黑体" panose="02010609060101010101" pitchFamily="2"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en-US" altLang="zh-CN" dirty="0" smtClean="0">
                <a:sym typeface="+mn-ea"/>
              </a:rPr>
              <a:t>3.3.4  </a:t>
            </a:r>
            <a:r>
              <a:rPr lang="zh-CN" altLang="en-US" dirty="0">
                <a:sym typeface="+mn-ea"/>
              </a:rPr>
              <a:t>以太网的信道利用率 </a:t>
            </a:r>
            <a:endParaRPr lang="en-US" altLang="zh-CN" dirty="0"/>
          </a:p>
        </p:txBody>
      </p:sp>
      <p:sp>
        <p:nvSpPr>
          <p:cNvPr id="641027" name="Rectangle 3"/>
          <p:cNvSpPr>
            <a:spLocks noGrp="1" noChangeArrowheads="1"/>
          </p:cNvSpPr>
          <p:nvPr>
            <p:ph idx="1"/>
          </p:nvPr>
        </p:nvSpPr>
        <p:spPr/>
        <p:txBody>
          <a:bodyPr/>
          <a:lstStyle/>
          <a:p>
            <a:r>
              <a:rPr lang="zh-CN" altLang="zh-CN" dirty="0">
                <a:sym typeface="+mn-ea"/>
              </a:rPr>
              <a:t>成功发送一个帧需要占用信道的时间</a:t>
            </a:r>
            <a:r>
              <a:rPr lang="zh-CN" altLang="zh-CN" dirty="0" smtClean="0">
                <a:sym typeface="+mn-ea"/>
              </a:rPr>
              <a:t>是</a:t>
            </a:r>
            <a:r>
              <a:rPr lang="en-US" altLang="zh-CN" dirty="0" smtClean="0">
                <a:sym typeface="+mn-ea"/>
              </a:rPr>
              <a:t> </a:t>
            </a:r>
            <a:r>
              <a:rPr lang="en-US" altLang="zh-CN" i="1" dirty="0" smtClean="0">
                <a:solidFill>
                  <a:srgbClr val="FF0000"/>
                </a:solidFill>
                <a:sym typeface="+mn-ea"/>
              </a:rPr>
              <a:t>T</a:t>
            </a:r>
            <a:r>
              <a:rPr lang="en-US" altLang="zh-CN" baseline="-25000" dirty="0" smtClean="0">
                <a:solidFill>
                  <a:srgbClr val="FF0000"/>
                </a:solidFill>
                <a:sym typeface="+mn-ea"/>
              </a:rPr>
              <a:t>0</a:t>
            </a:r>
            <a:r>
              <a:rPr lang="en-US" altLang="zh-CN" dirty="0" smtClean="0">
                <a:solidFill>
                  <a:srgbClr val="FF0000"/>
                </a:solidFill>
                <a:sym typeface="+mn-ea"/>
              </a:rPr>
              <a:t> </a:t>
            </a:r>
            <a:r>
              <a:rPr lang="en-US" altLang="zh-CN" dirty="0">
                <a:solidFill>
                  <a:srgbClr val="FF0000"/>
                </a:solidFill>
                <a:sym typeface="+mn-ea"/>
              </a:rPr>
              <a:t>+ </a:t>
            </a:r>
            <a:r>
              <a:rPr lang="en-US" altLang="zh-CN" i="1" dirty="0">
                <a:solidFill>
                  <a:srgbClr val="FF0000"/>
                </a:solidFill>
                <a:sym typeface="Symbol" panose="05050102010706020507"/>
              </a:rPr>
              <a:t></a:t>
            </a:r>
            <a:endParaRPr lang="zh-CN" altLang="en-US" dirty="0"/>
          </a:p>
          <a:p>
            <a:r>
              <a:rPr lang="zh-CN" altLang="en-US" dirty="0"/>
              <a:t>要提高以太网的信道利用率，就必须减小 </a:t>
            </a:r>
            <a:r>
              <a:rPr lang="zh-CN" altLang="en-US" i="1" dirty="0">
                <a:sym typeface="Symbol" panose="05050102010706020507" pitchFamily="18" charset="2"/>
              </a:rPr>
              <a:t> </a:t>
            </a:r>
            <a:r>
              <a:rPr lang="zh-CN" altLang="en-US" dirty="0"/>
              <a:t>与 </a:t>
            </a:r>
            <a:r>
              <a:rPr lang="en-US" altLang="zh-CN" i="1" dirty="0"/>
              <a:t>T</a:t>
            </a:r>
            <a:r>
              <a:rPr lang="en-US" altLang="zh-CN" baseline="-25000" dirty="0"/>
              <a:t>0 </a:t>
            </a:r>
            <a:r>
              <a:rPr lang="zh-CN" altLang="en-US" dirty="0"/>
              <a:t>之比</a:t>
            </a:r>
            <a:r>
              <a:rPr lang="zh-CN" altLang="en-US" dirty="0" smtClean="0"/>
              <a:t>。</a:t>
            </a:r>
            <a:endParaRPr lang="en-US" altLang="zh-CN" dirty="0" smtClean="0"/>
          </a:p>
          <a:p>
            <a:r>
              <a:rPr lang="zh-CN" altLang="en-US" dirty="0"/>
              <a:t>定义参数</a:t>
            </a:r>
            <a:endParaRPr lang="zh-CN" altLang="en-US" dirty="0"/>
          </a:p>
        </p:txBody>
      </p:sp>
      <p:graphicFrame>
        <p:nvGraphicFramePr>
          <p:cNvPr id="641030" name="Object 6"/>
          <p:cNvGraphicFramePr>
            <a:graphicFrameLocks noChangeAspect="1"/>
          </p:cNvGraphicFramePr>
          <p:nvPr/>
        </p:nvGraphicFramePr>
        <p:xfrm>
          <a:off x="2967355" y="2841878"/>
          <a:ext cx="2046044" cy="792088"/>
        </p:xfrm>
        <a:graphic>
          <a:graphicData uri="http://schemas.openxmlformats.org/presentationml/2006/ole">
            <mc:AlternateContent xmlns:mc="http://schemas.openxmlformats.org/markup-compatibility/2006">
              <mc:Choice xmlns:v="urn:schemas-microsoft-com:vml" Requires="v">
                <p:oleObj spid="_x0000_s1025" name="公式" r:id="rId1" imgW="13106400" imgH="5486400" progId="">
                  <p:embed/>
                </p:oleObj>
              </mc:Choice>
              <mc:Fallback>
                <p:oleObj name="公式" r:id="rId1" imgW="13106400" imgH="5486400" progId="">
                  <p:embed/>
                  <p:pic>
                    <p:nvPicPr>
                      <p:cNvPr id="0" name="图片 1024" descr="image5"/>
                      <p:cNvPicPr>
                        <a:picLocks noChangeAspect="1"/>
                      </p:cNvPicPr>
                      <p:nvPr/>
                    </p:nvPicPr>
                    <p:blipFill>
                      <a:blip r:embed="rId2"/>
                      <a:stretch>
                        <a:fillRect/>
                      </a:stretch>
                    </p:blipFill>
                    <p:spPr>
                      <a:xfrm>
                        <a:off x="2967355" y="2841878"/>
                        <a:ext cx="2046044" cy="792088"/>
                      </a:xfrm>
                      <a:prstGeom prst="rect">
                        <a:avLst/>
                      </a:prstGeom>
                      <a:solidFill>
                        <a:srgbClr val="FFFFFF"/>
                      </a:solidFill>
                      <a:ln w="9525">
                        <a:noFill/>
                      </a:ln>
                    </p:spPr>
                  </p:pic>
                </p:oleObj>
              </mc:Fallback>
            </mc:AlternateContent>
          </a:graphicData>
        </a:graphic>
      </p:graphicFrame>
      <p:sp>
        <p:nvSpPr>
          <p:cNvPr id="641033" name="Text Box 9"/>
          <p:cNvSpPr txBox="1">
            <a:spLocks noChangeArrowheads="1"/>
          </p:cNvSpPr>
          <p:nvPr/>
        </p:nvSpPr>
        <p:spPr bwMode="auto">
          <a:xfrm>
            <a:off x="1080191" y="3737342"/>
            <a:ext cx="8208912" cy="1794337"/>
          </a:xfrm>
          <a:prstGeom prst="rect">
            <a:avLst/>
          </a:prstGeom>
          <a:solidFill>
            <a:srgbClr val="FFFF66"/>
          </a:solidFill>
          <a:ln>
            <a:solidFill>
              <a:srgbClr val="000066"/>
            </a:solidFill>
          </a:ln>
          <a:effectLst/>
        </p:spPr>
        <p:txBody>
          <a:bodyPr wrap="square">
            <a:spAutoFit/>
          </a:bodyPr>
          <a:lstStyle/>
          <a:p>
            <a:pPr marL="342900" indent="-342900">
              <a:lnSpc>
                <a:spcPct val="110000"/>
              </a:lnSpc>
              <a:spcBef>
                <a:spcPts val="600"/>
              </a:spcBef>
              <a:buSzPct val="80000"/>
              <a:buFont typeface="Wingdings" panose="05000000000000000000" pitchFamily="2" charset="2"/>
              <a:buChar char="l"/>
            </a:pPr>
            <a:r>
              <a:rPr lang="el-GR" altLang="zh-CN" sz="2400" i="1" dirty="0">
                <a:solidFill>
                  <a:srgbClr val="000066"/>
                </a:solidFill>
                <a:ea typeface="宋体" panose="02010600030101010101" pitchFamily="2" charset="-122"/>
              </a:rPr>
              <a:t>α </a:t>
            </a:r>
            <a:r>
              <a:rPr lang="en-US" altLang="zh-CN" sz="2400" b="1" dirty="0" smtClean="0">
                <a:solidFill>
                  <a:srgbClr val="000066"/>
                </a:solidFill>
                <a:latin typeface="+mn-lt"/>
                <a:ea typeface="黑体" panose="02010609060101010101" pitchFamily="2" charset="-122"/>
              </a:rPr>
              <a:t>→0</a:t>
            </a:r>
            <a:r>
              <a:rPr lang="zh-CN" altLang="en-US" sz="2400" b="1" dirty="0" smtClean="0">
                <a:solidFill>
                  <a:srgbClr val="000066"/>
                </a:solidFill>
                <a:latin typeface="+mn-lt"/>
                <a:ea typeface="黑体" panose="02010609060101010101" pitchFamily="2" charset="-122"/>
              </a:rPr>
              <a:t>，表示</a:t>
            </a:r>
            <a:r>
              <a:rPr lang="zh-CN" altLang="en-US" sz="2400" b="1" dirty="0">
                <a:solidFill>
                  <a:srgbClr val="000066"/>
                </a:solidFill>
                <a:latin typeface="+mn-lt"/>
                <a:ea typeface="黑体" panose="02010609060101010101" pitchFamily="2" charset="-122"/>
              </a:rPr>
              <a:t>一发生碰撞就立即可以检测出来</a:t>
            </a:r>
            <a:r>
              <a:rPr lang="zh-CN" altLang="en-US" sz="2400" b="1" dirty="0" smtClean="0">
                <a:solidFill>
                  <a:srgbClr val="000066"/>
                </a:solidFill>
                <a:latin typeface="+mn-lt"/>
                <a:ea typeface="黑体" panose="02010609060101010101" pitchFamily="2" charset="-122"/>
              </a:rPr>
              <a:t>， </a:t>
            </a:r>
            <a:r>
              <a:rPr lang="zh-CN" altLang="en-US" sz="2400" b="1" dirty="0">
                <a:solidFill>
                  <a:srgbClr val="000066"/>
                </a:solidFill>
                <a:latin typeface="+mn-lt"/>
                <a:ea typeface="黑体" panose="02010609060101010101" pitchFamily="2" charset="-122"/>
              </a:rPr>
              <a:t>并立即停止发送，因而信道利用率很高。</a:t>
            </a:r>
            <a:endParaRPr lang="zh-CN" altLang="en-US" sz="2400" b="1" dirty="0">
              <a:solidFill>
                <a:srgbClr val="000066"/>
              </a:solidFill>
              <a:latin typeface="+mn-lt"/>
              <a:ea typeface="黑体" panose="02010609060101010101" pitchFamily="2" charset="-122"/>
            </a:endParaRPr>
          </a:p>
          <a:p>
            <a:pPr marL="342900" indent="-342900">
              <a:lnSpc>
                <a:spcPct val="110000"/>
              </a:lnSpc>
              <a:spcBef>
                <a:spcPts val="600"/>
              </a:spcBef>
              <a:buSzPct val="80000"/>
              <a:buFont typeface="Wingdings" panose="05000000000000000000" pitchFamily="2" charset="2"/>
              <a:buChar char="l"/>
            </a:pPr>
            <a:r>
              <a:rPr lang="el-GR" altLang="zh-CN" sz="2400" i="1" dirty="0">
                <a:solidFill>
                  <a:srgbClr val="000066"/>
                </a:solidFill>
                <a:ea typeface="宋体" panose="02010600030101010101" pitchFamily="2" charset="-122"/>
              </a:rPr>
              <a:t>α</a:t>
            </a:r>
            <a:r>
              <a:rPr lang="en-US" altLang="zh-CN" sz="2400" b="1" i="1" dirty="0" smtClean="0">
                <a:solidFill>
                  <a:srgbClr val="000066"/>
                </a:solidFill>
                <a:latin typeface="+mn-lt"/>
                <a:ea typeface="黑体" panose="02010609060101010101" pitchFamily="2" charset="-122"/>
              </a:rPr>
              <a:t> </a:t>
            </a:r>
            <a:r>
              <a:rPr lang="zh-CN" altLang="en-US" sz="2400" b="1" dirty="0">
                <a:solidFill>
                  <a:srgbClr val="000066"/>
                </a:solidFill>
                <a:latin typeface="+mn-lt"/>
                <a:ea typeface="黑体" panose="02010609060101010101" pitchFamily="2" charset="-122"/>
              </a:rPr>
              <a:t>越大，表明争用期所占的比例增大，每</a:t>
            </a:r>
            <a:r>
              <a:rPr lang="zh-CN" altLang="en-US" sz="2400" b="1" dirty="0" smtClean="0">
                <a:solidFill>
                  <a:srgbClr val="000066"/>
                </a:solidFill>
                <a:latin typeface="+mn-lt"/>
                <a:ea typeface="黑体" panose="02010609060101010101" pitchFamily="2" charset="-122"/>
              </a:rPr>
              <a:t>发生</a:t>
            </a:r>
            <a:r>
              <a:rPr lang="zh-CN" altLang="en-US" sz="2400" b="1" dirty="0">
                <a:solidFill>
                  <a:srgbClr val="000066"/>
                </a:solidFill>
                <a:latin typeface="+mn-lt"/>
                <a:ea typeface="黑体" panose="02010609060101010101" pitchFamily="2" charset="-122"/>
              </a:rPr>
              <a:t>一次碰撞就浪费许多信道资源，使得</a:t>
            </a:r>
            <a:r>
              <a:rPr lang="zh-CN" altLang="en-US" sz="2400" b="1" dirty="0" smtClean="0">
                <a:solidFill>
                  <a:srgbClr val="000066"/>
                </a:solidFill>
                <a:latin typeface="+mn-lt"/>
                <a:ea typeface="黑体" panose="02010609060101010101" pitchFamily="2" charset="-122"/>
              </a:rPr>
              <a:t>信道利用率</a:t>
            </a:r>
            <a:r>
              <a:rPr lang="zh-CN" altLang="en-US" sz="2400" b="1" dirty="0">
                <a:solidFill>
                  <a:srgbClr val="000066"/>
                </a:solidFill>
                <a:latin typeface="+mn-lt"/>
                <a:ea typeface="黑体" panose="02010609060101010101" pitchFamily="2" charset="-122"/>
              </a:rPr>
              <a:t>明显降低。 </a:t>
            </a:r>
            <a:endParaRPr lang="zh-CN" altLang="en-US" sz="24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en-US" altLang="zh-CN" dirty="0" smtClean="0">
                <a:sym typeface="+mn-ea"/>
              </a:rPr>
              <a:t>3.3.4  </a:t>
            </a:r>
            <a:r>
              <a:rPr lang="zh-CN" altLang="en-US" dirty="0">
                <a:sym typeface="+mn-ea"/>
              </a:rPr>
              <a:t>以太网的信道利用率</a:t>
            </a:r>
            <a:endParaRPr lang="zh-CN" altLang="en-US" dirty="0"/>
          </a:p>
        </p:txBody>
      </p:sp>
      <p:sp>
        <p:nvSpPr>
          <p:cNvPr id="642051" name="Rectangle 3"/>
          <p:cNvSpPr>
            <a:spLocks noGrp="1" noChangeArrowheads="1"/>
          </p:cNvSpPr>
          <p:nvPr>
            <p:ph idx="1"/>
          </p:nvPr>
        </p:nvSpPr>
        <p:spPr/>
        <p:txBody>
          <a:bodyPr/>
          <a:lstStyle/>
          <a:p>
            <a:r>
              <a:rPr lang="zh-CN" altLang="en-US" dirty="0" smtClean="0"/>
              <a:t>为提高利用率，</a:t>
            </a:r>
            <a:r>
              <a:rPr lang="zh-CN" altLang="zh-CN" dirty="0" smtClean="0"/>
              <a:t>以太网</a:t>
            </a:r>
            <a:r>
              <a:rPr lang="zh-CN" altLang="zh-CN" dirty="0"/>
              <a:t>的参数</a:t>
            </a:r>
            <a:r>
              <a:rPr lang="en-US" altLang="zh-CN" i="1" dirty="0"/>
              <a:t>a</a:t>
            </a:r>
            <a:r>
              <a:rPr lang="zh-CN" altLang="zh-CN" dirty="0"/>
              <a:t>的值应当尽可能小</a:t>
            </a:r>
            <a:r>
              <a:rPr lang="zh-CN" altLang="zh-CN" dirty="0" smtClean="0"/>
              <a:t>些</a:t>
            </a:r>
            <a:r>
              <a:rPr lang="zh-CN" altLang="en-US" dirty="0" smtClean="0"/>
              <a:t>。</a:t>
            </a:r>
            <a:endParaRPr lang="en-US" altLang="zh-CN" dirty="0" smtClean="0"/>
          </a:p>
          <a:p>
            <a:r>
              <a:rPr lang="zh-CN" altLang="en-US" dirty="0">
                <a:solidFill>
                  <a:srgbClr val="FF0000"/>
                </a:solidFill>
              </a:rPr>
              <a:t>对以太网参数 </a:t>
            </a:r>
            <a:r>
              <a:rPr lang="el-GR" altLang="zh-CN" i="1" dirty="0">
                <a:solidFill>
                  <a:srgbClr val="FF0000"/>
                </a:solidFill>
                <a:ea typeface="宋体" panose="02010600030101010101" pitchFamily="2" charset="-122"/>
              </a:rPr>
              <a:t>α</a:t>
            </a:r>
            <a:r>
              <a:rPr lang="en-US" altLang="zh-CN" i="1" dirty="0">
                <a:solidFill>
                  <a:srgbClr val="FF0000"/>
                </a:solidFill>
                <a:ea typeface="宋体" panose="02010600030101010101" pitchFamily="2" charset="-122"/>
              </a:rPr>
              <a:t> </a:t>
            </a:r>
            <a:r>
              <a:rPr lang="zh-CN" altLang="en-US" dirty="0">
                <a:solidFill>
                  <a:srgbClr val="FF0000"/>
                </a:solidFill>
              </a:rPr>
              <a:t>的要</a:t>
            </a:r>
            <a:r>
              <a:rPr lang="zh-CN" altLang="en-US" dirty="0" smtClean="0">
                <a:solidFill>
                  <a:srgbClr val="FF0000"/>
                </a:solidFill>
              </a:rPr>
              <a:t>求是：</a:t>
            </a:r>
            <a:endParaRPr lang="en-US" altLang="zh-CN" dirty="0" smtClean="0">
              <a:solidFill>
                <a:srgbClr val="FF0000"/>
              </a:solidFill>
            </a:endParaRPr>
          </a:p>
          <a:p>
            <a:pPr lvl="1"/>
            <a:r>
              <a:rPr lang="zh-CN" altLang="en-US" dirty="0" smtClean="0"/>
              <a:t>当</a:t>
            </a:r>
            <a:r>
              <a:rPr lang="zh-CN" altLang="en-US" dirty="0"/>
              <a:t>数据率一定时，以太网的连线的长度受到限制，否则 </a:t>
            </a:r>
            <a:r>
              <a:rPr lang="zh-CN" altLang="en-US" i="1" dirty="0">
                <a:sym typeface="Symbol" panose="05050102010706020507" pitchFamily="18" charset="2"/>
              </a:rPr>
              <a:t> </a:t>
            </a:r>
            <a:r>
              <a:rPr lang="zh-CN" altLang="en-US" dirty="0"/>
              <a:t>的数值会太大。</a:t>
            </a:r>
            <a:endParaRPr lang="zh-CN" altLang="en-US" dirty="0"/>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panose="02010600030101010101" pitchFamily="2" charset="-122"/>
              </a:rPr>
              <a:t>α</a:t>
            </a:r>
            <a:r>
              <a:rPr lang="en-US" altLang="zh-CN" i="1" dirty="0" smtClean="0"/>
              <a:t> </a:t>
            </a:r>
            <a:r>
              <a:rPr lang="zh-CN" altLang="en-US" dirty="0"/>
              <a:t>值太大。 </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endParaRPr lang="en-US" altLang="zh-CN" dirty="0"/>
          </a:p>
        </p:txBody>
      </p:sp>
      <p:sp>
        <p:nvSpPr>
          <p:cNvPr id="436226" name="Rectangle 2"/>
          <p:cNvSpPr>
            <a:spLocks noGrp="1" noChangeArrowheads="1"/>
          </p:cNvSpPr>
          <p:nvPr>
            <p:ph idx="1"/>
          </p:nvPr>
        </p:nvSpPr>
        <p:spPr/>
        <p:txBody>
          <a:bodyPr/>
          <a:lstStyle/>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anose="05050102010706020507"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smtClean="0">
                <a:solidFill>
                  <a:srgbClr val="FF0000"/>
                </a:solidFill>
              </a:rPr>
              <a:t>S</a:t>
            </a:r>
            <a:r>
              <a:rPr lang="en-US" altLang="zh-CN" sz="2800" baseline="-25000" dirty="0" err="1" smtClean="0">
                <a:solidFill>
                  <a:srgbClr val="FF0000"/>
                </a:solidFill>
              </a:rPr>
              <a:t>max</a:t>
            </a:r>
            <a:r>
              <a:rPr lang="en-US" altLang="zh-CN" sz="2800" dirty="0" smtClean="0">
                <a:solidFill>
                  <a:srgbClr val="FF0000"/>
                </a:solidFill>
              </a:rPr>
              <a:t> </a:t>
            </a:r>
            <a:r>
              <a:rPr lang="zh-CN" altLang="en-US" sz="2800" dirty="0" smtClean="0">
                <a:solidFill>
                  <a:srgbClr val="FF0000"/>
                </a:solidFill>
              </a:rPr>
              <a:t>为</a:t>
            </a:r>
            <a:r>
              <a:rPr lang="zh-CN" altLang="en-US" sz="2800" dirty="0">
                <a:solidFill>
                  <a:srgbClr val="FF0000"/>
                </a:solidFill>
              </a:rPr>
              <a:t>：</a:t>
            </a:r>
            <a:r>
              <a:rPr lang="zh-CN" altLang="en-US" sz="2800" dirty="0"/>
              <a:t> </a:t>
            </a:r>
            <a:endParaRPr lang="zh-CN" altLang="en-US" sz="2800" dirty="0"/>
          </a:p>
        </p:txBody>
      </p:sp>
      <p:graphicFrame>
        <p:nvGraphicFramePr>
          <p:cNvPr id="436232" name="Object 8"/>
          <p:cNvGraphicFramePr>
            <a:graphicFrameLocks noChangeAspect="1"/>
          </p:cNvGraphicFramePr>
          <p:nvPr/>
        </p:nvGraphicFramePr>
        <p:xfrm>
          <a:off x="3598729" y="2360022"/>
          <a:ext cx="3302696" cy="1008112"/>
        </p:xfrm>
        <a:graphic>
          <a:graphicData uri="http://schemas.openxmlformats.org/presentationml/2006/ole">
            <mc:AlternateContent xmlns:mc="http://schemas.openxmlformats.org/markup-compatibility/2006">
              <mc:Choice xmlns:v="urn:schemas-microsoft-com:vml" Requires="v">
                <p:oleObj spid="_x0000_s2049" name="公式" r:id="rId1" imgW="1282700" imgH="431800" progId="">
                  <p:embed/>
                </p:oleObj>
              </mc:Choice>
              <mc:Fallback>
                <p:oleObj name="公式" r:id="rId1" imgW="1282700" imgH="431800" progId="">
                  <p:embed/>
                  <p:pic>
                    <p:nvPicPr>
                      <p:cNvPr id="0" name="图片 2048" descr="image6"/>
                      <p:cNvPicPr>
                        <a:picLocks noChangeAspect="1"/>
                      </p:cNvPicPr>
                      <p:nvPr/>
                    </p:nvPicPr>
                    <p:blipFill>
                      <a:blip r:embed="rId2"/>
                      <a:stretch>
                        <a:fillRect/>
                      </a:stretch>
                    </p:blipFill>
                    <p:spPr>
                      <a:xfrm>
                        <a:off x="3598729" y="2360022"/>
                        <a:ext cx="3302696" cy="1008112"/>
                      </a:xfrm>
                      <a:prstGeom prst="rect">
                        <a:avLst/>
                      </a:prstGeom>
                      <a:noFill/>
                      <a:ln w="9525">
                        <a:noFill/>
                      </a:ln>
                    </p:spPr>
                  </p:pic>
                </p:oleObj>
              </mc:Fallback>
            </mc:AlternateContent>
          </a:graphicData>
        </a:graphic>
      </p:graphicFrame>
      <p:sp>
        <p:nvSpPr>
          <p:cNvPr id="2" name="矩形 1"/>
          <p:cNvSpPr/>
          <p:nvPr/>
        </p:nvSpPr>
        <p:spPr>
          <a:xfrm>
            <a:off x="562610" y="3663950"/>
            <a:ext cx="9114155" cy="1198880"/>
          </a:xfrm>
          <a:prstGeom prst="rect">
            <a:avLst/>
          </a:prstGeom>
          <a:solidFill>
            <a:srgbClr val="FFFF66"/>
          </a:solidFill>
          <a:ln>
            <a:solidFill>
              <a:srgbClr val="000066"/>
            </a:solidFill>
          </a:ln>
        </p:spPr>
        <p:txBody>
          <a:bodyPr wrap="square">
            <a:spAutoFit/>
          </a:bodyPr>
          <a:lstStyle/>
          <a:p>
            <a:pPr marL="179705" indent="-179705">
              <a:buSzPct val="80000"/>
              <a:buFont typeface="Wingdings" panose="05000000000000000000" pitchFamily="2" charset="2"/>
              <a:buChar char="l"/>
            </a:pPr>
            <a:r>
              <a:rPr lang="zh-CN" altLang="zh-CN" sz="2400" b="1" dirty="0">
                <a:solidFill>
                  <a:srgbClr val="000066"/>
                </a:solidFill>
                <a:latin typeface="+mn-lt"/>
                <a:ea typeface="黑体" panose="02010609060101010101" pitchFamily="2" charset="-122"/>
              </a:rPr>
              <a:t>只有当</a:t>
            </a:r>
            <a:r>
              <a:rPr lang="zh-CN" altLang="zh-CN" sz="2400" b="1" dirty="0" smtClean="0">
                <a:solidFill>
                  <a:srgbClr val="000066"/>
                </a:solidFill>
                <a:latin typeface="+mn-lt"/>
                <a:ea typeface="黑体" panose="02010609060101010101" pitchFamily="2" charset="-122"/>
              </a:rPr>
              <a:t>参数</a:t>
            </a:r>
            <a:r>
              <a:rPr lang="en-US" altLang="zh-CN" sz="2400" b="1" dirty="0" smtClean="0">
                <a:solidFill>
                  <a:srgbClr val="000066"/>
                </a:solidFill>
                <a:latin typeface="+mn-lt"/>
                <a:ea typeface="黑体" panose="02010609060101010101" pitchFamily="2" charset="-122"/>
              </a:rPr>
              <a:t> </a:t>
            </a:r>
            <a:r>
              <a:rPr lang="en-US" altLang="zh-CN" sz="2400" b="1" i="1" dirty="0" smtClean="0">
                <a:solidFill>
                  <a:srgbClr val="000066"/>
                </a:solidFill>
                <a:latin typeface="+mn-lt"/>
                <a:ea typeface="黑体" panose="02010609060101010101" pitchFamily="2" charset="-122"/>
              </a:rPr>
              <a:t>a </a:t>
            </a:r>
            <a:r>
              <a:rPr lang="zh-CN" altLang="zh-CN" sz="2400" b="1" dirty="0" smtClean="0">
                <a:solidFill>
                  <a:srgbClr val="000066"/>
                </a:solidFill>
                <a:latin typeface="+mn-lt"/>
                <a:ea typeface="黑体" panose="02010609060101010101" pitchFamily="2" charset="-122"/>
              </a:rPr>
              <a:t>远小于</a:t>
            </a:r>
            <a:r>
              <a:rPr lang="en-US" altLang="zh-CN" sz="2400" b="1" dirty="0" smtClean="0">
                <a:solidFill>
                  <a:srgbClr val="000066"/>
                </a:solidFill>
                <a:latin typeface="+mn-lt"/>
                <a:ea typeface="黑体" panose="02010609060101010101" pitchFamily="2" charset="-122"/>
              </a:rPr>
              <a:t> 1 </a:t>
            </a:r>
            <a:r>
              <a:rPr lang="zh-CN" altLang="zh-CN" sz="2400" b="1" dirty="0" smtClean="0">
                <a:solidFill>
                  <a:srgbClr val="000066"/>
                </a:solidFill>
                <a:latin typeface="+mn-lt"/>
                <a:ea typeface="黑体" panose="02010609060101010101" pitchFamily="2" charset="-122"/>
              </a:rPr>
              <a:t>才能</a:t>
            </a:r>
            <a:r>
              <a:rPr lang="zh-CN" altLang="zh-CN" sz="2400" b="1" dirty="0">
                <a:solidFill>
                  <a:srgbClr val="000066"/>
                </a:solidFill>
                <a:latin typeface="+mn-lt"/>
                <a:ea typeface="黑体" panose="02010609060101010101" pitchFamily="2" charset="-122"/>
              </a:rPr>
              <a:t>得到尽可能高的极限信道</a:t>
            </a:r>
            <a:r>
              <a:rPr lang="zh-CN" altLang="zh-CN" sz="2400" b="1" dirty="0" smtClean="0">
                <a:solidFill>
                  <a:srgbClr val="000066"/>
                </a:solidFill>
                <a:latin typeface="+mn-lt"/>
                <a:ea typeface="黑体" panose="02010609060101010101" pitchFamily="2" charset="-122"/>
              </a:rPr>
              <a:t>利用率</a:t>
            </a:r>
            <a:r>
              <a:rPr lang="zh-CN" altLang="en-US" sz="2400" b="1" dirty="0" smtClean="0">
                <a:solidFill>
                  <a:srgbClr val="000066"/>
                </a:solidFill>
                <a:latin typeface="+mn-lt"/>
                <a:ea typeface="黑体" panose="02010609060101010101" pitchFamily="2" charset="-122"/>
              </a:rPr>
              <a:t>。</a:t>
            </a:r>
            <a:endParaRPr lang="en-US" altLang="zh-CN" sz="2400" b="1" dirty="0" smtClean="0">
              <a:solidFill>
                <a:srgbClr val="000066"/>
              </a:solidFill>
              <a:latin typeface="+mn-lt"/>
              <a:ea typeface="黑体" panose="02010609060101010101" pitchFamily="2" charset="-122"/>
            </a:endParaRPr>
          </a:p>
          <a:p>
            <a:pPr marL="179705" indent="-179705">
              <a:buSzPct val="80000"/>
              <a:buFont typeface="Wingdings" panose="05000000000000000000" pitchFamily="2" charset="2"/>
              <a:buChar char="l"/>
            </a:pPr>
            <a:r>
              <a:rPr lang="zh-CN" altLang="zh-CN" sz="2400" b="1" dirty="0">
                <a:solidFill>
                  <a:srgbClr val="000066"/>
                </a:solidFill>
                <a:latin typeface="+mn-lt"/>
                <a:ea typeface="黑体" panose="02010609060101010101" pitchFamily="2" charset="-122"/>
              </a:rPr>
              <a:t>据统计，当以太网的利用率</a:t>
            </a:r>
            <a:r>
              <a:rPr lang="zh-CN" altLang="zh-CN" sz="2400" b="1" dirty="0" smtClean="0">
                <a:solidFill>
                  <a:srgbClr val="000066"/>
                </a:solidFill>
                <a:latin typeface="+mn-lt"/>
                <a:ea typeface="黑体" panose="02010609060101010101" pitchFamily="2" charset="-122"/>
              </a:rPr>
              <a:t>达到</a:t>
            </a:r>
            <a:r>
              <a:rPr lang="en-US" altLang="zh-CN" sz="2400" b="1" dirty="0" smtClean="0">
                <a:solidFill>
                  <a:srgbClr val="000066"/>
                </a:solidFill>
                <a:latin typeface="+mn-lt"/>
                <a:ea typeface="黑体" panose="02010609060101010101" pitchFamily="2" charset="-122"/>
              </a:rPr>
              <a:t> 30</a:t>
            </a:r>
            <a:r>
              <a:rPr lang="en-US" altLang="zh-CN" sz="2400" b="1" dirty="0">
                <a:solidFill>
                  <a:srgbClr val="000066"/>
                </a:solidFill>
                <a:latin typeface="+mn-lt"/>
                <a:ea typeface="黑体" panose="02010609060101010101" pitchFamily="2" charset="-122"/>
              </a:rPr>
              <a:t>%</a:t>
            </a:r>
            <a:r>
              <a:rPr lang="zh-CN" altLang="zh-CN" sz="2400" b="1" dirty="0">
                <a:solidFill>
                  <a:srgbClr val="000066"/>
                </a:solidFill>
                <a:latin typeface="+mn-lt"/>
                <a:ea typeface="黑体" panose="02010609060101010101" pitchFamily="2" charset="-122"/>
              </a:rPr>
              <a:t>时就已经处于重载的情况。很多的网络容量被网上的碰撞消耗掉了。</a:t>
            </a:r>
            <a:endParaRPr lang="zh-CN" altLang="en-US" sz="24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数据链路层提供的服务</a:t>
            </a:r>
            <a:endParaRPr lang="zh-CN" altLang="en-US" dirty="0"/>
          </a:p>
        </p:txBody>
      </p:sp>
      <p:sp>
        <p:nvSpPr>
          <p:cNvPr id="5" name="内容占位符 4"/>
          <p:cNvSpPr>
            <a:spLocks noGrp="1"/>
          </p:cNvSpPr>
          <p:nvPr>
            <p:ph idx="1"/>
          </p:nvPr>
        </p:nvSpPr>
        <p:spPr>
          <a:xfrm>
            <a:off x="488504" y="1340768"/>
            <a:ext cx="9066212" cy="4934173"/>
          </a:xfrm>
        </p:spPr>
        <p:txBody>
          <a:bodyPr/>
          <a:lstStyle/>
          <a:p>
            <a:r>
              <a:rPr lang="zh-CN" altLang="en-US" dirty="0" smtClean="0"/>
              <a:t>成帧：</a:t>
            </a:r>
            <a:endParaRPr lang="en-US" altLang="zh-CN" dirty="0" smtClean="0"/>
          </a:p>
          <a:p>
            <a:pPr lvl="1"/>
            <a:r>
              <a:rPr lang="zh-CN" altLang="en-US" dirty="0" smtClean="0"/>
              <a:t>帧结构由链路层协议规定</a:t>
            </a:r>
            <a:endParaRPr lang="en-US" altLang="zh-CN" dirty="0" smtClean="0"/>
          </a:p>
          <a:p>
            <a:r>
              <a:rPr lang="zh-CN" altLang="en-US" dirty="0" smtClean="0"/>
              <a:t>链路接入：媒体访问控制（</a:t>
            </a:r>
            <a:r>
              <a:rPr lang="en-US" altLang="zh-CN" dirty="0" smtClean="0"/>
              <a:t>Medium Access </a:t>
            </a:r>
            <a:r>
              <a:rPr lang="en-US" altLang="zh-CN" dirty="0" err="1" smtClean="0"/>
              <a:t>Control,MAC</a:t>
            </a:r>
            <a:r>
              <a:rPr lang="zh-CN" altLang="en-US" dirty="0" smtClean="0"/>
              <a:t>）协议规定了帧在链路上传输的规则</a:t>
            </a:r>
            <a:r>
              <a:rPr lang="zh-CN" altLang="en-US" sz="2800" dirty="0" smtClean="0"/>
              <a:t>。</a:t>
            </a:r>
            <a:endParaRPr lang="en-US" altLang="zh-CN" dirty="0" smtClean="0"/>
          </a:p>
          <a:p>
            <a:pPr lvl="1"/>
            <a:r>
              <a:rPr lang="zh-CN" altLang="en-US" dirty="0" smtClean="0"/>
              <a:t>点到点链路：简单。或者不需要</a:t>
            </a:r>
            <a:r>
              <a:rPr lang="en-US" altLang="zh-CN" dirty="0" smtClean="0"/>
              <a:t>MAC</a:t>
            </a:r>
            <a:r>
              <a:rPr lang="zh-CN" altLang="en-US" dirty="0" smtClean="0"/>
              <a:t>协议</a:t>
            </a:r>
            <a:endParaRPr lang="en-US" altLang="zh-CN" dirty="0" smtClean="0"/>
          </a:p>
          <a:p>
            <a:pPr lvl="1"/>
            <a:r>
              <a:rPr lang="zh-CN" altLang="en-US" dirty="0" smtClean="0"/>
              <a:t>共享链路：多路访问。</a:t>
            </a:r>
            <a:r>
              <a:rPr lang="en-US" altLang="zh-CN" dirty="0" smtClean="0"/>
              <a:t>MAC</a:t>
            </a:r>
            <a:r>
              <a:rPr lang="zh-CN" altLang="en-US" dirty="0" smtClean="0"/>
              <a:t>协议用于协调多个节点的帧传输</a:t>
            </a:r>
            <a:endParaRPr lang="en-US" altLang="zh-CN" dirty="0"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重点介绍：</a:t>
            </a:r>
            <a:endParaRPr lang="en-US" altLang="zh-CN" dirty="0" smtClean="0"/>
          </a:p>
          <a:p>
            <a:r>
              <a:rPr lang="en-US" altLang="zh-CN" dirty="0" smtClean="0"/>
              <a:t>1.  MAC </a:t>
            </a:r>
            <a:r>
              <a:rPr lang="zh-CN" altLang="zh-CN" dirty="0" smtClean="0"/>
              <a:t>层</a:t>
            </a:r>
            <a:r>
              <a:rPr lang="zh-CN" altLang="zh-CN" dirty="0"/>
              <a:t>的硬件</a:t>
            </a:r>
            <a:r>
              <a:rPr lang="zh-CN" altLang="zh-CN" dirty="0" smtClean="0"/>
              <a:t>地址</a:t>
            </a:r>
            <a:endParaRPr lang="en-US" altLang="zh-CN" dirty="0" smtClean="0"/>
          </a:p>
          <a:p>
            <a:r>
              <a:rPr lang="en-US" altLang="zh-CN" dirty="0" smtClean="0"/>
              <a:t>2.  MAC </a:t>
            </a:r>
            <a:r>
              <a:rPr lang="zh-CN" altLang="zh-CN" dirty="0" smtClean="0"/>
              <a:t>帧</a:t>
            </a:r>
            <a:r>
              <a:rPr lang="zh-CN" altLang="zh-CN" dirty="0"/>
              <a:t>的格式</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smtClean="0"/>
              <a:t>1</a:t>
            </a:r>
            <a:r>
              <a:rPr lang="en-US" altLang="zh-CN" dirty="0"/>
              <a:t>.  MAC </a:t>
            </a:r>
            <a:r>
              <a:rPr lang="zh-CN" altLang="en-US" dirty="0"/>
              <a:t>层的硬件地址 </a:t>
            </a:r>
            <a:endParaRPr lang="zh-CN" altLang="en-US" dirty="0"/>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endParaRPr lang="zh-CN" altLang="en-US" sz="2800" dirty="0"/>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endParaRPr lang="zh-CN" altLang="en-US" sz="2800" dirty="0">
              <a:solidFill>
                <a:srgbClr val="FF0000"/>
              </a:solidFill>
            </a:endParaRPr>
          </a:p>
          <a:p>
            <a:endParaRPr lang="zh-CN" altLang="en-US" sz="2800" dirty="0"/>
          </a:p>
        </p:txBody>
      </p:sp>
      <p:sp>
        <p:nvSpPr>
          <p:cNvPr id="2" name="矩形 1"/>
          <p:cNvSpPr/>
          <p:nvPr/>
        </p:nvSpPr>
        <p:spPr>
          <a:xfrm>
            <a:off x="941125" y="3187561"/>
            <a:ext cx="8352928" cy="95313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anose="02010609060101010101" pitchFamily="2" charset="-122"/>
              </a:rPr>
              <a:t>如果连接在局域网上的主机或路由器安装有多个适配器，那么这样的主机或路由器就有多个“地址”</a:t>
            </a:r>
            <a:endParaRPr lang="zh-CN" altLang="en-US" sz="2800" b="1" dirty="0">
              <a:solidFill>
                <a:srgbClr val="0000FF"/>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endParaRPr lang="zh-CN" altLang="en-US" dirty="0"/>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sz="2800" dirty="0"/>
              <a:t>IEEE </a:t>
            </a:r>
            <a:r>
              <a:rPr lang="en-US" altLang="zh-CN" sz="2800" dirty="0" smtClean="0"/>
              <a:t>802 </a:t>
            </a:r>
            <a:r>
              <a:rPr lang="zh-CN" altLang="zh-CN" sz="2800" dirty="0" smtClean="0"/>
              <a:t>标准规定</a:t>
            </a:r>
            <a:r>
              <a:rPr lang="en-US" altLang="zh-CN" sz="2800" dirty="0" smtClean="0"/>
              <a:t> MAC </a:t>
            </a:r>
            <a:r>
              <a:rPr lang="zh-CN" altLang="zh-CN" sz="2800" dirty="0" smtClean="0"/>
              <a:t>地址字段</a:t>
            </a:r>
            <a:r>
              <a:rPr lang="zh-CN" altLang="zh-CN" sz="2800" dirty="0"/>
              <a:t>可</a:t>
            </a:r>
            <a:r>
              <a:rPr lang="zh-CN" altLang="zh-CN" sz="2800" dirty="0" smtClean="0"/>
              <a:t>采用</a:t>
            </a:r>
            <a:r>
              <a:rPr lang="en-US" altLang="zh-CN" sz="2800" dirty="0" smtClean="0"/>
              <a:t> 6 </a:t>
            </a:r>
            <a:r>
              <a:rPr lang="zh-CN" altLang="zh-CN" sz="2800" dirty="0" smtClean="0"/>
              <a:t>字节</a:t>
            </a:r>
            <a:r>
              <a:rPr lang="en-US" altLang="zh-CN" sz="2800" dirty="0" smtClean="0"/>
              <a:t> ( 48</a:t>
            </a:r>
            <a:r>
              <a:rPr lang="zh-CN" altLang="zh-CN" sz="2800" dirty="0"/>
              <a:t>位</a:t>
            </a:r>
            <a:r>
              <a:rPr lang="en-US" altLang="zh-CN" sz="2800" dirty="0" smtClean="0"/>
              <a:t>) </a:t>
            </a:r>
            <a:r>
              <a:rPr lang="zh-CN" altLang="zh-CN" sz="2800" dirty="0" smtClean="0"/>
              <a:t>或</a:t>
            </a:r>
            <a:r>
              <a:rPr lang="en-US" altLang="zh-CN" sz="2800" dirty="0" smtClean="0"/>
              <a:t> 2 </a:t>
            </a:r>
            <a:r>
              <a:rPr lang="zh-CN" altLang="zh-CN" sz="2800" dirty="0" smtClean="0"/>
              <a:t>字节</a:t>
            </a:r>
            <a:r>
              <a:rPr lang="en-US" altLang="zh-CN" sz="2800" dirty="0" smtClean="0"/>
              <a:t> ( 16 </a:t>
            </a:r>
            <a:r>
              <a:rPr lang="zh-CN" altLang="zh-CN" sz="2800" dirty="0" smtClean="0"/>
              <a:t>位</a:t>
            </a:r>
            <a:r>
              <a:rPr lang="en-US" altLang="zh-CN" sz="2800" dirty="0" smtClean="0"/>
              <a:t>) </a:t>
            </a:r>
            <a:r>
              <a:rPr lang="zh-CN" altLang="zh-CN" sz="2800" dirty="0" smtClean="0"/>
              <a:t>这</a:t>
            </a:r>
            <a:r>
              <a:rPr lang="zh-CN" altLang="zh-CN" sz="2800" dirty="0"/>
              <a:t>两种中的一</a:t>
            </a:r>
            <a:r>
              <a:rPr lang="zh-CN" altLang="zh-CN" sz="2800" dirty="0" smtClean="0"/>
              <a:t>种</a:t>
            </a:r>
            <a:r>
              <a:rPr lang="zh-CN" altLang="en-US" sz="2800" dirty="0" smtClean="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a:t>
            </a:r>
            <a:r>
              <a:rPr lang="zh-CN" altLang="en-US" sz="2800" dirty="0" smtClean="0"/>
              <a:t>地址字段 </a:t>
            </a:r>
            <a:r>
              <a:rPr lang="en-US" altLang="zh-CN" sz="2800" dirty="0" smtClean="0"/>
              <a:t>6 </a:t>
            </a:r>
            <a:r>
              <a:rPr lang="zh-CN" altLang="zh-CN" sz="2800" dirty="0" smtClean="0"/>
              <a:t>个</a:t>
            </a:r>
            <a:r>
              <a:rPr lang="zh-CN" altLang="zh-CN" sz="2800" dirty="0"/>
              <a:t>字节中的前三个</a:t>
            </a:r>
            <a:r>
              <a:rPr lang="zh-CN" altLang="zh-CN" sz="2800" dirty="0" smtClean="0"/>
              <a:t>字节</a:t>
            </a:r>
            <a:r>
              <a:rPr lang="en-US" altLang="zh-CN" sz="2800" dirty="0" smtClean="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smtClean="0"/>
              <a:t>)</a:t>
            </a:r>
            <a:r>
              <a:rPr lang="zh-CN" altLang="en-US" sz="2800" dirty="0" smtClean="0"/>
              <a:t>，称为</a:t>
            </a:r>
            <a:r>
              <a:rPr lang="zh-CN" altLang="zh-CN" sz="2800" dirty="0">
                <a:solidFill>
                  <a:srgbClr val="0000FF"/>
                </a:solidFill>
              </a:rPr>
              <a:t>组织唯一标识符（</a:t>
            </a:r>
            <a:r>
              <a:rPr lang="en-US" altLang="zh-CN" sz="2800" dirty="0">
                <a:solidFill>
                  <a:srgbClr val="0000FF"/>
                </a:solidFill>
              </a:rPr>
              <a:t>OUI  Organizationally Unique Identifier</a:t>
            </a:r>
            <a:r>
              <a:rPr lang="zh-CN" altLang="zh-CN" sz="2800" dirty="0">
                <a:solidFill>
                  <a:srgbClr val="0000FF"/>
                </a:solidFill>
                <a:sym typeface="+mn-ea"/>
              </a:rPr>
              <a:t>）</a:t>
            </a:r>
            <a:r>
              <a:rPr lang="zh-CN" altLang="en-US" sz="2800" dirty="0">
                <a:solidFill>
                  <a:srgbClr val="0000FF"/>
                </a:solidFill>
              </a:rPr>
              <a:t>。</a:t>
            </a:r>
            <a:endParaRPr lang="zh-CN" altLang="en-US" sz="2800" dirty="0">
              <a:solidFill>
                <a:srgbClr val="0000FF"/>
              </a:solidFill>
            </a:endParaRPr>
          </a:p>
          <a:p>
            <a:r>
              <a:rPr lang="zh-CN" altLang="en-US" sz="2800" dirty="0" smtClean="0"/>
              <a:t>地址字段 </a:t>
            </a:r>
            <a:r>
              <a:rPr lang="en-US" altLang="zh-CN" sz="2800" dirty="0" smtClean="0"/>
              <a:t>6 </a:t>
            </a:r>
            <a:r>
              <a:rPr lang="zh-CN" altLang="zh-CN" sz="2800" dirty="0" smtClean="0"/>
              <a:t>个字节</a:t>
            </a:r>
            <a:r>
              <a:rPr lang="zh-CN" altLang="en-US" sz="2800" dirty="0" smtClean="0"/>
              <a:t>中</a:t>
            </a:r>
            <a:r>
              <a:rPr lang="zh-CN" altLang="en-US" sz="2800" dirty="0"/>
              <a:t>的后三个</a:t>
            </a:r>
            <a:r>
              <a:rPr lang="zh-CN" altLang="en-US" sz="2800" dirty="0" smtClean="0"/>
              <a:t>字节 </a:t>
            </a:r>
            <a:r>
              <a:rPr lang="en-US" altLang="zh-CN" sz="2800" dirty="0" smtClean="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smtClean="0"/>
              <a:t>) </a:t>
            </a:r>
            <a:r>
              <a:rPr lang="zh-CN" altLang="en-US" sz="2800" dirty="0" smtClean="0"/>
              <a:t>由</a:t>
            </a:r>
            <a:r>
              <a:rPr lang="zh-CN" altLang="en-US" sz="2800" dirty="0"/>
              <a:t>厂家自行指派，称为</a:t>
            </a:r>
            <a:r>
              <a:rPr lang="zh-CN" altLang="en-US" sz="2800" dirty="0" smtClean="0">
                <a:solidFill>
                  <a:srgbClr val="0000FF"/>
                </a:solidFill>
              </a:rPr>
              <a:t>扩展唯一</a:t>
            </a:r>
            <a:r>
              <a:rPr lang="zh-CN" altLang="en-US" sz="2800" dirty="0">
                <a:solidFill>
                  <a:srgbClr val="0000FF"/>
                </a:solidFill>
              </a:rPr>
              <a:t>标识符，</a:t>
            </a:r>
            <a:r>
              <a:rPr lang="zh-CN" altLang="en-US" sz="2800" dirty="0">
                <a:solidFill>
                  <a:srgbClr val="FF0000"/>
                </a:solidFill>
              </a:rPr>
              <a:t>必须保证生产出的适配器没有重复地址。</a:t>
            </a:r>
            <a:endParaRPr lang="zh-CN" altLang="en-US" sz="2800" dirty="0">
              <a:solidFill>
                <a:srgbClr val="FF0000"/>
              </a:solidFill>
            </a:endParaRPr>
          </a:p>
        </p:txBody>
      </p:sp>
      <p:grpSp>
        <p:nvGrpSpPr>
          <p:cNvPr id="8" name="组合 7"/>
          <p:cNvGrpSpPr/>
          <p:nvPr/>
        </p:nvGrpSpPr>
        <p:grpSpPr>
          <a:xfrm>
            <a:off x="2360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CC"/>
                    </a:solidFill>
                    <a:effectLst/>
                    <a:latin typeface="+mn-lt"/>
                    <a:ea typeface="黑体" panose="02010609060101010101" pitchFamily="2" charset="-122"/>
                  </a:rPr>
                  <a:t>组织唯一标识符</a:t>
                </a:r>
                <a:endParaRPr kumimoji="0" lang="zh-CN" altLang="en-US" sz="2400" b="1" i="0" u="none" strike="noStrike" cap="none" normalizeH="0" baseline="0" dirty="0" smtClean="0">
                  <a:ln>
                    <a:noFill/>
                  </a:ln>
                  <a:solidFill>
                    <a:srgbClr val="0000CC"/>
                  </a:solidFill>
                  <a:effectLst/>
                  <a:latin typeface="+mn-lt"/>
                  <a:ea typeface="黑体" panose="02010609060101010101" pitchFamily="2" charset="-122"/>
                </a:endParaRP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2400" b="1" dirty="0">
                    <a:solidFill>
                      <a:srgbClr val="0000CC"/>
                    </a:solidFill>
                    <a:latin typeface="+mn-lt"/>
                    <a:ea typeface="黑体" panose="02010609060101010101" pitchFamily="2" charset="-122"/>
                  </a:rPr>
                  <a:t>扩展</a:t>
                </a:r>
                <a:r>
                  <a:rPr kumimoji="0" lang="zh-CN" altLang="en-US" sz="2400" b="1" i="0" u="none" strike="noStrike" cap="none" normalizeH="0" baseline="0" dirty="0" smtClean="0">
                    <a:ln>
                      <a:noFill/>
                    </a:ln>
                    <a:solidFill>
                      <a:srgbClr val="0000CC"/>
                    </a:solidFill>
                    <a:effectLst/>
                    <a:latin typeface="+mn-lt"/>
                    <a:ea typeface="黑体" panose="02010609060101010101" pitchFamily="2" charset="-122"/>
                  </a:rPr>
                  <a:t>唯一标识符</a:t>
                </a:r>
                <a:endParaRPr kumimoji="0" lang="zh-CN" altLang="en-US" sz="2400" b="1" i="0" u="none" strike="noStrike" cap="none" normalizeH="0" baseline="0" dirty="0" smtClean="0">
                  <a:ln>
                    <a:noFill/>
                  </a:ln>
                  <a:solidFill>
                    <a:srgbClr val="0000CC"/>
                  </a:solidFill>
                  <a:effectLst/>
                  <a:latin typeface="+mn-lt"/>
                  <a:ea typeface="黑体" panose="02010609060101010101" pitchFamily="2" charset="-122"/>
                </a:endParaRP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smtClean="0">
                    <a:latin typeface="+mn-lt"/>
                    <a:ea typeface="黑体" panose="02010609060101010101" pitchFamily="2" charset="-122"/>
                  </a:rPr>
                  <a:t>3 </a:t>
                </a:r>
                <a:r>
                  <a:rPr lang="zh-CN" altLang="en-US" sz="2000" b="1" dirty="0" smtClean="0">
                    <a:latin typeface="+mn-lt"/>
                    <a:ea typeface="黑体" panose="02010609060101010101" pitchFamily="2" charset="-122"/>
                  </a:rPr>
                  <a:t>字节 （</a:t>
                </a:r>
                <a:r>
                  <a:rPr lang="en-US" altLang="zh-CN" sz="2000" b="1" dirty="0" smtClean="0">
                    <a:latin typeface="+mn-lt"/>
                    <a:ea typeface="黑体" panose="02010609060101010101" pitchFamily="2" charset="-122"/>
                  </a:rPr>
                  <a:t>24 </a:t>
                </a:r>
                <a:r>
                  <a:rPr lang="zh-CN" altLang="en-US" sz="2000" b="1" dirty="0" smtClean="0">
                    <a:latin typeface="+mn-lt"/>
                    <a:ea typeface="黑体" panose="02010609060101010101" pitchFamily="2" charset="-122"/>
                  </a:rPr>
                  <a:t>位）</a:t>
                </a:r>
                <a:endParaRPr lang="zh-CN" altLang="en-US" sz="2000" b="1" dirty="0">
                  <a:latin typeface="+mn-lt"/>
                  <a:ea typeface="黑体" panose="02010609060101010101" pitchFamily="2" charset="-122"/>
                </a:endParaRP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smtClean="0">
                    <a:latin typeface="+mn-lt"/>
                    <a:ea typeface="黑体" panose="02010609060101010101" pitchFamily="2" charset="-122"/>
                  </a:rPr>
                  <a:t>3 </a:t>
                </a:r>
                <a:r>
                  <a:rPr lang="zh-CN" altLang="en-US" sz="2000" b="1" dirty="0" smtClean="0">
                    <a:latin typeface="+mn-lt"/>
                    <a:ea typeface="黑体" panose="02010609060101010101" pitchFamily="2" charset="-122"/>
                  </a:rPr>
                  <a:t>字节 （</a:t>
                </a:r>
                <a:r>
                  <a:rPr lang="en-US" altLang="zh-CN" sz="2000" b="1" dirty="0" smtClean="0">
                    <a:latin typeface="+mn-lt"/>
                    <a:ea typeface="黑体" panose="02010609060101010101" pitchFamily="2" charset="-122"/>
                  </a:rPr>
                  <a:t>24 </a:t>
                </a:r>
                <a:r>
                  <a:rPr lang="zh-CN" altLang="en-US" sz="2000" b="1" dirty="0" smtClean="0">
                    <a:latin typeface="+mn-lt"/>
                    <a:ea typeface="黑体" panose="02010609060101010101" pitchFamily="2" charset="-122"/>
                  </a:rPr>
                  <a:t>位）</a:t>
                </a:r>
                <a:endParaRPr lang="zh-CN" altLang="en-US" sz="2000" b="1" dirty="0">
                  <a:latin typeface="+mn-lt"/>
                  <a:ea typeface="黑体" panose="02010609060101010101" pitchFamily="2" charset="-122"/>
                </a:endParaRP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anose="02010609060101010101" pitchFamily="2" charset="-122"/>
                </a:rPr>
                <a:t>48 </a:t>
              </a:r>
              <a:r>
                <a:rPr lang="zh-CN" altLang="en-US" sz="2400" b="1" dirty="0">
                  <a:latin typeface="+mn-lt"/>
                  <a:ea typeface="黑体" panose="02010609060101010101" pitchFamily="2" charset="-122"/>
                </a:rPr>
                <a:t>位的 </a:t>
              </a:r>
              <a:r>
                <a:rPr lang="en-US" altLang="zh-CN" sz="2400" b="1" dirty="0">
                  <a:latin typeface="+mn-lt"/>
                  <a:ea typeface="黑体" panose="02010609060101010101" pitchFamily="2" charset="-122"/>
                </a:rPr>
                <a:t>MAC </a:t>
              </a:r>
              <a:r>
                <a:rPr lang="zh-CN" altLang="en-US" sz="2400" b="1" dirty="0">
                  <a:latin typeface="+mn-lt"/>
                  <a:ea typeface="黑体" panose="02010609060101010101" pitchFamily="2" charset="-122"/>
                </a:rPr>
                <a:t>地址</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单站地址，组地址，广播地址</a:t>
            </a:r>
            <a:endParaRPr lang="zh-CN" altLang="en-US" dirty="0"/>
          </a:p>
        </p:txBody>
      </p:sp>
      <p:sp>
        <p:nvSpPr>
          <p:cNvPr id="3" name="内容占位符 2"/>
          <p:cNvSpPr>
            <a:spLocks noGrp="1"/>
          </p:cNvSpPr>
          <p:nvPr>
            <p:ph idx="1"/>
          </p:nvPr>
        </p:nvSpPr>
        <p:spPr/>
        <p:txBody>
          <a:bodyPr/>
          <a:lstStyle/>
          <a:p>
            <a:r>
              <a:rPr lang="en-US" altLang="zh-CN" sz="2800" dirty="0" smtClean="0"/>
              <a:t>IEEE </a:t>
            </a:r>
            <a:r>
              <a:rPr lang="zh-CN" altLang="zh-CN" sz="2800" dirty="0" smtClean="0"/>
              <a:t>规定</a:t>
            </a:r>
            <a:r>
              <a:rPr lang="zh-CN" altLang="zh-CN" sz="2800" dirty="0"/>
              <a:t>地址字段的第一字节的最低位</a:t>
            </a:r>
            <a:r>
              <a:rPr lang="zh-CN" altLang="zh-CN" sz="2800" dirty="0" smtClean="0"/>
              <a:t>为</a:t>
            </a:r>
            <a:r>
              <a:rPr lang="en-US" altLang="zh-CN" sz="2800" dirty="0" smtClean="0"/>
              <a:t> I/G </a:t>
            </a:r>
            <a:r>
              <a:rPr lang="zh-CN" altLang="zh-CN" sz="2800" dirty="0" smtClean="0"/>
              <a:t>位</a:t>
            </a:r>
            <a:r>
              <a:rPr lang="zh-CN" altLang="zh-CN" sz="2800" dirty="0"/>
              <a:t>。</a:t>
            </a:r>
            <a:r>
              <a:rPr lang="en-US" altLang="zh-CN" sz="2800" dirty="0" smtClean="0"/>
              <a:t>I/G </a:t>
            </a:r>
            <a:r>
              <a:rPr lang="zh-CN" altLang="zh-CN" sz="2800" dirty="0" smtClean="0"/>
              <a:t>表示</a:t>
            </a:r>
            <a:r>
              <a:rPr lang="en-US" altLang="zh-CN" sz="2800" dirty="0" smtClean="0"/>
              <a:t> Individual / Group</a:t>
            </a:r>
            <a:r>
              <a:rPr lang="zh-CN" altLang="zh-CN" sz="2800" dirty="0" smtClean="0"/>
              <a:t>。</a:t>
            </a:r>
            <a:endParaRPr lang="en-US" altLang="zh-CN" sz="2800" dirty="0" smtClean="0"/>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0 </a:t>
            </a:r>
            <a:r>
              <a:rPr lang="zh-CN" altLang="zh-CN" sz="2800" dirty="0" smtClean="0">
                <a:solidFill>
                  <a:srgbClr val="0000FF"/>
                </a:solidFill>
              </a:rPr>
              <a:t>时</a:t>
            </a:r>
            <a:r>
              <a:rPr lang="zh-CN" altLang="zh-CN" sz="2800" dirty="0">
                <a:solidFill>
                  <a:srgbClr val="0000FF"/>
                </a:solidFill>
              </a:rPr>
              <a:t>，</a:t>
            </a:r>
            <a:r>
              <a:rPr lang="zh-CN" altLang="zh-CN" sz="2800" dirty="0"/>
              <a:t>地址字段表示一个</a:t>
            </a:r>
            <a:r>
              <a:rPr lang="zh-CN" altLang="zh-CN" sz="2800" dirty="0" smtClean="0">
                <a:solidFill>
                  <a:srgbClr val="FF0000"/>
                </a:solidFill>
              </a:rPr>
              <a:t>单站</a:t>
            </a:r>
            <a:r>
              <a:rPr lang="zh-CN" altLang="zh-CN" sz="2800" dirty="0">
                <a:solidFill>
                  <a:srgbClr val="FF0000"/>
                </a:solidFill>
              </a:rPr>
              <a:t>地址</a:t>
            </a:r>
            <a:r>
              <a:rPr lang="zh-CN" altLang="zh-CN" sz="2800" dirty="0" smtClean="0">
                <a:solidFill>
                  <a:srgbClr val="FF0000"/>
                </a:solidFill>
              </a:rPr>
              <a:t>。</a:t>
            </a:r>
            <a:endParaRPr lang="en-US" altLang="zh-CN" sz="2800" dirty="0" smtClean="0">
              <a:solidFill>
                <a:srgbClr val="FF0000"/>
              </a:solidFill>
            </a:endParaRPr>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1 </a:t>
            </a:r>
            <a:r>
              <a:rPr lang="zh-CN" altLang="zh-CN" sz="2800" dirty="0" smtClean="0">
                <a:solidFill>
                  <a:srgbClr val="0000FF"/>
                </a:solidFill>
              </a:rPr>
              <a:t>时</a:t>
            </a:r>
            <a:r>
              <a:rPr lang="zh-CN" altLang="en-US" sz="2800" dirty="0" smtClean="0">
                <a:solidFill>
                  <a:srgbClr val="0000FF"/>
                </a:solidFill>
              </a:rPr>
              <a:t>，</a:t>
            </a:r>
            <a:r>
              <a:rPr lang="zh-CN" altLang="zh-CN" sz="2800" dirty="0" smtClean="0"/>
              <a:t>表示</a:t>
            </a:r>
            <a:r>
              <a:rPr lang="zh-CN" altLang="zh-CN" sz="2800" dirty="0">
                <a:solidFill>
                  <a:srgbClr val="FF0000"/>
                </a:solidFill>
              </a:rPr>
              <a:t>组地址，</a:t>
            </a:r>
            <a:r>
              <a:rPr lang="zh-CN" altLang="zh-CN" sz="2800" dirty="0"/>
              <a:t>用来进行多播（以前曾译为组播）</a:t>
            </a:r>
            <a:r>
              <a:rPr lang="zh-CN" altLang="zh-CN" sz="2800" dirty="0" smtClean="0"/>
              <a:t>。</a:t>
            </a:r>
            <a:r>
              <a:rPr lang="zh-CN" altLang="en-US" sz="2800" dirty="0" smtClean="0"/>
              <a:t>此时</a:t>
            </a:r>
            <a:r>
              <a:rPr lang="zh-CN" altLang="zh-CN" sz="2800" dirty="0" smtClean="0"/>
              <a:t>，</a:t>
            </a:r>
            <a:r>
              <a:rPr lang="en-US" altLang="zh-CN" sz="2800" dirty="0" smtClean="0"/>
              <a:t>IEEE </a:t>
            </a:r>
            <a:r>
              <a:rPr lang="zh-CN" altLang="zh-CN" sz="2800" dirty="0" smtClean="0"/>
              <a:t>只</a:t>
            </a:r>
            <a:r>
              <a:rPr lang="zh-CN" altLang="zh-CN" sz="2800" dirty="0"/>
              <a:t>分配地址字段前三个字节中</a:t>
            </a:r>
            <a:r>
              <a:rPr lang="zh-CN" altLang="zh-CN" sz="2800" dirty="0" smtClean="0"/>
              <a:t>的</a:t>
            </a:r>
            <a:r>
              <a:rPr lang="en-US" altLang="zh-CN" sz="2800" dirty="0" smtClean="0"/>
              <a:t> 23 </a:t>
            </a:r>
            <a:r>
              <a:rPr lang="zh-CN" altLang="zh-CN" sz="2800" dirty="0" smtClean="0"/>
              <a:t>位。</a:t>
            </a:r>
            <a:endParaRPr lang="en-US" altLang="zh-CN" sz="2800" dirty="0" smtClean="0"/>
          </a:p>
          <a:p>
            <a:r>
              <a:rPr lang="zh-CN" altLang="en-US" sz="2800" dirty="0" smtClean="0"/>
              <a:t>所有 </a:t>
            </a:r>
            <a:r>
              <a:rPr lang="en-US" altLang="zh-CN" sz="2800" dirty="0" smtClean="0"/>
              <a:t>48 </a:t>
            </a:r>
            <a:r>
              <a:rPr lang="zh-CN" altLang="en-US" sz="2800" dirty="0" smtClean="0"/>
              <a:t>位都为 </a:t>
            </a:r>
            <a:r>
              <a:rPr lang="en-US" altLang="zh-CN" sz="2800" dirty="0" smtClean="0"/>
              <a:t>1 </a:t>
            </a:r>
            <a:r>
              <a:rPr lang="zh-CN" altLang="en-US" sz="2800" dirty="0" smtClean="0"/>
              <a:t>时，为广播地址。只能作为目的地址使用。</a:t>
            </a:r>
            <a:endParaRPr lang="zh-CN" altLang="en-US" sz="28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全球</a:t>
            </a:r>
            <a:r>
              <a:rPr lang="zh-CN" altLang="zh-CN" dirty="0" smtClean="0"/>
              <a:t>管理</a:t>
            </a:r>
            <a:r>
              <a:rPr lang="zh-CN" altLang="en-US" dirty="0" smtClean="0"/>
              <a:t>与本地</a:t>
            </a:r>
            <a:r>
              <a:rPr lang="zh-CN" altLang="zh-CN" dirty="0" smtClean="0"/>
              <a:t>管理</a:t>
            </a:r>
            <a:endParaRPr lang="zh-CN" altLang="en-US" dirty="0"/>
          </a:p>
        </p:txBody>
      </p:sp>
      <p:sp>
        <p:nvSpPr>
          <p:cNvPr id="3" name="内容占位符 2"/>
          <p:cNvSpPr>
            <a:spLocks noGrp="1"/>
          </p:cNvSpPr>
          <p:nvPr>
            <p:ph idx="1"/>
          </p:nvPr>
        </p:nvSpPr>
        <p:spPr/>
        <p:txBody>
          <a:bodyPr/>
          <a:lstStyle/>
          <a:p>
            <a:r>
              <a:rPr lang="en-US" altLang="zh-CN" dirty="0" smtClean="0"/>
              <a:t>IEEE </a:t>
            </a:r>
            <a:r>
              <a:rPr lang="zh-CN" altLang="zh-CN" dirty="0" smtClean="0"/>
              <a:t>把</a:t>
            </a:r>
            <a:r>
              <a:rPr lang="zh-CN" altLang="zh-CN" dirty="0"/>
              <a:t>地址字段</a:t>
            </a:r>
            <a:r>
              <a:rPr lang="zh-CN" altLang="zh-CN" dirty="0" smtClean="0"/>
              <a:t>第</a:t>
            </a:r>
            <a:r>
              <a:rPr lang="zh-CN" altLang="en-US" dirty="0"/>
              <a:t>一</a:t>
            </a:r>
            <a:r>
              <a:rPr lang="zh-CN" altLang="zh-CN" dirty="0" smtClean="0"/>
              <a:t>字节</a:t>
            </a:r>
            <a:r>
              <a:rPr lang="zh-CN" altLang="zh-CN" dirty="0"/>
              <a:t>的最低</a:t>
            </a:r>
            <a:r>
              <a:rPr lang="zh-CN" altLang="zh-CN" dirty="0" smtClean="0"/>
              <a:t>第</a:t>
            </a:r>
            <a:r>
              <a:rPr lang="en-US" altLang="zh-CN" dirty="0" smtClean="0"/>
              <a:t> 2 </a:t>
            </a:r>
            <a:r>
              <a:rPr lang="zh-CN" altLang="zh-CN" dirty="0" smtClean="0"/>
              <a:t>位</a:t>
            </a:r>
            <a:r>
              <a:rPr lang="zh-CN" altLang="zh-CN" dirty="0"/>
              <a:t>规定</a:t>
            </a:r>
            <a:r>
              <a:rPr lang="zh-CN" altLang="zh-CN" dirty="0" smtClean="0"/>
              <a:t>为</a:t>
            </a:r>
            <a:r>
              <a:rPr lang="en-US" altLang="zh-CN" dirty="0" smtClean="0"/>
              <a:t> G/L </a:t>
            </a:r>
            <a:r>
              <a:rPr lang="zh-CN" altLang="zh-CN" dirty="0" smtClean="0"/>
              <a:t>位</a:t>
            </a:r>
            <a:r>
              <a:rPr lang="zh-CN" altLang="zh-CN" dirty="0"/>
              <a:t>，</a:t>
            </a:r>
            <a:r>
              <a:rPr lang="zh-CN" altLang="zh-CN" dirty="0" smtClean="0"/>
              <a:t>表示</a:t>
            </a:r>
            <a:r>
              <a:rPr lang="en-US" altLang="zh-CN" dirty="0" smtClean="0"/>
              <a:t> Global / Local</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 = 0 </a:t>
            </a:r>
            <a:r>
              <a:rPr lang="zh-CN" altLang="zh-CN" dirty="0" smtClean="0">
                <a:solidFill>
                  <a:srgbClr val="0000FF"/>
                </a:solidFill>
              </a:rPr>
              <a:t>时</a:t>
            </a:r>
            <a:r>
              <a:rPr lang="zh-CN" altLang="en-US" dirty="0" smtClean="0"/>
              <a:t>，</a:t>
            </a:r>
            <a:r>
              <a:rPr lang="zh-CN" altLang="zh-CN" dirty="0" smtClean="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a:t>
            </a:r>
            <a:r>
              <a:rPr lang="zh-CN" altLang="zh-CN" dirty="0" smtClean="0"/>
              <a:t>的</a:t>
            </a:r>
            <a:r>
              <a:rPr lang="en-US" altLang="zh-CN" dirty="0" smtClean="0"/>
              <a:t> OUI</a:t>
            </a:r>
            <a:r>
              <a:rPr lang="zh-CN" altLang="en-US" dirty="0" smtClean="0"/>
              <a:t>组织唯一标识符</a:t>
            </a:r>
            <a:r>
              <a:rPr lang="en-US" altLang="zh-CN" dirty="0" smtClean="0"/>
              <a:t> </a:t>
            </a:r>
            <a:r>
              <a:rPr lang="zh-CN" altLang="zh-CN" dirty="0" smtClean="0"/>
              <a:t>都</a:t>
            </a:r>
            <a:r>
              <a:rPr lang="zh-CN" altLang="zh-CN" dirty="0"/>
              <a:t>属于全球管理</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 = 1 </a:t>
            </a:r>
            <a:r>
              <a:rPr lang="zh-CN" altLang="zh-CN" dirty="0">
                <a:solidFill>
                  <a:srgbClr val="0000FF"/>
                </a:solidFill>
              </a:rPr>
              <a:t>时</a:t>
            </a:r>
            <a:r>
              <a:rPr lang="zh-CN" altLang="en-US" dirty="0">
                <a:solidFill>
                  <a:srgbClr val="0000FF"/>
                </a:solidFill>
              </a:rPr>
              <a:t>，</a:t>
            </a:r>
            <a:r>
              <a:rPr lang="zh-CN" altLang="en-US" dirty="0"/>
              <a:t> </a:t>
            </a:r>
            <a:r>
              <a:rPr lang="zh-CN" altLang="zh-CN" dirty="0" smtClean="0"/>
              <a:t>是</a:t>
            </a:r>
            <a:r>
              <a:rPr lang="zh-CN" altLang="zh-CN" dirty="0">
                <a:solidFill>
                  <a:srgbClr val="FF0000"/>
                </a:solidFill>
              </a:rPr>
              <a:t>本地管理，</a:t>
            </a:r>
            <a:r>
              <a:rPr lang="zh-CN" altLang="zh-CN" dirty="0"/>
              <a:t>这时用户可任意分配网络上的地址。</a:t>
            </a:r>
            <a:endParaRPr lang="zh-CN" altLang="zh-CN" dirty="0"/>
          </a:p>
          <a:p>
            <a:r>
              <a:rPr lang="zh-CN" altLang="en-US" dirty="0"/>
              <a:t>以太网几乎不理会这个</a:t>
            </a:r>
            <a:r>
              <a:rPr lang="en-US" altLang="zh-CN" dirty="0" smtClean="0">
                <a:solidFill>
                  <a:srgbClr val="0000FF"/>
                </a:solidFill>
                <a:sym typeface="+mn-ea"/>
              </a:rPr>
              <a:t>G/L</a:t>
            </a:r>
            <a:r>
              <a:rPr lang="zh-CN" altLang="zh-CN" dirty="0" smtClean="0">
                <a:solidFill>
                  <a:srgbClr val="0000FF"/>
                </a:solidFill>
                <a:sym typeface="+mn-ea"/>
              </a:rPr>
              <a:t>位</a:t>
            </a:r>
            <a:r>
              <a:rPr lang="en-US" altLang="zh-CN" dirty="0" smtClean="0">
                <a:solidFill>
                  <a:srgbClr val="0000FF"/>
                </a:solidFill>
                <a:sym typeface="+mn-ea"/>
              </a:rPr>
              <a:t> </a:t>
            </a:r>
            <a:endParaRPr lang="zh-CN" altLang="en-US" dirty="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endParaRPr lang="zh-CN" altLang="en-US" sz="4800"/>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solidFill>
                  <a:srgbClr val="0000FF"/>
                </a:solidFill>
              </a:rPr>
              <a:t>“发往本站的帧”包括以下三种帧： </a:t>
            </a:r>
            <a:endParaRPr lang="zh-CN" altLang="en-US" dirty="0">
              <a:solidFill>
                <a:srgbClr val="0000FF"/>
              </a:solidFill>
            </a:endParaRPr>
          </a:p>
          <a:p>
            <a:pPr lvl="1"/>
            <a:r>
              <a:rPr lang="zh-CN" altLang="en-US" dirty="0">
                <a:solidFill>
                  <a:srgbClr val="FF0000"/>
                </a:solidFill>
              </a:rPr>
              <a:t>单</a:t>
            </a:r>
            <a:r>
              <a:rPr lang="zh-CN" altLang="en-US" dirty="0" smtClean="0">
                <a:solidFill>
                  <a:srgbClr val="FF0000"/>
                </a:solidFill>
              </a:rPr>
              <a:t>播 </a:t>
            </a:r>
            <a:r>
              <a:rPr lang="en-US" altLang="zh-CN" dirty="0" smtClean="0"/>
              <a:t>(</a:t>
            </a:r>
            <a:r>
              <a:rPr lang="en-US" altLang="zh-CN" dirty="0"/>
              <a:t>unicast</a:t>
            </a:r>
            <a:r>
              <a:rPr lang="en-US" altLang="zh-CN" dirty="0" smtClean="0"/>
              <a:t>) </a:t>
            </a:r>
            <a:r>
              <a:rPr lang="zh-CN" altLang="en-US" dirty="0" smtClean="0"/>
              <a:t>帧</a:t>
            </a:r>
            <a:r>
              <a:rPr lang="zh-CN" altLang="en-US" dirty="0"/>
              <a:t>（一对一）</a:t>
            </a:r>
            <a:endParaRPr lang="zh-CN" altLang="en-US" dirty="0"/>
          </a:p>
          <a:p>
            <a:pPr lvl="1"/>
            <a:r>
              <a:rPr lang="zh-CN" altLang="en-US" dirty="0" smtClean="0">
                <a:solidFill>
                  <a:srgbClr val="FF0000"/>
                </a:solidFill>
              </a:rPr>
              <a:t>广播 </a:t>
            </a:r>
            <a:r>
              <a:rPr lang="en-US" altLang="zh-CN" dirty="0" smtClean="0"/>
              <a:t>(</a:t>
            </a:r>
            <a:r>
              <a:rPr lang="en-US" altLang="zh-CN" dirty="0"/>
              <a:t>broadcast</a:t>
            </a:r>
            <a:r>
              <a:rPr lang="en-US" altLang="zh-CN" dirty="0" smtClean="0"/>
              <a:t>) </a:t>
            </a:r>
            <a:r>
              <a:rPr lang="zh-CN" altLang="en-US" dirty="0" smtClean="0"/>
              <a:t>帧</a:t>
            </a:r>
            <a:r>
              <a:rPr lang="zh-CN" altLang="en-US" dirty="0"/>
              <a:t>（一对全体）</a:t>
            </a:r>
            <a:endParaRPr lang="zh-CN" altLang="en-US" dirty="0"/>
          </a:p>
          <a:p>
            <a:pPr lvl="1"/>
            <a:r>
              <a:rPr lang="zh-CN" altLang="en-US" dirty="0">
                <a:solidFill>
                  <a:srgbClr val="FF0000"/>
                </a:solidFill>
              </a:rPr>
              <a:t>多</a:t>
            </a:r>
            <a:r>
              <a:rPr lang="zh-CN" altLang="en-US" dirty="0" smtClean="0">
                <a:solidFill>
                  <a:srgbClr val="FF0000"/>
                </a:solidFill>
              </a:rPr>
              <a:t>播 </a:t>
            </a:r>
            <a:r>
              <a:rPr lang="en-US" altLang="zh-CN" dirty="0" smtClean="0"/>
              <a:t>(</a:t>
            </a:r>
            <a:r>
              <a:rPr lang="en-US" altLang="zh-CN" dirty="0"/>
              <a:t>multicast</a:t>
            </a:r>
            <a:r>
              <a:rPr lang="en-US" altLang="zh-CN" dirty="0" smtClean="0"/>
              <a:t>) </a:t>
            </a:r>
            <a:r>
              <a:rPr lang="zh-CN" altLang="en-US" dirty="0" smtClean="0"/>
              <a:t>帧</a:t>
            </a:r>
            <a:r>
              <a:rPr lang="zh-CN" altLang="en-US" dirty="0"/>
              <a:t>（一对多</a:t>
            </a:r>
            <a:r>
              <a:rPr lang="zh-CN" altLang="en-US" dirty="0" smtClean="0"/>
              <a:t>）</a:t>
            </a:r>
            <a:endParaRPr lang="zh-CN" altLang="en-US" dirty="0" smtClean="0"/>
          </a:p>
          <a:p>
            <a:pPr lvl="0"/>
            <a:r>
              <a:rPr lang="zh-CN" altLang="zh-CN" dirty="0">
                <a:solidFill>
                  <a:schemeClr val="tx1"/>
                </a:solidFill>
                <a:sym typeface="+mn-ea"/>
              </a:rPr>
              <a:t>正常工作方式与</a:t>
            </a:r>
            <a:r>
              <a:rPr lang="zh-CN" altLang="zh-CN" dirty="0">
                <a:solidFill>
                  <a:srgbClr val="FF0000"/>
                </a:solidFill>
                <a:sym typeface="+mn-ea"/>
              </a:rPr>
              <a:t>混杂</a:t>
            </a:r>
            <a:r>
              <a:rPr lang="zh-CN" altLang="zh-CN" dirty="0" smtClean="0">
                <a:solidFill>
                  <a:srgbClr val="FF0000"/>
                </a:solidFill>
                <a:sym typeface="+mn-ea"/>
              </a:rPr>
              <a:t>方式</a:t>
            </a:r>
            <a:r>
              <a:rPr lang="en-US" altLang="zh-CN" dirty="0" smtClean="0">
                <a:solidFill>
                  <a:srgbClr val="FF0000"/>
                </a:solidFill>
                <a:sym typeface="+mn-ea"/>
              </a:rPr>
              <a:t> </a:t>
            </a:r>
            <a:r>
              <a:rPr lang="en-US" altLang="zh-CN" dirty="0" smtClean="0">
                <a:sym typeface="+mn-ea"/>
              </a:rPr>
              <a:t>(</a:t>
            </a:r>
            <a:r>
              <a:rPr lang="en-US" altLang="zh-CN" dirty="0">
                <a:sym typeface="+mn-ea"/>
              </a:rPr>
              <a:t>promiscuous mode</a:t>
            </a:r>
            <a:r>
              <a:rPr lang="en-US" altLang="zh-CN" dirty="0" smtClean="0">
                <a:sym typeface="+mn-ea"/>
              </a:rPr>
              <a:t>) </a:t>
            </a:r>
            <a:endParaRPr lang="en-US" altLang="zh-CN" dirty="0" smtClean="0">
              <a:sym typeface="+mn-ea"/>
            </a:endParaRPr>
          </a:p>
          <a:p>
            <a:pPr lvl="0"/>
            <a:r>
              <a:rPr lang="zh-CN" altLang="zh-CN" dirty="0" smtClean="0">
                <a:sym typeface="+mn-ea"/>
              </a:rPr>
              <a:t>所有</a:t>
            </a:r>
            <a:r>
              <a:rPr lang="zh-CN" altLang="zh-CN" dirty="0">
                <a:sym typeface="+mn-ea"/>
              </a:rPr>
              <a:t>的适配器都</a:t>
            </a:r>
            <a:r>
              <a:rPr lang="zh-CN" altLang="zh-CN" dirty="0" smtClean="0">
                <a:sym typeface="+mn-ea"/>
              </a:rPr>
              <a:t>至少</a:t>
            </a:r>
            <a:r>
              <a:rPr lang="zh-CN" altLang="zh-CN" dirty="0">
                <a:sym typeface="+mn-ea"/>
              </a:rPr>
              <a:t>能够识别前两种帧，即</a:t>
            </a:r>
            <a:r>
              <a:rPr lang="zh-CN" altLang="zh-CN" dirty="0">
                <a:solidFill>
                  <a:srgbClr val="FF0000"/>
                </a:solidFill>
                <a:sym typeface="+mn-ea"/>
              </a:rPr>
              <a:t>能够识别单</a:t>
            </a:r>
            <a:r>
              <a:rPr lang="zh-CN" altLang="zh-CN" dirty="0" smtClean="0">
                <a:solidFill>
                  <a:srgbClr val="FF0000"/>
                </a:solidFill>
                <a:sym typeface="+mn-ea"/>
              </a:rPr>
              <a:t>播</a:t>
            </a:r>
            <a:r>
              <a:rPr lang="zh-CN" altLang="en-US" dirty="0" smtClean="0">
                <a:solidFill>
                  <a:srgbClr val="FF0000"/>
                </a:solidFill>
                <a:sym typeface="+mn-ea"/>
              </a:rPr>
              <a:t>地址</a:t>
            </a:r>
            <a:r>
              <a:rPr lang="zh-CN" altLang="zh-CN" dirty="0" smtClean="0">
                <a:solidFill>
                  <a:srgbClr val="FF0000"/>
                </a:solidFill>
                <a:sym typeface="+mn-ea"/>
              </a:rPr>
              <a:t>和广播地址。</a:t>
            </a:r>
            <a:endParaRPr lang="en-US" altLang="zh-CN" dirty="0" smtClean="0">
              <a:solidFill>
                <a:srgbClr val="FF0000"/>
              </a:solidFill>
            </a:endParaRPr>
          </a:p>
          <a:p>
            <a:pPr lvl="0"/>
            <a:r>
              <a:rPr lang="zh-CN" altLang="zh-CN" dirty="0" smtClean="0">
                <a:sym typeface="+mn-ea"/>
              </a:rPr>
              <a:t>有</a:t>
            </a:r>
            <a:r>
              <a:rPr lang="zh-CN" altLang="zh-CN" dirty="0">
                <a:sym typeface="+mn-ea"/>
              </a:rPr>
              <a:t>的适配器可用编程方法识别多播</a:t>
            </a:r>
            <a:r>
              <a:rPr lang="zh-CN" altLang="zh-CN" dirty="0" smtClean="0">
                <a:sym typeface="+mn-ea"/>
              </a:rPr>
              <a:t>地址</a:t>
            </a:r>
            <a:r>
              <a:rPr lang="zh-CN" altLang="en-US" dirty="0" smtClean="0">
                <a:sym typeface="+mn-ea"/>
              </a:rPr>
              <a:t>。</a:t>
            </a:r>
            <a:endParaRPr lang="en-US" altLang="zh-CN" dirty="0" smtClean="0"/>
          </a:p>
          <a:p>
            <a:pPr lvl="0"/>
            <a:r>
              <a:rPr lang="zh-CN" altLang="zh-CN" dirty="0" smtClean="0">
                <a:solidFill>
                  <a:srgbClr val="0000FF"/>
                </a:solidFill>
                <a:sym typeface="+mn-ea"/>
              </a:rPr>
              <a:t>只有</a:t>
            </a:r>
            <a:r>
              <a:rPr lang="zh-CN" altLang="zh-CN" dirty="0">
                <a:solidFill>
                  <a:srgbClr val="0000FF"/>
                </a:solidFill>
                <a:sym typeface="+mn-ea"/>
              </a:rPr>
              <a:t>目的地址才能使用广播地址和多播地址</a:t>
            </a:r>
            <a:r>
              <a:rPr lang="zh-CN" altLang="zh-CN" dirty="0" smtClean="0">
                <a:solidFill>
                  <a:srgbClr val="0000FF"/>
                </a:solidFill>
                <a:sym typeface="+mn-ea"/>
              </a:rPr>
              <a:t>。</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3395">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339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3395">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339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339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339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339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33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endParaRPr lang="zh-CN" altLang="en-US" dirty="0"/>
          </a:p>
        </p:txBody>
      </p:sp>
      <p:sp>
        <p:nvSpPr>
          <p:cNvPr id="444419" name="Rectangle 3"/>
          <p:cNvSpPr>
            <a:spLocks noGrp="1" noChangeArrowheads="1"/>
          </p:cNvSpPr>
          <p:nvPr>
            <p:ph idx="1"/>
          </p:nvPr>
        </p:nvSpPr>
        <p:spPr/>
        <p:txBody>
          <a:bodyPr/>
          <a:lstStyle/>
          <a:p>
            <a:r>
              <a:rPr lang="zh-CN" altLang="en-US" dirty="0"/>
              <a:t>常用的</a:t>
            </a:r>
            <a:r>
              <a:rPr lang="zh-CN" altLang="en-US" dirty="0" smtClean="0"/>
              <a:t>以太网 </a:t>
            </a:r>
            <a:r>
              <a:rPr lang="en-US" altLang="zh-CN" dirty="0" smtClean="0"/>
              <a:t>MAC </a:t>
            </a:r>
            <a:r>
              <a:rPr lang="zh-CN" altLang="en-US" dirty="0" smtClean="0"/>
              <a:t>帧格式</a:t>
            </a:r>
            <a:r>
              <a:rPr lang="zh-CN" altLang="en-US" dirty="0"/>
              <a:t>有两种标准 ：</a:t>
            </a:r>
            <a:endParaRPr lang="zh-CN" altLang="en-US" dirty="0"/>
          </a:p>
          <a:p>
            <a:pPr lvl="1"/>
            <a:r>
              <a:rPr lang="en-US" altLang="zh-CN" dirty="0">
                <a:solidFill>
                  <a:srgbClr val="0000FF"/>
                </a:solidFill>
                <a:latin typeface="Arial" panose="020B0604020202020204" pitchFamily="34" charset="0"/>
                <a:ea typeface="黑体" panose="02010609060101010101" pitchFamily="2" charset="-122"/>
              </a:rPr>
              <a:t>DIX Ethernet V2 </a:t>
            </a:r>
            <a:r>
              <a:rPr lang="zh-CN" altLang="en-US" dirty="0">
                <a:solidFill>
                  <a:srgbClr val="0000FF"/>
                </a:solidFill>
                <a:latin typeface="Arial" panose="020B0604020202020204" pitchFamily="34" charset="0"/>
                <a:ea typeface="黑体" panose="02010609060101010101" pitchFamily="2" charset="-122"/>
              </a:rPr>
              <a:t>标准</a:t>
            </a:r>
            <a:endParaRPr lang="zh-CN" altLang="en-US" dirty="0">
              <a:solidFill>
                <a:srgbClr val="0000FF"/>
              </a:solidFill>
              <a:latin typeface="Arial" panose="020B0604020202020204" pitchFamily="34" charset="0"/>
              <a:ea typeface="黑体" panose="02010609060101010101" pitchFamily="2" charset="-122"/>
            </a:endParaRPr>
          </a:p>
          <a:p>
            <a:pPr lvl="1"/>
            <a:r>
              <a:rPr lang="en-US" altLang="zh-CN" dirty="0">
                <a:solidFill>
                  <a:srgbClr val="0000FF"/>
                </a:solidFill>
                <a:latin typeface="Arial" panose="020B0604020202020204" pitchFamily="34" charset="0"/>
                <a:ea typeface="黑体" panose="02010609060101010101" pitchFamily="2" charset="-122"/>
              </a:rPr>
              <a:t>IEEE </a:t>
            </a:r>
            <a:r>
              <a:rPr lang="zh-CN" altLang="en-US" dirty="0">
                <a:solidFill>
                  <a:srgbClr val="0000FF"/>
                </a:solidFill>
                <a:latin typeface="Arial" panose="020B0604020202020204" pitchFamily="34" charset="0"/>
                <a:ea typeface="黑体" panose="02010609060101010101" pitchFamily="2" charset="-122"/>
              </a:rPr>
              <a:t>的 </a:t>
            </a:r>
            <a:r>
              <a:rPr lang="en-US" altLang="zh-CN" dirty="0">
                <a:solidFill>
                  <a:srgbClr val="0000FF"/>
                </a:solidFill>
                <a:latin typeface="Arial" panose="020B0604020202020204" pitchFamily="34" charset="0"/>
                <a:ea typeface="黑体" panose="02010609060101010101" pitchFamily="2" charset="-122"/>
              </a:rPr>
              <a:t>802.3 </a:t>
            </a:r>
            <a:r>
              <a:rPr lang="zh-CN" altLang="en-US" dirty="0">
                <a:solidFill>
                  <a:srgbClr val="0000FF"/>
                </a:solidFill>
                <a:latin typeface="Arial" panose="020B0604020202020204" pitchFamily="34" charset="0"/>
                <a:ea typeface="黑体" panose="02010609060101010101" pitchFamily="2" charset="-122"/>
              </a:rPr>
              <a:t>标准</a:t>
            </a:r>
            <a:endParaRPr lang="zh-CN" altLang="en-US" dirty="0">
              <a:solidFill>
                <a:srgbClr val="0000FF"/>
              </a:solidFill>
              <a:latin typeface="Arial" panose="020B0604020202020204" pitchFamily="34" charset="0"/>
              <a:ea typeface="黑体" panose="02010609060101010101" pitchFamily="2" charset="-122"/>
            </a:endParaRP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419">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panose="020B0604020202020204" pitchFamily="34" charset="0"/>
              </a:rPr>
              <a:t>以太网</a:t>
            </a:r>
            <a:r>
              <a:rPr lang="en-US" altLang="zh-CN" dirty="0">
                <a:latin typeface="Arial" panose="020B0604020202020204" pitchFamily="34" charset="0"/>
              </a:rPr>
              <a:t>V2</a:t>
            </a:r>
            <a:r>
              <a:rPr lang="zh-CN" altLang="en-US" dirty="0">
                <a:latin typeface="Arial" panose="020B0604020202020204" pitchFamily="34" charset="0"/>
              </a:rPr>
              <a:t>的 </a:t>
            </a:r>
            <a:r>
              <a:rPr lang="en-US" altLang="zh-CN" dirty="0">
                <a:latin typeface="Arial" panose="020B0604020202020204" pitchFamily="34" charset="0"/>
              </a:rPr>
              <a:t>MAC </a:t>
            </a:r>
            <a:r>
              <a:rPr lang="zh-CN" altLang="en-US" dirty="0">
                <a:latin typeface="Arial" panose="020B0604020202020204" pitchFamily="34"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以太网 </a:t>
            </a:r>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物理层</a:t>
            </a:r>
            <a:endParaRPr kumimoji="1" lang="zh-CN" altLang="en-US" sz="2000" b="1" dirty="0">
              <a:solidFill>
                <a:srgbClr val="000099"/>
              </a:solidFill>
              <a:latin typeface="+mn-lt"/>
              <a:ea typeface="黑体" panose="02010609060101010101" pitchFamily="2" charset="-122"/>
            </a:endParaRP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r>
              <a:rPr kumimoji="1" lang="zh-CN" altLang="en-US" sz="2000" b="1">
                <a:solidFill>
                  <a:srgbClr val="000099"/>
                </a:solidFill>
                <a:latin typeface="+mn-lt"/>
                <a:ea typeface="黑体" panose="02010609060101010101" pitchFamily="2" charset="-122"/>
              </a:rPr>
              <a:t>层</a:t>
            </a:r>
            <a:endParaRPr kumimoji="1" lang="zh-CN" altLang="en-US" sz="2000" b="1">
              <a:solidFill>
                <a:srgbClr val="000099"/>
              </a:solidFill>
              <a:latin typeface="+mn-lt"/>
              <a:ea typeface="黑体" panose="02010609060101010101" pitchFamily="2" charset="-122"/>
            </a:endParaRP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anose="02010609060101010101" pitchFamily="2" charset="-122"/>
              </a:rPr>
              <a:t>10101010101010      </a:t>
            </a:r>
            <a:r>
              <a:rPr kumimoji="1" lang="en-US" altLang="zh-CN" sz="1600" b="1" dirty="0" smtClean="0">
                <a:solidFill>
                  <a:srgbClr val="000099"/>
                </a:solidFill>
                <a:latin typeface="+mn-lt"/>
                <a:ea typeface="黑体" panose="02010609060101010101" pitchFamily="2" charset="-122"/>
              </a:rPr>
              <a:t>     101010101010 10101011</a:t>
            </a:r>
            <a:endParaRPr kumimoji="1" lang="en-US" altLang="zh-CN" sz="1600" b="1" dirty="0">
              <a:solidFill>
                <a:srgbClr val="000099"/>
              </a:solidFill>
              <a:latin typeface="+mn-lt"/>
              <a:ea typeface="黑体" panose="02010609060101010101" pitchFamily="2" charset="-122"/>
            </a:endParaRP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前同步码</a:t>
            </a:r>
            <a:endParaRPr kumimoji="1" lang="zh-CN" altLang="en-US" b="1" dirty="0">
              <a:solidFill>
                <a:srgbClr val="000099"/>
              </a:solidFill>
              <a:latin typeface="+mn-lt"/>
              <a:ea typeface="黑体" panose="02010609060101010101" pitchFamily="2" charset="-122"/>
            </a:endParaRP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anose="02010609060101010101" pitchFamily="2" charset="-122"/>
              </a:rPr>
              <a:t>帧开始</a:t>
            </a:r>
            <a:endParaRPr kumimoji="1" lang="zh-CN" altLang="en-US" b="1" dirty="0">
              <a:solidFill>
                <a:srgbClr val="000099"/>
              </a:solidFill>
              <a:latin typeface="+mn-lt"/>
              <a:ea typeface="黑体" panose="02010609060101010101" pitchFamily="2" charset="-122"/>
            </a:endParaRPr>
          </a:p>
          <a:p>
            <a:pPr defTabSz="762000" eaLnBrk="0" hangingPunct="0">
              <a:lnSpc>
                <a:spcPct val="80000"/>
              </a:lnSpc>
            </a:pPr>
            <a:r>
              <a:rPr kumimoji="1" lang="zh-CN" altLang="en-US" b="1" dirty="0">
                <a:solidFill>
                  <a:srgbClr val="000099"/>
                </a:solidFill>
                <a:latin typeface="+mn-lt"/>
                <a:ea typeface="黑体" panose="02010609060101010101" pitchFamily="2" charset="-122"/>
              </a:rPr>
              <a:t>定界符</a:t>
            </a:r>
            <a:endParaRPr kumimoji="1" lang="zh-CN" altLang="en-US" b="1" dirty="0">
              <a:solidFill>
                <a:srgbClr val="000099"/>
              </a:solidFill>
              <a:latin typeface="+mn-lt"/>
              <a:ea typeface="黑体" panose="02010609060101010101" pitchFamily="2" charset="-122"/>
            </a:endParaRP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anose="02010609060101010101" pitchFamily="2" charset="-122"/>
              </a:rPr>
              <a:t>7 </a:t>
            </a:r>
            <a:r>
              <a:rPr kumimoji="1" lang="zh-CN" altLang="en-US" sz="1600" b="1">
                <a:solidFill>
                  <a:srgbClr val="000099"/>
                </a:solidFill>
                <a:latin typeface="+mn-lt"/>
                <a:ea typeface="黑体" panose="02010609060101010101" pitchFamily="2" charset="-122"/>
              </a:rPr>
              <a:t>字节</a:t>
            </a:r>
            <a:endParaRPr kumimoji="1" lang="zh-CN" altLang="en-US" sz="1600" b="1">
              <a:solidFill>
                <a:srgbClr val="000099"/>
              </a:solidFill>
              <a:latin typeface="+mn-lt"/>
              <a:ea typeface="黑体" panose="02010609060101010101" pitchFamily="2" charset="-122"/>
            </a:endParaRP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anose="02010609060101010101" pitchFamily="2" charset="-122"/>
              </a:rPr>
              <a:t>1 </a:t>
            </a:r>
            <a:r>
              <a:rPr kumimoji="1" lang="zh-CN" altLang="en-US" sz="1600"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a:t>
            </a:r>
            <a:endParaRPr kumimoji="1" lang="en-US" altLang="zh-CN" b="1" dirty="0">
              <a:solidFill>
                <a:srgbClr val="000099"/>
              </a:solidFill>
              <a:latin typeface="+mn-lt"/>
              <a:ea typeface="黑体" panose="02010609060101010101" pitchFamily="2" charset="-122"/>
            </a:endParaRP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anose="02010609060101010101" pitchFamily="2" charset="-122"/>
              </a:rPr>
              <a:t>8 </a:t>
            </a:r>
            <a:r>
              <a:rPr kumimoji="1" lang="zh-CN" altLang="en-US" sz="1600" b="1">
                <a:solidFill>
                  <a:srgbClr val="000099"/>
                </a:solidFill>
                <a:latin typeface="+mn-lt"/>
                <a:ea typeface="黑体" panose="02010609060101010101" pitchFamily="2" charset="-122"/>
              </a:rPr>
              <a:t>字节</a:t>
            </a:r>
            <a:endParaRPr kumimoji="1" lang="zh-CN" altLang="en-US" sz="1600" b="1">
              <a:solidFill>
                <a:srgbClr val="000099"/>
              </a:solidFill>
              <a:latin typeface="+mn-lt"/>
              <a:ea typeface="黑体" panose="02010609060101010101" pitchFamily="2" charset="-122"/>
            </a:endParaRP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anose="02010609060101010101"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anose="02010609060101010101" pitchFamily="2" charset="-122"/>
              </a:rPr>
              <a:t>插入</a:t>
            </a:r>
            <a:endParaRPr kumimoji="1" lang="zh-CN" altLang="en-US" sz="1600" b="1">
              <a:solidFill>
                <a:srgbClr val="000099"/>
              </a:solidFill>
              <a:latin typeface="+mn-lt"/>
              <a:ea typeface="黑体" panose="02010609060101010101" pitchFamily="2" charset="-122"/>
            </a:endParaRP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IP</a:t>
            </a:r>
            <a:r>
              <a:rPr kumimoji="1" lang="zh-CN" altLang="en-US" sz="2000" b="1" dirty="0">
                <a:solidFill>
                  <a:srgbClr val="000099"/>
                </a:solidFill>
                <a:latin typeface="+mn-lt"/>
                <a:ea typeface="黑体" panose="02010609060101010101" pitchFamily="2" charset="-122"/>
              </a:rPr>
              <a:t>层</a:t>
            </a:r>
            <a:endParaRPr kumimoji="1" lang="zh-CN" altLang="en-US" sz="2000" b="1" dirty="0">
              <a:solidFill>
                <a:srgbClr val="000099"/>
              </a:solidFill>
              <a:latin typeface="+mn-lt"/>
              <a:ea typeface="黑体" panose="02010609060101010101" pitchFamily="2" charset="-122"/>
            </a:endParaRP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目的地址</a:t>
            </a:r>
            <a:endParaRPr kumimoji="1" lang="zh-CN" altLang="en-US" b="1">
              <a:solidFill>
                <a:srgbClr val="000099"/>
              </a:solidFill>
              <a:latin typeface="+mn-lt"/>
              <a:ea typeface="黑体" panose="02010609060101010101" pitchFamily="2" charset="-122"/>
            </a:endParaRP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源地址</a:t>
            </a:r>
            <a:endParaRPr kumimoji="1" lang="zh-CN" altLang="en-US" b="1" dirty="0">
              <a:solidFill>
                <a:srgbClr val="000099"/>
              </a:solidFill>
              <a:latin typeface="+mn-lt"/>
              <a:ea typeface="黑体" panose="02010609060101010101" pitchFamily="2" charset="-122"/>
            </a:endParaRP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类型</a:t>
            </a:r>
            <a:endParaRPr kumimoji="1" lang="zh-CN" altLang="en-US" b="1">
              <a:solidFill>
                <a:srgbClr val="000099"/>
              </a:solidFill>
              <a:latin typeface="+mn-lt"/>
              <a:ea typeface="黑体" panose="02010609060101010101" pitchFamily="2" charset="-122"/>
            </a:endParaRP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FCS</a:t>
            </a:r>
            <a:endParaRPr kumimoji="1" lang="en-US" altLang="zh-CN" b="1">
              <a:solidFill>
                <a:srgbClr val="000099"/>
              </a:solidFill>
              <a:latin typeface="+mn-lt"/>
              <a:ea typeface="黑体" panose="02010609060101010101" pitchFamily="2" charset="-122"/>
            </a:endParaRP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2</a:t>
            </a:r>
            <a:endParaRPr kumimoji="1" lang="en-US" altLang="zh-CN" b="1" dirty="0">
              <a:solidFill>
                <a:srgbClr val="000099"/>
              </a:solidFill>
              <a:latin typeface="+mn-lt"/>
              <a:ea typeface="黑体" panose="02010609060101010101" pitchFamily="2" charset="-122"/>
            </a:endParaRP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4</a:t>
            </a:r>
            <a:endParaRPr kumimoji="1" lang="en-US" altLang="zh-CN" b="1" dirty="0">
              <a:solidFill>
                <a:srgbClr val="000099"/>
              </a:solidFill>
              <a:latin typeface="+mn-lt"/>
              <a:ea typeface="黑体" panose="02010609060101010101" pitchFamily="2" charset="-122"/>
            </a:endParaRP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b="1" dirty="0">
              <a:solidFill>
                <a:srgbClr val="000099"/>
              </a:solidFill>
              <a:latin typeface="+mn-lt"/>
              <a:ea typeface="黑体" panose="02010609060101010101" pitchFamily="2" charset="-122"/>
            </a:endParaRP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45549" name="Group 109"/>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anose="02010609060101010101" pitchFamily="2" charset="-122"/>
              </a:rPr>
              <a:t>MAC </a:t>
            </a:r>
            <a:r>
              <a:rPr kumimoji="1" lang="zh-CN" altLang="en-US" sz="2000" b="1" dirty="0">
                <a:solidFill>
                  <a:srgbClr val="C00000"/>
                </a:solidFill>
                <a:latin typeface="+mn-lt"/>
                <a:ea typeface="黑体" panose="02010609060101010101" pitchFamily="2" charset="-122"/>
              </a:rPr>
              <a:t>帧</a:t>
            </a:r>
            <a:endParaRPr kumimoji="1" lang="zh-CN" altLang="en-US" sz="2000" b="1" dirty="0">
              <a:solidFill>
                <a:srgbClr val="C00000"/>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46479" name="Group 15"/>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46481" name="Group 17"/>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446498" name="Group 34"/>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目的地址字段 </a:t>
            </a:r>
            <a:r>
              <a:rPr lang="en-US" altLang="zh-CN" sz="2400" b="1">
                <a:solidFill>
                  <a:srgbClr val="000099"/>
                </a:solidFill>
                <a:latin typeface="+mn-lt"/>
                <a:ea typeface="黑体" panose="02010609060101010101" pitchFamily="2" charset="-122"/>
              </a:rPr>
              <a:t>6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9" name="Group 15"/>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4" name="Group 17"/>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0" name="Group 34"/>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源地址字段 </a:t>
            </a:r>
            <a:r>
              <a:rPr lang="en-US" altLang="zh-CN" sz="2400" b="1">
                <a:solidFill>
                  <a:srgbClr val="000099"/>
                </a:solidFill>
                <a:latin typeface="+mn-lt"/>
                <a:ea typeface="黑体" panose="02010609060101010101" pitchFamily="2" charset="-122"/>
              </a:rPr>
              <a:t>6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数据链路层提供的服务</a:t>
            </a:r>
            <a:endParaRPr lang="zh-CN" altLang="en-US" dirty="0"/>
          </a:p>
        </p:txBody>
      </p:sp>
      <p:sp>
        <p:nvSpPr>
          <p:cNvPr id="5" name="内容占位符 4"/>
          <p:cNvSpPr>
            <a:spLocks noGrp="1"/>
          </p:cNvSpPr>
          <p:nvPr>
            <p:ph idx="1"/>
          </p:nvPr>
        </p:nvSpPr>
        <p:spPr/>
        <p:txBody>
          <a:bodyPr/>
          <a:lstStyle/>
          <a:p>
            <a:r>
              <a:rPr lang="zh-CN" altLang="en-US" dirty="0" smtClean="0"/>
              <a:t>可靠交付：</a:t>
            </a:r>
            <a:endParaRPr lang="en-US" altLang="zh-CN" dirty="0" smtClean="0"/>
          </a:p>
          <a:p>
            <a:pPr lvl="1"/>
            <a:r>
              <a:rPr lang="zh-CN" altLang="en-US" dirty="0" smtClean="0"/>
              <a:t>用于高差错率链路，如无线链路。通过确认和重传实现。点到点重传，而不是端到端重传。</a:t>
            </a:r>
            <a:endParaRPr lang="en-US" altLang="zh-CN" dirty="0" smtClean="0"/>
          </a:p>
          <a:p>
            <a:pPr lvl="1"/>
            <a:r>
              <a:rPr lang="zh-CN" altLang="en-US" dirty="0" smtClean="0"/>
              <a:t>许多有线链路层协议不提供</a:t>
            </a:r>
            <a:endParaRPr lang="en-US" altLang="zh-CN" dirty="0" smtClean="0"/>
          </a:p>
          <a:p>
            <a:pPr lvl="1"/>
            <a:endParaRPr lang="en-US" altLang="zh-CN" dirty="0" smtClean="0"/>
          </a:p>
          <a:p>
            <a:r>
              <a:rPr lang="zh-CN" altLang="en-US" dirty="0" smtClean="0"/>
              <a:t>差错检测和纠正：</a:t>
            </a:r>
            <a:r>
              <a:rPr lang="zh-CN" altLang="en-US" sz="2800" dirty="0" smtClean="0"/>
              <a:t>没有必要转发一个错误的数据报</a:t>
            </a:r>
            <a:endParaRPr lang="en-US" altLang="zh-CN" dirty="0" smtClean="0"/>
          </a:p>
          <a:p>
            <a:pPr lvl="1"/>
            <a:r>
              <a:rPr lang="zh-CN" altLang="en-US" sz="2400" dirty="0" smtClean="0"/>
              <a:t>网络层和运输层：有限形式的差错校验。</a:t>
            </a:r>
            <a:endParaRPr lang="en-US" altLang="zh-CN" sz="2400" dirty="0" smtClean="0"/>
          </a:p>
          <a:p>
            <a:pPr lvl="1"/>
            <a:r>
              <a:rPr lang="zh-CN" altLang="en-US" sz="2400" dirty="0" smtClean="0"/>
              <a:t>链路层：更复杂，硬件实现。</a:t>
            </a:r>
            <a:endParaRPr lang="zh-CN" altLang="en-US" sz="2400" dirty="0" smtClean="0"/>
          </a:p>
          <a:p>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ln>
          <a:effectLst/>
        </p:spPr>
        <p:txBody>
          <a:bodyPr wrap="none">
            <a:spAutoFit/>
          </a:bodyPr>
          <a:lstStyle/>
          <a:p>
            <a:pPr algn="ctr"/>
            <a:r>
              <a:rPr lang="zh-CN" altLang="en-US" sz="2400" b="1" dirty="0">
                <a:solidFill>
                  <a:srgbClr val="000066"/>
                </a:solidFill>
                <a:latin typeface="+mn-lt"/>
                <a:ea typeface="黑体" panose="02010609060101010101" pitchFamily="2" charset="-122"/>
              </a:rPr>
              <a:t>类型字段用来标志</a:t>
            </a:r>
            <a:r>
              <a:rPr lang="zh-CN" altLang="en-US" sz="2400" b="1" dirty="0">
                <a:solidFill>
                  <a:srgbClr val="C00000"/>
                </a:solidFill>
                <a:latin typeface="+mn-lt"/>
                <a:ea typeface="黑体" panose="02010609060101010101" pitchFamily="2" charset="-122"/>
              </a:rPr>
              <a:t>上一层</a:t>
            </a:r>
            <a:r>
              <a:rPr lang="zh-CN" altLang="en-US" sz="2400" b="1" dirty="0">
                <a:solidFill>
                  <a:srgbClr val="000066"/>
                </a:solidFill>
                <a:latin typeface="+mn-lt"/>
                <a:ea typeface="黑体" panose="02010609060101010101" pitchFamily="2" charset="-122"/>
              </a:rPr>
              <a:t>使用的是什么协议，</a:t>
            </a:r>
            <a:endParaRPr lang="zh-CN" altLang="en-US" sz="2400" b="1" dirty="0">
              <a:solidFill>
                <a:srgbClr val="000066"/>
              </a:solidFill>
              <a:latin typeface="+mn-lt"/>
              <a:ea typeface="黑体" panose="02010609060101010101" pitchFamily="2" charset="-122"/>
            </a:endParaRPr>
          </a:p>
          <a:p>
            <a:pPr algn="ctr"/>
            <a:r>
              <a:rPr lang="zh-CN" altLang="en-US" sz="2400" b="1" dirty="0">
                <a:solidFill>
                  <a:srgbClr val="000066"/>
                </a:solidFill>
                <a:latin typeface="+mn-lt"/>
                <a:ea typeface="黑体" panose="02010609060101010101" pitchFamily="2" charset="-122"/>
              </a:rPr>
              <a:t>以便把收到的 </a:t>
            </a:r>
            <a:r>
              <a:rPr lang="en-US" altLang="zh-CN" sz="2400" b="1" dirty="0">
                <a:solidFill>
                  <a:srgbClr val="000066"/>
                </a:solidFill>
                <a:latin typeface="+mn-lt"/>
                <a:ea typeface="黑体" panose="02010609060101010101" pitchFamily="2" charset="-122"/>
              </a:rPr>
              <a:t>MAC </a:t>
            </a:r>
            <a:r>
              <a:rPr lang="zh-CN" altLang="en-US" sz="2400" b="1" dirty="0">
                <a:solidFill>
                  <a:srgbClr val="000066"/>
                </a:solidFill>
                <a:latin typeface="+mn-lt"/>
                <a:ea typeface="黑体" panose="02010609060101010101" pitchFamily="2" charset="-122"/>
              </a:rPr>
              <a:t>帧的数据上交给上一层的这个协议。 </a:t>
            </a:r>
            <a:endParaRPr lang="zh-CN" altLang="en-US" sz="2400" b="1" dirty="0">
              <a:solidFill>
                <a:srgbClr val="000066"/>
              </a:solidFill>
              <a:latin typeface="+mn-lt"/>
              <a:ea typeface="黑体" panose="02010609060101010101" pitchFamily="2" charset="-122"/>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0" name="Group 15"/>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5" name="Group 17"/>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1" name="Group 34"/>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anose="02010609060101010101" pitchFamily="2" charset="-122"/>
              </a:rPr>
              <a:t>类型字段 </a:t>
            </a:r>
            <a:r>
              <a:rPr lang="en-US" altLang="zh-CN" sz="2400" b="1" dirty="0">
                <a:solidFill>
                  <a:srgbClr val="000099"/>
                </a:solidFill>
                <a:latin typeface="+mn-lt"/>
                <a:ea typeface="黑体" panose="02010609060101010101" pitchFamily="2" charset="-122"/>
              </a:rPr>
              <a:t>2 </a:t>
            </a:r>
            <a:r>
              <a:rPr lang="zh-CN" altLang="en-US" sz="2400" b="1" dirty="0">
                <a:solidFill>
                  <a:srgbClr val="000099"/>
                </a:solidFill>
                <a:latin typeface="+mn-lt"/>
                <a:ea typeface="黑体" panose="02010609060101010101" pitchFamily="2" charset="-122"/>
              </a:rPr>
              <a:t>字节</a:t>
            </a:r>
            <a:endParaRPr lang="zh-CN" altLang="en-US"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ln>
          <a:effectLst/>
        </p:spPr>
        <p:txBody>
          <a:bodyPr wrap="none">
            <a:spAutoFit/>
          </a:bodyPr>
          <a:lstStyle>
            <a:defPPr>
              <a:defRPr lang="en-US"/>
            </a:defPPr>
            <a:lvl1pPr algn="ctr">
              <a:defRPr sz="2400" b="1">
                <a:solidFill>
                  <a:srgbClr val="C00000"/>
                </a:solidFill>
                <a:latin typeface="+mn-lt"/>
                <a:ea typeface="黑体" panose="02010609060101010101"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endParaRPr lang="zh-CN" altLang="en-US" dirty="0"/>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anose="05050102010706020507"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zh-CN" altLang="en-US" sz="2000" dirty="0" smtClean="0">
                <a:solidFill>
                  <a:srgbClr val="000066"/>
                </a:solidFill>
              </a:rPr>
              <a:t> </a:t>
            </a:r>
            <a:r>
              <a:rPr lang="en-US" altLang="zh-CN" sz="2000" dirty="0" smtClean="0">
                <a:solidFill>
                  <a:srgbClr val="000066"/>
                </a:solidFill>
              </a:rPr>
              <a:t>=  </a:t>
            </a:r>
            <a:r>
              <a:rPr lang="zh-CN" altLang="en-US" sz="2000" dirty="0" smtClean="0">
                <a:solidFill>
                  <a:srgbClr val="000066"/>
                </a:solidFill>
              </a:rPr>
              <a:t>数据</a:t>
            </a:r>
            <a:r>
              <a:rPr lang="zh-CN" altLang="en-US" sz="2000" dirty="0">
                <a:solidFill>
                  <a:srgbClr val="000066"/>
                </a:solidFill>
              </a:rPr>
              <a:t>字段的最小</a:t>
            </a:r>
            <a:r>
              <a:rPr lang="zh-CN" altLang="en-US" sz="2000" dirty="0" smtClean="0">
                <a:solidFill>
                  <a:srgbClr val="000066"/>
                </a:solidFill>
              </a:rPr>
              <a:t>长度（</a:t>
            </a:r>
            <a:r>
              <a:rPr lang="en-US" altLang="zh-CN" sz="2000" dirty="0" smtClean="0">
                <a:solidFill>
                  <a:srgbClr val="000066"/>
                </a:solidFill>
              </a:rPr>
              <a:t>46</a:t>
            </a:r>
            <a:r>
              <a:rPr lang="zh-CN" altLang="en-US" sz="2000" dirty="0" smtClean="0">
                <a:solidFill>
                  <a:srgbClr val="000066"/>
                </a:solidFill>
              </a:rPr>
              <a:t>字节）  </a:t>
            </a:r>
            <a:endParaRPr lang="zh-CN" altLang="en-US" sz="2000" dirty="0">
              <a:solidFill>
                <a:srgbClr val="000066"/>
              </a:solidFill>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0" name="Group 15"/>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5" name="Group 17"/>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1" name="Group 34"/>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数据字段 </a:t>
            </a:r>
            <a:r>
              <a:rPr lang="en-US" altLang="zh-CN" sz="2400" b="1">
                <a:solidFill>
                  <a:srgbClr val="000099"/>
                </a:solidFill>
                <a:latin typeface="+mn-lt"/>
                <a:ea typeface="黑体" panose="02010609060101010101" pitchFamily="2" charset="-122"/>
              </a:rPr>
              <a:t>46 ~ 1500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ln>
          <a:effectLst/>
        </p:spPr>
        <p:txBody>
          <a:bodyPr wrap="none">
            <a:spAutoFit/>
          </a:bodyPr>
          <a:lstStyle>
            <a:defPPr>
              <a:defRPr lang="en-US"/>
            </a:defPPr>
            <a:lvl1pPr algn="ctr">
              <a:defRPr sz="2400" b="1">
                <a:solidFill>
                  <a:srgbClr val="000099"/>
                </a:solidFill>
                <a:latin typeface="+mn-lt"/>
                <a:ea typeface="黑体" panose="02010609060101010101"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anose="05050102010706020507" pitchFamily="18" charset="2"/>
              </a:rPr>
              <a:t></a:t>
            </a:r>
            <a:r>
              <a:rPr lang="en-US" altLang="zh-CN" dirty="0">
                <a:solidFill>
                  <a:srgbClr val="000066"/>
                </a:solidFill>
              </a:rPr>
              <a:t>10</a:t>
            </a:r>
            <a:r>
              <a:rPr lang="en-US" altLang="zh-CN" baseline="30000" dirty="0">
                <a:solidFill>
                  <a:srgbClr val="000066"/>
                </a:solidFill>
                <a:sym typeface="Symbol" panose="05050102010706020507"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endParaRPr lang="zh-CN" altLang="en-US" dirty="0">
              <a:solidFill>
                <a:srgbClr val="000066"/>
              </a:solidFill>
            </a:endParaRP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anose="05050102010706020507" pitchFamily="18" charset="2"/>
              </a:rPr>
              <a:t></a:t>
            </a:r>
            <a:r>
              <a:rPr lang="en-US" altLang="zh-CN" dirty="0">
                <a:solidFill>
                  <a:srgbClr val="000066"/>
                </a:solidFill>
              </a:rPr>
              <a:t>10</a:t>
            </a:r>
            <a:r>
              <a:rPr lang="en-US" altLang="zh-CN" baseline="30000" dirty="0">
                <a:solidFill>
                  <a:srgbClr val="000066"/>
                </a:solidFill>
                <a:sym typeface="Symbol" panose="05050102010706020507" pitchFamily="18" charset="2"/>
              </a:rPr>
              <a:t></a:t>
            </a:r>
            <a:r>
              <a:rPr lang="en-US" altLang="zh-CN" baseline="30000" dirty="0">
                <a:solidFill>
                  <a:srgbClr val="000066"/>
                </a:solidFill>
              </a:rPr>
              <a:t>14</a:t>
            </a:r>
            <a:r>
              <a:rPr lang="zh-CN" altLang="en-US" dirty="0">
                <a:solidFill>
                  <a:srgbClr val="000066"/>
                </a:solidFill>
              </a:rPr>
              <a:t>。 </a:t>
            </a:r>
            <a:endParaRPr lang="zh-CN" altLang="en-US" dirty="0">
              <a:solidFill>
                <a:srgbClr val="000066"/>
              </a:solidFill>
            </a:endParaRP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ln>
          <a:effectLst/>
        </p:spPr>
        <p:txBody>
          <a:bodyPr wrap="none">
            <a:spAutoFit/>
          </a:bodyPr>
          <a:lstStyle>
            <a:defPPr>
              <a:defRPr lang="en-US"/>
            </a:defPPr>
            <a:lvl1pPr algn="ctr">
              <a:defRPr sz="2400" b="1">
                <a:solidFill>
                  <a:srgbClr val="000099"/>
                </a:solidFill>
                <a:latin typeface="+mn-lt"/>
                <a:ea typeface="黑体" panose="02010609060101010101" pitchFamily="2" charset="-122"/>
              </a:defRPr>
            </a:lvl1pPr>
          </a:lstStyle>
          <a:p>
            <a:r>
              <a:rPr lang="zh-CN" altLang="en-US" dirty="0"/>
              <a:t>当数据字段的长度小于 </a:t>
            </a:r>
            <a:r>
              <a:rPr lang="en-US" altLang="zh-CN" dirty="0"/>
              <a:t>46 </a:t>
            </a:r>
            <a:r>
              <a:rPr lang="zh-CN" altLang="en-US" dirty="0"/>
              <a:t>字节时，</a:t>
            </a:r>
            <a:endParaRPr lang="zh-CN" altLang="en-US" dirty="0"/>
          </a:p>
          <a:p>
            <a:r>
              <a:rPr lang="zh-CN" altLang="en-US" dirty="0"/>
              <a:t>应在数据字段的后面加入整数字节的</a:t>
            </a:r>
            <a:r>
              <a:rPr lang="zh-CN" altLang="en-US" dirty="0">
                <a:solidFill>
                  <a:srgbClr val="FF0000"/>
                </a:solidFill>
              </a:rPr>
              <a:t>填充字段，</a:t>
            </a:r>
            <a:endParaRPr lang="zh-CN" altLang="en-US" dirty="0">
              <a:solidFill>
                <a:srgbClr val="FF0000"/>
              </a:solidFill>
            </a:endParaRP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endParaRPr lang="zh-CN" altLang="en-US" dirty="0"/>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1" name="Group 15"/>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6" name="Group 17"/>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2" name="Group 34"/>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anose="02010609060101010101" pitchFamily="2" charset="-122"/>
              </a:rPr>
              <a:t>FCS </a:t>
            </a:r>
            <a:r>
              <a:rPr lang="zh-CN" altLang="en-US" sz="2400" b="1">
                <a:solidFill>
                  <a:srgbClr val="000099"/>
                </a:solidFill>
                <a:latin typeface="+mn-lt"/>
                <a:ea typeface="黑体" panose="02010609060101010101" pitchFamily="2" charset="-122"/>
              </a:rPr>
              <a:t>字段 </a:t>
            </a:r>
            <a:r>
              <a:rPr lang="en-US" altLang="zh-CN" sz="2400" b="1">
                <a:solidFill>
                  <a:srgbClr val="000099"/>
                </a:solidFill>
                <a:latin typeface="+mn-lt"/>
                <a:ea typeface="黑体" panose="02010609060101010101" pitchFamily="2" charset="-122"/>
              </a:rPr>
              <a:t>4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ln>
          <a:effectLst/>
        </p:spPr>
        <p:txBody>
          <a:bodyPr wrap="square">
            <a:spAutoFit/>
          </a:bodyPr>
          <a:lstStyle>
            <a:defPPr>
              <a:defRPr lang="en-US"/>
            </a:defPPr>
            <a:lvl1pPr algn="ctr">
              <a:defRPr sz="2400" b="1">
                <a:solidFill>
                  <a:srgbClr val="000099"/>
                </a:solidFill>
                <a:latin typeface="+mn-lt"/>
                <a:ea typeface="黑体" panose="02010609060101010101" pitchFamily="2" charset="-122"/>
              </a:defRPr>
            </a:lvl1pPr>
          </a:lstStyle>
          <a:p>
            <a:pPr algn="l"/>
            <a:r>
              <a:rPr lang="zh-CN" altLang="en-US" dirty="0">
                <a:solidFill>
                  <a:srgbClr val="000066"/>
                </a:solidFill>
              </a:rPr>
              <a:t>在帧的前面</a:t>
            </a:r>
            <a:r>
              <a:rPr lang="zh-CN" altLang="en-US" dirty="0" smtClean="0">
                <a:solidFill>
                  <a:srgbClr val="000066"/>
                </a:solidFill>
              </a:rPr>
              <a:t>插入（硬件生成）的 </a:t>
            </a:r>
            <a:r>
              <a:rPr lang="en-US" altLang="zh-CN" dirty="0">
                <a:solidFill>
                  <a:srgbClr val="000066"/>
                </a:solidFill>
              </a:rPr>
              <a:t>8 </a:t>
            </a:r>
            <a:r>
              <a:rPr lang="zh-CN" altLang="en-US" dirty="0">
                <a:solidFill>
                  <a:srgbClr val="000066"/>
                </a:solidFill>
              </a:rPr>
              <a:t>字节</a:t>
            </a:r>
            <a:r>
              <a:rPr lang="zh-CN" altLang="en-US" dirty="0" smtClean="0">
                <a:solidFill>
                  <a:srgbClr val="000066"/>
                </a:solidFill>
              </a:rPr>
              <a:t>中，第一</a:t>
            </a:r>
            <a:r>
              <a:rPr lang="zh-CN" altLang="en-US" dirty="0">
                <a:solidFill>
                  <a:srgbClr val="000066"/>
                </a:solidFill>
              </a:rPr>
              <a:t>个字段共 </a:t>
            </a:r>
            <a:r>
              <a:rPr lang="en-US" altLang="zh-CN" dirty="0">
                <a:solidFill>
                  <a:srgbClr val="000066"/>
                </a:solidFill>
              </a:rPr>
              <a:t>7 </a:t>
            </a:r>
            <a:r>
              <a:rPr lang="zh-CN" altLang="en-US" dirty="0">
                <a:solidFill>
                  <a:srgbClr val="000066"/>
                </a:solidFill>
              </a:rPr>
              <a:t>个字节</a:t>
            </a:r>
            <a:r>
              <a:rPr lang="zh-CN" altLang="en-US" dirty="0" smtClean="0">
                <a:solidFill>
                  <a:srgbClr val="000066"/>
                </a:solidFill>
              </a:rPr>
              <a:t>，是</a:t>
            </a:r>
            <a:r>
              <a:rPr lang="zh-CN" altLang="en-US" dirty="0">
                <a:solidFill>
                  <a:srgbClr val="000066"/>
                </a:solidFill>
              </a:rPr>
              <a:t>前同步码，用来迅速实现 </a:t>
            </a:r>
            <a:r>
              <a:rPr lang="en-US" altLang="zh-CN" dirty="0">
                <a:solidFill>
                  <a:srgbClr val="000066"/>
                </a:solidFill>
              </a:rPr>
              <a:t>MAC </a:t>
            </a:r>
            <a:r>
              <a:rPr lang="zh-CN" altLang="en-US" dirty="0">
                <a:solidFill>
                  <a:srgbClr val="000066"/>
                </a:solidFill>
              </a:rPr>
              <a:t>帧的比特同步</a:t>
            </a:r>
            <a:r>
              <a:rPr lang="zh-CN" altLang="en-US" dirty="0" smtClean="0">
                <a:solidFill>
                  <a:srgbClr val="000066"/>
                </a:solidFill>
              </a:rPr>
              <a:t>。第二</a:t>
            </a:r>
            <a:r>
              <a:rPr lang="zh-CN" altLang="en-US" dirty="0">
                <a:solidFill>
                  <a:srgbClr val="000066"/>
                </a:solidFill>
              </a:rPr>
              <a:t>个</a:t>
            </a:r>
            <a:r>
              <a:rPr lang="zh-CN" altLang="en-US" dirty="0" smtClean="0">
                <a:solidFill>
                  <a:srgbClr val="000066"/>
                </a:solidFill>
              </a:rPr>
              <a:t>字段 </a:t>
            </a:r>
            <a:r>
              <a:rPr lang="en-US" altLang="zh-CN" dirty="0" smtClean="0">
                <a:solidFill>
                  <a:srgbClr val="000066"/>
                </a:solidFill>
              </a:rPr>
              <a:t>1 </a:t>
            </a:r>
            <a:r>
              <a:rPr lang="zh-CN" altLang="en-US" dirty="0" smtClean="0">
                <a:solidFill>
                  <a:srgbClr val="000066"/>
                </a:solidFill>
              </a:rPr>
              <a:t>个字节是</a:t>
            </a:r>
            <a:r>
              <a:rPr lang="zh-CN" altLang="en-US" dirty="0">
                <a:solidFill>
                  <a:srgbClr val="000066"/>
                </a:solidFill>
              </a:rPr>
              <a:t>帧开始定界符，表示后面的信息</a:t>
            </a:r>
            <a:r>
              <a:rPr lang="zh-CN" altLang="en-US" dirty="0" smtClean="0">
                <a:solidFill>
                  <a:srgbClr val="000066"/>
                </a:solidFill>
              </a:rPr>
              <a:t>就是 </a:t>
            </a:r>
            <a:r>
              <a:rPr lang="en-US" altLang="zh-CN" dirty="0" smtClean="0">
                <a:solidFill>
                  <a:srgbClr val="000066"/>
                </a:solidFill>
              </a:rPr>
              <a:t>MAC </a:t>
            </a:r>
            <a:r>
              <a:rPr lang="zh-CN" altLang="en-US" dirty="0">
                <a:solidFill>
                  <a:srgbClr val="000066"/>
                </a:solidFill>
              </a:rPr>
              <a:t>帧。 </a:t>
            </a:r>
            <a:endParaRPr lang="zh-CN" altLang="en-US" dirty="0">
              <a:solidFill>
                <a:srgbClr val="000066"/>
              </a:solidFill>
            </a:endParaRP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ln>
          <a:effectLst/>
        </p:spPr>
        <p:txBody>
          <a:bodyPr wrap="square">
            <a:spAutoFit/>
          </a:bodyPr>
          <a:lstStyle/>
          <a:p>
            <a:pPr algn="ctr"/>
            <a:r>
              <a:rPr lang="zh-CN" altLang="en-US" sz="2400" b="1" dirty="0">
                <a:solidFill>
                  <a:srgbClr val="000099"/>
                </a:solidFill>
                <a:latin typeface="+mn-lt"/>
                <a:ea typeface="黑体" panose="02010609060101010101" pitchFamily="2" charset="-122"/>
              </a:rPr>
              <a:t>为了达到比特同步，</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在传输媒体上实际传送的</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要比 </a:t>
            </a:r>
            <a:r>
              <a:rPr lang="en-US" altLang="zh-CN" sz="2400" b="1" dirty="0">
                <a:solidFill>
                  <a:srgbClr val="000099"/>
                </a:solidFill>
                <a:latin typeface="+mn-lt"/>
                <a:ea typeface="黑体" panose="02010609060101010101" pitchFamily="2" charset="-122"/>
              </a:rPr>
              <a:t>MAC </a:t>
            </a:r>
            <a:r>
              <a:rPr lang="zh-CN" altLang="en-US" sz="2400" b="1" dirty="0">
                <a:solidFill>
                  <a:srgbClr val="000099"/>
                </a:solidFill>
                <a:latin typeface="+mn-lt"/>
                <a:ea typeface="黑体" panose="02010609060101010101" pitchFamily="2" charset="-122"/>
              </a:rPr>
              <a:t>帧还多 </a:t>
            </a:r>
            <a:r>
              <a:rPr lang="en-US" altLang="zh-CN" sz="2400" b="1" dirty="0">
                <a:solidFill>
                  <a:srgbClr val="000099"/>
                </a:solidFill>
                <a:latin typeface="+mn-lt"/>
                <a:ea typeface="黑体" panose="02010609060101010101" pitchFamily="2" charset="-122"/>
              </a:rPr>
              <a:t>8 </a:t>
            </a:r>
            <a:r>
              <a:rPr lang="zh-CN" altLang="en-US" sz="2400" b="1" dirty="0">
                <a:solidFill>
                  <a:srgbClr val="000099"/>
                </a:solidFill>
                <a:latin typeface="+mn-lt"/>
                <a:ea typeface="黑体" panose="02010609060101010101" pitchFamily="2" charset="-122"/>
              </a:rPr>
              <a:t>个字节</a:t>
            </a:r>
            <a:endParaRPr lang="zh-CN" altLang="en-US" sz="2400" b="1" dirty="0">
              <a:solidFill>
                <a:srgbClr val="000099"/>
              </a:solidFill>
              <a:latin typeface="+mn-lt"/>
              <a:ea typeface="黑体" panose="02010609060101010101" pitchFamily="2" charset="-122"/>
            </a:endParaRP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67" name="Group 15"/>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72" name="Group 17"/>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68" name="Group 34"/>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grpSp>
        <p:nvGrpSpPr>
          <p:cNvPr id="451622" name="Group 38"/>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10101010101010     </a:t>
              </a:r>
              <a:r>
                <a:rPr kumimoji="1" lang="en-US" altLang="zh-CN" b="1" dirty="0" smtClean="0">
                  <a:solidFill>
                    <a:srgbClr val="000099"/>
                  </a:solidFill>
                  <a:latin typeface="+mn-lt"/>
                  <a:ea typeface="黑体" panose="02010609060101010101" pitchFamily="2" charset="-122"/>
                </a:rPr>
                <a:t>101010101010 10101011</a:t>
              </a:r>
              <a:endParaRPr kumimoji="1" lang="en-US" altLang="zh-CN" b="1" dirty="0">
                <a:solidFill>
                  <a:srgbClr val="000099"/>
                </a:solidFill>
                <a:latin typeface="+mn-lt"/>
                <a:ea typeface="黑体" panose="02010609060101010101" pitchFamily="2" charset="-122"/>
              </a:endParaRP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前同步码</a:t>
              </a:r>
              <a:endParaRPr kumimoji="1" lang="zh-CN" altLang="en-US" b="1" dirty="0">
                <a:solidFill>
                  <a:srgbClr val="000099"/>
                </a:solidFill>
                <a:latin typeface="+mn-lt"/>
                <a:ea typeface="黑体" panose="02010609060101010101" pitchFamily="2" charset="-122"/>
              </a:endParaRP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anose="02010609060101010101" pitchFamily="2" charset="-122"/>
                </a:rPr>
                <a:t>帧开始</a:t>
              </a:r>
              <a:endParaRPr kumimoji="1" lang="zh-CN" altLang="en-US" b="1" dirty="0">
                <a:solidFill>
                  <a:srgbClr val="000099"/>
                </a:solidFill>
                <a:latin typeface="+mn-lt"/>
                <a:ea typeface="黑体" panose="02010609060101010101" pitchFamily="2" charset="-122"/>
              </a:endParaRPr>
            </a:p>
            <a:p>
              <a:pPr defTabSz="762000" eaLnBrk="0" hangingPunct="0">
                <a:lnSpc>
                  <a:spcPct val="80000"/>
                </a:lnSpc>
              </a:pPr>
              <a:r>
                <a:rPr kumimoji="1" lang="zh-CN" altLang="en-US" b="1" dirty="0">
                  <a:solidFill>
                    <a:srgbClr val="000099"/>
                  </a:solidFill>
                  <a:latin typeface="+mn-lt"/>
                  <a:ea typeface="黑体" panose="02010609060101010101" pitchFamily="2" charset="-122"/>
                </a:rPr>
                <a:t>定界符</a:t>
              </a:r>
              <a:endParaRPr kumimoji="1" lang="zh-CN" altLang="en-US" b="1" dirty="0">
                <a:solidFill>
                  <a:srgbClr val="000099"/>
                </a:solidFill>
                <a:latin typeface="+mn-lt"/>
                <a:ea typeface="黑体" panose="02010609060101010101" pitchFamily="2" charset="-122"/>
              </a:endParaRP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7 </a:t>
              </a:r>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1 </a:t>
              </a:r>
              <a:r>
                <a:rPr kumimoji="1" lang="zh-CN" altLang="en-US" b="1" dirty="0">
                  <a:solidFill>
                    <a:srgbClr val="000099"/>
                  </a:solidFill>
                  <a:latin typeface="+mn-lt"/>
                  <a:ea typeface="黑体" panose="02010609060101010101" pitchFamily="2" charset="-122"/>
                </a:rPr>
                <a:t>字节</a:t>
              </a:r>
              <a:endParaRPr kumimoji="1" lang="zh-CN" altLang="en-US" b="1" dirty="0">
                <a:solidFill>
                  <a:srgbClr val="000099"/>
                </a:solidFill>
                <a:latin typeface="+mn-lt"/>
                <a:ea typeface="黑体" panose="02010609060101010101" pitchFamily="2" charset="-122"/>
              </a:endParaRP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dirty="0">
                  <a:solidFill>
                    <a:srgbClr val="000099"/>
                  </a:solidFill>
                  <a:latin typeface="+mn-lt"/>
                  <a:ea typeface="黑体" panose="02010609060101010101" pitchFamily="2" charset="-122"/>
                </a:rPr>
                <a:t>…</a:t>
              </a:r>
              <a:endParaRPr kumimoji="1" lang="en-US" altLang="zh-CN" sz="2000" b="1" dirty="0">
                <a:solidFill>
                  <a:srgbClr val="000099"/>
                </a:solidFill>
                <a:latin typeface="+mn-lt"/>
                <a:ea typeface="黑体" panose="02010609060101010101" pitchFamily="2" charset="-122"/>
              </a:endParaRPr>
            </a:p>
          </p:txBody>
        </p:sp>
        <p:grpSp>
          <p:nvGrpSpPr>
            <p:cNvPr id="451633" name="Group 49"/>
            <p:cNvGrpSpPr/>
            <p:nvPr/>
          </p:nvGrpSpPr>
          <p:grpSpPr bwMode="auto">
            <a:xfrm>
              <a:off x="158" y="2659"/>
              <a:ext cx="817" cy="625"/>
              <a:chOff x="158" y="2659"/>
              <a:chExt cx="817" cy="625"/>
            </a:xfrm>
          </p:grpSpPr>
          <p:grpSp>
            <p:nvGrpSpPr>
              <p:cNvPr id="451634" name="Group 50"/>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8 </a:t>
                  </a:r>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插入</a:t>
                </a:r>
                <a:endParaRPr kumimoji="1" lang="zh-CN" altLang="en-US" sz="2000" b="1" dirty="0">
                  <a:solidFill>
                    <a:srgbClr val="000099"/>
                  </a:solidFill>
                  <a:latin typeface="+mn-lt"/>
                  <a:ea typeface="黑体" panose="0201060906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endParaRPr lang="zh-CN" altLang="en-US"/>
          </a:p>
        </p:txBody>
      </p:sp>
      <p:sp>
        <p:nvSpPr>
          <p:cNvPr id="452610" name="Rectangle 2"/>
          <p:cNvSpPr>
            <a:spLocks noGrp="1" noChangeArrowheads="1"/>
          </p:cNvSpPr>
          <p:nvPr>
            <p:ph idx="1"/>
          </p:nvPr>
        </p:nvSpPr>
        <p:spPr/>
        <p:txBody>
          <a:bodyPr/>
          <a:lstStyle/>
          <a:p>
            <a:r>
              <a:rPr lang="zh-CN" altLang="en-US" dirty="0"/>
              <a:t>数据字段的长度与长度字段的值不一致；</a:t>
            </a:r>
            <a:endParaRPr lang="zh-CN" altLang="en-US" dirty="0"/>
          </a:p>
          <a:p>
            <a:r>
              <a:rPr lang="zh-CN" altLang="en-US" dirty="0"/>
              <a:t>帧的长度不是整数个字节；</a:t>
            </a:r>
            <a:endParaRPr lang="zh-CN" altLang="en-US" dirty="0"/>
          </a:p>
          <a:p>
            <a:r>
              <a:rPr lang="zh-CN" altLang="en-US" dirty="0"/>
              <a:t>用收到的帧检验序列 </a:t>
            </a:r>
            <a:r>
              <a:rPr lang="en-US" altLang="zh-CN" dirty="0"/>
              <a:t>FCS </a:t>
            </a:r>
            <a:r>
              <a:rPr lang="zh-CN" altLang="en-US" dirty="0"/>
              <a:t>查出有差错；</a:t>
            </a:r>
            <a:endParaRPr lang="zh-CN" altLang="en-US" dirty="0"/>
          </a:p>
          <a:p>
            <a:r>
              <a:rPr lang="zh-CN" altLang="en-US" dirty="0"/>
              <a:t>数据字段的长度不在 </a:t>
            </a:r>
            <a:r>
              <a:rPr lang="en-US" altLang="zh-CN" dirty="0"/>
              <a:t>46 ~ 1500 </a:t>
            </a:r>
            <a:r>
              <a:rPr lang="zh-CN" altLang="en-US" dirty="0"/>
              <a:t>字节之间。</a:t>
            </a:r>
            <a:endParaRPr lang="zh-CN" altLang="en-US" dirty="0"/>
          </a:p>
          <a:p>
            <a:r>
              <a:rPr lang="zh-CN" altLang="en-US" dirty="0"/>
              <a:t>有效的 </a:t>
            </a:r>
            <a:r>
              <a:rPr lang="en-US" altLang="zh-CN" dirty="0"/>
              <a:t>MAC </a:t>
            </a:r>
            <a:r>
              <a:rPr lang="zh-CN" altLang="en-US" dirty="0"/>
              <a:t>帧长度为 </a:t>
            </a:r>
            <a:r>
              <a:rPr lang="en-US" altLang="zh-CN" dirty="0"/>
              <a:t>64 ~ 1518 </a:t>
            </a:r>
            <a:r>
              <a:rPr lang="zh-CN" altLang="en-US" dirty="0"/>
              <a:t>字节之间</a:t>
            </a:r>
            <a:r>
              <a:rPr lang="zh-CN" altLang="en-US" dirty="0" smtClean="0"/>
              <a:t>。</a:t>
            </a:r>
            <a:endParaRPr lang="zh-CN" altLang="en-US" dirty="0"/>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anose="02010609060101010101" pitchFamily="2" charset="-122"/>
              </a:rPr>
              <a:t>对于检查出的无效 </a:t>
            </a:r>
            <a:r>
              <a:rPr lang="en-US" altLang="zh-CN" sz="3200" b="1" dirty="0">
                <a:solidFill>
                  <a:schemeClr val="bg1"/>
                </a:solidFill>
                <a:latin typeface="+mn-lt"/>
                <a:ea typeface="黑体" panose="02010609060101010101" pitchFamily="2" charset="-122"/>
              </a:rPr>
              <a:t>MAC </a:t>
            </a:r>
            <a:r>
              <a:rPr lang="zh-CN" altLang="en-US" sz="3200" b="1" dirty="0">
                <a:solidFill>
                  <a:schemeClr val="bg1"/>
                </a:solidFill>
                <a:latin typeface="+mn-lt"/>
                <a:ea typeface="黑体" panose="02010609060101010101" pitchFamily="2" charset="-122"/>
              </a:rPr>
              <a:t>帧就简单地丢弃。以太网不负责重传丢弃的帧。 </a:t>
            </a:r>
            <a:endParaRPr lang="zh-CN" altLang="en-US" sz="32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smtClean="0"/>
              <a:t>IEEE 802.3 MAC </a:t>
            </a:r>
            <a:r>
              <a:rPr lang="zh-CN" altLang="en-US" dirty="0" smtClean="0"/>
              <a:t>帧格式</a:t>
            </a:r>
            <a:endParaRPr lang="zh-CN" altLang="en-US" dirty="0"/>
          </a:p>
        </p:txBody>
      </p:sp>
      <p:sp>
        <p:nvSpPr>
          <p:cNvPr id="453634" name="Rectangle 2"/>
          <p:cNvSpPr>
            <a:spLocks noGrp="1" noChangeArrowheads="1"/>
          </p:cNvSpPr>
          <p:nvPr>
            <p:ph idx="1"/>
          </p:nvPr>
        </p:nvSpPr>
        <p:spPr/>
        <p:txBody>
          <a:bodyPr/>
          <a:lstStyle/>
          <a:p>
            <a:pPr marL="0" indent="0">
              <a:buNone/>
            </a:pPr>
            <a:r>
              <a:rPr lang="zh-CN" altLang="zh-CN" sz="2800" dirty="0" smtClean="0"/>
              <a:t>与以太网</a:t>
            </a:r>
            <a:r>
              <a:rPr lang="en-US" altLang="zh-CN" sz="2800" dirty="0"/>
              <a:t>V2 </a:t>
            </a:r>
            <a:r>
              <a:rPr lang="en-US" altLang="zh-CN" sz="2800" dirty="0" smtClean="0"/>
              <a:t>MAC </a:t>
            </a:r>
            <a:r>
              <a:rPr lang="zh-CN" altLang="zh-CN" sz="2800" dirty="0" smtClean="0"/>
              <a:t>帧格式</a:t>
            </a:r>
            <a:r>
              <a:rPr lang="zh-CN" altLang="en-US" sz="2800" dirty="0" smtClean="0"/>
              <a:t>相似，</a:t>
            </a:r>
            <a:r>
              <a:rPr lang="zh-CN" altLang="zh-CN" sz="2800" dirty="0" smtClean="0"/>
              <a:t>区别</a:t>
            </a:r>
            <a:r>
              <a:rPr lang="zh-CN" altLang="en-US" sz="2800" dirty="0" smtClean="0"/>
              <a:t>在于：</a:t>
            </a:r>
            <a:endParaRPr lang="en-US" altLang="zh-CN" sz="2800" dirty="0" smtClean="0"/>
          </a:p>
          <a:p>
            <a:r>
              <a:rPr lang="en-US" altLang="zh-CN" sz="2800" dirty="0" smtClean="0"/>
              <a:t> IEEE 802.3 </a:t>
            </a:r>
            <a:r>
              <a:rPr lang="zh-CN" altLang="zh-CN" sz="2800" dirty="0" smtClean="0"/>
              <a:t>规定的</a:t>
            </a:r>
            <a:r>
              <a:rPr lang="en-US" altLang="zh-CN" sz="2800" dirty="0" smtClean="0"/>
              <a:t> MAC </a:t>
            </a:r>
            <a:r>
              <a:rPr lang="zh-CN" altLang="zh-CN" sz="2800" dirty="0" smtClean="0"/>
              <a:t>帧</a:t>
            </a:r>
            <a:r>
              <a:rPr lang="zh-CN" altLang="zh-CN" sz="2800" dirty="0"/>
              <a:t>的第三个字段是“</a:t>
            </a:r>
            <a:r>
              <a:rPr lang="zh-CN" altLang="zh-CN" sz="2800" dirty="0" smtClean="0">
                <a:solidFill>
                  <a:srgbClr val="FF0000"/>
                </a:solidFill>
              </a:rPr>
              <a:t>长度</a:t>
            </a:r>
            <a:r>
              <a:rPr lang="en-US" altLang="zh-CN" sz="2800" dirty="0" smtClean="0">
                <a:solidFill>
                  <a:srgbClr val="FF0000"/>
                </a:solidFill>
              </a:rPr>
              <a:t> / </a:t>
            </a:r>
            <a:r>
              <a:rPr lang="zh-CN" altLang="zh-CN" sz="2800" dirty="0" smtClean="0">
                <a:solidFill>
                  <a:srgbClr val="FF0000"/>
                </a:solidFill>
              </a:rPr>
              <a:t>类型</a:t>
            </a:r>
            <a:r>
              <a:rPr lang="zh-CN" altLang="zh-CN" sz="2800" dirty="0"/>
              <a:t>”</a:t>
            </a:r>
            <a:r>
              <a:rPr lang="zh-CN" altLang="zh-CN" sz="2800" dirty="0" smtClean="0"/>
              <a:t>。</a:t>
            </a:r>
            <a:endParaRPr lang="en-US" altLang="zh-CN" sz="2800" dirty="0" smtClean="0"/>
          </a:p>
          <a:p>
            <a:pPr lvl="1"/>
            <a:r>
              <a:rPr lang="zh-CN" altLang="zh-CN" sz="2400" dirty="0" smtClean="0"/>
              <a:t>当</a:t>
            </a:r>
            <a:r>
              <a:rPr lang="zh-CN" altLang="zh-CN" sz="2400" dirty="0"/>
              <a:t>这个字段值</a:t>
            </a:r>
            <a:r>
              <a:rPr lang="zh-CN" altLang="zh-CN" sz="2400" dirty="0" smtClean="0"/>
              <a:t>大于</a:t>
            </a:r>
            <a:r>
              <a:rPr lang="en-US" altLang="zh-CN" sz="2400" dirty="0" smtClean="0"/>
              <a:t> 0x0600 </a:t>
            </a:r>
            <a:r>
              <a:rPr lang="zh-CN" altLang="zh-CN" sz="2400" dirty="0" smtClean="0"/>
              <a:t>时</a:t>
            </a:r>
            <a:r>
              <a:rPr lang="zh-CN" altLang="zh-CN" sz="2400" dirty="0"/>
              <a:t>（相当于十进制</a:t>
            </a:r>
            <a:r>
              <a:rPr lang="zh-CN" altLang="zh-CN" sz="2400" dirty="0" smtClean="0"/>
              <a:t>的</a:t>
            </a:r>
            <a:r>
              <a:rPr lang="en-US" altLang="zh-CN" sz="2400" dirty="0" smtClean="0"/>
              <a:t> 1536</a:t>
            </a:r>
            <a:r>
              <a:rPr lang="zh-CN" altLang="zh-CN" sz="2400" dirty="0"/>
              <a:t>），就表示“类型”。这样的帧和</a:t>
            </a:r>
            <a:r>
              <a:rPr lang="zh-CN" altLang="zh-CN" sz="2400" dirty="0" smtClean="0"/>
              <a:t>以太网</a:t>
            </a:r>
            <a:r>
              <a:rPr lang="en-US" altLang="zh-CN" sz="2400" dirty="0" smtClean="0"/>
              <a:t> V2 MAC </a:t>
            </a:r>
            <a:r>
              <a:rPr lang="zh-CN" altLang="zh-CN" sz="2400" dirty="0" smtClean="0"/>
              <a:t>帧</a:t>
            </a:r>
            <a:r>
              <a:rPr lang="zh-CN" altLang="zh-CN" sz="2400" dirty="0"/>
              <a:t>完全一样</a:t>
            </a:r>
            <a:r>
              <a:rPr lang="zh-CN" altLang="zh-CN" sz="2400" dirty="0" smtClean="0"/>
              <a:t>。</a:t>
            </a:r>
            <a:endParaRPr lang="en-US" altLang="zh-CN" sz="2400" dirty="0" smtClean="0"/>
          </a:p>
          <a:p>
            <a:pPr lvl="1"/>
            <a:r>
              <a:rPr lang="zh-CN" altLang="zh-CN" sz="2400" dirty="0" smtClean="0"/>
              <a:t>当</a:t>
            </a:r>
            <a:r>
              <a:rPr lang="zh-CN" altLang="zh-CN" sz="2400" dirty="0"/>
              <a:t>这个字段值</a:t>
            </a:r>
            <a:r>
              <a:rPr lang="zh-CN" altLang="zh-CN" sz="2400" dirty="0" smtClean="0"/>
              <a:t>小于</a:t>
            </a:r>
            <a:r>
              <a:rPr lang="en-US" altLang="zh-CN" sz="2400" dirty="0" smtClean="0"/>
              <a:t> 0x0600 </a:t>
            </a:r>
            <a:r>
              <a:rPr lang="zh-CN" altLang="zh-CN" sz="2400" dirty="0" smtClean="0"/>
              <a:t>时</a:t>
            </a:r>
            <a:r>
              <a:rPr lang="zh-CN" altLang="zh-CN" sz="2400" dirty="0"/>
              <a:t>才表示</a:t>
            </a:r>
            <a:r>
              <a:rPr lang="zh-CN" altLang="zh-CN" sz="2400" dirty="0" smtClean="0"/>
              <a:t>“长度”</a:t>
            </a:r>
            <a:r>
              <a:rPr lang="zh-CN" altLang="en-US" sz="2400" dirty="0" smtClean="0"/>
              <a:t>。由于以太网采用曼彻斯特编码，无实际意义。</a:t>
            </a:r>
            <a:endParaRPr lang="zh-CN" altLang="en-US" sz="2800" dirty="0"/>
          </a:p>
        </p:txBody>
      </p:sp>
      <p:sp>
        <p:nvSpPr>
          <p:cNvPr id="2" name="矩形 1"/>
          <p:cNvSpPr/>
          <p:nvPr/>
        </p:nvSpPr>
        <p:spPr>
          <a:xfrm>
            <a:off x="844610" y="487398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anose="02010609060101010101" pitchFamily="2" charset="-122"/>
              </a:rPr>
              <a:t>现在市场上流行的都是以太网</a:t>
            </a:r>
            <a:r>
              <a:rPr lang="en-US" altLang="zh-CN" sz="2800" b="1" dirty="0" smtClean="0">
                <a:solidFill>
                  <a:srgbClr val="000066"/>
                </a:solidFill>
                <a:latin typeface="+mn-lt"/>
                <a:ea typeface="黑体" panose="02010609060101010101" pitchFamily="2" charset="-122"/>
              </a:rPr>
              <a:t>V2 </a:t>
            </a:r>
            <a:r>
              <a:rPr lang="zh-CN" altLang="zh-CN" sz="2800" b="1" dirty="0" smtClean="0">
                <a:solidFill>
                  <a:srgbClr val="000066"/>
                </a:solidFill>
                <a:latin typeface="+mn-lt"/>
                <a:ea typeface="黑体" panose="02010609060101010101" pitchFamily="2" charset="-122"/>
              </a:rPr>
              <a:t>的</a:t>
            </a:r>
            <a:r>
              <a:rPr lang="en-US" altLang="zh-CN" sz="2800" b="1" dirty="0" smtClean="0">
                <a:solidFill>
                  <a:srgbClr val="000066"/>
                </a:solidFill>
                <a:latin typeface="+mn-lt"/>
                <a:ea typeface="黑体" panose="02010609060101010101" pitchFamily="2" charset="-122"/>
              </a:rPr>
              <a:t> MAC </a:t>
            </a:r>
            <a:r>
              <a:rPr lang="zh-CN" altLang="zh-CN" sz="2800" b="1" dirty="0" smtClean="0">
                <a:solidFill>
                  <a:srgbClr val="000066"/>
                </a:solidFill>
                <a:latin typeface="+mn-lt"/>
                <a:ea typeface="黑体" panose="02010609060101010101" pitchFamily="2" charset="-122"/>
              </a:rPr>
              <a:t>帧</a:t>
            </a:r>
            <a:r>
              <a:rPr lang="zh-CN" altLang="zh-CN" sz="2800" b="1" dirty="0">
                <a:solidFill>
                  <a:srgbClr val="000066"/>
                </a:solidFill>
                <a:latin typeface="+mn-lt"/>
                <a:ea typeface="黑体" panose="02010609060101010101" pitchFamily="2" charset="-122"/>
              </a:rPr>
              <a:t>，但大家也常常把它</a:t>
            </a:r>
            <a:r>
              <a:rPr lang="zh-CN" altLang="zh-CN" sz="2800" b="1" dirty="0" smtClean="0">
                <a:solidFill>
                  <a:srgbClr val="000066"/>
                </a:solidFill>
                <a:latin typeface="+mn-lt"/>
                <a:ea typeface="黑体" panose="02010609060101010101" pitchFamily="2" charset="-122"/>
              </a:rPr>
              <a:t>称为</a:t>
            </a:r>
            <a:r>
              <a:rPr lang="en-US" altLang="zh-CN" sz="2800" b="1" dirty="0" smtClean="0">
                <a:solidFill>
                  <a:srgbClr val="000066"/>
                </a:solidFill>
                <a:latin typeface="+mn-lt"/>
                <a:ea typeface="黑体" panose="02010609060101010101" pitchFamily="2" charset="-122"/>
              </a:rPr>
              <a:t> IEEE 802.3 </a:t>
            </a:r>
            <a:r>
              <a:rPr lang="zh-CN" altLang="zh-CN" sz="2800" b="1" dirty="0" smtClean="0">
                <a:solidFill>
                  <a:srgbClr val="000066"/>
                </a:solidFill>
                <a:latin typeface="+mn-lt"/>
                <a:ea typeface="黑体" panose="02010609060101010101" pitchFamily="2" charset="-122"/>
              </a:rPr>
              <a:t>标准的</a:t>
            </a:r>
            <a:r>
              <a:rPr lang="en-US" altLang="zh-CN" sz="2800" b="1" dirty="0" smtClean="0">
                <a:solidFill>
                  <a:srgbClr val="000066"/>
                </a:solidFill>
                <a:latin typeface="+mn-lt"/>
                <a:ea typeface="黑体" panose="02010609060101010101" pitchFamily="2" charset="-122"/>
              </a:rPr>
              <a:t> MAC </a:t>
            </a:r>
            <a:r>
              <a:rPr lang="zh-CN" altLang="zh-CN" sz="2800" b="1" dirty="0" smtClean="0">
                <a:solidFill>
                  <a:srgbClr val="000066"/>
                </a:solidFill>
                <a:latin typeface="+mn-lt"/>
                <a:ea typeface="黑体" panose="02010609060101010101" pitchFamily="2" charset="-122"/>
              </a:rPr>
              <a:t>帧</a:t>
            </a:r>
            <a:r>
              <a:rPr lang="zh-CN" altLang="en-US" sz="2800" b="1" dirty="0">
                <a:solidFill>
                  <a:srgbClr val="000066"/>
                </a:solidFill>
                <a:latin typeface="+mn-lt"/>
                <a:ea typeface="黑体" panose="02010609060101010101" pitchFamily="2" charset="-122"/>
              </a:rPr>
              <a:t>。</a:t>
            </a:r>
            <a:endParaRPr lang="zh-CN" altLang="en-US" sz="28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endParaRPr lang="zh-CN" altLang="zh-CN" dirty="0"/>
          </a:p>
          <a:p>
            <a:r>
              <a:rPr lang="en-US" altLang="zh-CN" dirty="0"/>
              <a:t>3.4.2  </a:t>
            </a:r>
            <a:r>
              <a:rPr lang="zh-CN" altLang="zh-CN" dirty="0"/>
              <a:t>在数据链路层扩展以太网</a:t>
            </a:r>
            <a:endParaRPr lang="zh-CN" altLang="zh-CN" dirty="0"/>
          </a:p>
          <a:p>
            <a:r>
              <a:rPr lang="en-US" altLang="zh-CN" dirty="0" smtClean="0"/>
              <a:t>3.4.3  </a:t>
            </a:r>
            <a:r>
              <a:rPr lang="zh-CN" altLang="zh-CN" dirty="0"/>
              <a:t>虚拟局域网</a:t>
            </a:r>
            <a:endParaRPr lang="zh-CN" altLang="zh-CN"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53316" name="Rectangle 4"/>
          <p:cNvSpPr>
            <a:spLocks noGrp="1" noChangeArrowheads="1"/>
          </p:cNvSpPr>
          <p:nvPr>
            <p:ph idx="1"/>
          </p:nvPr>
        </p:nvSpPr>
        <p:spPr>
          <a:noFill/>
        </p:spPr>
        <p:txBody>
          <a:bodyPr/>
          <a:lstStyle/>
          <a:p>
            <a:r>
              <a:rPr lang="zh-CN" altLang="en-US" dirty="0" smtClean="0">
                <a:solidFill>
                  <a:srgbClr val="FF0000"/>
                </a:solidFill>
              </a:rPr>
              <a:t>使用光纤扩展</a:t>
            </a:r>
            <a:endParaRPr lang="en-US" altLang="zh-CN" dirty="0" smtClean="0">
              <a:solidFill>
                <a:srgbClr val="FF0000"/>
              </a:solidFill>
            </a:endParaRPr>
          </a:p>
          <a:p>
            <a:pPr lvl="1"/>
            <a:r>
              <a:rPr lang="zh-CN" altLang="en-US" dirty="0" smtClean="0"/>
              <a:t>主机</a:t>
            </a:r>
            <a:r>
              <a:rPr lang="zh-CN" altLang="en-US" dirty="0"/>
              <a:t>使用</a:t>
            </a:r>
            <a:r>
              <a:rPr lang="zh-CN" altLang="en-US" dirty="0" smtClean="0"/>
              <a:t>光纤</a:t>
            </a:r>
            <a:r>
              <a:rPr lang="zh-CN" altLang="zh-CN" dirty="0"/>
              <a:t>（通常是一对光纤）</a:t>
            </a:r>
            <a:r>
              <a:rPr lang="zh-CN" altLang="en-US" dirty="0" smtClean="0"/>
              <a:t>和</a:t>
            </a:r>
            <a:r>
              <a:rPr lang="zh-CN" altLang="en-US" dirty="0"/>
              <a:t>一对光纤调制解调器连接到</a:t>
            </a:r>
            <a:r>
              <a:rPr lang="zh-CN" altLang="en-US" dirty="0" smtClean="0"/>
              <a:t>集线器。 </a:t>
            </a:r>
            <a:endParaRPr lang="en-US" altLang="zh-CN" dirty="0" smtClean="0"/>
          </a:p>
          <a:p>
            <a:pPr lvl="1"/>
            <a:r>
              <a:rPr lang="zh-CN" altLang="zh-CN" dirty="0" smtClean="0"/>
              <a:t>很容易使</a:t>
            </a:r>
            <a:r>
              <a:rPr lang="zh-CN" altLang="zh-CN" dirty="0"/>
              <a:t>主机和几公里以外的集线器相</a:t>
            </a:r>
            <a:r>
              <a:rPr lang="zh-CN" altLang="zh-CN" dirty="0" smtClean="0"/>
              <a:t>连接</a:t>
            </a:r>
            <a:r>
              <a:rPr lang="zh-CN" altLang="en-US" dirty="0" smtClean="0"/>
              <a:t>。</a:t>
            </a:r>
            <a:endParaRPr lang="zh-CN" altLang="en-US" dirty="0"/>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panose="020B0604020202020204" pitchFamily="34" charset="0"/>
              <a:ea typeface="黑体" panose="02010609060101010101"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主机</a:t>
            </a:r>
            <a:r>
              <a:rPr lang="zh-CN" altLang="zh-CN" sz="2400" b="1" dirty="0">
                <a:latin typeface="+mn-lt"/>
                <a:ea typeface="黑体" panose="02010609060101010101" pitchFamily="2" charset="-122"/>
              </a:rPr>
              <a:t>使用光纤和一对光纤调制解调器连接到集线器</a:t>
            </a:r>
            <a:endParaRPr lang="zh-CN" altLang="en-US" sz="2400" b="1" dirty="0">
              <a:latin typeface="+mn-lt"/>
              <a:ea typeface="黑体" panose="02010609060101010101"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anose="02010609060101010101" pitchFamily="2" charset="-122"/>
                </a:rPr>
                <a:t>以太网</a:t>
              </a:r>
              <a:endParaRPr lang="zh-CN" altLang="en-US" sz="2400" b="1" dirty="0">
                <a:solidFill>
                  <a:srgbClr val="000099"/>
                </a:solidFill>
                <a:latin typeface="+mn-lt"/>
                <a:ea typeface="黑体" panose="02010609060101010101" pitchFamily="2" charset="-122"/>
              </a:endParaRPr>
            </a:p>
            <a:p>
              <a:pPr>
                <a:lnSpc>
                  <a:spcPct val="90000"/>
                </a:lnSpc>
              </a:pPr>
              <a:r>
                <a:rPr lang="zh-CN" altLang="en-US" sz="2400" b="1" dirty="0">
                  <a:solidFill>
                    <a:srgbClr val="000099"/>
                  </a:solidFill>
                  <a:latin typeface="+mn-lt"/>
                  <a:ea typeface="黑体" panose="02010609060101010101" pitchFamily="2" charset="-122"/>
                </a:rPr>
                <a:t>集线器</a:t>
              </a:r>
              <a:endParaRPr lang="zh-CN" altLang="en-US" sz="2400" b="1" dirty="0">
                <a:solidFill>
                  <a:srgbClr val="000099"/>
                </a:solidFill>
                <a:latin typeface="+mn-lt"/>
                <a:ea typeface="黑体" panose="02010609060101010101" pitchFamily="2" charset="-122"/>
              </a:endParaRP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anose="02010609060101010101" pitchFamily="2" charset="-122"/>
                </a:rPr>
                <a:t>光纤</a:t>
              </a:r>
              <a:endParaRPr lang="zh-CN" altLang="en-US" sz="2800" b="1" dirty="0">
                <a:solidFill>
                  <a:srgbClr val="FF0000"/>
                </a:solidFill>
                <a:latin typeface="+mn-lt"/>
                <a:ea typeface="黑体" panose="02010609060101010101" pitchFamily="2" charset="-122"/>
              </a:endParaRP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anose="02010609060101010101" pitchFamily="2" charset="-122"/>
                </a:rPr>
                <a:t>光纤</a:t>
              </a:r>
              <a:endParaRPr lang="zh-CN" altLang="en-US" sz="2400" b="1" dirty="0">
                <a:solidFill>
                  <a:srgbClr val="000099"/>
                </a:solidFill>
                <a:latin typeface="+mn-lt"/>
                <a:ea typeface="黑体" panose="02010609060101010101" pitchFamily="2" charset="-122"/>
              </a:endParaRPr>
            </a:p>
            <a:p>
              <a:pPr algn="ctr">
                <a:lnSpc>
                  <a:spcPct val="90000"/>
                </a:lnSpc>
              </a:pPr>
              <a:r>
                <a:rPr lang="zh-CN" altLang="en-US" sz="2400" b="1" dirty="0">
                  <a:solidFill>
                    <a:srgbClr val="000099"/>
                  </a:solidFill>
                  <a:latin typeface="+mn-lt"/>
                  <a:ea typeface="黑体" panose="02010609060101010101" pitchFamily="2" charset="-122"/>
                </a:rPr>
                <a:t>调制解调器</a:t>
              </a:r>
              <a:endParaRPr lang="zh-CN" altLang="en-US" sz="2400" b="1" dirty="0">
                <a:solidFill>
                  <a:srgbClr val="000099"/>
                </a:solidFill>
                <a:latin typeface="+mn-lt"/>
                <a:ea typeface="黑体" panose="02010609060101010101" pitchFamily="2" charset="-122"/>
              </a:endParaRPr>
            </a:p>
          </p:txBody>
        </p:sp>
        <p:pic>
          <p:nvPicPr>
            <p:cNvPr id="653323"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anose="02010609060101010101" pitchFamily="2" charset="-122"/>
                </a:rPr>
                <a:t>光纤</a:t>
              </a:r>
              <a:endParaRPr lang="zh-CN" altLang="en-US" sz="2400" b="1" dirty="0">
                <a:solidFill>
                  <a:srgbClr val="000099"/>
                </a:solidFill>
                <a:latin typeface="+mn-lt"/>
                <a:ea typeface="黑体" panose="02010609060101010101" pitchFamily="2" charset="-122"/>
              </a:endParaRPr>
            </a:p>
            <a:p>
              <a:pPr algn="ctr">
                <a:lnSpc>
                  <a:spcPct val="90000"/>
                </a:lnSpc>
              </a:pPr>
              <a:r>
                <a:rPr lang="zh-CN" altLang="en-US" sz="2400" b="1" dirty="0">
                  <a:solidFill>
                    <a:srgbClr val="000099"/>
                  </a:solidFill>
                  <a:latin typeface="+mn-lt"/>
                  <a:ea typeface="黑体" panose="02010609060101010101" pitchFamily="2" charset="-122"/>
                </a:rPr>
                <a:t>调制解调器</a:t>
              </a:r>
              <a:endParaRPr lang="zh-CN" altLang="en-US" sz="2400" b="1" dirty="0">
                <a:solidFill>
                  <a:srgbClr val="000099"/>
                </a:solidFill>
                <a:latin typeface="+mn-lt"/>
                <a:ea typeface="黑体" panose="02010609060101010101" pitchFamily="2" charset="-122"/>
              </a:endParaRP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smtClean="0">
                  <a:solidFill>
                    <a:srgbClr val="000099"/>
                  </a:solidFill>
                  <a:latin typeface="+mn-lt"/>
                  <a:ea typeface="黑体" panose="02010609060101010101" pitchFamily="2" charset="-122"/>
                </a:rPr>
                <a:t>主机</a:t>
              </a:r>
              <a:endParaRPr lang="zh-CN" altLang="en-US" sz="2400" b="1"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44098" name="Rectangle 2"/>
          <p:cNvSpPr>
            <a:spLocks noGrp="1" noChangeArrowheads="1"/>
          </p:cNvSpPr>
          <p:nvPr>
            <p:ph idx="1"/>
          </p:nvPr>
        </p:nvSpPr>
        <p:spPr/>
        <p:txBody>
          <a:bodyPr/>
          <a:lstStyle/>
          <a:p>
            <a:r>
              <a:rPr lang="zh-CN" altLang="en-US" dirty="0" smtClean="0">
                <a:solidFill>
                  <a:srgbClr val="FF0000"/>
                </a:solidFill>
              </a:rPr>
              <a:t>使用集线器扩展</a:t>
            </a:r>
            <a:endParaRPr lang="en-US" altLang="zh-CN" dirty="0" smtClean="0">
              <a:solidFill>
                <a:srgbClr val="FF0000"/>
              </a:solidFill>
            </a:endParaRPr>
          </a:p>
          <a:p>
            <a:pPr lvl="1"/>
            <a:r>
              <a:rPr lang="zh-CN" altLang="en-US" dirty="0" smtClean="0"/>
              <a:t>使用多</a:t>
            </a:r>
            <a:r>
              <a:rPr lang="zh-CN" altLang="en-US" dirty="0"/>
              <a:t>个集线器可连成更大</a:t>
            </a:r>
            <a:r>
              <a:rPr lang="zh-CN" altLang="en-US" dirty="0" smtClean="0"/>
              <a:t>的、</a:t>
            </a:r>
            <a:r>
              <a:rPr lang="zh-CN" altLang="zh-CN" dirty="0" smtClean="0"/>
              <a:t>多级</a:t>
            </a:r>
            <a:r>
              <a:rPr lang="zh-CN" altLang="en-US" dirty="0" smtClean="0"/>
              <a:t>星形</a:t>
            </a:r>
            <a:r>
              <a:rPr lang="zh-CN" altLang="zh-CN" dirty="0" smtClean="0"/>
              <a:t>结构</a:t>
            </a:r>
            <a:r>
              <a:rPr lang="zh-CN" altLang="zh-CN" dirty="0"/>
              <a:t>的</a:t>
            </a:r>
            <a:r>
              <a:rPr lang="zh-CN" altLang="zh-CN" dirty="0" smtClean="0"/>
              <a:t>以太网</a:t>
            </a:r>
            <a:r>
              <a:rPr lang="zh-CN" altLang="en-US" dirty="0" smtClean="0"/>
              <a:t>。</a:t>
            </a:r>
            <a:endParaRPr lang="en-US" altLang="zh-CN" dirty="0" smtClean="0"/>
          </a:p>
          <a:p>
            <a:pPr lvl="1"/>
            <a:r>
              <a:rPr lang="zh-CN" altLang="zh-CN" dirty="0"/>
              <a:t>例如，一个学院的三个系各有一</a:t>
            </a:r>
            <a:r>
              <a:rPr lang="zh-CN" altLang="zh-CN" dirty="0" smtClean="0"/>
              <a:t>个</a:t>
            </a:r>
            <a:r>
              <a:rPr lang="en-US" altLang="zh-CN" dirty="0" smtClean="0"/>
              <a:t> 10BASE-T </a:t>
            </a:r>
            <a:r>
              <a:rPr lang="zh-CN" altLang="zh-CN" dirty="0" smtClean="0"/>
              <a:t>以太网</a:t>
            </a:r>
            <a:r>
              <a:rPr lang="zh-CN" altLang="en-US" dirty="0" smtClean="0"/>
              <a:t>，</a:t>
            </a:r>
            <a:r>
              <a:rPr lang="zh-CN" altLang="zh-CN" dirty="0" smtClean="0"/>
              <a:t>可</a:t>
            </a:r>
            <a:r>
              <a:rPr lang="zh-CN" altLang="zh-CN" dirty="0"/>
              <a:t>通过一个主干集线器把各系的以太网连接起来，成为一个更大的</a:t>
            </a:r>
            <a:r>
              <a:rPr lang="zh-CN" altLang="zh-CN" dirty="0" smtClean="0"/>
              <a:t>以太网</a:t>
            </a:r>
            <a:r>
              <a:rPr lang="zh-CN" altLang="en-US" dirty="0" smtClean="0"/>
              <a:t>。</a:t>
            </a:r>
            <a:endParaRPr lang="zh-CN" altLang="en-US" dirty="0">
              <a:solidFill>
                <a:srgbClr val="0000FF"/>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anose="02020603050405020304" pitchFamily="18" charset="0"/>
                  <a:ea typeface="黑体" panose="02010609060101010101" pitchFamily="2" charset="-122"/>
                </a:rPr>
                <a:t>三个独立的碰撞域</a:t>
              </a:r>
              <a:endParaRPr kumimoji="1" lang="zh-CN" altLang="en-US" sz="2400" b="1" dirty="0">
                <a:solidFill>
                  <a:srgbClr val="C00000"/>
                </a:solidFill>
                <a:latin typeface="Times New Roman" panose="02020603050405020304" pitchFamily="18" charset="0"/>
                <a:ea typeface="黑体" panose="02010609060101010101" pitchFamily="2" charset="-122"/>
              </a:endParaRPr>
            </a:p>
          </p:txBody>
        </p:sp>
        <p:sp>
          <p:nvSpPr>
            <p:cNvPr id="47" name="AutoShape 77"/>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51" name="Picture 4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55" name="Picture 5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anose="02010609060101010101" pitchFamily="2" charset="-122"/>
                  </a:rPr>
                  <a:t> 一系 </a:t>
                </a:r>
                <a:endParaRPr kumimoji="1" lang="zh-CN" altLang="en-US" sz="2000" b="1" dirty="0">
                  <a:solidFill>
                    <a:srgbClr val="0000CC"/>
                  </a:solidFill>
                  <a:latin typeface="+mn-lt"/>
                  <a:ea typeface="黑体" panose="02010609060101010101" pitchFamily="2" charset="-122"/>
                </a:endParaRPr>
              </a:p>
            </p:txBody>
          </p:sp>
          <p:pic>
            <p:nvPicPr>
              <p:cNvPr id="5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62" name="Picture 5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66" name="Picture 6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anose="02010609060101010101" pitchFamily="2" charset="-122"/>
                  </a:rPr>
                  <a:t> 二系 </a:t>
                </a:r>
                <a:endParaRPr kumimoji="1" lang="zh-CN" altLang="en-US" sz="2000" b="1" dirty="0">
                  <a:solidFill>
                    <a:srgbClr val="0000CC"/>
                  </a:solidFill>
                  <a:latin typeface="+mn-lt"/>
                  <a:ea typeface="黑体" panose="02010609060101010101" pitchFamily="2" charset="-122"/>
                </a:endParaRPr>
              </a:p>
            </p:txBody>
          </p:sp>
          <p:pic>
            <p:nvPicPr>
              <p:cNvPr id="7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73" name="Picture 6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77" name="Picture 7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anose="02010609060101010101" pitchFamily="2" charset="-122"/>
                  </a:rPr>
                  <a:t> 三系 </a:t>
                </a:r>
                <a:endParaRPr kumimoji="1" lang="zh-CN" altLang="en-US" sz="2000" b="1" dirty="0">
                  <a:solidFill>
                    <a:srgbClr val="0000CC"/>
                  </a:solidFill>
                  <a:latin typeface="+mn-lt"/>
                  <a:ea typeface="黑体" panose="02010609060101010101" pitchFamily="2" charset="-122"/>
                </a:endParaRPr>
              </a:p>
            </p:txBody>
          </p:sp>
          <p:pic>
            <p:nvPicPr>
              <p:cNvPr id="8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一系</a:t>
                </a:r>
                <a:endParaRPr kumimoji="1" lang="zh-CN" altLang="en-US" sz="2000" b="1" dirty="0">
                  <a:solidFill>
                    <a:srgbClr val="0000CC"/>
                  </a:solidFill>
                  <a:latin typeface="+mn-lt"/>
                  <a:ea typeface="黑体" panose="02010609060101010101" pitchFamily="2" charset="-122"/>
                </a:endParaRP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三系</a:t>
                </a:r>
                <a:endParaRPr kumimoji="1" lang="zh-CN" altLang="en-US" sz="2000" b="1">
                  <a:solidFill>
                    <a:srgbClr val="0000CC"/>
                  </a:solidFill>
                  <a:latin typeface="+mn-lt"/>
                  <a:ea typeface="黑体" panose="02010609060101010101" pitchFamily="2" charset="-122"/>
                </a:endParaRP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二系</a:t>
                </a:r>
                <a:endParaRPr kumimoji="1" lang="zh-CN" altLang="en-US" sz="2000" b="1">
                  <a:solidFill>
                    <a:srgbClr val="0000CC"/>
                  </a:solidFill>
                  <a:latin typeface="+mn-lt"/>
                  <a:ea typeface="黑体" panose="02010609060101010101" pitchFamily="2" charset="-122"/>
                </a:endParaRP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anose="02010609060101010101" pitchFamily="2" charset="-122"/>
                  </a:rPr>
                  <a:t>主干集线器</a:t>
                </a:r>
                <a:endParaRPr kumimoji="1" lang="zh-CN" altLang="en-US" sz="2400" b="1" dirty="0">
                  <a:solidFill>
                    <a:srgbClr val="0000CC"/>
                  </a:solidFill>
                  <a:latin typeface="+mn-lt"/>
                  <a:ea typeface="黑体" panose="02010609060101010101" pitchFamily="2" charset="-122"/>
                </a:endParaRP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anose="02010609060101010101" pitchFamily="2" charset="-122"/>
                </a:rPr>
                <a:t>一个更大的碰撞域</a:t>
              </a:r>
              <a:endParaRPr kumimoji="1" lang="zh-CN" altLang="en-US" sz="2400" b="1" dirty="0">
                <a:solidFill>
                  <a:srgbClr val="C00000"/>
                </a:solidFill>
                <a:latin typeface="+mn-lt"/>
                <a:ea typeface="黑体" panose="02010609060101010101" pitchFamily="2" charset="-122"/>
              </a:endParaRP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三</a:t>
            </a:r>
            <a:r>
              <a:rPr lang="zh-CN" altLang="zh-CN" sz="2400" b="1" dirty="0">
                <a:latin typeface="+mn-lt"/>
                <a:ea typeface="黑体" panose="02010609060101010101" pitchFamily="2" charset="-122"/>
              </a:rPr>
              <a:t>个独立的以太网</a:t>
            </a:r>
            <a:endParaRPr lang="en-US" altLang="zh-CN" sz="2400" b="1" dirty="0">
              <a:latin typeface="+mn-lt"/>
              <a:ea typeface="黑体" panose="02010609060101010101"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一</a:t>
            </a:r>
            <a:r>
              <a:rPr lang="zh-CN" altLang="zh-CN" sz="2400" b="1" dirty="0">
                <a:latin typeface="+mn-lt"/>
                <a:ea typeface="黑体" panose="02010609060101010101" pitchFamily="2" charset="-122"/>
              </a:rPr>
              <a:t>个扩展的以太网</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CN(myzh)Icon</Template>
  <TotalTime>0</TotalTime>
  <Words>19281</Words>
  <Application>WPS 演示</Application>
  <PresentationFormat>A4 纸张(210x297 毫米)</PresentationFormat>
  <Paragraphs>2409</Paragraphs>
  <Slides>136</Slides>
  <Notes>105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136</vt:i4>
      </vt:variant>
    </vt:vector>
  </HeadingPairs>
  <TitlesOfParts>
    <vt:vector size="150" baseType="lpstr">
      <vt:lpstr>Arial</vt:lpstr>
      <vt:lpstr>宋体</vt:lpstr>
      <vt:lpstr>Wingdings</vt:lpstr>
      <vt:lpstr>Times New Roman</vt:lpstr>
      <vt:lpstr>黑体</vt:lpstr>
      <vt:lpstr>微软雅黑</vt:lpstr>
      <vt:lpstr>Arial Unicode MS</vt:lpstr>
      <vt:lpstr>Symbol</vt:lpstr>
      <vt:lpstr>Courier New</vt:lpstr>
      <vt:lpstr>Arial Rounded MT Bold</vt:lpstr>
      <vt:lpstr>Symbol</vt:lpstr>
      <vt:lpstr>Tahoma</vt:lpstr>
      <vt:lpstr>Calibri</vt:lpstr>
      <vt:lpstr>CN(myzh)Icon</vt:lpstr>
      <vt:lpstr>第 3 章  数据链路层</vt:lpstr>
      <vt:lpstr>第 3 章  数据链路层</vt:lpstr>
      <vt:lpstr>数据链路层的简单模型</vt:lpstr>
      <vt:lpstr>数据链路层的简单模型</vt:lpstr>
      <vt:lpstr>数据链路层的简单模型( 续）</vt:lpstr>
      <vt:lpstr>旅行社旅游路线</vt:lpstr>
      <vt:lpstr>数据链路层使用的信道</vt:lpstr>
      <vt:lpstr>数据链路层提供的服务</vt:lpstr>
      <vt:lpstr>数据链路层提供的服务</vt:lpstr>
      <vt:lpstr>链路层在何处实现？</vt:lpstr>
      <vt:lpstr>数据链路层协议的三个基本问题</vt:lpstr>
      <vt:lpstr>1.  封装成帧</vt:lpstr>
      <vt:lpstr>用控制字符进行帧定界的方法举例 </vt:lpstr>
      <vt:lpstr>2.  透明传输</vt:lpstr>
      <vt:lpstr>解决透明传输问题</vt:lpstr>
      <vt:lpstr>用字节填充法解决透明传输的问题 </vt:lpstr>
      <vt:lpstr>3.  差错检测（比特差错）</vt:lpstr>
      <vt:lpstr>1).奇偶校验</vt:lpstr>
      <vt:lpstr>2)循环冗余检验 </vt:lpstr>
      <vt:lpstr>2)循环冗余检验 </vt:lpstr>
      <vt:lpstr>冗余码的计算 </vt:lpstr>
      <vt:lpstr>冗余码的计算举例 </vt:lpstr>
      <vt:lpstr>循环冗余检验的原理说明 </vt:lpstr>
      <vt:lpstr>帧检验序列 FCS </vt:lpstr>
      <vt:lpstr>接收端对收到的每一帧进行 CRC 检验 </vt:lpstr>
      <vt:lpstr>链路层的处理</vt:lpstr>
      <vt:lpstr>CRC校验码</vt:lpstr>
      <vt:lpstr>3.2  点对点协议 PPP</vt:lpstr>
      <vt:lpstr>3.2.1  PPP 协议的特点 </vt:lpstr>
      <vt:lpstr>用户到 ISP 的链路使用 PPP 协议 </vt:lpstr>
      <vt:lpstr>1. PPP 协议应满足的需求 </vt:lpstr>
      <vt:lpstr>2. PPP 协议不需要的功能</vt:lpstr>
      <vt:lpstr>3. PPP 协议的组成 </vt:lpstr>
      <vt:lpstr>PPP 协议的帧格式</vt:lpstr>
      <vt:lpstr>PPP 协议的帧格式</vt:lpstr>
      <vt:lpstr>透明传输问题 </vt:lpstr>
      <vt:lpstr>字符填充 </vt:lpstr>
      <vt:lpstr>零比特填充 </vt:lpstr>
      <vt:lpstr>零比特填充 </vt:lpstr>
      <vt:lpstr> 不提供使用序号和确认的可靠传输 </vt:lpstr>
      <vt:lpstr> 3.2.3   PPP 协议的工作状态 </vt:lpstr>
      <vt:lpstr>PowerPoint 演示文稿</vt:lpstr>
      <vt:lpstr>3.3  使用广播信道的数据链路层</vt:lpstr>
      <vt:lpstr>3.3.1  局域网的数据链路层 </vt:lpstr>
      <vt:lpstr>局域网拓扑结构</vt:lpstr>
      <vt:lpstr>媒体共享技术</vt:lpstr>
      <vt:lpstr> 1.  以太网的两个标准  </vt:lpstr>
      <vt:lpstr>2.  适配器的作用  </vt:lpstr>
      <vt:lpstr>计算机通过适配器和局域网进行通信 </vt:lpstr>
      <vt:lpstr>3.3.2   CSMA/CD 协议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PowerPoint 演示文稿</vt:lpstr>
      <vt:lpstr>CSMA/CD 重要特性</vt:lpstr>
      <vt:lpstr>争用期</vt:lpstr>
      <vt:lpstr>二进制指数类型退避算法  (truncated binary exponential type)</vt:lpstr>
      <vt:lpstr>争用期的长度 </vt:lpstr>
      <vt:lpstr>强化碰撞 </vt:lpstr>
      <vt:lpstr>人为干扰信号 </vt:lpstr>
      <vt:lpstr>帧间最小间隔</vt:lpstr>
      <vt:lpstr>CSMA/CD协议的要点</vt:lpstr>
      <vt:lpstr>CSMA/CD 协议执行者——网卡</vt:lpstr>
      <vt:lpstr>3.3.3  使用集线器的星形拓扑</vt:lpstr>
      <vt:lpstr>使用集线器的双绞线以太网 </vt:lpstr>
      <vt:lpstr>星形以太网 10BASE-T </vt:lpstr>
      <vt:lpstr>星形以太网 10BASE-T </vt:lpstr>
      <vt:lpstr>10BASE-T 以太网在局域网中的统治地位</vt:lpstr>
      <vt:lpstr>集线器的一些特点 </vt:lpstr>
      <vt:lpstr>3.3.4  以太网的信道利用率 </vt:lpstr>
      <vt:lpstr>以太网信道被占用的情况</vt:lpstr>
      <vt:lpstr>3.3.4  以太网的信道利用率 </vt:lpstr>
      <vt:lpstr>3.3.4  以太网的信道利用率</vt:lpstr>
      <vt:lpstr>信道利用率的最大值 Smax </vt:lpstr>
      <vt:lpstr>3.3.5  以太网的 MAC 层</vt:lpstr>
      <vt:lpstr>1.  MAC 层的硬件地址 </vt:lpstr>
      <vt:lpstr>48 位的 MAC 地址</vt:lpstr>
      <vt:lpstr>单站地址，组地址，广播地址</vt:lpstr>
      <vt:lpstr>全球管理与本地管理</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3.4  扩展的以太网</vt:lpstr>
      <vt:lpstr>3.4.1  在物理层扩展以太网</vt:lpstr>
      <vt:lpstr>3.4.1  在物理层扩展以太网</vt:lpstr>
      <vt:lpstr>PowerPoint 演示文稿</vt:lpstr>
      <vt:lpstr>用集线器扩展以太网 </vt:lpstr>
      <vt:lpstr>3.4.2  在数据链路层扩展以太网 </vt:lpstr>
      <vt:lpstr>1. 以太网交换机的特点</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PowerPoint 演示文稿</vt:lpstr>
      <vt:lpstr>PowerPoint 演示文稿</vt:lpstr>
      <vt:lpstr>3. 从总线以太网到星形以太网</vt:lpstr>
      <vt:lpstr>以太网交换机的优点</vt:lpstr>
      <vt:lpstr>3.4.3  虚拟局域网</vt:lpstr>
      <vt:lpstr>PowerPoint 演示文稿</vt:lpstr>
      <vt:lpstr>PowerPoint 演示文稿</vt:lpstr>
      <vt:lpstr>PowerPoint 演示文稿</vt:lpstr>
      <vt:lpstr>PowerPoint 演示文稿</vt:lpstr>
      <vt:lpstr>虚拟局域网使用的以太网帧格式</vt:lpstr>
      <vt:lpstr>虚拟局域网使用的以太网帧格式</vt:lpstr>
      <vt:lpstr>3.5  高速以太网</vt:lpstr>
      <vt:lpstr>3.5.1  100BASE-T 以太网</vt:lpstr>
      <vt:lpstr>100 Mbit/s 以太网的三种不同的物理层标准 </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10 吉比特以太网的物理层</vt:lpstr>
      <vt:lpstr>更快的以太网</vt:lpstr>
      <vt:lpstr>端到端的以太网传输 </vt:lpstr>
      <vt:lpstr>3.5.4  使用以太网进行宽带接入</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Administrator</cp:lastModifiedBy>
  <cp:revision>151</cp:revision>
  <dcterms:created xsi:type="dcterms:W3CDTF">2016-10-04T02:36:00Z</dcterms:created>
  <dcterms:modified xsi:type="dcterms:W3CDTF">2019-05-23T01:09:56Z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2052-10.1.0.7520</vt:lpwstr>
  </property>
</Properties>
</file>