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70"/>
  </p:handoutMasterIdLst>
  <p:sldIdLst>
    <p:sldId id="256" r:id="rId3"/>
    <p:sldId id="786" r:id="rId5"/>
    <p:sldId id="257" r:id="rId6"/>
    <p:sldId id="787" r:id="rId7"/>
    <p:sldId id="788" r:id="rId8"/>
    <p:sldId id="791" r:id="rId9"/>
    <p:sldId id="792" r:id="rId10"/>
    <p:sldId id="684" r:id="rId11"/>
    <p:sldId id="686" r:id="rId12"/>
    <p:sldId id="269" r:id="rId13"/>
    <p:sldId id="270" r:id="rId14"/>
    <p:sldId id="271" r:id="rId15"/>
    <p:sldId id="273" r:id="rId16"/>
    <p:sldId id="802" r:id="rId17"/>
    <p:sldId id="805" r:id="rId18"/>
    <p:sldId id="806" r:id="rId19"/>
    <p:sldId id="803" r:id="rId20"/>
    <p:sldId id="804" r:id="rId21"/>
    <p:sldId id="809" r:id="rId22"/>
    <p:sldId id="808" r:id="rId23"/>
    <p:sldId id="793" r:id="rId24"/>
    <p:sldId id="794" r:id="rId25"/>
    <p:sldId id="795" r:id="rId26"/>
    <p:sldId id="796" r:id="rId27"/>
    <p:sldId id="810" r:id="rId28"/>
    <p:sldId id="811" r:id="rId29"/>
    <p:sldId id="812" r:id="rId30"/>
    <p:sldId id="813" r:id="rId31"/>
    <p:sldId id="814" r:id="rId32"/>
    <p:sldId id="280" r:id="rId33"/>
    <p:sldId id="281" r:id="rId34"/>
    <p:sldId id="282" r:id="rId35"/>
    <p:sldId id="283" r:id="rId36"/>
    <p:sldId id="284" r:id="rId37"/>
    <p:sldId id="285" r:id="rId38"/>
    <p:sldId id="815" r:id="rId39"/>
    <p:sldId id="286" r:id="rId40"/>
    <p:sldId id="287" r:id="rId41"/>
    <p:sldId id="290" r:id="rId42"/>
    <p:sldId id="291" r:id="rId43"/>
    <p:sldId id="292" r:id="rId44"/>
    <p:sldId id="293" r:id="rId45"/>
    <p:sldId id="294" r:id="rId46"/>
    <p:sldId id="295" r:id="rId47"/>
    <p:sldId id="816" r:id="rId48"/>
    <p:sldId id="843" r:id="rId49"/>
    <p:sldId id="844" r:id="rId50"/>
    <p:sldId id="817" r:id="rId51"/>
    <p:sldId id="818" r:id="rId52"/>
    <p:sldId id="819" r:id="rId53"/>
    <p:sldId id="820" r:id="rId54"/>
    <p:sldId id="821" r:id="rId55"/>
    <p:sldId id="842" r:id="rId56"/>
    <p:sldId id="822" r:id="rId57"/>
    <p:sldId id="830" r:id="rId58"/>
    <p:sldId id="831" r:id="rId59"/>
    <p:sldId id="832" r:id="rId60"/>
    <p:sldId id="833" r:id="rId61"/>
    <p:sldId id="834" r:id="rId62"/>
    <p:sldId id="835" r:id="rId63"/>
    <p:sldId id="836" r:id="rId64"/>
    <p:sldId id="837" r:id="rId65"/>
    <p:sldId id="838" r:id="rId66"/>
    <p:sldId id="839" r:id="rId67"/>
    <p:sldId id="840" r:id="rId68"/>
    <p:sldId id="841" r:id="rId69"/>
    <p:sldId id="850" r:id="rId70"/>
    <p:sldId id="851" r:id="rId71"/>
    <p:sldId id="845" r:id="rId72"/>
    <p:sldId id="542" r:id="rId73"/>
    <p:sldId id="848" r:id="rId74"/>
    <p:sldId id="543" r:id="rId75"/>
    <p:sldId id="544" r:id="rId76"/>
    <p:sldId id="546" r:id="rId77"/>
    <p:sldId id="545" r:id="rId78"/>
    <p:sldId id="549" r:id="rId79"/>
    <p:sldId id="550" r:id="rId80"/>
    <p:sldId id="551" r:id="rId81"/>
    <p:sldId id="552" r:id="rId82"/>
    <p:sldId id="555" r:id="rId83"/>
    <p:sldId id="556" r:id="rId84"/>
    <p:sldId id="991" r:id="rId85"/>
    <p:sldId id="992" r:id="rId86"/>
    <p:sldId id="557" r:id="rId87"/>
    <p:sldId id="558" r:id="rId88"/>
    <p:sldId id="559" r:id="rId89"/>
    <p:sldId id="582" r:id="rId90"/>
    <p:sldId id="583" r:id="rId91"/>
    <p:sldId id="584" r:id="rId92"/>
    <p:sldId id="585" r:id="rId93"/>
    <p:sldId id="586" r:id="rId94"/>
    <p:sldId id="587" r:id="rId95"/>
    <p:sldId id="590" r:id="rId96"/>
    <p:sldId id="591" r:id="rId97"/>
    <p:sldId id="1007" r:id="rId98"/>
    <p:sldId id="1029" r:id="rId99"/>
    <p:sldId id="1009" r:id="rId100"/>
    <p:sldId id="1008" r:id="rId101"/>
    <p:sldId id="1032" r:id="rId102"/>
    <p:sldId id="594" r:id="rId103"/>
    <p:sldId id="1033" r:id="rId104"/>
    <p:sldId id="1034" r:id="rId105"/>
    <p:sldId id="1004" r:id="rId106"/>
    <p:sldId id="1035" r:id="rId107"/>
    <p:sldId id="605" r:id="rId108"/>
    <p:sldId id="606" r:id="rId109"/>
    <p:sldId id="1039" r:id="rId110"/>
    <p:sldId id="1037" r:id="rId111"/>
    <p:sldId id="607" r:id="rId112"/>
    <p:sldId id="610" r:id="rId113"/>
    <p:sldId id="1030" r:id="rId114"/>
    <p:sldId id="614" r:id="rId115"/>
    <p:sldId id="615" r:id="rId116"/>
    <p:sldId id="618" r:id="rId117"/>
    <p:sldId id="619" r:id="rId118"/>
    <p:sldId id="620" r:id="rId119"/>
    <p:sldId id="623" r:id="rId120"/>
    <p:sldId id="624" r:id="rId121"/>
    <p:sldId id="626" r:id="rId122"/>
    <p:sldId id="627" r:id="rId123"/>
    <p:sldId id="628" r:id="rId124"/>
    <p:sldId id="629" r:id="rId125"/>
    <p:sldId id="630" r:id="rId126"/>
    <p:sldId id="631" r:id="rId127"/>
    <p:sldId id="632" r:id="rId128"/>
    <p:sldId id="633" r:id="rId129"/>
    <p:sldId id="634" r:id="rId130"/>
    <p:sldId id="635" r:id="rId131"/>
    <p:sldId id="636" r:id="rId132"/>
    <p:sldId id="637" r:id="rId133"/>
    <p:sldId id="638" r:id="rId134"/>
    <p:sldId id="639" r:id="rId135"/>
    <p:sldId id="640" r:id="rId136"/>
    <p:sldId id="641" r:id="rId137"/>
    <p:sldId id="642" r:id="rId138"/>
    <p:sldId id="643" r:id="rId139"/>
    <p:sldId id="644" r:id="rId140"/>
    <p:sldId id="645" r:id="rId141"/>
    <p:sldId id="646" r:id="rId142"/>
    <p:sldId id="647" r:id="rId143"/>
    <p:sldId id="648" r:id="rId144"/>
    <p:sldId id="649" r:id="rId145"/>
    <p:sldId id="650" r:id="rId146"/>
    <p:sldId id="651" r:id="rId147"/>
    <p:sldId id="652" r:id="rId148"/>
    <p:sldId id="653" r:id="rId149"/>
    <p:sldId id="654" r:id="rId150"/>
    <p:sldId id="663" r:id="rId151"/>
    <p:sldId id="664" r:id="rId152"/>
    <p:sldId id="665" r:id="rId153"/>
    <p:sldId id="666" r:id="rId154"/>
    <p:sldId id="667" r:id="rId155"/>
    <p:sldId id="668" r:id="rId156"/>
    <p:sldId id="669" r:id="rId157"/>
    <p:sldId id="670" r:id="rId158"/>
    <p:sldId id="671" r:id="rId159"/>
    <p:sldId id="672" r:id="rId160"/>
    <p:sldId id="673" r:id="rId161"/>
    <p:sldId id="674" r:id="rId162"/>
    <p:sldId id="675" r:id="rId163"/>
    <p:sldId id="676" r:id="rId164"/>
    <p:sldId id="677" r:id="rId165"/>
    <p:sldId id="678" r:id="rId166"/>
    <p:sldId id="679" r:id="rId167"/>
    <p:sldId id="680" r:id="rId168"/>
    <p:sldId id="1011" r:id="rId169"/>
  </p:sldIdLst>
  <p:sldSz cx="9906000" cy="6858000" type="A4"/>
  <p:notesSz cx="7010400" cy="92964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66"/>
    <a:srgbClr val="000099"/>
    <a:srgbClr val="CCECFF"/>
    <a:srgbClr val="66FFFF"/>
    <a:srgbClr val="0000CC"/>
    <a:srgbClr val="FF66FF"/>
    <a:srgbClr val="FF99FF"/>
    <a:srgbClr val="00FFFF"/>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2214" autoAdjust="0"/>
    <p:restoredTop sz="81740" autoAdjust="0"/>
  </p:normalViewPr>
  <p:slideViewPr>
    <p:cSldViewPr>
      <p:cViewPr varScale="1">
        <p:scale>
          <a:sx n="71" d="100"/>
          <a:sy n="71" d="100"/>
        </p:scale>
        <p:origin x="-1387" y="-67"/>
      </p:cViewPr>
      <p:guideLst>
        <p:guide orient="horz" pos="2115"/>
        <p:guide pos="3167"/>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notesViewPr>
    <p:cSldViewPr>
      <p:cViewPr>
        <p:scale>
          <a:sx n="56" d="100"/>
          <a:sy n="56" d="100"/>
        </p:scale>
        <p:origin x="-1830" y="-96"/>
      </p:cViewPr>
      <p:guideLst>
        <p:guide orient="horz" pos="2867"/>
        <p:guide pos="2241"/>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3" Type="http://schemas.openxmlformats.org/officeDocument/2006/relationships/tableStyles" Target="tableStyles.xml"/><Relationship Id="rId172" Type="http://schemas.openxmlformats.org/officeDocument/2006/relationships/viewProps" Target="viewProps.xml"/><Relationship Id="rId171" Type="http://schemas.openxmlformats.org/officeDocument/2006/relationships/presProps" Target="presProps.xml"/><Relationship Id="rId170" Type="http://schemas.openxmlformats.org/officeDocument/2006/relationships/handoutMaster" Target="handoutMasters/handoutMaster1.xml"/><Relationship Id="rId17" Type="http://schemas.openxmlformats.org/officeDocument/2006/relationships/slide" Target="slides/slide14.xml"/><Relationship Id="rId169" Type="http://schemas.openxmlformats.org/officeDocument/2006/relationships/slide" Target="slides/slide166.xml"/><Relationship Id="rId168" Type="http://schemas.openxmlformats.org/officeDocument/2006/relationships/slide" Target="slides/slide165.xml"/><Relationship Id="rId167" Type="http://schemas.openxmlformats.org/officeDocument/2006/relationships/slide" Target="slides/slide164.xml"/><Relationship Id="rId166" Type="http://schemas.openxmlformats.org/officeDocument/2006/relationships/slide" Target="slides/slide163.xml"/><Relationship Id="rId165" Type="http://schemas.openxmlformats.org/officeDocument/2006/relationships/slide" Target="slides/slide162.xml"/><Relationship Id="rId164" Type="http://schemas.openxmlformats.org/officeDocument/2006/relationships/slide" Target="slides/slide161.xml"/><Relationship Id="rId163" Type="http://schemas.openxmlformats.org/officeDocument/2006/relationships/slide" Target="slides/slide160.xml"/><Relationship Id="rId162" Type="http://schemas.openxmlformats.org/officeDocument/2006/relationships/slide" Target="slides/slide159.xml"/><Relationship Id="rId161" Type="http://schemas.openxmlformats.org/officeDocument/2006/relationships/slide" Target="slides/slide158.xml"/><Relationship Id="rId160" Type="http://schemas.openxmlformats.org/officeDocument/2006/relationships/slide" Target="slides/slide157.xml"/><Relationship Id="rId16" Type="http://schemas.openxmlformats.org/officeDocument/2006/relationships/slide" Target="slides/slide13.xml"/><Relationship Id="rId159" Type="http://schemas.openxmlformats.org/officeDocument/2006/relationships/slide" Target="slides/slide156.xml"/><Relationship Id="rId158" Type="http://schemas.openxmlformats.org/officeDocument/2006/relationships/slide" Target="slides/slide155.xml"/><Relationship Id="rId157" Type="http://schemas.openxmlformats.org/officeDocument/2006/relationships/slide" Target="slides/slide154.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2.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4" Type="http://schemas.openxmlformats.org/officeDocument/2006/relationships/slide" Target="slides/slide122.xml"/><Relationship Id="rId3" Type="http://schemas.openxmlformats.org/officeDocument/2006/relationships/slide" Target="slides/slide121.xml"/><Relationship Id="rId2" Type="http://schemas.openxmlformats.org/officeDocument/2006/relationships/slide" Target="slides/slide120.xml"/><Relationship Id="rId1" Type="http://schemas.openxmlformats.org/officeDocument/2006/relationships/slide" Target="slides/slide11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atin typeface="宋体" panose="02010600030101010101"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atin typeface="宋体" panose="02010600030101010101" pitchFamily="2" charset="-122"/>
              </a:defRPr>
            </a:lvl1pPr>
          </a:lstStyle>
          <a:p>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宋体" panose="02010600030101010101" pitchFamily="2" charset="-122"/>
              </a:defRPr>
            </a:lvl1pPr>
          </a:lstStyle>
          <a:p>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atin typeface="宋体" panose="02010600030101010101" pitchFamily="2" charset="-122"/>
              </a:defRPr>
            </a:lvl1pPr>
          </a:lstStyle>
          <a:p>
            <a:fld id="{E4C64EE1-592A-45A9-9E8D-8A110C604C90}"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atin typeface="宋体" panose="02010600030101010101"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atin typeface="宋体" panose="02010600030101010101"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987425" y="696913"/>
            <a:ext cx="5035550" cy="3486150"/>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endParaRPr lang="en-US" altLang="zh-CN" smtClean="0"/>
          </a:p>
          <a:p>
            <a:pPr lvl="1"/>
            <a:r>
              <a:rPr lang="en-US" altLang="zh-CN" smtClean="0"/>
              <a:t>5656</a:t>
            </a:r>
            <a:endParaRPr lang="en-US" altLang="zh-CN" smtClean="0"/>
          </a:p>
          <a:p>
            <a:pPr lvl="2"/>
            <a:r>
              <a:rPr lang="zh-CN" altLang="en-US" smtClean="0"/>
              <a:t>第三级</a:t>
            </a:r>
            <a:endParaRPr lang="en-US" altLang="zh-CN" smtClean="0"/>
          </a:p>
          <a:p>
            <a:pPr lvl="3"/>
            <a:r>
              <a:rPr lang="zh-CN" altLang="en-US" smtClean="0"/>
              <a:t>第四级</a:t>
            </a:r>
            <a:endParaRPr lang="en-US" altLang="zh-CN" smtClean="0"/>
          </a:p>
          <a:p>
            <a:pPr lvl="4"/>
            <a:r>
              <a:rPr lang="zh-CN" altLang="en-US" smtClean="0"/>
              <a:t>第五级</a:t>
            </a:r>
            <a:endParaRPr lang="en-US" altLang="zh-CN" smtClean="0"/>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宋体" panose="02010600030101010101"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atin typeface="宋体" panose="02010600030101010101" pitchFamily="2" charset="-122"/>
              </a:defRPr>
            </a:lvl1pPr>
          </a:lstStyle>
          <a:p>
            <a:fld id="{8DA2099C-E03D-4BEA-80BD-EC59252D8E32}"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baike.baidu.com/view/1066926.htm" TargetMode="External"/><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3.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8.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9.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0.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2.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3.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4.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5.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6.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7.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8.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9.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0.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2.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3.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4.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7.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8.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9.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0.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396C443-04BC-4639-B5F7-E14A7E3E0041}" type="slidenum">
              <a:rPr lang="zh-CN" altLang="en-US"/>
            </a:fld>
            <a:endParaRPr lang="en-US" altLang="zh-CN"/>
          </a:p>
        </p:txBody>
      </p:sp>
      <p:sp>
        <p:nvSpPr>
          <p:cNvPr id="24578" name="Rectangle 2"/>
          <p:cNvSpPr>
            <a:spLocks noGrp="1" noRot="1" noChangeAspect="1" noChangeArrowheads="1" noTextEdit="1"/>
          </p:cNvSpPr>
          <p:nvPr>
            <p:ph type="sldImg"/>
          </p:nvPr>
        </p:nvSpPr>
        <p:spPr/>
      </p:sp>
      <p:sp>
        <p:nvSpPr>
          <p:cNvPr id="245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A1BBC5F-A6C7-4158-B95A-648BFF947A4D}" type="slidenum">
              <a:rPr lang="en-US" altLang="zh-CN"/>
            </a:fld>
            <a:endParaRPr lang="en-US" altLang="zh-CN"/>
          </a:p>
        </p:txBody>
      </p:sp>
      <p:sp>
        <p:nvSpPr>
          <p:cNvPr id="587778" name="Rectangle 2"/>
          <p:cNvSpPr>
            <a:spLocks noGrp="1" noRot="1" noChangeAspect="1" noChangeArrowheads="1" noTextEdit="1"/>
          </p:cNvSpPr>
          <p:nvPr>
            <p:ph type="sldImg"/>
          </p:nvPr>
        </p:nvSpPr>
        <p:spPr/>
      </p:sp>
      <p:sp>
        <p:nvSpPr>
          <p:cNvPr id="587779" name="Rectangle 3"/>
          <p:cNvSpPr>
            <a:spLocks noGrp="1" noChangeArrowheads="1"/>
          </p:cNvSpPr>
          <p:nvPr>
            <p:ph type="body" idx="1"/>
          </p:nvPr>
        </p:nvSpPr>
        <p:spPr/>
        <p:txBody>
          <a:bodyPr/>
          <a:lstStyle/>
          <a:p>
            <a:pPr algn="just"/>
            <a:r>
              <a:rPr lang="zh-CN" altLang="en-US" dirty="0" smtClean="0"/>
              <a:t>端口号只具有</a:t>
            </a:r>
            <a:r>
              <a:rPr lang="zh-CN" altLang="en-US" dirty="0" smtClean="0">
                <a:solidFill>
                  <a:srgbClr val="FF0000"/>
                </a:solidFill>
              </a:rPr>
              <a:t>本地意义，</a:t>
            </a:r>
            <a:r>
              <a:rPr lang="zh-CN" altLang="en-US" dirty="0" smtClean="0"/>
              <a:t>即端口号只是为了标志</a:t>
            </a:r>
            <a:r>
              <a:rPr lang="zh-CN" altLang="en-US" dirty="0" smtClean="0">
                <a:solidFill>
                  <a:srgbClr val="FF0000"/>
                </a:solidFill>
              </a:rPr>
              <a:t>本计算机应用层中的各进程。</a:t>
            </a:r>
            <a:endParaRPr lang="en-US" altLang="zh-CN" dirty="0" smtClean="0">
              <a:solidFill>
                <a:srgbClr val="FF0000"/>
              </a:solidFill>
            </a:endParaRPr>
          </a:p>
          <a:p>
            <a:pPr algn="just"/>
            <a:r>
              <a:rPr lang="zh-CN" altLang="en-US" dirty="0" smtClean="0"/>
              <a:t>在互联网中，不同计算机的相同端口号是没有联系的。</a:t>
            </a:r>
            <a:endParaRPr lang="en-US" altLang="zh-CN" dirty="0" smtClean="0"/>
          </a:p>
          <a:p>
            <a:r>
              <a:rPr lang="en-US" altLang="zh-CN" b="1" dirty="0" smtClean="0"/>
              <a:t>Request For Comments</a:t>
            </a:r>
            <a:r>
              <a:rPr lang="zh-CN" altLang="en-US" b="1" dirty="0" smtClean="0"/>
              <a:t>（</a:t>
            </a:r>
            <a:r>
              <a:rPr lang="en-US" altLang="zh-CN" b="1" dirty="0" smtClean="0"/>
              <a:t>RFC</a:t>
            </a:r>
            <a:r>
              <a:rPr lang="zh-CN" altLang="en-US" b="1" dirty="0" smtClean="0"/>
              <a:t>），是一系列以编号排定的文件。文件收集了有关互联网相关信息，以及</a:t>
            </a:r>
            <a:r>
              <a:rPr lang="en-US" altLang="zh-CN" b="1" dirty="0" smtClean="0"/>
              <a:t>UNIX</a:t>
            </a:r>
            <a:r>
              <a:rPr lang="zh-CN" altLang="en-US" b="1" dirty="0" smtClean="0"/>
              <a:t>和互联网社区的软件文件。目前</a:t>
            </a:r>
            <a:r>
              <a:rPr lang="en-US" altLang="zh-CN" b="1" dirty="0" smtClean="0"/>
              <a:t>RFC</a:t>
            </a:r>
            <a:r>
              <a:rPr lang="zh-CN" altLang="en-US" b="1" dirty="0" smtClean="0"/>
              <a:t>文件是由</a:t>
            </a:r>
            <a:r>
              <a:rPr lang="en-US" altLang="zh-CN" b="1" dirty="0" smtClean="0"/>
              <a:t>Internet Society</a:t>
            </a:r>
            <a:r>
              <a:rPr lang="zh-CN" altLang="en-US" b="1" dirty="0" smtClean="0"/>
              <a:t>（</a:t>
            </a:r>
            <a:r>
              <a:rPr lang="en-US" altLang="zh-CN" b="1" dirty="0" smtClean="0"/>
              <a:t>ISOC</a:t>
            </a:r>
            <a:r>
              <a:rPr lang="zh-CN" altLang="en-US" b="1" dirty="0" smtClean="0"/>
              <a:t>）赞助发行。基本的互联网通信协议都有在</a:t>
            </a:r>
            <a:r>
              <a:rPr lang="en-US" altLang="zh-CN" b="1" dirty="0" smtClean="0"/>
              <a:t>RFC</a:t>
            </a:r>
            <a:r>
              <a:rPr lang="zh-CN" altLang="en-US" b="1" dirty="0" smtClean="0"/>
              <a:t>文件内详细说明。</a:t>
            </a:r>
            <a:r>
              <a:rPr lang="en-US" altLang="zh-CN" b="1" dirty="0" smtClean="0"/>
              <a:t>RFC</a:t>
            </a:r>
            <a:r>
              <a:rPr lang="zh-CN" altLang="en-US" b="1" dirty="0" smtClean="0"/>
              <a:t>文件还额外加入许多的论题在标准内，例如对于互联网新开发的协议及发展中所有的记录。因此几乎所有的互联网标准都有收录在</a:t>
            </a:r>
            <a:r>
              <a:rPr lang="en-US" altLang="zh-CN" b="1" dirty="0" smtClean="0"/>
              <a:t>RFC</a:t>
            </a:r>
            <a:r>
              <a:rPr lang="zh-CN" altLang="en-US" b="1" dirty="0" smtClean="0"/>
              <a:t>文件之中。</a:t>
            </a:r>
            <a:endParaRPr lang="zh-CN" altLang="en-US" b="1" dirty="0" smtClean="0"/>
          </a:p>
          <a:p>
            <a:r>
              <a:rPr lang="en-US" altLang="zh-CN" b="1" dirty="0" smtClean="0"/>
              <a:t>RFC(Request For Comments)-</a:t>
            </a:r>
            <a:r>
              <a:rPr lang="zh-CN" altLang="en-US" b="1" dirty="0" smtClean="0"/>
              <a:t>意即“请求评议”，包含了关于</a:t>
            </a:r>
            <a:r>
              <a:rPr lang="en-US" altLang="zh-CN" b="1" dirty="0" smtClean="0"/>
              <a:t>Internet</a:t>
            </a:r>
            <a:r>
              <a:rPr lang="zh-CN" altLang="en-US" b="1" dirty="0" smtClean="0"/>
              <a:t>的几乎所有重要的文字资料。如果你想成为网络方面的专家，那么</a:t>
            </a:r>
            <a:r>
              <a:rPr lang="en-US" altLang="zh-CN" b="1" dirty="0" smtClean="0"/>
              <a:t>RFC</a:t>
            </a:r>
            <a:r>
              <a:rPr lang="zh-CN" altLang="en-US" b="1" dirty="0" smtClean="0"/>
              <a:t>无疑是最重要也是最经常需要用到的资料之一，所以</a:t>
            </a:r>
            <a:r>
              <a:rPr lang="en-US" altLang="zh-CN" b="1" dirty="0" smtClean="0"/>
              <a:t>RFC</a:t>
            </a:r>
            <a:r>
              <a:rPr lang="zh-CN" altLang="en-US" b="1" dirty="0" smtClean="0"/>
              <a:t>享有网络知识圣经之美誉。通常，当某家机构或团体开发出了一套标准或提出对某种标准的设想，想要征询外界的意见时，就会在</a:t>
            </a:r>
            <a:r>
              <a:rPr lang="en-US" altLang="zh-CN" b="1" dirty="0" smtClean="0"/>
              <a:t>Internet</a:t>
            </a:r>
            <a:r>
              <a:rPr lang="zh-CN" altLang="en-US" b="1" dirty="0" smtClean="0"/>
              <a:t>上发放一份</a:t>
            </a:r>
            <a:r>
              <a:rPr lang="en-US" altLang="zh-CN" b="1" dirty="0" smtClean="0"/>
              <a:t>RFC</a:t>
            </a:r>
            <a:r>
              <a:rPr lang="zh-CN" altLang="en-US" b="1" dirty="0" smtClean="0"/>
              <a:t>，对这一问题感兴趣的人可以阅读该</a:t>
            </a:r>
            <a:r>
              <a:rPr lang="en-US" altLang="zh-CN" b="1" dirty="0" smtClean="0"/>
              <a:t>RFC</a:t>
            </a:r>
            <a:r>
              <a:rPr lang="zh-CN" altLang="en-US" b="1" dirty="0" smtClean="0"/>
              <a:t>并提出自己的意见；绝大部分网络标准的指定都是以</a:t>
            </a:r>
            <a:r>
              <a:rPr lang="en-US" altLang="zh-CN" b="1" dirty="0" smtClean="0"/>
              <a:t>RFC</a:t>
            </a:r>
            <a:r>
              <a:rPr lang="zh-CN" altLang="en-US" b="1" dirty="0" smtClean="0"/>
              <a:t>的形式开始，经过大量的论证和修改过程，由主要的标准化组织所指定的，但在</a:t>
            </a:r>
            <a:r>
              <a:rPr lang="en-US" altLang="zh-CN" b="1" dirty="0" smtClean="0"/>
              <a:t>RFC</a:t>
            </a:r>
            <a:r>
              <a:rPr lang="zh-CN" altLang="en-US" b="1" dirty="0" smtClean="0"/>
              <a:t>中所收录的文件并不都是正在使用或为大家所公认的，也有很大一部分只在某个局部领域被使用或并没有被采用，一份</a:t>
            </a:r>
            <a:r>
              <a:rPr lang="en-US" altLang="zh-CN" b="1" dirty="0" smtClean="0"/>
              <a:t>RFC</a:t>
            </a:r>
            <a:r>
              <a:rPr lang="zh-CN" altLang="en-US" b="1" dirty="0" smtClean="0"/>
              <a:t>具体处于什么状态都在文件中作了明确的标识 </a:t>
            </a:r>
            <a:endParaRPr lang="zh-CN" altLang="en-US" b="1" dirty="0" smtClean="0"/>
          </a:p>
          <a:p>
            <a:r>
              <a:rPr lang="zh-CN" altLang="en-US" b="1" dirty="0" smtClean="0"/>
              <a:t>　　</a:t>
            </a:r>
            <a:r>
              <a:rPr lang="en-US" altLang="zh-CN" b="1" dirty="0" smtClean="0"/>
              <a:t>RFC</a:t>
            </a:r>
            <a:r>
              <a:rPr lang="zh-CN" altLang="en-US" b="1" dirty="0" smtClean="0"/>
              <a:t>由一系列草案组成，起始于</a:t>
            </a:r>
            <a:r>
              <a:rPr lang="en-US" altLang="zh-CN" b="1" dirty="0" smtClean="0"/>
              <a:t>1969</a:t>
            </a:r>
            <a:r>
              <a:rPr lang="zh-CN" altLang="en-US" b="1" dirty="0" smtClean="0"/>
              <a:t>年（第一个</a:t>
            </a:r>
            <a:r>
              <a:rPr lang="en-US" altLang="zh-CN" b="1" dirty="0" smtClean="0"/>
              <a:t>RFC</a:t>
            </a:r>
            <a:r>
              <a:rPr lang="zh-CN" altLang="en-US" b="1" dirty="0" smtClean="0"/>
              <a:t>文档发布于</a:t>
            </a:r>
            <a:r>
              <a:rPr lang="en-US" altLang="zh-CN" b="1" dirty="0" smtClean="0"/>
              <a:t>1969</a:t>
            </a:r>
            <a:r>
              <a:rPr lang="zh-CN" altLang="en-US" b="1" dirty="0" smtClean="0"/>
              <a:t>年</a:t>
            </a:r>
            <a:r>
              <a:rPr lang="en-US" altLang="zh-CN" b="1" dirty="0" smtClean="0"/>
              <a:t>4</a:t>
            </a:r>
            <a:r>
              <a:rPr lang="zh-CN" altLang="en-US" b="1" dirty="0" smtClean="0"/>
              <a:t>月</a:t>
            </a:r>
            <a:r>
              <a:rPr lang="en-US" altLang="zh-CN" b="1" dirty="0" smtClean="0"/>
              <a:t>7</a:t>
            </a:r>
            <a:r>
              <a:rPr lang="zh-CN" altLang="en-US" b="1" dirty="0" smtClean="0"/>
              <a:t>日，参见“</a:t>
            </a:r>
            <a:r>
              <a:rPr lang="en-US" altLang="zh-CN" b="1" dirty="0" smtClean="0"/>
              <a:t>RFC30</a:t>
            </a:r>
            <a:r>
              <a:rPr lang="zh-CN" altLang="en-US" b="1" dirty="0" smtClean="0"/>
              <a:t>年”，</a:t>
            </a:r>
            <a:r>
              <a:rPr lang="en-US" altLang="zh-CN" b="1" dirty="0" smtClean="0"/>
              <a:t>RFC2555”</a:t>
            </a:r>
            <a:r>
              <a:rPr lang="zh-CN" altLang="en-US" b="1" dirty="0" smtClean="0"/>
              <a:t>），</a:t>
            </a:r>
            <a:r>
              <a:rPr lang="en-US" altLang="zh-CN" b="1" dirty="0" smtClean="0"/>
              <a:t>RFC</a:t>
            </a:r>
            <a:r>
              <a:rPr lang="zh-CN" altLang="en-US" b="1" dirty="0" smtClean="0"/>
              <a:t>文档是一系列关于</a:t>
            </a:r>
            <a:r>
              <a:rPr lang="en-US" altLang="zh-CN" b="1" dirty="0" smtClean="0"/>
              <a:t>Internet</a:t>
            </a:r>
            <a:r>
              <a:rPr lang="zh-CN" altLang="en-US" b="1" dirty="0" smtClean="0"/>
              <a:t>（早期为</a:t>
            </a:r>
            <a:r>
              <a:rPr lang="en-US" altLang="zh-CN" b="1" dirty="0" smtClean="0"/>
              <a:t>ARPANET</a:t>
            </a:r>
            <a:r>
              <a:rPr lang="zh-CN" altLang="en-US" b="1" dirty="0" smtClean="0"/>
              <a:t>）的技术资料汇编。这些文档详细讨论了计算机网络的方方面面，重点在网络协议，进程，程序，概念以及一些会议纪要，意见，各种观点等。 </a:t>
            </a:r>
            <a:endParaRPr lang="zh-CN" altLang="en-US" b="1" dirty="0" smtClean="0"/>
          </a:p>
          <a:p>
            <a:r>
              <a:rPr lang="zh-CN" altLang="en-US" b="1" dirty="0" smtClean="0"/>
              <a:t>　　“</a:t>
            </a:r>
            <a:r>
              <a:rPr lang="en-US" altLang="zh-CN" b="1" dirty="0" smtClean="0"/>
              <a:t>RFC</a:t>
            </a:r>
            <a:r>
              <a:rPr lang="zh-CN" altLang="en-US" b="1" dirty="0" smtClean="0"/>
              <a:t>编辑者”是</a:t>
            </a:r>
            <a:r>
              <a:rPr lang="en-US" altLang="zh-CN" b="1" dirty="0" smtClean="0"/>
              <a:t>RFC</a:t>
            </a:r>
            <a:r>
              <a:rPr lang="zh-CN" altLang="en-US" b="1" dirty="0" smtClean="0"/>
              <a:t>文档的出版者，它负责</a:t>
            </a:r>
            <a:r>
              <a:rPr lang="en-US" altLang="zh-CN" b="1" dirty="0" smtClean="0"/>
              <a:t>RFC</a:t>
            </a:r>
            <a:r>
              <a:rPr lang="zh-CN" altLang="en-US" b="1" dirty="0" smtClean="0"/>
              <a:t>最终文档的编辑审订。“</a:t>
            </a:r>
            <a:r>
              <a:rPr lang="en-US" altLang="zh-CN" b="1" dirty="0" smtClean="0"/>
              <a:t>RFC</a:t>
            </a:r>
            <a:r>
              <a:rPr lang="zh-CN" altLang="en-US" b="1" dirty="0" smtClean="0"/>
              <a:t>编辑者”也保留有</a:t>
            </a:r>
            <a:r>
              <a:rPr lang="en-US" altLang="zh-CN" b="1" dirty="0" smtClean="0"/>
              <a:t>RFC</a:t>
            </a:r>
            <a:r>
              <a:rPr lang="zh-CN" altLang="en-US" b="1" dirty="0" smtClean="0"/>
              <a:t>的主文件，称为</a:t>
            </a:r>
            <a:r>
              <a:rPr lang="en-US" altLang="zh-CN" b="1" dirty="0" smtClean="0"/>
              <a:t>RFC</a:t>
            </a:r>
            <a:r>
              <a:rPr lang="zh-CN" altLang="en-US" b="1" dirty="0" smtClean="0"/>
              <a:t>索引，用户可以在线检索。在</a:t>
            </a:r>
            <a:r>
              <a:rPr lang="en-US" altLang="zh-CN" b="1" dirty="0" smtClean="0"/>
              <a:t>RFC</a:t>
            </a:r>
            <a:r>
              <a:rPr lang="zh-CN" altLang="en-US" b="1" dirty="0" smtClean="0"/>
              <a:t>近</a:t>
            </a:r>
            <a:r>
              <a:rPr lang="en-US" altLang="zh-CN" b="1" dirty="0" smtClean="0"/>
              <a:t>30</a:t>
            </a:r>
            <a:r>
              <a:rPr lang="zh-CN" altLang="en-US" b="1" dirty="0" smtClean="0"/>
              <a:t>年的历史中，“</a:t>
            </a:r>
            <a:r>
              <a:rPr lang="en-US" altLang="zh-CN" b="1" dirty="0" smtClean="0"/>
              <a:t>RFC</a:t>
            </a:r>
            <a:r>
              <a:rPr lang="zh-CN" altLang="en-US" b="1" dirty="0" smtClean="0"/>
              <a:t>编辑者”一直由约翰</a:t>
            </a:r>
            <a:r>
              <a:rPr lang="en-US" altLang="zh-CN" b="1" dirty="0" smtClean="0"/>
              <a:t>•</a:t>
            </a:r>
            <a:r>
              <a:rPr lang="zh-CN" altLang="en-US" b="1" dirty="0" smtClean="0"/>
              <a:t>普斯特尔（</a:t>
            </a:r>
            <a:r>
              <a:rPr lang="en-US" altLang="zh-CN" b="1" dirty="0" smtClean="0"/>
              <a:t>Jon </a:t>
            </a:r>
            <a:r>
              <a:rPr lang="en-US" altLang="zh-CN" b="1" dirty="0" err="1" smtClean="0"/>
              <a:t>Postel</a:t>
            </a:r>
            <a:r>
              <a:rPr lang="zh-CN" altLang="en-US" b="1" dirty="0" smtClean="0"/>
              <a:t>）来担任，而现在“</a:t>
            </a:r>
            <a:r>
              <a:rPr lang="en-US" altLang="zh-CN" b="1" dirty="0" smtClean="0"/>
              <a:t>RFC</a:t>
            </a:r>
            <a:r>
              <a:rPr lang="zh-CN" altLang="en-US" b="1" dirty="0" smtClean="0"/>
              <a:t>编辑者”则由一个工作小组来担任，这个小组受到“因特网社团”（</a:t>
            </a:r>
            <a:r>
              <a:rPr lang="en-US" altLang="zh-CN" b="1" dirty="0" smtClean="0"/>
              <a:t>Internet Society</a:t>
            </a:r>
            <a:r>
              <a:rPr lang="zh-CN" altLang="en-US" b="1" dirty="0" smtClean="0"/>
              <a:t>）的支助。 </a:t>
            </a:r>
            <a:endParaRPr lang="zh-CN" altLang="en-US" b="1" dirty="0" smtClean="0"/>
          </a:p>
          <a:p>
            <a:r>
              <a:rPr lang="zh-CN" altLang="en-US" b="1" dirty="0" smtClean="0"/>
              <a:t>　　</a:t>
            </a:r>
            <a:r>
              <a:rPr lang="en-US" altLang="zh-CN" b="1" dirty="0" smtClean="0"/>
              <a:t>RFC</a:t>
            </a:r>
            <a:r>
              <a:rPr lang="zh-CN" altLang="en-US" b="1" dirty="0" smtClean="0"/>
              <a:t>编辑者负责</a:t>
            </a:r>
            <a:r>
              <a:rPr lang="en-US" altLang="zh-CN" b="1" dirty="0" smtClean="0"/>
              <a:t>RFC</a:t>
            </a:r>
            <a:r>
              <a:rPr lang="zh-CN" altLang="en-US" b="1" dirty="0" smtClean="0"/>
              <a:t>以及</a:t>
            </a:r>
            <a:r>
              <a:rPr lang="en-US" altLang="zh-CN" b="1" dirty="0" smtClean="0"/>
              <a:t>RFC</a:t>
            </a:r>
            <a:r>
              <a:rPr lang="zh-CN" altLang="en-US" b="1" dirty="0" smtClean="0"/>
              <a:t>的整体结构文档，并维护</a:t>
            </a:r>
            <a:r>
              <a:rPr lang="en-US" altLang="zh-CN" b="1" dirty="0" smtClean="0"/>
              <a:t>RFC</a:t>
            </a:r>
            <a:r>
              <a:rPr lang="zh-CN" altLang="en-US" b="1" dirty="0" smtClean="0"/>
              <a:t>的索引。</a:t>
            </a:r>
            <a:r>
              <a:rPr lang="en-US" altLang="zh-CN" b="1" dirty="0" smtClean="0"/>
              <a:t>Internet</a:t>
            </a:r>
            <a:r>
              <a:rPr lang="zh-CN" altLang="en-US" b="1" dirty="0" smtClean="0"/>
              <a:t>协议族的文档部分（由</a:t>
            </a:r>
            <a:r>
              <a:rPr lang="en-US" altLang="zh-CN" b="1" dirty="0" smtClean="0"/>
              <a:t>Internet</a:t>
            </a:r>
            <a:r>
              <a:rPr lang="zh-CN" altLang="en-US" b="1" dirty="0" smtClean="0"/>
              <a:t>工程委员会“因特网工程师任务组”</a:t>
            </a:r>
            <a:r>
              <a:rPr lang="en-US" altLang="zh-CN" b="1" dirty="0" smtClean="0"/>
              <a:t>IETF</a:t>
            </a:r>
            <a:r>
              <a:rPr lang="zh-CN" altLang="en-US" b="1" dirty="0" smtClean="0"/>
              <a:t>以及</a:t>
            </a:r>
            <a:r>
              <a:rPr lang="en-US" altLang="zh-CN" b="1" dirty="0" smtClean="0"/>
              <a:t>IETF </a:t>
            </a:r>
            <a:r>
              <a:rPr lang="zh-CN" altLang="en-US" b="1" dirty="0" smtClean="0"/>
              <a:t>下属的“因特网工程师指导组”</a:t>
            </a:r>
            <a:r>
              <a:rPr lang="en-US" altLang="zh-CN" b="1" dirty="0" smtClean="0"/>
              <a:t>IESG </a:t>
            </a:r>
            <a:r>
              <a:rPr lang="zh-CN" altLang="en-US" b="1" dirty="0" smtClean="0"/>
              <a:t>定义），也做为</a:t>
            </a:r>
            <a:r>
              <a:rPr lang="en-US" altLang="zh-CN" b="1" dirty="0" smtClean="0"/>
              <a:t>RFC</a:t>
            </a:r>
            <a:r>
              <a:rPr lang="zh-CN" altLang="en-US" b="1" dirty="0" smtClean="0"/>
              <a:t>文档出版。因此，</a:t>
            </a:r>
            <a:r>
              <a:rPr lang="en-US" altLang="zh-CN" b="1" dirty="0" smtClean="0"/>
              <a:t>RFC</a:t>
            </a:r>
            <a:r>
              <a:rPr lang="zh-CN" altLang="en-US" b="1" dirty="0" smtClean="0"/>
              <a:t>在</a:t>
            </a:r>
            <a:r>
              <a:rPr lang="en-US" altLang="zh-CN" b="1" dirty="0" smtClean="0"/>
              <a:t>Internet</a:t>
            </a:r>
            <a:r>
              <a:rPr lang="zh-CN" altLang="en-US" b="1" dirty="0" smtClean="0"/>
              <a:t>相关标准中有着重要的地位。 </a:t>
            </a:r>
            <a:endParaRPr lang="zh-CN" altLang="en-US" b="1" dirty="0" smtClean="0"/>
          </a:p>
          <a:p>
            <a:r>
              <a:rPr lang="zh-CN" altLang="en-US" b="1" dirty="0" smtClean="0"/>
              <a:t>　　</a:t>
            </a:r>
            <a:r>
              <a:rPr lang="en-US" altLang="zh-CN" b="1" dirty="0" smtClean="0"/>
              <a:t>RFC</a:t>
            </a:r>
            <a:r>
              <a:rPr lang="zh-CN" altLang="en-US" b="1" dirty="0" smtClean="0"/>
              <a:t>编辑者的职责是由</a:t>
            </a:r>
            <a:r>
              <a:rPr lang="en-US" altLang="zh-CN" b="1" dirty="0" smtClean="0"/>
              <a:t>Internet </a:t>
            </a:r>
            <a:r>
              <a:rPr lang="zh-CN" altLang="en-US" b="1" dirty="0" smtClean="0"/>
              <a:t>中的大家提议形成的，所出版的语言也就和</a:t>
            </a:r>
            <a:r>
              <a:rPr lang="en-US" altLang="zh-CN" b="1" dirty="0" smtClean="0"/>
              <a:t>Internet</a:t>
            </a:r>
            <a:r>
              <a:rPr lang="zh-CN" altLang="en-US" b="1" dirty="0" smtClean="0"/>
              <a:t>一样。</a:t>
            </a:r>
            <a:r>
              <a:rPr lang="en-US" altLang="zh-CN" b="1" dirty="0" smtClean="0"/>
              <a:t>IETF</a:t>
            </a:r>
            <a:r>
              <a:rPr lang="zh-CN" altLang="en-US" b="1" dirty="0" smtClean="0"/>
              <a:t>和</a:t>
            </a:r>
            <a:r>
              <a:rPr lang="en-US" altLang="zh-CN" b="1" dirty="0" smtClean="0"/>
              <a:t>ISOC</a:t>
            </a:r>
            <a:r>
              <a:rPr lang="zh-CN" altLang="en-US" b="1" dirty="0" smtClean="0"/>
              <a:t>是代表了世界各地的国际性组织，英语是</a:t>
            </a:r>
            <a:r>
              <a:rPr lang="en-US" altLang="zh-CN" b="1" dirty="0" smtClean="0"/>
              <a:t>IETF</a:t>
            </a:r>
            <a:r>
              <a:rPr lang="zh-CN" altLang="en-US" b="1" dirty="0" smtClean="0"/>
              <a:t>的第一工作语言，也是</a:t>
            </a:r>
            <a:r>
              <a:rPr lang="en-US" altLang="zh-CN" b="1" dirty="0" smtClean="0"/>
              <a:t>IETF</a:t>
            </a:r>
            <a:r>
              <a:rPr lang="zh-CN" altLang="en-US" b="1" dirty="0" smtClean="0"/>
              <a:t>的正式出版语言。</a:t>
            </a:r>
            <a:r>
              <a:rPr lang="en-US" altLang="zh-CN" b="1" dirty="0" smtClean="0"/>
              <a:t>RFC 2026 "The Internet Standards Process -- Revision 3" </a:t>
            </a:r>
            <a:r>
              <a:rPr lang="zh-CN" altLang="en-US" b="1" dirty="0" smtClean="0"/>
              <a:t>允许</a:t>
            </a:r>
            <a:r>
              <a:rPr lang="en-US" altLang="zh-CN" b="1" dirty="0" smtClean="0"/>
              <a:t>RFC</a:t>
            </a:r>
            <a:r>
              <a:rPr lang="zh-CN" altLang="en-US" b="1" dirty="0" smtClean="0"/>
              <a:t>翻译成其他不同的语言。但是不能保证其翻译版本是完全正确的。因此，</a:t>
            </a:r>
            <a:r>
              <a:rPr lang="en-US" altLang="zh-CN" b="1" dirty="0" smtClean="0"/>
              <a:t>RFC</a:t>
            </a:r>
            <a:r>
              <a:rPr lang="zh-CN" altLang="en-US" b="1" dirty="0" smtClean="0"/>
              <a:t>编辑不对非英语的版本负责，而只是指明了哪里有非英语的版本，将这些信息列在</a:t>
            </a:r>
            <a:r>
              <a:rPr lang="en-US" altLang="zh-CN" b="1" dirty="0" smtClean="0"/>
              <a:t>WEB</a:t>
            </a:r>
            <a:r>
              <a:rPr lang="zh-CN" altLang="en-US" b="1" dirty="0" smtClean="0"/>
              <a:t>页上。 </a:t>
            </a:r>
            <a:r>
              <a:rPr lang="en-US" altLang="zh-CN" dirty="0" smtClean="0"/>
              <a:t>RFC</a:t>
            </a:r>
            <a:r>
              <a:rPr lang="zh-CN" altLang="en-US" dirty="0" smtClean="0"/>
              <a:t>处理过程</a:t>
            </a:r>
            <a:endParaRPr lang="zh-CN" altLang="en-US" dirty="0" smtClean="0"/>
          </a:p>
          <a:p>
            <a:r>
              <a:rPr lang="zh-CN" altLang="en-US" b="1" dirty="0" smtClean="0"/>
              <a:t>　　一个</a:t>
            </a:r>
            <a:r>
              <a:rPr lang="en-US" altLang="zh-CN" b="1" dirty="0" smtClean="0"/>
              <a:t>RFC</a:t>
            </a:r>
            <a:r>
              <a:rPr lang="zh-CN" altLang="en-US" b="1" dirty="0" smtClean="0"/>
              <a:t>文件在成为官方标准前一般至少要经历</a:t>
            </a:r>
            <a:r>
              <a:rPr lang="en-US" altLang="zh-CN" b="1" dirty="0" smtClean="0"/>
              <a:t>4</a:t>
            </a:r>
            <a:r>
              <a:rPr lang="zh-CN" altLang="en-US" b="1" dirty="0" smtClean="0"/>
              <a:t>个阶段</a:t>
            </a:r>
            <a:r>
              <a:rPr lang="en-US" altLang="zh-CN" b="1" dirty="0" smtClean="0"/>
              <a:t>【RFC2026】</a:t>
            </a:r>
            <a:r>
              <a:rPr lang="zh-CN" altLang="en-US" b="1" dirty="0" smtClean="0"/>
              <a:t>：英特网草案、建议标准、草案标准、因特网标准。</a:t>
            </a:r>
            <a:r>
              <a:rPr lang="zh-CN" altLang="en-US" dirty="0" smtClean="0"/>
              <a:t> </a:t>
            </a:r>
            <a:endParaRPr lang="zh-CN" altLang="en-US" dirty="0" smtClean="0"/>
          </a:p>
          <a:p>
            <a:r>
              <a:rPr lang="zh-CN" altLang="en-US" dirty="0" smtClean="0"/>
              <a:t>第一步</a:t>
            </a:r>
            <a:r>
              <a:rPr lang="en-US" altLang="zh-CN" dirty="0" smtClean="0"/>
              <a:t>RFC</a:t>
            </a:r>
            <a:r>
              <a:rPr lang="zh-CN" altLang="en-US" dirty="0" smtClean="0"/>
              <a:t>的出版是作为一个</a:t>
            </a:r>
            <a:r>
              <a:rPr lang="en-US" altLang="zh-CN" dirty="0" smtClean="0"/>
              <a:t>Internet </a:t>
            </a:r>
            <a:r>
              <a:rPr lang="zh-CN" altLang="en-US" dirty="0" smtClean="0"/>
              <a:t>草案发布，可以阅读并对其进行注释。准备一个</a:t>
            </a:r>
            <a:r>
              <a:rPr lang="en-US" altLang="zh-CN" dirty="0" smtClean="0"/>
              <a:t>RFC</a:t>
            </a:r>
            <a:r>
              <a:rPr lang="zh-CN" altLang="en-US" dirty="0" smtClean="0"/>
              <a:t>草案，我们要求作者先阅读</a:t>
            </a:r>
            <a:r>
              <a:rPr lang="en-US" altLang="zh-CN" dirty="0" smtClean="0"/>
              <a:t>IETF</a:t>
            </a:r>
            <a:r>
              <a:rPr lang="zh-CN" altLang="en-US" dirty="0" smtClean="0"/>
              <a:t>的一个文档</a:t>
            </a:r>
            <a:r>
              <a:rPr lang="en-US" altLang="zh-CN" dirty="0" smtClean="0"/>
              <a:t>"Considerations for Internet Drafts". </a:t>
            </a:r>
            <a:r>
              <a:rPr lang="zh-CN" altLang="en-US" dirty="0" smtClean="0"/>
              <a:t>它包括了许多关于</a:t>
            </a:r>
            <a:r>
              <a:rPr lang="en-US" altLang="zh-CN" dirty="0" smtClean="0"/>
              <a:t>RFC</a:t>
            </a:r>
            <a:r>
              <a:rPr lang="zh-CN" altLang="en-US" dirty="0" smtClean="0"/>
              <a:t>以及</a:t>
            </a:r>
            <a:r>
              <a:rPr lang="en-US" altLang="zh-CN" dirty="0" smtClean="0"/>
              <a:t>Internet</a:t>
            </a:r>
            <a:r>
              <a:rPr lang="zh-CN" altLang="en-US" dirty="0" smtClean="0"/>
              <a:t>草案格式的有用信息。作者还应阅读另外一个相关的文档</a:t>
            </a:r>
            <a:r>
              <a:rPr lang="en-US" altLang="zh-CN" dirty="0" smtClean="0"/>
              <a:t>RFC 2223 "Instructions to Authors"</a:t>
            </a:r>
            <a:r>
              <a:rPr lang="zh-CN" altLang="en-US" dirty="0" smtClean="0"/>
              <a:t>。 </a:t>
            </a:r>
            <a:endParaRPr lang="zh-CN" altLang="en-US" dirty="0" smtClean="0"/>
          </a:p>
          <a:p>
            <a:r>
              <a:rPr lang="zh-CN" altLang="en-US" dirty="0" smtClean="0"/>
              <a:t>　　一旦文档有了一个</a:t>
            </a:r>
            <a:r>
              <a:rPr lang="en-US" altLang="zh-CN" dirty="0" smtClean="0"/>
              <a:t>ID</a:t>
            </a:r>
            <a:r>
              <a:rPr lang="zh-CN" altLang="en-US" dirty="0" smtClean="0"/>
              <a:t>号后，你就可以向</a:t>
            </a:r>
            <a:r>
              <a:rPr lang="en-US" altLang="zh-CN" dirty="0" smtClean="0"/>
              <a:t>rfc-editor@rfc-editor.org</a:t>
            </a:r>
            <a:r>
              <a:rPr lang="zh-CN" altLang="en-US" dirty="0" smtClean="0"/>
              <a:t>发送</a:t>
            </a:r>
            <a:r>
              <a:rPr lang="en-US" altLang="zh-CN" dirty="0" smtClean="0"/>
              <a:t>e-mail </a:t>
            </a:r>
            <a:r>
              <a:rPr lang="zh-CN" altLang="en-US" dirty="0" smtClean="0"/>
              <a:t>，说你觉得这个文档还可以，能够作为一个有价值或有经验的</a:t>
            </a:r>
            <a:r>
              <a:rPr lang="en-US" altLang="zh-CN" dirty="0" smtClean="0"/>
              <a:t>RFC</a:t>
            </a:r>
            <a:r>
              <a:rPr lang="zh-CN" altLang="en-US" dirty="0" smtClean="0"/>
              <a:t>文档 。</a:t>
            </a:r>
            <a:r>
              <a:rPr lang="en-US" altLang="zh-CN" dirty="0" smtClean="0"/>
              <a:t>RFC</a:t>
            </a:r>
            <a:r>
              <a:rPr lang="zh-CN" altLang="en-US" dirty="0" smtClean="0"/>
              <a:t>编辑将会向</a:t>
            </a:r>
            <a:r>
              <a:rPr lang="en-US" altLang="zh-CN" dirty="0" smtClean="0"/>
              <a:t>IESG</a:t>
            </a:r>
            <a:r>
              <a:rPr lang="zh-CN" altLang="en-US" dirty="0" smtClean="0"/>
              <a:t>请求查阅该文档并给其加上评论和注释。你可以通过</a:t>
            </a:r>
            <a:r>
              <a:rPr lang="en-US" altLang="zh-CN" dirty="0" smtClean="0"/>
              <a:t>RFC</a:t>
            </a:r>
            <a:r>
              <a:rPr lang="zh-CN" altLang="en-US" dirty="0" smtClean="0"/>
              <a:t>队列来了解你的文档的进度。一旦你的文档获得通过，</a:t>
            </a:r>
            <a:r>
              <a:rPr lang="en-US" altLang="zh-CN" dirty="0" smtClean="0"/>
              <a:t>RFC</a:t>
            </a:r>
            <a:r>
              <a:rPr lang="zh-CN" altLang="en-US" dirty="0" smtClean="0"/>
              <a:t>编辑就会将其编辑并出版。如果该文档不能出版，则会有</a:t>
            </a:r>
            <a:r>
              <a:rPr lang="en-US" altLang="zh-CN" dirty="0" smtClean="0"/>
              <a:t>email</a:t>
            </a:r>
            <a:r>
              <a:rPr lang="zh-CN" altLang="en-US" dirty="0" smtClean="0"/>
              <a:t>通知作者不能出版的原因。作者有</a:t>
            </a:r>
            <a:r>
              <a:rPr lang="en-US" altLang="zh-CN" dirty="0" smtClean="0"/>
              <a:t>48</a:t>
            </a:r>
            <a:r>
              <a:rPr lang="zh-CN" altLang="en-US" dirty="0" smtClean="0"/>
              <a:t>个小时的时间来校对</a:t>
            </a:r>
            <a:r>
              <a:rPr lang="en-US" altLang="zh-CN" dirty="0" smtClean="0"/>
              <a:t>RFC</a:t>
            </a:r>
            <a:r>
              <a:rPr lang="zh-CN" altLang="en-US" dirty="0" smtClean="0"/>
              <a:t>编辑的意见。我们强烈建议作者要检测拼写错误和丢字的错误，应该确保有引用，联系和更新相关的信息。如你的文档是一个</a:t>
            </a:r>
            <a:r>
              <a:rPr lang="en-US" altLang="zh-CN" dirty="0" smtClean="0"/>
              <a:t>MIB</a:t>
            </a:r>
            <a:r>
              <a:rPr lang="zh-CN" altLang="en-US" dirty="0" smtClean="0"/>
              <a:t>，我们则要你对你的代码作最后一次检测。一旦</a:t>
            </a:r>
            <a:r>
              <a:rPr lang="en-US" altLang="zh-CN" dirty="0" smtClean="0"/>
              <a:t>RFC</a:t>
            </a:r>
            <a:r>
              <a:rPr lang="zh-CN" altLang="en-US" dirty="0" smtClean="0"/>
              <a:t>文档出版，我们就不会对其进行更改，因此你应该对你的文档仔细的检查。 </a:t>
            </a:r>
            <a:endParaRPr lang="zh-CN" altLang="en-US" dirty="0" smtClean="0"/>
          </a:p>
          <a:p>
            <a:r>
              <a:rPr lang="zh-CN" altLang="en-US" dirty="0" smtClean="0"/>
              <a:t>　　有时个别的文档会被正从事同一个项目的</a:t>
            </a:r>
            <a:r>
              <a:rPr lang="en-US" altLang="zh-CN" dirty="0" smtClean="0"/>
              <a:t>IETF</a:t>
            </a:r>
            <a:r>
              <a:rPr lang="zh-CN" altLang="en-US" dirty="0" smtClean="0"/>
              <a:t>工作组收回，如是这种情况，则该作者会被要求和</a:t>
            </a:r>
            <a:r>
              <a:rPr lang="en-US" altLang="zh-CN" dirty="0" smtClean="0"/>
              <a:t>IETF</a:t>
            </a:r>
            <a:r>
              <a:rPr lang="zh-CN" altLang="en-US" dirty="0" smtClean="0"/>
              <a:t>进行该文档的开发。在</a:t>
            </a:r>
            <a:r>
              <a:rPr lang="en-US" altLang="zh-CN" dirty="0" smtClean="0"/>
              <a:t>IETF</a:t>
            </a:r>
            <a:r>
              <a:rPr lang="zh-CN" altLang="en-US" dirty="0" smtClean="0"/>
              <a:t>中</a:t>
            </a:r>
            <a:r>
              <a:rPr lang="en-US" altLang="zh-CN" dirty="0" smtClean="0"/>
              <a:t>, Area Directors (</a:t>
            </a:r>
            <a:r>
              <a:rPr lang="en-US" altLang="zh-CN" dirty="0" err="1" smtClean="0"/>
              <a:t>ADs</a:t>
            </a:r>
            <a:r>
              <a:rPr lang="en-US" altLang="zh-CN" dirty="0" smtClean="0"/>
              <a:t>) </a:t>
            </a:r>
            <a:r>
              <a:rPr lang="zh-CN" altLang="en-US" dirty="0" smtClean="0"/>
              <a:t>负责相关的几个工作组。这些工作者所开发的文档将由</a:t>
            </a:r>
            <a:r>
              <a:rPr lang="en-US" altLang="zh-CN" dirty="0" err="1" smtClean="0"/>
              <a:t>ADs</a:t>
            </a:r>
            <a:r>
              <a:rPr lang="en-US" altLang="zh-CN" dirty="0" smtClean="0"/>
              <a:t> </a:t>
            </a:r>
            <a:r>
              <a:rPr lang="zh-CN" altLang="en-US" dirty="0" smtClean="0"/>
              <a:t>进行校阅，然后才作为</a:t>
            </a:r>
            <a:r>
              <a:rPr lang="en-US" altLang="zh-CN" dirty="0" smtClean="0"/>
              <a:t>RFC</a:t>
            </a:r>
            <a:r>
              <a:rPr lang="zh-CN" altLang="en-US" dirty="0" smtClean="0"/>
              <a:t>的出版物。 </a:t>
            </a:r>
            <a:endParaRPr lang="zh-CN" altLang="en-US" dirty="0" smtClean="0"/>
          </a:p>
          <a:p>
            <a:r>
              <a:rPr lang="zh-CN" altLang="en-US" dirty="0" smtClean="0"/>
              <a:t>　　如要获得关于如何写</a:t>
            </a:r>
            <a:r>
              <a:rPr lang="en-US" altLang="zh-CN" dirty="0" smtClean="0"/>
              <a:t>RFC</a:t>
            </a:r>
            <a:r>
              <a:rPr lang="zh-CN" altLang="en-US" dirty="0" smtClean="0"/>
              <a:t>文档和关于</a:t>
            </a:r>
            <a:r>
              <a:rPr lang="en-US" altLang="zh-CN" dirty="0" smtClean="0"/>
              <a:t>RFC</a:t>
            </a:r>
            <a:r>
              <a:rPr lang="zh-CN" altLang="en-US" dirty="0" smtClean="0"/>
              <a:t>的</a:t>
            </a:r>
            <a:r>
              <a:rPr lang="en-US" altLang="zh-CN" dirty="0" smtClean="0"/>
              <a:t>Internet</a:t>
            </a:r>
            <a:r>
              <a:rPr lang="zh-CN" altLang="en-US" dirty="0" smtClean="0"/>
              <a:t>标准制定过程的更多详细信息，请各位参见： </a:t>
            </a:r>
            <a:endParaRPr lang="zh-CN" altLang="en-US" dirty="0" smtClean="0"/>
          </a:p>
          <a:p>
            <a:r>
              <a:rPr lang="zh-CN" altLang="en-US" dirty="0" smtClean="0"/>
              <a:t>　　</a:t>
            </a:r>
            <a:r>
              <a:rPr lang="en-US" altLang="zh-CN" dirty="0" smtClean="0"/>
              <a:t>RFC 2223 "Instructions to RFC Authors"</a:t>
            </a:r>
            <a:r>
              <a:rPr lang="zh-CN" altLang="en-US" dirty="0" smtClean="0"/>
              <a:t>。 </a:t>
            </a:r>
            <a:endParaRPr lang="zh-CN" altLang="en-US" dirty="0" smtClean="0"/>
          </a:p>
          <a:p>
            <a:r>
              <a:rPr lang="zh-CN" altLang="en-US" dirty="0" smtClean="0"/>
              <a:t>　　</a:t>
            </a:r>
            <a:r>
              <a:rPr lang="en-US" altLang="zh-CN" dirty="0" smtClean="0"/>
              <a:t>RFC 2026 "The Internet Standards Process -- Revision 3"</a:t>
            </a:r>
            <a:r>
              <a:rPr lang="zh-CN" altLang="en-US" dirty="0" smtClean="0"/>
              <a:t>。 </a:t>
            </a:r>
            <a:endParaRPr lang="zh-CN" altLang="en-US" dirty="0" smtClean="0"/>
          </a:p>
          <a:p>
            <a:r>
              <a:rPr lang="zh-CN" altLang="en-US" dirty="0" smtClean="0"/>
              <a:t>　　实际上，在</a:t>
            </a:r>
            <a:r>
              <a:rPr lang="en-US" altLang="zh-CN" dirty="0" smtClean="0"/>
              <a:t>Internet</a:t>
            </a:r>
            <a:r>
              <a:rPr lang="zh-CN" altLang="en-US" dirty="0" smtClean="0"/>
              <a:t>上，任何一个用户都可以对</a:t>
            </a:r>
            <a:r>
              <a:rPr lang="en-US" altLang="zh-CN" dirty="0" smtClean="0"/>
              <a:t>Internet</a:t>
            </a:r>
            <a:r>
              <a:rPr lang="zh-CN" altLang="en-US" dirty="0" smtClean="0"/>
              <a:t>某一领域的问题提出自己的解决方案或规范，作为</a:t>
            </a:r>
            <a:r>
              <a:rPr lang="en-US" altLang="zh-CN" dirty="0" smtClean="0"/>
              <a:t>Internet</a:t>
            </a:r>
            <a:r>
              <a:rPr lang="zh-CN" altLang="en-US" dirty="0" smtClean="0"/>
              <a:t>草案（</a:t>
            </a:r>
            <a:r>
              <a:rPr lang="en-US" altLang="zh-CN" dirty="0" smtClean="0"/>
              <a:t>Internet </a:t>
            </a:r>
            <a:r>
              <a:rPr lang="en-US" altLang="zh-CN" dirty="0" err="1" smtClean="0"/>
              <a:t>Draffs</a:t>
            </a:r>
            <a:r>
              <a:rPr lang="zh-CN" altLang="en-US" dirty="0" smtClean="0"/>
              <a:t>，</a:t>
            </a:r>
            <a:r>
              <a:rPr lang="en-US" altLang="zh-CN" dirty="0" smtClean="0"/>
              <a:t>ID</a:t>
            </a:r>
            <a:r>
              <a:rPr lang="zh-CN" altLang="en-US" dirty="0" smtClean="0"/>
              <a:t>）提交给</a:t>
            </a:r>
            <a:r>
              <a:rPr lang="en-US" altLang="zh-CN" dirty="0" smtClean="0"/>
              <a:t>Internet</a:t>
            </a:r>
            <a:r>
              <a:rPr lang="zh-CN" altLang="en-US" dirty="0" smtClean="0"/>
              <a:t>工程任务组（</a:t>
            </a:r>
            <a:r>
              <a:rPr lang="en-US" altLang="zh-CN" dirty="0" smtClean="0"/>
              <a:t>IETF</a:t>
            </a:r>
            <a:r>
              <a:rPr lang="zh-CN" altLang="en-US" dirty="0" smtClean="0"/>
              <a:t>）。草案存放在美国、欧洲和亚太地区的工作文件站点上，供世界多国自愿参加的</a:t>
            </a:r>
            <a:r>
              <a:rPr lang="en-US" altLang="zh-CN" dirty="0" smtClean="0"/>
              <a:t>IETF</a:t>
            </a:r>
            <a:r>
              <a:rPr lang="zh-CN" altLang="en-US" dirty="0" smtClean="0"/>
              <a:t>成员进行讨论、测试和审查。最后，由</a:t>
            </a:r>
            <a:r>
              <a:rPr lang="en-US" altLang="zh-CN" dirty="0" smtClean="0"/>
              <a:t>Internet</a:t>
            </a:r>
            <a:r>
              <a:rPr lang="zh-CN" altLang="en-US" dirty="0" smtClean="0"/>
              <a:t>工程指导组（</a:t>
            </a:r>
            <a:r>
              <a:rPr lang="en-US" altLang="zh-CN" dirty="0" smtClean="0"/>
              <a:t>IESG</a:t>
            </a:r>
            <a:r>
              <a:rPr lang="zh-CN" altLang="en-US" dirty="0" smtClean="0"/>
              <a:t>）确定该草案是否能成为</a:t>
            </a:r>
            <a:r>
              <a:rPr lang="en-US" altLang="zh-CN" dirty="0" smtClean="0"/>
              <a:t>Internet</a:t>
            </a:r>
            <a:r>
              <a:rPr lang="zh-CN" altLang="en-US" dirty="0" smtClean="0"/>
              <a:t>的标准。 </a:t>
            </a:r>
            <a:endParaRPr lang="zh-CN" altLang="en-US" dirty="0" smtClean="0"/>
          </a:p>
          <a:p>
            <a:r>
              <a:rPr lang="zh-CN" altLang="en-US" dirty="0" smtClean="0"/>
              <a:t>　　如果一个</a:t>
            </a:r>
            <a:r>
              <a:rPr lang="en-US" altLang="zh-CN" dirty="0" smtClean="0"/>
              <a:t>Internet</a:t>
            </a:r>
            <a:r>
              <a:rPr lang="zh-CN" altLang="en-US" dirty="0" smtClean="0"/>
              <a:t>草案在</a:t>
            </a:r>
            <a:r>
              <a:rPr lang="en-US" altLang="zh-CN" dirty="0" smtClean="0"/>
              <a:t>IETF</a:t>
            </a:r>
            <a:r>
              <a:rPr lang="zh-CN" altLang="en-US" dirty="0" smtClean="0"/>
              <a:t>的相关站点上存在</a:t>
            </a:r>
            <a:r>
              <a:rPr lang="en-US" altLang="zh-CN" dirty="0" smtClean="0"/>
              <a:t>6</a:t>
            </a:r>
            <a:r>
              <a:rPr lang="zh-CN" altLang="en-US" dirty="0" smtClean="0"/>
              <a:t>个月后仍未被</a:t>
            </a:r>
            <a:r>
              <a:rPr lang="en-US" altLang="zh-CN" dirty="0" smtClean="0"/>
              <a:t>IESG</a:t>
            </a:r>
            <a:r>
              <a:rPr lang="zh-CN" altLang="en-US" dirty="0" smtClean="0"/>
              <a:t>建议作为标准发布，则它将被从上述站点中删除。事实上，在任何时候，一个</a:t>
            </a:r>
            <a:r>
              <a:rPr lang="en-US" altLang="zh-CN" dirty="0" smtClean="0"/>
              <a:t>Internet </a:t>
            </a:r>
            <a:r>
              <a:rPr lang="zh-CN" altLang="en-US" dirty="0" smtClean="0"/>
              <a:t>草案都有可能被新的草案版本所替换掉，并重新开始</a:t>
            </a:r>
            <a:r>
              <a:rPr lang="en-US" altLang="zh-CN" dirty="0" smtClean="0"/>
              <a:t>6</a:t>
            </a:r>
            <a:r>
              <a:rPr lang="zh-CN" altLang="en-US" dirty="0" smtClean="0"/>
              <a:t>个月的存放期。 </a:t>
            </a:r>
            <a:endParaRPr lang="zh-CN" altLang="en-US" dirty="0" smtClean="0"/>
          </a:p>
          <a:p>
            <a:r>
              <a:rPr lang="zh-CN" altLang="en-US" dirty="0" smtClean="0"/>
              <a:t>　　如果一个</a:t>
            </a:r>
            <a:r>
              <a:rPr lang="en-US" altLang="zh-CN" dirty="0" smtClean="0"/>
              <a:t>Internet</a:t>
            </a:r>
            <a:r>
              <a:rPr lang="zh-CN" altLang="en-US" dirty="0" smtClean="0"/>
              <a:t>草案被</a:t>
            </a:r>
            <a:r>
              <a:rPr lang="en-US" altLang="zh-CN" dirty="0" smtClean="0"/>
              <a:t>IESG</a:t>
            </a:r>
            <a:r>
              <a:rPr lang="zh-CN" altLang="en-US" dirty="0" smtClean="0"/>
              <a:t>确定为</a:t>
            </a:r>
            <a:r>
              <a:rPr lang="en-US" altLang="zh-CN" dirty="0" smtClean="0"/>
              <a:t>Internet</a:t>
            </a:r>
            <a:r>
              <a:rPr lang="zh-CN" altLang="en-US" dirty="0" smtClean="0"/>
              <a:t>的正式工作文件，则被提交给</a:t>
            </a:r>
            <a:r>
              <a:rPr lang="en-US" altLang="zh-CN" dirty="0" smtClean="0"/>
              <a:t>Internet</a:t>
            </a:r>
            <a:r>
              <a:rPr lang="zh-CN" altLang="en-US" dirty="0" smtClean="0"/>
              <a:t>体系结构委员会（</a:t>
            </a:r>
            <a:r>
              <a:rPr lang="en-US" altLang="zh-CN" dirty="0" smtClean="0"/>
              <a:t>IAB</a:t>
            </a:r>
            <a:r>
              <a:rPr lang="zh-CN" altLang="en-US" dirty="0" smtClean="0"/>
              <a:t>），并形成具有顺序编号的</a:t>
            </a:r>
            <a:r>
              <a:rPr lang="en-US" altLang="zh-CN" dirty="0" smtClean="0"/>
              <a:t>RFC</a:t>
            </a:r>
            <a:r>
              <a:rPr lang="zh-CN" altLang="en-US" dirty="0" smtClean="0"/>
              <a:t>文档，由</a:t>
            </a:r>
            <a:r>
              <a:rPr lang="en-US" altLang="zh-CN" dirty="0" smtClean="0"/>
              <a:t>Internet</a:t>
            </a:r>
            <a:r>
              <a:rPr lang="zh-CN" altLang="en-US" dirty="0" smtClean="0"/>
              <a:t>协会（</a:t>
            </a:r>
            <a:r>
              <a:rPr lang="en-US" altLang="zh-CN" dirty="0" smtClean="0"/>
              <a:t>ISOC</a:t>
            </a:r>
            <a:r>
              <a:rPr lang="zh-CN" altLang="en-US" dirty="0" smtClean="0"/>
              <a:t>）通过</a:t>
            </a:r>
            <a:r>
              <a:rPr lang="en-US" altLang="zh-CN" dirty="0" smtClean="0"/>
              <a:t>Internet</a:t>
            </a:r>
            <a:r>
              <a:rPr lang="zh-CN" altLang="en-US" dirty="0" smtClean="0"/>
              <a:t>向全世界颁布。每个</a:t>
            </a:r>
            <a:r>
              <a:rPr lang="en-US" altLang="zh-CN" dirty="0" smtClean="0"/>
              <a:t>Internet</a:t>
            </a:r>
            <a:r>
              <a:rPr lang="zh-CN" altLang="en-US" dirty="0" smtClean="0"/>
              <a:t>标准文件在被批准后都会分配一个独立于</a:t>
            </a:r>
            <a:r>
              <a:rPr lang="en-US" altLang="zh-CN" dirty="0" smtClean="0"/>
              <a:t>RFC</a:t>
            </a:r>
            <a:r>
              <a:rPr lang="zh-CN" altLang="en-US" dirty="0" smtClean="0"/>
              <a:t>的永久编号，这就是</a:t>
            </a:r>
            <a:r>
              <a:rPr lang="en-US" altLang="zh-CN" dirty="0" smtClean="0"/>
              <a:t>STD</a:t>
            </a:r>
            <a:r>
              <a:rPr lang="zh-CN" altLang="en-US" dirty="0" smtClean="0"/>
              <a:t>编号。有一个不断被更新的文件</a:t>
            </a:r>
            <a:r>
              <a:rPr lang="en-US" altLang="zh-CN" dirty="0" smtClean="0"/>
              <a:t>RFC-INDEX.TXT</a:t>
            </a:r>
            <a:r>
              <a:rPr lang="zh-CN" altLang="en-US" dirty="0" smtClean="0"/>
              <a:t>按照</a:t>
            </a:r>
            <a:r>
              <a:rPr lang="en-US" altLang="zh-CN" dirty="0" smtClean="0"/>
              <a:t>RFC</a:t>
            </a:r>
            <a:r>
              <a:rPr lang="zh-CN" altLang="en-US" dirty="0" smtClean="0"/>
              <a:t>的编号来索引所有的文件，对于因特网标准文件还列出了其相应的</a:t>
            </a:r>
            <a:r>
              <a:rPr lang="en-US" altLang="zh-CN" dirty="0" smtClean="0"/>
              <a:t>STD</a:t>
            </a:r>
            <a:r>
              <a:rPr lang="zh-CN" altLang="en-US" dirty="0" smtClean="0"/>
              <a:t>编号。 </a:t>
            </a:r>
            <a:endParaRPr lang="zh-CN" altLang="en-US" dirty="0" smtClean="0"/>
          </a:p>
          <a:p>
            <a:r>
              <a:rPr lang="zh-CN" altLang="en-US" dirty="0" smtClean="0"/>
              <a:t>　　</a:t>
            </a:r>
            <a:r>
              <a:rPr lang="en-US" altLang="zh-CN" dirty="0" smtClean="0"/>
              <a:t>RFC</a:t>
            </a:r>
            <a:r>
              <a:rPr lang="zh-CN" altLang="en-US" dirty="0" smtClean="0"/>
              <a:t>文档必须被分配</a:t>
            </a:r>
            <a:r>
              <a:rPr lang="en-US" altLang="zh-CN" dirty="0" smtClean="0"/>
              <a:t>RFC</a:t>
            </a:r>
            <a:r>
              <a:rPr lang="zh-CN" altLang="en-US" dirty="0" smtClean="0"/>
              <a:t>编号后才能在网络上发布。例如，</a:t>
            </a:r>
            <a:r>
              <a:rPr lang="en-US" altLang="zh-CN" dirty="0" smtClean="0"/>
              <a:t>RFC2026</a:t>
            </a:r>
            <a:r>
              <a:rPr lang="zh-CN" altLang="en-US" dirty="0" smtClean="0"/>
              <a:t>的内容是“</a:t>
            </a:r>
            <a:r>
              <a:rPr lang="en-US" altLang="zh-CN" dirty="0" smtClean="0"/>
              <a:t>Internet</a:t>
            </a:r>
            <a:r>
              <a:rPr lang="zh-CN" altLang="en-US" dirty="0" smtClean="0"/>
              <a:t>标准进程</a:t>
            </a:r>
            <a:r>
              <a:rPr lang="en-US" altLang="zh-CN" dirty="0" smtClean="0"/>
              <a:t>-</a:t>
            </a:r>
            <a:r>
              <a:rPr lang="zh-CN" altLang="en-US" dirty="0" smtClean="0"/>
              <a:t>修订版</a:t>
            </a:r>
            <a:r>
              <a:rPr lang="en-US" altLang="zh-CN" dirty="0" smtClean="0"/>
              <a:t>3”</a:t>
            </a:r>
            <a:r>
              <a:rPr lang="zh-CN" altLang="en-US" dirty="0" smtClean="0"/>
              <a:t>、</a:t>
            </a:r>
            <a:r>
              <a:rPr lang="en-US" altLang="zh-CN" dirty="0" smtClean="0"/>
              <a:t>RFC1543</a:t>
            </a:r>
            <a:r>
              <a:rPr lang="zh-CN" altLang="en-US" dirty="0" smtClean="0"/>
              <a:t>的内容为“</a:t>
            </a:r>
            <a:r>
              <a:rPr lang="en-US" altLang="zh-CN" dirty="0" smtClean="0"/>
              <a:t>RFC</a:t>
            </a:r>
            <a:r>
              <a:rPr lang="zh-CN" altLang="en-US" dirty="0" smtClean="0"/>
              <a:t>作者指导”等等。需要时，可以复制或打印这些联机文档。用户也可以通过遍布全世界的数个联机资料数据库中获得</a:t>
            </a:r>
            <a:r>
              <a:rPr lang="en-US" altLang="zh-CN" dirty="0" smtClean="0"/>
              <a:t>RFC</a:t>
            </a:r>
            <a:r>
              <a:rPr lang="zh-CN" altLang="en-US" dirty="0" smtClean="0"/>
              <a:t>文档。例如，可以使用路径名</a:t>
            </a:r>
            <a:r>
              <a:rPr lang="en-US" altLang="zh-CN" dirty="0" smtClean="0"/>
              <a:t>RFC/</a:t>
            </a:r>
            <a:r>
              <a:rPr lang="en-US" altLang="zh-CN" dirty="0" err="1" smtClean="0"/>
              <a:t>RFCnnnn.TXT</a:t>
            </a:r>
            <a:r>
              <a:rPr lang="zh-CN" altLang="en-US" dirty="0" smtClean="0"/>
              <a:t>通过</a:t>
            </a:r>
            <a:r>
              <a:rPr lang="en-US" altLang="zh-CN" dirty="0" smtClean="0"/>
              <a:t>FTP</a:t>
            </a:r>
            <a:r>
              <a:rPr lang="zh-CN" altLang="en-US" dirty="0" smtClean="0"/>
              <a:t>的方式从</a:t>
            </a:r>
            <a:r>
              <a:rPr lang="en-US" altLang="zh-CN" dirty="0" err="1" smtClean="0"/>
              <a:t>ds.internic.net</a:t>
            </a:r>
            <a:r>
              <a:rPr lang="zh-CN" altLang="en-US" dirty="0" smtClean="0"/>
              <a:t>站点获得</a:t>
            </a:r>
            <a:r>
              <a:rPr lang="en-US" altLang="zh-CN" dirty="0" smtClean="0"/>
              <a:t>RFC</a:t>
            </a:r>
            <a:r>
              <a:rPr lang="zh-CN" altLang="en-US" dirty="0" smtClean="0"/>
              <a:t>，其中“</a:t>
            </a:r>
            <a:r>
              <a:rPr lang="en-US" altLang="zh-CN" dirty="0" err="1" smtClean="0"/>
              <a:t>nnnn</a:t>
            </a:r>
            <a:r>
              <a:rPr lang="en-US" altLang="zh-CN" dirty="0" smtClean="0"/>
              <a:t>”</a:t>
            </a:r>
            <a:r>
              <a:rPr lang="zh-CN" altLang="en-US" dirty="0" smtClean="0"/>
              <a:t>指的是</a:t>
            </a:r>
            <a:r>
              <a:rPr lang="en-US" altLang="zh-CN" dirty="0" smtClean="0"/>
              <a:t>RFC</a:t>
            </a:r>
            <a:r>
              <a:rPr lang="zh-CN" altLang="en-US" dirty="0" smtClean="0"/>
              <a:t>的编号。在这里，使用</a:t>
            </a:r>
            <a:r>
              <a:rPr lang="en-US" altLang="zh-CN" dirty="0" smtClean="0"/>
              <a:t>FTP</a:t>
            </a:r>
            <a:r>
              <a:rPr lang="zh-CN" altLang="en-US" dirty="0" smtClean="0"/>
              <a:t>登录时，所用的用户名和口令分别为“</a:t>
            </a:r>
            <a:r>
              <a:rPr lang="en-US" altLang="zh-CN" dirty="0" smtClean="0"/>
              <a:t>anonymous”</a:t>
            </a:r>
            <a:r>
              <a:rPr lang="zh-CN" altLang="en-US" dirty="0" smtClean="0"/>
              <a:t>和你的电子邮件地址。此外，用户还可以通过</a:t>
            </a:r>
            <a:r>
              <a:rPr lang="en-US" altLang="zh-CN" dirty="0" smtClean="0"/>
              <a:t>Internet</a:t>
            </a:r>
            <a:r>
              <a:rPr lang="zh-CN" altLang="en-US" dirty="0" smtClean="0"/>
              <a:t>网络信息中心（</a:t>
            </a:r>
            <a:r>
              <a:rPr lang="en-US" altLang="zh-CN" dirty="0" err="1" smtClean="0"/>
              <a:t>InterNIC</a:t>
            </a:r>
            <a:r>
              <a:rPr lang="zh-CN" altLang="en-US" dirty="0" smtClean="0"/>
              <a:t>）的目录服务功能、电子邮件、</a:t>
            </a:r>
            <a:r>
              <a:rPr lang="en-US" altLang="zh-CN" dirty="0" smtClean="0"/>
              <a:t>WWW</a:t>
            </a:r>
            <a:r>
              <a:rPr lang="zh-CN" altLang="en-US" dirty="0" smtClean="0"/>
              <a:t>等方式获得</a:t>
            </a:r>
            <a:r>
              <a:rPr lang="en-US" altLang="zh-CN" dirty="0" smtClean="0"/>
              <a:t>RFC</a:t>
            </a:r>
            <a:r>
              <a:rPr lang="zh-CN" altLang="en-US" dirty="0" smtClean="0"/>
              <a:t>文档</a:t>
            </a:r>
            <a:r>
              <a:rPr lang="en-US" altLang="zh-CN" dirty="0" smtClean="0"/>
              <a:t>. </a:t>
            </a:r>
            <a:endParaRPr lang="en-US" altLang="zh-CN" dirty="0" smtClean="0"/>
          </a:p>
          <a:p>
            <a:r>
              <a:rPr lang="zh-CN" altLang="en-US" dirty="0" smtClean="0"/>
              <a:t>　　作为标准的</a:t>
            </a:r>
            <a:r>
              <a:rPr lang="en-US" altLang="zh-CN" dirty="0" smtClean="0"/>
              <a:t>RFC</a:t>
            </a:r>
            <a:r>
              <a:rPr lang="zh-CN" altLang="en-US" dirty="0" smtClean="0"/>
              <a:t>又分为几种，第一种是提议性的，就是说建议采用这个作为一个方案摆出来，</a:t>
            </a:r>
            <a:r>
              <a:rPr lang="en-US" altLang="zh-CN" dirty="0" smtClean="0"/>
              <a:t>Draft</a:t>
            </a:r>
            <a:r>
              <a:rPr lang="zh-CN" altLang="en-US" dirty="0" smtClean="0"/>
              <a:t>是已经有一部分在用了，希望被采用为正式的标准，还有一种就是完全被认可的标准，这种是大家都在用，而且是不应该改变的。还有一种就是现在的最佳实践法，它相当于一种介绍。这些文件产生的过程是一种从下往上的过程，而不是从上往下，也就是说不是一个由主席，或者由工作组负责人的给一个指令，说是要做什么，要做什么，而是有下边自发的提出，然后在工作组里边讨论，讨论了以后再交给刚才说的工程指导委员会进行审查。但是工程指导委员会只做审查不做修改，修改还是要打回到工作组来做。</a:t>
            </a:r>
            <a:r>
              <a:rPr lang="en-US" altLang="zh-CN" dirty="0" smtClean="0"/>
              <a:t>IETF</a:t>
            </a:r>
            <a:r>
              <a:rPr lang="zh-CN" altLang="en-US" dirty="0" smtClean="0"/>
              <a:t>工作组文件的产生就是任何人都可以来参加会议，任何人都可以提议，然后他和别人进行讨论，大家形成了一个共识就可以产出这样的文件。 </a:t>
            </a:r>
            <a:r>
              <a:rPr lang="en-US" altLang="zh-CN" dirty="0" smtClean="0"/>
              <a:t>RFC</a:t>
            </a:r>
            <a:r>
              <a:rPr lang="zh-CN" altLang="en-US" dirty="0" smtClean="0"/>
              <a:t>的历史</a:t>
            </a:r>
            <a:endParaRPr lang="zh-CN" altLang="en-US" dirty="0" smtClean="0"/>
          </a:p>
          <a:p>
            <a:r>
              <a:rPr lang="zh-CN" altLang="en-US" dirty="0" smtClean="0"/>
              <a:t>　　</a:t>
            </a:r>
            <a:r>
              <a:rPr lang="en-US" altLang="zh-CN" dirty="0" smtClean="0"/>
              <a:t>RFC</a:t>
            </a:r>
            <a:r>
              <a:rPr lang="zh-CN" altLang="en-US" dirty="0" smtClean="0">
                <a:hlinkClick r:id="rId3"/>
              </a:rPr>
              <a:t>文件格式</a:t>
            </a:r>
            <a:r>
              <a:rPr lang="zh-CN" altLang="en-US" dirty="0" smtClean="0"/>
              <a:t>最初作为</a:t>
            </a:r>
            <a:r>
              <a:rPr lang="en-US" altLang="zh-CN" dirty="0" smtClean="0"/>
              <a:t>ARPA</a:t>
            </a:r>
            <a:r>
              <a:rPr lang="zh-CN" altLang="en-US" dirty="0" smtClean="0"/>
              <a:t>网计划的基础起源于</a:t>
            </a:r>
            <a:r>
              <a:rPr lang="en-US" altLang="zh-CN" dirty="0" smtClean="0"/>
              <a:t>1969</a:t>
            </a:r>
            <a:r>
              <a:rPr lang="zh-CN" altLang="en-US" dirty="0" smtClean="0"/>
              <a:t>年。如今，它已经成为</a:t>
            </a:r>
            <a:r>
              <a:rPr lang="en-US" altLang="zh-CN" dirty="0" smtClean="0"/>
              <a:t>IETF</a:t>
            </a:r>
            <a:r>
              <a:rPr lang="zh-CN" altLang="en-US" dirty="0" smtClean="0"/>
              <a:t>、</a:t>
            </a:r>
            <a:r>
              <a:rPr lang="en-US" altLang="zh-CN" dirty="0" smtClean="0"/>
              <a:t>Internet Architecture Board (IAB)</a:t>
            </a:r>
            <a:r>
              <a:rPr lang="zh-CN" altLang="en-US" dirty="0" smtClean="0"/>
              <a:t>还有其他一些主要的公共网络研究社区的正式出版物发布途径。 </a:t>
            </a:r>
            <a:endParaRPr lang="zh-CN" altLang="en-US" dirty="0" smtClean="0"/>
          </a:p>
          <a:p>
            <a:r>
              <a:rPr lang="zh-CN" altLang="en-US" dirty="0" smtClean="0"/>
              <a:t>　　最初的</a:t>
            </a:r>
            <a:r>
              <a:rPr lang="en-US" altLang="zh-CN" dirty="0" smtClean="0"/>
              <a:t>RFC</a:t>
            </a:r>
            <a:r>
              <a:rPr lang="zh-CN" altLang="en-US" dirty="0" smtClean="0"/>
              <a:t>作者使用打字机撰写文档，并在美国国防部国防前沿研究项目署（</a:t>
            </a:r>
            <a:r>
              <a:rPr lang="en-US" altLang="zh-CN" dirty="0" smtClean="0"/>
              <a:t>ARPA</a:t>
            </a:r>
            <a:r>
              <a:rPr lang="zh-CN" altLang="en-US" dirty="0" smtClean="0"/>
              <a:t>）研究成员之间传阅。</a:t>
            </a:r>
            <a:r>
              <a:rPr lang="en-US" altLang="zh-CN" dirty="0" smtClean="0"/>
              <a:t>1969</a:t>
            </a:r>
            <a:r>
              <a:rPr lang="zh-CN" altLang="en-US" dirty="0" smtClean="0"/>
              <a:t>年</a:t>
            </a:r>
            <a:r>
              <a:rPr lang="en-US" altLang="zh-CN" dirty="0" smtClean="0"/>
              <a:t>12</a:t>
            </a:r>
            <a:r>
              <a:rPr lang="zh-CN" altLang="en-US" dirty="0" smtClean="0"/>
              <a:t>月，他们开始通过</a:t>
            </a:r>
            <a:r>
              <a:rPr lang="en-US" altLang="zh-CN" dirty="0" smtClean="0"/>
              <a:t>ARPANET</a:t>
            </a:r>
            <a:r>
              <a:rPr lang="zh-CN" altLang="en-US" dirty="0" smtClean="0"/>
              <a:t>途径来发布新的</a:t>
            </a:r>
            <a:r>
              <a:rPr lang="en-US" altLang="zh-CN" dirty="0" smtClean="0"/>
              <a:t>RFC</a:t>
            </a:r>
            <a:r>
              <a:rPr lang="zh-CN" altLang="en-US" dirty="0" smtClean="0"/>
              <a:t>文档。第一份</a:t>
            </a:r>
            <a:r>
              <a:rPr lang="en-US" altLang="zh-CN" dirty="0" smtClean="0"/>
              <a:t>RFC</a:t>
            </a:r>
            <a:r>
              <a:rPr lang="zh-CN" altLang="en-US" dirty="0" smtClean="0"/>
              <a:t>文档由洛杉矶加利福尼亚大学（</a:t>
            </a:r>
            <a:r>
              <a:rPr lang="en-US" altLang="zh-CN" dirty="0" smtClean="0"/>
              <a:t>UCLA</a:t>
            </a:r>
            <a:r>
              <a:rPr lang="zh-CN" altLang="en-US" dirty="0" smtClean="0"/>
              <a:t>）的</a:t>
            </a:r>
            <a:r>
              <a:rPr lang="en-US" altLang="zh-CN" dirty="0" smtClean="0"/>
              <a:t>Steve Crocker</a:t>
            </a:r>
            <a:r>
              <a:rPr lang="zh-CN" altLang="en-US" dirty="0" smtClean="0"/>
              <a:t>撰写，在</a:t>
            </a:r>
            <a:r>
              <a:rPr lang="en-US" altLang="zh-CN" dirty="0" smtClean="0"/>
              <a:t>1969</a:t>
            </a:r>
            <a:r>
              <a:rPr lang="zh-CN" altLang="en-US" dirty="0" smtClean="0"/>
              <a:t>年</a:t>
            </a:r>
            <a:r>
              <a:rPr lang="en-US" altLang="zh-CN" dirty="0" smtClean="0"/>
              <a:t>4</a:t>
            </a:r>
            <a:r>
              <a:rPr lang="zh-CN" altLang="en-US" dirty="0" smtClean="0"/>
              <a:t>月</a:t>
            </a:r>
            <a:r>
              <a:rPr lang="en-US" altLang="zh-CN" dirty="0" smtClean="0"/>
              <a:t>7</a:t>
            </a:r>
            <a:r>
              <a:rPr lang="zh-CN" altLang="en-US" dirty="0" smtClean="0"/>
              <a:t>日公开发表的</a:t>
            </a:r>
            <a:r>
              <a:rPr lang="en-US" altLang="zh-CN" dirty="0" smtClean="0"/>
              <a:t>RFC 1</a:t>
            </a:r>
            <a:r>
              <a:rPr lang="zh-CN" altLang="en-US" dirty="0" smtClean="0"/>
              <a:t>。当初</a:t>
            </a:r>
            <a:r>
              <a:rPr lang="en-US" altLang="zh-CN" dirty="0" smtClean="0"/>
              <a:t>Crocker</a:t>
            </a:r>
            <a:r>
              <a:rPr lang="zh-CN" altLang="en-US" dirty="0" smtClean="0"/>
              <a:t>为了避免打扰他的室友，是在浴室里完成这篇文档的。 </a:t>
            </a:r>
            <a:endParaRPr lang="zh-CN" altLang="en-US" dirty="0" smtClean="0"/>
          </a:p>
          <a:p>
            <a:r>
              <a:rPr lang="zh-CN" altLang="en-US" dirty="0" smtClean="0"/>
              <a:t>　　在</a:t>
            </a:r>
            <a:r>
              <a:rPr lang="en-US" altLang="zh-CN" dirty="0" smtClean="0"/>
              <a:t>1970</a:t>
            </a:r>
            <a:r>
              <a:rPr lang="zh-CN" altLang="en-US" dirty="0" smtClean="0"/>
              <a:t>年代，很多后来的</a:t>
            </a:r>
            <a:r>
              <a:rPr lang="en-US" altLang="zh-CN" dirty="0" smtClean="0"/>
              <a:t>RFC</a:t>
            </a:r>
            <a:r>
              <a:rPr lang="zh-CN" altLang="en-US" dirty="0" smtClean="0"/>
              <a:t>文档同样来自</a:t>
            </a:r>
            <a:r>
              <a:rPr lang="en-US" altLang="zh-CN" dirty="0" smtClean="0"/>
              <a:t>UCLA</a:t>
            </a:r>
            <a:r>
              <a:rPr lang="zh-CN" altLang="en-US" dirty="0" smtClean="0"/>
              <a:t>，这不仅得益于</a:t>
            </a:r>
            <a:r>
              <a:rPr lang="en-US" altLang="zh-CN" dirty="0" smtClean="0"/>
              <a:t>UCLA</a:t>
            </a:r>
            <a:r>
              <a:rPr lang="zh-CN" altLang="en-US" dirty="0" smtClean="0"/>
              <a:t>的学术质量，同时也因为</a:t>
            </a:r>
            <a:r>
              <a:rPr lang="en-US" altLang="zh-CN" dirty="0" smtClean="0"/>
              <a:t>UCLA</a:t>
            </a:r>
            <a:r>
              <a:rPr lang="zh-CN" altLang="en-US" dirty="0" smtClean="0"/>
              <a:t>是</a:t>
            </a:r>
            <a:r>
              <a:rPr lang="en-US" altLang="zh-CN" dirty="0" smtClean="0"/>
              <a:t>ARPANET</a:t>
            </a:r>
            <a:r>
              <a:rPr lang="zh-CN" altLang="en-US" dirty="0" smtClean="0"/>
              <a:t>第一批</a:t>
            </a:r>
            <a:r>
              <a:rPr lang="en-US" altLang="zh-CN" dirty="0" smtClean="0"/>
              <a:t>Interface Message Processors (</a:t>
            </a:r>
            <a:r>
              <a:rPr lang="en-US" altLang="zh-CN" dirty="0" err="1" smtClean="0"/>
              <a:t>IMPs</a:t>
            </a:r>
            <a:r>
              <a:rPr lang="en-US" altLang="zh-CN" dirty="0" smtClean="0"/>
              <a:t>)</a:t>
            </a:r>
            <a:r>
              <a:rPr lang="zh-CN" altLang="en-US" dirty="0" smtClean="0"/>
              <a:t>成员之一。 </a:t>
            </a:r>
            <a:endParaRPr lang="zh-CN" altLang="en-US" dirty="0" smtClean="0"/>
          </a:p>
          <a:p>
            <a:r>
              <a:rPr lang="zh-CN" altLang="en-US" dirty="0" smtClean="0"/>
              <a:t>　　由</a:t>
            </a:r>
            <a:r>
              <a:rPr lang="en-US" altLang="zh-CN" dirty="0" smtClean="0"/>
              <a:t>Douglas </a:t>
            </a:r>
            <a:r>
              <a:rPr lang="en-US" altLang="zh-CN" dirty="0" err="1" smtClean="0"/>
              <a:t>Engelbart</a:t>
            </a:r>
            <a:r>
              <a:rPr lang="zh-CN" altLang="en-US" dirty="0" smtClean="0"/>
              <a:t>领导的，位于</a:t>
            </a:r>
            <a:r>
              <a:rPr lang="en-US" altLang="zh-CN" dirty="0" smtClean="0"/>
              <a:t>Stanford Research Institute</a:t>
            </a:r>
            <a:r>
              <a:rPr lang="zh-CN" altLang="en-US" dirty="0" smtClean="0"/>
              <a:t>的</a:t>
            </a:r>
            <a:r>
              <a:rPr lang="en-US" altLang="zh-CN" dirty="0" smtClean="0"/>
              <a:t>Augmentation Research Center (ARC)</a:t>
            </a:r>
            <a:r>
              <a:rPr lang="zh-CN" altLang="en-US" dirty="0" smtClean="0"/>
              <a:t>是四个最初的</a:t>
            </a:r>
            <a:r>
              <a:rPr lang="en-US" altLang="zh-CN" dirty="0" smtClean="0"/>
              <a:t>ARPANET</a:t>
            </a:r>
            <a:r>
              <a:rPr lang="zh-CN" altLang="en-US" dirty="0" smtClean="0"/>
              <a:t>结点之一，也是最初的</a:t>
            </a:r>
            <a:r>
              <a:rPr lang="en-US" altLang="zh-CN" dirty="0" smtClean="0"/>
              <a:t>Network Information Centre</a:t>
            </a:r>
            <a:r>
              <a:rPr lang="zh-CN" altLang="en-US" dirty="0" smtClean="0"/>
              <a:t>，同时被社会学家</a:t>
            </a:r>
            <a:r>
              <a:rPr lang="en-US" altLang="zh-CN" dirty="0" smtClean="0"/>
              <a:t>Thierry </a:t>
            </a:r>
            <a:r>
              <a:rPr lang="en-US" altLang="zh-CN" dirty="0" err="1" smtClean="0"/>
              <a:t>Bardini</a:t>
            </a:r>
            <a:r>
              <a:rPr lang="zh-CN" altLang="en-US" dirty="0" smtClean="0"/>
              <a:t>记录为早期大量</a:t>
            </a:r>
            <a:r>
              <a:rPr lang="en-US" altLang="zh-CN" dirty="0" smtClean="0"/>
              <a:t>RFC</a:t>
            </a:r>
            <a:r>
              <a:rPr lang="zh-CN" altLang="en-US" dirty="0" smtClean="0"/>
              <a:t>文档的发源地。 </a:t>
            </a:r>
            <a:endParaRPr lang="zh-CN" altLang="en-US" dirty="0" smtClean="0"/>
          </a:p>
          <a:p>
            <a:r>
              <a:rPr lang="zh-CN" altLang="en-US" dirty="0" smtClean="0"/>
              <a:t>　　从</a:t>
            </a:r>
            <a:r>
              <a:rPr lang="en-US" altLang="zh-CN" dirty="0" smtClean="0"/>
              <a:t>1969</a:t>
            </a:r>
            <a:r>
              <a:rPr lang="zh-CN" altLang="en-US" dirty="0" smtClean="0"/>
              <a:t>年到</a:t>
            </a:r>
            <a:r>
              <a:rPr lang="en-US" altLang="zh-CN" dirty="0" smtClean="0"/>
              <a:t>1998</a:t>
            </a:r>
            <a:r>
              <a:rPr lang="zh-CN" altLang="en-US" dirty="0" smtClean="0"/>
              <a:t>年，</a:t>
            </a:r>
            <a:r>
              <a:rPr lang="en-US" altLang="zh-CN" dirty="0" smtClean="0"/>
              <a:t>Jon </a:t>
            </a:r>
            <a:r>
              <a:rPr lang="en-US" altLang="zh-CN" dirty="0" err="1" smtClean="0"/>
              <a:t>Postel</a:t>
            </a:r>
            <a:r>
              <a:rPr lang="zh-CN" altLang="en-US" dirty="0" smtClean="0"/>
              <a:t>一直担任</a:t>
            </a:r>
            <a:r>
              <a:rPr lang="en-US" altLang="zh-CN" dirty="0" smtClean="0"/>
              <a:t>RFC</a:t>
            </a:r>
            <a:r>
              <a:rPr lang="zh-CN" altLang="en-US" dirty="0" smtClean="0"/>
              <a:t>文档的编辑职务。随着美国政府赞助合同的到期，</a:t>
            </a:r>
            <a:r>
              <a:rPr lang="en-US" altLang="zh-CN" dirty="0" smtClean="0"/>
              <a:t>Internet Society(</a:t>
            </a:r>
            <a:r>
              <a:rPr lang="zh-CN" altLang="en-US" dirty="0" smtClean="0"/>
              <a:t>代表</a:t>
            </a:r>
            <a:r>
              <a:rPr lang="en-US" altLang="zh-CN" dirty="0" smtClean="0"/>
              <a:t>IETF)</a:t>
            </a:r>
            <a:r>
              <a:rPr lang="zh-CN" altLang="en-US" dirty="0" smtClean="0"/>
              <a:t>，和南加州大学 （</a:t>
            </a:r>
            <a:r>
              <a:rPr lang="en-US" altLang="zh-CN" dirty="0" smtClean="0"/>
              <a:t>USC</a:t>
            </a:r>
            <a:r>
              <a:rPr lang="zh-CN" altLang="en-US" dirty="0" smtClean="0"/>
              <a:t>）</a:t>
            </a:r>
            <a:r>
              <a:rPr lang="en-US" altLang="zh-CN" dirty="0" smtClean="0"/>
              <a:t>Information Sciences Institute</a:t>
            </a:r>
            <a:r>
              <a:rPr lang="zh-CN" altLang="en-US" dirty="0" smtClean="0"/>
              <a:t>的网络部门合作，（在</a:t>
            </a:r>
            <a:r>
              <a:rPr lang="en-US" altLang="zh-CN" dirty="0" smtClean="0"/>
              <a:t>IAB</a:t>
            </a:r>
            <a:r>
              <a:rPr lang="zh-CN" altLang="en-US" dirty="0" smtClean="0"/>
              <a:t>领导下）负责</a:t>
            </a:r>
            <a:r>
              <a:rPr lang="en-US" altLang="zh-CN" dirty="0" smtClean="0"/>
              <a:t>RFT</a:t>
            </a:r>
            <a:r>
              <a:rPr lang="zh-CN" altLang="en-US" dirty="0" smtClean="0"/>
              <a:t>文档的起草和发布工作。</a:t>
            </a:r>
            <a:r>
              <a:rPr lang="en-US" altLang="zh-CN" dirty="0" smtClean="0"/>
              <a:t>Jon </a:t>
            </a:r>
            <a:r>
              <a:rPr lang="en-US" altLang="zh-CN" dirty="0" err="1" smtClean="0"/>
              <a:t>Postel</a:t>
            </a:r>
            <a:r>
              <a:rPr lang="zh-CN" altLang="en-US" dirty="0" smtClean="0"/>
              <a:t>继续担任</a:t>
            </a:r>
            <a:r>
              <a:rPr lang="en-US" altLang="zh-CN" dirty="0" smtClean="0"/>
              <a:t>RFC</a:t>
            </a:r>
            <a:r>
              <a:rPr lang="zh-CN" altLang="en-US" dirty="0" smtClean="0"/>
              <a:t>编辑直到去世。随后，由</a:t>
            </a:r>
            <a:r>
              <a:rPr lang="en-US" altLang="zh-CN" dirty="0" smtClean="0"/>
              <a:t>Bob Braden</a:t>
            </a:r>
            <a:r>
              <a:rPr lang="zh-CN" altLang="en-US" dirty="0" smtClean="0"/>
              <a:t>接任整个项目的领导职务，同时</a:t>
            </a:r>
            <a:r>
              <a:rPr lang="en-US" altLang="zh-CN" dirty="0" smtClean="0"/>
              <a:t>Joyce Reynolds</a:t>
            </a:r>
            <a:r>
              <a:rPr lang="zh-CN" altLang="en-US" dirty="0" smtClean="0"/>
              <a:t>继续在团队中的担任职务。 </a:t>
            </a:r>
            <a:endParaRPr lang="zh-CN" altLang="en-US" dirty="0" smtClean="0"/>
          </a:p>
          <a:p>
            <a:r>
              <a:rPr lang="zh-CN" altLang="en-US" dirty="0" smtClean="0"/>
              <a:t>　　庆祝</a:t>
            </a:r>
            <a:r>
              <a:rPr lang="en-US" altLang="zh-CN" dirty="0" smtClean="0"/>
              <a:t>RFC</a:t>
            </a:r>
            <a:r>
              <a:rPr lang="zh-CN" altLang="en-US" dirty="0" smtClean="0"/>
              <a:t>的</a:t>
            </a:r>
            <a:r>
              <a:rPr lang="en-US" altLang="zh-CN" dirty="0" smtClean="0"/>
              <a:t>30</a:t>
            </a:r>
            <a:r>
              <a:rPr lang="zh-CN" altLang="en-US" dirty="0" smtClean="0"/>
              <a:t>周年的</a:t>
            </a:r>
            <a:r>
              <a:rPr lang="en-US" altLang="zh-CN" dirty="0" smtClean="0"/>
              <a:t>RFC</a:t>
            </a:r>
            <a:r>
              <a:rPr lang="zh-CN" altLang="en-US" dirty="0" smtClean="0"/>
              <a:t>文件是</a:t>
            </a:r>
            <a:r>
              <a:rPr lang="en-US" altLang="zh-CN" dirty="0" smtClean="0"/>
              <a:t>RFC 2555</a:t>
            </a:r>
            <a:r>
              <a:rPr lang="zh-CN" altLang="en-US" dirty="0" smtClean="0"/>
              <a:t>。 </a:t>
            </a:r>
            <a:r>
              <a:rPr lang="en-US" altLang="zh-CN" dirty="0" smtClean="0"/>
              <a:t>RFC</a:t>
            </a:r>
            <a:r>
              <a:rPr lang="zh-CN" altLang="en-US" dirty="0" smtClean="0"/>
              <a:t>文件的架构</a:t>
            </a:r>
            <a:endParaRPr lang="zh-CN" altLang="en-US" dirty="0" smtClean="0"/>
          </a:p>
          <a:p>
            <a:r>
              <a:rPr lang="zh-CN" altLang="en-US" dirty="0" smtClean="0"/>
              <a:t>　　</a:t>
            </a:r>
            <a:r>
              <a:rPr lang="en-US" altLang="zh-CN" dirty="0" smtClean="0"/>
              <a:t>RFC</a:t>
            </a:r>
            <a:r>
              <a:rPr lang="zh-CN" altLang="en-US" dirty="0" smtClean="0"/>
              <a:t>文件只有新增，不会有取消或中途停止发行的情形。但是对于同一主题而言，新的</a:t>
            </a:r>
            <a:r>
              <a:rPr lang="en-US" altLang="zh-CN" dirty="0" smtClean="0"/>
              <a:t>RFC</a:t>
            </a:r>
            <a:r>
              <a:rPr lang="zh-CN" altLang="en-US" dirty="0" smtClean="0"/>
              <a:t>文件可以声明取代旧的</a:t>
            </a:r>
            <a:r>
              <a:rPr lang="en-US" altLang="zh-CN" dirty="0" smtClean="0"/>
              <a:t>RFC</a:t>
            </a:r>
            <a:r>
              <a:rPr lang="zh-CN" altLang="en-US" dirty="0" smtClean="0"/>
              <a:t>文件。</a:t>
            </a:r>
            <a:r>
              <a:rPr lang="en-US" altLang="zh-CN" dirty="0" smtClean="0"/>
              <a:t>RFC</a:t>
            </a:r>
            <a:r>
              <a:rPr lang="zh-CN" altLang="en-US" dirty="0" smtClean="0"/>
              <a:t>文件是纯 </a:t>
            </a:r>
            <a:r>
              <a:rPr lang="en-US" altLang="zh-CN" dirty="0" smtClean="0"/>
              <a:t>ASCII</a:t>
            </a:r>
            <a:r>
              <a:rPr lang="zh-CN" altLang="en-US" dirty="0" smtClean="0"/>
              <a:t>文字档格式，可由电脑程序自动转档成其他档案格式。</a:t>
            </a:r>
            <a:r>
              <a:rPr lang="en-US" altLang="zh-CN" dirty="0" smtClean="0"/>
              <a:t>RFC</a:t>
            </a:r>
            <a:r>
              <a:rPr lang="zh-CN" altLang="en-US" dirty="0" smtClean="0"/>
              <a:t>文件有封面、目录及页首页尾和页码。</a:t>
            </a:r>
            <a:r>
              <a:rPr lang="en-US" altLang="zh-CN" dirty="0" smtClean="0"/>
              <a:t>RFC</a:t>
            </a:r>
            <a:r>
              <a:rPr lang="zh-CN" altLang="en-US" dirty="0" smtClean="0"/>
              <a:t>的章节是数字标示，但数字的小数点后不补零，例如</a:t>
            </a:r>
            <a:r>
              <a:rPr lang="en-US" altLang="zh-CN" dirty="0" smtClean="0"/>
              <a:t>4.9</a:t>
            </a:r>
            <a:r>
              <a:rPr lang="zh-CN" altLang="en-US" dirty="0" smtClean="0"/>
              <a:t>的顺序就在</a:t>
            </a:r>
            <a:r>
              <a:rPr lang="en-US" altLang="zh-CN" dirty="0" smtClean="0"/>
              <a:t>4.10</a:t>
            </a:r>
            <a:r>
              <a:rPr lang="zh-CN" altLang="en-US" dirty="0" smtClean="0"/>
              <a:t>前面，但</a:t>
            </a:r>
            <a:r>
              <a:rPr lang="en-US" altLang="zh-CN" dirty="0" smtClean="0"/>
              <a:t>9</a:t>
            </a:r>
            <a:r>
              <a:rPr lang="zh-CN" altLang="en-US" dirty="0" smtClean="0"/>
              <a:t>的前面并不补零。</a:t>
            </a:r>
            <a:r>
              <a:rPr lang="en-US" altLang="zh-CN" dirty="0" smtClean="0"/>
              <a:t>RFC1000</a:t>
            </a:r>
            <a:r>
              <a:rPr lang="zh-CN" altLang="en-US" dirty="0" smtClean="0"/>
              <a:t>这份文件就是</a:t>
            </a:r>
            <a:r>
              <a:rPr lang="en-US" altLang="zh-CN" dirty="0" smtClean="0"/>
              <a:t>RFC</a:t>
            </a:r>
            <a:r>
              <a:rPr lang="zh-CN" altLang="en-US" dirty="0" smtClean="0"/>
              <a:t>的指南。 </a:t>
            </a:r>
            <a:r>
              <a:rPr lang="en-US" altLang="zh-CN" dirty="0" smtClean="0"/>
              <a:t>RFC</a:t>
            </a:r>
            <a:r>
              <a:rPr lang="zh-CN" altLang="en-US" dirty="0" smtClean="0"/>
              <a:t>文件的产生</a:t>
            </a:r>
            <a:endParaRPr lang="zh-CN" altLang="en-US" dirty="0" smtClean="0"/>
          </a:p>
          <a:p>
            <a:r>
              <a:rPr lang="zh-CN" altLang="en-US" dirty="0" smtClean="0"/>
              <a:t>　　</a:t>
            </a:r>
            <a:r>
              <a:rPr lang="en-US" altLang="zh-CN" dirty="0" smtClean="0"/>
              <a:t>RFC</a:t>
            </a:r>
            <a:r>
              <a:rPr lang="zh-CN" altLang="en-US" dirty="0" smtClean="0"/>
              <a:t>文件是由</a:t>
            </a:r>
            <a:r>
              <a:rPr lang="en-US" altLang="zh-CN" dirty="0" smtClean="0"/>
              <a:t>Internet Society</a:t>
            </a:r>
            <a:r>
              <a:rPr lang="zh-CN" altLang="en-US" dirty="0" smtClean="0"/>
              <a:t>审核后给定编号并发行。虽然经过审核，但</a:t>
            </a:r>
            <a:r>
              <a:rPr lang="en-US" altLang="zh-CN" dirty="0" smtClean="0"/>
              <a:t>RFC</a:t>
            </a:r>
            <a:r>
              <a:rPr lang="zh-CN" altLang="en-US" dirty="0" smtClean="0"/>
              <a:t>也并非全部严肃而生硬的技术文件，偶有恶搞之作出现，尤其是</a:t>
            </a:r>
            <a:r>
              <a:rPr lang="en-US" altLang="zh-CN" dirty="0" smtClean="0"/>
              <a:t>4</a:t>
            </a:r>
            <a:r>
              <a:rPr lang="zh-CN" altLang="en-US" dirty="0" smtClean="0"/>
              <a:t>月</a:t>
            </a:r>
            <a:r>
              <a:rPr lang="en-US" altLang="zh-CN" dirty="0" smtClean="0"/>
              <a:t>1</a:t>
            </a:r>
            <a:r>
              <a:rPr lang="zh-CN" altLang="en-US" dirty="0" smtClean="0"/>
              <a:t>日愚人节所发行的，例如</a:t>
            </a:r>
            <a:r>
              <a:rPr lang="en-US" altLang="zh-CN" dirty="0" smtClean="0"/>
              <a:t>RFC 1606: A Historical Perspective On The Usage Of IP Version 9 </a:t>
            </a:r>
            <a:r>
              <a:rPr lang="zh-CN" altLang="en-US" dirty="0" smtClean="0"/>
              <a:t>（参见</a:t>
            </a:r>
            <a:r>
              <a:rPr lang="en-US" altLang="zh-CN" dirty="0" smtClean="0"/>
              <a:t>IPv9</a:t>
            </a:r>
            <a:r>
              <a:rPr lang="zh-CN" altLang="en-US" dirty="0" smtClean="0"/>
              <a:t>）、</a:t>
            </a:r>
            <a:r>
              <a:rPr lang="en-US" altLang="zh-CN" dirty="0" smtClean="0"/>
              <a:t>RFC 2324: “</a:t>
            </a:r>
            <a:r>
              <a:rPr lang="zh-CN" altLang="en-US" dirty="0" smtClean="0"/>
              <a:t>超文本咖啡壶控制协议”（</a:t>
            </a:r>
            <a:r>
              <a:rPr lang="en-US" altLang="zh-CN" dirty="0" smtClean="0"/>
              <a:t>Hyper Text Coffee Pot Control Protocol, </a:t>
            </a:r>
            <a:r>
              <a:rPr lang="zh-CN" altLang="en-US" dirty="0" smtClean="0"/>
              <a:t>乍有其事的写了</a:t>
            </a:r>
            <a:r>
              <a:rPr lang="en-US" altLang="zh-CN" dirty="0" smtClean="0"/>
              <a:t>HTCPCP</a:t>
            </a:r>
            <a:r>
              <a:rPr lang="zh-CN" altLang="en-US" dirty="0" smtClean="0"/>
              <a:t>这样看起来很专业的术语缩写字）。以及如前面所提到纪念</a:t>
            </a:r>
            <a:r>
              <a:rPr lang="en-US" altLang="zh-CN" dirty="0" smtClean="0"/>
              <a:t>RFC</a:t>
            </a:r>
            <a:r>
              <a:rPr lang="zh-CN" altLang="en-US" dirty="0" smtClean="0"/>
              <a:t>的</a:t>
            </a:r>
            <a:r>
              <a:rPr lang="en-US" altLang="zh-CN" dirty="0" smtClean="0"/>
              <a:t>30</a:t>
            </a:r>
            <a:r>
              <a:rPr lang="zh-CN" altLang="en-US" dirty="0" smtClean="0"/>
              <a:t>周年庆的</a:t>
            </a:r>
            <a:r>
              <a:rPr lang="en-US" altLang="zh-CN" dirty="0" smtClean="0"/>
              <a:t>RFC</a:t>
            </a:r>
            <a:r>
              <a:rPr lang="zh-CN" altLang="en-US" dirty="0" smtClean="0"/>
              <a:t>文件。 一些相关网址</a:t>
            </a:r>
            <a:endParaRPr lang="zh-CN" altLang="en-US" dirty="0" smtClean="0"/>
          </a:p>
          <a:p>
            <a:r>
              <a:rPr lang="zh-CN" altLang="en-US" dirty="0" smtClean="0"/>
              <a:t>　　截至</a:t>
            </a:r>
            <a:r>
              <a:rPr lang="en-US" altLang="zh-CN" dirty="0" smtClean="0"/>
              <a:t>2001</a:t>
            </a:r>
            <a:r>
              <a:rPr lang="zh-CN" altLang="en-US" dirty="0" smtClean="0"/>
              <a:t>年中期，公布的</a:t>
            </a:r>
            <a:r>
              <a:rPr lang="en-US" altLang="zh-CN" dirty="0" smtClean="0"/>
              <a:t>RFC</a:t>
            </a:r>
            <a:r>
              <a:rPr lang="zh-CN" altLang="en-US" dirty="0" smtClean="0"/>
              <a:t>大约有</a:t>
            </a:r>
            <a:r>
              <a:rPr lang="en-US" altLang="zh-CN" dirty="0" smtClean="0"/>
              <a:t>3000</a:t>
            </a:r>
            <a:r>
              <a:rPr lang="zh-CN" altLang="en-US" dirty="0" smtClean="0"/>
              <a:t>余篇，以下是几个较为稳定的</a:t>
            </a:r>
            <a:r>
              <a:rPr lang="en-US" altLang="zh-CN" dirty="0" smtClean="0"/>
              <a:t>RFC</a:t>
            </a:r>
            <a:r>
              <a:rPr lang="zh-CN" altLang="en-US" dirty="0" smtClean="0"/>
              <a:t>网址，以及几个重要的标准化组织的网站网址 </a:t>
            </a:r>
            <a:endParaRPr lang="zh-CN" altLang="en-US" dirty="0" smtClean="0"/>
          </a:p>
          <a:p>
            <a:r>
              <a:rPr lang="zh-CN" altLang="en-US" dirty="0" smtClean="0"/>
              <a:t>　　</a:t>
            </a:r>
            <a:r>
              <a:rPr lang="en-US" altLang="zh-CN" dirty="0" smtClean="0"/>
              <a:t>http://www.rfc.net RFC</a:t>
            </a:r>
            <a:r>
              <a:rPr lang="zh-CN" altLang="en-US" dirty="0" smtClean="0"/>
              <a:t>的官方站点，可以检查</a:t>
            </a:r>
            <a:r>
              <a:rPr lang="en-US" altLang="zh-CN" dirty="0" smtClean="0"/>
              <a:t>RFC</a:t>
            </a:r>
            <a:r>
              <a:rPr lang="zh-CN" altLang="en-US" dirty="0" smtClean="0"/>
              <a:t>最及时的更新情况 </a:t>
            </a:r>
            <a:endParaRPr lang="zh-CN" altLang="en-US" dirty="0" smtClean="0"/>
          </a:p>
          <a:p>
            <a:r>
              <a:rPr lang="zh-CN" altLang="en-US" dirty="0" smtClean="0"/>
              <a:t>　　</a:t>
            </a:r>
            <a:r>
              <a:rPr lang="en-US" altLang="zh-CN" dirty="0" smtClean="0"/>
              <a:t>http://www.ietf.org </a:t>
            </a:r>
            <a:r>
              <a:rPr lang="zh-CN" altLang="en-US" dirty="0" smtClean="0"/>
              <a:t>最重要的</a:t>
            </a:r>
            <a:r>
              <a:rPr lang="en-US" altLang="zh-CN" dirty="0" smtClean="0"/>
              <a:t>Internet</a:t>
            </a:r>
            <a:r>
              <a:rPr lang="zh-CN" altLang="en-US" dirty="0" smtClean="0"/>
              <a:t>组织之一 </a:t>
            </a:r>
            <a:endParaRPr lang="zh-CN" altLang="en-US" dirty="0" smtClean="0"/>
          </a:p>
          <a:p>
            <a:r>
              <a:rPr lang="zh-CN" altLang="en-US" dirty="0" smtClean="0"/>
              <a:t>　　</a:t>
            </a:r>
            <a:r>
              <a:rPr lang="en-US" altLang="zh-CN" dirty="0" smtClean="0"/>
              <a:t>http://sunsite.dk RFC</a:t>
            </a:r>
            <a:r>
              <a:rPr lang="zh-CN" altLang="en-US" dirty="0" smtClean="0"/>
              <a:t>查询非常强大</a:t>
            </a:r>
            <a:r>
              <a:rPr lang="en-US" altLang="zh-CN" dirty="0" smtClean="0"/>
              <a:t>(</a:t>
            </a:r>
            <a:r>
              <a:rPr lang="zh-CN" altLang="en-US" dirty="0" smtClean="0"/>
              <a:t>可以以</a:t>
            </a:r>
            <a:r>
              <a:rPr lang="en-US" altLang="zh-CN" dirty="0" smtClean="0"/>
              <a:t>FTP</a:t>
            </a:r>
            <a:r>
              <a:rPr lang="zh-CN" altLang="en-US" dirty="0" smtClean="0"/>
              <a:t>登录下载全部</a:t>
            </a:r>
            <a:r>
              <a:rPr lang="en-US" altLang="zh-CN" dirty="0" smtClean="0"/>
              <a:t>RFC</a:t>
            </a:r>
            <a:r>
              <a:rPr lang="zh-CN" altLang="en-US" dirty="0" smtClean="0"/>
              <a:t>文档</a:t>
            </a:r>
            <a:r>
              <a:rPr lang="en-US" altLang="zh-CN" dirty="0" smtClean="0"/>
              <a:t>) </a:t>
            </a:r>
            <a:endParaRPr lang="en-US" altLang="zh-CN" dirty="0" smtClean="0"/>
          </a:p>
          <a:p>
            <a:r>
              <a:rPr lang="zh-CN" altLang="en-US" dirty="0" smtClean="0"/>
              <a:t>　　</a:t>
            </a:r>
            <a:r>
              <a:rPr lang="en-US" altLang="zh-CN" dirty="0" smtClean="0"/>
              <a:t>http://www.iso.ch ISO-</a:t>
            </a:r>
            <a:r>
              <a:rPr lang="zh-CN" altLang="en-US" dirty="0" smtClean="0"/>
              <a:t>国际标准化组织 </a:t>
            </a:r>
            <a:endParaRPr lang="zh-CN" altLang="en-US" dirty="0" smtClean="0"/>
          </a:p>
          <a:p>
            <a:r>
              <a:rPr lang="zh-CN" altLang="en-US" dirty="0" smtClean="0"/>
              <a:t>　　</a:t>
            </a:r>
            <a:r>
              <a:rPr lang="en-US" altLang="zh-CN" dirty="0" smtClean="0"/>
              <a:t>http://standards.ieee.org IEEE-</a:t>
            </a:r>
            <a:r>
              <a:rPr lang="zh-CN" altLang="en-US" dirty="0" smtClean="0"/>
              <a:t>电气与电子工程师协会 </a:t>
            </a:r>
            <a:endParaRPr lang="zh-CN" altLang="en-US" dirty="0" smtClean="0"/>
          </a:p>
          <a:p>
            <a:r>
              <a:rPr lang="zh-CN" altLang="en-US" dirty="0" smtClean="0"/>
              <a:t>　　</a:t>
            </a:r>
            <a:r>
              <a:rPr lang="en-US" altLang="zh-CN" dirty="0" smtClean="0"/>
              <a:t>http://web.ansi.org ANSI-</a:t>
            </a:r>
            <a:r>
              <a:rPr lang="zh-CN" altLang="en-US" dirty="0" smtClean="0"/>
              <a:t>美国国家标准化组织 </a:t>
            </a:r>
            <a:endParaRPr lang="zh-CN" altLang="en-US" dirty="0" smtClean="0"/>
          </a:p>
          <a:p>
            <a:r>
              <a:rPr lang="zh-CN" altLang="en-US" dirty="0" smtClean="0"/>
              <a:t>　　</a:t>
            </a:r>
            <a:r>
              <a:rPr lang="en-US" altLang="zh-CN" dirty="0" smtClean="0"/>
              <a:t>http://www.itu.int ITU-</a:t>
            </a:r>
            <a:r>
              <a:rPr lang="zh-CN" altLang="en-US" dirty="0" smtClean="0"/>
              <a:t>国际电信同盟 </a:t>
            </a:r>
            <a:endParaRPr lang="zh-CN" altLang="en-US" dirty="0" smtClean="0"/>
          </a:p>
          <a:p>
            <a:r>
              <a:rPr lang="zh-CN" altLang="en-US" dirty="0" smtClean="0"/>
              <a:t>　　中文网站</a:t>
            </a:r>
            <a:r>
              <a:rPr lang="en-US" altLang="zh-CN" dirty="0" smtClean="0"/>
              <a:t>: </a:t>
            </a:r>
            <a:endParaRPr lang="en-US" altLang="zh-CN" dirty="0" smtClean="0"/>
          </a:p>
          <a:p>
            <a:r>
              <a:rPr lang="zh-CN" altLang="en-US" dirty="0" smtClean="0"/>
              <a:t>　　</a:t>
            </a:r>
            <a:r>
              <a:rPr lang="en-US" altLang="zh-CN" dirty="0" smtClean="0"/>
              <a:t>http://www.cnpaf.net/ </a:t>
            </a:r>
            <a:r>
              <a:rPr lang="zh-CN" altLang="en-US" dirty="0" smtClean="0"/>
              <a:t>中国协议分析网 </a:t>
            </a:r>
            <a:endParaRPr lang="zh-CN" altLang="en-US" dirty="0" smtClean="0"/>
          </a:p>
          <a:p>
            <a:endParaRPr lang="zh-CN"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17FFF0B-97F8-4110-8C07-984369FAA17E}" type="slidenum">
              <a:rPr lang="en-US" altLang="zh-CN"/>
            </a:fld>
            <a:endParaRPr lang="en-US" altLang="zh-CN"/>
          </a:p>
        </p:txBody>
      </p:sp>
      <p:sp>
        <p:nvSpPr>
          <p:cNvPr id="588802" name="Rectangle 2"/>
          <p:cNvSpPr>
            <a:spLocks noGrp="1" noRot="1" noChangeAspect="1" noChangeArrowheads="1" noTextEdit="1"/>
          </p:cNvSpPr>
          <p:nvPr>
            <p:ph type="sldImg"/>
          </p:nvPr>
        </p:nvSpPr>
        <p:spPr/>
      </p:sp>
      <p:sp>
        <p:nvSpPr>
          <p:cNvPr id="5888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F7086A1-AA6B-4540-9AEA-06C3FCB8888D}" type="slidenum">
              <a:rPr lang="en-US" altLang="zh-CN"/>
            </a:fld>
            <a:endParaRPr lang="en-US" altLang="zh-CN"/>
          </a:p>
        </p:txBody>
      </p:sp>
      <p:sp>
        <p:nvSpPr>
          <p:cNvPr id="935938" name="Rectangle 2"/>
          <p:cNvSpPr>
            <a:spLocks noGrp="1" noRot="1" noChangeAspect="1" noChangeArrowheads="1" noTextEdit="1"/>
          </p:cNvSpPr>
          <p:nvPr>
            <p:ph type="sldImg"/>
          </p:nvPr>
        </p:nvSpPr>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F7086A1-AA6B-4540-9AEA-06C3FCB8888D}" type="slidenum">
              <a:rPr lang="en-US" altLang="zh-CN"/>
            </a:fld>
            <a:endParaRPr lang="en-US" altLang="zh-CN"/>
          </a:p>
        </p:txBody>
      </p:sp>
      <p:sp>
        <p:nvSpPr>
          <p:cNvPr id="935938" name="Rectangle 2"/>
          <p:cNvSpPr>
            <a:spLocks noGrp="1" noRot="1" noChangeAspect="1" noChangeArrowheads="1" noTextEdit="1"/>
          </p:cNvSpPr>
          <p:nvPr>
            <p:ph type="sldImg"/>
          </p:nvPr>
        </p:nvSpPr>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B8C3C5E-5C33-4832-8B0C-0B3F616142A3}" type="slidenum">
              <a:rPr lang="en-US" altLang="zh-CN"/>
            </a:fld>
            <a:endParaRPr lang="en-US" altLang="zh-CN"/>
          </a:p>
        </p:txBody>
      </p:sp>
      <p:sp>
        <p:nvSpPr>
          <p:cNvPr id="683010" name="Rectangle 2"/>
          <p:cNvSpPr>
            <a:spLocks noGrp="1" noRot="1" noChangeAspect="1" noChangeArrowheads="1" noTextEdit="1"/>
          </p:cNvSpPr>
          <p:nvPr>
            <p:ph type="sldImg"/>
          </p:nvPr>
        </p:nvSpPr>
        <p:spPr/>
      </p:sp>
      <p:sp>
        <p:nvSpPr>
          <p:cNvPr id="6830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B8C3C5E-5C33-4832-8B0C-0B3F616142A3}" type="slidenum">
              <a:rPr lang="en-US" altLang="zh-CN"/>
            </a:fld>
            <a:endParaRPr lang="en-US" altLang="zh-CN"/>
          </a:p>
        </p:txBody>
      </p:sp>
      <p:sp>
        <p:nvSpPr>
          <p:cNvPr id="683010" name="Rectangle 2"/>
          <p:cNvSpPr>
            <a:spLocks noGrp="1" noRot="1" noChangeAspect="1" noChangeArrowheads="1" noTextEdit="1"/>
          </p:cNvSpPr>
          <p:nvPr>
            <p:ph type="sldImg"/>
          </p:nvPr>
        </p:nvSpPr>
        <p:spPr/>
      </p:sp>
      <p:sp>
        <p:nvSpPr>
          <p:cNvPr id="6830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9A2EEE5-800F-447C-BEB2-14392F7C065C}" type="slidenum">
              <a:rPr lang="en-US" altLang="zh-CN"/>
            </a:fld>
            <a:endParaRPr lang="en-US" altLang="zh-CN"/>
          </a:p>
        </p:txBody>
      </p:sp>
      <p:sp>
        <p:nvSpPr>
          <p:cNvPr id="684034" name="Rectangle 2"/>
          <p:cNvSpPr>
            <a:spLocks noGrp="1" noRot="1" noChangeAspect="1" noChangeArrowheads="1" noTextEdit="1"/>
          </p:cNvSpPr>
          <p:nvPr>
            <p:ph type="sldImg"/>
          </p:nvPr>
        </p:nvSpPr>
        <p:spPr/>
      </p:sp>
      <p:sp>
        <p:nvSpPr>
          <p:cNvPr id="6840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9A2EEE5-800F-447C-BEB2-14392F7C065C}" type="slidenum">
              <a:rPr lang="en-US" altLang="zh-CN"/>
            </a:fld>
            <a:endParaRPr lang="en-US" altLang="zh-CN"/>
          </a:p>
        </p:txBody>
      </p:sp>
      <p:sp>
        <p:nvSpPr>
          <p:cNvPr id="684034" name="Rectangle 2"/>
          <p:cNvSpPr>
            <a:spLocks noGrp="1" noRot="1" noChangeAspect="1" noChangeArrowheads="1" noTextEdit="1"/>
          </p:cNvSpPr>
          <p:nvPr>
            <p:ph type="sldImg"/>
          </p:nvPr>
        </p:nvSpPr>
        <p:spPr/>
      </p:sp>
      <p:sp>
        <p:nvSpPr>
          <p:cNvPr id="684035" name="Rectangle 3"/>
          <p:cNvSpPr>
            <a:spLocks noGrp="1" noChangeArrowheads="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defRPr/>
            </a:pPr>
            <a:r>
              <a:rPr lang="zh-CN" altLang="en-US" dirty="0" smtClean="0"/>
              <a:t>接收方 </a:t>
            </a:r>
            <a:r>
              <a:rPr lang="en-US" altLang="zh-CN" dirty="0" smtClean="0"/>
              <a:t>UDP </a:t>
            </a:r>
            <a:r>
              <a:rPr lang="zh-CN" altLang="en-US" dirty="0" smtClean="0"/>
              <a:t>对 </a:t>
            </a:r>
            <a:r>
              <a:rPr lang="en-US" altLang="zh-CN" dirty="0" smtClean="0"/>
              <a:t>IP </a:t>
            </a:r>
            <a:r>
              <a:rPr lang="zh-CN" altLang="en-US" dirty="0" smtClean="0"/>
              <a:t>层交上来的 </a:t>
            </a:r>
            <a:r>
              <a:rPr lang="en-US" altLang="zh-CN" dirty="0" smtClean="0"/>
              <a:t>UDP </a:t>
            </a:r>
            <a:r>
              <a:rPr lang="zh-CN" altLang="en-US" dirty="0" smtClean="0"/>
              <a:t>用户数据报，在去除首部后就原封不动地交付上层的应用进程，</a:t>
            </a:r>
            <a:r>
              <a:rPr lang="zh-CN" altLang="en-US" dirty="0" smtClean="0">
                <a:solidFill>
                  <a:srgbClr val="FF0000"/>
                </a:solidFill>
              </a:rPr>
              <a:t>一次交付一个完整的报文。</a:t>
            </a:r>
            <a:endParaRPr lang="zh-CN" altLang="en-US" dirty="0" smtClean="0">
              <a:solidFill>
                <a:srgbClr val="FF0000"/>
              </a:solidFill>
            </a:endParaRPr>
          </a:p>
          <a:p>
            <a:endParaRPr lang="zh-CN"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B5FED2C-0372-4D07-AA33-E41B2A520D43}" type="slidenum">
              <a:rPr lang="en-US" altLang="zh-CN"/>
            </a:fld>
            <a:endParaRPr lang="en-US" altLang="zh-CN"/>
          </a:p>
        </p:txBody>
      </p:sp>
      <p:sp>
        <p:nvSpPr>
          <p:cNvPr id="686082" name="Rectangle 2"/>
          <p:cNvSpPr>
            <a:spLocks noGrp="1" noRot="1" noChangeAspect="1" noChangeArrowheads="1" noTextEdit="1"/>
          </p:cNvSpPr>
          <p:nvPr>
            <p:ph type="sldImg"/>
          </p:nvPr>
        </p:nvSpPr>
        <p:spPr/>
      </p:sp>
      <p:sp>
        <p:nvSpPr>
          <p:cNvPr id="686083" name="Rectangle 3"/>
          <p:cNvSpPr>
            <a:spLocks noGrp="1" noChangeArrowheads="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defRPr/>
            </a:pPr>
            <a:r>
              <a:rPr lang="zh-CN" altLang="zh-CN" sz="1200" b="1" kern="1200" dirty="0" smtClean="0">
                <a:solidFill>
                  <a:schemeClr val="bg1"/>
                </a:solidFill>
                <a:latin typeface="宋体" panose="02010600030101010101" pitchFamily="2" charset="-122"/>
                <a:ea typeface="黑体" panose="02010609060101010101" pitchFamily="2" charset="-122"/>
                <a:cs typeface="+mn-cs"/>
              </a:rPr>
              <a:t>请注意，虽然在</a:t>
            </a:r>
            <a:r>
              <a:rPr lang="en-US" altLang="zh-CN" sz="1200" b="1" kern="1200" dirty="0" smtClean="0">
                <a:solidFill>
                  <a:schemeClr val="bg1"/>
                </a:solidFill>
                <a:latin typeface="宋体" panose="02010600030101010101" pitchFamily="2" charset="-122"/>
                <a:ea typeface="黑体" panose="02010609060101010101" pitchFamily="2" charset="-122"/>
                <a:cs typeface="+mn-cs"/>
              </a:rPr>
              <a:t> UDP </a:t>
            </a:r>
            <a:r>
              <a:rPr lang="zh-CN" altLang="zh-CN" sz="1200" b="1" kern="1200" dirty="0" smtClean="0">
                <a:solidFill>
                  <a:schemeClr val="bg1"/>
                </a:solidFill>
                <a:latin typeface="宋体" panose="02010600030101010101" pitchFamily="2" charset="-122"/>
                <a:ea typeface="黑体" panose="02010609060101010101" pitchFamily="2" charset="-122"/>
                <a:cs typeface="+mn-cs"/>
              </a:rPr>
              <a:t>之间的通信要用到其端口号，但由于</a:t>
            </a:r>
            <a:r>
              <a:rPr lang="en-US" altLang="zh-CN" sz="1200" b="1" kern="1200" dirty="0" smtClean="0">
                <a:solidFill>
                  <a:schemeClr val="bg1"/>
                </a:solidFill>
                <a:latin typeface="宋体" panose="02010600030101010101" pitchFamily="2" charset="-122"/>
                <a:ea typeface="黑体" panose="02010609060101010101" pitchFamily="2" charset="-122"/>
                <a:cs typeface="+mn-cs"/>
              </a:rPr>
              <a:t> UDP </a:t>
            </a:r>
            <a:r>
              <a:rPr lang="zh-CN" altLang="zh-CN" sz="1200" b="1" kern="1200" dirty="0" smtClean="0">
                <a:solidFill>
                  <a:schemeClr val="bg1"/>
                </a:solidFill>
                <a:latin typeface="宋体" panose="02010600030101010101" pitchFamily="2" charset="-122"/>
                <a:ea typeface="黑体" panose="02010609060101010101" pitchFamily="2" charset="-122"/>
                <a:cs typeface="+mn-cs"/>
              </a:rPr>
              <a:t>的通信是无连接的，因此</a:t>
            </a:r>
            <a:r>
              <a:rPr lang="zh-CN" altLang="zh-CN" sz="1200" b="1" kern="1200" dirty="0" smtClean="0">
                <a:solidFill>
                  <a:srgbClr val="FFC000"/>
                </a:solidFill>
                <a:latin typeface="宋体" panose="02010600030101010101" pitchFamily="2" charset="-122"/>
                <a:ea typeface="黑体" panose="02010609060101010101" pitchFamily="2" charset="-122"/>
                <a:cs typeface="+mn-cs"/>
              </a:rPr>
              <a:t>不需要使用套接字</a:t>
            </a:r>
            <a:r>
              <a:rPr lang="zh-CN" altLang="en-US" sz="1200" b="1" kern="1200" dirty="0" smtClean="0">
                <a:solidFill>
                  <a:srgbClr val="FFC000"/>
                </a:solidFill>
                <a:latin typeface="宋体" panose="02010600030101010101" pitchFamily="2" charset="-122"/>
                <a:ea typeface="黑体" panose="02010609060101010101" pitchFamily="2" charset="-122"/>
                <a:cs typeface="+mn-cs"/>
              </a:rPr>
              <a:t>。</a:t>
            </a:r>
            <a:endParaRPr lang="zh-CN" altLang="en-US" sz="1200" b="1" kern="1200" dirty="0" smtClean="0">
              <a:solidFill>
                <a:srgbClr val="FFC000"/>
              </a:solidFill>
              <a:latin typeface="宋体" panose="02010600030101010101" pitchFamily="2" charset="-122"/>
              <a:ea typeface="黑体" panose="02010609060101010101" pitchFamily="2" charset="-122"/>
              <a:cs typeface="+mn-cs"/>
            </a:endParaRPr>
          </a:p>
          <a:p>
            <a:endParaRPr lang="zh-CN"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72FDF2B-74A5-4778-BF85-8B7D68C1DDBB}" type="slidenum">
              <a:rPr lang="en-US" altLang="zh-CN"/>
            </a:fld>
            <a:endParaRPr lang="en-US" altLang="zh-CN"/>
          </a:p>
        </p:txBody>
      </p:sp>
      <p:sp>
        <p:nvSpPr>
          <p:cNvPr id="593922" name="Rectangle 2"/>
          <p:cNvSpPr>
            <a:spLocks noGrp="1" noRot="1" noChangeAspect="1" noChangeArrowheads="1" noTextEdit="1"/>
          </p:cNvSpPr>
          <p:nvPr>
            <p:ph type="sldImg"/>
          </p:nvPr>
        </p:nvSpPr>
        <p:spPr/>
      </p:sp>
      <p:sp>
        <p:nvSpPr>
          <p:cNvPr id="5939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defRPr/>
            </a:pPr>
            <a:r>
              <a:rPr lang="zh-CN" altLang="en-US" sz="1200" dirty="0" smtClean="0"/>
              <a:t>当设计一个网络应用程序时，开发人员必须指定使用哪一种。（创建套接字时）</a:t>
            </a:r>
            <a:endParaRPr lang="zh-CN" altLang="en-US" sz="1200" dirty="0" smtClean="0"/>
          </a:p>
          <a:p>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F9B1B2A-5382-4ADB-AA0A-659B688E4701}" type="slidenum">
              <a:rPr lang="en-US" altLang="zh-CN"/>
            </a:fld>
            <a:endParaRPr lang="en-US" altLang="zh-CN"/>
          </a:p>
        </p:txBody>
      </p:sp>
      <p:sp>
        <p:nvSpPr>
          <p:cNvPr id="595970" name="Rectangle 2"/>
          <p:cNvSpPr>
            <a:spLocks noGrp="1" noRot="1" noChangeAspect="1" noChangeArrowheads="1" noTextEdit="1"/>
          </p:cNvSpPr>
          <p:nvPr>
            <p:ph type="sldImg"/>
          </p:nvPr>
        </p:nvSpPr>
        <p:spPr/>
      </p:sp>
      <p:sp>
        <p:nvSpPr>
          <p:cNvPr id="5959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E289263-B8A4-4274-B299-21E4FCC7B481}" type="slidenum">
              <a:rPr lang="en-US" altLang="zh-CN"/>
            </a:fld>
            <a:endParaRPr lang="en-US" altLang="zh-CN"/>
          </a:p>
        </p:txBody>
      </p:sp>
      <p:sp>
        <p:nvSpPr>
          <p:cNvPr id="596994" name="Rectangle 2"/>
          <p:cNvSpPr>
            <a:spLocks noGrp="1" noRot="1" noChangeAspect="1" noChangeArrowheads="1" noTextEdit="1"/>
          </p:cNvSpPr>
          <p:nvPr>
            <p:ph type="sldImg"/>
          </p:nvPr>
        </p:nvSpPr>
        <p:spPr/>
      </p:sp>
      <p:sp>
        <p:nvSpPr>
          <p:cNvPr id="5969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F7086A1-AA6B-4540-9AEA-06C3FCB8888D}" type="slidenum">
              <a:rPr lang="en-US" altLang="zh-CN"/>
            </a:fld>
            <a:endParaRPr lang="en-US" altLang="zh-CN"/>
          </a:p>
        </p:txBody>
      </p:sp>
      <p:sp>
        <p:nvSpPr>
          <p:cNvPr id="935938" name="Rectangle 2"/>
          <p:cNvSpPr>
            <a:spLocks noGrp="1" noRot="1" noChangeAspect="1" noChangeArrowheads="1" noTextEdit="1"/>
          </p:cNvSpPr>
          <p:nvPr>
            <p:ph type="sldImg"/>
          </p:nvPr>
        </p:nvSpPr>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8E52DD6-788D-40AA-B1FF-7C81A8CF076F}" type="slidenum">
              <a:rPr lang="en-US" altLang="zh-CN"/>
            </a:fld>
            <a:endParaRPr lang="en-US" altLang="zh-CN"/>
          </a:p>
        </p:txBody>
      </p:sp>
      <p:sp>
        <p:nvSpPr>
          <p:cNvPr id="690178" name="Rectangle 2"/>
          <p:cNvSpPr>
            <a:spLocks noGrp="1" noRot="1" noChangeAspect="1" noChangeArrowheads="1" noTextEdit="1"/>
          </p:cNvSpPr>
          <p:nvPr>
            <p:ph type="sldImg"/>
          </p:nvPr>
        </p:nvSpPr>
        <p:spPr/>
      </p:sp>
      <p:sp>
        <p:nvSpPr>
          <p:cNvPr id="6901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1AA45A3-DC60-4326-A45F-29EAA79D1993}" type="slidenum">
              <a:rPr lang="en-US" altLang="zh-CN"/>
            </a:fld>
            <a:endParaRPr lang="en-US" altLang="zh-CN"/>
          </a:p>
        </p:txBody>
      </p:sp>
      <p:sp>
        <p:nvSpPr>
          <p:cNvPr id="598018" name="Rectangle 2"/>
          <p:cNvSpPr>
            <a:spLocks noGrp="1" noRot="1" noChangeAspect="1" noChangeArrowheads="1" noTextEdit="1"/>
          </p:cNvSpPr>
          <p:nvPr>
            <p:ph type="sldImg"/>
          </p:nvPr>
        </p:nvSpPr>
        <p:spPr/>
      </p:sp>
      <p:sp>
        <p:nvSpPr>
          <p:cNvPr id="5980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1AA45A3-DC60-4326-A45F-29EAA79D1993}" type="slidenum">
              <a:rPr lang="en-US" altLang="zh-CN"/>
            </a:fld>
            <a:endParaRPr lang="en-US" altLang="zh-CN"/>
          </a:p>
        </p:txBody>
      </p:sp>
      <p:sp>
        <p:nvSpPr>
          <p:cNvPr id="598018" name="Rectangle 2"/>
          <p:cNvSpPr>
            <a:spLocks noGrp="1" noRot="1" noChangeAspect="1" noChangeArrowheads="1" noTextEdit="1"/>
          </p:cNvSpPr>
          <p:nvPr>
            <p:ph type="sldImg"/>
          </p:nvPr>
        </p:nvSpPr>
        <p:spPr/>
      </p:sp>
      <p:sp>
        <p:nvSpPr>
          <p:cNvPr id="5980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2D80921-F6AA-4BC8-BAB2-6A7A5437A91E}" type="slidenum">
              <a:rPr lang="en-US" altLang="zh-CN"/>
            </a:fld>
            <a:endParaRPr lang="en-US" altLang="zh-CN"/>
          </a:p>
        </p:txBody>
      </p:sp>
      <p:sp>
        <p:nvSpPr>
          <p:cNvPr id="695298" name="Rectangle 2"/>
          <p:cNvSpPr>
            <a:spLocks noGrp="1" noRot="1" noChangeAspect="1" noChangeArrowheads="1" noTextEdit="1"/>
          </p:cNvSpPr>
          <p:nvPr>
            <p:ph type="sldImg"/>
          </p:nvPr>
        </p:nvSpPr>
        <p:spPr/>
      </p:sp>
      <p:sp>
        <p:nvSpPr>
          <p:cNvPr id="695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AF3F8B7-D3E1-4534-996E-D31BB97513E6}" type="slidenum">
              <a:rPr lang="en-US" altLang="zh-CN"/>
            </a:fld>
            <a:endParaRPr lang="en-US" altLang="zh-CN"/>
          </a:p>
        </p:txBody>
      </p:sp>
      <p:sp>
        <p:nvSpPr>
          <p:cNvPr id="696322" name="Rectangle 2"/>
          <p:cNvSpPr>
            <a:spLocks noGrp="1" noRot="1" noChangeAspect="1" noChangeArrowheads="1" noTextEdit="1"/>
          </p:cNvSpPr>
          <p:nvPr>
            <p:ph type="sldImg"/>
          </p:nvPr>
        </p:nvSpPr>
        <p:spPr/>
      </p:sp>
      <p:sp>
        <p:nvSpPr>
          <p:cNvPr id="6963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14D412F-1853-4F52-8E66-908A82BAB6BB}" type="slidenum">
              <a:rPr lang="en-US" altLang="zh-CN"/>
            </a:fld>
            <a:endParaRPr lang="en-US" altLang="zh-CN"/>
          </a:p>
        </p:txBody>
      </p:sp>
      <p:sp>
        <p:nvSpPr>
          <p:cNvPr id="601090" name="Rectangle 2"/>
          <p:cNvSpPr>
            <a:spLocks noGrp="1" noRot="1" noChangeAspect="1" noChangeArrowheads="1" noTextEdit="1"/>
          </p:cNvSpPr>
          <p:nvPr>
            <p:ph type="sldImg"/>
          </p:nvPr>
        </p:nvSpPr>
        <p:spPr/>
      </p:sp>
      <p:sp>
        <p:nvSpPr>
          <p:cNvPr id="6010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E447988-EDFC-4BA5-B64F-F6673BC47277}" type="slidenum">
              <a:rPr lang="en-US" altLang="zh-CN"/>
            </a:fld>
            <a:endParaRPr lang="en-US" altLang="zh-CN"/>
          </a:p>
        </p:txBody>
      </p:sp>
      <p:sp>
        <p:nvSpPr>
          <p:cNvPr id="603138" name="Rectangle 2"/>
          <p:cNvSpPr>
            <a:spLocks noGrp="1" noRot="1" noChangeAspect="1" noChangeArrowheads="1" noTextEdit="1"/>
          </p:cNvSpPr>
          <p:nvPr>
            <p:ph type="sldImg"/>
          </p:nvPr>
        </p:nvSpPr>
        <p:spPr/>
      </p:sp>
      <p:sp>
        <p:nvSpPr>
          <p:cNvPr id="603139" name="Rectangle 3"/>
          <p:cNvSpPr>
            <a:spLocks noGrp="1" noChangeArrowheads="1"/>
          </p:cNvSpPr>
          <p:nvPr>
            <p:ph type="body" idx="1"/>
          </p:nvPr>
        </p:nvSpPr>
        <p:spPr/>
        <p:txBody>
          <a:bodyPr/>
          <a:lstStyle/>
          <a:p>
            <a:r>
              <a:rPr lang="zh-CN" altLang="zh-CN" dirty="0" smtClean="0"/>
              <a:t>实际上是指出</a:t>
            </a:r>
            <a:r>
              <a:rPr lang="en-US" altLang="zh-CN" dirty="0" smtClean="0"/>
              <a:t>TCP</a:t>
            </a:r>
            <a:r>
              <a:rPr lang="zh-CN" altLang="zh-CN" dirty="0" smtClean="0"/>
              <a:t>报文段的首部长度。</a:t>
            </a:r>
            <a:endParaRPr lang="en-US" altLang="zh-CN" dirty="0" smtClean="0"/>
          </a:p>
          <a:p>
            <a:r>
              <a:rPr lang="zh-CN" altLang="zh-CN" dirty="0" smtClean="0"/>
              <a:t>由于首部中还有长度不确定的选项字段，因此数据偏移字段是必要的。</a:t>
            </a:r>
            <a:endParaRPr lang="en-US" altLang="zh-CN" dirty="0" smtClean="0"/>
          </a:p>
          <a:p>
            <a:r>
              <a:rPr lang="zh-CN" altLang="zh-CN" dirty="0" smtClean="0"/>
              <a:t>但请注意，“数据偏移”的单位为</a:t>
            </a:r>
            <a:r>
              <a:rPr lang="en-US" altLang="zh-CN" dirty="0" smtClean="0"/>
              <a:t>4</a:t>
            </a:r>
            <a:r>
              <a:rPr lang="zh-CN" altLang="zh-CN" dirty="0" smtClean="0"/>
              <a:t>字节，由于</a:t>
            </a:r>
            <a:r>
              <a:rPr lang="en-US" altLang="zh-CN" dirty="0" smtClean="0"/>
              <a:t>4</a:t>
            </a:r>
            <a:r>
              <a:rPr lang="zh-CN" altLang="zh-CN" dirty="0" smtClean="0"/>
              <a:t>位二进制数能够表示的最大十进制数字是</a:t>
            </a:r>
            <a:r>
              <a:rPr lang="en-US" altLang="zh-CN" dirty="0" smtClean="0"/>
              <a:t>15</a:t>
            </a:r>
            <a:r>
              <a:rPr lang="zh-CN" altLang="zh-CN" dirty="0" smtClean="0"/>
              <a:t>，因此数据偏移的最大值是</a:t>
            </a:r>
            <a:r>
              <a:rPr lang="en-US" altLang="zh-CN" dirty="0" smtClean="0"/>
              <a:t>60</a:t>
            </a:r>
            <a:r>
              <a:rPr lang="zh-CN" altLang="zh-CN" dirty="0" smtClean="0"/>
              <a:t>字节，这也是</a:t>
            </a:r>
            <a:r>
              <a:rPr lang="en-US" altLang="zh-CN" dirty="0" smtClean="0"/>
              <a:t>TCP</a:t>
            </a:r>
            <a:r>
              <a:rPr lang="zh-CN" altLang="zh-CN" dirty="0" smtClean="0"/>
              <a:t>首部的最大长度，这也就意味着选项长度不能超过</a:t>
            </a:r>
            <a:r>
              <a:rPr lang="en-US" altLang="zh-CN" dirty="0" smtClean="0"/>
              <a:t>40</a:t>
            </a:r>
            <a:r>
              <a:rPr lang="zh-CN" altLang="zh-CN" dirty="0" smtClean="0"/>
              <a:t>字节</a:t>
            </a:r>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8FE1A6AE-A35A-4767-92B2-D76A599F7B74}" type="slidenum">
              <a:rPr lang="en-US" altLang="zh-CN" smtClean="0"/>
            </a:fld>
            <a:endParaRPr lang="en-US" altLang="zh-CN" smtClean="0"/>
          </a:p>
        </p:txBody>
      </p:sp>
      <p:sp>
        <p:nvSpPr>
          <p:cNvPr id="118787" name="Rectangle 2"/>
          <p:cNvSpPr>
            <a:spLocks noGrp="1" noRot="1" noChangeAspect="1" noChangeArrowheads="1" noTextEdit="1"/>
          </p:cNvSpPr>
          <p:nvPr>
            <p:ph type="sldImg"/>
          </p:nvPr>
        </p:nvSpPr>
        <p:spPr/>
      </p:sp>
      <p:sp>
        <p:nvSpPr>
          <p:cNvPr id="118788" name="Rectangle 3"/>
          <p:cNvSpPr>
            <a:spLocks noGrp="1" noChangeArrowheads="1"/>
          </p:cNvSpPr>
          <p:nvPr>
            <p:ph type="body" idx="1"/>
          </p:nvPr>
        </p:nvSpPr>
        <p:spPr>
          <a:noFill/>
        </p:spPr>
        <p:txBody>
          <a:bodyPr/>
          <a:lstStyle/>
          <a:p>
            <a:pPr algn="just">
              <a:lnSpc>
                <a:spcPct val="90000"/>
              </a:lnSpc>
            </a:pPr>
            <a:r>
              <a:rPr lang="zh-CN" altLang="en-US" smtClean="0"/>
              <a:t>从通信和信息处理的角度看，</a:t>
            </a:r>
            <a:r>
              <a:rPr lang="zh-CN" altLang="en-US" b="1" smtClean="0">
                <a:solidFill>
                  <a:schemeClr val="hlink"/>
                </a:solidFill>
              </a:rPr>
              <a:t>运输层向它上面的应用层提供通信服务</a:t>
            </a:r>
            <a:r>
              <a:rPr lang="zh-CN" altLang="en-US" b="1" smtClean="0"/>
              <a:t>，它属于面向通信部分的最高层，同时也是用户功能中的最低层。</a:t>
            </a:r>
            <a:endParaRPr lang="en-US" altLang="zh-CN" b="1" smtClean="0"/>
          </a:p>
          <a:p>
            <a:pPr algn="just">
              <a:lnSpc>
                <a:spcPct val="90000"/>
              </a:lnSpc>
            </a:pPr>
            <a:endParaRPr lang="zh-CN" altLang="en-US" smtClean="0"/>
          </a:p>
          <a:p>
            <a:pPr algn="just"/>
            <a:r>
              <a:rPr lang="zh-CN" altLang="en-US" smtClean="0"/>
              <a:t>当网络的边缘部分中的两个主机使用网络的核心部分的功能进行端到端的通信时，只有位于网络边缘部分的主机的协议栈才有运输层，而网络核心部分中的路由器在转发分组时都只用到下三层的功能。 </a:t>
            </a:r>
            <a:endParaRPr lang="en-US" altLang="zh-CN" smtClean="0"/>
          </a:p>
          <a:p>
            <a:pPr algn="just"/>
            <a:endParaRPr lang="en-US" altLang="zh-CN" smtClean="0"/>
          </a:p>
          <a:p>
            <a:pPr algn="just"/>
            <a:r>
              <a:rPr lang="zh-CN" altLang="en-US" smtClean="0"/>
              <a:t>两个主机进行通信 </a:t>
            </a:r>
            <a:r>
              <a:rPr lang="en-US" altLang="zh-CN" smtClean="0"/>
              <a:t>=&gt; </a:t>
            </a:r>
            <a:r>
              <a:rPr lang="zh-CN" altLang="en-US" smtClean="0"/>
              <a:t>两个主机中的</a:t>
            </a:r>
            <a:r>
              <a:rPr lang="zh-CN" altLang="en-US" smtClean="0">
                <a:solidFill>
                  <a:schemeClr val="hlink"/>
                </a:solidFill>
              </a:rPr>
              <a:t>应用进程互相通信</a:t>
            </a:r>
            <a:r>
              <a:rPr lang="zh-CN" altLang="en-US" smtClean="0"/>
              <a:t>。 </a:t>
            </a:r>
            <a:endParaRPr lang="zh-CN" altLang="en-US" smtClean="0"/>
          </a:p>
          <a:p>
            <a:pPr algn="just"/>
            <a:r>
              <a:rPr lang="zh-CN" altLang="en-US" smtClean="0"/>
              <a:t>运输层的一个很重要的功能就是</a:t>
            </a:r>
            <a:r>
              <a:rPr lang="zh-CN" altLang="en-US" smtClean="0">
                <a:solidFill>
                  <a:schemeClr val="hlink"/>
                </a:solidFill>
              </a:rPr>
              <a:t>复用</a:t>
            </a:r>
            <a:r>
              <a:rPr lang="zh-CN" altLang="en-US" smtClean="0"/>
              <a:t>和</a:t>
            </a:r>
            <a:r>
              <a:rPr lang="zh-CN" altLang="en-US" smtClean="0">
                <a:solidFill>
                  <a:schemeClr val="hlink"/>
                </a:solidFill>
              </a:rPr>
              <a:t>分用</a:t>
            </a:r>
            <a:r>
              <a:rPr lang="zh-CN" altLang="en-US" smtClean="0"/>
              <a:t>。</a:t>
            </a:r>
            <a:endParaRPr lang="zh-CN" altLang="en-US" smtClean="0"/>
          </a:p>
          <a:p>
            <a:pPr algn="just"/>
            <a:r>
              <a:rPr lang="zh-CN" altLang="en-US" smtClean="0">
                <a:solidFill>
                  <a:schemeClr val="hlink"/>
                </a:solidFill>
              </a:rPr>
              <a:t>运输层提供</a:t>
            </a:r>
            <a:r>
              <a:rPr lang="zh-CN" altLang="en-US" smtClean="0"/>
              <a:t>应用进程间</a:t>
            </a:r>
            <a:r>
              <a:rPr lang="zh-CN" altLang="en-US" smtClean="0">
                <a:solidFill>
                  <a:schemeClr val="hlink"/>
                </a:solidFill>
              </a:rPr>
              <a:t>的逻辑通信</a:t>
            </a:r>
            <a:r>
              <a:rPr lang="zh-CN" altLang="en-US" smtClean="0"/>
              <a:t>”。</a:t>
            </a:r>
            <a:endParaRPr lang="zh-CN" altLang="en-US" smtClean="0"/>
          </a:p>
          <a:p>
            <a:pPr algn="just"/>
            <a:endParaRPr lang="zh-CN" altLang="en-US" smtClean="0"/>
          </a:p>
          <a:p>
            <a:pPr eaLnBrk="1" hangingPunct="1"/>
            <a:endParaRPr lang="zh-CN" altLang="zh-CN"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86128E0-7903-490F-ABB0-F2908B45E810}" type="slidenum">
              <a:rPr lang="en-US" altLang="zh-CN"/>
            </a:fld>
            <a:endParaRPr lang="en-US" altLang="zh-CN"/>
          </a:p>
        </p:txBody>
      </p:sp>
      <p:sp>
        <p:nvSpPr>
          <p:cNvPr id="604162" name="Rectangle 2"/>
          <p:cNvSpPr>
            <a:spLocks noGrp="1" noRot="1" noChangeAspect="1" noChangeArrowheads="1" noTextEdit="1"/>
          </p:cNvSpPr>
          <p:nvPr>
            <p:ph type="sldImg"/>
          </p:nvPr>
        </p:nvSpPr>
        <p:spPr/>
      </p:sp>
      <p:sp>
        <p:nvSpPr>
          <p:cNvPr id="604163"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22FE2E9-C320-44B3-A6A3-26B853E08242}" type="slidenum">
              <a:rPr lang="en-US" altLang="zh-CN"/>
            </a:fld>
            <a:endParaRPr lang="en-US" altLang="zh-CN"/>
          </a:p>
        </p:txBody>
      </p:sp>
      <p:sp>
        <p:nvSpPr>
          <p:cNvPr id="605186" name="Rectangle 2"/>
          <p:cNvSpPr>
            <a:spLocks noGrp="1" noRot="1" noChangeAspect="1" noChangeArrowheads="1" noTextEdit="1"/>
          </p:cNvSpPr>
          <p:nvPr>
            <p:ph type="sldImg"/>
          </p:nvPr>
        </p:nvSpPr>
        <p:spPr/>
      </p:sp>
      <p:sp>
        <p:nvSpPr>
          <p:cNvPr id="605187" name="Rectangle 3"/>
          <p:cNvSpPr>
            <a:spLocks noGrp="1" noChangeArrowheads="1"/>
          </p:cNvSpPr>
          <p:nvPr>
            <p:ph type="body" idx="1"/>
          </p:nvPr>
        </p:nvSpPr>
        <p:spPr/>
        <p:txBody>
          <a:bodyPr/>
          <a:lstStyle/>
          <a:p>
            <a:r>
              <a:rPr lang="zh-CN" altLang="zh-CN" dirty="0" smtClean="0"/>
              <a:t>当</a:t>
            </a:r>
            <a:r>
              <a:rPr lang="en-US" altLang="zh-CN" dirty="0" smtClean="0"/>
              <a:t>URG=l</a:t>
            </a:r>
            <a:r>
              <a:rPr lang="zh-CN" altLang="zh-CN" dirty="0" smtClean="0"/>
              <a:t>时，表明紧急指针字段有效。它告诉系统此报文段中有紧急数据，应尽快传送（相当于高优先级的数据</a:t>
            </a:r>
            <a:r>
              <a:rPr lang="zh-CN" altLang="en-US" dirty="0" smtClean="0"/>
              <a:t>）</a:t>
            </a:r>
            <a:r>
              <a:rPr lang="zh-CN" altLang="zh-CN" dirty="0" smtClean="0"/>
              <a:t>，而不要按原来的排队顺序来传送。</a:t>
            </a:r>
            <a:endParaRPr lang="zh-CN" altLang="zh-CN"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80837CE-71F9-44FA-818D-9B696A7423C0}" type="slidenum">
              <a:rPr lang="en-US" altLang="zh-CN"/>
            </a:fld>
            <a:endParaRPr lang="en-US" altLang="zh-CN"/>
          </a:p>
        </p:txBody>
      </p:sp>
      <p:sp>
        <p:nvSpPr>
          <p:cNvPr id="606210" name="Rectangle 2"/>
          <p:cNvSpPr>
            <a:spLocks noGrp="1" noRot="1" noChangeAspect="1" noChangeArrowheads="1" noTextEdit="1"/>
          </p:cNvSpPr>
          <p:nvPr>
            <p:ph type="sldImg"/>
          </p:nvPr>
        </p:nvSpPr>
        <p:spPr/>
      </p:sp>
      <p:sp>
        <p:nvSpPr>
          <p:cNvPr id="606211" name="Rectangle 3"/>
          <p:cNvSpPr>
            <a:spLocks noGrp="1" noChangeArrowheads="1"/>
          </p:cNvSpPr>
          <p:nvPr>
            <p:ph type="body" idx="1"/>
          </p:nvPr>
        </p:nvSpPr>
        <p:spPr/>
        <p:txBody>
          <a:bodyPr/>
          <a:lstStyle/>
          <a:p>
            <a:endParaRPr lang="zh-CN" altLang="zh-CN"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0202C34-2D32-4DF7-8709-7888CF33CCF7}" type="slidenum">
              <a:rPr lang="en-US" altLang="zh-CN"/>
            </a:fld>
            <a:endParaRPr lang="en-US" altLang="zh-CN"/>
          </a:p>
        </p:txBody>
      </p:sp>
      <p:sp>
        <p:nvSpPr>
          <p:cNvPr id="607234" name="Rectangle 2"/>
          <p:cNvSpPr>
            <a:spLocks noGrp="1" noRot="1" noChangeAspect="1" noChangeArrowheads="1" noTextEdit="1"/>
          </p:cNvSpPr>
          <p:nvPr>
            <p:ph type="sldImg"/>
          </p:nvPr>
        </p:nvSpPr>
        <p:spPr/>
      </p:sp>
      <p:sp>
        <p:nvSpPr>
          <p:cNvPr id="607235" name="Rectangle 3"/>
          <p:cNvSpPr>
            <a:spLocks noGrp="1" noChangeArrowheads="1"/>
          </p:cNvSpPr>
          <p:nvPr>
            <p:ph type="body" idx="1"/>
          </p:nvPr>
        </p:nvSpPr>
        <p:spPr/>
        <p:txBody>
          <a:bodyPr/>
          <a:lstStyle/>
          <a:p>
            <a:r>
              <a:rPr lang="zh-CN" altLang="zh-CN" dirty="0" smtClean="0"/>
              <a:t>推送</a:t>
            </a:r>
            <a:r>
              <a:rPr lang="en-US" altLang="zh-CN" dirty="0" smtClean="0"/>
              <a:t>PSH</a:t>
            </a:r>
            <a:r>
              <a:rPr lang="zh-CN" altLang="zh-CN" dirty="0" smtClean="0"/>
              <a:t>（</a:t>
            </a:r>
            <a:r>
              <a:rPr lang="en-US" altLang="zh-CN" dirty="0" err="1" smtClean="0"/>
              <a:t>PuSH</a:t>
            </a:r>
            <a:r>
              <a:rPr lang="zh-CN" altLang="zh-CN" dirty="0" smtClean="0"/>
              <a:t>） 当两个应用进程进行交互式的通信时，有时在一端的应用进程希望在键入一个命令后立即就能够收到对方的响应。</a:t>
            </a:r>
            <a:endParaRPr lang="zh-CN" altLang="en-US" dirty="0" smtClean="0"/>
          </a:p>
          <a:p>
            <a:endParaRPr lang="zh-CN" altLang="zh-CN" dirty="0" smtClean="0"/>
          </a:p>
          <a:p>
            <a:endParaRPr lang="zh-CN" altLang="zh-CN"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7BF79B0-263E-474D-A257-15D5D102B3B9}" type="slidenum">
              <a:rPr lang="en-US" altLang="zh-CN"/>
            </a:fld>
            <a:endParaRPr lang="en-US" altLang="zh-CN"/>
          </a:p>
        </p:txBody>
      </p:sp>
      <p:sp>
        <p:nvSpPr>
          <p:cNvPr id="608258" name="Rectangle 2"/>
          <p:cNvSpPr>
            <a:spLocks noGrp="1" noRot="1" noChangeAspect="1" noChangeArrowheads="1" noTextEdit="1"/>
          </p:cNvSpPr>
          <p:nvPr>
            <p:ph type="sldImg"/>
          </p:nvPr>
        </p:nvSpPr>
        <p:spPr/>
      </p:sp>
      <p:sp>
        <p:nvSpPr>
          <p:cNvPr id="608259"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2F278D9-C93D-4BAB-AD05-E57ED1269213}" type="slidenum">
              <a:rPr lang="en-US" altLang="zh-CN"/>
            </a:fld>
            <a:endParaRPr lang="en-US" altLang="zh-CN"/>
          </a:p>
        </p:txBody>
      </p:sp>
      <p:sp>
        <p:nvSpPr>
          <p:cNvPr id="609282" name="Rectangle 2"/>
          <p:cNvSpPr>
            <a:spLocks noGrp="1" noRot="1" noChangeAspect="1" noChangeArrowheads="1" noTextEdit="1"/>
          </p:cNvSpPr>
          <p:nvPr>
            <p:ph type="sldImg"/>
          </p:nvPr>
        </p:nvSpPr>
        <p:spPr/>
      </p:sp>
      <p:sp>
        <p:nvSpPr>
          <p:cNvPr id="609283" name="Rectangle 3"/>
          <p:cNvSpPr>
            <a:spLocks noGrp="1" noChangeArrowheads="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defRPr/>
            </a:pPr>
            <a:r>
              <a:rPr lang="zh-CN" altLang="zh-CN" dirty="0" smtClean="0"/>
              <a:t>同步</a:t>
            </a:r>
            <a:r>
              <a:rPr lang="en-US" altLang="zh-CN" dirty="0" smtClean="0"/>
              <a:t>SYN</a:t>
            </a:r>
            <a:r>
              <a:rPr lang="zh-CN" altLang="zh-CN" dirty="0" smtClean="0"/>
              <a:t>（</a:t>
            </a:r>
            <a:r>
              <a:rPr lang="en-US" altLang="zh-CN" dirty="0" err="1" smtClean="0"/>
              <a:t>SYNchronization</a:t>
            </a:r>
            <a:r>
              <a:rPr lang="zh-CN" altLang="zh-CN" dirty="0" smtClean="0"/>
              <a:t>） 在连接建立时用来同步序号。当</a:t>
            </a:r>
            <a:r>
              <a:rPr lang="en-US" altLang="zh-CN" dirty="0" smtClean="0"/>
              <a:t>SYN=1</a:t>
            </a:r>
            <a:r>
              <a:rPr lang="zh-CN" altLang="zh-CN" dirty="0" smtClean="0"/>
              <a:t>而</a:t>
            </a:r>
            <a:r>
              <a:rPr lang="en-US" altLang="zh-CN" dirty="0" smtClean="0"/>
              <a:t>ACK=0</a:t>
            </a:r>
            <a:r>
              <a:rPr lang="zh-CN" altLang="zh-CN" dirty="0" smtClean="0"/>
              <a:t>时，表明这是一个连接请求报文段。对方若同意建立连接，则应在响应的报文段中使</a:t>
            </a:r>
            <a:r>
              <a:rPr lang="en-US" altLang="zh-CN" dirty="0" smtClean="0"/>
              <a:t>SYN=1</a:t>
            </a:r>
            <a:r>
              <a:rPr lang="zh-CN" altLang="zh-CN" dirty="0" smtClean="0"/>
              <a:t>和</a:t>
            </a:r>
            <a:r>
              <a:rPr lang="en-US" altLang="zh-CN" dirty="0" smtClean="0"/>
              <a:t>ACK=1</a:t>
            </a:r>
            <a:r>
              <a:rPr lang="zh-CN" altLang="zh-CN" dirty="0" smtClean="0"/>
              <a:t>。因此，</a:t>
            </a:r>
            <a:r>
              <a:rPr lang="en-US" altLang="zh-CN" dirty="0" smtClean="0"/>
              <a:t>SYN</a:t>
            </a:r>
            <a:r>
              <a:rPr lang="zh-CN" altLang="zh-CN" dirty="0" smtClean="0"/>
              <a:t>置为</a:t>
            </a:r>
            <a:r>
              <a:rPr lang="en-US" altLang="zh-CN" dirty="0" smtClean="0"/>
              <a:t>1</a:t>
            </a:r>
            <a:r>
              <a:rPr lang="zh-CN" altLang="zh-CN" dirty="0" smtClean="0"/>
              <a:t>就表示这是一个连接请求或连接接受报文。</a:t>
            </a:r>
            <a:endParaRPr lang="en-US" altLang="zh-CN" dirty="0" smtClean="0"/>
          </a:p>
          <a:p>
            <a:endParaRPr lang="zh-CN" altLang="zh-CN"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FBC64E4-21CD-4544-8FF4-D5D1EAD64E17}" type="slidenum">
              <a:rPr lang="en-US" altLang="zh-CN"/>
            </a:fld>
            <a:endParaRPr lang="en-US" altLang="zh-CN"/>
          </a:p>
        </p:txBody>
      </p:sp>
      <p:sp>
        <p:nvSpPr>
          <p:cNvPr id="610306" name="Rectangle 2"/>
          <p:cNvSpPr>
            <a:spLocks noGrp="1" noRot="1" noChangeAspect="1" noChangeArrowheads="1" noTextEdit="1"/>
          </p:cNvSpPr>
          <p:nvPr>
            <p:ph type="sldImg"/>
          </p:nvPr>
        </p:nvSpPr>
        <p:spPr/>
      </p:sp>
      <p:sp>
        <p:nvSpPr>
          <p:cNvPr id="610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1903747-4457-4D26-879F-0F52D3218216}" type="slidenum">
              <a:rPr lang="en-US" altLang="zh-CN"/>
            </a:fld>
            <a:endParaRPr lang="en-US" altLang="zh-CN"/>
          </a:p>
        </p:txBody>
      </p:sp>
      <p:sp>
        <p:nvSpPr>
          <p:cNvPr id="611330" name="Rectangle 2"/>
          <p:cNvSpPr>
            <a:spLocks noGrp="1" noRot="1" noChangeAspect="1" noChangeArrowheads="1" noTextEdit="1"/>
          </p:cNvSpPr>
          <p:nvPr>
            <p:ph type="sldImg"/>
          </p:nvPr>
        </p:nvSpPr>
        <p:spPr/>
      </p:sp>
      <p:sp>
        <p:nvSpPr>
          <p:cNvPr id="611331" name="Rectangle 3"/>
          <p:cNvSpPr>
            <a:spLocks noGrp="1" noChangeArrowheads="1"/>
          </p:cNvSpPr>
          <p:nvPr>
            <p:ph type="body" idx="1"/>
          </p:nvPr>
        </p:nvSpPr>
        <p:spPr/>
        <p:txBody>
          <a:bodyPr/>
          <a:lstStyle/>
          <a:p>
            <a:r>
              <a:rPr lang="zh-CN" altLang="zh-CN" dirty="0" smtClean="0"/>
              <a:t>窗口</a:t>
            </a:r>
            <a:r>
              <a:rPr lang="en-US" altLang="zh-CN" dirty="0" smtClean="0"/>
              <a:t>  </a:t>
            </a:r>
            <a:r>
              <a:rPr lang="zh-CN" altLang="zh-CN" dirty="0" smtClean="0"/>
              <a:t>占</a:t>
            </a:r>
            <a:r>
              <a:rPr lang="en-US" altLang="zh-CN" dirty="0" smtClean="0"/>
              <a:t>2</a:t>
            </a:r>
            <a:r>
              <a:rPr lang="zh-CN" altLang="zh-CN" dirty="0" smtClean="0"/>
              <a:t>字节。窗口值是</a:t>
            </a:r>
            <a:r>
              <a:rPr lang="en-US" altLang="zh-CN" dirty="0" smtClean="0"/>
              <a:t>[0</a:t>
            </a:r>
            <a:r>
              <a:rPr lang="zh-CN" altLang="zh-CN" dirty="0" smtClean="0"/>
              <a:t>，</a:t>
            </a:r>
            <a:r>
              <a:rPr lang="en-US" altLang="zh-CN" dirty="0" smtClean="0"/>
              <a:t>2</a:t>
            </a:r>
            <a:r>
              <a:rPr lang="en-US" altLang="zh-CN" baseline="30000" dirty="0" smtClean="0"/>
              <a:t>16</a:t>
            </a:r>
            <a:r>
              <a:rPr lang="en-US" altLang="zh-CN" dirty="0" smtClean="0"/>
              <a:t>-1]</a:t>
            </a:r>
            <a:r>
              <a:rPr lang="zh-CN" altLang="zh-CN" dirty="0" smtClean="0"/>
              <a:t>之间的整数。</a:t>
            </a:r>
            <a:r>
              <a:rPr lang="en-US" altLang="zh-CN" dirty="0" smtClean="0"/>
              <a:t>TCP</a:t>
            </a:r>
            <a:r>
              <a:rPr lang="zh-CN" altLang="zh-CN" dirty="0" smtClean="0"/>
              <a:t>协议有流量控制功能，窗口值告诉对方：从本报文段首部中的确认号算起，接收方目前允许对方发送的数据量（单位是字节）。</a:t>
            </a:r>
            <a:endParaRPr lang="zh-CN" altLang="zh-CN"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4DFE3FD-70D8-42BC-8EB9-037E96799F79}" type="slidenum">
              <a:rPr lang="en-US" altLang="zh-CN"/>
            </a:fld>
            <a:endParaRPr lang="en-US" altLang="zh-CN"/>
          </a:p>
        </p:txBody>
      </p:sp>
      <p:sp>
        <p:nvSpPr>
          <p:cNvPr id="612354" name="Rectangle 2"/>
          <p:cNvSpPr>
            <a:spLocks noGrp="1" noRot="1" noChangeAspect="1" noChangeArrowheads="1" noTextEdit="1"/>
          </p:cNvSpPr>
          <p:nvPr>
            <p:ph type="sldImg"/>
          </p:nvPr>
        </p:nvSpPr>
        <p:spPr/>
      </p:sp>
      <p:sp>
        <p:nvSpPr>
          <p:cNvPr id="612355"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1082442-CA2F-4A2D-B04C-648F5B96AF49}" type="slidenum">
              <a:rPr lang="en-US" altLang="zh-CN"/>
            </a:fld>
            <a:endParaRPr lang="en-US" altLang="zh-CN"/>
          </a:p>
        </p:txBody>
      </p:sp>
      <p:sp>
        <p:nvSpPr>
          <p:cNvPr id="613378" name="Rectangle 2"/>
          <p:cNvSpPr>
            <a:spLocks noGrp="1" noRot="1" noChangeAspect="1" noChangeArrowheads="1" noTextEdit="1"/>
          </p:cNvSpPr>
          <p:nvPr>
            <p:ph type="sldImg"/>
          </p:nvPr>
        </p:nvSpPr>
        <p:spPr/>
      </p:sp>
      <p:sp>
        <p:nvSpPr>
          <p:cNvPr id="613379" name="Rectangle 3"/>
          <p:cNvSpPr>
            <a:spLocks noGrp="1" noChangeArrowheads="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defRPr/>
            </a:pPr>
            <a:r>
              <a:rPr lang="zh-CN" altLang="zh-CN" dirty="0" smtClean="0"/>
              <a:t>紧急指针 占</a:t>
            </a:r>
            <a:r>
              <a:rPr lang="en-US" altLang="zh-CN" dirty="0" smtClean="0"/>
              <a:t>2</a:t>
            </a:r>
            <a:r>
              <a:rPr lang="zh-CN" altLang="zh-CN" dirty="0" smtClean="0"/>
              <a:t>字节。紧急指针仅在</a:t>
            </a:r>
            <a:r>
              <a:rPr lang="en-US" altLang="zh-CN" dirty="0" smtClean="0"/>
              <a:t>URG=1</a:t>
            </a:r>
            <a:r>
              <a:rPr lang="zh-CN" altLang="zh-CN" dirty="0" smtClean="0"/>
              <a:t>时才有意义，它指出本报文段中的紧急数据的字节数（紧急数据结束后就是普通数据）。因此紧急指针指出了紧急数据的末尾在报文段中的位置。</a:t>
            </a:r>
            <a:endParaRPr lang="en-US" altLang="zh-CN" dirty="0" smtClean="0"/>
          </a:p>
          <a:p>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987E0BB7-45A1-46E9-B7A3-90DAC7F14ED7}" type="slidenum">
              <a:rPr lang="en-US" altLang="zh-CN" smtClean="0"/>
            </a:fld>
            <a:endParaRPr lang="en-US" altLang="zh-CN" smtClean="0"/>
          </a:p>
        </p:txBody>
      </p:sp>
      <p:sp>
        <p:nvSpPr>
          <p:cNvPr id="120835" name="Rectangle 2"/>
          <p:cNvSpPr>
            <a:spLocks noGrp="1" noRot="1" noChangeAspect="1" noChangeArrowheads="1" noTextEdit="1"/>
          </p:cNvSpPr>
          <p:nvPr>
            <p:ph type="sldImg"/>
          </p:nvPr>
        </p:nvSpPr>
        <p:spPr/>
      </p:sp>
      <p:sp>
        <p:nvSpPr>
          <p:cNvPr id="12083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2B672CC-2B46-49E3-81DB-CB1E04C54C96}" type="slidenum">
              <a:rPr lang="en-US" altLang="zh-CN"/>
            </a:fld>
            <a:endParaRPr lang="en-US" altLang="zh-CN"/>
          </a:p>
        </p:txBody>
      </p:sp>
      <p:sp>
        <p:nvSpPr>
          <p:cNvPr id="614402" name="Rectangle 2"/>
          <p:cNvSpPr>
            <a:spLocks noGrp="1" noRot="1" noChangeAspect="1" noChangeArrowheads="1" noTextEdit="1"/>
          </p:cNvSpPr>
          <p:nvPr>
            <p:ph type="sldImg"/>
          </p:nvPr>
        </p:nvSpPr>
        <p:spPr/>
      </p:sp>
      <p:sp>
        <p:nvSpPr>
          <p:cNvPr id="6144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839ED9E-E0B5-4880-B690-92215833F9D5}" type="slidenum">
              <a:rPr lang="en-US" altLang="zh-CN"/>
            </a:fld>
            <a:endParaRPr lang="en-US" altLang="zh-CN"/>
          </a:p>
        </p:txBody>
      </p:sp>
      <p:sp>
        <p:nvSpPr>
          <p:cNvPr id="722946" name="Rectangle 2"/>
          <p:cNvSpPr>
            <a:spLocks noGrp="1" noRot="1" noChangeAspect="1" noChangeArrowheads="1" noTextEdit="1"/>
          </p:cNvSpPr>
          <p:nvPr>
            <p:ph type="sldImg"/>
          </p:nvPr>
        </p:nvSpPr>
        <p:spPr/>
      </p:sp>
      <p:sp>
        <p:nvSpPr>
          <p:cNvPr id="7229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0DF4221-1A64-4B93-AD68-B6A18E70C885}" type="slidenum">
              <a:rPr lang="en-US" altLang="zh-CN"/>
            </a:fld>
            <a:endParaRPr lang="en-US" altLang="zh-CN"/>
          </a:p>
        </p:txBody>
      </p:sp>
      <p:sp>
        <p:nvSpPr>
          <p:cNvPr id="615426" name="Rectangle 2"/>
          <p:cNvSpPr>
            <a:spLocks noGrp="1" noRot="1" noChangeAspect="1" noChangeArrowheads="1" noTextEdit="1"/>
          </p:cNvSpPr>
          <p:nvPr>
            <p:ph type="sldImg"/>
          </p:nvPr>
        </p:nvSpPr>
        <p:spPr/>
      </p:sp>
      <p:sp>
        <p:nvSpPr>
          <p:cNvPr id="615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F7086A1-AA6B-4540-9AEA-06C3FCB8888D}" type="slidenum">
              <a:rPr lang="en-US" altLang="zh-CN"/>
            </a:fld>
            <a:endParaRPr lang="en-US" altLang="zh-CN"/>
          </a:p>
        </p:txBody>
      </p:sp>
      <p:sp>
        <p:nvSpPr>
          <p:cNvPr id="935938" name="Rectangle 2"/>
          <p:cNvSpPr>
            <a:spLocks noGrp="1" noRot="1" noChangeAspect="1" noChangeArrowheads="1" noTextEdit="1"/>
          </p:cNvSpPr>
          <p:nvPr>
            <p:ph type="sldImg"/>
          </p:nvPr>
        </p:nvSpPr>
        <p:spPr/>
      </p:sp>
      <p:sp>
        <p:nvSpPr>
          <p:cNvPr id="935939"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F7086A1-AA6B-4540-9AEA-06C3FCB8888D}" type="slidenum">
              <a:rPr lang="en-US" altLang="zh-CN"/>
            </a:fld>
            <a:endParaRPr lang="en-US" altLang="zh-CN"/>
          </a:p>
        </p:txBody>
      </p:sp>
      <p:sp>
        <p:nvSpPr>
          <p:cNvPr id="935938" name="Rectangle 2"/>
          <p:cNvSpPr>
            <a:spLocks noGrp="1" noRot="1" noChangeAspect="1" noChangeArrowheads="1" noTextEdit="1"/>
          </p:cNvSpPr>
          <p:nvPr>
            <p:ph type="sldImg"/>
          </p:nvPr>
        </p:nvSpPr>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7500" lnSpcReduction="20000"/>
          </a:bodyPr>
          <a:lstStyle/>
          <a:p>
            <a:r>
              <a:rPr lang="zh-CN" altLang="en-US" sz="3000" dirty="0" smtClean="0">
                <a:solidFill>
                  <a:srgbClr val="FF0000"/>
                </a:solidFill>
              </a:rPr>
              <a:t>确认丢失</a:t>
            </a:r>
            <a:endParaRPr lang="en-US" altLang="zh-CN" sz="3000" dirty="0" smtClean="0">
              <a:solidFill>
                <a:srgbClr val="FF0000"/>
              </a:solidFill>
            </a:endParaRPr>
          </a:p>
          <a:p>
            <a:pPr lvl="1"/>
            <a:r>
              <a:rPr lang="zh-CN" altLang="en-US" sz="2600" dirty="0" smtClean="0"/>
              <a:t>若 </a:t>
            </a:r>
            <a:r>
              <a:rPr lang="en-US" altLang="zh-CN" sz="2600" dirty="0" smtClean="0"/>
              <a:t>B </a:t>
            </a:r>
            <a:r>
              <a:rPr lang="zh-CN" altLang="zh-CN" sz="2600" dirty="0" smtClean="0"/>
              <a:t>所发送的对</a:t>
            </a:r>
            <a:r>
              <a:rPr lang="en-US" altLang="zh-CN" sz="2600" dirty="0" smtClean="0"/>
              <a:t> M1 </a:t>
            </a:r>
            <a:r>
              <a:rPr lang="zh-CN" altLang="zh-CN" sz="2600" dirty="0" smtClean="0"/>
              <a:t>的确认丢失了</a:t>
            </a:r>
            <a:r>
              <a:rPr lang="zh-CN" altLang="en-US" sz="2600" dirty="0" smtClean="0"/>
              <a:t>，那么 </a:t>
            </a:r>
            <a:r>
              <a:rPr lang="en-US" altLang="zh-CN" sz="2600" dirty="0" smtClean="0"/>
              <a:t>A </a:t>
            </a:r>
            <a:r>
              <a:rPr lang="zh-CN" altLang="zh-CN" sz="2600" dirty="0" smtClean="0"/>
              <a:t>在设定的超时重传时间内</a:t>
            </a:r>
            <a:r>
              <a:rPr lang="zh-CN" altLang="en-US" sz="2600" dirty="0" smtClean="0"/>
              <a:t>不能</a:t>
            </a:r>
            <a:r>
              <a:rPr lang="zh-CN" altLang="zh-CN" sz="2600" dirty="0" smtClean="0"/>
              <a:t>收到确认，但</a:t>
            </a:r>
            <a:r>
              <a:rPr lang="en-US" altLang="zh-CN" sz="2600" dirty="0" smtClean="0"/>
              <a:t> A </a:t>
            </a:r>
            <a:r>
              <a:rPr lang="zh-CN" altLang="zh-CN" sz="2600" dirty="0" smtClean="0"/>
              <a:t>并无法知道</a:t>
            </a:r>
            <a:r>
              <a:rPr lang="zh-CN" altLang="en-US" sz="2600" dirty="0" smtClean="0"/>
              <a:t>：</a:t>
            </a:r>
            <a:r>
              <a:rPr lang="zh-CN" altLang="zh-CN" sz="2600" dirty="0" smtClean="0"/>
              <a:t>是自己发送的分组出错、丢失</a:t>
            </a:r>
            <a:r>
              <a:rPr lang="zh-CN" altLang="en-US" sz="2600" dirty="0" smtClean="0"/>
              <a:t>了</a:t>
            </a:r>
            <a:r>
              <a:rPr lang="zh-CN" altLang="zh-CN" sz="2600" dirty="0" smtClean="0"/>
              <a:t>，</a:t>
            </a:r>
            <a:r>
              <a:rPr lang="zh-CN" altLang="zh-CN" sz="2600" dirty="0" smtClean="0">
                <a:solidFill>
                  <a:srgbClr val="0000FF"/>
                </a:solidFill>
              </a:rPr>
              <a:t>或者</a:t>
            </a:r>
            <a:r>
              <a:rPr lang="en-US" altLang="zh-CN" sz="2600" dirty="0" smtClean="0">
                <a:solidFill>
                  <a:srgbClr val="0000FF"/>
                </a:solidFill>
              </a:rPr>
              <a:t> </a:t>
            </a:r>
            <a:r>
              <a:rPr lang="zh-CN" altLang="zh-CN" sz="2600" dirty="0" smtClean="0"/>
              <a:t>是</a:t>
            </a:r>
            <a:r>
              <a:rPr lang="en-US" altLang="zh-CN" sz="2600" dirty="0" smtClean="0"/>
              <a:t> B </a:t>
            </a:r>
            <a:r>
              <a:rPr lang="zh-CN" altLang="zh-CN" sz="2600" dirty="0" smtClean="0"/>
              <a:t>发送的确认丢失了。因此</a:t>
            </a:r>
            <a:r>
              <a:rPr lang="en-US" altLang="zh-CN" sz="2600" dirty="0" smtClean="0"/>
              <a:t> </a:t>
            </a:r>
            <a:r>
              <a:rPr lang="en-US" altLang="zh-CN" sz="2600" dirty="0" smtClean="0">
                <a:solidFill>
                  <a:srgbClr val="FF0000"/>
                </a:solidFill>
              </a:rPr>
              <a:t>A </a:t>
            </a:r>
            <a:r>
              <a:rPr lang="zh-CN" altLang="zh-CN" sz="2600" dirty="0" smtClean="0">
                <a:solidFill>
                  <a:srgbClr val="FF0000"/>
                </a:solidFill>
              </a:rPr>
              <a:t>在超时计时器到期后就要重传</a:t>
            </a:r>
            <a:r>
              <a:rPr lang="en-US" altLang="zh-CN" sz="2600" dirty="0" smtClean="0">
                <a:solidFill>
                  <a:srgbClr val="FF0000"/>
                </a:solidFill>
              </a:rPr>
              <a:t> M1</a:t>
            </a:r>
            <a:r>
              <a:rPr lang="zh-CN" altLang="zh-CN" sz="2600" dirty="0" smtClean="0">
                <a:solidFill>
                  <a:srgbClr val="FF0000"/>
                </a:solidFill>
              </a:rPr>
              <a:t>。</a:t>
            </a:r>
            <a:endParaRPr lang="en-US" altLang="zh-CN" sz="2600" dirty="0" smtClean="0">
              <a:solidFill>
                <a:srgbClr val="FF0000"/>
              </a:solidFill>
            </a:endParaRPr>
          </a:p>
          <a:p>
            <a:pPr lvl="1"/>
            <a:r>
              <a:rPr lang="zh-CN" altLang="zh-CN" sz="2600" dirty="0" smtClean="0"/>
              <a:t>假定</a:t>
            </a:r>
            <a:r>
              <a:rPr lang="en-US" altLang="zh-CN" sz="2600" dirty="0" smtClean="0"/>
              <a:t> B </a:t>
            </a:r>
            <a:r>
              <a:rPr lang="zh-CN" altLang="zh-CN" sz="2600" dirty="0" smtClean="0"/>
              <a:t>又收到了重传的分组</a:t>
            </a:r>
            <a:r>
              <a:rPr lang="en-US" altLang="zh-CN" sz="2600" dirty="0" smtClean="0"/>
              <a:t> M1</a:t>
            </a:r>
            <a:r>
              <a:rPr lang="zh-CN" altLang="zh-CN" sz="2600" dirty="0" smtClean="0"/>
              <a:t>。这时</a:t>
            </a:r>
            <a:r>
              <a:rPr lang="en-US" altLang="zh-CN" sz="2600" dirty="0" smtClean="0"/>
              <a:t> B </a:t>
            </a:r>
            <a:r>
              <a:rPr lang="zh-CN" altLang="zh-CN" sz="2600" dirty="0" smtClean="0"/>
              <a:t>应采取两个行动</a:t>
            </a:r>
            <a:r>
              <a:rPr lang="zh-CN" altLang="en-US" sz="2600" dirty="0" smtClean="0"/>
              <a:t>：</a:t>
            </a:r>
            <a:endParaRPr lang="zh-CN" altLang="zh-CN" sz="2600" dirty="0" smtClean="0"/>
          </a:p>
          <a:p>
            <a:pPr lvl="2"/>
            <a:r>
              <a:rPr lang="zh-CN" altLang="zh-CN" sz="2200" dirty="0" smtClean="0"/>
              <a:t>第一，</a:t>
            </a:r>
            <a:r>
              <a:rPr lang="zh-CN" altLang="zh-CN" sz="2200" dirty="0" smtClean="0">
                <a:solidFill>
                  <a:srgbClr val="FF0000"/>
                </a:solidFill>
              </a:rPr>
              <a:t>丢弃</a:t>
            </a:r>
            <a:r>
              <a:rPr lang="zh-CN" altLang="zh-CN" sz="2200" dirty="0" smtClean="0"/>
              <a:t>这个重复的分组</a:t>
            </a:r>
            <a:r>
              <a:rPr lang="en-US" altLang="zh-CN" sz="2200" dirty="0" smtClean="0"/>
              <a:t> M1</a:t>
            </a:r>
            <a:r>
              <a:rPr lang="zh-CN" altLang="zh-CN" sz="2200" dirty="0" smtClean="0"/>
              <a:t>，不向上层交付。</a:t>
            </a:r>
            <a:endParaRPr lang="zh-CN" altLang="zh-CN" sz="2200" dirty="0" smtClean="0"/>
          </a:p>
          <a:p>
            <a:pPr lvl="2"/>
            <a:r>
              <a:rPr lang="zh-CN" altLang="zh-CN" sz="2200" dirty="0" smtClean="0"/>
              <a:t>第二，</a:t>
            </a:r>
            <a:r>
              <a:rPr lang="zh-CN" altLang="zh-CN" sz="2200" dirty="0" smtClean="0">
                <a:solidFill>
                  <a:srgbClr val="FF0000"/>
                </a:solidFill>
              </a:rPr>
              <a:t>向</a:t>
            </a:r>
            <a:r>
              <a:rPr lang="en-US" altLang="zh-CN" sz="2200" dirty="0" smtClean="0">
                <a:solidFill>
                  <a:srgbClr val="FF0000"/>
                </a:solidFill>
              </a:rPr>
              <a:t> A </a:t>
            </a:r>
            <a:r>
              <a:rPr lang="zh-CN" altLang="zh-CN" sz="2200" dirty="0" smtClean="0">
                <a:solidFill>
                  <a:srgbClr val="FF0000"/>
                </a:solidFill>
              </a:rPr>
              <a:t>发送确认。</a:t>
            </a:r>
            <a:r>
              <a:rPr lang="zh-CN" altLang="zh-CN" sz="2200" dirty="0" smtClean="0"/>
              <a:t>不能认为已经发送过确认就不再发送，因为</a:t>
            </a:r>
            <a:r>
              <a:rPr lang="en-US" altLang="zh-CN" sz="2200" dirty="0" smtClean="0"/>
              <a:t> A </a:t>
            </a:r>
            <a:r>
              <a:rPr lang="zh-CN" altLang="zh-CN" sz="2200" dirty="0" smtClean="0"/>
              <a:t>之所以重传</a:t>
            </a:r>
            <a:r>
              <a:rPr lang="en-US" altLang="zh-CN" sz="2200" dirty="0" smtClean="0"/>
              <a:t> M1 </a:t>
            </a:r>
            <a:r>
              <a:rPr lang="zh-CN" altLang="zh-CN" sz="2200" dirty="0" smtClean="0"/>
              <a:t>就表示</a:t>
            </a:r>
            <a:r>
              <a:rPr lang="en-US" altLang="zh-CN" sz="2200" dirty="0" smtClean="0"/>
              <a:t> A </a:t>
            </a:r>
            <a:r>
              <a:rPr lang="zh-CN" altLang="zh-CN" sz="2200" dirty="0" smtClean="0"/>
              <a:t>没有收到对</a:t>
            </a:r>
            <a:r>
              <a:rPr lang="en-US" altLang="zh-CN" sz="2200" dirty="0" smtClean="0"/>
              <a:t> M1 </a:t>
            </a:r>
            <a:r>
              <a:rPr lang="zh-CN" altLang="zh-CN" sz="2200" dirty="0" smtClean="0"/>
              <a:t>的确认。</a:t>
            </a:r>
            <a:endParaRPr lang="en-US" altLang="zh-CN" sz="2200" dirty="0" smtClean="0"/>
          </a:p>
          <a:p>
            <a:endParaRPr lang="en-US" altLang="zh-CN" dirty="0" smtClean="0">
              <a:solidFill>
                <a:srgbClr val="FF0000"/>
              </a:solidFill>
            </a:endParaRPr>
          </a:p>
          <a:p>
            <a:r>
              <a:rPr lang="zh-CN" altLang="en-US" dirty="0" smtClean="0">
                <a:solidFill>
                  <a:srgbClr val="FF0000"/>
                </a:solidFill>
              </a:rPr>
              <a:t>确认迟到</a:t>
            </a:r>
            <a:endParaRPr lang="en-US" altLang="zh-CN" dirty="0" smtClean="0">
              <a:solidFill>
                <a:srgbClr val="FF0000"/>
              </a:solidFill>
            </a:endParaRPr>
          </a:p>
          <a:p>
            <a:pPr lvl="1"/>
            <a:r>
              <a:rPr lang="zh-CN" altLang="zh-CN" dirty="0" smtClean="0"/>
              <a:t>传输过程中没有出现差错，但</a:t>
            </a:r>
            <a:r>
              <a:rPr lang="en-US" altLang="zh-CN" dirty="0" smtClean="0"/>
              <a:t> B </a:t>
            </a:r>
            <a:r>
              <a:rPr lang="zh-CN" altLang="zh-CN" dirty="0" smtClean="0"/>
              <a:t>对分组</a:t>
            </a:r>
            <a:r>
              <a:rPr lang="en-US" altLang="zh-CN" dirty="0" smtClean="0"/>
              <a:t> M1 </a:t>
            </a:r>
            <a:r>
              <a:rPr lang="zh-CN" altLang="zh-CN" dirty="0" smtClean="0"/>
              <a:t>的确认迟到了。</a:t>
            </a:r>
            <a:endParaRPr lang="en-US" altLang="zh-CN" dirty="0" smtClean="0"/>
          </a:p>
          <a:p>
            <a:pPr lvl="1"/>
            <a:r>
              <a:rPr lang="en-US" altLang="zh-CN" dirty="0" smtClean="0"/>
              <a:t>A </a:t>
            </a:r>
            <a:r>
              <a:rPr lang="zh-CN" altLang="zh-CN" dirty="0" smtClean="0"/>
              <a:t>会收到重复的确认。对重复的确认的处理很简单：收下后就丢弃。</a:t>
            </a:r>
            <a:endParaRPr lang="en-US" altLang="zh-CN" dirty="0" smtClean="0"/>
          </a:p>
          <a:p>
            <a:pPr lvl="1"/>
            <a:r>
              <a:rPr lang="en-US" altLang="zh-CN" dirty="0" smtClean="0"/>
              <a:t>B </a:t>
            </a:r>
            <a:r>
              <a:rPr lang="zh-CN" altLang="zh-CN" dirty="0" smtClean="0"/>
              <a:t>仍然会收到重复的</a:t>
            </a:r>
            <a:r>
              <a:rPr lang="en-US" altLang="zh-CN" dirty="0" smtClean="0"/>
              <a:t> M1</a:t>
            </a:r>
            <a:r>
              <a:rPr lang="zh-CN" altLang="zh-CN" dirty="0" smtClean="0"/>
              <a:t>，并且同样要丢弃重复的</a:t>
            </a:r>
            <a:r>
              <a:rPr lang="en-US" altLang="zh-CN" dirty="0" smtClean="0"/>
              <a:t> M1</a:t>
            </a:r>
            <a:r>
              <a:rPr lang="zh-CN" altLang="zh-CN" dirty="0" smtClean="0"/>
              <a:t>，并重传确认分组。</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fld>
            <a:endParaRPr lang="en-US"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34D0ABF-A214-4E6E-82F1-4521F48EA8E3}" type="slidenum">
              <a:rPr lang="en-US" altLang="zh-CN"/>
            </a:fld>
            <a:endParaRPr lang="en-US" altLang="zh-CN"/>
          </a:p>
        </p:txBody>
      </p:sp>
      <p:sp>
        <p:nvSpPr>
          <p:cNvPr id="703490" name="Rectangle 2"/>
          <p:cNvSpPr>
            <a:spLocks noGrp="1" noRot="1" noChangeAspect="1" noChangeArrowheads="1" noTextEdit="1"/>
          </p:cNvSpPr>
          <p:nvPr>
            <p:ph type="sldImg"/>
          </p:nvPr>
        </p:nvSpPr>
        <p:spPr/>
      </p:sp>
      <p:sp>
        <p:nvSpPr>
          <p:cNvPr id="7034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dirty="0" smtClean="0"/>
              <a:t>意思是重传的请求是自动进行的</a:t>
            </a:r>
            <a:r>
              <a:rPr lang="zh-CN" altLang="en-US" sz="1200" dirty="0" smtClean="0"/>
              <a:t>，</a:t>
            </a:r>
            <a:r>
              <a:rPr lang="zh-CN" altLang="zh-CN" sz="1200" dirty="0" smtClean="0"/>
              <a:t>接收方不需要请求发送方重传某个出错的分组。</a:t>
            </a:r>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fld>
            <a:endParaRPr lang="en-US"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spcBef>
                <a:spcPts val="1200"/>
              </a:spcBef>
            </a:pPr>
            <a:r>
              <a:rPr lang="zh-CN" altLang="en-US" dirty="0">
                <a:sym typeface="+mn-ea"/>
              </a:rPr>
              <a:t>可以</a:t>
            </a:r>
            <a:r>
              <a:rPr lang="zh-CN" altLang="zh-CN" dirty="0" smtClean="0">
                <a:sym typeface="+mn-ea"/>
              </a:rPr>
              <a:t>看出</a:t>
            </a:r>
            <a:r>
              <a:rPr lang="zh-CN" altLang="zh-CN" dirty="0">
                <a:sym typeface="+mn-ea"/>
              </a:rPr>
              <a:t>，当往返</a:t>
            </a:r>
            <a:r>
              <a:rPr lang="zh-CN" altLang="zh-CN" dirty="0" smtClean="0">
                <a:sym typeface="+mn-ea"/>
              </a:rPr>
              <a:t>时间</a:t>
            </a:r>
            <a:r>
              <a:rPr lang="en-US" altLang="zh-CN" dirty="0" smtClean="0">
                <a:sym typeface="+mn-ea"/>
              </a:rPr>
              <a:t> RTT </a:t>
            </a:r>
            <a:r>
              <a:rPr lang="zh-CN" altLang="zh-CN" dirty="0" smtClean="0">
                <a:sym typeface="+mn-ea"/>
              </a:rPr>
              <a:t>远大</a:t>
            </a:r>
            <a:r>
              <a:rPr lang="zh-CN" altLang="zh-CN" dirty="0">
                <a:sym typeface="+mn-ea"/>
              </a:rPr>
              <a:t>于分组发送</a:t>
            </a:r>
            <a:r>
              <a:rPr lang="zh-CN" altLang="zh-CN" dirty="0" smtClean="0">
                <a:sym typeface="+mn-ea"/>
              </a:rPr>
              <a:t>时间</a:t>
            </a:r>
            <a:r>
              <a:rPr lang="en-US" altLang="zh-CN" dirty="0" smtClean="0">
                <a:sym typeface="+mn-ea"/>
              </a:rPr>
              <a:t> </a:t>
            </a:r>
            <a:r>
              <a:rPr lang="en-US" altLang="zh-CN" i="1" dirty="0" smtClean="0">
                <a:sym typeface="+mn-ea"/>
              </a:rPr>
              <a:t>T</a:t>
            </a:r>
            <a:r>
              <a:rPr lang="en-US" altLang="zh-CN" i="1" baseline="-25000" dirty="0" smtClean="0">
                <a:sym typeface="+mn-ea"/>
              </a:rPr>
              <a:t>D</a:t>
            </a:r>
            <a:r>
              <a:rPr lang="en-US" altLang="zh-CN" i="1" dirty="0" smtClean="0">
                <a:sym typeface="+mn-ea"/>
              </a:rPr>
              <a:t> </a:t>
            </a:r>
            <a:r>
              <a:rPr lang="zh-CN" altLang="zh-CN" dirty="0" smtClean="0">
                <a:sym typeface="+mn-ea"/>
              </a:rPr>
              <a:t>时</a:t>
            </a:r>
            <a:r>
              <a:rPr lang="zh-CN" altLang="zh-CN" dirty="0">
                <a:sym typeface="+mn-ea"/>
              </a:rPr>
              <a:t>，信道的利用率就会非常低</a:t>
            </a:r>
            <a:r>
              <a:rPr lang="zh-CN" altLang="zh-CN" dirty="0" smtClean="0">
                <a:sym typeface="+mn-ea"/>
              </a:rPr>
              <a:t>。</a:t>
            </a:r>
            <a:endParaRPr lang="en-US" altLang="zh-CN" dirty="0" smtClean="0"/>
          </a:p>
          <a:p>
            <a:pPr>
              <a:spcBef>
                <a:spcPts val="1200"/>
              </a:spcBef>
            </a:pPr>
            <a:r>
              <a:rPr lang="zh-CN" altLang="zh-CN" dirty="0" smtClean="0">
                <a:sym typeface="+mn-ea"/>
              </a:rPr>
              <a:t>若</a:t>
            </a:r>
            <a:r>
              <a:rPr lang="zh-CN" altLang="zh-CN" dirty="0">
                <a:sym typeface="+mn-ea"/>
              </a:rPr>
              <a:t>出现重传，则对传送有用的数据信息来说，信道的利用率就还要降低。</a:t>
            </a:r>
            <a:endParaRPr lang="zh-CN" altLang="en-US" dirty="0"/>
          </a:p>
          <a:p>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zh-CN" dirty="0">
                <a:sym typeface="+mn-ea"/>
              </a:rPr>
              <a:t>发送方可连续发送多个分组，不必每发完一个分组就停顿下来等待对方的确认。</a:t>
            </a:r>
            <a:endParaRPr lang="zh-CN" altLang="zh-CN" dirty="0"/>
          </a:p>
          <a:p>
            <a:pPr lvl="1"/>
            <a:r>
              <a:rPr lang="zh-CN" altLang="zh-CN" dirty="0">
                <a:sym typeface="+mn-ea"/>
              </a:rPr>
              <a:t>可使信道上一直有数据不间断</a:t>
            </a:r>
            <a:r>
              <a:rPr lang="zh-CN" altLang="zh-CN" dirty="0" smtClean="0">
                <a:sym typeface="+mn-ea"/>
              </a:rPr>
              <a:t>地传送。</a:t>
            </a:r>
            <a:r>
              <a:rPr lang="zh-CN" altLang="en-US" dirty="0">
                <a:sym typeface="+mn-ea"/>
              </a:rPr>
              <a:t>获得很高的信道利用率。 </a:t>
            </a:r>
            <a:endParaRPr lang="zh-CN" altLang="en-US" dirty="0"/>
          </a:p>
          <a:p>
            <a:pPr lvl="1"/>
            <a:endParaRPr lang="zh-CN" altLang="en-US" dirty="0"/>
          </a:p>
          <a:p>
            <a:pPr lvl="1"/>
            <a:r>
              <a:rPr lang="zh-CN" altLang="zh-CN" dirty="0">
                <a:sym typeface="+mn-ea"/>
              </a:rPr>
              <a:t>提高传输效率</a:t>
            </a:r>
            <a:r>
              <a:rPr lang="zh-CN" altLang="en-US" dirty="0" smtClean="0">
                <a:sym typeface="+mn-ea"/>
              </a:rPr>
              <a:t>。</a:t>
            </a:r>
            <a:endParaRPr lang="zh-CN" altLang="en-US" dirty="0"/>
          </a:p>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2A28452-5584-4757-8317-6AE8D4CD4CD2}" type="slidenum">
              <a:rPr lang="en-US" altLang="zh-CN"/>
            </a:fld>
            <a:endParaRPr lang="en-US" altLang="zh-CN"/>
          </a:p>
        </p:txBody>
      </p:sp>
      <p:sp>
        <p:nvSpPr>
          <p:cNvPr id="581634" name="Rectangle 2"/>
          <p:cNvSpPr>
            <a:spLocks noGrp="1" noRot="1" noChangeAspect="1" noChangeArrowheads="1" noTextEdit="1"/>
          </p:cNvSpPr>
          <p:nvPr>
            <p:ph type="sldImg"/>
          </p:nvPr>
        </p:nvSpPr>
        <p:spPr/>
      </p:sp>
      <p:sp>
        <p:nvSpPr>
          <p:cNvPr id="581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zh-CN" dirty="0">
                <a:sym typeface="+mn-ea"/>
              </a:rPr>
              <a:t>滑动窗口是面向字节流的，为了方便大家记住每个分组的序号，下面的讲解每一个分组就假设</a:t>
            </a:r>
            <a:r>
              <a:rPr lang="en-US" altLang="zh-CN" dirty="0">
                <a:sym typeface="+mn-ea"/>
              </a:rPr>
              <a:t>100</a:t>
            </a:r>
            <a:r>
              <a:rPr lang="zh-CN" altLang="zh-CN" dirty="0">
                <a:sym typeface="+mn-ea"/>
              </a:rPr>
              <a:t>个字节，为了方便画图表示，将分组进行编号简化表示，如图所示，不过你要记住，每一个分组的</a:t>
            </a:r>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98882FA-A8EA-4307-AF4E-62184877E18C}" type="slidenum">
              <a:rPr lang="en-US" altLang="zh-CN"/>
            </a:fld>
            <a:endParaRPr lang="en-US" altLang="zh-CN"/>
          </a:p>
        </p:txBody>
      </p:sp>
      <p:sp>
        <p:nvSpPr>
          <p:cNvPr id="716802" name="Rectangle 2"/>
          <p:cNvSpPr>
            <a:spLocks noGrp="1" noRot="1" noChangeAspect="1" noChangeArrowheads="1" noTextEdit="1"/>
          </p:cNvSpPr>
          <p:nvPr>
            <p:ph type="sldImg"/>
          </p:nvPr>
        </p:nvSpPr>
        <p:spPr/>
      </p:sp>
      <p:sp>
        <p:nvSpPr>
          <p:cNvPr id="716803" name="Rectangle 3"/>
          <p:cNvSpPr>
            <a:spLocks noGrp="1" noChangeArrowheads="1"/>
          </p:cNvSpPr>
          <p:nvPr>
            <p:ph type="body" idx="1"/>
          </p:nvPr>
        </p:nvSpPr>
        <p:spPr/>
        <p:txBody>
          <a:bodyPr/>
          <a:lstStyle/>
          <a:p>
            <a:endParaRPr lang="zh-CN" altLang="zh-CN"/>
          </a:p>
          <a:p>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765E5FA-C47A-4936-87A6-F70E13A8FA9D}" type="slidenum">
              <a:rPr lang="en-US" altLang="zh-CN"/>
            </a:fld>
            <a:endParaRPr lang="en-US" altLang="zh-CN"/>
          </a:p>
        </p:txBody>
      </p:sp>
      <p:sp>
        <p:nvSpPr>
          <p:cNvPr id="718850" name="Rectangle 2"/>
          <p:cNvSpPr>
            <a:spLocks noGrp="1" noRot="1" noChangeAspect="1" noChangeArrowheads="1" noTextEdit="1"/>
          </p:cNvSpPr>
          <p:nvPr>
            <p:ph type="sldImg"/>
          </p:nvPr>
        </p:nvSpPr>
        <p:spPr/>
      </p:sp>
      <p:sp>
        <p:nvSpPr>
          <p:cNvPr id="718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F7086A1-AA6B-4540-9AEA-06C3FCB8888D}" type="slidenum">
              <a:rPr lang="en-US" altLang="zh-CN"/>
            </a:fld>
            <a:endParaRPr lang="en-US" altLang="zh-CN"/>
          </a:p>
        </p:txBody>
      </p:sp>
      <p:sp>
        <p:nvSpPr>
          <p:cNvPr id="935938" name="Rectangle 2"/>
          <p:cNvSpPr>
            <a:spLocks noGrp="1" noRot="1" noChangeAspect="1" noChangeArrowheads="1" noTextEdit="1"/>
          </p:cNvSpPr>
          <p:nvPr>
            <p:ph type="sldImg"/>
          </p:nvPr>
        </p:nvSpPr>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6B2B608-8DC4-4D8F-AFC8-835E2FFA36E2}" type="slidenum">
              <a:rPr lang="en-US" altLang="zh-CN"/>
            </a:fld>
            <a:endParaRPr lang="en-US" altLang="zh-CN"/>
          </a:p>
        </p:txBody>
      </p:sp>
      <p:sp>
        <p:nvSpPr>
          <p:cNvPr id="724994" name="Rectangle 2"/>
          <p:cNvSpPr>
            <a:spLocks noGrp="1" noRot="1" noChangeAspect="1" noChangeArrowheads="1" noTextEdit="1"/>
          </p:cNvSpPr>
          <p:nvPr>
            <p:ph type="sldImg"/>
          </p:nvPr>
        </p:nvSpPr>
        <p:spPr/>
      </p:sp>
      <p:sp>
        <p:nvSpPr>
          <p:cNvPr id="724995" name="Rectangle 3"/>
          <p:cNvSpPr>
            <a:spLocks noGrp="1" noChangeArrowheads="1"/>
          </p:cNvSpPr>
          <p:nvPr>
            <p:ph type="body" idx="1"/>
          </p:nvPr>
        </p:nvSpPr>
        <p:spPr/>
        <p:txBody>
          <a:bodyPr/>
          <a:lstStyle/>
          <a:p>
            <a:pPr algn="ctr"/>
            <a:r>
              <a:rPr lang="en-US" altLang="zh-CN" b="1" dirty="0">
                <a:solidFill>
                  <a:schemeClr val="bg1"/>
                </a:solidFill>
                <a:latin typeface="+mn-lt"/>
                <a:ea typeface="黑体" panose="02010609060101010101" pitchFamily="2" charset="-122"/>
                <a:sym typeface="+mn-ea"/>
              </a:rPr>
              <a:t>TCP </a:t>
            </a:r>
            <a:r>
              <a:rPr lang="zh-CN" altLang="en-US" b="1" dirty="0">
                <a:solidFill>
                  <a:schemeClr val="bg1"/>
                </a:solidFill>
                <a:latin typeface="+mn-lt"/>
                <a:ea typeface="黑体" panose="02010609060101010101" pitchFamily="2" charset="-122"/>
                <a:sym typeface="+mn-ea"/>
              </a:rPr>
              <a:t>标准强烈不赞成</a:t>
            </a:r>
            <a:endParaRPr lang="zh-CN" altLang="en-US" b="1" dirty="0">
              <a:solidFill>
                <a:schemeClr val="bg1"/>
              </a:solidFill>
              <a:latin typeface="+mn-lt"/>
              <a:ea typeface="黑体" panose="02010609060101010101" pitchFamily="2" charset="-122"/>
            </a:endParaRPr>
          </a:p>
          <a:p>
            <a:pPr algn="ctr"/>
            <a:r>
              <a:rPr lang="zh-CN" altLang="en-US" b="1" dirty="0">
                <a:solidFill>
                  <a:schemeClr val="bg1"/>
                </a:solidFill>
                <a:latin typeface="+mn-lt"/>
                <a:ea typeface="黑体" panose="02010609060101010101" pitchFamily="2" charset="-122"/>
                <a:sym typeface="+mn-ea"/>
              </a:rPr>
              <a:t>发送窗口前沿向后收缩 </a:t>
            </a:r>
            <a:endParaRPr lang="zh-CN" altLang="en-US" b="1" dirty="0">
              <a:solidFill>
                <a:schemeClr val="bg1"/>
              </a:solidFill>
              <a:latin typeface="+mn-lt"/>
              <a:ea typeface="黑体" panose="02010609060101010101" pitchFamily="2" charset="-122"/>
            </a:endParaRPr>
          </a:p>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C17613F-0030-43CF-AFCB-F18C272F25A2}" type="slidenum">
              <a:rPr lang="en-US" altLang="zh-CN"/>
            </a:fld>
            <a:endParaRPr lang="en-US" altLang="zh-CN"/>
          </a:p>
        </p:txBody>
      </p:sp>
      <p:sp>
        <p:nvSpPr>
          <p:cNvPr id="727042" name="Rectangle 2"/>
          <p:cNvSpPr>
            <a:spLocks noGrp="1" noRot="1" noChangeAspect="1" noChangeArrowheads="1" noTextEdit="1"/>
          </p:cNvSpPr>
          <p:nvPr>
            <p:ph type="sldImg"/>
          </p:nvPr>
        </p:nvSpPr>
        <p:spPr/>
      </p:sp>
      <p:sp>
        <p:nvSpPr>
          <p:cNvPr id="7270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5BA0A2E-F060-4685-9815-7CFB92EBA7D4}" type="slidenum">
              <a:rPr lang="en-US" altLang="zh-CN"/>
            </a:fld>
            <a:endParaRPr lang="en-US" altLang="zh-CN"/>
          </a:p>
        </p:txBody>
      </p:sp>
      <p:sp>
        <p:nvSpPr>
          <p:cNvPr id="730114" name="Rectangle 2"/>
          <p:cNvSpPr>
            <a:spLocks noGrp="1" noRot="1" noChangeAspect="1" noChangeArrowheads="1" noTextEdit="1"/>
          </p:cNvSpPr>
          <p:nvPr>
            <p:ph type="sldImg"/>
          </p:nvPr>
        </p:nvSpPr>
        <p:spPr/>
      </p:sp>
      <p:sp>
        <p:nvSpPr>
          <p:cNvPr id="7301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80F3C08-D992-4447-A123-E9A615B15A69}" type="slidenum">
              <a:rPr lang="en-US" altLang="zh-CN"/>
            </a:fld>
            <a:endParaRPr lang="en-US" altLang="zh-CN"/>
          </a:p>
        </p:txBody>
      </p:sp>
      <p:sp>
        <p:nvSpPr>
          <p:cNvPr id="731138" name="Rectangle 2"/>
          <p:cNvSpPr>
            <a:spLocks noGrp="1" noRot="1" noChangeAspect="1" noChangeArrowheads="1" noTextEdit="1"/>
          </p:cNvSpPr>
          <p:nvPr>
            <p:ph type="sldImg"/>
          </p:nvPr>
        </p:nvSpPr>
        <p:spPr/>
      </p:sp>
      <p:sp>
        <p:nvSpPr>
          <p:cNvPr id="7311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A66E44C-50F9-4C65-9A51-5B7F1A963390}" type="slidenum">
              <a:rPr lang="en-US" altLang="zh-CN"/>
            </a:fld>
            <a:endParaRPr lang="en-US" altLang="zh-CN"/>
          </a:p>
        </p:txBody>
      </p:sp>
      <p:sp>
        <p:nvSpPr>
          <p:cNvPr id="741378" name="Rectangle 2"/>
          <p:cNvSpPr>
            <a:spLocks noGrp="1" noRot="1" noChangeAspect="1" noChangeArrowheads="1" noTextEdit="1"/>
          </p:cNvSpPr>
          <p:nvPr>
            <p:ph type="sldImg"/>
          </p:nvPr>
        </p:nvSpPr>
        <p:spPr/>
      </p:sp>
      <p:sp>
        <p:nvSpPr>
          <p:cNvPr id="741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D330430-03C2-4715-97BD-9EE1F31F602A}" type="slidenum">
              <a:rPr lang="en-US" altLang="zh-CN"/>
            </a:fld>
            <a:endParaRPr lang="en-US" altLang="zh-CN"/>
          </a:p>
        </p:txBody>
      </p:sp>
      <p:sp>
        <p:nvSpPr>
          <p:cNvPr id="742402" name="Rectangle 2"/>
          <p:cNvSpPr>
            <a:spLocks noGrp="1" noRot="1" noChangeAspect="1" noChangeArrowheads="1" noTextEdit="1"/>
          </p:cNvSpPr>
          <p:nvPr>
            <p:ph type="sldImg"/>
          </p:nvPr>
        </p:nvSpPr>
        <p:spPr/>
      </p:sp>
      <p:sp>
        <p:nvSpPr>
          <p:cNvPr id="742403" name="Rectangle 3"/>
          <p:cNvSpPr>
            <a:spLocks noGrp="1" noChangeArrowheads="1"/>
          </p:cNvSpPr>
          <p:nvPr>
            <p:ph type="body" idx="1"/>
          </p:nvPr>
        </p:nvSpPr>
        <p:spPr/>
        <p:txBody>
          <a:bodyPr/>
          <a:lstStyle/>
          <a:p>
            <a:r>
              <a:rPr lang="zh-CN" altLang="zh-CN" dirty="0">
                <a:sym typeface="+mn-ea"/>
              </a:rPr>
              <a:t>接收方可以在</a:t>
            </a:r>
            <a:r>
              <a:rPr lang="zh-CN" altLang="zh-CN" dirty="0">
                <a:solidFill>
                  <a:srgbClr val="FF0000"/>
                </a:solidFill>
                <a:sym typeface="+mn-ea"/>
              </a:rPr>
              <a:t>合适的时候发送确认</a:t>
            </a:r>
            <a:r>
              <a:rPr lang="zh-CN" altLang="zh-CN" dirty="0">
                <a:sym typeface="+mn-ea"/>
              </a:rPr>
              <a:t>，也可以在自己有数据要发送时把确认信息</a:t>
            </a:r>
            <a:r>
              <a:rPr lang="zh-CN" altLang="zh-CN" dirty="0">
                <a:solidFill>
                  <a:srgbClr val="FF0000"/>
                </a:solidFill>
                <a:sym typeface="+mn-ea"/>
              </a:rPr>
              <a:t>顺便捎带上</a:t>
            </a:r>
            <a:r>
              <a:rPr lang="zh-CN" altLang="zh-CN" dirty="0" smtClean="0">
                <a:sym typeface="+mn-ea"/>
              </a:rPr>
              <a:t>。</a:t>
            </a:r>
            <a:endParaRPr lang="en-US" altLang="zh-CN" dirty="0" smtClean="0"/>
          </a:p>
          <a:p>
            <a:r>
              <a:rPr lang="zh-CN" altLang="zh-CN" dirty="0" smtClean="0">
                <a:sym typeface="+mn-ea"/>
              </a:rPr>
              <a:t>但</a:t>
            </a:r>
            <a:r>
              <a:rPr lang="zh-CN" altLang="zh-CN" dirty="0">
                <a:sym typeface="+mn-ea"/>
              </a:rPr>
              <a:t>请注意两</a:t>
            </a:r>
            <a:r>
              <a:rPr lang="zh-CN" altLang="zh-CN" dirty="0" smtClean="0">
                <a:sym typeface="+mn-ea"/>
              </a:rPr>
              <a:t>点</a:t>
            </a:r>
            <a:r>
              <a:rPr lang="zh-CN" altLang="en-US" dirty="0" smtClean="0">
                <a:sym typeface="+mn-ea"/>
              </a:rPr>
              <a:t>：</a:t>
            </a:r>
            <a:endParaRPr lang="en-US" altLang="zh-CN" dirty="0" smtClean="0"/>
          </a:p>
          <a:p>
            <a:pPr lvl="1"/>
            <a:r>
              <a:rPr lang="zh-CN" altLang="zh-CN" dirty="0" smtClean="0">
                <a:sym typeface="+mn-ea"/>
              </a:rPr>
              <a:t>第一</a:t>
            </a:r>
            <a:r>
              <a:rPr lang="zh-CN" altLang="zh-CN" dirty="0">
                <a:sym typeface="+mn-ea"/>
              </a:rPr>
              <a:t>，接收方不应过分推迟发送确认，否则会导致发送方不必要的重传，这反而浪费了网络的资源</a:t>
            </a:r>
            <a:r>
              <a:rPr lang="zh-CN" altLang="zh-CN" dirty="0" smtClean="0">
                <a:sym typeface="+mn-ea"/>
              </a:rPr>
              <a:t>。。 </a:t>
            </a:r>
            <a:endParaRPr lang="en-US" altLang="zh-CN" dirty="0" smtClean="0"/>
          </a:p>
          <a:p>
            <a:pPr lvl="1"/>
            <a:r>
              <a:rPr lang="zh-CN" altLang="zh-CN" dirty="0" smtClean="0">
                <a:sym typeface="+mn-ea"/>
              </a:rPr>
              <a:t>第二</a:t>
            </a:r>
            <a:r>
              <a:rPr lang="zh-CN" altLang="zh-CN" dirty="0">
                <a:sym typeface="+mn-ea"/>
              </a:rPr>
              <a:t>，捎带确认实际上并不经常发生，因为大多数应用程序很少同时在两个方向上发送数据。</a:t>
            </a:r>
            <a:endParaRPr lang="zh-CN" altLang="zh-CN" dirty="0"/>
          </a:p>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01985EC-C470-4B68-ACAB-93B8EDB39B1D}" type="slidenum">
              <a:rPr lang="en-US" altLang="zh-CN"/>
            </a:fld>
            <a:endParaRPr lang="en-US" altLang="zh-CN"/>
          </a:p>
        </p:txBody>
      </p:sp>
      <p:sp>
        <p:nvSpPr>
          <p:cNvPr id="583682" name="Rectangle 2"/>
          <p:cNvSpPr>
            <a:spLocks noGrp="1" noRot="1" noChangeAspect="1" noChangeArrowheads="1" noTextEdit="1"/>
          </p:cNvSpPr>
          <p:nvPr>
            <p:ph type="sldImg"/>
          </p:nvPr>
        </p:nvSpPr>
        <p:spPr/>
      </p:sp>
      <p:sp>
        <p:nvSpPr>
          <p:cNvPr id="583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0" lvl="1"/>
            <a:r>
              <a:rPr lang="zh-CN" altLang="en-US" dirty="0" smtClean="0">
                <a:solidFill>
                  <a:srgbClr val="FF0000"/>
                </a:solidFill>
                <a:sym typeface="+mn-ea"/>
              </a:rPr>
              <a:t>问题：</a:t>
            </a:r>
            <a:r>
              <a:rPr lang="zh-CN" altLang="zh-CN" dirty="0" smtClean="0">
                <a:sym typeface="+mn-ea"/>
              </a:rPr>
              <a:t>若</a:t>
            </a:r>
            <a:r>
              <a:rPr lang="zh-CN" altLang="zh-CN" dirty="0">
                <a:sym typeface="+mn-ea"/>
              </a:rPr>
              <a:t>收到的报文段无差错，只是未按序号，中间还缺少一些序号的数据，那么能否设法只传送缺少的数据而不重传已经正确到达接收方的数据</a:t>
            </a:r>
            <a:r>
              <a:rPr lang="zh-CN" altLang="zh-CN" dirty="0" smtClean="0">
                <a:sym typeface="+mn-ea"/>
              </a:rPr>
              <a:t>？</a:t>
            </a:r>
            <a:endParaRPr lang="en-US" altLang="zh-CN" dirty="0" smtClean="0"/>
          </a:p>
          <a:p>
            <a:pPr marL="0" lvl="1"/>
            <a:r>
              <a:rPr lang="zh-CN" altLang="zh-CN" dirty="0" smtClean="0">
                <a:sym typeface="+mn-ea"/>
              </a:rPr>
              <a:t>答案</a:t>
            </a:r>
            <a:r>
              <a:rPr lang="zh-CN" altLang="zh-CN" dirty="0">
                <a:sym typeface="+mn-ea"/>
              </a:rPr>
              <a:t>是可以的。</a:t>
            </a:r>
            <a:r>
              <a:rPr lang="zh-CN" altLang="zh-CN" dirty="0">
                <a:solidFill>
                  <a:srgbClr val="FF0000"/>
                </a:solidFill>
                <a:sym typeface="+mn-ea"/>
              </a:rPr>
              <a:t>选择</a:t>
            </a:r>
            <a:r>
              <a:rPr lang="zh-CN" altLang="zh-CN" dirty="0" smtClean="0">
                <a:solidFill>
                  <a:srgbClr val="FF0000"/>
                </a:solidFill>
                <a:sym typeface="+mn-ea"/>
              </a:rPr>
              <a:t>确认</a:t>
            </a:r>
            <a:r>
              <a:rPr lang="en-US" altLang="zh-CN" dirty="0" smtClean="0">
                <a:solidFill>
                  <a:srgbClr val="FF0000"/>
                </a:solidFill>
                <a:sym typeface="+mn-ea"/>
              </a:rPr>
              <a:t> SACK </a:t>
            </a:r>
            <a:br>
              <a:rPr lang="en-US" altLang="zh-CN" dirty="0">
                <a:sym typeface="+mn-ea"/>
              </a:rPr>
            </a:br>
            <a:r>
              <a:rPr lang="en-US" altLang="zh-CN" dirty="0" smtClean="0">
                <a:sym typeface="+mn-ea"/>
              </a:rPr>
              <a:t> (</a:t>
            </a:r>
            <a:r>
              <a:rPr lang="en-US" altLang="zh-CN" dirty="0">
                <a:sym typeface="+mn-ea"/>
              </a:rPr>
              <a:t>Selective ACK</a:t>
            </a:r>
            <a:r>
              <a:rPr lang="en-US" altLang="zh-CN" dirty="0" smtClean="0">
                <a:sym typeface="+mn-ea"/>
              </a:rPr>
              <a:t>) </a:t>
            </a:r>
            <a:r>
              <a:rPr lang="zh-CN" altLang="zh-CN" dirty="0" smtClean="0">
                <a:sym typeface="+mn-ea"/>
              </a:rPr>
              <a:t>就是</a:t>
            </a:r>
            <a:r>
              <a:rPr lang="zh-CN" altLang="zh-CN" dirty="0">
                <a:sym typeface="+mn-ea"/>
              </a:rPr>
              <a:t>一种可行的处理方法。</a:t>
            </a:r>
            <a:endParaRPr lang="zh-CN" altLang="zh-CN" dirty="0"/>
          </a:p>
          <a:p>
            <a:pPr marL="0" lvl="1"/>
            <a:endParaRPr lang="zh-CN" altLang="zh-CN" dirty="0">
              <a:sym typeface="+mn-ea"/>
            </a:endParaRPr>
          </a:p>
          <a:p>
            <a:pPr marL="0" lvl="1"/>
            <a:endParaRPr lang="zh-CN" altLang="zh-CN" dirty="0">
              <a:sym typeface="+mn-ea"/>
            </a:endParaRPr>
          </a:p>
          <a:p>
            <a:pPr marL="0" lvl="1"/>
            <a:r>
              <a:rPr lang="zh-CN" altLang="zh-CN" dirty="0">
                <a:sym typeface="+mn-ea"/>
              </a:rPr>
              <a:t>提供相应机制使接收方能告诉发送方哪些数据丢失，哪些数据已经提前收到等。</a:t>
            </a:r>
            <a:endParaRPr lang="zh-CN" altLang="en-US" dirty="0"/>
          </a:p>
          <a:p>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dirty="0">
                <a:sym typeface="+mn-ea"/>
              </a:rPr>
              <a:t>如果要使用选择确认，那么在建立 </a:t>
            </a:r>
            <a:r>
              <a:rPr lang="en-US" altLang="zh-CN" dirty="0">
                <a:sym typeface="+mn-ea"/>
              </a:rPr>
              <a:t>TCP </a:t>
            </a:r>
            <a:r>
              <a:rPr lang="zh-CN" altLang="en-US" dirty="0">
                <a:sym typeface="+mn-ea"/>
              </a:rPr>
              <a:t>连接时，就要在 </a:t>
            </a:r>
            <a:r>
              <a:rPr lang="en-US" altLang="zh-CN" dirty="0">
                <a:sym typeface="+mn-ea"/>
              </a:rPr>
              <a:t>TCP </a:t>
            </a:r>
            <a:r>
              <a:rPr lang="zh-CN" altLang="en-US" dirty="0">
                <a:sym typeface="+mn-ea"/>
              </a:rPr>
              <a:t>首部的选项中加上“允许 </a:t>
            </a:r>
            <a:r>
              <a:rPr lang="en-US" altLang="zh-CN" dirty="0">
                <a:sym typeface="+mn-ea"/>
              </a:rPr>
              <a:t>SACK”</a:t>
            </a:r>
            <a:r>
              <a:rPr lang="zh-CN" altLang="en-US" dirty="0">
                <a:sym typeface="+mn-ea"/>
              </a:rPr>
              <a:t>的选项，而双方必须都事先商定好。</a:t>
            </a:r>
            <a:endParaRPr lang="zh-CN" altLang="en-US" dirty="0"/>
          </a:p>
          <a:p>
            <a:r>
              <a:rPr lang="zh-CN" altLang="en-US" dirty="0">
                <a:sym typeface="+mn-ea"/>
              </a:rPr>
              <a:t>如果使用选择确认，那么原来首部中的“确认号字段”的用法仍然不变。只是以后在 </a:t>
            </a:r>
            <a:r>
              <a:rPr lang="en-US" altLang="zh-CN" dirty="0">
                <a:sym typeface="+mn-ea"/>
              </a:rPr>
              <a:t>TCP </a:t>
            </a:r>
            <a:r>
              <a:rPr lang="zh-CN" altLang="en-US" dirty="0">
                <a:sym typeface="+mn-ea"/>
              </a:rPr>
              <a:t>报文段的首部中都增加了 </a:t>
            </a:r>
            <a:r>
              <a:rPr lang="en-US" altLang="zh-CN" dirty="0">
                <a:sym typeface="+mn-ea"/>
              </a:rPr>
              <a:t>SACK </a:t>
            </a:r>
            <a:r>
              <a:rPr lang="zh-CN" altLang="en-US" dirty="0">
                <a:sym typeface="+mn-ea"/>
              </a:rPr>
              <a:t>选项，以便报告收到的不连续的字节块的边界。</a:t>
            </a:r>
            <a:endParaRPr lang="zh-CN" altLang="en-US" dirty="0"/>
          </a:p>
          <a:p>
            <a:r>
              <a:rPr lang="zh-CN" altLang="en-US" dirty="0">
                <a:sym typeface="+mn-ea"/>
              </a:rPr>
              <a:t>由于首部选项的长度最多只有 </a:t>
            </a:r>
            <a:r>
              <a:rPr lang="en-US" altLang="zh-CN" dirty="0">
                <a:sym typeface="+mn-ea"/>
              </a:rPr>
              <a:t>40 </a:t>
            </a:r>
            <a:r>
              <a:rPr lang="zh-CN" altLang="en-US" dirty="0">
                <a:sym typeface="+mn-ea"/>
              </a:rPr>
              <a:t>字节，而指明一个边界就要用掉 </a:t>
            </a:r>
            <a:r>
              <a:rPr lang="en-US" altLang="zh-CN" dirty="0">
                <a:sym typeface="+mn-ea"/>
              </a:rPr>
              <a:t>4 </a:t>
            </a:r>
            <a:r>
              <a:rPr lang="zh-CN" altLang="en-US" dirty="0">
                <a:sym typeface="+mn-ea"/>
              </a:rPr>
              <a:t>字节，因此在选项中最多只能指明 </a:t>
            </a:r>
            <a:r>
              <a:rPr lang="en-US" altLang="zh-CN" dirty="0">
                <a:sym typeface="+mn-ea"/>
              </a:rPr>
              <a:t>4 </a:t>
            </a:r>
            <a:r>
              <a:rPr lang="zh-CN" altLang="en-US" dirty="0">
                <a:sym typeface="+mn-ea"/>
              </a:rPr>
              <a:t>个字节块的边界信息。</a:t>
            </a:r>
            <a:endParaRPr lang="zh-CN" altLang="en-US" dirty="0"/>
          </a:p>
          <a:p>
            <a:r>
              <a:rPr lang="zh-CN" altLang="zh-CN" dirty="0">
                <a:sym typeface="+mn-ea"/>
              </a:rPr>
              <a:t>指明一个边界需要用掉</a:t>
            </a:r>
            <a:r>
              <a:rPr lang="en-US" altLang="zh-CN" dirty="0">
                <a:sym typeface="+mn-ea"/>
              </a:rPr>
              <a:t>4</a:t>
            </a:r>
            <a:r>
              <a:rPr lang="zh-CN" altLang="zh-CN" dirty="0">
                <a:sym typeface="+mn-ea"/>
              </a:rPr>
              <a:t>个字节（因为序号有</a:t>
            </a:r>
            <a:r>
              <a:rPr lang="en-US" altLang="zh-CN" dirty="0">
                <a:sym typeface="+mn-ea"/>
              </a:rPr>
              <a:t>32</a:t>
            </a:r>
            <a:r>
              <a:rPr lang="zh-CN" altLang="zh-CN" dirty="0">
                <a:sym typeface="+mn-ea"/>
              </a:rPr>
              <a:t>位，需要使用</a:t>
            </a:r>
            <a:r>
              <a:rPr lang="en-US" altLang="zh-CN" dirty="0">
                <a:sym typeface="+mn-ea"/>
              </a:rPr>
              <a:t>4</a:t>
            </a:r>
            <a:r>
              <a:rPr lang="zh-CN" altLang="zh-CN" dirty="0">
                <a:sym typeface="+mn-ea"/>
              </a:rPr>
              <a:t>个字节表示）</a:t>
            </a:r>
            <a:endParaRPr lang="zh-CN" altLang="zh-CN" dirty="0">
              <a:sym typeface="+mn-ea"/>
            </a:endParaRPr>
          </a:p>
          <a:p>
            <a:r>
              <a:rPr lang="zh-CN" altLang="zh-CN" dirty="0">
                <a:sym typeface="+mn-ea"/>
              </a:rPr>
              <a:t>在</a:t>
            </a:r>
            <a:r>
              <a:rPr lang="en-US" altLang="zh-CN" dirty="0">
                <a:sym typeface="+mn-ea"/>
              </a:rPr>
              <a:t>TCP</a:t>
            </a:r>
            <a:r>
              <a:rPr lang="zh-CN" altLang="zh-CN" dirty="0">
                <a:sym typeface="+mn-ea"/>
              </a:rPr>
              <a:t>选项中一次最多只能指明</a:t>
            </a:r>
            <a:r>
              <a:rPr lang="en-US" altLang="zh-CN" dirty="0">
                <a:sym typeface="+mn-ea"/>
              </a:rPr>
              <a:t>4</a:t>
            </a:r>
            <a:r>
              <a:rPr lang="zh-CN" altLang="zh-CN" dirty="0">
                <a:sym typeface="+mn-ea"/>
              </a:rPr>
              <a:t>个字节块的边界信息。</a:t>
            </a:r>
            <a:endParaRPr lang="zh-CN" altLang="zh-CN" dirty="0"/>
          </a:p>
          <a:p>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zh-CN" dirty="0"/>
          </a:p>
          <a:p>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F7086A1-AA6B-4540-9AEA-06C3FCB8888D}" type="slidenum">
              <a:rPr lang="en-US" altLang="zh-CN"/>
            </a:fld>
            <a:endParaRPr lang="en-US" altLang="zh-CN"/>
          </a:p>
        </p:txBody>
      </p:sp>
      <p:sp>
        <p:nvSpPr>
          <p:cNvPr id="935938" name="Rectangle 2"/>
          <p:cNvSpPr>
            <a:spLocks noGrp="1" noRot="1" noChangeAspect="1" noChangeArrowheads="1" noTextEdit="1"/>
          </p:cNvSpPr>
          <p:nvPr>
            <p:ph type="sldImg"/>
          </p:nvPr>
        </p:nvSpPr>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A4702AC-2F11-48EC-B7A9-BC1718C84B13}" type="slidenum">
              <a:rPr lang="en-US" altLang="zh-CN"/>
            </a:fld>
            <a:endParaRPr lang="en-US" altLang="zh-CN"/>
          </a:p>
        </p:txBody>
      </p:sp>
      <p:sp>
        <p:nvSpPr>
          <p:cNvPr id="758786" name="Rectangle 2"/>
          <p:cNvSpPr>
            <a:spLocks noGrp="1" noRot="1" noChangeAspect="1" noChangeArrowheads="1" noTextEdit="1"/>
          </p:cNvSpPr>
          <p:nvPr>
            <p:ph type="sldImg"/>
          </p:nvPr>
        </p:nvSpPr>
        <p:spPr/>
      </p:sp>
      <p:sp>
        <p:nvSpPr>
          <p:cNvPr id="758787" name="Rectangle 3"/>
          <p:cNvSpPr>
            <a:spLocks noGrp="1" noChangeArrowheads="1"/>
          </p:cNvSpPr>
          <p:nvPr>
            <p:ph type="body" idx="1"/>
          </p:nvPr>
        </p:nvSpPr>
        <p:spPr/>
        <p:txBody>
          <a:bodyPr/>
          <a:lstStyle/>
          <a:p>
            <a:pPr lvl="0" fontAlgn="base"/>
            <a:r>
              <a:rPr lang="en-US" altLang="zh-CN" dirty="0">
                <a:sym typeface="+mn-ea"/>
              </a:rPr>
              <a:t>TCP</a:t>
            </a:r>
            <a:r>
              <a:rPr lang="zh-CN" altLang="zh-CN" dirty="0">
                <a:sym typeface="+mn-ea"/>
              </a:rPr>
              <a:t>往返传输时间（</a:t>
            </a:r>
            <a:r>
              <a:rPr lang="en-US" altLang="zh-CN" dirty="0">
                <a:sym typeface="+mn-ea"/>
              </a:rPr>
              <a:t>RTT</a:t>
            </a:r>
            <a:r>
              <a:rPr lang="zh-CN" altLang="zh-CN" dirty="0">
                <a:sym typeface="+mn-ea"/>
              </a:rPr>
              <a:t>） 的测量可以采用两种方法：</a:t>
            </a:r>
            <a:endParaRPr lang="en-US" altLang="zh-CN" dirty="0">
              <a:effectLst>
                <a:glow>
                  <a:srgbClr val="000000"/>
                </a:glow>
                <a:outerShdw sx="0" sy="0">
                  <a:srgbClr val="000000"/>
                </a:outerShdw>
                <a:reflection stA="0" endPos="0" fadeDir="0" sx="0" sy="0"/>
              </a:effectLst>
              <a:sym typeface="+mn-ea"/>
            </a:endParaRPr>
          </a:p>
          <a:p>
            <a:pPr lvl="0" fontAlgn="base"/>
            <a:endParaRPr lang="en-US" altLang="zh-CN" dirty="0">
              <a:effectLst>
                <a:glow>
                  <a:srgbClr val="000000"/>
                </a:glow>
                <a:outerShdw sx="0" sy="0">
                  <a:srgbClr val="000000"/>
                </a:outerShdw>
                <a:reflection stA="0" endPos="0" fadeDir="0" sx="0" sy="0"/>
              </a:effectLst>
              <a:sym typeface="+mn-ea"/>
            </a:endParaRPr>
          </a:p>
          <a:p>
            <a:pPr lvl="0" fontAlgn="base"/>
            <a:r>
              <a:rPr lang="en-US" altLang="zh-CN" dirty="0">
                <a:effectLst>
                  <a:glow>
                    <a:srgbClr val="000000"/>
                  </a:glow>
                  <a:outerShdw sx="0" sy="0">
                    <a:srgbClr val="000000"/>
                  </a:outerShdw>
                  <a:reflection stA="0" endPos="0" fadeDir="0" sx="0" sy="0"/>
                </a:effectLst>
                <a:sym typeface="+mn-ea"/>
              </a:rPr>
              <a:t>TCP Timestamp</a:t>
            </a:r>
            <a:r>
              <a:rPr lang="zh-CN" altLang="zh-CN" dirty="0">
                <a:effectLst>
                  <a:glow>
                    <a:srgbClr val="000000"/>
                  </a:glow>
                  <a:outerShdw sx="0" sy="0">
                    <a:srgbClr val="000000"/>
                  </a:outerShdw>
                  <a:reflection stA="0" endPos="0" fadeDir="0" sx="0" sy="0"/>
                </a:effectLst>
                <a:sym typeface="+mn-ea"/>
              </a:rPr>
              <a:t>选项</a:t>
            </a:r>
            <a:endParaRPr lang="zh-CN" altLang="zh-CN" dirty="0">
              <a:effectLst>
                <a:glow>
                  <a:srgbClr val="000000"/>
                </a:glow>
                <a:outerShdw sx="0" sy="0">
                  <a:srgbClr val="000000"/>
                </a:outerShdw>
                <a:reflection stA="0" endPos="0" fadeDir="0" sx="0" sy="0"/>
              </a:effectLst>
            </a:endParaRPr>
          </a:p>
          <a:p>
            <a:pPr lvl="1"/>
            <a:r>
              <a:rPr lang="en-US" altLang="zh-CN" dirty="0">
                <a:sym typeface="+mn-ea"/>
              </a:rPr>
              <a:t>TCP</a:t>
            </a:r>
            <a:r>
              <a:rPr lang="zh-CN" altLang="zh-CN" dirty="0">
                <a:sym typeface="+mn-ea"/>
              </a:rPr>
              <a:t>时间戳选项可以用来精确的测量</a:t>
            </a:r>
            <a:r>
              <a:rPr lang="en-US" altLang="zh-CN" dirty="0">
                <a:sym typeface="+mn-ea"/>
              </a:rPr>
              <a:t>RTT</a:t>
            </a:r>
            <a:r>
              <a:rPr lang="zh-CN" altLang="zh-CN" dirty="0">
                <a:sym typeface="+mn-ea"/>
              </a:rPr>
              <a:t>。发送方在发送报文段时把当前时钟的时间值放入时间戳字段，接收方在确认该报文段时把时间戳字段值复制到时间戳回送回答字段。因此，发送方在收到确认报文后，可以准确地计算出</a:t>
            </a:r>
            <a:r>
              <a:rPr lang="en-US" altLang="zh-CN" dirty="0">
                <a:sym typeface="+mn-ea"/>
              </a:rPr>
              <a:t>RTT</a:t>
            </a:r>
            <a:r>
              <a:rPr lang="zh-CN" altLang="zh-CN" dirty="0">
                <a:sym typeface="+mn-ea"/>
              </a:rPr>
              <a:t>来。</a:t>
            </a:r>
            <a:r>
              <a:rPr lang="en-US" altLang="zh-CN" dirty="0">
                <a:sym typeface="+mn-ea"/>
              </a:rPr>
              <a:t>RTT=</a:t>
            </a:r>
            <a:r>
              <a:rPr lang="zh-CN" altLang="zh-CN" dirty="0">
                <a:sym typeface="+mn-ea"/>
              </a:rPr>
              <a:t>当前时间</a:t>
            </a:r>
            <a:r>
              <a:rPr lang="en-US" altLang="zh-CN" dirty="0">
                <a:sym typeface="+mn-ea"/>
              </a:rPr>
              <a:t>-</a:t>
            </a:r>
            <a:r>
              <a:rPr lang="zh-CN" altLang="zh-CN" dirty="0">
                <a:sym typeface="+mn-ea"/>
              </a:rPr>
              <a:t>数据包中</a:t>
            </a:r>
            <a:r>
              <a:rPr lang="en-US" altLang="zh-CN" dirty="0">
                <a:sym typeface="+mn-ea"/>
              </a:rPr>
              <a:t>Timestamp</a:t>
            </a:r>
            <a:r>
              <a:rPr lang="zh-CN" altLang="zh-CN" dirty="0">
                <a:sym typeface="+mn-ea"/>
              </a:rPr>
              <a:t>选项的回显时间。 </a:t>
            </a:r>
            <a:endParaRPr lang="en-US" altLang="zh-CN" dirty="0"/>
          </a:p>
          <a:p>
            <a:pPr lvl="0" fontAlgn="base"/>
            <a:r>
              <a:rPr lang="zh-CN" altLang="zh-CN" dirty="0">
                <a:sym typeface="+mn-ea"/>
              </a:rPr>
              <a:t>重传队列中数据包的</a:t>
            </a:r>
            <a:r>
              <a:rPr lang="en-US" altLang="zh-CN" dirty="0">
                <a:sym typeface="+mn-ea"/>
              </a:rPr>
              <a:t>TCP</a:t>
            </a:r>
            <a:r>
              <a:rPr lang="zh-CN" altLang="zh-CN" dirty="0">
                <a:sym typeface="+mn-ea"/>
              </a:rPr>
              <a:t>控制块</a:t>
            </a:r>
            <a:endParaRPr lang="zh-CN" altLang="zh-CN" dirty="0"/>
          </a:p>
          <a:p>
            <a:pPr lvl="1"/>
            <a:r>
              <a:rPr lang="zh-CN" altLang="zh-CN" dirty="0">
                <a:sym typeface="+mn-ea"/>
              </a:rPr>
              <a:t>在</a:t>
            </a:r>
            <a:r>
              <a:rPr lang="en-US" altLang="zh-CN" dirty="0">
                <a:sym typeface="+mn-ea"/>
              </a:rPr>
              <a:t>TCP</a:t>
            </a:r>
            <a:r>
              <a:rPr lang="zh-CN" altLang="zh-CN" dirty="0">
                <a:sym typeface="+mn-ea"/>
              </a:rPr>
              <a:t>发送窗口中保存着发送而未被确认的数据包，数据包</a:t>
            </a:r>
            <a:r>
              <a:rPr lang="en-US" altLang="zh-CN" dirty="0" err="1">
                <a:sym typeface="+mn-ea"/>
              </a:rPr>
              <a:t>skb</a:t>
            </a:r>
            <a:r>
              <a:rPr lang="zh-CN" altLang="zh-CN" dirty="0">
                <a:sym typeface="+mn-ea"/>
              </a:rPr>
              <a:t>中的</a:t>
            </a:r>
            <a:r>
              <a:rPr lang="en-US" altLang="zh-CN" dirty="0">
                <a:sym typeface="+mn-ea"/>
              </a:rPr>
              <a:t>TCP</a:t>
            </a:r>
            <a:r>
              <a:rPr lang="zh-CN" altLang="zh-CN" dirty="0">
                <a:sym typeface="+mn-ea"/>
              </a:rPr>
              <a:t>控制块包含着一个变量，</a:t>
            </a:r>
            <a:r>
              <a:rPr lang="en-US" altLang="zh-CN" dirty="0">
                <a:sym typeface="+mn-ea"/>
              </a:rPr>
              <a:t> </a:t>
            </a:r>
            <a:r>
              <a:rPr lang="en-US" altLang="zh-CN" dirty="0" err="1">
                <a:sym typeface="+mn-ea"/>
              </a:rPr>
              <a:t>tcp_skb_cb</a:t>
            </a:r>
            <a:r>
              <a:rPr lang="en-US" altLang="zh-CN" dirty="0" err="1">
                <a:sym typeface="Wingdings" panose="05000000000000000000" pitchFamily="2" charset="2"/>
              </a:rPr>
              <a:t></a:t>
            </a:r>
            <a:r>
              <a:rPr lang="en-US" altLang="zh-CN" dirty="0" err="1">
                <a:sym typeface="+mn-ea"/>
              </a:rPr>
              <a:t>when</a:t>
            </a:r>
            <a:r>
              <a:rPr lang="zh-CN" altLang="zh-CN" dirty="0">
                <a:sym typeface="+mn-ea"/>
              </a:rPr>
              <a:t>，记录了该数据包的第一次发送时间，当收到该数据包确认，就可以计算</a:t>
            </a:r>
            <a:r>
              <a:rPr lang="en-US" altLang="zh-CN" dirty="0">
                <a:sym typeface="+mn-ea"/>
              </a:rPr>
              <a:t>RTT</a:t>
            </a:r>
            <a:r>
              <a:rPr lang="zh-CN" altLang="zh-CN" dirty="0">
                <a:sym typeface="+mn-ea"/>
              </a:rPr>
              <a:t>，</a:t>
            </a:r>
            <a:r>
              <a:rPr lang="en-US" altLang="zh-CN" dirty="0">
                <a:sym typeface="+mn-ea"/>
              </a:rPr>
              <a:t>RTT=</a:t>
            </a:r>
            <a:r>
              <a:rPr lang="zh-CN" altLang="zh-CN" dirty="0">
                <a:sym typeface="+mn-ea"/>
              </a:rPr>
              <a:t>当前时间</a:t>
            </a:r>
            <a:r>
              <a:rPr lang="en-US" altLang="zh-CN" dirty="0">
                <a:sym typeface="+mn-ea"/>
              </a:rPr>
              <a:t>-when</a:t>
            </a:r>
            <a:r>
              <a:rPr lang="zh-CN" altLang="zh-CN" dirty="0">
                <a:sym typeface="+mn-ea"/>
              </a:rPr>
              <a:t>。这就意味着发送端收到一个确认，就能计算新的</a:t>
            </a:r>
            <a:r>
              <a:rPr lang="en-US" altLang="zh-CN" dirty="0">
                <a:sym typeface="+mn-ea"/>
              </a:rPr>
              <a:t>RTT</a:t>
            </a:r>
            <a:r>
              <a:rPr lang="zh-CN" altLang="zh-CN" dirty="0">
                <a:sym typeface="+mn-ea"/>
              </a:rPr>
              <a:t>。</a:t>
            </a:r>
            <a:endParaRPr lang="zh-CN" altLang="zh-CN" dirty="0"/>
          </a:p>
          <a:p>
            <a:endParaRPr lang="zh-CN" altLang="zh-CN"/>
          </a:p>
          <a:p>
            <a:endParaRPr lang="zh-CN" altLang="zh-CN"/>
          </a:p>
          <a:p>
            <a:r>
              <a:rPr lang="zh-CN" altLang="zh-CN" dirty="0">
                <a:sym typeface="+mn-ea"/>
              </a:rPr>
              <a:t>如果把超时重传时间设置得太短，就会引起很多报文段的不必要的重传，使网络负荷增大</a:t>
            </a:r>
            <a:r>
              <a:rPr lang="zh-CN" altLang="zh-CN" dirty="0" smtClean="0">
                <a:sym typeface="+mn-ea"/>
              </a:rPr>
              <a:t>。</a:t>
            </a:r>
            <a:endParaRPr lang="en-US" altLang="zh-CN" dirty="0" smtClean="0"/>
          </a:p>
          <a:p>
            <a:r>
              <a:rPr lang="zh-CN" altLang="zh-CN" dirty="0" smtClean="0">
                <a:sym typeface="+mn-ea"/>
              </a:rPr>
              <a:t>但</a:t>
            </a:r>
            <a:r>
              <a:rPr lang="zh-CN" altLang="zh-CN" dirty="0">
                <a:sym typeface="+mn-ea"/>
              </a:rPr>
              <a:t>若把超时重传时间设置得过长，则又使网络的空闲时间增大，降低了传输效率</a:t>
            </a:r>
            <a:r>
              <a:rPr lang="zh-CN" altLang="zh-CN" dirty="0" smtClean="0">
                <a:sym typeface="+mn-ea"/>
              </a:rPr>
              <a:t>。</a:t>
            </a:r>
            <a:endParaRPr lang="en-US" altLang="zh-CN" dirty="0" smtClean="0"/>
          </a:p>
          <a:p>
            <a:r>
              <a:rPr lang="en-US" altLang="zh-CN" dirty="0" smtClean="0">
                <a:solidFill>
                  <a:srgbClr val="FF0000"/>
                </a:solidFill>
                <a:sym typeface="+mn-ea"/>
              </a:rPr>
              <a:t>TCP </a:t>
            </a:r>
            <a:r>
              <a:rPr lang="zh-CN" altLang="zh-CN" dirty="0" smtClean="0">
                <a:solidFill>
                  <a:srgbClr val="FF0000"/>
                </a:solidFill>
                <a:sym typeface="+mn-ea"/>
              </a:rPr>
              <a:t>采用</a:t>
            </a:r>
            <a:r>
              <a:rPr lang="zh-CN" altLang="zh-CN" dirty="0">
                <a:solidFill>
                  <a:srgbClr val="FF0000"/>
                </a:solidFill>
                <a:sym typeface="+mn-ea"/>
              </a:rPr>
              <a:t>了一种自适应算法，</a:t>
            </a:r>
            <a:r>
              <a:rPr lang="zh-CN" altLang="zh-CN" dirty="0">
                <a:sym typeface="+mn-ea"/>
              </a:rPr>
              <a:t>它记录一个报文段发出的时间，以及收到相应的确认的时间。这两个时间之差就是报文段的往返</a:t>
            </a:r>
            <a:r>
              <a:rPr lang="zh-CN" altLang="zh-CN" dirty="0" smtClean="0">
                <a:sym typeface="+mn-ea"/>
              </a:rPr>
              <a:t>时间</a:t>
            </a:r>
            <a:r>
              <a:rPr lang="en-US" altLang="zh-CN" dirty="0" smtClean="0">
                <a:sym typeface="+mn-ea"/>
              </a:rPr>
              <a:t> RTT</a:t>
            </a:r>
            <a:r>
              <a:rPr lang="zh-CN" altLang="zh-CN" dirty="0">
                <a:sym typeface="+mn-ea"/>
              </a:rPr>
              <a:t>。</a:t>
            </a:r>
            <a:endParaRPr lang="zh-CN" altLang="zh-CN" dirty="0"/>
          </a:p>
          <a:p>
            <a:endParaRPr lang="zh-CN"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F7086A1-AA6B-4540-9AEA-06C3FCB8888D}" type="slidenum">
              <a:rPr lang="en-US" altLang="zh-CN"/>
            </a:fld>
            <a:endParaRPr lang="en-US" altLang="zh-CN"/>
          </a:p>
        </p:txBody>
      </p:sp>
      <p:sp>
        <p:nvSpPr>
          <p:cNvPr id="935938" name="Rectangle 2"/>
          <p:cNvSpPr>
            <a:spLocks noGrp="1" noRot="1" noChangeAspect="1" noChangeArrowheads="1" noTextEdit="1"/>
          </p:cNvSpPr>
          <p:nvPr>
            <p:ph type="sldImg"/>
          </p:nvPr>
        </p:nvSpPr>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C760EFC-8A83-48C1-88F1-80234B9FF293}" type="slidenum">
              <a:rPr lang="en-US" altLang="zh-CN"/>
            </a:fld>
            <a:endParaRPr lang="en-US" altLang="zh-CN"/>
          </a:p>
        </p:txBody>
      </p:sp>
      <p:sp>
        <p:nvSpPr>
          <p:cNvPr id="743426" name="Rectangle 2"/>
          <p:cNvSpPr>
            <a:spLocks noGrp="1" noRot="1" noChangeAspect="1" noChangeArrowheads="1" noTextEdit="1"/>
          </p:cNvSpPr>
          <p:nvPr>
            <p:ph type="sldImg"/>
          </p:nvPr>
        </p:nvSpPr>
        <p:spPr/>
      </p:sp>
      <p:sp>
        <p:nvSpPr>
          <p:cNvPr id="743427" name="Rectangle 3"/>
          <p:cNvSpPr>
            <a:spLocks noGrp="1" noChangeArrowheads="1"/>
          </p:cNvSpPr>
          <p:nvPr>
            <p:ph type="body" idx="1"/>
          </p:nvPr>
        </p:nvSpPr>
        <p:spPr/>
        <p:txBody>
          <a:bodyPr/>
          <a:lstStyle/>
          <a:p>
            <a:r>
              <a:rPr lang="zh-CN" altLang="en-US" dirty="0">
                <a:sym typeface="+mn-ea"/>
              </a:rPr>
              <a:t>一般说来，我们总是希望数据传输得更快一些。但如果发送方把数据发送得过快，接收方就可能来不及接收，这就会造成数据的丢失。</a:t>
            </a:r>
            <a:endParaRPr lang="zh-CN" altLang="en-US" dirty="0"/>
          </a:p>
          <a:p>
            <a:endParaRPr lang="zh-CN"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15B5C2E-E610-42C6-92C8-D3F5811294C7}" type="slidenum">
              <a:rPr lang="en-US" altLang="zh-CN"/>
            </a:fld>
            <a:endParaRPr lang="en-US" altLang="zh-CN"/>
          </a:p>
        </p:txBody>
      </p:sp>
      <p:sp>
        <p:nvSpPr>
          <p:cNvPr id="720898" name="Rectangle 2"/>
          <p:cNvSpPr>
            <a:spLocks noGrp="1" noRot="1" noChangeAspect="1" noChangeArrowheads="1" noTextEdit="1"/>
          </p:cNvSpPr>
          <p:nvPr>
            <p:ph type="sldImg"/>
          </p:nvPr>
        </p:nvSpPr>
        <p:spPr/>
      </p:sp>
      <p:sp>
        <p:nvSpPr>
          <p:cNvPr id="7208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F7086A1-AA6B-4540-9AEA-06C3FCB8888D}" type="slidenum">
              <a:rPr lang="en-US" altLang="zh-CN"/>
            </a:fld>
            <a:endParaRPr lang="en-US" altLang="zh-CN"/>
          </a:p>
        </p:txBody>
      </p:sp>
      <p:sp>
        <p:nvSpPr>
          <p:cNvPr id="935938" name="Rectangle 2"/>
          <p:cNvSpPr>
            <a:spLocks noGrp="1" noRot="1" noChangeAspect="1" noChangeArrowheads="1" noTextEdit="1"/>
          </p:cNvSpPr>
          <p:nvPr>
            <p:ph type="sldImg"/>
          </p:nvPr>
        </p:nvSpPr>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01985EC-C470-4B68-ACAB-93B8EDB39B1D}" type="slidenum">
              <a:rPr lang="en-US" altLang="zh-CN"/>
            </a:fld>
            <a:endParaRPr lang="en-US" altLang="zh-CN"/>
          </a:p>
        </p:txBody>
      </p:sp>
      <p:sp>
        <p:nvSpPr>
          <p:cNvPr id="583682" name="Rectangle 2"/>
          <p:cNvSpPr>
            <a:spLocks noGrp="1" noRot="1" noChangeAspect="1" noChangeArrowheads="1" noTextEdit="1"/>
          </p:cNvSpPr>
          <p:nvPr>
            <p:ph type="sldImg"/>
          </p:nvPr>
        </p:nvSpPr>
        <p:spPr/>
      </p:sp>
      <p:sp>
        <p:nvSpPr>
          <p:cNvPr id="583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dirty="0">
                <a:sym typeface="+mn-ea"/>
              </a:rPr>
              <a:t>在某段时间，若对网络中某资源的需求超过了该资源所能提供的可用部分，网络的性能就要变</a:t>
            </a:r>
            <a:r>
              <a:rPr lang="zh-CN" altLang="en-US" dirty="0" smtClean="0">
                <a:sym typeface="+mn-ea"/>
              </a:rPr>
              <a:t>坏。这种</a:t>
            </a:r>
            <a:r>
              <a:rPr lang="zh-CN" altLang="en-US" dirty="0">
                <a:sym typeface="+mn-ea"/>
              </a:rPr>
              <a:t>现象称为</a:t>
            </a:r>
            <a:r>
              <a:rPr lang="zh-CN" altLang="en-US" dirty="0" smtClean="0">
                <a:solidFill>
                  <a:srgbClr val="FF0000"/>
                </a:solidFill>
                <a:sym typeface="+mn-ea"/>
              </a:rPr>
              <a:t>拥塞 </a:t>
            </a:r>
            <a:r>
              <a:rPr lang="en-US" altLang="zh-CN" dirty="0" smtClean="0">
                <a:solidFill>
                  <a:srgbClr val="FF0000"/>
                </a:solidFill>
                <a:sym typeface="+mn-ea"/>
              </a:rPr>
              <a:t>(</a:t>
            </a:r>
            <a:r>
              <a:rPr lang="en-US" altLang="zh-CN" dirty="0">
                <a:solidFill>
                  <a:srgbClr val="FF0000"/>
                </a:solidFill>
                <a:sym typeface="+mn-ea"/>
              </a:rPr>
              <a:t>congestion)</a:t>
            </a:r>
            <a:r>
              <a:rPr lang="zh-CN" altLang="en-US" dirty="0">
                <a:solidFill>
                  <a:srgbClr val="FF0000"/>
                </a:solidFill>
                <a:sym typeface="+mn-ea"/>
              </a:rPr>
              <a:t>。</a:t>
            </a:r>
            <a:endParaRPr lang="zh-CN" altLang="en-US" dirty="0">
              <a:solidFill>
                <a:srgbClr val="FF0000"/>
              </a:solidFill>
            </a:endParaRPr>
          </a:p>
          <a:p>
            <a:r>
              <a:rPr lang="zh-CN" altLang="en-US" dirty="0">
                <a:sym typeface="+mn-ea"/>
              </a:rPr>
              <a:t>若网络中有许多资源同时产生拥塞，网络的性能就要明显变坏，整个网络的吞吐量将随输入负荷的增大而下降</a:t>
            </a:r>
            <a:r>
              <a:rPr lang="zh-CN" altLang="en-US" dirty="0" smtClean="0">
                <a:sym typeface="+mn-ea"/>
              </a:rPr>
              <a:t>。</a:t>
            </a:r>
            <a:endParaRPr lang="en-US" altLang="zh-CN" dirty="0" smtClean="0"/>
          </a:p>
          <a:p>
            <a:endParaRPr lang="zh-CN" altLang="en-US"/>
          </a:p>
          <a:p>
            <a:r>
              <a:rPr lang="zh-CN" altLang="zh-CN" dirty="0">
                <a:sym typeface="+mn-ea"/>
              </a:rPr>
              <a:t>如果一个路由器没有足够的缓存空间，它就会丢弃一些新到的分组</a:t>
            </a:r>
            <a:r>
              <a:rPr lang="zh-CN" altLang="zh-CN" dirty="0" smtClean="0">
                <a:sym typeface="+mn-ea"/>
              </a:rPr>
              <a:t>。</a:t>
            </a:r>
            <a:endParaRPr lang="en-US" altLang="zh-CN" dirty="0" smtClean="0"/>
          </a:p>
          <a:p>
            <a:r>
              <a:rPr lang="zh-CN" altLang="zh-CN" dirty="0" smtClean="0">
                <a:sym typeface="+mn-ea"/>
              </a:rPr>
              <a:t>但</a:t>
            </a:r>
            <a:r>
              <a:rPr lang="zh-CN" altLang="zh-CN" dirty="0">
                <a:sym typeface="+mn-ea"/>
              </a:rPr>
              <a:t>当分组被丢弃时，发送这一分组的源点就会重传这一分组，甚至可能还要重传多次。这样会引起更多的分组流入网络和被网络中的路由器丢弃</a:t>
            </a:r>
            <a:r>
              <a:rPr lang="zh-CN" altLang="zh-CN" dirty="0" smtClean="0">
                <a:sym typeface="+mn-ea"/>
              </a:rPr>
              <a:t>。</a:t>
            </a:r>
            <a:endParaRPr lang="en-US" altLang="zh-CN" dirty="0" smtClean="0"/>
          </a:p>
          <a:p>
            <a:r>
              <a:rPr lang="zh-CN" altLang="zh-CN" dirty="0" smtClean="0">
                <a:solidFill>
                  <a:srgbClr val="0000FF"/>
                </a:solidFill>
                <a:sym typeface="+mn-ea"/>
              </a:rPr>
              <a:t>可见</a:t>
            </a:r>
            <a:r>
              <a:rPr lang="zh-CN" altLang="zh-CN" dirty="0">
                <a:solidFill>
                  <a:srgbClr val="0000FF"/>
                </a:solidFill>
                <a:sym typeface="+mn-ea"/>
              </a:rPr>
              <a:t>拥塞引起的重传并不会缓解网络的拥塞，反而会加剧网络的拥塞。</a:t>
            </a:r>
            <a:endParaRPr lang="zh-CN" altLang="en-US" dirty="0">
              <a:solidFill>
                <a:srgbClr val="0000FF"/>
              </a:solidFill>
            </a:endParaRPr>
          </a:p>
          <a:p>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zh-CN" dirty="0">
                <a:solidFill>
                  <a:srgbClr val="0000FF"/>
                </a:solidFill>
                <a:sym typeface="+mn-ea"/>
              </a:rPr>
              <a:t>拥塞控制所要做的都有一个前提，就是网络能够承受现有的网络负荷。</a:t>
            </a:r>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zh-CN" b="1" dirty="0">
                <a:solidFill>
                  <a:srgbClr val="000099"/>
                </a:solidFill>
                <a:latin typeface="+mn-lt"/>
                <a:ea typeface="黑体" panose="02010609060101010101" pitchFamily="2" charset="-122"/>
                <a:sym typeface="+mn-ea"/>
              </a:rPr>
              <a:t>拥塞控制和流量控制之所以常常被弄混，是因为某些拥塞控制算法是向发送端发送控制报文，并告诉发送端，网络已出现麻烦，必须放慢发送速率。这点又和流量控制是很相似的。</a:t>
            </a:r>
            <a:endParaRPr lang="zh-CN" altLang="en-US" b="1" dirty="0">
              <a:solidFill>
                <a:srgbClr val="000099"/>
              </a:solidFill>
              <a:latin typeface="+mn-lt"/>
              <a:ea typeface="黑体" panose="02010609060101010101" pitchFamily="2" charset="-122"/>
            </a:endParaRPr>
          </a:p>
          <a:p>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zh-CN" dirty="0">
                <a:sym typeface="+mn-ea"/>
              </a:rPr>
              <a:t>实践证明，</a:t>
            </a:r>
            <a:r>
              <a:rPr lang="zh-CN" altLang="en-US" dirty="0" smtClean="0">
                <a:sym typeface="+mn-ea"/>
              </a:rPr>
              <a:t>拥塞控制</a:t>
            </a:r>
            <a:r>
              <a:rPr lang="zh-CN" altLang="en-US" dirty="0">
                <a:sym typeface="+mn-ea"/>
              </a:rPr>
              <a:t>是很难设计的，因为它是一个</a:t>
            </a:r>
            <a:r>
              <a:rPr lang="zh-CN" altLang="en-US" dirty="0">
                <a:solidFill>
                  <a:srgbClr val="FF0000"/>
                </a:solidFill>
                <a:sym typeface="+mn-ea"/>
              </a:rPr>
              <a:t>动态</a:t>
            </a:r>
            <a:r>
              <a:rPr lang="zh-CN" altLang="en-US" dirty="0">
                <a:sym typeface="+mn-ea"/>
              </a:rPr>
              <a:t>的（而不是静态的）</a:t>
            </a:r>
            <a:r>
              <a:rPr lang="zh-CN" altLang="en-US" dirty="0">
                <a:solidFill>
                  <a:srgbClr val="FF0000"/>
                </a:solidFill>
                <a:sym typeface="+mn-ea"/>
              </a:rPr>
              <a:t>问题</a:t>
            </a:r>
            <a:r>
              <a:rPr lang="zh-CN" altLang="en-US" dirty="0">
                <a:sym typeface="+mn-ea"/>
              </a:rPr>
              <a:t>。</a:t>
            </a:r>
            <a:endParaRPr lang="zh-CN" altLang="en-US" dirty="0"/>
          </a:p>
          <a:p>
            <a:r>
              <a:rPr lang="zh-CN" altLang="en-US" dirty="0">
                <a:sym typeface="+mn-ea"/>
              </a:rPr>
              <a:t>当前网络正朝着高速化的方向发展，这很容易出现缓存不够大而造成分组的丢失。</a:t>
            </a:r>
            <a:r>
              <a:rPr lang="zh-CN" altLang="en-US" dirty="0">
                <a:solidFill>
                  <a:srgbClr val="FF0000"/>
                </a:solidFill>
                <a:sym typeface="+mn-ea"/>
              </a:rPr>
              <a:t>但分组的丢失是网络发生拥塞的征兆而不是原因。</a:t>
            </a:r>
            <a:endParaRPr lang="zh-CN" altLang="en-US" dirty="0">
              <a:solidFill>
                <a:srgbClr val="FF0000"/>
              </a:solidFill>
            </a:endParaRPr>
          </a:p>
          <a:p>
            <a:r>
              <a:rPr lang="zh-CN" altLang="en-US" dirty="0">
                <a:solidFill>
                  <a:srgbClr val="0000FF"/>
                </a:solidFill>
                <a:sym typeface="+mn-ea"/>
              </a:rPr>
              <a:t>在许多情况下，甚至正是拥塞控制本身成为引起网络性能恶化甚至发生死锁的原因。</a:t>
            </a:r>
            <a:r>
              <a:rPr lang="zh-CN" altLang="en-US" dirty="0">
                <a:sym typeface="+mn-ea"/>
              </a:rPr>
              <a:t>这点应特别引起重视。 </a:t>
            </a:r>
            <a:endParaRPr lang="zh-CN" altLang="en-US" dirty="0"/>
          </a:p>
          <a:p>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zh-CN" dirty="0">
                <a:sym typeface="+mn-ea"/>
              </a:rPr>
              <a:t>控制拥塞窗口的原则</a:t>
            </a:r>
            <a:endParaRPr lang="zh-CN" altLang="en-US" dirty="0" smtClean="0"/>
          </a:p>
          <a:p>
            <a:r>
              <a:rPr lang="zh-CN" altLang="zh-CN" dirty="0" smtClean="0">
                <a:sym typeface="+mn-ea"/>
              </a:rPr>
              <a:t>只要</a:t>
            </a:r>
            <a:r>
              <a:rPr lang="zh-CN" altLang="zh-CN" dirty="0">
                <a:sym typeface="+mn-ea"/>
              </a:rPr>
              <a:t>网络没有出现拥塞，拥塞窗口就可以再增大一些，以便把更多的分组发送出去，这样就可以提高网络的利用率</a:t>
            </a:r>
            <a:r>
              <a:rPr lang="zh-CN" altLang="zh-CN" dirty="0" smtClean="0">
                <a:sym typeface="+mn-ea"/>
              </a:rPr>
              <a:t>。</a:t>
            </a:r>
            <a:endParaRPr lang="en-US" altLang="zh-CN" dirty="0" smtClean="0"/>
          </a:p>
          <a:p>
            <a:r>
              <a:rPr lang="zh-CN" altLang="zh-CN" dirty="0" smtClean="0">
                <a:sym typeface="+mn-ea"/>
              </a:rPr>
              <a:t>但</a:t>
            </a:r>
            <a:r>
              <a:rPr lang="zh-CN" altLang="zh-CN" dirty="0">
                <a:sym typeface="+mn-ea"/>
              </a:rPr>
              <a:t>只要网络出现拥塞或有可能出现拥塞，就必须把拥塞窗口减小一些，以减少注入到网络中的分组数，以便缓解网络出现的拥塞。</a:t>
            </a:r>
            <a:endParaRPr lang="zh-CN" altLang="en-US" dirty="0" smtClean="0"/>
          </a:p>
          <a:p>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56920" indent="-291465" eaLnBrk="0" hangingPunct="0">
              <a:defRPr kumimoji="1" sz="2400" b="1">
                <a:solidFill>
                  <a:schemeClr val="tx1"/>
                </a:solidFill>
                <a:latin typeface="Tahoma" panose="020B0604030504040204" pitchFamily="34" charset="0"/>
                <a:ea typeface="宋体" panose="02010600030101010101" pitchFamily="2" charset="-122"/>
              </a:defRPr>
            </a:lvl2pPr>
            <a:lvl3pPr marL="1164590" indent="-233045" eaLnBrk="0" hangingPunct="0">
              <a:defRPr kumimoji="1" sz="2400" b="1">
                <a:solidFill>
                  <a:schemeClr val="tx1"/>
                </a:solidFill>
                <a:latin typeface="Tahoma" panose="020B0604030504040204" pitchFamily="34" charset="0"/>
                <a:ea typeface="宋体" panose="02010600030101010101" pitchFamily="2" charset="-122"/>
              </a:defRPr>
            </a:lvl3pPr>
            <a:lvl4pPr marL="1630680" indent="-233045" eaLnBrk="0" hangingPunct="0">
              <a:defRPr kumimoji="1" sz="2400" b="1">
                <a:solidFill>
                  <a:schemeClr val="tx1"/>
                </a:solidFill>
                <a:latin typeface="Tahoma" panose="020B0604030504040204" pitchFamily="34" charset="0"/>
                <a:ea typeface="宋体" panose="02010600030101010101" pitchFamily="2" charset="-122"/>
              </a:defRPr>
            </a:lvl4pPr>
            <a:lvl5pPr marL="2096770" indent="-233045" eaLnBrk="0" hangingPunct="0">
              <a:defRPr kumimoji="1" sz="2400" b="1">
                <a:solidFill>
                  <a:schemeClr val="tx1"/>
                </a:solidFill>
                <a:latin typeface="Tahoma" panose="020B0604030504040204" pitchFamily="34" charset="0"/>
                <a:ea typeface="宋体" panose="02010600030101010101" pitchFamily="2" charset="-122"/>
              </a:defRPr>
            </a:lvl5pPr>
            <a:lvl6pPr marL="256222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302831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9440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959860"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fld id="{7CA8BEEF-E6E7-408C-A832-EFD8D22E9E9B}" type="slidenum">
              <a:rPr kumimoji="0" lang="en-US" altLang="zh-CN" sz="1200" b="0">
                <a:latin typeface="Arial" panose="020B0604020202020204" pitchFamily="34" charset="0"/>
              </a:rPr>
            </a:fld>
            <a:endParaRPr kumimoji="0" lang="en-US" altLang="zh-CN" sz="1200" b="0">
              <a:latin typeface="Arial" panose="020B0604020202020204" pitchFamily="34" charset="0"/>
            </a:endParaRPr>
          </a:p>
        </p:txBody>
      </p:sp>
      <p:sp>
        <p:nvSpPr>
          <p:cNvPr id="195587" name="Rectangle 2"/>
          <p:cNvSpPr>
            <a:spLocks noGrp="1" noRot="1" noChangeAspect="1" noChangeArrowheads="1" noTextEdit="1"/>
          </p:cNvSpPr>
          <p:nvPr>
            <p:ph type="sldImg"/>
          </p:nvPr>
        </p:nvSpPr>
        <p:spPr/>
      </p:sp>
      <p:sp>
        <p:nvSpPr>
          <p:cNvPr id="1955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56920" indent="-291465" eaLnBrk="0" hangingPunct="0">
              <a:defRPr kumimoji="1" sz="2400" b="1">
                <a:solidFill>
                  <a:schemeClr val="tx1"/>
                </a:solidFill>
                <a:latin typeface="Tahoma" panose="020B0604030504040204" pitchFamily="34" charset="0"/>
                <a:ea typeface="宋体" panose="02010600030101010101" pitchFamily="2" charset="-122"/>
              </a:defRPr>
            </a:lvl2pPr>
            <a:lvl3pPr marL="1164590" indent="-233045" eaLnBrk="0" hangingPunct="0">
              <a:defRPr kumimoji="1" sz="2400" b="1">
                <a:solidFill>
                  <a:schemeClr val="tx1"/>
                </a:solidFill>
                <a:latin typeface="Tahoma" panose="020B0604030504040204" pitchFamily="34" charset="0"/>
                <a:ea typeface="宋体" panose="02010600030101010101" pitchFamily="2" charset="-122"/>
              </a:defRPr>
            </a:lvl3pPr>
            <a:lvl4pPr marL="1630680" indent="-233045" eaLnBrk="0" hangingPunct="0">
              <a:defRPr kumimoji="1" sz="2400" b="1">
                <a:solidFill>
                  <a:schemeClr val="tx1"/>
                </a:solidFill>
                <a:latin typeface="Tahoma" panose="020B0604030504040204" pitchFamily="34" charset="0"/>
                <a:ea typeface="宋体" panose="02010600030101010101" pitchFamily="2" charset="-122"/>
              </a:defRPr>
            </a:lvl4pPr>
            <a:lvl5pPr marL="2096770" indent="-233045" eaLnBrk="0" hangingPunct="0">
              <a:defRPr kumimoji="1" sz="2400" b="1">
                <a:solidFill>
                  <a:schemeClr val="tx1"/>
                </a:solidFill>
                <a:latin typeface="Tahoma" panose="020B0604030504040204" pitchFamily="34" charset="0"/>
                <a:ea typeface="宋体" panose="02010600030101010101" pitchFamily="2" charset="-122"/>
              </a:defRPr>
            </a:lvl5pPr>
            <a:lvl6pPr marL="256222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302831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9440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959860"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fld id="{7CA8BEEF-E6E7-408C-A832-EFD8D22E9E9B}" type="slidenum">
              <a:rPr kumimoji="0" lang="en-US" altLang="zh-CN" sz="1200" b="0">
                <a:latin typeface="Arial" panose="020B0604020202020204" pitchFamily="34" charset="0"/>
              </a:rPr>
            </a:fld>
            <a:endParaRPr kumimoji="0" lang="en-US" altLang="zh-CN" sz="1200" b="0">
              <a:latin typeface="Arial" panose="020B0604020202020204" pitchFamily="34" charset="0"/>
            </a:endParaRPr>
          </a:p>
        </p:txBody>
      </p:sp>
      <p:sp>
        <p:nvSpPr>
          <p:cNvPr id="195587" name="Rectangle 2"/>
          <p:cNvSpPr>
            <a:spLocks noGrp="1" noRot="1" noChangeAspect="1" noChangeArrowheads="1" noTextEdit="1"/>
          </p:cNvSpPr>
          <p:nvPr>
            <p:ph type="sldImg"/>
          </p:nvPr>
        </p:nvSpPr>
        <p:spPr/>
      </p:sp>
      <p:sp>
        <p:nvSpPr>
          <p:cNvPr id="1955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56920" indent="-291465" eaLnBrk="0" hangingPunct="0">
              <a:defRPr kumimoji="1" sz="2400" b="1">
                <a:solidFill>
                  <a:schemeClr val="tx1"/>
                </a:solidFill>
                <a:latin typeface="Tahoma" panose="020B0604030504040204" pitchFamily="34" charset="0"/>
                <a:ea typeface="宋体" panose="02010600030101010101" pitchFamily="2" charset="-122"/>
              </a:defRPr>
            </a:lvl2pPr>
            <a:lvl3pPr marL="1164590" indent="-233045" eaLnBrk="0" hangingPunct="0">
              <a:defRPr kumimoji="1" sz="2400" b="1">
                <a:solidFill>
                  <a:schemeClr val="tx1"/>
                </a:solidFill>
                <a:latin typeface="Tahoma" panose="020B0604030504040204" pitchFamily="34" charset="0"/>
                <a:ea typeface="宋体" panose="02010600030101010101" pitchFamily="2" charset="-122"/>
              </a:defRPr>
            </a:lvl3pPr>
            <a:lvl4pPr marL="1630680" indent="-233045" eaLnBrk="0" hangingPunct="0">
              <a:defRPr kumimoji="1" sz="2400" b="1">
                <a:solidFill>
                  <a:schemeClr val="tx1"/>
                </a:solidFill>
                <a:latin typeface="Tahoma" panose="020B0604030504040204" pitchFamily="34" charset="0"/>
                <a:ea typeface="宋体" panose="02010600030101010101" pitchFamily="2" charset="-122"/>
              </a:defRPr>
            </a:lvl4pPr>
            <a:lvl5pPr marL="2096770" indent="-233045" eaLnBrk="0" hangingPunct="0">
              <a:defRPr kumimoji="1" sz="2400" b="1">
                <a:solidFill>
                  <a:schemeClr val="tx1"/>
                </a:solidFill>
                <a:latin typeface="Tahoma" panose="020B0604030504040204" pitchFamily="34" charset="0"/>
                <a:ea typeface="宋体" panose="02010600030101010101" pitchFamily="2" charset="-122"/>
              </a:defRPr>
            </a:lvl5pPr>
            <a:lvl6pPr marL="256222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302831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9440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959860"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fld id="{7CA8BEEF-E6E7-408C-A832-EFD8D22E9E9B}" type="slidenum">
              <a:rPr kumimoji="0" lang="en-US" altLang="zh-CN" sz="1200" b="0">
                <a:latin typeface="Arial" panose="020B0604020202020204" pitchFamily="34" charset="0"/>
              </a:rPr>
            </a:fld>
            <a:endParaRPr kumimoji="0" lang="en-US" altLang="zh-CN" sz="1200" b="0">
              <a:latin typeface="Arial" panose="020B0604020202020204" pitchFamily="34" charset="0"/>
            </a:endParaRPr>
          </a:p>
        </p:txBody>
      </p:sp>
      <p:sp>
        <p:nvSpPr>
          <p:cNvPr id="195587" name="Rectangle 2"/>
          <p:cNvSpPr>
            <a:spLocks noGrp="1" noRot="1" noChangeAspect="1" noChangeArrowheads="1" noTextEdit="1"/>
          </p:cNvSpPr>
          <p:nvPr>
            <p:ph type="sldImg"/>
          </p:nvPr>
        </p:nvSpPr>
        <p:spPr/>
      </p:sp>
      <p:sp>
        <p:nvSpPr>
          <p:cNvPr id="1955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56920" indent="-291465" eaLnBrk="0" hangingPunct="0">
              <a:defRPr kumimoji="1" sz="2400" b="1">
                <a:solidFill>
                  <a:schemeClr val="tx1"/>
                </a:solidFill>
                <a:latin typeface="Tahoma" panose="020B0604030504040204" pitchFamily="34" charset="0"/>
                <a:ea typeface="宋体" panose="02010600030101010101" pitchFamily="2" charset="-122"/>
              </a:defRPr>
            </a:lvl2pPr>
            <a:lvl3pPr marL="1164590" indent="-233045" eaLnBrk="0" hangingPunct="0">
              <a:defRPr kumimoji="1" sz="2400" b="1">
                <a:solidFill>
                  <a:schemeClr val="tx1"/>
                </a:solidFill>
                <a:latin typeface="Tahoma" panose="020B0604030504040204" pitchFamily="34" charset="0"/>
                <a:ea typeface="宋体" panose="02010600030101010101" pitchFamily="2" charset="-122"/>
              </a:defRPr>
            </a:lvl3pPr>
            <a:lvl4pPr marL="1630680" indent="-233045" eaLnBrk="0" hangingPunct="0">
              <a:defRPr kumimoji="1" sz="2400" b="1">
                <a:solidFill>
                  <a:schemeClr val="tx1"/>
                </a:solidFill>
                <a:latin typeface="Tahoma" panose="020B0604030504040204" pitchFamily="34" charset="0"/>
                <a:ea typeface="宋体" panose="02010600030101010101" pitchFamily="2" charset="-122"/>
              </a:defRPr>
            </a:lvl4pPr>
            <a:lvl5pPr marL="2096770" indent="-233045" eaLnBrk="0" hangingPunct="0">
              <a:defRPr kumimoji="1" sz="2400" b="1">
                <a:solidFill>
                  <a:schemeClr val="tx1"/>
                </a:solidFill>
                <a:latin typeface="Tahoma" panose="020B0604030504040204" pitchFamily="34" charset="0"/>
                <a:ea typeface="宋体" panose="02010600030101010101" pitchFamily="2" charset="-122"/>
              </a:defRPr>
            </a:lvl5pPr>
            <a:lvl6pPr marL="256222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302831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9440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959860"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fld id="{7CA8BEEF-E6E7-408C-A832-EFD8D22E9E9B}" type="slidenum">
              <a:rPr kumimoji="0" lang="en-US" altLang="zh-CN" sz="1200" b="0">
                <a:latin typeface="Arial" panose="020B0604020202020204" pitchFamily="34" charset="0"/>
              </a:rPr>
            </a:fld>
            <a:endParaRPr kumimoji="0" lang="en-US" altLang="zh-CN" sz="1200" b="0">
              <a:latin typeface="Arial" panose="020B0604020202020204" pitchFamily="34" charset="0"/>
            </a:endParaRPr>
          </a:p>
        </p:txBody>
      </p:sp>
      <p:sp>
        <p:nvSpPr>
          <p:cNvPr id="195587" name="Rectangle 2"/>
          <p:cNvSpPr>
            <a:spLocks noGrp="1" noRot="1" noChangeAspect="1" noChangeArrowheads="1" noTextEdit="1"/>
          </p:cNvSpPr>
          <p:nvPr>
            <p:ph type="sldImg"/>
          </p:nvPr>
        </p:nvSpPr>
        <p:spPr/>
      </p:sp>
      <p:sp>
        <p:nvSpPr>
          <p:cNvPr id="1955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6CC1ED0-F959-4B9A-A490-790D9B92C587}" type="slidenum">
              <a:rPr lang="en-US" altLang="zh-CN"/>
            </a:fld>
            <a:endParaRPr lang="en-US" altLang="zh-CN"/>
          </a:p>
        </p:txBody>
      </p:sp>
      <p:sp>
        <p:nvSpPr>
          <p:cNvPr id="585730" name="Rectangle 2"/>
          <p:cNvSpPr>
            <a:spLocks noGrp="1" noRot="1" noChangeAspect="1" noChangeArrowheads="1" noTextEdit="1"/>
          </p:cNvSpPr>
          <p:nvPr>
            <p:ph type="sldImg"/>
          </p:nvPr>
        </p:nvSpPr>
        <p:spPr/>
      </p:sp>
      <p:sp>
        <p:nvSpPr>
          <p:cNvPr id="585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56920" indent="-291465" eaLnBrk="0" hangingPunct="0">
              <a:defRPr kumimoji="1" sz="2400" b="1">
                <a:solidFill>
                  <a:schemeClr val="tx1"/>
                </a:solidFill>
                <a:latin typeface="Tahoma" panose="020B0604030504040204" pitchFamily="34" charset="0"/>
                <a:ea typeface="宋体" panose="02010600030101010101" pitchFamily="2" charset="-122"/>
              </a:defRPr>
            </a:lvl2pPr>
            <a:lvl3pPr marL="1164590" indent="-233045" eaLnBrk="0" hangingPunct="0">
              <a:defRPr kumimoji="1" sz="2400" b="1">
                <a:solidFill>
                  <a:schemeClr val="tx1"/>
                </a:solidFill>
                <a:latin typeface="Tahoma" panose="020B0604030504040204" pitchFamily="34" charset="0"/>
                <a:ea typeface="宋体" panose="02010600030101010101" pitchFamily="2" charset="-122"/>
              </a:defRPr>
            </a:lvl3pPr>
            <a:lvl4pPr marL="1630680" indent="-233045" eaLnBrk="0" hangingPunct="0">
              <a:defRPr kumimoji="1" sz="2400" b="1">
                <a:solidFill>
                  <a:schemeClr val="tx1"/>
                </a:solidFill>
                <a:latin typeface="Tahoma" panose="020B0604030504040204" pitchFamily="34" charset="0"/>
                <a:ea typeface="宋体" panose="02010600030101010101" pitchFamily="2" charset="-122"/>
              </a:defRPr>
            </a:lvl4pPr>
            <a:lvl5pPr marL="2096770" indent="-233045" eaLnBrk="0" hangingPunct="0">
              <a:defRPr kumimoji="1" sz="2400" b="1">
                <a:solidFill>
                  <a:schemeClr val="tx1"/>
                </a:solidFill>
                <a:latin typeface="Tahoma" panose="020B0604030504040204" pitchFamily="34" charset="0"/>
                <a:ea typeface="宋体" panose="02010600030101010101" pitchFamily="2" charset="-122"/>
              </a:defRPr>
            </a:lvl5pPr>
            <a:lvl6pPr marL="256222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302831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9440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959860"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fld id="{7CA8BEEF-E6E7-408C-A832-EFD8D22E9E9B}" type="slidenum">
              <a:rPr kumimoji="0" lang="en-US" altLang="zh-CN" sz="1200" b="0">
                <a:latin typeface="Arial" panose="020B0604020202020204" pitchFamily="34" charset="0"/>
              </a:rPr>
            </a:fld>
            <a:endParaRPr kumimoji="0" lang="en-US" altLang="zh-CN" sz="1200" b="0">
              <a:latin typeface="Arial" panose="020B0604020202020204" pitchFamily="34" charset="0"/>
            </a:endParaRPr>
          </a:p>
        </p:txBody>
      </p:sp>
      <p:sp>
        <p:nvSpPr>
          <p:cNvPr id="195587" name="Rectangle 2"/>
          <p:cNvSpPr>
            <a:spLocks noGrp="1" noRot="1" noChangeAspect="1" noChangeArrowheads="1" noTextEdit="1"/>
          </p:cNvSpPr>
          <p:nvPr>
            <p:ph type="sldImg"/>
          </p:nvPr>
        </p:nvSpPr>
        <p:spPr/>
      </p:sp>
      <p:sp>
        <p:nvSpPr>
          <p:cNvPr id="1955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56920" indent="-291465" eaLnBrk="0" hangingPunct="0">
              <a:defRPr kumimoji="1" sz="2400" b="1">
                <a:solidFill>
                  <a:schemeClr val="tx1"/>
                </a:solidFill>
                <a:latin typeface="Tahoma" panose="020B0604030504040204" pitchFamily="34" charset="0"/>
                <a:ea typeface="宋体" panose="02010600030101010101" pitchFamily="2" charset="-122"/>
              </a:defRPr>
            </a:lvl2pPr>
            <a:lvl3pPr marL="1164590" indent="-233045" eaLnBrk="0" hangingPunct="0">
              <a:defRPr kumimoji="1" sz="2400" b="1">
                <a:solidFill>
                  <a:schemeClr val="tx1"/>
                </a:solidFill>
                <a:latin typeface="Tahoma" panose="020B0604030504040204" pitchFamily="34" charset="0"/>
                <a:ea typeface="宋体" panose="02010600030101010101" pitchFamily="2" charset="-122"/>
              </a:defRPr>
            </a:lvl3pPr>
            <a:lvl4pPr marL="1630680" indent="-233045" eaLnBrk="0" hangingPunct="0">
              <a:defRPr kumimoji="1" sz="2400" b="1">
                <a:solidFill>
                  <a:schemeClr val="tx1"/>
                </a:solidFill>
                <a:latin typeface="Tahoma" panose="020B0604030504040204" pitchFamily="34" charset="0"/>
                <a:ea typeface="宋体" panose="02010600030101010101" pitchFamily="2" charset="-122"/>
              </a:defRPr>
            </a:lvl4pPr>
            <a:lvl5pPr marL="2096770" indent="-233045" eaLnBrk="0" hangingPunct="0">
              <a:defRPr kumimoji="1" sz="2400" b="1">
                <a:solidFill>
                  <a:schemeClr val="tx1"/>
                </a:solidFill>
                <a:latin typeface="Tahoma" panose="020B0604030504040204" pitchFamily="34" charset="0"/>
                <a:ea typeface="宋体" panose="02010600030101010101" pitchFamily="2" charset="-122"/>
              </a:defRPr>
            </a:lvl5pPr>
            <a:lvl6pPr marL="256222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302831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9440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959860"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fld id="{7CA8BEEF-E6E7-408C-A832-EFD8D22E9E9B}" type="slidenum">
              <a:rPr kumimoji="0" lang="en-US" altLang="zh-CN" sz="1200" b="0">
                <a:latin typeface="Arial" panose="020B0604020202020204" pitchFamily="34" charset="0"/>
              </a:rPr>
            </a:fld>
            <a:endParaRPr kumimoji="0" lang="en-US" altLang="zh-CN" sz="1200" b="0">
              <a:latin typeface="Arial" panose="020B0604020202020204" pitchFamily="34" charset="0"/>
            </a:endParaRPr>
          </a:p>
        </p:txBody>
      </p:sp>
      <p:sp>
        <p:nvSpPr>
          <p:cNvPr id="195587" name="Rectangle 2"/>
          <p:cNvSpPr>
            <a:spLocks noGrp="1" noRot="1" noChangeAspect="1" noChangeArrowheads="1" noTextEdit="1"/>
          </p:cNvSpPr>
          <p:nvPr>
            <p:ph type="sldImg"/>
          </p:nvPr>
        </p:nvSpPr>
        <p:spPr/>
      </p:sp>
      <p:sp>
        <p:nvSpPr>
          <p:cNvPr id="1955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56920" indent="-291465" eaLnBrk="0" hangingPunct="0">
              <a:defRPr kumimoji="1" sz="2400" b="1">
                <a:solidFill>
                  <a:schemeClr val="tx1"/>
                </a:solidFill>
                <a:latin typeface="Tahoma" panose="020B0604030504040204" pitchFamily="34" charset="0"/>
                <a:ea typeface="宋体" panose="02010600030101010101" pitchFamily="2" charset="-122"/>
              </a:defRPr>
            </a:lvl2pPr>
            <a:lvl3pPr marL="1164590" indent="-233045" eaLnBrk="0" hangingPunct="0">
              <a:defRPr kumimoji="1" sz="2400" b="1">
                <a:solidFill>
                  <a:schemeClr val="tx1"/>
                </a:solidFill>
                <a:latin typeface="Tahoma" panose="020B0604030504040204" pitchFamily="34" charset="0"/>
                <a:ea typeface="宋体" panose="02010600030101010101" pitchFamily="2" charset="-122"/>
              </a:defRPr>
            </a:lvl3pPr>
            <a:lvl4pPr marL="1630680" indent="-233045" eaLnBrk="0" hangingPunct="0">
              <a:defRPr kumimoji="1" sz="2400" b="1">
                <a:solidFill>
                  <a:schemeClr val="tx1"/>
                </a:solidFill>
                <a:latin typeface="Tahoma" panose="020B0604030504040204" pitchFamily="34" charset="0"/>
                <a:ea typeface="宋体" panose="02010600030101010101" pitchFamily="2" charset="-122"/>
              </a:defRPr>
            </a:lvl4pPr>
            <a:lvl5pPr marL="2096770" indent="-233045" eaLnBrk="0" hangingPunct="0">
              <a:defRPr kumimoji="1" sz="2400" b="1">
                <a:solidFill>
                  <a:schemeClr val="tx1"/>
                </a:solidFill>
                <a:latin typeface="Tahoma" panose="020B0604030504040204" pitchFamily="34" charset="0"/>
                <a:ea typeface="宋体" panose="02010600030101010101" pitchFamily="2" charset="-122"/>
              </a:defRPr>
            </a:lvl5pPr>
            <a:lvl6pPr marL="256222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302831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9440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959860"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fld id="{7CA8BEEF-E6E7-408C-A832-EFD8D22E9E9B}" type="slidenum">
              <a:rPr kumimoji="0" lang="en-US" altLang="zh-CN" sz="1200" b="0">
                <a:latin typeface="Arial" panose="020B0604020202020204" pitchFamily="34" charset="0"/>
              </a:rPr>
            </a:fld>
            <a:endParaRPr kumimoji="0" lang="en-US" altLang="zh-CN" sz="1200" b="0">
              <a:latin typeface="Arial" panose="020B0604020202020204" pitchFamily="34" charset="0"/>
            </a:endParaRPr>
          </a:p>
        </p:txBody>
      </p:sp>
      <p:sp>
        <p:nvSpPr>
          <p:cNvPr id="195587" name="Rectangle 2"/>
          <p:cNvSpPr>
            <a:spLocks noGrp="1" noRot="1" noChangeAspect="1" noChangeArrowheads="1" noTextEdit="1"/>
          </p:cNvSpPr>
          <p:nvPr>
            <p:ph type="sldImg"/>
          </p:nvPr>
        </p:nvSpPr>
        <p:spPr/>
      </p:sp>
      <p:sp>
        <p:nvSpPr>
          <p:cNvPr id="1955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56920" indent="-291465" eaLnBrk="0" hangingPunct="0">
              <a:defRPr kumimoji="1" sz="2400" b="1">
                <a:solidFill>
                  <a:schemeClr val="tx1"/>
                </a:solidFill>
                <a:latin typeface="Tahoma" panose="020B0604030504040204" pitchFamily="34" charset="0"/>
                <a:ea typeface="宋体" panose="02010600030101010101" pitchFamily="2" charset="-122"/>
              </a:defRPr>
            </a:lvl2pPr>
            <a:lvl3pPr marL="1164590" indent="-233045" eaLnBrk="0" hangingPunct="0">
              <a:defRPr kumimoji="1" sz="2400" b="1">
                <a:solidFill>
                  <a:schemeClr val="tx1"/>
                </a:solidFill>
                <a:latin typeface="Tahoma" panose="020B0604030504040204" pitchFamily="34" charset="0"/>
                <a:ea typeface="宋体" panose="02010600030101010101" pitchFamily="2" charset="-122"/>
              </a:defRPr>
            </a:lvl3pPr>
            <a:lvl4pPr marL="1630680" indent="-233045" eaLnBrk="0" hangingPunct="0">
              <a:defRPr kumimoji="1" sz="2400" b="1">
                <a:solidFill>
                  <a:schemeClr val="tx1"/>
                </a:solidFill>
                <a:latin typeface="Tahoma" panose="020B0604030504040204" pitchFamily="34" charset="0"/>
                <a:ea typeface="宋体" panose="02010600030101010101" pitchFamily="2" charset="-122"/>
              </a:defRPr>
            </a:lvl4pPr>
            <a:lvl5pPr marL="2096770" indent="-233045" eaLnBrk="0" hangingPunct="0">
              <a:defRPr kumimoji="1" sz="2400" b="1">
                <a:solidFill>
                  <a:schemeClr val="tx1"/>
                </a:solidFill>
                <a:latin typeface="Tahoma" panose="020B0604030504040204" pitchFamily="34" charset="0"/>
                <a:ea typeface="宋体" panose="02010600030101010101" pitchFamily="2" charset="-122"/>
              </a:defRPr>
            </a:lvl5pPr>
            <a:lvl6pPr marL="256222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302831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9440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959860"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fld id="{2D2219C2-CE5B-40C8-A68B-33A28636C3E7}" type="slidenum">
              <a:rPr kumimoji="0" lang="en-US" altLang="zh-CN" sz="1200" b="0">
                <a:latin typeface="Arial" panose="020B0604020202020204" pitchFamily="34" charset="0"/>
              </a:rPr>
            </a:fld>
            <a:endParaRPr kumimoji="0" lang="en-US" altLang="zh-CN" sz="1200" b="0">
              <a:latin typeface="Arial" panose="020B0604020202020204" pitchFamily="34" charset="0"/>
            </a:endParaRPr>
          </a:p>
        </p:txBody>
      </p:sp>
      <p:sp>
        <p:nvSpPr>
          <p:cNvPr id="205827" name="Rectangle 2"/>
          <p:cNvSpPr>
            <a:spLocks noGrp="1" noRot="1" noChangeAspect="1" noChangeArrowheads="1" noTextEdit="1"/>
          </p:cNvSpPr>
          <p:nvPr>
            <p:ph type="sldImg"/>
          </p:nvPr>
        </p:nvSpPr>
        <p:spPr/>
      </p:sp>
      <p:sp>
        <p:nvSpPr>
          <p:cNvPr id="20582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56920" indent="-291465" eaLnBrk="0" hangingPunct="0">
              <a:defRPr kumimoji="1" sz="2400" b="1">
                <a:solidFill>
                  <a:schemeClr val="tx1"/>
                </a:solidFill>
                <a:latin typeface="Tahoma" panose="020B0604030504040204" pitchFamily="34" charset="0"/>
                <a:ea typeface="宋体" panose="02010600030101010101" pitchFamily="2" charset="-122"/>
              </a:defRPr>
            </a:lvl2pPr>
            <a:lvl3pPr marL="1164590" indent="-233045" eaLnBrk="0" hangingPunct="0">
              <a:defRPr kumimoji="1" sz="2400" b="1">
                <a:solidFill>
                  <a:schemeClr val="tx1"/>
                </a:solidFill>
                <a:latin typeface="Tahoma" panose="020B0604030504040204" pitchFamily="34" charset="0"/>
                <a:ea typeface="宋体" panose="02010600030101010101" pitchFamily="2" charset="-122"/>
              </a:defRPr>
            </a:lvl3pPr>
            <a:lvl4pPr marL="1630680" indent="-233045" eaLnBrk="0" hangingPunct="0">
              <a:defRPr kumimoji="1" sz="2400" b="1">
                <a:solidFill>
                  <a:schemeClr val="tx1"/>
                </a:solidFill>
                <a:latin typeface="Tahoma" panose="020B0604030504040204" pitchFamily="34" charset="0"/>
                <a:ea typeface="宋体" panose="02010600030101010101" pitchFamily="2" charset="-122"/>
              </a:defRPr>
            </a:lvl4pPr>
            <a:lvl5pPr marL="2096770" indent="-233045" eaLnBrk="0" hangingPunct="0">
              <a:defRPr kumimoji="1" sz="2400" b="1">
                <a:solidFill>
                  <a:schemeClr val="tx1"/>
                </a:solidFill>
                <a:latin typeface="Tahoma" panose="020B0604030504040204" pitchFamily="34" charset="0"/>
                <a:ea typeface="宋体" panose="02010600030101010101" pitchFamily="2" charset="-122"/>
              </a:defRPr>
            </a:lvl5pPr>
            <a:lvl6pPr marL="256222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302831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9440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959860"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fld id="{7CA8BEEF-E6E7-408C-A832-EFD8D22E9E9B}" type="slidenum">
              <a:rPr kumimoji="0" lang="en-US" altLang="zh-CN" sz="1200" b="0">
                <a:latin typeface="Arial" panose="020B0604020202020204" pitchFamily="34" charset="0"/>
              </a:rPr>
            </a:fld>
            <a:endParaRPr kumimoji="0" lang="en-US" altLang="zh-CN" sz="1200" b="0">
              <a:latin typeface="Arial" panose="020B0604020202020204" pitchFamily="34" charset="0"/>
            </a:endParaRPr>
          </a:p>
        </p:txBody>
      </p:sp>
      <p:sp>
        <p:nvSpPr>
          <p:cNvPr id="195587" name="Rectangle 2"/>
          <p:cNvSpPr>
            <a:spLocks noGrp="1" noRot="1" noChangeAspect="1" noChangeArrowheads="1" noTextEdit="1"/>
          </p:cNvSpPr>
          <p:nvPr>
            <p:ph type="sldImg"/>
          </p:nvPr>
        </p:nvSpPr>
        <p:spPr/>
      </p:sp>
      <p:sp>
        <p:nvSpPr>
          <p:cNvPr id="1955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56920" indent="-291465" eaLnBrk="0" hangingPunct="0">
              <a:defRPr kumimoji="1" sz="2400" b="1">
                <a:solidFill>
                  <a:schemeClr val="tx1"/>
                </a:solidFill>
                <a:latin typeface="Tahoma" panose="020B0604030504040204" pitchFamily="34" charset="0"/>
                <a:ea typeface="宋体" panose="02010600030101010101" pitchFamily="2" charset="-122"/>
              </a:defRPr>
            </a:lvl2pPr>
            <a:lvl3pPr marL="1164590" indent="-233045" eaLnBrk="0" hangingPunct="0">
              <a:defRPr kumimoji="1" sz="2400" b="1">
                <a:solidFill>
                  <a:schemeClr val="tx1"/>
                </a:solidFill>
                <a:latin typeface="Tahoma" panose="020B0604030504040204" pitchFamily="34" charset="0"/>
                <a:ea typeface="宋体" panose="02010600030101010101" pitchFamily="2" charset="-122"/>
              </a:defRPr>
            </a:lvl3pPr>
            <a:lvl4pPr marL="1630680" indent="-233045" eaLnBrk="0" hangingPunct="0">
              <a:defRPr kumimoji="1" sz="2400" b="1">
                <a:solidFill>
                  <a:schemeClr val="tx1"/>
                </a:solidFill>
                <a:latin typeface="Tahoma" panose="020B0604030504040204" pitchFamily="34" charset="0"/>
                <a:ea typeface="宋体" panose="02010600030101010101" pitchFamily="2" charset="-122"/>
              </a:defRPr>
            </a:lvl4pPr>
            <a:lvl5pPr marL="2096770" indent="-233045" eaLnBrk="0" hangingPunct="0">
              <a:defRPr kumimoji="1" sz="2400" b="1">
                <a:solidFill>
                  <a:schemeClr val="tx1"/>
                </a:solidFill>
                <a:latin typeface="Tahoma" panose="020B0604030504040204" pitchFamily="34" charset="0"/>
                <a:ea typeface="宋体" panose="02010600030101010101" pitchFamily="2" charset="-122"/>
              </a:defRPr>
            </a:lvl5pPr>
            <a:lvl6pPr marL="256222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302831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9440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959860"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fld id="{7CA8BEEF-E6E7-408C-A832-EFD8D22E9E9B}" type="slidenum">
              <a:rPr kumimoji="0" lang="en-US" altLang="zh-CN" sz="1200" b="0">
                <a:latin typeface="Arial" panose="020B0604020202020204" pitchFamily="34" charset="0"/>
              </a:rPr>
            </a:fld>
            <a:endParaRPr kumimoji="0" lang="en-US" altLang="zh-CN" sz="1200" b="0">
              <a:latin typeface="Arial" panose="020B0604020202020204" pitchFamily="34" charset="0"/>
            </a:endParaRPr>
          </a:p>
        </p:txBody>
      </p:sp>
      <p:sp>
        <p:nvSpPr>
          <p:cNvPr id="195587" name="Rectangle 2"/>
          <p:cNvSpPr>
            <a:spLocks noGrp="1" noRot="1" noChangeAspect="1" noChangeArrowheads="1" noTextEdit="1"/>
          </p:cNvSpPr>
          <p:nvPr>
            <p:ph type="sldImg"/>
          </p:nvPr>
        </p:nvSpPr>
        <p:spPr/>
      </p:sp>
      <p:sp>
        <p:nvSpPr>
          <p:cNvPr id="1955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56920" indent="-291465" eaLnBrk="0" hangingPunct="0">
              <a:defRPr kumimoji="1" sz="2400" b="1">
                <a:solidFill>
                  <a:schemeClr val="tx1"/>
                </a:solidFill>
                <a:latin typeface="Tahoma" panose="020B0604030504040204" pitchFamily="34" charset="0"/>
                <a:ea typeface="宋体" panose="02010600030101010101" pitchFamily="2" charset="-122"/>
              </a:defRPr>
            </a:lvl2pPr>
            <a:lvl3pPr marL="1164590" indent="-233045" eaLnBrk="0" hangingPunct="0">
              <a:defRPr kumimoji="1" sz="2400" b="1">
                <a:solidFill>
                  <a:schemeClr val="tx1"/>
                </a:solidFill>
                <a:latin typeface="Tahoma" panose="020B0604030504040204" pitchFamily="34" charset="0"/>
                <a:ea typeface="宋体" panose="02010600030101010101" pitchFamily="2" charset="-122"/>
              </a:defRPr>
            </a:lvl3pPr>
            <a:lvl4pPr marL="1630680" indent="-233045" eaLnBrk="0" hangingPunct="0">
              <a:defRPr kumimoji="1" sz="2400" b="1">
                <a:solidFill>
                  <a:schemeClr val="tx1"/>
                </a:solidFill>
                <a:latin typeface="Tahoma" panose="020B0604030504040204" pitchFamily="34" charset="0"/>
                <a:ea typeface="宋体" panose="02010600030101010101" pitchFamily="2" charset="-122"/>
              </a:defRPr>
            </a:lvl4pPr>
            <a:lvl5pPr marL="2096770" indent="-233045" eaLnBrk="0" hangingPunct="0">
              <a:defRPr kumimoji="1" sz="2400" b="1">
                <a:solidFill>
                  <a:schemeClr val="tx1"/>
                </a:solidFill>
                <a:latin typeface="Tahoma" panose="020B0604030504040204" pitchFamily="34" charset="0"/>
                <a:ea typeface="宋体" panose="02010600030101010101" pitchFamily="2" charset="-122"/>
              </a:defRPr>
            </a:lvl5pPr>
            <a:lvl6pPr marL="256222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302831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9440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959860"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fld id="{7CA8BEEF-E6E7-408C-A832-EFD8D22E9E9B}" type="slidenum">
              <a:rPr kumimoji="0" lang="en-US" altLang="zh-CN" sz="1200" b="0">
                <a:latin typeface="Arial" panose="020B0604020202020204" pitchFamily="34" charset="0"/>
              </a:rPr>
            </a:fld>
            <a:endParaRPr kumimoji="0" lang="en-US" altLang="zh-CN" sz="1200" b="0">
              <a:latin typeface="Arial" panose="020B0604020202020204" pitchFamily="34" charset="0"/>
            </a:endParaRPr>
          </a:p>
        </p:txBody>
      </p:sp>
      <p:sp>
        <p:nvSpPr>
          <p:cNvPr id="195587" name="Rectangle 2"/>
          <p:cNvSpPr>
            <a:spLocks noGrp="1" noRot="1" noChangeAspect="1" noChangeArrowheads="1" noTextEdit="1"/>
          </p:cNvSpPr>
          <p:nvPr>
            <p:ph type="sldImg"/>
          </p:nvPr>
        </p:nvSpPr>
        <p:spPr/>
      </p:sp>
      <p:sp>
        <p:nvSpPr>
          <p:cNvPr id="1955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56920" indent="-291465" eaLnBrk="0" hangingPunct="0">
              <a:defRPr kumimoji="1" sz="2400" b="1">
                <a:solidFill>
                  <a:schemeClr val="tx1"/>
                </a:solidFill>
                <a:latin typeface="Tahoma" panose="020B0604030504040204" pitchFamily="34" charset="0"/>
                <a:ea typeface="宋体" panose="02010600030101010101" pitchFamily="2" charset="-122"/>
              </a:defRPr>
            </a:lvl2pPr>
            <a:lvl3pPr marL="1164590" indent="-233045" eaLnBrk="0" hangingPunct="0">
              <a:defRPr kumimoji="1" sz="2400" b="1">
                <a:solidFill>
                  <a:schemeClr val="tx1"/>
                </a:solidFill>
                <a:latin typeface="Tahoma" panose="020B0604030504040204" pitchFamily="34" charset="0"/>
                <a:ea typeface="宋体" panose="02010600030101010101" pitchFamily="2" charset="-122"/>
              </a:defRPr>
            </a:lvl3pPr>
            <a:lvl4pPr marL="1630680" indent="-233045" eaLnBrk="0" hangingPunct="0">
              <a:defRPr kumimoji="1" sz="2400" b="1">
                <a:solidFill>
                  <a:schemeClr val="tx1"/>
                </a:solidFill>
                <a:latin typeface="Tahoma" panose="020B0604030504040204" pitchFamily="34" charset="0"/>
                <a:ea typeface="宋体" panose="02010600030101010101" pitchFamily="2" charset="-122"/>
              </a:defRPr>
            </a:lvl4pPr>
            <a:lvl5pPr marL="2096770" indent="-233045" eaLnBrk="0" hangingPunct="0">
              <a:defRPr kumimoji="1" sz="2400" b="1">
                <a:solidFill>
                  <a:schemeClr val="tx1"/>
                </a:solidFill>
                <a:latin typeface="Tahoma" panose="020B0604030504040204" pitchFamily="34" charset="0"/>
                <a:ea typeface="宋体" panose="02010600030101010101" pitchFamily="2" charset="-122"/>
              </a:defRPr>
            </a:lvl5pPr>
            <a:lvl6pPr marL="256222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302831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9440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959860"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fld id="{7CA8BEEF-E6E7-408C-A832-EFD8D22E9E9B}" type="slidenum">
              <a:rPr kumimoji="0" lang="en-US" altLang="zh-CN" sz="1200" b="0">
                <a:latin typeface="Arial" panose="020B0604020202020204" pitchFamily="34" charset="0"/>
              </a:rPr>
            </a:fld>
            <a:endParaRPr kumimoji="0" lang="en-US" altLang="zh-CN" sz="1200" b="0">
              <a:latin typeface="Arial" panose="020B0604020202020204" pitchFamily="34" charset="0"/>
            </a:endParaRPr>
          </a:p>
        </p:txBody>
      </p:sp>
      <p:sp>
        <p:nvSpPr>
          <p:cNvPr id="195587" name="Rectangle 2"/>
          <p:cNvSpPr>
            <a:spLocks noGrp="1" noRot="1" noChangeAspect="1" noChangeArrowheads="1" noTextEdit="1"/>
          </p:cNvSpPr>
          <p:nvPr>
            <p:ph type="sldImg"/>
          </p:nvPr>
        </p:nvSpPr>
        <p:spPr/>
      </p:sp>
      <p:sp>
        <p:nvSpPr>
          <p:cNvPr id="1955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56920" indent="-291465" eaLnBrk="0" hangingPunct="0">
              <a:defRPr kumimoji="1" sz="2400" b="1">
                <a:solidFill>
                  <a:schemeClr val="tx1"/>
                </a:solidFill>
                <a:latin typeface="Tahoma" panose="020B0604030504040204" pitchFamily="34" charset="0"/>
                <a:ea typeface="宋体" panose="02010600030101010101" pitchFamily="2" charset="-122"/>
              </a:defRPr>
            </a:lvl2pPr>
            <a:lvl3pPr marL="1164590" indent="-233045" eaLnBrk="0" hangingPunct="0">
              <a:defRPr kumimoji="1" sz="2400" b="1">
                <a:solidFill>
                  <a:schemeClr val="tx1"/>
                </a:solidFill>
                <a:latin typeface="Tahoma" panose="020B0604030504040204" pitchFamily="34" charset="0"/>
                <a:ea typeface="宋体" panose="02010600030101010101" pitchFamily="2" charset="-122"/>
              </a:defRPr>
            </a:lvl3pPr>
            <a:lvl4pPr marL="1630680" indent="-233045" eaLnBrk="0" hangingPunct="0">
              <a:defRPr kumimoji="1" sz="2400" b="1">
                <a:solidFill>
                  <a:schemeClr val="tx1"/>
                </a:solidFill>
                <a:latin typeface="Tahoma" panose="020B0604030504040204" pitchFamily="34" charset="0"/>
                <a:ea typeface="宋体" panose="02010600030101010101" pitchFamily="2" charset="-122"/>
              </a:defRPr>
            </a:lvl4pPr>
            <a:lvl5pPr marL="2096770" indent="-233045" eaLnBrk="0" hangingPunct="0">
              <a:defRPr kumimoji="1" sz="2400" b="1">
                <a:solidFill>
                  <a:schemeClr val="tx1"/>
                </a:solidFill>
                <a:latin typeface="Tahoma" panose="020B0604030504040204" pitchFamily="34" charset="0"/>
                <a:ea typeface="宋体" panose="02010600030101010101" pitchFamily="2" charset="-122"/>
              </a:defRPr>
            </a:lvl5pPr>
            <a:lvl6pPr marL="256222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302831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9440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959860"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fld id="{B18AC3D8-C89C-4BA5-A63C-698F3D2482F5}" type="slidenum">
              <a:rPr kumimoji="0" lang="en-US" altLang="zh-CN" sz="1200" b="0">
                <a:latin typeface="Arial" panose="020B0604020202020204" pitchFamily="34" charset="0"/>
              </a:rPr>
            </a:fld>
            <a:endParaRPr kumimoji="0" lang="en-US" altLang="zh-CN" sz="1200" b="0">
              <a:latin typeface="Arial" panose="020B0604020202020204" pitchFamily="34" charset="0"/>
            </a:endParaRPr>
          </a:p>
        </p:txBody>
      </p:sp>
      <p:sp>
        <p:nvSpPr>
          <p:cNvPr id="206851" name="Rectangle 2"/>
          <p:cNvSpPr>
            <a:spLocks noGrp="1" noRot="1" noChangeAspect="1" noChangeArrowheads="1" noTextEdit="1"/>
          </p:cNvSpPr>
          <p:nvPr>
            <p:ph type="sldImg"/>
          </p:nvPr>
        </p:nvSpPr>
        <p:spPr/>
      </p:sp>
      <p:sp>
        <p:nvSpPr>
          <p:cNvPr id="20685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56920" indent="-291465" eaLnBrk="0" hangingPunct="0">
              <a:defRPr kumimoji="1" sz="2400" b="1">
                <a:solidFill>
                  <a:schemeClr val="tx1"/>
                </a:solidFill>
                <a:latin typeface="Tahoma" panose="020B0604030504040204" pitchFamily="34" charset="0"/>
                <a:ea typeface="宋体" panose="02010600030101010101" pitchFamily="2" charset="-122"/>
              </a:defRPr>
            </a:lvl2pPr>
            <a:lvl3pPr marL="1164590" indent="-233045" eaLnBrk="0" hangingPunct="0">
              <a:defRPr kumimoji="1" sz="2400" b="1">
                <a:solidFill>
                  <a:schemeClr val="tx1"/>
                </a:solidFill>
                <a:latin typeface="Tahoma" panose="020B0604030504040204" pitchFamily="34" charset="0"/>
                <a:ea typeface="宋体" panose="02010600030101010101" pitchFamily="2" charset="-122"/>
              </a:defRPr>
            </a:lvl3pPr>
            <a:lvl4pPr marL="1630680" indent="-233045" eaLnBrk="0" hangingPunct="0">
              <a:defRPr kumimoji="1" sz="2400" b="1">
                <a:solidFill>
                  <a:schemeClr val="tx1"/>
                </a:solidFill>
                <a:latin typeface="Tahoma" panose="020B0604030504040204" pitchFamily="34" charset="0"/>
                <a:ea typeface="宋体" panose="02010600030101010101" pitchFamily="2" charset="-122"/>
              </a:defRPr>
            </a:lvl4pPr>
            <a:lvl5pPr marL="2096770" indent="-233045" eaLnBrk="0" hangingPunct="0">
              <a:defRPr kumimoji="1" sz="2400" b="1">
                <a:solidFill>
                  <a:schemeClr val="tx1"/>
                </a:solidFill>
                <a:latin typeface="Tahoma" panose="020B0604030504040204" pitchFamily="34" charset="0"/>
                <a:ea typeface="宋体" panose="02010600030101010101" pitchFamily="2" charset="-122"/>
              </a:defRPr>
            </a:lvl5pPr>
            <a:lvl6pPr marL="256222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302831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9440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959860"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fld id="{B18AC3D8-C89C-4BA5-A63C-698F3D2482F5}" type="slidenum">
              <a:rPr kumimoji="0" lang="en-US" altLang="zh-CN" sz="1200" b="0">
                <a:latin typeface="Arial" panose="020B0604020202020204" pitchFamily="34" charset="0"/>
              </a:rPr>
            </a:fld>
            <a:endParaRPr kumimoji="0" lang="en-US" altLang="zh-CN" sz="1200" b="0">
              <a:latin typeface="Arial" panose="020B0604020202020204" pitchFamily="34" charset="0"/>
            </a:endParaRPr>
          </a:p>
        </p:txBody>
      </p:sp>
      <p:sp>
        <p:nvSpPr>
          <p:cNvPr id="206851" name="Rectangle 2"/>
          <p:cNvSpPr>
            <a:spLocks noGrp="1" noRot="1" noChangeAspect="1" noChangeArrowheads="1" noTextEdit="1"/>
          </p:cNvSpPr>
          <p:nvPr>
            <p:ph type="sldImg"/>
          </p:nvPr>
        </p:nvSpPr>
        <p:spPr/>
      </p:sp>
      <p:sp>
        <p:nvSpPr>
          <p:cNvPr id="20685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B3EC536-F86C-4906-904E-0F3CF8F4507F}" type="slidenum">
              <a:rPr lang="en-US" altLang="zh-CN"/>
            </a:fld>
            <a:endParaRPr lang="en-US" altLang="zh-CN"/>
          </a:p>
        </p:txBody>
      </p:sp>
      <p:sp>
        <p:nvSpPr>
          <p:cNvPr id="675842" name="Rectangle 2"/>
          <p:cNvSpPr>
            <a:spLocks noGrp="1" noRot="1" noChangeAspect="1" noChangeArrowheads="1" noTextEdit="1"/>
          </p:cNvSpPr>
          <p:nvPr>
            <p:ph type="sldImg"/>
          </p:nvPr>
        </p:nvSpPr>
        <p:spPr/>
      </p:sp>
      <p:sp>
        <p:nvSpPr>
          <p:cNvPr id="6758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56920" indent="-291465" eaLnBrk="0" hangingPunct="0">
              <a:defRPr kumimoji="1" sz="2400" b="1">
                <a:solidFill>
                  <a:schemeClr val="tx1"/>
                </a:solidFill>
                <a:latin typeface="Tahoma" panose="020B0604030504040204" pitchFamily="34" charset="0"/>
                <a:ea typeface="宋体" panose="02010600030101010101" pitchFamily="2" charset="-122"/>
              </a:defRPr>
            </a:lvl2pPr>
            <a:lvl3pPr marL="1164590" indent="-233045" eaLnBrk="0" hangingPunct="0">
              <a:defRPr kumimoji="1" sz="2400" b="1">
                <a:solidFill>
                  <a:schemeClr val="tx1"/>
                </a:solidFill>
                <a:latin typeface="Tahoma" panose="020B0604030504040204" pitchFamily="34" charset="0"/>
                <a:ea typeface="宋体" panose="02010600030101010101" pitchFamily="2" charset="-122"/>
              </a:defRPr>
            </a:lvl3pPr>
            <a:lvl4pPr marL="1630680" indent="-233045" eaLnBrk="0" hangingPunct="0">
              <a:defRPr kumimoji="1" sz="2400" b="1">
                <a:solidFill>
                  <a:schemeClr val="tx1"/>
                </a:solidFill>
                <a:latin typeface="Tahoma" panose="020B0604030504040204" pitchFamily="34" charset="0"/>
                <a:ea typeface="宋体" panose="02010600030101010101" pitchFamily="2" charset="-122"/>
              </a:defRPr>
            </a:lvl4pPr>
            <a:lvl5pPr marL="2096770" indent="-233045" eaLnBrk="0" hangingPunct="0">
              <a:defRPr kumimoji="1" sz="2400" b="1">
                <a:solidFill>
                  <a:schemeClr val="tx1"/>
                </a:solidFill>
                <a:latin typeface="Tahoma" panose="020B0604030504040204" pitchFamily="34" charset="0"/>
                <a:ea typeface="宋体" panose="02010600030101010101" pitchFamily="2" charset="-122"/>
              </a:defRPr>
            </a:lvl5pPr>
            <a:lvl6pPr marL="256222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302831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9440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959860"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fld id="{5C84F16B-6DFD-45D7-A72D-BB61D99F7694}" type="slidenum">
              <a:rPr kumimoji="0" lang="en-US" altLang="zh-CN" sz="1200" b="0">
                <a:latin typeface="Arial" panose="020B0604020202020204" pitchFamily="34" charset="0"/>
              </a:rPr>
            </a:fld>
            <a:endParaRPr kumimoji="0" lang="en-US" altLang="zh-CN" sz="1200" b="0">
              <a:latin typeface="Arial" panose="020B0604020202020204" pitchFamily="34" charset="0"/>
            </a:endParaRPr>
          </a:p>
        </p:txBody>
      </p:sp>
      <p:sp>
        <p:nvSpPr>
          <p:cNvPr id="207875" name="Rectangle 2"/>
          <p:cNvSpPr>
            <a:spLocks noGrp="1" noRot="1" noChangeAspect="1" noChangeArrowheads="1" noTextEdit="1"/>
          </p:cNvSpPr>
          <p:nvPr>
            <p:ph type="sldImg"/>
          </p:nvPr>
        </p:nvSpPr>
        <p:spPr/>
      </p:sp>
      <p:sp>
        <p:nvSpPr>
          <p:cNvPr id="20787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56920" indent="-291465" eaLnBrk="0" hangingPunct="0">
              <a:defRPr kumimoji="1" sz="2400" b="1">
                <a:solidFill>
                  <a:schemeClr val="tx1"/>
                </a:solidFill>
                <a:latin typeface="Tahoma" panose="020B0604030504040204" pitchFamily="34" charset="0"/>
                <a:ea typeface="宋体" panose="02010600030101010101" pitchFamily="2" charset="-122"/>
              </a:defRPr>
            </a:lvl2pPr>
            <a:lvl3pPr marL="1164590" indent="-233045" eaLnBrk="0" hangingPunct="0">
              <a:defRPr kumimoji="1" sz="2400" b="1">
                <a:solidFill>
                  <a:schemeClr val="tx1"/>
                </a:solidFill>
                <a:latin typeface="Tahoma" panose="020B0604030504040204" pitchFamily="34" charset="0"/>
                <a:ea typeface="宋体" panose="02010600030101010101" pitchFamily="2" charset="-122"/>
              </a:defRPr>
            </a:lvl3pPr>
            <a:lvl4pPr marL="1630680" indent="-233045" eaLnBrk="0" hangingPunct="0">
              <a:defRPr kumimoji="1" sz="2400" b="1">
                <a:solidFill>
                  <a:schemeClr val="tx1"/>
                </a:solidFill>
                <a:latin typeface="Tahoma" panose="020B0604030504040204" pitchFamily="34" charset="0"/>
                <a:ea typeface="宋体" panose="02010600030101010101" pitchFamily="2" charset="-122"/>
              </a:defRPr>
            </a:lvl4pPr>
            <a:lvl5pPr marL="2096770" indent="-233045" eaLnBrk="0" hangingPunct="0">
              <a:defRPr kumimoji="1" sz="2400" b="1">
                <a:solidFill>
                  <a:schemeClr val="tx1"/>
                </a:solidFill>
                <a:latin typeface="Tahoma" panose="020B0604030504040204" pitchFamily="34" charset="0"/>
                <a:ea typeface="宋体" panose="02010600030101010101" pitchFamily="2" charset="-122"/>
              </a:defRPr>
            </a:lvl5pPr>
            <a:lvl6pPr marL="256222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302831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9440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959860"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fld id="{21E2CCC4-0234-4F36-A45A-BDC49CFC493A}" type="slidenum">
              <a:rPr kumimoji="0" lang="en-US" altLang="zh-CN" sz="1200" b="0">
                <a:latin typeface="Arial" panose="020B0604020202020204" pitchFamily="34" charset="0"/>
              </a:rPr>
            </a:fld>
            <a:endParaRPr kumimoji="0" lang="en-US" altLang="zh-CN" sz="1200" b="0">
              <a:latin typeface="Arial" panose="020B0604020202020204" pitchFamily="34" charset="0"/>
            </a:endParaRPr>
          </a:p>
        </p:txBody>
      </p:sp>
      <p:sp>
        <p:nvSpPr>
          <p:cNvPr id="208899" name="Rectangle 2"/>
          <p:cNvSpPr>
            <a:spLocks noGrp="1" noRot="1" noChangeAspect="1" noChangeArrowheads="1" noTextEdit="1"/>
          </p:cNvSpPr>
          <p:nvPr>
            <p:ph type="sldImg"/>
          </p:nvPr>
        </p:nvSpPr>
        <p:spPr/>
      </p:sp>
      <p:sp>
        <p:nvSpPr>
          <p:cNvPr id="2089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56920" indent="-291465" eaLnBrk="0" hangingPunct="0">
              <a:defRPr kumimoji="1" sz="2400" b="1">
                <a:solidFill>
                  <a:schemeClr val="tx1"/>
                </a:solidFill>
                <a:latin typeface="Tahoma" panose="020B0604030504040204" pitchFamily="34" charset="0"/>
                <a:ea typeface="宋体" panose="02010600030101010101" pitchFamily="2" charset="-122"/>
              </a:defRPr>
            </a:lvl2pPr>
            <a:lvl3pPr marL="1164590" indent="-233045" eaLnBrk="0" hangingPunct="0">
              <a:defRPr kumimoji="1" sz="2400" b="1">
                <a:solidFill>
                  <a:schemeClr val="tx1"/>
                </a:solidFill>
                <a:latin typeface="Tahoma" panose="020B0604030504040204" pitchFamily="34" charset="0"/>
                <a:ea typeface="宋体" panose="02010600030101010101" pitchFamily="2" charset="-122"/>
              </a:defRPr>
            </a:lvl3pPr>
            <a:lvl4pPr marL="1630680" indent="-233045" eaLnBrk="0" hangingPunct="0">
              <a:defRPr kumimoji="1" sz="2400" b="1">
                <a:solidFill>
                  <a:schemeClr val="tx1"/>
                </a:solidFill>
                <a:latin typeface="Tahoma" panose="020B0604030504040204" pitchFamily="34" charset="0"/>
                <a:ea typeface="宋体" panose="02010600030101010101" pitchFamily="2" charset="-122"/>
              </a:defRPr>
            </a:lvl4pPr>
            <a:lvl5pPr marL="2096770" indent="-233045" eaLnBrk="0" hangingPunct="0">
              <a:defRPr kumimoji="1" sz="2400" b="1">
                <a:solidFill>
                  <a:schemeClr val="tx1"/>
                </a:solidFill>
                <a:latin typeface="Tahoma" panose="020B0604030504040204" pitchFamily="34" charset="0"/>
                <a:ea typeface="宋体" panose="02010600030101010101" pitchFamily="2" charset="-122"/>
              </a:defRPr>
            </a:lvl5pPr>
            <a:lvl6pPr marL="256222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302831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9440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959860"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fld id="{7CA8BEEF-E6E7-408C-A832-EFD8D22E9E9B}" type="slidenum">
              <a:rPr kumimoji="0" lang="en-US" altLang="zh-CN" sz="1200" b="0">
                <a:latin typeface="Arial" panose="020B0604020202020204" pitchFamily="34" charset="0"/>
              </a:rPr>
            </a:fld>
            <a:endParaRPr kumimoji="0" lang="en-US" altLang="zh-CN" sz="1200" b="0">
              <a:latin typeface="Arial" panose="020B0604020202020204" pitchFamily="34" charset="0"/>
            </a:endParaRPr>
          </a:p>
        </p:txBody>
      </p:sp>
      <p:sp>
        <p:nvSpPr>
          <p:cNvPr id="195587" name="Rectangle 2"/>
          <p:cNvSpPr>
            <a:spLocks noGrp="1" noRot="1" noChangeAspect="1" noChangeArrowheads="1" noTextEdit="1"/>
          </p:cNvSpPr>
          <p:nvPr>
            <p:ph type="sldImg"/>
          </p:nvPr>
        </p:nvSpPr>
        <p:spPr/>
      </p:sp>
      <p:sp>
        <p:nvSpPr>
          <p:cNvPr id="1955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8F25F39-7FE8-4D14-B1E0-BCB6EBC02C98}" type="slidenum">
              <a:rPr lang="en-US" altLang="zh-CN"/>
            </a:fld>
            <a:endParaRPr lang="en-US" altLang="zh-CN"/>
          </a:p>
        </p:txBody>
      </p:sp>
      <p:sp>
        <p:nvSpPr>
          <p:cNvPr id="802818" name="Rectangle 2"/>
          <p:cNvSpPr>
            <a:spLocks noGrp="1" noRot="1" noChangeAspect="1" noChangeArrowheads="1" noTextEdit="1"/>
          </p:cNvSpPr>
          <p:nvPr>
            <p:ph type="sldImg"/>
          </p:nvPr>
        </p:nvSpPr>
        <p:spPr/>
      </p:sp>
      <p:sp>
        <p:nvSpPr>
          <p:cNvPr id="8028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F7086A1-AA6B-4540-9AEA-06C3FCB8888D}" type="slidenum">
              <a:rPr lang="en-US" altLang="zh-CN"/>
            </a:fld>
            <a:endParaRPr lang="en-US" altLang="zh-CN"/>
          </a:p>
        </p:txBody>
      </p:sp>
      <p:sp>
        <p:nvSpPr>
          <p:cNvPr id="935938" name="Rectangle 2"/>
          <p:cNvSpPr>
            <a:spLocks noGrp="1" noRot="1" noChangeAspect="1" noChangeArrowheads="1" noTextEdit="1"/>
          </p:cNvSpPr>
          <p:nvPr>
            <p:ph type="sldImg"/>
          </p:nvPr>
        </p:nvSpPr>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F7086A1-AA6B-4540-9AEA-06C3FCB8888D}" type="slidenum">
              <a:rPr lang="en-US" altLang="zh-CN"/>
            </a:fld>
            <a:endParaRPr lang="en-US" altLang="zh-CN"/>
          </a:p>
        </p:txBody>
      </p:sp>
      <p:sp>
        <p:nvSpPr>
          <p:cNvPr id="935938" name="Rectangle 2"/>
          <p:cNvSpPr>
            <a:spLocks noGrp="1" noRot="1" noChangeAspect="1" noChangeArrowheads="1" noTextEdit="1"/>
          </p:cNvSpPr>
          <p:nvPr>
            <p:ph type="sldImg"/>
          </p:nvPr>
        </p:nvSpPr>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F7086A1-AA6B-4540-9AEA-06C3FCB8888D}" type="slidenum">
              <a:rPr lang="en-US" altLang="zh-CN"/>
            </a:fld>
            <a:endParaRPr lang="en-US" altLang="zh-CN"/>
          </a:p>
        </p:txBody>
      </p:sp>
      <p:sp>
        <p:nvSpPr>
          <p:cNvPr id="935938" name="Rectangle 2"/>
          <p:cNvSpPr>
            <a:spLocks noGrp="1" noRot="1" noChangeAspect="1" noChangeArrowheads="1" noTextEdit="1"/>
          </p:cNvSpPr>
          <p:nvPr>
            <p:ph type="sldImg"/>
          </p:nvPr>
        </p:nvSpPr>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F7086A1-AA6B-4540-9AEA-06C3FCB8888D}" type="slidenum">
              <a:rPr lang="en-US" altLang="zh-CN"/>
            </a:fld>
            <a:endParaRPr lang="en-US" altLang="zh-CN"/>
          </a:p>
        </p:txBody>
      </p:sp>
      <p:sp>
        <p:nvSpPr>
          <p:cNvPr id="935938" name="Rectangle 2"/>
          <p:cNvSpPr>
            <a:spLocks noGrp="1" noRot="1" noChangeAspect="1" noChangeArrowheads="1" noTextEdit="1"/>
          </p:cNvSpPr>
          <p:nvPr>
            <p:ph type="sldImg"/>
          </p:nvPr>
        </p:nvSpPr>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42950" y="685800"/>
            <a:ext cx="8420100" cy="2127250"/>
          </a:xfrm>
        </p:spPr>
        <p:txBody>
          <a:bodyPr/>
          <a:lstStyle>
            <a:lvl1pPr algn="ctr">
              <a:defRPr sz="5400" b="1">
                <a:solidFill>
                  <a:srgbClr val="333399"/>
                </a:solidFill>
                <a:latin typeface="黑体" panose="02010609060101010101" pitchFamily="2" charset="-122"/>
                <a:ea typeface="黑体" panose="02010609060101010101" pitchFamily="2" charset="-122"/>
              </a:defRPr>
            </a:lvl1pPr>
          </a:lstStyle>
          <a:p>
            <a:pPr lvl="0"/>
            <a:r>
              <a:rPr lang="zh-CN" altLang="en-US" noProof="0" smtClean="0"/>
              <a:t>单击此处编辑母版标题样式</a:t>
            </a:r>
            <a:endParaRPr lang="en-US" altLang="zh-CN" noProof="0" dirty="0" smtClean="0"/>
          </a:p>
        </p:txBody>
      </p:sp>
      <p:sp>
        <p:nvSpPr>
          <p:cNvPr id="16387" name="Rectangle 3"/>
          <p:cNvSpPr>
            <a:spLocks noGrp="1" noChangeArrowheads="1"/>
          </p:cNvSpPr>
          <p:nvPr>
            <p:ph type="subTitle" idx="1"/>
          </p:nvPr>
        </p:nvSpPr>
        <p:spPr>
          <a:xfrm>
            <a:off x="1485900" y="3270250"/>
            <a:ext cx="6934200" cy="2209800"/>
          </a:xfrm>
        </p:spPr>
        <p:txBody>
          <a:bodyPr/>
          <a:lstStyle>
            <a:lvl1pPr marL="0" indent="0" algn="ctr">
              <a:buFont typeface="Wingdings" panose="05000000000000000000" pitchFamily="2" charset="2"/>
              <a:buNone/>
              <a:defRPr sz="3600" b="1">
                <a:latin typeface="黑体" panose="02010609060101010101" pitchFamily="2" charset="-122"/>
                <a:ea typeface="黑体" panose="02010609060101010101" pitchFamily="2" charset="-122"/>
              </a:defRPr>
            </a:lvl1pPr>
          </a:lstStyle>
          <a:p>
            <a:pPr lvl="0"/>
            <a:r>
              <a:rPr lang="zh-CN" altLang="en-US" noProof="0" smtClean="0"/>
              <a:t>单击此处编辑母版副标题样式</a:t>
            </a:r>
            <a:endParaRPr lang="en-US" altLang="zh-CN" noProof="0" dirty="0" smtClean="0"/>
          </a:p>
        </p:txBody>
      </p:sp>
      <p:sp>
        <p:nvSpPr>
          <p:cNvPr id="16388" name="Rectangle 4"/>
          <p:cNvSpPr>
            <a:spLocks noGrp="1" noChangeArrowheads="1"/>
          </p:cNvSpPr>
          <p:nvPr>
            <p:ph type="dt" sz="half" idx="2"/>
          </p:nvPr>
        </p:nvSpPr>
        <p:spPr/>
        <p:txBody>
          <a:bodyPr/>
          <a:lstStyle>
            <a:lvl1pPr>
              <a:defRPr/>
            </a:lvl1pPr>
          </a:lstStyle>
          <a:p>
            <a:endParaRPr lang="en-US" altLang="zh-CN"/>
          </a:p>
        </p:txBody>
      </p:sp>
      <p:sp>
        <p:nvSpPr>
          <p:cNvPr id="16389" name="Rectangle 5"/>
          <p:cNvSpPr>
            <a:spLocks noGrp="1" noChangeArrowheads="1"/>
          </p:cNvSpPr>
          <p:nvPr>
            <p:ph type="ftr" sz="quarter" idx="3"/>
          </p:nvPr>
        </p:nvSpPr>
        <p:spPr/>
        <p:txBody>
          <a:bodyPr/>
          <a:lstStyle>
            <a:lvl1pPr>
              <a:defRPr/>
            </a:lvl1pPr>
          </a:lstStyle>
          <a:p>
            <a:endParaRPr lang="en-US" altLang="zh-CN"/>
          </a:p>
        </p:txBody>
      </p:sp>
      <p:sp>
        <p:nvSpPr>
          <p:cNvPr id="16390" name="Rectangle 6"/>
          <p:cNvSpPr>
            <a:spLocks noGrp="1" noChangeArrowheads="1"/>
          </p:cNvSpPr>
          <p:nvPr>
            <p:ph type="sldNum" sz="quarter" idx="4"/>
          </p:nvPr>
        </p:nvSpPr>
        <p:spPr/>
        <p:txBody>
          <a:bodyPr/>
          <a:lstStyle>
            <a:lvl1pPr>
              <a:defRPr/>
            </a:lvl1pPr>
          </a:lstStyle>
          <a:p>
            <a:fld id="{AC80574E-8B94-4515-ADE1-BF6C35829DF0}" type="slidenum">
              <a:rPr lang="zh-CN" altLang="en-US"/>
            </a:fld>
            <a:endParaRPr lang="en-US" altLang="zh-CN"/>
          </a:p>
        </p:txBody>
      </p:sp>
      <p:sp>
        <p:nvSpPr>
          <p:cNvPr id="16392" name="Rectangle 8" descr="Gold bar"/>
          <p:cNvSpPr>
            <a:spLocks noChangeArrowheads="1"/>
          </p:cNvSpPr>
          <p:nvPr/>
        </p:nvSpPr>
        <p:spPr bwMode="auto">
          <a:xfrm>
            <a:off x="247650" y="2889250"/>
            <a:ext cx="3109913" cy="2016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3" name="Rectangle 9" descr="Orange bar"/>
          <p:cNvSpPr>
            <a:spLocks noChangeArrowheads="1"/>
          </p:cNvSpPr>
          <p:nvPr/>
        </p:nvSpPr>
        <p:spPr bwMode="auto">
          <a:xfrm>
            <a:off x="3357563" y="2889250"/>
            <a:ext cx="3108325" cy="2016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4" name="Rectangle 10" descr="Slate bar"/>
          <p:cNvSpPr>
            <a:spLocks noChangeArrowheads="1"/>
          </p:cNvSpPr>
          <p:nvPr/>
        </p:nvSpPr>
        <p:spPr bwMode="auto">
          <a:xfrm>
            <a:off x="6465888" y="2889250"/>
            <a:ext cx="3109912" cy="201613"/>
          </a:xfrm>
          <a:prstGeom prst="rect">
            <a:avLst/>
          </a:prstGeom>
          <a:solidFill>
            <a:srgbClr val="333399"/>
          </a:solidFill>
          <a:ln>
            <a:noFill/>
          </a:ln>
          <a:effectLst/>
        </p:spPr>
        <p:txBody>
          <a:bodyPr wrap="none" anchor="ctr"/>
          <a:lstStyle/>
          <a:p>
            <a:endParaRPr lang="zh-CN" altLang="en-US">
              <a:solidFill>
                <a:srgbClr val="333399"/>
              </a:solidFill>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anose="02010609060101010101" pitchFamily="2" charset="-122"/>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2236A91-AB49-49FF-BD59-8386391FD12B}" type="slidenum">
              <a:rPr lang="zh-CN" altLang="en-US"/>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7813"/>
            <a:ext cx="2379662"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277813"/>
            <a:ext cx="6534150" cy="585311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98FACEB-921B-4428-A32E-7A6FF935A2DD}" type="slidenum">
              <a:rPr lang="zh-CN" altLang="en-US"/>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88504" y="188640"/>
            <a:ext cx="8915400" cy="79208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4" name="内容占位符 3"/>
          <p:cNvSpPr>
            <a:spLocks noGrp="1"/>
          </p:cNvSpPr>
          <p:nvPr>
            <p:ph sz="quarter" idx="2"/>
          </p:nvPr>
        </p:nvSpPr>
        <p:spPr>
          <a:xfrm>
            <a:off x="5029200" y="1196752"/>
            <a:ext cx="4381500" cy="237658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5" name="内容占位符 4"/>
          <p:cNvSpPr>
            <a:spLocks noGrp="1"/>
          </p:cNvSpPr>
          <p:nvPr>
            <p:ph sz="quarter" idx="3"/>
          </p:nvPr>
        </p:nvSpPr>
        <p:spPr>
          <a:xfrm>
            <a:off x="5029200" y="3754339"/>
            <a:ext cx="4381500" cy="2376586"/>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日期占位符 5"/>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7099300" y="6248400"/>
            <a:ext cx="2311400" cy="457200"/>
          </a:xfrm>
        </p:spPr>
        <p:txBody>
          <a:bodyPr/>
          <a:lstStyle>
            <a:lvl1pPr>
              <a:defRPr/>
            </a:lvl1pPr>
          </a:lstStyle>
          <a:p>
            <a:fld id="{3C52F4D9-41EC-423B-B963-42D1C41ACCC5}" type="slidenum">
              <a:rPr lang="zh-CN" altLang="en-US"/>
            </a:fld>
            <a:endParaRPr lang="en-US" altLang="zh-CN"/>
          </a:p>
        </p:txBody>
      </p:sp>
      <p:sp>
        <p:nvSpPr>
          <p:cNvPr id="9"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1"/>
            <a:ext cx="8915400" cy="79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4" name="剪贴画占位符 3"/>
          <p:cNvSpPr>
            <a:spLocks noGrp="1"/>
          </p:cNvSpPr>
          <p:nvPr>
            <p:ph type="clipArt" sz="half" idx="2" hasCustomPrompt="1"/>
          </p:nvPr>
        </p:nvSpPr>
        <p:spPr>
          <a:xfrm>
            <a:off x="5029200" y="1196752"/>
            <a:ext cx="4381500" cy="4934173"/>
          </a:xfrm>
        </p:spPr>
        <p:txBody>
          <a:bodyPr/>
          <a:lstStyle/>
          <a:p>
            <a:r>
              <a:rPr lang="zh-CN" altLang="en-US" smtClean="0"/>
              <a:t>单击图标添加剪 贴画</a:t>
            </a:r>
            <a:endParaRPr lang="zh-CN" altLang="en-US"/>
          </a:p>
        </p:txBody>
      </p:sp>
      <p:sp>
        <p:nvSpPr>
          <p:cNvPr id="5" name="日期占位符 4"/>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99300" y="6248400"/>
            <a:ext cx="2311400" cy="457200"/>
          </a:xfrm>
        </p:spPr>
        <p:txBody>
          <a:bodyPr/>
          <a:lstStyle>
            <a:lvl1pPr>
              <a:defRPr/>
            </a:lvl1pPr>
          </a:lstStyle>
          <a:p>
            <a:fld id="{966CAE82-64C7-4E5B-88D2-F38A61F120C5}" type="slidenum">
              <a:rPr lang="zh-CN" altLang="en-US"/>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步骤">
    <p:spTree>
      <p:nvGrpSpPr>
        <p:cNvPr id="1" name=""/>
        <p:cNvGrpSpPr/>
        <p:nvPr/>
      </p:nvGrpSpPr>
      <p:grpSpPr>
        <a:xfrm>
          <a:off x="0" y="0"/>
          <a:ext cx="0" cy="0"/>
          <a:chOff x="0" y="0"/>
          <a:chExt cx="0" cy="0"/>
        </a:xfrm>
      </p:grpSpPr>
      <p:sp>
        <p:nvSpPr>
          <p:cNvPr id="60" name="矩形 59"/>
          <p:cNvSpPr/>
          <p:nvPr userDrawn="1"/>
        </p:nvSpPr>
        <p:spPr>
          <a:xfrm>
            <a:off x="0" y="18445"/>
            <a:ext cx="9881632" cy="908882"/>
          </a:xfrm>
          <a:prstGeom prst="rect">
            <a:avLst/>
          </a:prstGeom>
          <a:solidFill>
            <a:srgbClr val="0055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2000" b="1" dirty="0">
              <a:solidFill>
                <a:schemeClr val="tx1"/>
              </a:solidFill>
            </a:endParaRPr>
          </a:p>
        </p:txBody>
      </p:sp>
      <p:sp>
        <p:nvSpPr>
          <p:cNvPr id="17" name="标题 16"/>
          <p:cNvSpPr>
            <a:spLocks noGrp="1"/>
          </p:cNvSpPr>
          <p:nvPr>
            <p:ph type="title"/>
          </p:nvPr>
        </p:nvSpPr>
        <p:spPr>
          <a:xfrm>
            <a:off x="770576" y="134573"/>
            <a:ext cx="6611235" cy="711578"/>
          </a:xfrm>
          <a:prstGeom prst="rect">
            <a:avLst/>
          </a:prstGeom>
        </p:spPr>
        <p:txBody>
          <a:bodyPr>
            <a:normAutofit/>
          </a:bodyPr>
          <a:lstStyle>
            <a:lvl1pPr algn="l">
              <a:defRPr sz="36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21" name="文本占位符 20"/>
          <p:cNvSpPr>
            <a:spLocks noGrp="1"/>
          </p:cNvSpPr>
          <p:nvPr>
            <p:ph type="body" sz="quarter" idx="10" hasCustomPrompt="1"/>
          </p:nvPr>
        </p:nvSpPr>
        <p:spPr>
          <a:xfrm>
            <a:off x="389533" y="1268413"/>
            <a:ext cx="9194006" cy="4897437"/>
          </a:xfrm>
        </p:spPr>
        <p:txBody>
          <a:bodyPr/>
          <a:lstStyle>
            <a:lvl1pPr marL="228600" indent="-228600">
              <a:buFont typeface="Wingdings" panose="05000000000000000000" pitchFamily="2" charset="2"/>
              <a:buChar char="n"/>
              <a:defRPr b="1">
                <a:solidFill>
                  <a:srgbClr val="004472"/>
                </a:solidFill>
              </a:defRPr>
            </a:lvl1pPr>
            <a:lvl2pPr marL="914400" indent="-457200">
              <a:buClr>
                <a:schemeClr val="accent1">
                  <a:lumMod val="75000"/>
                </a:schemeClr>
              </a:buClr>
              <a:buFont typeface="+mj-lt"/>
              <a:buAutoNum type="arabicPeriod"/>
              <a:defRPr b="1">
                <a:solidFill>
                  <a:schemeClr val="accent5">
                    <a:lumMod val="50000"/>
                  </a:schemeClr>
                </a:solidFill>
              </a:defRPr>
            </a:lvl2pPr>
          </a:lstStyle>
          <a:p>
            <a:pPr lvl="0"/>
            <a:r>
              <a:rPr lang="zh-CN" altLang="en-US" dirty="0"/>
              <a:t>编辑母版文本样式</a:t>
            </a:r>
            <a:endParaRPr lang="zh-CN" altLang="en-US" dirty="0"/>
          </a:p>
          <a:p>
            <a:pPr lvl="1"/>
            <a:r>
              <a:rPr lang="zh-CN" altLang="en-US" dirty="0"/>
              <a:t>第二级</a:t>
            </a:r>
            <a:endParaRPr lang="zh-CN" altLang="en-US" dirty="0"/>
          </a:p>
        </p:txBody>
      </p:sp>
      <p:sp>
        <p:nvSpPr>
          <p:cNvPr id="61" name="矩形 60"/>
          <p:cNvSpPr/>
          <p:nvPr userDrawn="1"/>
        </p:nvSpPr>
        <p:spPr>
          <a:xfrm>
            <a:off x="11864" y="6534567"/>
            <a:ext cx="9894137" cy="314211"/>
          </a:xfrm>
          <a:prstGeom prst="rect">
            <a:avLst/>
          </a:prstGeom>
          <a:solidFill>
            <a:srgbClr val="0055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2000" b="1" dirty="0">
              <a:solidFill>
                <a:schemeClr val="tx1"/>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一二级目录">
    <p:spTree>
      <p:nvGrpSpPr>
        <p:cNvPr id="1" name=""/>
        <p:cNvGrpSpPr/>
        <p:nvPr/>
      </p:nvGrpSpPr>
      <p:grpSpPr>
        <a:xfrm>
          <a:off x="0" y="0"/>
          <a:ext cx="0" cy="0"/>
          <a:chOff x="0" y="0"/>
          <a:chExt cx="0" cy="0"/>
        </a:xfrm>
      </p:grpSpPr>
      <p:sp>
        <p:nvSpPr>
          <p:cNvPr id="60" name="矩形 59"/>
          <p:cNvSpPr/>
          <p:nvPr userDrawn="1"/>
        </p:nvSpPr>
        <p:spPr>
          <a:xfrm>
            <a:off x="0" y="18445"/>
            <a:ext cx="9881632" cy="908882"/>
          </a:xfrm>
          <a:prstGeom prst="rect">
            <a:avLst/>
          </a:prstGeom>
          <a:solidFill>
            <a:srgbClr val="0055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2000" b="1" dirty="0">
              <a:solidFill>
                <a:schemeClr val="tx1"/>
              </a:solidFill>
            </a:endParaRPr>
          </a:p>
        </p:txBody>
      </p:sp>
      <p:sp>
        <p:nvSpPr>
          <p:cNvPr id="17" name="标题 16"/>
          <p:cNvSpPr>
            <a:spLocks noGrp="1"/>
          </p:cNvSpPr>
          <p:nvPr>
            <p:ph type="title"/>
          </p:nvPr>
        </p:nvSpPr>
        <p:spPr>
          <a:xfrm>
            <a:off x="770576" y="134573"/>
            <a:ext cx="6611235" cy="711578"/>
          </a:xfrm>
          <a:prstGeom prst="rect">
            <a:avLst/>
          </a:prstGeom>
        </p:spPr>
        <p:txBody>
          <a:bodyPr>
            <a:normAutofit/>
          </a:bodyPr>
          <a:lstStyle>
            <a:lvl1pPr algn="l">
              <a:defRPr sz="36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21" name="文本占位符 20"/>
          <p:cNvSpPr>
            <a:spLocks noGrp="1"/>
          </p:cNvSpPr>
          <p:nvPr>
            <p:ph type="body" sz="quarter" idx="10" hasCustomPrompt="1"/>
          </p:nvPr>
        </p:nvSpPr>
        <p:spPr>
          <a:xfrm>
            <a:off x="389533" y="1268413"/>
            <a:ext cx="9194006" cy="4897437"/>
          </a:xfrm>
        </p:spPr>
        <p:txBody>
          <a:bodyPr/>
          <a:lstStyle>
            <a:lvl1pPr marL="228600" indent="-252095">
              <a:buFont typeface="Wingdings" panose="05000000000000000000" pitchFamily="2" charset="2"/>
              <a:buChar char="n"/>
              <a:defRPr b="1">
                <a:solidFill>
                  <a:srgbClr val="004472"/>
                </a:solidFill>
              </a:defRPr>
            </a:lvl1pPr>
            <a:lvl2pPr marL="914400" indent="-457200">
              <a:buClr>
                <a:schemeClr val="accent1">
                  <a:lumMod val="75000"/>
                </a:schemeClr>
              </a:buClr>
              <a:buFont typeface="Wingdings" panose="05000000000000000000" pitchFamily="2" charset="2"/>
              <a:buChar char="l"/>
              <a:defRPr b="1">
                <a:solidFill>
                  <a:schemeClr val="accent5">
                    <a:lumMod val="50000"/>
                  </a:schemeClr>
                </a:solidFill>
              </a:defRPr>
            </a:lvl2pPr>
          </a:lstStyle>
          <a:p>
            <a:pPr lvl="0"/>
            <a:r>
              <a:rPr lang="zh-CN" altLang="en-US" dirty="0"/>
              <a:t>编辑母版文本样式</a:t>
            </a:r>
            <a:endParaRPr lang="zh-CN" altLang="en-US" dirty="0"/>
          </a:p>
          <a:p>
            <a:pPr lvl="1"/>
            <a:r>
              <a:rPr lang="zh-CN" altLang="en-US" dirty="0"/>
              <a:t>第二级</a:t>
            </a:r>
            <a:endParaRPr lang="zh-CN" altLang="en-US" dirty="0"/>
          </a:p>
        </p:txBody>
      </p:sp>
      <p:sp>
        <p:nvSpPr>
          <p:cNvPr id="61" name="矩形 60"/>
          <p:cNvSpPr/>
          <p:nvPr userDrawn="1"/>
        </p:nvSpPr>
        <p:spPr>
          <a:xfrm>
            <a:off x="11864" y="6543790"/>
            <a:ext cx="9894137" cy="314211"/>
          </a:xfrm>
          <a:prstGeom prst="rect">
            <a:avLst/>
          </a:prstGeom>
          <a:solidFill>
            <a:srgbClr val="0055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2000" b="1"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anose="02010609060101010101" pitchFamily="2"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495300" y="1196752"/>
            <a:ext cx="9066212" cy="4934173"/>
          </a:xfrm>
        </p:spPr>
        <p:txBody>
          <a:bodyPr/>
          <a:lstStyle>
            <a:lvl1pPr>
              <a:defRPr sz="3200" b="1">
                <a:solidFill>
                  <a:schemeClr val="tx1"/>
                </a:solidFill>
                <a:latin typeface="+mn-lt"/>
                <a:ea typeface="黑体" panose="02010609060101010101" pitchFamily="2" charset="-122"/>
              </a:defRPr>
            </a:lvl1pPr>
            <a:lvl2pPr>
              <a:defRPr sz="2800" b="1">
                <a:solidFill>
                  <a:schemeClr val="tx1"/>
                </a:solidFill>
                <a:latin typeface="+mn-lt"/>
                <a:ea typeface="黑体" panose="02010609060101010101" pitchFamily="2" charset="-122"/>
              </a:defRPr>
            </a:lvl2pPr>
            <a:lvl3pPr>
              <a:defRPr sz="2400" b="1">
                <a:solidFill>
                  <a:schemeClr val="tx1"/>
                </a:solidFill>
                <a:latin typeface="+mn-lt"/>
                <a:ea typeface="黑体" panose="02010609060101010101" pitchFamily="2" charset="-122"/>
              </a:defRPr>
            </a:lvl3pPr>
            <a:lvl4pPr>
              <a:defRPr sz="2000" b="1">
                <a:solidFill>
                  <a:schemeClr val="tx1"/>
                </a:solidFill>
                <a:latin typeface="+mn-lt"/>
                <a:ea typeface="黑体" panose="02010609060101010101" pitchFamily="2" charset="-122"/>
              </a:defRPr>
            </a:lvl4pPr>
            <a:lvl5pPr>
              <a:defRPr sz="2000" b="1">
                <a:solidFill>
                  <a:schemeClr val="tx1"/>
                </a:solidFill>
                <a:latin typeface="+mn-lt"/>
                <a:ea typeface="黑体" panose="02010609060101010101" pitchFamily="2" charset="-122"/>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a:lvl1pPr>
          </a:lstStyle>
          <a:p>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AC79822-BC0D-4DE8-A7E5-90A3732A2B82}" type="slidenum">
              <a:rPr lang="zh-CN" altLang="en-US"/>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634858" cy="1362075"/>
          </a:xfrm>
        </p:spPr>
        <p:txBody>
          <a:bodyPr anchor="t"/>
          <a:lstStyle>
            <a:lvl1pPr algn="l">
              <a:defRPr sz="4400" b="1" cap="all">
                <a:solidFill>
                  <a:srgbClr val="333399"/>
                </a:solidFill>
                <a:latin typeface="+mn-lt"/>
                <a:ea typeface="黑体" panose="02010609060101010101"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782638" y="2906713"/>
            <a:ext cx="863485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3F47B36-077D-42FE-9DED-0C77CB87E4B3}" type="slidenum">
              <a:rPr lang="zh-CN" altLang="en-US"/>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anose="0201060906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196752"/>
            <a:ext cx="4460304" cy="4934173"/>
          </a:xfrm>
        </p:spPr>
        <p:txBody>
          <a:bodyPr/>
          <a:lstStyle>
            <a:lvl1pPr>
              <a:defRPr sz="3200" b="1">
                <a:solidFill>
                  <a:schemeClr val="tx1"/>
                </a:solidFill>
                <a:latin typeface="+mn-lt"/>
                <a:ea typeface="黑体" panose="02010609060101010101" pitchFamily="2" charset="-122"/>
              </a:defRPr>
            </a:lvl1pPr>
            <a:lvl2pPr>
              <a:buClr>
                <a:schemeClr val="accent2"/>
              </a:buClr>
              <a:defRPr sz="2800" b="1">
                <a:solidFill>
                  <a:schemeClr val="tx1"/>
                </a:solidFill>
                <a:latin typeface="+mn-lt"/>
                <a:ea typeface="黑体" panose="02010609060101010101" pitchFamily="2" charset="-122"/>
              </a:defRPr>
            </a:lvl2pPr>
            <a:lvl3pPr>
              <a:defRPr sz="2400" b="1">
                <a:solidFill>
                  <a:schemeClr val="tx1"/>
                </a:solidFill>
                <a:latin typeface="+mn-lt"/>
                <a:ea typeface="黑体" panose="02010609060101010101" pitchFamily="2" charset="-122"/>
              </a:defRPr>
            </a:lvl3pPr>
            <a:lvl4pPr>
              <a:defRPr sz="2000" b="1">
                <a:solidFill>
                  <a:schemeClr val="tx1"/>
                </a:solidFill>
                <a:latin typeface="+mn-lt"/>
                <a:ea typeface="黑体" panose="02010609060101010101" pitchFamily="2" charset="-122"/>
              </a:defRPr>
            </a:lvl4pPr>
            <a:lvl5pPr>
              <a:buClr>
                <a:srgbClr val="333399"/>
              </a:buClr>
              <a:defRPr sz="2000" b="1">
                <a:solidFill>
                  <a:schemeClr val="tx1"/>
                </a:solidFill>
                <a:latin typeface="+mn-lt"/>
                <a:ea typeface="黑体" panose="02010609060101010101" pitchFamily="2" charset="-122"/>
              </a:defRPr>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4" name="内容占位符 3"/>
          <p:cNvSpPr>
            <a:spLocks noGrp="1"/>
          </p:cNvSpPr>
          <p:nvPr>
            <p:ph sz="half" idx="2"/>
          </p:nvPr>
        </p:nvSpPr>
        <p:spPr>
          <a:xfrm>
            <a:off x="5101208" y="1196752"/>
            <a:ext cx="4460304" cy="4934173"/>
          </a:xfrm>
        </p:spPr>
        <p:txBody>
          <a:bodyPr/>
          <a:lstStyle>
            <a:lvl1pPr>
              <a:defRPr sz="3200" b="1">
                <a:solidFill>
                  <a:schemeClr val="tx1"/>
                </a:solidFill>
                <a:latin typeface="+mn-lt"/>
                <a:ea typeface="黑体" panose="02010609060101010101" pitchFamily="2" charset="-122"/>
              </a:defRPr>
            </a:lvl1pPr>
            <a:lvl2pPr>
              <a:buClr>
                <a:schemeClr val="accent2"/>
              </a:buClr>
              <a:defRPr sz="2800" b="1">
                <a:solidFill>
                  <a:schemeClr val="tx1"/>
                </a:solidFill>
                <a:latin typeface="+mn-lt"/>
                <a:ea typeface="黑体" panose="02010609060101010101" pitchFamily="2" charset="-122"/>
              </a:defRPr>
            </a:lvl2pPr>
            <a:lvl3pPr>
              <a:defRPr sz="2400" b="1">
                <a:solidFill>
                  <a:schemeClr val="tx1"/>
                </a:solidFill>
                <a:latin typeface="+mn-lt"/>
                <a:ea typeface="黑体" panose="02010609060101010101" pitchFamily="2" charset="-122"/>
              </a:defRPr>
            </a:lvl3pPr>
            <a:lvl4pPr>
              <a:defRPr sz="2000" b="1">
                <a:solidFill>
                  <a:schemeClr val="tx1"/>
                </a:solidFill>
                <a:latin typeface="+mn-lt"/>
                <a:ea typeface="黑体" panose="02010609060101010101" pitchFamily="2" charset="-122"/>
              </a:defRPr>
            </a:lvl4pPr>
            <a:lvl5pPr>
              <a:buClr>
                <a:srgbClr val="333399"/>
              </a:buClr>
              <a:defRPr sz="2000" b="1">
                <a:solidFill>
                  <a:schemeClr val="tx1"/>
                </a:solidFill>
                <a:latin typeface="+mn-lt"/>
                <a:ea typeface="黑体" panose="02010609060101010101" pitchFamily="2" charset="-122"/>
              </a:defRPr>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0B52295-AD8D-47A8-A4D5-D2F6B9F48E3F}" type="slidenum">
              <a:rPr lang="zh-CN" altLang="en-US"/>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anose="02010609060101010101"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495299" y="1207874"/>
            <a:ext cx="4455513" cy="639762"/>
          </a:xfrm>
        </p:spPr>
        <p:txBody>
          <a:bodyPr anchor="b"/>
          <a:lstStyle>
            <a:lvl1pPr marL="0" indent="0">
              <a:buNone/>
              <a:defRPr sz="3200" b="1">
                <a:latin typeface="+mn-lt"/>
                <a:ea typeface="黑体" panose="02010609060101010101"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95299" y="1872534"/>
            <a:ext cx="4455513" cy="4292770"/>
          </a:xfrm>
        </p:spPr>
        <p:txBody>
          <a:bodyPr/>
          <a:lstStyle>
            <a:lvl1pPr>
              <a:defRPr sz="3200" b="1">
                <a:solidFill>
                  <a:schemeClr val="tx1"/>
                </a:solidFill>
                <a:latin typeface="+mn-lt"/>
                <a:ea typeface="黑体" panose="02010609060101010101" pitchFamily="2" charset="-122"/>
              </a:defRPr>
            </a:lvl1pPr>
            <a:lvl2pPr>
              <a:defRPr sz="2800" b="1">
                <a:solidFill>
                  <a:schemeClr val="tx1"/>
                </a:solidFill>
                <a:latin typeface="+mn-lt"/>
                <a:ea typeface="黑体" panose="02010609060101010101" pitchFamily="2" charset="-122"/>
              </a:defRPr>
            </a:lvl2pPr>
            <a:lvl3pPr>
              <a:defRPr sz="2400" b="1">
                <a:solidFill>
                  <a:schemeClr val="tx1"/>
                </a:solidFill>
                <a:latin typeface="+mn-lt"/>
                <a:ea typeface="黑体" panose="02010609060101010101" pitchFamily="2" charset="-122"/>
              </a:defRPr>
            </a:lvl3pPr>
            <a:lvl4pPr>
              <a:defRPr sz="2000" b="1">
                <a:solidFill>
                  <a:schemeClr val="tx1"/>
                </a:solidFill>
                <a:latin typeface="+mn-lt"/>
                <a:ea typeface="黑体" panose="02010609060101010101" pitchFamily="2" charset="-122"/>
              </a:defRPr>
            </a:lvl4pPr>
            <a:lvl5pPr>
              <a:defRPr sz="2000" b="1">
                <a:solidFill>
                  <a:schemeClr val="tx1"/>
                </a:solidFill>
                <a:latin typeface="+mn-lt"/>
                <a:ea typeface="黑体" panose="02010609060101010101" pitchFamily="2" charset="-122"/>
              </a:defRPr>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5" name="文本占位符 4"/>
          <p:cNvSpPr>
            <a:spLocks noGrp="1"/>
          </p:cNvSpPr>
          <p:nvPr>
            <p:ph type="body" sz="quarter" idx="3"/>
          </p:nvPr>
        </p:nvSpPr>
        <p:spPr>
          <a:xfrm>
            <a:off x="5104383" y="1207874"/>
            <a:ext cx="4457129" cy="639762"/>
          </a:xfrm>
        </p:spPr>
        <p:txBody>
          <a:bodyPr anchor="b"/>
          <a:lstStyle>
            <a:lvl1pPr marL="0" indent="0">
              <a:buNone/>
              <a:defRPr sz="3200" b="1">
                <a:latin typeface="+mn-lt"/>
                <a:ea typeface="黑体" panose="02010609060101010101"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5104383" y="1872534"/>
            <a:ext cx="4457129" cy="4292770"/>
          </a:xfrm>
        </p:spPr>
        <p:txBody>
          <a:bodyPr/>
          <a:lstStyle>
            <a:lvl1pPr>
              <a:defRPr sz="3200" b="1">
                <a:solidFill>
                  <a:schemeClr val="tx1"/>
                </a:solidFill>
                <a:latin typeface="+mn-lt"/>
                <a:ea typeface="黑体" panose="02010609060101010101" pitchFamily="2" charset="-122"/>
              </a:defRPr>
            </a:lvl1pPr>
            <a:lvl2pPr>
              <a:defRPr sz="2800" b="1">
                <a:solidFill>
                  <a:schemeClr val="tx1"/>
                </a:solidFill>
                <a:latin typeface="+mn-lt"/>
                <a:ea typeface="黑体" panose="02010609060101010101" pitchFamily="2" charset="-122"/>
              </a:defRPr>
            </a:lvl2pPr>
            <a:lvl3pPr>
              <a:defRPr sz="2400" b="1">
                <a:solidFill>
                  <a:schemeClr val="tx1"/>
                </a:solidFill>
                <a:latin typeface="+mn-lt"/>
                <a:ea typeface="黑体" panose="02010609060101010101" pitchFamily="2" charset="-122"/>
              </a:defRPr>
            </a:lvl3pPr>
            <a:lvl4pPr>
              <a:defRPr sz="2000" b="1">
                <a:solidFill>
                  <a:schemeClr val="tx1"/>
                </a:solidFill>
                <a:latin typeface="+mn-lt"/>
                <a:ea typeface="黑体" panose="02010609060101010101" pitchFamily="2" charset="-122"/>
              </a:defRPr>
            </a:lvl4pPr>
            <a:lvl5pPr>
              <a:defRPr sz="2000" b="1">
                <a:solidFill>
                  <a:schemeClr val="tx1"/>
                </a:solidFill>
                <a:latin typeface="+mn-lt"/>
                <a:ea typeface="黑体" panose="02010609060101010101" pitchFamily="2" charset="-122"/>
              </a:defRPr>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fld>
            <a:endParaRPr lang="en-US" altLang="zh-CN"/>
          </a:p>
        </p:txBody>
      </p:sp>
      <p:sp>
        <p:nvSpPr>
          <p:cNvPr id="10"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anose="02010609060101010101" pitchFamily="2" charset="-122"/>
              </a:defRPr>
            </a:lvl1p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4338B79-8FD5-46F1-8A19-651A319ADB19}" type="slidenum">
              <a:rPr lang="zh-CN" altLang="en-US"/>
            </a:fld>
            <a:endParaRPr lang="en-US" altLang="zh-CN"/>
          </a:p>
        </p:txBody>
      </p:sp>
      <p:sp>
        <p:nvSpPr>
          <p:cNvPr id="6"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37DC1DE-D772-415A-B75D-6C2A3BBF0EE5}" type="slidenum">
              <a:rPr lang="zh-CN" altLang="en-US"/>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6880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FB74B41-85B4-4984-A2A4-801BFDC62CF6}" type="slidenum">
              <a:rPr lang="zh-CN" altLang="en-US"/>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4FEF2C3-09B7-48D6-BCFF-274B159605E4}" type="slidenum">
              <a:rPr lang="zh-CN" altLang="en-US"/>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1.png"/><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95300" y="188640"/>
            <a:ext cx="9066212"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r>
              <a:rPr lang="zh-CN" altLang="en-US" dirty="0" smtClean="0"/>
              <a:t>单击此处编辑母版标题样式</a:t>
            </a:r>
            <a:endParaRPr lang="en-US" altLang="zh-CN" dirty="0" smtClean="0"/>
          </a:p>
        </p:txBody>
      </p:sp>
      <p:sp>
        <p:nvSpPr>
          <p:cNvPr id="15363" name="Rectangle 3"/>
          <p:cNvSpPr>
            <a:spLocks noGrp="1" noChangeArrowheads="1"/>
          </p:cNvSpPr>
          <p:nvPr>
            <p:ph type="body" idx="1"/>
          </p:nvPr>
        </p:nvSpPr>
        <p:spPr bwMode="auto">
          <a:xfrm>
            <a:off x="495300" y="1196752"/>
            <a:ext cx="9066212" cy="4934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smtClean="0"/>
              <a:t>单击此处编辑母版文本样式</a:t>
            </a:r>
            <a:endParaRPr lang="en-US" altLang="zh-CN" dirty="0" smtClean="0"/>
          </a:p>
          <a:p>
            <a:pPr lvl="1"/>
            <a:r>
              <a:rPr lang="zh-CN" altLang="en-US" dirty="0" smtClean="0"/>
              <a:t>第二级</a:t>
            </a:r>
            <a:endParaRPr lang="en-US" altLang="zh-CN" dirty="0" smtClean="0"/>
          </a:p>
          <a:p>
            <a:pPr lvl="2"/>
            <a:r>
              <a:rPr lang="zh-CN" altLang="en-US" dirty="0" smtClean="0"/>
              <a:t>第三级</a:t>
            </a:r>
            <a:endParaRPr lang="en-US" altLang="zh-CN" dirty="0" smtClean="0"/>
          </a:p>
          <a:p>
            <a:pPr lvl="3"/>
            <a:r>
              <a:rPr lang="zh-CN" altLang="en-US" dirty="0" smtClean="0"/>
              <a:t>第四级</a:t>
            </a:r>
            <a:endParaRPr lang="en-US" altLang="zh-CN" dirty="0" smtClean="0"/>
          </a:p>
          <a:p>
            <a:pPr lvl="4"/>
            <a:r>
              <a:rPr lang="zh-CN" altLang="en-US" dirty="0" smtClean="0"/>
              <a:t>第五级</a:t>
            </a:r>
            <a:endParaRPr lang="en-US" altLang="zh-CN" dirty="0" smtClean="0"/>
          </a:p>
        </p:txBody>
      </p:sp>
      <p:sp>
        <p:nvSpPr>
          <p:cNvPr id="15364" name="Rectangle 4"/>
          <p:cNvSpPr>
            <a:spLocks noGrp="1" noChangeArrowheads="1"/>
          </p:cNvSpPr>
          <p:nvPr>
            <p:ph type="dt" sz="half" idx="2"/>
          </p:nvPr>
        </p:nvSpPr>
        <p:spPr bwMode="auto">
          <a:xfrm>
            <a:off x="495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000">
                <a:ea typeface="宋体" panose="02010600030101010101" pitchFamily="2" charset="-122"/>
              </a:defRPr>
            </a:lvl1pPr>
          </a:lstStyle>
          <a:p>
            <a:endParaRPr lang="en-US" altLang="zh-CN" dirty="0"/>
          </a:p>
        </p:txBody>
      </p:sp>
      <p:sp>
        <p:nvSpPr>
          <p:cNvPr id="15365" name="Rectangle 5"/>
          <p:cNvSpPr>
            <a:spLocks noGrp="1" noChangeArrowheads="1"/>
          </p:cNvSpPr>
          <p:nvPr>
            <p:ph type="ftr" sz="quarter" idx="3"/>
          </p:nvPr>
        </p:nvSpPr>
        <p:spPr bwMode="auto">
          <a:xfrm>
            <a:off x="3384550" y="6356176"/>
            <a:ext cx="313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defRPr sz="1000">
                <a:ea typeface="宋体" panose="02010600030101010101" pitchFamily="2" charset="-122"/>
              </a:defRPr>
            </a:lvl1pPr>
          </a:lstStyle>
          <a:p>
            <a:endParaRPr lang="en-US" altLang="zh-CN"/>
          </a:p>
        </p:txBody>
      </p:sp>
      <p:sp>
        <p:nvSpPr>
          <p:cNvPr id="15366" name="Rectangle 6"/>
          <p:cNvSpPr>
            <a:spLocks noGrp="1" noChangeArrowheads="1"/>
          </p:cNvSpPr>
          <p:nvPr>
            <p:ph type="sldNum" sz="quarter" idx="4"/>
          </p:nvPr>
        </p:nvSpPr>
        <p:spPr bwMode="auto">
          <a:xfrm>
            <a:off x="7099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000">
                <a:ea typeface="宋体" panose="02010600030101010101" pitchFamily="2" charset="-122"/>
              </a:defRPr>
            </a:lvl1pPr>
          </a:lstStyle>
          <a:p>
            <a:fld id="{67B052E9-C54A-4603-AE2F-EB72B006DB6C}" type="slidenum">
              <a:rPr lang="zh-CN" altLang="en-US"/>
            </a:fld>
            <a:endParaRPr lang="en-US" altLang="zh-CN"/>
          </a:p>
        </p:txBody>
      </p:sp>
      <p:sp>
        <p:nvSpPr>
          <p:cNvPr id="15367" name="Rectangle 7" descr="Gold bar"/>
          <p:cNvSpPr>
            <a:spLocks noChangeArrowheads="1"/>
          </p:cNvSpPr>
          <p:nvPr/>
        </p:nvSpPr>
        <p:spPr bwMode="auto">
          <a:xfrm>
            <a:off x="0" y="0"/>
            <a:ext cx="24765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anose="02020603050405020304" pitchFamily="18" charset="0"/>
              <a:ea typeface="宋体" panose="02010600030101010101" pitchFamily="2" charset="-122"/>
            </a:endParaRPr>
          </a:p>
        </p:txBody>
      </p:sp>
      <p:sp>
        <p:nvSpPr>
          <p:cNvPr id="15369" name="Rectangle 9" descr="Orange bar"/>
          <p:cNvSpPr>
            <a:spLocks noChangeArrowheads="1"/>
          </p:cNvSpPr>
          <p:nvPr/>
        </p:nvSpPr>
        <p:spPr bwMode="auto">
          <a:xfrm>
            <a:off x="0" y="2286000"/>
            <a:ext cx="24765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anose="02020603050405020304" pitchFamily="18" charset="0"/>
              <a:ea typeface="宋体" panose="02010600030101010101" pitchFamily="2" charset="-122"/>
            </a:endParaRPr>
          </a:p>
        </p:txBody>
      </p:sp>
      <p:sp>
        <p:nvSpPr>
          <p:cNvPr id="15370" name="Rectangle 10" descr="Slate bar"/>
          <p:cNvSpPr>
            <a:spLocks noChangeArrowheads="1"/>
          </p:cNvSpPr>
          <p:nvPr/>
        </p:nvSpPr>
        <p:spPr bwMode="auto">
          <a:xfrm>
            <a:off x="0" y="4572000"/>
            <a:ext cx="247650" cy="2286000"/>
          </a:xfrm>
          <a:prstGeom prst="rect">
            <a:avLst/>
          </a:prstGeom>
          <a:solidFill>
            <a:srgbClr val="333399"/>
          </a:solidFill>
          <a:ln>
            <a:noFill/>
          </a:ln>
          <a:effectLst/>
        </p:spPr>
        <p:txBody>
          <a:bodyPr wrap="none" anchor="ctr"/>
          <a:lstStyle/>
          <a:p>
            <a:pPr algn="ctr" eaLnBrk="1" hangingPunct="1"/>
            <a:endParaRPr lang="zh-CN" altLang="en-US" sz="2400">
              <a:latin typeface="Times New Roman" panose="02020603050405020304" pitchFamily="18" charset="0"/>
              <a:ea typeface="宋体" panose="02010600030101010101" pitchFamily="2" charset="-122"/>
            </a:endParaRPr>
          </a:p>
        </p:txBody>
      </p:sp>
      <p:pic>
        <p:nvPicPr>
          <p:cNvPr id="11" name="Picture 2" descr="computer networking 的图像结果"/>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8769424" y="188640"/>
            <a:ext cx="1124935" cy="812453"/>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iming>
    <p:tnLst>
      <p:par>
        <p:cTn id="1" dur="indefinite" restart="never" nodeType="tmRoot"/>
      </p:par>
    </p:tnLst>
  </p:timing>
  <p:txStyles>
    <p:titleStyle>
      <a:lvl1pPr algn="l" rtl="0" eaLnBrk="1" fontAlgn="base" hangingPunct="1">
        <a:spcBef>
          <a:spcPct val="0"/>
        </a:spcBef>
        <a:spcAft>
          <a:spcPct val="0"/>
        </a:spcAft>
        <a:defRPr sz="4400" b="1">
          <a:solidFill>
            <a:srgbClr val="333399"/>
          </a:solidFill>
          <a:latin typeface="+mn-lt"/>
          <a:ea typeface="黑体" panose="02010609060101010101" pitchFamily="2" charset="-122"/>
          <a:cs typeface="+mj-cs"/>
        </a:defRPr>
      </a:lvl1pPr>
      <a:lvl2pPr algn="l" rtl="0" eaLnBrk="1" fontAlgn="base" hangingPunct="1">
        <a:spcBef>
          <a:spcPct val="0"/>
        </a:spcBef>
        <a:spcAft>
          <a:spcPct val="0"/>
        </a:spcAft>
        <a:defRPr sz="4400">
          <a:solidFill>
            <a:schemeClr val="tx2"/>
          </a:solidFill>
          <a:latin typeface="Times New Roman" panose="02020603050405020304" pitchFamily="18" charset="0"/>
        </a:defRPr>
      </a:lvl2pPr>
      <a:lvl3pPr algn="l" rtl="0" eaLnBrk="1" fontAlgn="base" hangingPunct="1">
        <a:spcBef>
          <a:spcPct val="0"/>
        </a:spcBef>
        <a:spcAft>
          <a:spcPct val="0"/>
        </a:spcAft>
        <a:defRPr sz="4400">
          <a:solidFill>
            <a:schemeClr val="tx2"/>
          </a:solidFill>
          <a:latin typeface="Times New Roman" panose="02020603050405020304" pitchFamily="18" charset="0"/>
        </a:defRPr>
      </a:lvl3pPr>
      <a:lvl4pPr algn="l" rtl="0" eaLnBrk="1" fontAlgn="base" hangingPunct="1">
        <a:spcBef>
          <a:spcPct val="0"/>
        </a:spcBef>
        <a:spcAft>
          <a:spcPct val="0"/>
        </a:spcAft>
        <a:defRPr sz="4400">
          <a:solidFill>
            <a:schemeClr val="tx2"/>
          </a:solidFill>
          <a:latin typeface="Times New Roman" panose="02020603050405020304" pitchFamily="18" charset="0"/>
        </a:defRPr>
      </a:lvl4pPr>
      <a:lvl5pPr algn="l" rtl="0" eaLnBrk="1" fontAlgn="base" hangingPunct="1">
        <a:spcBef>
          <a:spcPct val="0"/>
        </a:spcBef>
        <a:spcAft>
          <a:spcPct val="0"/>
        </a:spcAft>
        <a:defRPr sz="4400">
          <a:solidFill>
            <a:schemeClr val="tx2"/>
          </a:solidFill>
          <a:latin typeface="Times New Roman" panose="02020603050405020304" pitchFamily="18" charset="0"/>
        </a:defRPr>
      </a:lvl5pPr>
      <a:lvl6pPr marL="457200" algn="l" rtl="0" eaLnBrk="1" fontAlgn="base" hangingPunct="1">
        <a:spcBef>
          <a:spcPct val="0"/>
        </a:spcBef>
        <a:spcAft>
          <a:spcPct val="0"/>
        </a:spcAft>
        <a:defRPr sz="4400">
          <a:solidFill>
            <a:schemeClr val="tx2"/>
          </a:solidFill>
          <a:latin typeface="Times New Roman" panose="02020603050405020304" pitchFamily="18" charset="0"/>
        </a:defRPr>
      </a:lvl6pPr>
      <a:lvl7pPr marL="914400" algn="l" rtl="0" eaLnBrk="1" fontAlgn="base" hangingPunct="1">
        <a:spcBef>
          <a:spcPct val="0"/>
        </a:spcBef>
        <a:spcAft>
          <a:spcPct val="0"/>
        </a:spcAft>
        <a:defRPr sz="4400">
          <a:solidFill>
            <a:schemeClr val="tx2"/>
          </a:solidFill>
          <a:latin typeface="Times New Roman" panose="02020603050405020304" pitchFamily="18" charset="0"/>
        </a:defRPr>
      </a:lvl7pPr>
      <a:lvl8pPr marL="1371600" algn="l" rtl="0" eaLnBrk="1" fontAlgn="base" hangingPunct="1">
        <a:spcBef>
          <a:spcPct val="0"/>
        </a:spcBef>
        <a:spcAft>
          <a:spcPct val="0"/>
        </a:spcAft>
        <a:defRPr sz="4400">
          <a:solidFill>
            <a:schemeClr val="tx2"/>
          </a:solidFill>
          <a:latin typeface="Times New Roman" panose="02020603050405020304" pitchFamily="18" charset="0"/>
        </a:defRPr>
      </a:lvl8pPr>
      <a:lvl9pPr marL="1828800" algn="l" rtl="0" eaLnBrk="1" fontAlgn="base" hangingPunct="1">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1" fontAlgn="base" hangingPunct="1">
        <a:lnSpc>
          <a:spcPct val="110000"/>
        </a:lnSpc>
        <a:spcBef>
          <a:spcPts val="600"/>
        </a:spcBef>
        <a:spcAft>
          <a:spcPct val="0"/>
        </a:spcAft>
        <a:buClr>
          <a:srgbClr val="333399"/>
        </a:buClr>
        <a:buSzPct val="75000"/>
        <a:buFont typeface="Wingdings" panose="05000000000000000000" pitchFamily="2" charset="2"/>
        <a:buChar char="n"/>
        <a:defRPr sz="3200" b="1">
          <a:solidFill>
            <a:schemeClr val="tx1"/>
          </a:solidFill>
          <a:latin typeface="+mn-lt"/>
          <a:ea typeface="黑体" panose="02010609060101010101" pitchFamily="2" charset="-122"/>
          <a:cs typeface="+mn-cs"/>
        </a:defRPr>
      </a:lvl1pPr>
      <a:lvl2pPr marL="742950" indent="-285750" algn="l" rtl="0" eaLnBrk="1" fontAlgn="base" hangingPunct="1">
        <a:lnSpc>
          <a:spcPct val="110000"/>
        </a:lnSpc>
        <a:spcBef>
          <a:spcPts val="600"/>
        </a:spcBef>
        <a:spcAft>
          <a:spcPct val="0"/>
        </a:spcAft>
        <a:buClr>
          <a:schemeClr val="accent2"/>
        </a:buClr>
        <a:buSzPct val="70000"/>
        <a:buFont typeface="Wingdings" panose="05000000000000000000" pitchFamily="2" charset="2"/>
        <a:buChar char="n"/>
        <a:defRPr sz="2800" b="1">
          <a:solidFill>
            <a:schemeClr val="tx1"/>
          </a:solidFill>
          <a:latin typeface="+mn-lt"/>
          <a:ea typeface="黑体" panose="02010609060101010101"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anose="05000000000000000000" pitchFamily="2" charset="2"/>
        <a:buChar char="p"/>
        <a:defRPr sz="2400" b="1">
          <a:solidFill>
            <a:schemeClr val="tx1"/>
          </a:solidFill>
          <a:latin typeface="+mn-lt"/>
          <a:ea typeface="黑体" panose="02010609060101010101" pitchFamily="2" charset="-122"/>
        </a:defRPr>
      </a:lvl3pPr>
      <a:lvl4pPr marL="1600200" indent="-228600" algn="l" rtl="0" eaLnBrk="1" fontAlgn="base" hangingPunct="1">
        <a:lnSpc>
          <a:spcPct val="110000"/>
        </a:lnSpc>
        <a:spcBef>
          <a:spcPts val="600"/>
        </a:spcBef>
        <a:spcAft>
          <a:spcPct val="0"/>
        </a:spcAft>
        <a:buClr>
          <a:schemeClr val="bg2"/>
        </a:buClr>
        <a:buSzPct val="65000"/>
        <a:buFont typeface="Wingdings" panose="05000000000000000000" pitchFamily="2" charset="2"/>
        <a:buChar char="n"/>
        <a:defRPr sz="2000" b="1">
          <a:solidFill>
            <a:schemeClr val="tx1"/>
          </a:solidFill>
          <a:latin typeface="+mn-lt"/>
          <a:ea typeface="黑体" panose="02010609060101010101"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anose="05000000000000000000" pitchFamily="2" charset="2"/>
        <a:buChar char="n"/>
        <a:defRPr sz="2000" b="1">
          <a:solidFill>
            <a:schemeClr val="tx1"/>
          </a:solidFill>
          <a:latin typeface="+mn-lt"/>
          <a:ea typeface="黑体" panose="02010609060101010101" pitchFamily="2" charset="-122"/>
        </a:defRPr>
      </a:lvl5pPr>
      <a:lvl6pPr marL="25146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26.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7.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8.wmf"/></Relationships>
</file>

<file path=ppt/slides/_rels/slide15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8.wmf"/></Relationships>
</file>

<file path=ppt/slides/_rels/slide15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8.wmf"/></Relationships>
</file>

<file path=ppt/slides/_rels/slide15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8.wmf"/></Relationships>
</file>

<file path=ppt/slides/_rels/slide15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8.wmf"/></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8.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8.wmf"/></Relationships>
</file>

<file path=ppt/slides/_rels/slide16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8.wmf"/></Relationships>
</file>

<file path=ppt/slides/_rels/slide16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8.wmf"/></Relationships>
</file>

<file path=ppt/slides/_rels/slide16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8.wmf"/></Relationships>
</file>

<file path=ppt/slides/_rels/slide16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8.wmf"/></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2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7.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8.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11.png"/><Relationship Id="rId1" Type="http://schemas.openxmlformats.org/officeDocument/2006/relationships/image" Target="../media/image10.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2.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3.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4.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6.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7.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8.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20.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3.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21.pn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5" Type="http://schemas.openxmlformats.org/officeDocument/2006/relationships/notesSlide" Target="../notesSlides/notesSlide48.xml"/><Relationship Id="rId4" Type="http://schemas.openxmlformats.org/officeDocument/2006/relationships/vmlDrawing" Target="../drawings/vmlDrawing1.vml"/><Relationship Id="rId3" Type="http://schemas.openxmlformats.org/officeDocument/2006/relationships/slideLayout" Target="../slideLayouts/slideLayout6.xml"/><Relationship Id="rId2" Type="http://schemas.openxmlformats.org/officeDocument/2006/relationships/image" Target="../media/image22.wmf"/><Relationship Id="rId1"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image" Target="../media/image4.wmf"/></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21.png"/></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5.xml"/><Relationship Id="rId1" Type="http://schemas.openxmlformats.org/officeDocument/2006/relationships/image" Target="../media/image23.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5.png"/></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zh-CN" altLang="en-US" dirty="0">
                <a:latin typeface="+mn-lt"/>
              </a:rPr>
              <a:t>第 </a:t>
            </a:r>
            <a:r>
              <a:rPr lang="en-US" altLang="zh-CN" dirty="0" smtClean="0">
                <a:latin typeface="+mn-lt"/>
              </a:rPr>
              <a:t>5 </a:t>
            </a:r>
            <a:r>
              <a:rPr lang="zh-CN" altLang="en-US" dirty="0">
                <a:latin typeface="+mn-lt"/>
              </a:rPr>
              <a:t>章 </a:t>
            </a:r>
            <a:r>
              <a:rPr lang="zh-CN" altLang="en-US" dirty="0" smtClean="0">
                <a:latin typeface="+mn-lt"/>
              </a:rPr>
              <a:t> 运输层</a:t>
            </a:r>
            <a:endParaRPr lang="zh-CN" altLang="en-US" dirty="0">
              <a:latin typeface="+mn-lt"/>
            </a:endParaRPr>
          </a:p>
        </p:txBody>
      </p:sp>
      <p:sp>
        <p:nvSpPr>
          <p:cNvPr id="2051" name="Rectangle 3"/>
          <p:cNvSpPr>
            <a:spLocks noGrp="1" noChangeArrowheads="1"/>
          </p:cNvSpPr>
          <p:nvPr>
            <p:ph type="subTitle" idx="1"/>
          </p:nvPr>
        </p:nvSpPr>
        <p:spPr>
          <a:xfrm>
            <a:off x="1485900" y="3270250"/>
            <a:ext cx="7522845" cy="2209800"/>
          </a:xfrm>
        </p:spPr>
        <p:txBody>
          <a:bodyPr/>
          <a:lstStyle/>
          <a:p>
            <a:endParaRPr lang="zh-CN" altLang="en-US">
              <a:ea typeface="宋体" panose="02010600030101010101" pitchFamily="2" charset="-122"/>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5" name="Rectangle 3"/>
          <p:cNvSpPr>
            <a:spLocks noGrp="1" noChangeArrowheads="1"/>
          </p:cNvSpPr>
          <p:nvPr>
            <p:ph type="title"/>
          </p:nvPr>
        </p:nvSpPr>
        <p:spPr/>
        <p:txBody>
          <a:bodyPr/>
          <a:lstStyle/>
          <a:p>
            <a:pPr algn="ctr"/>
            <a:r>
              <a:rPr lang="zh-CN" altLang="en-US" sz="4000" dirty="0" smtClean="0"/>
              <a:t>运输层的两个主要协议 </a:t>
            </a:r>
            <a:r>
              <a:rPr lang="en-US" altLang="zh-CN" sz="4000" dirty="0" smtClean="0"/>
              <a:t>TCP </a:t>
            </a:r>
            <a:r>
              <a:rPr lang="zh-CN" altLang="en-US" sz="4000" dirty="0"/>
              <a:t>与 </a:t>
            </a:r>
            <a:r>
              <a:rPr lang="en-US" altLang="zh-CN" sz="4000" dirty="0"/>
              <a:t>UDP </a:t>
            </a:r>
            <a:endParaRPr lang="en-US" altLang="zh-CN" sz="4000" dirty="0"/>
          </a:p>
        </p:txBody>
      </p:sp>
      <p:sp>
        <p:nvSpPr>
          <p:cNvPr id="351234" name="Rectangle 2"/>
          <p:cNvSpPr>
            <a:spLocks noGrp="1" noChangeArrowheads="1"/>
          </p:cNvSpPr>
          <p:nvPr>
            <p:ph idx="1"/>
          </p:nvPr>
        </p:nvSpPr>
        <p:spPr/>
        <p:txBody>
          <a:bodyPr/>
          <a:lstStyle/>
          <a:p>
            <a:r>
              <a:rPr lang="zh-CN" altLang="en-US" dirty="0"/>
              <a:t>两个对等运输实体在通信时传送的数据单位叫作</a:t>
            </a:r>
            <a:r>
              <a:rPr lang="zh-CN" altLang="en-US" dirty="0">
                <a:solidFill>
                  <a:srgbClr val="FF0000"/>
                </a:solidFill>
              </a:rPr>
              <a:t>运输协议数据单元</a:t>
            </a:r>
            <a:r>
              <a:rPr lang="zh-CN" altLang="en-US" dirty="0"/>
              <a:t> </a:t>
            </a:r>
            <a:r>
              <a:rPr lang="en-US" altLang="zh-CN" dirty="0"/>
              <a:t>TPDU (Transport Protocol Data Unit)</a:t>
            </a:r>
            <a:r>
              <a:rPr lang="zh-CN" altLang="en-US" dirty="0"/>
              <a:t>。</a:t>
            </a:r>
            <a:endParaRPr lang="zh-CN" altLang="en-US" dirty="0"/>
          </a:p>
          <a:p>
            <a:r>
              <a:rPr lang="en-US" altLang="zh-CN" dirty="0"/>
              <a:t>TCP </a:t>
            </a:r>
            <a:r>
              <a:rPr lang="zh-CN" altLang="en-US" dirty="0"/>
              <a:t>传送的数据单位协议是 </a:t>
            </a:r>
            <a:r>
              <a:rPr lang="en-US" altLang="zh-CN" dirty="0">
                <a:solidFill>
                  <a:srgbClr val="FF0000"/>
                </a:solidFill>
              </a:rPr>
              <a:t>TCP </a:t>
            </a:r>
            <a:r>
              <a:rPr lang="zh-CN" altLang="en-US" dirty="0">
                <a:solidFill>
                  <a:srgbClr val="FF0000"/>
                </a:solidFill>
              </a:rPr>
              <a:t>报文段</a:t>
            </a:r>
            <a:r>
              <a:rPr lang="en-US" altLang="zh-CN" dirty="0"/>
              <a:t>(segment</a:t>
            </a:r>
            <a:r>
              <a:rPr lang="en-US" altLang="zh-CN" dirty="0" smtClean="0"/>
              <a:t>)</a:t>
            </a:r>
            <a:r>
              <a:rPr lang="zh-CN" altLang="en-US" dirty="0" smtClean="0"/>
              <a:t>。</a:t>
            </a:r>
            <a:endParaRPr lang="en-US" altLang="zh-CN" dirty="0"/>
          </a:p>
          <a:p>
            <a:r>
              <a:rPr lang="en-US" altLang="zh-CN" dirty="0"/>
              <a:t> UDP </a:t>
            </a:r>
            <a:r>
              <a:rPr lang="zh-CN" altLang="en-US" dirty="0"/>
              <a:t>传送的数据单位协议是 </a:t>
            </a:r>
            <a:r>
              <a:rPr lang="en-US" altLang="zh-CN" dirty="0">
                <a:solidFill>
                  <a:srgbClr val="FF0000"/>
                </a:solidFill>
              </a:rPr>
              <a:t>UDP </a:t>
            </a:r>
            <a:r>
              <a:rPr lang="zh-CN" altLang="en-US" dirty="0">
                <a:solidFill>
                  <a:srgbClr val="FF0000"/>
                </a:solidFill>
              </a:rPr>
              <a:t>报文</a:t>
            </a:r>
            <a:r>
              <a:rPr lang="zh-CN" altLang="en-US" dirty="0"/>
              <a:t>或</a:t>
            </a:r>
            <a:r>
              <a:rPr lang="zh-CN" altLang="en-US" dirty="0">
                <a:solidFill>
                  <a:srgbClr val="FF0000"/>
                </a:solidFill>
              </a:rPr>
              <a:t>用户数据报。 </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123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123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4"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2" name="Rectangle 2"/>
          <p:cNvSpPr>
            <a:spLocks noGrp="1" noChangeArrowheads="1"/>
          </p:cNvSpPr>
          <p:nvPr>
            <p:ph type="title"/>
          </p:nvPr>
        </p:nvSpPr>
        <p:spPr/>
        <p:txBody>
          <a:bodyPr/>
          <a:lstStyle/>
          <a:p>
            <a:pPr algn="ctr"/>
            <a:r>
              <a:rPr lang="zh-CN" altLang="zh-CN" dirty="0">
                <a:sym typeface="+mn-ea"/>
              </a:rPr>
              <a:t>超时重传时间的选择</a:t>
            </a:r>
            <a:r>
              <a:rPr lang="en-US" altLang="zh-CN" dirty="0">
                <a:sym typeface="+mn-ea"/>
              </a:rPr>
              <a:t>  </a:t>
            </a:r>
            <a:endParaRPr lang="zh-CN" altLang="en-US"/>
          </a:p>
        </p:txBody>
      </p:sp>
      <p:sp>
        <p:nvSpPr>
          <p:cNvPr id="757764" name="Line 4"/>
          <p:cNvSpPr>
            <a:spLocks noChangeShapeType="1"/>
          </p:cNvSpPr>
          <p:nvPr/>
        </p:nvSpPr>
        <p:spPr bwMode="auto">
          <a:xfrm>
            <a:off x="779976" y="5436244"/>
            <a:ext cx="8659152" cy="0"/>
          </a:xfrm>
          <a:prstGeom prst="line">
            <a:avLst/>
          </a:prstGeom>
          <a:noFill/>
          <a:ln w="28575">
            <a:solidFill>
              <a:schemeClr val="tx1"/>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757765" name="Line 5"/>
          <p:cNvSpPr>
            <a:spLocks noChangeShapeType="1"/>
          </p:cNvSpPr>
          <p:nvPr/>
        </p:nvSpPr>
        <p:spPr bwMode="auto">
          <a:xfrm rot="5400000" flipH="1">
            <a:off x="-515556" y="4140712"/>
            <a:ext cx="2587625" cy="3440"/>
          </a:xfrm>
          <a:prstGeom prst="line">
            <a:avLst/>
          </a:prstGeom>
          <a:noFill/>
          <a:ln w="28575">
            <a:solidFill>
              <a:schemeClr val="tx1"/>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757766" name="Freeform 6"/>
          <p:cNvSpPr/>
          <p:nvPr/>
        </p:nvSpPr>
        <p:spPr bwMode="auto">
          <a:xfrm>
            <a:off x="2953793" y="2818458"/>
            <a:ext cx="2005277" cy="2617787"/>
          </a:xfrm>
          <a:custGeom>
            <a:avLst/>
            <a:gdLst>
              <a:gd name="T0" fmla="*/ 0 w 360"/>
              <a:gd name="T1" fmla="*/ 1012 h 1012"/>
              <a:gd name="T2" fmla="*/ 84 w 360"/>
              <a:gd name="T3" fmla="*/ 982 h 1012"/>
              <a:gd name="T4" fmla="*/ 117 w 360"/>
              <a:gd name="T5" fmla="*/ 934 h 1012"/>
              <a:gd name="T6" fmla="*/ 135 w 360"/>
              <a:gd name="T7" fmla="*/ 844 h 1012"/>
              <a:gd name="T8" fmla="*/ 159 w 360"/>
              <a:gd name="T9" fmla="*/ 364 h 1012"/>
              <a:gd name="T10" fmla="*/ 171 w 360"/>
              <a:gd name="T11" fmla="*/ 109 h 1012"/>
              <a:gd name="T12" fmla="*/ 183 w 360"/>
              <a:gd name="T13" fmla="*/ 16 h 1012"/>
              <a:gd name="T14" fmla="*/ 201 w 360"/>
              <a:gd name="T15" fmla="*/ 16 h 1012"/>
              <a:gd name="T16" fmla="*/ 207 w 360"/>
              <a:gd name="T17" fmla="*/ 112 h 1012"/>
              <a:gd name="T18" fmla="*/ 216 w 360"/>
              <a:gd name="T19" fmla="*/ 367 h 1012"/>
              <a:gd name="T20" fmla="*/ 231 w 360"/>
              <a:gd name="T21" fmla="*/ 847 h 1012"/>
              <a:gd name="T22" fmla="*/ 255 w 360"/>
              <a:gd name="T23" fmla="*/ 961 h 1012"/>
              <a:gd name="T24" fmla="*/ 360 w 360"/>
              <a:gd name="T25" fmla="*/ 1009 h 1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0" h="1012">
                <a:moveTo>
                  <a:pt x="0" y="1012"/>
                </a:moveTo>
                <a:cubicBezTo>
                  <a:pt x="14" y="1007"/>
                  <a:pt x="65" y="995"/>
                  <a:pt x="84" y="982"/>
                </a:cubicBezTo>
                <a:cubicBezTo>
                  <a:pt x="110" y="970"/>
                  <a:pt x="105" y="960"/>
                  <a:pt x="117" y="934"/>
                </a:cubicBezTo>
                <a:cubicBezTo>
                  <a:pt x="129" y="908"/>
                  <a:pt x="128" y="939"/>
                  <a:pt x="135" y="844"/>
                </a:cubicBezTo>
                <a:cubicBezTo>
                  <a:pt x="142" y="749"/>
                  <a:pt x="153" y="486"/>
                  <a:pt x="159" y="364"/>
                </a:cubicBezTo>
                <a:cubicBezTo>
                  <a:pt x="165" y="242"/>
                  <a:pt x="167" y="167"/>
                  <a:pt x="171" y="109"/>
                </a:cubicBezTo>
                <a:cubicBezTo>
                  <a:pt x="175" y="51"/>
                  <a:pt x="178" y="31"/>
                  <a:pt x="183" y="16"/>
                </a:cubicBezTo>
                <a:cubicBezTo>
                  <a:pt x="188" y="1"/>
                  <a:pt x="197" y="0"/>
                  <a:pt x="201" y="16"/>
                </a:cubicBezTo>
                <a:cubicBezTo>
                  <a:pt x="205" y="32"/>
                  <a:pt x="205" y="54"/>
                  <a:pt x="207" y="112"/>
                </a:cubicBezTo>
                <a:cubicBezTo>
                  <a:pt x="209" y="170"/>
                  <a:pt x="212" y="245"/>
                  <a:pt x="216" y="367"/>
                </a:cubicBezTo>
                <a:cubicBezTo>
                  <a:pt x="220" y="489"/>
                  <a:pt x="225" y="748"/>
                  <a:pt x="231" y="847"/>
                </a:cubicBezTo>
                <a:cubicBezTo>
                  <a:pt x="237" y="946"/>
                  <a:pt x="234" y="934"/>
                  <a:pt x="255" y="961"/>
                </a:cubicBezTo>
                <a:cubicBezTo>
                  <a:pt x="281" y="988"/>
                  <a:pt x="339" y="998"/>
                  <a:pt x="360" y="1009"/>
                </a:cubicBezTo>
              </a:path>
            </a:pathLst>
          </a:custGeom>
          <a:noFill/>
          <a:ln w="38100" cmpd="sng">
            <a:solidFill>
              <a:srgbClr val="C0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757767" name="Freeform 7"/>
          <p:cNvSpPr/>
          <p:nvPr/>
        </p:nvSpPr>
        <p:spPr bwMode="auto">
          <a:xfrm>
            <a:off x="2496328" y="4999682"/>
            <a:ext cx="5897166" cy="436562"/>
          </a:xfrm>
          <a:custGeom>
            <a:avLst/>
            <a:gdLst>
              <a:gd name="T0" fmla="*/ 0 w 1608"/>
              <a:gd name="T1" fmla="*/ 160 h 160"/>
              <a:gd name="T2" fmla="*/ 120 w 1608"/>
              <a:gd name="T3" fmla="*/ 94 h 160"/>
              <a:gd name="T4" fmla="*/ 264 w 1608"/>
              <a:gd name="T5" fmla="*/ 13 h 160"/>
              <a:gd name="T6" fmla="*/ 441 w 1608"/>
              <a:gd name="T7" fmla="*/ 13 h 160"/>
              <a:gd name="T8" fmla="*/ 708 w 1608"/>
              <a:gd name="T9" fmla="*/ 70 h 160"/>
              <a:gd name="T10" fmla="*/ 858 w 1608"/>
              <a:gd name="T11" fmla="*/ 112 h 160"/>
              <a:gd name="T12" fmla="*/ 1041 w 1608"/>
              <a:gd name="T13" fmla="*/ 133 h 160"/>
              <a:gd name="T14" fmla="*/ 1230 w 1608"/>
              <a:gd name="T15" fmla="*/ 145 h 160"/>
              <a:gd name="T16" fmla="*/ 1608 w 1608"/>
              <a:gd name="T17"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8" h="160">
                <a:moveTo>
                  <a:pt x="0" y="160"/>
                </a:moveTo>
                <a:cubicBezTo>
                  <a:pt x="20" y="149"/>
                  <a:pt x="76" y="118"/>
                  <a:pt x="120" y="94"/>
                </a:cubicBezTo>
                <a:cubicBezTo>
                  <a:pt x="164" y="70"/>
                  <a:pt x="211" y="26"/>
                  <a:pt x="264" y="13"/>
                </a:cubicBezTo>
                <a:cubicBezTo>
                  <a:pt x="317" y="0"/>
                  <a:pt x="367" y="4"/>
                  <a:pt x="441" y="13"/>
                </a:cubicBezTo>
                <a:cubicBezTo>
                  <a:pt x="515" y="22"/>
                  <a:pt x="639" y="54"/>
                  <a:pt x="708" y="70"/>
                </a:cubicBezTo>
                <a:cubicBezTo>
                  <a:pt x="777" y="86"/>
                  <a:pt x="803" y="102"/>
                  <a:pt x="858" y="112"/>
                </a:cubicBezTo>
                <a:cubicBezTo>
                  <a:pt x="913" y="122"/>
                  <a:pt x="979" y="128"/>
                  <a:pt x="1041" y="133"/>
                </a:cubicBezTo>
                <a:cubicBezTo>
                  <a:pt x="1103" y="138"/>
                  <a:pt x="1136" y="141"/>
                  <a:pt x="1230" y="145"/>
                </a:cubicBezTo>
                <a:cubicBezTo>
                  <a:pt x="1324" y="149"/>
                  <a:pt x="1529" y="157"/>
                  <a:pt x="1608" y="160"/>
                </a:cubicBezTo>
              </a:path>
            </a:pathLst>
          </a:custGeom>
          <a:noFill/>
          <a:ln w="57150"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757768" name="Line 8"/>
          <p:cNvSpPr>
            <a:spLocks noChangeShapeType="1"/>
          </p:cNvSpPr>
          <p:nvPr/>
        </p:nvSpPr>
        <p:spPr bwMode="auto">
          <a:xfrm>
            <a:off x="4014905" y="2708920"/>
            <a:ext cx="0" cy="2727325"/>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757769" name="Line 9"/>
          <p:cNvSpPr>
            <a:spLocks noChangeShapeType="1"/>
          </p:cNvSpPr>
          <p:nvPr/>
        </p:nvSpPr>
        <p:spPr bwMode="auto">
          <a:xfrm>
            <a:off x="4959070" y="3255020"/>
            <a:ext cx="0" cy="2181225"/>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757770" name="Line 10"/>
          <p:cNvSpPr>
            <a:spLocks noChangeShapeType="1"/>
          </p:cNvSpPr>
          <p:nvPr/>
        </p:nvSpPr>
        <p:spPr bwMode="auto">
          <a:xfrm>
            <a:off x="7946348" y="3255020"/>
            <a:ext cx="0" cy="2181225"/>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757771" name="Text Box 11"/>
          <p:cNvSpPr txBox="1">
            <a:spLocks noChangeArrowheads="1"/>
          </p:cNvSpPr>
          <p:nvPr/>
        </p:nvSpPr>
        <p:spPr bwMode="auto">
          <a:xfrm>
            <a:off x="8586111" y="4945708"/>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时间</a:t>
            </a:r>
            <a:endParaRPr kumimoji="1" lang="zh-CN" altLang="en-US" sz="2000" b="1">
              <a:solidFill>
                <a:srgbClr val="000099"/>
              </a:solidFill>
              <a:latin typeface="+mn-lt"/>
              <a:ea typeface="黑体" panose="02010609060101010101" pitchFamily="2" charset="-122"/>
            </a:endParaRPr>
          </a:p>
        </p:txBody>
      </p:sp>
      <p:sp>
        <p:nvSpPr>
          <p:cNvPr id="757772" name="Line 12"/>
          <p:cNvSpPr>
            <a:spLocks noChangeShapeType="1"/>
          </p:cNvSpPr>
          <p:nvPr/>
        </p:nvSpPr>
        <p:spPr bwMode="auto">
          <a:xfrm>
            <a:off x="2795571" y="4418657"/>
            <a:ext cx="969963" cy="361950"/>
          </a:xfrm>
          <a:prstGeom prst="line">
            <a:avLst/>
          </a:prstGeom>
          <a:noFill/>
          <a:ln w="28575">
            <a:solidFill>
              <a:srgbClr val="333399"/>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757773" name="Text Box 13"/>
          <p:cNvSpPr txBox="1">
            <a:spLocks noChangeArrowheads="1"/>
          </p:cNvSpPr>
          <p:nvPr/>
        </p:nvSpPr>
        <p:spPr bwMode="auto">
          <a:xfrm>
            <a:off x="1715543" y="4010670"/>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数据链路层</a:t>
            </a:r>
            <a:endParaRPr kumimoji="1" lang="zh-CN" altLang="en-US" sz="2000" b="1">
              <a:solidFill>
                <a:srgbClr val="000099"/>
              </a:solidFill>
              <a:latin typeface="+mn-lt"/>
              <a:ea typeface="黑体" panose="02010609060101010101" pitchFamily="2" charset="-122"/>
            </a:endParaRPr>
          </a:p>
        </p:txBody>
      </p:sp>
      <p:grpSp>
        <p:nvGrpSpPr>
          <p:cNvPr id="757774" name="Group 14"/>
          <p:cNvGrpSpPr/>
          <p:nvPr/>
        </p:nvGrpSpPr>
        <p:grpSpPr bwMode="auto">
          <a:xfrm>
            <a:off x="5082897" y="4515495"/>
            <a:ext cx="1332839" cy="720725"/>
            <a:chOff x="2978" y="3249"/>
            <a:chExt cx="775" cy="454"/>
          </a:xfrm>
        </p:grpSpPr>
        <p:sp>
          <p:nvSpPr>
            <p:cNvPr id="757775" name="Text Box 15"/>
            <p:cNvSpPr txBox="1">
              <a:spLocks noChangeArrowheads="1"/>
            </p:cNvSpPr>
            <p:nvPr/>
          </p:nvSpPr>
          <p:spPr bwMode="auto">
            <a:xfrm>
              <a:off x="3198" y="3249"/>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运输层</a:t>
              </a:r>
              <a:endParaRPr kumimoji="1" lang="zh-CN" altLang="en-US" sz="2000" b="1">
                <a:solidFill>
                  <a:srgbClr val="000099"/>
                </a:solidFill>
                <a:latin typeface="+mn-lt"/>
                <a:ea typeface="黑体" panose="02010609060101010101" pitchFamily="2" charset="-122"/>
              </a:endParaRPr>
            </a:p>
          </p:txBody>
        </p:sp>
        <p:sp>
          <p:nvSpPr>
            <p:cNvPr id="757776" name="Line 16"/>
            <p:cNvSpPr>
              <a:spLocks noChangeShapeType="1"/>
            </p:cNvSpPr>
            <p:nvPr/>
          </p:nvSpPr>
          <p:spPr bwMode="auto">
            <a:xfrm flipH="1">
              <a:off x="2978" y="3486"/>
              <a:ext cx="276" cy="217"/>
            </a:xfrm>
            <a:prstGeom prst="line">
              <a:avLst/>
            </a:prstGeom>
            <a:noFill/>
            <a:ln w="28575">
              <a:solidFill>
                <a:srgbClr val="333399"/>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sp>
        <p:nvSpPr>
          <p:cNvPr id="757777" name="Text Box 17"/>
          <p:cNvSpPr txBox="1">
            <a:spLocks noChangeArrowheads="1"/>
          </p:cNvSpPr>
          <p:nvPr/>
        </p:nvSpPr>
        <p:spPr bwMode="auto">
          <a:xfrm>
            <a:off x="3739738" y="5412433"/>
            <a:ext cx="4363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i="1">
                <a:solidFill>
                  <a:srgbClr val="000099"/>
                </a:solidFill>
                <a:latin typeface="+mn-lt"/>
                <a:ea typeface="黑体" panose="02010609060101010101" pitchFamily="2" charset="-122"/>
              </a:rPr>
              <a:t>T</a:t>
            </a:r>
            <a:r>
              <a:rPr kumimoji="1" lang="en-US" altLang="zh-CN" sz="2000" b="1" baseline="-25000">
                <a:solidFill>
                  <a:srgbClr val="000099"/>
                </a:solidFill>
                <a:latin typeface="+mn-lt"/>
                <a:ea typeface="黑体" panose="02010609060101010101" pitchFamily="2" charset="-122"/>
              </a:rPr>
              <a:t>1</a:t>
            </a:r>
            <a:endParaRPr kumimoji="1" lang="en-US" altLang="zh-CN" sz="2000" b="1">
              <a:solidFill>
                <a:srgbClr val="000099"/>
              </a:solidFill>
              <a:latin typeface="+mn-lt"/>
              <a:ea typeface="黑体" panose="02010609060101010101" pitchFamily="2" charset="-122"/>
            </a:endParaRPr>
          </a:p>
        </p:txBody>
      </p:sp>
      <p:sp>
        <p:nvSpPr>
          <p:cNvPr id="757778" name="Text Box 18"/>
          <p:cNvSpPr txBox="1">
            <a:spLocks noChangeArrowheads="1"/>
          </p:cNvSpPr>
          <p:nvPr/>
        </p:nvSpPr>
        <p:spPr bwMode="auto">
          <a:xfrm>
            <a:off x="4666706" y="5412433"/>
            <a:ext cx="4363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i="1">
                <a:solidFill>
                  <a:srgbClr val="000099"/>
                </a:solidFill>
                <a:latin typeface="+mn-lt"/>
                <a:ea typeface="黑体" panose="02010609060101010101" pitchFamily="2" charset="-122"/>
              </a:rPr>
              <a:t>T</a:t>
            </a:r>
            <a:r>
              <a:rPr kumimoji="1" lang="en-US" altLang="zh-CN" sz="2000" b="1" baseline="-25000">
                <a:solidFill>
                  <a:srgbClr val="000099"/>
                </a:solidFill>
                <a:latin typeface="+mn-lt"/>
                <a:ea typeface="黑体" panose="02010609060101010101" pitchFamily="2" charset="-122"/>
              </a:rPr>
              <a:t>2</a:t>
            </a:r>
            <a:endParaRPr kumimoji="1" lang="en-US" altLang="zh-CN" sz="2000" b="1">
              <a:solidFill>
                <a:srgbClr val="000099"/>
              </a:solidFill>
              <a:latin typeface="+mn-lt"/>
              <a:ea typeface="黑体" panose="02010609060101010101" pitchFamily="2" charset="-122"/>
            </a:endParaRPr>
          </a:p>
        </p:txBody>
      </p:sp>
      <p:sp>
        <p:nvSpPr>
          <p:cNvPr id="757779" name="Text Box 19"/>
          <p:cNvSpPr txBox="1">
            <a:spLocks noChangeArrowheads="1"/>
          </p:cNvSpPr>
          <p:nvPr/>
        </p:nvSpPr>
        <p:spPr bwMode="auto">
          <a:xfrm>
            <a:off x="7653984" y="5412432"/>
            <a:ext cx="4363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i="1">
                <a:solidFill>
                  <a:srgbClr val="000099"/>
                </a:solidFill>
                <a:latin typeface="+mn-lt"/>
                <a:ea typeface="黑体" panose="02010609060101010101" pitchFamily="2" charset="-122"/>
              </a:rPr>
              <a:t>T</a:t>
            </a:r>
            <a:r>
              <a:rPr kumimoji="1" lang="en-US" altLang="zh-CN" sz="2000" b="1" baseline="-25000">
                <a:solidFill>
                  <a:srgbClr val="000099"/>
                </a:solidFill>
                <a:latin typeface="+mn-lt"/>
                <a:ea typeface="黑体" panose="02010609060101010101" pitchFamily="2" charset="-122"/>
              </a:rPr>
              <a:t>3</a:t>
            </a:r>
            <a:endParaRPr kumimoji="1" lang="en-US" altLang="zh-CN" sz="2000" b="1">
              <a:solidFill>
                <a:srgbClr val="000099"/>
              </a:solidFill>
              <a:latin typeface="+mn-lt"/>
              <a:ea typeface="黑体" panose="02010609060101010101" pitchFamily="2" charset="-122"/>
            </a:endParaRPr>
          </a:p>
        </p:txBody>
      </p:sp>
      <p:sp>
        <p:nvSpPr>
          <p:cNvPr id="757780" name="Text Box 20"/>
          <p:cNvSpPr txBox="1">
            <a:spLocks noChangeArrowheads="1"/>
          </p:cNvSpPr>
          <p:nvPr/>
        </p:nvSpPr>
        <p:spPr bwMode="auto">
          <a:xfrm>
            <a:off x="857368" y="2713682"/>
            <a:ext cx="146706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往返时间的</a:t>
            </a:r>
            <a:endParaRPr kumimoji="1" lang="zh-CN" altLang="en-US" sz="2000" b="1">
              <a:solidFill>
                <a:srgbClr val="000099"/>
              </a:solidFill>
              <a:latin typeface="+mn-lt"/>
              <a:ea typeface="黑体" panose="02010609060101010101" pitchFamily="2" charset="-122"/>
            </a:endParaRPr>
          </a:p>
          <a:p>
            <a:r>
              <a:rPr kumimoji="1" lang="zh-CN" altLang="en-US" sz="2000" b="1">
                <a:solidFill>
                  <a:srgbClr val="000099"/>
                </a:solidFill>
                <a:latin typeface="+mn-lt"/>
                <a:ea typeface="黑体" panose="02010609060101010101" pitchFamily="2" charset="-122"/>
              </a:rPr>
              <a:t>概率分布</a:t>
            </a:r>
            <a:endParaRPr kumimoji="1" lang="zh-CN" altLang="en-US" sz="2000" b="1">
              <a:solidFill>
                <a:srgbClr val="000099"/>
              </a:solidFill>
              <a:latin typeface="+mn-lt"/>
              <a:ea typeface="黑体" panose="02010609060101010101" pitchFamily="2" charset="-122"/>
            </a:endParaRPr>
          </a:p>
        </p:txBody>
      </p:sp>
      <p:sp>
        <p:nvSpPr>
          <p:cNvPr id="2" name="矩形 1"/>
          <p:cNvSpPr/>
          <p:nvPr/>
        </p:nvSpPr>
        <p:spPr>
          <a:xfrm>
            <a:off x="857368" y="1124744"/>
            <a:ext cx="8426370" cy="1384995"/>
          </a:xfrm>
          <a:prstGeom prst="rect">
            <a:avLst/>
          </a:prstGeom>
          <a:solidFill>
            <a:srgbClr val="FFFF66"/>
          </a:solidFill>
          <a:ln>
            <a:solidFill>
              <a:srgbClr val="000099"/>
            </a:solidFill>
          </a:ln>
        </p:spPr>
        <p:txBody>
          <a:bodyPr wrap="square">
            <a:spAutoFit/>
          </a:bodyPr>
          <a:lstStyle/>
          <a:p>
            <a:r>
              <a:rPr lang="zh-CN" altLang="en-US" sz="2800" b="1" dirty="0">
                <a:solidFill>
                  <a:srgbClr val="000099"/>
                </a:solidFill>
                <a:latin typeface="+mn-lt"/>
                <a:ea typeface="黑体" panose="02010609060101010101" pitchFamily="2" charset="-122"/>
              </a:rPr>
              <a:t>由于 </a:t>
            </a:r>
            <a:r>
              <a:rPr lang="en-US" altLang="zh-CN" sz="2800" b="1" dirty="0">
                <a:solidFill>
                  <a:srgbClr val="000099"/>
                </a:solidFill>
                <a:latin typeface="+mn-lt"/>
                <a:ea typeface="黑体" panose="02010609060101010101" pitchFamily="2" charset="-122"/>
              </a:rPr>
              <a:t>TCP </a:t>
            </a:r>
            <a:r>
              <a:rPr lang="zh-CN" altLang="en-US" sz="2800" b="1" dirty="0">
                <a:solidFill>
                  <a:srgbClr val="000099"/>
                </a:solidFill>
                <a:latin typeface="+mn-lt"/>
                <a:ea typeface="黑体" panose="02010609060101010101" pitchFamily="2" charset="-122"/>
              </a:rPr>
              <a:t>的下层是一个互联网环境，</a:t>
            </a:r>
            <a:r>
              <a:rPr lang="en-US" altLang="zh-CN" sz="2800" b="1" dirty="0">
                <a:solidFill>
                  <a:srgbClr val="000099"/>
                </a:solidFill>
                <a:latin typeface="+mn-lt"/>
                <a:ea typeface="黑体" panose="02010609060101010101" pitchFamily="2" charset="-122"/>
              </a:rPr>
              <a:t>IP </a:t>
            </a:r>
            <a:r>
              <a:rPr lang="zh-CN" altLang="en-US" sz="2800" b="1" dirty="0">
                <a:solidFill>
                  <a:srgbClr val="000099"/>
                </a:solidFill>
                <a:latin typeface="+mn-lt"/>
                <a:ea typeface="黑体" panose="02010609060101010101" pitchFamily="2" charset="-122"/>
              </a:rPr>
              <a:t>数据报所选择的路由变化很大。因而</a:t>
            </a:r>
            <a:r>
              <a:rPr lang="zh-CN" altLang="en-US" sz="2800" b="1" dirty="0">
                <a:solidFill>
                  <a:srgbClr val="FF0000"/>
                </a:solidFill>
                <a:latin typeface="+mn-lt"/>
                <a:ea typeface="黑体" panose="02010609060101010101" pitchFamily="2" charset="-122"/>
              </a:rPr>
              <a:t>运输层的往返时间 </a:t>
            </a:r>
            <a:r>
              <a:rPr lang="en-US" altLang="zh-CN" sz="2800" b="1" dirty="0">
                <a:solidFill>
                  <a:srgbClr val="FF0000"/>
                </a:solidFill>
                <a:latin typeface="+mn-lt"/>
                <a:ea typeface="黑体" panose="02010609060101010101" pitchFamily="2" charset="-122"/>
              </a:rPr>
              <a:t>(RTT) </a:t>
            </a:r>
            <a:r>
              <a:rPr lang="zh-CN" altLang="en-US" sz="2800" b="1" dirty="0">
                <a:solidFill>
                  <a:srgbClr val="FF0000"/>
                </a:solidFill>
                <a:latin typeface="+mn-lt"/>
                <a:ea typeface="黑体" panose="02010609060101010101" pitchFamily="2" charset="-122"/>
              </a:rPr>
              <a:t>的方差</a:t>
            </a:r>
            <a:r>
              <a:rPr lang="zh-CN" altLang="en-US" sz="2800" b="1" dirty="0">
                <a:solidFill>
                  <a:srgbClr val="000099"/>
                </a:solidFill>
                <a:latin typeface="+mn-lt"/>
                <a:ea typeface="黑体" panose="02010609060101010101" pitchFamily="2" charset="-122"/>
              </a:rPr>
              <a:t>也很大。</a:t>
            </a:r>
            <a:endParaRPr lang="zh-CN" altLang="en-US" sz="2800" b="1" dirty="0">
              <a:solidFill>
                <a:srgbClr val="000099"/>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22" name="Rectangle 2"/>
          <p:cNvSpPr>
            <a:spLocks noGrp="1" noChangeArrowheads="1"/>
          </p:cNvSpPr>
          <p:nvPr>
            <p:ph type="title"/>
          </p:nvPr>
        </p:nvSpPr>
        <p:spPr/>
        <p:txBody>
          <a:bodyPr/>
          <a:lstStyle/>
          <a:p>
            <a:pPr algn="ctr"/>
            <a:r>
              <a:rPr lang="zh-CN" altLang="en-US"/>
              <a:t>加权平均往返时间</a:t>
            </a:r>
            <a:endParaRPr lang="zh-CN" altLang="en-US"/>
          </a:p>
        </p:txBody>
      </p:sp>
      <p:sp>
        <p:nvSpPr>
          <p:cNvPr id="747523" name="Rectangle 3"/>
          <p:cNvSpPr>
            <a:spLocks noGrp="1" noChangeArrowheads="1"/>
          </p:cNvSpPr>
          <p:nvPr>
            <p:ph idx="1"/>
          </p:nvPr>
        </p:nvSpPr>
        <p:spPr/>
        <p:txBody>
          <a:bodyPr/>
          <a:lstStyle/>
          <a:p>
            <a:r>
              <a:rPr lang="en-US" altLang="zh-CN" sz="2400" dirty="0"/>
              <a:t>TCP </a:t>
            </a:r>
            <a:r>
              <a:rPr lang="zh-CN" altLang="en-US" sz="2400" dirty="0"/>
              <a:t>保留了 </a:t>
            </a:r>
            <a:r>
              <a:rPr lang="en-US" altLang="zh-CN" sz="2400" dirty="0"/>
              <a:t>RTT </a:t>
            </a:r>
            <a:r>
              <a:rPr lang="zh-CN" altLang="en-US" sz="2400" dirty="0"/>
              <a:t>的一个</a:t>
            </a:r>
            <a:r>
              <a:rPr lang="zh-CN" altLang="en-US" sz="2400" dirty="0">
                <a:solidFill>
                  <a:srgbClr val="FF0000"/>
                </a:solidFill>
              </a:rPr>
              <a:t>加权平均往返时间 </a:t>
            </a:r>
            <a:r>
              <a:rPr lang="en-US" altLang="zh-CN" sz="2400" dirty="0"/>
              <a:t>RTT</a:t>
            </a:r>
            <a:r>
              <a:rPr lang="en-US" altLang="zh-CN" sz="2400" baseline="-25000" dirty="0"/>
              <a:t>S</a:t>
            </a:r>
            <a:r>
              <a:rPr lang="zh-CN" altLang="en-US" sz="2400" dirty="0"/>
              <a:t>（这又称为</a:t>
            </a:r>
            <a:r>
              <a:rPr lang="zh-CN" altLang="en-US" sz="2400" dirty="0">
                <a:solidFill>
                  <a:srgbClr val="FF0000"/>
                </a:solidFill>
              </a:rPr>
              <a:t>平滑的往返时间</a:t>
            </a:r>
            <a:r>
              <a:rPr lang="zh-CN" altLang="en-US" sz="2400" dirty="0"/>
              <a:t>）。</a:t>
            </a:r>
            <a:endParaRPr lang="zh-CN" altLang="en-US" sz="2400" dirty="0"/>
          </a:p>
          <a:p>
            <a:r>
              <a:rPr lang="zh-CN" altLang="en-US" sz="2400" dirty="0"/>
              <a:t>第一次测量到 </a:t>
            </a:r>
            <a:r>
              <a:rPr lang="en-US" altLang="zh-CN" sz="2400" dirty="0"/>
              <a:t>RTT </a:t>
            </a:r>
            <a:r>
              <a:rPr lang="zh-CN" altLang="en-US" sz="2400" dirty="0"/>
              <a:t>样本时，</a:t>
            </a:r>
            <a:r>
              <a:rPr lang="en-US" altLang="zh-CN" sz="2400" dirty="0"/>
              <a:t>RTT</a:t>
            </a:r>
            <a:r>
              <a:rPr lang="en-US" altLang="zh-CN" sz="2400" baseline="-25000" dirty="0"/>
              <a:t>S </a:t>
            </a:r>
            <a:r>
              <a:rPr lang="zh-CN" altLang="en-US" sz="2400" dirty="0"/>
              <a:t>值就取为所测量到的 </a:t>
            </a:r>
            <a:r>
              <a:rPr lang="en-US" altLang="zh-CN" sz="2400" dirty="0"/>
              <a:t>RTT </a:t>
            </a:r>
            <a:r>
              <a:rPr lang="zh-CN" altLang="en-US" sz="2400" dirty="0"/>
              <a:t>样本值。以后每测量到一个新的 </a:t>
            </a:r>
            <a:r>
              <a:rPr lang="en-US" altLang="zh-CN" sz="2400" dirty="0"/>
              <a:t>RTT </a:t>
            </a:r>
            <a:r>
              <a:rPr lang="zh-CN" altLang="en-US" sz="2400" dirty="0"/>
              <a:t>样本，就按下式重新计算一次 </a:t>
            </a:r>
            <a:r>
              <a:rPr lang="en-US" altLang="zh-CN" sz="2400" dirty="0"/>
              <a:t>RTT</a:t>
            </a:r>
            <a:r>
              <a:rPr lang="en-US" altLang="zh-CN" sz="2400" baseline="-25000" dirty="0"/>
              <a:t>S</a:t>
            </a:r>
            <a:r>
              <a:rPr lang="zh-CN" altLang="en-US" sz="2400" dirty="0"/>
              <a:t>：</a:t>
            </a:r>
            <a:endParaRPr lang="zh-CN" altLang="en-US" sz="2400" dirty="0"/>
          </a:p>
          <a:p>
            <a:endParaRPr lang="en-US" altLang="zh-CN" sz="2400" dirty="0" smtClean="0"/>
          </a:p>
          <a:p>
            <a:endParaRPr lang="en-US" altLang="zh-CN" sz="2400" dirty="0"/>
          </a:p>
          <a:p>
            <a:r>
              <a:rPr lang="zh-CN" altLang="en-US" sz="2400" dirty="0" smtClean="0"/>
              <a:t>式</a:t>
            </a:r>
            <a:r>
              <a:rPr lang="zh-CN" altLang="en-US" sz="2400" dirty="0"/>
              <a:t>中，</a:t>
            </a:r>
            <a:r>
              <a:rPr lang="en-US" altLang="zh-CN" sz="2400" dirty="0"/>
              <a:t>0 </a:t>
            </a:r>
            <a:r>
              <a:rPr lang="en-US" altLang="zh-CN" sz="2400" dirty="0">
                <a:sym typeface="Symbol" panose="05050102010706020507" pitchFamily="18" charset="2"/>
              </a:rPr>
              <a:t></a:t>
            </a:r>
            <a:r>
              <a:rPr lang="en-US" altLang="zh-CN" sz="2400" dirty="0"/>
              <a:t> </a:t>
            </a:r>
            <a:r>
              <a:rPr lang="en-US" altLang="zh-CN" sz="2400" dirty="0">
                <a:sym typeface="Symbol" panose="05050102010706020507" pitchFamily="18" charset="2"/>
              </a:rPr>
              <a:t></a:t>
            </a:r>
            <a:r>
              <a:rPr lang="en-US" altLang="zh-CN" sz="2400" dirty="0"/>
              <a:t> </a:t>
            </a:r>
            <a:r>
              <a:rPr lang="en-US" altLang="zh-CN" sz="2400" dirty="0">
                <a:sym typeface="Symbol" panose="05050102010706020507" pitchFamily="18" charset="2"/>
              </a:rPr>
              <a:t></a:t>
            </a:r>
            <a:r>
              <a:rPr lang="en-US" altLang="zh-CN" sz="2400" dirty="0"/>
              <a:t> 1</a:t>
            </a:r>
            <a:r>
              <a:rPr lang="zh-CN" altLang="en-US" sz="2400" dirty="0"/>
              <a:t>。若 </a:t>
            </a:r>
            <a:r>
              <a:rPr lang="zh-CN" altLang="en-US" sz="2400" dirty="0">
                <a:sym typeface="Symbol" panose="05050102010706020507" pitchFamily="18" charset="2"/>
              </a:rPr>
              <a:t> </a:t>
            </a:r>
            <a:r>
              <a:rPr lang="zh-CN" altLang="en-US" sz="2400" dirty="0"/>
              <a:t>很接近于零，表示 </a:t>
            </a:r>
            <a:r>
              <a:rPr lang="en-US" altLang="zh-CN" sz="2400" dirty="0"/>
              <a:t>RTT </a:t>
            </a:r>
            <a:r>
              <a:rPr lang="zh-CN" altLang="en-US" sz="2400" dirty="0"/>
              <a:t>值更新较慢。若选择 </a:t>
            </a:r>
            <a:r>
              <a:rPr lang="zh-CN" altLang="en-US" sz="2400" dirty="0">
                <a:sym typeface="Symbol" panose="05050102010706020507" pitchFamily="18" charset="2"/>
              </a:rPr>
              <a:t> </a:t>
            </a:r>
            <a:r>
              <a:rPr lang="zh-CN" altLang="en-US" sz="2400" dirty="0"/>
              <a:t>接近于 </a:t>
            </a:r>
            <a:r>
              <a:rPr lang="en-US" altLang="zh-CN" sz="2400" dirty="0"/>
              <a:t>1</a:t>
            </a:r>
            <a:r>
              <a:rPr lang="zh-CN" altLang="en-US" sz="2400" dirty="0"/>
              <a:t>，则表示 </a:t>
            </a:r>
            <a:r>
              <a:rPr lang="en-US" altLang="zh-CN" sz="2400" dirty="0"/>
              <a:t>RTT </a:t>
            </a:r>
            <a:r>
              <a:rPr lang="zh-CN" altLang="en-US" sz="2400" dirty="0"/>
              <a:t>值更新较快。</a:t>
            </a:r>
            <a:endParaRPr lang="zh-CN" altLang="en-US" sz="2400" dirty="0"/>
          </a:p>
          <a:p>
            <a:r>
              <a:rPr lang="en-US" altLang="zh-CN" sz="2400" dirty="0"/>
              <a:t>RFC 2988 </a:t>
            </a:r>
            <a:r>
              <a:rPr lang="zh-CN" altLang="en-US" sz="2400" dirty="0"/>
              <a:t>推荐的 </a:t>
            </a:r>
            <a:r>
              <a:rPr lang="zh-CN" altLang="en-US" sz="2400" dirty="0">
                <a:sym typeface="Symbol" panose="05050102010706020507" pitchFamily="18" charset="2"/>
              </a:rPr>
              <a:t> </a:t>
            </a:r>
            <a:r>
              <a:rPr lang="zh-CN" altLang="en-US" sz="2400" dirty="0"/>
              <a:t>值为 </a:t>
            </a:r>
            <a:r>
              <a:rPr lang="en-US" altLang="zh-CN" sz="2400" dirty="0"/>
              <a:t>1/8</a:t>
            </a:r>
            <a:r>
              <a:rPr lang="zh-CN" altLang="en-US" sz="2400" dirty="0"/>
              <a:t>，即 </a:t>
            </a:r>
            <a:r>
              <a:rPr lang="en-US" altLang="zh-CN" sz="2400" dirty="0"/>
              <a:t>0.125</a:t>
            </a:r>
            <a:r>
              <a:rPr lang="zh-CN" altLang="en-US" sz="2400" dirty="0"/>
              <a:t>。 </a:t>
            </a:r>
            <a:endParaRPr lang="zh-CN" altLang="en-US" sz="2400" dirty="0"/>
          </a:p>
        </p:txBody>
      </p:sp>
      <p:sp>
        <p:nvSpPr>
          <p:cNvPr id="747524" name="Rectangle 4"/>
          <p:cNvSpPr>
            <a:spLocks noChangeArrowheads="1"/>
          </p:cNvSpPr>
          <p:nvPr/>
        </p:nvSpPr>
        <p:spPr bwMode="auto">
          <a:xfrm>
            <a:off x="776536" y="3356992"/>
            <a:ext cx="8784976" cy="936104"/>
          </a:xfrm>
          <a:prstGeom prst="rect">
            <a:avLst/>
          </a:prstGeom>
          <a:solidFill>
            <a:srgbClr val="FFFF99"/>
          </a:solidFill>
          <a:ln w="9525">
            <a:solidFill>
              <a:srgbClr val="000066"/>
            </a:solidFill>
            <a:miter lim="800000"/>
          </a:ln>
          <a:effectLst>
            <a:outerShdw dist="35921" sx="1000" sy="1000" algn="ctr" rotWithShape="0">
              <a:schemeClr val="bg2"/>
            </a:outerShdw>
          </a:effectLst>
        </p:spPr>
        <p:txBody>
          <a:bodyPr wrap="none" anchor="ctr"/>
          <a:lstStyle/>
          <a:p>
            <a:pPr>
              <a:spcBef>
                <a:spcPct val="30000"/>
              </a:spcBef>
              <a:buFont typeface="Wingdings" panose="05000000000000000000" pitchFamily="2" charset="2"/>
              <a:buNone/>
            </a:pPr>
            <a:r>
              <a:rPr lang="zh-CN" altLang="zh-CN" sz="2400" b="1" dirty="0">
                <a:solidFill>
                  <a:srgbClr val="000099"/>
                </a:solidFill>
                <a:latin typeface="+mn-lt"/>
                <a:ea typeface="黑体" panose="02010609060101010101" pitchFamily="2" charset="-122"/>
              </a:rPr>
              <a:t>新的</a:t>
            </a:r>
            <a:r>
              <a:rPr lang="en-US" altLang="zh-CN" sz="2400" b="1" dirty="0">
                <a:solidFill>
                  <a:srgbClr val="000099"/>
                </a:solidFill>
                <a:latin typeface="+mn-lt"/>
                <a:ea typeface="黑体" panose="02010609060101010101" pitchFamily="2" charset="-122"/>
              </a:rPr>
              <a:t>RTT</a:t>
            </a:r>
            <a:r>
              <a:rPr lang="en-US" altLang="zh-CN" sz="2400" b="1" baseline="-25000" dirty="0">
                <a:solidFill>
                  <a:srgbClr val="000099"/>
                </a:solidFill>
                <a:latin typeface="+mn-lt"/>
                <a:ea typeface="黑体" panose="02010609060101010101" pitchFamily="2" charset="-122"/>
              </a:rPr>
              <a:t>S</a:t>
            </a:r>
            <a:r>
              <a:rPr lang="en-US" altLang="zh-CN" sz="2400" b="1" dirty="0">
                <a:solidFill>
                  <a:srgbClr val="000099"/>
                </a:solidFill>
                <a:latin typeface="+mn-lt"/>
                <a:ea typeface="黑体" panose="02010609060101010101" pitchFamily="2" charset="-122"/>
              </a:rPr>
              <a:t> </a:t>
            </a:r>
            <a:r>
              <a:rPr lang="en-US" altLang="zh-CN" sz="2400" b="1" dirty="0" smtClean="0">
                <a:solidFill>
                  <a:srgbClr val="000099"/>
                </a:solidFill>
                <a:latin typeface="+mn-lt"/>
                <a:ea typeface="黑体" panose="02010609060101010101" pitchFamily="2" charset="-122"/>
              </a:rPr>
              <a:t> </a:t>
            </a:r>
            <a:r>
              <a:rPr lang="en-US" altLang="zh-CN" sz="2400" b="1" dirty="0" smtClean="0">
                <a:solidFill>
                  <a:srgbClr val="000099"/>
                </a:solidFill>
                <a:latin typeface="+mn-lt"/>
                <a:ea typeface="黑体" panose="02010609060101010101" pitchFamily="2" charset="-122"/>
                <a:sym typeface="Symbol" panose="05050102010706020507"/>
              </a:rPr>
              <a:t> </a:t>
            </a:r>
            <a:r>
              <a:rPr lang="en-US" altLang="zh-CN" sz="2400" b="1" dirty="0" smtClean="0">
                <a:solidFill>
                  <a:srgbClr val="000099"/>
                </a:solidFill>
                <a:latin typeface="+mn-lt"/>
                <a:ea typeface="黑体" panose="02010609060101010101" pitchFamily="2" charset="-122"/>
              </a:rPr>
              <a:t> </a:t>
            </a:r>
            <a:r>
              <a:rPr lang="en-US" altLang="zh-CN" sz="2400" b="1" dirty="0">
                <a:solidFill>
                  <a:srgbClr val="000099"/>
                </a:solidFill>
                <a:latin typeface="+mn-lt"/>
                <a:ea typeface="黑体" panose="02010609060101010101" pitchFamily="2" charset="-122"/>
              </a:rPr>
              <a:t>(1 </a:t>
            </a:r>
            <a:r>
              <a:rPr lang="en-US" altLang="zh-CN" sz="2400" b="1" dirty="0">
                <a:solidFill>
                  <a:srgbClr val="000099"/>
                </a:solidFill>
                <a:latin typeface="+mn-lt"/>
                <a:ea typeface="黑体" panose="02010609060101010101" pitchFamily="2" charset="-122"/>
                <a:sym typeface="Symbol" panose="05050102010706020507"/>
              </a:rPr>
              <a:t></a:t>
            </a:r>
            <a:r>
              <a:rPr lang="en-US" altLang="zh-CN" sz="2400" b="1" dirty="0">
                <a:solidFill>
                  <a:srgbClr val="000099"/>
                </a:solidFill>
                <a:latin typeface="+mn-lt"/>
                <a:ea typeface="黑体" panose="02010609060101010101" pitchFamily="2" charset="-122"/>
              </a:rPr>
              <a:t> </a:t>
            </a:r>
            <a:r>
              <a:rPr lang="en-US" altLang="zh-CN" sz="2400" b="1" dirty="0">
                <a:solidFill>
                  <a:srgbClr val="000099"/>
                </a:solidFill>
                <a:latin typeface="+mn-lt"/>
                <a:ea typeface="黑体" panose="02010609060101010101" pitchFamily="2" charset="-122"/>
                <a:sym typeface="Symbol" panose="05050102010706020507"/>
              </a:rPr>
              <a:t></a:t>
            </a:r>
            <a:r>
              <a:rPr lang="en-US" altLang="zh-CN" sz="2400" b="1" dirty="0">
                <a:solidFill>
                  <a:srgbClr val="000099"/>
                </a:solidFill>
                <a:latin typeface="+mn-lt"/>
                <a:ea typeface="黑体" panose="02010609060101010101" pitchFamily="2" charset="-122"/>
              </a:rPr>
              <a:t>) </a:t>
            </a:r>
            <a:r>
              <a:rPr lang="en-US" altLang="zh-CN" sz="2400" b="1" dirty="0">
                <a:solidFill>
                  <a:srgbClr val="000099"/>
                </a:solidFill>
                <a:latin typeface="+mn-lt"/>
                <a:ea typeface="黑体" panose="02010609060101010101" pitchFamily="2" charset="-122"/>
                <a:sym typeface="Symbol" panose="05050102010706020507"/>
              </a:rPr>
              <a:t></a:t>
            </a:r>
            <a:r>
              <a:rPr lang="en-US" altLang="zh-CN" sz="2400" b="1" dirty="0">
                <a:solidFill>
                  <a:srgbClr val="000099"/>
                </a:solidFill>
                <a:latin typeface="+mn-lt"/>
                <a:ea typeface="黑体" panose="02010609060101010101" pitchFamily="2" charset="-122"/>
              </a:rPr>
              <a:t> (</a:t>
            </a:r>
            <a:r>
              <a:rPr lang="zh-CN" altLang="zh-CN" sz="2400" b="1" dirty="0">
                <a:solidFill>
                  <a:srgbClr val="000099"/>
                </a:solidFill>
                <a:latin typeface="+mn-lt"/>
                <a:ea typeface="黑体" panose="02010609060101010101" pitchFamily="2" charset="-122"/>
              </a:rPr>
              <a:t>旧的</a:t>
            </a:r>
            <a:r>
              <a:rPr lang="en-US" altLang="zh-CN" sz="2400" b="1" dirty="0">
                <a:solidFill>
                  <a:srgbClr val="000099"/>
                </a:solidFill>
                <a:latin typeface="+mn-lt"/>
                <a:ea typeface="黑体" panose="02010609060101010101" pitchFamily="2" charset="-122"/>
              </a:rPr>
              <a:t>RTT</a:t>
            </a:r>
            <a:r>
              <a:rPr lang="en-US" altLang="zh-CN" sz="2400" b="1" baseline="-25000" dirty="0">
                <a:solidFill>
                  <a:srgbClr val="000099"/>
                </a:solidFill>
                <a:latin typeface="+mn-lt"/>
                <a:ea typeface="黑体" panose="02010609060101010101" pitchFamily="2" charset="-122"/>
              </a:rPr>
              <a:t>S</a:t>
            </a:r>
            <a:r>
              <a:rPr lang="en-US" altLang="zh-CN" sz="2400" b="1" dirty="0">
                <a:solidFill>
                  <a:srgbClr val="000099"/>
                </a:solidFill>
                <a:latin typeface="+mn-lt"/>
                <a:ea typeface="黑体" panose="02010609060101010101" pitchFamily="2" charset="-122"/>
              </a:rPr>
              <a:t>) </a:t>
            </a:r>
            <a:endParaRPr lang="en-US" altLang="zh-CN" sz="2400" b="1" dirty="0" smtClean="0">
              <a:solidFill>
                <a:srgbClr val="000099"/>
              </a:solidFill>
              <a:latin typeface="+mn-lt"/>
              <a:ea typeface="黑体" panose="02010609060101010101" pitchFamily="2" charset="-122"/>
            </a:endParaRPr>
          </a:p>
          <a:p>
            <a:pPr>
              <a:spcBef>
                <a:spcPct val="30000"/>
              </a:spcBef>
              <a:buFont typeface="Wingdings" panose="05000000000000000000" pitchFamily="2" charset="2"/>
              <a:buNone/>
            </a:pPr>
            <a:r>
              <a:rPr lang="en-US" altLang="zh-CN" sz="2400" b="1" dirty="0">
                <a:solidFill>
                  <a:srgbClr val="000099"/>
                </a:solidFill>
                <a:latin typeface="+mn-lt"/>
                <a:ea typeface="黑体" panose="02010609060101010101" pitchFamily="2" charset="-122"/>
                <a:sym typeface="Symbol" panose="05050102010706020507"/>
              </a:rPr>
              <a:t>		</a:t>
            </a:r>
            <a:r>
              <a:rPr lang="en-US" altLang="zh-CN" sz="2400" b="1" dirty="0" smtClean="0">
                <a:solidFill>
                  <a:srgbClr val="000099"/>
                </a:solidFill>
                <a:latin typeface="+mn-lt"/>
                <a:ea typeface="黑体" panose="02010609060101010101" pitchFamily="2" charset="-122"/>
                <a:sym typeface="Symbol" panose="05050102010706020507"/>
              </a:rPr>
              <a:t></a:t>
            </a:r>
            <a:r>
              <a:rPr lang="en-US" altLang="zh-CN" sz="2400" b="1" dirty="0" smtClean="0">
                <a:solidFill>
                  <a:srgbClr val="000099"/>
                </a:solidFill>
                <a:latin typeface="+mn-lt"/>
                <a:ea typeface="黑体" panose="02010609060101010101" pitchFamily="2" charset="-122"/>
              </a:rPr>
              <a:t> </a:t>
            </a:r>
            <a:r>
              <a:rPr lang="en-US" altLang="zh-CN" sz="2400" b="1" dirty="0">
                <a:solidFill>
                  <a:srgbClr val="000099"/>
                </a:solidFill>
                <a:latin typeface="+mn-lt"/>
                <a:ea typeface="黑体" panose="02010609060101010101" pitchFamily="2" charset="-122"/>
                <a:sym typeface="Symbol" panose="05050102010706020507"/>
              </a:rPr>
              <a:t></a:t>
            </a:r>
            <a:r>
              <a:rPr lang="en-US" altLang="zh-CN" sz="2400" b="1" dirty="0">
                <a:solidFill>
                  <a:srgbClr val="000099"/>
                </a:solidFill>
                <a:latin typeface="+mn-lt"/>
                <a:ea typeface="黑体" panose="02010609060101010101" pitchFamily="2" charset="-122"/>
              </a:rPr>
              <a:t> </a:t>
            </a:r>
            <a:r>
              <a:rPr lang="en-US" altLang="zh-CN" sz="2400" b="1" dirty="0">
                <a:solidFill>
                  <a:srgbClr val="000099"/>
                </a:solidFill>
                <a:latin typeface="+mn-lt"/>
                <a:ea typeface="黑体" panose="02010609060101010101" pitchFamily="2" charset="-122"/>
                <a:sym typeface="Symbol" panose="05050102010706020507"/>
              </a:rPr>
              <a:t></a:t>
            </a:r>
            <a:r>
              <a:rPr lang="en-US" altLang="zh-CN" sz="2400" b="1" dirty="0">
                <a:solidFill>
                  <a:srgbClr val="000099"/>
                </a:solidFill>
                <a:latin typeface="+mn-lt"/>
                <a:ea typeface="黑体" panose="02010609060101010101" pitchFamily="2" charset="-122"/>
              </a:rPr>
              <a:t> (</a:t>
            </a:r>
            <a:r>
              <a:rPr lang="zh-CN" altLang="zh-CN" sz="2400" b="1" dirty="0">
                <a:solidFill>
                  <a:srgbClr val="000099"/>
                </a:solidFill>
                <a:latin typeface="+mn-lt"/>
                <a:ea typeface="黑体" panose="02010609060101010101" pitchFamily="2" charset="-122"/>
              </a:rPr>
              <a:t>新的</a:t>
            </a:r>
            <a:r>
              <a:rPr lang="en-US" altLang="zh-CN" sz="2400" b="1" dirty="0">
                <a:solidFill>
                  <a:srgbClr val="000099"/>
                </a:solidFill>
                <a:latin typeface="+mn-lt"/>
                <a:ea typeface="黑体" panose="02010609060101010101" pitchFamily="2" charset="-122"/>
              </a:rPr>
              <a:t>RTT</a:t>
            </a:r>
            <a:r>
              <a:rPr lang="zh-CN" altLang="zh-CN" sz="2400" b="1" dirty="0">
                <a:solidFill>
                  <a:srgbClr val="000099"/>
                </a:solidFill>
                <a:latin typeface="+mn-lt"/>
                <a:ea typeface="黑体" panose="02010609060101010101" pitchFamily="2" charset="-122"/>
              </a:rPr>
              <a:t>样本</a:t>
            </a:r>
            <a:r>
              <a:rPr lang="en-US" altLang="zh-CN" sz="2400" b="1" dirty="0">
                <a:solidFill>
                  <a:srgbClr val="000099"/>
                </a:solidFill>
                <a:latin typeface="+mn-lt"/>
                <a:ea typeface="黑体" panose="02010609060101010101" pitchFamily="2" charset="-122"/>
              </a:rPr>
              <a:t>)   </a:t>
            </a:r>
            <a:r>
              <a:rPr lang="en-US" altLang="zh-CN" sz="2400" b="1" dirty="0" smtClean="0">
                <a:solidFill>
                  <a:srgbClr val="000099"/>
                </a:solidFill>
                <a:latin typeface="+mn-lt"/>
                <a:ea typeface="黑体" panose="02010609060101010101" pitchFamily="2" charset="-122"/>
              </a:rPr>
              <a:t>                        </a:t>
            </a:r>
            <a:r>
              <a:rPr lang="en-US" altLang="zh-CN" sz="2400" b="1" dirty="0">
                <a:solidFill>
                  <a:srgbClr val="000099"/>
                </a:solidFill>
                <a:latin typeface="+mn-lt"/>
                <a:ea typeface="黑体" panose="02010609060101010101" pitchFamily="2" charset="-122"/>
              </a:rPr>
              <a:t>(5-4)</a:t>
            </a:r>
            <a:endParaRPr lang="en-US" altLang="zh-CN" sz="2400" b="1" dirty="0">
              <a:solidFill>
                <a:srgbClr val="000099"/>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6" name="Rectangle 2"/>
          <p:cNvSpPr>
            <a:spLocks noGrp="1" noChangeArrowheads="1"/>
          </p:cNvSpPr>
          <p:nvPr>
            <p:ph type="title"/>
          </p:nvPr>
        </p:nvSpPr>
        <p:spPr/>
        <p:txBody>
          <a:bodyPr/>
          <a:lstStyle/>
          <a:p>
            <a:pPr algn="ctr"/>
            <a:r>
              <a:rPr lang="zh-CN" altLang="en-US" dirty="0"/>
              <a:t>超时重传时间 </a:t>
            </a:r>
            <a:r>
              <a:rPr lang="en-US" altLang="zh-CN" dirty="0" smtClean="0"/>
              <a:t>RTO</a:t>
            </a:r>
            <a:endParaRPr lang="en-US" altLang="zh-CN" dirty="0"/>
          </a:p>
        </p:txBody>
      </p:sp>
      <p:sp>
        <p:nvSpPr>
          <p:cNvPr id="748547" name="Rectangle 3"/>
          <p:cNvSpPr>
            <a:spLocks noGrp="1" noChangeArrowheads="1"/>
          </p:cNvSpPr>
          <p:nvPr>
            <p:ph idx="1"/>
          </p:nvPr>
        </p:nvSpPr>
        <p:spPr/>
        <p:txBody>
          <a:bodyPr/>
          <a:lstStyle/>
          <a:p>
            <a:pPr>
              <a:lnSpc>
                <a:spcPct val="100000"/>
              </a:lnSpc>
            </a:pPr>
            <a:r>
              <a:rPr lang="en-US" altLang="zh-CN" sz="2400" dirty="0" smtClean="0">
                <a:solidFill>
                  <a:srgbClr val="FF0000"/>
                </a:solidFill>
              </a:rPr>
              <a:t>RTO</a:t>
            </a:r>
            <a:r>
              <a:rPr lang="en-US" altLang="zh-CN" sz="2400" dirty="0">
                <a:solidFill>
                  <a:srgbClr val="FF0000"/>
                </a:solidFill>
              </a:rPr>
              <a:t> (</a:t>
            </a:r>
            <a:r>
              <a:rPr lang="en-US" altLang="zh-CN" sz="2400" dirty="0" smtClean="0">
                <a:solidFill>
                  <a:srgbClr val="FF0000"/>
                </a:solidFill>
              </a:rPr>
              <a:t>Retransmission Time-Out</a:t>
            </a:r>
            <a:r>
              <a:rPr lang="en-US" altLang="zh-CN" sz="2400" dirty="0">
                <a:solidFill>
                  <a:srgbClr val="FF0000"/>
                </a:solidFill>
              </a:rPr>
              <a:t>)</a:t>
            </a:r>
            <a:r>
              <a:rPr lang="en-US" altLang="zh-CN" sz="2400" dirty="0" smtClean="0">
                <a:solidFill>
                  <a:srgbClr val="FF0000"/>
                </a:solidFill>
              </a:rPr>
              <a:t> </a:t>
            </a:r>
            <a:r>
              <a:rPr lang="zh-CN" altLang="en-US" sz="2400" dirty="0">
                <a:solidFill>
                  <a:srgbClr val="FF0000"/>
                </a:solidFill>
              </a:rPr>
              <a:t>应略大于上面得出的加权平均往返时间 </a:t>
            </a:r>
            <a:r>
              <a:rPr lang="en-US" altLang="zh-CN" sz="2400" dirty="0">
                <a:solidFill>
                  <a:srgbClr val="FF0000"/>
                </a:solidFill>
              </a:rPr>
              <a:t>RTT</a:t>
            </a:r>
            <a:r>
              <a:rPr lang="en-US" altLang="zh-CN" sz="2400" baseline="-25000" dirty="0">
                <a:solidFill>
                  <a:srgbClr val="FF0000"/>
                </a:solidFill>
              </a:rPr>
              <a:t>S</a:t>
            </a:r>
            <a:r>
              <a:rPr lang="zh-CN" altLang="en-US" sz="2400" dirty="0">
                <a:solidFill>
                  <a:srgbClr val="FF0000"/>
                </a:solidFill>
              </a:rPr>
              <a:t>。</a:t>
            </a:r>
            <a:endParaRPr lang="zh-CN" altLang="en-US" sz="2400" dirty="0">
              <a:solidFill>
                <a:srgbClr val="FF0000"/>
              </a:solidFill>
            </a:endParaRPr>
          </a:p>
          <a:p>
            <a:pPr>
              <a:lnSpc>
                <a:spcPct val="100000"/>
              </a:lnSpc>
            </a:pPr>
            <a:r>
              <a:rPr lang="en-US" altLang="zh-CN" sz="2400" dirty="0"/>
              <a:t>RFC 2988 </a:t>
            </a:r>
            <a:r>
              <a:rPr lang="zh-CN" altLang="en-US" sz="2400" dirty="0"/>
              <a:t>建议使用下式计算 </a:t>
            </a:r>
            <a:r>
              <a:rPr lang="en-US" altLang="zh-CN" sz="2400" dirty="0"/>
              <a:t>RTO</a:t>
            </a:r>
            <a:r>
              <a:rPr lang="zh-CN" altLang="en-US" sz="2400" dirty="0"/>
              <a:t>：</a:t>
            </a:r>
            <a:endParaRPr lang="zh-CN" altLang="en-US" sz="2400" dirty="0"/>
          </a:p>
          <a:p>
            <a:pPr>
              <a:lnSpc>
                <a:spcPct val="100000"/>
              </a:lnSpc>
              <a:spcAft>
                <a:spcPct val="10000"/>
              </a:spcAft>
            </a:pPr>
            <a:endParaRPr lang="en-US" altLang="zh-CN" sz="2400" dirty="0" smtClean="0"/>
          </a:p>
          <a:p>
            <a:pPr>
              <a:lnSpc>
                <a:spcPct val="100000"/>
              </a:lnSpc>
              <a:spcAft>
                <a:spcPct val="10000"/>
              </a:spcAft>
            </a:pPr>
            <a:r>
              <a:rPr lang="en-US" altLang="zh-CN" sz="2400" dirty="0" smtClean="0"/>
              <a:t>RTT</a:t>
            </a:r>
            <a:r>
              <a:rPr lang="en-US" altLang="zh-CN" sz="2400" baseline="-25000" dirty="0" smtClean="0"/>
              <a:t>D </a:t>
            </a:r>
            <a:r>
              <a:rPr lang="zh-CN" altLang="en-US" sz="2400" dirty="0"/>
              <a:t>是 </a:t>
            </a:r>
            <a:r>
              <a:rPr lang="en-US" altLang="zh-CN" sz="2400" dirty="0">
                <a:solidFill>
                  <a:srgbClr val="FF0000"/>
                </a:solidFill>
              </a:rPr>
              <a:t>RTT </a:t>
            </a:r>
            <a:r>
              <a:rPr lang="zh-CN" altLang="en-US" sz="2400" dirty="0">
                <a:solidFill>
                  <a:srgbClr val="FF0000"/>
                </a:solidFill>
              </a:rPr>
              <a:t>的偏差的加权平均值</a:t>
            </a:r>
            <a:r>
              <a:rPr lang="zh-CN" altLang="en-US" sz="2400" dirty="0"/>
              <a:t>。</a:t>
            </a:r>
            <a:endParaRPr lang="zh-CN" altLang="en-US" sz="2400" dirty="0"/>
          </a:p>
          <a:p>
            <a:pPr>
              <a:lnSpc>
                <a:spcPct val="100000"/>
              </a:lnSpc>
            </a:pPr>
            <a:r>
              <a:rPr lang="en-US" altLang="zh-CN" sz="2400" dirty="0"/>
              <a:t>RFC 2988 </a:t>
            </a:r>
            <a:r>
              <a:rPr lang="zh-CN" altLang="en-US" sz="2400" dirty="0"/>
              <a:t>建议这样计算 </a:t>
            </a:r>
            <a:r>
              <a:rPr lang="en-US" altLang="zh-CN" sz="2400" dirty="0"/>
              <a:t>RTT</a:t>
            </a:r>
            <a:r>
              <a:rPr lang="en-US" altLang="zh-CN" sz="2400" baseline="-25000" dirty="0"/>
              <a:t>D</a:t>
            </a:r>
            <a:r>
              <a:rPr lang="zh-CN" altLang="en-US" sz="2400" dirty="0"/>
              <a:t>。第一次测量时，</a:t>
            </a:r>
            <a:r>
              <a:rPr lang="en-US" altLang="zh-CN" sz="2400" dirty="0"/>
              <a:t>RTT</a:t>
            </a:r>
            <a:r>
              <a:rPr lang="en-US" altLang="zh-CN" sz="2400" baseline="-25000" dirty="0"/>
              <a:t>D </a:t>
            </a:r>
            <a:r>
              <a:rPr lang="zh-CN" altLang="en-US" sz="2400" dirty="0"/>
              <a:t>值取为测量到的 </a:t>
            </a:r>
            <a:r>
              <a:rPr lang="en-US" altLang="zh-CN" sz="2400" dirty="0"/>
              <a:t>RTT </a:t>
            </a:r>
            <a:r>
              <a:rPr lang="zh-CN" altLang="en-US" sz="2400" dirty="0"/>
              <a:t>样本值的一半。在以后的测量中，则使用下式计算加权平均的 </a:t>
            </a:r>
            <a:r>
              <a:rPr lang="en-US" altLang="zh-CN" sz="2400" dirty="0"/>
              <a:t>RTT</a:t>
            </a:r>
            <a:r>
              <a:rPr lang="en-US" altLang="zh-CN" sz="2400" baseline="-25000" dirty="0"/>
              <a:t>D</a:t>
            </a:r>
            <a:r>
              <a:rPr lang="zh-CN" altLang="en-US" sz="2400" dirty="0"/>
              <a:t>：</a:t>
            </a:r>
            <a:endParaRPr lang="zh-CN" altLang="en-US" sz="2400" dirty="0"/>
          </a:p>
          <a:p>
            <a:pPr>
              <a:lnSpc>
                <a:spcPct val="100000"/>
              </a:lnSpc>
              <a:spcBef>
                <a:spcPct val="40000"/>
              </a:spcBef>
            </a:pPr>
            <a:endParaRPr lang="en-US" altLang="zh-CN" sz="2400" dirty="0" smtClean="0">
              <a:sym typeface="Symbol" panose="05050102010706020507" pitchFamily="18" charset="2"/>
            </a:endParaRPr>
          </a:p>
          <a:p>
            <a:pPr>
              <a:lnSpc>
                <a:spcPct val="100000"/>
              </a:lnSpc>
              <a:spcBef>
                <a:spcPct val="40000"/>
              </a:spcBef>
            </a:pPr>
            <a:endParaRPr lang="en-US" altLang="zh-CN" sz="2400" dirty="0" smtClean="0">
              <a:sym typeface="Symbol" panose="05050102010706020507" pitchFamily="18" charset="2"/>
            </a:endParaRPr>
          </a:p>
          <a:p>
            <a:pPr>
              <a:lnSpc>
                <a:spcPct val="100000"/>
              </a:lnSpc>
              <a:spcBef>
                <a:spcPct val="40000"/>
              </a:spcBef>
            </a:pPr>
            <a:r>
              <a:rPr lang="en-US" altLang="zh-CN" sz="2400" dirty="0" smtClean="0">
                <a:sym typeface="Symbol" panose="05050102010706020507" pitchFamily="18" charset="2"/>
              </a:rPr>
              <a:t> </a:t>
            </a:r>
            <a:r>
              <a:rPr lang="zh-CN" altLang="en-US" sz="2400" dirty="0"/>
              <a:t>是个小于 </a:t>
            </a:r>
            <a:r>
              <a:rPr lang="en-US" altLang="zh-CN" sz="2400" dirty="0"/>
              <a:t>1 </a:t>
            </a:r>
            <a:r>
              <a:rPr lang="zh-CN" altLang="en-US" sz="2400" dirty="0"/>
              <a:t>的系数，其推荐值是 </a:t>
            </a:r>
            <a:r>
              <a:rPr lang="en-US" altLang="zh-CN" sz="2400" dirty="0"/>
              <a:t>1/4</a:t>
            </a:r>
            <a:r>
              <a:rPr lang="zh-CN" altLang="en-US" sz="2400" dirty="0"/>
              <a:t>，即 </a:t>
            </a:r>
            <a:r>
              <a:rPr lang="en-US" altLang="zh-CN" sz="2400" dirty="0"/>
              <a:t>0.25</a:t>
            </a:r>
            <a:r>
              <a:rPr lang="zh-CN" altLang="en-US" sz="2400" dirty="0"/>
              <a:t>。</a:t>
            </a:r>
            <a:endParaRPr lang="zh-CN" altLang="en-US" sz="2400" dirty="0"/>
          </a:p>
        </p:txBody>
      </p:sp>
      <p:sp>
        <p:nvSpPr>
          <p:cNvPr id="748548" name="Rectangle 4"/>
          <p:cNvSpPr>
            <a:spLocks noChangeArrowheads="1"/>
          </p:cNvSpPr>
          <p:nvPr/>
        </p:nvSpPr>
        <p:spPr bwMode="auto">
          <a:xfrm>
            <a:off x="920552" y="2420888"/>
            <a:ext cx="8640960" cy="504056"/>
          </a:xfrm>
          <a:prstGeom prst="rect">
            <a:avLst/>
          </a:prstGeom>
          <a:solidFill>
            <a:srgbClr val="FFFF99"/>
          </a:solidFill>
          <a:ln w="9525">
            <a:solidFill>
              <a:srgbClr val="000066"/>
            </a:solidFill>
            <a:miter lim="800000"/>
          </a:ln>
          <a:effectLst>
            <a:outerShdw dist="35921" sx="1000" sy="1000" algn="ctr" rotWithShape="0">
              <a:schemeClr val="bg2"/>
            </a:outerShdw>
          </a:effectLst>
        </p:spPr>
        <p:txBody>
          <a:bodyPr wrap="none" anchor="ctr"/>
          <a:lstStyle/>
          <a:p>
            <a:pPr>
              <a:spcBef>
                <a:spcPct val="30000"/>
              </a:spcBef>
              <a:spcAft>
                <a:spcPct val="20000"/>
              </a:spcAft>
            </a:pPr>
            <a:r>
              <a:rPr lang="en-US" altLang="zh-CN" sz="2400" b="1" dirty="0">
                <a:solidFill>
                  <a:srgbClr val="000099"/>
                </a:solidFill>
                <a:latin typeface="+mn-lt"/>
                <a:ea typeface="黑体" panose="02010609060101010101" pitchFamily="2" charset="-122"/>
              </a:rPr>
              <a:t>RTO </a:t>
            </a:r>
            <a:r>
              <a:rPr lang="en-US" altLang="zh-CN" sz="2400" b="1" dirty="0">
                <a:solidFill>
                  <a:srgbClr val="000099"/>
                </a:solidFill>
                <a:latin typeface="+mn-lt"/>
                <a:ea typeface="黑体" panose="02010609060101010101" pitchFamily="2" charset="-122"/>
                <a:sym typeface="Symbol" panose="05050102010706020507" pitchFamily="18" charset="2"/>
              </a:rPr>
              <a:t></a:t>
            </a:r>
            <a:r>
              <a:rPr lang="en-US" altLang="zh-CN" sz="2400" b="1" dirty="0">
                <a:solidFill>
                  <a:srgbClr val="000099"/>
                </a:solidFill>
                <a:latin typeface="+mn-lt"/>
                <a:ea typeface="黑体" panose="02010609060101010101" pitchFamily="2" charset="-122"/>
              </a:rPr>
              <a:t> RTT</a:t>
            </a:r>
            <a:r>
              <a:rPr lang="en-US" altLang="zh-CN" sz="2400" b="1" baseline="-25000" dirty="0">
                <a:solidFill>
                  <a:srgbClr val="000099"/>
                </a:solidFill>
                <a:latin typeface="+mn-lt"/>
                <a:ea typeface="黑体" panose="02010609060101010101" pitchFamily="2" charset="-122"/>
              </a:rPr>
              <a:t>S</a:t>
            </a:r>
            <a:r>
              <a:rPr lang="en-US" altLang="zh-CN" sz="2400" b="1" dirty="0">
                <a:solidFill>
                  <a:srgbClr val="000099"/>
                </a:solidFill>
                <a:latin typeface="+mn-lt"/>
                <a:ea typeface="黑体" panose="02010609060101010101" pitchFamily="2" charset="-122"/>
              </a:rPr>
              <a:t> + 4 </a:t>
            </a:r>
            <a:r>
              <a:rPr lang="en-US" altLang="zh-CN" sz="2400" b="1" dirty="0">
                <a:solidFill>
                  <a:srgbClr val="000099"/>
                </a:solidFill>
                <a:latin typeface="+mn-lt"/>
                <a:ea typeface="黑体" panose="02010609060101010101" pitchFamily="2" charset="-122"/>
                <a:sym typeface="Symbol" panose="05050102010706020507" pitchFamily="18" charset="2"/>
              </a:rPr>
              <a:t></a:t>
            </a:r>
            <a:r>
              <a:rPr lang="en-US" altLang="zh-CN" sz="2400" b="1" dirty="0">
                <a:solidFill>
                  <a:srgbClr val="000099"/>
                </a:solidFill>
                <a:latin typeface="+mn-lt"/>
                <a:ea typeface="黑体" panose="02010609060101010101" pitchFamily="2" charset="-122"/>
              </a:rPr>
              <a:t> RTT</a:t>
            </a:r>
            <a:r>
              <a:rPr lang="en-US" altLang="zh-CN" sz="2400" b="1" baseline="-25000" dirty="0">
                <a:solidFill>
                  <a:srgbClr val="000099"/>
                </a:solidFill>
                <a:latin typeface="+mn-lt"/>
                <a:ea typeface="黑体" panose="02010609060101010101" pitchFamily="2" charset="-122"/>
              </a:rPr>
              <a:t>D</a:t>
            </a:r>
            <a:r>
              <a:rPr lang="en-US" altLang="zh-CN" sz="2400" b="1" dirty="0">
                <a:solidFill>
                  <a:srgbClr val="000099"/>
                </a:solidFill>
                <a:latin typeface="+mn-lt"/>
                <a:ea typeface="黑体" panose="02010609060101010101" pitchFamily="2" charset="-122"/>
              </a:rPr>
              <a:t>                 </a:t>
            </a:r>
            <a:r>
              <a:rPr lang="en-US" altLang="zh-CN" sz="2400" b="1" dirty="0" smtClean="0">
                <a:solidFill>
                  <a:srgbClr val="000099"/>
                </a:solidFill>
                <a:latin typeface="+mn-lt"/>
                <a:ea typeface="黑体" panose="02010609060101010101" pitchFamily="2" charset="-122"/>
              </a:rPr>
              <a:t>                        </a:t>
            </a:r>
            <a:r>
              <a:rPr lang="en-US" altLang="zh-CN" sz="2400" b="1" dirty="0">
                <a:solidFill>
                  <a:srgbClr val="000099"/>
                </a:solidFill>
                <a:latin typeface="+mn-lt"/>
                <a:ea typeface="黑体" panose="02010609060101010101" pitchFamily="2" charset="-122"/>
              </a:rPr>
              <a:t>(5-5)</a:t>
            </a:r>
            <a:endParaRPr lang="en-US" altLang="zh-CN" sz="2400" b="1" dirty="0">
              <a:solidFill>
                <a:srgbClr val="000099"/>
              </a:solidFill>
              <a:latin typeface="+mn-lt"/>
              <a:ea typeface="黑体" panose="02010609060101010101" pitchFamily="2" charset="-122"/>
            </a:endParaRPr>
          </a:p>
        </p:txBody>
      </p:sp>
      <p:sp>
        <p:nvSpPr>
          <p:cNvPr id="7" name="Rectangle 4"/>
          <p:cNvSpPr>
            <a:spLocks noChangeArrowheads="1"/>
          </p:cNvSpPr>
          <p:nvPr/>
        </p:nvSpPr>
        <p:spPr bwMode="auto">
          <a:xfrm>
            <a:off x="920552" y="4653136"/>
            <a:ext cx="8640960" cy="1008112"/>
          </a:xfrm>
          <a:prstGeom prst="rect">
            <a:avLst/>
          </a:prstGeom>
          <a:solidFill>
            <a:srgbClr val="FFFF99"/>
          </a:solidFill>
          <a:ln w="9525">
            <a:solidFill>
              <a:srgbClr val="000066"/>
            </a:solidFill>
            <a:miter lim="800000"/>
          </a:ln>
          <a:effectLst>
            <a:outerShdw dist="35921" sx="1000" sy="1000" algn="ctr" rotWithShape="0">
              <a:schemeClr val="bg2"/>
            </a:outerShdw>
          </a:effectLst>
        </p:spPr>
        <p:txBody>
          <a:bodyPr wrap="none" anchor="ctr"/>
          <a:lstStyle/>
          <a:p>
            <a:pPr>
              <a:spcBef>
                <a:spcPts val="600"/>
              </a:spcBef>
              <a:spcAft>
                <a:spcPts val="0"/>
              </a:spcAft>
            </a:pPr>
            <a:r>
              <a:rPr lang="zh-CN" altLang="en-US" sz="2400" b="1" dirty="0">
                <a:solidFill>
                  <a:srgbClr val="000099"/>
                </a:solidFill>
                <a:latin typeface="+mn-lt"/>
                <a:ea typeface="黑体" panose="02010609060101010101" pitchFamily="2" charset="-122"/>
              </a:rPr>
              <a:t>新的 </a:t>
            </a:r>
            <a:r>
              <a:rPr lang="en-US" altLang="zh-CN" sz="2400" b="1" dirty="0">
                <a:solidFill>
                  <a:srgbClr val="000099"/>
                </a:solidFill>
                <a:latin typeface="+mn-lt"/>
                <a:ea typeface="黑体" panose="02010609060101010101" pitchFamily="2" charset="-122"/>
              </a:rPr>
              <a:t>RTT</a:t>
            </a:r>
            <a:r>
              <a:rPr lang="en-US" altLang="zh-CN" sz="2400" b="1" baseline="-25000" dirty="0">
                <a:solidFill>
                  <a:srgbClr val="000099"/>
                </a:solidFill>
                <a:latin typeface="+mn-lt"/>
                <a:ea typeface="黑体" panose="02010609060101010101" pitchFamily="2" charset="-122"/>
              </a:rPr>
              <a:t>D</a:t>
            </a:r>
            <a:r>
              <a:rPr lang="en-US" altLang="zh-CN" sz="2400" b="1" dirty="0">
                <a:solidFill>
                  <a:srgbClr val="000099"/>
                </a:solidFill>
                <a:latin typeface="+mn-lt"/>
                <a:ea typeface="黑体" panose="02010609060101010101" pitchFamily="2" charset="-122"/>
              </a:rPr>
              <a:t> = (1 </a:t>
            </a:r>
            <a:r>
              <a:rPr lang="en-US" altLang="zh-CN" sz="2400" b="1" dirty="0">
                <a:solidFill>
                  <a:srgbClr val="000099"/>
                </a:solidFill>
                <a:latin typeface="+mn-lt"/>
                <a:ea typeface="黑体" panose="02010609060101010101" pitchFamily="2" charset="-122"/>
                <a:sym typeface="Symbol" panose="05050102010706020507" pitchFamily="18" charset="2"/>
              </a:rPr>
              <a:t></a:t>
            </a:r>
            <a:r>
              <a:rPr lang="en-US" altLang="zh-CN" sz="2400" b="1" dirty="0">
                <a:solidFill>
                  <a:srgbClr val="000099"/>
                </a:solidFill>
                <a:latin typeface="+mn-lt"/>
                <a:ea typeface="黑体" panose="02010609060101010101" pitchFamily="2" charset="-122"/>
              </a:rPr>
              <a:t> </a:t>
            </a:r>
            <a:r>
              <a:rPr lang="en-US" altLang="zh-CN" sz="2400" b="1" dirty="0">
                <a:solidFill>
                  <a:srgbClr val="000099"/>
                </a:solidFill>
                <a:latin typeface="+mn-lt"/>
                <a:ea typeface="黑体" panose="02010609060101010101" pitchFamily="2" charset="-122"/>
                <a:sym typeface="Symbol" panose="05050102010706020507" pitchFamily="18" charset="2"/>
              </a:rPr>
              <a:t></a:t>
            </a:r>
            <a:r>
              <a:rPr lang="en-US" altLang="zh-CN" sz="2400" b="1" dirty="0">
                <a:solidFill>
                  <a:srgbClr val="000099"/>
                </a:solidFill>
                <a:latin typeface="+mn-lt"/>
                <a:ea typeface="黑体" panose="02010609060101010101" pitchFamily="2" charset="-122"/>
              </a:rPr>
              <a:t>) </a:t>
            </a:r>
            <a:r>
              <a:rPr lang="en-US" altLang="zh-CN" sz="2400" b="1" dirty="0">
                <a:solidFill>
                  <a:srgbClr val="000099"/>
                </a:solidFill>
                <a:latin typeface="+mn-lt"/>
                <a:ea typeface="黑体" panose="02010609060101010101" pitchFamily="2" charset="-122"/>
                <a:sym typeface="Symbol" panose="05050102010706020507" pitchFamily="18" charset="2"/>
              </a:rPr>
              <a:t></a:t>
            </a:r>
            <a:r>
              <a:rPr lang="en-US" altLang="zh-CN" sz="2400" b="1" dirty="0">
                <a:solidFill>
                  <a:srgbClr val="000099"/>
                </a:solidFill>
                <a:latin typeface="+mn-lt"/>
                <a:ea typeface="黑体" panose="02010609060101010101" pitchFamily="2" charset="-122"/>
              </a:rPr>
              <a:t> (</a:t>
            </a:r>
            <a:r>
              <a:rPr lang="zh-CN" altLang="en-US" sz="2400" b="1" dirty="0">
                <a:solidFill>
                  <a:srgbClr val="000099"/>
                </a:solidFill>
                <a:latin typeface="+mn-lt"/>
                <a:ea typeface="黑体" panose="02010609060101010101" pitchFamily="2" charset="-122"/>
              </a:rPr>
              <a:t>旧的</a:t>
            </a:r>
            <a:r>
              <a:rPr lang="en-US" altLang="zh-CN" sz="2400" b="1" dirty="0">
                <a:solidFill>
                  <a:srgbClr val="000099"/>
                </a:solidFill>
                <a:latin typeface="+mn-lt"/>
                <a:ea typeface="黑体" panose="02010609060101010101" pitchFamily="2" charset="-122"/>
              </a:rPr>
              <a:t>RTT</a:t>
            </a:r>
            <a:r>
              <a:rPr lang="en-US" altLang="zh-CN" sz="2400" b="1" baseline="-25000" dirty="0">
                <a:solidFill>
                  <a:srgbClr val="000099"/>
                </a:solidFill>
                <a:latin typeface="+mn-lt"/>
                <a:ea typeface="黑体" panose="02010609060101010101" pitchFamily="2" charset="-122"/>
              </a:rPr>
              <a:t>D</a:t>
            </a:r>
            <a:r>
              <a:rPr lang="en-US" altLang="zh-CN" sz="2400" b="1" dirty="0">
                <a:solidFill>
                  <a:srgbClr val="000099"/>
                </a:solidFill>
                <a:latin typeface="+mn-lt"/>
                <a:ea typeface="黑体" panose="02010609060101010101" pitchFamily="2" charset="-122"/>
              </a:rPr>
              <a:t>) </a:t>
            </a:r>
            <a:endParaRPr lang="en-US" altLang="zh-CN" sz="2400" b="1" dirty="0">
              <a:solidFill>
                <a:srgbClr val="000099"/>
              </a:solidFill>
              <a:latin typeface="+mn-lt"/>
              <a:ea typeface="黑体" panose="02010609060101010101" pitchFamily="2" charset="-122"/>
            </a:endParaRPr>
          </a:p>
          <a:p>
            <a:pPr>
              <a:spcBef>
                <a:spcPts val="600"/>
              </a:spcBef>
              <a:spcAft>
                <a:spcPts val="0"/>
              </a:spcAft>
            </a:pPr>
            <a:r>
              <a:rPr lang="en-US" altLang="zh-CN" sz="2400" b="1" dirty="0">
                <a:solidFill>
                  <a:srgbClr val="000099"/>
                </a:solidFill>
                <a:latin typeface="+mn-lt"/>
                <a:ea typeface="黑体" panose="02010609060101010101" pitchFamily="2" charset="-122"/>
              </a:rPr>
              <a:t>                  </a:t>
            </a:r>
            <a:r>
              <a:rPr lang="en-US" altLang="zh-CN" sz="2400" b="1" dirty="0" smtClean="0">
                <a:solidFill>
                  <a:srgbClr val="000099"/>
                </a:solidFill>
                <a:latin typeface="+mn-lt"/>
                <a:ea typeface="黑体" panose="02010609060101010101" pitchFamily="2" charset="-122"/>
              </a:rPr>
              <a:t> + </a:t>
            </a:r>
            <a:r>
              <a:rPr lang="en-US" altLang="zh-CN" sz="2400" b="1" dirty="0">
                <a:solidFill>
                  <a:srgbClr val="000099"/>
                </a:solidFill>
                <a:latin typeface="+mn-lt"/>
                <a:ea typeface="黑体" panose="02010609060101010101" pitchFamily="2" charset="-122"/>
                <a:sym typeface="Symbol" panose="05050102010706020507" pitchFamily="18" charset="2"/>
              </a:rPr>
              <a:t></a:t>
            </a:r>
            <a:r>
              <a:rPr lang="en-US" altLang="zh-CN" sz="2400" b="1" dirty="0">
                <a:solidFill>
                  <a:srgbClr val="000099"/>
                </a:solidFill>
                <a:latin typeface="+mn-lt"/>
                <a:ea typeface="黑体" panose="02010609060101010101" pitchFamily="2" charset="-122"/>
              </a:rPr>
              <a:t> </a:t>
            </a:r>
            <a:r>
              <a:rPr lang="en-US" altLang="zh-CN" sz="2400" b="1" dirty="0">
                <a:solidFill>
                  <a:srgbClr val="000099"/>
                </a:solidFill>
                <a:latin typeface="+mn-lt"/>
                <a:ea typeface="黑体" panose="02010609060101010101" pitchFamily="2" charset="-122"/>
                <a:sym typeface="Symbol" panose="05050102010706020507" pitchFamily="18" charset="2"/>
              </a:rPr>
              <a:t></a:t>
            </a:r>
            <a:r>
              <a:rPr lang="en-US" altLang="zh-CN" sz="2400" b="1" dirty="0">
                <a:solidFill>
                  <a:srgbClr val="000099"/>
                </a:solidFill>
                <a:latin typeface="+mn-lt"/>
                <a:ea typeface="黑体" panose="02010609060101010101" pitchFamily="2" charset="-122"/>
              </a:rPr>
              <a:t> </a:t>
            </a:r>
            <a:r>
              <a:rPr lang="en-US" altLang="zh-CN" sz="2400" b="1" dirty="0">
                <a:solidFill>
                  <a:srgbClr val="000099"/>
                </a:solidFill>
                <a:latin typeface="+mn-lt"/>
                <a:ea typeface="黑体" panose="02010609060101010101" pitchFamily="2" charset="-122"/>
                <a:sym typeface="Symbol" panose="05050102010706020507" pitchFamily="18" charset="2"/>
              </a:rPr>
              <a:t></a:t>
            </a:r>
            <a:r>
              <a:rPr lang="en-US" altLang="zh-CN" sz="2400" b="1" dirty="0">
                <a:solidFill>
                  <a:srgbClr val="000099"/>
                </a:solidFill>
                <a:latin typeface="+mn-lt"/>
                <a:ea typeface="黑体" panose="02010609060101010101" pitchFamily="2" charset="-122"/>
              </a:rPr>
              <a:t>RTT</a:t>
            </a:r>
            <a:r>
              <a:rPr lang="en-US" altLang="zh-CN" sz="2400" b="1" baseline="-25000" dirty="0">
                <a:solidFill>
                  <a:srgbClr val="000099"/>
                </a:solidFill>
                <a:latin typeface="+mn-lt"/>
                <a:ea typeface="黑体" panose="02010609060101010101" pitchFamily="2" charset="-122"/>
              </a:rPr>
              <a:t>S</a:t>
            </a:r>
            <a:r>
              <a:rPr lang="en-US" altLang="zh-CN" sz="2400" b="1" dirty="0">
                <a:solidFill>
                  <a:srgbClr val="000099"/>
                </a:solidFill>
                <a:latin typeface="+mn-lt"/>
                <a:ea typeface="黑体" panose="02010609060101010101" pitchFamily="2" charset="-122"/>
              </a:rPr>
              <a:t> </a:t>
            </a:r>
            <a:r>
              <a:rPr lang="en-US" altLang="zh-CN" sz="2400" b="1" dirty="0">
                <a:solidFill>
                  <a:srgbClr val="000099"/>
                </a:solidFill>
                <a:latin typeface="+mn-lt"/>
                <a:ea typeface="黑体" panose="02010609060101010101" pitchFamily="2" charset="-122"/>
                <a:sym typeface="Symbol" panose="05050102010706020507" pitchFamily="18" charset="2"/>
              </a:rPr>
              <a:t></a:t>
            </a:r>
            <a:r>
              <a:rPr lang="en-US" altLang="zh-CN" sz="2400" b="1" dirty="0">
                <a:solidFill>
                  <a:srgbClr val="000099"/>
                </a:solidFill>
                <a:latin typeface="+mn-lt"/>
                <a:ea typeface="黑体" panose="02010609060101010101" pitchFamily="2" charset="-122"/>
              </a:rPr>
              <a:t> </a:t>
            </a:r>
            <a:r>
              <a:rPr lang="zh-CN" altLang="en-US" sz="2400" b="1" dirty="0">
                <a:solidFill>
                  <a:srgbClr val="000099"/>
                </a:solidFill>
                <a:latin typeface="+mn-lt"/>
                <a:ea typeface="黑体" panose="02010609060101010101" pitchFamily="2" charset="-122"/>
              </a:rPr>
              <a:t>新的 </a:t>
            </a:r>
            <a:r>
              <a:rPr lang="en-US" altLang="zh-CN" sz="2400" b="1" dirty="0">
                <a:solidFill>
                  <a:srgbClr val="000099"/>
                </a:solidFill>
                <a:latin typeface="+mn-lt"/>
                <a:ea typeface="黑体" panose="02010609060101010101" pitchFamily="2" charset="-122"/>
              </a:rPr>
              <a:t>RTT </a:t>
            </a:r>
            <a:r>
              <a:rPr lang="zh-CN" altLang="en-US" sz="2400" b="1" dirty="0">
                <a:solidFill>
                  <a:srgbClr val="000099"/>
                </a:solidFill>
                <a:latin typeface="+mn-lt"/>
                <a:ea typeface="黑体" panose="02010609060101010101" pitchFamily="2" charset="-122"/>
              </a:rPr>
              <a:t>样本</a:t>
            </a:r>
            <a:r>
              <a:rPr lang="zh-CN" altLang="en-US" sz="2400" b="1" dirty="0">
                <a:solidFill>
                  <a:srgbClr val="000099"/>
                </a:solidFill>
                <a:latin typeface="+mn-lt"/>
                <a:ea typeface="黑体" panose="02010609060101010101" pitchFamily="2" charset="-122"/>
                <a:sym typeface="Symbol" panose="05050102010706020507" pitchFamily="18" charset="2"/>
              </a:rPr>
              <a:t></a:t>
            </a:r>
            <a:r>
              <a:rPr lang="zh-CN" altLang="en-US" sz="2400" b="1" dirty="0">
                <a:solidFill>
                  <a:srgbClr val="000099"/>
                </a:solidFill>
                <a:latin typeface="+mn-lt"/>
                <a:ea typeface="黑体" panose="02010609060101010101" pitchFamily="2" charset="-122"/>
              </a:rPr>
              <a:t>           </a:t>
            </a:r>
            <a:r>
              <a:rPr lang="en-US" altLang="zh-CN" sz="2400" b="1" dirty="0">
                <a:solidFill>
                  <a:srgbClr val="000099"/>
                </a:solidFill>
                <a:latin typeface="+mn-lt"/>
                <a:ea typeface="黑体" panose="02010609060101010101" pitchFamily="2" charset="-122"/>
              </a:rPr>
              <a:t>(5-6)</a:t>
            </a:r>
            <a:endParaRPr lang="en-US" altLang="zh-CN" sz="2400" b="1" dirty="0">
              <a:solidFill>
                <a:srgbClr val="000099"/>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p:cNvPicPr>
          <p:nvPr>
            <p:ph idx="4294967295"/>
          </p:nvPr>
        </p:nvPicPr>
        <p:blipFill>
          <a:blip r:embed="rId1">
            <a:extLst>
              <a:ext uri="{28A0092B-C50C-407E-A947-70E740481C1C}">
                <a14:useLocalDpi xmlns:a14="http://schemas.microsoft.com/office/drawing/2010/main" val="0"/>
              </a:ext>
            </a:extLst>
          </a:blip>
          <a:srcRect/>
          <a:stretch>
            <a:fillRect/>
          </a:stretch>
        </p:blipFill>
        <p:spPr bwMode="auto">
          <a:xfrm>
            <a:off x="-13970" y="22225"/>
            <a:ext cx="9944735" cy="6779260"/>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ctrTitle"/>
          </p:nvPr>
        </p:nvSpPr>
        <p:spPr/>
        <p:txBody>
          <a:bodyPr/>
          <a:p>
            <a:r>
              <a:rPr lang="zh-CN" altLang="zh-CN"/>
              <a:t>总结</a:t>
            </a:r>
            <a:endParaRPr lang="zh-CN" altLang="zh-CN"/>
          </a:p>
        </p:txBody>
      </p:sp>
      <p:sp>
        <p:nvSpPr>
          <p:cNvPr id="7" name="副标题 6"/>
          <p:cNvSpPr>
            <a:spLocks noGrp="1"/>
          </p:cNvSpPr>
          <p:nvPr>
            <p:ph type="subTitle" idx="1"/>
          </p:nvPr>
        </p:nvSpPr>
        <p:spPr/>
        <p:txBody>
          <a:bodyPr/>
          <a:p>
            <a:r>
              <a:rPr lang="zh-CN" altLang="en-US"/>
              <a:t>利用确认和计时器实现可靠传输 </a:t>
            </a:r>
            <a:endParaRPr lang="zh-CN" alt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r>
              <a:rPr lang="en-US" altLang="zh-CN" dirty="0"/>
              <a:t>5.7  </a:t>
            </a:r>
            <a:r>
              <a:rPr lang="en-US" altLang="zh-CN" dirty="0" smtClean="0"/>
              <a:t>TCP </a:t>
            </a:r>
            <a:r>
              <a:rPr lang="zh-CN" altLang="zh-CN" dirty="0" smtClean="0"/>
              <a:t>的</a:t>
            </a:r>
            <a:r>
              <a:rPr lang="zh-CN" altLang="zh-CN" dirty="0"/>
              <a:t>流量控制</a:t>
            </a:r>
            <a:endParaRPr lang="zh-CN" altLang="zh-CN" dirty="0"/>
          </a:p>
        </p:txBody>
      </p:sp>
      <p:sp>
        <p:nvSpPr>
          <p:cNvPr id="931843" name="Rectangle 3"/>
          <p:cNvSpPr>
            <a:spLocks noGrp="1" noChangeArrowheads="1"/>
          </p:cNvSpPr>
          <p:nvPr>
            <p:ph idx="1"/>
          </p:nvPr>
        </p:nvSpPr>
        <p:spPr/>
        <p:txBody>
          <a:bodyPr/>
          <a:lstStyle/>
          <a:p>
            <a:r>
              <a:rPr lang="en-US" altLang="zh-CN" dirty="0"/>
              <a:t>5.7.1  </a:t>
            </a:r>
            <a:r>
              <a:rPr lang="zh-CN" altLang="zh-CN" dirty="0"/>
              <a:t>利用滑动窗口实现流量控制</a:t>
            </a:r>
            <a:endParaRPr lang="zh-CN" altLang="zh-CN" dirty="0"/>
          </a:p>
          <a:p>
            <a:r>
              <a:rPr lang="en-US" altLang="zh-CN" dirty="0" smtClean="0"/>
              <a:t>5.7.2  TCP </a:t>
            </a:r>
            <a:r>
              <a:rPr lang="zh-CN" altLang="zh-CN" dirty="0" smtClean="0"/>
              <a:t>的</a:t>
            </a:r>
            <a:r>
              <a:rPr lang="zh-CN" altLang="zh-CN" dirty="0"/>
              <a:t>传输效率</a:t>
            </a:r>
            <a:endParaRPr lang="zh-CN" altLang="zh-CN"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6" name="Rectangle 2"/>
          <p:cNvSpPr>
            <a:spLocks noGrp="1" noChangeArrowheads="1"/>
          </p:cNvSpPr>
          <p:nvPr>
            <p:ph type="title"/>
          </p:nvPr>
        </p:nvSpPr>
        <p:spPr/>
        <p:txBody>
          <a:bodyPr/>
          <a:lstStyle/>
          <a:p>
            <a:r>
              <a:rPr lang="en-US" altLang="zh-CN" dirty="0" smtClean="0"/>
              <a:t>5.7.1  </a:t>
            </a:r>
            <a:r>
              <a:rPr lang="zh-CN" altLang="en-US" dirty="0"/>
              <a:t>利用滑动窗口实现流量控制</a:t>
            </a:r>
            <a:endParaRPr lang="zh-CN" altLang="en-US" dirty="0"/>
          </a:p>
        </p:txBody>
      </p:sp>
      <p:sp>
        <p:nvSpPr>
          <p:cNvPr id="738307" name="Rectangle 3"/>
          <p:cNvSpPr>
            <a:spLocks noGrp="1" noChangeArrowheads="1"/>
          </p:cNvSpPr>
          <p:nvPr>
            <p:ph idx="1"/>
          </p:nvPr>
        </p:nvSpPr>
        <p:spPr/>
        <p:txBody>
          <a:bodyPr/>
          <a:lstStyle/>
          <a:p>
            <a:r>
              <a:rPr lang="zh-CN" altLang="en-US" dirty="0" smtClean="0">
                <a:solidFill>
                  <a:srgbClr val="FF0000"/>
                </a:solidFill>
              </a:rPr>
              <a:t>流量控制</a:t>
            </a:r>
            <a:r>
              <a:rPr lang="zh-CN" altLang="en-US" dirty="0" smtClean="0">
                <a:solidFill>
                  <a:schemeClr val="hlink"/>
                </a:solidFill>
              </a:rPr>
              <a:t> </a:t>
            </a:r>
            <a:r>
              <a:rPr lang="en-US" altLang="zh-CN" dirty="0" smtClean="0"/>
              <a:t>(</a:t>
            </a:r>
            <a:r>
              <a:rPr lang="en-US" altLang="zh-CN" dirty="0"/>
              <a:t>flow control</a:t>
            </a:r>
            <a:r>
              <a:rPr lang="en-US" altLang="zh-CN" dirty="0" smtClean="0"/>
              <a:t>) </a:t>
            </a:r>
            <a:r>
              <a:rPr lang="zh-CN" altLang="en-US" dirty="0" smtClean="0"/>
              <a:t>就是</a:t>
            </a:r>
            <a:r>
              <a:rPr lang="zh-CN" altLang="en-US" dirty="0"/>
              <a:t>让发送方的发送速率不要太快，既要让接收方来得及接收，也不要使网络发生拥塞。</a:t>
            </a:r>
            <a:endParaRPr lang="zh-CN" altLang="en-US" dirty="0"/>
          </a:p>
          <a:p>
            <a:pPr>
              <a:spcAft>
                <a:spcPct val="10000"/>
              </a:spcAft>
            </a:pPr>
            <a:r>
              <a:rPr lang="zh-CN" altLang="en-US" dirty="0"/>
              <a:t>利用</a:t>
            </a:r>
            <a:r>
              <a:rPr lang="zh-CN" altLang="en-US" dirty="0">
                <a:solidFill>
                  <a:srgbClr val="FF0000"/>
                </a:solidFill>
              </a:rPr>
              <a:t>滑动窗口机制</a:t>
            </a:r>
            <a:r>
              <a:rPr lang="zh-CN" altLang="en-US" dirty="0"/>
              <a:t>可以很方便地在 </a:t>
            </a:r>
            <a:r>
              <a:rPr lang="en-US" altLang="zh-CN" dirty="0"/>
              <a:t>TCP </a:t>
            </a:r>
            <a:r>
              <a:rPr lang="zh-CN" altLang="en-US" dirty="0"/>
              <a:t>连接上实现流量控制。 </a:t>
            </a:r>
            <a:endParaRPr lang="zh-CN" altLang="en-US"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p:cNvSpPr>
            <a:spLocks noChangeArrowheads="1"/>
          </p:cNvSpPr>
          <p:nvPr/>
        </p:nvSpPr>
        <p:spPr bwMode="auto">
          <a:xfrm>
            <a:off x="1038225" y="5988050"/>
            <a:ext cx="635000" cy="252413"/>
          </a:xfrm>
          <a:prstGeom prst="leftArrow">
            <a:avLst>
              <a:gd name="adj1" fmla="val 50000"/>
              <a:gd name="adj2" fmla="val 62893"/>
            </a:avLst>
          </a:prstGeom>
          <a:solidFill>
            <a:schemeClr val="hlink"/>
          </a:solidFill>
          <a:ln w="12700">
            <a:solidFill>
              <a:schemeClr val="tx1"/>
            </a:solidFill>
            <a:miter lim="800000"/>
          </a:ln>
        </p:spPr>
        <p:txBody>
          <a:bodyPr wrap="none" anchor="ctr"/>
          <a:lstStyle/>
          <a:p>
            <a:endParaRPr lang="zh-CN" altLang="en-US">
              <a:solidFill>
                <a:srgbClr val="000000"/>
              </a:solidFill>
            </a:endParaRPr>
          </a:p>
        </p:txBody>
      </p:sp>
      <p:sp>
        <p:nvSpPr>
          <p:cNvPr id="3" name="Rectangle 106"/>
          <p:cNvSpPr>
            <a:spLocks noChangeArrowheads="1"/>
          </p:cNvSpPr>
          <p:nvPr/>
        </p:nvSpPr>
        <p:spPr bwMode="auto">
          <a:xfrm>
            <a:off x="1639888" y="5862638"/>
            <a:ext cx="1225550" cy="504825"/>
          </a:xfrm>
          <a:prstGeom prst="rect">
            <a:avLst/>
          </a:prstGeom>
          <a:solidFill>
            <a:srgbClr val="CCFF99"/>
          </a:solidFill>
          <a:ln w="19050">
            <a:solidFill>
              <a:srgbClr val="333399"/>
            </a:solidFill>
            <a:miter lim="800000"/>
          </a:ln>
        </p:spPr>
        <p:txBody>
          <a:bodyPr wrap="none" anchor="ctr"/>
          <a:lstStyle/>
          <a:p>
            <a:endParaRPr lang="zh-CN" altLang="en-US">
              <a:solidFill>
                <a:srgbClr val="000000"/>
              </a:solidFill>
            </a:endParaRPr>
          </a:p>
        </p:txBody>
      </p:sp>
      <p:sp>
        <p:nvSpPr>
          <p:cNvPr id="4" name="Line 33"/>
          <p:cNvSpPr>
            <a:spLocks noChangeShapeType="1"/>
          </p:cNvSpPr>
          <p:nvPr/>
        </p:nvSpPr>
        <p:spPr bwMode="auto">
          <a:xfrm flipH="1">
            <a:off x="1309688" y="1395413"/>
            <a:ext cx="15875" cy="2757487"/>
          </a:xfrm>
          <a:prstGeom prst="line">
            <a:avLst/>
          </a:prstGeom>
          <a:noFill/>
          <a:ln w="12700">
            <a:solidFill>
              <a:schemeClr val="tx1"/>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sp>
        <p:nvSpPr>
          <p:cNvPr id="5" name="Rectangle 34"/>
          <p:cNvSpPr>
            <a:spLocks noChangeArrowheads="1"/>
          </p:cNvSpPr>
          <p:nvPr/>
        </p:nvSpPr>
        <p:spPr bwMode="auto">
          <a:xfrm>
            <a:off x="1019175" y="2465388"/>
            <a:ext cx="586740" cy="53086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lnSpc>
                <a:spcPct val="90000"/>
              </a:lnSpc>
            </a:pPr>
            <a:r>
              <a:rPr kumimoji="1" lang="en-US" altLang="zh-CN" sz="1600">
                <a:solidFill>
                  <a:srgbClr val="000000"/>
                </a:solidFill>
                <a:latin typeface="Arial" panose="020B0604020202020204" pitchFamily="34" charset="0"/>
                <a:ea typeface="黑体" panose="02010609060101010101" pitchFamily="2" charset="-122"/>
              </a:rPr>
              <a:t>TCP</a:t>
            </a:r>
            <a:endParaRPr kumimoji="1" lang="en-US" altLang="zh-CN" sz="1600">
              <a:solidFill>
                <a:srgbClr val="000000"/>
              </a:solidFill>
              <a:latin typeface="Arial" panose="020B0604020202020204" pitchFamily="34" charset="0"/>
              <a:ea typeface="黑体" panose="02010609060101010101" pitchFamily="2" charset="-122"/>
            </a:endParaRPr>
          </a:p>
          <a:p>
            <a:pPr defTabSz="762000" eaLnBrk="0" hangingPunct="0">
              <a:lnSpc>
                <a:spcPct val="90000"/>
              </a:lnSpc>
            </a:pPr>
            <a:r>
              <a:rPr kumimoji="1" lang="zh-CN" altLang="en-US" sz="1600">
                <a:solidFill>
                  <a:srgbClr val="000000"/>
                </a:solidFill>
                <a:latin typeface="Arial" panose="020B0604020202020204" pitchFamily="34" charset="0"/>
                <a:ea typeface="黑体" panose="02010609060101010101" pitchFamily="2" charset="-122"/>
              </a:rPr>
              <a:t>首部</a:t>
            </a:r>
            <a:endParaRPr kumimoji="1" lang="zh-CN" altLang="en-US" sz="1600">
              <a:solidFill>
                <a:srgbClr val="000000"/>
              </a:solidFill>
              <a:latin typeface="Arial" panose="020B0604020202020204" pitchFamily="34" charset="0"/>
              <a:ea typeface="黑体" panose="02010609060101010101" pitchFamily="2" charset="-122"/>
            </a:endParaRPr>
          </a:p>
        </p:txBody>
      </p:sp>
      <p:sp>
        <p:nvSpPr>
          <p:cNvPr id="6" name="Line 35"/>
          <p:cNvSpPr>
            <a:spLocks noChangeShapeType="1"/>
          </p:cNvSpPr>
          <p:nvPr/>
        </p:nvSpPr>
        <p:spPr bwMode="auto">
          <a:xfrm>
            <a:off x="8834438" y="1389063"/>
            <a:ext cx="0" cy="2316162"/>
          </a:xfrm>
          <a:prstGeom prst="line">
            <a:avLst/>
          </a:prstGeom>
          <a:noFill/>
          <a:ln w="12700">
            <a:solidFill>
              <a:schemeClr val="tx1"/>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sp>
        <p:nvSpPr>
          <p:cNvPr id="7" name="Rectangle 36"/>
          <p:cNvSpPr>
            <a:spLocks noChangeArrowheads="1"/>
          </p:cNvSpPr>
          <p:nvPr/>
        </p:nvSpPr>
        <p:spPr bwMode="auto">
          <a:xfrm>
            <a:off x="8383906" y="2208213"/>
            <a:ext cx="1072515" cy="53086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lnSpc>
                <a:spcPct val="90000"/>
              </a:lnSpc>
            </a:pPr>
            <a:r>
              <a:rPr kumimoji="1" lang="en-US" altLang="zh-CN" sz="1600">
                <a:solidFill>
                  <a:srgbClr val="000000"/>
                </a:solidFill>
                <a:latin typeface="Arial" panose="020B0604020202020204" pitchFamily="34" charset="0"/>
                <a:ea typeface="黑体" panose="02010609060101010101" pitchFamily="2" charset="-122"/>
              </a:rPr>
              <a:t>20 </a:t>
            </a:r>
            <a:r>
              <a:rPr kumimoji="1" lang="zh-CN" altLang="en-US" sz="1600">
                <a:solidFill>
                  <a:srgbClr val="000000"/>
                </a:solidFill>
                <a:latin typeface="Arial" panose="020B0604020202020204" pitchFamily="34" charset="0"/>
                <a:ea typeface="黑体" panose="02010609060101010101" pitchFamily="2" charset="-122"/>
              </a:rPr>
              <a:t>字节的</a:t>
            </a:r>
            <a:endParaRPr kumimoji="1" lang="zh-CN" altLang="en-US" sz="1600">
              <a:solidFill>
                <a:srgbClr val="000000"/>
              </a:solidFill>
              <a:latin typeface="Arial" panose="020B0604020202020204" pitchFamily="34" charset="0"/>
              <a:ea typeface="黑体" panose="02010609060101010101" pitchFamily="2" charset="-122"/>
            </a:endParaRPr>
          </a:p>
          <a:p>
            <a:pPr algn="ctr" defTabSz="762000" eaLnBrk="0" hangingPunct="0">
              <a:lnSpc>
                <a:spcPct val="90000"/>
              </a:lnSpc>
            </a:pPr>
            <a:r>
              <a:rPr kumimoji="1" lang="zh-CN" altLang="en-US" sz="1600">
                <a:solidFill>
                  <a:srgbClr val="000000"/>
                </a:solidFill>
                <a:latin typeface="Arial" panose="020B0604020202020204" pitchFamily="34" charset="0"/>
                <a:ea typeface="黑体" panose="02010609060101010101" pitchFamily="2" charset="-122"/>
              </a:rPr>
              <a:t>固定首部</a:t>
            </a:r>
            <a:endParaRPr kumimoji="1" lang="zh-CN" altLang="en-US" sz="1600">
              <a:solidFill>
                <a:srgbClr val="000000"/>
              </a:solidFill>
              <a:latin typeface="Arial" panose="020B0604020202020204" pitchFamily="34" charset="0"/>
              <a:ea typeface="黑体" panose="02010609060101010101" pitchFamily="2" charset="-122"/>
            </a:endParaRPr>
          </a:p>
        </p:txBody>
      </p:sp>
      <p:sp>
        <p:nvSpPr>
          <p:cNvPr id="8" name="Rectangle 75"/>
          <p:cNvSpPr>
            <a:spLocks noChangeArrowheads="1"/>
          </p:cNvSpPr>
          <p:nvPr/>
        </p:nvSpPr>
        <p:spPr bwMode="auto">
          <a:xfrm>
            <a:off x="1598613" y="1393825"/>
            <a:ext cx="6810375" cy="2763838"/>
          </a:xfrm>
          <a:prstGeom prst="rect">
            <a:avLst/>
          </a:prstGeom>
          <a:solidFill>
            <a:srgbClr val="FFFFCC"/>
          </a:solidFill>
          <a:ln w="25400">
            <a:solidFill>
              <a:schemeClr val="tx1"/>
            </a:solidFill>
            <a:miter lim="800000"/>
          </a:ln>
        </p:spPr>
        <p:txBody>
          <a:bodyPr wrap="none" anchor="ctr"/>
          <a:lstStyle/>
          <a:p>
            <a:endParaRPr lang="zh-CN" altLang="en-US">
              <a:solidFill>
                <a:srgbClr val="000000"/>
              </a:solidFill>
            </a:endParaRPr>
          </a:p>
        </p:txBody>
      </p:sp>
      <p:sp>
        <p:nvSpPr>
          <p:cNvPr id="9" name="Freeform 5"/>
          <p:cNvSpPr/>
          <p:nvPr/>
        </p:nvSpPr>
        <p:spPr bwMode="auto">
          <a:xfrm>
            <a:off x="1608138" y="4157663"/>
            <a:ext cx="6826250" cy="757237"/>
          </a:xfrm>
          <a:custGeom>
            <a:avLst/>
            <a:gdLst>
              <a:gd name="T0" fmla="*/ 0 w 4626"/>
              <a:gd name="T1" fmla="*/ 0 h 544"/>
              <a:gd name="T2" fmla="*/ 2147483647 w 4626"/>
              <a:gd name="T3" fmla="*/ 2147483647 h 544"/>
              <a:gd name="T4" fmla="*/ 2147483647 w 4626"/>
              <a:gd name="T5" fmla="*/ 2147483647 h 544"/>
              <a:gd name="T6" fmla="*/ 2147483647 w 4626"/>
              <a:gd name="T7" fmla="*/ 0 h 544"/>
              <a:gd name="T8" fmla="*/ 0 w 4626"/>
              <a:gd name="T9" fmla="*/ 0 h 544"/>
              <a:gd name="T10" fmla="*/ 0 60000 65536"/>
              <a:gd name="T11" fmla="*/ 0 60000 65536"/>
              <a:gd name="T12" fmla="*/ 0 60000 65536"/>
              <a:gd name="T13" fmla="*/ 0 60000 65536"/>
              <a:gd name="T14" fmla="*/ 0 60000 65536"/>
              <a:gd name="T15" fmla="*/ 0 w 4626"/>
              <a:gd name="T16" fmla="*/ 0 h 544"/>
              <a:gd name="T17" fmla="*/ 4626 w 4626"/>
              <a:gd name="T18" fmla="*/ 544 h 544"/>
            </a:gdLst>
            <a:ahLst/>
            <a:cxnLst>
              <a:cxn ang="T10">
                <a:pos x="T0" y="T1"/>
              </a:cxn>
              <a:cxn ang="T11">
                <a:pos x="T2" y="T3"/>
              </a:cxn>
              <a:cxn ang="T12">
                <a:pos x="T4" y="T5"/>
              </a:cxn>
              <a:cxn ang="T13">
                <a:pos x="T6" y="T7"/>
              </a:cxn>
              <a:cxn ang="T14">
                <a:pos x="T8" y="T9"/>
              </a:cxn>
            </a:cxnLst>
            <a:rect l="T15" t="T16" r="T17" b="T18"/>
            <a:pathLst>
              <a:path w="4626" h="544">
                <a:moveTo>
                  <a:pt x="0" y="0"/>
                </a:moveTo>
                <a:lnTo>
                  <a:pt x="861" y="544"/>
                </a:lnTo>
                <a:lnTo>
                  <a:pt x="1814" y="544"/>
                </a:lnTo>
                <a:lnTo>
                  <a:pt x="4626" y="0"/>
                </a:lnTo>
                <a:lnTo>
                  <a:pt x="0" y="0"/>
                </a:lnTo>
                <a:close/>
              </a:path>
            </a:pathLst>
          </a:custGeom>
          <a:gradFill rotWithShape="1">
            <a:gsLst>
              <a:gs pos="0">
                <a:srgbClr val="B2B28E"/>
              </a:gs>
              <a:gs pos="100000">
                <a:srgbClr val="FFFFCC"/>
              </a:gs>
            </a:gsLst>
            <a:lin ang="5400000" scaled="1"/>
          </a:gradFill>
          <a:ln>
            <a:noFill/>
          </a:ln>
          <a:extLst>
            <a:ext uri="{91240B29-F687-4F45-9708-019B960494DF}">
              <a14:hiddenLine xmlns:a14="http://schemas.microsoft.com/office/drawing/2010/main" w="12700">
                <a:solidFill>
                  <a:srgbClr val="000000"/>
                </a:solidFill>
                <a:round/>
              </a14:hiddenLine>
            </a:ext>
          </a:extLst>
        </p:spPr>
        <p:txBody>
          <a:bodyPr/>
          <a:lstStyle/>
          <a:p>
            <a:endParaRPr lang="zh-CN" altLang="en-US">
              <a:solidFill>
                <a:srgbClr val="000000"/>
              </a:solidFill>
            </a:endParaRPr>
          </a:p>
        </p:txBody>
      </p:sp>
      <p:sp>
        <p:nvSpPr>
          <p:cNvPr id="10" name="Line 6"/>
          <p:cNvSpPr>
            <a:spLocks noChangeShapeType="1"/>
          </p:cNvSpPr>
          <p:nvPr/>
        </p:nvSpPr>
        <p:spPr bwMode="auto">
          <a:xfrm>
            <a:off x="1592263" y="1863725"/>
            <a:ext cx="6821487"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sp>
        <p:nvSpPr>
          <p:cNvPr id="11" name="Line 7"/>
          <p:cNvSpPr>
            <a:spLocks noChangeShapeType="1"/>
          </p:cNvSpPr>
          <p:nvPr/>
        </p:nvSpPr>
        <p:spPr bwMode="auto">
          <a:xfrm>
            <a:off x="1604963" y="2328863"/>
            <a:ext cx="6808787"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sp>
        <p:nvSpPr>
          <p:cNvPr id="12" name="Line 8"/>
          <p:cNvSpPr>
            <a:spLocks noChangeShapeType="1"/>
          </p:cNvSpPr>
          <p:nvPr/>
        </p:nvSpPr>
        <p:spPr bwMode="auto">
          <a:xfrm>
            <a:off x="1592263" y="2792413"/>
            <a:ext cx="6821487"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sp>
        <p:nvSpPr>
          <p:cNvPr id="13" name="Line 9"/>
          <p:cNvSpPr>
            <a:spLocks noChangeShapeType="1"/>
          </p:cNvSpPr>
          <p:nvPr/>
        </p:nvSpPr>
        <p:spPr bwMode="auto">
          <a:xfrm>
            <a:off x="1592263" y="3255963"/>
            <a:ext cx="6821487"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sp>
        <p:nvSpPr>
          <p:cNvPr id="14" name="Line 10"/>
          <p:cNvSpPr>
            <a:spLocks noChangeShapeType="1"/>
          </p:cNvSpPr>
          <p:nvPr/>
        </p:nvSpPr>
        <p:spPr bwMode="auto">
          <a:xfrm>
            <a:off x="1604963" y="3721100"/>
            <a:ext cx="6808787"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sp>
        <p:nvSpPr>
          <p:cNvPr id="15" name="Line 11"/>
          <p:cNvSpPr>
            <a:spLocks noChangeShapeType="1"/>
          </p:cNvSpPr>
          <p:nvPr/>
        </p:nvSpPr>
        <p:spPr bwMode="auto">
          <a:xfrm>
            <a:off x="5005388" y="1398588"/>
            <a:ext cx="0" cy="474662"/>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sp>
        <p:nvSpPr>
          <p:cNvPr id="16" name="Rectangle 12"/>
          <p:cNvSpPr>
            <a:spLocks noChangeArrowheads="1"/>
          </p:cNvSpPr>
          <p:nvPr/>
        </p:nvSpPr>
        <p:spPr bwMode="auto">
          <a:xfrm>
            <a:off x="6069013" y="1484313"/>
            <a:ext cx="1332230" cy="334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600">
                <a:solidFill>
                  <a:srgbClr val="000000"/>
                </a:solidFill>
                <a:latin typeface="Arial" panose="020B0604020202020204" pitchFamily="34" charset="0"/>
                <a:ea typeface="黑体" panose="02010609060101010101" pitchFamily="2" charset="-122"/>
              </a:rPr>
              <a:t>目  的  端  口</a:t>
            </a:r>
            <a:endParaRPr kumimoji="1" lang="zh-CN" altLang="en-US" sz="1600">
              <a:solidFill>
                <a:srgbClr val="000000"/>
              </a:solidFill>
              <a:latin typeface="Arial" panose="020B0604020202020204" pitchFamily="34" charset="0"/>
              <a:ea typeface="黑体" panose="02010609060101010101" pitchFamily="2" charset="-122"/>
            </a:endParaRPr>
          </a:p>
        </p:txBody>
      </p:sp>
      <p:sp>
        <p:nvSpPr>
          <p:cNvPr id="17" name="Rectangle 13"/>
          <p:cNvSpPr>
            <a:spLocks noChangeArrowheads="1"/>
          </p:cNvSpPr>
          <p:nvPr/>
        </p:nvSpPr>
        <p:spPr bwMode="auto">
          <a:xfrm>
            <a:off x="1735138" y="2733675"/>
            <a:ext cx="58674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600">
                <a:solidFill>
                  <a:srgbClr val="000000"/>
                </a:solidFill>
                <a:latin typeface="Arial" panose="020B0604020202020204" pitchFamily="34" charset="0"/>
                <a:ea typeface="黑体" panose="02010609060101010101" pitchFamily="2" charset="-122"/>
              </a:rPr>
              <a:t>数据</a:t>
            </a:r>
            <a:endParaRPr kumimoji="1" lang="zh-CN" altLang="en-US" sz="1600">
              <a:solidFill>
                <a:srgbClr val="000000"/>
              </a:solidFill>
              <a:latin typeface="Arial" panose="020B0604020202020204" pitchFamily="34" charset="0"/>
              <a:ea typeface="黑体" panose="02010609060101010101" pitchFamily="2" charset="-122"/>
            </a:endParaRPr>
          </a:p>
          <a:p>
            <a:pPr defTabSz="762000" eaLnBrk="0" hangingPunct="0"/>
            <a:r>
              <a:rPr kumimoji="1" lang="zh-CN" altLang="en-US" sz="1600">
                <a:solidFill>
                  <a:srgbClr val="000000"/>
                </a:solidFill>
                <a:latin typeface="Arial" panose="020B0604020202020204" pitchFamily="34" charset="0"/>
                <a:ea typeface="黑体" panose="02010609060101010101" pitchFamily="2" charset="-122"/>
              </a:rPr>
              <a:t>偏移</a:t>
            </a:r>
            <a:endParaRPr kumimoji="1" lang="zh-CN" altLang="en-US" sz="1600">
              <a:solidFill>
                <a:srgbClr val="000000"/>
              </a:solidFill>
              <a:latin typeface="Arial" panose="020B0604020202020204" pitchFamily="34" charset="0"/>
              <a:ea typeface="黑体" panose="02010609060101010101" pitchFamily="2" charset="-122"/>
            </a:endParaRPr>
          </a:p>
        </p:txBody>
      </p:sp>
      <p:sp>
        <p:nvSpPr>
          <p:cNvPr id="18" name="Rectangle 14"/>
          <p:cNvSpPr>
            <a:spLocks noChangeArrowheads="1"/>
          </p:cNvSpPr>
          <p:nvPr/>
        </p:nvSpPr>
        <p:spPr bwMode="auto">
          <a:xfrm>
            <a:off x="2690813" y="3348038"/>
            <a:ext cx="1129030" cy="334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600">
                <a:solidFill>
                  <a:srgbClr val="000000"/>
                </a:solidFill>
                <a:latin typeface="Arial" panose="020B0604020202020204" pitchFamily="34" charset="0"/>
                <a:ea typeface="黑体" panose="02010609060101010101" pitchFamily="2" charset="-122"/>
              </a:rPr>
              <a:t>检   验   和</a:t>
            </a:r>
            <a:endParaRPr kumimoji="1" lang="zh-CN" altLang="en-US" sz="1600">
              <a:solidFill>
                <a:srgbClr val="000000"/>
              </a:solidFill>
              <a:latin typeface="Arial" panose="020B0604020202020204" pitchFamily="34" charset="0"/>
              <a:ea typeface="黑体" panose="02010609060101010101" pitchFamily="2" charset="-122"/>
            </a:endParaRPr>
          </a:p>
        </p:txBody>
      </p:sp>
      <p:sp>
        <p:nvSpPr>
          <p:cNvPr id="19" name="Rectangle 15"/>
          <p:cNvSpPr>
            <a:spLocks noChangeArrowheads="1"/>
          </p:cNvSpPr>
          <p:nvPr/>
        </p:nvSpPr>
        <p:spPr bwMode="auto">
          <a:xfrm>
            <a:off x="2870200" y="3776663"/>
            <a:ext cx="2833688" cy="334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762000" eaLnBrk="0" hangingPunct="0"/>
            <a:r>
              <a:rPr kumimoji="1" lang="zh-CN" altLang="en-US" sz="1600">
                <a:solidFill>
                  <a:srgbClr val="000000"/>
                </a:solidFill>
                <a:latin typeface="Arial" panose="020B0604020202020204" pitchFamily="34" charset="0"/>
                <a:ea typeface="黑体" panose="02010609060101010101" pitchFamily="2" charset="-122"/>
              </a:rPr>
              <a:t>选    项    （长  度  可  变）</a:t>
            </a:r>
            <a:endParaRPr kumimoji="1" lang="zh-CN" altLang="en-US" sz="1600">
              <a:solidFill>
                <a:srgbClr val="000000"/>
              </a:solidFill>
              <a:latin typeface="Arial" panose="020B0604020202020204" pitchFamily="34" charset="0"/>
              <a:ea typeface="黑体" panose="02010609060101010101" pitchFamily="2" charset="-122"/>
            </a:endParaRPr>
          </a:p>
        </p:txBody>
      </p:sp>
      <p:sp>
        <p:nvSpPr>
          <p:cNvPr id="20" name="Rectangle 16"/>
          <p:cNvSpPr>
            <a:spLocks noChangeArrowheads="1"/>
          </p:cNvSpPr>
          <p:nvPr/>
        </p:nvSpPr>
        <p:spPr bwMode="auto">
          <a:xfrm>
            <a:off x="2792413" y="1484313"/>
            <a:ext cx="1016000" cy="334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600">
                <a:solidFill>
                  <a:srgbClr val="000000"/>
                </a:solidFill>
                <a:latin typeface="Arial" panose="020B0604020202020204" pitchFamily="34" charset="0"/>
                <a:ea typeface="黑体" panose="02010609060101010101" pitchFamily="2" charset="-122"/>
              </a:rPr>
              <a:t>源  端  口</a:t>
            </a:r>
            <a:endParaRPr kumimoji="1" lang="zh-CN" altLang="en-US" sz="1600">
              <a:solidFill>
                <a:srgbClr val="000000"/>
              </a:solidFill>
              <a:latin typeface="Arial" panose="020B0604020202020204" pitchFamily="34" charset="0"/>
              <a:ea typeface="黑体" panose="02010609060101010101" pitchFamily="2" charset="-122"/>
            </a:endParaRPr>
          </a:p>
        </p:txBody>
      </p:sp>
      <p:sp>
        <p:nvSpPr>
          <p:cNvPr id="21" name="Rectangle 17"/>
          <p:cNvSpPr>
            <a:spLocks noChangeArrowheads="1"/>
          </p:cNvSpPr>
          <p:nvPr/>
        </p:nvSpPr>
        <p:spPr bwMode="auto">
          <a:xfrm>
            <a:off x="4611688" y="1943100"/>
            <a:ext cx="769937" cy="334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762000" eaLnBrk="0" hangingPunct="0"/>
            <a:r>
              <a:rPr kumimoji="1" lang="zh-CN" altLang="en-US" sz="1600">
                <a:solidFill>
                  <a:srgbClr val="000000"/>
                </a:solidFill>
                <a:latin typeface="Arial" panose="020B0604020202020204" pitchFamily="34" charset="0"/>
                <a:ea typeface="黑体" panose="02010609060101010101" pitchFamily="2" charset="-122"/>
              </a:rPr>
              <a:t>序   号</a:t>
            </a:r>
            <a:endParaRPr kumimoji="1" lang="zh-CN" altLang="en-US" sz="1600">
              <a:solidFill>
                <a:srgbClr val="000000"/>
              </a:solidFill>
              <a:latin typeface="Arial" panose="020B0604020202020204" pitchFamily="34" charset="0"/>
              <a:ea typeface="黑体" panose="02010609060101010101" pitchFamily="2" charset="-122"/>
            </a:endParaRPr>
          </a:p>
        </p:txBody>
      </p:sp>
      <p:sp>
        <p:nvSpPr>
          <p:cNvPr id="22" name="Line 18"/>
          <p:cNvSpPr>
            <a:spLocks noChangeShapeType="1"/>
          </p:cNvSpPr>
          <p:nvPr/>
        </p:nvSpPr>
        <p:spPr bwMode="auto">
          <a:xfrm>
            <a:off x="5010150" y="2798763"/>
            <a:ext cx="0" cy="91598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sp>
        <p:nvSpPr>
          <p:cNvPr id="23" name="Rectangle 19"/>
          <p:cNvSpPr>
            <a:spLocks noChangeArrowheads="1"/>
          </p:cNvSpPr>
          <p:nvPr/>
        </p:nvSpPr>
        <p:spPr bwMode="auto">
          <a:xfrm>
            <a:off x="5926138" y="3348038"/>
            <a:ext cx="1501775" cy="334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600">
                <a:solidFill>
                  <a:srgbClr val="000000"/>
                </a:solidFill>
                <a:latin typeface="Arial" panose="020B0604020202020204" pitchFamily="34" charset="0"/>
                <a:ea typeface="黑体" panose="02010609060101010101" pitchFamily="2" charset="-122"/>
              </a:rPr>
              <a:t>紧   急   指   针</a:t>
            </a:r>
            <a:endParaRPr kumimoji="1" lang="zh-CN" altLang="en-US" sz="1600">
              <a:solidFill>
                <a:srgbClr val="000000"/>
              </a:solidFill>
              <a:latin typeface="Arial" panose="020B0604020202020204" pitchFamily="34" charset="0"/>
              <a:ea typeface="黑体" panose="02010609060101010101" pitchFamily="2" charset="-122"/>
            </a:endParaRPr>
          </a:p>
        </p:txBody>
      </p:sp>
      <p:sp>
        <p:nvSpPr>
          <p:cNvPr id="24" name="Rectangle 20"/>
          <p:cNvSpPr>
            <a:spLocks noChangeArrowheads="1"/>
          </p:cNvSpPr>
          <p:nvPr/>
        </p:nvSpPr>
        <p:spPr bwMode="auto">
          <a:xfrm>
            <a:off x="6324600" y="2867025"/>
            <a:ext cx="758825" cy="334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600" b="1">
                <a:solidFill>
                  <a:srgbClr val="FF0000"/>
                </a:solidFill>
                <a:latin typeface="Arial" panose="020B0604020202020204" pitchFamily="34" charset="0"/>
                <a:ea typeface="黑体" panose="02010609060101010101" pitchFamily="2" charset="-122"/>
              </a:rPr>
              <a:t>窗   口</a:t>
            </a:r>
            <a:endParaRPr kumimoji="1" lang="zh-CN" altLang="en-US" sz="1600" b="1">
              <a:solidFill>
                <a:srgbClr val="FF0000"/>
              </a:solidFill>
              <a:latin typeface="Arial" panose="020B0604020202020204" pitchFamily="34" charset="0"/>
              <a:ea typeface="黑体" panose="02010609060101010101" pitchFamily="2" charset="-122"/>
            </a:endParaRPr>
          </a:p>
        </p:txBody>
      </p:sp>
      <p:sp>
        <p:nvSpPr>
          <p:cNvPr id="25" name="Rectangle 21"/>
          <p:cNvSpPr>
            <a:spLocks noChangeArrowheads="1"/>
          </p:cNvSpPr>
          <p:nvPr/>
        </p:nvSpPr>
        <p:spPr bwMode="auto">
          <a:xfrm>
            <a:off x="4394200" y="2427288"/>
            <a:ext cx="1296988" cy="334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762000" eaLnBrk="0" hangingPunct="0"/>
            <a:r>
              <a:rPr kumimoji="1" lang="zh-CN" altLang="en-US" sz="1600">
                <a:solidFill>
                  <a:srgbClr val="000000"/>
                </a:solidFill>
                <a:latin typeface="Arial" panose="020B0604020202020204" pitchFamily="34" charset="0"/>
                <a:ea typeface="黑体" panose="02010609060101010101" pitchFamily="2" charset="-122"/>
              </a:rPr>
              <a:t>确    认    号</a:t>
            </a:r>
            <a:endParaRPr kumimoji="1" lang="zh-CN" altLang="en-US" sz="1600">
              <a:solidFill>
                <a:srgbClr val="000000"/>
              </a:solidFill>
              <a:latin typeface="Arial" panose="020B0604020202020204" pitchFamily="34" charset="0"/>
              <a:ea typeface="黑体" panose="02010609060101010101" pitchFamily="2" charset="-122"/>
            </a:endParaRPr>
          </a:p>
        </p:txBody>
      </p:sp>
      <p:sp>
        <p:nvSpPr>
          <p:cNvPr id="26" name="Line 22"/>
          <p:cNvSpPr>
            <a:spLocks noChangeShapeType="1"/>
          </p:cNvSpPr>
          <p:nvPr/>
        </p:nvSpPr>
        <p:spPr bwMode="auto">
          <a:xfrm>
            <a:off x="2446338" y="2798763"/>
            <a:ext cx="0" cy="46355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sp>
        <p:nvSpPr>
          <p:cNvPr id="27" name="Line 23"/>
          <p:cNvSpPr>
            <a:spLocks noChangeShapeType="1"/>
          </p:cNvSpPr>
          <p:nvPr/>
        </p:nvSpPr>
        <p:spPr bwMode="auto">
          <a:xfrm>
            <a:off x="4154488" y="2794000"/>
            <a:ext cx="0" cy="4572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sp>
        <p:nvSpPr>
          <p:cNvPr id="28" name="Line 24"/>
          <p:cNvSpPr>
            <a:spLocks noChangeShapeType="1"/>
          </p:cNvSpPr>
          <p:nvPr/>
        </p:nvSpPr>
        <p:spPr bwMode="auto">
          <a:xfrm>
            <a:off x="3716338" y="2798763"/>
            <a:ext cx="0" cy="46355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sp>
        <p:nvSpPr>
          <p:cNvPr id="29" name="Line 25"/>
          <p:cNvSpPr>
            <a:spLocks noChangeShapeType="1"/>
          </p:cNvSpPr>
          <p:nvPr/>
        </p:nvSpPr>
        <p:spPr bwMode="auto">
          <a:xfrm>
            <a:off x="3933825" y="2798763"/>
            <a:ext cx="0" cy="455612"/>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sp>
        <p:nvSpPr>
          <p:cNvPr id="30" name="Line 26"/>
          <p:cNvSpPr>
            <a:spLocks noChangeShapeType="1"/>
          </p:cNvSpPr>
          <p:nvPr/>
        </p:nvSpPr>
        <p:spPr bwMode="auto">
          <a:xfrm>
            <a:off x="4579938" y="2798763"/>
            <a:ext cx="0" cy="455612"/>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sp>
        <p:nvSpPr>
          <p:cNvPr id="31" name="Line 27"/>
          <p:cNvSpPr>
            <a:spLocks noChangeShapeType="1"/>
          </p:cNvSpPr>
          <p:nvPr/>
        </p:nvSpPr>
        <p:spPr bwMode="auto">
          <a:xfrm>
            <a:off x="4367213" y="2798763"/>
            <a:ext cx="0" cy="455612"/>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sp>
        <p:nvSpPr>
          <p:cNvPr id="32" name="Line 28"/>
          <p:cNvSpPr>
            <a:spLocks noChangeShapeType="1"/>
          </p:cNvSpPr>
          <p:nvPr/>
        </p:nvSpPr>
        <p:spPr bwMode="auto">
          <a:xfrm>
            <a:off x="4797425" y="2798763"/>
            <a:ext cx="0" cy="455612"/>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sp>
        <p:nvSpPr>
          <p:cNvPr id="33" name="Rectangle 29"/>
          <p:cNvSpPr>
            <a:spLocks noChangeArrowheads="1"/>
          </p:cNvSpPr>
          <p:nvPr/>
        </p:nvSpPr>
        <p:spPr bwMode="auto">
          <a:xfrm>
            <a:off x="2713038" y="2876550"/>
            <a:ext cx="756285" cy="334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600">
                <a:solidFill>
                  <a:srgbClr val="000000"/>
                </a:solidFill>
                <a:latin typeface="Arial" panose="020B0604020202020204" pitchFamily="34" charset="0"/>
                <a:ea typeface="黑体" panose="02010609060101010101" pitchFamily="2" charset="-122"/>
              </a:rPr>
              <a:t>保   留</a:t>
            </a:r>
            <a:endParaRPr kumimoji="1" lang="zh-CN" altLang="en-US" sz="1600">
              <a:solidFill>
                <a:srgbClr val="000000"/>
              </a:solidFill>
              <a:latin typeface="Arial" panose="020B0604020202020204" pitchFamily="34" charset="0"/>
              <a:ea typeface="黑体" panose="02010609060101010101" pitchFamily="2" charset="-122"/>
            </a:endParaRPr>
          </a:p>
        </p:txBody>
      </p:sp>
      <p:sp>
        <p:nvSpPr>
          <p:cNvPr id="34" name="Rectangle 30"/>
          <p:cNvSpPr>
            <a:spLocks noChangeArrowheads="1"/>
          </p:cNvSpPr>
          <p:nvPr/>
        </p:nvSpPr>
        <p:spPr bwMode="auto">
          <a:xfrm>
            <a:off x="4772184" y="2811463"/>
            <a:ext cx="290195" cy="504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lnSpc>
                <a:spcPct val="75000"/>
              </a:lnSpc>
            </a:pPr>
            <a:r>
              <a:rPr kumimoji="1" lang="en-US" altLang="zh-CN" sz="1200" b="1">
                <a:solidFill>
                  <a:srgbClr val="000000"/>
                </a:solidFill>
                <a:latin typeface="Arial" panose="020B0604020202020204" pitchFamily="34" charset="0"/>
                <a:ea typeface="黑体" panose="02010609060101010101" pitchFamily="2" charset="-122"/>
              </a:rPr>
              <a:t>F</a:t>
            </a:r>
            <a:endParaRPr kumimoji="1" lang="en-US" altLang="zh-CN" sz="1200" b="1">
              <a:solidFill>
                <a:srgbClr val="000000"/>
              </a:solidFill>
              <a:latin typeface="Arial" panose="020B0604020202020204" pitchFamily="34" charset="0"/>
              <a:ea typeface="黑体" panose="02010609060101010101" pitchFamily="2" charset="-122"/>
            </a:endParaRPr>
          </a:p>
          <a:p>
            <a:pPr algn="ctr" defTabSz="762000" eaLnBrk="0" hangingPunct="0">
              <a:lnSpc>
                <a:spcPct val="75000"/>
              </a:lnSpc>
            </a:pPr>
            <a:r>
              <a:rPr kumimoji="1" lang="en-US" altLang="zh-CN" sz="1200" b="1">
                <a:solidFill>
                  <a:srgbClr val="000000"/>
                </a:solidFill>
                <a:latin typeface="Arial" panose="020B0604020202020204" pitchFamily="34" charset="0"/>
                <a:ea typeface="黑体" panose="02010609060101010101" pitchFamily="2" charset="-122"/>
              </a:rPr>
              <a:t>I</a:t>
            </a:r>
            <a:endParaRPr kumimoji="1" lang="en-US" altLang="zh-CN" sz="1200" b="1">
              <a:solidFill>
                <a:srgbClr val="000000"/>
              </a:solidFill>
              <a:latin typeface="Arial" panose="020B0604020202020204" pitchFamily="34" charset="0"/>
              <a:ea typeface="黑体" panose="02010609060101010101" pitchFamily="2" charset="-122"/>
            </a:endParaRPr>
          </a:p>
          <a:p>
            <a:pPr algn="ctr" defTabSz="762000" eaLnBrk="0" hangingPunct="0">
              <a:lnSpc>
                <a:spcPct val="75000"/>
              </a:lnSpc>
            </a:pPr>
            <a:r>
              <a:rPr kumimoji="1" lang="en-US" altLang="zh-CN" sz="1200" b="1">
                <a:solidFill>
                  <a:srgbClr val="000000"/>
                </a:solidFill>
                <a:latin typeface="Arial" panose="020B0604020202020204" pitchFamily="34" charset="0"/>
                <a:ea typeface="黑体" panose="02010609060101010101" pitchFamily="2" charset="-122"/>
              </a:rPr>
              <a:t>N</a:t>
            </a:r>
            <a:endParaRPr kumimoji="1" lang="en-US" altLang="zh-CN" sz="1200" b="1">
              <a:solidFill>
                <a:srgbClr val="000000"/>
              </a:solidFill>
              <a:latin typeface="Arial" panose="020B0604020202020204" pitchFamily="34" charset="0"/>
              <a:ea typeface="黑体" panose="02010609060101010101" pitchFamily="2" charset="-122"/>
            </a:endParaRPr>
          </a:p>
        </p:txBody>
      </p:sp>
      <p:sp>
        <p:nvSpPr>
          <p:cNvPr id="35" name="Line 31"/>
          <p:cNvSpPr>
            <a:spLocks noChangeShapeType="1"/>
          </p:cNvSpPr>
          <p:nvPr/>
        </p:nvSpPr>
        <p:spPr bwMode="auto">
          <a:xfrm>
            <a:off x="1609725" y="781050"/>
            <a:ext cx="6794500" cy="0"/>
          </a:xfrm>
          <a:prstGeom prst="line">
            <a:avLst/>
          </a:prstGeom>
          <a:noFill/>
          <a:ln w="12700">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sp>
        <p:nvSpPr>
          <p:cNvPr id="36" name="Rectangle 32"/>
          <p:cNvSpPr>
            <a:spLocks noChangeArrowheads="1"/>
          </p:cNvSpPr>
          <p:nvPr/>
        </p:nvSpPr>
        <p:spPr bwMode="auto">
          <a:xfrm>
            <a:off x="4673600" y="620713"/>
            <a:ext cx="726440" cy="36576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800">
                <a:solidFill>
                  <a:srgbClr val="000000"/>
                </a:solidFill>
                <a:latin typeface="Arial" panose="020B0604020202020204" pitchFamily="34" charset="0"/>
                <a:ea typeface="黑体" panose="02010609060101010101" pitchFamily="2" charset="-122"/>
              </a:rPr>
              <a:t>32 </a:t>
            </a:r>
            <a:r>
              <a:rPr kumimoji="1" lang="zh-CN" altLang="en-US" sz="1800">
                <a:solidFill>
                  <a:srgbClr val="000000"/>
                </a:solidFill>
                <a:latin typeface="Arial" panose="020B0604020202020204" pitchFamily="34" charset="0"/>
                <a:ea typeface="黑体" panose="02010609060101010101" pitchFamily="2" charset="-122"/>
              </a:rPr>
              <a:t>位</a:t>
            </a:r>
            <a:endParaRPr kumimoji="1" lang="zh-CN" altLang="en-US" sz="1800">
              <a:solidFill>
                <a:srgbClr val="000000"/>
              </a:solidFill>
              <a:latin typeface="Arial" panose="020B0604020202020204" pitchFamily="34" charset="0"/>
              <a:ea typeface="黑体" panose="02010609060101010101" pitchFamily="2" charset="-122"/>
            </a:endParaRPr>
          </a:p>
        </p:txBody>
      </p:sp>
      <p:sp>
        <p:nvSpPr>
          <p:cNvPr id="37" name="Line 37"/>
          <p:cNvSpPr>
            <a:spLocks noChangeShapeType="1"/>
          </p:cNvSpPr>
          <p:nvPr/>
        </p:nvSpPr>
        <p:spPr bwMode="auto">
          <a:xfrm>
            <a:off x="1595438" y="1289050"/>
            <a:ext cx="6800850"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sp>
        <p:nvSpPr>
          <p:cNvPr id="38" name="Line 38"/>
          <p:cNvSpPr>
            <a:spLocks noChangeShapeType="1"/>
          </p:cNvSpPr>
          <p:nvPr/>
        </p:nvSpPr>
        <p:spPr bwMode="auto">
          <a:xfrm>
            <a:off x="1595438" y="1155700"/>
            <a:ext cx="0" cy="13335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sp>
        <p:nvSpPr>
          <p:cNvPr id="39" name="Line 39"/>
          <p:cNvSpPr>
            <a:spLocks noChangeShapeType="1"/>
          </p:cNvSpPr>
          <p:nvPr/>
        </p:nvSpPr>
        <p:spPr bwMode="auto">
          <a:xfrm>
            <a:off x="1808163" y="1089025"/>
            <a:ext cx="0" cy="20002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sp>
        <p:nvSpPr>
          <p:cNvPr id="40" name="Line 40"/>
          <p:cNvSpPr>
            <a:spLocks noChangeShapeType="1"/>
          </p:cNvSpPr>
          <p:nvPr/>
        </p:nvSpPr>
        <p:spPr bwMode="auto">
          <a:xfrm>
            <a:off x="2020888" y="1089025"/>
            <a:ext cx="0" cy="20002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sp>
        <p:nvSpPr>
          <p:cNvPr id="41" name="Line 41"/>
          <p:cNvSpPr>
            <a:spLocks noChangeShapeType="1"/>
          </p:cNvSpPr>
          <p:nvPr/>
        </p:nvSpPr>
        <p:spPr bwMode="auto">
          <a:xfrm>
            <a:off x="2233613" y="1089025"/>
            <a:ext cx="0" cy="20002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sp>
        <p:nvSpPr>
          <p:cNvPr id="42" name="Line 42"/>
          <p:cNvSpPr>
            <a:spLocks noChangeShapeType="1"/>
          </p:cNvSpPr>
          <p:nvPr/>
        </p:nvSpPr>
        <p:spPr bwMode="auto">
          <a:xfrm>
            <a:off x="2446338" y="1089025"/>
            <a:ext cx="0" cy="20002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sp>
        <p:nvSpPr>
          <p:cNvPr id="43" name="Line 43"/>
          <p:cNvSpPr>
            <a:spLocks noChangeShapeType="1"/>
          </p:cNvSpPr>
          <p:nvPr/>
        </p:nvSpPr>
        <p:spPr bwMode="auto">
          <a:xfrm>
            <a:off x="2659063" y="1089025"/>
            <a:ext cx="0" cy="20002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sp>
        <p:nvSpPr>
          <p:cNvPr id="44" name="Line 44"/>
          <p:cNvSpPr>
            <a:spLocks noChangeShapeType="1"/>
          </p:cNvSpPr>
          <p:nvPr/>
        </p:nvSpPr>
        <p:spPr bwMode="auto">
          <a:xfrm>
            <a:off x="2870200" y="1089025"/>
            <a:ext cx="0" cy="20002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sp>
        <p:nvSpPr>
          <p:cNvPr id="45" name="Line 45"/>
          <p:cNvSpPr>
            <a:spLocks noChangeShapeType="1"/>
          </p:cNvSpPr>
          <p:nvPr/>
        </p:nvSpPr>
        <p:spPr bwMode="auto">
          <a:xfrm>
            <a:off x="3082925" y="1089025"/>
            <a:ext cx="0" cy="20002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sp>
        <p:nvSpPr>
          <p:cNvPr id="46" name="Line 46"/>
          <p:cNvSpPr>
            <a:spLocks noChangeShapeType="1"/>
          </p:cNvSpPr>
          <p:nvPr/>
        </p:nvSpPr>
        <p:spPr bwMode="auto">
          <a:xfrm>
            <a:off x="3295650" y="1155700"/>
            <a:ext cx="0" cy="13335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sp>
        <p:nvSpPr>
          <p:cNvPr id="47" name="Line 47"/>
          <p:cNvSpPr>
            <a:spLocks noChangeShapeType="1"/>
          </p:cNvSpPr>
          <p:nvPr/>
        </p:nvSpPr>
        <p:spPr bwMode="auto">
          <a:xfrm>
            <a:off x="3508375" y="1089025"/>
            <a:ext cx="0" cy="20002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sp>
        <p:nvSpPr>
          <p:cNvPr id="48" name="Line 48"/>
          <p:cNvSpPr>
            <a:spLocks noChangeShapeType="1"/>
          </p:cNvSpPr>
          <p:nvPr/>
        </p:nvSpPr>
        <p:spPr bwMode="auto">
          <a:xfrm>
            <a:off x="3721100" y="1089025"/>
            <a:ext cx="0" cy="20002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sp>
        <p:nvSpPr>
          <p:cNvPr id="49" name="Line 49"/>
          <p:cNvSpPr>
            <a:spLocks noChangeShapeType="1"/>
          </p:cNvSpPr>
          <p:nvPr/>
        </p:nvSpPr>
        <p:spPr bwMode="auto">
          <a:xfrm>
            <a:off x="3933825" y="1089025"/>
            <a:ext cx="0" cy="20002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sp>
        <p:nvSpPr>
          <p:cNvPr id="50" name="Line 50"/>
          <p:cNvSpPr>
            <a:spLocks noChangeShapeType="1"/>
          </p:cNvSpPr>
          <p:nvPr/>
        </p:nvSpPr>
        <p:spPr bwMode="auto">
          <a:xfrm>
            <a:off x="4146550" y="1089025"/>
            <a:ext cx="0" cy="20002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sp>
        <p:nvSpPr>
          <p:cNvPr id="51" name="Line 51"/>
          <p:cNvSpPr>
            <a:spLocks noChangeShapeType="1"/>
          </p:cNvSpPr>
          <p:nvPr/>
        </p:nvSpPr>
        <p:spPr bwMode="auto">
          <a:xfrm>
            <a:off x="4359275" y="1089025"/>
            <a:ext cx="0" cy="20002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sp>
        <p:nvSpPr>
          <p:cNvPr id="52" name="Line 52"/>
          <p:cNvSpPr>
            <a:spLocks noChangeShapeType="1"/>
          </p:cNvSpPr>
          <p:nvPr/>
        </p:nvSpPr>
        <p:spPr bwMode="auto">
          <a:xfrm>
            <a:off x="4570413" y="1089025"/>
            <a:ext cx="0" cy="20002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sp>
        <p:nvSpPr>
          <p:cNvPr id="53" name="Line 53"/>
          <p:cNvSpPr>
            <a:spLocks noChangeShapeType="1"/>
          </p:cNvSpPr>
          <p:nvPr/>
        </p:nvSpPr>
        <p:spPr bwMode="auto">
          <a:xfrm>
            <a:off x="4783138" y="1089025"/>
            <a:ext cx="0" cy="20002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sp>
        <p:nvSpPr>
          <p:cNvPr id="54" name="Line 54"/>
          <p:cNvSpPr>
            <a:spLocks noChangeShapeType="1"/>
          </p:cNvSpPr>
          <p:nvPr/>
        </p:nvSpPr>
        <p:spPr bwMode="auto">
          <a:xfrm>
            <a:off x="4995863" y="1155700"/>
            <a:ext cx="0" cy="13335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sp>
        <p:nvSpPr>
          <p:cNvPr id="55" name="Line 55"/>
          <p:cNvSpPr>
            <a:spLocks noChangeShapeType="1"/>
          </p:cNvSpPr>
          <p:nvPr/>
        </p:nvSpPr>
        <p:spPr bwMode="auto">
          <a:xfrm>
            <a:off x="5208588" y="1089025"/>
            <a:ext cx="0" cy="20002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sp>
        <p:nvSpPr>
          <p:cNvPr id="56" name="Line 56"/>
          <p:cNvSpPr>
            <a:spLocks noChangeShapeType="1"/>
          </p:cNvSpPr>
          <p:nvPr/>
        </p:nvSpPr>
        <p:spPr bwMode="auto">
          <a:xfrm>
            <a:off x="5421313" y="1089025"/>
            <a:ext cx="0" cy="20002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sp>
        <p:nvSpPr>
          <p:cNvPr id="57" name="Line 57"/>
          <p:cNvSpPr>
            <a:spLocks noChangeShapeType="1"/>
          </p:cNvSpPr>
          <p:nvPr/>
        </p:nvSpPr>
        <p:spPr bwMode="auto">
          <a:xfrm>
            <a:off x="5634038" y="1089025"/>
            <a:ext cx="0" cy="20002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sp>
        <p:nvSpPr>
          <p:cNvPr id="58" name="Line 58"/>
          <p:cNvSpPr>
            <a:spLocks noChangeShapeType="1"/>
          </p:cNvSpPr>
          <p:nvPr/>
        </p:nvSpPr>
        <p:spPr bwMode="auto">
          <a:xfrm>
            <a:off x="5846763" y="1089025"/>
            <a:ext cx="0" cy="20002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sp>
        <p:nvSpPr>
          <p:cNvPr id="59" name="Line 59"/>
          <p:cNvSpPr>
            <a:spLocks noChangeShapeType="1"/>
          </p:cNvSpPr>
          <p:nvPr/>
        </p:nvSpPr>
        <p:spPr bwMode="auto">
          <a:xfrm>
            <a:off x="6059488" y="1089025"/>
            <a:ext cx="0" cy="20002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sp>
        <p:nvSpPr>
          <p:cNvPr id="60" name="Line 60"/>
          <p:cNvSpPr>
            <a:spLocks noChangeShapeType="1"/>
          </p:cNvSpPr>
          <p:nvPr/>
        </p:nvSpPr>
        <p:spPr bwMode="auto">
          <a:xfrm>
            <a:off x="6270625" y="1089025"/>
            <a:ext cx="0" cy="20002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sp>
        <p:nvSpPr>
          <p:cNvPr id="61" name="Line 61"/>
          <p:cNvSpPr>
            <a:spLocks noChangeShapeType="1"/>
          </p:cNvSpPr>
          <p:nvPr/>
        </p:nvSpPr>
        <p:spPr bwMode="auto">
          <a:xfrm>
            <a:off x="6483350" y="1089025"/>
            <a:ext cx="0" cy="20002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sp>
        <p:nvSpPr>
          <p:cNvPr id="62" name="Line 62"/>
          <p:cNvSpPr>
            <a:spLocks noChangeShapeType="1"/>
          </p:cNvSpPr>
          <p:nvPr/>
        </p:nvSpPr>
        <p:spPr bwMode="auto">
          <a:xfrm>
            <a:off x="6696075" y="1155700"/>
            <a:ext cx="0" cy="13335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sp>
        <p:nvSpPr>
          <p:cNvPr id="63" name="Line 63"/>
          <p:cNvSpPr>
            <a:spLocks noChangeShapeType="1"/>
          </p:cNvSpPr>
          <p:nvPr/>
        </p:nvSpPr>
        <p:spPr bwMode="auto">
          <a:xfrm>
            <a:off x="6908800" y="1089025"/>
            <a:ext cx="0" cy="20002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sp>
        <p:nvSpPr>
          <p:cNvPr id="64" name="Line 64"/>
          <p:cNvSpPr>
            <a:spLocks noChangeShapeType="1"/>
          </p:cNvSpPr>
          <p:nvPr/>
        </p:nvSpPr>
        <p:spPr bwMode="auto">
          <a:xfrm>
            <a:off x="7121525" y="1089025"/>
            <a:ext cx="0" cy="20002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sp>
        <p:nvSpPr>
          <p:cNvPr id="65" name="Line 65"/>
          <p:cNvSpPr>
            <a:spLocks noChangeShapeType="1"/>
          </p:cNvSpPr>
          <p:nvPr/>
        </p:nvSpPr>
        <p:spPr bwMode="auto">
          <a:xfrm>
            <a:off x="7334250" y="1089025"/>
            <a:ext cx="0" cy="20002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sp>
        <p:nvSpPr>
          <p:cNvPr id="66" name="Line 66"/>
          <p:cNvSpPr>
            <a:spLocks noChangeShapeType="1"/>
          </p:cNvSpPr>
          <p:nvPr/>
        </p:nvSpPr>
        <p:spPr bwMode="auto">
          <a:xfrm>
            <a:off x="7546975" y="1089025"/>
            <a:ext cx="0" cy="20002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sp>
        <p:nvSpPr>
          <p:cNvPr id="67" name="Line 67"/>
          <p:cNvSpPr>
            <a:spLocks noChangeShapeType="1"/>
          </p:cNvSpPr>
          <p:nvPr/>
        </p:nvSpPr>
        <p:spPr bwMode="auto">
          <a:xfrm>
            <a:off x="7759700" y="1089025"/>
            <a:ext cx="0" cy="20002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sp>
        <p:nvSpPr>
          <p:cNvPr id="68" name="Line 68"/>
          <p:cNvSpPr>
            <a:spLocks noChangeShapeType="1"/>
          </p:cNvSpPr>
          <p:nvPr/>
        </p:nvSpPr>
        <p:spPr bwMode="auto">
          <a:xfrm>
            <a:off x="7970838" y="1089025"/>
            <a:ext cx="0" cy="20002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sp>
        <p:nvSpPr>
          <p:cNvPr id="69" name="Line 69"/>
          <p:cNvSpPr>
            <a:spLocks noChangeShapeType="1"/>
          </p:cNvSpPr>
          <p:nvPr/>
        </p:nvSpPr>
        <p:spPr bwMode="auto">
          <a:xfrm>
            <a:off x="8183563" y="1089025"/>
            <a:ext cx="0" cy="20002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sp>
        <p:nvSpPr>
          <p:cNvPr id="70" name="Line 70"/>
          <p:cNvSpPr>
            <a:spLocks noChangeShapeType="1"/>
          </p:cNvSpPr>
          <p:nvPr/>
        </p:nvSpPr>
        <p:spPr bwMode="auto">
          <a:xfrm>
            <a:off x="8396288" y="1155700"/>
            <a:ext cx="0" cy="13335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sp>
        <p:nvSpPr>
          <p:cNvPr id="71" name="Rectangle 71"/>
          <p:cNvSpPr>
            <a:spLocks noChangeArrowheads="1"/>
          </p:cNvSpPr>
          <p:nvPr/>
        </p:nvSpPr>
        <p:spPr bwMode="auto">
          <a:xfrm>
            <a:off x="1736725" y="1022350"/>
            <a:ext cx="1417638" cy="20002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72" name="Rectangle 72"/>
          <p:cNvSpPr>
            <a:spLocks noChangeArrowheads="1"/>
          </p:cNvSpPr>
          <p:nvPr/>
        </p:nvSpPr>
        <p:spPr bwMode="auto">
          <a:xfrm>
            <a:off x="3436938" y="1022350"/>
            <a:ext cx="1417637" cy="20002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73" name="Rectangle 73"/>
          <p:cNvSpPr>
            <a:spLocks noChangeArrowheads="1"/>
          </p:cNvSpPr>
          <p:nvPr/>
        </p:nvSpPr>
        <p:spPr bwMode="auto">
          <a:xfrm>
            <a:off x="5137150" y="1022350"/>
            <a:ext cx="1417638" cy="20002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74" name="Rectangle 74"/>
          <p:cNvSpPr>
            <a:spLocks noChangeArrowheads="1"/>
          </p:cNvSpPr>
          <p:nvPr/>
        </p:nvSpPr>
        <p:spPr bwMode="auto">
          <a:xfrm>
            <a:off x="6837363" y="1022350"/>
            <a:ext cx="1417637" cy="20002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75" name="Rectangle 76"/>
          <p:cNvSpPr>
            <a:spLocks noChangeArrowheads="1"/>
          </p:cNvSpPr>
          <p:nvPr/>
        </p:nvSpPr>
        <p:spPr bwMode="auto">
          <a:xfrm>
            <a:off x="4570413" y="2811463"/>
            <a:ext cx="290195" cy="504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lnSpc>
                <a:spcPct val="75000"/>
              </a:lnSpc>
            </a:pPr>
            <a:r>
              <a:rPr kumimoji="1" lang="en-US" altLang="zh-CN" sz="1200" b="1">
                <a:solidFill>
                  <a:srgbClr val="000000"/>
                </a:solidFill>
                <a:latin typeface="Arial" panose="020B0604020202020204" pitchFamily="34" charset="0"/>
                <a:ea typeface="黑体" panose="02010609060101010101" pitchFamily="2" charset="-122"/>
              </a:rPr>
              <a:t>S</a:t>
            </a:r>
            <a:endParaRPr kumimoji="1" lang="en-US" altLang="zh-CN" sz="1200" b="1">
              <a:solidFill>
                <a:srgbClr val="000000"/>
              </a:solidFill>
              <a:latin typeface="Arial" panose="020B0604020202020204" pitchFamily="34" charset="0"/>
              <a:ea typeface="黑体" panose="02010609060101010101" pitchFamily="2" charset="-122"/>
            </a:endParaRPr>
          </a:p>
          <a:p>
            <a:pPr defTabSz="762000" eaLnBrk="0" hangingPunct="0">
              <a:lnSpc>
                <a:spcPct val="75000"/>
              </a:lnSpc>
            </a:pPr>
            <a:r>
              <a:rPr kumimoji="1" lang="en-US" altLang="zh-CN" sz="1200" b="1">
                <a:solidFill>
                  <a:srgbClr val="000000"/>
                </a:solidFill>
                <a:latin typeface="Arial" panose="020B0604020202020204" pitchFamily="34" charset="0"/>
                <a:ea typeface="黑体" panose="02010609060101010101" pitchFamily="2" charset="-122"/>
              </a:rPr>
              <a:t>Y</a:t>
            </a:r>
            <a:endParaRPr kumimoji="1" lang="en-US" altLang="zh-CN" sz="1200" b="1">
              <a:solidFill>
                <a:srgbClr val="000000"/>
              </a:solidFill>
              <a:latin typeface="Arial" panose="020B0604020202020204" pitchFamily="34" charset="0"/>
              <a:ea typeface="黑体" panose="02010609060101010101" pitchFamily="2" charset="-122"/>
            </a:endParaRPr>
          </a:p>
          <a:p>
            <a:pPr defTabSz="762000" eaLnBrk="0" hangingPunct="0">
              <a:lnSpc>
                <a:spcPct val="75000"/>
              </a:lnSpc>
            </a:pPr>
            <a:r>
              <a:rPr kumimoji="1" lang="en-US" altLang="zh-CN" sz="1200" b="1">
                <a:solidFill>
                  <a:srgbClr val="000000"/>
                </a:solidFill>
                <a:latin typeface="Arial" panose="020B0604020202020204" pitchFamily="34" charset="0"/>
                <a:ea typeface="黑体" panose="02010609060101010101" pitchFamily="2" charset="-122"/>
              </a:rPr>
              <a:t>N</a:t>
            </a:r>
            <a:endParaRPr kumimoji="1" lang="en-US" altLang="zh-CN" sz="1200" b="1">
              <a:solidFill>
                <a:srgbClr val="000000"/>
              </a:solidFill>
              <a:latin typeface="Arial" panose="020B0604020202020204" pitchFamily="34" charset="0"/>
              <a:ea typeface="黑体" panose="02010609060101010101" pitchFamily="2" charset="-122"/>
            </a:endParaRPr>
          </a:p>
        </p:txBody>
      </p:sp>
      <p:sp>
        <p:nvSpPr>
          <p:cNvPr id="76" name="Rectangle 77"/>
          <p:cNvSpPr>
            <a:spLocks noChangeArrowheads="1"/>
          </p:cNvSpPr>
          <p:nvPr/>
        </p:nvSpPr>
        <p:spPr bwMode="auto">
          <a:xfrm>
            <a:off x="4359275" y="2811463"/>
            <a:ext cx="290195" cy="504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lnSpc>
                <a:spcPct val="75000"/>
              </a:lnSpc>
            </a:pPr>
            <a:r>
              <a:rPr kumimoji="1" lang="en-US" altLang="zh-CN" sz="1200" b="1">
                <a:solidFill>
                  <a:srgbClr val="000000"/>
                </a:solidFill>
                <a:latin typeface="Arial" panose="020B0604020202020204" pitchFamily="34" charset="0"/>
                <a:ea typeface="黑体" panose="02010609060101010101" pitchFamily="2" charset="-122"/>
              </a:rPr>
              <a:t>R</a:t>
            </a:r>
            <a:endParaRPr kumimoji="1" lang="en-US" altLang="zh-CN" sz="1200" b="1">
              <a:solidFill>
                <a:srgbClr val="000000"/>
              </a:solidFill>
              <a:latin typeface="Arial" panose="020B0604020202020204" pitchFamily="34" charset="0"/>
              <a:ea typeface="黑体" panose="02010609060101010101" pitchFamily="2" charset="-122"/>
            </a:endParaRPr>
          </a:p>
          <a:p>
            <a:pPr defTabSz="762000" eaLnBrk="0" hangingPunct="0">
              <a:lnSpc>
                <a:spcPct val="75000"/>
              </a:lnSpc>
            </a:pPr>
            <a:r>
              <a:rPr kumimoji="1" lang="en-US" altLang="zh-CN" sz="1200" b="1">
                <a:solidFill>
                  <a:srgbClr val="000000"/>
                </a:solidFill>
                <a:latin typeface="Arial" panose="020B0604020202020204" pitchFamily="34" charset="0"/>
                <a:ea typeface="黑体" panose="02010609060101010101" pitchFamily="2" charset="-122"/>
              </a:rPr>
              <a:t>S</a:t>
            </a:r>
            <a:endParaRPr kumimoji="1" lang="en-US" altLang="zh-CN" sz="1200" b="1">
              <a:solidFill>
                <a:srgbClr val="000000"/>
              </a:solidFill>
              <a:latin typeface="Arial" panose="020B0604020202020204" pitchFamily="34" charset="0"/>
              <a:ea typeface="黑体" panose="02010609060101010101" pitchFamily="2" charset="-122"/>
            </a:endParaRPr>
          </a:p>
          <a:p>
            <a:pPr defTabSz="762000" eaLnBrk="0" hangingPunct="0">
              <a:lnSpc>
                <a:spcPct val="75000"/>
              </a:lnSpc>
            </a:pPr>
            <a:r>
              <a:rPr kumimoji="1" lang="en-US" altLang="zh-CN" sz="1200" b="1">
                <a:solidFill>
                  <a:srgbClr val="000000"/>
                </a:solidFill>
                <a:latin typeface="Arial" panose="020B0604020202020204" pitchFamily="34" charset="0"/>
                <a:ea typeface="黑体" panose="02010609060101010101" pitchFamily="2" charset="-122"/>
              </a:rPr>
              <a:t>T</a:t>
            </a:r>
            <a:endParaRPr kumimoji="1" lang="en-US" altLang="zh-CN" sz="1200" b="1">
              <a:solidFill>
                <a:srgbClr val="000000"/>
              </a:solidFill>
              <a:latin typeface="Arial" panose="020B0604020202020204" pitchFamily="34" charset="0"/>
              <a:ea typeface="黑体" panose="02010609060101010101" pitchFamily="2" charset="-122"/>
            </a:endParaRPr>
          </a:p>
        </p:txBody>
      </p:sp>
      <p:sp>
        <p:nvSpPr>
          <p:cNvPr id="77" name="Rectangle 78"/>
          <p:cNvSpPr>
            <a:spLocks noChangeArrowheads="1"/>
          </p:cNvSpPr>
          <p:nvPr/>
        </p:nvSpPr>
        <p:spPr bwMode="auto">
          <a:xfrm>
            <a:off x="4132263" y="2811463"/>
            <a:ext cx="290195" cy="504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lnSpc>
                <a:spcPct val="75000"/>
              </a:lnSpc>
            </a:pPr>
            <a:r>
              <a:rPr kumimoji="1" lang="en-US" altLang="zh-CN" sz="1200" b="1">
                <a:solidFill>
                  <a:srgbClr val="000000"/>
                </a:solidFill>
                <a:latin typeface="Arial" panose="020B0604020202020204" pitchFamily="34" charset="0"/>
                <a:ea typeface="黑体" panose="02010609060101010101" pitchFamily="2" charset="-122"/>
              </a:rPr>
              <a:t>P</a:t>
            </a:r>
            <a:endParaRPr kumimoji="1" lang="en-US" altLang="zh-CN" sz="1200" b="1">
              <a:solidFill>
                <a:srgbClr val="000000"/>
              </a:solidFill>
              <a:latin typeface="Arial" panose="020B0604020202020204" pitchFamily="34" charset="0"/>
              <a:ea typeface="黑体" panose="02010609060101010101" pitchFamily="2" charset="-122"/>
            </a:endParaRPr>
          </a:p>
          <a:p>
            <a:pPr defTabSz="762000" eaLnBrk="0" hangingPunct="0">
              <a:lnSpc>
                <a:spcPct val="75000"/>
              </a:lnSpc>
            </a:pPr>
            <a:r>
              <a:rPr kumimoji="1" lang="en-US" altLang="zh-CN" sz="1200" b="1">
                <a:solidFill>
                  <a:srgbClr val="000000"/>
                </a:solidFill>
                <a:latin typeface="Arial" panose="020B0604020202020204" pitchFamily="34" charset="0"/>
                <a:ea typeface="黑体" panose="02010609060101010101" pitchFamily="2" charset="-122"/>
              </a:rPr>
              <a:t>S</a:t>
            </a:r>
            <a:endParaRPr kumimoji="1" lang="en-US" altLang="zh-CN" sz="1200" b="1">
              <a:solidFill>
                <a:srgbClr val="000000"/>
              </a:solidFill>
              <a:latin typeface="Arial" panose="020B0604020202020204" pitchFamily="34" charset="0"/>
              <a:ea typeface="黑体" panose="02010609060101010101" pitchFamily="2" charset="-122"/>
            </a:endParaRPr>
          </a:p>
          <a:p>
            <a:pPr defTabSz="762000" eaLnBrk="0" hangingPunct="0">
              <a:lnSpc>
                <a:spcPct val="75000"/>
              </a:lnSpc>
            </a:pPr>
            <a:r>
              <a:rPr kumimoji="1" lang="en-US" altLang="zh-CN" sz="1200" b="1">
                <a:solidFill>
                  <a:srgbClr val="000000"/>
                </a:solidFill>
                <a:latin typeface="Arial" panose="020B0604020202020204" pitchFamily="34" charset="0"/>
                <a:ea typeface="黑体" panose="02010609060101010101" pitchFamily="2" charset="-122"/>
              </a:rPr>
              <a:t>H</a:t>
            </a:r>
            <a:endParaRPr kumimoji="1" lang="en-US" altLang="zh-CN" sz="1200" b="1">
              <a:solidFill>
                <a:srgbClr val="000000"/>
              </a:solidFill>
              <a:latin typeface="Arial" panose="020B0604020202020204" pitchFamily="34" charset="0"/>
              <a:ea typeface="黑体" panose="02010609060101010101" pitchFamily="2" charset="-122"/>
            </a:endParaRPr>
          </a:p>
        </p:txBody>
      </p:sp>
      <p:sp>
        <p:nvSpPr>
          <p:cNvPr id="78" name="Rectangle 79"/>
          <p:cNvSpPr>
            <a:spLocks noChangeArrowheads="1"/>
          </p:cNvSpPr>
          <p:nvPr/>
        </p:nvSpPr>
        <p:spPr bwMode="auto">
          <a:xfrm>
            <a:off x="3919538" y="2811463"/>
            <a:ext cx="290195" cy="504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lnSpc>
                <a:spcPct val="75000"/>
              </a:lnSpc>
            </a:pPr>
            <a:r>
              <a:rPr kumimoji="1" lang="en-US" altLang="zh-CN" sz="1200" b="1">
                <a:solidFill>
                  <a:srgbClr val="000000"/>
                </a:solidFill>
                <a:latin typeface="Arial" panose="020B0604020202020204" pitchFamily="34" charset="0"/>
                <a:ea typeface="黑体" panose="02010609060101010101" pitchFamily="2" charset="-122"/>
              </a:rPr>
              <a:t>A</a:t>
            </a:r>
            <a:endParaRPr kumimoji="1" lang="en-US" altLang="zh-CN" sz="1200" b="1">
              <a:solidFill>
                <a:srgbClr val="000000"/>
              </a:solidFill>
              <a:latin typeface="Arial" panose="020B0604020202020204" pitchFamily="34" charset="0"/>
              <a:ea typeface="黑体" panose="02010609060101010101" pitchFamily="2" charset="-122"/>
            </a:endParaRPr>
          </a:p>
          <a:p>
            <a:pPr defTabSz="762000" eaLnBrk="0" hangingPunct="0">
              <a:lnSpc>
                <a:spcPct val="75000"/>
              </a:lnSpc>
            </a:pPr>
            <a:r>
              <a:rPr kumimoji="1" lang="en-US" altLang="zh-CN" sz="1200" b="1">
                <a:solidFill>
                  <a:srgbClr val="000000"/>
                </a:solidFill>
                <a:latin typeface="Arial" panose="020B0604020202020204" pitchFamily="34" charset="0"/>
                <a:ea typeface="黑体" panose="02010609060101010101" pitchFamily="2" charset="-122"/>
              </a:rPr>
              <a:t>C</a:t>
            </a:r>
            <a:endParaRPr kumimoji="1" lang="en-US" altLang="zh-CN" sz="1200" b="1">
              <a:solidFill>
                <a:srgbClr val="000000"/>
              </a:solidFill>
              <a:latin typeface="Arial" panose="020B0604020202020204" pitchFamily="34" charset="0"/>
              <a:ea typeface="黑体" panose="02010609060101010101" pitchFamily="2" charset="-122"/>
            </a:endParaRPr>
          </a:p>
          <a:p>
            <a:pPr defTabSz="762000" eaLnBrk="0" hangingPunct="0">
              <a:lnSpc>
                <a:spcPct val="75000"/>
              </a:lnSpc>
            </a:pPr>
            <a:r>
              <a:rPr kumimoji="1" lang="en-US" altLang="zh-CN" sz="1200" b="1">
                <a:solidFill>
                  <a:srgbClr val="000000"/>
                </a:solidFill>
                <a:latin typeface="Arial" panose="020B0604020202020204" pitchFamily="34" charset="0"/>
                <a:ea typeface="黑体" panose="02010609060101010101" pitchFamily="2" charset="-122"/>
              </a:rPr>
              <a:t>K</a:t>
            </a:r>
            <a:endParaRPr kumimoji="1" lang="en-US" altLang="zh-CN" sz="1200" b="1">
              <a:solidFill>
                <a:srgbClr val="000000"/>
              </a:solidFill>
              <a:latin typeface="Arial" panose="020B0604020202020204" pitchFamily="34" charset="0"/>
              <a:ea typeface="黑体" panose="02010609060101010101" pitchFamily="2" charset="-122"/>
            </a:endParaRPr>
          </a:p>
        </p:txBody>
      </p:sp>
      <p:sp>
        <p:nvSpPr>
          <p:cNvPr id="79" name="Rectangle 80"/>
          <p:cNvSpPr>
            <a:spLocks noChangeArrowheads="1"/>
          </p:cNvSpPr>
          <p:nvPr/>
        </p:nvSpPr>
        <p:spPr bwMode="auto">
          <a:xfrm>
            <a:off x="3687763" y="2811463"/>
            <a:ext cx="299085" cy="504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lnSpc>
                <a:spcPct val="75000"/>
              </a:lnSpc>
            </a:pPr>
            <a:r>
              <a:rPr kumimoji="1" lang="en-US" altLang="zh-CN" sz="1200" b="1">
                <a:solidFill>
                  <a:srgbClr val="000000"/>
                </a:solidFill>
                <a:latin typeface="Arial" panose="020B0604020202020204" pitchFamily="34" charset="0"/>
                <a:ea typeface="黑体" panose="02010609060101010101" pitchFamily="2" charset="-122"/>
              </a:rPr>
              <a:t>U</a:t>
            </a:r>
            <a:endParaRPr kumimoji="1" lang="en-US" altLang="zh-CN" sz="1200" b="1">
              <a:solidFill>
                <a:srgbClr val="000000"/>
              </a:solidFill>
              <a:latin typeface="Arial" panose="020B0604020202020204" pitchFamily="34" charset="0"/>
              <a:ea typeface="黑体" panose="02010609060101010101" pitchFamily="2" charset="-122"/>
            </a:endParaRPr>
          </a:p>
          <a:p>
            <a:pPr defTabSz="762000" eaLnBrk="0" hangingPunct="0">
              <a:lnSpc>
                <a:spcPct val="75000"/>
              </a:lnSpc>
            </a:pPr>
            <a:r>
              <a:rPr kumimoji="1" lang="en-US" altLang="zh-CN" sz="1200" b="1">
                <a:solidFill>
                  <a:srgbClr val="000000"/>
                </a:solidFill>
                <a:latin typeface="Arial" panose="020B0604020202020204" pitchFamily="34" charset="0"/>
                <a:ea typeface="黑体" panose="02010609060101010101" pitchFamily="2" charset="-122"/>
              </a:rPr>
              <a:t>R</a:t>
            </a:r>
            <a:endParaRPr kumimoji="1" lang="en-US" altLang="zh-CN" sz="1200" b="1">
              <a:solidFill>
                <a:srgbClr val="000000"/>
              </a:solidFill>
              <a:latin typeface="Arial" panose="020B0604020202020204" pitchFamily="34" charset="0"/>
              <a:ea typeface="黑体" panose="02010609060101010101" pitchFamily="2" charset="-122"/>
            </a:endParaRPr>
          </a:p>
          <a:p>
            <a:pPr defTabSz="762000" eaLnBrk="0" hangingPunct="0">
              <a:lnSpc>
                <a:spcPct val="75000"/>
              </a:lnSpc>
            </a:pPr>
            <a:r>
              <a:rPr kumimoji="1" lang="en-US" altLang="zh-CN" sz="1200" b="1">
                <a:solidFill>
                  <a:srgbClr val="000000"/>
                </a:solidFill>
                <a:latin typeface="Arial" panose="020B0604020202020204" pitchFamily="34" charset="0"/>
                <a:ea typeface="黑体" panose="02010609060101010101" pitchFamily="2" charset="-122"/>
              </a:rPr>
              <a:t>G</a:t>
            </a:r>
            <a:endParaRPr kumimoji="1" lang="en-US" altLang="zh-CN" sz="1200" b="1">
              <a:solidFill>
                <a:srgbClr val="000000"/>
              </a:solidFill>
              <a:latin typeface="Arial" panose="020B0604020202020204" pitchFamily="34" charset="0"/>
              <a:ea typeface="黑体" panose="02010609060101010101" pitchFamily="2" charset="-122"/>
            </a:endParaRPr>
          </a:p>
        </p:txBody>
      </p:sp>
      <p:sp>
        <p:nvSpPr>
          <p:cNvPr id="80" name="Rectangle 81"/>
          <p:cNvSpPr>
            <a:spLocks noChangeArrowheads="1"/>
          </p:cNvSpPr>
          <p:nvPr/>
        </p:nvSpPr>
        <p:spPr bwMode="auto">
          <a:xfrm>
            <a:off x="1266825" y="903288"/>
            <a:ext cx="7221855" cy="334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600">
                <a:solidFill>
                  <a:srgbClr val="000000"/>
                </a:solidFill>
                <a:latin typeface="Arial" panose="020B0604020202020204" pitchFamily="34" charset="0"/>
                <a:ea typeface="黑体" panose="02010609060101010101" pitchFamily="2" charset="-122"/>
              </a:rPr>
              <a:t>位  </a:t>
            </a:r>
            <a:r>
              <a:rPr kumimoji="1" lang="en-US" altLang="zh-CN" sz="1600">
                <a:solidFill>
                  <a:srgbClr val="000000"/>
                </a:solidFill>
                <a:latin typeface="Arial" panose="020B0604020202020204" pitchFamily="34" charset="0"/>
                <a:ea typeface="黑体" panose="02010609060101010101" pitchFamily="2" charset="-122"/>
              </a:rPr>
              <a:t>0                           8                           16                          24                       31</a:t>
            </a:r>
            <a:endParaRPr kumimoji="1" lang="en-US" altLang="zh-CN" sz="1600">
              <a:solidFill>
                <a:srgbClr val="000000"/>
              </a:solidFill>
              <a:latin typeface="Arial" panose="020B0604020202020204" pitchFamily="34" charset="0"/>
              <a:ea typeface="黑体" panose="02010609060101010101" pitchFamily="2" charset="-122"/>
            </a:endParaRPr>
          </a:p>
        </p:txBody>
      </p:sp>
      <p:sp>
        <p:nvSpPr>
          <p:cNvPr id="81" name="Line 82"/>
          <p:cNvSpPr>
            <a:spLocks noChangeShapeType="1"/>
          </p:cNvSpPr>
          <p:nvPr/>
        </p:nvSpPr>
        <p:spPr bwMode="auto">
          <a:xfrm flipH="1">
            <a:off x="6694488" y="3732213"/>
            <a:ext cx="3175" cy="430212"/>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endParaRPr>
          </a:p>
        </p:txBody>
      </p:sp>
      <p:sp>
        <p:nvSpPr>
          <p:cNvPr id="82" name="Rectangle 105"/>
          <p:cNvSpPr>
            <a:spLocks noChangeArrowheads="1"/>
          </p:cNvSpPr>
          <p:nvPr/>
        </p:nvSpPr>
        <p:spPr bwMode="auto">
          <a:xfrm>
            <a:off x="4305300" y="4940300"/>
            <a:ext cx="4305300" cy="49371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83" name="Rectangle 83"/>
          <p:cNvSpPr>
            <a:spLocks noChangeArrowheads="1"/>
          </p:cNvSpPr>
          <p:nvPr/>
        </p:nvSpPr>
        <p:spPr bwMode="auto">
          <a:xfrm>
            <a:off x="7148513" y="3776663"/>
            <a:ext cx="822325" cy="334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762000" eaLnBrk="0" hangingPunct="0"/>
            <a:r>
              <a:rPr kumimoji="1" lang="zh-CN" altLang="en-US" sz="1600">
                <a:solidFill>
                  <a:srgbClr val="000000"/>
                </a:solidFill>
                <a:latin typeface="Arial" panose="020B0604020202020204" pitchFamily="34" charset="0"/>
                <a:ea typeface="黑体" panose="02010609060101010101" pitchFamily="2" charset="-122"/>
              </a:rPr>
              <a:t>填    充</a:t>
            </a:r>
            <a:endParaRPr kumimoji="1" lang="zh-CN" altLang="en-US" sz="1600">
              <a:solidFill>
                <a:srgbClr val="000000"/>
              </a:solidFill>
              <a:latin typeface="Arial" panose="020B0604020202020204" pitchFamily="34" charset="0"/>
              <a:ea typeface="黑体" panose="02010609060101010101" pitchFamily="2" charset="-122"/>
            </a:endParaRPr>
          </a:p>
        </p:txBody>
      </p:sp>
      <p:sp>
        <p:nvSpPr>
          <p:cNvPr id="84" name="Rectangle 84"/>
          <p:cNvSpPr>
            <a:spLocks noChangeArrowheads="1"/>
          </p:cNvSpPr>
          <p:nvPr/>
        </p:nvSpPr>
        <p:spPr bwMode="auto">
          <a:xfrm>
            <a:off x="5691188" y="4995863"/>
            <a:ext cx="1451610" cy="334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a:solidFill>
                  <a:srgbClr val="000000"/>
                </a:solidFill>
                <a:latin typeface="Arial" panose="020B0604020202020204" pitchFamily="34" charset="0"/>
                <a:ea typeface="黑体" panose="02010609060101010101" pitchFamily="2" charset="-122"/>
              </a:rPr>
              <a:t>TCP </a:t>
            </a:r>
            <a:r>
              <a:rPr kumimoji="1" lang="zh-CN" altLang="en-US" sz="1600">
                <a:solidFill>
                  <a:srgbClr val="000000"/>
                </a:solidFill>
                <a:latin typeface="Arial" panose="020B0604020202020204" pitchFamily="34" charset="0"/>
                <a:ea typeface="黑体" panose="02010609060101010101" pitchFamily="2" charset="-122"/>
              </a:rPr>
              <a:t>数据部分</a:t>
            </a:r>
            <a:endParaRPr kumimoji="1" lang="zh-CN" altLang="en-US" sz="1600">
              <a:solidFill>
                <a:srgbClr val="000000"/>
              </a:solidFill>
              <a:latin typeface="Arial" panose="020B0604020202020204" pitchFamily="34" charset="0"/>
              <a:ea typeface="黑体" panose="02010609060101010101" pitchFamily="2" charset="-122"/>
            </a:endParaRPr>
          </a:p>
        </p:txBody>
      </p:sp>
      <p:sp>
        <p:nvSpPr>
          <p:cNvPr id="85" name="Rectangle 85"/>
          <p:cNvSpPr>
            <a:spLocks noChangeArrowheads="1"/>
          </p:cNvSpPr>
          <p:nvPr/>
        </p:nvSpPr>
        <p:spPr bwMode="auto">
          <a:xfrm>
            <a:off x="2878138" y="4914900"/>
            <a:ext cx="1406525" cy="506413"/>
          </a:xfrm>
          <a:prstGeom prst="rect">
            <a:avLst/>
          </a:prstGeom>
          <a:solidFill>
            <a:srgbClr val="FFFFCC"/>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86" name="Rectangle 86"/>
          <p:cNvSpPr>
            <a:spLocks noChangeArrowheads="1"/>
          </p:cNvSpPr>
          <p:nvPr/>
        </p:nvSpPr>
        <p:spPr bwMode="auto">
          <a:xfrm>
            <a:off x="2878138" y="4914900"/>
            <a:ext cx="5757862" cy="506413"/>
          </a:xfrm>
          <a:prstGeom prst="rect">
            <a:avLst/>
          </a:prstGeom>
          <a:noFill/>
          <a:ln w="19050">
            <a:solidFill>
              <a:srgbClr val="333399"/>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000000"/>
              </a:solidFill>
            </a:endParaRPr>
          </a:p>
        </p:txBody>
      </p:sp>
      <p:sp>
        <p:nvSpPr>
          <p:cNvPr id="87" name="Line 87"/>
          <p:cNvSpPr>
            <a:spLocks noChangeShapeType="1"/>
          </p:cNvSpPr>
          <p:nvPr/>
        </p:nvSpPr>
        <p:spPr bwMode="auto">
          <a:xfrm flipH="1">
            <a:off x="3987800" y="6178550"/>
            <a:ext cx="0" cy="4953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endParaRPr>
          </a:p>
        </p:txBody>
      </p:sp>
      <p:sp>
        <p:nvSpPr>
          <p:cNvPr id="88" name="Rectangle 88"/>
          <p:cNvSpPr>
            <a:spLocks noChangeArrowheads="1"/>
          </p:cNvSpPr>
          <p:nvPr/>
        </p:nvSpPr>
        <p:spPr bwMode="auto">
          <a:xfrm>
            <a:off x="3073400" y="5043488"/>
            <a:ext cx="720725"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89" name="Rectangle 89"/>
          <p:cNvSpPr>
            <a:spLocks noChangeArrowheads="1"/>
          </p:cNvSpPr>
          <p:nvPr/>
        </p:nvSpPr>
        <p:spPr bwMode="auto">
          <a:xfrm>
            <a:off x="3081338" y="4995863"/>
            <a:ext cx="1045210" cy="334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a:solidFill>
                  <a:srgbClr val="000000"/>
                </a:solidFill>
                <a:latin typeface="Arial" panose="020B0604020202020204" pitchFamily="34" charset="0"/>
                <a:ea typeface="黑体" panose="02010609060101010101" pitchFamily="2" charset="-122"/>
              </a:rPr>
              <a:t>TCP </a:t>
            </a:r>
            <a:r>
              <a:rPr kumimoji="1" lang="zh-CN" altLang="en-US" sz="1600">
                <a:solidFill>
                  <a:srgbClr val="000000"/>
                </a:solidFill>
                <a:latin typeface="Arial" panose="020B0604020202020204" pitchFamily="34" charset="0"/>
                <a:ea typeface="黑体" panose="02010609060101010101" pitchFamily="2" charset="-122"/>
              </a:rPr>
              <a:t>首部</a:t>
            </a:r>
            <a:endParaRPr kumimoji="1" lang="zh-CN" altLang="en-US" sz="1600">
              <a:solidFill>
                <a:srgbClr val="000000"/>
              </a:solidFill>
              <a:latin typeface="Arial" panose="020B0604020202020204" pitchFamily="34" charset="0"/>
              <a:ea typeface="黑体" panose="02010609060101010101" pitchFamily="2" charset="-122"/>
            </a:endParaRPr>
          </a:p>
        </p:txBody>
      </p:sp>
      <p:sp>
        <p:nvSpPr>
          <p:cNvPr id="90" name="Rectangle 93"/>
          <p:cNvSpPr>
            <a:spLocks noChangeArrowheads="1"/>
          </p:cNvSpPr>
          <p:nvPr/>
        </p:nvSpPr>
        <p:spPr bwMode="auto">
          <a:xfrm>
            <a:off x="1450975" y="5013325"/>
            <a:ext cx="1630363"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762000" eaLnBrk="0" hangingPunct="0"/>
            <a:r>
              <a:rPr kumimoji="1" lang="en-US" altLang="zh-CN" sz="1800">
                <a:solidFill>
                  <a:srgbClr val="000000"/>
                </a:solidFill>
                <a:latin typeface="Arial" panose="020B0604020202020204" pitchFamily="34" charset="0"/>
                <a:ea typeface="黑体" panose="02010609060101010101" pitchFamily="2" charset="-122"/>
              </a:rPr>
              <a:t>TCP </a:t>
            </a:r>
            <a:r>
              <a:rPr kumimoji="1" lang="zh-CN" altLang="en-US" sz="1800">
                <a:solidFill>
                  <a:srgbClr val="000000"/>
                </a:solidFill>
                <a:latin typeface="Arial" panose="020B0604020202020204" pitchFamily="34" charset="0"/>
                <a:ea typeface="黑体" panose="02010609060101010101" pitchFamily="2" charset="-122"/>
              </a:rPr>
              <a:t>报文段</a:t>
            </a:r>
            <a:endParaRPr kumimoji="1" lang="zh-CN" altLang="en-US" sz="1800">
              <a:solidFill>
                <a:srgbClr val="000000"/>
              </a:solidFill>
              <a:latin typeface="Arial" panose="020B0604020202020204" pitchFamily="34" charset="0"/>
              <a:ea typeface="黑体" panose="02010609060101010101" pitchFamily="2" charset="-122"/>
            </a:endParaRPr>
          </a:p>
        </p:txBody>
      </p:sp>
      <p:sp>
        <p:nvSpPr>
          <p:cNvPr id="91" name="Rectangle 94"/>
          <p:cNvSpPr>
            <a:spLocks noChangeArrowheads="1"/>
          </p:cNvSpPr>
          <p:nvPr/>
        </p:nvSpPr>
        <p:spPr bwMode="auto">
          <a:xfrm>
            <a:off x="2865438" y="5862638"/>
            <a:ext cx="5770562" cy="504825"/>
          </a:xfrm>
          <a:prstGeom prst="rect">
            <a:avLst/>
          </a:prstGeom>
          <a:solidFill>
            <a:srgbClr val="FFCCFF"/>
          </a:solidFill>
          <a:ln w="19050">
            <a:solidFill>
              <a:srgbClr val="333399"/>
            </a:solidFill>
            <a:miter lim="800000"/>
          </a:ln>
        </p:spPr>
        <p:txBody>
          <a:bodyPr wrap="none" anchor="ctr"/>
          <a:lstStyle/>
          <a:p>
            <a:endParaRPr lang="zh-CN" altLang="en-US">
              <a:solidFill>
                <a:srgbClr val="000000"/>
              </a:solidFill>
            </a:endParaRPr>
          </a:p>
        </p:txBody>
      </p:sp>
      <p:sp>
        <p:nvSpPr>
          <p:cNvPr id="92" name="Rectangle 96"/>
          <p:cNvSpPr>
            <a:spLocks noChangeArrowheads="1"/>
          </p:cNvSpPr>
          <p:nvPr/>
        </p:nvSpPr>
        <p:spPr bwMode="auto">
          <a:xfrm>
            <a:off x="4886325" y="5921375"/>
            <a:ext cx="1369695"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800">
                <a:solidFill>
                  <a:srgbClr val="000000"/>
                </a:solidFill>
                <a:latin typeface="Arial" panose="020B0604020202020204" pitchFamily="34" charset="0"/>
                <a:ea typeface="黑体" panose="02010609060101010101" pitchFamily="2" charset="-122"/>
              </a:rPr>
              <a:t>IP </a:t>
            </a:r>
            <a:r>
              <a:rPr kumimoji="1" lang="zh-CN" altLang="en-US" sz="1800">
                <a:solidFill>
                  <a:srgbClr val="000000"/>
                </a:solidFill>
                <a:latin typeface="Arial" panose="020B0604020202020204" pitchFamily="34" charset="0"/>
                <a:ea typeface="黑体" panose="02010609060101010101" pitchFamily="2" charset="-122"/>
              </a:rPr>
              <a:t>数据部分</a:t>
            </a:r>
            <a:endParaRPr kumimoji="1" lang="zh-CN" altLang="en-US" sz="1800">
              <a:solidFill>
                <a:srgbClr val="000000"/>
              </a:solidFill>
              <a:latin typeface="Arial" panose="020B0604020202020204" pitchFamily="34" charset="0"/>
              <a:ea typeface="黑体" panose="02010609060101010101" pitchFamily="2" charset="-122"/>
            </a:endParaRPr>
          </a:p>
        </p:txBody>
      </p:sp>
      <p:sp>
        <p:nvSpPr>
          <p:cNvPr id="93" name="Rectangle 97"/>
          <p:cNvSpPr>
            <a:spLocks noChangeArrowheads="1"/>
          </p:cNvSpPr>
          <p:nvPr/>
        </p:nvSpPr>
        <p:spPr bwMode="auto">
          <a:xfrm>
            <a:off x="1876425" y="5921375"/>
            <a:ext cx="912495"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800">
                <a:solidFill>
                  <a:srgbClr val="000000"/>
                </a:solidFill>
                <a:latin typeface="Arial" panose="020B0604020202020204" pitchFamily="34" charset="0"/>
                <a:ea typeface="黑体" panose="02010609060101010101" pitchFamily="2" charset="-122"/>
              </a:rPr>
              <a:t>IP </a:t>
            </a:r>
            <a:r>
              <a:rPr kumimoji="1" lang="zh-CN" altLang="en-US" sz="1800">
                <a:solidFill>
                  <a:srgbClr val="000000"/>
                </a:solidFill>
                <a:latin typeface="Arial" panose="020B0604020202020204" pitchFamily="34" charset="0"/>
                <a:ea typeface="黑体" panose="02010609060101010101" pitchFamily="2" charset="-122"/>
              </a:rPr>
              <a:t>首部</a:t>
            </a:r>
            <a:endParaRPr kumimoji="1" lang="zh-CN" altLang="en-US" sz="1800">
              <a:solidFill>
                <a:srgbClr val="000000"/>
              </a:solidFill>
              <a:latin typeface="Arial" panose="020B0604020202020204" pitchFamily="34" charset="0"/>
              <a:ea typeface="黑体" panose="02010609060101010101" pitchFamily="2" charset="-122"/>
            </a:endParaRPr>
          </a:p>
        </p:txBody>
      </p:sp>
      <p:sp>
        <p:nvSpPr>
          <p:cNvPr id="94" name="AutoShape 98"/>
          <p:cNvSpPr>
            <a:spLocks noChangeArrowheads="1"/>
          </p:cNvSpPr>
          <p:nvPr/>
        </p:nvSpPr>
        <p:spPr bwMode="auto">
          <a:xfrm rot="16200000">
            <a:off x="3236119" y="5664994"/>
            <a:ext cx="758825" cy="268287"/>
          </a:xfrm>
          <a:prstGeom prst="leftArrow">
            <a:avLst>
              <a:gd name="adj1" fmla="val 50000"/>
              <a:gd name="adj2" fmla="val 70710"/>
            </a:avLst>
          </a:prstGeom>
          <a:solidFill>
            <a:schemeClr val="accent2">
              <a:alpha val="43137"/>
            </a:schemeClr>
          </a:solidFill>
          <a:ln w="12700">
            <a:solidFill>
              <a:srgbClr val="333399"/>
            </a:solidFill>
            <a:miter lim="800000"/>
          </a:ln>
        </p:spPr>
        <p:txBody>
          <a:bodyPr wrap="none" anchor="ctr"/>
          <a:lstStyle/>
          <a:p>
            <a:endParaRPr lang="zh-CN" altLang="en-US">
              <a:solidFill>
                <a:srgbClr val="000000"/>
              </a:solidFill>
            </a:endParaRPr>
          </a:p>
        </p:txBody>
      </p:sp>
      <p:sp>
        <p:nvSpPr>
          <p:cNvPr id="95" name="AutoShape 99"/>
          <p:cNvSpPr>
            <a:spLocks noChangeArrowheads="1"/>
          </p:cNvSpPr>
          <p:nvPr/>
        </p:nvSpPr>
        <p:spPr bwMode="auto">
          <a:xfrm rot="16200000">
            <a:off x="6180137" y="5665788"/>
            <a:ext cx="758825" cy="266700"/>
          </a:xfrm>
          <a:prstGeom prst="leftArrow">
            <a:avLst>
              <a:gd name="adj1" fmla="val 50000"/>
              <a:gd name="adj2" fmla="val 71131"/>
            </a:avLst>
          </a:prstGeom>
          <a:solidFill>
            <a:schemeClr val="accent1">
              <a:alpha val="43137"/>
            </a:schemeClr>
          </a:solidFill>
          <a:ln w="12700">
            <a:solidFill>
              <a:srgbClr val="333399"/>
            </a:solidFill>
            <a:miter lim="800000"/>
          </a:ln>
        </p:spPr>
        <p:txBody>
          <a:bodyPr wrap="none" anchor="ctr"/>
          <a:lstStyle/>
          <a:p>
            <a:endParaRPr lang="zh-CN" altLang="en-US">
              <a:solidFill>
                <a:srgbClr val="000000"/>
              </a:solidFill>
            </a:endParaRPr>
          </a:p>
        </p:txBody>
      </p:sp>
      <p:sp>
        <p:nvSpPr>
          <p:cNvPr id="96" name="Line 100"/>
          <p:cNvSpPr>
            <a:spLocks noChangeShapeType="1"/>
          </p:cNvSpPr>
          <p:nvPr/>
        </p:nvSpPr>
        <p:spPr bwMode="auto">
          <a:xfrm>
            <a:off x="8502650" y="1377950"/>
            <a:ext cx="736600"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endParaRPr>
          </a:p>
        </p:txBody>
      </p:sp>
      <p:sp>
        <p:nvSpPr>
          <p:cNvPr id="97" name="Line 101"/>
          <p:cNvSpPr>
            <a:spLocks noChangeShapeType="1"/>
          </p:cNvSpPr>
          <p:nvPr/>
        </p:nvSpPr>
        <p:spPr bwMode="auto">
          <a:xfrm>
            <a:off x="8502650" y="3714750"/>
            <a:ext cx="736600"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endParaRPr>
          </a:p>
        </p:txBody>
      </p:sp>
      <p:sp>
        <p:nvSpPr>
          <p:cNvPr id="98" name="Line 102"/>
          <p:cNvSpPr>
            <a:spLocks noChangeShapeType="1"/>
          </p:cNvSpPr>
          <p:nvPr/>
        </p:nvSpPr>
        <p:spPr bwMode="auto">
          <a:xfrm>
            <a:off x="1071563" y="1403350"/>
            <a:ext cx="469900"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endParaRPr>
          </a:p>
        </p:txBody>
      </p:sp>
      <p:sp>
        <p:nvSpPr>
          <p:cNvPr id="99" name="Line 103"/>
          <p:cNvSpPr>
            <a:spLocks noChangeShapeType="1"/>
          </p:cNvSpPr>
          <p:nvPr/>
        </p:nvSpPr>
        <p:spPr bwMode="auto">
          <a:xfrm>
            <a:off x="1084263" y="4144963"/>
            <a:ext cx="469900"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endParaRPr>
          </a:p>
        </p:txBody>
      </p:sp>
      <p:sp>
        <p:nvSpPr>
          <p:cNvPr id="100" name="Rectangle 104"/>
          <p:cNvSpPr>
            <a:spLocks noChangeArrowheads="1"/>
          </p:cNvSpPr>
          <p:nvPr/>
        </p:nvSpPr>
        <p:spPr bwMode="auto">
          <a:xfrm>
            <a:off x="631825" y="5589588"/>
            <a:ext cx="109474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800">
                <a:solidFill>
                  <a:srgbClr val="000000"/>
                </a:solidFill>
                <a:latin typeface="Arial" panose="020B0604020202020204" pitchFamily="34" charset="0"/>
                <a:ea typeface="黑体" panose="02010609060101010101" pitchFamily="2" charset="-122"/>
              </a:rPr>
              <a:t>发送在前</a:t>
            </a:r>
            <a:endParaRPr kumimoji="1" lang="zh-CN" altLang="en-US" sz="1800">
              <a:solidFill>
                <a:srgbClr val="000000"/>
              </a:solidFill>
              <a:latin typeface="Arial" panose="020B0604020202020204" pitchFamily="34" charset="0"/>
              <a:ea typeface="黑体" panose="02010609060101010101" pitchFamily="2" charset="-122"/>
            </a:endParaRPr>
          </a:p>
        </p:txBody>
      </p:sp>
      <p:sp>
        <p:nvSpPr>
          <p:cNvPr id="101" name="标题 1"/>
          <p:cNvSpPr>
            <a:spLocks noGrp="1"/>
          </p:cNvSpPr>
          <p:nvPr/>
        </p:nvSpPr>
        <p:spPr>
          <a:xfrm>
            <a:off x="462915" y="-10750"/>
            <a:ext cx="9066212" cy="792088"/>
          </a:xfrm>
          <a:prstGeom prst="rect">
            <a:avLst/>
          </a:prstGeom>
          <a:noFill/>
          <a:ln>
            <a:noFill/>
          </a:ln>
          <a:effectLst/>
        </p:spPr>
        <p:txBody>
          <a:bodyPr vert="horz" wrap="square" lIns="91440" tIns="45720" rIns="91440" bIns="45720" numCol="1" anchor="b" anchorCtr="0" compatLnSpc="1">
            <a:normAutofit/>
          </a:bodyPr>
          <a:lstStyle>
            <a:lvl1pPr algn="l" rtl="0" eaLnBrk="1" fontAlgn="base" hangingPunct="1">
              <a:spcBef>
                <a:spcPct val="0"/>
              </a:spcBef>
              <a:spcAft>
                <a:spcPct val="0"/>
              </a:spcAft>
              <a:defRPr sz="4400" b="1">
                <a:solidFill>
                  <a:srgbClr val="333399"/>
                </a:solidFill>
                <a:latin typeface="+mn-lt"/>
                <a:ea typeface="黑体" panose="02010609060101010101" pitchFamily="2" charset="-122"/>
                <a:cs typeface="+mj-cs"/>
              </a:defRPr>
            </a:lvl1pPr>
            <a:lvl2pPr algn="l" rtl="0" eaLnBrk="1" fontAlgn="base" hangingPunct="1">
              <a:spcBef>
                <a:spcPct val="0"/>
              </a:spcBef>
              <a:spcAft>
                <a:spcPct val="0"/>
              </a:spcAft>
              <a:defRPr sz="4400">
                <a:solidFill>
                  <a:schemeClr val="tx2"/>
                </a:solidFill>
                <a:latin typeface="Times New Roman" panose="02020603050405020304" pitchFamily="18" charset="0"/>
              </a:defRPr>
            </a:lvl2pPr>
            <a:lvl3pPr algn="l" rtl="0" eaLnBrk="1" fontAlgn="base" hangingPunct="1">
              <a:spcBef>
                <a:spcPct val="0"/>
              </a:spcBef>
              <a:spcAft>
                <a:spcPct val="0"/>
              </a:spcAft>
              <a:defRPr sz="4400">
                <a:solidFill>
                  <a:schemeClr val="tx2"/>
                </a:solidFill>
                <a:latin typeface="Times New Roman" panose="02020603050405020304" pitchFamily="18" charset="0"/>
              </a:defRPr>
            </a:lvl3pPr>
            <a:lvl4pPr algn="l" rtl="0" eaLnBrk="1" fontAlgn="base" hangingPunct="1">
              <a:spcBef>
                <a:spcPct val="0"/>
              </a:spcBef>
              <a:spcAft>
                <a:spcPct val="0"/>
              </a:spcAft>
              <a:defRPr sz="4400">
                <a:solidFill>
                  <a:schemeClr val="tx2"/>
                </a:solidFill>
                <a:latin typeface="Times New Roman" panose="02020603050405020304" pitchFamily="18" charset="0"/>
              </a:defRPr>
            </a:lvl4pPr>
            <a:lvl5pPr algn="l" rtl="0" eaLnBrk="1" fontAlgn="base" hangingPunct="1">
              <a:spcBef>
                <a:spcPct val="0"/>
              </a:spcBef>
              <a:spcAft>
                <a:spcPct val="0"/>
              </a:spcAft>
              <a:defRPr sz="4400">
                <a:solidFill>
                  <a:schemeClr val="tx2"/>
                </a:solidFill>
                <a:latin typeface="Times New Roman" panose="02020603050405020304" pitchFamily="18" charset="0"/>
              </a:defRPr>
            </a:lvl5pPr>
            <a:lvl6pPr marL="457200" algn="l" rtl="0" eaLnBrk="1" fontAlgn="base" hangingPunct="1">
              <a:spcBef>
                <a:spcPct val="0"/>
              </a:spcBef>
              <a:spcAft>
                <a:spcPct val="0"/>
              </a:spcAft>
              <a:defRPr sz="4400">
                <a:solidFill>
                  <a:schemeClr val="tx2"/>
                </a:solidFill>
                <a:latin typeface="Times New Roman" panose="02020603050405020304" pitchFamily="18" charset="0"/>
              </a:defRPr>
            </a:lvl6pPr>
            <a:lvl7pPr marL="914400" algn="l" rtl="0" eaLnBrk="1" fontAlgn="base" hangingPunct="1">
              <a:spcBef>
                <a:spcPct val="0"/>
              </a:spcBef>
              <a:spcAft>
                <a:spcPct val="0"/>
              </a:spcAft>
              <a:defRPr sz="4400">
                <a:solidFill>
                  <a:schemeClr val="tx2"/>
                </a:solidFill>
                <a:latin typeface="Times New Roman" panose="02020603050405020304" pitchFamily="18" charset="0"/>
              </a:defRPr>
            </a:lvl7pPr>
            <a:lvl8pPr marL="1371600" algn="l" rtl="0" eaLnBrk="1" fontAlgn="base" hangingPunct="1">
              <a:spcBef>
                <a:spcPct val="0"/>
              </a:spcBef>
              <a:spcAft>
                <a:spcPct val="0"/>
              </a:spcAft>
              <a:defRPr sz="4400">
                <a:solidFill>
                  <a:schemeClr val="tx2"/>
                </a:solidFill>
                <a:latin typeface="Times New Roman" panose="02020603050405020304" pitchFamily="18" charset="0"/>
              </a:defRPr>
            </a:lvl8pPr>
            <a:lvl9pPr marL="1828800" algn="l" rtl="0" eaLnBrk="1" fontAlgn="base" hangingPunct="1">
              <a:spcBef>
                <a:spcPct val="0"/>
              </a:spcBef>
              <a:spcAft>
                <a:spcPct val="0"/>
              </a:spcAft>
              <a:defRPr sz="4400">
                <a:solidFill>
                  <a:schemeClr val="tx2"/>
                </a:solidFill>
                <a:latin typeface="Times New Roman" panose="02020603050405020304" pitchFamily="18" charset="0"/>
              </a:defRPr>
            </a:lvl9pPr>
          </a:lstStyle>
          <a:p>
            <a:r>
              <a:rPr lang="en-US" altLang="zh-CN" dirty="0" smtClean="0"/>
              <a:t>TCP</a:t>
            </a:r>
            <a:r>
              <a:rPr lang="zh-CN" altLang="zh-CN" dirty="0"/>
              <a:t>报文的首部格式</a:t>
            </a:r>
            <a:endParaRPr lang="zh-CN" alt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49352" y="102002"/>
            <a:ext cx="10496550" cy="690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直接箭头连接符 2"/>
          <p:cNvCxnSpPr/>
          <p:nvPr/>
        </p:nvCxnSpPr>
        <p:spPr>
          <a:xfrm>
            <a:off x="9483604" y="3389050"/>
            <a:ext cx="441533" cy="165764"/>
          </a:xfrm>
          <a:prstGeom prst="straightConnector1">
            <a:avLst/>
          </a:prstGeom>
          <a:ln>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a:off x="9483604" y="4005064"/>
            <a:ext cx="349075" cy="0"/>
          </a:xfrm>
          <a:prstGeom prst="straightConnector1">
            <a:avLst/>
          </a:prstGeom>
          <a:ln>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V="1">
            <a:off x="9525000" y="4346993"/>
            <a:ext cx="359689" cy="378151"/>
          </a:xfrm>
          <a:prstGeom prst="straightConnector1">
            <a:avLst/>
          </a:prstGeom>
          <a:ln>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9415778" y="2832971"/>
            <a:ext cx="721798" cy="638961"/>
          </a:xfrm>
          <a:prstGeom prst="straightConnector1">
            <a:avLst/>
          </a:prstGeom>
          <a:ln>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9925138" y="3540248"/>
            <a:ext cx="889986" cy="768350"/>
          </a:xfrm>
          <a:prstGeom prst="rect">
            <a:avLst/>
          </a:prstGeom>
          <a:solidFill>
            <a:schemeClr val="bg1"/>
          </a:solidFill>
        </p:spPr>
        <p:txBody>
          <a:bodyPr wrap="square" rtlCol="0">
            <a:spAutoFit/>
          </a:bodyPr>
          <a:lstStyle/>
          <a:p>
            <a:r>
              <a:rPr lang="zh-CN" altLang="en-US" sz="1100"/>
              <a:t>确认数据包中</a:t>
            </a:r>
            <a:r>
              <a:rPr lang="en-US" altLang="zh-CN" sz="1100"/>
              <a:t>Win</a:t>
            </a:r>
            <a:r>
              <a:rPr lang="zh-CN" altLang="en-US" sz="1100"/>
              <a:t>用来调整发送端窗口大小</a:t>
            </a:r>
            <a:endParaRPr lang="en-US" altLang="zh-CN" sz="1100"/>
          </a:p>
        </p:txBody>
      </p:sp>
      <p:cxnSp>
        <p:nvCxnSpPr>
          <p:cNvPr id="26" name="直接箭头连接符 25"/>
          <p:cNvCxnSpPr/>
          <p:nvPr/>
        </p:nvCxnSpPr>
        <p:spPr>
          <a:xfrm flipV="1">
            <a:off x="9415778" y="4346993"/>
            <a:ext cx="865814" cy="1026224"/>
          </a:xfrm>
          <a:prstGeom prst="straightConnector1">
            <a:avLst/>
          </a:prstGeom>
          <a:ln>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8049344" y="1772816"/>
            <a:ext cx="1752723" cy="504056"/>
          </a:xfrm>
          <a:prstGeom prst="straightConnector1">
            <a:avLst/>
          </a:prstGeom>
          <a:ln>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9925137" y="2024844"/>
            <a:ext cx="881380" cy="768350"/>
          </a:xfrm>
          <a:prstGeom prst="rect">
            <a:avLst/>
          </a:prstGeom>
          <a:solidFill>
            <a:schemeClr val="bg1"/>
          </a:solidFill>
        </p:spPr>
        <p:txBody>
          <a:bodyPr wrap="none" rtlCol="0">
            <a:spAutoFit/>
          </a:bodyPr>
          <a:lstStyle/>
          <a:p>
            <a:r>
              <a:rPr lang="zh-CN" altLang="en-US" sz="1100"/>
              <a:t>客户端建立</a:t>
            </a:r>
            <a:endParaRPr lang="en-US" altLang="zh-CN" sz="1100"/>
          </a:p>
          <a:p>
            <a:r>
              <a:rPr lang="en-US" altLang="zh-CN" sz="1100"/>
              <a:t>TCP</a:t>
            </a:r>
            <a:r>
              <a:rPr lang="zh-CN" altLang="en-US" sz="1100"/>
              <a:t>连接</a:t>
            </a:r>
            <a:endParaRPr lang="en-US" altLang="zh-CN" sz="1100"/>
          </a:p>
          <a:p>
            <a:r>
              <a:rPr lang="zh-CN" altLang="en-US" sz="1100"/>
              <a:t>告诉发送方</a:t>
            </a:r>
            <a:endParaRPr lang="en-US" altLang="zh-CN" sz="1100"/>
          </a:p>
          <a:p>
            <a:r>
              <a:rPr lang="zh-CN" altLang="en-US" sz="1100"/>
              <a:t>接收窗口</a:t>
            </a:r>
            <a:endParaRPr lang="en-US" altLang="zh-CN" sz="110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2" name="Line 4"/>
          <p:cNvSpPr>
            <a:spLocks noChangeShapeType="1"/>
          </p:cNvSpPr>
          <p:nvPr/>
        </p:nvSpPr>
        <p:spPr bwMode="auto">
          <a:xfrm>
            <a:off x="3919812" y="2280370"/>
            <a:ext cx="0" cy="4132262"/>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744453" name="Line 5"/>
          <p:cNvSpPr>
            <a:spLocks noChangeShapeType="1"/>
          </p:cNvSpPr>
          <p:nvPr/>
        </p:nvSpPr>
        <p:spPr bwMode="auto">
          <a:xfrm>
            <a:off x="450992" y="2439120"/>
            <a:ext cx="3456781" cy="0"/>
          </a:xfrm>
          <a:prstGeom prst="line">
            <a:avLst/>
          </a:prstGeom>
          <a:noFill/>
          <a:ln w="3810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744454" name="Rectangle 6"/>
          <p:cNvSpPr>
            <a:spLocks noChangeArrowheads="1"/>
          </p:cNvSpPr>
          <p:nvPr/>
        </p:nvSpPr>
        <p:spPr bwMode="auto">
          <a:xfrm>
            <a:off x="1016803" y="2116857"/>
            <a:ext cx="170399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a:solidFill>
                  <a:srgbClr val="000099"/>
                </a:solidFill>
                <a:latin typeface="+mn-lt"/>
                <a:ea typeface="黑体" panose="02010609060101010101" pitchFamily="2" charset="-122"/>
              </a:rPr>
              <a:t>seq = 1, DATA</a:t>
            </a:r>
            <a:endParaRPr kumimoji="1" lang="en-US" altLang="zh-CN" sz="1800" b="1">
              <a:solidFill>
                <a:srgbClr val="000099"/>
              </a:solidFill>
              <a:latin typeface="+mn-lt"/>
              <a:ea typeface="黑体" panose="02010609060101010101" pitchFamily="2" charset="-122"/>
            </a:endParaRPr>
          </a:p>
        </p:txBody>
      </p:sp>
      <p:sp>
        <p:nvSpPr>
          <p:cNvPr id="744455" name="Line 7"/>
          <p:cNvSpPr>
            <a:spLocks noChangeShapeType="1"/>
          </p:cNvSpPr>
          <p:nvPr/>
        </p:nvSpPr>
        <p:spPr bwMode="auto">
          <a:xfrm>
            <a:off x="452712" y="4990232"/>
            <a:ext cx="3451621" cy="0"/>
          </a:xfrm>
          <a:prstGeom prst="line">
            <a:avLst/>
          </a:prstGeom>
          <a:noFill/>
          <a:ln w="3810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744456" name="Rectangle 8"/>
          <p:cNvSpPr>
            <a:spLocks noChangeArrowheads="1"/>
          </p:cNvSpPr>
          <p:nvPr/>
        </p:nvSpPr>
        <p:spPr bwMode="auto">
          <a:xfrm>
            <a:off x="1016803" y="4644157"/>
            <a:ext cx="196310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a:solidFill>
                  <a:srgbClr val="000099"/>
                </a:solidFill>
                <a:latin typeface="+mn-lt"/>
                <a:ea typeface="黑体" panose="02010609060101010101" pitchFamily="2" charset="-122"/>
              </a:rPr>
              <a:t>seq = 201, DATA</a:t>
            </a:r>
            <a:endParaRPr kumimoji="1" lang="en-US" altLang="zh-CN" sz="1800" b="1">
              <a:solidFill>
                <a:srgbClr val="000099"/>
              </a:solidFill>
              <a:latin typeface="+mn-lt"/>
              <a:ea typeface="黑体" panose="02010609060101010101" pitchFamily="2" charset="-122"/>
            </a:endParaRPr>
          </a:p>
        </p:txBody>
      </p:sp>
      <p:sp>
        <p:nvSpPr>
          <p:cNvPr id="744457" name="Line 9"/>
          <p:cNvSpPr>
            <a:spLocks noChangeShapeType="1"/>
          </p:cNvSpPr>
          <p:nvPr/>
        </p:nvSpPr>
        <p:spPr bwMode="auto">
          <a:xfrm>
            <a:off x="454431" y="4571132"/>
            <a:ext cx="3448183" cy="0"/>
          </a:xfrm>
          <a:prstGeom prst="line">
            <a:avLst/>
          </a:prstGeom>
          <a:noFill/>
          <a:ln w="3810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744458" name="Rectangle 10"/>
          <p:cNvSpPr>
            <a:spLocks noChangeArrowheads="1"/>
          </p:cNvSpPr>
          <p:nvPr/>
        </p:nvSpPr>
        <p:spPr bwMode="auto">
          <a:xfrm>
            <a:off x="1016803" y="4226646"/>
            <a:ext cx="196310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a:solidFill>
                  <a:srgbClr val="000099"/>
                </a:solidFill>
                <a:latin typeface="+mn-lt"/>
                <a:ea typeface="黑体" panose="02010609060101010101" pitchFamily="2" charset="-122"/>
              </a:rPr>
              <a:t>seq = 401, DATA</a:t>
            </a:r>
            <a:endParaRPr kumimoji="1" lang="en-US" altLang="zh-CN" sz="1800" b="1">
              <a:solidFill>
                <a:srgbClr val="000099"/>
              </a:solidFill>
              <a:latin typeface="+mn-lt"/>
              <a:ea typeface="黑体" panose="02010609060101010101" pitchFamily="2" charset="-122"/>
            </a:endParaRPr>
          </a:p>
        </p:txBody>
      </p:sp>
      <p:sp>
        <p:nvSpPr>
          <p:cNvPr id="744459" name="Line 11"/>
          <p:cNvSpPr>
            <a:spLocks noChangeShapeType="1"/>
          </p:cNvSpPr>
          <p:nvPr/>
        </p:nvSpPr>
        <p:spPr bwMode="auto">
          <a:xfrm>
            <a:off x="447552" y="4136157"/>
            <a:ext cx="3461941" cy="0"/>
          </a:xfrm>
          <a:prstGeom prst="line">
            <a:avLst/>
          </a:prstGeom>
          <a:noFill/>
          <a:ln w="3810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744460" name="Rectangle 12"/>
          <p:cNvSpPr>
            <a:spLocks noChangeArrowheads="1"/>
          </p:cNvSpPr>
          <p:nvPr/>
        </p:nvSpPr>
        <p:spPr bwMode="auto">
          <a:xfrm>
            <a:off x="1016803" y="3782146"/>
            <a:ext cx="196310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a:solidFill>
                  <a:srgbClr val="000099"/>
                </a:solidFill>
                <a:latin typeface="+mn-lt"/>
                <a:ea typeface="黑体" panose="02010609060101010101" pitchFamily="2" charset="-122"/>
              </a:rPr>
              <a:t>seq = 301, DATA</a:t>
            </a:r>
            <a:endParaRPr kumimoji="1" lang="en-US" altLang="zh-CN" sz="1800" b="1">
              <a:solidFill>
                <a:srgbClr val="000099"/>
              </a:solidFill>
              <a:latin typeface="+mn-lt"/>
              <a:ea typeface="黑体" panose="02010609060101010101" pitchFamily="2" charset="-122"/>
            </a:endParaRPr>
          </a:p>
        </p:txBody>
      </p:sp>
      <p:sp>
        <p:nvSpPr>
          <p:cNvPr id="744461" name="Line 13"/>
          <p:cNvSpPr>
            <a:spLocks noChangeShapeType="1"/>
          </p:cNvSpPr>
          <p:nvPr/>
        </p:nvSpPr>
        <p:spPr bwMode="auto">
          <a:xfrm>
            <a:off x="449272" y="2858220"/>
            <a:ext cx="3458501" cy="0"/>
          </a:xfrm>
          <a:prstGeom prst="line">
            <a:avLst/>
          </a:prstGeom>
          <a:noFill/>
          <a:ln w="3810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744462" name="Rectangle 14"/>
          <p:cNvSpPr>
            <a:spLocks noChangeArrowheads="1"/>
          </p:cNvSpPr>
          <p:nvPr/>
        </p:nvSpPr>
        <p:spPr bwMode="auto">
          <a:xfrm>
            <a:off x="1016803" y="2520082"/>
            <a:ext cx="196310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a:solidFill>
                  <a:srgbClr val="000099"/>
                </a:solidFill>
                <a:latin typeface="+mn-lt"/>
                <a:ea typeface="黑体" panose="02010609060101010101" pitchFamily="2" charset="-122"/>
              </a:rPr>
              <a:t>seq = 101, DATA</a:t>
            </a:r>
            <a:endParaRPr kumimoji="1" lang="en-US" altLang="zh-CN" sz="1800" b="1">
              <a:solidFill>
                <a:srgbClr val="000099"/>
              </a:solidFill>
              <a:latin typeface="+mn-lt"/>
              <a:ea typeface="黑体" panose="02010609060101010101" pitchFamily="2" charset="-122"/>
            </a:endParaRPr>
          </a:p>
        </p:txBody>
      </p:sp>
      <p:sp>
        <p:nvSpPr>
          <p:cNvPr id="744463" name="Line 15"/>
          <p:cNvSpPr>
            <a:spLocks noChangeShapeType="1"/>
          </p:cNvSpPr>
          <p:nvPr/>
        </p:nvSpPr>
        <p:spPr bwMode="auto">
          <a:xfrm>
            <a:off x="444113" y="3301132"/>
            <a:ext cx="2323439" cy="0"/>
          </a:xfrm>
          <a:prstGeom prst="line">
            <a:avLst/>
          </a:prstGeom>
          <a:noFill/>
          <a:ln w="3810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744464" name="Rectangle 16"/>
          <p:cNvSpPr>
            <a:spLocks noChangeArrowheads="1"/>
          </p:cNvSpPr>
          <p:nvPr/>
        </p:nvSpPr>
        <p:spPr bwMode="auto">
          <a:xfrm>
            <a:off x="1016803" y="2980457"/>
            <a:ext cx="196310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a:solidFill>
                  <a:srgbClr val="000099"/>
                </a:solidFill>
                <a:latin typeface="+mn-lt"/>
                <a:ea typeface="黑体" panose="02010609060101010101" pitchFamily="2" charset="-122"/>
              </a:rPr>
              <a:t>seq = 201, DATA</a:t>
            </a:r>
            <a:endParaRPr kumimoji="1" lang="en-US" altLang="zh-CN" sz="1800" b="1">
              <a:solidFill>
                <a:srgbClr val="000099"/>
              </a:solidFill>
              <a:latin typeface="+mn-lt"/>
              <a:ea typeface="黑体" panose="02010609060101010101" pitchFamily="2" charset="-122"/>
            </a:endParaRPr>
          </a:p>
        </p:txBody>
      </p:sp>
      <p:sp>
        <p:nvSpPr>
          <p:cNvPr id="744465" name="Line 17"/>
          <p:cNvSpPr>
            <a:spLocks noChangeShapeType="1"/>
          </p:cNvSpPr>
          <p:nvPr/>
        </p:nvSpPr>
        <p:spPr bwMode="auto">
          <a:xfrm>
            <a:off x="450992" y="5847482"/>
            <a:ext cx="3455062" cy="0"/>
          </a:xfrm>
          <a:prstGeom prst="line">
            <a:avLst/>
          </a:prstGeom>
          <a:noFill/>
          <a:ln w="3810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744466" name="Rectangle 18"/>
          <p:cNvSpPr>
            <a:spLocks noChangeArrowheads="1"/>
          </p:cNvSpPr>
          <p:nvPr/>
        </p:nvSpPr>
        <p:spPr bwMode="auto">
          <a:xfrm>
            <a:off x="1095914" y="5531571"/>
            <a:ext cx="196310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a:solidFill>
                  <a:srgbClr val="000099"/>
                </a:solidFill>
                <a:latin typeface="+mn-lt"/>
                <a:ea typeface="黑体" panose="02010609060101010101" pitchFamily="2" charset="-122"/>
              </a:rPr>
              <a:t>seq = 501, DATA</a:t>
            </a:r>
            <a:endParaRPr kumimoji="1" lang="en-US" altLang="zh-CN" sz="1800" b="1">
              <a:solidFill>
                <a:srgbClr val="000099"/>
              </a:solidFill>
              <a:latin typeface="+mn-lt"/>
              <a:ea typeface="黑体" panose="02010609060101010101" pitchFamily="2" charset="-122"/>
            </a:endParaRPr>
          </a:p>
        </p:txBody>
      </p:sp>
      <p:sp>
        <p:nvSpPr>
          <p:cNvPr id="744467" name="Line 19"/>
          <p:cNvSpPr>
            <a:spLocks noChangeShapeType="1"/>
          </p:cNvSpPr>
          <p:nvPr/>
        </p:nvSpPr>
        <p:spPr bwMode="auto">
          <a:xfrm flipH="1">
            <a:off x="418316" y="3726582"/>
            <a:ext cx="3520413" cy="0"/>
          </a:xfrm>
          <a:prstGeom prst="line">
            <a:avLst/>
          </a:prstGeom>
          <a:noFill/>
          <a:ln w="38100">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744468" name="Rectangle 20"/>
          <p:cNvSpPr>
            <a:spLocks noChangeArrowheads="1"/>
          </p:cNvSpPr>
          <p:nvPr/>
        </p:nvSpPr>
        <p:spPr bwMode="auto">
          <a:xfrm flipH="1">
            <a:off x="552461" y="3404320"/>
            <a:ext cx="369332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dirty="0">
                <a:solidFill>
                  <a:srgbClr val="000099"/>
                </a:solidFill>
                <a:latin typeface="+mn-lt"/>
                <a:ea typeface="黑体" panose="02010609060101010101" pitchFamily="2" charset="-122"/>
              </a:rPr>
              <a:t>ACK = 1, </a:t>
            </a:r>
            <a:r>
              <a:rPr kumimoji="1" lang="en-US" altLang="zh-CN" sz="1800" b="1" dirty="0" err="1">
                <a:solidFill>
                  <a:srgbClr val="000099"/>
                </a:solidFill>
                <a:latin typeface="+mn-lt"/>
                <a:ea typeface="黑体" panose="02010609060101010101" pitchFamily="2" charset="-122"/>
              </a:rPr>
              <a:t>ack</a:t>
            </a:r>
            <a:r>
              <a:rPr kumimoji="1" lang="en-US" altLang="zh-CN" sz="1800" b="1" dirty="0">
                <a:solidFill>
                  <a:srgbClr val="000099"/>
                </a:solidFill>
                <a:latin typeface="+mn-lt"/>
                <a:ea typeface="黑体" panose="02010609060101010101" pitchFamily="2" charset="-122"/>
              </a:rPr>
              <a:t> = 201, </a:t>
            </a:r>
            <a:r>
              <a:rPr kumimoji="1" lang="en-US" altLang="zh-CN" sz="1800" b="1" dirty="0" err="1">
                <a:solidFill>
                  <a:srgbClr val="FF0000"/>
                </a:solidFill>
                <a:latin typeface="+mn-lt"/>
                <a:ea typeface="黑体" panose="02010609060101010101" pitchFamily="2" charset="-122"/>
              </a:rPr>
              <a:t>rwnd</a:t>
            </a:r>
            <a:r>
              <a:rPr kumimoji="1" lang="en-US" altLang="zh-CN" sz="1800" b="1" dirty="0">
                <a:solidFill>
                  <a:srgbClr val="FF0000"/>
                </a:solidFill>
                <a:latin typeface="+mn-lt"/>
                <a:ea typeface="黑体" panose="02010609060101010101" pitchFamily="2" charset="-122"/>
              </a:rPr>
              <a:t> = 300</a:t>
            </a:r>
            <a:endParaRPr kumimoji="1" lang="en-US" altLang="zh-CN" sz="1800" b="1" dirty="0">
              <a:solidFill>
                <a:srgbClr val="FF0000"/>
              </a:solidFill>
              <a:latin typeface="+mn-lt"/>
              <a:ea typeface="黑体" panose="02010609060101010101" pitchFamily="2" charset="-122"/>
            </a:endParaRPr>
          </a:p>
        </p:txBody>
      </p:sp>
      <p:sp>
        <p:nvSpPr>
          <p:cNvPr id="744469" name="Line 21"/>
          <p:cNvSpPr>
            <a:spLocks noChangeShapeType="1"/>
          </p:cNvSpPr>
          <p:nvPr/>
        </p:nvSpPr>
        <p:spPr bwMode="auto">
          <a:xfrm flipH="1">
            <a:off x="432074" y="6277695"/>
            <a:ext cx="3494617" cy="0"/>
          </a:xfrm>
          <a:prstGeom prst="line">
            <a:avLst/>
          </a:prstGeom>
          <a:noFill/>
          <a:ln w="38100">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744470" name="Rectangle 22"/>
          <p:cNvSpPr>
            <a:spLocks noChangeArrowheads="1"/>
          </p:cNvSpPr>
          <p:nvPr/>
        </p:nvSpPr>
        <p:spPr bwMode="auto">
          <a:xfrm flipH="1">
            <a:off x="550739" y="5955432"/>
            <a:ext cx="330539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dirty="0">
                <a:solidFill>
                  <a:srgbClr val="000099"/>
                </a:solidFill>
                <a:latin typeface="+mn-lt"/>
                <a:ea typeface="黑体" panose="02010609060101010101" pitchFamily="2" charset="-122"/>
              </a:rPr>
              <a:t>ACK = 1, </a:t>
            </a:r>
            <a:r>
              <a:rPr kumimoji="1" lang="en-US" altLang="zh-CN" sz="1800" b="1" dirty="0" err="1">
                <a:solidFill>
                  <a:srgbClr val="000099"/>
                </a:solidFill>
                <a:latin typeface="+mn-lt"/>
                <a:ea typeface="黑体" panose="02010609060101010101" pitchFamily="2" charset="-122"/>
              </a:rPr>
              <a:t>ack</a:t>
            </a:r>
            <a:r>
              <a:rPr kumimoji="1" lang="en-US" altLang="zh-CN" sz="1800" b="1" dirty="0">
                <a:solidFill>
                  <a:srgbClr val="000099"/>
                </a:solidFill>
                <a:latin typeface="+mn-lt"/>
                <a:ea typeface="黑体" panose="02010609060101010101" pitchFamily="2" charset="-122"/>
              </a:rPr>
              <a:t> = 601, </a:t>
            </a:r>
            <a:r>
              <a:rPr kumimoji="1" lang="en-US" altLang="zh-CN" sz="1800" b="1" dirty="0" err="1">
                <a:solidFill>
                  <a:srgbClr val="FF0000"/>
                </a:solidFill>
                <a:latin typeface="+mn-lt"/>
                <a:ea typeface="黑体" panose="02010609060101010101" pitchFamily="2" charset="-122"/>
              </a:rPr>
              <a:t>rwnd</a:t>
            </a:r>
            <a:r>
              <a:rPr kumimoji="1" lang="en-US" altLang="zh-CN" sz="1800" b="1" dirty="0">
                <a:solidFill>
                  <a:srgbClr val="FF0000"/>
                </a:solidFill>
                <a:latin typeface="+mn-lt"/>
                <a:ea typeface="黑体" panose="02010609060101010101" pitchFamily="2" charset="-122"/>
              </a:rPr>
              <a:t> = 0</a:t>
            </a:r>
            <a:endParaRPr kumimoji="1" lang="en-US" altLang="zh-CN" sz="1800" b="1" dirty="0">
              <a:solidFill>
                <a:srgbClr val="FF0000"/>
              </a:solidFill>
              <a:latin typeface="+mn-lt"/>
              <a:ea typeface="黑体" panose="02010609060101010101" pitchFamily="2" charset="-122"/>
            </a:endParaRPr>
          </a:p>
        </p:txBody>
      </p:sp>
      <p:sp>
        <p:nvSpPr>
          <p:cNvPr id="744471" name="Line 23"/>
          <p:cNvSpPr>
            <a:spLocks noChangeShapeType="1"/>
          </p:cNvSpPr>
          <p:nvPr/>
        </p:nvSpPr>
        <p:spPr bwMode="auto">
          <a:xfrm flipH="1">
            <a:off x="414877" y="5418857"/>
            <a:ext cx="3523853" cy="0"/>
          </a:xfrm>
          <a:prstGeom prst="line">
            <a:avLst/>
          </a:prstGeom>
          <a:noFill/>
          <a:ln w="38100">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744472" name="Rectangle 24"/>
          <p:cNvSpPr>
            <a:spLocks noChangeArrowheads="1"/>
          </p:cNvSpPr>
          <p:nvPr/>
        </p:nvSpPr>
        <p:spPr bwMode="auto">
          <a:xfrm flipH="1">
            <a:off x="471629" y="5104532"/>
            <a:ext cx="369332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dirty="0">
                <a:solidFill>
                  <a:srgbClr val="000099"/>
                </a:solidFill>
                <a:latin typeface="+mn-lt"/>
                <a:ea typeface="黑体" panose="02010609060101010101" pitchFamily="2" charset="-122"/>
              </a:rPr>
              <a:t>ACK = 1, </a:t>
            </a:r>
            <a:r>
              <a:rPr kumimoji="1" lang="en-US" altLang="zh-CN" sz="1800" b="1" dirty="0" err="1">
                <a:solidFill>
                  <a:srgbClr val="000099"/>
                </a:solidFill>
                <a:latin typeface="+mn-lt"/>
                <a:ea typeface="黑体" panose="02010609060101010101" pitchFamily="2" charset="-122"/>
              </a:rPr>
              <a:t>ack</a:t>
            </a:r>
            <a:r>
              <a:rPr kumimoji="1" lang="en-US" altLang="zh-CN" sz="1800" b="1" dirty="0">
                <a:solidFill>
                  <a:srgbClr val="000099"/>
                </a:solidFill>
                <a:latin typeface="+mn-lt"/>
                <a:ea typeface="黑体" panose="02010609060101010101" pitchFamily="2" charset="-122"/>
              </a:rPr>
              <a:t> = 501, </a:t>
            </a:r>
            <a:r>
              <a:rPr kumimoji="1" lang="en-US" altLang="zh-CN" sz="1800" b="1" dirty="0" err="1">
                <a:solidFill>
                  <a:srgbClr val="FF0000"/>
                </a:solidFill>
                <a:latin typeface="+mn-lt"/>
                <a:ea typeface="黑体" panose="02010609060101010101" pitchFamily="2" charset="-122"/>
              </a:rPr>
              <a:t>rwnd</a:t>
            </a:r>
            <a:r>
              <a:rPr kumimoji="1" lang="en-US" altLang="zh-CN" sz="1800" b="1" dirty="0">
                <a:solidFill>
                  <a:srgbClr val="FF0000"/>
                </a:solidFill>
                <a:latin typeface="+mn-lt"/>
                <a:ea typeface="黑体" panose="02010609060101010101" pitchFamily="2" charset="-122"/>
              </a:rPr>
              <a:t> = 100</a:t>
            </a:r>
            <a:endParaRPr kumimoji="1" lang="en-US" altLang="zh-CN" sz="1800" b="1" dirty="0">
              <a:solidFill>
                <a:srgbClr val="FF0000"/>
              </a:solidFill>
              <a:latin typeface="+mn-lt"/>
              <a:ea typeface="黑体" panose="02010609060101010101" pitchFamily="2" charset="-122"/>
            </a:endParaRPr>
          </a:p>
        </p:txBody>
      </p:sp>
      <p:sp>
        <p:nvSpPr>
          <p:cNvPr id="744473" name="Rectangle 25"/>
          <p:cNvSpPr>
            <a:spLocks noChangeArrowheads="1"/>
          </p:cNvSpPr>
          <p:nvPr/>
        </p:nvSpPr>
        <p:spPr bwMode="auto">
          <a:xfrm>
            <a:off x="237738" y="1916832"/>
            <a:ext cx="36869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FF"/>
                </a:solidFill>
                <a:latin typeface="+mn-lt"/>
                <a:ea typeface="黑体" panose="02010609060101010101" pitchFamily="2" charset="-122"/>
              </a:rPr>
              <a:t>A</a:t>
            </a:r>
            <a:endParaRPr kumimoji="1" lang="en-US" altLang="zh-CN" sz="2000" b="1" dirty="0">
              <a:solidFill>
                <a:srgbClr val="0000FF"/>
              </a:solidFill>
              <a:latin typeface="+mn-lt"/>
              <a:ea typeface="黑体" panose="02010609060101010101" pitchFamily="2" charset="-122"/>
            </a:endParaRPr>
          </a:p>
        </p:txBody>
      </p:sp>
      <p:sp>
        <p:nvSpPr>
          <p:cNvPr id="744474" name="Rectangle 26"/>
          <p:cNvSpPr>
            <a:spLocks noChangeArrowheads="1"/>
          </p:cNvSpPr>
          <p:nvPr/>
        </p:nvSpPr>
        <p:spPr bwMode="auto">
          <a:xfrm>
            <a:off x="3716877" y="1916832"/>
            <a:ext cx="36869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anose="02010609060101010101" pitchFamily="2" charset="-122"/>
              </a:rPr>
              <a:t>B</a:t>
            </a:r>
            <a:endParaRPr kumimoji="1" lang="en-US" altLang="zh-CN" sz="2000" b="1">
              <a:solidFill>
                <a:srgbClr val="0000FF"/>
              </a:solidFill>
              <a:latin typeface="+mn-lt"/>
              <a:ea typeface="黑体" panose="02010609060101010101" pitchFamily="2" charset="-122"/>
            </a:endParaRPr>
          </a:p>
        </p:txBody>
      </p:sp>
      <p:sp>
        <p:nvSpPr>
          <p:cNvPr id="744475" name="Rectangle 27"/>
          <p:cNvSpPr>
            <a:spLocks noChangeArrowheads="1"/>
          </p:cNvSpPr>
          <p:nvPr/>
        </p:nvSpPr>
        <p:spPr bwMode="auto">
          <a:xfrm>
            <a:off x="4041917" y="3526557"/>
            <a:ext cx="438786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FF"/>
                </a:solidFill>
                <a:latin typeface="+mn-lt"/>
                <a:ea typeface="黑体" panose="02010609060101010101" pitchFamily="2" charset="-122"/>
              </a:rPr>
              <a:t>允许 </a:t>
            </a:r>
            <a:r>
              <a:rPr kumimoji="1" lang="en-US" altLang="zh-CN" b="1">
                <a:solidFill>
                  <a:srgbClr val="0000FF"/>
                </a:solidFill>
                <a:latin typeface="+mn-lt"/>
                <a:ea typeface="黑体" panose="02010609060101010101" pitchFamily="2" charset="-122"/>
              </a:rPr>
              <a:t>A </a:t>
            </a:r>
            <a:r>
              <a:rPr kumimoji="1" lang="zh-CN" altLang="en-US" b="1">
                <a:solidFill>
                  <a:srgbClr val="0000FF"/>
                </a:solidFill>
                <a:latin typeface="+mn-lt"/>
                <a:ea typeface="黑体" panose="02010609060101010101" pitchFamily="2" charset="-122"/>
              </a:rPr>
              <a:t>发送序号 </a:t>
            </a:r>
            <a:r>
              <a:rPr kumimoji="1" lang="en-US" altLang="zh-CN" b="1">
                <a:solidFill>
                  <a:srgbClr val="0000FF"/>
                </a:solidFill>
                <a:latin typeface="+mn-lt"/>
                <a:ea typeface="黑体" panose="02010609060101010101" pitchFamily="2" charset="-122"/>
              </a:rPr>
              <a:t>201 </a:t>
            </a:r>
            <a:r>
              <a:rPr kumimoji="1" lang="zh-CN" altLang="en-US" b="1">
                <a:solidFill>
                  <a:srgbClr val="0000FF"/>
                </a:solidFill>
                <a:latin typeface="+mn-lt"/>
                <a:ea typeface="黑体" panose="02010609060101010101" pitchFamily="2" charset="-122"/>
              </a:rPr>
              <a:t>至 </a:t>
            </a:r>
            <a:r>
              <a:rPr kumimoji="1" lang="en-US" altLang="zh-CN" b="1">
                <a:solidFill>
                  <a:srgbClr val="0000FF"/>
                </a:solidFill>
                <a:latin typeface="+mn-lt"/>
                <a:ea typeface="黑体" panose="02010609060101010101" pitchFamily="2" charset="-122"/>
              </a:rPr>
              <a:t>500  </a:t>
            </a:r>
            <a:r>
              <a:rPr kumimoji="1" lang="zh-CN" altLang="en-US" b="1">
                <a:solidFill>
                  <a:srgbClr val="0000FF"/>
                </a:solidFill>
                <a:latin typeface="+mn-lt"/>
                <a:ea typeface="黑体" panose="02010609060101010101" pitchFamily="2" charset="-122"/>
              </a:rPr>
              <a:t>共 </a:t>
            </a:r>
            <a:r>
              <a:rPr kumimoji="1" lang="en-US" altLang="zh-CN" b="1">
                <a:solidFill>
                  <a:srgbClr val="0000FF"/>
                </a:solidFill>
                <a:latin typeface="+mn-lt"/>
                <a:ea typeface="黑体" panose="02010609060101010101" pitchFamily="2" charset="-122"/>
              </a:rPr>
              <a:t>300 </a:t>
            </a:r>
            <a:r>
              <a:rPr kumimoji="1" lang="zh-CN" altLang="en-US" b="1">
                <a:solidFill>
                  <a:srgbClr val="0000FF"/>
                </a:solidFill>
                <a:latin typeface="+mn-lt"/>
                <a:ea typeface="黑体" panose="02010609060101010101" pitchFamily="2" charset="-122"/>
              </a:rPr>
              <a:t>字节</a:t>
            </a:r>
            <a:endParaRPr kumimoji="1" lang="zh-CN" altLang="en-US" b="1">
              <a:solidFill>
                <a:srgbClr val="0000FF"/>
              </a:solidFill>
              <a:latin typeface="+mn-lt"/>
              <a:ea typeface="黑体" panose="02010609060101010101" pitchFamily="2" charset="-122"/>
            </a:endParaRPr>
          </a:p>
        </p:txBody>
      </p:sp>
      <p:sp>
        <p:nvSpPr>
          <p:cNvPr id="744476" name="Rectangle 28"/>
          <p:cNvSpPr>
            <a:spLocks noChangeArrowheads="1"/>
          </p:cNvSpPr>
          <p:nvPr/>
        </p:nvSpPr>
        <p:spPr bwMode="auto">
          <a:xfrm>
            <a:off x="4041917" y="2651846"/>
            <a:ext cx="4901407"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FF"/>
                </a:solidFill>
                <a:latin typeface="+mn-lt"/>
                <a:ea typeface="黑体" panose="02010609060101010101" pitchFamily="2" charset="-122"/>
              </a:rPr>
              <a:t>A </a:t>
            </a:r>
            <a:r>
              <a:rPr kumimoji="1" lang="zh-CN" altLang="en-US" b="1">
                <a:solidFill>
                  <a:srgbClr val="0000FF"/>
                </a:solidFill>
                <a:latin typeface="+mn-lt"/>
                <a:ea typeface="黑体" panose="02010609060101010101" pitchFamily="2" charset="-122"/>
              </a:rPr>
              <a:t>发送了序号 </a:t>
            </a:r>
            <a:r>
              <a:rPr kumimoji="1" lang="en-US" altLang="zh-CN" b="1">
                <a:solidFill>
                  <a:srgbClr val="0000FF"/>
                </a:solidFill>
                <a:latin typeface="+mn-lt"/>
                <a:ea typeface="黑体" panose="02010609060101010101" pitchFamily="2" charset="-122"/>
              </a:rPr>
              <a:t>101 </a:t>
            </a:r>
            <a:r>
              <a:rPr kumimoji="1" lang="zh-CN" altLang="en-US" b="1">
                <a:solidFill>
                  <a:srgbClr val="0000FF"/>
                </a:solidFill>
                <a:latin typeface="+mn-lt"/>
                <a:ea typeface="黑体" panose="02010609060101010101" pitchFamily="2" charset="-122"/>
              </a:rPr>
              <a:t>至 </a:t>
            </a:r>
            <a:r>
              <a:rPr kumimoji="1" lang="en-US" altLang="zh-CN" b="1">
                <a:solidFill>
                  <a:srgbClr val="0000FF"/>
                </a:solidFill>
                <a:latin typeface="+mn-lt"/>
                <a:ea typeface="黑体" panose="02010609060101010101" pitchFamily="2" charset="-122"/>
              </a:rPr>
              <a:t>200</a:t>
            </a:r>
            <a:r>
              <a:rPr kumimoji="1" lang="zh-CN" altLang="en-US" b="1">
                <a:solidFill>
                  <a:srgbClr val="0000FF"/>
                </a:solidFill>
                <a:latin typeface="+mn-lt"/>
                <a:ea typeface="黑体" panose="02010609060101010101" pitchFamily="2" charset="-122"/>
              </a:rPr>
              <a:t>，还能发送 </a:t>
            </a:r>
            <a:r>
              <a:rPr kumimoji="1" lang="en-US" altLang="zh-CN" b="1">
                <a:solidFill>
                  <a:srgbClr val="0000FF"/>
                </a:solidFill>
                <a:latin typeface="+mn-lt"/>
                <a:ea typeface="黑体" panose="02010609060101010101" pitchFamily="2" charset="-122"/>
              </a:rPr>
              <a:t>200 </a:t>
            </a:r>
            <a:r>
              <a:rPr kumimoji="1" lang="zh-CN" altLang="en-US" b="1">
                <a:solidFill>
                  <a:srgbClr val="0000FF"/>
                </a:solidFill>
                <a:latin typeface="+mn-lt"/>
                <a:ea typeface="黑体" panose="02010609060101010101" pitchFamily="2" charset="-122"/>
              </a:rPr>
              <a:t>字节</a:t>
            </a:r>
            <a:endParaRPr kumimoji="1" lang="zh-CN" altLang="en-US" b="1">
              <a:solidFill>
                <a:srgbClr val="0000FF"/>
              </a:solidFill>
              <a:latin typeface="+mn-lt"/>
              <a:ea typeface="黑体" panose="02010609060101010101" pitchFamily="2" charset="-122"/>
            </a:endParaRPr>
          </a:p>
        </p:txBody>
      </p:sp>
      <p:sp>
        <p:nvSpPr>
          <p:cNvPr id="744477" name="Rectangle 29"/>
          <p:cNvSpPr>
            <a:spLocks noChangeArrowheads="1"/>
          </p:cNvSpPr>
          <p:nvPr/>
        </p:nvSpPr>
        <p:spPr bwMode="auto">
          <a:xfrm>
            <a:off x="4041917" y="3937721"/>
            <a:ext cx="583114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FF"/>
                </a:solidFill>
                <a:latin typeface="+mn-lt"/>
                <a:ea typeface="黑体" panose="02010609060101010101" pitchFamily="2" charset="-122"/>
              </a:rPr>
              <a:t>A </a:t>
            </a:r>
            <a:r>
              <a:rPr kumimoji="1" lang="zh-CN" altLang="en-US" b="1">
                <a:solidFill>
                  <a:srgbClr val="0000FF"/>
                </a:solidFill>
                <a:latin typeface="+mn-lt"/>
                <a:ea typeface="黑体" panose="02010609060101010101" pitchFamily="2" charset="-122"/>
              </a:rPr>
              <a:t>发送了序号 </a:t>
            </a:r>
            <a:r>
              <a:rPr kumimoji="1" lang="en-US" altLang="zh-CN" b="1">
                <a:solidFill>
                  <a:srgbClr val="0000FF"/>
                </a:solidFill>
                <a:latin typeface="+mn-lt"/>
                <a:ea typeface="黑体" panose="02010609060101010101" pitchFamily="2" charset="-122"/>
              </a:rPr>
              <a:t>301 </a:t>
            </a:r>
            <a:r>
              <a:rPr kumimoji="1" lang="zh-CN" altLang="en-US" b="1">
                <a:solidFill>
                  <a:srgbClr val="0000FF"/>
                </a:solidFill>
                <a:latin typeface="+mn-lt"/>
                <a:ea typeface="黑体" panose="02010609060101010101" pitchFamily="2" charset="-122"/>
              </a:rPr>
              <a:t>至 </a:t>
            </a:r>
            <a:r>
              <a:rPr kumimoji="1" lang="en-US" altLang="zh-CN" b="1">
                <a:solidFill>
                  <a:srgbClr val="0000FF"/>
                </a:solidFill>
                <a:latin typeface="+mn-lt"/>
                <a:ea typeface="黑体" panose="02010609060101010101" pitchFamily="2" charset="-122"/>
              </a:rPr>
              <a:t>400</a:t>
            </a:r>
            <a:r>
              <a:rPr kumimoji="1" lang="zh-CN" altLang="en-US" b="1">
                <a:solidFill>
                  <a:srgbClr val="0000FF"/>
                </a:solidFill>
                <a:latin typeface="+mn-lt"/>
                <a:ea typeface="黑体" panose="02010609060101010101" pitchFamily="2" charset="-122"/>
              </a:rPr>
              <a:t>，还能再发送 </a:t>
            </a:r>
            <a:r>
              <a:rPr kumimoji="1" lang="en-US" altLang="zh-CN" b="1">
                <a:solidFill>
                  <a:srgbClr val="0000FF"/>
                </a:solidFill>
                <a:latin typeface="+mn-lt"/>
                <a:ea typeface="黑体" panose="02010609060101010101" pitchFamily="2" charset="-122"/>
              </a:rPr>
              <a:t>100 </a:t>
            </a:r>
            <a:r>
              <a:rPr kumimoji="1" lang="zh-CN" altLang="en-US" b="1">
                <a:solidFill>
                  <a:srgbClr val="0000FF"/>
                </a:solidFill>
                <a:latin typeface="+mn-lt"/>
                <a:ea typeface="黑体" panose="02010609060101010101" pitchFamily="2" charset="-122"/>
              </a:rPr>
              <a:t>字节新数据</a:t>
            </a:r>
            <a:endParaRPr kumimoji="1" lang="zh-CN" altLang="en-US" b="1">
              <a:solidFill>
                <a:srgbClr val="0000FF"/>
              </a:solidFill>
              <a:latin typeface="+mn-lt"/>
              <a:ea typeface="黑体" panose="02010609060101010101" pitchFamily="2" charset="-122"/>
            </a:endParaRPr>
          </a:p>
        </p:txBody>
      </p:sp>
      <p:sp>
        <p:nvSpPr>
          <p:cNvPr id="744478" name="Rectangle 30"/>
          <p:cNvSpPr>
            <a:spLocks noChangeArrowheads="1"/>
          </p:cNvSpPr>
          <p:nvPr/>
        </p:nvSpPr>
        <p:spPr bwMode="auto">
          <a:xfrm>
            <a:off x="4041917" y="2237507"/>
            <a:ext cx="4644927"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FF"/>
                </a:solidFill>
                <a:latin typeface="+mn-lt"/>
                <a:ea typeface="黑体" panose="02010609060101010101" pitchFamily="2" charset="-122"/>
              </a:rPr>
              <a:t>A </a:t>
            </a:r>
            <a:r>
              <a:rPr kumimoji="1" lang="zh-CN" altLang="en-US" b="1" dirty="0">
                <a:solidFill>
                  <a:srgbClr val="0000FF"/>
                </a:solidFill>
                <a:latin typeface="+mn-lt"/>
                <a:ea typeface="黑体" panose="02010609060101010101" pitchFamily="2" charset="-122"/>
              </a:rPr>
              <a:t>发送了序号 </a:t>
            </a:r>
            <a:r>
              <a:rPr kumimoji="1" lang="en-US" altLang="zh-CN" b="1" dirty="0">
                <a:solidFill>
                  <a:srgbClr val="0000FF"/>
                </a:solidFill>
                <a:latin typeface="+mn-lt"/>
                <a:ea typeface="黑体" panose="02010609060101010101" pitchFamily="2" charset="-122"/>
              </a:rPr>
              <a:t>1 </a:t>
            </a:r>
            <a:r>
              <a:rPr kumimoji="1" lang="zh-CN" altLang="en-US" b="1" dirty="0">
                <a:solidFill>
                  <a:srgbClr val="0000FF"/>
                </a:solidFill>
                <a:latin typeface="+mn-lt"/>
                <a:ea typeface="黑体" panose="02010609060101010101" pitchFamily="2" charset="-122"/>
              </a:rPr>
              <a:t>至 </a:t>
            </a:r>
            <a:r>
              <a:rPr kumimoji="1" lang="en-US" altLang="zh-CN" b="1" dirty="0">
                <a:solidFill>
                  <a:srgbClr val="0000FF"/>
                </a:solidFill>
                <a:latin typeface="+mn-lt"/>
                <a:ea typeface="黑体" panose="02010609060101010101" pitchFamily="2" charset="-122"/>
              </a:rPr>
              <a:t>100</a:t>
            </a:r>
            <a:r>
              <a:rPr kumimoji="1" lang="zh-CN" altLang="en-US" b="1" dirty="0">
                <a:solidFill>
                  <a:srgbClr val="0000FF"/>
                </a:solidFill>
                <a:latin typeface="+mn-lt"/>
                <a:ea typeface="黑体" panose="02010609060101010101" pitchFamily="2" charset="-122"/>
              </a:rPr>
              <a:t>，还能发送 </a:t>
            </a:r>
            <a:r>
              <a:rPr kumimoji="1" lang="en-US" altLang="zh-CN" b="1" dirty="0">
                <a:solidFill>
                  <a:srgbClr val="0000FF"/>
                </a:solidFill>
                <a:latin typeface="+mn-lt"/>
                <a:ea typeface="黑体" panose="02010609060101010101" pitchFamily="2" charset="-122"/>
              </a:rPr>
              <a:t>300 </a:t>
            </a:r>
            <a:r>
              <a:rPr kumimoji="1" lang="zh-CN" altLang="en-US" b="1" dirty="0">
                <a:solidFill>
                  <a:srgbClr val="0000FF"/>
                </a:solidFill>
                <a:latin typeface="+mn-lt"/>
                <a:ea typeface="黑体" panose="02010609060101010101" pitchFamily="2" charset="-122"/>
              </a:rPr>
              <a:t>字节</a:t>
            </a:r>
            <a:endParaRPr kumimoji="1" lang="zh-CN" altLang="en-US" b="1" dirty="0">
              <a:solidFill>
                <a:srgbClr val="0000FF"/>
              </a:solidFill>
              <a:latin typeface="+mn-lt"/>
              <a:ea typeface="黑体" panose="02010609060101010101" pitchFamily="2" charset="-122"/>
            </a:endParaRPr>
          </a:p>
        </p:txBody>
      </p:sp>
      <p:sp>
        <p:nvSpPr>
          <p:cNvPr id="744479" name="Rectangle 31"/>
          <p:cNvSpPr>
            <a:spLocks noChangeArrowheads="1"/>
          </p:cNvSpPr>
          <p:nvPr/>
        </p:nvSpPr>
        <p:spPr bwMode="auto">
          <a:xfrm>
            <a:off x="4041917" y="4377457"/>
            <a:ext cx="508575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FF"/>
                </a:solidFill>
                <a:latin typeface="+mn-lt"/>
                <a:ea typeface="黑体" panose="02010609060101010101" pitchFamily="2" charset="-122"/>
              </a:rPr>
              <a:t>A </a:t>
            </a:r>
            <a:r>
              <a:rPr kumimoji="1" lang="zh-CN" altLang="en-US" b="1">
                <a:solidFill>
                  <a:srgbClr val="0000FF"/>
                </a:solidFill>
                <a:latin typeface="+mn-lt"/>
                <a:ea typeface="黑体" panose="02010609060101010101" pitchFamily="2" charset="-122"/>
              </a:rPr>
              <a:t>发送了序号 </a:t>
            </a:r>
            <a:r>
              <a:rPr kumimoji="1" lang="en-US" altLang="zh-CN" b="1">
                <a:solidFill>
                  <a:srgbClr val="0000FF"/>
                </a:solidFill>
                <a:latin typeface="+mn-lt"/>
                <a:ea typeface="黑体" panose="02010609060101010101" pitchFamily="2" charset="-122"/>
              </a:rPr>
              <a:t>401 </a:t>
            </a:r>
            <a:r>
              <a:rPr kumimoji="1" lang="zh-CN" altLang="en-US" b="1">
                <a:solidFill>
                  <a:srgbClr val="0000FF"/>
                </a:solidFill>
                <a:latin typeface="+mn-lt"/>
                <a:ea typeface="黑体" panose="02010609060101010101" pitchFamily="2" charset="-122"/>
              </a:rPr>
              <a:t>至 </a:t>
            </a:r>
            <a:r>
              <a:rPr kumimoji="1" lang="en-US" altLang="zh-CN" b="1">
                <a:solidFill>
                  <a:srgbClr val="0000FF"/>
                </a:solidFill>
                <a:latin typeface="+mn-lt"/>
                <a:ea typeface="黑体" panose="02010609060101010101" pitchFamily="2" charset="-122"/>
              </a:rPr>
              <a:t>500</a:t>
            </a:r>
            <a:r>
              <a:rPr kumimoji="1" lang="zh-CN" altLang="en-US" b="1">
                <a:solidFill>
                  <a:srgbClr val="0000FF"/>
                </a:solidFill>
                <a:latin typeface="+mn-lt"/>
                <a:ea typeface="黑体" panose="02010609060101010101" pitchFamily="2" charset="-122"/>
              </a:rPr>
              <a:t>，不能再发送新数据了</a:t>
            </a:r>
            <a:endParaRPr kumimoji="1" lang="zh-CN" altLang="en-US" b="1">
              <a:solidFill>
                <a:srgbClr val="0000FF"/>
              </a:solidFill>
              <a:latin typeface="+mn-lt"/>
              <a:ea typeface="黑体" panose="02010609060101010101" pitchFamily="2" charset="-122"/>
            </a:endParaRPr>
          </a:p>
        </p:txBody>
      </p:sp>
      <p:sp>
        <p:nvSpPr>
          <p:cNvPr id="744480" name="Rectangle 32"/>
          <p:cNvSpPr>
            <a:spLocks noChangeArrowheads="1"/>
          </p:cNvSpPr>
          <p:nvPr/>
        </p:nvSpPr>
        <p:spPr bwMode="auto">
          <a:xfrm>
            <a:off x="4041917" y="4804496"/>
            <a:ext cx="4588821"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FF"/>
                </a:solidFill>
                <a:latin typeface="+mn-lt"/>
                <a:ea typeface="黑体" panose="02010609060101010101" pitchFamily="2" charset="-122"/>
              </a:rPr>
              <a:t>A </a:t>
            </a:r>
            <a:r>
              <a:rPr kumimoji="1" lang="zh-CN" altLang="en-US" b="1">
                <a:solidFill>
                  <a:srgbClr val="0000FF"/>
                </a:solidFill>
                <a:latin typeface="+mn-lt"/>
                <a:ea typeface="黑体" panose="02010609060101010101" pitchFamily="2" charset="-122"/>
              </a:rPr>
              <a:t>超时重传旧的数据，但不能发送新的数据</a:t>
            </a:r>
            <a:endParaRPr kumimoji="1" lang="zh-CN" altLang="en-US" b="1">
              <a:solidFill>
                <a:srgbClr val="0000FF"/>
              </a:solidFill>
              <a:latin typeface="+mn-lt"/>
              <a:ea typeface="黑体" panose="02010609060101010101" pitchFamily="2" charset="-122"/>
            </a:endParaRPr>
          </a:p>
        </p:txBody>
      </p:sp>
      <p:sp>
        <p:nvSpPr>
          <p:cNvPr id="744481" name="Rectangle 33"/>
          <p:cNvSpPr>
            <a:spLocks noChangeArrowheads="1"/>
          </p:cNvSpPr>
          <p:nvPr/>
        </p:nvSpPr>
        <p:spPr bwMode="auto">
          <a:xfrm>
            <a:off x="4041917" y="5218832"/>
            <a:ext cx="454197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b="1">
                <a:solidFill>
                  <a:srgbClr val="0000FF"/>
                </a:solidFill>
                <a:latin typeface="+mn-lt"/>
                <a:ea typeface="黑体" panose="02010609060101010101" pitchFamily="2" charset="-122"/>
              </a:rPr>
              <a:t>允许 </a:t>
            </a:r>
            <a:r>
              <a:rPr kumimoji="1" lang="en-US" altLang="zh-CN" b="1">
                <a:solidFill>
                  <a:srgbClr val="0000FF"/>
                </a:solidFill>
                <a:latin typeface="+mn-lt"/>
                <a:ea typeface="黑体" panose="02010609060101010101" pitchFamily="2" charset="-122"/>
              </a:rPr>
              <a:t>A </a:t>
            </a:r>
            <a:r>
              <a:rPr kumimoji="1" lang="zh-CN" altLang="en-US" b="1">
                <a:solidFill>
                  <a:srgbClr val="0000FF"/>
                </a:solidFill>
                <a:latin typeface="+mn-lt"/>
                <a:ea typeface="黑体" panose="02010609060101010101" pitchFamily="2" charset="-122"/>
              </a:rPr>
              <a:t>发送序号 </a:t>
            </a:r>
            <a:r>
              <a:rPr kumimoji="1" lang="en-US" altLang="zh-CN" b="1">
                <a:solidFill>
                  <a:srgbClr val="0000FF"/>
                </a:solidFill>
                <a:latin typeface="+mn-lt"/>
                <a:ea typeface="黑体" panose="02010609060101010101" pitchFamily="2" charset="-122"/>
              </a:rPr>
              <a:t>501 </a:t>
            </a:r>
            <a:r>
              <a:rPr kumimoji="1" lang="zh-CN" altLang="en-US" b="1">
                <a:solidFill>
                  <a:srgbClr val="0000FF"/>
                </a:solidFill>
                <a:latin typeface="+mn-lt"/>
                <a:ea typeface="黑体" panose="02010609060101010101" pitchFamily="2" charset="-122"/>
              </a:rPr>
              <a:t>至 </a:t>
            </a:r>
            <a:r>
              <a:rPr kumimoji="1" lang="en-US" altLang="zh-CN" b="1">
                <a:solidFill>
                  <a:srgbClr val="0000FF"/>
                </a:solidFill>
                <a:latin typeface="+mn-lt"/>
                <a:ea typeface="黑体" panose="02010609060101010101" pitchFamily="2" charset="-122"/>
              </a:rPr>
              <a:t>600 </a:t>
            </a:r>
            <a:r>
              <a:rPr kumimoji="1" lang="zh-CN" altLang="en-US" b="1">
                <a:solidFill>
                  <a:srgbClr val="0000FF"/>
                </a:solidFill>
                <a:latin typeface="+mn-lt"/>
                <a:ea typeface="黑体" panose="02010609060101010101" pitchFamily="2" charset="-122"/>
              </a:rPr>
              <a:t>共 </a:t>
            </a:r>
            <a:r>
              <a:rPr kumimoji="1" lang="en-US" altLang="zh-CN" b="1">
                <a:solidFill>
                  <a:srgbClr val="0000FF"/>
                </a:solidFill>
                <a:latin typeface="+mn-lt"/>
                <a:ea typeface="黑体" panose="02010609060101010101" pitchFamily="2" charset="-122"/>
              </a:rPr>
              <a:t>100 </a:t>
            </a:r>
            <a:r>
              <a:rPr kumimoji="1" lang="zh-CN" altLang="en-US" b="1">
                <a:solidFill>
                  <a:srgbClr val="0000FF"/>
                </a:solidFill>
                <a:latin typeface="+mn-lt"/>
                <a:ea typeface="黑体" panose="02010609060101010101" pitchFamily="2" charset="-122"/>
              </a:rPr>
              <a:t>字节</a:t>
            </a:r>
            <a:endParaRPr kumimoji="1" lang="zh-CN" altLang="en-US" b="1">
              <a:solidFill>
                <a:srgbClr val="0000FF"/>
              </a:solidFill>
              <a:latin typeface="+mn-lt"/>
              <a:ea typeface="黑体" panose="02010609060101010101" pitchFamily="2" charset="-122"/>
            </a:endParaRPr>
          </a:p>
        </p:txBody>
      </p:sp>
      <p:sp>
        <p:nvSpPr>
          <p:cNvPr id="744482" name="Rectangle 34"/>
          <p:cNvSpPr>
            <a:spLocks noChangeArrowheads="1"/>
          </p:cNvSpPr>
          <p:nvPr/>
        </p:nvSpPr>
        <p:spPr bwMode="auto">
          <a:xfrm>
            <a:off x="4041917" y="5649046"/>
            <a:ext cx="438844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FF"/>
                </a:solidFill>
                <a:latin typeface="+mn-lt"/>
                <a:ea typeface="黑体" panose="02010609060101010101" pitchFamily="2" charset="-122"/>
              </a:rPr>
              <a:t>A </a:t>
            </a:r>
            <a:r>
              <a:rPr kumimoji="1" lang="zh-CN" altLang="en-US" b="1">
                <a:solidFill>
                  <a:srgbClr val="0000FF"/>
                </a:solidFill>
                <a:latin typeface="+mn-lt"/>
                <a:ea typeface="黑体" panose="02010609060101010101" pitchFamily="2" charset="-122"/>
              </a:rPr>
              <a:t>发送了序号 </a:t>
            </a:r>
            <a:r>
              <a:rPr kumimoji="1" lang="en-US" altLang="zh-CN" b="1">
                <a:solidFill>
                  <a:srgbClr val="0000FF"/>
                </a:solidFill>
                <a:latin typeface="+mn-lt"/>
                <a:ea typeface="黑体" panose="02010609060101010101" pitchFamily="2" charset="-122"/>
              </a:rPr>
              <a:t>501 </a:t>
            </a:r>
            <a:r>
              <a:rPr kumimoji="1" lang="zh-CN" altLang="en-US" b="1">
                <a:solidFill>
                  <a:srgbClr val="0000FF"/>
                </a:solidFill>
                <a:latin typeface="+mn-lt"/>
                <a:ea typeface="黑体" panose="02010609060101010101" pitchFamily="2" charset="-122"/>
              </a:rPr>
              <a:t>至 </a:t>
            </a:r>
            <a:r>
              <a:rPr kumimoji="1" lang="en-US" altLang="zh-CN" b="1">
                <a:solidFill>
                  <a:srgbClr val="0000FF"/>
                </a:solidFill>
                <a:latin typeface="+mn-lt"/>
                <a:ea typeface="黑体" panose="02010609060101010101" pitchFamily="2" charset="-122"/>
              </a:rPr>
              <a:t>600</a:t>
            </a:r>
            <a:r>
              <a:rPr kumimoji="1" lang="zh-CN" altLang="en-US" b="1">
                <a:solidFill>
                  <a:srgbClr val="0000FF"/>
                </a:solidFill>
                <a:latin typeface="+mn-lt"/>
                <a:ea typeface="黑体" panose="02010609060101010101" pitchFamily="2" charset="-122"/>
              </a:rPr>
              <a:t>，不能再发送了</a:t>
            </a:r>
            <a:endParaRPr kumimoji="1" lang="zh-CN" altLang="en-US" b="1">
              <a:solidFill>
                <a:srgbClr val="0000FF"/>
              </a:solidFill>
              <a:latin typeface="+mn-lt"/>
              <a:ea typeface="黑体" panose="02010609060101010101" pitchFamily="2" charset="-122"/>
            </a:endParaRPr>
          </a:p>
        </p:txBody>
      </p:sp>
      <p:sp>
        <p:nvSpPr>
          <p:cNvPr id="744483" name="Rectangle 35"/>
          <p:cNvSpPr>
            <a:spLocks noChangeArrowheads="1"/>
          </p:cNvSpPr>
          <p:nvPr/>
        </p:nvSpPr>
        <p:spPr bwMode="auto">
          <a:xfrm>
            <a:off x="4041917" y="6095132"/>
            <a:ext cx="5622181"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FF"/>
                </a:solidFill>
                <a:latin typeface="+mn-lt"/>
                <a:ea typeface="黑体" panose="02010609060101010101" pitchFamily="2" charset="-122"/>
              </a:rPr>
              <a:t>不允许 </a:t>
            </a:r>
            <a:r>
              <a:rPr kumimoji="1" lang="en-US" altLang="zh-CN" b="1">
                <a:solidFill>
                  <a:srgbClr val="0000FF"/>
                </a:solidFill>
                <a:latin typeface="+mn-lt"/>
                <a:ea typeface="黑体" panose="02010609060101010101" pitchFamily="2" charset="-122"/>
              </a:rPr>
              <a:t>A </a:t>
            </a:r>
            <a:r>
              <a:rPr kumimoji="1" lang="zh-CN" altLang="en-US" b="1">
                <a:solidFill>
                  <a:srgbClr val="0000FF"/>
                </a:solidFill>
                <a:latin typeface="+mn-lt"/>
                <a:ea typeface="黑体" panose="02010609060101010101" pitchFamily="2" charset="-122"/>
              </a:rPr>
              <a:t>再发送（到序号 </a:t>
            </a:r>
            <a:r>
              <a:rPr kumimoji="1" lang="en-US" altLang="zh-CN" b="1">
                <a:solidFill>
                  <a:srgbClr val="0000FF"/>
                </a:solidFill>
                <a:latin typeface="+mn-lt"/>
                <a:ea typeface="黑体" panose="02010609060101010101" pitchFamily="2" charset="-122"/>
              </a:rPr>
              <a:t>600 </a:t>
            </a:r>
            <a:r>
              <a:rPr kumimoji="1" lang="zh-CN" altLang="en-US" b="1">
                <a:solidFill>
                  <a:srgbClr val="0000FF"/>
                </a:solidFill>
                <a:latin typeface="+mn-lt"/>
                <a:ea typeface="黑体" panose="02010609060101010101" pitchFamily="2" charset="-122"/>
              </a:rPr>
              <a:t>为止的数据都收到了）</a:t>
            </a:r>
            <a:endParaRPr kumimoji="1" lang="zh-CN" altLang="en-US" b="1">
              <a:solidFill>
                <a:srgbClr val="0000FF"/>
              </a:solidFill>
              <a:latin typeface="+mn-lt"/>
              <a:ea typeface="黑体" panose="02010609060101010101" pitchFamily="2" charset="-122"/>
            </a:endParaRPr>
          </a:p>
        </p:txBody>
      </p:sp>
      <p:sp>
        <p:nvSpPr>
          <p:cNvPr id="744484" name="AutoShape 36"/>
          <p:cNvSpPr>
            <a:spLocks noChangeArrowheads="1"/>
          </p:cNvSpPr>
          <p:nvPr/>
        </p:nvSpPr>
        <p:spPr bwMode="auto">
          <a:xfrm>
            <a:off x="2956729" y="2924896"/>
            <a:ext cx="1260607" cy="547687"/>
          </a:xfrm>
          <a:prstGeom prst="irregularSeal1">
            <a:avLst/>
          </a:prstGeom>
          <a:solidFill>
            <a:srgbClr val="FF0000"/>
          </a:solidFill>
          <a:ln w="12700">
            <a:solidFill>
              <a:schemeClr val="tx1"/>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744485" name="Rectangle 37"/>
          <p:cNvSpPr>
            <a:spLocks noChangeArrowheads="1"/>
          </p:cNvSpPr>
          <p:nvPr/>
        </p:nvSpPr>
        <p:spPr bwMode="auto">
          <a:xfrm>
            <a:off x="3202659" y="3020146"/>
            <a:ext cx="875241"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800" b="1" dirty="0">
                <a:solidFill>
                  <a:srgbClr val="000099"/>
                </a:solidFill>
                <a:latin typeface="+mn-lt"/>
                <a:ea typeface="黑体" panose="02010609060101010101" pitchFamily="2" charset="-122"/>
              </a:rPr>
              <a:t>丢失！</a:t>
            </a:r>
            <a:endParaRPr kumimoji="1" lang="zh-CN" altLang="en-US" sz="1800" b="1" dirty="0">
              <a:solidFill>
                <a:srgbClr val="000099"/>
              </a:solidFill>
              <a:latin typeface="+mn-lt"/>
              <a:ea typeface="黑体" panose="02010609060101010101" pitchFamily="2" charset="-122"/>
            </a:endParaRPr>
          </a:p>
        </p:txBody>
      </p:sp>
      <p:sp>
        <p:nvSpPr>
          <p:cNvPr id="744486" name="Line 38"/>
          <p:cNvSpPr>
            <a:spLocks noChangeShapeType="1"/>
          </p:cNvSpPr>
          <p:nvPr/>
        </p:nvSpPr>
        <p:spPr bwMode="auto">
          <a:xfrm>
            <a:off x="416596" y="2280370"/>
            <a:ext cx="0" cy="4132262"/>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744487" name="Rectangle 39"/>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algn="ctr"/>
            <a:r>
              <a:rPr lang="zh-CN" altLang="zh-CN" sz="4000" dirty="0"/>
              <a:t>利用可变窗口进行流量控制</a:t>
            </a:r>
            <a:r>
              <a:rPr lang="zh-CN" altLang="zh-CN" sz="4000" dirty="0" smtClean="0"/>
              <a:t>举例</a:t>
            </a:r>
            <a:endParaRPr lang="zh-CN" altLang="en-US" sz="4000" dirty="0"/>
          </a:p>
        </p:txBody>
      </p:sp>
      <p:sp>
        <p:nvSpPr>
          <p:cNvPr id="744488" name="Text Box 40"/>
          <p:cNvSpPr txBox="1">
            <a:spLocks noChangeArrowheads="1"/>
          </p:cNvSpPr>
          <p:nvPr/>
        </p:nvSpPr>
        <p:spPr bwMode="auto">
          <a:xfrm>
            <a:off x="611759" y="1126485"/>
            <a:ext cx="9015059" cy="830997"/>
          </a:xfrm>
          <a:prstGeom prst="rect">
            <a:avLst/>
          </a:prstGeom>
          <a:solidFill>
            <a:srgbClr val="FFFF66"/>
          </a:solidFill>
          <a:ln>
            <a:noFill/>
          </a:ln>
          <a:effectLst/>
        </p:spPr>
        <p:txBody>
          <a:bodyPr wrap="square">
            <a:spAutoFit/>
          </a:bodyPr>
          <a:lstStyle/>
          <a:p>
            <a:r>
              <a:rPr lang="en-US" altLang="zh-CN" sz="2400" b="1" dirty="0">
                <a:solidFill>
                  <a:srgbClr val="000099"/>
                </a:solidFill>
                <a:latin typeface="+mn-lt"/>
                <a:ea typeface="黑体" panose="02010609060101010101" pitchFamily="2" charset="-122"/>
              </a:rPr>
              <a:t>A </a:t>
            </a:r>
            <a:r>
              <a:rPr lang="zh-CN" altLang="en-US" sz="2400" b="1" dirty="0">
                <a:solidFill>
                  <a:srgbClr val="000099"/>
                </a:solidFill>
                <a:latin typeface="+mn-lt"/>
                <a:ea typeface="黑体" panose="02010609060101010101" pitchFamily="2" charset="-122"/>
              </a:rPr>
              <a:t>向 </a:t>
            </a:r>
            <a:r>
              <a:rPr lang="en-US" altLang="zh-CN" sz="2400" b="1" dirty="0">
                <a:solidFill>
                  <a:srgbClr val="000099"/>
                </a:solidFill>
                <a:latin typeface="+mn-lt"/>
                <a:ea typeface="黑体" panose="02010609060101010101" pitchFamily="2" charset="-122"/>
              </a:rPr>
              <a:t>B </a:t>
            </a:r>
            <a:r>
              <a:rPr lang="zh-CN" altLang="en-US" sz="2400" b="1" dirty="0">
                <a:solidFill>
                  <a:srgbClr val="000099"/>
                </a:solidFill>
                <a:latin typeface="+mn-lt"/>
                <a:ea typeface="黑体" panose="02010609060101010101" pitchFamily="2" charset="-122"/>
              </a:rPr>
              <a:t>发送数据。在连接建立时</a:t>
            </a:r>
            <a:r>
              <a:rPr lang="zh-CN" altLang="en-US" sz="2400" b="1" dirty="0" smtClean="0">
                <a:solidFill>
                  <a:srgbClr val="000099"/>
                </a:solidFill>
                <a:latin typeface="+mn-lt"/>
                <a:ea typeface="黑体" panose="02010609060101010101" pitchFamily="2" charset="-122"/>
              </a:rPr>
              <a:t>，</a:t>
            </a:r>
            <a:r>
              <a:rPr lang="en-US" altLang="zh-CN" sz="2400" b="1" dirty="0" smtClean="0">
                <a:solidFill>
                  <a:srgbClr val="000099"/>
                </a:solidFill>
                <a:latin typeface="+mn-lt"/>
                <a:ea typeface="黑体" panose="02010609060101010101" pitchFamily="2" charset="-122"/>
              </a:rPr>
              <a:t>B </a:t>
            </a:r>
            <a:r>
              <a:rPr lang="zh-CN" altLang="en-US" sz="2400" b="1" dirty="0">
                <a:solidFill>
                  <a:srgbClr val="000099"/>
                </a:solidFill>
                <a:latin typeface="+mn-lt"/>
                <a:ea typeface="黑体" panose="02010609060101010101" pitchFamily="2" charset="-122"/>
              </a:rPr>
              <a:t>告诉 </a:t>
            </a:r>
            <a:r>
              <a:rPr lang="en-US" altLang="zh-CN" sz="2400" b="1" dirty="0">
                <a:solidFill>
                  <a:srgbClr val="000099"/>
                </a:solidFill>
                <a:latin typeface="+mn-lt"/>
                <a:ea typeface="黑体" panose="02010609060101010101" pitchFamily="2" charset="-122"/>
              </a:rPr>
              <a:t>A</a:t>
            </a:r>
            <a:r>
              <a:rPr lang="zh-CN" altLang="en-US" sz="2400" b="1" dirty="0" smtClean="0">
                <a:solidFill>
                  <a:srgbClr val="000099"/>
                </a:solidFill>
                <a:latin typeface="+mn-lt"/>
                <a:ea typeface="黑体" panose="02010609060101010101" pitchFamily="2" charset="-122"/>
              </a:rPr>
              <a:t>：</a:t>
            </a:r>
            <a:endParaRPr lang="en-US" altLang="zh-CN" sz="2400" b="1" dirty="0" smtClean="0">
              <a:solidFill>
                <a:srgbClr val="000099"/>
              </a:solidFill>
              <a:latin typeface="+mn-lt"/>
              <a:ea typeface="黑体" panose="02010609060101010101" pitchFamily="2" charset="-122"/>
            </a:endParaRPr>
          </a:p>
          <a:p>
            <a:r>
              <a:rPr lang="zh-CN" altLang="en-US" sz="2400" b="1" dirty="0" smtClean="0">
                <a:solidFill>
                  <a:srgbClr val="000099"/>
                </a:solidFill>
                <a:latin typeface="+mn-lt"/>
                <a:ea typeface="黑体" panose="02010609060101010101" pitchFamily="2" charset="-122"/>
              </a:rPr>
              <a:t>“</a:t>
            </a:r>
            <a:r>
              <a:rPr lang="zh-CN" altLang="en-US" sz="2400" b="1" dirty="0">
                <a:solidFill>
                  <a:srgbClr val="000099"/>
                </a:solidFill>
                <a:latin typeface="+mn-lt"/>
                <a:ea typeface="黑体" panose="02010609060101010101" pitchFamily="2" charset="-122"/>
              </a:rPr>
              <a:t>我的接收窗口 </a:t>
            </a:r>
            <a:r>
              <a:rPr lang="en-US" altLang="zh-CN" sz="2400" b="1" dirty="0" err="1">
                <a:solidFill>
                  <a:srgbClr val="000099"/>
                </a:solidFill>
                <a:latin typeface="+mn-lt"/>
                <a:ea typeface="黑体" panose="02010609060101010101" pitchFamily="2" charset="-122"/>
              </a:rPr>
              <a:t>rwnd</a:t>
            </a:r>
            <a:r>
              <a:rPr lang="en-US" altLang="zh-CN" sz="2400" b="1" dirty="0">
                <a:solidFill>
                  <a:srgbClr val="000099"/>
                </a:solidFill>
                <a:latin typeface="+mn-lt"/>
                <a:ea typeface="黑体" panose="02010609060101010101" pitchFamily="2" charset="-122"/>
              </a:rPr>
              <a:t> = 400</a:t>
            </a:r>
            <a:r>
              <a:rPr lang="zh-CN" altLang="en-US" sz="2400" b="1" dirty="0">
                <a:solidFill>
                  <a:srgbClr val="000099"/>
                </a:solidFill>
                <a:latin typeface="+mn-lt"/>
                <a:ea typeface="黑体" panose="02010609060101010101" pitchFamily="2" charset="-122"/>
              </a:rPr>
              <a:t>（字节）”。</a:t>
            </a:r>
            <a:endParaRPr lang="zh-CN" altLang="en-US" sz="2400" b="1" dirty="0">
              <a:solidFill>
                <a:srgbClr val="000099"/>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3" name="Rectangle 3"/>
          <p:cNvSpPr>
            <a:spLocks noGrp="1" noChangeArrowheads="1"/>
          </p:cNvSpPr>
          <p:nvPr>
            <p:ph type="title"/>
          </p:nvPr>
        </p:nvSpPr>
        <p:spPr/>
        <p:txBody>
          <a:bodyPr/>
          <a:lstStyle/>
          <a:p>
            <a:pPr algn="ctr"/>
            <a:r>
              <a:rPr lang="zh-CN" altLang="en-US" sz="4000" dirty="0" smtClean="0"/>
              <a:t>运输层的两个主要协议 </a:t>
            </a:r>
            <a:r>
              <a:rPr lang="en-US" altLang="zh-CN" sz="4000" dirty="0" smtClean="0"/>
              <a:t>TCP </a:t>
            </a:r>
            <a:r>
              <a:rPr lang="zh-CN" altLang="en-US" sz="4000" dirty="0"/>
              <a:t>与 </a:t>
            </a:r>
            <a:r>
              <a:rPr lang="en-US" altLang="zh-CN" sz="4000" dirty="0"/>
              <a:t>UDP </a:t>
            </a:r>
            <a:endParaRPr lang="en-US" altLang="zh-CN" sz="4000" dirty="0"/>
          </a:p>
        </p:txBody>
      </p:sp>
      <p:sp>
        <p:nvSpPr>
          <p:cNvPr id="353295" name="Rectangle 15"/>
          <p:cNvSpPr>
            <a:spLocks noGrp="1" noChangeArrowheads="1"/>
          </p:cNvSpPr>
          <p:nvPr>
            <p:ph idx="1"/>
          </p:nvPr>
        </p:nvSpPr>
        <p:spPr/>
        <p:txBody>
          <a:bodyPr/>
          <a:lstStyle/>
          <a:p>
            <a:r>
              <a:rPr lang="en-US" altLang="zh-CN" dirty="0">
                <a:solidFill>
                  <a:srgbClr val="0000FF"/>
                </a:solidFill>
              </a:rPr>
              <a:t>UDP</a:t>
            </a:r>
            <a:r>
              <a:rPr lang="zh-CN" altLang="en-US" dirty="0">
                <a:solidFill>
                  <a:srgbClr val="0000FF"/>
                </a:solidFill>
              </a:rPr>
              <a:t>：一种无连接协议</a:t>
            </a:r>
            <a:endParaRPr lang="zh-CN" altLang="en-US" dirty="0">
              <a:solidFill>
                <a:srgbClr val="0000FF"/>
              </a:solidFill>
            </a:endParaRPr>
          </a:p>
          <a:p>
            <a:pPr lvl="1"/>
            <a:r>
              <a:rPr lang="zh-CN" altLang="en-US" dirty="0" smtClean="0"/>
              <a:t>无</a:t>
            </a:r>
            <a:r>
              <a:rPr lang="zh-CN" altLang="en-US" dirty="0"/>
              <a:t>连接</a:t>
            </a:r>
            <a:r>
              <a:rPr lang="zh-CN" altLang="en-US" dirty="0" smtClean="0"/>
              <a:t>服务：</a:t>
            </a:r>
            <a:r>
              <a:rPr lang="zh-CN" altLang="en-US" dirty="0" smtClean="0">
                <a:solidFill>
                  <a:srgbClr val="FF0000"/>
                </a:solidFill>
              </a:rPr>
              <a:t>在</a:t>
            </a:r>
            <a:r>
              <a:rPr lang="zh-CN" altLang="en-US" dirty="0">
                <a:solidFill>
                  <a:srgbClr val="FF0000"/>
                </a:solidFill>
              </a:rPr>
              <a:t>传送数据之前不需要先建立</a:t>
            </a:r>
            <a:r>
              <a:rPr lang="zh-CN" altLang="en-US" dirty="0" smtClean="0">
                <a:solidFill>
                  <a:srgbClr val="FF0000"/>
                </a:solidFill>
              </a:rPr>
              <a:t>连接。</a:t>
            </a:r>
            <a:endParaRPr lang="zh-CN" altLang="en-US" dirty="0">
              <a:solidFill>
                <a:srgbClr val="FF0000"/>
              </a:solidFill>
            </a:endParaRPr>
          </a:p>
          <a:p>
            <a:pPr lvl="1"/>
            <a:r>
              <a:rPr lang="zh-CN" altLang="en-US" dirty="0"/>
              <a:t>传送的数据单位协议是 </a:t>
            </a:r>
            <a:r>
              <a:rPr lang="en-US" altLang="zh-CN" dirty="0">
                <a:solidFill>
                  <a:srgbClr val="FF0000"/>
                </a:solidFill>
              </a:rPr>
              <a:t>UDP </a:t>
            </a:r>
            <a:r>
              <a:rPr lang="zh-CN" altLang="en-US" dirty="0">
                <a:solidFill>
                  <a:srgbClr val="FF0000"/>
                </a:solidFill>
              </a:rPr>
              <a:t>报文</a:t>
            </a:r>
            <a:r>
              <a:rPr lang="zh-CN" altLang="en-US" dirty="0"/>
              <a:t>或</a:t>
            </a:r>
            <a:r>
              <a:rPr lang="zh-CN" altLang="en-US" dirty="0">
                <a:solidFill>
                  <a:srgbClr val="FF0000"/>
                </a:solidFill>
              </a:rPr>
              <a:t>用户</a:t>
            </a:r>
            <a:r>
              <a:rPr lang="zh-CN" altLang="en-US" dirty="0" smtClean="0">
                <a:solidFill>
                  <a:srgbClr val="FF0000"/>
                </a:solidFill>
              </a:rPr>
              <a:t>数据报。</a:t>
            </a:r>
            <a:endParaRPr lang="zh-CN" altLang="en-US" sz="3600" dirty="0">
              <a:solidFill>
                <a:srgbClr val="FF0000"/>
              </a:solidFill>
            </a:endParaRPr>
          </a:p>
          <a:p>
            <a:pPr lvl="1"/>
            <a:r>
              <a:rPr lang="zh-CN" altLang="en-US" dirty="0"/>
              <a:t>对方的运输层在收到 </a:t>
            </a:r>
            <a:r>
              <a:rPr lang="en-US" altLang="zh-CN" dirty="0"/>
              <a:t>UDP </a:t>
            </a:r>
            <a:r>
              <a:rPr lang="zh-CN" altLang="en-US" dirty="0"/>
              <a:t>报文后，不需要给出任何</a:t>
            </a:r>
            <a:r>
              <a:rPr lang="zh-CN" altLang="en-US" dirty="0" smtClean="0"/>
              <a:t>确认。</a:t>
            </a:r>
            <a:endParaRPr lang="zh-CN" altLang="en-US" dirty="0"/>
          </a:p>
          <a:p>
            <a:pPr lvl="1"/>
            <a:r>
              <a:rPr lang="zh-CN" altLang="en-US" dirty="0"/>
              <a:t>虽然 </a:t>
            </a:r>
            <a:r>
              <a:rPr lang="en-US" altLang="zh-CN" dirty="0">
                <a:solidFill>
                  <a:srgbClr val="FF0000"/>
                </a:solidFill>
              </a:rPr>
              <a:t>UDP </a:t>
            </a:r>
            <a:r>
              <a:rPr lang="zh-CN" altLang="en-US" dirty="0">
                <a:solidFill>
                  <a:srgbClr val="FF0000"/>
                </a:solidFill>
              </a:rPr>
              <a:t>不提供可靠交付，</a:t>
            </a:r>
            <a:r>
              <a:rPr lang="zh-CN" altLang="en-US" dirty="0"/>
              <a:t>但在某些情况下 </a:t>
            </a:r>
            <a:r>
              <a:rPr lang="en-US" altLang="zh-CN" dirty="0"/>
              <a:t>UDP </a:t>
            </a:r>
            <a:r>
              <a:rPr lang="zh-CN" altLang="en-US" dirty="0"/>
              <a:t>是一种最有效的工作</a:t>
            </a:r>
            <a:r>
              <a:rPr lang="zh-CN" altLang="en-US" dirty="0" smtClean="0"/>
              <a:t>方式。</a:t>
            </a:r>
            <a:endParaRPr lang="zh-CN" altLang="en-US" dirty="0"/>
          </a:p>
          <a:p>
            <a:endParaRPr lang="zh-CN" altLang="en-US" sz="2800"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906" name="Rectangle 2"/>
          <p:cNvSpPr>
            <a:spLocks noGrp="1" noChangeArrowheads="1"/>
          </p:cNvSpPr>
          <p:nvPr>
            <p:ph type="title"/>
          </p:nvPr>
        </p:nvSpPr>
        <p:spPr/>
        <p:txBody>
          <a:bodyPr/>
          <a:lstStyle/>
          <a:p>
            <a:r>
              <a:rPr lang="en-US" altLang="zh-CN" dirty="0" smtClean="0">
                <a:sym typeface="+mn-ea"/>
              </a:rPr>
              <a:t>TCP </a:t>
            </a:r>
            <a:r>
              <a:rPr lang="zh-CN" altLang="zh-CN" dirty="0" smtClean="0">
                <a:sym typeface="+mn-ea"/>
              </a:rPr>
              <a:t>发送</a:t>
            </a:r>
            <a:r>
              <a:rPr lang="zh-CN" altLang="zh-CN" dirty="0">
                <a:sym typeface="+mn-ea"/>
              </a:rPr>
              <a:t>报文段的时机</a:t>
            </a:r>
            <a:r>
              <a:rPr lang="en-US" altLang="zh-CN" sz="3200" dirty="0">
                <a:sym typeface="+mn-ea"/>
              </a:rPr>
              <a:t>——</a:t>
            </a:r>
            <a:r>
              <a:rPr lang="zh-CN" altLang="en-US" sz="3200" dirty="0">
                <a:sym typeface="+mn-ea"/>
              </a:rPr>
              <a:t>不同的机制</a:t>
            </a:r>
            <a:endParaRPr lang="zh-CN" altLang="en-US" sz="3200" dirty="0">
              <a:sym typeface="+mn-ea"/>
            </a:endParaRPr>
          </a:p>
        </p:txBody>
      </p:sp>
      <p:sp>
        <p:nvSpPr>
          <p:cNvPr id="76390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en-US" altLang="zh-CN" sz="2740" dirty="0"/>
              <a:t>TCP 维持一个变量，它等于最大报文段长度 MSS。只要缓存中存放的数据达到 MSS 字节时，就组装成一个 TCP 报文段发送出去。</a:t>
            </a:r>
            <a:endParaRPr lang="zh-CN" altLang="en-US" sz="2400" dirty="0"/>
          </a:p>
          <a:p>
            <a:pPr lvl="0"/>
            <a:r>
              <a:rPr lang="zh-CN" altLang="en-US" sz="2740" dirty="0"/>
              <a:t>由发送方的应用进程指明要求发送报文段，即 </a:t>
            </a:r>
            <a:r>
              <a:rPr lang="en-US" altLang="zh-CN" sz="2740" dirty="0"/>
              <a:t>TCP </a:t>
            </a:r>
            <a:r>
              <a:rPr lang="zh-CN" altLang="en-US" sz="2740" dirty="0"/>
              <a:t>支持的</a:t>
            </a:r>
            <a:r>
              <a:rPr lang="zh-CN" altLang="en-US" sz="2740" dirty="0">
                <a:solidFill>
                  <a:srgbClr val="0000FF"/>
                </a:solidFill>
              </a:rPr>
              <a:t>推</a:t>
            </a:r>
            <a:r>
              <a:rPr lang="zh-CN" altLang="en-US" sz="2740" dirty="0" smtClean="0">
                <a:solidFill>
                  <a:srgbClr val="0000FF"/>
                </a:solidFill>
              </a:rPr>
              <a:t>送 </a:t>
            </a:r>
            <a:r>
              <a:rPr lang="en-US" altLang="zh-CN" sz="2740" dirty="0" smtClean="0"/>
              <a:t>(</a:t>
            </a:r>
            <a:r>
              <a:rPr lang="en-US" altLang="zh-CN" sz="2740" dirty="0"/>
              <a:t>push)</a:t>
            </a:r>
            <a:r>
              <a:rPr lang="zh-CN" altLang="en-US" sz="2740" dirty="0"/>
              <a:t>操作。</a:t>
            </a:r>
            <a:endParaRPr lang="zh-CN" altLang="en-US" sz="2740" dirty="0"/>
          </a:p>
          <a:p>
            <a:pPr lvl="0"/>
            <a:r>
              <a:rPr lang="zh-CN" altLang="en-US" sz="2740" dirty="0"/>
              <a:t>发送方的一个计时器期限到了，这时就把当前已有的缓存数据装入报文段（但长度不能超过 </a:t>
            </a:r>
            <a:r>
              <a:rPr lang="en-US" altLang="zh-CN" sz="2740" dirty="0"/>
              <a:t>MSS</a:t>
            </a:r>
            <a:r>
              <a:rPr lang="zh-CN" altLang="en-US" sz="2740" dirty="0"/>
              <a:t>）发送出去</a:t>
            </a:r>
            <a:r>
              <a:rPr lang="zh-CN" altLang="en-US" sz="2740" dirty="0" smtClean="0"/>
              <a:t>。</a:t>
            </a:r>
            <a:endParaRPr lang="en-US" altLang="zh-CN" sz="2740" dirty="0" smtClean="0"/>
          </a:p>
          <a:p>
            <a:pPr marL="0" indent="0">
              <a:buNone/>
            </a:pPr>
            <a:endParaRPr lang="zh-CN" altLang="en-US" sz="2800" dirty="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874" name="Rectangle 2"/>
          <p:cNvSpPr>
            <a:spLocks noGrp="1" noChangeArrowheads="1"/>
          </p:cNvSpPr>
          <p:nvPr>
            <p:ph type="title"/>
          </p:nvPr>
        </p:nvSpPr>
        <p:spPr/>
        <p:txBody>
          <a:bodyPr/>
          <a:lstStyle/>
          <a:p>
            <a:pPr algn="ctr"/>
            <a:r>
              <a:rPr lang="en-US" altLang="zh-CN" sz="4000"/>
              <a:t>TCP </a:t>
            </a:r>
            <a:r>
              <a:rPr lang="zh-CN" altLang="en-US" sz="4000"/>
              <a:t>可靠通信的具体实现 </a:t>
            </a:r>
            <a:endParaRPr lang="zh-CN" altLang="en-US" sz="4000"/>
          </a:p>
        </p:txBody>
      </p:sp>
      <p:sp>
        <p:nvSpPr>
          <p:cNvPr id="71987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en-US" altLang="zh-CN" dirty="0"/>
              <a:t>TCP </a:t>
            </a:r>
            <a:r>
              <a:rPr lang="zh-CN" altLang="en-US" dirty="0"/>
              <a:t>连接的每一端都必须设有两个窗口</a:t>
            </a:r>
            <a:r>
              <a:rPr lang="en-US" altLang="zh-CN" dirty="0"/>
              <a:t>——</a:t>
            </a:r>
            <a:r>
              <a:rPr lang="zh-CN" altLang="en-US" dirty="0"/>
              <a:t>一个</a:t>
            </a:r>
            <a:r>
              <a:rPr lang="zh-CN" altLang="en-US" dirty="0">
                <a:solidFill>
                  <a:srgbClr val="FF0000"/>
                </a:solidFill>
              </a:rPr>
              <a:t>发送窗口</a:t>
            </a:r>
            <a:r>
              <a:rPr lang="zh-CN" altLang="en-US" dirty="0"/>
              <a:t>和一个</a:t>
            </a:r>
            <a:r>
              <a:rPr lang="zh-CN" altLang="en-US" dirty="0">
                <a:solidFill>
                  <a:srgbClr val="FF0000"/>
                </a:solidFill>
              </a:rPr>
              <a:t>接收窗口。</a:t>
            </a:r>
            <a:endParaRPr lang="zh-CN" altLang="en-US" dirty="0">
              <a:solidFill>
                <a:srgbClr val="FF0000"/>
              </a:solidFill>
            </a:endParaRPr>
          </a:p>
          <a:p>
            <a:r>
              <a:rPr lang="en-US" altLang="zh-CN" dirty="0" smtClean="0"/>
              <a:t>TCP </a:t>
            </a:r>
            <a:r>
              <a:rPr lang="zh-CN" altLang="en-US" dirty="0"/>
              <a:t>的可靠传输机制用</a:t>
            </a:r>
            <a:r>
              <a:rPr lang="zh-CN" altLang="en-US" dirty="0">
                <a:solidFill>
                  <a:srgbClr val="FF0000"/>
                </a:solidFill>
              </a:rPr>
              <a:t>字节的序号</a:t>
            </a:r>
            <a:r>
              <a:rPr lang="zh-CN" altLang="en-US" dirty="0"/>
              <a:t>进行控制。</a:t>
            </a:r>
            <a:r>
              <a:rPr lang="en-US" altLang="zh-CN" dirty="0"/>
              <a:t>TCP </a:t>
            </a:r>
            <a:r>
              <a:rPr lang="zh-CN" altLang="en-US" dirty="0"/>
              <a:t>所有的确认都是基于序号而不是基于报文段。</a:t>
            </a:r>
            <a:endParaRPr lang="zh-CN" altLang="en-US" dirty="0"/>
          </a:p>
          <a:p>
            <a:r>
              <a:rPr lang="en-US" altLang="zh-CN" dirty="0" smtClean="0"/>
              <a:t>TCP </a:t>
            </a:r>
            <a:r>
              <a:rPr lang="zh-CN" altLang="en-US" dirty="0"/>
              <a:t>两端的四个窗口经常处于</a:t>
            </a:r>
            <a:r>
              <a:rPr lang="zh-CN" altLang="en-US" dirty="0">
                <a:solidFill>
                  <a:srgbClr val="FF0000"/>
                </a:solidFill>
              </a:rPr>
              <a:t>动态变化</a:t>
            </a:r>
            <a:r>
              <a:rPr lang="zh-CN" altLang="en-US" dirty="0"/>
              <a:t>之中。</a:t>
            </a:r>
            <a:endParaRPr lang="zh-CN" altLang="en-US" dirty="0"/>
          </a:p>
          <a:p>
            <a:r>
              <a:rPr lang="en-US" altLang="zh-CN" dirty="0"/>
              <a:t>TCP</a:t>
            </a:r>
            <a:r>
              <a:rPr lang="zh-CN" altLang="en-US" dirty="0"/>
              <a:t>连接的往返时间 </a:t>
            </a:r>
            <a:r>
              <a:rPr lang="en-US" altLang="zh-CN" dirty="0"/>
              <a:t>RTT </a:t>
            </a:r>
            <a:r>
              <a:rPr lang="zh-CN" altLang="en-US" dirty="0"/>
              <a:t>也不是固定不变的。需要使用特定的算法</a:t>
            </a:r>
            <a:r>
              <a:rPr lang="zh-CN" altLang="en-US" dirty="0">
                <a:solidFill>
                  <a:srgbClr val="FF0000"/>
                </a:solidFill>
              </a:rPr>
              <a:t>估算较为合理的重传时间。</a:t>
            </a:r>
            <a:r>
              <a:rPr lang="zh-CN" altLang="en-US" dirty="0"/>
              <a:t>  </a:t>
            </a:r>
            <a:endParaRPr lang="zh-CN" altLang="en-US" dirty="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r>
              <a:rPr lang="en-US" altLang="zh-CN" dirty="0"/>
              <a:t>5.8  </a:t>
            </a:r>
            <a:r>
              <a:rPr lang="en-US" altLang="zh-CN" dirty="0" smtClean="0"/>
              <a:t>TCP </a:t>
            </a:r>
            <a:r>
              <a:rPr lang="zh-CN" altLang="zh-CN" dirty="0" smtClean="0"/>
              <a:t>的</a:t>
            </a:r>
            <a:r>
              <a:rPr lang="zh-CN" altLang="zh-CN" dirty="0"/>
              <a:t>拥塞控制</a:t>
            </a:r>
            <a:endParaRPr lang="zh-CN" altLang="zh-CN" dirty="0"/>
          </a:p>
        </p:txBody>
      </p:sp>
      <p:sp>
        <p:nvSpPr>
          <p:cNvPr id="931843" name="Rectangle 3"/>
          <p:cNvSpPr>
            <a:spLocks noGrp="1" noChangeArrowheads="1"/>
          </p:cNvSpPr>
          <p:nvPr>
            <p:ph idx="1"/>
          </p:nvPr>
        </p:nvSpPr>
        <p:spPr/>
        <p:txBody>
          <a:bodyPr/>
          <a:lstStyle/>
          <a:p>
            <a:r>
              <a:rPr lang="en-US" altLang="zh-CN" dirty="0"/>
              <a:t>5.8.1  </a:t>
            </a:r>
            <a:r>
              <a:rPr lang="zh-CN" altLang="zh-CN" dirty="0"/>
              <a:t>拥塞控制的一般原理</a:t>
            </a:r>
            <a:endParaRPr lang="zh-CN" altLang="zh-CN" dirty="0"/>
          </a:p>
          <a:p>
            <a:r>
              <a:rPr lang="en-US" altLang="zh-CN" dirty="0" smtClean="0"/>
              <a:t>5.8.2  TCP </a:t>
            </a:r>
            <a:r>
              <a:rPr lang="zh-CN" altLang="zh-CN" dirty="0" smtClean="0"/>
              <a:t>的</a:t>
            </a:r>
            <a:r>
              <a:rPr lang="zh-CN" altLang="zh-CN" dirty="0"/>
              <a:t>拥塞控制方法</a:t>
            </a:r>
            <a:endParaRPr lang="zh-CN" altLang="zh-CN" dirty="0"/>
          </a:p>
          <a:p>
            <a:pPr marL="0" indent="0">
              <a:buNone/>
            </a:pPr>
            <a:endParaRPr lang="zh-CN" altLang="zh-CN" dirty="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5.8.1  </a:t>
            </a:r>
            <a:r>
              <a:rPr lang="zh-CN" altLang="zh-CN" dirty="0"/>
              <a:t>拥塞控制的一般原理</a:t>
            </a:r>
            <a:endParaRPr lang="zh-CN" altLang="en-US" dirty="0"/>
          </a:p>
        </p:txBody>
      </p:sp>
      <p:sp>
        <p:nvSpPr>
          <p:cNvPr id="3" name="内容占位符 2"/>
          <p:cNvSpPr>
            <a:spLocks noGrp="1"/>
          </p:cNvSpPr>
          <p:nvPr>
            <p:ph idx="1"/>
          </p:nvPr>
        </p:nvSpPr>
        <p:spPr/>
        <p:txBody>
          <a:bodyPr/>
          <a:lstStyle/>
          <a:p>
            <a:r>
              <a:rPr lang="zh-CN" altLang="en-US" dirty="0"/>
              <a:t>出现拥塞的</a:t>
            </a:r>
            <a:r>
              <a:rPr lang="zh-CN" altLang="en-US" dirty="0">
                <a:solidFill>
                  <a:srgbClr val="FF0000"/>
                </a:solidFill>
              </a:rPr>
              <a:t>原因：</a:t>
            </a:r>
            <a:endParaRPr lang="zh-CN" altLang="en-US" dirty="0">
              <a:solidFill>
                <a:srgbClr val="FF0000"/>
              </a:solidFill>
            </a:endParaRPr>
          </a:p>
          <a:p>
            <a:endParaRPr lang="zh-CN" altLang="en-US" dirty="0">
              <a:solidFill>
                <a:srgbClr val="FF0000"/>
              </a:solidFill>
            </a:endParaRPr>
          </a:p>
          <a:p>
            <a:endParaRPr lang="zh-CN" altLang="en-US" dirty="0">
              <a:solidFill>
                <a:srgbClr val="FF0000"/>
              </a:solidFill>
            </a:endParaRPr>
          </a:p>
          <a:p>
            <a:r>
              <a:rPr lang="zh-CN" altLang="en-US" dirty="0">
                <a:sym typeface="+mn-ea"/>
              </a:rPr>
              <a:t>若网络中有许多资源同时产生拥塞，网络的性能就要明显变坏</a:t>
            </a:r>
            <a:endParaRPr lang="zh-CN" altLang="en-US" dirty="0">
              <a:sym typeface="+mn-ea"/>
            </a:endParaRPr>
          </a:p>
          <a:p>
            <a:r>
              <a:rPr lang="zh-CN" altLang="zh-CN" dirty="0">
                <a:solidFill>
                  <a:srgbClr val="0000FF"/>
                </a:solidFill>
                <a:sym typeface="+mn-ea"/>
              </a:rPr>
              <a:t>拥塞引起的重传并不会缓解网络的拥塞，反而会加剧网络的拥塞。</a:t>
            </a:r>
            <a:endParaRPr lang="zh-CN" altLang="en-US" dirty="0">
              <a:solidFill>
                <a:srgbClr val="0000FF"/>
              </a:solidFill>
            </a:endParaRPr>
          </a:p>
          <a:p>
            <a:endParaRPr lang="zh-CN" altLang="en-US" dirty="0"/>
          </a:p>
          <a:p>
            <a:endParaRPr lang="zh-CN" altLang="en-US" dirty="0"/>
          </a:p>
        </p:txBody>
      </p:sp>
      <p:sp>
        <p:nvSpPr>
          <p:cNvPr id="4" name="Rectangle 3"/>
          <p:cNvSpPr>
            <a:spLocks noChangeArrowheads="1"/>
          </p:cNvSpPr>
          <p:nvPr/>
        </p:nvSpPr>
        <p:spPr bwMode="auto">
          <a:xfrm>
            <a:off x="950475" y="2012786"/>
            <a:ext cx="8335070" cy="841375"/>
          </a:xfrm>
          <a:prstGeom prst="rect">
            <a:avLst/>
          </a:prstGeom>
          <a:solidFill>
            <a:srgbClr val="FFFF66"/>
          </a:solidFill>
          <a:ln w="9525" algn="ctr">
            <a:solidFill>
              <a:schemeClr val="tx1"/>
            </a:solidFill>
            <a:miter lim="800000"/>
          </a:ln>
          <a:effectLst>
            <a:outerShdw dist="35921" sx="1000" sy="1000" algn="ctr" rotWithShape="0">
              <a:schemeClr val="bg2"/>
            </a:outerShdw>
          </a:effectLst>
        </p:spPr>
        <p:txBody>
          <a:bodyPr wrap="none" anchor="ctr"/>
          <a:lstStyle/>
          <a:p>
            <a:r>
              <a:rPr lang="zh-CN" altLang="en-US" sz="3200" b="1" dirty="0" smtClean="0">
                <a:solidFill>
                  <a:srgbClr val="000099"/>
                </a:solidFill>
                <a:latin typeface="+mn-lt"/>
                <a:ea typeface="黑体" panose="02010609060101010101" pitchFamily="2" charset="-122"/>
              </a:rPr>
              <a:t>   ∑对资源需求  </a:t>
            </a:r>
            <a:r>
              <a:rPr lang="en-US" altLang="zh-CN" sz="3200" b="1" dirty="0" smtClean="0">
                <a:solidFill>
                  <a:srgbClr val="000099"/>
                </a:solidFill>
                <a:latin typeface="+mn-lt"/>
                <a:ea typeface="黑体" panose="02010609060101010101" pitchFamily="2" charset="-122"/>
              </a:rPr>
              <a:t>&gt; </a:t>
            </a:r>
            <a:r>
              <a:rPr lang="zh-CN" altLang="en-US" sz="3200" b="1" dirty="0">
                <a:solidFill>
                  <a:srgbClr val="000099"/>
                </a:solidFill>
                <a:latin typeface="+mn-lt"/>
                <a:ea typeface="黑体" panose="02010609060101010101" pitchFamily="2" charset="-122"/>
              </a:rPr>
              <a:t>可用资源       </a:t>
            </a:r>
            <a:r>
              <a:rPr lang="zh-CN" altLang="en-US" sz="3200" b="1" dirty="0" smtClean="0">
                <a:solidFill>
                  <a:srgbClr val="000099"/>
                </a:solidFill>
                <a:latin typeface="+mn-lt"/>
                <a:ea typeface="黑体" panose="02010609060101010101" pitchFamily="2" charset="-122"/>
              </a:rPr>
              <a:t>       </a:t>
            </a:r>
            <a:endParaRPr lang="en-US" altLang="zh-CN" sz="3200" b="1" dirty="0">
              <a:solidFill>
                <a:srgbClr val="000099"/>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2"/>
          <p:cNvSpPr>
            <a:spLocks noGrp="1" noChangeArrowheads="1"/>
          </p:cNvSpPr>
          <p:nvPr>
            <p:ph type="title"/>
          </p:nvPr>
        </p:nvSpPr>
        <p:spPr/>
        <p:txBody>
          <a:bodyPr/>
          <a:lstStyle/>
          <a:p>
            <a:pPr algn="ctr" eaLnBrk="1" hangingPunct="1"/>
            <a:r>
              <a:rPr lang="zh-CN" altLang="en-US" smtClean="0"/>
              <a:t>拥塞控制与流量控制 </a:t>
            </a:r>
            <a:endParaRPr lang="zh-CN" altLang="en-US" smtClean="0"/>
          </a:p>
        </p:txBody>
      </p:sp>
      <p:sp>
        <p:nvSpPr>
          <p:cNvPr id="2236419" name="Rectangle 3"/>
          <p:cNvSpPr>
            <a:spLocks noGrp="1" noChangeArrowheads="1"/>
          </p:cNvSpPr>
          <p:nvPr>
            <p:ph idx="1"/>
          </p:nvPr>
        </p:nvSpPr>
        <p:spPr/>
        <p:txBody>
          <a:bodyPr/>
          <a:lstStyle/>
          <a:p>
            <a:r>
              <a:rPr lang="zh-CN" altLang="zh-CN" dirty="0">
                <a:solidFill>
                  <a:srgbClr val="FF0000"/>
                </a:solidFill>
              </a:rPr>
              <a:t>拥塞控制：</a:t>
            </a:r>
            <a:r>
              <a:rPr lang="zh-CN" altLang="zh-CN" dirty="0"/>
              <a:t>防止过多的数据注入到网络中，使网络中的路由器或链路不致过载</a:t>
            </a:r>
            <a:r>
              <a:rPr lang="zh-CN" altLang="zh-CN" dirty="0" smtClean="0"/>
              <a:t>。</a:t>
            </a:r>
            <a:endParaRPr lang="zh-CN" altLang="zh-CN" dirty="0" smtClean="0"/>
          </a:p>
          <a:p>
            <a:endParaRPr lang="en-US" altLang="zh-CN" dirty="0" smtClean="0"/>
          </a:p>
          <a:p>
            <a:r>
              <a:rPr lang="zh-CN" altLang="en-US" dirty="0" smtClean="0">
                <a:solidFill>
                  <a:srgbClr val="FF0000"/>
                </a:solidFill>
              </a:rPr>
              <a:t>拥塞控制</a:t>
            </a:r>
            <a:r>
              <a:rPr lang="zh-CN" altLang="en-US" dirty="0" smtClean="0"/>
              <a:t>是一个</a:t>
            </a:r>
            <a:r>
              <a:rPr lang="zh-CN" altLang="en-US" dirty="0" smtClean="0">
                <a:solidFill>
                  <a:srgbClr val="FF0000"/>
                </a:solidFill>
              </a:rPr>
              <a:t>全局性的</a:t>
            </a:r>
            <a:r>
              <a:rPr lang="zh-CN" altLang="en-US" dirty="0" smtClean="0"/>
              <a:t>过程，涉及到所有的主机、所有的路由器，以及与降低网络传输性能有关的所有因素。 </a:t>
            </a: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36419">
                                            <p:txEl>
                                              <p:pRg st="4294967295" end="429496729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364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6419" grpId="0" build="p"/>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2"/>
          <p:cNvSpPr>
            <a:spLocks noGrp="1" noChangeArrowheads="1"/>
          </p:cNvSpPr>
          <p:nvPr>
            <p:ph type="title"/>
          </p:nvPr>
        </p:nvSpPr>
        <p:spPr/>
        <p:txBody>
          <a:bodyPr/>
          <a:lstStyle/>
          <a:p>
            <a:pPr algn="ctr" eaLnBrk="1" hangingPunct="1"/>
            <a:r>
              <a:rPr lang="zh-CN" altLang="en-US" smtClean="0"/>
              <a:t>拥塞控制与流量控制 </a:t>
            </a:r>
            <a:endParaRPr lang="zh-CN" altLang="en-US" smtClean="0"/>
          </a:p>
        </p:txBody>
      </p:sp>
      <p:sp>
        <p:nvSpPr>
          <p:cNvPr id="2236419" name="Rectangle 3"/>
          <p:cNvSpPr>
            <a:spLocks noGrp="1" noChangeArrowheads="1"/>
          </p:cNvSpPr>
          <p:nvPr>
            <p:ph idx="1"/>
          </p:nvPr>
        </p:nvSpPr>
        <p:spPr/>
        <p:txBody>
          <a:bodyPr/>
          <a:lstStyle/>
          <a:p>
            <a:r>
              <a:rPr lang="zh-CN" altLang="zh-CN" dirty="0" smtClean="0">
                <a:solidFill>
                  <a:srgbClr val="0000FF"/>
                </a:solidFill>
              </a:rPr>
              <a:t>流量控制：</a:t>
            </a:r>
            <a:r>
              <a:rPr lang="zh-CN" altLang="zh-CN" dirty="0"/>
              <a:t>指点对点通信量的控制，是个端到端的问题（接收端控制发送端）</a:t>
            </a:r>
            <a:r>
              <a:rPr lang="zh-CN" altLang="zh-CN" dirty="0" smtClean="0"/>
              <a:t>。</a:t>
            </a:r>
            <a:endParaRPr lang="en-US" altLang="zh-CN" dirty="0" smtClean="0"/>
          </a:p>
          <a:p>
            <a:r>
              <a:rPr lang="zh-CN" altLang="zh-CN" dirty="0" smtClean="0">
                <a:solidFill>
                  <a:srgbClr val="0000FF"/>
                </a:solidFill>
              </a:rPr>
              <a:t>流量控制：</a:t>
            </a:r>
            <a:r>
              <a:rPr lang="zh-CN" altLang="zh-CN" dirty="0"/>
              <a:t>抑制发送端发送数据的速率，以便使接收端来得及接收。</a:t>
            </a:r>
            <a:r>
              <a:rPr lang="zh-CN" altLang="en-US" dirty="0" smtClean="0"/>
              <a:t> </a:t>
            </a: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364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364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6419" grpId="0" build="p"/>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0" name="Rectangle 2"/>
          <p:cNvSpPr>
            <a:spLocks noGrp="1" noChangeArrowheads="1"/>
          </p:cNvSpPr>
          <p:nvPr>
            <p:ph type="title"/>
          </p:nvPr>
        </p:nvSpPr>
        <p:spPr/>
        <p:txBody>
          <a:bodyPr/>
          <a:lstStyle/>
          <a:p>
            <a:pPr algn="ctr" eaLnBrk="1" hangingPunct="1"/>
            <a:r>
              <a:rPr lang="zh-CN" altLang="en-US" smtClean="0"/>
              <a:t>拥塞控制所起的作用 </a:t>
            </a:r>
            <a:endParaRPr lang="zh-CN" altLang="en-US" smtClean="0"/>
          </a:p>
        </p:txBody>
      </p:sp>
      <p:sp>
        <p:nvSpPr>
          <p:cNvPr id="91141" name="Line 3"/>
          <p:cNvSpPr>
            <a:spLocks noChangeShapeType="1"/>
          </p:cNvSpPr>
          <p:nvPr/>
        </p:nvSpPr>
        <p:spPr bwMode="auto">
          <a:xfrm rot="-5400000">
            <a:off x="-621109" y="3464719"/>
            <a:ext cx="3481388" cy="0"/>
          </a:xfrm>
          <a:prstGeom prst="line">
            <a:avLst/>
          </a:prstGeom>
          <a:noFill/>
          <a:ln w="1905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42" name="Text Box 4"/>
          <p:cNvSpPr txBox="1">
            <a:spLocks noChangeArrowheads="1"/>
          </p:cNvSpPr>
          <p:nvPr/>
        </p:nvSpPr>
        <p:spPr bwMode="auto">
          <a:xfrm>
            <a:off x="7757940" y="5241925"/>
            <a:ext cx="17315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zh-CN" altLang="en-US" dirty="0">
                <a:solidFill>
                  <a:srgbClr val="000099"/>
                </a:solidFill>
                <a:ea typeface="黑体" panose="02010609060101010101" pitchFamily="2" charset="-122"/>
              </a:rPr>
              <a:t>提供的负载</a:t>
            </a:r>
            <a:endParaRPr lang="zh-CN" altLang="en-US" dirty="0">
              <a:solidFill>
                <a:srgbClr val="000099"/>
              </a:solidFill>
              <a:ea typeface="黑体" panose="02010609060101010101" pitchFamily="2" charset="-122"/>
            </a:endParaRPr>
          </a:p>
        </p:txBody>
      </p:sp>
      <p:sp>
        <p:nvSpPr>
          <p:cNvPr id="91143" name="Text Box 5"/>
          <p:cNvSpPr txBox="1">
            <a:spLocks noChangeArrowheads="1"/>
          </p:cNvSpPr>
          <p:nvPr/>
        </p:nvSpPr>
        <p:spPr bwMode="auto">
          <a:xfrm>
            <a:off x="1119585" y="1524000"/>
            <a:ext cx="11128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zh-CN" altLang="en-US">
                <a:solidFill>
                  <a:srgbClr val="000099"/>
                </a:solidFill>
                <a:ea typeface="黑体" panose="02010609060101010101" pitchFamily="2" charset="-122"/>
              </a:rPr>
              <a:t>吞吐量</a:t>
            </a:r>
            <a:endParaRPr lang="zh-CN" altLang="en-US">
              <a:solidFill>
                <a:srgbClr val="000099"/>
              </a:solidFill>
              <a:ea typeface="黑体" panose="02010609060101010101" pitchFamily="2" charset="-122"/>
            </a:endParaRPr>
          </a:p>
        </p:txBody>
      </p:sp>
      <p:grpSp>
        <p:nvGrpSpPr>
          <p:cNvPr id="2237446" name="Group 6"/>
          <p:cNvGrpSpPr/>
          <p:nvPr/>
        </p:nvGrpSpPr>
        <p:grpSpPr bwMode="auto">
          <a:xfrm>
            <a:off x="1119585" y="2355851"/>
            <a:ext cx="7020190" cy="2849563"/>
            <a:chOff x="651" y="1764"/>
            <a:chExt cx="4082" cy="1795"/>
          </a:xfrm>
        </p:grpSpPr>
        <p:sp>
          <p:nvSpPr>
            <p:cNvPr id="91173" name="Line 7"/>
            <p:cNvSpPr>
              <a:spLocks noChangeShapeType="1"/>
            </p:cNvSpPr>
            <p:nvPr/>
          </p:nvSpPr>
          <p:spPr bwMode="auto">
            <a:xfrm flipV="1">
              <a:off x="651" y="2077"/>
              <a:ext cx="1925" cy="1482"/>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74" name="Line 8"/>
            <p:cNvSpPr>
              <a:spLocks noChangeShapeType="1"/>
            </p:cNvSpPr>
            <p:nvPr/>
          </p:nvSpPr>
          <p:spPr bwMode="auto">
            <a:xfrm>
              <a:off x="2576" y="2077"/>
              <a:ext cx="2157" cy="0"/>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75" name="Text Box 9"/>
            <p:cNvSpPr txBox="1">
              <a:spLocks noChangeArrowheads="1"/>
            </p:cNvSpPr>
            <p:nvPr/>
          </p:nvSpPr>
          <p:spPr bwMode="auto">
            <a:xfrm>
              <a:off x="2901" y="1764"/>
              <a:ext cx="136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zh-CN" altLang="en-US" dirty="0">
                  <a:solidFill>
                    <a:srgbClr val="FF0000"/>
                  </a:solidFill>
                  <a:ea typeface="黑体" panose="02010609060101010101" pitchFamily="2" charset="-122"/>
                </a:rPr>
                <a:t>理想的拥塞控制</a:t>
              </a:r>
              <a:endParaRPr lang="zh-CN" altLang="en-US" dirty="0">
                <a:solidFill>
                  <a:srgbClr val="FF0000"/>
                </a:solidFill>
                <a:ea typeface="黑体" panose="02010609060101010101" pitchFamily="2" charset="-122"/>
              </a:endParaRPr>
            </a:p>
          </p:txBody>
        </p:sp>
      </p:grpSp>
      <p:sp>
        <p:nvSpPr>
          <p:cNvPr id="91145" name="Rectangle 10"/>
          <p:cNvSpPr>
            <a:spLocks noChangeArrowheads="1"/>
          </p:cNvSpPr>
          <p:nvPr/>
        </p:nvSpPr>
        <p:spPr bwMode="auto">
          <a:xfrm>
            <a:off x="4794779" y="5300664"/>
            <a:ext cx="694796" cy="2936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237451" name="Group 11"/>
          <p:cNvGrpSpPr/>
          <p:nvPr/>
        </p:nvGrpSpPr>
        <p:grpSpPr bwMode="auto">
          <a:xfrm>
            <a:off x="1119585" y="2965450"/>
            <a:ext cx="7121657" cy="2239963"/>
            <a:chOff x="651" y="2148"/>
            <a:chExt cx="4141" cy="1411"/>
          </a:xfrm>
        </p:grpSpPr>
        <p:sp>
          <p:nvSpPr>
            <p:cNvPr id="91169" name="Freeform 12"/>
            <p:cNvSpPr/>
            <p:nvPr/>
          </p:nvSpPr>
          <p:spPr bwMode="auto">
            <a:xfrm>
              <a:off x="651" y="2422"/>
              <a:ext cx="4141" cy="1137"/>
            </a:xfrm>
            <a:custGeom>
              <a:avLst/>
              <a:gdLst>
                <a:gd name="T0" fmla="*/ 0 w 2581"/>
                <a:gd name="T1" fmla="*/ 1137 h 921"/>
                <a:gd name="T2" fmla="*/ 1405 w 2581"/>
                <a:gd name="T3" fmla="*/ 426 h 921"/>
                <a:gd name="T4" fmla="*/ 2002 w 2581"/>
                <a:gd name="T5" fmla="*/ 226 h 921"/>
                <a:gd name="T6" fmla="*/ 2541 w 2581"/>
                <a:gd name="T7" fmla="*/ 130 h 921"/>
                <a:gd name="T8" fmla="*/ 3032 w 2581"/>
                <a:gd name="T9" fmla="*/ 78 h 921"/>
                <a:gd name="T10" fmla="*/ 3581 w 2581"/>
                <a:gd name="T11" fmla="*/ 26 h 921"/>
                <a:gd name="T12" fmla="*/ 4072 w 2581"/>
                <a:gd name="T13" fmla="*/ 4 h 921"/>
                <a:gd name="T14" fmla="*/ 3995 w 2581"/>
                <a:gd name="T15" fmla="*/ 4 h 92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581" h="921">
                  <a:moveTo>
                    <a:pt x="0" y="921"/>
                  </a:moveTo>
                  <a:cubicBezTo>
                    <a:pt x="334" y="694"/>
                    <a:pt x="668" y="468"/>
                    <a:pt x="876" y="345"/>
                  </a:cubicBezTo>
                  <a:cubicBezTo>
                    <a:pt x="1084" y="222"/>
                    <a:pt x="1130" y="223"/>
                    <a:pt x="1248" y="183"/>
                  </a:cubicBezTo>
                  <a:cubicBezTo>
                    <a:pt x="1366" y="143"/>
                    <a:pt x="1477" y="125"/>
                    <a:pt x="1584" y="105"/>
                  </a:cubicBezTo>
                  <a:cubicBezTo>
                    <a:pt x="1691" y="85"/>
                    <a:pt x="1782" y="77"/>
                    <a:pt x="1890" y="63"/>
                  </a:cubicBezTo>
                  <a:cubicBezTo>
                    <a:pt x="1998" y="49"/>
                    <a:pt x="2124" y="31"/>
                    <a:pt x="2232" y="21"/>
                  </a:cubicBezTo>
                  <a:cubicBezTo>
                    <a:pt x="2340" y="11"/>
                    <a:pt x="2495" y="6"/>
                    <a:pt x="2538" y="3"/>
                  </a:cubicBezTo>
                  <a:cubicBezTo>
                    <a:pt x="2581" y="0"/>
                    <a:pt x="2498" y="3"/>
                    <a:pt x="2490" y="3"/>
                  </a:cubicBezTo>
                </a:path>
              </a:pathLst>
            </a:custGeom>
            <a:noFill/>
            <a:ln w="57150"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91170" name="Group 13"/>
            <p:cNvGrpSpPr/>
            <p:nvPr/>
          </p:nvGrpSpPr>
          <p:grpSpPr bwMode="auto">
            <a:xfrm>
              <a:off x="2499" y="2148"/>
              <a:ext cx="1367" cy="415"/>
              <a:chOff x="2499" y="2148"/>
              <a:chExt cx="1367" cy="415"/>
            </a:xfrm>
          </p:grpSpPr>
          <p:sp>
            <p:nvSpPr>
              <p:cNvPr id="91171" name="Text Box 14"/>
              <p:cNvSpPr txBox="1">
                <a:spLocks noChangeArrowheads="1"/>
              </p:cNvSpPr>
              <p:nvPr/>
            </p:nvSpPr>
            <p:spPr bwMode="auto">
              <a:xfrm>
                <a:off x="2499" y="2148"/>
                <a:ext cx="1367" cy="291"/>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zh-CN" altLang="en-US" dirty="0">
                    <a:solidFill>
                      <a:srgbClr val="333399"/>
                    </a:solidFill>
                    <a:ea typeface="黑体" panose="02010609060101010101" pitchFamily="2" charset="-122"/>
                  </a:rPr>
                  <a:t>实际的拥塞控制</a:t>
                </a:r>
                <a:endParaRPr lang="zh-CN" altLang="en-US" dirty="0">
                  <a:solidFill>
                    <a:srgbClr val="333399"/>
                  </a:solidFill>
                  <a:ea typeface="黑体" panose="02010609060101010101" pitchFamily="2" charset="-122"/>
                </a:endParaRPr>
              </a:p>
            </p:txBody>
          </p:sp>
          <p:sp>
            <p:nvSpPr>
              <p:cNvPr id="91172" name="Line 15"/>
              <p:cNvSpPr>
                <a:spLocks noChangeShapeType="1"/>
              </p:cNvSpPr>
              <p:nvPr/>
            </p:nvSpPr>
            <p:spPr bwMode="auto">
              <a:xfrm>
                <a:off x="3016" y="2387"/>
                <a:ext cx="100" cy="176"/>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91147" name="Line 16"/>
          <p:cNvSpPr>
            <a:spLocks noChangeShapeType="1"/>
          </p:cNvSpPr>
          <p:nvPr/>
        </p:nvSpPr>
        <p:spPr bwMode="auto">
          <a:xfrm>
            <a:off x="1119585" y="5205413"/>
            <a:ext cx="7551605" cy="0"/>
          </a:xfrm>
          <a:prstGeom prst="line">
            <a:avLst/>
          </a:prstGeom>
          <a:noFill/>
          <a:ln w="1905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48" name="Text Box 17"/>
          <p:cNvSpPr txBox="1">
            <a:spLocks noChangeArrowheads="1"/>
          </p:cNvSpPr>
          <p:nvPr/>
        </p:nvSpPr>
        <p:spPr bwMode="auto">
          <a:xfrm>
            <a:off x="704528" y="4983559"/>
            <a:ext cx="38023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en-US" altLang="zh-CN" dirty="0">
                <a:solidFill>
                  <a:srgbClr val="333399"/>
                </a:solidFill>
                <a:ea typeface="黑体" panose="02010609060101010101" pitchFamily="2" charset="-122"/>
              </a:rPr>
              <a:t>0</a:t>
            </a:r>
            <a:endParaRPr lang="en-US" altLang="zh-CN" dirty="0">
              <a:solidFill>
                <a:srgbClr val="333399"/>
              </a:solidFill>
              <a:ea typeface="黑体" panose="02010609060101010101" pitchFamily="2" charset="-122"/>
            </a:endParaRPr>
          </a:p>
        </p:txBody>
      </p:sp>
      <p:grpSp>
        <p:nvGrpSpPr>
          <p:cNvPr id="2237458" name="Group 18"/>
          <p:cNvGrpSpPr/>
          <p:nvPr/>
        </p:nvGrpSpPr>
        <p:grpSpPr bwMode="auto">
          <a:xfrm>
            <a:off x="5826654" y="4168775"/>
            <a:ext cx="3742267" cy="1073150"/>
            <a:chOff x="3388" y="2906"/>
            <a:chExt cx="2176" cy="676"/>
          </a:xfrm>
        </p:grpSpPr>
        <p:grpSp>
          <p:nvGrpSpPr>
            <p:cNvPr id="91165" name="Group 19"/>
            <p:cNvGrpSpPr/>
            <p:nvPr/>
          </p:nvGrpSpPr>
          <p:grpSpPr bwMode="auto">
            <a:xfrm>
              <a:off x="3429" y="2906"/>
              <a:ext cx="2135" cy="624"/>
              <a:chOff x="3429" y="2906"/>
              <a:chExt cx="2135" cy="624"/>
            </a:xfrm>
          </p:grpSpPr>
          <p:sp>
            <p:nvSpPr>
              <p:cNvPr id="91167" name="Text Box 20"/>
              <p:cNvSpPr txBox="1">
                <a:spLocks noChangeArrowheads="1"/>
              </p:cNvSpPr>
              <p:nvPr/>
            </p:nvSpPr>
            <p:spPr bwMode="auto">
              <a:xfrm>
                <a:off x="3833" y="2906"/>
                <a:ext cx="173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zh-CN" altLang="en-US" dirty="0">
                    <a:solidFill>
                      <a:srgbClr val="C00000"/>
                    </a:solidFill>
                    <a:ea typeface="黑体" panose="02010609060101010101" pitchFamily="2" charset="-122"/>
                  </a:rPr>
                  <a:t>死锁（吞吐量 </a:t>
                </a:r>
                <a:r>
                  <a:rPr lang="en-US" altLang="zh-CN" dirty="0">
                    <a:solidFill>
                      <a:srgbClr val="C00000"/>
                    </a:solidFill>
                    <a:ea typeface="黑体" panose="02010609060101010101" pitchFamily="2" charset="-122"/>
                  </a:rPr>
                  <a:t>= 0</a:t>
                </a:r>
                <a:r>
                  <a:rPr lang="zh-CN" altLang="en-US" dirty="0">
                    <a:solidFill>
                      <a:srgbClr val="C00000"/>
                    </a:solidFill>
                    <a:ea typeface="黑体" panose="02010609060101010101" pitchFamily="2" charset="-122"/>
                  </a:rPr>
                  <a:t>）</a:t>
                </a:r>
                <a:endParaRPr lang="zh-CN" altLang="en-US" dirty="0">
                  <a:solidFill>
                    <a:srgbClr val="C00000"/>
                  </a:solidFill>
                  <a:ea typeface="黑体" panose="02010609060101010101" pitchFamily="2" charset="-122"/>
                </a:endParaRPr>
              </a:p>
            </p:txBody>
          </p:sp>
          <p:sp>
            <p:nvSpPr>
              <p:cNvPr id="91168" name="Line 21"/>
              <p:cNvSpPr>
                <a:spLocks noChangeShapeType="1"/>
              </p:cNvSpPr>
              <p:nvPr/>
            </p:nvSpPr>
            <p:spPr bwMode="auto">
              <a:xfrm flipH="1">
                <a:off x="3429" y="3144"/>
                <a:ext cx="457" cy="386"/>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1166" name="Oval 22"/>
            <p:cNvSpPr>
              <a:spLocks noChangeArrowheads="1"/>
            </p:cNvSpPr>
            <p:nvPr/>
          </p:nvSpPr>
          <p:spPr bwMode="auto">
            <a:xfrm>
              <a:off x="3388" y="3522"/>
              <a:ext cx="63" cy="60"/>
            </a:xfrm>
            <a:prstGeom prst="ellipse">
              <a:avLst/>
            </a:prstGeom>
            <a:solidFill>
              <a:srgbClr val="FF0066"/>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37463" name="Group 23"/>
          <p:cNvGrpSpPr/>
          <p:nvPr/>
        </p:nvGrpSpPr>
        <p:grpSpPr bwMode="auto">
          <a:xfrm>
            <a:off x="1119586" y="3586162"/>
            <a:ext cx="6631516" cy="2290761"/>
            <a:chOff x="651" y="2544"/>
            <a:chExt cx="3856" cy="1443"/>
          </a:xfrm>
        </p:grpSpPr>
        <p:sp>
          <p:nvSpPr>
            <p:cNvPr id="91151" name="Line 24"/>
            <p:cNvSpPr>
              <a:spLocks noChangeShapeType="1"/>
            </p:cNvSpPr>
            <p:nvPr/>
          </p:nvSpPr>
          <p:spPr bwMode="auto">
            <a:xfrm>
              <a:off x="2585" y="3737"/>
              <a:ext cx="848"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endParaRPr>
            </a:p>
          </p:txBody>
        </p:sp>
        <p:sp>
          <p:nvSpPr>
            <p:cNvPr id="91152" name="Line 25"/>
            <p:cNvSpPr>
              <a:spLocks noChangeShapeType="1"/>
            </p:cNvSpPr>
            <p:nvPr/>
          </p:nvSpPr>
          <p:spPr bwMode="auto">
            <a:xfrm>
              <a:off x="1633" y="3737"/>
              <a:ext cx="943"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endParaRPr>
            </a:p>
          </p:txBody>
        </p:sp>
        <p:grpSp>
          <p:nvGrpSpPr>
            <p:cNvPr id="91153" name="Group 26"/>
            <p:cNvGrpSpPr/>
            <p:nvPr/>
          </p:nvGrpSpPr>
          <p:grpSpPr bwMode="auto">
            <a:xfrm>
              <a:off x="651" y="2544"/>
              <a:ext cx="3856" cy="1443"/>
              <a:chOff x="651" y="2544"/>
              <a:chExt cx="3856" cy="1443"/>
            </a:xfrm>
          </p:grpSpPr>
          <p:grpSp>
            <p:nvGrpSpPr>
              <p:cNvPr id="91154" name="Group 27"/>
              <p:cNvGrpSpPr/>
              <p:nvPr/>
            </p:nvGrpSpPr>
            <p:grpSpPr bwMode="auto">
              <a:xfrm>
                <a:off x="651" y="2544"/>
                <a:ext cx="3856" cy="1252"/>
                <a:chOff x="651" y="2544"/>
                <a:chExt cx="3856" cy="1252"/>
              </a:xfrm>
            </p:grpSpPr>
            <p:sp>
              <p:nvSpPr>
                <p:cNvPr id="91157" name="Freeform 28"/>
                <p:cNvSpPr/>
                <p:nvPr/>
              </p:nvSpPr>
              <p:spPr bwMode="auto">
                <a:xfrm>
                  <a:off x="651" y="2595"/>
                  <a:ext cx="2773" cy="964"/>
                </a:xfrm>
                <a:custGeom>
                  <a:avLst/>
                  <a:gdLst>
                    <a:gd name="T0" fmla="*/ 0 w 1728"/>
                    <a:gd name="T1" fmla="*/ 964 h 781"/>
                    <a:gd name="T2" fmla="*/ 1204 w 1728"/>
                    <a:gd name="T3" fmla="*/ 186 h 781"/>
                    <a:gd name="T4" fmla="*/ 1733 w 1728"/>
                    <a:gd name="T5" fmla="*/ 23 h 781"/>
                    <a:gd name="T6" fmla="*/ 2109 w 1728"/>
                    <a:gd name="T7" fmla="*/ 46 h 781"/>
                    <a:gd name="T8" fmla="*/ 2388 w 1728"/>
                    <a:gd name="T9" fmla="*/ 216 h 781"/>
                    <a:gd name="T10" fmla="*/ 2571 w 1728"/>
                    <a:gd name="T11" fmla="*/ 453 h 781"/>
                    <a:gd name="T12" fmla="*/ 2706 w 1728"/>
                    <a:gd name="T13" fmla="*/ 727 h 781"/>
                    <a:gd name="T14" fmla="*/ 2773 w 1728"/>
                    <a:gd name="T15" fmla="*/ 964 h 78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728" h="781">
                      <a:moveTo>
                        <a:pt x="0" y="781"/>
                      </a:moveTo>
                      <a:cubicBezTo>
                        <a:pt x="285" y="529"/>
                        <a:pt x="570" y="278"/>
                        <a:pt x="750" y="151"/>
                      </a:cubicBezTo>
                      <a:cubicBezTo>
                        <a:pt x="930" y="24"/>
                        <a:pt x="986" y="38"/>
                        <a:pt x="1080" y="19"/>
                      </a:cubicBezTo>
                      <a:cubicBezTo>
                        <a:pt x="1174" y="0"/>
                        <a:pt x="1246" y="11"/>
                        <a:pt x="1314" y="37"/>
                      </a:cubicBezTo>
                      <a:cubicBezTo>
                        <a:pt x="1382" y="63"/>
                        <a:pt x="1440" y="120"/>
                        <a:pt x="1488" y="175"/>
                      </a:cubicBezTo>
                      <a:cubicBezTo>
                        <a:pt x="1536" y="230"/>
                        <a:pt x="1569" y="298"/>
                        <a:pt x="1602" y="367"/>
                      </a:cubicBezTo>
                      <a:cubicBezTo>
                        <a:pt x="1635" y="436"/>
                        <a:pt x="1665" y="520"/>
                        <a:pt x="1686" y="589"/>
                      </a:cubicBezTo>
                      <a:cubicBezTo>
                        <a:pt x="1707" y="658"/>
                        <a:pt x="1717" y="719"/>
                        <a:pt x="1728" y="781"/>
                      </a:cubicBezTo>
                    </a:path>
                  </a:pathLst>
                </a:custGeom>
                <a:noFill/>
                <a:ln w="38100" cmpd="sng">
                  <a:solidFill>
                    <a:srgbClr val="00CC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endParaRPr>
                </a:p>
              </p:txBody>
            </p:sp>
            <p:sp>
              <p:nvSpPr>
                <p:cNvPr id="91158" name="Line 29"/>
                <p:cNvSpPr>
                  <a:spLocks noChangeShapeType="1"/>
                </p:cNvSpPr>
                <p:nvPr/>
              </p:nvSpPr>
              <p:spPr bwMode="auto">
                <a:xfrm>
                  <a:off x="2576" y="2611"/>
                  <a:ext cx="0" cy="948"/>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endParaRPr>
                </a:p>
              </p:txBody>
            </p:sp>
            <p:sp>
              <p:nvSpPr>
                <p:cNvPr id="91159" name="Text Box 30"/>
                <p:cNvSpPr txBox="1">
                  <a:spLocks noChangeArrowheads="1"/>
                </p:cNvSpPr>
                <p:nvPr/>
              </p:nvSpPr>
              <p:spPr bwMode="auto">
                <a:xfrm>
                  <a:off x="3500" y="2544"/>
                  <a:ext cx="100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zh-CN" altLang="en-US" dirty="0">
                      <a:solidFill>
                        <a:srgbClr val="000099"/>
                      </a:solidFill>
                      <a:ea typeface="黑体" panose="02010609060101010101" pitchFamily="2" charset="-122"/>
                    </a:rPr>
                    <a:t>无拥塞控制</a:t>
                  </a:r>
                  <a:endParaRPr lang="zh-CN" altLang="en-US" dirty="0">
                    <a:solidFill>
                      <a:srgbClr val="000099"/>
                    </a:solidFill>
                    <a:ea typeface="黑体" panose="02010609060101010101" pitchFamily="2" charset="-122"/>
                  </a:endParaRPr>
                </a:p>
              </p:txBody>
            </p:sp>
            <p:sp>
              <p:nvSpPr>
                <p:cNvPr id="91160" name="Line 31"/>
                <p:cNvSpPr>
                  <a:spLocks noChangeShapeType="1"/>
                </p:cNvSpPr>
                <p:nvPr/>
              </p:nvSpPr>
              <p:spPr bwMode="auto">
                <a:xfrm flipH="1">
                  <a:off x="3125" y="2759"/>
                  <a:ext cx="453" cy="148"/>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endParaRPr>
                </a:p>
              </p:txBody>
            </p:sp>
            <p:sp>
              <p:nvSpPr>
                <p:cNvPr id="91161" name="Line 32"/>
                <p:cNvSpPr>
                  <a:spLocks noChangeShapeType="1"/>
                </p:cNvSpPr>
                <p:nvPr/>
              </p:nvSpPr>
              <p:spPr bwMode="auto">
                <a:xfrm>
                  <a:off x="1619" y="2848"/>
                  <a:ext cx="0" cy="713"/>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endParaRPr>
                </a:p>
              </p:txBody>
            </p:sp>
            <p:sp>
              <p:nvSpPr>
                <p:cNvPr id="91162" name="Line 33"/>
                <p:cNvSpPr>
                  <a:spLocks noChangeShapeType="1"/>
                </p:cNvSpPr>
                <p:nvPr/>
              </p:nvSpPr>
              <p:spPr bwMode="auto">
                <a:xfrm>
                  <a:off x="2576" y="3559"/>
                  <a:ext cx="0" cy="237"/>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endParaRPr>
                </a:p>
              </p:txBody>
            </p:sp>
            <p:sp>
              <p:nvSpPr>
                <p:cNvPr id="91163" name="Line 34"/>
                <p:cNvSpPr>
                  <a:spLocks noChangeShapeType="1"/>
                </p:cNvSpPr>
                <p:nvPr/>
              </p:nvSpPr>
              <p:spPr bwMode="auto">
                <a:xfrm>
                  <a:off x="3424" y="3559"/>
                  <a:ext cx="0" cy="237"/>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endParaRPr>
                </a:p>
              </p:txBody>
            </p:sp>
            <p:sp>
              <p:nvSpPr>
                <p:cNvPr id="91164" name="Line 35"/>
                <p:cNvSpPr>
                  <a:spLocks noChangeShapeType="1"/>
                </p:cNvSpPr>
                <p:nvPr/>
              </p:nvSpPr>
              <p:spPr bwMode="auto">
                <a:xfrm>
                  <a:off x="1619" y="3559"/>
                  <a:ext cx="0" cy="237"/>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endParaRPr>
                </a:p>
              </p:txBody>
            </p:sp>
          </p:grpSp>
          <p:sp>
            <p:nvSpPr>
              <p:cNvPr id="91155" name="Text Box 36"/>
              <p:cNvSpPr txBox="1">
                <a:spLocks noChangeArrowheads="1"/>
              </p:cNvSpPr>
              <p:nvPr/>
            </p:nvSpPr>
            <p:spPr bwMode="auto">
              <a:xfrm>
                <a:off x="2748" y="3589"/>
                <a:ext cx="408" cy="25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zh-CN" altLang="en-US" sz="2000">
                    <a:solidFill>
                      <a:srgbClr val="000099"/>
                    </a:solidFill>
                    <a:ea typeface="黑体" panose="02010609060101010101" pitchFamily="2" charset="-122"/>
                  </a:rPr>
                  <a:t>拥塞</a:t>
                </a:r>
                <a:endParaRPr lang="zh-CN" altLang="en-US" sz="2000">
                  <a:solidFill>
                    <a:srgbClr val="000099"/>
                  </a:solidFill>
                  <a:ea typeface="黑体" panose="02010609060101010101" pitchFamily="2" charset="-122"/>
                </a:endParaRPr>
              </a:p>
            </p:txBody>
          </p:sp>
          <p:sp>
            <p:nvSpPr>
              <p:cNvPr id="91156" name="Text Box 37"/>
              <p:cNvSpPr txBox="1">
                <a:spLocks noChangeArrowheads="1"/>
              </p:cNvSpPr>
              <p:nvPr/>
            </p:nvSpPr>
            <p:spPr bwMode="auto">
              <a:xfrm>
                <a:off x="1850" y="3619"/>
                <a:ext cx="408" cy="36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lnSpc>
                    <a:spcPct val="80000"/>
                  </a:lnSpc>
                </a:pPr>
                <a:r>
                  <a:rPr lang="zh-CN" altLang="en-US" sz="2000" dirty="0">
                    <a:solidFill>
                      <a:srgbClr val="000099"/>
                    </a:solidFill>
                    <a:ea typeface="黑体" panose="02010609060101010101" pitchFamily="2" charset="-122"/>
                  </a:rPr>
                  <a:t>轻度</a:t>
                </a:r>
                <a:endParaRPr lang="zh-CN" altLang="en-US" sz="2000" dirty="0">
                  <a:solidFill>
                    <a:srgbClr val="000099"/>
                  </a:solidFill>
                  <a:ea typeface="黑体" panose="02010609060101010101" pitchFamily="2" charset="-122"/>
                </a:endParaRPr>
              </a:p>
              <a:p>
                <a:pPr algn="l" eaLnBrk="1" hangingPunct="1">
                  <a:lnSpc>
                    <a:spcPct val="80000"/>
                  </a:lnSpc>
                </a:pPr>
                <a:r>
                  <a:rPr lang="zh-CN" altLang="en-US" sz="2000" dirty="0">
                    <a:solidFill>
                      <a:srgbClr val="000099"/>
                    </a:solidFill>
                    <a:ea typeface="黑体" panose="02010609060101010101" pitchFamily="2" charset="-122"/>
                  </a:rPr>
                  <a:t>拥塞</a:t>
                </a:r>
                <a:endParaRPr lang="zh-CN" altLang="en-US" sz="2000" dirty="0">
                  <a:solidFill>
                    <a:srgbClr val="000099"/>
                  </a:solidFill>
                  <a:ea typeface="黑体" panose="02010609060101010101" pitchFamily="2"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374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374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374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374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监测网络的</a:t>
            </a:r>
            <a:r>
              <a:rPr lang="zh-CN" altLang="zh-CN" dirty="0" smtClean="0"/>
              <a:t>拥塞</a:t>
            </a:r>
            <a:r>
              <a:rPr lang="zh-CN" altLang="en-US" dirty="0" smtClean="0"/>
              <a:t>的指标</a:t>
            </a:r>
            <a:endParaRPr lang="zh-CN" altLang="en-US" dirty="0"/>
          </a:p>
        </p:txBody>
      </p:sp>
      <p:sp>
        <p:nvSpPr>
          <p:cNvPr id="3" name="内容占位符 2"/>
          <p:cNvSpPr>
            <a:spLocks noGrp="1"/>
          </p:cNvSpPr>
          <p:nvPr>
            <p:ph idx="1"/>
          </p:nvPr>
        </p:nvSpPr>
        <p:spPr/>
        <p:txBody>
          <a:bodyPr/>
          <a:lstStyle/>
          <a:p>
            <a:r>
              <a:rPr lang="zh-CN" altLang="zh-CN" dirty="0" smtClean="0"/>
              <a:t>主要指标</a:t>
            </a:r>
            <a:r>
              <a:rPr lang="zh-CN" altLang="en-US" dirty="0" smtClean="0"/>
              <a:t>有：</a:t>
            </a:r>
            <a:endParaRPr lang="en-US" altLang="zh-CN" dirty="0" smtClean="0"/>
          </a:p>
          <a:p>
            <a:pPr lvl="1"/>
            <a:r>
              <a:rPr lang="zh-CN" altLang="zh-CN" dirty="0" smtClean="0"/>
              <a:t>由于</a:t>
            </a:r>
            <a:r>
              <a:rPr lang="zh-CN" altLang="zh-CN" dirty="0"/>
              <a:t>缺少缓存空间而被丢弃的分组的</a:t>
            </a:r>
            <a:r>
              <a:rPr lang="zh-CN" altLang="zh-CN" dirty="0" smtClean="0"/>
              <a:t>百分数</a:t>
            </a:r>
            <a:r>
              <a:rPr lang="zh-CN" altLang="en-US" dirty="0" smtClean="0"/>
              <a:t>；</a:t>
            </a:r>
            <a:endParaRPr lang="en-US" altLang="zh-CN" dirty="0" smtClean="0"/>
          </a:p>
          <a:p>
            <a:pPr lvl="1"/>
            <a:r>
              <a:rPr lang="zh-CN" altLang="zh-CN" dirty="0" smtClean="0"/>
              <a:t>平均队列长度</a:t>
            </a:r>
            <a:r>
              <a:rPr lang="zh-CN" altLang="en-US" dirty="0" smtClean="0"/>
              <a:t>；</a:t>
            </a:r>
            <a:endParaRPr lang="en-US" altLang="zh-CN" dirty="0" smtClean="0"/>
          </a:p>
          <a:p>
            <a:pPr lvl="1"/>
            <a:r>
              <a:rPr lang="zh-CN" altLang="zh-CN" dirty="0" smtClean="0"/>
              <a:t>超时</a:t>
            </a:r>
            <a:r>
              <a:rPr lang="zh-CN" altLang="zh-CN" dirty="0"/>
              <a:t>重传的分组</a:t>
            </a:r>
            <a:r>
              <a:rPr lang="zh-CN" altLang="zh-CN" dirty="0" smtClean="0"/>
              <a:t>数</a:t>
            </a:r>
            <a:r>
              <a:rPr lang="zh-CN" altLang="en-US" dirty="0" smtClean="0"/>
              <a:t>；</a:t>
            </a:r>
            <a:endParaRPr lang="en-US" altLang="zh-CN" dirty="0" smtClean="0"/>
          </a:p>
          <a:p>
            <a:pPr lvl="1"/>
            <a:r>
              <a:rPr lang="zh-CN" altLang="zh-CN" dirty="0" smtClean="0"/>
              <a:t>平均</a:t>
            </a:r>
            <a:r>
              <a:rPr lang="zh-CN" altLang="zh-CN" dirty="0"/>
              <a:t>分组</a:t>
            </a:r>
            <a:r>
              <a:rPr lang="zh-CN" altLang="zh-CN" dirty="0" smtClean="0"/>
              <a:t>时延</a:t>
            </a:r>
            <a:r>
              <a:rPr lang="zh-CN" altLang="en-US" dirty="0" smtClean="0"/>
              <a:t>；</a:t>
            </a:r>
            <a:endParaRPr lang="en-US" altLang="zh-CN" dirty="0" smtClean="0"/>
          </a:p>
          <a:p>
            <a:pPr lvl="1"/>
            <a:r>
              <a:rPr lang="zh-CN" altLang="zh-CN" dirty="0" smtClean="0"/>
              <a:t>分组</a:t>
            </a:r>
            <a:r>
              <a:rPr lang="zh-CN" altLang="zh-CN" dirty="0"/>
              <a:t>时延的标准差，等等</a:t>
            </a:r>
            <a:r>
              <a:rPr lang="zh-CN" altLang="zh-CN" dirty="0" smtClean="0"/>
              <a:t>。</a:t>
            </a:r>
            <a:endParaRPr lang="en-US" altLang="zh-CN" dirty="0" smtClean="0"/>
          </a:p>
          <a:p>
            <a:r>
              <a:rPr lang="zh-CN" altLang="zh-CN" dirty="0" smtClean="0"/>
              <a:t>上述</a:t>
            </a:r>
            <a:r>
              <a:rPr lang="zh-CN" altLang="zh-CN" dirty="0"/>
              <a:t>这些指标的上升都标志着拥塞的增长。</a:t>
            </a:r>
            <a:endParaRPr lang="zh-CN" altLang="en-US" dirty="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 name="Rectangle 2"/>
          <p:cNvSpPr>
            <a:spLocks noGrp="1" noChangeArrowheads="1"/>
          </p:cNvSpPr>
          <p:nvPr>
            <p:ph type="title"/>
          </p:nvPr>
        </p:nvSpPr>
        <p:spPr/>
        <p:txBody>
          <a:bodyPr/>
          <a:lstStyle/>
          <a:p>
            <a:r>
              <a:rPr lang="en-US" altLang="zh-CN" dirty="0"/>
              <a:t>5.8.2  </a:t>
            </a:r>
            <a:r>
              <a:rPr lang="en-US" altLang="zh-CN" dirty="0" smtClean="0"/>
              <a:t>TCP </a:t>
            </a:r>
            <a:r>
              <a:rPr lang="zh-CN" altLang="zh-CN" dirty="0" smtClean="0"/>
              <a:t>的</a:t>
            </a:r>
            <a:r>
              <a:rPr lang="zh-CN" altLang="zh-CN" dirty="0"/>
              <a:t>拥塞控制方法</a:t>
            </a:r>
            <a:endParaRPr lang="zh-CN" altLang="zh-CN" dirty="0"/>
          </a:p>
        </p:txBody>
      </p:sp>
      <p:sp>
        <p:nvSpPr>
          <p:cNvPr id="94214" name="Rectangle 3"/>
          <p:cNvSpPr>
            <a:spLocks noGrp="1" noChangeArrowheads="1"/>
          </p:cNvSpPr>
          <p:nvPr>
            <p:ph type="body" idx="1"/>
          </p:nvPr>
        </p:nvSpPr>
        <p:spPr/>
        <p:txBody>
          <a:bodyPr/>
          <a:lstStyle/>
          <a:p>
            <a:r>
              <a:rPr lang="en-US" altLang="zh-CN" sz="2800" dirty="0" smtClean="0"/>
              <a:t>TCP</a:t>
            </a:r>
            <a:r>
              <a:rPr lang="zh-CN" altLang="en-US" sz="2800" dirty="0" smtClean="0"/>
              <a:t>发送方维持一个</a:t>
            </a:r>
            <a:r>
              <a:rPr lang="zh-CN" altLang="en-US" sz="2800" dirty="0" smtClean="0">
                <a:solidFill>
                  <a:srgbClr val="FF0000"/>
                </a:solidFill>
              </a:rPr>
              <a:t>拥塞窗口 </a:t>
            </a:r>
            <a:r>
              <a:rPr lang="en-US" altLang="zh-CN" sz="2800" dirty="0" smtClean="0">
                <a:solidFill>
                  <a:srgbClr val="FF0000"/>
                </a:solidFill>
              </a:rPr>
              <a:t>CWND</a:t>
            </a:r>
            <a:r>
              <a:rPr lang="en-US" altLang="zh-CN" sz="2800" dirty="0" smtClean="0">
                <a:solidFill>
                  <a:srgbClr val="0000FF"/>
                </a:solidFill>
              </a:rPr>
              <a:t> </a:t>
            </a:r>
            <a:r>
              <a:rPr lang="en-US" altLang="zh-CN" sz="2800" dirty="0" smtClean="0"/>
              <a:t>(Congestion Window)</a:t>
            </a:r>
            <a:endParaRPr lang="zh-CN" altLang="en-US" sz="2800" dirty="0" smtClean="0"/>
          </a:p>
          <a:p>
            <a:pPr lvl="1"/>
            <a:r>
              <a:rPr lang="zh-CN" altLang="zh-CN" sz="2400" dirty="0" smtClean="0"/>
              <a:t>拥塞</a:t>
            </a:r>
            <a:r>
              <a:rPr lang="zh-CN" altLang="zh-CN" sz="2400" dirty="0"/>
              <a:t>窗口的大小取决于网络的拥塞程度，并且动态地在变化。</a:t>
            </a:r>
            <a:endParaRPr lang="zh-CN" altLang="en-US" sz="2400" dirty="0" smtClean="0"/>
          </a:p>
          <a:p>
            <a:pPr lvl="1" eaLnBrk="1" hangingPunct="1"/>
            <a:r>
              <a:rPr lang="zh-CN" altLang="en-US" sz="2400" dirty="0" smtClean="0"/>
              <a:t>发送端利用</a:t>
            </a:r>
            <a:r>
              <a:rPr lang="zh-CN" altLang="en-US" sz="2400" dirty="0" smtClean="0">
                <a:solidFill>
                  <a:srgbClr val="FF0000"/>
                </a:solidFill>
              </a:rPr>
              <a:t>拥塞窗口</a:t>
            </a:r>
            <a:r>
              <a:rPr lang="zh-CN" altLang="en-US" sz="2400" dirty="0" smtClean="0"/>
              <a:t>根据网络的拥塞情况调整发送的数据量。</a:t>
            </a:r>
            <a:endParaRPr lang="en-US" altLang="zh-CN" sz="2400" dirty="0" smtClean="0"/>
          </a:p>
          <a:p>
            <a:pPr lvl="1" eaLnBrk="1" hangingPunct="1"/>
            <a:r>
              <a:rPr lang="zh-CN" altLang="en-US" sz="2400" dirty="0" smtClean="0"/>
              <a:t>所以，发送窗口大小不仅取决于接收方公告的接收窗口，还取决于网络的拥塞状况，所以真正的发送窗口值为：</a:t>
            </a:r>
            <a:endParaRPr lang="zh-CN" altLang="en-US" sz="2400" dirty="0" smtClean="0"/>
          </a:p>
        </p:txBody>
      </p:sp>
      <p:sp>
        <p:nvSpPr>
          <p:cNvPr id="94213" name="Rectangle 4"/>
          <p:cNvSpPr>
            <a:spLocks noChangeArrowheads="1"/>
          </p:cNvSpPr>
          <p:nvPr/>
        </p:nvSpPr>
        <p:spPr bwMode="auto">
          <a:xfrm>
            <a:off x="371664" y="4545061"/>
            <a:ext cx="9163050" cy="566309"/>
          </a:xfrm>
          <a:prstGeom prst="rect">
            <a:avLst/>
          </a:prstGeom>
          <a:solidFill>
            <a:srgbClr val="FFCC00"/>
          </a:solidFill>
          <a:ln>
            <a:solidFill>
              <a:schemeClr val="tx1"/>
            </a:solidFill>
          </a:ln>
        </p:spPr>
        <p:txBody>
          <a:bodyPr wrap="square" anchor="ctr">
            <a:spAutoFit/>
          </a:bodyPr>
          <a:lstStyle/>
          <a:p>
            <a:pPr algn="ctr">
              <a:lnSpc>
                <a:spcPct val="110000"/>
              </a:lnSpc>
            </a:pPr>
            <a:r>
              <a:rPr lang="zh-CN" altLang="en-US" sz="2800" b="1" dirty="0" smtClean="0">
                <a:solidFill>
                  <a:srgbClr val="000099"/>
                </a:solidFill>
                <a:latin typeface="+mn-lt"/>
                <a:ea typeface="黑体" panose="02010609060101010101" pitchFamily="2" charset="-122"/>
              </a:rPr>
              <a:t>真正的发送</a:t>
            </a:r>
            <a:r>
              <a:rPr lang="zh-CN" altLang="en-US" sz="2800" b="1" dirty="0">
                <a:solidFill>
                  <a:srgbClr val="000099"/>
                </a:solidFill>
                <a:latin typeface="+mn-lt"/>
                <a:ea typeface="黑体" panose="02010609060101010101" pitchFamily="2" charset="-122"/>
              </a:rPr>
              <a:t>窗口</a:t>
            </a:r>
            <a:r>
              <a:rPr lang="zh-CN" altLang="en-US" sz="2800" b="1" dirty="0" smtClean="0">
                <a:solidFill>
                  <a:srgbClr val="000099"/>
                </a:solidFill>
                <a:latin typeface="+mn-lt"/>
                <a:ea typeface="黑体" panose="02010609060101010101" pitchFamily="2" charset="-122"/>
              </a:rPr>
              <a:t>值 </a:t>
            </a:r>
            <a:r>
              <a:rPr lang="en-US" altLang="zh-CN" sz="2800" b="1" dirty="0" smtClean="0">
                <a:solidFill>
                  <a:srgbClr val="000099"/>
                </a:solidFill>
                <a:latin typeface="+mn-lt"/>
                <a:ea typeface="黑体" panose="02010609060101010101" pitchFamily="2" charset="-122"/>
              </a:rPr>
              <a:t>=</a:t>
            </a:r>
            <a:r>
              <a:rPr lang="zh-CN" altLang="en-US" sz="2800" b="1" dirty="0" smtClean="0">
                <a:solidFill>
                  <a:srgbClr val="000099"/>
                </a:solidFill>
                <a:latin typeface="+mn-lt"/>
                <a:ea typeface="黑体" panose="02010609060101010101" pitchFamily="2" charset="-122"/>
              </a:rPr>
              <a:t> </a:t>
            </a:r>
            <a:r>
              <a:rPr lang="en-US" altLang="zh-CN" sz="2800" b="1" dirty="0" smtClean="0">
                <a:solidFill>
                  <a:srgbClr val="000099"/>
                </a:solidFill>
                <a:latin typeface="+mn-lt"/>
                <a:ea typeface="黑体" panose="02010609060101010101" pitchFamily="2" charset="-122"/>
              </a:rPr>
              <a:t>Min</a:t>
            </a:r>
            <a:r>
              <a:rPr lang="en-US" altLang="zh-CN" sz="2800" b="1" dirty="0">
                <a:solidFill>
                  <a:srgbClr val="000099"/>
                </a:solidFill>
                <a:latin typeface="+mn-lt"/>
                <a:ea typeface="黑体" panose="02010609060101010101" pitchFamily="2" charset="-122"/>
              </a:rPr>
              <a:t>(</a:t>
            </a:r>
            <a:r>
              <a:rPr lang="zh-CN" altLang="en-US" sz="2800" b="1" dirty="0">
                <a:solidFill>
                  <a:srgbClr val="000099"/>
                </a:solidFill>
                <a:latin typeface="+mn-lt"/>
                <a:ea typeface="黑体" panose="02010609060101010101" pitchFamily="2" charset="-122"/>
              </a:rPr>
              <a:t>公告窗口值，拥塞窗口值</a:t>
            </a:r>
            <a:r>
              <a:rPr lang="en-US" altLang="zh-CN" sz="2800" b="1" dirty="0">
                <a:solidFill>
                  <a:srgbClr val="000099"/>
                </a:solidFill>
                <a:latin typeface="+mn-lt"/>
                <a:ea typeface="黑体" panose="02010609060101010101" pitchFamily="2" charset="-122"/>
              </a:rPr>
              <a:t>)</a:t>
            </a:r>
            <a:endParaRPr lang="en-US" altLang="zh-CN" sz="2800" b="1" dirty="0">
              <a:solidFill>
                <a:srgbClr val="000099"/>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Rectangle 2"/>
          <p:cNvSpPr>
            <a:spLocks noGrp="1" noChangeArrowheads="1"/>
          </p:cNvSpPr>
          <p:nvPr>
            <p:ph type="title"/>
          </p:nvPr>
        </p:nvSpPr>
        <p:spPr/>
        <p:txBody>
          <a:bodyPr/>
          <a:lstStyle/>
          <a:p>
            <a:pPr algn="ctr" eaLnBrk="1" hangingPunct="1"/>
            <a:r>
              <a:rPr lang="zh-CN" altLang="en-US" dirty="0" smtClean="0"/>
              <a:t>拥塞的判断</a:t>
            </a:r>
            <a:endParaRPr lang="zh-CN" altLang="en-US" dirty="0" smtClean="0"/>
          </a:p>
        </p:txBody>
      </p:sp>
      <p:sp>
        <p:nvSpPr>
          <p:cNvPr id="96261" name="Rectangle 3"/>
          <p:cNvSpPr>
            <a:spLocks noGrp="1" noChangeArrowheads="1"/>
          </p:cNvSpPr>
          <p:nvPr>
            <p:ph type="body" idx="1"/>
          </p:nvPr>
        </p:nvSpPr>
        <p:spPr/>
        <p:txBody>
          <a:bodyPr/>
          <a:lstStyle/>
          <a:p>
            <a:r>
              <a:rPr lang="zh-CN" altLang="en-US" dirty="0" smtClean="0">
                <a:solidFill>
                  <a:srgbClr val="FF0000"/>
                </a:solidFill>
              </a:rPr>
              <a:t>重传定时器超时</a:t>
            </a:r>
            <a:endParaRPr lang="en-US" altLang="zh-CN" dirty="0" smtClean="0">
              <a:solidFill>
                <a:srgbClr val="FF0000"/>
              </a:solidFill>
            </a:endParaRPr>
          </a:p>
          <a:p>
            <a:pPr lvl="1"/>
            <a:r>
              <a:rPr lang="zh-CN" altLang="zh-CN" dirty="0"/>
              <a:t>现在通信线路的传输质量一般都很好，因传输出差错而丢弃分组的概率是很小的（远</a:t>
            </a:r>
            <a:r>
              <a:rPr lang="zh-CN" altLang="zh-CN" dirty="0" smtClean="0"/>
              <a:t>小于</a:t>
            </a:r>
            <a:r>
              <a:rPr lang="en-US" altLang="zh-CN" dirty="0" smtClean="0"/>
              <a:t> 1 </a:t>
            </a:r>
            <a:r>
              <a:rPr lang="en-US" altLang="zh-CN" dirty="0"/>
              <a:t>%</a:t>
            </a:r>
            <a:r>
              <a:rPr lang="zh-CN" altLang="zh-CN" dirty="0"/>
              <a:t>）</a:t>
            </a:r>
            <a:r>
              <a:rPr lang="zh-CN" altLang="zh-CN" dirty="0" smtClean="0"/>
              <a:t>。</a:t>
            </a:r>
            <a:r>
              <a:rPr lang="zh-CN" altLang="zh-CN" dirty="0"/>
              <a:t>只要出现了超时，就可以猜想网络可能出现了拥塞。</a:t>
            </a:r>
            <a:endParaRPr lang="en-US" altLang="zh-CN" dirty="0" smtClean="0"/>
          </a:p>
          <a:p>
            <a:r>
              <a:rPr lang="zh-CN" altLang="en-US" dirty="0" smtClean="0">
                <a:solidFill>
                  <a:srgbClr val="FF0000"/>
                </a:solidFill>
              </a:rPr>
              <a:t>收到三个相同（重复）的 </a:t>
            </a:r>
            <a:r>
              <a:rPr lang="en-US" altLang="zh-CN" dirty="0" smtClean="0">
                <a:solidFill>
                  <a:srgbClr val="FF0000"/>
                </a:solidFill>
              </a:rPr>
              <a:t>ACK</a:t>
            </a:r>
            <a:endParaRPr lang="en-US" altLang="zh-CN" dirty="0" smtClean="0">
              <a:solidFill>
                <a:srgbClr val="FF0000"/>
              </a:solidFill>
            </a:endParaRPr>
          </a:p>
          <a:p>
            <a:pPr lvl="1"/>
            <a:r>
              <a:rPr lang="zh-CN" altLang="zh-CN" dirty="0"/>
              <a:t>个别报文段会在网络中丢失</a:t>
            </a:r>
            <a:r>
              <a:rPr lang="zh-CN" altLang="zh-CN" dirty="0" smtClean="0"/>
              <a:t>，</a:t>
            </a:r>
            <a:r>
              <a:rPr lang="zh-CN" altLang="en-US" dirty="0" smtClean="0"/>
              <a:t>预示可能会出现拥塞（</a:t>
            </a:r>
            <a:r>
              <a:rPr lang="zh-CN" altLang="zh-CN" dirty="0" smtClean="0"/>
              <a:t>实际未</a:t>
            </a:r>
            <a:r>
              <a:rPr lang="zh-CN" altLang="zh-CN" dirty="0"/>
              <a:t>发生</a:t>
            </a:r>
            <a:r>
              <a:rPr lang="zh-CN" altLang="zh-CN" dirty="0" smtClean="0"/>
              <a:t>拥塞</a:t>
            </a:r>
            <a:r>
              <a:rPr lang="zh-CN" altLang="en-US" dirty="0" smtClean="0"/>
              <a:t>），因此可以尽快采取控制措施，避免拥塞。</a:t>
            </a:r>
            <a:endParaRPr lang="en-US" altLang="zh-CN"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3" name="Rectangle 3"/>
          <p:cNvSpPr>
            <a:spLocks noGrp="1" noChangeArrowheads="1"/>
          </p:cNvSpPr>
          <p:nvPr>
            <p:ph type="title"/>
          </p:nvPr>
        </p:nvSpPr>
        <p:spPr/>
        <p:txBody>
          <a:bodyPr/>
          <a:lstStyle/>
          <a:p>
            <a:pPr algn="ctr"/>
            <a:r>
              <a:rPr lang="en-US" altLang="zh-CN"/>
              <a:t>TCP </a:t>
            </a:r>
            <a:r>
              <a:rPr lang="zh-CN" altLang="en-US"/>
              <a:t>与 </a:t>
            </a:r>
            <a:r>
              <a:rPr lang="en-US" altLang="zh-CN"/>
              <a:t>UDP </a:t>
            </a:r>
            <a:endParaRPr lang="en-US" altLang="zh-CN"/>
          </a:p>
        </p:txBody>
      </p:sp>
      <p:sp>
        <p:nvSpPr>
          <p:cNvPr id="353295" name="Rectangle 15"/>
          <p:cNvSpPr>
            <a:spLocks noGrp="1" noChangeArrowheads="1"/>
          </p:cNvSpPr>
          <p:nvPr>
            <p:ph idx="1"/>
          </p:nvPr>
        </p:nvSpPr>
        <p:spPr/>
        <p:txBody>
          <a:bodyPr/>
          <a:lstStyle/>
          <a:p>
            <a:pPr algn="just"/>
            <a:r>
              <a:rPr lang="en-US" altLang="zh-CN" dirty="0">
                <a:solidFill>
                  <a:srgbClr val="0000FF"/>
                </a:solidFill>
              </a:rPr>
              <a:t>TCP</a:t>
            </a:r>
            <a:r>
              <a:rPr lang="zh-CN" altLang="en-US" dirty="0">
                <a:solidFill>
                  <a:srgbClr val="0000FF"/>
                </a:solidFill>
              </a:rPr>
              <a:t>：一种面向连接的协议</a:t>
            </a:r>
            <a:endParaRPr lang="zh-CN" altLang="en-US" dirty="0">
              <a:solidFill>
                <a:srgbClr val="0000FF"/>
              </a:solidFill>
            </a:endParaRPr>
          </a:p>
          <a:p>
            <a:pPr lvl="1" algn="just"/>
            <a:r>
              <a:rPr lang="zh-CN" altLang="en-US" dirty="0"/>
              <a:t>提供面向连接的</a:t>
            </a:r>
            <a:r>
              <a:rPr lang="zh-CN" altLang="en-US" dirty="0" smtClean="0"/>
              <a:t>服务</a:t>
            </a:r>
            <a:r>
              <a:rPr lang="zh-CN" altLang="en-US" dirty="0"/>
              <a:t>。</a:t>
            </a:r>
            <a:endParaRPr lang="zh-CN" altLang="en-US" dirty="0"/>
          </a:p>
          <a:p>
            <a:pPr lvl="1" algn="just"/>
            <a:r>
              <a:rPr lang="zh-CN" altLang="en-US" dirty="0"/>
              <a:t>传送的数据单位协议是 </a:t>
            </a:r>
            <a:r>
              <a:rPr lang="en-US" altLang="zh-CN" dirty="0">
                <a:solidFill>
                  <a:srgbClr val="FF0000"/>
                </a:solidFill>
              </a:rPr>
              <a:t>TCP </a:t>
            </a:r>
            <a:r>
              <a:rPr lang="zh-CN" altLang="en-US" dirty="0">
                <a:solidFill>
                  <a:srgbClr val="FF0000"/>
                </a:solidFill>
              </a:rPr>
              <a:t>报文</a:t>
            </a:r>
            <a:r>
              <a:rPr lang="zh-CN" altLang="en-US" dirty="0" smtClean="0">
                <a:solidFill>
                  <a:srgbClr val="FF0000"/>
                </a:solidFill>
              </a:rPr>
              <a:t>段 </a:t>
            </a:r>
            <a:r>
              <a:rPr lang="en-US" altLang="zh-CN" dirty="0" smtClean="0"/>
              <a:t>(</a:t>
            </a:r>
            <a:r>
              <a:rPr lang="en-US" altLang="zh-CN" dirty="0"/>
              <a:t>segment</a:t>
            </a:r>
            <a:r>
              <a:rPr lang="en-US" altLang="zh-CN" dirty="0" smtClean="0"/>
              <a:t>)</a:t>
            </a:r>
            <a:r>
              <a:rPr lang="zh-CN" altLang="en-US" dirty="0" smtClean="0"/>
              <a:t>。</a:t>
            </a:r>
            <a:endParaRPr lang="en-US" altLang="zh-CN" sz="3600" dirty="0"/>
          </a:p>
          <a:p>
            <a:pPr lvl="1" algn="just"/>
            <a:r>
              <a:rPr lang="en-US" altLang="zh-CN" dirty="0" smtClean="0">
                <a:solidFill>
                  <a:srgbClr val="FF0000"/>
                </a:solidFill>
              </a:rPr>
              <a:t>TCP </a:t>
            </a:r>
            <a:r>
              <a:rPr lang="zh-CN" altLang="en-US" dirty="0" smtClean="0">
                <a:solidFill>
                  <a:srgbClr val="FF0000"/>
                </a:solidFill>
              </a:rPr>
              <a:t>不</a:t>
            </a:r>
            <a:r>
              <a:rPr lang="zh-CN" altLang="en-US" dirty="0">
                <a:solidFill>
                  <a:srgbClr val="FF0000"/>
                </a:solidFill>
              </a:rPr>
              <a:t>提供广播或多播</a:t>
            </a:r>
            <a:r>
              <a:rPr lang="zh-CN" altLang="en-US" dirty="0" smtClean="0">
                <a:solidFill>
                  <a:srgbClr val="FF0000"/>
                </a:solidFill>
              </a:rPr>
              <a:t>服务。</a:t>
            </a:r>
            <a:endParaRPr lang="zh-CN" altLang="en-US" dirty="0">
              <a:solidFill>
                <a:srgbClr val="FF0000"/>
              </a:solidFill>
            </a:endParaRPr>
          </a:p>
          <a:p>
            <a:pPr lvl="1" algn="just"/>
            <a:r>
              <a:rPr lang="zh-CN" altLang="en-US" dirty="0"/>
              <a:t>由于 </a:t>
            </a:r>
            <a:r>
              <a:rPr lang="en-US" altLang="zh-CN" dirty="0"/>
              <a:t>TCP </a:t>
            </a:r>
            <a:r>
              <a:rPr lang="zh-CN" altLang="en-US" dirty="0"/>
              <a:t>要</a:t>
            </a:r>
            <a:r>
              <a:rPr lang="zh-CN" altLang="en-US" dirty="0">
                <a:solidFill>
                  <a:srgbClr val="FF0000"/>
                </a:solidFill>
              </a:rPr>
              <a:t>提供可靠的、面向连接的运输服务，</a:t>
            </a:r>
            <a:r>
              <a:rPr lang="zh-CN" altLang="en-US" dirty="0"/>
              <a:t>因此不可避免地增加了许多的开销。这不仅使协议数据单元的首部增大很多，还要占用许多的处理机</a:t>
            </a:r>
            <a:r>
              <a:rPr lang="zh-CN" altLang="en-US" dirty="0" smtClean="0"/>
              <a:t>资源。</a:t>
            </a:r>
            <a:endParaRPr lang="zh-CN" altLang="en-US" dirty="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Rectangle 2"/>
          <p:cNvSpPr>
            <a:spLocks noGrp="1" noChangeArrowheads="1"/>
          </p:cNvSpPr>
          <p:nvPr>
            <p:ph type="title"/>
          </p:nvPr>
        </p:nvSpPr>
        <p:spPr/>
        <p:txBody>
          <a:bodyPr/>
          <a:lstStyle/>
          <a:p>
            <a:pPr algn="ctr" eaLnBrk="1" hangingPunct="1"/>
            <a:r>
              <a:rPr lang="en-US" altLang="zh-CN" dirty="0" smtClean="0"/>
              <a:t>TCP</a:t>
            </a:r>
            <a:r>
              <a:rPr lang="zh-CN" altLang="en-US" dirty="0" smtClean="0"/>
              <a:t>拥塞控制算法</a:t>
            </a:r>
            <a:endParaRPr lang="zh-CN" altLang="en-US" dirty="0" smtClean="0"/>
          </a:p>
        </p:txBody>
      </p:sp>
      <p:sp>
        <p:nvSpPr>
          <p:cNvPr id="96261" name="Rectangle 3"/>
          <p:cNvSpPr>
            <a:spLocks noGrp="1" noChangeArrowheads="1"/>
          </p:cNvSpPr>
          <p:nvPr>
            <p:ph type="body" idx="1"/>
          </p:nvPr>
        </p:nvSpPr>
        <p:spPr/>
        <p:txBody>
          <a:bodyPr/>
          <a:lstStyle/>
          <a:p>
            <a:r>
              <a:rPr lang="zh-CN" altLang="zh-CN" dirty="0"/>
              <a:t>四</a:t>
            </a:r>
            <a:r>
              <a:rPr lang="zh-CN" altLang="zh-CN" dirty="0" smtClean="0"/>
              <a:t>种</a:t>
            </a:r>
            <a:r>
              <a:rPr lang="zh-CN" altLang="en-US" dirty="0" smtClean="0"/>
              <a:t>（</a:t>
            </a:r>
            <a:r>
              <a:rPr lang="en-US" altLang="zh-CN" dirty="0"/>
              <a:t> RFC 5681</a:t>
            </a:r>
            <a:r>
              <a:rPr lang="zh-CN" altLang="zh-CN" dirty="0"/>
              <a:t>） </a:t>
            </a:r>
            <a:r>
              <a:rPr lang="zh-CN" altLang="en-US" dirty="0" smtClean="0"/>
              <a:t>：</a:t>
            </a:r>
            <a:endParaRPr lang="en-US" altLang="zh-CN" dirty="0" smtClean="0"/>
          </a:p>
          <a:p>
            <a:pPr lvl="1"/>
            <a:r>
              <a:rPr lang="zh-CN" altLang="zh-CN" dirty="0" smtClean="0"/>
              <a:t>慢开始</a:t>
            </a:r>
            <a:r>
              <a:rPr lang="en-US" altLang="zh-CN" dirty="0" smtClean="0"/>
              <a:t> (</a:t>
            </a:r>
            <a:r>
              <a:rPr lang="en-US" altLang="zh-CN" dirty="0"/>
              <a:t>slow-start</a:t>
            </a:r>
            <a:r>
              <a:rPr lang="en-US" altLang="zh-CN" dirty="0" smtClean="0"/>
              <a:t>)</a:t>
            </a:r>
            <a:endParaRPr lang="en-US" altLang="zh-CN" dirty="0" smtClean="0"/>
          </a:p>
          <a:p>
            <a:pPr lvl="1"/>
            <a:r>
              <a:rPr lang="zh-CN" altLang="zh-CN" dirty="0" smtClean="0"/>
              <a:t>拥塞避免</a:t>
            </a:r>
            <a:r>
              <a:rPr lang="en-US" altLang="zh-CN" dirty="0" smtClean="0"/>
              <a:t> (</a:t>
            </a:r>
            <a:r>
              <a:rPr lang="en-US" altLang="zh-CN" dirty="0"/>
              <a:t>congestion avoidance</a:t>
            </a:r>
            <a:r>
              <a:rPr lang="en-US" altLang="zh-CN" dirty="0" smtClean="0"/>
              <a:t>)</a:t>
            </a:r>
            <a:endParaRPr lang="en-US" altLang="zh-CN" dirty="0" smtClean="0"/>
          </a:p>
          <a:p>
            <a:pPr lvl="1"/>
            <a:r>
              <a:rPr lang="zh-CN" altLang="zh-CN" dirty="0" smtClean="0"/>
              <a:t>快重传</a:t>
            </a:r>
            <a:r>
              <a:rPr lang="en-US" altLang="zh-CN" dirty="0" smtClean="0"/>
              <a:t> (</a:t>
            </a:r>
            <a:r>
              <a:rPr lang="en-US" altLang="zh-CN" dirty="0"/>
              <a:t>fast retransmit</a:t>
            </a:r>
            <a:r>
              <a:rPr lang="en-US" altLang="zh-CN" dirty="0" smtClean="0"/>
              <a:t>)</a:t>
            </a:r>
            <a:endParaRPr lang="en-US" altLang="zh-CN" dirty="0" smtClean="0"/>
          </a:p>
          <a:p>
            <a:pPr lvl="1"/>
            <a:r>
              <a:rPr lang="zh-CN" altLang="zh-CN" dirty="0" smtClean="0"/>
              <a:t>快恢复</a:t>
            </a:r>
            <a:r>
              <a:rPr lang="en-US" altLang="zh-CN" dirty="0" smtClean="0"/>
              <a:t> (</a:t>
            </a:r>
            <a:r>
              <a:rPr lang="en-US" altLang="zh-CN" dirty="0"/>
              <a:t>fast recovery)</a:t>
            </a:r>
            <a:endParaRPr lang="zh-CN" altLang="en-US" dirty="0" smtClean="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Rectangle 2"/>
          <p:cNvSpPr>
            <a:spLocks noGrp="1" noChangeArrowheads="1"/>
          </p:cNvSpPr>
          <p:nvPr>
            <p:ph type="title"/>
          </p:nvPr>
        </p:nvSpPr>
        <p:spPr/>
        <p:txBody>
          <a:bodyPr/>
          <a:lstStyle/>
          <a:p>
            <a:pPr algn="ctr" eaLnBrk="1" hangingPunct="1"/>
            <a:r>
              <a:rPr lang="zh-CN" altLang="en-US" dirty="0" smtClean="0"/>
              <a:t>慢开始 </a:t>
            </a:r>
            <a:r>
              <a:rPr lang="en-US" altLang="zh-CN" dirty="0" smtClean="0"/>
              <a:t>(Slow start)</a:t>
            </a:r>
            <a:endParaRPr lang="en-US" altLang="zh-CN" dirty="0" smtClean="0"/>
          </a:p>
        </p:txBody>
      </p:sp>
      <p:sp>
        <p:nvSpPr>
          <p:cNvPr id="99333" name="Rectangle 3"/>
          <p:cNvSpPr>
            <a:spLocks noGrp="1" noChangeArrowheads="1"/>
          </p:cNvSpPr>
          <p:nvPr>
            <p:ph type="body" idx="1"/>
          </p:nvPr>
        </p:nvSpPr>
        <p:spPr/>
        <p:txBody>
          <a:bodyPr/>
          <a:lstStyle/>
          <a:p>
            <a:pPr eaLnBrk="1" hangingPunct="1"/>
            <a:r>
              <a:rPr lang="zh-CN" altLang="en-US" sz="2800" dirty="0" smtClean="0"/>
              <a:t>用来确定网络的负载能力。</a:t>
            </a:r>
            <a:endParaRPr lang="en-US" altLang="zh-CN" sz="2800" dirty="0" smtClean="0"/>
          </a:p>
          <a:p>
            <a:r>
              <a:rPr lang="zh-CN" altLang="zh-CN" sz="2800" dirty="0">
                <a:solidFill>
                  <a:srgbClr val="FF0000"/>
                </a:solidFill>
              </a:rPr>
              <a:t>算法的</a:t>
            </a:r>
            <a:r>
              <a:rPr lang="zh-CN" altLang="zh-CN" sz="2800" dirty="0" smtClean="0">
                <a:solidFill>
                  <a:srgbClr val="FF0000"/>
                </a:solidFill>
              </a:rPr>
              <a:t>思路</a:t>
            </a:r>
            <a:r>
              <a:rPr lang="zh-CN" altLang="en-US" sz="2800" dirty="0" smtClean="0">
                <a:solidFill>
                  <a:srgbClr val="FF0000"/>
                </a:solidFill>
              </a:rPr>
              <a:t>：</a:t>
            </a:r>
            <a:r>
              <a:rPr lang="zh-CN" altLang="zh-CN" sz="2800" dirty="0">
                <a:solidFill>
                  <a:srgbClr val="FF0000"/>
                </a:solidFill>
              </a:rPr>
              <a:t>由小到大逐渐增大拥塞窗口数值</a:t>
            </a:r>
            <a:r>
              <a:rPr lang="zh-CN" altLang="en-US" sz="2800" dirty="0">
                <a:solidFill>
                  <a:srgbClr val="FF0000"/>
                </a:solidFill>
              </a:rPr>
              <a:t>。</a:t>
            </a:r>
            <a:endParaRPr lang="en-US" altLang="zh-CN" sz="2800" dirty="0">
              <a:solidFill>
                <a:srgbClr val="FF0000"/>
              </a:solidFill>
            </a:endParaRPr>
          </a:p>
          <a:p>
            <a:r>
              <a:rPr lang="zh-CN" altLang="zh-CN" sz="2800" dirty="0">
                <a:solidFill>
                  <a:srgbClr val="0000FF"/>
                </a:solidFill>
              </a:rPr>
              <a:t>初始拥塞</a:t>
            </a:r>
            <a:r>
              <a:rPr lang="zh-CN" altLang="zh-CN" sz="2800" dirty="0" smtClean="0">
                <a:solidFill>
                  <a:srgbClr val="0000FF"/>
                </a:solidFill>
              </a:rPr>
              <a:t>窗口</a:t>
            </a:r>
            <a:r>
              <a:rPr lang="en-US" altLang="zh-CN" sz="2800" dirty="0" smtClean="0">
                <a:solidFill>
                  <a:srgbClr val="0000FF"/>
                </a:solidFill>
              </a:rPr>
              <a:t> </a:t>
            </a:r>
            <a:r>
              <a:rPr lang="en-US" altLang="zh-CN" sz="2800" dirty="0" err="1" smtClean="0">
                <a:solidFill>
                  <a:srgbClr val="0000FF"/>
                </a:solidFill>
              </a:rPr>
              <a:t>cwnd</a:t>
            </a:r>
            <a:r>
              <a:rPr lang="en-US" altLang="zh-CN" sz="2800" dirty="0" smtClean="0">
                <a:solidFill>
                  <a:srgbClr val="0000FF"/>
                </a:solidFill>
              </a:rPr>
              <a:t> </a:t>
            </a:r>
            <a:r>
              <a:rPr lang="zh-CN" altLang="en-US" sz="2800" dirty="0" smtClean="0">
                <a:solidFill>
                  <a:srgbClr val="0000FF"/>
                </a:solidFill>
              </a:rPr>
              <a:t>设置：</a:t>
            </a:r>
            <a:endParaRPr lang="en-US" altLang="zh-CN" sz="2800" dirty="0" smtClean="0">
              <a:solidFill>
                <a:srgbClr val="0000FF"/>
              </a:solidFill>
            </a:endParaRPr>
          </a:p>
          <a:p>
            <a:pPr lvl="1"/>
            <a:r>
              <a:rPr lang="zh-CN" altLang="zh-CN" sz="2400" dirty="0" smtClean="0"/>
              <a:t>旧</a:t>
            </a:r>
            <a:r>
              <a:rPr lang="zh-CN" altLang="zh-CN" sz="2400" dirty="0"/>
              <a:t>的</a:t>
            </a:r>
            <a:r>
              <a:rPr lang="zh-CN" altLang="zh-CN" sz="2400" dirty="0" smtClean="0"/>
              <a:t>规定</a:t>
            </a:r>
            <a:r>
              <a:rPr lang="zh-CN" altLang="en-US" sz="2400" dirty="0" smtClean="0"/>
              <a:t>：</a:t>
            </a:r>
            <a:r>
              <a:rPr lang="zh-CN" altLang="zh-CN" sz="2400" dirty="0" smtClean="0"/>
              <a:t>在</a:t>
            </a:r>
            <a:r>
              <a:rPr lang="zh-CN" altLang="zh-CN" sz="2400" dirty="0"/>
              <a:t>刚刚开始发送报文段时，先把初始拥塞窗口</a:t>
            </a:r>
            <a:r>
              <a:rPr lang="en-US" altLang="zh-CN" sz="2400" dirty="0" err="1" smtClean="0"/>
              <a:t>cwnd</a:t>
            </a:r>
            <a:r>
              <a:rPr lang="en-US" altLang="zh-CN" sz="2400" dirty="0" smtClean="0"/>
              <a:t> </a:t>
            </a:r>
            <a:r>
              <a:rPr lang="zh-CN" altLang="zh-CN" sz="2400" dirty="0" smtClean="0"/>
              <a:t>设置为</a:t>
            </a:r>
            <a:r>
              <a:rPr lang="en-US" altLang="zh-CN" sz="2400" dirty="0" smtClean="0"/>
              <a:t> 1 </a:t>
            </a:r>
            <a:r>
              <a:rPr lang="zh-CN" altLang="zh-CN" sz="2400" dirty="0" smtClean="0"/>
              <a:t>至</a:t>
            </a:r>
            <a:r>
              <a:rPr lang="en-US" altLang="zh-CN" sz="2400" dirty="0" smtClean="0"/>
              <a:t> 2 </a:t>
            </a:r>
            <a:r>
              <a:rPr lang="zh-CN" altLang="zh-CN" sz="2400" dirty="0" smtClean="0"/>
              <a:t>个</a:t>
            </a:r>
            <a:r>
              <a:rPr lang="zh-CN" altLang="zh-CN" sz="2400" dirty="0"/>
              <a:t>发送方的最大报文</a:t>
            </a:r>
            <a:r>
              <a:rPr lang="zh-CN" altLang="zh-CN" sz="2400" dirty="0" smtClean="0"/>
              <a:t>段</a:t>
            </a:r>
            <a:r>
              <a:rPr lang="en-US" altLang="zh-CN" sz="2400" dirty="0" smtClean="0"/>
              <a:t> SMSS </a:t>
            </a:r>
            <a:r>
              <a:rPr lang="en-US" altLang="zh-CN" sz="2400" dirty="0"/>
              <a:t>(Sender Maximum Segment Size</a:t>
            </a:r>
            <a:r>
              <a:rPr lang="en-US" altLang="zh-CN" sz="2400" dirty="0" smtClean="0"/>
              <a:t>) </a:t>
            </a:r>
            <a:r>
              <a:rPr lang="zh-CN" altLang="zh-CN" sz="2400" dirty="0" smtClean="0"/>
              <a:t>的数值</a:t>
            </a:r>
            <a:r>
              <a:rPr lang="zh-CN" altLang="en-US" sz="2400" dirty="0" smtClean="0"/>
              <a:t>。</a:t>
            </a:r>
            <a:endParaRPr lang="en-US" altLang="zh-CN" sz="2400" dirty="0" smtClean="0"/>
          </a:p>
          <a:p>
            <a:pPr lvl="1"/>
            <a:r>
              <a:rPr lang="zh-CN" altLang="zh-CN" sz="2400" dirty="0" smtClean="0"/>
              <a:t>新的</a:t>
            </a:r>
            <a:r>
              <a:rPr lang="en-US" altLang="zh-CN" sz="2400" dirty="0" smtClean="0"/>
              <a:t> RFC 5681 </a:t>
            </a:r>
            <a:r>
              <a:rPr lang="zh-CN" altLang="zh-CN" sz="2400" dirty="0" smtClean="0"/>
              <a:t>把</a:t>
            </a:r>
            <a:r>
              <a:rPr lang="zh-CN" altLang="zh-CN" sz="2400" dirty="0"/>
              <a:t>初始拥塞</a:t>
            </a:r>
            <a:r>
              <a:rPr lang="zh-CN" altLang="zh-CN" sz="2400" dirty="0" smtClean="0"/>
              <a:t>窗口</a:t>
            </a:r>
            <a:r>
              <a:rPr lang="en-US" altLang="zh-CN" sz="2400" dirty="0" smtClean="0"/>
              <a:t> </a:t>
            </a:r>
            <a:r>
              <a:rPr lang="en-US" altLang="zh-CN" sz="2400" dirty="0" err="1" smtClean="0"/>
              <a:t>cwnd</a:t>
            </a:r>
            <a:r>
              <a:rPr lang="en-US" altLang="zh-CN" sz="2400" dirty="0" smtClean="0"/>
              <a:t> </a:t>
            </a:r>
            <a:r>
              <a:rPr lang="zh-CN" altLang="zh-CN" sz="2400" dirty="0" smtClean="0"/>
              <a:t>设置</a:t>
            </a:r>
            <a:r>
              <a:rPr lang="zh-CN" altLang="zh-CN" sz="2400" dirty="0"/>
              <a:t>为不超过</a:t>
            </a:r>
            <a:r>
              <a:rPr lang="en-US" altLang="zh-CN" sz="2400" dirty="0"/>
              <a:t>2</a:t>
            </a:r>
            <a:r>
              <a:rPr lang="zh-CN" altLang="zh-CN" sz="2400" dirty="0"/>
              <a:t>至</a:t>
            </a:r>
            <a:r>
              <a:rPr lang="en-US" altLang="zh-CN" sz="2400" dirty="0"/>
              <a:t>4</a:t>
            </a:r>
            <a:r>
              <a:rPr lang="zh-CN" altLang="zh-CN" sz="2400" dirty="0"/>
              <a:t>个</a:t>
            </a:r>
            <a:r>
              <a:rPr lang="en-US" altLang="zh-CN" sz="2400" dirty="0" smtClean="0"/>
              <a:t>SMSS </a:t>
            </a:r>
            <a:r>
              <a:rPr lang="zh-CN" altLang="zh-CN" sz="2400" dirty="0" smtClean="0"/>
              <a:t>的</a:t>
            </a:r>
            <a:r>
              <a:rPr lang="zh-CN" altLang="zh-CN" sz="2400" dirty="0"/>
              <a:t>数值</a:t>
            </a:r>
            <a:r>
              <a:rPr lang="zh-CN" altLang="zh-CN" sz="2400" dirty="0" smtClean="0"/>
              <a:t>。</a:t>
            </a:r>
            <a:endParaRPr lang="en-US" altLang="zh-CN" sz="2400" dirty="0" smtClean="0"/>
          </a:p>
          <a:p>
            <a:r>
              <a:rPr lang="zh-CN" altLang="zh-CN" sz="2800" dirty="0">
                <a:solidFill>
                  <a:srgbClr val="0000FF"/>
                </a:solidFill>
              </a:rPr>
              <a:t>慢开始</a:t>
            </a:r>
            <a:r>
              <a:rPr lang="zh-CN" altLang="zh-CN" sz="2800" dirty="0" smtClean="0">
                <a:solidFill>
                  <a:srgbClr val="0000FF"/>
                </a:solidFill>
              </a:rPr>
              <a:t>门限</a:t>
            </a:r>
            <a:r>
              <a:rPr lang="en-US" altLang="zh-CN" sz="2800" dirty="0" smtClean="0">
                <a:solidFill>
                  <a:srgbClr val="0000FF"/>
                </a:solidFill>
              </a:rPr>
              <a:t> </a:t>
            </a:r>
            <a:r>
              <a:rPr lang="en-US" altLang="zh-CN" sz="2800" dirty="0" err="1" smtClean="0">
                <a:solidFill>
                  <a:srgbClr val="0000FF"/>
                </a:solidFill>
              </a:rPr>
              <a:t>ssthresh</a:t>
            </a:r>
            <a:r>
              <a:rPr lang="zh-CN" altLang="en-US" sz="2800" dirty="0" smtClean="0">
                <a:solidFill>
                  <a:srgbClr val="0000FF"/>
                </a:solidFill>
              </a:rPr>
              <a:t>（状态变量）</a:t>
            </a:r>
            <a:r>
              <a:rPr lang="zh-CN" altLang="en-US" sz="2800" dirty="0" smtClean="0"/>
              <a:t>：</a:t>
            </a:r>
            <a:r>
              <a:rPr lang="zh-CN" altLang="zh-CN" sz="2800" dirty="0"/>
              <a:t>防止拥塞窗口</a:t>
            </a:r>
            <a:r>
              <a:rPr lang="en-US" altLang="zh-CN" sz="2800" dirty="0" err="1" smtClean="0"/>
              <a:t>cwnd</a:t>
            </a:r>
            <a:r>
              <a:rPr lang="en-US" altLang="zh-CN" sz="2800" dirty="0" smtClean="0"/>
              <a:t> </a:t>
            </a:r>
            <a:r>
              <a:rPr lang="zh-CN" altLang="zh-CN" sz="2800" dirty="0" smtClean="0"/>
              <a:t>增长</a:t>
            </a:r>
            <a:r>
              <a:rPr lang="zh-CN" altLang="zh-CN" sz="2800" dirty="0"/>
              <a:t>过大引起</a:t>
            </a:r>
            <a:r>
              <a:rPr lang="zh-CN" altLang="zh-CN" sz="2800" dirty="0" smtClean="0"/>
              <a:t>网络拥塞</a:t>
            </a:r>
            <a:r>
              <a:rPr lang="zh-CN" altLang="en-US" sz="2800" dirty="0" smtClean="0"/>
              <a:t>。</a:t>
            </a:r>
            <a:endParaRPr lang="zh-CN" altLang="en-US" sz="2800" dirty="0" smtClean="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Rectangle 2"/>
          <p:cNvSpPr>
            <a:spLocks noGrp="1" noChangeArrowheads="1"/>
          </p:cNvSpPr>
          <p:nvPr>
            <p:ph type="title"/>
          </p:nvPr>
        </p:nvSpPr>
        <p:spPr/>
        <p:txBody>
          <a:bodyPr/>
          <a:lstStyle/>
          <a:p>
            <a:pPr algn="ctr" eaLnBrk="1" hangingPunct="1"/>
            <a:r>
              <a:rPr lang="zh-CN" altLang="en-US" dirty="0" smtClean="0"/>
              <a:t>慢开始 </a:t>
            </a:r>
            <a:r>
              <a:rPr lang="en-US" altLang="zh-CN" dirty="0" smtClean="0"/>
              <a:t>(Slow start)</a:t>
            </a:r>
            <a:endParaRPr lang="en-US" altLang="zh-CN" dirty="0" smtClean="0"/>
          </a:p>
        </p:txBody>
      </p:sp>
      <p:sp>
        <p:nvSpPr>
          <p:cNvPr id="99333" name="Rectangle 3"/>
          <p:cNvSpPr>
            <a:spLocks noGrp="1" noChangeArrowheads="1"/>
          </p:cNvSpPr>
          <p:nvPr>
            <p:ph type="body" idx="1"/>
          </p:nvPr>
        </p:nvSpPr>
        <p:spPr/>
        <p:txBody>
          <a:bodyPr/>
          <a:lstStyle/>
          <a:p>
            <a:r>
              <a:rPr lang="zh-CN" altLang="zh-CN" sz="2600" dirty="0">
                <a:solidFill>
                  <a:srgbClr val="0000FF"/>
                </a:solidFill>
              </a:rPr>
              <a:t>拥塞</a:t>
            </a:r>
            <a:r>
              <a:rPr lang="zh-CN" altLang="zh-CN" sz="2600" dirty="0" smtClean="0">
                <a:solidFill>
                  <a:srgbClr val="0000FF"/>
                </a:solidFill>
              </a:rPr>
              <a:t>窗口</a:t>
            </a:r>
            <a:r>
              <a:rPr lang="en-US" altLang="zh-CN" sz="2600" dirty="0" smtClean="0">
                <a:solidFill>
                  <a:srgbClr val="0000FF"/>
                </a:solidFill>
              </a:rPr>
              <a:t> </a:t>
            </a:r>
            <a:r>
              <a:rPr lang="en-US" altLang="zh-CN" sz="2600" dirty="0" err="1" smtClean="0">
                <a:solidFill>
                  <a:srgbClr val="0000FF"/>
                </a:solidFill>
              </a:rPr>
              <a:t>cwnd</a:t>
            </a:r>
            <a:r>
              <a:rPr lang="en-US" altLang="zh-CN" sz="2600" dirty="0" smtClean="0">
                <a:solidFill>
                  <a:srgbClr val="0000FF"/>
                </a:solidFill>
              </a:rPr>
              <a:t>  </a:t>
            </a:r>
            <a:r>
              <a:rPr lang="zh-CN" altLang="en-US" sz="2600" dirty="0" smtClean="0">
                <a:solidFill>
                  <a:srgbClr val="0000FF"/>
                </a:solidFill>
              </a:rPr>
              <a:t>控制方法</a:t>
            </a:r>
            <a:r>
              <a:rPr lang="zh-CN" altLang="en-US" sz="2600" dirty="0" smtClean="0"/>
              <a:t>：</a:t>
            </a:r>
            <a:r>
              <a:rPr lang="zh-CN" altLang="zh-CN" sz="2600" dirty="0"/>
              <a:t>在每收到一个</a:t>
            </a:r>
            <a:r>
              <a:rPr lang="zh-CN" altLang="zh-CN" sz="2600" dirty="0">
                <a:solidFill>
                  <a:srgbClr val="FF0000"/>
                </a:solidFill>
              </a:rPr>
              <a:t>对新的报文段的确认</a:t>
            </a:r>
            <a:r>
              <a:rPr lang="zh-CN" altLang="zh-CN" sz="2600" dirty="0"/>
              <a:t>后，可以把拥塞窗口增加最多一</a:t>
            </a:r>
            <a:r>
              <a:rPr lang="zh-CN" altLang="zh-CN" sz="2600" dirty="0" smtClean="0"/>
              <a:t>个</a:t>
            </a:r>
            <a:r>
              <a:rPr lang="en-US" altLang="zh-CN" sz="2600" dirty="0" smtClean="0"/>
              <a:t> SMSS </a:t>
            </a:r>
            <a:r>
              <a:rPr lang="zh-CN" altLang="zh-CN" sz="2600" dirty="0" smtClean="0"/>
              <a:t>的</a:t>
            </a:r>
            <a:r>
              <a:rPr lang="zh-CN" altLang="zh-CN" sz="2600" dirty="0"/>
              <a:t>数值</a:t>
            </a:r>
            <a:r>
              <a:rPr lang="zh-CN" altLang="zh-CN" sz="2600" dirty="0" smtClean="0"/>
              <a:t>。</a:t>
            </a:r>
            <a:endParaRPr lang="en-US" altLang="zh-CN" sz="2600" dirty="0" smtClean="0"/>
          </a:p>
          <a:p>
            <a:endParaRPr lang="en-US" altLang="zh-CN" sz="2600" dirty="0"/>
          </a:p>
          <a:p>
            <a:endParaRPr lang="en-US" altLang="zh-CN" sz="2600" dirty="0" smtClean="0"/>
          </a:p>
          <a:p>
            <a:r>
              <a:rPr lang="zh-CN" altLang="zh-CN" sz="2600" dirty="0" smtClean="0"/>
              <a:t>其中</a:t>
            </a:r>
            <a:r>
              <a:rPr lang="en-US" altLang="zh-CN" sz="2600" dirty="0" smtClean="0"/>
              <a:t> </a:t>
            </a:r>
            <a:r>
              <a:rPr lang="en-US" altLang="zh-CN" sz="2600" i="1" dirty="0" smtClean="0"/>
              <a:t>N </a:t>
            </a:r>
            <a:r>
              <a:rPr lang="zh-CN" altLang="zh-CN" sz="2600" dirty="0" smtClean="0"/>
              <a:t>是</a:t>
            </a:r>
            <a:r>
              <a:rPr lang="zh-CN" altLang="zh-CN" sz="2600" dirty="0"/>
              <a:t>原先未被确认的、但现在被刚收到的确认报文段所确认的字节数</a:t>
            </a:r>
            <a:r>
              <a:rPr lang="zh-CN" altLang="zh-CN" sz="2600" dirty="0" smtClean="0"/>
              <a:t>。</a:t>
            </a:r>
            <a:endParaRPr lang="en-US" altLang="zh-CN" sz="2600" dirty="0" smtClean="0"/>
          </a:p>
          <a:p>
            <a:r>
              <a:rPr lang="zh-CN" altLang="zh-CN" sz="2600" dirty="0" smtClean="0"/>
              <a:t>不难</a:t>
            </a:r>
            <a:r>
              <a:rPr lang="zh-CN" altLang="zh-CN" sz="2600" dirty="0"/>
              <a:t>看出，</a:t>
            </a:r>
            <a:r>
              <a:rPr lang="zh-CN" altLang="zh-CN" sz="2600" dirty="0" smtClean="0"/>
              <a:t>当</a:t>
            </a:r>
            <a:r>
              <a:rPr lang="en-US" altLang="zh-CN" sz="2600" dirty="0" smtClean="0"/>
              <a:t> </a:t>
            </a:r>
            <a:r>
              <a:rPr lang="en-US" altLang="zh-CN" sz="2600" i="1" dirty="0" smtClean="0"/>
              <a:t>N</a:t>
            </a:r>
            <a:r>
              <a:rPr lang="en-US" altLang="zh-CN" sz="2600" dirty="0" smtClean="0"/>
              <a:t> </a:t>
            </a:r>
            <a:r>
              <a:rPr lang="en-US" altLang="zh-CN" sz="2600" dirty="0"/>
              <a:t>&lt; </a:t>
            </a:r>
            <a:r>
              <a:rPr lang="en-US" altLang="zh-CN" sz="2600" dirty="0" smtClean="0"/>
              <a:t>SMSS </a:t>
            </a:r>
            <a:r>
              <a:rPr lang="zh-CN" altLang="zh-CN" sz="2600" dirty="0" smtClean="0"/>
              <a:t>时</a:t>
            </a:r>
            <a:r>
              <a:rPr lang="zh-CN" altLang="zh-CN" sz="2600" dirty="0"/>
              <a:t>，拥塞窗口每次的增加量要</a:t>
            </a:r>
            <a:r>
              <a:rPr lang="zh-CN" altLang="zh-CN" sz="2600" dirty="0" smtClean="0"/>
              <a:t>小于</a:t>
            </a:r>
            <a:r>
              <a:rPr lang="en-US" altLang="zh-CN" sz="2600" dirty="0" smtClean="0"/>
              <a:t> SMSS</a:t>
            </a:r>
            <a:r>
              <a:rPr lang="zh-CN" altLang="zh-CN" sz="2600" dirty="0"/>
              <a:t>。</a:t>
            </a:r>
            <a:endParaRPr lang="zh-CN" altLang="zh-CN" sz="2600" dirty="0"/>
          </a:p>
          <a:p>
            <a:r>
              <a:rPr lang="zh-CN" altLang="zh-CN" sz="2600" dirty="0"/>
              <a:t>用这样的方法逐步增大发送方的拥塞</a:t>
            </a:r>
            <a:r>
              <a:rPr lang="zh-CN" altLang="zh-CN" sz="2600" dirty="0" smtClean="0"/>
              <a:t>窗口</a:t>
            </a:r>
            <a:r>
              <a:rPr lang="en-US" altLang="zh-CN" sz="2600" dirty="0" smtClean="0"/>
              <a:t> </a:t>
            </a:r>
            <a:r>
              <a:rPr lang="en-US" altLang="zh-CN" sz="2600" dirty="0" err="1" smtClean="0"/>
              <a:t>cwnd</a:t>
            </a:r>
            <a:r>
              <a:rPr lang="zh-CN" altLang="zh-CN" sz="2600" dirty="0"/>
              <a:t>，可以使分组注入到网络的速率更加合理</a:t>
            </a:r>
            <a:r>
              <a:rPr lang="zh-CN" altLang="zh-CN" sz="2600" dirty="0" smtClean="0"/>
              <a:t>。</a:t>
            </a:r>
            <a:endParaRPr lang="en-US" altLang="zh-CN" sz="2600" dirty="0" smtClean="0"/>
          </a:p>
          <a:p>
            <a:pPr eaLnBrk="1" hangingPunct="1"/>
            <a:endParaRPr lang="en-US" altLang="zh-CN" sz="2600" dirty="0"/>
          </a:p>
        </p:txBody>
      </p:sp>
      <p:sp>
        <p:nvSpPr>
          <p:cNvPr id="2" name="矩形 1"/>
          <p:cNvSpPr/>
          <p:nvPr/>
        </p:nvSpPr>
        <p:spPr bwMode="auto">
          <a:xfrm>
            <a:off x="632520" y="2276872"/>
            <a:ext cx="9001000" cy="648072"/>
          </a:xfrm>
          <a:prstGeom prst="rect">
            <a:avLst/>
          </a:prstGeom>
          <a:solidFill>
            <a:srgbClr val="FF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algn="ctr">
              <a:lnSpc>
                <a:spcPct val="110000"/>
              </a:lnSpc>
            </a:pPr>
            <a:r>
              <a:rPr lang="zh-CN" altLang="zh-CN" sz="2800" b="1" dirty="0">
                <a:solidFill>
                  <a:srgbClr val="000099"/>
                </a:solidFill>
                <a:ea typeface="黑体" panose="02010609060101010101" pitchFamily="2" charset="-122"/>
              </a:rPr>
              <a:t>拥塞窗口</a:t>
            </a:r>
            <a:r>
              <a:rPr lang="en-US" altLang="zh-CN" sz="2800" b="1" dirty="0" err="1">
                <a:solidFill>
                  <a:srgbClr val="000099"/>
                </a:solidFill>
                <a:ea typeface="黑体" panose="02010609060101010101" pitchFamily="2" charset="-122"/>
              </a:rPr>
              <a:t>cwnd</a:t>
            </a:r>
            <a:r>
              <a:rPr lang="zh-CN" altLang="zh-CN" sz="2800" b="1" dirty="0">
                <a:solidFill>
                  <a:srgbClr val="000099"/>
                </a:solidFill>
                <a:ea typeface="黑体" panose="02010609060101010101" pitchFamily="2" charset="-122"/>
              </a:rPr>
              <a:t>每次的增加量</a:t>
            </a:r>
            <a:r>
              <a:rPr lang="en-US" altLang="zh-CN" sz="2800" b="1" dirty="0">
                <a:solidFill>
                  <a:srgbClr val="000099"/>
                </a:solidFill>
                <a:ea typeface="黑体" panose="02010609060101010101" pitchFamily="2" charset="-122"/>
              </a:rPr>
              <a:t> = min (N, SMSS)       </a:t>
            </a:r>
            <a:r>
              <a:rPr lang="en-US" altLang="zh-CN" sz="2800" b="1" dirty="0" smtClean="0">
                <a:solidFill>
                  <a:srgbClr val="000099"/>
                </a:solidFill>
                <a:ea typeface="黑体" panose="02010609060101010101" pitchFamily="2" charset="-122"/>
              </a:rPr>
              <a:t>(</a:t>
            </a:r>
            <a:r>
              <a:rPr lang="en-US" altLang="zh-CN" sz="2800" b="1" dirty="0">
                <a:solidFill>
                  <a:srgbClr val="000099"/>
                </a:solidFill>
                <a:ea typeface="黑体" panose="02010609060101010101" pitchFamily="2" charset="-122"/>
              </a:rPr>
              <a:t>5-8)</a:t>
            </a:r>
            <a:endParaRPr lang="zh-CN" altLang="zh-CN" sz="2800" b="1" dirty="0">
              <a:solidFill>
                <a:srgbClr val="000099"/>
              </a:solidFill>
              <a:ea typeface="黑体" panose="02010609060101010101" pitchFamily="2" charset="-122"/>
            </a:endParaRP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3438971" y="2735263"/>
            <a:ext cx="5969000" cy="110490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 name="Rectangle 3"/>
          <p:cNvSpPr>
            <a:spLocks noChangeArrowheads="1"/>
          </p:cNvSpPr>
          <p:nvPr/>
        </p:nvSpPr>
        <p:spPr bwMode="auto">
          <a:xfrm>
            <a:off x="3448496" y="3933825"/>
            <a:ext cx="5969000" cy="1714500"/>
          </a:xfrm>
          <a:prstGeom prst="rect">
            <a:avLst/>
          </a:prstGeom>
          <a:solidFill>
            <a:srgbClr val="99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 name="Rectangle 4"/>
          <p:cNvSpPr>
            <a:spLocks noChangeArrowheads="1"/>
          </p:cNvSpPr>
          <p:nvPr/>
        </p:nvSpPr>
        <p:spPr bwMode="auto">
          <a:xfrm>
            <a:off x="3435796" y="1739900"/>
            <a:ext cx="5969000" cy="8255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 name="Text Box 5"/>
          <p:cNvSpPr txBox="1">
            <a:spLocks noChangeArrowheads="1"/>
          </p:cNvSpPr>
          <p:nvPr/>
        </p:nvSpPr>
        <p:spPr bwMode="auto">
          <a:xfrm>
            <a:off x="2927796" y="1087438"/>
            <a:ext cx="9509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2000" b="1" i="0" u="none" strike="noStrike" kern="0" cap="none" spc="0" normalizeH="0" baseline="0" noProof="0">
                <a:ln>
                  <a:noFill/>
                </a:ln>
                <a:solidFill>
                  <a:srgbClr val="3333CC"/>
                </a:solidFill>
                <a:effectLst/>
                <a:uLnTx/>
                <a:uFillTx/>
                <a:latin typeface="Arial" panose="020B0604020202020204" pitchFamily="34" charset="0"/>
                <a:ea typeface="黑体" panose="02010609060101010101" pitchFamily="2" charset="-122"/>
              </a:rPr>
              <a:t>发送方</a:t>
            </a:r>
            <a:endParaRPr kumimoji="0" lang="zh-CN" altLang="en-US" sz="2000" b="1" i="0" u="none" strike="noStrike" kern="0" cap="none" spc="0" normalizeH="0" baseline="0" noProof="0">
              <a:ln>
                <a:noFill/>
              </a:ln>
              <a:solidFill>
                <a:srgbClr val="3333CC"/>
              </a:solidFill>
              <a:effectLst/>
              <a:uLnTx/>
              <a:uFillTx/>
              <a:latin typeface="Arial" panose="020B0604020202020204" pitchFamily="34" charset="0"/>
              <a:ea typeface="黑体" panose="02010609060101010101" pitchFamily="2" charset="-122"/>
            </a:endParaRPr>
          </a:p>
        </p:txBody>
      </p:sp>
      <p:sp>
        <p:nvSpPr>
          <p:cNvPr id="8" name="Text Box 6"/>
          <p:cNvSpPr txBox="1">
            <a:spLocks noChangeArrowheads="1"/>
          </p:cNvSpPr>
          <p:nvPr/>
        </p:nvSpPr>
        <p:spPr bwMode="auto">
          <a:xfrm>
            <a:off x="6240909" y="1085850"/>
            <a:ext cx="9509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2000" b="1" i="0" u="none" strike="noStrike" kern="0" cap="none" spc="0" normalizeH="0" baseline="0" noProof="0">
                <a:ln>
                  <a:noFill/>
                </a:ln>
                <a:solidFill>
                  <a:srgbClr val="3333CC"/>
                </a:solidFill>
                <a:effectLst/>
                <a:uLnTx/>
                <a:uFillTx/>
                <a:latin typeface="Arial" panose="020B0604020202020204" pitchFamily="34" charset="0"/>
                <a:ea typeface="黑体" panose="02010609060101010101" pitchFamily="2" charset="-122"/>
              </a:rPr>
              <a:t>接收方</a:t>
            </a:r>
            <a:endParaRPr kumimoji="0" lang="zh-CN" altLang="en-US" sz="2000" b="1" i="0" u="none" strike="noStrike" kern="0" cap="none" spc="0" normalizeH="0" baseline="0" noProof="0">
              <a:ln>
                <a:noFill/>
              </a:ln>
              <a:solidFill>
                <a:srgbClr val="3333CC"/>
              </a:solidFill>
              <a:effectLst/>
              <a:uLnTx/>
              <a:uFillTx/>
              <a:latin typeface="Arial" panose="020B0604020202020204" pitchFamily="34" charset="0"/>
              <a:ea typeface="黑体" panose="02010609060101010101" pitchFamily="2" charset="-122"/>
            </a:endParaRPr>
          </a:p>
        </p:txBody>
      </p:sp>
      <p:sp>
        <p:nvSpPr>
          <p:cNvPr id="9" name="Text Box 7"/>
          <p:cNvSpPr txBox="1">
            <a:spLocks noChangeArrowheads="1"/>
          </p:cNvSpPr>
          <p:nvPr/>
        </p:nvSpPr>
        <p:spPr bwMode="auto">
          <a:xfrm>
            <a:off x="2353121" y="1501775"/>
            <a:ext cx="10683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2000" b="1" i="0" u="none" strike="noStrike" kern="0" cap="none" spc="0" normalizeH="0" baseline="0" noProof="0">
                <a:ln>
                  <a:noFill/>
                </a:ln>
                <a:solidFill>
                  <a:srgbClr val="3333CC"/>
                </a:solidFill>
                <a:effectLst/>
                <a:uLnTx/>
                <a:uFillTx/>
                <a:latin typeface="Arial" panose="020B0604020202020204" pitchFamily="34" charset="0"/>
                <a:ea typeface="黑体" panose="02010609060101010101" pitchFamily="2" charset="-122"/>
              </a:rPr>
              <a:t>发送 </a:t>
            </a:r>
            <a:r>
              <a:rPr kumimoji="0" lang="en-US" altLang="zh-CN" sz="2000" b="1" i="0" u="none" strike="noStrike" kern="0" cap="none" spc="0" normalizeH="0" baseline="0" noProof="0">
                <a:ln>
                  <a:noFill/>
                </a:ln>
                <a:solidFill>
                  <a:srgbClr val="3333CC"/>
                </a:solidFill>
                <a:effectLst/>
                <a:uLnTx/>
                <a:uFillTx/>
                <a:latin typeface="Arial" panose="020B0604020202020204" pitchFamily="34" charset="0"/>
                <a:ea typeface="黑体" panose="02010609060101010101" pitchFamily="2" charset="-122"/>
              </a:rPr>
              <a:t>M</a:t>
            </a:r>
            <a:r>
              <a:rPr kumimoji="0" lang="en-US" altLang="zh-CN" sz="2000" b="1" i="0" u="none" strike="noStrike" kern="0" cap="none" spc="0" normalizeH="0" baseline="-25000" noProof="0">
                <a:ln>
                  <a:noFill/>
                </a:ln>
                <a:solidFill>
                  <a:srgbClr val="3333CC"/>
                </a:solidFill>
                <a:effectLst/>
                <a:uLnTx/>
                <a:uFillTx/>
                <a:latin typeface="Arial" panose="020B0604020202020204" pitchFamily="34" charset="0"/>
                <a:ea typeface="黑体" panose="02010609060101010101" pitchFamily="2" charset="-122"/>
              </a:rPr>
              <a:t>1</a:t>
            </a:r>
            <a:endParaRPr kumimoji="0" lang="en-US" altLang="zh-CN" sz="2000" b="1" i="0" u="none" strike="noStrike" kern="0" cap="none" spc="0" normalizeH="0" baseline="-25000" noProof="0">
              <a:ln>
                <a:noFill/>
              </a:ln>
              <a:solidFill>
                <a:srgbClr val="3333CC"/>
              </a:solidFill>
              <a:effectLst/>
              <a:uLnTx/>
              <a:uFillTx/>
              <a:latin typeface="Arial" panose="020B0604020202020204" pitchFamily="34" charset="0"/>
              <a:ea typeface="黑体" panose="02010609060101010101" pitchFamily="2" charset="-122"/>
            </a:endParaRPr>
          </a:p>
        </p:txBody>
      </p:sp>
      <p:sp>
        <p:nvSpPr>
          <p:cNvPr id="10" name="Line 8"/>
          <p:cNvSpPr>
            <a:spLocks noChangeShapeType="1"/>
          </p:cNvSpPr>
          <p:nvPr/>
        </p:nvSpPr>
        <p:spPr bwMode="auto">
          <a:xfrm>
            <a:off x="3438971" y="1771650"/>
            <a:ext cx="3309938" cy="319088"/>
          </a:xfrm>
          <a:prstGeom prst="line">
            <a:avLst/>
          </a:prstGeom>
          <a:noFill/>
          <a:ln w="28575">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 name="Line 9"/>
          <p:cNvSpPr>
            <a:spLocks noChangeShapeType="1"/>
          </p:cNvSpPr>
          <p:nvPr/>
        </p:nvSpPr>
        <p:spPr bwMode="auto">
          <a:xfrm>
            <a:off x="3438971" y="2760663"/>
            <a:ext cx="3309938" cy="319087"/>
          </a:xfrm>
          <a:prstGeom prst="line">
            <a:avLst/>
          </a:prstGeom>
          <a:noFill/>
          <a:ln w="28575">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2" name="Line 10"/>
          <p:cNvSpPr>
            <a:spLocks noChangeShapeType="1"/>
          </p:cNvSpPr>
          <p:nvPr/>
        </p:nvSpPr>
        <p:spPr bwMode="auto">
          <a:xfrm flipH="1">
            <a:off x="3438971" y="2227263"/>
            <a:ext cx="3309938" cy="319087"/>
          </a:xfrm>
          <a:prstGeom prst="line">
            <a:avLst/>
          </a:prstGeom>
          <a:noFill/>
          <a:ln w="28575">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3" name="Text Box 11"/>
          <p:cNvSpPr txBox="1">
            <a:spLocks noChangeArrowheads="1"/>
          </p:cNvSpPr>
          <p:nvPr/>
        </p:nvSpPr>
        <p:spPr bwMode="auto">
          <a:xfrm>
            <a:off x="6667946" y="2024063"/>
            <a:ext cx="11382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a:ln>
                  <a:noFill/>
                </a:ln>
                <a:solidFill>
                  <a:srgbClr val="3333CC"/>
                </a:solidFill>
                <a:effectLst/>
                <a:uLnTx/>
                <a:uFillTx/>
                <a:latin typeface="Arial" panose="020B0604020202020204" pitchFamily="34" charset="0"/>
                <a:ea typeface="黑体" panose="02010609060101010101" pitchFamily="2" charset="-122"/>
              </a:rPr>
              <a:t> </a:t>
            </a:r>
            <a:r>
              <a:rPr kumimoji="0" lang="zh-CN" altLang="en-US" sz="2000" b="1" i="0" u="none" strike="noStrike" kern="0" cap="none" spc="0" normalizeH="0" baseline="0" noProof="0">
                <a:ln>
                  <a:noFill/>
                </a:ln>
                <a:solidFill>
                  <a:srgbClr val="3333CC"/>
                </a:solidFill>
                <a:effectLst/>
                <a:uLnTx/>
                <a:uFillTx/>
                <a:latin typeface="Arial" panose="020B0604020202020204" pitchFamily="34" charset="0"/>
                <a:ea typeface="黑体" panose="02010609060101010101" pitchFamily="2" charset="-122"/>
              </a:rPr>
              <a:t>确认 </a:t>
            </a:r>
            <a:r>
              <a:rPr kumimoji="0" lang="en-US" altLang="zh-CN" sz="2000" b="1" i="0" u="none" strike="noStrike" kern="0" cap="none" spc="0" normalizeH="0" baseline="0" noProof="0">
                <a:ln>
                  <a:noFill/>
                </a:ln>
                <a:solidFill>
                  <a:srgbClr val="3333CC"/>
                </a:solidFill>
                <a:effectLst/>
                <a:uLnTx/>
                <a:uFillTx/>
                <a:latin typeface="Arial" panose="020B0604020202020204" pitchFamily="34" charset="0"/>
                <a:ea typeface="黑体" panose="02010609060101010101" pitchFamily="2" charset="-122"/>
              </a:rPr>
              <a:t>M</a:t>
            </a:r>
            <a:r>
              <a:rPr kumimoji="0" lang="en-US" altLang="zh-CN" sz="2000" b="1" i="0" u="none" strike="noStrike" kern="0" cap="none" spc="0" normalizeH="0" baseline="-25000" noProof="0">
                <a:ln>
                  <a:noFill/>
                </a:ln>
                <a:solidFill>
                  <a:srgbClr val="3333CC"/>
                </a:solidFill>
                <a:effectLst/>
                <a:uLnTx/>
                <a:uFillTx/>
                <a:latin typeface="Arial" panose="020B0604020202020204" pitchFamily="34" charset="0"/>
                <a:ea typeface="黑体" panose="02010609060101010101" pitchFamily="2" charset="-122"/>
              </a:rPr>
              <a:t>1</a:t>
            </a:r>
            <a:endParaRPr kumimoji="0" lang="en-US" altLang="zh-CN" sz="2000" b="1" i="0" u="none" strike="noStrike" kern="0" cap="none" spc="0" normalizeH="0" baseline="0" noProof="0">
              <a:ln>
                <a:noFill/>
              </a:ln>
              <a:solidFill>
                <a:srgbClr val="3333CC"/>
              </a:solidFill>
              <a:effectLst/>
              <a:uLnTx/>
              <a:uFillTx/>
              <a:latin typeface="Arial" panose="020B0604020202020204" pitchFamily="34" charset="0"/>
              <a:ea typeface="黑体" panose="02010609060101010101" pitchFamily="2" charset="-122"/>
            </a:endParaRPr>
          </a:p>
        </p:txBody>
      </p:sp>
      <p:sp>
        <p:nvSpPr>
          <p:cNvPr id="14" name="Line 12"/>
          <p:cNvSpPr>
            <a:spLocks noChangeShapeType="1"/>
          </p:cNvSpPr>
          <p:nvPr/>
        </p:nvSpPr>
        <p:spPr bwMode="auto">
          <a:xfrm>
            <a:off x="3438971" y="5774209"/>
            <a:ext cx="3309938" cy="319087"/>
          </a:xfrm>
          <a:prstGeom prst="line">
            <a:avLst/>
          </a:prstGeom>
          <a:noFill/>
          <a:ln w="28575">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5" name="Line 13"/>
          <p:cNvSpPr>
            <a:spLocks noChangeShapeType="1"/>
          </p:cNvSpPr>
          <p:nvPr/>
        </p:nvSpPr>
        <p:spPr bwMode="auto">
          <a:xfrm flipH="1">
            <a:off x="3438971" y="4356100"/>
            <a:ext cx="3309938" cy="319088"/>
          </a:xfrm>
          <a:prstGeom prst="line">
            <a:avLst/>
          </a:prstGeom>
          <a:noFill/>
          <a:ln w="28575">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nvGrpSpPr>
          <p:cNvPr id="16" name="Group 14"/>
          <p:cNvGrpSpPr/>
          <p:nvPr/>
        </p:nvGrpSpPr>
        <p:grpSpPr bwMode="auto">
          <a:xfrm>
            <a:off x="3438971" y="1614488"/>
            <a:ext cx="3309938" cy="4872037"/>
            <a:chOff x="2042" y="674"/>
            <a:chExt cx="1569" cy="2711"/>
          </a:xfrm>
        </p:grpSpPr>
        <p:sp>
          <p:nvSpPr>
            <p:cNvPr id="17" name="Line 15"/>
            <p:cNvSpPr>
              <a:spLocks noChangeShapeType="1"/>
            </p:cNvSpPr>
            <p:nvPr/>
          </p:nvSpPr>
          <p:spPr bwMode="auto">
            <a:xfrm>
              <a:off x="2042" y="674"/>
              <a:ext cx="0" cy="2711"/>
            </a:xfrm>
            <a:prstGeom prst="line">
              <a:avLst/>
            </a:prstGeom>
            <a:noFill/>
            <a:ln w="1905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8" name="Line 16"/>
            <p:cNvSpPr>
              <a:spLocks noChangeShapeType="1"/>
            </p:cNvSpPr>
            <p:nvPr/>
          </p:nvSpPr>
          <p:spPr bwMode="auto">
            <a:xfrm>
              <a:off x="3611" y="674"/>
              <a:ext cx="0" cy="2711"/>
            </a:xfrm>
            <a:prstGeom prst="line">
              <a:avLst/>
            </a:prstGeom>
            <a:noFill/>
            <a:ln w="1905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19" name="Text Box 17"/>
          <p:cNvSpPr txBox="1">
            <a:spLocks noChangeArrowheads="1"/>
          </p:cNvSpPr>
          <p:nvPr/>
        </p:nvSpPr>
        <p:spPr bwMode="auto">
          <a:xfrm>
            <a:off x="1949896" y="2565400"/>
            <a:ext cx="1517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2000" b="1" i="0" u="none" strike="noStrike" kern="0" cap="none" spc="0" normalizeH="0" baseline="0" noProof="0">
                <a:ln>
                  <a:noFill/>
                </a:ln>
                <a:solidFill>
                  <a:srgbClr val="3333CC"/>
                </a:solidFill>
                <a:effectLst/>
                <a:uLnTx/>
                <a:uFillTx/>
                <a:latin typeface="Arial" panose="020B0604020202020204" pitchFamily="34" charset="0"/>
                <a:ea typeface="黑体" panose="02010609060101010101" pitchFamily="2" charset="-122"/>
              </a:rPr>
              <a:t>发送 </a:t>
            </a:r>
            <a:r>
              <a:rPr kumimoji="0" lang="en-US" altLang="zh-CN" sz="2000" b="1" i="0" u="none" strike="noStrike" kern="0" cap="none" spc="0" normalizeH="0" baseline="0" noProof="0">
                <a:ln>
                  <a:noFill/>
                </a:ln>
                <a:solidFill>
                  <a:srgbClr val="3333CC"/>
                </a:solidFill>
                <a:effectLst/>
                <a:uLnTx/>
                <a:uFillTx/>
                <a:latin typeface="Arial" panose="020B0604020202020204" pitchFamily="34" charset="0"/>
                <a:ea typeface="黑体" panose="02010609060101010101" pitchFamily="2" charset="-122"/>
              </a:rPr>
              <a:t>M</a:t>
            </a:r>
            <a:r>
              <a:rPr kumimoji="0" lang="en-US" altLang="zh-CN" sz="2000" b="1" i="0" u="none" strike="noStrike" kern="0" cap="none" spc="0" normalizeH="0" baseline="-25000" noProof="0">
                <a:ln>
                  <a:noFill/>
                </a:ln>
                <a:solidFill>
                  <a:srgbClr val="3333CC"/>
                </a:solidFill>
                <a:effectLst/>
                <a:uLnTx/>
                <a:uFillTx/>
                <a:latin typeface="Arial" panose="020B0604020202020204" pitchFamily="34" charset="0"/>
                <a:ea typeface="黑体" panose="02010609060101010101" pitchFamily="2" charset="-122"/>
              </a:rPr>
              <a:t>2</a:t>
            </a:r>
            <a:r>
              <a:rPr kumimoji="0" lang="en-US" altLang="zh-CN" sz="2000" b="1" i="0" u="none" strike="noStrike" kern="0" cap="none" spc="0" normalizeH="0" baseline="0" noProof="0">
                <a:ln>
                  <a:noFill/>
                </a:ln>
                <a:solidFill>
                  <a:srgbClr val="3333CC"/>
                </a:solidFill>
                <a:effectLst/>
                <a:uLnTx/>
                <a:uFillTx/>
                <a:latin typeface="Arial" panose="020B0604020202020204" pitchFamily="34" charset="0"/>
                <a:ea typeface="黑体" panose="02010609060101010101" pitchFamily="2" charset="-122"/>
              </a:rPr>
              <a:t>~M</a:t>
            </a:r>
            <a:r>
              <a:rPr kumimoji="0" lang="en-US" altLang="zh-CN" sz="2000" b="1" i="0" u="none" strike="noStrike" kern="0" cap="none" spc="0" normalizeH="0" baseline="-25000" noProof="0">
                <a:ln>
                  <a:noFill/>
                </a:ln>
                <a:solidFill>
                  <a:srgbClr val="3333CC"/>
                </a:solidFill>
                <a:effectLst/>
                <a:uLnTx/>
                <a:uFillTx/>
                <a:latin typeface="Arial" panose="020B0604020202020204" pitchFamily="34" charset="0"/>
                <a:ea typeface="黑体" panose="02010609060101010101" pitchFamily="2" charset="-122"/>
              </a:rPr>
              <a:t>3</a:t>
            </a:r>
            <a:endParaRPr kumimoji="0" lang="en-US" altLang="zh-CN" sz="2000" b="1" i="0" u="none" strike="noStrike" kern="0" cap="none" spc="0" normalizeH="0" baseline="-25000" noProof="0">
              <a:ln>
                <a:noFill/>
              </a:ln>
              <a:solidFill>
                <a:srgbClr val="3333CC"/>
              </a:solidFill>
              <a:effectLst/>
              <a:uLnTx/>
              <a:uFillTx/>
              <a:latin typeface="Arial" panose="020B0604020202020204" pitchFamily="34" charset="0"/>
              <a:ea typeface="黑体" panose="02010609060101010101" pitchFamily="2" charset="-122"/>
            </a:endParaRPr>
          </a:p>
        </p:txBody>
      </p:sp>
      <p:sp>
        <p:nvSpPr>
          <p:cNvPr id="20" name="Line 18"/>
          <p:cNvSpPr>
            <a:spLocks noChangeShapeType="1"/>
          </p:cNvSpPr>
          <p:nvPr/>
        </p:nvSpPr>
        <p:spPr bwMode="auto">
          <a:xfrm>
            <a:off x="3438971" y="3079750"/>
            <a:ext cx="3309938" cy="319088"/>
          </a:xfrm>
          <a:prstGeom prst="line">
            <a:avLst/>
          </a:prstGeom>
          <a:noFill/>
          <a:ln w="28575">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1" name="Text Box 19"/>
          <p:cNvSpPr txBox="1">
            <a:spLocks noChangeArrowheads="1"/>
          </p:cNvSpPr>
          <p:nvPr/>
        </p:nvSpPr>
        <p:spPr bwMode="auto">
          <a:xfrm>
            <a:off x="6667946" y="2960688"/>
            <a:ext cx="16351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a:ln>
                  <a:noFill/>
                </a:ln>
                <a:solidFill>
                  <a:srgbClr val="3333CC"/>
                </a:solidFill>
                <a:effectLst/>
                <a:uLnTx/>
                <a:uFillTx/>
                <a:latin typeface="Arial" panose="020B0604020202020204" pitchFamily="34" charset="0"/>
                <a:ea typeface="黑体" panose="02010609060101010101" pitchFamily="2" charset="-122"/>
              </a:rPr>
              <a:t> </a:t>
            </a:r>
            <a:r>
              <a:rPr kumimoji="0" lang="zh-CN" altLang="en-US" sz="2000" b="1" i="0" u="none" strike="noStrike" kern="0" cap="none" spc="0" normalizeH="0" baseline="0" noProof="0">
                <a:ln>
                  <a:noFill/>
                </a:ln>
                <a:solidFill>
                  <a:srgbClr val="3333CC"/>
                </a:solidFill>
                <a:effectLst/>
                <a:uLnTx/>
                <a:uFillTx/>
                <a:latin typeface="Arial" panose="020B0604020202020204" pitchFamily="34" charset="0"/>
                <a:ea typeface="黑体" panose="02010609060101010101" pitchFamily="2" charset="-122"/>
              </a:rPr>
              <a:t>确认 </a:t>
            </a:r>
            <a:r>
              <a:rPr kumimoji="0" lang="en-US" altLang="zh-CN" sz="2000" b="1" i="0" u="none" strike="noStrike" kern="0" cap="none" spc="0" normalizeH="0" baseline="0" noProof="0">
                <a:ln>
                  <a:noFill/>
                </a:ln>
                <a:solidFill>
                  <a:srgbClr val="3333CC"/>
                </a:solidFill>
                <a:effectLst/>
                <a:uLnTx/>
                <a:uFillTx/>
                <a:latin typeface="Arial" panose="020B0604020202020204" pitchFamily="34" charset="0"/>
                <a:ea typeface="黑体" panose="02010609060101010101" pitchFamily="2" charset="-122"/>
              </a:rPr>
              <a:t>M</a:t>
            </a:r>
            <a:r>
              <a:rPr kumimoji="0" lang="en-US" altLang="zh-CN" sz="2000" b="1" i="0" u="none" strike="noStrike" kern="0" cap="none" spc="0" normalizeH="0" baseline="-25000" noProof="0">
                <a:ln>
                  <a:noFill/>
                </a:ln>
                <a:solidFill>
                  <a:srgbClr val="3333CC"/>
                </a:solidFill>
                <a:effectLst/>
                <a:uLnTx/>
                <a:uFillTx/>
                <a:latin typeface="Arial" panose="020B0604020202020204" pitchFamily="34" charset="0"/>
                <a:ea typeface="黑体" panose="02010609060101010101" pitchFamily="2" charset="-122"/>
              </a:rPr>
              <a:t>2</a:t>
            </a:r>
            <a:r>
              <a:rPr kumimoji="0" lang="en-US" altLang="zh-CN" sz="2000" b="1" i="0" u="none" strike="noStrike" kern="0" cap="none" spc="0" normalizeH="0" baseline="0" noProof="0">
                <a:ln>
                  <a:noFill/>
                </a:ln>
                <a:solidFill>
                  <a:srgbClr val="3333CC"/>
                </a:solidFill>
                <a:effectLst/>
                <a:uLnTx/>
                <a:uFillTx/>
                <a:latin typeface="Arial" panose="020B0604020202020204" pitchFamily="34" charset="0"/>
                <a:ea typeface="黑体" panose="02010609060101010101" pitchFamily="2" charset="-122"/>
              </a:rPr>
              <a:t>~M</a:t>
            </a:r>
            <a:r>
              <a:rPr kumimoji="0" lang="en-US" altLang="zh-CN" sz="2000" b="1" i="0" u="none" strike="noStrike" kern="0" cap="none" spc="0" normalizeH="0" baseline="-25000" noProof="0">
                <a:ln>
                  <a:noFill/>
                </a:ln>
                <a:solidFill>
                  <a:srgbClr val="3333CC"/>
                </a:solidFill>
                <a:effectLst/>
                <a:uLnTx/>
                <a:uFillTx/>
                <a:latin typeface="Arial" panose="020B0604020202020204" pitchFamily="34" charset="0"/>
                <a:ea typeface="黑体" panose="02010609060101010101" pitchFamily="2" charset="-122"/>
              </a:rPr>
              <a:t>3 </a:t>
            </a:r>
            <a:endParaRPr kumimoji="0" lang="en-US" altLang="zh-CN" sz="2000" b="1" i="0" u="none" strike="noStrike" kern="0" cap="none" spc="0" normalizeH="0" baseline="0" noProof="0">
              <a:ln>
                <a:noFill/>
              </a:ln>
              <a:solidFill>
                <a:srgbClr val="3333CC"/>
              </a:solidFill>
              <a:effectLst/>
              <a:uLnTx/>
              <a:uFillTx/>
              <a:latin typeface="Arial" panose="020B0604020202020204" pitchFamily="34" charset="0"/>
              <a:ea typeface="黑体" panose="02010609060101010101" pitchFamily="2" charset="-122"/>
            </a:endParaRPr>
          </a:p>
        </p:txBody>
      </p:sp>
      <p:sp>
        <p:nvSpPr>
          <p:cNvPr id="22" name="Line 20"/>
          <p:cNvSpPr>
            <a:spLocks noChangeShapeType="1"/>
          </p:cNvSpPr>
          <p:nvPr/>
        </p:nvSpPr>
        <p:spPr bwMode="auto">
          <a:xfrm flipH="1">
            <a:off x="3438971" y="3187700"/>
            <a:ext cx="3309938" cy="319088"/>
          </a:xfrm>
          <a:prstGeom prst="line">
            <a:avLst/>
          </a:prstGeom>
          <a:noFill/>
          <a:ln w="28575">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3" name="Line 21"/>
          <p:cNvSpPr>
            <a:spLocks noChangeShapeType="1"/>
          </p:cNvSpPr>
          <p:nvPr/>
        </p:nvSpPr>
        <p:spPr bwMode="auto">
          <a:xfrm flipH="1">
            <a:off x="3438971" y="3506788"/>
            <a:ext cx="3309938" cy="319087"/>
          </a:xfrm>
          <a:prstGeom prst="line">
            <a:avLst/>
          </a:prstGeom>
          <a:noFill/>
          <a:ln w="28575">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4" name="Text Box 22"/>
          <p:cNvSpPr txBox="1">
            <a:spLocks noChangeArrowheads="1"/>
          </p:cNvSpPr>
          <p:nvPr/>
        </p:nvSpPr>
        <p:spPr bwMode="auto">
          <a:xfrm>
            <a:off x="1895921" y="3679825"/>
            <a:ext cx="1517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2000" b="1" i="0" u="none" strike="noStrike" kern="0" cap="none" spc="0" normalizeH="0" baseline="0" noProof="0">
                <a:ln>
                  <a:noFill/>
                </a:ln>
                <a:solidFill>
                  <a:srgbClr val="3333CC"/>
                </a:solidFill>
                <a:effectLst/>
                <a:uLnTx/>
                <a:uFillTx/>
                <a:latin typeface="Arial" panose="020B0604020202020204" pitchFamily="34" charset="0"/>
                <a:ea typeface="黑体" panose="02010609060101010101" pitchFamily="2" charset="-122"/>
              </a:rPr>
              <a:t>发送 </a:t>
            </a:r>
            <a:r>
              <a:rPr kumimoji="0" lang="en-US" altLang="zh-CN" sz="2000" b="1" i="0" u="none" strike="noStrike" kern="0" cap="none" spc="0" normalizeH="0" baseline="0" noProof="0">
                <a:ln>
                  <a:noFill/>
                </a:ln>
                <a:solidFill>
                  <a:srgbClr val="3333CC"/>
                </a:solidFill>
                <a:effectLst/>
                <a:uLnTx/>
                <a:uFillTx/>
                <a:latin typeface="Arial" panose="020B0604020202020204" pitchFamily="34" charset="0"/>
                <a:ea typeface="黑体" panose="02010609060101010101" pitchFamily="2" charset="-122"/>
              </a:rPr>
              <a:t>M</a:t>
            </a:r>
            <a:r>
              <a:rPr kumimoji="0" lang="en-US" altLang="zh-CN" sz="2000" b="1" i="0" u="none" strike="noStrike" kern="0" cap="none" spc="0" normalizeH="0" baseline="-25000" noProof="0">
                <a:ln>
                  <a:noFill/>
                </a:ln>
                <a:solidFill>
                  <a:srgbClr val="3333CC"/>
                </a:solidFill>
                <a:effectLst/>
                <a:uLnTx/>
                <a:uFillTx/>
                <a:latin typeface="Arial" panose="020B0604020202020204" pitchFamily="34" charset="0"/>
                <a:ea typeface="黑体" panose="02010609060101010101" pitchFamily="2" charset="-122"/>
              </a:rPr>
              <a:t>4</a:t>
            </a:r>
            <a:r>
              <a:rPr kumimoji="0" lang="en-US" altLang="zh-CN" sz="2000" b="1" i="0" u="none" strike="noStrike" kern="0" cap="none" spc="0" normalizeH="0" baseline="0" noProof="0">
                <a:ln>
                  <a:noFill/>
                </a:ln>
                <a:solidFill>
                  <a:srgbClr val="3333CC"/>
                </a:solidFill>
                <a:effectLst/>
                <a:uLnTx/>
                <a:uFillTx/>
                <a:latin typeface="Arial" panose="020B0604020202020204" pitchFamily="34" charset="0"/>
                <a:ea typeface="黑体" panose="02010609060101010101" pitchFamily="2" charset="-122"/>
              </a:rPr>
              <a:t>~M</a:t>
            </a:r>
            <a:r>
              <a:rPr kumimoji="0" lang="en-US" altLang="zh-CN" sz="2000" b="1" i="0" u="none" strike="noStrike" kern="0" cap="none" spc="0" normalizeH="0" baseline="-25000" noProof="0">
                <a:ln>
                  <a:noFill/>
                </a:ln>
                <a:solidFill>
                  <a:srgbClr val="3333CC"/>
                </a:solidFill>
                <a:effectLst/>
                <a:uLnTx/>
                <a:uFillTx/>
                <a:latin typeface="Arial" panose="020B0604020202020204" pitchFamily="34" charset="0"/>
                <a:ea typeface="黑体" panose="02010609060101010101" pitchFamily="2" charset="-122"/>
              </a:rPr>
              <a:t>7</a:t>
            </a:r>
            <a:endParaRPr kumimoji="0" lang="en-US" altLang="zh-CN" sz="2000" b="1" i="0" u="none" strike="noStrike" kern="0" cap="none" spc="0" normalizeH="0" baseline="-25000" noProof="0">
              <a:ln>
                <a:noFill/>
              </a:ln>
              <a:solidFill>
                <a:srgbClr val="3333CC"/>
              </a:solidFill>
              <a:effectLst/>
              <a:uLnTx/>
              <a:uFillTx/>
              <a:latin typeface="Arial" panose="020B0604020202020204" pitchFamily="34" charset="0"/>
              <a:ea typeface="黑体" panose="02010609060101010101" pitchFamily="2" charset="-122"/>
            </a:endParaRPr>
          </a:p>
        </p:txBody>
      </p:sp>
      <p:sp>
        <p:nvSpPr>
          <p:cNvPr id="25" name="Text Box 23"/>
          <p:cNvSpPr txBox="1">
            <a:spLocks noChangeArrowheads="1"/>
          </p:cNvSpPr>
          <p:nvPr/>
        </p:nvSpPr>
        <p:spPr bwMode="auto">
          <a:xfrm>
            <a:off x="6667946" y="4149725"/>
            <a:ext cx="16351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a:ln>
                  <a:noFill/>
                </a:ln>
                <a:solidFill>
                  <a:srgbClr val="3333CC"/>
                </a:solidFill>
                <a:effectLst/>
                <a:uLnTx/>
                <a:uFillTx/>
                <a:latin typeface="Arial" panose="020B0604020202020204" pitchFamily="34" charset="0"/>
                <a:ea typeface="黑体" panose="02010609060101010101" pitchFamily="2" charset="-122"/>
              </a:rPr>
              <a:t> </a:t>
            </a:r>
            <a:r>
              <a:rPr kumimoji="0" lang="zh-CN" altLang="en-US" sz="2000" b="1" i="0" u="none" strike="noStrike" kern="0" cap="none" spc="0" normalizeH="0" baseline="0" noProof="0">
                <a:ln>
                  <a:noFill/>
                </a:ln>
                <a:solidFill>
                  <a:srgbClr val="3333CC"/>
                </a:solidFill>
                <a:effectLst/>
                <a:uLnTx/>
                <a:uFillTx/>
                <a:latin typeface="Arial" panose="020B0604020202020204" pitchFamily="34" charset="0"/>
                <a:ea typeface="黑体" panose="02010609060101010101" pitchFamily="2" charset="-122"/>
              </a:rPr>
              <a:t>确认 </a:t>
            </a:r>
            <a:r>
              <a:rPr kumimoji="0" lang="en-US" altLang="zh-CN" sz="2000" b="1" i="0" u="none" strike="noStrike" kern="0" cap="none" spc="0" normalizeH="0" baseline="0" noProof="0">
                <a:ln>
                  <a:noFill/>
                </a:ln>
                <a:solidFill>
                  <a:srgbClr val="3333CC"/>
                </a:solidFill>
                <a:effectLst/>
                <a:uLnTx/>
                <a:uFillTx/>
                <a:latin typeface="Arial" panose="020B0604020202020204" pitchFamily="34" charset="0"/>
                <a:ea typeface="黑体" panose="02010609060101010101" pitchFamily="2" charset="-122"/>
              </a:rPr>
              <a:t>M</a:t>
            </a:r>
            <a:r>
              <a:rPr kumimoji="0" lang="en-US" altLang="zh-CN" sz="2000" b="1" i="0" u="none" strike="noStrike" kern="0" cap="none" spc="0" normalizeH="0" baseline="-25000" noProof="0">
                <a:ln>
                  <a:noFill/>
                </a:ln>
                <a:solidFill>
                  <a:srgbClr val="3333CC"/>
                </a:solidFill>
                <a:effectLst/>
                <a:uLnTx/>
                <a:uFillTx/>
                <a:latin typeface="Arial" panose="020B0604020202020204" pitchFamily="34" charset="0"/>
                <a:ea typeface="黑体" panose="02010609060101010101" pitchFamily="2" charset="-122"/>
              </a:rPr>
              <a:t>4</a:t>
            </a:r>
            <a:r>
              <a:rPr kumimoji="0" lang="en-US" altLang="zh-CN" sz="2000" b="1" i="0" u="none" strike="noStrike" kern="0" cap="none" spc="0" normalizeH="0" baseline="0" noProof="0">
                <a:ln>
                  <a:noFill/>
                </a:ln>
                <a:solidFill>
                  <a:srgbClr val="3333CC"/>
                </a:solidFill>
                <a:effectLst/>
                <a:uLnTx/>
                <a:uFillTx/>
                <a:latin typeface="Arial" panose="020B0604020202020204" pitchFamily="34" charset="0"/>
                <a:ea typeface="黑体" panose="02010609060101010101" pitchFamily="2" charset="-122"/>
              </a:rPr>
              <a:t>~M</a:t>
            </a:r>
            <a:r>
              <a:rPr kumimoji="0" lang="en-US" altLang="zh-CN" sz="2000" b="1" i="0" u="none" strike="noStrike" kern="0" cap="none" spc="0" normalizeH="0" baseline="-25000" noProof="0">
                <a:ln>
                  <a:noFill/>
                </a:ln>
                <a:solidFill>
                  <a:srgbClr val="3333CC"/>
                </a:solidFill>
                <a:effectLst/>
                <a:uLnTx/>
                <a:uFillTx/>
                <a:latin typeface="Arial" panose="020B0604020202020204" pitchFamily="34" charset="0"/>
                <a:ea typeface="黑体" panose="02010609060101010101" pitchFamily="2" charset="-122"/>
              </a:rPr>
              <a:t>7 </a:t>
            </a:r>
            <a:endParaRPr kumimoji="0" lang="en-US" altLang="zh-CN" sz="2000" b="1" i="0" u="none" strike="noStrike" kern="0" cap="none" spc="0" normalizeH="0" baseline="0" noProof="0">
              <a:ln>
                <a:noFill/>
              </a:ln>
              <a:solidFill>
                <a:srgbClr val="3333CC"/>
              </a:solidFill>
              <a:effectLst/>
              <a:uLnTx/>
              <a:uFillTx/>
              <a:latin typeface="Arial" panose="020B0604020202020204" pitchFamily="34" charset="0"/>
              <a:ea typeface="黑体" panose="02010609060101010101" pitchFamily="2" charset="-122"/>
            </a:endParaRPr>
          </a:p>
        </p:txBody>
      </p:sp>
      <p:sp>
        <p:nvSpPr>
          <p:cNvPr id="26" name="Line 24"/>
          <p:cNvSpPr>
            <a:spLocks noChangeShapeType="1"/>
          </p:cNvSpPr>
          <p:nvPr/>
        </p:nvSpPr>
        <p:spPr bwMode="auto">
          <a:xfrm flipH="1">
            <a:off x="3438971" y="4675188"/>
            <a:ext cx="3309938" cy="320675"/>
          </a:xfrm>
          <a:prstGeom prst="line">
            <a:avLst/>
          </a:prstGeom>
          <a:noFill/>
          <a:ln w="28575">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7" name="Line 25"/>
          <p:cNvSpPr>
            <a:spLocks noChangeShapeType="1"/>
          </p:cNvSpPr>
          <p:nvPr/>
        </p:nvSpPr>
        <p:spPr bwMode="auto">
          <a:xfrm flipH="1">
            <a:off x="3438971" y="4995863"/>
            <a:ext cx="3309938" cy="319087"/>
          </a:xfrm>
          <a:prstGeom prst="line">
            <a:avLst/>
          </a:prstGeom>
          <a:noFill/>
          <a:ln w="28575">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8" name="Line 26"/>
          <p:cNvSpPr>
            <a:spLocks noChangeShapeType="1"/>
          </p:cNvSpPr>
          <p:nvPr/>
        </p:nvSpPr>
        <p:spPr bwMode="auto">
          <a:xfrm flipH="1">
            <a:off x="3438971" y="5314950"/>
            <a:ext cx="3309938" cy="319088"/>
          </a:xfrm>
          <a:prstGeom prst="line">
            <a:avLst/>
          </a:prstGeom>
          <a:noFill/>
          <a:ln w="28575">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9" name="Text Box 27"/>
          <p:cNvSpPr txBox="1">
            <a:spLocks noChangeArrowheads="1"/>
          </p:cNvSpPr>
          <p:nvPr/>
        </p:nvSpPr>
        <p:spPr bwMode="auto">
          <a:xfrm>
            <a:off x="516384" y="1509713"/>
            <a:ext cx="1285875" cy="406400"/>
          </a:xfrm>
          <a:prstGeom prst="rect">
            <a:avLst/>
          </a:prstGeom>
          <a:solidFill>
            <a:srgbClr val="FFFF99"/>
          </a:solidFill>
          <a:ln>
            <a:noFill/>
          </a:ln>
          <a:effectLst>
            <a:outerShdw dist="35921" dir="2700000" algn="ctr" rotWithShape="0">
              <a:srgbClr val="1C1C1C"/>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a:ln>
                  <a:noFill/>
                </a:ln>
                <a:solidFill>
                  <a:srgbClr val="3333CC"/>
                </a:solidFill>
                <a:effectLst/>
                <a:uLnTx/>
                <a:uFillTx/>
                <a:latin typeface="Arial" panose="020B0604020202020204" pitchFamily="34" charset="0"/>
                <a:ea typeface="黑体" panose="02010609060101010101" pitchFamily="2" charset="-122"/>
              </a:rPr>
              <a:t>cwnd = 1 </a:t>
            </a:r>
            <a:endParaRPr kumimoji="0" lang="en-US" altLang="zh-CN" sz="2000" b="1" i="0" u="none" strike="noStrike" kern="0" cap="none" spc="0" normalizeH="0" baseline="0" noProof="0">
              <a:ln>
                <a:noFill/>
              </a:ln>
              <a:solidFill>
                <a:srgbClr val="3333CC"/>
              </a:solidFill>
              <a:effectLst/>
              <a:uLnTx/>
              <a:uFillTx/>
              <a:latin typeface="Arial" panose="020B0604020202020204" pitchFamily="34" charset="0"/>
              <a:ea typeface="黑体" panose="02010609060101010101" pitchFamily="2" charset="-122"/>
            </a:endParaRPr>
          </a:p>
        </p:txBody>
      </p:sp>
      <p:sp>
        <p:nvSpPr>
          <p:cNvPr id="30" name="Text Box 28"/>
          <p:cNvSpPr txBox="1">
            <a:spLocks noChangeArrowheads="1"/>
          </p:cNvSpPr>
          <p:nvPr/>
        </p:nvSpPr>
        <p:spPr bwMode="auto">
          <a:xfrm>
            <a:off x="516384" y="2586038"/>
            <a:ext cx="1285875" cy="406400"/>
          </a:xfrm>
          <a:prstGeom prst="rect">
            <a:avLst/>
          </a:prstGeom>
          <a:solidFill>
            <a:srgbClr val="FFCCFF"/>
          </a:solidFill>
          <a:ln>
            <a:noFill/>
          </a:ln>
          <a:effectLst>
            <a:outerShdw dist="35921" dir="2700000" algn="ctr" rotWithShape="0">
              <a:srgbClr val="1C1C1C"/>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a:ln>
                  <a:noFill/>
                </a:ln>
                <a:solidFill>
                  <a:srgbClr val="3333CC"/>
                </a:solidFill>
                <a:effectLst/>
                <a:uLnTx/>
                <a:uFillTx/>
                <a:latin typeface="Arial" panose="020B0604020202020204" pitchFamily="34" charset="0"/>
                <a:ea typeface="黑体" panose="02010609060101010101" pitchFamily="2" charset="-122"/>
              </a:rPr>
              <a:t>cwnd = 2 </a:t>
            </a:r>
            <a:endParaRPr kumimoji="0" lang="en-US" altLang="zh-CN" sz="2000" b="1" i="0" u="none" strike="noStrike" kern="0" cap="none" spc="0" normalizeH="0" baseline="0" noProof="0">
              <a:ln>
                <a:noFill/>
              </a:ln>
              <a:solidFill>
                <a:srgbClr val="3333CC"/>
              </a:solidFill>
              <a:effectLst/>
              <a:uLnTx/>
              <a:uFillTx/>
              <a:latin typeface="Arial" panose="020B0604020202020204" pitchFamily="34" charset="0"/>
              <a:ea typeface="黑体" panose="02010609060101010101" pitchFamily="2" charset="-122"/>
            </a:endParaRPr>
          </a:p>
        </p:txBody>
      </p:sp>
      <p:sp>
        <p:nvSpPr>
          <p:cNvPr id="31" name="Text Box 29"/>
          <p:cNvSpPr txBox="1">
            <a:spLocks noChangeArrowheads="1"/>
          </p:cNvSpPr>
          <p:nvPr/>
        </p:nvSpPr>
        <p:spPr bwMode="auto">
          <a:xfrm>
            <a:off x="516384" y="3679825"/>
            <a:ext cx="1285875" cy="406400"/>
          </a:xfrm>
          <a:prstGeom prst="rect">
            <a:avLst/>
          </a:prstGeom>
          <a:solidFill>
            <a:srgbClr val="99FF33"/>
          </a:solidFill>
          <a:ln>
            <a:noFill/>
          </a:ln>
          <a:effectLst>
            <a:outerShdw dist="35921" dir="2700000" algn="ctr" rotWithShape="0">
              <a:srgbClr val="1C1C1C"/>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a:ln>
                  <a:noFill/>
                </a:ln>
                <a:solidFill>
                  <a:srgbClr val="3333CC"/>
                </a:solidFill>
                <a:effectLst/>
                <a:uLnTx/>
                <a:uFillTx/>
                <a:latin typeface="Arial" panose="020B0604020202020204" pitchFamily="34" charset="0"/>
                <a:ea typeface="黑体" panose="02010609060101010101" pitchFamily="2" charset="-122"/>
              </a:rPr>
              <a:t>cwnd = 4 </a:t>
            </a:r>
            <a:endParaRPr kumimoji="0" lang="en-US" altLang="zh-CN" sz="2000" b="1" i="0" u="none" strike="noStrike" kern="0" cap="none" spc="0" normalizeH="0" baseline="0" noProof="0">
              <a:ln>
                <a:noFill/>
              </a:ln>
              <a:solidFill>
                <a:srgbClr val="3333CC"/>
              </a:solidFill>
              <a:effectLst/>
              <a:uLnTx/>
              <a:uFillTx/>
              <a:latin typeface="Arial" panose="020B0604020202020204" pitchFamily="34" charset="0"/>
              <a:ea typeface="黑体" panose="02010609060101010101" pitchFamily="2" charset="-122"/>
            </a:endParaRPr>
          </a:p>
        </p:txBody>
      </p:sp>
      <p:sp>
        <p:nvSpPr>
          <p:cNvPr id="32" name="Text Box 30"/>
          <p:cNvSpPr txBox="1">
            <a:spLocks noChangeArrowheads="1"/>
          </p:cNvSpPr>
          <p:nvPr/>
        </p:nvSpPr>
        <p:spPr bwMode="auto">
          <a:xfrm>
            <a:off x="1811784" y="5661248"/>
            <a:ext cx="16113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2000" b="1" i="0" u="none" strike="noStrike" kern="0" cap="none" spc="0" normalizeH="0" baseline="0" noProof="0">
                <a:ln>
                  <a:noFill/>
                </a:ln>
                <a:solidFill>
                  <a:srgbClr val="3333CC"/>
                </a:solidFill>
                <a:effectLst/>
                <a:uLnTx/>
                <a:uFillTx/>
                <a:latin typeface="Arial" panose="020B0604020202020204" pitchFamily="34" charset="0"/>
                <a:ea typeface="黑体" panose="02010609060101010101" pitchFamily="2" charset="-122"/>
              </a:rPr>
              <a:t>发送 </a:t>
            </a:r>
            <a:r>
              <a:rPr kumimoji="0" lang="en-US" altLang="zh-CN" sz="2000" b="1" i="0" u="none" strike="noStrike" kern="0" cap="none" spc="0" normalizeH="0" baseline="0" noProof="0">
                <a:ln>
                  <a:noFill/>
                </a:ln>
                <a:solidFill>
                  <a:srgbClr val="3333CC"/>
                </a:solidFill>
                <a:effectLst/>
                <a:uLnTx/>
                <a:uFillTx/>
                <a:latin typeface="Arial" panose="020B0604020202020204" pitchFamily="34" charset="0"/>
                <a:ea typeface="黑体" panose="02010609060101010101" pitchFamily="2" charset="-122"/>
              </a:rPr>
              <a:t>M</a:t>
            </a:r>
            <a:r>
              <a:rPr kumimoji="0" lang="en-US" altLang="zh-CN" sz="2000" b="1" i="0" u="none" strike="noStrike" kern="0" cap="none" spc="0" normalizeH="0" baseline="-25000" noProof="0">
                <a:ln>
                  <a:noFill/>
                </a:ln>
                <a:solidFill>
                  <a:srgbClr val="3333CC"/>
                </a:solidFill>
                <a:effectLst/>
                <a:uLnTx/>
                <a:uFillTx/>
                <a:latin typeface="Arial" panose="020B0604020202020204" pitchFamily="34" charset="0"/>
                <a:ea typeface="黑体" panose="02010609060101010101" pitchFamily="2" charset="-122"/>
              </a:rPr>
              <a:t>8</a:t>
            </a:r>
            <a:r>
              <a:rPr kumimoji="0" lang="en-US" altLang="zh-CN" sz="2000" b="1" i="0" u="none" strike="noStrike" kern="0" cap="none" spc="0" normalizeH="0" baseline="0" noProof="0">
                <a:ln>
                  <a:noFill/>
                </a:ln>
                <a:solidFill>
                  <a:srgbClr val="3333CC"/>
                </a:solidFill>
                <a:effectLst/>
                <a:uLnTx/>
                <a:uFillTx/>
                <a:latin typeface="Arial" panose="020B0604020202020204" pitchFamily="34" charset="0"/>
                <a:ea typeface="黑体" panose="02010609060101010101" pitchFamily="2" charset="-122"/>
              </a:rPr>
              <a:t>~M</a:t>
            </a:r>
            <a:r>
              <a:rPr kumimoji="0" lang="en-US" altLang="zh-CN" sz="2000" b="1" i="0" u="none" strike="noStrike" kern="0" cap="none" spc="0" normalizeH="0" baseline="-25000" noProof="0">
                <a:ln>
                  <a:noFill/>
                </a:ln>
                <a:solidFill>
                  <a:srgbClr val="3333CC"/>
                </a:solidFill>
                <a:effectLst/>
                <a:uLnTx/>
                <a:uFillTx/>
                <a:latin typeface="Arial" panose="020B0604020202020204" pitchFamily="34" charset="0"/>
                <a:ea typeface="黑体" panose="02010609060101010101" pitchFamily="2" charset="-122"/>
              </a:rPr>
              <a:t>15</a:t>
            </a:r>
            <a:endParaRPr kumimoji="0" lang="en-US" altLang="zh-CN" sz="2000" b="1" i="0" u="none" strike="noStrike" kern="0" cap="none" spc="0" normalizeH="0" baseline="-25000" noProof="0">
              <a:ln>
                <a:noFill/>
              </a:ln>
              <a:solidFill>
                <a:srgbClr val="3333CC"/>
              </a:solidFill>
              <a:effectLst/>
              <a:uLnTx/>
              <a:uFillTx/>
              <a:latin typeface="Arial" panose="020B0604020202020204" pitchFamily="34" charset="0"/>
              <a:ea typeface="黑体" panose="02010609060101010101" pitchFamily="2" charset="-122"/>
            </a:endParaRPr>
          </a:p>
        </p:txBody>
      </p:sp>
      <p:sp>
        <p:nvSpPr>
          <p:cNvPr id="33" name="Text Box 31"/>
          <p:cNvSpPr txBox="1">
            <a:spLocks noChangeArrowheads="1"/>
          </p:cNvSpPr>
          <p:nvPr/>
        </p:nvSpPr>
        <p:spPr bwMode="auto">
          <a:xfrm>
            <a:off x="516384" y="5661248"/>
            <a:ext cx="1331912" cy="396875"/>
          </a:xfrm>
          <a:prstGeom prst="rect">
            <a:avLst/>
          </a:prstGeom>
          <a:solidFill>
            <a:srgbClr val="CCECFF"/>
          </a:solidFill>
          <a:ln>
            <a:noFill/>
          </a:ln>
          <a:effectLst>
            <a:outerShdw dist="35921" dir="2700000" algn="ctr" rotWithShape="0">
              <a:srgbClr val="1C1C1C"/>
            </a:outerShdw>
          </a:effectLst>
          <a:extLst>
            <a:ext uri="{91240B29-F687-4F45-9708-019B960494DF}">
              <a14:hiddenLine xmlns:a14="http://schemas.microsoft.com/office/drawing/2010/main" w="9525">
                <a:solidFill>
                  <a:schemeClr val="folHlink"/>
                </a:solidFill>
                <a:miter lim="800000"/>
                <a:headEnd/>
                <a:tailEnd/>
              </a14:hiddenLine>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dirty="0" err="1">
                <a:ln>
                  <a:noFill/>
                </a:ln>
                <a:solidFill>
                  <a:srgbClr val="3333CC"/>
                </a:solidFill>
                <a:effectLst/>
                <a:uLnTx/>
                <a:uFillTx/>
                <a:latin typeface="Arial" panose="020B0604020202020204" pitchFamily="34" charset="0"/>
                <a:ea typeface="黑体" panose="02010609060101010101" pitchFamily="2" charset="-122"/>
              </a:rPr>
              <a:t>cwnd</a:t>
            </a:r>
            <a:r>
              <a:rPr kumimoji="0" lang="en-US" altLang="zh-CN" sz="2000" b="1" i="0" u="none" strike="noStrike" kern="0" cap="none" spc="0" normalizeH="0" baseline="0" noProof="0" dirty="0">
                <a:ln>
                  <a:noFill/>
                </a:ln>
                <a:solidFill>
                  <a:srgbClr val="3333CC"/>
                </a:solidFill>
                <a:effectLst/>
                <a:uLnTx/>
                <a:uFillTx/>
                <a:latin typeface="Arial" panose="020B0604020202020204" pitchFamily="34" charset="0"/>
                <a:ea typeface="黑体" panose="02010609060101010101" pitchFamily="2" charset="-122"/>
              </a:rPr>
              <a:t> = 8 </a:t>
            </a:r>
            <a:endParaRPr kumimoji="0" lang="en-US" altLang="zh-CN" sz="2000" b="1" i="0" u="none" strike="noStrike" kern="0" cap="none" spc="0" normalizeH="0" baseline="0" noProof="0" dirty="0">
              <a:ln>
                <a:noFill/>
              </a:ln>
              <a:solidFill>
                <a:srgbClr val="3333CC"/>
              </a:solidFill>
              <a:effectLst/>
              <a:uLnTx/>
              <a:uFillTx/>
              <a:latin typeface="Arial" panose="020B0604020202020204" pitchFamily="34" charset="0"/>
              <a:ea typeface="黑体" panose="02010609060101010101" pitchFamily="2" charset="-122"/>
            </a:endParaRPr>
          </a:p>
        </p:txBody>
      </p:sp>
      <p:sp>
        <p:nvSpPr>
          <p:cNvPr id="34" name="Text Box 32"/>
          <p:cNvSpPr txBox="1">
            <a:spLocks noChangeArrowheads="1"/>
          </p:cNvSpPr>
          <p:nvPr/>
        </p:nvSpPr>
        <p:spPr bwMode="auto">
          <a:xfrm rot="5400000">
            <a:off x="4915346" y="5994401"/>
            <a:ext cx="5413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a:ln>
                  <a:noFill/>
                </a:ln>
                <a:solidFill>
                  <a:srgbClr val="3333CC"/>
                </a:solidFill>
                <a:effectLst/>
                <a:uLnTx/>
                <a:uFillTx/>
                <a:latin typeface="Arial" panose="020B0604020202020204" pitchFamily="34" charset="0"/>
                <a:ea typeface="黑体" panose="02010609060101010101" pitchFamily="2" charset="-122"/>
              </a:rPr>
              <a:t>…</a:t>
            </a:r>
            <a:endParaRPr kumimoji="0" lang="en-US" altLang="zh-CN" sz="2800" b="1" i="0" u="none" strike="noStrike" kern="0" cap="none" spc="0" normalizeH="0" baseline="0" noProof="0">
              <a:ln>
                <a:noFill/>
              </a:ln>
              <a:solidFill>
                <a:srgbClr val="3333CC"/>
              </a:solidFill>
              <a:effectLst/>
              <a:uLnTx/>
              <a:uFillTx/>
              <a:latin typeface="Arial" panose="020B0604020202020204" pitchFamily="34" charset="0"/>
              <a:ea typeface="黑体" panose="02010609060101010101" pitchFamily="2" charset="-122"/>
            </a:endParaRPr>
          </a:p>
        </p:txBody>
      </p:sp>
      <p:sp>
        <p:nvSpPr>
          <p:cNvPr id="35" name="Line 33"/>
          <p:cNvSpPr>
            <a:spLocks noChangeShapeType="1"/>
          </p:cNvSpPr>
          <p:nvPr/>
        </p:nvSpPr>
        <p:spPr bwMode="auto">
          <a:xfrm>
            <a:off x="3438971" y="3932238"/>
            <a:ext cx="3309938" cy="319087"/>
          </a:xfrm>
          <a:prstGeom prst="line">
            <a:avLst/>
          </a:prstGeom>
          <a:noFill/>
          <a:ln w="28575">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6" name="Line 34"/>
          <p:cNvSpPr>
            <a:spLocks noChangeShapeType="1"/>
          </p:cNvSpPr>
          <p:nvPr/>
        </p:nvSpPr>
        <p:spPr bwMode="auto">
          <a:xfrm>
            <a:off x="3438971" y="4251325"/>
            <a:ext cx="3309938" cy="319088"/>
          </a:xfrm>
          <a:prstGeom prst="line">
            <a:avLst/>
          </a:prstGeom>
          <a:noFill/>
          <a:ln w="28575">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7" name="Line 35"/>
          <p:cNvSpPr>
            <a:spLocks noChangeShapeType="1"/>
          </p:cNvSpPr>
          <p:nvPr/>
        </p:nvSpPr>
        <p:spPr bwMode="auto">
          <a:xfrm>
            <a:off x="3438971" y="4570413"/>
            <a:ext cx="3309938" cy="319087"/>
          </a:xfrm>
          <a:prstGeom prst="line">
            <a:avLst/>
          </a:prstGeom>
          <a:noFill/>
          <a:ln w="28575">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8" name="Line 36"/>
          <p:cNvSpPr>
            <a:spLocks noChangeShapeType="1"/>
          </p:cNvSpPr>
          <p:nvPr/>
        </p:nvSpPr>
        <p:spPr bwMode="auto">
          <a:xfrm>
            <a:off x="3438971" y="4889500"/>
            <a:ext cx="3309938" cy="319088"/>
          </a:xfrm>
          <a:prstGeom prst="line">
            <a:avLst/>
          </a:prstGeom>
          <a:noFill/>
          <a:ln w="28575">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9" name="Text Box 39"/>
          <p:cNvSpPr txBox="1">
            <a:spLocks noChangeArrowheads="1"/>
          </p:cNvSpPr>
          <p:nvPr/>
        </p:nvSpPr>
        <p:spPr bwMode="auto">
          <a:xfrm>
            <a:off x="1352600" y="106363"/>
            <a:ext cx="6994921" cy="955675"/>
          </a:xfrm>
          <a:prstGeom prst="rect">
            <a:avLst/>
          </a:prstGeom>
          <a:solidFill>
            <a:srgbClr val="FFFF66"/>
          </a:solidFill>
          <a:ln w="9525">
            <a:solidFill>
              <a:srgbClr val="3333CC"/>
            </a:solidFill>
            <a:miter lim="800000"/>
          </a:ln>
          <a:effectLst>
            <a:outerShdw dist="35921" dir="2700000" algn="ctr" rotWithShape="0">
              <a:srgbClr val="1C1C1C"/>
            </a:outerShdw>
          </a:effectLst>
        </p:spPr>
        <p:txBody>
          <a:bodyPr wrap="squar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发送方每收到一个对新报文段的确认</a:t>
            </a:r>
            <a:endParaRPr kumimoji="0" lang="zh-CN" altLang="en-US"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（重传的不算在内）就使 </a:t>
            </a:r>
            <a:r>
              <a:rPr kumimoji="0" lang="en-US" altLang="zh-CN" sz="2800" b="1" i="0" u="none" strike="noStrike" kern="0" cap="none" spc="0" normalizeH="0" baseline="0" noProof="0" dirty="0" err="1">
                <a:ln>
                  <a:noFill/>
                </a:ln>
                <a:solidFill>
                  <a:srgbClr val="000099"/>
                </a:solidFill>
                <a:effectLst/>
                <a:uLnTx/>
                <a:uFillTx/>
                <a:latin typeface="Arial" panose="020B0604020202020204" pitchFamily="34" charset="0"/>
                <a:ea typeface="黑体" panose="02010609060101010101" pitchFamily="2" charset="-122"/>
              </a:rPr>
              <a:t>cwnd</a:t>
            </a:r>
            <a:r>
              <a:rPr kumimoji="0" lang="en-US" altLang="zh-CN"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 </a:t>
            </a:r>
            <a:r>
              <a:rPr kumimoji="0" lang="zh-CN" altLang="en-US"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加 </a:t>
            </a:r>
            <a:r>
              <a:rPr kumimoji="0" lang="en-US" altLang="zh-CN"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1</a:t>
            </a:r>
            <a:r>
              <a:rPr kumimoji="0" lang="zh-CN" altLang="en-US"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 </a:t>
            </a:r>
            <a:endParaRPr kumimoji="0" lang="zh-CN" altLang="en-US"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endParaRPr>
          </a:p>
        </p:txBody>
      </p:sp>
      <p:sp>
        <p:nvSpPr>
          <p:cNvPr id="40" name="Text Box 40"/>
          <p:cNvSpPr txBox="1">
            <a:spLocks noChangeArrowheads="1"/>
          </p:cNvSpPr>
          <p:nvPr/>
        </p:nvSpPr>
        <p:spPr bwMode="auto">
          <a:xfrm>
            <a:off x="8364984" y="1930400"/>
            <a:ext cx="906462" cy="396875"/>
          </a:xfrm>
          <a:prstGeom prst="rect">
            <a:avLst/>
          </a:prstGeom>
          <a:solidFill>
            <a:srgbClr val="CCECFF"/>
          </a:solidFill>
          <a:ln>
            <a:noFill/>
          </a:ln>
          <a:effectLst>
            <a:outerShdw dist="35921" dir="2700000" algn="ctr" rotWithShape="0">
              <a:srgbClr val="1C1C1C"/>
            </a:outerShdw>
          </a:effectLst>
          <a:extLst>
            <a:ext uri="{91240B29-F687-4F45-9708-019B960494DF}">
              <a14:hiddenLine xmlns:a14="http://schemas.microsoft.com/office/drawing/2010/main" w="9525">
                <a:solidFill>
                  <a:srgbClr val="99CCFF"/>
                </a:solidFill>
                <a:miter lim="800000"/>
                <a:headEnd/>
                <a:tailEnd/>
              </a14:hiddenLine>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2000" b="1" i="0" u="none" strike="noStrike" kern="0" cap="none" spc="0" normalizeH="0" baseline="0" noProof="0">
                <a:ln>
                  <a:noFill/>
                </a:ln>
                <a:solidFill>
                  <a:srgbClr val="3333CC"/>
                </a:solidFill>
                <a:effectLst/>
                <a:uLnTx/>
                <a:uFillTx/>
                <a:latin typeface="Arial" panose="020B0604020202020204" pitchFamily="34" charset="0"/>
                <a:ea typeface="黑体" panose="02010609060101010101" pitchFamily="2" charset="-122"/>
              </a:rPr>
              <a:t>轮次 </a:t>
            </a:r>
            <a:r>
              <a:rPr kumimoji="0" lang="en-US" altLang="zh-CN" sz="2000" b="1" i="0" u="none" strike="noStrike" kern="0" cap="none" spc="0" normalizeH="0" baseline="0" noProof="0">
                <a:ln>
                  <a:noFill/>
                </a:ln>
                <a:solidFill>
                  <a:srgbClr val="3333CC"/>
                </a:solidFill>
                <a:effectLst/>
                <a:uLnTx/>
                <a:uFillTx/>
                <a:latin typeface="Arial" panose="020B0604020202020204" pitchFamily="34" charset="0"/>
                <a:ea typeface="黑体" panose="02010609060101010101" pitchFamily="2" charset="-122"/>
              </a:rPr>
              <a:t>1</a:t>
            </a:r>
            <a:endParaRPr kumimoji="0" lang="en-US" altLang="zh-CN" sz="2000" b="1" i="0" u="none" strike="noStrike" kern="0" cap="none" spc="0" normalizeH="0" baseline="0" noProof="0">
              <a:ln>
                <a:noFill/>
              </a:ln>
              <a:solidFill>
                <a:srgbClr val="3333CC"/>
              </a:solidFill>
              <a:effectLst/>
              <a:uLnTx/>
              <a:uFillTx/>
              <a:latin typeface="Arial" panose="020B0604020202020204" pitchFamily="34" charset="0"/>
              <a:ea typeface="黑体" panose="02010609060101010101" pitchFamily="2" charset="-122"/>
            </a:endParaRPr>
          </a:p>
        </p:txBody>
      </p:sp>
      <p:sp>
        <p:nvSpPr>
          <p:cNvPr id="41" name="Text Box 41"/>
          <p:cNvSpPr txBox="1">
            <a:spLocks noChangeArrowheads="1"/>
          </p:cNvSpPr>
          <p:nvPr/>
        </p:nvSpPr>
        <p:spPr bwMode="auto">
          <a:xfrm>
            <a:off x="8364984" y="2960688"/>
            <a:ext cx="906462" cy="396875"/>
          </a:xfrm>
          <a:prstGeom prst="rect">
            <a:avLst/>
          </a:prstGeom>
          <a:solidFill>
            <a:srgbClr val="CCECFF"/>
          </a:solidFill>
          <a:ln>
            <a:noFill/>
          </a:ln>
          <a:effectLst>
            <a:outerShdw dist="35921" dir="2700000" algn="ctr" rotWithShape="0">
              <a:srgbClr val="1C1C1C"/>
            </a:outerShdw>
          </a:effectLst>
          <a:extLst>
            <a:ext uri="{91240B29-F687-4F45-9708-019B960494DF}">
              <a14:hiddenLine xmlns:a14="http://schemas.microsoft.com/office/drawing/2010/main" w="9525">
                <a:solidFill>
                  <a:srgbClr val="99CCFF"/>
                </a:solidFill>
                <a:miter lim="800000"/>
                <a:headEnd/>
                <a:tailEnd/>
              </a14:hiddenLine>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2000" b="1" i="0" u="none" strike="noStrike" kern="0" cap="none" spc="0" normalizeH="0" baseline="0" noProof="0">
                <a:ln>
                  <a:noFill/>
                </a:ln>
                <a:solidFill>
                  <a:srgbClr val="3333CC"/>
                </a:solidFill>
                <a:effectLst/>
                <a:uLnTx/>
                <a:uFillTx/>
                <a:latin typeface="Arial" panose="020B0604020202020204" pitchFamily="34" charset="0"/>
                <a:ea typeface="黑体" panose="02010609060101010101" pitchFamily="2" charset="-122"/>
              </a:rPr>
              <a:t>轮次 </a:t>
            </a:r>
            <a:r>
              <a:rPr kumimoji="0" lang="en-US" altLang="zh-CN" sz="2000" b="1" i="0" u="none" strike="noStrike" kern="0" cap="none" spc="0" normalizeH="0" baseline="0" noProof="0">
                <a:ln>
                  <a:noFill/>
                </a:ln>
                <a:solidFill>
                  <a:srgbClr val="3333CC"/>
                </a:solidFill>
                <a:effectLst/>
                <a:uLnTx/>
                <a:uFillTx/>
                <a:latin typeface="Arial" panose="020B0604020202020204" pitchFamily="34" charset="0"/>
                <a:ea typeface="黑体" panose="02010609060101010101" pitchFamily="2" charset="-122"/>
              </a:rPr>
              <a:t>2</a:t>
            </a:r>
            <a:endParaRPr kumimoji="0" lang="en-US" altLang="zh-CN" sz="2000" b="1" i="0" u="none" strike="noStrike" kern="0" cap="none" spc="0" normalizeH="0" baseline="0" noProof="0">
              <a:ln>
                <a:noFill/>
              </a:ln>
              <a:solidFill>
                <a:srgbClr val="3333CC"/>
              </a:solidFill>
              <a:effectLst/>
              <a:uLnTx/>
              <a:uFillTx/>
              <a:latin typeface="Arial" panose="020B0604020202020204" pitchFamily="34" charset="0"/>
              <a:ea typeface="黑体" panose="02010609060101010101" pitchFamily="2" charset="-122"/>
            </a:endParaRPr>
          </a:p>
        </p:txBody>
      </p:sp>
      <p:sp>
        <p:nvSpPr>
          <p:cNvPr id="42" name="Text Box 42"/>
          <p:cNvSpPr txBox="1">
            <a:spLocks noChangeArrowheads="1"/>
          </p:cNvSpPr>
          <p:nvPr/>
        </p:nvSpPr>
        <p:spPr bwMode="auto">
          <a:xfrm>
            <a:off x="8364984" y="4616450"/>
            <a:ext cx="906462" cy="396875"/>
          </a:xfrm>
          <a:prstGeom prst="rect">
            <a:avLst/>
          </a:prstGeom>
          <a:solidFill>
            <a:srgbClr val="CCECFF"/>
          </a:solidFill>
          <a:ln>
            <a:noFill/>
          </a:ln>
          <a:effectLst>
            <a:outerShdw dist="35921" dir="2700000" algn="ctr" rotWithShape="0">
              <a:srgbClr val="1C1C1C"/>
            </a:outerShdw>
          </a:effectLst>
          <a:extLst>
            <a:ext uri="{91240B29-F687-4F45-9708-019B960494DF}">
              <a14:hiddenLine xmlns:a14="http://schemas.microsoft.com/office/drawing/2010/main" w="9525">
                <a:solidFill>
                  <a:srgbClr val="99CCFF"/>
                </a:solidFill>
                <a:miter lim="800000"/>
                <a:headEnd/>
                <a:tailEnd/>
              </a14:hiddenLine>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2000" b="1" i="0" u="none" strike="noStrike" kern="0" cap="none" spc="0" normalizeH="0" baseline="0" noProof="0">
                <a:ln>
                  <a:noFill/>
                </a:ln>
                <a:solidFill>
                  <a:srgbClr val="3333CC"/>
                </a:solidFill>
                <a:effectLst/>
                <a:uLnTx/>
                <a:uFillTx/>
                <a:latin typeface="Arial" panose="020B0604020202020204" pitchFamily="34" charset="0"/>
                <a:ea typeface="黑体" panose="02010609060101010101" pitchFamily="2" charset="-122"/>
              </a:rPr>
              <a:t>轮次 </a:t>
            </a:r>
            <a:r>
              <a:rPr kumimoji="0" lang="en-US" altLang="zh-CN" sz="2000" b="1" i="0" u="none" strike="noStrike" kern="0" cap="none" spc="0" normalizeH="0" baseline="0" noProof="0">
                <a:ln>
                  <a:noFill/>
                </a:ln>
                <a:solidFill>
                  <a:srgbClr val="3333CC"/>
                </a:solidFill>
                <a:effectLst/>
                <a:uLnTx/>
                <a:uFillTx/>
                <a:latin typeface="Arial" panose="020B0604020202020204" pitchFamily="34" charset="0"/>
                <a:ea typeface="黑体" panose="02010609060101010101" pitchFamily="2" charset="-122"/>
              </a:rPr>
              <a:t>3</a:t>
            </a:r>
            <a:endParaRPr kumimoji="0" lang="en-US" altLang="zh-CN" sz="2000" b="1" i="0" u="none" strike="noStrike" kern="0" cap="none" spc="0" normalizeH="0" baseline="0" noProof="0">
              <a:ln>
                <a:noFill/>
              </a:ln>
              <a:solidFill>
                <a:srgbClr val="3333CC"/>
              </a:solidFill>
              <a:effectLst/>
              <a:uLnTx/>
              <a:uFillTx/>
              <a:latin typeface="Arial" panose="020B0604020202020204" pitchFamily="34" charset="0"/>
              <a:ea typeface="黑体" panose="02010609060101010101" pitchFamily="2" charset="-122"/>
            </a:endParaRPr>
          </a:p>
        </p:txBody>
      </p:sp>
      <p:sp>
        <p:nvSpPr>
          <p:cNvPr id="43" name="Text Box 43"/>
          <p:cNvSpPr txBox="1">
            <a:spLocks noChangeArrowheads="1"/>
          </p:cNvSpPr>
          <p:nvPr/>
        </p:nvSpPr>
        <p:spPr bwMode="auto">
          <a:xfrm>
            <a:off x="516384" y="4865228"/>
            <a:ext cx="2780432" cy="707886"/>
          </a:xfrm>
          <a:prstGeom prst="rect">
            <a:avLst/>
          </a:prstGeom>
          <a:solidFill>
            <a:srgbClr val="FFCF01"/>
          </a:solidFill>
          <a:ln w="19050">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a:ln>
                  <a:noFill/>
                </a:ln>
                <a:solidFill>
                  <a:srgbClr val="000000"/>
                </a:solidFill>
                <a:effectLst/>
                <a:uLnTx/>
                <a:uFillTx/>
                <a:latin typeface="Tahoma" panose="020B0604030504040204" pitchFamily="34" charset="0"/>
                <a:ea typeface="黑体" panose="02010609060101010101" pitchFamily="2" charset="-122"/>
              </a:rPr>
              <a:t>窗口大小按指数增加，不慢！</a:t>
            </a:r>
            <a:endParaRPr kumimoji="1" lang="zh-CN" altLang="en-US" sz="2000" b="1" i="0" u="none" strike="noStrike" kern="0" cap="none" spc="0" normalizeH="0" baseline="0" noProof="0" dirty="0">
              <a:ln>
                <a:noFill/>
              </a:ln>
              <a:solidFill>
                <a:srgbClr val="000000"/>
              </a:solidFill>
              <a:effectLst/>
              <a:uLnTx/>
              <a:uFillTx/>
              <a:latin typeface="Tahoma" panose="020B0604030504040204" pitchFamily="34" charset="0"/>
              <a:ea typeface="黑体" panose="02010609060101010101" pitchFamily="2" charset="-122"/>
            </a:endParaRPr>
          </a:p>
        </p:txBody>
      </p:sp>
      <p:sp>
        <p:nvSpPr>
          <p:cNvPr id="44" name="矩形 43"/>
          <p:cNvSpPr/>
          <p:nvPr/>
        </p:nvSpPr>
        <p:spPr>
          <a:xfrm>
            <a:off x="516384" y="4149080"/>
            <a:ext cx="2780432" cy="707886"/>
          </a:xfrm>
          <a:prstGeom prst="rect">
            <a:avLst/>
          </a:prstGeom>
          <a:solidFill>
            <a:srgbClr val="000099"/>
          </a:solidFill>
          <a:ln w="19050">
            <a:solidFill>
              <a:srgbClr val="333399"/>
            </a:solidFill>
            <a:miter lim="800000"/>
          </a:ln>
          <a:effectLst/>
        </p:spPr>
        <p:txBody>
          <a:bodyPr wrap="square">
            <a:spAutoFit/>
          </a:bodyPr>
          <a:lstStyle/>
          <a:p>
            <a:pPr eaLnBrk="1" fontAlgn="auto" hangingPunct="1">
              <a:spcBef>
                <a:spcPts val="0"/>
              </a:spcBef>
              <a:spcAft>
                <a:spcPts val="0"/>
              </a:spcAft>
            </a:pPr>
            <a:r>
              <a:rPr kumimoji="1" lang="zh-CN" altLang="zh-CN" sz="2000" b="1" kern="0" dirty="0">
                <a:solidFill>
                  <a:schemeClr val="bg1"/>
                </a:solidFill>
                <a:latin typeface="Tahoma" panose="020B0604030504040204" pitchFamily="34" charset="0"/>
                <a:ea typeface="黑体" panose="02010609060101010101" pitchFamily="2" charset="-122"/>
              </a:rPr>
              <a:t>每经过一个传输轮次，拥塞</a:t>
            </a:r>
            <a:r>
              <a:rPr kumimoji="1" lang="zh-CN" altLang="zh-CN" sz="2000" b="1" kern="0" dirty="0" smtClean="0">
                <a:solidFill>
                  <a:schemeClr val="bg1"/>
                </a:solidFill>
                <a:latin typeface="Tahoma" panose="020B0604030504040204" pitchFamily="34" charset="0"/>
                <a:ea typeface="黑体" panose="02010609060101010101" pitchFamily="2" charset="-122"/>
              </a:rPr>
              <a:t>窗口就</a:t>
            </a:r>
            <a:r>
              <a:rPr kumimoji="1" lang="zh-CN" altLang="zh-CN" sz="2000" b="1" kern="0" dirty="0">
                <a:solidFill>
                  <a:schemeClr val="bg1"/>
                </a:solidFill>
                <a:latin typeface="Tahoma" panose="020B0604030504040204" pitchFamily="34" charset="0"/>
                <a:ea typeface="黑体" panose="02010609060101010101" pitchFamily="2" charset="-122"/>
              </a:rPr>
              <a:t>加倍。</a:t>
            </a:r>
            <a:endParaRPr kumimoji="1" lang="zh-CN" altLang="en-US" sz="2000" b="1" kern="0" dirty="0">
              <a:solidFill>
                <a:schemeClr val="bg1"/>
              </a:solidFill>
              <a:latin typeface="Tahoma" panose="020B0604030504040204" pitchFamily="34"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up)">
                                      <p:cBhvr>
                                        <p:cTn id="7" dur="1000"/>
                                        <p:tgtEl>
                                          <p:spTgt spid="44"/>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up)">
                                      <p:cBhvr>
                                        <p:cTn id="11" dur="1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2" name="Rectangle 2"/>
          <p:cNvSpPr>
            <a:spLocks noGrp="1" noChangeArrowheads="1"/>
          </p:cNvSpPr>
          <p:nvPr>
            <p:ph type="title"/>
          </p:nvPr>
        </p:nvSpPr>
        <p:spPr/>
        <p:txBody>
          <a:bodyPr/>
          <a:lstStyle/>
          <a:p>
            <a:pPr algn="ctr"/>
            <a:r>
              <a:rPr lang="zh-CN" altLang="en-US" dirty="0"/>
              <a:t>传输</a:t>
            </a:r>
            <a:r>
              <a:rPr lang="zh-CN" altLang="en-US" dirty="0" smtClean="0"/>
              <a:t>轮次</a:t>
            </a:r>
            <a:endParaRPr lang="en-US" altLang="zh-CN" dirty="0"/>
          </a:p>
        </p:txBody>
      </p:sp>
      <p:sp>
        <p:nvSpPr>
          <p:cNvPr id="778243" name="Rectangle 3"/>
          <p:cNvSpPr>
            <a:spLocks noGrp="1" noChangeArrowheads="1"/>
          </p:cNvSpPr>
          <p:nvPr>
            <p:ph idx="1"/>
          </p:nvPr>
        </p:nvSpPr>
        <p:spPr/>
        <p:txBody>
          <a:bodyPr/>
          <a:lstStyle/>
          <a:p>
            <a:r>
              <a:rPr lang="zh-CN" altLang="en-US" sz="2800" dirty="0"/>
              <a:t>使用慢开始算法后，每经过一个</a:t>
            </a:r>
            <a:r>
              <a:rPr lang="zh-CN" altLang="en-US" sz="2800" dirty="0">
                <a:solidFill>
                  <a:srgbClr val="FF0000"/>
                </a:solidFill>
              </a:rPr>
              <a:t>传输</a:t>
            </a:r>
            <a:r>
              <a:rPr lang="zh-CN" altLang="en-US" sz="2800" dirty="0" smtClean="0">
                <a:solidFill>
                  <a:srgbClr val="FF0000"/>
                </a:solidFill>
              </a:rPr>
              <a:t>轮次 </a:t>
            </a:r>
            <a:r>
              <a:rPr lang="en-US" altLang="zh-CN" sz="2800" dirty="0" smtClean="0"/>
              <a:t>(</a:t>
            </a:r>
            <a:r>
              <a:rPr lang="en-US" altLang="zh-CN" sz="2800" dirty="0"/>
              <a:t>transmission round)</a:t>
            </a:r>
            <a:r>
              <a:rPr lang="zh-CN" altLang="en-US" sz="2800" dirty="0" smtClean="0"/>
              <a:t>，</a:t>
            </a:r>
            <a:r>
              <a:rPr lang="zh-CN" altLang="en-US" sz="2800" dirty="0"/>
              <a:t>拥塞窗口 </a:t>
            </a:r>
            <a:r>
              <a:rPr lang="en-US" altLang="zh-CN" sz="2800" dirty="0" err="1"/>
              <a:t>cwnd</a:t>
            </a:r>
            <a:r>
              <a:rPr lang="en-US" altLang="zh-CN" sz="2800" dirty="0"/>
              <a:t> </a:t>
            </a:r>
            <a:r>
              <a:rPr lang="zh-CN" altLang="en-US" sz="2800" dirty="0"/>
              <a:t>就加倍。 </a:t>
            </a:r>
            <a:endParaRPr lang="zh-CN" altLang="en-US" sz="2800" dirty="0"/>
          </a:p>
          <a:p>
            <a:r>
              <a:rPr lang="zh-CN" altLang="en-US" sz="2800" dirty="0"/>
              <a:t>一个传输轮次所经历的时间其实就是往返时间 </a:t>
            </a:r>
            <a:r>
              <a:rPr lang="en-US" altLang="zh-CN" sz="2800" dirty="0"/>
              <a:t>RTT</a:t>
            </a:r>
            <a:r>
              <a:rPr lang="zh-CN" altLang="en-US" sz="2800" dirty="0"/>
              <a:t>。</a:t>
            </a:r>
            <a:endParaRPr lang="zh-CN" altLang="en-US" sz="2800" dirty="0"/>
          </a:p>
          <a:p>
            <a:r>
              <a:rPr lang="zh-CN" altLang="en-US" sz="2800" dirty="0"/>
              <a:t>“</a:t>
            </a:r>
            <a:r>
              <a:rPr lang="zh-CN" altLang="en-US" sz="2800" dirty="0">
                <a:solidFill>
                  <a:srgbClr val="FF0000"/>
                </a:solidFill>
              </a:rPr>
              <a:t>传输轮次</a:t>
            </a:r>
            <a:r>
              <a:rPr lang="zh-CN" altLang="en-US" sz="2800" dirty="0"/>
              <a:t>”更加强调：把拥塞窗口 </a:t>
            </a:r>
            <a:r>
              <a:rPr lang="en-US" altLang="zh-CN" sz="2800" dirty="0" err="1"/>
              <a:t>cwnd</a:t>
            </a:r>
            <a:r>
              <a:rPr lang="en-US" altLang="zh-CN" sz="2800" dirty="0"/>
              <a:t> </a:t>
            </a:r>
            <a:r>
              <a:rPr lang="zh-CN" altLang="en-US" sz="2800" dirty="0"/>
              <a:t>所允许发送的报文段都连续发送出去，并收到了对已发送的最后一个字节的确认。</a:t>
            </a:r>
            <a:endParaRPr lang="zh-CN" altLang="en-US" sz="2800" dirty="0"/>
          </a:p>
          <a:p>
            <a:r>
              <a:rPr lang="zh-CN" altLang="en-US" sz="2800" dirty="0"/>
              <a:t>例如，拥塞窗口 </a:t>
            </a:r>
            <a:r>
              <a:rPr lang="en-US" altLang="zh-CN" sz="2800" dirty="0" err="1"/>
              <a:t>cwnd</a:t>
            </a:r>
            <a:r>
              <a:rPr lang="en-US" altLang="zh-CN" sz="2800" dirty="0"/>
              <a:t> = 4</a:t>
            </a:r>
            <a:r>
              <a:rPr lang="zh-CN" altLang="en-US" sz="2800" dirty="0"/>
              <a:t>，这时的往返时间 </a:t>
            </a:r>
            <a:r>
              <a:rPr lang="en-US" altLang="zh-CN" sz="2800" dirty="0"/>
              <a:t>RTT </a:t>
            </a:r>
            <a:r>
              <a:rPr lang="zh-CN" altLang="en-US" sz="2800" dirty="0"/>
              <a:t>就是发送方连续发送 </a:t>
            </a:r>
            <a:r>
              <a:rPr lang="en-US" altLang="zh-CN" sz="2800" dirty="0"/>
              <a:t>4 </a:t>
            </a:r>
            <a:r>
              <a:rPr lang="zh-CN" altLang="en-US" sz="2800" dirty="0"/>
              <a:t>个报文段，并收到这 </a:t>
            </a:r>
            <a:r>
              <a:rPr lang="en-US" altLang="zh-CN" sz="2800" dirty="0"/>
              <a:t>4 </a:t>
            </a:r>
            <a:r>
              <a:rPr lang="zh-CN" altLang="en-US" sz="2800" dirty="0"/>
              <a:t>个报文段的确认，总共经历的时间。 </a:t>
            </a:r>
            <a:endParaRPr lang="zh-CN" altLang="en-US" sz="2800" dirty="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266" name="Rectangle 2"/>
          <p:cNvSpPr>
            <a:spLocks noGrp="1" noChangeArrowheads="1"/>
          </p:cNvSpPr>
          <p:nvPr>
            <p:ph type="title"/>
          </p:nvPr>
        </p:nvSpPr>
        <p:spPr>
          <a:xfrm>
            <a:off x="495300" y="188640"/>
            <a:ext cx="8562156" cy="792088"/>
          </a:xfrm>
        </p:spPr>
        <p:txBody>
          <a:bodyPr/>
          <a:lstStyle/>
          <a:p>
            <a:pPr algn="ctr"/>
            <a:r>
              <a:rPr lang="zh-CN" altLang="en-US" sz="4000" dirty="0"/>
              <a:t>设置慢开始门限</a:t>
            </a:r>
            <a:r>
              <a:rPr lang="zh-CN" altLang="en-US" sz="4000" dirty="0" smtClean="0"/>
              <a:t>状态变量 </a:t>
            </a:r>
            <a:r>
              <a:rPr lang="en-US" altLang="zh-CN" sz="4000" dirty="0" err="1" smtClean="0"/>
              <a:t>ssthresh</a:t>
            </a:r>
            <a:endParaRPr lang="en-US" altLang="zh-CN" sz="4000" dirty="0"/>
          </a:p>
        </p:txBody>
      </p:sp>
      <p:sp>
        <p:nvSpPr>
          <p:cNvPr id="779267" name="Rectangle 3"/>
          <p:cNvSpPr>
            <a:spLocks noGrp="1" noChangeArrowheads="1"/>
          </p:cNvSpPr>
          <p:nvPr>
            <p:ph idx="1"/>
          </p:nvPr>
        </p:nvSpPr>
        <p:spPr/>
        <p:txBody>
          <a:bodyPr/>
          <a:lstStyle/>
          <a:p>
            <a:r>
              <a:rPr lang="zh-CN" altLang="en-US" dirty="0"/>
              <a:t>慢开始门限 </a:t>
            </a:r>
            <a:r>
              <a:rPr lang="en-US" altLang="zh-CN" dirty="0" err="1"/>
              <a:t>ssthresh</a:t>
            </a:r>
            <a:r>
              <a:rPr lang="en-US" altLang="zh-CN" dirty="0"/>
              <a:t> </a:t>
            </a:r>
            <a:r>
              <a:rPr lang="zh-CN" altLang="en-US" dirty="0"/>
              <a:t>的用法如下：</a:t>
            </a:r>
            <a:endParaRPr lang="zh-CN" altLang="en-US" dirty="0"/>
          </a:p>
          <a:p>
            <a:pPr lvl="1"/>
            <a:r>
              <a:rPr lang="zh-CN" altLang="en-US" dirty="0"/>
              <a:t>当 </a:t>
            </a:r>
            <a:r>
              <a:rPr lang="en-US" altLang="zh-CN" dirty="0" err="1"/>
              <a:t>cwnd</a:t>
            </a:r>
            <a:r>
              <a:rPr lang="en-US" altLang="zh-CN" dirty="0"/>
              <a:t> &lt; </a:t>
            </a:r>
            <a:r>
              <a:rPr lang="en-US" altLang="zh-CN" dirty="0" err="1"/>
              <a:t>ssthresh</a:t>
            </a:r>
            <a:r>
              <a:rPr lang="en-US" altLang="zh-CN" dirty="0"/>
              <a:t> </a:t>
            </a:r>
            <a:r>
              <a:rPr lang="zh-CN" altLang="en-US" dirty="0"/>
              <a:t>时，使用慢开始算法。</a:t>
            </a:r>
            <a:endParaRPr lang="zh-CN" altLang="en-US" dirty="0"/>
          </a:p>
          <a:p>
            <a:pPr lvl="1"/>
            <a:r>
              <a:rPr lang="zh-CN" altLang="en-US" dirty="0"/>
              <a:t>当 </a:t>
            </a:r>
            <a:r>
              <a:rPr lang="en-US" altLang="zh-CN" dirty="0" err="1"/>
              <a:t>cwnd</a:t>
            </a:r>
            <a:r>
              <a:rPr lang="en-US" altLang="zh-CN" dirty="0"/>
              <a:t> &gt; </a:t>
            </a:r>
            <a:r>
              <a:rPr lang="en-US" altLang="zh-CN" dirty="0" err="1"/>
              <a:t>ssthresh</a:t>
            </a:r>
            <a:r>
              <a:rPr lang="en-US" altLang="zh-CN" dirty="0"/>
              <a:t> </a:t>
            </a:r>
            <a:r>
              <a:rPr lang="zh-CN" altLang="en-US" dirty="0"/>
              <a:t>时，停止使用慢开始算法而改用</a:t>
            </a:r>
            <a:r>
              <a:rPr lang="zh-CN" altLang="en-US" dirty="0">
                <a:solidFill>
                  <a:srgbClr val="FF0000"/>
                </a:solidFill>
              </a:rPr>
              <a:t>拥塞避免算法。</a:t>
            </a:r>
            <a:endParaRPr lang="zh-CN" altLang="en-US" dirty="0">
              <a:solidFill>
                <a:srgbClr val="FF0000"/>
              </a:solidFill>
            </a:endParaRPr>
          </a:p>
          <a:p>
            <a:pPr lvl="1"/>
            <a:r>
              <a:rPr lang="zh-CN" altLang="en-US" dirty="0"/>
              <a:t>当 </a:t>
            </a:r>
            <a:r>
              <a:rPr lang="en-US" altLang="zh-CN" dirty="0" err="1"/>
              <a:t>cwnd</a:t>
            </a:r>
            <a:r>
              <a:rPr lang="en-US" altLang="zh-CN" dirty="0"/>
              <a:t> = </a:t>
            </a:r>
            <a:r>
              <a:rPr lang="en-US" altLang="zh-CN" dirty="0" err="1"/>
              <a:t>ssthresh</a:t>
            </a:r>
            <a:r>
              <a:rPr lang="en-US" altLang="zh-CN" dirty="0"/>
              <a:t> </a:t>
            </a:r>
            <a:r>
              <a:rPr lang="zh-CN" altLang="en-US" dirty="0"/>
              <a:t>时，既可使用慢开始算法，也可使用拥塞避免算法</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266" name="Rectangle 2"/>
          <p:cNvSpPr>
            <a:spLocks noGrp="1" noChangeArrowheads="1"/>
          </p:cNvSpPr>
          <p:nvPr>
            <p:ph type="title"/>
          </p:nvPr>
        </p:nvSpPr>
        <p:spPr/>
        <p:txBody>
          <a:bodyPr/>
          <a:lstStyle/>
          <a:p>
            <a:pPr algn="ctr"/>
            <a:r>
              <a:rPr lang="zh-CN" altLang="en-US" dirty="0"/>
              <a:t>拥塞避免算法</a:t>
            </a:r>
            <a:endParaRPr lang="en-US" altLang="zh-CN" dirty="0"/>
          </a:p>
        </p:txBody>
      </p:sp>
      <p:sp>
        <p:nvSpPr>
          <p:cNvPr id="779267" name="Rectangle 3"/>
          <p:cNvSpPr>
            <a:spLocks noGrp="1" noChangeArrowheads="1"/>
          </p:cNvSpPr>
          <p:nvPr>
            <p:ph idx="1"/>
          </p:nvPr>
        </p:nvSpPr>
        <p:spPr/>
        <p:txBody>
          <a:bodyPr/>
          <a:lstStyle/>
          <a:p>
            <a:r>
              <a:rPr lang="zh-CN" altLang="en-US" dirty="0" smtClean="0">
                <a:solidFill>
                  <a:srgbClr val="0000FF"/>
                </a:solidFill>
              </a:rPr>
              <a:t>思路：</a:t>
            </a:r>
            <a:r>
              <a:rPr lang="zh-CN" altLang="en-US" dirty="0" smtClean="0"/>
              <a:t>让</a:t>
            </a:r>
            <a:r>
              <a:rPr lang="zh-CN" altLang="en-US" dirty="0"/>
              <a:t>拥塞窗口 </a:t>
            </a:r>
            <a:r>
              <a:rPr lang="en-US" altLang="zh-CN" dirty="0" err="1"/>
              <a:t>cwnd</a:t>
            </a:r>
            <a:r>
              <a:rPr lang="en-US" altLang="zh-CN" dirty="0"/>
              <a:t> </a:t>
            </a:r>
            <a:r>
              <a:rPr lang="zh-CN" altLang="en-US" dirty="0">
                <a:solidFill>
                  <a:srgbClr val="FF0000"/>
                </a:solidFill>
              </a:rPr>
              <a:t>缓慢地增大，</a:t>
            </a:r>
            <a:r>
              <a:rPr lang="zh-CN" altLang="en-US" dirty="0"/>
              <a:t>即每经过一个往返时间 </a:t>
            </a:r>
            <a:r>
              <a:rPr lang="en-US" altLang="zh-CN" dirty="0"/>
              <a:t>RTT </a:t>
            </a:r>
            <a:r>
              <a:rPr lang="zh-CN" altLang="en-US" dirty="0"/>
              <a:t>就把发送方的拥塞窗口 </a:t>
            </a:r>
            <a:r>
              <a:rPr lang="en-US" altLang="zh-CN" dirty="0" err="1"/>
              <a:t>cwnd</a:t>
            </a:r>
            <a:r>
              <a:rPr lang="en-US" altLang="zh-CN" dirty="0"/>
              <a:t> </a:t>
            </a:r>
            <a:r>
              <a:rPr lang="zh-CN" altLang="en-US" dirty="0"/>
              <a:t>加 </a:t>
            </a:r>
            <a:r>
              <a:rPr lang="en-US" altLang="zh-CN" dirty="0"/>
              <a:t>1</a:t>
            </a:r>
            <a:r>
              <a:rPr lang="zh-CN" altLang="en-US" dirty="0"/>
              <a:t>，而不是加倍，使拥塞窗口 </a:t>
            </a:r>
            <a:r>
              <a:rPr lang="en-US" altLang="zh-CN" dirty="0" err="1"/>
              <a:t>cwnd</a:t>
            </a:r>
            <a:r>
              <a:rPr lang="en-US" altLang="zh-CN" dirty="0"/>
              <a:t> </a:t>
            </a:r>
            <a:r>
              <a:rPr lang="zh-CN" altLang="en-US" dirty="0">
                <a:solidFill>
                  <a:srgbClr val="FF0000"/>
                </a:solidFill>
              </a:rPr>
              <a:t>按线性规律缓慢增长</a:t>
            </a:r>
            <a:r>
              <a:rPr lang="zh-CN" altLang="en-US" dirty="0" smtClean="0">
                <a:solidFill>
                  <a:srgbClr val="FF0000"/>
                </a:solidFill>
              </a:rPr>
              <a:t>。</a:t>
            </a:r>
            <a:endParaRPr lang="en-US" altLang="zh-CN" dirty="0" smtClean="0">
              <a:solidFill>
                <a:srgbClr val="FF0000"/>
              </a:solidFill>
            </a:endParaRPr>
          </a:p>
          <a:p>
            <a:r>
              <a:rPr lang="zh-CN" altLang="zh-CN" dirty="0"/>
              <a:t>因此在拥塞避免阶段就有</a:t>
            </a:r>
            <a:r>
              <a:rPr lang="zh-CN" altLang="zh-CN" dirty="0" smtClean="0"/>
              <a:t>“</a:t>
            </a:r>
            <a:r>
              <a:rPr lang="zh-CN" altLang="zh-CN" dirty="0" smtClean="0">
                <a:solidFill>
                  <a:srgbClr val="FF0000"/>
                </a:solidFill>
              </a:rPr>
              <a:t>加法增大</a:t>
            </a:r>
            <a:r>
              <a:rPr lang="zh-CN" altLang="zh-CN" dirty="0" smtClean="0"/>
              <a:t>”</a:t>
            </a:r>
            <a:r>
              <a:rPr lang="en-US" altLang="zh-CN" dirty="0" smtClean="0"/>
              <a:t>  (</a:t>
            </a:r>
            <a:r>
              <a:rPr lang="en-US" altLang="zh-CN" dirty="0"/>
              <a:t>Additive Increase</a:t>
            </a:r>
            <a:r>
              <a:rPr lang="en-US" altLang="zh-CN" dirty="0" smtClean="0"/>
              <a:t>) </a:t>
            </a:r>
            <a:r>
              <a:rPr lang="zh-CN" altLang="zh-CN" dirty="0" smtClean="0"/>
              <a:t>的</a:t>
            </a:r>
            <a:r>
              <a:rPr lang="zh-CN" altLang="zh-CN" dirty="0"/>
              <a:t>特点。这表明在拥塞避免阶段，拥塞</a:t>
            </a:r>
            <a:r>
              <a:rPr lang="zh-CN" altLang="zh-CN" dirty="0" smtClean="0"/>
              <a:t>窗口</a:t>
            </a:r>
            <a:r>
              <a:rPr lang="en-US" altLang="zh-CN" dirty="0" smtClean="0"/>
              <a:t> </a:t>
            </a:r>
            <a:r>
              <a:rPr lang="en-US" altLang="zh-CN" dirty="0" err="1" smtClean="0"/>
              <a:t>cwnd</a:t>
            </a:r>
            <a:r>
              <a:rPr lang="en-US" altLang="zh-CN" dirty="0" smtClean="0"/>
              <a:t> </a:t>
            </a:r>
            <a:r>
              <a:rPr lang="zh-CN" altLang="zh-CN" dirty="0" smtClean="0"/>
              <a:t>按</a:t>
            </a:r>
            <a:r>
              <a:rPr lang="zh-CN" altLang="zh-CN" dirty="0"/>
              <a:t>线性规律缓慢增长，比慢开始算法的拥塞窗口增长速率缓慢得多。</a:t>
            </a:r>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0290" name="Rectangle 2"/>
          <p:cNvSpPr>
            <a:spLocks noGrp="1" noChangeArrowheads="1"/>
          </p:cNvSpPr>
          <p:nvPr>
            <p:ph type="title"/>
          </p:nvPr>
        </p:nvSpPr>
        <p:spPr/>
        <p:txBody>
          <a:bodyPr/>
          <a:lstStyle/>
          <a:p>
            <a:pPr algn="ctr"/>
            <a:r>
              <a:rPr lang="zh-CN" altLang="en-US"/>
              <a:t>当网络出现拥塞时</a:t>
            </a:r>
            <a:endParaRPr lang="zh-CN" altLang="en-US"/>
          </a:p>
        </p:txBody>
      </p:sp>
      <p:sp>
        <p:nvSpPr>
          <p:cNvPr id="78029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en-US" dirty="0"/>
              <a:t>无论在慢开始阶段还是在拥塞避免阶段，只要发送方判断网络出现拥塞</a:t>
            </a:r>
            <a:r>
              <a:rPr lang="zh-CN" altLang="en-US" dirty="0" smtClean="0"/>
              <a:t>（</a:t>
            </a:r>
            <a:r>
              <a:rPr lang="zh-CN" altLang="en-US" dirty="0">
                <a:solidFill>
                  <a:srgbClr val="FF0000"/>
                </a:solidFill>
              </a:rPr>
              <a:t>重传定时器超时</a:t>
            </a:r>
            <a:r>
              <a:rPr lang="zh-CN" altLang="en-US" dirty="0" smtClean="0"/>
              <a:t>）：</a:t>
            </a:r>
            <a:endParaRPr lang="en-US" altLang="zh-CN" dirty="0" smtClean="0"/>
          </a:p>
          <a:p>
            <a:pPr lvl="1"/>
            <a:r>
              <a:rPr lang="en-US" altLang="zh-CN" dirty="0" err="1">
                <a:solidFill>
                  <a:srgbClr val="0000FF"/>
                </a:solidFill>
              </a:rPr>
              <a:t>s</a:t>
            </a:r>
            <a:r>
              <a:rPr lang="en-US" altLang="zh-TW" dirty="0" err="1">
                <a:solidFill>
                  <a:srgbClr val="0000FF"/>
                </a:solidFill>
              </a:rPr>
              <a:t>sthresh</a:t>
            </a:r>
            <a:r>
              <a:rPr lang="en-US" altLang="zh-TW" dirty="0">
                <a:solidFill>
                  <a:srgbClr val="0000FF"/>
                </a:solidFill>
              </a:rPr>
              <a:t> = </a:t>
            </a:r>
            <a:r>
              <a:rPr lang="en-US" altLang="zh-CN" dirty="0" smtClean="0">
                <a:solidFill>
                  <a:srgbClr val="0000FF"/>
                </a:solidFill>
              </a:rPr>
              <a:t>max(</a:t>
            </a:r>
            <a:r>
              <a:rPr lang="en-US" altLang="zh-TW" dirty="0" err="1" smtClean="0">
                <a:solidFill>
                  <a:srgbClr val="0000FF"/>
                </a:solidFill>
              </a:rPr>
              <a:t>cwnd</a:t>
            </a:r>
            <a:r>
              <a:rPr lang="en-US" altLang="zh-TW" dirty="0" smtClean="0">
                <a:solidFill>
                  <a:srgbClr val="0000FF"/>
                </a:solidFill>
              </a:rPr>
              <a:t>/2</a:t>
            </a:r>
            <a:r>
              <a:rPr lang="zh-CN" altLang="en-US" dirty="0" smtClean="0">
                <a:solidFill>
                  <a:srgbClr val="0000FF"/>
                </a:solidFill>
              </a:rPr>
              <a:t>，</a:t>
            </a:r>
            <a:r>
              <a:rPr lang="en-US" altLang="zh-CN" dirty="0" smtClean="0">
                <a:solidFill>
                  <a:srgbClr val="0000FF"/>
                </a:solidFill>
              </a:rPr>
              <a:t>2)</a:t>
            </a:r>
            <a:endParaRPr lang="en-US" altLang="zh-CN" dirty="0">
              <a:solidFill>
                <a:srgbClr val="0000FF"/>
              </a:solidFill>
            </a:endParaRPr>
          </a:p>
          <a:p>
            <a:pPr lvl="1"/>
            <a:r>
              <a:rPr lang="en-US" altLang="zh-TW" dirty="0" err="1">
                <a:solidFill>
                  <a:srgbClr val="0000FF"/>
                </a:solidFill>
              </a:rPr>
              <a:t>cwnd</a:t>
            </a:r>
            <a:r>
              <a:rPr lang="en-US" altLang="zh-TW" dirty="0">
                <a:solidFill>
                  <a:srgbClr val="0000FF"/>
                </a:solidFill>
              </a:rPr>
              <a:t> = </a:t>
            </a:r>
            <a:r>
              <a:rPr lang="en-US" altLang="zh-TW" dirty="0" smtClean="0">
                <a:solidFill>
                  <a:srgbClr val="0000FF"/>
                </a:solidFill>
              </a:rPr>
              <a:t>1</a:t>
            </a:r>
            <a:endParaRPr lang="en-US" altLang="zh-TW" dirty="0" smtClean="0">
              <a:solidFill>
                <a:srgbClr val="0000FF"/>
              </a:solidFill>
            </a:endParaRPr>
          </a:p>
          <a:p>
            <a:pPr lvl="1"/>
            <a:r>
              <a:rPr lang="zh-CN" altLang="en-US" dirty="0" smtClean="0">
                <a:solidFill>
                  <a:srgbClr val="0000FF"/>
                </a:solidFill>
              </a:rPr>
              <a:t>执行</a:t>
            </a:r>
            <a:r>
              <a:rPr lang="zh-CN" altLang="en-US" dirty="0">
                <a:solidFill>
                  <a:srgbClr val="0000FF"/>
                </a:solidFill>
              </a:rPr>
              <a:t>慢开始</a:t>
            </a:r>
            <a:r>
              <a:rPr lang="zh-CN" altLang="en-US" dirty="0" smtClean="0">
                <a:solidFill>
                  <a:srgbClr val="0000FF"/>
                </a:solidFill>
              </a:rPr>
              <a:t>算法</a:t>
            </a:r>
            <a:endParaRPr lang="zh-CN" altLang="en-US" dirty="0">
              <a:solidFill>
                <a:srgbClr val="0000FF"/>
              </a:solidFill>
            </a:endParaRPr>
          </a:p>
          <a:p>
            <a:r>
              <a:rPr lang="zh-CN" altLang="en-US" dirty="0"/>
              <a:t>这样做的目的就是要迅速减少主机发送到网络中的分组数，使得发生拥塞的路由器有足够时间把队列中积压的分组处理完毕。 </a:t>
            </a:r>
            <a:endParaRPr lang="zh-CN" altLang="en-US" dirty="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txBox="1">
            <a:spLocks noChangeArrowheads="1"/>
          </p:cNvSpPr>
          <p:nvPr/>
        </p:nvSpPr>
        <p:spPr bwMode="auto">
          <a:xfrm>
            <a:off x="417512" y="152400"/>
            <a:ext cx="9144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2pPr>
            <a:lvl3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3pPr>
            <a:lvl4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4pPr>
            <a:lvl5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0" cap="none" spc="0" normalizeH="0" baseline="0" noProof="0" smtClean="0">
                <a:ln>
                  <a:noFill/>
                </a:ln>
                <a:solidFill>
                  <a:srgbClr val="333399"/>
                </a:solidFill>
                <a:effectLst/>
                <a:uLnTx/>
                <a:uFillTx/>
                <a:latin typeface="Tahoma" panose="020B0604030504040204"/>
                <a:ea typeface="黑体" panose="02010609060101010101" pitchFamily="2" charset="-122"/>
                <a:cs typeface="+mj-cs"/>
              </a:rPr>
              <a:t>慢开始和拥塞避免算法的实现举例 </a:t>
            </a:r>
            <a:endParaRPr kumimoji="1" lang="zh-CN" altLang="en-US" sz="3200" b="1" i="0" u="none" strike="noStrike" kern="0" cap="none" spc="0" normalizeH="0" baseline="0" noProof="0" smtClean="0">
              <a:ln>
                <a:noFill/>
              </a:ln>
              <a:solidFill>
                <a:srgbClr val="333399"/>
              </a:solidFill>
              <a:effectLst/>
              <a:uLnTx/>
              <a:uFillTx/>
              <a:latin typeface="Tahoma" panose="020B0604030504040204"/>
              <a:ea typeface="黑体" panose="02010609060101010101" pitchFamily="2" charset="-122"/>
              <a:cs typeface="+mj-cs"/>
            </a:endParaRPr>
          </a:p>
        </p:txBody>
      </p:sp>
      <p:sp>
        <p:nvSpPr>
          <p:cNvPr id="111" name="Text Box 6"/>
          <p:cNvSpPr txBox="1">
            <a:spLocks noChangeArrowheads="1"/>
          </p:cNvSpPr>
          <p:nvPr/>
        </p:nvSpPr>
        <p:spPr bwMode="auto">
          <a:xfrm>
            <a:off x="740345" y="4242842"/>
            <a:ext cx="876776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当 </a:t>
            </a:r>
            <a:r>
              <a:rPr kumimoji="0" lang="en-US" altLang="zh-CN"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TCP </a:t>
            </a:r>
            <a:r>
              <a:rPr kumimoji="0" lang="zh-CN" altLang="en-US"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连接进行初始化时，将拥塞窗口置为 </a:t>
            </a:r>
            <a:r>
              <a:rPr kumimoji="0" lang="en-US" altLang="zh-CN"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1</a:t>
            </a:r>
            <a:r>
              <a:rPr kumimoji="0" lang="zh-CN" altLang="en-US"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。图中的窗口单位不使用字节而使用报文段。</a:t>
            </a:r>
            <a:endParaRPr kumimoji="0" lang="zh-CN" altLang="en-US"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endParaRPr>
          </a:p>
        </p:txBody>
      </p:sp>
      <p:sp>
        <p:nvSpPr>
          <p:cNvPr id="112" name="Text Box 7"/>
          <p:cNvSpPr txBox="1">
            <a:spLocks noChangeArrowheads="1"/>
          </p:cNvSpPr>
          <p:nvPr/>
        </p:nvSpPr>
        <p:spPr bwMode="auto">
          <a:xfrm>
            <a:off x="740345" y="5219154"/>
            <a:ext cx="9037191"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kumimoji="0" lang="zh-CN" altLang="en-US" sz="2800" dirty="0">
                <a:solidFill>
                  <a:srgbClr val="000099"/>
                </a:solidFill>
                <a:latin typeface="Arial" panose="020B0604020202020204" pitchFamily="34" charset="0"/>
                <a:ea typeface="黑体" panose="02010609060101010101" pitchFamily="2" charset="-122"/>
              </a:rPr>
              <a:t>慢开始门限的初始值设置为 </a:t>
            </a:r>
            <a:r>
              <a:rPr kumimoji="0" lang="en-US" altLang="zh-CN" sz="2800" dirty="0">
                <a:solidFill>
                  <a:srgbClr val="000099"/>
                </a:solidFill>
                <a:latin typeface="Arial" panose="020B0604020202020204" pitchFamily="34" charset="0"/>
                <a:ea typeface="黑体" panose="02010609060101010101" pitchFamily="2" charset="-122"/>
              </a:rPr>
              <a:t>16 </a:t>
            </a:r>
            <a:r>
              <a:rPr kumimoji="0" lang="zh-CN" altLang="en-US" sz="2800" dirty="0">
                <a:solidFill>
                  <a:srgbClr val="000099"/>
                </a:solidFill>
                <a:latin typeface="Arial" panose="020B0604020202020204" pitchFamily="34" charset="0"/>
                <a:ea typeface="黑体" panose="02010609060101010101" pitchFamily="2" charset="-122"/>
              </a:rPr>
              <a:t>个报文段</a:t>
            </a:r>
            <a:r>
              <a:rPr kumimoji="0" lang="zh-CN" altLang="en-US" sz="2800" dirty="0" smtClean="0">
                <a:solidFill>
                  <a:srgbClr val="000099"/>
                </a:solidFill>
                <a:latin typeface="Arial" panose="020B0604020202020204" pitchFamily="34" charset="0"/>
                <a:ea typeface="黑体" panose="02010609060101010101" pitchFamily="2" charset="-122"/>
              </a:rPr>
              <a:t>，即 </a:t>
            </a:r>
            <a:endParaRPr kumimoji="0" lang="en-US" altLang="zh-CN" sz="2800" dirty="0" smtClean="0">
              <a:solidFill>
                <a:srgbClr val="000099"/>
              </a:solidFill>
              <a:latin typeface="Arial" panose="020B0604020202020204" pitchFamily="34" charset="0"/>
              <a:ea typeface="黑体" panose="02010609060101010101" pitchFamily="2" charset="-122"/>
            </a:endParaRPr>
          </a:p>
          <a:p>
            <a:pPr algn="l" eaLnBrk="1" hangingPunct="1"/>
            <a:r>
              <a:rPr kumimoji="0" lang="en-US" altLang="zh-CN" sz="2800" dirty="0" err="1" smtClean="0">
                <a:solidFill>
                  <a:srgbClr val="000099"/>
                </a:solidFill>
                <a:latin typeface="Arial" panose="020B0604020202020204" pitchFamily="34" charset="0"/>
                <a:ea typeface="黑体" panose="02010609060101010101" pitchFamily="2" charset="-122"/>
              </a:rPr>
              <a:t>ssthresh</a:t>
            </a:r>
            <a:r>
              <a:rPr kumimoji="0" lang="en-US" altLang="zh-CN" sz="2800" dirty="0" smtClean="0">
                <a:solidFill>
                  <a:srgbClr val="000099"/>
                </a:solidFill>
                <a:latin typeface="Arial" panose="020B0604020202020204" pitchFamily="34" charset="0"/>
                <a:ea typeface="黑体" panose="02010609060101010101" pitchFamily="2" charset="-122"/>
              </a:rPr>
              <a:t> </a:t>
            </a:r>
            <a:r>
              <a:rPr kumimoji="0" lang="en-US" altLang="zh-CN" sz="2800" dirty="0">
                <a:solidFill>
                  <a:srgbClr val="000099"/>
                </a:solidFill>
                <a:latin typeface="Arial" panose="020B0604020202020204" pitchFamily="34" charset="0"/>
                <a:ea typeface="黑体" panose="02010609060101010101" pitchFamily="2" charset="-122"/>
              </a:rPr>
              <a:t>= 16</a:t>
            </a:r>
            <a:r>
              <a:rPr kumimoji="0" lang="zh-CN" altLang="en-US" sz="2800" dirty="0">
                <a:solidFill>
                  <a:srgbClr val="000099"/>
                </a:solidFill>
                <a:latin typeface="Arial" panose="020B0604020202020204" pitchFamily="34" charset="0"/>
                <a:ea typeface="黑体" panose="02010609060101010101" pitchFamily="2" charset="-122"/>
              </a:rPr>
              <a:t>。</a:t>
            </a:r>
            <a:endParaRPr kumimoji="0" lang="zh-CN" altLang="en-US" sz="2800" dirty="0">
              <a:solidFill>
                <a:srgbClr val="000099"/>
              </a:solidFill>
              <a:latin typeface="Arial" panose="020B0604020202020204" pitchFamily="34" charset="0"/>
              <a:ea typeface="黑体" panose="02010609060101010101" pitchFamily="2" charset="-122"/>
            </a:endParaRPr>
          </a:p>
        </p:txBody>
      </p:sp>
      <p:grpSp>
        <p:nvGrpSpPr>
          <p:cNvPr id="2" name="组合 1"/>
          <p:cNvGrpSpPr/>
          <p:nvPr/>
        </p:nvGrpSpPr>
        <p:grpSpPr>
          <a:xfrm>
            <a:off x="272479" y="836711"/>
            <a:ext cx="9536759" cy="3321087"/>
            <a:chOff x="274141" y="840152"/>
            <a:chExt cx="9316681" cy="3133914"/>
          </a:xfrm>
        </p:grpSpPr>
        <p:sp>
          <p:nvSpPr>
            <p:cNvPr id="103" name="Text Box 140"/>
            <p:cNvSpPr txBox="1">
              <a:spLocks noChangeArrowheads="1"/>
            </p:cNvSpPr>
            <p:nvPr/>
          </p:nvSpPr>
          <p:spPr bwMode="auto">
            <a:xfrm>
              <a:off x="4758804" y="980728"/>
              <a:ext cx="1130300"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rPr>
                <a:t>超时</a:t>
              </a:r>
              <a:endParaRPr kumimoji="1" lang="zh-CN" altLang="en-US" sz="2000" b="1" i="0" u="none" strike="noStrike" kern="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endParaRPr>
            </a:p>
          </p:txBody>
        </p:sp>
        <p:sp>
          <p:nvSpPr>
            <p:cNvPr id="104" name="Line 2"/>
            <p:cNvSpPr>
              <a:spLocks noChangeShapeType="1"/>
            </p:cNvSpPr>
            <p:nvPr/>
          </p:nvSpPr>
          <p:spPr bwMode="auto">
            <a:xfrm flipV="1">
              <a:off x="1883792" y="3639369"/>
              <a:ext cx="6211887" cy="4762"/>
            </a:xfrm>
            <a:prstGeom prst="line">
              <a:avLst/>
            </a:prstGeom>
            <a:noFill/>
            <a:ln w="19050">
              <a:solidFill>
                <a:srgbClr val="000000"/>
              </a:solidFill>
              <a:rou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05" name="Line 3"/>
            <p:cNvSpPr>
              <a:spLocks noChangeShapeType="1"/>
            </p:cNvSpPr>
            <p:nvPr/>
          </p:nvSpPr>
          <p:spPr bwMode="auto">
            <a:xfrm>
              <a:off x="1882204" y="1161281"/>
              <a:ext cx="1588" cy="2482850"/>
            </a:xfrm>
            <a:prstGeom prst="line">
              <a:avLst/>
            </a:prstGeom>
            <a:noFill/>
            <a:ln w="19050">
              <a:solidFill>
                <a:srgbClr val="000000"/>
              </a:solidFill>
              <a:round/>
              <a:head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06" name="Line 4"/>
            <p:cNvSpPr>
              <a:spLocks noChangeShapeType="1"/>
            </p:cNvSpPr>
            <p:nvPr/>
          </p:nvSpPr>
          <p:spPr bwMode="auto">
            <a:xfrm>
              <a:off x="2112392" y="3567931"/>
              <a:ext cx="0" cy="762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8" name="Line 5"/>
            <p:cNvSpPr>
              <a:spLocks noChangeShapeType="1"/>
            </p:cNvSpPr>
            <p:nvPr/>
          </p:nvSpPr>
          <p:spPr bwMode="auto">
            <a:xfrm>
              <a:off x="23409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9" name="Line 6"/>
            <p:cNvSpPr>
              <a:spLocks noChangeShapeType="1"/>
            </p:cNvSpPr>
            <p:nvPr/>
          </p:nvSpPr>
          <p:spPr bwMode="auto">
            <a:xfrm>
              <a:off x="25695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0" name="Line 7"/>
            <p:cNvSpPr>
              <a:spLocks noChangeShapeType="1"/>
            </p:cNvSpPr>
            <p:nvPr/>
          </p:nvSpPr>
          <p:spPr bwMode="auto">
            <a:xfrm>
              <a:off x="27981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1" name="Line 8"/>
            <p:cNvSpPr>
              <a:spLocks noChangeShapeType="1"/>
            </p:cNvSpPr>
            <p:nvPr/>
          </p:nvSpPr>
          <p:spPr bwMode="auto">
            <a:xfrm>
              <a:off x="30267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2" name="Line 9"/>
            <p:cNvSpPr>
              <a:spLocks noChangeShapeType="1"/>
            </p:cNvSpPr>
            <p:nvPr/>
          </p:nvSpPr>
          <p:spPr bwMode="auto">
            <a:xfrm>
              <a:off x="32553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3" name="Line 10"/>
            <p:cNvSpPr>
              <a:spLocks noChangeShapeType="1"/>
            </p:cNvSpPr>
            <p:nvPr/>
          </p:nvSpPr>
          <p:spPr bwMode="auto">
            <a:xfrm>
              <a:off x="34839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4" name="Line 11"/>
            <p:cNvSpPr>
              <a:spLocks noChangeShapeType="1"/>
            </p:cNvSpPr>
            <p:nvPr/>
          </p:nvSpPr>
          <p:spPr bwMode="auto">
            <a:xfrm>
              <a:off x="37125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5" name="Line 12"/>
            <p:cNvSpPr>
              <a:spLocks noChangeShapeType="1"/>
            </p:cNvSpPr>
            <p:nvPr/>
          </p:nvSpPr>
          <p:spPr bwMode="auto">
            <a:xfrm>
              <a:off x="39411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6" name="Line 13"/>
            <p:cNvSpPr>
              <a:spLocks noChangeShapeType="1"/>
            </p:cNvSpPr>
            <p:nvPr/>
          </p:nvSpPr>
          <p:spPr bwMode="auto">
            <a:xfrm>
              <a:off x="41697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7" name="Line 14"/>
            <p:cNvSpPr>
              <a:spLocks noChangeShapeType="1"/>
            </p:cNvSpPr>
            <p:nvPr/>
          </p:nvSpPr>
          <p:spPr bwMode="auto">
            <a:xfrm>
              <a:off x="43983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8" name="Line 15"/>
            <p:cNvSpPr>
              <a:spLocks noChangeShapeType="1"/>
            </p:cNvSpPr>
            <p:nvPr/>
          </p:nvSpPr>
          <p:spPr bwMode="auto">
            <a:xfrm>
              <a:off x="46269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9" name="Line 16"/>
            <p:cNvSpPr>
              <a:spLocks noChangeShapeType="1"/>
            </p:cNvSpPr>
            <p:nvPr/>
          </p:nvSpPr>
          <p:spPr bwMode="auto">
            <a:xfrm>
              <a:off x="48555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0" name="Line 17"/>
            <p:cNvSpPr>
              <a:spLocks noChangeShapeType="1"/>
            </p:cNvSpPr>
            <p:nvPr/>
          </p:nvSpPr>
          <p:spPr bwMode="auto">
            <a:xfrm>
              <a:off x="5084192" y="3567931"/>
              <a:ext cx="0" cy="762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1" name="Line 18"/>
            <p:cNvSpPr>
              <a:spLocks noChangeShapeType="1"/>
            </p:cNvSpPr>
            <p:nvPr/>
          </p:nvSpPr>
          <p:spPr bwMode="auto">
            <a:xfrm>
              <a:off x="53127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2" name="Line 19"/>
            <p:cNvSpPr>
              <a:spLocks noChangeShapeType="1"/>
            </p:cNvSpPr>
            <p:nvPr/>
          </p:nvSpPr>
          <p:spPr bwMode="auto">
            <a:xfrm>
              <a:off x="55413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3" name="Line 20"/>
            <p:cNvSpPr>
              <a:spLocks noChangeShapeType="1"/>
            </p:cNvSpPr>
            <p:nvPr/>
          </p:nvSpPr>
          <p:spPr bwMode="auto">
            <a:xfrm>
              <a:off x="57699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4" name="Line 21"/>
            <p:cNvSpPr>
              <a:spLocks noChangeShapeType="1"/>
            </p:cNvSpPr>
            <p:nvPr/>
          </p:nvSpPr>
          <p:spPr bwMode="auto">
            <a:xfrm>
              <a:off x="59985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5" name="Line 22"/>
            <p:cNvSpPr>
              <a:spLocks noChangeShapeType="1"/>
            </p:cNvSpPr>
            <p:nvPr/>
          </p:nvSpPr>
          <p:spPr bwMode="auto">
            <a:xfrm>
              <a:off x="62271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6" name="Line 23"/>
            <p:cNvSpPr>
              <a:spLocks noChangeShapeType="1"/>
            </p:cNvSpPr>
            <p:nvPr/>
          </p:nvSpPr>
          <p:spPr bwMode="auto">
            <a:xfrm>
              <a:off x="64557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7" name="Line 24"/>
            <p:cNvSpPr>
              <a:spLocks noChangeShapeType="1"/>
            </p:cNvSpPr>
            <p:nvPr/>
          </p:nvSpPr>
          <p:spPr bwMode="auto">
            <a:xfrm>
              <a:off x="66843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8" name="Line 25"/>
            <p:cNvSpPr>
              <a:spLocks noChangeShapeType="1"/>
            </p:cNvSpPr>
            <p:nvPr/>
          </p:nvSpPr>
          <p:spPr bwMode="auto">
            <a:xfrm>
              <a:off x="69129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0" name="Line 40"/>
            <p:cNvSpPr>
              <a:spLocks noChangeShapeType="1"/>
            </p:cNvSpPr>
            <p:nvPr/>
          </p:nvSpPr>
          <p:spPr bwMode="auto">
            <a:xfrm>
              <a:off x="1883792" y="3263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1" name="Line 41"/>
            <p:cNvSpPr>
              <a:spLocks noChangeShapeType="1"/>
            </p:cNvSpPr>
            <p:nvPr/>
          </p:nvSpPr>
          <p:spPr bwMode="auto">
            <a:xfrm>
              <a:off x="1883792" y="2882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2" name="Line 42"/>
            <p:cNvSpPr>
              <a:spLocks noChangeShapeType="1"/>
            </p:cNvSpPr>
            <p:nvPr/>
          </p:nvSpPr>
          <p:spPr bwMode="auto">
            <a:xfrm>
              <a:off x="1883792" y="2501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3" name="Line 43"/>
            <p:cNvSpPr>
              <a:spLocks noChangeShapeType="1"/>
            </p:cNvSpPr>
            <p:nvPr/>
          </p:nvSpPr>
          <p:spPr bwMode="auto">
            <a:xfrm>
              <a:off x="1883792" y="2120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4" name="Line 44"/>
            <p:cNvSpPr>
              <a:spLocks noChangeShapeType="1"/>
            </p:cNvSpPr>
            <p:nvPr/>
          </p:nvSpPr>
          <p:spPr bwMode="auto">
            <a:xfrm>
              <a:off x="1883792" y="1739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5" name="Line 45"/>
            <p:cNvSpPr>
              <a:spLocks noChangeShapeType="1"/>
            </p:cNvSpPr>
            <p:nvPr/>
          </p:nvSpPr>
          <p:spPr bwMode="auto">
            <a:xfrm>
              <a:off x="1883792" y="1358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6" name="Text Box 77"/>
            <p:cNvSpPr txBox="1">
              <a:spLocks noChangeArrowheads="1"/>
            </p:cNvSpPr>
            <p:nvPr/>
          </p:nvSpPr>
          <p:spPr bwMode="auto">
            <a:xfrm>
              <a:off x="2198117" y="3588569"/>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2</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37" name="Text Box 78"/>
            <p:cNvSpPr txBox="1">
              <a:spLocks noChangeArrowheads="1"/>
            </p:cNvSpPr>
            <p:nvPr/>
          </p:nvSpPr>
          <p:spPr bwMode="auto">
            <a:xfrm>
              <a:off x="2655317" y="3588569"/>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4</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38" name="Text Box 79"/>
            <p:cNvSpPr txBox="1">
              <a:spLocks noChangeArrowheads="1"/>
            </p:cNvSpPr>
            <p:nvPr/>
          </p:nvSpPr>
          <p:spPr bwMode="auto">
            <a:xfrm>
              <a:off x="3112517" y="3588569"/>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6</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39" name="Text Box 80"/>
            <p:cNvSpPr txBox="1">
              <a:spLocks noChangeArrowheads="1"/>
            </p:cNvSpPr>
            <p:nvPr/>
          </p:nvSpPr>
          <p:spPr bwMode="auto">
            <a:xfrm>
              <a:off x="3582417" y="3588569"/>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8</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0" name="Text Box 81"/>
            <p:cNvSpPr txBox="1">
              <a:spLocks noChangeArrowheads="1"/>
            </p:cNvSpPr>
            <p:nvPr/>
          </p:nvSpPr>
          <p:spPr bwMode="auto">
            <a:xfrm>
              <a:off x="3963417" y="3588569"/>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10</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1" name="Text Box 82"/>
            <p:cNvSpPr txBox="1">
              <a:spLocks noChangeArrowheads="1"/>
            </p:cNvSpPr>
            <p:nvPr/>
          </p:nvSpPr>
          <p:spPr bwMode="auto">
            <a:xfrm>
              <a:off x="4458717" y="3588569"/>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12</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2" name="Text Box 83"/>
            <p:cNvSpPr txBox="1">
              <a:spLocks noChangeArrowheads="1"/>
            </p:cNvSpPr>
            <p:nvPr/>
          </p:nvSpPr>
          <p:spPr bwMode="auto">
            <a:xfrm>
              <a:off x="4890517" y="3588569"/>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14</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3" name="Text Box 84"/>
            <p:cNvSpPr txBox="1">
              <a:spLocks noChangeArrowheads="1"/>
            </p:cNvSpPr>
            <p:nvPr/>
          </p:nvSpPr>
          <p:spPr bwMode="auto">
            <a:xfrm>
              <a:off x="5347717" y="3588569"/>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16</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4" name="Text Box 85"/>
            <p:cNvSpPr txBox="1">
              <a:spLocks noChangeArrowheads="1"/>
            </p:cNvSpPr>
            <p:nvPr/>
          </p:nvSpPr>
          <p:spPr bwMode="auto">
            <a:xfrm>
              <a:off x="5820792" y="3588569"/>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18</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5" name="Text Box 86"/>
            <p:cNvSpPr txBox="1">
              <a:spLocks noChangeArrowheads="1"/>
            </p:cNvSpPr>
            <p:nvPr/>
          </p:nvSpPr>
          <p:spPr bwMode="auto">
            <a:xfrm>
              <a:off x="6277992" y="3588569"/>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20</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6" name="Text Box 87"/>
            <p:cNvSpPr txBox="1">
              <a:spLocks noChangeArrowheads="1"/>
            </p:cNvSpPr>
            <p:nvPr/>
          </p:nvSpPr>
          <p:spPr bwMode="auto">
            <a:xfrm>
              <a:off x="6722492" y="3596506"/>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22</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7" name="Text Box 89"/>
            <p:cNvSpPr txBox="1">
              <a:spLocks noChangeArrowheads="1"/>
            </p:cNvSpPr>
            <p:nvPr/>
          </p:nvSpPr>
          <p:spPr bwMode="auto">
            <a:xfrm>
              <a:off x="1779017" y="3588569"/>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8" name="Text Box 90"/>
            <p:cNvSpPr txBox="1">
              <a:spLocks noChangeArrowheads="1"/>
            </p:cNvSpPr>
            <p:nvPr/>
          </p:nvSpPr>
          <p:spPr bwMode="auto">
            <a:xfrm>
              <a:off x="1617092" y="3439344"/>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9" name="Text Box 91"/>
            <p:cNvSpPr txBox="1">
              <a:spLocks noChangeArrowheads="1"/>
            </p:cNvSpPr>
            <p:nvPr/>
          </p:nvSpPr>
          <p:spPr bwMode="auto">
            <a:xfrm>
              <a:off x="1617092" y="3058344"/>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4</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0" name="Text Box 92"/>
            <p:cNvSpPr txBox="1">
              <a:spLocks noChangeArrowheads="1"/>
            </p:cNvSpPr>
            <p:nvPr/>
          </p:nvSpPr>
          <p:spPr bwMode="auto">
            <a:xfrm>
              <a:off x="1617092" y="2690044"/>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8</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1" name="Text Box 93"/>
            <p:cNvSpPr txBox="1">
              <a:spLocks noChangeArrowheads="1"/>
            </p:cNvSpPr>
            <p:nvPr/>
          </p:nvSpPr>
          <p:spPr bwMode="auto">
            <a:xfrm>
              <a:off x="1502792" y="2321744"/>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12</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2" name="Text Box 94"/>
            <p:cNvSpPr txBox="1">
              <a:spLocks noChangeArrowheads="1"/>
            </p:cNvSpPr>
            <p:nvPr/>
          </p:nvSpPr>
          <p:spPr bwMode="auto">
            <a:xfrm>
              <a:off x="1502792" y="1953444"/>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16</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3" name="Text Box 95"/>
            <p:cNvSpPr txBox="1">
              <a:spLocks noChangeArrowheads="1"/>
            </p:cNvSpPr>
            <p:nvPr/>
          </p:nvSpPr>
          <p:spPr bwMode="auto">
            <a:xfrm>
              <a:off x="1502792" y="1572444"/>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20</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4" name="Text Box 96"/>
            <p:cNvSpPr txBox="1">
              <a:spLocks noChangeArrowheads="1"/>
            </p:cNvSpPr>
            <p:nvPr/>
          </p:nvSpPr>
          <p:spPr bwMode="auto">
            <a:xfrm>
              <a:off x="1502792" y="1191444"/>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24</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5" name="Oval 102"/>
            <p:cNvSpPr>
              <a:spLocks noChangeArrowheads="1"/>
            </p:cNvSpPr>
            <p:nvPr/>
          </p:nvSpPr>
          <p:spPr bwMode="auto">
            <a:xfrm>
              <a:off x="2521967" y="2844031"/>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6" name="Oval 103"/>
            <p:cNvSpPr>
              <a:spLocks noChangeArrowheads="1"/>
            </p:cNvSpPr>
            <p:nvPr/>
          </p:nvSpPr>
          <p:spPr bwMode="auto">
            <a:xfrm>
              <a:off x="2293367" y="3225031"/>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7" name="Oval 104"/>
            <p:cNvSpPr>
              <a:spLocks noChangeArrowheads="1"/>
            </p:cNvSpPr>
            <p:nvPr/>
          </p:nvSpPr>
          <p:spPr bwMode="auto">
            <a:xfrm>
              <a:off x="1845692" y="3472681"/>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8" name="Oval 105"/>
            <p:cNvSpPr>
              <a:spLocks noChangeArrowheads="1"/>
            </p:cNvSpPr>
            <p:nvPr/>
          </p:nvSpPr>
          <p:spPr bwMode="auto">
            <a:xfrm>
              <a:off x="2055242" y="3406006"/>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9" name="Oval 106"/>
            <p:cNvSpPr>
              <a:spLocks noChangeArrowheads="1"/>
            </p:cNvSpPr>
            <p:nvPr/>
          </p:nvSpPr>
          <p:spPr bwMode="auto">
            <a:xfrm>
              <a:off x="2750567" y="2078856"/>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0" name="Oval 107"/>
            <p:cNvSpPr>
              <a:spLocks noChangeArrowheads="1"/>
            </p:cNvSpPr>
            <p:nvPr/>
          </p:nvSpPr>
          <p:spPr bwMode="auto">
            <a:xfrm>
              <a:off x="2979167" y="1977256"/>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1" name="Oval 108"/>
            <p:cNvSpPr>
              <a:spLocks noChangeArrowheads="1"/>
            </p:cNvSpPr>
            <p:nvPr/>
          </p:nvSpPr>
          <p:spPr bwMode="auto">
            <a:xfrm>
              <a:off x="3207767" y="1886769"/>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2" name="Oval 109"/>
            <p:cNvSpPr>
              <a:spLocks noChangeArrowheads="1"/>
            </p:cNvSpPr>
            <p:nvPr/>
          </p:nvSpPr>
          <p:spPr bwMode="auto">
            <a:xfrm>
              <a:off x="3669729" y="1696269"/>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3" name="Oval 110"/>
            <p:cNvSpPr>
              <a:spLocks noChangeArrowheads="1"/>
            </p:cNvSpPr>
            <p:nvPr/>
          </p:nvSpPr>
          <p:spPr bwMode="auto">
            <a:xfrm>
              <a:off x="3436367" y="1791519"/>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4" name="Oval 113"/>
            <p:cNvSpPr>
              <a:spLocks noChangeArrowheads="1"/>
            </p:cNvSpPr>
            <p:nvPr/>
          </p:nvSpPr>
          <p:spPr bwMode="auto">
            <a:xfrm>
              <a:off x="3898329" y="1601019"/>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5" name="Oval 114"/>
            <p:cNvSpPr>
              <a:spLocks noChangeArrowheads="1"/>
            </p:cNvSpPr>
            <p:nvPr/>
          </p:nvSpPr>
          <p:spPr bwMode="auto">
            <a:xfrm>
              <a:off x="4122167" y="1510531"/>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6" name="Oval 116"/>
            <p:cNvSpPr>
              <a:spLocks noChangeArrowheads="1"/>
            </p:cNvSpPr>
            <p:nvPr/>
          </p:nvSpPr>
          <p:spPr bwMode="auto">
            <a:xfrm>
              <a:off x="4574604" y="1305744"/>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7" name="Oval 117"/>
            <p:cNvSpPr>
              <a:spLocks noChangeArrowheads="1"/>
            </p:cNvSpPr>
            <p:nvPr/>
          </p:nvSpPr>
          <p:spPr bwMode="auto">
            <a:xfrm>
              <a:off x="4350767" y="1400994"/>
              <a:ext cx="88900" cy="88900"/>
            </a:xfrm>
            <a:prstGeom prst="ellipse">
              <a:avLst/>
            </a:prstGeom>
            <a:solidFill>
              <a:srgbClr val="0000FF"/>
            </a:solidFill>
            <a:ln w="2857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8" name="Freeform 118"/>
            <p:cNvSpPr/>
            <p:nvPr/>
          </p:nvSpPr>
          <p:spPr bwMode="auto">
            <a:xfrm>
              <a:off x="1807592" y="1358131"/>
              <a:ext cx="2814637" cy="2174875"/>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9" name="Text Box 134"/>
            <p:cNvSpPr txBox="1">
              <a:spLocks noChangeArrowheads="1"/>
            </p:cNvSpPr>
            <p:nvPr/>
          </p:nvSpPr>
          <p:spPr bwMode="auto">
            <a:xfrm>
              <a:off x="8097267" y="3444106"/>
              <a:ext cx="118891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传输轮次</a:t>
              </a:r>
              <a:endParaRPr kumimoji="1" lang="zh-CN" altLang="en-US"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70" name="Text Box 135"/>
            <p:cNvSpPr txBox="1">
              <a:spLocks noChangeArrowheads="1"/>
            </p:cNvSpPr>
            <p:nvPr/>
          </p:nvSpPr>
          <p:spPr bwMode="auto">
            <a:xfrm>
              <a:off x="951929" y="840152"/>
              <a:ext cx="1885791"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拥塞窗口  </a:t>
              </a:r>
              <a:r>
                <a:rPr kumimoji="1" lang="en-US" altLang="zh-CN" sz="2000" b="1" i="0" u="none" strike="noStrike" kern="0" cap="none" spc="0" normalizeH="0" baseline="0" noProof="0" dirty="0" err="1" smtClean="0">
                  <a:ln>
                    <a:noFill/>
                  </a:ln>
                  <a:solidFill>
                    <a:srgbClr val="000000"/>
                  </a:solidFill>
                  <a:effectLst/>
                  <a:uLnTx/>
                  <a:uFillTx/>
                  <a:latin typeface="Times New Roman" panose="02020603050405020304" pitchFamily="18" charset="0"/>
                  <a:ea typeface="宋体" panose="02010600030101010101" pitchFamily="2" charset="-122"/>
                </a:rPr>
                <a:t>cwnd</a:t>
              </a:r>
              <a:endParaRPr kumimoji="1" lang="en-US" altLang="zh-CN" sz="20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71" name="Text Box 140"/>
            <p:cNvSpPr txBox="1">
              <a:spLocks noChangeArrowheads="1"/>
            </p:cNvSpPr>
            <p:nvPr/>
          </p:nvSpPr>
          <p:spPr bwMode="auto">
            <a:xfrm>
              <a:off x="6895232" y="1763524"/>
              <a:ext cx="1154112"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rPr>
                <a:t>3-ACK</a:t>
              </a:r>
              <a:endParaRPr kumimoji="1" lang="zh-CN" altLang="en-US" sz="2000" b="1" i="0" u="none" strike="noStrike" kern="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endParaRPr>
            </a:p>
          </p:txBody>
        </p:sp>
        <p:sp>
          <p:nvSpPr>
            <p:cNvPr id="272" name="Rectangle 160"/>
            <p:cNvSpPr>
              <a:spLocks noChangeArrowheads="1"/>
            </p:cNvSpPr>
            <p:nvPr/>
          </p:nvSpPr>
          <p:spPr bwMode="auto">
            <a:xfrm>
              <a:off x="1959992" y="1281931"/>
              <a:ext cx="190500" cy="2032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3" name="Line 156"/>
            <p:cNvSpPr>
              <a:spLocks noChangeShapeType="1"/>
            </p:cNvSpPr>
            <p:nvPr/>
          </p:nvSpPr>
          <p:spPr bwMode="auto">
            <a:xfrm>
              <a:off x="1959992" y="2120131"/>
              <a:ext cx="838200" cy="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4" name="Line 146"/>
            <p:cNvSpPr>
              <a:spLocks noChangeShapeType="1"/>
            </p:cNvSpPr>
            <p:nvPr/>
          </p:nvSpPr>
          <p:spPr bwMode="auto">
            <a:xfrm flipV="1">
              <a:off x="1959992" y="1351781"/>
              <a:ext cx="2679700" cy="635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5" name="Rectangle 162"/>
            <p:cNvSpPr>
              <a:spLocks noChangeArrowheads="1"/>
            </p:cNvSpPr>
            <p:nvPr/>
          </p:nvSpPr>
          <p:spPr bwMode="auto">
            <a:xfrm>
              <a:off x="5236592" y="3415531"/>
              <a:ext cx="1446212" cy="152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6" name="Line 167"/>
            <p:cNvSpPr>
              <a:spLocks noChangeShapeType="1"/>
            </p:cNvSpPr>
            <p:nvPr/>
          </p:nvSpPr>
          <p:spPr bwMode="auto">
            <a:xfrm>
              <a:off x="1350294" y="3375646"/>
              <a:ext cx="533400" cy="152400"/>
            </a:xfrm>
            <a:prstGeom prst="line">
              <a:avLst/>
            </a:prstGeom>
            <a:noFill/>
            <a:ln w="19050">
              <a:solidFill>
                <a:srgbClr val="000000"/>
              </a:solidFill>
              <a:rou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7" name="Text Box 203"/>
            <p:cNvSpPr txBox="1">
              <a:spLocks noChangeArrowheads="1"/>
            </p:cNvSpPr>
            <p:nvPr/>
          </p:nvSpPr>
          <p:spPr bwMode="auto">
            <a:xfrm>
              <a:off x="7990046" y="1916832"/>
              <a:ext cx="1600776" cy="7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b="1" i="0" u="none" strike="noStrike" kern="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rPr>
                <a:t>TCP Reno </a:t>
              </a:r>
              <a:endParaRPr kumimoji="1" lang="en-US" altLang="zh-CN" b="1" i="0" u="none" strike="noStrike" kern="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b="1" i="0" u="none" strike="noStrike" kern="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rPr>
                <a:t>版本</a:t>
              </a:r>
              <a:endParaRPr kumimoji="1" lang="zh-CN" altLang="en-US" b="1" i="0" u="none" strike="noStrike" kern="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endParaRPr>
            </a:p>
          </p:txBody>
        </p:sp>
        <p:sp>
          <p:nvSpPr>
            <p:cNvPr id="278" name="Text Box 205"/>
            <p:cNvSpPr txBox="1">
              <a:spLocks noChangeArrowheads="1"/>
            </p:cNvSpPr>
            <p:nvPr/>
          </p:nvSpPr>
          <p:spPr bwMode="auto">
            <a:xfrm>
              <a:off x="274141" y="1861369"/>
              <a:ext cx="1251556" cy="667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err="1" smtClean="0">
                  <a:ln>
                    <a:noFill/>
                  </a:ln>
                  <a:solidFill>
                    <a:srgbClr val="C00000"/>
                  </a:solidFill>
                  <a:effectLst/>
                  <a:uLnTx/>
                  <a:uFillTx/>
                  <a:latin typeface="Times New Roman" panose="02020603050405020304" pitchFamily="18" charset="0"/>
                  <a:ea typeface="宋体" panose="02010600030101010101" pitchFamily="2" charset="-122"/>
                </a:rPr>
                <a:t>ssthresh</a:t>
              </a:r>
              <a:endParaRPr kumimoji="1" lang="en-US" altLang="zh-CN" sz="2000" b="1" i="0" u="none" strike="noStrike" kern="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rPr>
                <a:t> 的初始值</a:t>
              </a:r>
              <a:endParaRPr kumimoji="1" lang="zh-CN" altLang="en-US" sz="2000" b="1" i="0" u="none" strike="noStrike" kern="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endParaRPr>
            </a:p>
          </p:txBody>
        </p:sp>
        <p:sp>
          <p:nvSpPr>
            <p:cNvPr id="280" name="Line 215"/>
            <p:cNvSpPr>
              <a:spLocks noChangeShapeType="1"/>
            </p:cNvSpPr>
            <p:nvPr/>
          </p:nvSpPr>
          <p:spPr bwMode="auto">
            <a:xfrm flipV="1">
              <a:off x="1388492" y="2148706"/>
              <a:ext cx="214312" cy="0"/>
            </a:xfrm>
            <a:prstGeom prst="line">
              <a:avLst/>
            </a:prstGeom>
            <a:noFill/>
            <a:ln w="19050">
              <a:solidFill>
                <a:srgbClr val="C00000"/>
              </a:solidFill>
              <a:rou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1" name="Text Box 206"/>
            <p:cNvSpPr txBox="1">
              <a:spLocks noChangeArrowheads="1"/>
            </p:cNvSpPr>
            <p:nvPr/>
          </p:nvSpPr>
          <p:spPr bwMode="auto">
            <a:xfrm rot="20245475">
              <a:off x="6796372" y="2309177"/>
              <a:ext cx="118891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拥塞避免</a:t>
              </a:r>
              <a:endParaRPr kumimoji="1" lang="zh-CN" altLang="en-US"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82" name="Oval 125"/>
            <p:cNvSpPr>
              <a:spLocks noChangeArrowheads="1"/>
            </p:cNvSpPr>
            <p:nvPr/>
          </p:nvSpPr>
          <p:spPr bwMode="auto">
            <a:xfrm>
              <a:off x="5036567" y="3391719"/>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3" name="Oval 126"/>
            <p:cNvSpPr>
              <a:spLocks noChangeArrowheads="1"/>
            </p:cNvSpPr>
            <p:nvPr/>
          </p:nvSpPr>
          <p:spPr bwMode="auto">
            <a:xfrm>
              <a:off x="5266754" y="3205981"/>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4" name="Oval 127"/>
            <p:cNvSpPr>
              <a:spLocks noChangeArrowheads="1"/>
            </p:cNvSpPr>
            <p:nvPr/>
          </p:nvSpPr>
          <p:spPr bwMode="auto">
            <a:xfrm>
              <a:off x="4798442" y="3463156"/>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5" name="Oval 128"/>
            <p:cNvSpPr>
              <a:spLocks noChangeArrowheads="1"/>
            </p:cNvSpPr>
            <p:nvPr/>
          </p:nvSpPr>
          <p:spPr bwMode="auto">
            <a:xfrm>
              <a:off x="5501704" y="2837681"/>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6" name="Oval 129"/>
            <p:cNvSpPr>
              <a:spLocks noChangeArrowheads="1"/>
            </p:cNvSpPr>
            <p:nvPr/>
          </p:nvSpPr>
          <p:spPr bwMode="auto">
            <a:xfrm>
              <a:off x="5973192" y="2353494"/>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7" name="Oval 130"/>
            <p:cNvSpPr>
              <a:spLocks noChangeArrowheads="1"/>
            </p:cNvSpPr>
            <p:nvPr/>
          </p:nvSpPr>
          <p:spPr bwMode="auto">
            <a:xfrm>
              <a:off x="6646292" y="2077269"/>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8" name="Oval 131"/>
            <p:cNvSpPr>
              <a:spLocks noChangeArrowheads="1"/>
            </p:cNvSpPr>
            <p:nvPr/>
          </p:nvSpPr>
          <p:spPr bwMode="auto">
            <a:xfrm>
              <a:off x="6197029" y="2253481"/>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9" name="Oval 132"/>
            <p:cNvSpPr>
              <a:spLocks noChangeArrowheads="1"/>
            </p:cNvSpPr>
            <p:nvPr/>
          </p:nvSpPr>
          <p:spPr bwMode="auto">
            <a:xfrm>
              <a:off x="6425629" y="2162994"/>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0" name="Line 147"/>
            <p:cNvSpPr>
              <a:spLocks noChangeShapeType="1"/>
            </p:cNvSpPr>
            <p:nvPr/>
          </p:nvSpPr>
          <p:spPr bwMode="auto">
            <a:xfrm rot="10800000">
              <a:off x="1977454" y="2499544"/>
              <a:ext cx="4038600" cy="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291" name="直接连接符 115"/>
            <p:cNvCxnSpPr>
              <a:cxnSpLocks noChangeShapeType="1"/>
            </p:cNvCxnSpPr>
            <p:nvPr/>
          </p:nvCxnSpPr>
          <p:spPr bwMode="auto">
            <a:xfrm>
              <a:off x="4626992" y="1348606"/>
              <a:ext cx="228600" cy="2138363"/>
            </a:xfrm>
            <a:prstGeom prst="line">
              <a:avLst/>
            </a:prstGeom>
            <a:noFill/>
            <a:ln w="28575" algn="ctr">
              <a:solidFill>
                <a:srgbClr val="0000FF"/>
              </a:solidFill>
              <a:round/>
            </a:ln>
            <a:extLst>
              <a:ext uri="{909E8E84-426E-40DD-AFC4-6F175D3DCCD1}">
                <a14:hiddenFill xmlns:a14="http://schemas.microsoft.com/office/drawing/2010/main">
                  <a:noFill/>
                </a14:hiddenFill>
              </a:ext>
            </a:extLst>
          </p:spPr>
        </p:cxnSp>
        <p:sp>
          <p:nvSpPr>
            <p:cNvPr id="293" name="Rectangle 161"/>
            <p:cNvSpPr>
              <a:spLocks noChangeArrowheads="1"/>
            </p:cNvSpPr>
            <p:nvPr/>
          </p:nvSpPr>
          <p:spPr bwMode="auto">
            <a:xfrm>
              <a:off x="2504728" y="1750244"/>
              <a:ext cx="4318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smtClean="0">
                  <a:ln>
                    <a:noFill/>
                  </a:ln>
                  <a:solidFill>
                    <a:sysClr val="windowText" lastClr="000000"/>
                  </a:solidFill>
                  <a:effectLst/>
                  <a:uLnTx/>
                  <a:uFillTx/>
                  <a:sym typeface="Wingdings" panose="05000000000000000000" pitchFamily="2" charset="2"/>
                </a:rPr>
                <a:t></a:t>
              </a:r>
              <a:endParaRPr kumimoji="0" lang="zh-CN" altLang="en-US" sz="2800" b="1" i="0" u="none" strike="noStrike" kern="0" cap="none" spc="0" normalizeH="0" baseline="0" noProof="0" dirty="0" smtClean="0">
                <a:ln>
                  <a:noFill/>
                </a:ln>
                <a:solidFill>
                  <a:sysClr val="windowText" lastClr="000000"/>
                </a:solidFill>
                <a:effectLst/>
                <a:uLnTx/>
                <a:uFillTx/>
              </a:endParaRPr>
            </a:p>
          </p:txBody>
        </p:sp>
        <p:sp>
          <p:nvSpPr>
            <p:cNvPr id="294" name="Oval 129"/>
            <p:cNvSpPr>
              <a:spLocks noChangeArrowheads="1"/>
            </p:cNvSpPr>
            <p:nvPr/>
          </p:nvSpPr>
          <p:spPr bwMode="auto">
            <a:xfrm>
              <a:off x="5741417" y="2456681"/>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5" name="任意多边形 134"/>
            <p:cNvSpPr/>
            <p:nvPr/>
          </p:nvSpPr>
          <p:spPr bwMode="auto">
            <a:xfrm>
              <a:off x="4846067" y="2109019"/>
              <a:ext cx="1862137" cy="140176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6" name="Rectangle 161"/>
            <p:cNvSpPr>
              <a:spLocks noChangeArrowheads="1"/>
            </p:cNvSpPr>
            <p:nvPr/>
          </p:nvSpPr>
          <p:spPr bwMode="auto">
            <a:xfrm>
              <a:off x="4448944" y="1014165"/>
              <a:ext cx="358775" cy="2889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smtClean="0">
                  <a:ln>
                    <a:noFill/>
                  </a:ln>
                  <a:solidFill>
                    <a:sysClr val="windowText" lastClr="000000"/>
                  </a:solidFill>
                  <a:effectLst/>
                  <a:uLnTx/>
                  <a:uFillTx/>
                  <a:sym typeface="Wingdings" panose="05000000000000000000" pitchFamily="2" charset="2"/>
                </a:rPr>
                <a:t></a:t>
              </a:r>
              <a:endParaRPr kumimoji="0" lang="zh-CN" altLang="en-US" sz="2800" b="1" i="0" u="none" strike="noStrike" kern="0" cap="none" spc="0" normalizeH="0" baseline="0" noProof="0" dirty="0" smtClean="0">
                <a:ln>
                  <a:noFill/>
                </a:ln>
                <a:solidFill>
                  <a:sysClr val="windowText" lastClr="000000"/>
                </a:solidFill>
                <a:effectLst/>
                <a:uLnTx/>
                <a:uFillTx/>
              </a:endParaRPr>
            </a:p>
          </p:txBody>
        </p:sp>
        <p:cxnSp>
          <p:nvCxnSpPr>
            <p:cNvPr id="297" name="直接连接符 119"/>
            <p:cNvCxnSpPr>
              <a:cxnSpLocks noChangeShapeType="1"/>
            </p:cNvCxnSpPr>
            <p:nvPr/>
          </p:nvCxnSpPr>
          <p:spPr bwMode="auto">
            <a:xfrm flipH="1">
              <a:off x="6909817" y="2902769"/>
              <a:ext cx="1587" cy="655637"/>
            </a:xfrm>
            <a:prstGeom prst="line">
              <a:avLst/>
            </a:prstGeom>
            <a:noFill/>
            <a:ln w="19050" algn="ctr">
              <a:solidFill>
                <a:srgbClr val="000000"/>
              </a:solidFill>
              <a:prstDash val="dash"/>
              <a:round/>
            </a:ln>
          </p:spPr>
        </p:cxnSp>
        <p:cxnSp>
          <p:nvCxnSpPr>
            <p:cNvPr id="298" name="直接连接符 121"/>
            <p:cNvCxnSpPr>
              <a:cxnSpLocks noChangeShapeType="1"/>
            </p:cNvCxnSpPr>
            <p:nvPr/>
          </p:nvCxnSpPr>
          <p:spPr bwMode="auto">
            <a:xfrm>
              <a:off x="1993329" y="2886894"/>
              <a:ext cx="5545138" cy="0"/>
            </a:xfrm>
            <a:prstGeom prst="line">
              <a:avLst/>
            </a:prstGeom>
            <a:noFill/>
            <a:ln w="19050" algn="ctr">
              <a:solidFill>
                <a:srgbClr val="000000"/>
              </a:solidFill>
              <a:prstDash val="dash"/>
              <a:round/>
            </a:ln>
          </p:spPr>
        </p:cxnSp>
        <p:sp>
          <p:nvSpPr>
            <p:cNvPr id="299" name="Oval 130"/>
            <p:cNvSpPr>
              <a:spLocks noChangeArrowheads="1"/>
            </p:cNvSpPr>
            <p:nvPr/>
          </p:nvSpPr>
          <p:spPr bwMode="auto">
            <a:xfrm>
              <a:off x="6866954" y="2845619"/>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0" name="Line 24"/>
            <p:cNvSpPr>
              <a:spLocks noChangeShapeType="1"/>
            </p:cNvSpPr>
            <p:nvPr/>
          </p:nvSpPr>
          <p:spPr bwMode="auto">
            <a:xfrm>
              <a:off x="7367017" y="348538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1" name="Line 22"/>
            <p:cNvSpPr>
              <a:spLocks noChangeShapeType="1"/>
            </p:cNvSpPr>
            <p:nvPr/>
          </p:nvSpPr>
          <p:spPr bwMode="auto">
            <a:xfrm>
              <a:off x="7135242" y="3490144"/>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2" name="Text Box 87"/>
            <p:cNvSpPr txBox="1">
              <a:spLocks noChangeArrowheads="1"/>
            </p:cNvSpPr>
            <p:nvPr/>
          </p:nvSpPr>
          <p:spPr bwMode="auto">
            <a:xfrm>
              <a:off x="7151117" y="3593331"/>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24</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03" name="Line 22"/>
            <p:cNvSpPr>
              <a:spLocks noChangeShapeType="1"/>
            </p:cNvSpPr>
            <p:nvPr/>
          </p:nvSpPr>
          <p:spPr bwMode="auto">
            <a:xfrm>
              <a:off x="7605142" y="349808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04" name="直接连接符 134"/>
            <p:cNvCxnSpPr>
              <a:cxnSpLocks noChangeShapeType="1"/>
              <a:stCxn id="295" idx="4"/>
              <a:endCxn id="299" idx="3"/>
            </p:cNvCxnSpPr>
            <p:nvPr/>
          </p:nvCxnSpPr>
          <p:spPr bwMode="auto">
            <a:xfrm>
              <a:off x="6706617" y="2109019"/>
              <a:ext cx="200025" cy="785812"/>
            </a:xfrm>
            <a:prstGeom prst="line">
              <a:avLst/>
            </a:prstGeom>
            <a:noFill/>
            <a:ln w="28575" algn="ctr">
              <a:solidFill>
                <a:srgbClr val="0000FF"/>
              </a:solidFill>
              <a:round/>
            </a:ln>
          </p:spPr>
        </p:cxnSp>
        <p:sp>
          <p:nvSpPr>
            <p:cNvPr id="305" name="Text Box 206"/>
            <p:cNvSpPr txBox="1">
              <a:spLocks noChangeArrowheads="1"/>
            </p:cNvSpPr>
            <p:nvPr/>
          </p:nvSpPr>
          <p:spPr bwMode="auto">
            <a:xfrm rot="20070649">
              <a:off x="5683433" y="1948020"/>
              <a:ext cx="1088691" cy="348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拥塞避免</a:t>
              </a:r>
              <a:endParaRPr kumimoji="1" lang="zh-CN" altLang="en-US"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06" name="Text Box 206"/>
            <p:cNvSpPr txBox="1">
              <a:spLocks noChangeArrowheads="1"/>
            </p:cNvSpPr>
            <p:nvPr/>
          </p:nvSpPr>
          <p:spPr bwMode="auto">
            <a:xfrm rot="20205303">
              <a:off x="2929222" y="1439227"/>
              <a:ext cx="118891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拥塞避免</a:t>
              </a:r>
              <a:endParaRPr kumimoji="1" lang="zh-CN" altLang="en-US"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07" name="TextBox 147"/>
            <p:cNvSpPr txBox="1">
              <a:spLocks noChangeArrowheads="1"/>
            </p:cNvSpPr>
            <p:nvPr/>
          </p:nvSpPr>
          <p:spPr bwMode="auto">
            <a:xfrm>
              <a:off x="5422329" y="2118544"/>
              <a:ext cx="493607" cy="493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endParaRPr kumimoji="1" lang="zh-CN" altLang="en-US" sz="2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08" name="矩形 150"/>
            <p:cNvSpPr>
              <a:spLocks noChangeArrowheads="1"/>
            </p:cNvSpPr>
            <p:nvPr/>
          </p:nvSpPr>
          <p:spPr bwMode="auto">
            <a:xfrm>
              <a:off x="2253679" y="3444106"/>
              <a:ext cx="2516188" cy="119063"/>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9" name="TextBox 148"/>
            <p:cNvSpPr txBox="1">
              <a:spLocks noChangeArrowheads="1"/>
            </p:cNvSpPr>
            <p:nvPr/>
          </p:nvSpPr>
          <p:spPr bwMode="auto">
            <a:xfrm>
              <a:off x="6573267" y="1716906"/>
              <a:ext cx="493607" cy="493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endParaRPr kumimoji="1" lang="zh-CN" altLang="en-US" sz="2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10" name="Line 167"/>
            <p:cNvSpPr>
              <a:spLocks noChangeShapeType="1"/>
            </p:cNvSpPr>
            <p:nvPr/>
          </p:nvSpPr>
          <p:spPr bwMode="auto">
            <a:xfrm>
              <a:off x="4473054" y="3366071"/>
              <a:ext cx="371475" cy="134937"/>
            </a:xfrm>
            <a:prstGeom prst="line">
              <a:avLst/>
            </a:prstGeom>
            <a:noFill/>
            <a:ln w="19050">
              <a:solidFill>
                <a:srgbClr val="000000"/>
              </a:solidFill>
              <a:rou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1" name="矩形 151"/>
            <p:cNvSpPr>
              <a:spLocks noChangeArrowheads="1"/>
            </p:cNvSpPr>
            <p:nvPr/>
          </p:nvSpPr>
          <p:spPr bwMode="auto">
            <a:xfrm>
              <a:off x="7078092" y="3444106"/>
              <a:ext cx="593725" cy="107950"/>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12" name="直接连接符 153"/>
            <p:cNvCxnSpPr>
              <a:cxnSpLocks noChangeShapeType="1"/>
            </p:cNvCxnSpPr>
            <p:nvPr/>
          </p:nvCxnSpPr>
          <p:spPr bwMode="auto">
            <a:xfrm flipV="1">
              <a:off x="5774754" y="2532881"/>
              <a:ext cx="11113" cy="984250"/>
            </a:xfrm>
            <a:prstGeom prst="line">
              <a:avLst/>
            </a:prstGeom>
            <a:noFill/>
            <a:ln w="19050" algn="ctr">
              <a:solidFill>
                <a:srgbClr val="000000"/>
              </a:solidFill>
              <a:prstDash val="dash"/>
              <a:round/>
            </a:ln>
          </p:spPr>
        </p:cxnSp>
        <p:cxnSp>
          <p:nvCxnSpPr>
            <p:cNvPr id="313" name="直接连接符 157"/>
            <p:cNvCxnSpPr>
              <a:cxnSpLocks noChangeShapeType="1"/>
            </p:cNvCxnSpPr>
            <p:nvPr/>
          </p:nvCxnSpPr>
          <p:spPr bwMode="auto">
            <a:xfrm flipV="1">
              <a:off x="6682804" y="2177281"/>
              <a:ext cx="11113" cy="1435100"/>
            </a:xfrm>
            <a:prstGeom prst="line">
              <a:avLst/>
            </a:prstGeom>
            <a:noFill/>
            <a:ln w="19050" algn="ctr">
              <a:solidFill>
                <a:srgbClr val="000000"/>
              </a:solidFill>
              <a:prstDash val="dash"/>
              <a:round/>
            </a:ln>
          </p:spPr>
        </p:cxnSp>
        <p:cxnSp>
          <p:nvCxnSpPr>
            <p:cNvPr id="314" name="直接连接符 141"/>
            <p:cNvCxnSpPr>
              <a:cxnSpLocks noChangeShapeType="1"/>
            </p:cNvCxnSpPr>
            <p:nvPr/>
          </p:nvCxnSpPr>
          <p:spPr bwMode="auto">
            <a:xfrm flipV="1">
              <a:off x="6847904" y="2386831"/>
              <a:ext cx="1219200" cy="528638"/>
            </a:xfrm>
            <a:prstGeom prst="line">
              <a:avLst/>
            </a:prstGeom>
            <a:noFill/>
            <a:ln w="28575" algn="ctr">
              <a:solidFill>
                <a:srgbClr val="0000FF"/>
              </a:solidFill>
              <a:round/>
            </a:ln>
          </p:spPr>
        </p:cxnSp>
        <p:sp>
          <p:nvSpPr>
            <p:cNvPr id="315" name="Oval 202"/>
            <p:cNvSpPr>
              <a:spLocks noChangeArrowheads="1"/>
            </p:cNvSpPr>
            <p:nvPr/>
          </p:nvSpPr>
          <p:spPr bwMode="auto">
            <a:xfrm>
              <a:off x="7554342" y="2556694"/>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6" name="Oval 130"/>
            <p:cNvSpPr>
              <a:spLocks noChangeArrowheads="1"/>
            </p:cNvSpPr>
            <p:nvPr/>
          </p:nvSpPr>
          <p:spPr bwMode="auto">
            <a:xfrm>
              <a:off x="7092379" y="2745606"/>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7" name="Oval 130"/>
            <p:cNvSpPr>
              <a:spLocks noChangeArrowheads="1"/>
            </p:cNvSpPr>
            <p:nvPr/>
          </p:nvSpPr>
          <p:spPr bwMode="auto">
            <a:xfrm>
              <a:off x="7325742" y="2653531"/>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8" name="TextBox 149"/>
            <p:cNvSpPr txBox="1">
              <a:spLocks noChangeArrowheads="1"/>
            </p:cNvSpPr>
            <p:nvPr/>
          </p:nvSpPr>
          <p:spPr bwMode="auto">
            <a:xfrm>
              <a:off x="6646292" y="2869431"/>
              <a:ext cx="493607" cy="493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endParaRPr kumimoji="1" lang="zh-CN" altLang="en-US" sz="2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19" name="Oval 202"/>
            <p:cNvSpPr>
              <a:spLocks noChangeArrowheads="1"/>
            </p:cNvSpPr>
            <p:nvPr/>
          </p:nvSpPr>
          <p:spPr bwMode="auto">
            <a:xfrm>
              <a:off x="7790879" y="2439219"/>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20" name="直接连接符 117"/>
            <p:cNvCxnSpPr>
              <a:cxnSpLocks noChangeShapeType="1"/>
            </p:cNvCxnSpPr>
            <p:nvPr/>
          </p:nvCxnSpPr>
          <p:spPr bwMode="auto">
            <a:xfrm flipH="1">
              <a:off x="4625404" y="1472431"/>
              <a:ext cx="4763" cy="2076450"/>
            </a:xfrm>
            <a:prstGeom prst="line">
              <a:avLst/>
            </a:prstGeom>
            <a:noFill/>
            <a:ln w="19050" algn="ctr">
              <a:solidFill>
                <a:srgbClr val="000000"/>
              </a:solidFill>
              <a:prstDash val="dash"/>
              <a:round/>
            </a:ln>
            <a:extLst>
              <a:ext uri="{909E8E84-426E-40DD-AFC4-6F175D3DCCD1}">
                <a14:hiddenFill xmlns:a14="http://schemas.microsoft.com/office/drawing/2010/main">
                  <a:noFill/>
                </a14:hiddenFill>
              </a:ext>
            </a:extLst>
          </p:spPr>
        </p:cxnSp>
        <p:cxnSp>
          <p:nvCxnSpPr>
            <p:cNvPr id="321" name="直接连接符 119"/>
            <p:cNvCxnSpPr>
              <a:cxnSpLocks noChangeShapeType="1"/>
            </p:cNvCxnSpPr>
            <p:nvPr/>
          </p:nvCxnSpPr>
          <p:spPr bwMode="auto">
            <a:xfrm>
              <a:off x="2796604" y="2229669"/>
              <a:ext cx="0" cy="1306512"/>
            </a:xfrm>
            <a:prstGeom prst="line">
              <a:avLst/>
            </a:prstGeom>
            <a:noFill/>
            <a:ln w="19050" algn="ctr">
              <a:solidFill>
                <a:srgbClr val="000000"/>
              </a:solidFill>
              <a:prstDash val="dash"/>
              <a:round/>
            </a:ln>
            <a:extLst>
              <a:ext uri="{909E8E84-426E-40DD-AFC4-6F175D3DCCD1}">
                <a14:hiddenFill xmlns:a14="http://schemas.microsoft.com/office/drawing/2010/main">
                  <a:noFill/>
                </a14:hiddenFill>
              </a:ext>
            </a:extLst>
          </p:spPr>
        </p:cxnSp>
        <p:sp>
          <p:nvSpPr>
            <p:cNvPr id="279" name="Text Box 209"/>
            <p:cNvSpPr txBox="1">
              <a:spLocks noChangeArrowheads="1"/>
            </p:cNvSpPr>
            <p:nvPr/>
          </p:nvSpPr>
          <p:spPr bwMode="auto">
            <a:xfrm>
              <a:off x="408856" y="3033515"/>
              <a:ext cx="1066799" cy="377560"/>
            </a:xfrm>
            <a:prstGeom prst="rect">
              <a:avLst/>
            </a:prstGeom>
            <a:solidFill>
              <a:srgbClr val="FFFF66"/>
            </a:solidFill>
            <a:ln w="9525">
              <a:solidFill>
                <a:srgbClr val="000000"/>
              </a:solidFill>
              <a:miter lim="800000"/>
            </a:ln>
            <a:effectLst>
              <a:outerShdw dist="53882" dir="2700000" algn="ctr" rotWithShape="0">
                <a:srgbClr val="808080"/>
              </a:outerShdw>
            </a:effectLst>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000" b="1" i="0" u="none" strike="noStrike" kern="0" cap="none" spc="0" normalizeH="0" baseline="0" noProof="0" dirty="0">
                  <a:ln>
                    <a:noFill/>
                  </a:ln>
                  <a:solidFill>
                    <a:sysClr val="windowText" lastClr="000000"/>
                  </a:solidFill>
                  <a:effectLst/>
                  <a:uLnTx/>
                  <a:uFillTx/>
                  <a:ea typeface="宋体" panose="02010600030101010101" pitchFamily="2" charset="-122"/>
                </a:rPr>
                <a:t>慢开始</a:t>
              </a:r>
              <a:endParaRPr kumimoji="0" lang="zh-CN" altLang="en-US" sz="2000" b="1" i="0" u="none" strike="noStrike" kern="0" cap="none" spc="0" normalizeH="0" baseline="0" noProof="0" dirty="0">
                <a:ln>
                  <a:noFill/>
                </a:ln>
                <a:solidFill>
                  <a:sysClr val="windowText" lastClr="000000"/>
                </a:solidFill>
                <a:effectLst/>
                <a:uLnTx/>
                <a:uFillTx/>
                <a:ea typeface="宋体" panose="02010600030101010101" pitchFamily="2" charset="-122"/>
              </a:endParaRPr>
            </a:p>
          </p:txBody>
        </p:sp>
        <p:sp>
          <p:nvSpPr>
            <p:cNvPr id="292" name="Text Box 209"/>
            <p:cNvSpPr txBox="1">
              <a:spLocks noChangeArrowheads="1"/>
            </p:cNvSpPr>
            <p:nvPr/>
          </p:nvSpPr>
          <p:spPr bwMode="auto">
            <a:xfrm>
              <a:off x="3436367" y="3012306"/>
              <a:ext cx="1066800" cy="377560"/>
            </a:xfrm>
            <a:prstGeom prst="rect">
              <a:avLst/>
            </a:prstGeom>
            <a:solidFill>
              <a:srgbClr val="FFFF66"/>
            </a:solidFill>
            <a:ln w="9525">
              <a:solidFill>
                <a:srgbClr val="000000"/>
              </a:solidFill>
              <a:miter lim="800000"/>
            </a:ln>
            <a:effectLst>
              <a:outerShdw dist="53882" dir="2700000" algn="ctr" rotWithShape="0">
                <a:srgbClr val="808080"/>
              </a:outerShdw>
            </a:effectLst>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000" b="1" i="0" u="none" strike="noStrike" kern="0" cap="none" spc="0" normalizeH="0" baseline="0" noProof="0" dirty="0">
                  <a:ln>
                    <a:noFill/>
                  </a:ln>
                  <a:solidFill>
                    <a:sysClr val="windowText" lastClr="000000"/>
                  </a:solidFill>
                  <a:effectLst/>
                  <a:uLnTx/>
                  <a:uFillTx/>
                  <a:ea typeface="宋体" panose="02010600030101010101" pitchFamily="2" charset="-122"/>
                </a:rPr>
                <a:t>慢开始</a:t>
              </a:r>
              <a:endParaRPr kumimoji="0" lang="zh-CN" altLang="en-US" sz="2000" b="1" i="0" u="none" strike="noStrike" kern="0" cap="none" spc="0" normalizeH="0" baseline="0" noProof="0" dirty="0">
                <a:ln>
                  <a:noFill/>
                </a:ln>
                <a:solidFill>
                  <a:sysClr val="windowText" lastClr="000000"/>
                </a:solidFill>
                <a:effectLst/>
                <a:uLnTx/>
                <a:uFillTx/>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txBox="1">
            <a:spLocks noChangeArrowheads="1"/>
          </p:cNvSpPr>
          <p:nvPr/>
        </p:nvSpPr>
        <p:spPr bwMode="auto">
          <a:xfrm>
            <a:off x="417512" y="152400"/>
            <a:ext cx="9144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2pPr>
            <a:lvl3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3pPr>
            <a:lvl4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4pPr>
            <a:lvl5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0" cap="none" spc="0" normalizeH="0" baseline="0" noProof="0" smtClean="0">
                <a:ln>
                  <a:noFill/>
                </a:ln>
                <a:solidFill>
                  <a:srgbClr val="333399"/>
                </a:solidFill>
                <a:effectLst/>
                <a:uLnTx/>
                <a:uFillTx/>
                <a:latin typeface="Tahoma" panose="020B0604030504040204"/>
                <a:ea typeface="黑体" panose="02010609060101010101" pitchFamily="2" charset="-122"/>
                <a:cs typeface="+mj-cs"/>
              </a:rPr>
              <a:t>慢开始和拥塞避免算法的实现举例 </a:t>
            </a:r>
            <a:endParaRPr kumimoji="1" lang="zh-CN" altLang="en-US" sz="3200" b="1" i="0" u="none" strike="noStrike" kern="0" cap="none" spc="0" normalizeH="0" baseline="0" noProof="0" smtClean="0">
              <a:ln>
                <a:noFill/>
              </a:ln>
              <a:solidFill>
                <a:srgbClr val="333399"/>
              </a:solidFill>
              <a:effectLst/>
              <a:uLnTx/>
              <a:uFillTx/>
              <a:latin typeface="Tahoma" panose="020B0604030504040204"/>
              <a:ea typeface="黑体" panose="02010609060101010101" pitchFamily="2" charset="-122"/>
              <a:cs typeface="+mj-cs"/>
            </a:endParaRPr>
          </a:p>
        </p:txBody>
      </p:sp>
      <p:grpSp>
        <p:nvGrpSpPr>
          <p:cNvPr id="2" name="组合 1"/>
          <p:cNvGrpSpPr/>
          <p:nvPr/>
        </p:nvGrpSpPr>
        <p:grpSpPr>
          <a:xfrm>
            <a:off x="272479" y="836711"/>
            <a:ext cx="9536759" cy="3321087"/>
            <a:chOff x="274141" y="840152"/>
            <a:chExt cx="9316681" cy="3133914"/>
          </a:xfrm>
        </p:grpSpPr>
        <p:sp>
          <p:nvSpPr>
            <p:cNvPr id="103" name="Text Box 140"/>
            <p:cNvSpPr txBox="1">
              <a:spLocks noChangeArrowheads="1"/>
            </p:cNvSpPr>
            <p:nvPr/>
          </p:nvSpPr>
          <p:spPr bwMode="auto">
            <a:xfrm>
              <a:off x="4758804" y="980728"/>
              <a:ext cx="1130300"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rPr>
                <a:t>超时</a:t>
              </a:r>
              <a:endParaRPr kumimoji="1" lang="zh-CN" altLang="en-US" sz="2000" b="1" i="0" u="none" strike="noStrike" kern="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endParaRPr>
            </a:p>
          </p:txBody>
        </p:sp>
        <p:sp>
          <p:nvSpPr>
            <p:cNvPr id="104" name="Line 2"/>
            <p:cNvSpPr>
              <a:spLocks noChangeShapeType="1"/>
            </p:cNvSpPr>
            <p:nvPr/>
          </p:nvSpPr>
          <p:spPr bwMode="auto">
            <a:xfrm flipV="1">
              <a:off x="1883792" y="3639369"/>
              <a:ext cx="6211887" cy="4762"/>
            </a:xfrm>
            <a:prstGeom prst="line">
              <a:avLst/>
            </a:prstGeom>
            <a:noFill/>
            <a:ln w="19050">
              <a:solidFill>
                <a:srgbClr val="000000"/>
              </a:solidFill>
              <a:rou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05" name="Line 3"/>
            <p:cNvSpPr>
              <a:spLocks noChangeShapeType="1"/>
            </p:cNvSpPr>
            <p:nvPr/>
          </p:nvSpPr>
          <p:spPr bwMode="auto">
            <a:xfrm>
              <a:off x="1882204" y="1161281"/>
              <a:ext cx="1588" cy="2482850"/>
            </a:xfrm>
            <a:prstGeom prst="line">
              <a:avLst/>
            </a:prstGeom>
            <a:noFill/>
            <a:ln w="19050">
              <a:solidFill>
                <a:srgbClr val="000000"/>
              </a:solidFill>
              <a:round/>
              <a:head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06" name="Line 4"/>
            <p:cNvSpPr>
              <a:spLocks noChangeShapeType="1"/>
            </p:cNvSpPr>
            <p:nvPr/>
          </p:nvSpPr>
          <p:spPr bwMode="auto">
            <a:xfrm>
              <a:off x="2112392" y="3567931"/>
              <a:ext cx="0" cy="762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8" name="Line 5"/>
            <p:cNvSpPr>
              <a:spLocks noChangeShapeType="1"/>
            </p:cNvSpPr>
            <p:nvPr/>
          </p:nvSpPr>
          <p:spPr bwMode="auto">
            <a:xfrm>
              <a:off x="23409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9" name="Line 6"/>
            <p:cNvSpPr>
              <a:spLocks noChangeShapeType="1"/>
            </p:cNvSpPr>
            <p:nvPr/>
          </p:nvSpPr>
          <p:spPr bwMode="auto">
            <a:xfrm>
              <a:off x="25695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0" name="Line 7"/>
            <p:cNvSpPr>
              <a:spLocks noChangeShapeType="1"/>
            </p:cNvSpPr>
            <p:nvPr/>
          </p:nvSpPr>
          <p:spPr bwMode="auto">
            <a:xfrm>
              <a:off x="27981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1" name="Line 8"/>
            <p:cNvSpPr>
              <a:spLocks noChangeShapeType="1"/>
            </p:cNvSpPr>
            <p:nvPr/>
          </p:nvSpPr>
          <p:spPr bwMode="auto">
            <a:xfrm>
              <a:off x="30267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2" name="Line 9"/>
            <p:cNvSpPr>
              <a:spLocks noChangeShapeType="1"/>
            </p:cNvSpPr>
            <p:nvPr/>
          </p:nvSpPr>
          <p:spPr bwMode="auto">
            <a:xfrm>
              <a:off x="32553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3" name="Line 10"/>
            <p:cNvSpPr>
              <a:spLocks noChangeShapeType="1"/>
            </p:cNvSpPr>
            <p:nvPr/>
          </p:nvSpPr>
          <p:spPr bwMode="auto">
            <a:xfrm>
              <a:off x="34839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4" name="Line 11"/>
            <p:cNvSpPr>
              <a:spLocks noChangeShapeType="1"/>
            </p:cNvSpPr>
            <p:nvPr/>
          </p:nvSpPr>
          <p:spPr bwMode="auto">
            <a:xfrm>
              <a:off x="37125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5" name="Line 12"/>
            <p:cNvSpPr>
              <a:spLocks noChangeShapeType="1"/>
            </p:cNvSpPr>
            <p:nvPr/>
          </p:nvSpPr>
          <p:spPr bwMode="auto">
            <a:xfrm>
              <a:off x="39411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6" name="Line 13"/>
            <p:cNvSpPr>
              <a:spLocks noChangeShapeType="1"/>
            </p:cNvSpPr>
            <p:nvPr/>
          </p:nvSpPr>
          <p:spPr bwMode="auto">
            <a:xfrm>
              <a:off x="41697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7" name="Line 14"/>
            <p:cNvSpPr>
              <a:spLocks noChangeShapeType="1"/>
            </p:cNvSpPr>
            <p:nvPr/>
          </p:nvSpPr>
          <p:spPr bwMode="auto">
            <a:xfrm>
              <a:off x="43983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8" name="Line 15"/>
            <p:cNvSpPr>
              <a:spLocks noChangeShapeType="1"/>
            </p:cNvSpPr>
            <p:nvPr/>
          </p:nvSpPr>
          <p:spPr bwMode="auto">
            <a:xfrm>
              <a:off x="46269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9" name="Line 16"/>
            <p:cNvSpPr>
              <a:spLocks noChangeShapeType="1"/>
            </p:cNvSpPr>
            <p:nvPr/>
          </p:nvSpPr>
          <p:spPr bwMode="auto">
            <a:xfrm>
              <a:off x="48555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0" name="Line 17"/>
            <p:cNvSpPr>
              <a:spLocks noChangeShapeType="1"/>
            </p:cNvSpPr>
            <p:nvPr/>
          </p:nvSpPr>
          <p:spPr bwMode="auto">
            <a:xfrm>
              <a:off x="5084192" y="3567931"/>
              <a:ext cx="0" cy="762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1" name="Line 18"/>
            <p:cNvSpPr>
              <a:spLocks noChangeShapeType="1"/>
            </p:cNvSpPr>
            <p:nvPr/>
          </p:nvSpPr>
          <p:spPr bwMode="auto">
            <a:xfrm>
              <a:off x="53127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2" name="Line 19"/>
            <p:cNvSpPr>
              <a:spLocks noChangeShapeType="1"/>
            </p:cNvSpPr>
            <p:nvPr/>
          </p:nvSpPr>
          <p:spPr bwMode="auto">
            <a:xfrm>
              <a:off x="55413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3" name="Line 20"/>
            <p:cNvSpPr>
              <a:spLocks noChangeShapeType="1"/>
            </p:cNvSpPr>
            <p:nvPr/>
          </p:nvSpPr>
          <p:spPr bwMode="auto">
            <a:xfrm>
              <a:off x="57699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4" name="Line 21"/>
            <p:cNvSpPr>
              <a:spLocks noChangeShapeType="1"/>
            </p:cNvSpPr>
            <p:nvPr/>
          </p:nvSpPr>
          <p:spPr bwMode="auto">
            <a:xfrm>
              <a:off x="59985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5" name="Line 22"/>
            <p:cNvSpPr>
              <a:spLocks noChangeShapeType="1"/>
            </p:cNvSpPr>
            <p:nvPr/>
          </p:nvSpPr>
          <p:spPr bwMode="auto">
            <a:xfrm>
              <a:off x="62271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6" name="Line 23"/>
            <p:cNvSpPr>
              <a:spLocks noChangeShapeType="1"/>
            </p:cNvSpPr>
            <p:nvPr/>
          </p:nvSpPr>
          <p:spPr bwMode="auto">
            <a:xfrm>
              <a:off x="64557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7" name="Line 24"/>
            <p:cNvSpPr>
              <a:spLocks noChangeShapeType="1"/>
            </p:cNvSpPr>
            <p:nvPr/>
          </p:nvSpPr>
          <p:spPr bwMode="auto">
            <a:xfrm>
              <a:off x="66843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8" name="Line 25"/>
            <p:cNvSpPr>
              <a:spLocks noChangeShapeType="1"/>
            </p:cNvSpPr>
            <p:nvPr/>
          </p:nvSpPr>
          <p:spPr bwMode="auto">
            <a:xfrm>
              <a:off x="69129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0" name="Line 40"/>
            <p:cNvSpPr>
              <a:spLocks noChangeShapeType="1"/>
            </p:cNvSpPr>
            <p:nvPr/>
          </p:nvSpPr>
          <p:spPr bwMode="auto">
            <a:xfrm>
              <a:off x="1883792" y="3263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1" name="Line 41"/>
            <p:cNvSpPr>
              <a:spLocks noChangeShapeType="1"/>
            </p:cNvSpPr>
            <p:nvPr/>
          </p:nvSpPr>
          <p:spPr bwMode="auto">
            <a:xfrm>
              <a:off x="1883792" y="2882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2" name="Line 42"/>
            <p:cNvSpPr>
              <a:spLocks noChangeShapeType="1"/>
            </p:cNvSpPr>
            <p:nvPr/>
          </p:nvSpPr>
          <p:spPr bwMode="auto">
            <a:xfrm>
              <a:off x="1883792" y="2501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3" name="Line 43"/>
            <p:cNvSpPr>
              <a:spLocks noChangeShapeType="1"/>
            </p:cNvSpPr>
            <p:nvPr/>
          </p:nvSpPr>
          <p:spPr bwMode="auto">
            <a:xfrm>
              <a:off x="1883792" y="2120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4" name="Line 44"/>
            <p:cNvSpPr>
              <a:spLocks noChangeShapeType="1"/>
            </p:cNvSpPr>
            <p:nvPr/>
          </p:nvSpPr>
          <p:spPr bwMode="auto">
            <a:xfrm>
              <a:off x="1883792" y="1739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5" name="Line 45"/>
            <p:cNvSpPr>
              <a:spLocks noChangeShapeType="1"/>
            </p:cNvSpPr>
            <p:nvPr/>
          </p:nvSpPr>
          <p:spPr bwMode="auto">
            <a:xfrm>
              <a:off x="1883792" y="1358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6" name="Text Box 77"/>
            <p:cNvSpPr txBox="1">
              <a:spLocks noChangeArrowheads="1"/>
            </p:cNvSpPr>
            <p:nvPr/>
          </p:nvSpPr>
          <p:spPr bwMode="auto">
            <a:xfrm>
              <a:off x="2198117" y="3588569"/>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2</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37" name="Text Box 78"/>
            <p:cNvSpPr txBox="1">
              <a:spLocks noChangeArrowheads="1"/>
            </p:cNvSpPr>
            <p:nvPr/>
          </p:nvSpPr>
          <p:spPr bwMode="auto">
            <a:xfrm>
              <a:off x="2655317" y="3588569"/>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4</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38" name="Text Box 79"/>
            <p:cNvSpPr txBox="1">
              <a:spLocks noChangeArrowheads="1"/>
            </p:cNvSpPr>
            <p:nvPr/>
          </p:nvSpPr>
          <p:spPr bwMode="auto">
            <a:xfrm>
              <a:off x="3112517" y="3588569"/>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6</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39" name="Text Box 80"/>
            <p:cNvSpPr txBox="1">
              <a:spLocks noChangeArrowheads="1"/>
            </p:cNvSpPr>
            <p:nvPr/>
          </p:nvSpPr>
          <p:spPr bwMode="auto">
            <a:xfrm>
              <a:off x="3582417" y="3588569"/>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8</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0" name="Text Box 81"/>
            <p:cNvSpPr txBox="1">
              <a:spLocks noChangeArrowheads="1"/>
            </p:cNvSpPr>
            <p:nvPr/>
          </p:nvSpPr>
          <p:spPr bwMode="auto">
            <a:xfrm>
              <a:off x="3963417" y="3588569"/>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10</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1" name="Text Box 82"/>
            <p:cNvSpPr txBox="1">
              <a:spLocks noChangeArrowheads="1"/>
            </p:cNvSpPr>
            <p:nvPr/>
          </p:nvSpPr>
          <p:spPr bwMode="auto">
            <a:xfrm>
              <a:off x="4458717" y="3588569"/>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12</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2" name="Text Box 83"/>
            <p:cNvSpPr txBox="1">
              <a:spLocks noChangeArrowheads="1"/>
            </p:cNvSpPr>
            <p:nvPr/>
          </p:nvSpPr>
          <p:spPr bwMode="auto">
            <a:xfrm>
              <a:off x="4890517" y="3588569"/>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14</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3" name="Text Box 84"/>
            <p:cNvSpPr txBox="1">
              <a:spLocks noChangeArrowheads="1"/>
            </p:cNvSpPr>
            <p:nvPr/>
          </p:nvSpPr>
          <p:spPr bwMode="auto">
            <a:xfrm>
              <a:off x="5347717" y="3588569"/>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16</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4" name="Text Box 85"/>
            <p:cNvSpPr txBox="1">
              <a:spLocks noChangeArrowheads="1"/>
            </p:cNvSpPr>
            <p:nvPr/>
          </p:nvSpPr>
          <p:spPr bwMode="auto">
            <a:xfrm>
              <a:off x="5820792" y="3588569"/>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18</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5" name="Text Box 86"/>
            <p:cNvSpPr txBox="1">
              <a:spLocks noChangeArrowheads="1"/>
            </p:cNvSpPr>
            <p:nvPr/>
          </p:nvSpPr>
          <p:spPr bwMode="auto">
            <a:xfrm>
              <a:off x="6277992" y="3588569"/>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20</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6" name="Text Box 87"/>
            <p:cNvSpPr txBox="1">
              <a:spLocks noChangeArrowheads="1"/>
            </p:cNvSpPr>
            <p:nvPr/>
          </p:nvSpPr>
          <p:spPr bwMode="auto">
            <a:xfrm>
              <a:off x="6722492" y="3596506"/>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22</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7" name="Text Box 89"/>
            <p:cNvSpPr txBox="1">
              <a:spLocks noChangeArrowheads="1"/>
            </p:cNvSpPr>
            <p:nvPr/>
          </p:nvSpPr>
          <p:spPr bwMode="auto">
            <a:xfrm>
              <a:off x="1779017" y="3588569"/>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8" name="Text Box 90"/>
            <p:cNvSpPr txBox="1">
              <a:spLocks noChangeArrowheads="1"/>
            </p:cNvSpPr>
            <p:nvPr/>
          </p:nvSpPr>
          <p:spPr bwMode="auto">
            <a:xfrm>
              <a:off x="1617092" y="3439344"/>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9" name="Text Box 91"/>
            <p:cNvSpPr txBox="1">
              <a:spLocks noChangeArrowheads="1"/>
            </p:cNvSpPr>
            <p:nvPr/>
          </p:nvSpPr>
          <p:spPr bwMode="auto">
            <a:xfrm>
              <a:off x="1617092" y="3058344"/>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4</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0" name="Text Box 92"/>
            <p:cNvSpPr txBox="1">
              <a:spLocks noChangeArrowheads="1"/>
            </p:cNvSpPr>
            <p:nvPr/>
          </p:nvSpPr>
          <p:spPr bwMode="auto">
            <a:xfrm>
              <a:off x="1617092" y="2690044"/>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8</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1" name="Text Box 93"/>
            <p:cNvSpPr txBox="1">
              <a:spLocks noChangeArrowheads="1"/>
            </p:cNvSpPr>
            <p:nvPr/>
          </p:nvSpPr>
          <p:spPr bwMode="auto">
            <a:xfrm>
              <a:off x="1502792" y="2321744"/>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12</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2" name="Text Box 94"/>
            <p:cNvSpPr txBox="1">
              <a:spLocks noChangeArrowheads="1"/>
            </p:cNvSpPr>
            <p:nvPr/>
          </p:nvSpPr>
          <p:spPr bwMode="auto">
            <a:xfrm>
              <a:off x="1502792" y="1953444"/>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16</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3" name="Text Box 95"/>
            <p:cNvSpPr txBox="1">
              <a:spLocks noChangeArrowheads="1"/>
            </p:cNvSpPr>
            <p:nvPr/>
          </p:nvSpPr>
          <p:spPr bwMode="auto">
            <a:xfrm>
              <a:off x="1502792" y="1572444"/>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20</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4" name="Text Box 96"/>
            <p:cNvSpPr txBox="1">
              <a:spLocks noChangeArrowheads="1"/>
            </p:cNvSpPr>
            <p:nvPr/>
          </p:nvSpPr>
          <p:spPr bwMode="auto">
            <a:xfrm>
              <a:off x="1502792" y="1191444"/>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24</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5" name="Oval 102"/>
            <p:cNvSpPr>
              <a:spLocks noChangeArrowheads="1"/>
            </p:cNvSpPr>
            <p:nvPr/>
          </p:nvSpPr>
          <p:spPr bwMode="auto">
            <a:xfrm>
              <a:off x="2521967" y="2844031"/>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6" name="Oval 103"/>
            <p:cNvSpPr>
              <a:spLocks noChangeArrowheads="1"/>
            </p:cNvSpPr>
            <p:nvPr/>
          </p:nvSpPr>
          <p:spPr bwMode="auto">
            <a:xfrm>
              <a:off x="2293367" y="3225031"/>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7" name="Oval 104"/>
            <p:cNvSpPr>
              <a:spLocks noChangeArrowheads="1"/>
            </p:cNvSpPr>
            <p:nvPr/>
          </p:nvSpPr>
          <p:spPr bwMode="auto">
            <a:xfrm>
              <a:off x="1845692" y="3472681"/>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8" name="Oval 105"/>
            <p:cNvSpPr>
              <a:spLocks noChangeArrowheads="1"/>
            </p:cNvSpPr>
            <p:nvPr/>
          </p:nvSpPr>
          <p:spPr bwMode="auto">
            <a:xfrm>
              <a:off x="2055242" y="3406006"/>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9" name="Oval 106"/>
            <p:cNvSpPr>
              <a:spLocks noChangeArrowheads="1"/>
            </p:cNvSpPr>
            <p:nvPr/>
          </p:nvSpPr>
          <p:spPr bwMode="auto">
            <a:xfrm>
              <a:off x="2750567" y="2078856"/>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0" name="Oval 107"/>
            <p:cNvSpPr>
              <a:spLocks noChangeArrowheads="1"/>
            </p:cNvSpPr>
            <p:nvPr/>
          </p:nvSpPr>
          <p:spPr bwMode="auto">
            <a:xfrm>
              <a:off x="2979167" y="1977256"/>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1" name="Oval 108"/>
            <p:cNvSpPr>
              <a:spLocks noChangeArrowheads="1"/>
            </p:cNvSpPr>
            <p:nvPr/>
          </p:nvSpPr>
          <p:spPr bwMode="auto">
            <a:xfrm>
              <a:off x="3207767" y="1886769"/>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2" name="Oval 109"/>
            <p:cNvSpPr>
              <a:spLocks noChangeArrowheads="1"/>
            </p:cNvSpPr>
            <p:nvPr/>
          </p:nvSpPr>
          <p:spPr bwMode="auto">
            <a:xfrm>
              <a:off x="3669729" y="1696269"/>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3" name="Oval 110"/>
            <p:cNvSpPr>
              <a:spLocks noChangeArrowheads="1"/>
            </p:cNvSpPr>
            <p:nvPr/>
          </p:nvSpPr>
          <p:spPr bwMode="auto">
            <a:xfrm>
              <a:off x="3436367" y="1791519"/>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4" name="Oval 113"/>
            <p:cNvSpPr>
              <a:spLocks noChangeArrowheads="1"/>
            </p:cNvSpPr>
            <p:nvPr/>
          </p:nvSpPr>
          <p:spPr bwMode="auto">
            <a:xfrm>
              <a:off x="3898329" y="1601019"/>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5" name="Oval 114"/>
            <p:cNvSpPr>
              <a:spLocks noChangeArrowheads="1"/>
            </p:cNvSpPr>
            <p:nvPr/>
          </p:nvSpPr>
          <p:spPr bwMode="auto">
            <a:xfrm>
              <a:off x="4122167" y="1510531"/>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6" name="Oval 116"/>
            <p:cNvSpPr>
              <a:spLocks noChangeArrowheads="1"/>
            </p:cNvSpPr>
            <p:nvPr/>
          </p:nvSpPr>
          <p:spPr bwMode="auto">
            <a:xfrm>
              <a:off x="4574604" y="1305744"/>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7" name="Oval 117"/>
            <p:cNvSpPr>
              <a:spLocks noChangeArrowheads="1"/>
            </p:cNvSpPr>
            <p:nvPr/>
          </p:nvSpPr>
          <p:spPr bwMode="auto">
            <a:xfrm>
              <a:off x="4350767" y="1400994"/>
              <a:ext cx="88900" cy="88900"/>
            </a:xfrm>
            <a:prstGeom prst="ellipse">
              <a:avLst/>
            </a:prstGeom>
            <a:solidFill>
              <a:srgbClr val="0000FF"/>
            </a:solidFill>
            <a:ln w="2857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8" name="Freeform 118"/>
            <p:cNvSpPr/>
            <p:nvPr/>
          </p:nvSpPr>
          <p:spPr bwMode="auto">
            <a:xfrm>
              <a:off x="1807592" y="1358131"/>
              <a:ext cx="2814637" cy="2174875"/>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9" name="Text Box 134"/>
            <p:cNvSpPr txBox="1">
              <a:spLocks noChangeArrowheads="1"/>
            </p:cNvSpPr>
            <p:nvPr/>
          </p:nvSpPr>
          <p:spPr bwMode="auto">
            <a:xfrm>
              <a:off x="8097267" y="3444106"/>
              <a:ext cx="118891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传输轮次</a:t>
              </a:r>
              <a:endParaRPr kumimoji="1" lang="zh-CN" altLang="en-US"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70" name="Text Box 135"/>
            <p:cNvSpPr txBox="1">
              <a:spLocks noChangeArrowheads="1"/>
            </p:cNvSpPr>
            <p:nvPr/>
          </p:nvSpPr>
          <p:spPr bwMode="auto">
            <a:xfrm>
              <a:off x="951929" y="840152"/>
              <a:ext cx="1885791"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拥塞窗口  </a:t>
              </a:r>
              <a:r>
                <a:rPr kumimoji="1" lang="en-US" altLang="zh-CN" sz="2000" b="1" i="0" u="none" strike="noStrike" kern="0" cap="none" spc="0" normalizeH="0" baseline="0" noProof="0" dirty="0" err="1" smtClean="0">
                  <a:ln>
                    <a:noFill/>
                  </a:ln>
                  <a:solidFill>
                    <a:srgbClr val="000000"/>
                  </a:solidFill>
                  <a:effectLst/>
                  <a:uLnTx/>
                  <a:uFillTx/>
                  <a:latin typeface="Times New Roman" panose="02020603050405020304" pitchFamily="18" charset="0"/>
                  <a:ea typeface="宋体" panose="02010600030101010101" pitchFamily="2" charset="-122"/>
                </a:rPr>
                <a:t>cwnd</a:t>
              </a:r>
              <a:endParaRPr kumimoji="1" lang="en-US" altLang="zh-CN" sz="20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71" name="Text Box 140"/>
            <p:cNvSpPr txBox="1">
              <a:spLocks noChangeArrowheads="1"/>
            </p:cNvSpPr>
            <p:nvPr/>
          </p:nvSpPr>
          <p:spPr bwMode="auto">
            <a:xfrm>
              <a:off x="6895232" y="1763524"/>
              <a:ext cx="1154112"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rPr>
                <a:t>3-ACK</a:t>
              </a:r>
              <a:endParaRPr kumimoji="1" lang="zh-CN" altLang="en-US" sz="2000" b="1" i="0" u="none" strike="noStrike" kern="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endParaRPr>
            </a:p>
          </p:txBody>
        </p:sp>
        <p:sp>
          <p:nvSpPr>
            <p:cNvPr id="272" name="Rectangle 160"/>
            <p:cNvSpPr>
              <a:spLocks noChangeArrowheads="1"/>
            </p:cNvSpPr>
            <p:nvPr/>
          </p:nvSpPr>
          <p:spPr bwMode="auto">
            <a:xfrm>
              <a:off x="1959992" y="1281931"/>
              <a:ext cx="190500" cy="2032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3" name="Line 156"/>
            <p:cNvSpPr>
              <a:spLocks noChangeShapeType="1"/>
            </p:cNvSpPr>
            <p:nvPr/>
          </p:nvSpPr>
          <p:spPr bwMode="auto">
            <a:xfrm>
              <a:off x="1959992" y="2120131"/>
              <a:ext cx="838200" cy="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4" name="Line 146"/>
            <p:cNvSpPr>
              <a:spLocks noChangeShapeType="1"/>
            </p:cNvSpPr>
            <p:nvPr/>
          </p:nvSpPr>
          <p:spPr bwMode="auto">
            <a:xfrm flipV="1">
              <a:off x="1959992" y="1351781"/>
              <a:ext cx="2679700" cy="635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5" name="Rectangle 162"/>
            <p:cNvSpPr>
              <a:spLocks noChangeArrowheads="1"/>
            </p:cNvSpPr>
            <p:nvPr/>
          </p:nvSpPr>
          <p:spPr bwMode="auto">
            <a:xfrm>
              <a:off x="5236592" y="3415531"/>
              <a:ext cx="1446212" cy="152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6" name="Line 167"/>
            <p:cNvSpPr>
              <a:spLocks noChangeShapeType="1"/>
            </p:cNvSpPr>
            <p:nvPr/>
          </p:nvSpPr>
          <p:spPr bwMode="auto">
            <a:xfrm>
              <a:off x="1350294" y="3375646"/>
              <a:ext cx="533400" cy="152400"/>
            </a:xfrm>
            <a:prstGeom prst="line">
              <a:avLst/>
            </a:prstGeom>
            <a:noFill/>
            <a:ln w="19050">
              <a:solidFill>
                <a:srgbClr val="000000"/>
              </a:solidFill>
              <a:rou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7" name="Text Box 203"/>
            <p:cNvSpPr txBox="1">
              <a:spLocks noChangeArrowheads="1"/>
            </p:cNvSpPr>
            <p:nvPr/>
          </p:nvSpPr>
          <p:spPr bwMode="auto">
            <a:xfrm>
              <a:off x="7990046" y="1916832"/>
              <a:ext cx="1600776" cy="7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b="1" i="0" u="none" strike="noStrike" kern="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rPr>
                <a:t>TCP Reno </a:t>
              </a:r>
              <a:endParaRPr kumimoji="1" lang="en-US" altLang="zh-CN" b="1" i="0" u="none" strike="noStrike" kern="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b="1" i="0" u="none" strike="noStrike" kern="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rPr>
                <a:t>版本</a:t>
              </a:r>
              <a:endParaRPr kumimoji="1" lang="zh-CN" altLang="en-US" b="1" i="0" u="none" strike="noStrike" kern="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endParaRPr>
            </a:p>
          </p:txBody>
        </p:sp>
        <p:sp>
          <p:nvSpPr>
            <p:cNvPr id="278" name="Text Box 205"/>
            <p:cNvSpPr txBox="1">
              <a:spLocks noChangeArrowheads="1"/>
            </p:cNvSpPr>
            <p:nvPr/>
          </p:nvSpPr>
          <p:spPr bwMode="auto">
            <a:xfrm>
              <a:off x="274141" y="1861369"/>
              <a:ext cx="1251556" cy="667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err="1" smtClean="0">
                  <a:ln>
                    <a:noFill/>
                  </a:ln>
                  <a:solidFill>
                    <a:srgbClr val="C00000"/>
                  </a:solidFill>
                  <a:effectLst/>
                  <a:uLnTx/>
                  <a:uFillTx/>
                  <a:latin typeface="Times New Roman" panose="02020603050405020304" pitchFamily="18" charset="0"/>
                  <a:ea typeface="宋体" panose="02010600030101010101" pitchFamily="2" charset="-122"/>
                </a:rPr>
                <a:t>ssthresh</a:t>
              </a:r>
              <a:endParaRPr kumimoji="1" lang="en-US" altLang="zh-CN" sz="2000" b="1" i="0" u="none" strike="noStrike" kern="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rPr>
                <a:t> 的初始值</a:t>
              </a:r>
              <a:endParaRPr kumimoji="1" lang="zh-CN" altLang="en-US" sz="2000" b="1" i="0" u="none" strike="noStrike" kern="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endParaRPr>
            </a:p>
          </p:txBody>
        </p:sp>
        <p:sp>
          <p:nvSpPr>
            <p:cNvPr id="280" name="Line 215"/>
            <p:cNvSpPr>
              <a:spLocks noChangeShapeType="1"/>
            </p:cNvSpPr>
            <p:nvPr/>
          </p:nvSpPr>
          <p:spPr bwMode="auto">
            <a:xfrm flipV="1">
              <a:off x="1388492" y="2148706"/>
              <a:ext cx="214312" cy="0"/>
            </a:xfrm>
            <a:prstGeom prst="line">
              <a:avLst/>
            </a:prstGeom>
            <a:noFill/>
            <a:ln w="19050">
              <a:solidFill>
                <a:srgbClr val="C00000"/>
              </a:solidFill>
              <a:rou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1" name="Text Box 206"/>
            <p:cNvSpPr txBox="1">
              <a:spLocks noChangeArrowheads="1"/>
            </p:cNvSpPr>
            <p:nvPr/>
          </p:nvSpPr>
          <p:spPr bwMode="auto">
            <a:xfrm rot="20245475">
              <a:off x="6796372" y="2309177"/>
              <a:ext cx="118891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拥塞避免</a:t>
              </a:r>
              <a:endParaRPr kumimoji="1" lang="zh-CN" altLang="en-US"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82" name="Oval 125"/>
            <p:cNvSpPr>
              <a:spLocks noChangeArrowheads="1"/>
            </p:cNvSpPr>
            <p:nvPr/>
          </p:nvSpPr>
          <p:spPr bwMode="auto">
            <a:xfrm>
              <a:off x="5036567" y="3391719"/>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3" name="Oval 126"/>
            <p:cNvSpPr>
              <a:spLocks noChangeArrowheads="1"/>
            </p:cNvSpPr>
            <p:nvPr/>
          </p:nvSpPr>
          <p:spPr bwMode="auto">
            <a:xfrm>
              <a:off x="5266754" y="3205981"/>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4" name="Oval 127"/>
            <p:cNvSpPr>
              <a:spLocks noChangeArrowheads="1"/>
            </p:cNvSpPr>
            <p:nvPr/>
          </p:nvSpPr>
          <p:spPr bwMode="auto">
            <a:xfrm>
              <a:off x="4798442" y="3463156"/>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5" name="Oval 128"/>
            <p:cNvSpPr>
              <a:spLocks noChangeArrowheads="1"/>
            </p:cNvSpPr>
            <p:nvPr/>
          </p:nvSpPr>
          <p:spPr bwMode="auto">
            <a:xfrm>
              <a:off x="5501704" y="2837681"/>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6" name="Oval 129"/>
            <p:cNvSpPr>
              <a:spLocks noChangeArrowheads="1"/>
            </p:cNvSpPr>
            <p:nvPr/>
          </p:nvSpPr>
          <p:spPr bwMode="auto">
            <a:xfrm>
              <a:off x="5973192" y="2353494"/>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7" name="Oval 130"/>
            <p:cNvSpPr>
              <a:spLocks noChangeArrowheads="1"/>
            </p:cNvSpPr>
            <p:nvPr/>
          </p:nvSpPr>
          <p:spPr bwMode="auto">
            <a:xfrm>
              <a:off x="6646292" y="2077269"/>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8" name="Oval 131"/>
            <p:cNvSpPr>
              <a:spLocks noChangeArrowheads="1"/>
            </p:cNvSpPr>
            <p:nvPr/>
          </p:nvSpPr>
          <p:spPr bwMode="auto">
            <a:xfrm>
              <a:off x="6197029" y="2253481"/>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9" name="Oval 132"/>
            <p:cNvSpPr>
              <a:spLocks noChangeArrowheads="1"/>
            </p:cNvSpPr>
            <p:nvPr/>
          </p:nvSpPr>
          <p:spPr bwMode="auto">
            <a:xfrm>
              <a:off x="6425629" y="2162994"/>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0" name="Line 147"/>
            <p:cNvSpPr>
              <a:spLocks noChangeShapeType="1"/>
            </p:cNvSpPr>
            <p:nvPr/>
          </p:nvSpPr>
          <p:spPr bwMode="auto">
            <a:xfrm rot="10800000">
              <a:off x="1977454" y="2499544"/>
              <a:ext cx="4038600" cy="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291" name="直接连接符 115"/>
            <p:cNvCxnSpPr>
              <a:cxnSpLocks noChangeShapeType="1"/>
            </p:cNvCxnSpPr>
            <p:nvPr/>
          </p:nvCxnSpPr>
          <p:spPr bwMode="auto">
            <a:xfrm>
              <a:off x="4626992" y="1348606"/>
              <a:ext cx="228600" cy="2138363"/>
            </a:xfrm>
            <a:prstGeom prst="line">
              <a:avLst/>
            </a:prstGeom>
            <a:noFill/>
            <a:ln w="28575" algn="ctr">
              <a:solidFill>
                <a:srgbClr val="0000FF"/>
              </a:solidFill>
              <a:round/>
            </a:ln>
            <a:extLst>
              <a:ext uri="{909E8E84-426E-40DD-AFC4-6F175D3DCCD1}">
                <a14:hiddenFill xmlns:a14="http://schemas.microsoft.com/office/drawing/2010/main">
                  <a:noFill/>
                </a14:hiddenFill>
              </a:ext>
            </a:extLst>
          </p:spPr>
        </p:cxnSp>
        <p:sp>
          <p:nvSpPr>
            <p:cNvPr id="293" name="Rectangle 161"/>
            <p:cNvSpPr>
              <a:spLocks noChangeArrowheads="1"/>
            </p:cNvSpPr>
            <p:nvPr/>
          </p:nvSpPr>
          <p:spPr bwMode="auto">
            <a:xfrm>
              <a:off x="2504728" y="1750244"/>
              <a:ext cx="4318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smtClean="0">
                  <a:ln>
                    <a:noFill/>
                  </a:ln>
                  <a:solidFill>
                    <a:sysClr val="windowText" lastClr="000000"/>
                  </a:solidFill>
                  <a:effectLst/>
                  <a:uLnTx/>
                  <a:uFillTx/>
                  <a:sym typeface="Wingdings" panose="05000000000000000000" pitchFamily="2" charset="2"/>
                </a:rPr>
                <a:t></a:t>
              </a:r>
              <a:endParaRPr kumimoji="0" lang="zh-CN" altLang="en-US" sz="2800" b="1" i="0" u="none" strike="noStrike" kern="0" cap="none" spc="0" normalizeH="0" baseline="0" noProof="0" dirty="0" smtClean="0">
                <a:ln>
                  <a:noFill/>
                </a:ln>
                <a:solidFill>
                  <a:sysClr val="windowText" lastClr="000000"/>
                </a:solidFill>
                <a:effectLst/>
                <a:uLnTx/>
                <a:uFillTx/>
              </a:endParaRPr>
            </a:p>
          </p:txBody>
        </p:sp>
        <p:sp>
          <p:nvSpPr>
            <p:cNvPr id="294" name="Oval 129"/>
            <p:cNvSpPr>
              <a:spLocks noChangeArrowheads="1"/>
            </p:cNvSpPr>
            <p:nvPr/>
          </p:nvSpPr>
          <p:spPr bwMode="auto">
            <a:xfrm>
              <a:off x="5741417" y="2456681"/>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5" name="任意多边形 134"/>
            <p:cNvSpPr/>
            <p:nvPr/>
          </p:nvSpPr>
          <p:spPr bwMode="auto">
            <a:xfrm>
              <a:off x="4846067" y="2109019"/>
              <a:ext cx="1862137" cy="140176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6" name="Rectangle 161"/>
            <p:cNvSpPr>
              <a:spLocks noChangeArrowheads="1"/>
            </p:cNvSpPr>
            <p:nvPr/>
          </p:nvSpPr>
          <p:spPr bwMode="auto">
            <a:xfrm>
              <a:off x="4448944" y="1014165"/>
              <a:ext cx="358775" cy="2889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smtClean="0">
                  <a:ln>
                    <a:noFill/>
                  </a:ln>
                  <a:solidFill>
                    <a:sysClr val="windowText" lastClr="000000"/>
                  </a:solidFill>
                  <a:effectLst/>
                  <a:uLnTx/>
                  <a:uFillTx/>
                  <a:sym typeface="Wingdings" panose="05000000000000000000" pitchFamily="2" charset="2"/>
                </a:rPr>
                <a:t></a:t>
              </a:r>
              <a:endParaRPr kumimoji="0" lang="zh-CN" altLang="en-US" sz="2800" b="1" i="0" u="none" strike="noStrike" kern="0" cap="none" spc="0" normalizeH="0" baseline="0" noProof="0" dirty="0" smtClean="0">
                <a:ln>
                  <a:noFill/>
                </a:ln>
                <a:solidFill>
                  <a:sysClr val="windowText" lastClr="000000"/>
                </a:solidFill>
                <a:effectLst/>
                <a:uLnTx/>
                <a:uFillTx/>
              </a:endParaRPr>
            </a:p>
          </p:txBody>
        </p:sp>
        <p:cxnSp>
          <p:nvCxnSpPr>
            <p:cNvPr id="297" name="直接连接符 119"/>
            <p:cNvCxnSpPr>
              <a:cxnSpLocks noChangeShapeType="1"/>
            </p:cNvCxnSpPr>
            <p:nvPr/>
          </p:nvCxnSpPr>
          <p:spPr bwMode="auto">
            <a:xfrm flipH="1">
              <a:off x="6909817" y="2902769"/>
              <a:ext cx="1587" cy="655637"/>
            </a:xfrm>
            <a:prstGeom prst="line">
              <a:avLst/>
            </a:prstGeom>
            <a:noFill/>
            <a:ln w="19050" algn="ctr">
              <a:solidFill>
                <a:srgbClr val="000000"/>
              </a:solidFill>
              <a:prstDash val="dash"/>
              <a:round/>
            </a:ln>
          </p:spPr>
        </p:cxnSp>
        <p:cxnSp>
          <p:nvCxnSpPr>
            <p:cNvPr id="298" name="直接连接符 121"/>
            <p:cNvCxnSpPr>
              <a:cxnSpLocks noChangeShapeType="1"/>
            </p:cNvCxnSpPr>
            <p:nvPr/>
          </p:nvCxnSpPr>
          <p:spPr bwMode="auto">
            <a:xfrm>
              <a:off x="1993329" y="2886894"/>
              <a:ext cx="5545138" cy="0"/>
            </a:xfrm>
            <a:prstGeom prst="line">
              <a:avLst/>
            </a:prstGeom>
            <a:noFill/>
            <a:ln w="19050" algn="ctr">
              <a:solidFill>
                <a:srgbClr val="000000"/>
              </a:solidFill>
              <a:prstDash val="dash"/>
              <a:round/>
            </a:ln>
          </p:spPr>
        </p:cxnSp>
        <p:sp>
          <p:nvSpPr>
            <p:cNvPr id="299" name="Oval 130"/>
            <p:cNvSpPr>
              <a:spLocks noChangeArrowheads="1"/>
            </p:cNvSpPr>
            <p:nvPr/>
          </p:nvSpPr>
          <p:spPr bwMode="auto">
            <a:xfrm>
              <a:off x="6866954" y="2845619"/>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0" name="Line 24"/>
            <p:cNvSpPr>
              <a:spLocks noChangeShapeType="1"/>
            </p:cNvSpPr>
            <p:nvPr/>
          </p:nvSpPr>
          <p:spPr bwMode="auto">
            <a:xfrm>
              <a:off x="7367017" y="348538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1" name="Line 22"/>
            <p:cNvSpPr>
              <a:spLocks noChangeShapeType="1"/>
            </p:cNvSpPr>
            <p:nvPr/>
          </p:nvSpPr>
          <p:spPr bwMode="auto">
            <a:xfrm>
              <a:off x="7135242" y="3490144"/>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2" name="Text Box 87"/>
            <p:cNvSpPr txBox="1">
              <a:spLocks noChangeArrowheads="1"/>
            </p:cNvSpPr>
            <p:nvPr/>
          </p:nvSpPr>
          <p:spPr bwMode="auto">
            <a:xfrm>
              <a:off x="7151117" y="3593331"/>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24</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03" name="Line 22"/>
            <p:cNvSpPr>
              <a:spLocks noChangeShapeType="1"/>
            </p:cNvSpPr>
            <p:nvPr/>
          </p:nvSpPr>
          <p:spPr bwMode="auto">
            <a:xfrm>
              <a:off x="7605142" y="349808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04" name="直接连接符 134"/>
            <p:cNvCxnSpPr>
              <a:cxnSpLocks noChangeShapeType="1"/>
              <a:stCxn id="295" idx="4"/>
              <a:endCxn id="299" idx="3"/>
            </p:cNvCxnSpPr>
            <p:nvPr/>
          </p:nvCxnSpPr>
          <p:spPr bwMode="auto">
            <a:xfrm>
              <a:off x="6706617" y="2109019"/>
              <a:ext cx="200025" cy="785812"/>
            </a:xfrm>
            <a:prstGeom prst="line">
              <a:avLst/>
            </a:prstGeom>
            <a:noFill/>
            <a:ln w="28575" algn="ctr">
              <a:solidFill>
                <a:srgbClr val="0000FF"/>
              </a:solidFill>
              <a:round/>
            </a:ln>
          </p:spPr>
        </p:cxnSp>
        <p:sp>
          <p:nvSpPr>
            <p:cNvPr id="305" name="Text Box 206"/>
            <p:cNvSpPr txBox="1">
              <a:spLocks noChangeArrowheads="1"/>
            </p:cNvSpPr>
            <p:nvPr/>
          </p:nvSpPr>
          <p:spPr bwMode="auto">
            <a:xfrm rot="20070649">
              <a:off x="5683433" y="1948020"/>
              <a:ext cx="1088691" cy="348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拥塞避免</a:t>
              </a:r>
              <a:endParaRPr kumimoji="1" lang="zh-CN" altLang="en-US"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06" name="Text Box 206"/>
            <p:cNvSpPr txBox="1">
              <a:spLocks noChangeArrowheads="1"/>
            </p:cNvSpPr>
            <p:nvPr/>
          </p:nvSpPr>
          <p:spPr bwMode="auto">
            <a:xfrm rot="20205303">
              <a:off x="2929222" y="1439227"/>
              <a:ext cx="118891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拥塞避免</a:t>
              </a:r>
              <a:endParaRPr kumimoji="1" lang="zh-CN" altLang="en-US"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07" name="TextBox 147"/>
            <p:cNvSpPr txBox="1">
              <a:spLocks noChangeArrowheads="1"/>
            </p:cNvSpPr>
            <p:nvPr/>
          </p:nvSpPr>
          <p:spPr bwMode="auto">
            <a:xfrm>
              <a:off x="5422329" y="2118544"/>
              <a:ext cx="493607" cy="493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endParaRPr kumimoji="1" lang="zh-CN" altLang="en-US" sz="2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08" name="矩形 150"/>
            <p:cNvSpPr>
              <a:spLocks noChangeArrowheads="1"/>
            </p:cNvSpPr>
            <p:nvPr/>
          </p:nvSpPr>
          <p:spPr bwMode="auto">
            <a:xfrm>
              <a:off x="2253679" y="3444106"/>
              <a:ext cx="2516188" cy="119063"/>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9" name="TextBox 148"/>
            <p:cNvSpPr txBox="1">
              <a:spLocks noChangeArrowheads="1"/>
            </p:cNvSpPr>
            <p:nvPr/>
          </p:nvSpPr>
          <p:spPr bwMode="auto">
            <a:xfrm>
              <a:off x="6573267" y="1716906"/>
              <a:ext cx="493607" cy="493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endParaRPr kumimoji="1" lang="zh-CN" altLang="en-US" sz="2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10" name="Line 167"/>
            <p:cNvSpPr>
              <a:spLocks noChangeShapeType="1"/>
            </p:cNvSpPr>
            <p:nvPr/>
          </p:nvSpPr>
          <p:spPr bwMode="auto">
            <a:xfrm>
              <a:off x="4473054" y="3366071"/>
              <a:ext cx="371475" cy="134937"/>
            </a:xfrm>
            <a:prstGeom prst="line">
              <a:avLst/>
            </a:prstGeom>
            <a:noFill/>
            <a:ln w="19050">
              <a:solidFill>
                <a:srgbClr val="000000"/>
              </a:solidFill>
              <a:rou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1" name="矩形 151"/>
            <p:cNvSpPr>
              <a:spLocks noChangeArrowheads="1"/>
            </p:cNvSpPr>
            <p:nvPr/>
          </p:nvSpPr>
          <p:spPr bwMode="auto">
            <a:xfrm>
              <a:off x="7078092" y="3444106"/>
              <a:ext cx="593725" cy="107950"/>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12" name="直接连接符 153"/>
            <p:cNvCxnSpPr>
              <a:cxnSpLocks noChangeShapeType="1"/>
            </p:cNvCxnSpPr>
            <p:nvPr/>
          </p:nvCxnSpPr>
          <p:spPr bwMode="auto">
            <a:xfrm flipV="1">
              <a:off x="5774754" y="2532881"/>
              <a:ext cx="11113" cy="984250"/>
            </a:xfrm>
            <a:prstGeom prst="line">
              <a:avLst/>
            </a:prstGeom>
            <a:noFill/>
            <a:ln w="19050" algn="ctr">
              <a:solidFill>
                <a:srgbClr val="000000"/>
              </a:solidFill>
              <a:prstDash val="dash"/>
              <a:round/>
            </a:ln>
          </p:spPr>
        </p:cxnSp>
        <p:cxnSp>
          <p:nvCxnSpPr>
            <p:cNvPr id="313" name="直接连接符 157"/>
            <p:cNvCxnSpPr>
              <a:cxnSpLocks noChangeShapeType="1"/>
            </p:cNvCxnSpPr>
            <p:nvPr/>
          </p:nvCxnSpPr>
          <p:spPr bwMode="auto">
            <a:xfrm flipV="1">
              <a:off x="6682804" y="2177281"/>
              <a:ext cx="11113" cy="1435100"/>
            </a:xfrm>
            <a:prstGeom prst="line">
              <a:avLst/>
            </a:prstGeom>
            <a:noFill/>
            <a:ln w="19050" algn="ctr">
              <a:solidFill>
                <a:srgbClr val="000000"/>
              </a:solidFill>
              <a:prstDash val="dash"/>
              <a:round/>
            </a:ln>
          </p:spPr>
        </p:cxnSp>
        <p:cxnSp>
          <p:nvCxnSpPr>
            <p:cNvPr id="314" name="直接连接符 141"/>
            <p:cNvCxnSpPr>
              <a:cxnSpLocks noChangeShapeType="1"/>
            </p:cNvCxnSpPr>
            <p:nvPr/>
          </p:nvCxnSpPr>
          <p:spPr bwMode="auto">
            <a:xfrm flipV="1">
              <a:off x="6847904" y="2386831"/>
              <a:ext cx="1219200" cy="528638"/>
            </a:xfrm>
            <a:prstGeom prst="line">
              <a:avLst/>
            </a:prstGeom>
            <a:noFill/>
            <a:ln w="28575" algn="ctr">
              <a:solidFill>
                <a:srgbClr val="0000FF"/>
              </a:solidFill>
              <a:round/>
            </a:ln>
          </p:spPr>
        </p:cxnSp>
        <p:sp>
          <p:nvSpPr>
            <p:cNvPr id="315" name="Oval 202"/>
            <p:cNvSpPr>
              <a:spLocks noChangeArrowheads="1"/>
            </p:cNvSpPr>
            <p:nvPr/>
          </p:nvSpPr>
          <p:spPr bwMode="auto">
            <a:xfrm>
              <a:off x="7554342" y="2556694"/>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6" name="Oval 130"/>
            <p:cNvSpPr>
              <a:spLocks noChangeArrowheads="1"/>
            </p:cNvSpPr>
            <p:nvPr/>
          </p:nvSpPr>
          <p:spPr bwMode="auto">
            <a:xfrm>
              <a:off x="7092379" y="2745606"/>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7" name="Oval 130"/>
            <p:cNvSpPr>
              <a:spLocks noChangeArrowheads="1"/>
            </p:cNvSpPr>
            <p:nvPr/>
          </p:nvSpPr>
          <p:spPr bwMode="auto">
            <a:xfrm>
              <a:off x="7325742" y="2653531"/>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8" name="TextBox 149"/>
            <p:cNvSpPr txBox="1">
              <a:spLocks noChangeArrowheads="1"/>
            </p:cNvSpPr>
            <p:nvPr/>
          </p:nvSpPr>
          <p:spPr bwMode="auto">
            <a:xfrm>
              <a:off x="6646292" y="2869431"/>
              <a:ext cx="493607" cy="493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endParaRPr kumimoji="1" lang="zh-CN" altLang="en-US" sz="2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19" name="Oval 202"/>
            <p:cNvSpPr>
              <a:spLocks noChangeArrowheads="1"/>
            </p:cNvSpPr>
            <p:nvPr/>
          </p:nvSpPr>
          <p:spPr bwMode="auto">
            <a:xfrm>
              <a:off x="7790879" y="2439219"/>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20" name="直接连接符 117"/>
            <p:cNvCxnSpPr>
              <a:cxnSpLocks noChangeShapeType="1"/>
            </p:cNvCxnSpPr>
            <p:nvPr/>
          </p:nvCxnSpPr>
          <p:spPr bwMode="auto">
            <a:xfrm flipH="1">
              <a:off x="4625404" y="1472431"/>
              <a:ext cx="4763" cy="2076450"/>
            </a:xfrm>
            <a:prstGeom prst="line">
              <a:avLst/>
            </a:prstGeom>
            <a:noFill/>
            <a:ln w="19050" algn="ctr">
              <a:solidFill>
                <a:srgbClr val="000000"/>
              </a:solidFill>
              <a:prstDash val="dash"/>
              <a:round/>
            </a:ln>
            <a:extLst>
              <a:ext uri="{909E8E84-426E-40DD-AFC4-6F175D3DCCD1}">
                <a14:hiddenFill xmlns:a14="http://schemas.microsoft.com/office/drawing/2010/main">
                  <a:noFill/>
                </a14:hiddenFill>
              </a:ext>
            </a:extLst>
          </p:spPr>
        </p:cxnSp>
        <p:cxnSp>
          <p:nvCxnSpPr>
            <p:cNvPr id="321" name="直接连接符 119"/>
            <p:cNvCxnSpPr>
              <a:cxnSpLocks noChangeShapeType="1"/>
            </p:cNvCxnSpPr>
            <p:nvPr/>
          </p:nvCxnSpPr>
          <p:spPr bwMode="auto">
            <a:xfrm>
              <a:off x="2796604" y="2229669"/>
              <a:ext cx="0" cy="1306512"/>
            </a:xfrm>
            <a:prstGeom prst="line">
              <a:avLst/>
            </a:prstGeom>
            <a:noFill/>
            <a:ln w="19050" algn="ctr">
              <a:solidFill>
                <a:srgbClr val="000000"/>
              </a:solidFill>
              <a:prstDash val="dash"/>
              <a:round/>
            </a:ln>
            <a:extLst>
              <a:ext uri="{909E8E84-426E-40DD-AFC4-6F175D3DCCD1}">
                <a14:hiddenFill xmlns:a14="http://schemas.microsoft.com/office/drawing/2010/main">
                  <a:noFill/>
                </a14:hiddenFill>
              </a:ext>
            </a:extLst>
          </p:spPr>
        </p:cxnSp>
        <p:sp>
          <p:nvSpPr>
            <p:cNvPr id="279" name="Text Box 209"/>
            <p:cNvSpPr txBox="1">
              <a:spLocks noChangeArrowheads="1"/>
            </p:cNvSpPr>
            <p:nvPr/>
          </p:nvSpPr>
          <p:spPr bwMode="auto">
            <a:xfrm>
              <a:off x="408856" y="3033515"/>
              <a:ext cx="1066799" cy="377560"/>
            </a:xfrm>
            <a:prstGeom prst="rect">
              <a:avLst/>
            </a:prstGeom>
            <a:solidFill>
              <a:srgbClr val="FFFF66"/>
            </a:solidFill>
            <a:ln w="9525">
              <a:solidFill>
                <a:srgbClr val="000000"/>
              </a:solidFill>
              <a:miter lim="800000"/>
            </a:ln>
            <a:effectLst>
              <a:outerShdw dist="53882" dir="2700000" algn="ctr" rotWithShape="0">
                <a:srgbClr val="808080"/>
              </a:outerShdw>
            </a:effectLst>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000" b="1" i="0" u="none" strike="noStrike" kern="0" cap="none" spc="0" normalizeH="0" baseline="0" noProof="0" dirty="0">
                  <a:ln>
                    <a:noFill/>
                  </a:ln>
                  <a:solidFill>
                    <a:sysClr val="windowText" lastClr="000000"/>
                  </a:solidFill>
                  <a:effectLst/>
                  <a:uLnTx/>
                  <a:uFillTx/>
                  <a:ea typeface="宋体" panose="02010600030101010101" pitchFamily="2" charset="-122"/>
                </a:rPr>
                <a:t>慢开始</a:t>
              </a:r>
              <a:endParaRPr kumimoji="0" lang="zh-CN" altLang="en-US" sz="2000" b="1" i="0" u="none" strike="noStrike" kern="0" cap="none" spc="0" normalizeH="0" baseline="0" noProof="0" dirty="0">
                <a:ln>
                  <a:noFill/>
                </a:ln>
                <a:solidFill>
                  <a:sysClr val="windowText" lastClr="000000"/>
                </a:solidFill>
                <a:effectLst/>
                <a:uLnTx/>
                <a:uFillTx/>
                <a:ea typeface="宋体" panose="02010600030101010101" pitchFamily="2" charset="-122"/>
              </a:endParaRPr>
            </a:p>
          </p:txBody>
        </p:sp>
        <p:sp>
          <p:nvSpPr>
            <p:cNvPr id="292" name="Text Box 209"/>
            <p:cNvSpPr txBox="1">
              <a:spLocks noChangeArrowheads="1"/>
            </p:cNvSpPr>
            <p:nvPr/>
          </p:nvSpPr>
          <p:spPr bwMode="auto">
            <a:xfrm>
              <a:off x="3436367" y="3012306"/>
              <a:ext cx="1066800" cy="377560"/>
            </a:xfrm>
            <a:prstGeom prst="rect">
              <a:avLst/>
            </a:prstGeom>
            <a:solidFill>
              <a:srgbClr val="FFFF66"/>
            </a:solidFill>
            <a:ln w="9525">
              <a:solidFill>
                <a:srgbClr val="000000"/>
              </a:solidFill>
              <a:miter lim="800000"/>
            </a:ln>
            <a:effectLst>
              <a:outerShdw dist="53882" dir="2700000" algn="ctr" rotWithShape="0">
                <a:srgbClr val="808080"/>
              </a:outerShdw>
            </a:effectLst>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000" b="1" i="0" u="none" strike="noStrike" kern="0" cap="none" spc="0" normalizeH="0" baseline="0" noProof="0" dirty="0">
                  <a:ln>
                    <a:noFill/>
                  </a:ln>
                  <a:solidFill>
                    <a:sysClr val="windowText" lastClr="000000"/>
                  </a:solidFill>
                  <a:effectLst/>
                  <a:uLnTx/>
                  <a:uFillTx/>
                  <a:ea typeface="宋体" panose="02010600030101010101" pitchFamily="2" charset="-122"/>
                </a:rPr>
                <a:t>慢开始</a:t>
              </a:r>
              <a:endParaRPr kumimoji="0" lang="zh-CN" altLang="en-US" sz="2000" b="1" i="0" u="none" strike="noStrike" kern="0" cap="none" spc="0" normalizeH="0" baseline="0" noProof="0" dirty="0">
                <a:ln>
                  <a:noFill/>
                </a:ln>
                <a:solidFill>
                  <a:sysClr val="windowText" lastClr="000000"/>
                </a:solidFill>
                <a:effectLst/>
                <a:uLnTx/>
                <a:uFillTx/>
                <a:ea typeface="宋体" panose="02010600030101010101" pitchFamily="2" charset="-122"/>
              </a:endParaRPr>
            </a:p>
          </p:txBody>
        </p:sp>
      </p:grpSp>
      <p:sp>
        <p:nvSpPr>
          <p:cNvPr id="124" name="Text Box 4"/>
          <p:cNvSpPr txBox="1">
            <a:spLocks noChangeArrowheads="1"/>
          </p:cNvSpPr>
          <p:nvPr/>
        </p:nvSpPr>
        <p:spPr bwMode="auto">
          <a:xfrm>
            <a:off x="842392" y="4360069"/>
            <a:ext cx="8647112"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kumimoji="0" lang="zh-CN" altLang="en-US" sz="2800" dirty="0">
                <a:solidFill>
                  <a:srgbClr val="000099"/>
                </a:solidFill>
                <a:latin typeface="Arial" panose="020B0604020202020204" pitchFamily="34" charset="0"/>
                <a:ea typeface="黑体" panose="02010609060101010101" pitchFamily="2" charset="-122"/>
              </a:rPr>
              <a:t>发送端的发送窗口不能超过拥塞窗口 </a:t>
            </a:r>
            <a:r>
              <a:rPr kumimoji="0" lang="en-US" altLang="zh-CN" sz="2800" dirty="0" err="1">
                <a:solidFill>
                  <a:srgbClr val="000099"/>
                </a:solidFill>
                <a:latin typeface="Arial" panose="020B0604020202020204" pitchFamily="34" charset="0"/>
                <a:ea typeface="黑体" panose="02010609060101010101" pitchFamily="2" charset="-122"/>
              </a:rPr>
              <a:t>cwnd</a:t>
            </a:r>
            <a:r>
              <a:rPr kumimoji="0" lang="en-US" altLang="zh-CN" sz="2800" dirty="0">
                <a:solidFill>
                  <a:srgbClr val="000099"/>
                </a:solidFill>
                <a:latin typeface="Arial" panose="020B0604020202020204" pitchFamily="34" charset="0"/>
                <a:ea typeface="黑体" panose="02010609060101010101" pitchFamily="2" charset="-122"/>
              </a:rPr>
              <a:t> </a:t>
            </a:r>
            <a:r>
              <a:rPr kumimoji="0" lang="zh-CN" altLang="en-US" sz="2800" dirty="0">
                <a:solidFill>
                  <a:srgbClr val="000099"/>
                </a:solidFill>
                <a:latin typeface="Arial" panose="020B0604020202020204" pitchFamily="34" charset="0"/>
                <a:ea typeface="黑体" panose="02010609060101010101" pitchFamily="2" charset="-122"/>
              </a:rPr>
              <a:t>和接收端窗口 </a:t>
            </a:r>
            <a:r>
              <a:rPr kumimoji="0" lang="en-US" altLang="zh-CN" sz="2800" dirty="0" err="1">
                <a:solidFill>
                  <a:srgbClr val="000099"/>
                </a:solidFill>
                <a:latin typeface="Arial" panose="020B0604020202020204" pitchFamily="34" charset="0"/>
                <a:ea typeface="黑体" panose="02010609060101010101" pitchFamily="2" charset="-122"/>
              </a:rPr>
              <a:t>rwnd</a:t>
            </a:r>
            <a:r>
              <a:rPr kumimoji="0" lang="en-US" altLang="zh-CN" sz="2800" dirty="0">
                <a:solidFill>
                  <a:srgbClr val="000099"/>
                </a:solidFill>
                <a:latin typeface="Arial" panose="020B0604020202020204" pitchFamily="34" charset="0"/>
                <a:ea typeface="黑体" panose="02010609060101010101" pitchFamily="2" charset="-122"/>
              </a:rPr>
              <a:t> </a:t>
            </a:r>
            <a:r>
              <a:rPr kumimoji="0" lang="zh-CN" altLang="en-US" sz="2800" dirty="0">
                <a:solidFill>
                  <a:srgbClr val="000099"/>
                </a:solidFill>
                <a:latin typeface="Arial" panose="020B0604020202020204" pitchFamily="34" charset="0"/>
                <a:ea typeface="黑体" panose="02010609060101010101" pitchFamily="2" charset="-122"/>
              </a:rPr>
              <a:t>中的最小值。我们假定接收端窗口足够大，因此现在发送窗口的数值等于拥塞窗口的数值。</a:t>
            </a:r>
            <a:endParaRPr kumimoji="0" lang="zh-CN" altLang="en-US" sz="2800" dirty="0">
              <a:solidFill>
                <a:srgbClr val="000099"/>
              </a:solidFill>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zh-CN" altLang="en-US" dirty="0" smtClean="0"/>
              <a:t>运</a:t>
            </a:r>
            <a:r>
              <a:rPr lang="zh-CN" altLang="en-US" dirty="0"/>
              <a:t>输层的端口 </a:t>
            </a:r>
            <a:endParaRPr lang="zh-CN" altLang="en-US" dirty="0"/>
          </a:p>
        </p:txBody>
      </p:sp>
      <p:sp>
        <p:nvSpPr>
          <p:cNvPr id="142339" name="Rectangle 3"/>
          <p:cNvSpPr>
            <a:spLocks noGrp="1" noChangeArrowheads="1"/>
          </p:cNvSpPr>
          <p:nvPr>
            <p:ph idx="1"/>
          </p:nvPr>
        </p:nvSpPr>
        <p:spPr/>
        <p:txBody>
          <a:bodyPr/>
          <a:lstStyle/>
          <a:p>
            <a:pPr>
              <a:spcBef>
                <a:spcPts val="1200"/>
              </a:spcBef>
            </a:pPr>
            <a:r>
              <a:rPr lang="zh-CN" altLang="en-US" sz="3000" dirty="0"/>
              <a:t>运行在计算机中的进程是用</a:t>
            </a:r>
            <a:r>
              <a:rPr lang="zh-CN" altLang="en-US" sz="3000" dirty="0">
                <a:solidFill>
                  <a:srgbClr val="FF0000"/>
                </a:solidFill>
              </a:rPr>
              <a:t>进程标识符</a:t>
            </a:r>
            <a:r>
              <a:rPr lang="zh-CN" altLang="en-US" sz="3000" dirty="0"/>
              <a:t>来标志的。</a:t>
            </a:r>
            <a:endParaRPr lang="zh-CN" altLang="en-US" sz="3000" dirty="0"/>
          </a:p>
          <a:p>
            <a:pPr>
              <a:spcBef>
                <a:spcPts val="1200"/>
              </a:spcBef>
            </a:pPr>
            <a:r>
              <a:rPr lang="zh-CN" altLang="en-US" sz="3000" dirty="0">
                <a:solidFill>
                  <a:srgbClr val="FF0000"/>
                </a:solidFill>
              </a:rPr>
              <a:t>但</a:t>
            </a:r>
            <a:r>
              <a:rPr lang="zh-CN" altLang="en-US" sz="3000" dirty="0" smtClean="0">
                <a:solidFill>
                  <a:srgbClr val="FF0000"/>
                </a:solidFill>
              </a:rPr>
              <a:t>运行</a:t>
            </a:r>
            <a:r>
              <a:rPr lang="zh-CN" altLang="en-US" sz="3000" dirty="0">
                <a:solidFill>
                  <a:srgbClr val="FF0000"/>
                </a:solidFill>
              </a:rPr>
              <a:t>在应用层的各种应用进程却不应当让计算机操作系统指派它的进程标识符。</a:t>
            </a:r>
            <a:r>
              <a:rPr lang="zh-CN" altLang="en-US" sz="3000" dirty="0"/>
              <a:t>这是因为</a:t>
            </a:r>
            <a:r>
              <a:rPr lang="zh-CN" altLang="en-US" sz="3000" dirty="0" smtClean="0"/>
              <a:t>在互联网上</a:t>
            </a:r>
            <a:r>
              <a:rPr lang="zh-CN" altLang="en-US" sz="3000" dirty="0"/>
              <a:t>使用的计算机的操作系统种类很多，而不同的操作系统又使用不同格式的进程标识符。</a:t>
            </a:r>
            <a:endParaRPr lang="zh-CN" altLang="en-US" sz="3000" dirty="0"/>
          </a:p>
          <a:p>
            <a:pPr>
              <a:spcBef>
                <a:spcPts val="1200"/>
              </a:spcBef>
            </a:pPr>
            <a:r>
              <a:rPr lang="zh-CN" altLang="en-US" sz="3000" dirty="0"/>
              <a:t>为了使运行不同操作系统的计算机的应用进程能够互相通信，就</a:t>
            </a:r>
            <a:r>
              <a:rPr lang="zh-CN" altLang="en-US" sz="3000" dirty="0">
                <a:solidFill>
                  <a:srgbClr val="FF0000"/>
                </a:solidFill>
              </a:rPr>
              <a:t>必须用统一的方法</a:t>
            </a:r>
            <a:r>
              <a:rPr lang="zh-CN" altLang="en-US" sz="3000" dirty="0"/>
              <a:t>对 </a:t>
            </a:r>
            <a:r>
              <a:rPr lang="en-US" altLang="zh-CN" sz="3000" dirty="0"/>
              <a:t>TCP/IP </a:t>
            </a:r>
            <a:r>
              <a:rPr lang="zh-CN" altLang="en-US" sz="3000" dirty="0"/>
              <a:t>体系的应用进程进行标志。 </a:t>
            </a:r>
            <a:endParaRPr lang="zh-CN" altLang="en-US" sz="3000"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txBox="1">
            <a:spLocks noChangeArrowheads="1"/>
          </p:cNvSpPr>
          <p:nvPr/>
        </p:nvSpPr>
        <p:spPr bwMode="auto">
          <a:xfrm>
            <a:off x="417512" y="152400"/>
            <a:ext cx="9144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2pPr>
            <a:lvl3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3pPr>
            <a:lvl4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4pPr>
            <a:lvl5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0" cap="none" spc="0" normalizeH="0" baseline="0" noProof="0" smtClean="0">
                <a:ln>
                  <a:noFill/>
                </a:ln>
                <a:solidFill>
                  <a:srgbClr val="333399"/>
                </a:solidFill>
                <a:effectLst/>
                <a:uLnTx/>
                <a:uFillTx/>
                <a:latin typeface="Tahoma" panose="020B0604030504040204"/>
                <a:ea typeface="黑体" panose="02010609060101010101" pitchFamily="2" charset="-122"/>
                <a:cs typeface="+mj-cs"/>
              </a:rPr>
              <a:t>慢开始和拥塞避免算法的实现举例 </a:t>
            </a:r>
            <a:endParaRPr kumimoji="1" lang="zh-CN" altLang="en-US" sz="3200" b="1" i="0" u="none" strike="noStrike" kern="0" cap="none" spc="0" normalizeH="0" baseline="0" noProof="0" smtClean="0">
              <a:ln>
                <a:noFill/>
              </a:ln>
              <a:solidFill>
                <a:srgbClr val="333399"/>
              </a:solidFill>
              <a:effectLst/>
              <a:uLnTx/>
              <a:uFillTx/>
              <a:latin typeface="Tahoma" panose="020B0604030504040204"/>
              <a:ea typeface="黑体" panose="02010609060101010101" pitchFamily="2" charset="-122"/>
              <a:cs typeface="+mj-cs"/>
            </a:endParaRPr>
          </a:p>
        </p:txBody>
      </p:sp>
      <p:sp>
        <p:nvSpPr>
          <p:cNvPr id="123" name="Text Box 4"/>
          <p:cNvSpPr txBox="1">
            <a:spLocks noChangeArrowheads="1"/>
          </p:cNvSpPr>
          <p:nvPr/>
        </p:nvSpPr>
        <p:spPr bwMode="auto">
          <a:xfrm>
            <a:off x="842391" y="4365104"/>
            <a:ext cx="864711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在执行</a:t>
            </a:r>
            <a:r>
              <a:rPr kumimoji="0" lang="zh-CN" altLang="en-US" sz="2800" b="1" i="0" u="none" strike="noStrike" kern="0" cap="none" spc="0" normalizeH="0" baseline="0" noProof="0" dirty="0">
                <a:ln>
                  <a:noFill/>
                </a:ln>
                <a:solidFill>
                  <a:srgbClr val="FF0000"/>
                </a:solidFill>
                <a:effectLst/>
                <a:uLnTx/>
                <a:uFillTx/>
                <a:latin typeface="Arial" panose="020B0604020202020204" pitchFamily="34" charset="0"/>
                <a:ea typeface="黑体" panose="02010609060101010101" pitchFamily="2" charset="-122"/>
              </a:rPr>
              <a:t>慢开始</a:t>
            </a:r>
            <a:r>
              <a:rPr kumimoji="0" lang="zh-CN" altLang="en-US"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算法时，拥塞窗口 </a:t>
            </a:r>
            <a:r>
              <a:rPr kumimoji="0" lang="en-US" altLang="zh-CN" sz="2800" b="1" i="0" u="none" strike="noStrike" kern="0" cap="none" spc="0" normalizeH="0" baseline="0" noProof="0" dirty="0" err="1">
                <a:ln>
                  <a:noFill/>
                </a:ln>
                <a:solidFill>
                  <a:srgbClr val="000099"/>
                </a:solidFill>
                <a:effectLst/>
                <a:uLnTx/>
                <a:uFillTx/>
                <a:latin typeface="Arial" panose="020B0604020202020204" pitchFamily="34" charset="0"/>
                <a:ea typeface="黑体" panose="02010609060101010101" pitchFamily="2" charset="-122"/>
              </a:rPr>
              <a:t>cwnd</a:t>
            </a:r>
            <a:r>
              <a:rPr kumimoji="0" lang="en-US" altLang="zh-CN"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=1</a:t>
            </a:r>
            <a:r>
              <a:rPr kumimoji="0" lang="zh-CN" altLang="en-US"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，发送第一个报文</a:t>
            </a:r>
            <a:r>
              <a:rPr kumimoji="0" lang="zh-CN" altLang="en-US" sz="2800" b="1" i="0" u="none" strike="noStrike" kern="0" cap="none" spc="0" normalizeH="0" baseline="0" noProof="0" dirty="0" smtClean="0">
                <a:ln>
                  <a:noFill/>
                </a:ln>
                <a:solidFill>
                  <a:srgbClr val="000099"/>
                </a:solidFill>
                <a:effectLst/>
                <a:uLnTx/>
                <a:uFillTx/>
                <a:latin typeface="Arial" panose="020B0604020202020204" pitchFamily="34" charset="0"/>
                <a:ea typeface="黑体" panose="02010609060101010101" pitchFamily="2" charset="-122"/>
              </a:rPr>
              <a:t>段</a:t>
            </a:r>
            <a:r>
              <a:rPr kumimoji="0" lang="zh-CN" altLang="en-US" sz="2800" kern="0" dirty="0">
                <a:solidFill>
                  <a:srgbClr val="000099"/>
                </a:solidFill>
                <a:latin typeface="Arial" panose="020B0604020202020204" pitchFamily="34" charset="0"/>
                <a:ea typeface="黑体" panose="02010609060101010101" pitchFamily="2" charset="-122"/>
              </a:rPr>
              <a:t>。</a:t>
            </a:r>
            <a:endParaRPr kumimoji="0" lang="zh-CN" altLang="en-US"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endParaRPr>
          </a:p>
        </p:txBody>
      </p:sp>
      <p:grpSp>
        <p:nvGrpSpPr>
          <p:cNvPr id="126" name="组合 125"/>
          <p:cNvGrpSpPr/>
          <p:nvPr/>
        </p:nvGrpSpPr>
        <p:grpSpPr>
          <a:xfrm>
            <a:off x="272479" y="836711"/>
            <a:ext cx="9536759" cy="3321087"/>
            <a:chOff x="272479" y="836711"/>
            <a:chExt cx="9536759" cy="3321087"/>
          </a:xfrm>
        </p:grpSpPr>
        <p:sp>
          <p:nvSpPr>
            <p:cNvPr id="127" name="Text Box 140"/>
            <p:cNvSpPr txBox="1">
              <a:spLocks noChangeArrowheads="1"/>
            </p:cNvSpPr>
            <p:nvPr/>
          </p:nvSpPr>
          <p:spPr bwMode="auto">
            <a:xfrm>
              <a:off x="4863078" y="985683"/>
              <a:ext cx="115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rPr>
                <a:t>超时</a:t>
              </a:r>
              <a:endParaRPr kumimoji="1" lang="zh-CN" altLang="en-US" sz="2000" b="1" i="0" u="none" strike="noStrike" kern="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endParaRPr>
            </a:p>
          </p:txBody>
        </p:sp>
        <p:sp>
          <p:nvSpPr>
            <p:cNvPr id="128" name="Line 2"/>
            <p:cNvSpPr>
              <a:spLocks noChangeShapeType="1"/>
            </p:cNvSpPr>
            <p:nvPr/>
          </p:nvSpPr>
          <p:spPr bwMode="auto">
            <a:xfrm flipV="1">
              <a:off x="1920153" y="3803111"/>
              <a:ext cx="6358624" cy="5046"/>
            </a:xfrm>
            <a:prstGeom prst="line">
              <a:avLst/>
            </a:prstGeom>
            <a:noFill/>
            <a:ln w="19050">
              <a:solidFill>
                <a:srgbClr val="000000"/>
              </a:solidFill>
              <a:rou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29" name="Line 3"/>
            <p:cNvSpPr>
              <a:spLocks noChangeShapeType="1"/>
            </p:cNvSpPr>
            <p:nvPr/>
          </p:nvSpPr>
          <p:spPr bwMode="auto">
            <a:xfrm>
              <a:off x="1918528" y="1177019"/>
              <a:ext cx="1626" cy="2631138"/>
            </a:xfrm>
            <a:prstGeom prst="line">
              <a:avLst/>
            </a:prstGeom>
            <a:noFill/>
            <a:ln w="19050">
              <a:solidFill>
                <a:srgbClr val="000000"/>
              </a:solidFill>
              <a:round/>
              <a:head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30" name="Line 4"/>
            <p:cNvSpPr>
              <a:spLocks noChangeShapeType="1"/>
            </p:cNvSpPr>
            <p:nvPr/>
          </p:nvSpPr>
          <p:spPr bwMode="auto">
            <a:xfrm>
              <a:off x="2154153" y="3727407"/>
              <a:ext cx="0" cy="8075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31" name="Line 5"/>
            <p:cNvSpPr>
              <a:spLocks noChangeShapeType="1"/>
            </p:cNvSpPr>
            <p:nvPr/>
          </p:nvSpPr>
          <p:spPr bwMode="auto">
            <a:xfrm>
              <a:off x="238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32" name="Line 6"/>
            <p:cNvSpPr>
              <a:spLocks noChangeShapeType="1"/>
            </p:cNvSpPr>
            <p:nvPr/>
          </p:nvSpPr>
          <p:spPr bwMode="auto">
            <a:xfrm>
              <a:off x="262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33" name="Line 7"/>
            <p:cNvSpPr>
              <a:spLocks noChangeShapeType="1"/>
            </p:cNvSpPr>
            <p:nvPr/>
          </p:nvSpPr>
          <p:spPr bwMode="auto">
            <a:xfrm>
              <a:off x="285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34" name="Line 8"/>
            <p:cNvSpPr>
              <a:spLocks noChangeShapeType="1"/>
            </p:cNvSpPr>
            <p:nvPr/>
          </p:nvSpPr>
          <p:spPr bwMode="auto">
            <a:xfrm>
              <a:off x="309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35" name="Line 9"/>
            <p:cNvSpPr>
              <a:spLocks noChangeShapeType="1"/>
            </p:cNvSpPr>
            <p:nvPr/>
          </p:nvSpPr>
          <p:spPr bwMode="auto">
            <a:xfrm>
              <a:off x="332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36" name="Line 10"/>
            <p:cNvSpPr>
              <a:spLocks noChangeShapeType="1"/>
            </p:cNvSpPr>
            <p:nvPr/>
          </p:nvSpPr>
          <p:spPr bwMode="auto">
            <a:xfrm>
              <a:off x="355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37" name="Line 11"/>
            <p:cNvSpPr>
              <a:spLocks noChangeShapeType="1"/>
            </p:cNvSpPr>
            <p:nvPr/>
          </p:nvSpPr>
          <p:spPr bwMode="auto">
            <a:xfrm>
              <a:off x="379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38" name="Line 12"/>
            <p:cNvSpPr>
              <a:spLocks noChangeShapeType="1"/>
            </p:cNvSpPr>
            <p:nvPr/>
          </p:nvSpPr>
          <p:spPr bwMode="auto">
            <a:xfrm>
              <a:off x="402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39" name="Line 13"/>
            <p:cNvSpPr>
              <a:spLocks noChangeShapeType="1"/>
            </p:cNvSpPr>
            <p:nvPr/>
          </p:nvSpPr>
          <p:spPr bwMode="auto">
            <a:xfrm>
              <a:off x="426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40" name="Line 14"/>
            <p:cNvSpPr>
              <a:spLocks noChangeShapeType="1"/>
            </p:cNvSpPr>
            <p:nvPr/>
          </p:nvSpPr>
          <p:spPr bwMode="auto">
            <a:xfrm>
              <a:off x="449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41" name="Line 15"/>
            <p:cNvSpPr>
              <a:spLocks noChangeShapeType="1"/>
            </p:cNvSpPr>
            <p:nvPr/>
          </p:nvSpPr>
          <p:spPr bwMode="auto">
            <a:xfrm>
              <a:off x="472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42" name="Line 16"/>
            <p:cNvSpPr>
              <a:spLocks noChangeShapeType="1"/>
            </p:cNvSpPr>
            <p:nvPr/>
          </p:nvSpPr>
          <p:spPr bwMode="auto">
            <a:xfrm>
              <a:off x="496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43" name="Line 17"/>
            <p:cNvSpPr>
              <a:spLocks noChangeShapeType="1"/>
            </p:cNvSpPr>
            <p:nvPr/>
          </p:nvSpPr>
          <p:spPr bwMode="auto">
            <a:xfrm>
              <a:off x="5196153" y="3727407"/>
              <a:ext cx="0" cy="8075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44" name="Line 18"/>
            <p:cNvSpPr>
              <a:spLocks noChangeShapeType="1"/>
            </p:cNvSpPr>
            <p:nvPr/>
          </p:nvSpPr>
          <p:spPr bwMode="auto">
            <a:xfrm>
              <a:off x="543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45" name="Line 19"/>
            <p:cNvSpPr>
              <a:spLocks noChangeShapeType="1"/>
            </p:cNvSpPr>
            <p:nvPr/>
          </p:nvSpPr>
          <p:spPr bwMode="auto">
            <a:xfrm>
              <a:off x="566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46" name="Line 20"/>
            <p:cNvSpPr>
              <a:spLocks noChangeShapeType="1"/>
            </p:cNvSpPr>
            <p:nvPr/>
          </p:nvSpPr>
          <p:spPr bwMode="auto">
            <a:xfrm>
              <a:off x="589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47" name="Line 21"/>
            <p:cNvSpPr>
              <a:spLocks noChangeShapeType="1"/>
            </p:cNvSpPr>
            <p:nvPr/>
          </p:nvSpPr>
          <p:spPr bwMode="auto">
            <a:xfrm>
              <a:off x="613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48" name="Line 22"/>
            <p:cNvSpPr>
              <a:spLocks noChangeShapeType="1"/>
            </p:cNvSpPr>
            <p:nvPr/>
          </p:nvSpPr>
          <p:spPr bwMode="auto">
            <a:xfrm>
              <a:off x="636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49" name="Line 23"/>
            <p:cNvSpPr>
              <a:spLocks noChangeShapeType="1"/>
            </p:cNvSpPr>
            <p:nvPr/>
          </p:nvSpPr>
          <p:spPr bwMode="auto">
            <a:xfrm>
              <a:off x="660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50" name="Line 24"/>
            <p:cNvSpPr>
              <a:spLocks noChangeShapeType="1"/>
            </p:cNvSpPr>
            <p:nvPr/>
          </p:nvSpPr>
          <p:spPr bwMode="auto">
            <a:xfrm>
              <a:off x="683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51" name="Line 25"/>
            <p:cNvSpPr>
              <a:spLocks noChangeShapeType="1"/>
            </p:cNvSpPr>
            <p:nvPr/>
          </p:nvSpPr>
          <p:spPr bwMode="auto">
            <a:xfrm>
              <a:off x="7068152"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52" name="Line 40"/>
            <p:cNvSpPr>
              <a:spLocks noChangeShapeType="1"/>
            </p:cNvSpPr>
            <p:nvPr/>
          </p:nvSpPr>
          <p:spPr bwMode="auto">
            <a:xfrm>
              <a:off x="1920153" y="340440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53" name="Line 41"/>
            <p:cNvSpPr>
              <a:spLocks noChangeShapeType="1"/>
            </p:cNvSpPr>
            <p:nvPr/>
          </p:nvSpPr>
          <p:spPr bwMode="auto">
            <a:xfrm>
              <a:off x="1920153" y="3000647"/>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54" name="Line 42"/>
            <p:cNvSpPr>
              <a:spLocks noChangeShapeType="1"/>
            </p:cNvSpPr>
            <p:nvPr/>
          </p:nvSpPr>
          <p:spPr bwMode="auto">
            <a:xfrm>
              <a:off x="1920153" y="259689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55" name="Line 43"/>
            <p:cNvSpPr>
              <a:spLocks noChangeShapeType="1"/>
            </p:cNvSpPr>
            <p:nvPr/>
          </p:nvSpPr>
          <p:spPr bwMode="auto">
            <a:xfrm>
              <a:off x="1920153" y="2193137"/>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56" name="Line 44"/>
            <p:cNvSpPr>
              <a:spLocks noChangeShapeType="1"/>
            </p:cNvSpPr>
            <p:nvPr/>
          </p:nvSpPr>
          <p:spPr bwMode="auto">
            <a:xfrm>
              <a:off x="1920153" y="178938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57" name="Line 45"/>
            <p:cNvSpPr>
              <a:spLocks noChangeShapeType="1"/>
            </p:cNvSpPr>
            <p:nvPr/>
          </p:nvSpPr>
          <p:spPr bwMode="auto">
            <a:xfrm>
              <a:off x="1920153" y="1385626"/>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58" name="Text Box 77"/>
            <p:cNvSpPr txBox="1">
              <a:spLocks noChangeArrowheads="1"/>
            </p:cNvSpPr>
            <p:nvPr/>
          </p:nvSpPr>
          <p:spPr bwMode="auto">
            <a:xfrm>
              <a:off x="2241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2</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59" name="Text Box 78"/>
            <p:cNvSpPr txBox="1">
              <a:spLocks noChangeArrowheads="1"/>
            </p:cNvSpPr>
            <p:nvPr/>
          </p:nvSpPr>
          <p:spPr bwMode="auto">
            <a:xfrm>
              <a:off x="2709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4</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60" name="Text Box 79"/>
            <p:cNvSpPr txBox="1">
              <a:spLocks noChangeArrowheads="1"/>
            </p:cNvSpPr>
            <p:nvPr/>
          </p:nvSpPr>
          <p:spPr bwMode="auto">
            <a:xfrm>
              <a:off x="3177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6</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61" name="Text Box 80"/>
            <p:cNvSpPr txBox="1">
              <a:spLocks noChangeArrowheads="1"/>
            </p:cNvSpPr>
            <p:nvPr/>
          </p:nvSpPr>
          <p:spPr bwMode="auto">
            <a:xfrm>
              <a:off x="3658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8</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62" name="Text Box 81"/>
            <p:cNvSpPr txBox="1">
              <a:spLocks noChangeArrowheads="1"/>
            </p:cNvSpPr>
            <p:nvPr/>
          </p:nvSpPr>
          <p:spPr bwMode="auto">
            <a:xfrm>
              <a:off x="4048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10</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63" name="Text Box 82"/>
            <p:cNvSpPr txBox="1">
              <a:spLocks noChangeArrowheads="1"/>
            </p:cNvSpPr>
            <p:nvPr/>
          </p:nvSpPr>
          <p:spPr bwMode="auto">
            <a:xfrm>
              <a:off x="455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12</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64" name="Text Box 83"/>
            <p:cNvSpPr txBox="1">
              <a:spLocks noChangeArrowheads="1"/>
            </p:cNvSpPr>
            <p:nvPr/>
          </p:nvSpPr>
          <p:spPr bwMode="auto">
            <a:xfrm>
              <a:off x="4997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14</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65" name="Text Box 84"/>
            <p:cNvSpPr txBox="1">
              <a:spLocks noChangeArrowheads="1"/>
            </p:cNvSpPr>
            <p:nvPr/>
          </p:nvSpPr>
          <p:spPr bwMode="auto">
            <a:xfrm>
              <a:off x="546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16</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66" name="Text Box 85"/>
            <p:cNvSpPr txBox="1">
              <a:spLocks noChangeArrowheads="1"/>
            </p:cNvSpPr>
            <p:nvPr/>
          </p:nvSpPr>
          <p:spPr bwMode="auto">
            <a:xfrm>
              <a:off x="5950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18</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67" name="Text Box 86"/>
            <p:cNvSpPr txBox="1">
              <a:spLocks noChangeArrowheads="1"/>
            </p:cNvSpPr>
            <p:nvPr/>
          </p:nvSpPr>
          <p:spPr bwMode="auto">
            <a:xfrm>
              <a:off x="6418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20</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68" name="Text Box 87"/>
            <p:cNvSpPr txBox="1">
              <a:spLocks noChangeArrowheads="1"/>
            </p:cNvSpPr>
            <p:nvPr/>
          </p:nvSpPr>
          <p:spPr bwMode="auto">
            <a:xfrm>
              <a:off x="6873153" y="3757688"/>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22</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69" name="Text Box 89"/>
            <p:cNvSpPr txBox="1">
              <a:spLocks noChangeArrowheads="1"/>
            </p:cNvSpPr>
            <p:nvPr/>
          </p:nvSpPr>
          <p:spPr bwMode="auto">
            <a:xfrm>
              <a:off x="1812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70" name="Text Box 90"/>
            <p:cNvSpPr txBox="1">
              <a:spLocks noChangeArrowheads="1"/>
            </p:cNvSpPr>
            <p:nvPr/>
          </p:nvSpPr>
          <p:spPr bwMode="auto">
            <a:xfrm>
              <a:off x="1647153" y="359114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71" name="Text Box 91"/>
            <p:cNvSpPr txBox="1">
              <a:spLocks noChangeArrowheads="1"/>
            </p:cNvSpPr>
            <p:nvPr/>
          </p:nvSpPr>
          <p:spPr bwMode="auto">
            <a:xfrm>
              <a:off x="1647153" y="3187385"/>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4</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72" name="Text Box 92"/>
            <p:cNvSpPr txBox="1">
              <a:spLocks noChangeArrowheads="1"/>
            </p:cNvSpPr>
            <p:nvPr/>
          </p:nvSpPr>
          <p:spPr bwMode="auto">
            <a:xfrm>
              <a:off x="1647153" y="2797088"/>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8</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73" name="Text Box 93"/>
            <p:cNvSpPr txBox="1">
              <a:spLocks noChangeArrowheads="1"/>
            </p:cNvSpPr>
            <p:nvPr/>
          </p:nvSpPr>
          <p:spPr bwMode="auto">
            <a:xfrm>
              <a:off x="1530153" y="2406791"/>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12</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74" name="Text Box 94"/>
            <p:cNvSpPr txBox="1">
              <a:spLocks noChangeArrowheads="1"/>
            </p:cNvSpPr>
            <p:nvPr/>
          </p:nvSpPr>
          <p:spPr bwMode="auto">
            <a:xfrm>
              <a:off x="1530153" y="201649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16</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75" name="Text Box 95"/>
            <p:cNvSpPr txBox="1">
              <a:spLocks noChangeArrowheads="1"/>
            </p:cNvSpPr>
            <p:nvPr/>
          </p:nvSpPr>
          <p:spPr bwMode="auto">
            <a:xfrm>
              <a:off x="1530153" y="1612739"/>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20</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76" name="Text Box 96"/>
            <p:cNvSpPr txBox="1">
              <a:spLocks noChangeArrowheads="1"/>
            </p:cNvSpPr>
            <p:nvPr/>
          </p:nvSpPr>
          <p:spPr bwMode="auto">
            <a:xfrm>
              <a:off x="1530153" y="120898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24</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77" name="Oval 102"/>
            <p:cNvSpPr>
              <a:spLocks noChangeArrowheads="1"/>
            </p:cNvSpPr>
            <p:nvPr/>
          </p:nvSpPr>
          <p:spPr bwMode="auto">
            <a:xfrm>
              <a:off x="2573403" y="2960272"/>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78" name="Oval 103"/>
            <p:cNvSpPr>
              <a:spLocks noChangeArrowheads="1"/>
            </p:cNvSpPr>
            <p:nvPr/>
          </p:nvSpPr>
          <p:spPr bwMode="auto">
            <a:xfrm>
              <a:off x="2339403" y="336402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79" name="Oval 104"/>
            <p:cNvSpPr>
              <a:spLocks noChangeArrowheads="1"/>
            </p:cNvSpPr>
            <p:nvPr/>
          </p:nvSpPr>
          <p:spPr bwMode="auto">
            <a:xfrm>
              <a:off x="1881153" y="362646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80" name="Oval 105"/>
            <p:cNvSpPr>
              <a:spLocks noChangeArrowheads="1"/>
            </p:cNvSpPr>
            <p:nvPr/>
          </p:nvSpPr>
          <p:spPr bwMode="auto">
            <a:xfrm>
              <a:off x="2095653" y="3555811"/>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81" name="Oval 106"/>
            <p:cNvSpPr>
              <a:spLocks noChangeArrowheads="1"/>
            </p:cNvSpPr>
            <p:nvPr/>
          </p:nvSpPr>
          <p:spPr bwMode="auto">
            <a:xfrm>
              <a:off x="2807403" y="214939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82" name="Oval 107"/>
            <p:cNvSpPr>
              <a:spLocks noChangeArrowheads="1"/>
            </p:cNvSpPr>
            <p:nvPr/>
          </p:nvSpPr>
          <p:spPr bwMode="auto">
            <a:xfrm>
              <a:off x="3041403" y="2041729"/>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83" name="Oval 108"/>
            <p:cNvSpPr>
              <a:spLocks noChangeArrowheads="1"/>
            </p:cNvSpPr>
            <p:nvPr/>
          </p:nvSpPr>
          <p:spPr bwMode="auto">
            <a:xfrm>
              <a:off x="3275403" y="194583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84" name="Oval 109"/>
            <p:cNvSpPr>
              <a:spLocks noChangeArrowheads="1"/>
            </p:cNvSpPr>
            <p:nvPr/>
          </p:nvSpPr>
          <p:spPr bwMode="auto">
            <a:xfrm>
              <a:off x="3748277" y="174396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85" name="Oval 110"/>
            <p:cNvSpPr>
              <a:spLocks noChangeArrowheads="1"/>
            </p:cNvSpPr>
            <p:nvPr/>
          </p:nvSpPr>
          <p:spPr bwMode="auto">
            <a:xfrm>
              <a:off x="3509403" y="184489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86" name="Oval 113"/>
            <p:cNvSpPr>
              <a:spLocks noChangeArrowheads="1"/>
            </p:cNvSpPr>
            <p:nvPr/>
          </p:nvSpPr>
          <p:spPr bwMode="auto">
            <a:xfrm>
              <a:off x="3982277" y="1643021"/>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87" name="Oval 114"/>
            <p:cNvSpPr>
              <a:spLocks noChangeArrowheads="1"/>
            </p:cNvSpPr>
            <p:nvPr/>
          </p:nvSpPr>
          <p:spPr bwMode="auto">
            <a:xfrm>
              <a:off x="4211403" y="154712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88" name="Oval 116"/>
            <p:cNvSpPr>
              <a:spLocks noChangeArrowheads="1"/>
            </p:cNvSpPr>
            <p:nvPr/>
          </p:nvSpPr>
          <p:spPr bwMode="auto">
            <a:xfrm>
              <a:off x="4674527" y="133011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89" name="Oval 117"/>
            <p:cNvSpPr>
              <a:spLocks noChangeArrowheads="1"/>
            </p:cNvSpPr>
            <p:nvPr/>
          </p:nvSpPr>
          <p:spPr bwMode="auto">
            <a:xfrm>
              <a:off x="4445403" y="1431049"/>
              <a:ext cx="91000" cy="94210"/>
            </a:xfrm>
            <a:prstGeom prst="ellipse">
              <a:avLst/>
            </a:prstGeom>
            <a:solidFill>
              <a:srgbClr val="0000FF"/>
            </a:solidFill>
            <a:ln w="2857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90" name="Freeform 118"/>
            <p:cNvSpPr/>
            <p:nvPr/>
          </p:nvSpPr>
          <p:spPr bwMode="auto">
            <a:xfrm>
              <a:off x="1842153" y="1385626"/>
              <a:ext cx="2881124" cy="2304769"/>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91" name="Text Box 134"/>
            <p:cNvSpPr txBox="1">
              <a:spLocks noChangeArrowheads="1"/>
            </p:cNvSpPr>
            <p:nvPr/>
          </p:nvSpPr>
          <p:spPr bwMode="auto">
            <a:xfrm>
              <a:off x="8280402" y="359618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传输轮次</a:t>
              </a:r>
              <a:endParaRPr kumimoji="1" lang="zh-CN" altLang="en-US"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92" name="Text Box 135"/>
            <p:cNvSpPr txBox="1">
              <a:spLocks noChangeArrowheads="1"/>
            </p:cNvSpPr>
            <p:nvPr/>
          </p:nvSpPr>
          <p:spPr bwMode="auto">
            <a:xfrm>
              <a:off x="966278" y="836711"/>
              <a:ext cx="1930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拥塞窗口  </a:t>
              </a:r>
              <a:r>
                <a:rPr kumimoji="1" lang="en-US" altLang="zh-CN" sz="2000" b="1" i="0" u="none" strike="noStrike" kern="0" cap="none" spc="0" normalizeH="0" baseline="0" noProof="0" dirty="0" err="1" smtClean="0">
                  <a:ln>
                    <a:noFill/>
                  </a:ln>
                  <a:solidFill>
                    <a:srgbClr val="000000"/>
                  </a:solidFill>
                  <a:effectLst/>
                  <a:uLnTx/>
                  <a:uFillTx/>
                  <a:latin typeface="Times New Roman" panose="02020603050405020304" pitchFamily="18" charset="0"/>
                  <a:ea typeface="宋体" panose="02010600030101010101" pitchFamily="2" charset="-122"/>
                </a:rPr>
                <a:t>cwnd</a:t>
              </a:r>
              <a:endParaRPr kumimoji="1" lang="en-US" altLang="zh-CN" sz="20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93" name="Text Box 140"/>
            <p:cNvSpPr txBox="1">
              <a:spLocks noChangeArrowheads="1"/>
            </p:cNvSpPr>
            <p:nvPr/>
          </p:nvSpPr>
          <p:spPr bwMode="auto">
            <a:xfrm>
              <a:off x="7049973" y="1815231"/>
              <a:ext cx="11813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rPr>
                <a:t>3-ACK</a:t>
              </a:r>
              <a:endParaRPr kumimoji="1" lang="zh-CN" altLang="en-US" sz="2000" b="1" i="0" u="none" strike="noStrike" kern="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endParaRPr>
            </a:p>
          </p:txBody>
        </p:sp>
        <p:sp>
          <p:nvSpPr>
            <p:cNvPr id="194" name="Rectangle 160"/>
            <p:cNvSpPr>
              <a:spLocks noChangeArrowheads="1"/>
            </p:cNvSpPr>
            <p:nvPr/>
          </p:nvSpPr>
          <p:spPr bwMode="auto">
            <a:xfrm>
              <a:off x="1998153" y="1304875"/>
              <a:ext cx="195000" cy="21533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95" name="Line 156"/>
            <p:cNvSpPr>
              <a:spLocks noChangeShapeType="1"/>
            </p:cNvSpPr>
            <p:nvPr/>
          </p:nvSpPr>
          <p:spPr bwMode="auto">
            <a:xfrm>
              <a:off x="1998153" y="2193137"/>
              <a:ext cx="858000" cy="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96" name="Line 146"/>
            <p:cNvSpPr>
              <a:spLocks noChangeShapeType="1"/>
            </p:cNvSpPr>
            <p:nvPr/>
          </p:nvSpPr>
          <p:spPr bwMode="auto">
            <a:xfrm flipV="1">
              <a:off x="1998153" y="1378897"/>
              <a:ext cx="2743000" cy="6729"/>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97" name="Rectangle 162"/>
            <p:cNvSpPr>
              <a:spLocks noChangeArrowheads="1"/>
            </p:cNvSpPr>
            <p:nvPr/>
          </p:nvSpPr>
          <p:spPr bwMode="auto">
            <a:xfrm>
              <a:off x="5352153" y="3565904"/>
              <a:ext cx="1480374" cy="1615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98" name="Text Box 203"/>
            <p:cNvSpPr txBox="1">
              <a:spLocks noChangeArrowheads="1"/>
            </p:cNvSpPr>
            <p:nvPr/>
          </p:nvSpPr>
          <p:spPr bwMode="auto">
            <a:xfrm>
              <a:off x="8170649" y="1977696"/>
              <a:ext cx="163858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b="1" i="0" u="none" strike="noStrike" kern="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rPr>
                <a:t>TCP Reno </a:t>
              </a:r>
              <a:endParaRPr kumimoji="1" lang="en-US" altLang="zh-CN" b="1" i="0" u="none" strike="noStrike" kern="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b="1" i="0" u="none" strike="noStrike" kern="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rPr>
                <a:t>版本</a:t>
              </a:r>
              <a:endParaRPr kumimoji="1" lang="zh-CN" altLang="en-US" b="1" i="0" u="none" strike="noStrike" kern="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endParaRPr>
            </a:p>
          </p:txBody>
        </p:sp>
        <p:sp>
          <p:nvSpPr>
            <p:cNvPr id="199" name="Text Box 205"/>
            <p:cNvSpPr txBox="1">
              <a:spLocks noChangeArrowheads="1"/>
            </p:cNvSpPr>
            <p:nvPr/>
          </p:nvSpPr>
          <p:spPr bwMode="auto">
            <a:xfrm>
              <a:off x="272479" y="1918920"/>
              <a:ext cx="128112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err="1" smtClean="0">
                  <a:ln>
                    <a:noFill/>
                  </a:ln>
                  <a:solidFill>
                    <a:srgbClr val="C00000"/>
                  </a:solidFill>
                  <a:effectLst/>
                  <a:uLnTx/>
                  <a:uFillTx/>
                  <a:latin typeface="Times New Roman" panose="02020603050405020304" pitchFamily="18" charset="0"/>
                  <a:ea typeface="宋体" panose="02010600030101010101" pitchFamily="2" charset="-122"/>
                </a:rPr>
                <a:t>ssthresh</a:t>
              </a:r>
              <a:endParaRPr kumimoji="1" lang="en-US" altLang="zh-CN" sz="2000" b="1" i="0" u="none" strike="noStrike" kern="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rPr>
                <a:t> 的初始值</a:t>
              </a:r>
              <a:endParaRPr kumimoji="1" lang="zh-CN" altLang="en-US" sz="2000" b="1" i="0" u="none" strike="noStrike" kern="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endParaRPr>
            </a:p>
          </p:txBody>
        </p:sp>
        <p:sp>
          <p:nvSpPr>
            <p:cNvPr id="200" name="Line 215"/>
            <p:cNvSpPr>
              <a:spLocks noChangeShapeType="1"/>
            </p:cNvSpPr>
            <p:nvPr/>
          </p:nvSpPr>
          <p:spPr bwMode="auto">
            <a:xfrm flipV="1">
              <a:off x="1413153" y="2223418"/>
              <a:ext cx="219374" cy="0"/>
            </a:xfrm>
            <a:prstGeom prst="line">
              <a:avLst/>
            </a:prstGeom>
            <a:noFill/>
            <a:ln w="19050">
              <a:solidFill>
                <a:srgbClr val="C00000"/>
              </a:solidFill>
              <a:rou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1" name="Text Box 206"/>
            <p:cNvSpPr txBox="1">
              <a:spLocks noChangeArrowheads="1"/>
            </p:cNvSpPr>
            <p:nvPr/>
          </p:nvSpPr>
          <p:spPr bwMode="auto">
            <a:xfrm rot="20245475">
              <a:off x="6948778" y="2393474"/>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拥塞避免</a:t>
              </a:r>
              <a:endParaRPr kumimoji="1" lang="zh-CN" altLang="en-US"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02" name="Oval 125"/>
            <p:cNvSpPr>
              <a:spLocks noChangeArrowheads="1"/>
            </p:cNvSpPr>
            <p:nvPr/>
          </p:nvSpPr>
          <p:spPr bwMode="auto">
            <a:xfrm>
              <a:off x="5147403" y="354067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3" name="Oval 126"/>
            <p:cNvSpPr>
              <a:spLocks noChangeArrowheads="1"/>
            </p:cNvSpPr>
            <p:nvPr/>
          </p:nvSpPr>
          <p:spPr bwMode="auto">
            <a:xfrm>
              <a:off x="5383027" y="3343839"/>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4" name="Oval 127"/>
            <p:cNvSpPr>
              <a:spLocks noChangeArrowheads="1"/>
            </p:cNvSpPr>
            <p:nvPr/>
          </p:nvSpPr>
          <p:spPr bwMode="auto">
            <a:xfrm>
              <a:off x="4903653" y="3616374"/>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5" name="Oval 128"/>
            <p:cNvSpPr>
              <a:spLocks noChangeArrowheads="1"/>
            </p:cNvSpPr>
            <p:nvPr/>
          </p:nvSpPr>
          <p:spPr bwMode="auto">
            <a:xfrm>
              <a:off x="5623527" y="2953542"/>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6" name="Oval 129"/>
            <p:cNvSpPr>
              <a:spLocks noChangeArrowheads="1"/>
            </p:cNvSpPr>
            <p:nvPr/>
          </p:nvSpPr>
          <p:spPr bwMode="auto">
            <a:xfrm>
              <a:off x="6106153" y="244043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7" name="Oval 130"/>
            <p:cNvSpPr>
              <a:spLocks noChangeArrowheads="1"/>
            </p:cNvSpPr>
            <p:nvPr/>
          </p:nvSpPr>
          <p:spPr bwMode="auto">
            <a:xfrm>
              <a:off x="6795153" y="2147715"/>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22" name="Oval 131"/>
            <p:cNvSpPr>
              <a:spLocks noChangeArrowheads="1"/>
            </p:cNvSpPr>
            <p:nvPr/>
          </p:nvSpPr>
          <p:spPr bwMode="auto">
            <a:xfrm>
              <a:off x="6335277" y="2334451"/>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23" name="Oval 132"/>
            <p:cNvSpPr>
              <a:spLocks noChangeArrowheads="1"/>
            </p:cNvSpPr>
            <p:nvPr/>
          </p:nvSpPr>
          <p:spPr bwMode="auto">
            <a:xfrm>
              <a:off x="6569277" y="223856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24" name="Line 147"/>
            <p:cNvSpPr>
              <a:spLocks noChangeShapeType="1"/>
            </p:cNvSpPr>
            <p:nvPr/>
          </p:nvSpPr>
          <p:spPr bwMode="auto">
            <a:xfrm rot="10800000">
              <a:off x="2016028" y="2595210"/>
              <a:ext cx="4134000" cy="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25" name="直接连接符 115"/>
            <p:cNvCxnSpPr>
              <a:cxnSpLocks noChangeShapeType="1"/>
            </p:cNvCxnSpPr>
            <p:nvPr/>
          </p:nvCxnSpPr>
          <p:spPr bwMode="auto">
            <a:xfrm>
              <a:off x="4728153" y="1375532"/>
              <a:ext cx="234000" cy="2266077"/>
            </a:xfrm>
            <a:prstGeom prst="line">
              <a:avLst/>
            </a:prstGeom>
            <a:noFill/>
            <a:ln w="28575" algn="ctr">
              <a:solidFill>
                <a:srgbClr val="0000FF"/>
              </a:solidFill>
              <a:round/>
            </a:ln>
            <a:extLst>
              <a:ext uri="{909E8E84-426E-40DD-AFC4-6F175D3DCCD1}">
                <a14:hiddenFill xmlns:a14="http://schemas.microsoft.com/office/drawing/2010/main">
                  <a:noFill/>
                </a14:hiddenFill>
              </a:ext>
            </a:extLst>
          </p:spPr>
        </p:cxnSp>
        <p:sp>
          <p:nvSpPr>
            <p:cNvPr id="326" name="Rectangle 161"/>
            <p:cNvSpPr>
              <a:spLocks noChangeArrowheads="1"/>
            </p:cNvSpPr>
            <p:nvPr/>
          </p:nvSpPr>
          <p:spPr bwMode="auto">
            <a:xfrm>
              <a:off x="2555757" y="1801158"/>
              <a:ext cx="442000" cy="36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smtClean="0">
                  <a:ln>
                    <a:noFill/>
                  </a:ln>
                  <a:solidFill>
                    <a:sysClr val="windowText" lastClr="000000"/>
                  </a:solidFill>
                  <a:effectLst/>
                  <a:uLnTx/>
                  <a:uFillTx/>
                  <a:sym typeface="Wingdings" panose="05000000000000000000" pitchFamily="2" charset="2"/>
                </a:rPr>
                <a:t></a:t>
              </a:r>
              <a:endParaRPr kumimoji="0" lang="zh-CN" altLang="en-US" sz="2800" b="1" i="0" u="none" strike="noStrike" kern="0" cap="none" spc="0" normalizeH="0" baseline="0" noProof="0" dirty="0" smtClean="0">
                <a:ln>
                  <a:noFill/>
                </a:ln>
                <a:solidFill>
                  <a:sysClr val="windowText" lastClr="000000"/>
                </a:solidFill>
                <a:effectLst/>
                <a:uLnTx/>
                <a:uFillTx/>
              </a:endParaRPr>
            </a:p>
          </p:txBody>
        </p:sp>
        <p:sp>
          <p:nvSpPr>
            <p:cNvPr id="327" name="Oval 129"/>
            <p:cNvSpPr>
              <a:spLocks noChangeArrowheads="1"/>
            </p:cNvSpPr>
            <p:nvPr/>
          </p:nvSpPr>
          <p:spPr bwMode="auto">
            <a:xfrm>
              <a:off x="5868903" y="254978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28" name="任意多边形 134"/>
            <p:cNvSpPr/>
            <p:nvPr/>
          </p:nvSpPr>
          <p:spPr bwMode="auto">
            <a:xfrm>
              <a:off x="4952403" y="2181361"/>
              <a:ext cx="1906124" cy="148548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29" name="Rectangle 161"/>
            <p:cNvSpPr>
              <a:spLocks noChangeArrowheads="1"/>
            </p:cNvSpPr>
            <p:nvPr/>
          </p:nvSpPr>
          <p:spPr bwMode="auto">
            <a:xfrm>
              <a:off x="4545899" y="1021117"/>
              <a:ext cx="367250" cy="306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smtClean="0">
                  <a:ln>
                    <a:noFill/>
                  </a:ln>
                  <a:solidFill>
                    <a:sysClr val="windowText" lastClr="000000"/>
                  </a:solidFill>
                  <a:effectLst/>
                  <a:uLnTx/>
                  <a:uFillTx/>
                  <a:sym typeface="Wingdings" panose="05000000000000000000" pitchFamily="2" charset="2"/>
                </a:rPr>
                <a:t></a:t>
              </a:r>
              <a:endParaRPr kumimoji="0" lang="zh-CN" altLang="en-US" sz="2800" b="1" i="0" u="none" strike="noStrike" kern="0" cap="none" spc="0" normalizeH="0" baseline="0" noProof="0" dirty="0" smtClean="0">
                <a:ln>
                  <a:noFill/>
                </a:ln>
                <a:solidFill>
                  <a:sysClr val="windowText" lastClr="000000"/>
                </a:solidFill>
                <a:effectLst/>
                <a:uLnTx/>
                <a:uFillTx/>
              </a:endParaRPr>
            </a:p>
          </p:txBody>
        </p:sp>
        <p:cxnSp>
          <p:nvCxnSpPr>
            <p:cNvPr id="330" name="直接连接符 119"/>
            <p:cNvCxnSpPr>
              <a:cxnSpLocks noChangeShapeType="1"/>
            </p:cNvCxnSpPr>
            <p:nvPr/>
          </p:nvCxnSpPr>
          <p:spPr bwMode="auto">
            <a:xfrm flipH="1">
              <a:off x="7064902" y="3022518"/>
              <a:ext cx="1624" cy="694795"/>
            </a:xfrm>
            <a:prstGeom prst="line">
              <a:avLst/>
            </a:prstGeom>
            <a:noFill/>
            <a:ln w="19050" algn="ctr">
              <a:solidFill>
                <a:srgbClr val="000000"/>
              </a:solidFill>
              <a:prstDash val="dash"/>
              <a:round/>
            </a:ln>
          </p:spPr>
        </p:cxnSp>
        <p:cxnSp>
          <p:nvCxnSpPr>
            <p:cNvPr id="331" name="直接连接符 121"/>
            <p:cNvCxnSpPr>
              <a:cxnSpLocks noChangeShapeType="1"/>
            </p:cNvCxnSpPr>
            <p:nvPr/>
          </p:nvCxnSpPr>
          <p:spPr bwMode="auto">
            <a:xfrm>
              <a:off x="2032278" y="3005695"/>
              <a:ext cx="5676125" cy="0"/>
            </a:xfrm>
            <a:prstGeom prst="line">
              <a:avLst/>
            </a:prstGeom>
            <a:noFill/>
            <a:ln w="19050" algn="ctr">
              <a:solidFill>
                <a:srgbClr val="000000"/>
              </a:solidFill>
              <a:prstDash val="dash"/>
              <a:round/>
            </a:ln>
          </p:spPr>
        </p:cxnSp>
        <p:sp>
          <p:nvSpPr>
            <p:cNvPr id="332" name="Oval 130"/>
            <p:cNvSpPr>
              <a:spLocks noChangeArrowheads="1"/>
            </p:cNvSpPr>
            <p:nvPr/>
          </p:nvSpPr>
          <p:spPr bwMode="auto">
            <a:xfrm>
              <a:off x="7021027" y="2961955"/>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33" name="Line 24"/>
            <p:cNvSpPr>
              <a:spLocks noChangeShapeType="1"/>
            </p:cNvSpPr>
            <p:nvPr/>
          </p:nvSpPr>
          <p:spPr bwMode="auto">
            <a:xfrm>
              <a:off x="7532902" y="363992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34" name="Line 22"/>
            <p:cNvSpPr>
              <a:spLocks noChangeShapeType="1"/>
            </p:cNvSpPr>
            <p:nvPr/>
          </p:nvSpPr>
          <p:spPr bwMode="auto">
            <a:xfrm>
              <a:off x="7295652" y="3644974"/>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35" name="Text Box 87"/>
            <p:cNvSpPr txBox="1">
              <a:spLocks noChangeArrowheads="1"/>
            </p:cNvSpPr>
            <p:nvPr/>
          </p:nvSpPr>
          <p:spPr bwMode="auto">
            <a:xfrm>
              <a:off x="7311902" y="375432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24</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36" name="Line 22"/>
            <p:cNvSpPr>
              <a:spLocks noChangeShapeType="1"/>
            </p:cNvSpPr>
            <p:nvPr/>
          </p:nvSpPr>
          <p:spPr bwMode="auto">
            <a:xfrm>
              <a:off x="7776652" y="3653385"/>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37" name="直接连接符 134"/>
            <p:cNvCxnSpPr>
              <a:cxnSpLocks noChangeShapeType="1"/>
              <a:stCxn id="328" idx="4"/>
              <a:endCxn id="332" idx="3"/>
            </p:cNvCxnSpPr>
            <p:nvPr/>
          </p:nvCxnSpPr>
          <p:spPr bwMode="auto">
            <a:xfrm>
              <a:off x="6856903" y="2181361"/>
              <a:ext cx="204750" cy="832745"/>
            </a:xfrm>
            <a:prstGeom prst="line">
              <a:avLst/>
            </a:prstGeom>
            <a:noFill/>
            <a:ln w="28575" algn="ctr">
              <a:solidFill>
                <a:srgbClr val="0000FF"/>
              </a:solidFill>
              <a:round/>
            </a:ln>
          </p:spPr>
        </p:cxnSp>
        <p:sp>
          <p:nvSpPr>
            <p:cNvPr id="338" name="Text Box 206"/>
            <p:cNvSpPr txBox="1">
              <a:spLocks noChangeArrowheads="1"/>
            </p:cNvSpPr>
            <p:nvPr/>
          </p:nvSpPr>
          <p:spPr bwMode="auto">
            <a:xfrm rot="20070649">
              <a:off x="5809549" y="2010746"/>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拥塞避免</a:t>
              </a:r>
              <a:endParaRPr kumimoji="1" lang="zh-CN" altLang="en-US"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39" name="Text Box 206"/>
            <p:cNvSpPr txBox="1">
              <a:spLocks noChangeArrowheads="1"/>
            </p:cNvSpPr>
            <p:nvPr/>
          </p:nvSpPr>
          <p:spPr bwMode="auto">
            <a:xfrm rot="20205303">
              <a:off x="2990278" y="147156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拥塞避免</a:t>
              </a:r>
              <a:endParaRPr kumimoji="1" lang="zh-CN" altLang="en-US"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40" name="TextBox 147"/>
            <p:cNvSpPr txBox="1">
              <a:spLocks noChangeArrowheads="1"/>
            </p:cNvSpPr>
            <p:nvPr/>
          </p:nvSpPr>
          <p:spPr bwMode="auto">
            <a:xfrm>
              <a:off x="5542277" y="2191455"/>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endParaRPr kumimoji="1" lang="zh-CN" altLang="en-US" sz="2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41" name="矩形 150"/>
            <p:cNvSpPr>
              <a:spLocks noChangeArrowheads="1"/>
            </p:cNvSpPr>
            <p:nvPr/>
          </p:nvSpPr>
          <p:spPr bwMode="auto">
            <a:xfrm>
              <a:off x="2298778" y="3596186"/>
              <a:ext cx="2575625" cy="126174"/>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42" name="TextBox 148"/>
            <p:cNvSpPr txBox="1">
              <a:spLocks noChangeArrowheads="1"/>
            </p:cNvSpPr>
            <p:nvPr/>
          </p:nvSpPr>
          <p:spPr bwMode="auto">
            <a:xfrm>
              <a:off x="6720403" y="176582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endParaRPr kumimoji="1" lang="zh-CN" altLang="en-US" sz="2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44" name="矩形 151"/>
            <p:cNvSpPr>
              <a:spLocks noChangeArrowheads="1"/>
            </p:cNvSpPr>
            <p:nvPr/>
          </p:nvSpPr>
          <p:spPr bwMode="auto">
            <a:xfrm>
              <a:off x="7237152" y="3596186"/>
              <a:ext cx="607750" cy="114397"/>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45" name="直接连接符 153"/>
            <p:cNvCxnSpPr>
              <a:cxnSpLocks noChangeShapeType="1"/>
            </p:cNvCxnSpPr>
            <p:nvPr/>
          </p:nvCxnSpPr>
          <p:spPr bwMode="auto">
            <a:xfrm flipV="1">
              <a:off x="5903027" y="2630538"/>
              <a:ext cx="11376" cy="1043034"/>
            </a:xfrm>
            <a:prstGeom prst="line">
              <a:avLst/>
            </a:prstGeom>
            <a:noFill/>
            <a:ln w="19050" algn="ctr">
              <a:solidFill>
                <a:srgbClr val="000000"/>
              </a:solidFill>
              <a:prstDash val="dash"/>
              <a:round/>
            </a:ln>
          </p:spPr>
        </p:cxnSp>
        <p:cxnSp>
          <p:nvCxnSpPr>
            <p:cNvPr id="346" name="直接连接符 157"/>
            <p:cNvCxnSpPr>
              <a:cxnSpLocks noChangeShapeType="1"/>
            </p:cNvCxnSpPr>
            <p:nvPr/>
          </p:nvCxnSpPr>
          <p:spPr bwMode="auto">
            <a:xfrm flipV="1">
              <a:off x="6832527" y="2253700"/>
              <a:ext cx="11376" cy="1520811"/>
            </a:xfrm>
            <a:prstGeom prst="line">
              <a:avLst/>
            </a:prstGeom>
            <a:noFill/>
            <a:ln w="19050" algn="ctr">
              <a:solidFill>
                <a:srgbClr val="000000"/>
              </a:solidFill>
              <a:prstDash val="dash"/>
              <a:round/>
            </a:ln>
          </p:spPr>
        </p:cxnSp>
        <p:cxnSp>
          <p:nvCxnSpPr>
            <p:cNvPr id="347" name="直接连接符 141"/>
            <p:cNvCxnSpPr>
              <a:cxnSpLocks noChangeShapeType="1"/>
            </p:cNvCxnSpPr>
            <p:nvPr/>
          </p:nvCxnSpPr>
          <p:spPr bwMode="auto">
            <a:xfrm flipV="1">
              <a:off x="7001527" y="2475765"/>
              <a:ext cx="1248000" cy="560211"/>
            </a:xfrm>
            <a:prstGeom prst="line">
              <a:avLst/>
            </a:prstGeom>
            <a:noFill/>
            <a:ln w="28575" algn="ctr">
              <a:solidFill>
                <a:srgbClr val="0000FF"/>
              </a:solidFill>
              <a:round/>
            </a:ln>
          </p:spPr>
        </p:cxnSp>
        <p:sp>
          <p:nvSpPr>
            <p:cNvPr id="348" name="Oval 202"/>
            <p:cNvSpPr>
              <a:spLocks noChangeArrowheads="1"/>
            </p:cNvSpPr>
            <p:nvPr/>
          </p:nvSpPr>
          <p:spPr bwMode="auto">
            <a:xfrm>
              <a:off x="7724652" y="2655773"/>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49" name="Oval 130"/>
            <p:cNvSpPr>
              <a:spLocks noChangeArrowheads="1"/>
            </p:cNvSpPr>
            <p:nvPr/>
          </p:nvSpPr>
          <p:spPr bwMode="auto">
            <a:xfrm>
              <a:off x="7251777" y="285596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50" name="Oval 130"/>
            <p:cNvSpPr>
              <a:spLocks noChangeArrowheads="1"/>
            </p:cNvSpPr>
            <p:nvPr/>
          </p:nvSpPr>
          <p:spPr bwMode="auto">
            <a:xfrm>
              <a:off x="7490652" y="2758394"/>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51" name="TextBox 149"/>
            <p:cNvSpPr txBox="1">
              <a:spLocks noChangeArrowheads="1"/>
            </p:cNvSpPr>
            <p:nvPr/>
          </p:nvSpPr>
          <p:spPr bwMode="auto">
            <a:xfrm>
              <a:off x="6795153" y="298718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endParaRPr kumimoji="1" lang="zh-CN" altLang="en-US" sz="2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52" name="Oval 202"/>
            <p:cNvSpPr>
              <a:spLocks noChangeArrowheads="1"/>
            </p:cNvSpPr>
            <p:nvPr/>
          </p:nvSpPr>
          <p:spPr bwMode="auto">
            <a:xfrm>
              <a:off x="7966777" y="2531282"/>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53" name="直接连接符 117"/>
            <p:cNvCxnSpPr>
              <a:cxnSpLocks noChangeShapeType="1"/>
            </p:cNvCxnSpPr>
            <p:nvPr/>
          </p:nvCxnSpPr>
          <p:spPr bwMode="auto">
            <a:xfrm flipH="1">
              <a:off x="4726527" y="1506753"/>
              <a:ext cx="4876" cy="2200466"/>
            </a:xfrm>
            <a:prstGeom prst="line">
              <a:avLst/>
            </a:prstGeom>
            <a:noFill/>
            <a:ln w="19050" algn="ctr">
              <a:solidFill>
                <a:srgbClr val="000000"/>
              </a:solidFill>
              <a:prstDash val="dash"/>
              <a:round/>
            </a:ln>
            <a:extLst>
              <a:ext uri="{909E8E84-426E-40DD-AFC4-6F175D3DCCD1}">
                <a14:hiddenFill xmlns:a14="http://schemas.microsoft.com/office/drawing/2010/main">
                  <a:noFill/>
                </a14:hiddenFill>
              </a:ext>
            </a:extLst>
          </p:spPr>
        </p:cxnSp>
        <p:cxnSp>
          <p:nvCxnSpPr>
            <p:cNvPr id="354" name="直接连接符 119"/>
            <p:cNvCxnSpPr>
              <a:cxnSpLocks noChangeShapeType="1"/>
            </p:cNvCxnSpPr>
            <p:nvPr/>
          </p:nvCxnSpPr>
          <p:spPr bwMode="auto">
            <a:xfrm>
              <a:off x="2854527" y="2309217"/>
              <a:ext cx="0" cy="1384543"/>
            </a:xfrm>
            <a:prstGeom prst="line">
              <a:avLst/>
            </a:prstGeom>
            <a:noFill/>
            <a:ln w="19050" algn="ctr">
              <a:solidFill>
                <a:srgbClr val="000000"/>
              </a:solidFill>
              <a:prstDash val="dash"/>
              <a:round/>
            </a:ln>
            <a:extLst>
              <a:ext uri="{909E8E84-426E-40DD-AFC4-6F175D3DCCD1}">
                <a14:hiddenFill xmlns:a14="http://schemas.microsoft.com/office/drawing/2010/main">
                  <a:noFill/>
                </a14:hiddenFill>
              </a:ext>
            </a:extLst>
          </p:spPr>
        </p:cxnSp>
      </p:grpSp>
      <p:sp>
        <p:nvSpPr>
          <p:cNvPr id="125" name="Line 167"/>
          <p:cNvSpPr>
            <a:spLocks noChangeShapeType="1"/>
          </p:cNvSpPr>
          <p:nvPr/>
        </p:nvSpPr>
        <p:spPr bwMode="auto">
          <a:xfrm>
            <a:off x="1443217" y="3343839"/>
            <a:ext cx="413439" cy="301185"/>
          </a:xfrm>
          <a:prstGeom prst="line">
            <a:avLst/>
          </a:prstGeom>
          <a:noFill/>
          <a:ln w="76200">
            <a:solidFill>
              <a:srgbClr val="FF0000">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txBox="1">
            <a:spLocks noChangeArrowheads="1"/>
          </p:cNvSpPr>
          <p:nvPr/>
        </p:nvSpPr>
        <p:spPr bwMode="auto">
          <a:xfrm>
            <a:off x="417512" y="152400"/>
            <a:ext cx="9144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2pPr>
            <a:lvl3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3pPr>
            <a:lvl4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4pPr>
            <a:lvl5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0" cap="none" spc="0" normalizeH="0" baseline="0" noProof="0" smtClean="0">
                <a:ln>
                  <a:noFill/>
                </a:ln>
                <a:solidFill>
                  <a:srgbClr val="333399"/>
                </a:solidFill>
                <a:effectLst/>
                <a:uLnTx/>
                <a:uFillTx/>
                <a:latin typeface="Tahoma" panose="020B0604030504040204"/>
                <a:ea typeface="黑体" panose="02010609060101010101" pitchFamily="2" charset="-122"/>
                <a:cs typeface="+mj-cs"/>
              </a:rPr>
              <a:t>慢开始和拥塞避免算法的实现举例 </a:t>
            </a:r>
            <a:endParaRPr kumimoji="1" lang="zh-CN" altLang="en-US" sz="3200" b="1" i="0" u="none" strike="noStrike" kern="0" cap="none" spc="0" normalizeH="0" baseline="0" noProof="0" smtClean="0">
              <a:ln>
                <a:noFill/>
              </a:ln>
              <a:solidFill>
                <a:srgbClr val="333399"/>
              </a:solidFill>
              <a:effectLst/>
              <a:uLnTx/>
              <a:uFillTx/>
              <a:latin typeface="Tahoma" panose="020B0604030504040204"/>
              <a:ea typeface="黑体" panose="02010609060101010101" pitchFamily="2" charset="-122"/>
              <a:cs typeface="+mj-cs"/>
            </a:endParaRPr>
          </a:p>
        </p:txBody>
      </p:sp>
      <p:grpSp>
        <p:nvGrpSpPr>
          <p:cNvPr id="3" name="组合 2"/>
          <p:cNvGrpSpPr/>
          <p:nvPr/>
        </p:nvGrpSpPr>
        <p:grpSpPr>
          <a:xfrm>
            <a:off x="272479" y="836711"/>
            <a:ext cx="9536759" cy="3321087"/>
            <a:chOff x="272479" y="836711"/>
            <a:chExt cx="9536759" cy="3321087"/>
          </a:xfrm>
        </p:grpSpPr>
        <p:sp>
          <p:nvSpPr>
            <p:cNvPr id="103" name="Text Box 140"/>
            <p:cNvSpPr txBox="1">
              <a:spLocks noChangeArrowheads="1"/>
            </p:cNvSpPr>
            <p:nvPr/>
          </p:nvSpPr>
          <p:spPr bwMode="auto">
            <a:xfrm>
              <a:off x="4863078" y="985683"/>
              <a:ext cx="115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rPr>
                <a:t>超时</a:t>
              </a:r>
              <a:endParaRPr kumimoji="1" lang="zh-CN" altLang="en-US" sz="2000" b="1" i="0" u="none" strike="noStrike" kern="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endParaRPr>
            </a:p>
          </p:txBody>
        </p:sp>
        <p:sp>
          <p:nvSpPr>
            <p:cNvPr id="104" name="Line 2"/>
            <p:cNvSpPr>
              <a:spLocks noChangeShapeType="1"/>
            </p:cNvSpPr>
            <p:nvPr/>
          </p:nvSpPr>
          <p:spPr bwMode="auto">
            <a:xfrm flipV="1">
              <a:off x="1920153" y="3803111"/>
              <a:ext cx="6358624" cy="5046"/>
            </a:xfrm>
            <a:prstGeom prst="line">
              <a:avLst/>
            </a:prstGeom>
            <a:noFill/>
            <a:ln w="19050">
              <a:solidFill>
                <a:srgbClr val="000000"/>
              </a:solidFill>
              <a:rou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05" name="Line 3"/>
            <p:cNvSpPr>
              <a:spLocks noChangeShapeType="1"/>
            </p:cNvSpPr>
            <p:nvPr/>
          </p:nvSpPr>
          <p:spPr bwMode="auto">
            <a:xfrm>
              <a:off x="1918528" y="1177019"/>
              <a:ext cx="1626" cy="2631138"/>
            </a:xfrm>
            <a:prstGeom prst="line">
              <a:avLst/>
            </a:prstGeom>
            <a:noFill/>
            <a:ln w="19050">
              <a:solidFill>
                <a:srgbClr val="000000"/>
              </a:solidFill>
              <a:round/>
              <a:head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06" name="Line 4"/>
            <p:cNvSpPr>
              <a:spLocks noChangeShapeType="1"/>
            </p:cNvSpPr>
            <p:nvPr/>
          </p:nvSpPr>
          <p:spPr bwMode="auto">
            <a:xfrm>
              <a:off x="2154153" y="3727407"/>
              <a:ext cx="0" cy="8075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8" name="Line 5"/>
            <p:cNvSpPr>
              <a:spLocks noChangeShapeType="1"/>
            </p:cNvSpPr>
            <p:nvPr/>
          </p:nvSpPr>
          <p:spPr bwMode="auto">
            <a:xfrm>
              <a:off x="238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9" name="Line 6"/>
            <p:cNvSpPr>
              <a:spLocks noChangeShapeType="1"/>
            </p:cNvSpPr>
            <p:nvPr/>
          </p:nvSpPr>
          <p:spPr bwMode="auto">
            <a:xfrm>
              <a:off x="262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0" name="Line 7"/>
            <p:cNvSpPr>
              <a:spLocks noChangeShapeType="1"/>
            </p:cNvSpPr>
            <p:nvPr/>
          </p:nvSpPr>
          <p:spPr bwMode="auto">
            <a:xfrm>
              <a:off x="285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1" name="Line 8"/>
            <p:cNvSpPr>
              <a:spLocks noChangeShapeType="1"/>
            </p:cNvSpPr>
            <p:nvPr/>
          </p:nvSpPr>
          <p:spPr bwMode="auto">
            <a:xfrm>
              <a:off x="309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2" name="Line 9"/>
            <p:cNvSpPr>
              <a:spLocks noChangeShapeType="1"/>
            </p:cNvSpPr>
            <p:nvPr/>
          </p:nvSpPr>
          <p:spPr bwMode="auto">
            <a:xfrm>
              <a:off x="332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3" name="Line 10"/>
            <p:cNvSpPr>
              <a:spLocks noChangeShapeType="1"/>
            </p:cNvSpPr>
            <p:nvPr/>
          </p:nvSpPr>
          <p:spPr bwMode="auto">
            <a:xfrm>
              <a:off x="355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4" name="Line 11"/>
            <p:cNvSpPr>
              <a:spLocks noChangeShapeType="1"/>
            </p:cNvSpPr>
            <p:nvPr/>
          </p:nvSpPr>
          <p:spPr bwMode="auto">
            <a:xfrm>
              <a:off x="379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5" name="Line 12"/>
            <p:cNvSpPr>
              <a:spLocks noChangeShapeType="1"/>
            </p:cNvSpPr>
            <p:nvPr/>
          </p:nvSpPr>
          <p:spPr bwMode="auto">
            <a:xfrm>
              <a:off x="402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6" name="Line 13"/>
            <p:cNvSpPr>
              <a:spLocks noChangeShapeType="1"/>
            </p:cNvSpPr>
            <p:nvPr/>
          </p:nvSpPr>
          <p:spPr bwMode="auto">
            <a:xfrm>
              <a:off x="426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7" name="Line 14"/>
            <p:cNvSpPr>
              <a:spLocks noChangeShapeType="1"/>
            </p:cNvSpPr>
            <p:nvPr/>
          </p:nvSpPr>
          <p:spPr bwMode="auto">
            <a:xfrm>
              <a:off x="449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8" name="Line 15"/>
            <p:cNvSpPr>
              <a:spLocks noChangeShapeType="1"/>
            </p:cNvSpPr>
            <p:nvPr/>
          </p:nvSpPr>
          <p:spPr bwMode="auto">
            <a:xfrm>
              <a:off x="472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9" name="Line 16"/>
            <p:cNvSpPr>
              <a:spLocks noChangeShapeType="1"/>
            </p:cNvSpPr>
            <p:nvPr/>
          </p:nvSpPr>
          <p:spPr bwMode="auto">
            <a:xfrm>
              <a:off x="496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0" name="Line 17"/>
            <p:cNvSpPr>
              <a:spLocks noChangeShapeType="1"/>
            </p:cNvSpPr>
            <p:nvPr/>
          </p:nvSpPr>
          <p:spPr bwMode="auto">
            <a:xfrm>
              <a:off x="5196153" y="3727407"/>
              <a:ext cx="0" cy="8075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1" name="Line 18"/>
            <p:cNvSpPr>
              <a:spLocks noChangeShapeType="1"/>
            </p:cNvSpPr>
            <p:nvPr/>
          </p:nvSpPr>
          <p:spPr bwMode="auto">
            <a:xfrm>
              <a:off x="543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2" name="Line 19"/>
            <p:cNvSpPr>
              <a:spLocks noChangeShapeType="1"/>
            </p:cNvSpPr>
            <p:nvPr/>
          </p:nvSpPr>
          <p:spPr bwMode="auto">
            <a:xfrm>
              <a:off x="566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3" name="Line 20"/>
            <p:cNvSpPr>
              <a:spLocks noChangeShapeType="1"/>
            </p:cNvSpPr>
            <p:nvPr/>
          </p:nvSpPr>
          <p:spPr bwMode="auto">
            <a:xfrm>
              <a:off x="589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4" name="Line 21"/>
            <p:cNvSpPr>
              <a:spLocks noChangeShapeType="1"/>
            </p:cNvSpPr>
            <p:nvPr/>
          </p:nvSpPr>
          <p:spPr bwMode="auto">
            <a:xfrm>
              <a:off x="613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5" name="Line 22"/>
            <p:cNvSpPr>
              <a:spLocks noChangeShapeType="1"/>
            </p:cNvSpPr>
            <p:nvPr/>
          </p:nvSpPr>
          <p:spPr bwMode="auto">
            <a:xfrm>
              <a:off x="636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6" name="Line 23"/>
            <p:cNvSpPr>
              <a:spLocks noChangeShapeType="1"/>
            </p:cNvSpPr>
            <p:nvPr/>
          </p:nvSpPr>
          <p:spPr bwMode="auto">
            <a:xfrm>
              <a:off x="660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7" name="Line 24"/>
            <p:cNvSpPr>
              <a:spLocks noChangeShapeType="1"/>
            </p:cNvSpPr>
            <p:nvPr/>
          </p:nvSpPr>
          <p:spPr bwMode="auto">
            <a:xfrm>
              <a:off x="683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8" name="Line 25"/>
            <p:cNvSpPr>
              <a:spLocks noChangeShapeType="1"/>
            </p:cNvSpPr>
            <p:nvPr/>
          </p:nvSpPr>
          <p:spPr bwMode="auto">
            <a:xfrm>
              <a:off x="7068152"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0" name="Line 40"/>
            <p:cNvSpPr>
              <a:spLocks noChangeShapeType="1"/>
            </p:cNvSpPr>
            <p:nvPr/>
          </p:nvSpPr>
          <p:spPr bwMode="auto">
            <a:xfrm>
              <a:off x="1920153" y="340440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1" name="Line 41"/>
            <p:cNvSpPr>
              <a:spLocks noChangeShapeType="1"/>
            </p:cNvSpPr>
            <p:nvPr/>
          </p:nvSpPr>
          <p:spPr bwMode="auto">
            <a:xfrm>
              <a:off x="1920153" y="3000647"/>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2" name="Line 42"/>
            <p:cNvSpPr>
              <a:spLocks noChangeShapeType="1"/>
            </p:cNvSpPr>
            <p:nvPr/>
          </p:nvSpPr>
          <p:spPr bwMode="auto">
            <a:xfrm>
              <a:off x="1920153" y="259689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3" name="Line 43"/>
            <p:cNvSpPr>
              <a:spLocks noChangeShapeType="1"/>
            </p:cNvSpPr>
            <p:nvPr/>
          </p:nvSpPr>
          <p:spPr bwMode="auto">
            <a:xfrm>
              <a:off x="1920153" y="2193137"/>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4" name="Line 44"/>
            <p:cNvSpPr>
              <a:spLocks noChangeShapeType="1"/>
            </p:cNvSpPr>
            <p:nvPr/>
          </p:nvSpPr>
          <p:spPr bwMode="auto">
            <a:xfrm>
              <a:off x="1920153" y="178938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5" name="Line 45"/>
            <p:cNvSpPr>
              <a:spLocks noChangeShapeType="1"/>
            </p:cNvSpPr>
            <p:nvPr/>
          </p:nvSpPr>
          <p:spPr bwMode="auto">
            <a:xfrm>
              <a:off x="1920153" y="1385626"/>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6" name="Text Box 77"/>
            <p:cNvSpPr txBox="1">
              <a:spLocks noChangeArrowheads="1"/>
            </p:cNvSpPr>
            <p:nvPr/>
          </p:nvSpPr>
          <p:spPr bwMode="auto">
            <a:xfrm>
              <a:off x="2241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2</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37" name="Text Box 78"/>
            <p:cNvSpPr txBox="1">
              <a:spLocks noChangeArrowheads="1"/>
            </p:cNvSpPr>
            <p:nvPr/>
          </p:nvSpPr>
          <p:spPr bwMode="auto">
            <a:xfrm>
              <a:off x="2709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4</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38" name="Text Box 79"/>
            <p:cNvSpPr txBox="1">
              <a:spLocks noChangeArrowheads="1"/>
            </p:cNvSpPr>
            <p:nvPr/>
          </p:nvSpPr>
          <p:spPr bwMode="auto">
            <a:xfrm>
              <a:off x="3177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6</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39" name="Text Box 80"/>
            <p:cNvSpPr txBox="1">
              <a:spLocks noChangeArrowheads="1"/>
            </p:cNvSpPr>
            <p:nvPr/>
          </p:nvSpPr>
          <p:spPr bwMode="auto">
            <a:xfrm>
              <a:off x="3658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8</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0" name="Text Box 81"/>
            <p:cNvSpPr txBox="1">
              <a:spLocks noChangeArrowheads="1"/>
            </p:cNvSpPr>
            <p:nvPr/>
          </p:nvSpPr>
          <p:spPr bwMode="auto">
            <a:xfrm>
              <a:off x="4048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10</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1" name="Text Box 82"/>
            <p:cNvSpPr txBox="1">
              <a:spLocks noChangeArrowheads="1"/>
            </p:cNvSpPr>
            <p:nvPr/>
          </p:nvSpPr>
          <p:spPr bwMode="auto">
            <a:xfrm>
              <a:off x="455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12</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2" name="Text Box 83"/>
            <p:cNvSpPr txBox="1">
              <a:spLocks noChangeArrowheads="1"/>
            </p:cNvSpPr>
            <p:nvPr/>
          </p:nvSpPr>
          <p:spPr bwMode="auto">
            <a:xfrm>
              <a:off x="4997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14</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3" name="Text Box 84"/>
            <p:cNvSpPr txBox="1">
              <a:spLocks noChangeArrowheads="1"/>
            </p:cNvSpPr>
            <p:nvPr/>
          </p:nvSpPr>
          <p:spPr bwMode="auto">
            <a:xfrm>
              <a:off x="546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16</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4" name="Text Box 85"/>
            <p:cNvSpPr txBox="1">
              <a:spLocks noChangeArrowheads="1"/>
            </p:cNvSpPr>
            <p:nvPr/>
          </p:nvSpPr>
          <p:spPr bwMode="auto">
            <a:xfrm>
              <a:off x="5950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18</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5" name="Text Box 86"/>
            <p:cNvSpPr txBox="1">
              <a:spLocks noChangeArrowheads="1"/>
            </p:cNvSpPr>
            <p:nvPr/>
          </p:nvSpPr>
          <p:spPr bwMode="auto">
            <a:xfrm>
              <a:off x="6418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20</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6" name="Text Box 87"/>
            <p:cNvSpPr txBox="1">
              <a:spLocks noChangeArrowheads="1"/>
            </p:cNvSpPr>
            <p:nvPr/>
          </p:nvSpPr>
          <p:spPr bwMode="auto">
            <a:xfrm>
              <a:off x="6873153" y="3757688"/>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22</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7" name="Text Box 89"/>
            <p:cNvSpPr txBox="1">
              <a:spLocks noChangeArrowheads="1"/>
            </p:cNvSpPr>
            <p:nvPr/>
          </p:nvSpPr>
          <p:spPr bwMode="auto">
            <a:xfrm>
              <a:off x="1812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8" name="Text Box 90"/>
            <p:cNvSpPr txBox="1">
              <a:spLocks noChangeArrowheads="1"/>
            </p:cNvSpPr>
            <p:nvPr/>
          </p:nvSpPr>
          <p:spPr bwMode="auto">
            <a:xfrm>
              <a:off x="1647153" y="359114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0" name="Text Box 92"/>
            <p:cNvSpPr txBox="1">
              <a:spLocks noChangeArrowheads="1"/>
            </p:cNvSpPr>
            <p:nvPr/>
          </p:nvSpPr>
          <p:spPr bwMode="auto">
            <a:xfrm>
              <a:off x="1647153" y="2797088"/>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8</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1" name="Text Box 93"/>
            <p:cNvSpPr txBox="1">
              <a:spLocks noChangeArrowheads="1"/>
            </p:cNvSpPr>
            <p:nvPr/>
          </p:nvSpPr>
          <p:spPr bwMode="auto">
            <a:xfrm>
              <a:off x="1530153" y="2406791"/>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12</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2" name="Text Box 94"/>
            <p:cNvSpPr txBox="1">
              <a:spLocks noChangeArrowheads="1"/>
            </p:cNvSpPr>
            <p:nvPr/>
          </p:nvSpPr>
          <p:spPr bwMode="auto">
            <a:xfrm>
              <a:off x="1530153" y="201649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16</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3" name="Text Box 95"/>
            <p:cNvSpPr txBox="1">
              <a:spLocks noChangeArrowheads="1"/>
            </p:cNvSpPr>
            <p:nvPr/>
          </p:nvSpPr>
          <p:spPr bwMode="auto">
            <a:xfrm>
              <a:off x="1530153" y="1612739"/>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20</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4" name="Text Box 96"/>
            <p:cNvSpPr txBox="1">
              <a:spLocks noChangeArrowheads="1"/>
            </p:cNvSpPr>
            <p:nvPr/>
          </p:nvSpPr>
          <p:spPr bwMode="auto">
            <a:xfrm>
              <a:off x="1530153" y="120898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24</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5" name="Oval 102"/>
            <p:cNvSpPr>
              <a:spLocks noChangeArrowheads="1"/>
            </p:cNvSpPr>
            <p:nvPr/>
          </p:nvSpPr>
          <p:spPr bwMode="auto">
            <a:xfrm>
              <a:off x="2573403" y="2960272"/>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6" name="Oval 103"/>
            <p:cNvSpPr>
              <a:spLocks noChangeArrowheads="1"/>
            </p:cNvSpPr>
            <p:nvPr/>
          </p:nvSpPr>
          <p:spPr bwMode="auto">
            <a:xfrm>
              <a:off x="2339403" y="336402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7" name="Oval 104"/>
            <p:cNvSpPr>
              <a:spLocks noChangeArrowheads="1"/>
            </p:cNvSpPr>
            <p:nvPr/>
          </p:nvSpPr>
          <p:spPr bwMode="auto">
            <a:xfrm>
              <a:off x="1881153" y="362646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8" name="Oval 105"/>
            <p:cNvSpPr>
              <a:spLocks noChangeArrowheads="1"/>
            </p:cNvSpPr>
            <p:nvPr/>
          </p:nvSpPr>
          <p:spPr bwMode="auto">
            <a:xfrm>
              <a:off x="2095653" y="3555811"/>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9" name="Oval 106"/>
            <p:cNvSpPr>
              <a:spLocks noChangeArrowheads="1"/>
            </p:cNvSpPr>
            <p:nvPr/>
          </p:nvSpPr>
          <p:spPr bwMode="auto">
            <a:xfrm>
              <a:off x="2807403" y="214939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0" name="Oval 107"/>
            <p:cNvSpPr>
              <a:spLocks noChangeArrowheads="1"/>
            </p:cNvSpPr>
            <p:nvPr/>
          </p:nvSpPr>
          <p:spPr bwMode="auto">
            <a:xfrm>
              <a:off x="3041403" y="2041729"/>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1" name="Oval 108"/>
            <p:cNvSpPr>
              <a:spLocks noChangeArrowheads="1"/>
            </p:cNvSpPr>
            <p:nvPr/>
          </p:nvSpPr>
          <p:spPr bwMode="auto">
            <a:xfrm>
              <a:off x="3275403" y="194583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2" name="Oval 109"/>
            <p:cNvSpPr>
              <a:spLocks noChangeArrowheads="1"/>
            </p:cNvSpPr>
            <p:nvPr/>
          </p:nvSpPr>
          <p:spPr bwMode="auto">
            <a:xfrm>
              <a:off x="3748277" y="174396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3" name="Oval 110"/>
            <p:cNvSpPr>
              <a:spLocks noChangeArrowheads="1"/>
            </p:cNvSpPr>
            <p:nvPr/>
          </p:nvSpPr>
          <p:spPr bwMode="auto">
            <a:xfrm>
              <a:off x="3509403" y="184489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4" name="Oval 113"/>
            <p:cNvSpPr>
              <a:spLocks noChangeArrowheads="1"/>
            </p:cNvSpPr>
            <p:nvPr/>
          </p:nvSpPr>
          <p:spPr bwMode="auto">
            <a:xfrm>
              <a:off x="3982277" y="1643021"/>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5" name="Oval 114"/>
            <p:cNvSpPr>
              <a:spLocks noChangeArrowheads="1"/>
            </p:cNvSpPr>
            <p:nvPr/>
          </p:nvSpPr>
          <p:spPr bwMode="auto">
            <a:xfrm>
              <a:off x="4211403" y="154712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6" name="Oval 116"/>
            <p:cNvSpPr>
              <a:spLocks noChangeArrowheads="1"/>
            </p:cNvSpPr>
            <p:nvPr/>
          </p:nvSpPr>
          <p:spPr bwMode="auto">
            <a:xfrm>
              <a:off x="4674527" y="133011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7" name="Oval 117"/>
            <p:cNvSpPr>
              <a:spLocks noChangeArrowheads="1"/>
            </p:cNvSpPr>
            <p:nvPr/>
          </p:nvSpPr>
          <p:spPr bwMode="auto">
            <a:xfrm>
              <a:off x="4445403" y="1431049"/>
              <a:ext cx="91000" cy="94210"/>
            </a:xfrm>
            <a:prstGeom prst="ellipse">
              <a:avLst/>
            </a:prstGeom>
            <a:solidFill>
              <a:srgbClr val="0000FF"/>
            </a:solidFill>
            <a:ln w="2857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8" name="Freeform 118"/>
            <p:cNvSpPr/>
            <p:nvPr/>
          </p:nvSpPr>
          <p:spPr bwMode="auto">
            <a:xfrm>
              <a:off x="1842153" y="1385626"/>
              <a:ext cx="2881124" cy="2304769"/>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9" name="Text Box 134"/>
            <p:cNvSpPr txBox="1">
              <a:spLocks noChangeArrowheads="1"/>
            </p:cNvSpPr>
            <p:nvPr/>
          </p:nvSpPr>
          <p:spPr bwMode="auto">
            <a:xfrm>
              <a:off x="8280402" y="359618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传输轮次</a:t>
              </a:r>
              <a:endParaRPr kumimoji="1" lang="zh-CN" altLang="en-US"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70" name="Text Box 135"/>
            <p:cNvSpPr txBox="1">
              <a:spLocks noChangeArrowheads="1"/>
            </p:cNvSpPr>
            <p:nvPr/>
          </p:nvSpPr>
          <p:spPr bwMode="auto">
            <a:xfrm>
              <a:off x="966278" y="836711"/>
              <a:ext cx="1930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拥塞窗口  </a:t>
              </a:r>
              <a:r>
                <a:rPr kumimoji="1" lang="en-US" altLang="zh-CN" sz="2000" b="1" i="0" u="none" strike="noStrike" kern="0" cap="none" spc="0" normalizeH="0" baseline="0" noProof="0" dirty="0" err="1" smtClean="0">
                  <a:ln>
                    <a:noFill/>
                  </a:ln>
                  <a:solidFill>
                    <a:srgbClr val="000000"/>
                  </a:solidFill>
                  <a:effectLst/>
                  <a:uLnTx/>
                  <a:uFillTx/>
                  <a:latin typeface="Times New Roman" panose="02020603050405020304" pitchFamily="18" charset="0"/>
                  <a:ea typeface="宋体" panose="02010600030101010101" pitchFamily="2" charset="-122"/>
                </a:rPr>
                <a:t>cwnd</a:t>
              </a:r>
              <a:endParaRPr kumimoji="1" lang="en-US" altLang="zh-CN" sz="20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71" name="Text Box 140"/>
            <p:cNvSpPr txBox="1">
              <a:spLocks noChangeArrowheads="1"/>
            </p:cNvSpPr>
            <p:nvPr/>
          </p:nvSpPr>
          <p:spPr bwMode="auto">
            <a:xfrm>
              <a:off x="7049973" y="1815231"/>
              <a:ext cx="11813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rPr>
                <a:t>3-ACK</a:t>
              </a:r>
              <a:endParaRPr kumimoji="1" lang="zh-CN" altLang="en-US" sz="2000" b="1" i="0" u="none" strike="noStrike" kern="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endParaRPr>
            </a:p>
          </p:txBody>
        </p:sp>
        <p:sp>
          <p:nvSpPr>
            <p:cNvPr id="272" name="Rectangle 160"/>
            <p:cNvSpPr>
              <a:spLocks noChangeArrowheads="1"/>
            </p:cNvSpPr>
            <p:nvPr/>
          </p:nvSpPr>
          <p:spPr bwMode="auto">
            <a:xfrm>
              <a:off x="1998153" y="1304875"/>
              <a:ext cx="195000" cy="21533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3" name="Line 156"/>
            <p:cNvSpPr>
              <a:spLocks noChangeShapeType="1"/>
            </p:cNvSpPr>
            <p:nvPr/>
          </p:nvSpPr>
          <p:spPr bwMode="auto">
            <a:xfrm>
              <a:off x="1998153" y="2193137"/>
              <a:ext cx="858000" cy="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4" name="Line 146"/>
            <p:cNvSpPr>
              <a:spLocks noChangeShapeType="1"/>
            </p:cNvSpPr>
            <p:nvPr/>
          </p:nvSpPr>
          <p:spPr bwMode="auto">
            <a:xfrm flipV="1">
              <a:off x="1998153" y="1378897"/>
              <a:ext cx="2743000" cy="6729"/>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5" name="Rectangle 162"/>
            <p:cNvSpPr>
              <a:spLocks noChangeArrowheads="1"/>
            </p:cNvSpPr>
            <p:nvPr/>
          </p:nvSpPr>
          <p:spPr bwMode="auto">
            <a:xfrm>
              <a:off x="5352153" y="3565904"/>
              <a:ext cx="1480374" cy="1615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7" name="Text Box 203"/>
            <p:cNvSpPr txBox="1">
              <a:spLocks noChangeArrowheads="1"/>
            </p:cNvSpPr>
            <p:nvPr/>
          </p:nvSpPr>
          <p:spPr bwMode="auto">
            <a:xfrm>
              <a:off x="8170649" y="1977696"/>
              <a:ext cx="163858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b="1" i="0" u="none" strike="noStrike" kern="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rPr>
                <a:t>TCP Reno </a:t>
              </a:r>
              <a:endParaRPr kumimoji="1" lang="en-US" altLang="zh-CN" b="1" i="0" u="none" strike="noStrike" kern="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b="1" i="0" u="none" strike="noStrike" kern="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rPr>
                <a:t>版本</a:t>
              </a:r>
              <a:endParaRPr kumimoji="1" lang="zh-CN" altLang="en-US" b="1" i="0" u="none" strike="noStrike" kern="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endParaRPr>
            </a:p>
          </p:txBody>
        </p:sp>
        <p:sp>
          <p:nvSpPr>
            <p:cNvPr id="278" name="Text Box 205"/>
            <p:cNvSpPr txBox="1">
              <a:spLocks noChangeArrowheads="1"/>
            </p:cNvSpPr>
            <p:nvPr/>
          </p:nvSpPr>
          <p:spPr bwMode="auto">
            <a:xfrm>
              <a:off x="272479" y="1918920"/>
              <a:ext cx="128112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err="1" smtClean="0">
                  <a:ln>
                    <a:noFill/>
                  </a:ln>
                  <a:solidFill>
                    <a:srgbClr val="C00000"/>
                  </a:solidFill>
                  <a:effectLst/>
                  <a:uLnTx/>
                  <a:uFillTx/>
                  <a:latin typeface="Times New Roman" panose="02020603050405020304" pitchFamily="18" charset="0"/>
                  <a:ea typeface="宋体" panose="02010600030101010101" pitchFamily="2" charset="-122"/>
                </a:rPr>
                <a:t>ssthresh</a:t>
              </a:r>
              <a:endParaRPr kumimoji="1" lang="en-US" altLang="zh-CN" sz="2000" b="1" i="0" u="none" strike="noStrike" kern="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rPr>
                <a:t> 的初始值</a:t>
              </a:r>
              <a:endParaRPr kumimoji="1" lang="zh-CN" altLang="en-US" sz="2000" b="1" i="0" u="none" strike="noStrike" kern="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endParaRPr>
            </a:p>
          </p:txBody>
        </p:sp>
        <p:sp>
          <p:nvSpPr>
            <p:cNvPr id="280" name="Line 215"/>
            <p:cNvSpPr>
              <a:spLocks noChangeShapeType="1"/>
            </p:cNvSpPr>
            <p:nvPr/>
          </p:nvSpPr>
          <p:spPr bwMode="auto">
            <a:xfrm flipV="1">
              <a:off x="1413153" y="2223418"/>
              <a:ext cx="219374" cy="0"/>
            </a:xfrm>
            <a:prstGeom prst="line">
              <a:avLst/>
            </a:prstGeom>
            <a:noFill/>
            <a:ln w="19050">
              <a:solidFill>
                <a:srgbClr val="C00000"/>
              </a:solidFill>
              <a:rou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1" name="Text Box 206"/>
            <p:cNvSpPr txBox="1">
              <a:spLocks noChangeArrowheads="1"/>
            </p:cNvSpPr>
            <p:nvPr/>
          </p:nvSpPr>
          <p:spPr bwMode="auto">
            <a:xfrm rot="20245475">
              <a:off x="6948778" y="2393474"/>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拥塞避免</a:t>
              </a:r>
              <a:endParaRPr kumimoji="1" lang="zh-CN" altLang="en-US"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82" name="Oval 125"/>
            <p:cNvSpPr>
              <a:spLocks noChangeArrowheads="1"/>
            </p:cNvSpPr>
            <p:nvPr/>
          </p:nvSpPr>
          <p:spPr bwMode="auto">
            <a:xfrm>
              <a:off x="5147403" y="354067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3" name="Oval 126"/>
            <p:cNvSpPr>
              <a:spLocks noChangeArrowheads="1"/>
            </p:cNvSpPr>
            <p:nvPr/>
          </p:nvSpPr>
          <p:spPr bwMode="auto">
            <a:xfrm>
              <a:off x="5383027" y="3343839"/>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4" name="Oval 127"/>
            <p:cNvSpPr>
              <a:spLocks noChangeArrowheads="1"/>
            </p:cNvSpPr>
            <p:nvPr/>
          </p:nvSpPr>
          <p:spPr bwMode="auto">
            <a:xfrm>
              <a:off x="4903653" y="3616374"/>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5" name="Oval 128"/>
            <p:cNvSpPr>
              <a:spLocks noChangeArrowheads="1"/>
            </p:cNvSpPr>
            <p:nvPr/>
          </p:nvSpPr>
          <p:spPr bwMode="auto">
            <a:xfrm>
              <a:off x="5623527" y="2953542"/>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6" name="Oval 129"/>
            <p:cNvSpPr>
              <a:spLocks noChangeArrowheads="1"/>
            </p:cNvSpPr>
            <p:nvPr/>
          </p:nvSpPr>
          <p:spPr bwMode="auto">
            <a:xfrm>
              <a:off x="6106153" y="244043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7" name="Oval 130"/>
            <p:cNvSpPr>
              <a:spLocks noChangeArrowheads="1"/>
            </p:cNvSpPr>
            <p:nvPr/>
          </p:nvSpPr>
          <p:spPr bwMode="auto">
            <a:xfrm>
              <a:off x="6795153" y="2147715"/>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8" name="Oval 131"/>
            <p:cNvSpPr>
              <a:spLocks noChangeArrowheads="1"/>
            </p:cNvSpPr>
            <p:nvPr/>
          </p:nvSpPr>
          <p:spPr bwMode="auto">
            <a:xfrm>
              <a:off x="6335277" y="2334451"/>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9" name="Oval 132"/>
            <p:cNvSpPr>
              <a:spLocks noChangeArrowheads="1"/>
            </p:cNvSpPr>
            <p:nvPr/>
          </p:nvSpPr>
          <p:spPr bwMode="auto">
            <a:xfrm>
              <a:off x="6569277" y="223856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0" name="Line 147"/>
            <p:cNvSpPr>
              <a:spLocks noChangeShapeType="1"/>
            </p:cNvSpPr>
            <p:nvPr/>
          </p:nvSpPr>
          <p:spPr bwMode="auto">
            <a:xfrm rot="10800000">
              <a:off x="2016028" y="2595210"/>
              <a:ext cx="4134000" cy="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291" name="直接连接符 115"/>
            <p:cNvCxnSpPr>
              <a:cxnSpLocks noChangeShapeType="1"/>
            </p:cNvCxnSpPr>
            <p:nvPr/>
          </p:nvCxnSpPr>
          <p:spPr bwMode="auto">
            <a:xfrm>
              <a:off x="4728153" y="1375532"/>
              <a:ext cx="234000" cy="2266077"/>
            </a:xfrm>
            <a:prstGeom prst="line">
              <a:avLst/>
            </a:prstGeom>
            <a:noFill/>
            <a:ln w="28575" algn="ctr">
              <a:solidFill>
                <a:srgbClr val="0000FF"/>
              </a:solidFill>
              <a:round/>
            </a:ln>
            <a:extLst>
              <a:ext uri="{909E8E84-426E-40DD-AFC4-6F175D3DCCD1}">
                <a14:hiddenFill xmlns:a14="http://schemas.microsoft.com/office/drawing/2010/main">
                  <a:noFill/>
                </a14:hiddenFill>
              </a:ext>
            </a:extLst>
          </p:spPr>
        </p:cxnSp>
        <p:sp>
          <p:nvSpPr>
            <p:cNvPr id="293" name="Rectangle 161"/>
            <p:cNvSpPr>
              <a:spLocks noChangeArrowheads="1"/>
            </p:cNvSpPr>
            <p:nvPr/>
          </p:nvSpPr>
          <p:spPr bwMode="auto">
            <a:xfrm>
              <a:off x="2555757" y="1801158"/>
              <a:ext cx="442000" cy="36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smtClean="0">
                  <a:ln>
                    <a:noFill/>
                  </a:ln>
                  <a:solidFill>
                    <a:sysClr val="windowText" lastClr="000000"/>
                  </a:solidFill>
                  <a:effectLst/>
                  <a:uLnTx/>
                  <a:uFillTx/>
                  <a:sym typeface="Wingdings" panose="05000000000000000000" pitchFamily="2" charset="2"/>
                </a:rPr>
                <a:t></a:t>
              </a:r>
              <a:endParaRPr kumimoji="0" lang="zh-CN" altLang="en-US" sz="2800" b="1" i="0" u="none" strike="noStrike" kern="0" cap="none" spc="0" normalizeH="0" baseline="0" noProof="0" dirty="0" smtClean="0">
                <a:ln>
                  <a:noFill/>
                </a:ln>
                <a:solidFill>
                  <a:sysClr val="windowText" lastClr="000000"/>
                </a:solidFill>
                <a:effectLst/>
                <a:uLnTx/>
                <a:uFillTx/>
              </a:endParaRPr>
            </a:p>
          </p:txBody>
        </p:sp>
        <p:sp>
          <p:nvSpPr>
            <p:cNvPr id="294" name="Oval 129"/>
            <p:cNvSpPr>
              <a:spLocks noChangeArrowheads="1"/>
            </p:cNvSpPr>
            <p:nvPr/>
          </p:nvSpPr>
          <p:spPr bwMode="auto">
            <a:xfrm>
              <a:off x="5868903" y="254978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5" name="任意多边形 134"/>
            <p:cNvSpPr/>
            <p:nvPr/>
          </p:nvSpPr>
          <p:spPr bwMode="auto">
            <a:xfrm>
              <a:off x="4952403" y="2181361"/>
              <a:ext cx="1906124" cy="148548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6" name="Rectangle 161"/>
            <p:cNvSpPr>
              <a:spLocks noChangeArrowheads="1"/>
            </p:cNvSpPr>
            <p:nvPr/>
          </p:nvSpPr>
          <p:spPr bwMode="auto">
            <a:xfrm>
              <a:off x="4545899" y="1021117"/>
              <a:ext cx="367250" cy="306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smtClean="0">
                  <a:ln>
                    <a:noFill/>
                  </a:ln>
                  <a:solidFill>
                    <a:sysClr val="windowText" lastClr="000000"/>
                  </a:solidFill>
                  <a:effectLst/>
                  <a:uLnTx/>
                  <a:uFillTx/>
                  <a:sym typeface="Wingdings" panose="05000000000000000000" pitchFamily="2" charset="2"/>
                </a:rPr>
                <a:t></a:t>
              </a:r>
              <a:endParaRPr kumimoji="0" lang="zh-CN" altLang="en-US" sz="2800" b="1" i="0" u="none" strike="noStrike" kern="0" cap="none" spc="0" normalizeH="0" baseline="0" noProof="0" dirty="0" smtClean="0">
                <a:ln>
                  <a:noFill/>
                </a:ln>
                <a:solidFill>
                  <a:sysClr val="windowText" lastClr="000000"/>
                </a:solidFill>
                <a:effectLst/>
                <a:uLnTx/>
                <a:uFillTx/>
              </a:endParaRPr>
            </a:p>
          </p:txBody>
        </p:sp>
        <p:cxnSp>
          <p:nvCxnSpPr>
            <p:cNvPr id="297" name="直接连接符 119"/>
            <p:cNvCxnSpPr>
              <a:cxnSpLocks noChangeShapeType="1"/>
            </p:cNvCxnSpPr>
            <p:nvPr/>
          </p:nvCxnSpPr>
          <p:spPr bwMode="auto">
            <a:xfrm flipH="1">
              <a:off x="7064902" y="3022518"/>
              <a:ext cx="1624" cy="694795"/>
            </a:xfrm>
            <a:prstGeom prst="line">
              <a:avLst/>
            </a:prstGeom>
            <a:noFill/>
            <a:ln w="19050" algn="ctr">
              <a:solidFill>
                <a:srgbClr val="000000"/>
              </a:solidFill>
              <a:prstDash val="dash"/>
              <a:round/>
            </a:ln>
          </p:spPr>
        </p:cxnSp>
        <p:cxnSp>
          <p:nvCxnSpPr>
            <p:cNvPr id="298" name="直接连接符 121"/>
            <p:cNvCxnSpPr>
              <a:cxnSpLocks noChangeShapeType="1"/>
            </p:cNvCxnSpPr>
            <p:nvPr/>
          </p:nvCxnSpPr>
          <p:spPr bwMode="auto">
            <a:xfrm>
              <a:off x="2032278" y="3005695"/>
              <a:ext cx="5676125" cy="0"/>
            </a:xfrm>
            <a:prstGeom prst="line">
              <a:avLst/>
            </a:prstGeom>
            <a:noFill/>
            <a:ln w="19050" algn="ctr">
              <a:solidFill>
                <a:srgbClr val="000000"/>
              </a:solidFill>
              <a:prstDash val="dash"/>
              <a:round/>
            </a:ln>
          </p:spPr>
        </p:cxnSp>
        <p:sp>
          <p:nvSpPr>
            <p:cNvPr id="299" name="Oval 130"/>
            <p:cNvSpPr>
              <a:spLocks noChangeArrowheads="1"/>
            </p:cNvSpPr>
            <p:nvPr/>
          </p:nvSpPr>
          <p:spPr bwMode="auto">
            <a:xfrm>
              <a:off x="7021027" y="2961955"/>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0" name="Line 24"/>
            <p:cNvSpPr>
              <a:spLocks noChangeShapeType="1"/>
            </p:cNvSpPr>
            <p:nvPr/>
          </p:nvSpPr>
          <p:spPr bwMode="auto">
            <a:xfrm>
              <a:off x="7532902" y="363992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1" name="Line 22"/>
            <p:cNvSpPr>
              <a:spLocks noChangeShapeType="1"/>
            </p:cNvSpPr>
            <p:nvPr/>
          </p:nvSpPr>
          <p:spPr bwMode="auto">
            <a:xfrm>
              <a:off x="7295652" y="3644974"/>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2" name="Text Box 87"/>
            <p:cNvSpPr txBox="1">
              <a:spLocks noChangeArrowheads="1"/>
            </p:cNvSpPr>
            <p:nvPr/>
          </p:nvSpPr>
          <p:spPr bwMode="auto">
            <a:xfrm>
              <a:off x="7311902" y="375432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24</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03" name="Line 22"/>
            <p:cNvSpPr>
              <a:spLocks noChangeShapeType="1"/>
            </p:cNvSpPr>
            <p:nvPr/>
          </p:nvSpPr>
          <p:spPr bwMode="auto">
            <a:xfrm>
              <a:off x="7776652" y="3653385"/>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04" name="直接连接符 134"/>
            <p:cNvCxnSpPr>
              <a:cxnSpLocks noChangeShapeType="1"/>
              <a:stCxn id="295" idx="4"/>
              <a:endCxn id="299" idx="3"/>
            </p:cNvCxnSpPr>
            <p:nvPr/>
          </p:nvCxnSpPr>
          <p:spPr bwMode="auto">
            <a:xfrm>
              <a:off x="6856903" y="2181361"/>
              <a:ext cx="204750" cy="832745"/>
            </a:xfrm>
            <a:prstGeom prst="line">
              <a:avLst/>
            </a:prstGeom>
            <a:noFill/>
            <a:ln w="28575" algn="ctr">
              <a:solidFill>
                <a:srgbClr val="0000FF"/>
              </a:solidFill>
              <a:round/>
            </a:ln>
          </p:spPr>
        </p:cxnSp>
        <p:sp>
          <p:nvSpPr>
            <p:cNvPr id="305" name="Text Box 206"/>
            <p:cNvSpPr txBox="1">
              <a:spLocks noChangeArrowheads="1"/>
            </p:cNvSpPr>
            <p:nvPr/>
          </p:nvSpPr>
          <p:spPr bwMode="auto">
            <a:xfrm rot="20070649">
              <a:off x="5809549" y="2010746"/>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拥塞避免</a:t>
              </a:r>
              <a:endParaRPr kumimoji="1" lang="zh-CN" altLang="en-US"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06" name="Text Box 206"/>
            <p:cNvSpPr txBox="1">
              <a:spLocks noChangeArrowheads="1"/>
            </p:cNvSpPr>
            <p:nvPr/>
          </p:nvSpPr>
          <p:spPr bwMode="auto">
            <a:xfrm rot="20205303">
              <a:off x="2990278" y="147156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拥塞避免</a:t>
              </a:r>
              <a:endParaRPr kumimoji="1" lang="zh-CN" altLang="en-US"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07" name="TextBox 147"/>
            <p:cNvSpPr txBox="1">
              <a:spLocks noChangeArrowheads="1"/>
            </p:cNvSpPr>
            <p:nvPr/>
          </p:nvSpPr>
          <p:spPr bwMode="auto">
            <a:xfrm>
              <a:off x="5542277" y="2191455"/>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endParaRPr kumimoji="1" lang="zh-CN" altLang="en-US" sz="2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08" name="矩形 150"/>
            <p:cNvSpPr>
              <a:spLocks noChangeArrowheads="1"/>
            </p:cNvSpPr>
            <p:nvPr/>
          </p:nvSpPr>
          <p:spPr bwMode="auto">
            <a:xfrm>
              <a:off x="2298778" y="3596186"/>
              <a:ext cx="2575625" cy="126174"/>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9" name="TextBox 148"/>
            <p:cNvSpPr txBox="1">
              <a:spLocks noChangeArrowheads="1"/>
            </p:cNvSpPr>
            <p:nvPr/>
          </p:nvSpPr>
          <p:spPr bwMode="auto">
            <a:xfrm>
              <a:off x="6720403" y="176582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endParaRPr kumimoji="1" lang="zh-CN" altLang="en-US" sz="2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11" name="矩形 151"/>
            <p:cNvSpPr>
              <a:spLocks noChangeArrowheads="1"/>
            </p:cNvSpPr>
            <p:nvPr/>
          </p:nvSpPr>
          <p:spPr bwMode="auto">
            <a:xfrm>
              <a:off x="7237152" y="3596186"/>
              <a:ext cx="607750" cy="114397"/>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12" name="直接连接符 153"/>
            <p:cNvCxnSpPr>
              <a:cxnSpLocks noChangeShapeType="1"/>
            </p:cNvCxnSpPr>
            <p:nvPr/>
          </p:nvCxnSpPr>
          <p:spPr bwMode="auto">
            <a:xfrm flipV="1">
              <a:off x="5903027" y="2630538"/>
              <a:ext cx="11376" cy="1043034"/>
            </a:xfrm>
            <a:prstGeom prst="line">
              <a:avLst/>
            </a:prstGeom>
            <a:noFill/>
            <a:ln w="19050" algn="ctr">
              <a:solidFill>
                <a:srgbClr val="000000"/>
              </a:solidFill>
              <a:prstDash val="dash"/>
              <a:round/>
            </a:ln>
          </p:spPr>
        </p:cxnSp>
        <p:cxnSp>
          <p:nvCxnSpPr>
            <p:cNvPr id="313" name="直接连接符 157"/>
            <p:cNvCxnSpPr>
              <a:cxnSpLocks noChangeShapeType="1"/>
            </p:cNvCxnSpPr>
            <p:nvPr/>
          </p:nvCxnSpPr>
          <p:spPr bwMode="auto">
            <a:xfrm flipV="1">
              <a:off x="6832527" y="2253700"/>
              <a:ext cx="11376" cy="1520811"/>
            </a:xfrm>
            <a:prstGeom prst="line">
              <a:avLst/>
            </a:prstGeom>
            <a:noFill/>
            <a:ln w="19050" algn="ctr">
              <a:solidFill>
                <a:srgbClr val="000000"/>
              </a:solidFill>
              <a:prstDash val="dash"/>
              <a:round/>
            </a:ln>
          </p:spPr>
        </p:cxnSp>
        <p:cxnSp>
          <p:nvCxnSpPr>
            <p:cNvPr id="314" name="直接连接符 141"/>
            <p:cNvCxnSpPr>
              <a:cxnSpLocks noChangeShapeType="1"/>
            </p:cNvCxnSpPr>
            <p:nvPr/>
          </p:nvCxnSpPr>
          <p:spPr bwMode="auto">
            <a:xfrm flipV="1">
              <a:off x="7001527" y="2475765"/>
              <a:ext cx="1248000" cy="560211"/>
            </a:xfrm>
            <a:prstGeom prst="line">
              <a:avLst/>
            </a:prstGeom>
            <a:noFill/>
            <a:ln w="28575" algn="ctr">
              <a:solidFill>
                <a:srgbClr val="0000FF"/>
              </a:solidFill>
              <a:round/>
            </a:ln>
          </p:spPr>
        </p:cxnSp>
        <p:sp>
          <p:nvSpPr>
            <p:cNvPr id="315" name="Oval 202"/>
            <p:cNvSpPr>
              <a:spLocks noChangeArrowheads="1"/>
            </p:cNvSpPr>
            <p:nvPr/>
          </p:nvSpPr>
          <p:spPr bwMode="auto">
            <a:xfrm>
              <a:off x="7724652" y="2655773"/>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6" name="Oval 130"/>
            <p:cNvSpPr>
              <a:spLocks noChangeArrowheads="1"/>
            </p:cNvSpPr>
            <p:nvPr/>
          </p:nvSpPr>
          <p:spPr bwMode="auto">
            <a:xfrm>
              <a:off x="7251777" y="285596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7" name="Oval 130"/>
            <p:cNvSpPr>
              <a:spLocks noChangeArrowheads="1"/>
            </p:cNvSpPr>
            <p:nvPr/>
          </p:nvSpPr>
          <p:spPr bwMode="auto">
            <a:xfrm>
              <a:off x="7490652" y="2758394"/>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8" name="TextBox 149"/>
            <p:cNvSpPr txBox="1">
              <a:spLocks noChangeArrowheads="1"/>
            </p:cNvSpPr>
            <p:nvPr/>
          </p:nvSpPr>
          <p:spPr bwMode="auto">
            <a:xfrm>
              <a:off x="6795153" y="298718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endParaRPr kumimoji="1" lang="zh-CN" altLang="en-US" sz="2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19" name="Oval 202"/>
            <p:cNvSpPr>
              <a:spLocks noChangeArrowheads="1"/>
            </p:cNvSpPr>
            <p:nvPr/>
          </p:nvSpPr>
          <p:spPr bwMode="auto">
            <a:xfrm>
              <a:off x="7966777" y="2531282"/>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20" name="直接连接符 117"/>
            <p:cNvCxnSpPr>
              <a:cxnSpLocks noChangeShapeType="1"/>
            </p:cNvCxnSpPr>
            <p:nvPr/>
          </p:nvCxnSpPr>
          <p:spPr bwMode="auto">
            <a:xfrm flipH="1">
              <a:off x="4726527" y="1506753"/>
              <a:ext cx="4876" cy="2200466"/>
            </a:xfrm>
            <a:prstGeom prst="line">
              <a:avLst/>
            </a:prstGeom>
            <a:noFill/>
            <a:ln w="19050" algn="ctr">
              <a:solidFill>
                <a:srgbClr val="000000"/>
              </a:solidFill>
              <a:prstDash val="dash"/>
              <a:round/>
            </a:ln>
            <a:extLst>
              <a:ext uri="{909E8E84-426E-40DD-AFC4-6F175D3DCCD1}">
                <a14:hiddenFill xmlns:a14="http://schemas.microsoft.com/office/drawing/2010/main">
                  <a:noFill/>
                </a14:hiddenFill>
              </a:ext>
            </a:extLst>
          </p:spPr>
        </p:cxnSp>
        <p:cxnSp>
          <p:nvCxnSpPr>
            <p:cNvPr id="321" name="直接连接符 119"/>
            <p:cNvCxnSpPr>
              <a:cxnSpLocks noChangeShapeType="1"/>
            </p:cNvCxnSpPr>
            <p:nvPr/>
          </p:nvCxnSpPr>
          <p:spPr bwMode="auto">
            <a:xfrm>
              <a:off x="2854527" y="2309217"/>
              <a:ext cx="0" cy="1384543"/>
            </a:xfrm>
            <a:prstGeom prst="line">
              <a:avLst/>
            </a:prstGeom>
            <a:noFill/>
            <a:ln w="19050" algn="ctr">
              <a:solidFill>
                <a:srgbClr val="000000"/>
              </a:solidFill>
              <a:prstDash val="dash"/>
              <a:round/>
            </a:ln>
            <a:extLst>
              <a:ext uri="{909E8E84-426E-40DD-AFC4-6F175D3DCCD1}">
                <a14:hiddenFill xmlns:a14="http://schemas.microsoft.com/office/drawing/2010/main">
                  <a:noFill/>
                </a14:hiddenFill>
              </a:ext>
            </a:extLst>
          </p:spPr>
        </p:cxnSp>
        <p:sp>
          <p:nvSpPr>
            <p:cNvPr id="249" name="Text Box 91"/>
            <p:cNvSpPr txBox="1">
              <a:spLocks noChangeArrowheads="1"/>
            </p:cNvSpPr>
            <p:nvPr/>
          </p:nvSpPr>
          <p:spPr bwMode="auto">
            <a:xfrm>
              <a:off x="1647153" y="3187385"/>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4</a:t>
              </a:r>
              <a:endParaRPr kumimoji="1" lang="en-US" altLang="zh-CN" sz="20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276" name="Line 167"/>
          <p:cNvSpPr>
            <a:spLocks noChangeShapeType="1"/>
          </p:cNvSpPr>
          <p:nvPr/>
        </p:nvSpPr>
        <p:spPr bwMode="auto">
          <a:xfrm>
            <a:off x="1632527" y="3187386"/>
            <a:ext cx="440153" cy="326776"/>
          </a:xfrm>
          <a:prstGeom prst="line">
            <a:avLst/>
          </a:prstGeom>
          <a:noFill/>
          <a:ln w="76200">
            <a:solidFill>
              <a:srgbClr val="FF0000">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21" name="Text Box 5"/>
          <p:cNvSpPr txBox="1">
            <a:spLocks noChangeArrowheads="1"/>
          </p:cNvSpPr>
          <p:nvPr/>
        </p:nvSpPr>
        <p:spPr bwMode="auto">
          <a:xfrm>
            <a:off x="842391" y="4365104"/>
            <a:ext cx="8647113"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r>
              <a:rPr kumimoji="0" lang="zh-CN" altLang="zh-CN" sz="2800" dirty="0" smtClean="0">
                <a:solidFill>
                  <a:srgbClr val="000099"/>
                </a:solidFill>
                <a:latin typeface="Arial" panose="020B0604020202020204" pitchFamily="34" charset="0"/>
                <a:ea typeface="黑体" panose="02010609060101010101" pitchFamily="2" charset="-122"/>
              </a:rPr>
              <a:t>发送</a:t>
            </a:r>
            <a:r>
              <a:rPr kumimoji="0" lang="zh-CN" altLang="zh-CN" sz="2800" dirty="0">
                <a:solidFill>
                  <a:srgbClr val="000099"/>
                </a:solidFill>
                <a:latin typeface="Arial" panose="020B0604020202020204" pitchFamily="34" charset="0"/>
                <a:ea typeface="黑体" panose="02010609060101010101" pitchFamily="2" charset="-122"/>
              </a:rPr>
              <a:t>方每收到一个对新报文段的</a:t>
            </a:r>
            <a:r>
              <a:rPr kumimoji="0" lang="zh-CN" altLang="zh-CN" sz="2800" dirty="0" smtClean="0">
                <a:solidFill>
                  <a:srgbClr val="000099"/>
                </a:solidFill>
                <a:latin typeface="Arial" panose="020B0604020202020204" pitchFamily="34" charset="0"/>
                <a:ea typeface="黑体" panose="02010609060101010101" pitchFamily="2" charset="-122"/>
              </a:rPr>
              <a:t>确认</a:t>
            </a:r>
            <a:r>
              <a:rPr kumimoji="0" lang="en-US" altLang="zh-CN" sz="2800" dirty="0" smtClean="0">
                <a:solidFill>
                  <a:srgbClr val="000099"/>
                </a:solidFill>
                <a:latin typeface="Arial" panose="020B0604020202020204" pitchFamily="34" charset="0"/>
                <a:ea typeface="黑体" panose="02010609060101010101" pitchFamily="2" charset="-122"/>
              </a:rPr>
              <a:t> ACK</a:t>
            </a:r>
            <a:r>
              <a:rPr kumimoji="0" lang="zh-CN" altLang="zh-CN" sz="2800" dirty="0">
                <a:solidFill>
                  <a:srgbClr val="000099"/>
                </a:solidFill>
                <a:latin typeface="Arial" panose="020B0604020202020204" pitchFamily="34" charset="0"/>
                <a:ea typeface="黑体" panose="02010609060101010101" pitchFamily="2" charset="-122"/>
              </a:rPr>
              <a:t>，就把拥塞窗口值</a:t>
            </a:r>
            <a:r>
              <a:rPr kumimoji="0" lang="zh-CN" altLang="zh-CN" sz="2800" dirty="0" smtClean="0">
                <a:solidFill>
                  <a:srgbClr val="000099"/>
                </a:solidFill>
                <a:latin typeface="Arial" panose="020B0604020202020204" pitchFamily="34" charset="0"/>
                <a:ea typeface="黑体" panose="02010609060101010101" pitchFamily="2" charset="-122"/>
              </a:rPr>
              <a:t>加</a:t>
            </a:r>
            <a:r>
              <a:rPr kumimoji="0" lang="en-US" altLang="zh-CN" sz="2800" dirty="0" smtClean="0">
                <a:solidFill>
                  <a:srgbClr val="000099"/>
                </a:solidFill>
                <a:latin typeface="Arial" panose="020B0604020202020204" pitchFamily="34" charset="0"/>
                <a:ea typeface="黑体" panose="02010609060101010101" pitchFamily="2" charset="-122"/>
              </a:rPr>
              <a:t> 1</a:t>
            </a:r>
            <a:r>
              <a:rPr kumimoji="0" lang="zh-CN" altLang="zh-CN" sz="2800" dirty="0">
                <a:solidFill>
                  <a:srgbClr val="000099"/>
                </a:solidFill>
                <a:latin typeface="Arial" panose="020B0604020202020204" pitchFamily="34" charset="0"/>
                <a:ea typeface="黑体" panose="02010609060101010101" pitchFamily="2" charset="-122"/>
              </a:rPr>
              <a:t>，然后开始下一轮的传输（请注意</a:t>
            </a:r>
            <a:r>
              <a:rPr kumimoji="0" lang="zh-CN" altLang="zh-CN" sz="2800" dirty="0" smtClean="0">
                <a:solidFill>
                  <a:srgbClr val="000099"/>
                </a:solidFill>
                <a:latin typeface="Arial" panose="020B0604020202020204" pitchFamily="34" charset="0"/>
                <a:ea typeface="黑体" panose="02010609060101010101" pitchFamily="2" charset="-122"/>
              </a:rPr>
              <a:t>，横坐标</a:t>
            </a:r>
            <a:r>
              <a:rPr kumimoji="0" lang="zh-CN" altLang="zh-CN" sz="2800" dirty="0">
                <a:solidFill>
                  <a:srgbClr val="000099"/>
                </a:solidFill>
                <a:latin typeface="Arial" panose="020B0604020202020204" pitchFamily="34" charset="0"/>
                <a:ea typeface="黑体" panose="02010609060101010101" pitchFamily="2" charset="-122"/>
              </a:rPr>
              <a:t>是传输轮次，不是时间）。因此拥塞</a:t>
            </a:r>
            <a:r>
              <a:rPr kumimoji="0" lang="zh-CN" altLang="zh-CN" sz="2800" dirty="0" smtClean="0">
                <a:solidFill>
                  <a:srgbClr val="000099"/>
                </a:solidFill>
                <a:latin typeface="Arial" panose="020B0604020202020204" pitchFamily="34" charset="0"/>
                <a:ea typeface="黑体" panose="02010609060101010101" pitchFamily="2" charset="-122"/>
              </a:rPr>
              <a:t>窗口</a:t>
            </a:r>
            <a:r>
              <a:rPr kumimoji="0" lang="en-US" altLang="zh-CN" sz="2800" dirty="0" smtClean="0">
                <a:solidFill>
                  <a:srgbClr val="000099"/>
                </a:solidFill>
                <a:latin typeface="Arial" panose="020B0604020202020204" pitchFamily="34" charset="0"/>
                <a:ea typeface="黑体" panose="02010609060101010101" pitchFamily="2" charset="-122"/>
              </a:rPr>
              <a:t> </a:t>
            </a:r>
            <a:r>
              <a:rPr kumimoji="0" lang="en-US" altLang="zh-CN" sz="2800" dirty="0" err="1" smtClean="0">
                <a:solidFill>
                  <a:srgbClr val="000099"/>
                </a:solidFill>
                <a:latin typeface="Arial" panose="020B0604020202020204" pitchFamily="34" charset="0"/>
                <a:ea typeface="黑体" panose="02010609060101010101" pitchFamily="2" charset="-122"/>
              </a:rPr>
              <a:t>cwnd</a:t>
            </a:r>
            <a:r>
              <a:rPr kumimoji="0" lang="en-US" altLang="zh-CN" sz="2800" dirty="0" smtClean="0">
                <a:solidFill>
                  <a:srgbClr val="000099"/>
                </a:solidFill>
                <a:latin typeface="Arial" panose="020B0604020202020204" pitchFamily="34" charset="0"/>
                <a:ea typeface="黑体" panose="02010609060101010101" pitchFamily="2" charset="-122"/>
              </a:rPr>
              <a:t> </a:t>
            </a:r>
            <a:r>
              <a:rPr kumimoji="0" lang="zh-CN" altLang="zh-CN" sz="2800" dirty="0" smtClean="0">
                <a:solidFill>
                  <a:srgbClr val="000099"/>
                </a:solidFill>
                <a:latin typeface="Arial" panose="020B0604020202020204" pitchFamily="34" charset="0"/>
                <a:ea typeface="黑体" panose="02010609060101010101" pitchFamily="2" charset="-122"/>
              </a:rPr>
              <a:t>随着</a:t>
            </a:r>
            <a:r>
              <a:rPr kumimoji="0" lang="zh-CN" altLang="zh-CN" sz="2800" dirty="0">
                <a:solidFill>
                  <a:srgbClr val="000099"/>
                </a:solidFill>
                <a:latin typeface="Arial" panose="020B0604020202020204" pitchFamily="34" charset="0"/>
                <a:ea typeface="黑体" panose="02010609060101010101" pitchFamily="2" charset="-122"/>
              </a:rPr>
              <a:t>传输轮次按指数规律增长。</a:t>
            </a:r>
            <a:endParaRPr kumimoji="0" lang="zh-CN" altLang="en-US" sz="2800" dirty="0">
              <a:solidFill>
                <a:srgbClr val="000099"/>
              </a:solidFill>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txBox="1">
            <a:spLocks noChangeArrowheads="1"/>
          </p:cNvSpPr>
          <p:nvPr/>
        </p:nvSpPr>
        <p:spPr bwMode="auto">
          <a:xfrm>
            <a:off x="417512" y="152400"/>
            <a:ext cx="9144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2pPr>
            <a:lvl3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3pPr>
            <a:lvl4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4pPr>
            <a:lvl5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0" cap="none" spc="0" normalizeH="0" baseline="0" noProof="0" smtClean="0">
                <a:ln>
                  <a:noFill/>
                </a:ln>
                <a:solidFill>
                  <a:srgbClr val="333399"/>
                </a:solidFill>
                <a:effectLst/>
                <a:uLnTx/>
                <a:uFillTx/>
                <a:latin typeface="Tahoma" panose="020B0604030504040204"/>
                <a:ea typeface="黑体" panose="02010609060101010101" pitchFamily="2" charset="-122"/>
                <a:cs typeface="+mj-cs"/>
              </a:rPr>
              <a:t>慢开始和拥塞避免算法的实现举例 </a:t>
            </a:r>
            <a:endParaRPr kumimoji="1" lang="zh-CN" altLang="en-US" sz="3200" b="1" i="0" u="none" strike="noStrike" kern="0" cap="none" spc="0" normalizeH="0" baseline="0" noProof="0" smtClean="0">
              <a:ln>
                <a:noFill/>
              </a:ln>
              <a:solidFill>
                <a:srgbClr val="333399"/>
              </a:solidFill>
              <a:effectLst/>
              <a:uLnTx/>
              <a:uFillTx/>
              <a:latin typeface="Tahoma" panose="020B0604030504040204"/>
              <a:ea typeface="黑体" panose="02010609060101010101" pitchFamily="2" charset="-122"/>
              <a:cs typeface="+mj-cs"/>
            </a:endParaRPr>
          </a:p>
        </p:txBody>
      </p:sp>
      <p:grpSp>
        <p:nvGrpSpPr>
          <p:cNvPr id="3" name="组合 2"/>
          <p:cNvGrpSpPr/>
          <p:nvPr/>
        </p:nvGrpSpPr>
        <p:grpSpPr>
          <a:xfrm>
            <a:off x="272479" y="836711"/>
            <a:ext cx="9536759" cy="3321087"/>
            <a:chOff x="272479" y="836711"/>
            <a:chExt cx="9536759" cy="3321087"/>
          </a:xfrm>
        </p:grpSpPr>
        <p:sp>
          <p:nvSpPr>
            <p:cNvPr id="103" name="Text Box 140"/>
            <p:cNvSpPr txBox="1">
              <a:spLocks noChangeArrowheads="1"/>
            </p:cNvSpPr>
            <p:nvPr/>
          </p:nvSpPr>
          <p:spPr bwMode="auto">
            <a:xfrm>
              <a:off x="4863078" y="985683"/>
              <a:ext cx="115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rPr>
                <a:t>超时</a:t>
              </a:r>
              <a:endParaRPr kumimoji="1" lang="zh-CN" altLang="en-US" sz="2000" b="1" i="0" u="none" strike="noStrike" kern="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endParaRPr>
            </a:p>
          </p:txBody>
        </p:sp>
        <p:sp>
          <p:nvSpPr>
            <p:cNvPr id="104" name="Line 2"/>
            <p:cNvSpPr>
              <a:spLocks noChangeShapeType="1"/>
            </p:cNvSpPr>
            <p:nvPr/>
          </p:nvSpPr>
          <p:spPr bwMode="auto">
            <a:xfrm flipV="1">
              <a:off x="1920153" y="3803111"/>
              <a:ext cx="6358624" cy="5046"/>
            </a:xfrm>
            <a:prstGeom prst="line">
              <a:avLst/>
            </a:prstGeom>
            <a:noFill/>
            <a:ln w="19050">
              <a:solidFill>
                <a:srgbClr val="000000"/>
              </a:solidFill>
              <a:rou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05" name="Line 3"/>
            <p:cNvSpPr>
              <a:spLocks noChangeShapeType="1"/>
            </p:cNvSpPr>
            <p:nvPr/>
          </p:nvSpPr>
          <p:spPr bwMode="auto">
            <a:xfrm>
              <a:off x="1918528" y="1177019"/>
              <a:ext cx="1626" cy="2631138"/>
            </a:xfrm>
            <a:prstGeom prst="line">
              <a:avLst/>
            </a:prstGeom>
            <a:noFill/>
            <a:ln w="19050">
              <a:solidFill>
                <a:srgbClr val="000000"/>
              </a:solidFill>
              <a:round/>
              <a:head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06" name="Line 4"/>
            <p:cNvSpPr>
              <a:spLocks noChangeShapeType="1"/>
            </p:cNvSpPr>
            <p:nvPr/>
          </p:nvSpPr>
          <p:spPr bwMode="auto">
            <a:xfrm>
              <a:off x="2154153" y="3727407"/>
              <a:ext cx="0" cy="8075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8" name="Line 5"/>
            <p:cNvSpPr>
              <a:spLocks noChangeShapeType="1"/>
            </p:cNvSpPr>
            <p:nvPr/>
          </p:nvSpPr>
          <p:spPr bwMode="auto">
            <a:xfrm>
              <a:off x="238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9" name="Line 6"/>
            <p:cNvSpPr>
              <a:spLocks noChangeShapeType="1"/>
            </p:cNvSpPr>
            <p:nvPr/>
          </p:nvSpPr>
          <p:spPr bwMode="auto">
            <a:xfrm>
              <a:off x="262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0" name="Line 7"/>
            <p:cNvSpPr>
              <a:spLocks noChangeShapeType="1"/>
            </p:cNvSpPr>
            <p:nvPr/>
          </p:nvSpPr>
          <p:spPr bwMode="auto">
            <a:xfrm>
              <a:off x="285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1" name="Line 8"/>
            <p:cNvSpPr>
              <a:spLocks noChangeShapeType="1"/>
            </p:cNvSpPr>
            <p:nvPr/>
          </p:nvSpPr>
          <p:spPr bwMode="auto">
            <a:xfrm>
              <a:off x="309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2" name="Line 9"/>
            <p:cNvSpPr>
              <a:spLocks noChangeShapeType="1"/>
            </p:cNvSpPr>
            <p:nvPr/>
          </p:nvSpPr>
          <p:spPr bwMode="auto">
            <a:xfrm>
              <a:off x="332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3" name="Line 10"/>
            <p:cNvSpPr>
              <a:spLocks noChangeShapeType="1"/>
            </p:cNvSpPr>
            <p:nvPr/>
          </p:nvSpPr>
          <p:spPr bwMode="auto">
            <a:xfrm>
              <a:off x="355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4" name="Line 11"/>
            <p:cNvSpPr>
              <a:spLocks noChangeShapeType="1"/>
            </p:cNvSpPr>
            <p:nvPr/>
          </p:nvSpPr>
          <p:spPr bwMode="auto">
            <a:xfrm>
              <a:off x="379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5" name="Line 12"/>
            <p:cNvSpPr>
              <a:spLocks noChangeShapeType="1"/>
            </p:cNvSpPr>
            <p:nvPr/>
          </p:nvSpPr>
          <p:spPr bwMode="auto">
            <a:xfrm>
              <a:off x="402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6" name="Line 13"/>
            <p:cNvSpPr>
              <a:spLocks noChangeShapeType="1"/>
            </p:cNvSpPr>
            <p:nvPr/>
          </p:nvSpPr>
          <p:spPr bwMode="auto">
            <a:xfrm>
              <a:off x="426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7" name="Line 14"/>
            <p:cNvSpPr>
              <a:spLocks noChangeShapeType="1"/>
            </p:cNvSpPr>
            <p:nvPr/>
          </p:nvSpPr>
          <p:spPr bwMode="auto">
            <a:xfrm>
              <a:off x="449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8" name="Line 15"/>
            <p:cNvSpPr>
              <a:spLocks noChangeShapeType="1"/>
            </p:cNvSpPr>
            <p:nvPr/>
          </p:nvSpPr>
          <p:spPr bwMode="auto">
            <a:xfrm>
              <a:off x="472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9" name="Line 16"/>
            <p:cNvSpPr>
              <a:spLocks noChangeShapeType="1"/>
            </p:cNvSpPr>
            <p:nvPr/>
          </p:nvSpPr>
          <p:spPr bwMode="auto">
            <a:xfrm>
              <a:off x="496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0" name="Line 17"/>
            <p:cNvSpPr>
              <a:spLocks noChangeShapeType="1"/>
            </p:cNvSpPr>
            <p:nvPr/>
          </p:nvSpPr>
          <p:spPr bwMode="auto">
            <a:xfrm>
              <a:off x="5196153" y="3727407"/>
              <a:ext cx="0" cy="8075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1" name="Line 18"/>
            <p:cNvSpPr>
              <a:spLocks noChangeShapeType="1"/>
            </p:cNvSpPr>
            <p:nvPr/>
          </p:nvSpPr>
          <p:spPr bwMode="auto">
            <a:xfrm>
              <a:off x="543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2" name="Line 19"/>
            <p:cNvSpPr>
              <a:spLocks noChangeShapeType="1"/>
            </p:cNvSpPr>
            <p:nvPr/>
          </p:nvSpPr>
          <p:spPr bwMode="auto">
            <a:xfrm>
              <a:off x="566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3" name="Line 20"/>
            <p:cNvSpPr>
              <a:spLocks noChangeShapeType="1"/>
            </p:cNvSpPr>
            <p:nvPr/>
          </p:nvSpPr>
          <p:spPr bwMode="auto">
            <a:xfrm>
              <a:off x="589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4" name="Line 21"/>
            <p:cNvSpPr>
              <a:spLocks noChangeShapeType="1"/>
            </p:cNvSpPr>
            <p:nvPr/>
          </p:nvSpPr>
          <p:spPr bwMode="auto">
            <a:xfrm>
              <a:off x="613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5" name="Line 22"/>
            <p:cNvSpPr>
              <a:spLocks noChangeShapeType="1"/>
            </p:cNvSpPr>
            <p:nvPr/>
          </p:nvSpPr>
          <p:spPr bwMode="auto">
            <a:xfrm>
              <a:off x="636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6" name="Line 23"/>
            <p:cNvSpPr>
              <a:spLocks noChangeShapeType="1"/>
            </p:cNvSpPr>
            <p:nvPr/>
          </p:nvSpPr>
          <p:spPr bwMode="auto">
            <a:xfrm>
              <a:off x="660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7" name="Line 24"/>
            <p:cNvSpPr>
              <a:spLocks noChangeShapeType="1"/>
            </p:cNvSpPr>
            <p:nvPr/>
          </p:nvSpPr>
          <p:spPr bwMode="auto">
            <a:xfrm>
              <a:off x="683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8" name="Line 25"/>
            <p:cNvSpPr>
              <a:spLocks noChangeShapeType="1"/>
            </p:cNvSpPr>
            <p:nvPr/>
          </p:nvSpPr>
          <p:spPr bwMode="auto">
            <a:xfrm>
              <a:off x="7068152"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0" name="Line 40"/>
            <p:cNvSpPr>
              <a:spLocks noChangeShapeType="1"/>
            </p:cNvSpPr>
            <p:nvPr/>
          </p:nvSpPr>
          <p:spPr bwMode="auto">
            <a:xfrm>
              <a:off x="1920153" y="340440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1" name="Line 41"/>
            <p:cNvSpPr>
              <a:spLocks noChangeShapeType="1"/>
            </p:cNvSpPr>
            <p:nvPr/>
          </p:nvSpPr>
          <p:spPr bwMode="auto">
            <a:xfrm>
              <a:off x="1920153" y="3000647"/>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2" name="Line 42"/>
            <p:cNvSpPr>
              <a:spLocks noChangeShapeType="1"/>
            </p:cNvSpPr>
            <p:nvPr/>
          </p:nvSpPr>
          <p:spPr bwMode="auto">
            <a:xfrm>
              <a:off x="1920153" y="259689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3" name="Line 43"/>
            <p:cNvSpPr>
              <a:spLocks noChangeShapeType="1"/>
            </p:cNvSpPr>
            <p:nvPr/>
          </p:nvSpPr>
          <p:spPr bwMode="auto">
            <a:xfrm>
              <a:off x="1920153" y="2193137"/>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4" name="Line 44"/>
            <p:cNvSpPr>
              <a:spLocks noChangeShapeType="1"/>
            </p:cNvSpPr>
            <p:nvPr/>
          </p:nvSpPr>
          <p:spPr bwMode="auto">
            <a:xfrm>
              <a:off x="1920153" y="178938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5" name="Line 45"/>
            <p:cNvSpPr>
              <a:spLocks noChangeShapeType="1"/>
            </p:cNvSpPr>
            <p:nvPr/>
          </p:nvSpPr>
          <p:spPr bwMode="auto">
            <a:xfrm>
              <a:off x="1920153" y="1385626"/>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6" name="Text Box 77"/>
            <p:cNvSpPr txBox="1">
              <a:spLocks noChangeArrowheads="1"/>
            </p:cNvSpPr>
            <p:nvPr/>
          </p:nvSpPr>
          <p:spPr bwMode="auto">
            <a:xfrm>
              <a:off x="2241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2</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37" name="Text Box 78"/>
            <p:cNvSpPr txBox="1">
              <a:spLocks noChangeArrowheads="1"/>
            </p:cNvSpPr>
            <p:nvPr/>
          </p:nvSpPr>
          <p:spPr bwMode="auto">
            <a:xfrm>
              <a:off x="2709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4</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38" name="Text Box 79"/>
            <p:cNvSpPr txBox="1">
              <a:spLocks noChangeArrowheads="1"/>
            </p:cNvSpPr>
            <p:nvPr/>
          </p:nvSpPr>
          <p:spPr bwMode="auto">
            <a:xfrm>
              <a:off x="3177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6</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39" name="Text Box 80"/>
            <p:cNvSpPr txBox="1">
              <a:spLocks noChangeArrowheads="1"/>
            </p:cNvSpPr>
            <p:nvPr/>
          </p:nvSpPr>
          <p:spPr bwMode="auto">
            <a:xfrm>
              <a:off x="3658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8</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0" name="Text Box 81"/>
            <p:cNvSpPr txBox="1">
              <a:spLocks noChangeArrowheads="1"/>
            </p:cNvSpPr>
            <p:nvPr/>
          </p:nvSpPr>
          <p:spPr bwMode="auto">
            <a:xfrm>
              <a:off x="4048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10</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1" name="Text Box 82"/>
            <p:cNvSpPr txBox="1">
              <a:spLocks noChangeArrowheads="1"/>
            </p:cNvSpPr>
            <p:nvPr/>
          </p:nvSpPr>
          <p:spPr bwMode="auto">
            <a:xfrm>
              <a:off x="455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12</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2" name="Text Box 83"/>
            <p:cNvSpPr txBox="1">
              <a:spLocks noChangeArrowheads="1"/>
            </p:cNvSpPr>
            <p:nvPr/>
          </p:nvSpPr>
          <p:spPr bwMode="auto">
            <a:xfrm>
              <a:off x="4997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14</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3" name="Text Box 84"/>
            <p:cNvSpPr txBox="1">
              <a:spLocks noChangeArrowheads="1"/>
            </p:cNvSpPr>
            <p:nvPr/>
          </p:nvSpPr>
          <p:spPr bwMode="auto">
            <a:xfrm>
              <a:off x="546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16</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4" name="Text Box 85"/>
            <p:cNvSpPr txBox="1">
              <a:spLocks noChangeArrowheads="1"/>
            </p:cNvSpPr>
            <p:nvPr/>
          </p:nvSpPr>
          <p:spPr bwMode="auto">
            <a:xfrm>
              <a:off x="5950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18</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5" name="Text Box 86"/>
            <p:cNvSpPr txBox="1">
              <a:spLocks noChangeArrowheads="1"/>
            </p:cNvSpPr>
            <p:nvPr/>
          </p:nvSpPr>
          <p:spPr bwMode="auto">
            <a:xfrm>
              <a:off x="6418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20</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6" name="Text Box 87"/>
            <p:cNvSpPr txBox="1">
              <a:spLocks noChangeArrowheads="1"/>
            </p:cNvSpPr>
            <p:nvPr/>
          </p:nvSpPr>
          <p:spPr bwMode="auto">
            <a:xfrm>
              <a:off x="6873153" y="3757688"/>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22</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7" name="Text Box 89"/>
            <p:cNvSpPr txBox="1">
              <a:spLocks noChangeArrowheads="1"/>
            </p:cNvSpPr>
            <p:nvPr/>
          </p:nvSpPr>
          <p:spPr bwMode="auto">
            <a:xfrm>
              <a:off x="1812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8" name="Text Box 90"/>
            <p:cNvSpPr txBox="1">
              <a:spLocks noChangeArrowheads="1"/>
            </p:cNvSpPr>
            <p:nvPr/>
          </p:nvSpPr>
          <p:spPr bwMode="auto">
            <a:xfrm>
              <a:off x="1647153" y="359114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0" name="Text Box 92"/>
            <p:cNvSpPr txBox="1">
              <a:spLocks noChangeArrowheads="1"/>
            </p:cNvSpPr>
            <p:nvPr/>
          </p:nvSpPr>
          <p:spPr bwMode="auto">
            <a:xfrm>
              <a:off x="1647153" y="2797088"/>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8</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1" name="Text Box 93"/>
            <p:cNvSpPr txBox="1">
              <a:spLocks noChangeArrowheads="1"/>
            </p:cNvSpPr>
            <p:nvPr/>
          </p:nvSpPr>
          <p:spPr bwMode="auto">
            <a:xfrm>
              <a:off x="1530153" y="2406791"/>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12</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2" name="Text Box 94"/>
            <p:cNvSpPr txBox="1">
              <a:spLocks noChangeArrowheads="1"/>
            </p:cNvSpPr>
            <p:nvPr/>
          </p:nvSpPr>
          <p:spPr bwMode="auto">
            <a:xfrm>
              <a:off x="1530153" y="201649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16</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3" name="Text Box 95"/>
            <p:cNvSpPr txBox="1">
              <a:spLocks noChangeArrowheads="1"/>
            </p:cNvSpPr>
            <p:nvPr/>
          </p:nvSpPr>
          <p:spPr bwMode="auto">
            <a:xfrm>
              <a:off x="1530153" y="1612739"/>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20</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4" name="Text Box 96"/>
            <p:cNvSpPr txBox="1">
              <a:spLocks noChangeArrowheads="1"/>
            </p:cNvSpPr>
            <p:nvPr/>
          </p:nvSpPr>
          <p:spPr bwMode="auto">
            <a:xfrm>
              <a:off x="1530153" y="120898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24</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5" name="Oval 102"/>
            <p:cNvSpPr>
              <a:spLocks noChangeArrowheads="1"/>
            </p:cNvSpPr>
            <p:nvPr/>
          </p:nvSpPr>
          <p:spPr bwMode="auto">
            <a:xfrm>
              <a:off x="2573403" y="2960272"/>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6" name="Oval 103"/>
            <p:cNvSpPr>
              <a:spLocks noChangeArrowheads="1"/>
            </p:cNvSpPr>
            <p:nvPr/>
          </p:nvSpPr>
          <p:spPr bwMode="auto">
            <a:xfrm>
              <a:off x="2339403" y="336402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7" name="Oval 104"/>
            <p:cNvSpPr>
              <a:spLocks noChangeArrowheads="1"/>
            </p:cNvSpPr>
            <p:nvPr/>
          </p:nvSpPr>
          <p:spPr bwMode="auto">
            <a:xfrm>
              <a:off x="1881153" y="362646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8" name="Oval 105"/>
            <p:cNvSpPr>
              <a:spLocks noChangeArrowheads="1"/>
            </p:cNvSpPr>
            <p:nvPr/>
          </p:nvSpPr>
          <p:spPr bwMode="auto">
            <a:xfrm>
              <a:off x="2095653" y="3555811"/>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9" name="Oval 106"/>
            <p:cNvSpPr>
              <a:spLocks noChangeArrowheads="1"/>
            </p:cNvSpPr>
            <p:nvPr/>
          </p:nvSpPr>
          <p:spPr bwMode="auto">
            <a:xfrm>
              <a:off x="2807403" y="214939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0" name="Oval 107"/>
            <p:cNvSpPr>
              <a:spLocks noChangeArrowheads="1"/>
            </p:cNvSpPr>
            <p:nvPr/>
          </p:nvSpPr>
          <p:spPr bwMode="auto">
            <a:xfrm>
              <a:off x="3041403" y="2041729"/>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1" name="Oval 108"/>
            <p:cNvSpPr>
              <a:spLocks noChangeArrowheads="1"/>
            </p:cNvSpPr>
            <p:nvPr/>
          </p:nvSpPr>
          <p:spPr bwMode="auto">
            <a:xfrm>
              <a:off x="3275403" y="194583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2" name="Oval 109"/>
            <p:cNvSpPr>
              <a:spLocks noChangeArrowheads="1"/>
            </p:cNvSpPr>
            <p:nvPr/>
          </p:nvSpPr>
          <p:spPr bwMode="auto">
            <a:xfrm>
              <a:off x="3748277" y="174396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3" name="Oval 110"/>
            <p:cNvSpPr>
              <a:spLocks noChangeArrowheads="1"/>
            </p:cNvSpPr>
            <p:nvPr/>
          </p:nvSpPr>
          <p:spPr bwMode="auto">
            <a:xfrm>
              <a:off x="3509403" y="184489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4" name="Oval 113"/>
            <p:cNvSpPr>
              <a:spLocks noChangeArrowheads="1"/>
            </p:cNvSpPr>
            <p:nvPr/>
          </p:nvSpPr>
          <p:spPr bwMode="auto">
            <a:xfrm>
              <a:off x="3982277" y="1643021"/>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5" name="Oval 114"/>
            <p:cNvSpPr>
              <a:spLocks noChangeArrowheads="1"/>
            </p:cNvSpPr>
            <p:nvPr/>
          </p:nvSpPr>
          <p:spPr bwMode="auto">
            <a:xfrm>
              <a:off x="4211403" y="154712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6" name="Oval 116"/>
            <p:cNvSpPr>
              <a:spLocks noChangeArrowheads="1"/>
            </p:cNvSpPr>
            <p:nvPr/>
          </p:nvSpPr>
          <p:spPr bwMode="auto">
            <a:xfrm>
              <a:off x="4674527" y="133011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7" name="Oval 117"/>
            <p:cNvSpPr>
              <a:spLocks noChangeArrowheads="1"/>
            </p:cNvSpPr>
            <p:nvPr/>
          </p:nvSpPr>
          <p:spPr bwMode="auto">
            <a:xfrm>
              <a:off x="4445403" y="1431049"/>
              <a:ext cx="91000" cy="94210"/>
            </a:xfrm>
            <a:prstGeom prst="ellipse">
              <a:avLst/>
            </a:prstGeom>
            <a:solidFill>
              <a:srgbClr val="0000FF"/>
            </a:solidFill>
            <a:ln w="2857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8" name="Freeform 118"/>
            <p:cNvSpPr/>
            <p:nvPr/>
          </p:nvSpPr>
          <p:spPr bwMode="auto">
            <a:xfrm>
              <a:off x="1842153" y="1385626"/>
              <a:ext cx="2881124" cy="2304769"/>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9" name="Text Box 134"/>
            <p:cNvSpPr txBox="1">
              <a:spLocks noChangeArrowheads="1"/>
            </p:cNvSpPr>
            <p:nvPr/>
          </p:nvSpPr>
          <p:spPr bwMode="auto">
            <a:xfrm>
              <a:off x="8280402" y="359618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传输轮次</a:t>
              </a:r>
              <a:endParaRPr kumimoji="1" lang="zh-CN" altLang="en-US"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70" name="Text Box 135"/>
            <p:cNvSpPr txBox="1">
              <a:spLocks noChangeArrowheads="1"/>
            </p:cNvSpPr>
            <p:nvPr/>
          </p:nvSpPr>
          <p:spPr bwMode="auto">
            <a:xfrm>
              <a:off x="966278" y="836711"/>
              <a:ext cx="1930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拥塞窗口  </a:t>
              </a:r>
              <a:r>
                <a:rPr kumimoji="1" lang="en-US" altLang="zh-CN" sz="2000" b="1" i="0" u="none" strike="noStrike" kern="0" cap="none" spc="0" normalizeH="0" baseline="0" noProof="0" dirty="0" err="1" smtClean="0">
                  <a:ln>
                    <a:noFill/>
                  </a:ln>
                  <a:solidFill>
                    <a:srgbClr val="000000"/>
                  </a:solidFill>
                  <a:effectLst/>
                  <a:uLnTx/>
                  <a:uFillTx/>
                  <a:latin typeface="Times New Roman" panose="02020603050405020304" pitchFamily="18" charset="0"/>
                  <a:ea typeface="宋体" panose="02010600030101010101" pitchFamily="2" charset="-122"/>
                </a:rPr>
                <a:t>cwnd</a:t>
              </a:r>
              <a:endParaRPr kumimoji="1" lang="en-US" altLang="zh-CN" sz="20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71" name="Text Box 140"/>
            <p:cNvSpPr txBox="1">
              <a:spLocks noChangeArrowheads="1"/>
            </p:cNvSpPr>
            <p:nvPr/>
          </p:nvSpPr>
          <p:spPr bwMode="auto">
            <a:xfrm>
              <a:off x="7049973" y="1815231"/>
              <a:ext cx="11813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rPr>
                <a:t>3-ACK</a:t>
              </a:r>
              <a:endParaRPr kumimoji="1" lang="zh-CN" altLang="en-US" sz="2000" b="1" i="0" u="none" strike="noStrike" kern="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endParaRPr>
            </a:p>
          </p:txBody>
        </p:sp>
        <p:sp>
          <p:nvSpPr>
            <p:cNvPr id="272" name="Rectangle 160"/>
            <p:cNvSpPr>
              <a:spLocks noChangeArrowheads="1"/>
            </p:cNvSpPr>
            <p:nvPr/>
          </p:nvSpPr>
          <p:spPr bwMode="auto">
            <a:xfrm>
              <a:off x="1998153" y="1304875"/>
              <a:ext cx="195000" cy="21533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3" name="Line 156"/>
            <p:cNvSpPr>
              <a:spLocks noChangeShapeType="1"/>
            </p:cNvSpPr>
            <p:nvPr/>
          </p:nvSpPr>
          <p:spPr bwMode="auto">
            <a:xfrm>
              <a:off x="1998153" y="2193137"/>
              <a:ext cx="858000" cy="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4" name="Line 146"/>
            <p:cNvSpPr>
              <a:spLocks noChangeShapeType="1"/>
            </p:cNvSpPr>
            <p:nvPr/>
          </p:nvSpPr>
          <p:spPr bwMode="auto">
            <a:xfrm flipV="1">
              <a:off x="1998153" y="1378897"/>
              <a:ext cx="2743000" cy="6729"/>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5" name="Rectangle 162"/>
            <p:cNvSpPr>
              <a:spLocks noChangeArrowheads="1"/>
            </p:cNvSpPr>
            <p:nvPr/>
          </p:nvSpPr>
          <p:spPr bwMode="auto">
            <a:xfrm>
              <a:off x="5352153" y="3565904"/>
              <a:ext cx="1480374" cy="1615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7" name="Text Box 203"/>
            <p:cNvSpPr txBox="1">
              <a:spLocks noChangeArrowheads="1"/>
            </p:cNvSpPr>
            <p:nvPr/>
          </p:nvSpPr>
          <p:spPr bwMode="auto">
            <a:xfrm>
              <a:off x="8170649" y="1977696"/>
              <a:ext cx="163858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b="1" i="0" u="none" strike="noStrike" kern="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rPr>
                <a:t>TCP Reno </a:t>
              </a:r>
              <a:endParaRPr kumimoji="1" lang="en-US" altLang="zh-CN" b="1" i="0" u="none" strike="noStrike" kern="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b="1" i="0" u="none" strike="noStrike" kern="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rPr>
                <a:t>版本</a:t>
              </a:r>
              <a:endParaRPr kumimoji="1" lang="zh-CN" altLang="en-US" b="1" i="0" u="none" strike="noStrike" kern="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endParaRPr>
            </a:p>
          </p:txBody>
        </p:sp>
        <p:sp>
          <p:nvSpPr>
            <p:cNvPr id="278" name="Text Box 205"/>
            <p:cNvSpPr txBox="1">
              <a:spLocks noChangeArrowheads="1"/>
            </p:cNvSpPr>
            <p:nvPr/>
          </p:nvSpPr>
          <p:spPr bwMode="auto">
            <a:xfrm>
              <a:off x="272479" y="1918920"/>
              <a:ext cx="128112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err="1" smtClean="0">
                  <a:ln>
                    <a:noFill/>
                  </a:ln>
                  <a:solidFill>
                    <a:srgbClr val="C00000"/>
                  </a:solidFill>
                  <a:effectLst/>
                  <a:uLnTx/>
                  <a:uFillTx/>
                  <a:latin typeface="Times New Roman" panose="02020603050405020304" pitchFamily="18" charset="0"/>
                  <a:ea typeface="宋体" panose="02010600030101010101" pitchFamily="2" charset="-122"/>
                </a:rPr>
                <a:t>ssthresh</a:t>
              </a:r>
              <a:endParaRPr kumimoji="1" lang="en-US" altLang="zh-CN" sz="2000" b="1" i="0" u="none" strike="noStrike" kern="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rPr>
                <a:t> 的初始值</a:t>
              </a:r>
              <a:endParaRPr kumimoji="1" lang="zh-CN" altLang="en-US" sz="2000" b="1" i="0" u="none" strike="noStrike" kern="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endParaRPr>
            </a:p>
          </p:txBody>
        </p:sp>
        <p:sp>
          <p:nvSpPr>
            <p:cNvPr id="280" name="Line 215"/>
            <p:cNvSpPr>
              <a:spLocks noChangeShapeType="1"/>
            </p:cNvSpPr>
            <p:nvPr/>
          </p:nvSpPr>
          <p:spPr bwMode="auto">
            <a:xfrm flipV="1">
              <a:off x="1413153" y="2223418"/>
              <a:ext cx="219374" cy="0"/>
            </a:xfrm>
            <a:prstGeom prst="line">
              <a:avLst/>
            </a:prstGeom>
            <a:noFill/>
            <a:ln w="19050">
              <a:solidFill>
                <a:srgbClr val="C00000"/>
              </a:solidFill>
              <a:rou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1" name="Text Box 206"/>
            <p:cNvSpPr txBox="1">
              <a:spLocks noChangeArrowheads="1"/>
            </p:cNvSpPr>
            <p:nvPr/>
          </p:nvSpPr>
          <p:spPr bwMode="auto">
            <a:xfrm rot="20245475">
              <a:off x="6948778" y="2393474"/>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拥塞避免</a:t>
              </a:r>
              <a:endParaRPr kumimoji="1" lang="zh-CN" altLang="en-US"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82" name="Oval 125"/>
            <p:cNvSpPr>
              <a:spLocks noChangeArrowheads="1"/>
            </p:cNvSpPr>
            <p:nvPr/>
          </p:nvSpPr>
          <p:spPr bwMode="auto">
            <a:xfrm>
              <a:off x="5147403" y="354067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3" name="Oval 126"/>
            <p:cNvSpPr>
              <a:spLocks noChangeArrowheads="1"/>
            </p:cNvSpPr>
            <p:nvPr/>
          </p:nvSpPr>
          <p:spPr bwMode="auto">
            <a:xfrm>
              <a:off x="5383027" y="3343839"/>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4" name="Oval 127"/>
            <p:cNvSpPr>
              <a:spLocks noChangeArrowheads="1"/>
            </p:cNvSpPr>
            <p:nvPr/>
          </p:nvSpPr>
          <p:spPr bwMode="auto">
            <a:xfrm>
              <a:off x="4903653" y="3616374"/>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5" name="Oval 128"/>
            <p:cNvSpPr>
              <a:spLocks noChangeArrowheads="1"/>
            </p:cNvSpPr>
            <p:nvPr/>
          </p:nvSpPr>
          <p:spPr bwMode="auto">
            <a:xfrm>
              <a:off x="5623527" y="2953542"/>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6" name="Oval 129"/>
            <p:cNvSpPr>
              <a:spLocks noChangeArrowheads="1"/>
            </p:cNvSpPr>
            <p:nvPr/>
          </p:nvSpPr>
          <p:spPr bwMode="auto">
            <a:xfrm>
              <a:off x="6106153" y="244043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7" name="Oval 130"/>
            <p:cNvSpPr>
              <a:spLocks noChangeArrowheads="1"/>
            </p:cNvSpPr>
            <p:nvPr/>
          </p:nvSpPr>
          <p:spPr bwMode="auto">
            <a:xfrm>
              <a:off x="6795153" y="2147715"/>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8" name="Oval 131"/>
            <p:cNvSpPr>
              <a:spLocks noChangeArrowheads="1"/>
            </p:cNvSpPr>
            <p:nvPr/>
          </p:nvSpPr>
          <p:spPr bwMode="auto">
            <a:xfrm>
              <a:off x="6335277" y="2334451"/>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9" name="Oval 132"/>
            <p:cNvSpPr>
              <a:spLocks noChangeArrowheads="1"/>
            </p:cNvSpPr>
            <p:nvPr/>
          </p:nvSpPr>
          <p:spPr bwMode="auto">
            <a:xfrm>
              <a:off x="6569277" y="223856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0" name="Line 147"/>
            <p:cNvSpPr>
              <a:spLocks noChangeShapeType="1"/>
            </p:cNvSpPr>
            <p:nvPr/>
          </p:nvSpPr>
          <p:spPr bwMode="auto">
            <a:xfrm rot="10800000">
              <a:off x="2016028" y="2595210"/>
              <a:ext cx="4134000" cy="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291" name="直接连接符 115"/>
            <p:cNvCxnSpPr>
              <a:cxnSpLocks noChangeShapeType="1"/>
            </p:cNvCxnSpPr>
            <p:nvPr/>
          </p:nvCxnSpPr>
          <p:spPr bwMode="auto">
            <a:xfrm>
              <a:off x="4728153" y="1375532"/>
              <a:ext cx="234000" cy="2266077"/>
            </a:xfrm>
            <a:prstGeom prst="line">
              <a:avLst/>
            </a:prstGeom>
            <a:noFill/>
            <a:ln w="28575" algn="ctr">
              <a:solidFill>
                <a:srgbClr val="0000FF"/>
              </a:solidFill>
              <a:round/>
            </a:ln>
            <a:extLst>
              <a:ext uri="{909E8E84-426E-40DD-AFC4-6F175D3DCCD1}">
                <a14:hiddenFill xmlns:a14="http://schemas.microsoft.com/office/drawing/2010/main">
                  <a:noFill/>
                </a14:hiddenFill>
              </a:ext>
            </a:extLst>
          </p:spPr>
        </p:cxnSp>
        <p:sp>
          <p:nvSpPr>
            <p:cNvPr id="293" name="Rectangle 161"/>
            <p:cNvSpPr>
              <a:spLocks noChangeArrowheads="1"/>
            </p:cNvSpPr>
            <p:nvPr/>
          </p:nvSpPr>
          <p:spPr bwMode="auto">
            <a:xfrm>
              <a:off x="2555757" y="1801158"/>
              <a:ext cx="442000" cy="36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smtClean="0">
                  <a:ln>
                    <a:noFill/>
                  </a:ln>
                  <a:solidFill>
                    <a:sysClr val="windowText" lastClr="000000"/>
                  </a:solidFill>
                  <a:effectLst/>
                  <a:uLnTx/>
                  <a:uFillTx/>
                  <a:sym typeface="Wingdings" panose="05000000000000000000" pitchFamily="2" charset="2"/>
                </a:rPr>
                <a:t></a:t>
              </a:r>
              <a:endParaRPr kumimoji="0" lang="zh-CN" altLang="en-US" sz="2800" b="1" i="0" u="none" strike="noStrike" kern="0" cap="none" spc="0" normalizeH="0" baseline="0" noProof="0" dirty="0" smtClean="0">
                <a:ln>
                  <a:noFill/>
                </a:ln>
                <a:solidFill>
                  <a:sysClr val="windowText" lastClr="000000"/>
                </a:solidFill>
                <a:effectLst/>
                <a:uLnTx/>
                <a:uFillTx/>
              </a:endParaRPr>
            </a:p>
          </p:txBody>
        </p:sp>
        <p:sp>
          <p:nvSpPr>
            <p:cNvPr id="294" name="Oval 129"/>
            <p:cNvSpPr>
              <a:spLocks noChangeArrowheads="1"/>
            </p:cNvSpPr>
            <p:nvPr/>
          </p:nvSpPr>
          <p:spPr bwMode="auto">
            <a:xfrm>
              <a:off x="5868903" y="254978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5" name="任意多边形 134"/>
            <p:cNvSpPr/>
            <p:nvPr/>
          </p:nvSpPr>
          <p:spPr bwMode="auto">
            <a:xfrm>
              <a:off x="4952403" y="2181361"/>
              <a:ext cx="1906124" cy="148548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6" name="Rectangle 161"/>
            <p:cNvSpPr>
              <a:spLocks noChangeArrowheads="1"/>
            </p:cNvSpPr>
            <p:nvPr/>
          </p:nvSpPr>
          <p:spPr bwMode="auto">
            <a:xfrm>
              <a:off x="4545899" y="1021117"/>
              <a:ext cx="367250" cy="306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smtClean="0">
                  <a:ln>
                    <a:noFill/>
                  </a:ln>
                  <a:solidFill>
                    <a:sysClr val="windowText" lastClr="000000"/>
                  </a:solidFill>
                  <a:effectLst/>
                  <a:uLnTx/>
                  <a:uFillTx/>
                  <a:sym typeface="Wingdings" panose="05000000000000000000" pitchFamily="2" charset="2"/>
                </a:rPr>
                <a:t></a:t>
              </a:r>
              <a:endParaRPr kumimoji="0" lang="zh-CN" altLang="en-US" sz="2800" b="1" i="0" u="none" strike="noStrike" kern="0" cap="none" spc="0" normalizeH="0" baseline="0" noProof="0" dirty="0" smtClean="0">
                <a:ln>
                  <a:noFill/>
                </a:ln>
                <a:solidFill>
                  <a:sysClr val="windowText" lastClr="000000"/>
                </a:solidFill>
                <a:effectLst/>
                <a:uLnTx/>
                <a:uFillTx/>
              </a:endParaRPr>
            </a:p>
          </p:txBody>
        </p:sp>
        <p:cxnSp>
          <p:nvCxnSpPr>
            <p:cNvPr id="297" name="直接连接符 119"/>
            <p:cNvCxnSpPr>
              <a:cxnSpLocks noChangeShapeType="1"/>
            </p:cNvCxnSpPr>
            <p:nvPr/>
          </p:nvCxnSpPr>
          <p:spPr bwMode="auto">
            <a:xfrm flipH="1">
              <a:off x="7064902" y="3022518"/>
              <a:ext cx="1624" cy="694795"/>
            </a:xfrm>
            <a:prstGeom prst="line">
              <a:avLst/>
            </a:prstGeom>
            <a:noFill/>
            <a:ln w="19050" algn="ctr">
              <a:solidFill>
                <a:srgbClr val="000000"/>
              </a:solidFill>
              <a:prstDash val="dash"/>
              <a:round/>
            </a:ln>
          </p:spPr>
        </p:cxnSp>
        <p:cxnSp>
          <p:nvCxnSpPr>
            <p:cNvPr id="298" name="直接连接符 121"/>
            <p:cNvCxnSpPr>
              <a:cxnSpLocks noChangeShapeType="1"/>
            </p:cNvCxnSpPr>
            <p:nvPr/>
          </p:nvCxnSpPr>
          <p:spPr bwMode="auto">
            <a:xfrm>
              <a:off x="2032278" y="3005695"/>
              <a:ext cx="5676125" cy="0"/>
            </a:xfrm>
            <a:prstGeom prst="line">
              <a:avLst/>
            </a:prstGeom>
            <a:noFill/>
            <a:ln w="19050" algn="ctr">
              <a:solidFill>
                <a:srgbClr val="000000"/>
              </a:solidFill>
              <a:prstDash val="dash"/>
              <a:round/>
            </a:ln>
          </p:spPr>
        </p:cxnSp>
        <p:sp>
          <p:nvSpPr>
            <p:cNvPr id="299" name="Oval 130"/>
            <p:cNvSpPr>
              <a:spLocks noChangeArrowheads="1"/>
            </p:cNvSpPr>
            <p:nvPr/>
          </p:nvSpPr>
          <p:spPr bwMode="auto">
            <a:xfrm>
              <a:off x="7021027" y="2961955"/>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0" name="Line 24"/>
            <p:cNvSpPr>
              <a:spLocks noChangeShapeType="1"/>
            </p:cNvSpPr>
            <p:nvPr/>
          </p:nvSpPr>
          <p:spPr bwMode="auto">
            <a:xfrm>
              <a:off x="7532902" y="363992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1" name="Line 22"/>
            <p:cNvSpPr>
              <a:spLocks noChangeShapeType="1"/>
            </p:cNvSpPr>
            <p:nvPr/>
          </p:nvSpPr>
          <p:spPr bwMode="auto">
            <a:xfrm>
              <a:off x="7295652" y="3644974"/>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2" name="Text Box 87"/>
            <p:cNvSpPr txBox="1">
              <a:spLocks noChangeArrowheads="1"/>
            </p:cNvSpPr>
            <p:nvPr/>
          </p:nvSpPr>
          <p:spPr bwMode="auto">
            <a:xfrm>
              <a:off x="7311902" y="375432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24</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03" name="Line 22"/>
            <p:cNvSpPr>
              <a:spLocks noChangeShapeType="1"/>
            </p:cNvSpPr>
            <p:nvPr/>
          </p:nvSpPr>
          <p:spPr bwMode="auto">
            <a:xfrm>
              <a:off x="7776652" y="3653385"/>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04" name="直接连接符 134"/>
            <p:cNvCxnSpPr>
              <a:cxnSpLocks noChangeShapeType="1"/>
              <a:stCxn id="295" idx="4"/>
              <a:endCxn id="299" idx="3"/>
            </p:cNvCxnSpPr>
            <p:nvPr/>
          </p:nvCxnSpPr>
          <p:spPr bwMode="auto">
            <a:xfrm>
              <a:off x="6856903" y="2181361"/>
              <a:ext cx="204750" cy="832745"/>
            </a:xfrm>
            <a:prstGeom prst="line">
              <a:avLst/>
            </a:prstGeom>
            <a:noFill/>
            <a:ln w="28575" algn="ctr">
              <a:solidFill>
                <a:srgbClr val="0000FF"/>
              </a:solidFill>
              <a:round/>
            </a:ln>
          </p:spPr>
        </p:cxnSp>
        <p:sp>
          <p:nvSpPr>
            <p:cNvPr id="305" name="Text Box 206"/>
            <p:cNvSpPr txBox="1">
              <a:spLocks noChangeArrowheads="1"/>
            </p:cNvSpPr>
            <p:nvPr/>
          </p:nvSpPr>
          <p:spPr bwMode="auto">
            <a:xfrm rot="20070649">
              <a:off x="5809549" y="2010746"/>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拥塞避免</a:t>
              </a:r>
              <a:endParaRPr kumimoji="1" lang="zh-CN" altLang="en-US"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06" name="Text Box 206"/>
            <p:cNvSpPr txBox="1">
              <a:spLocks noChangeArrowheads="1"/>
            </p:cNvSpPr>
            <p:nvPr/>
          </p:nvSpPr>
          <p:spPr bwMode="auto">
            <a:xfrm rot="20205303">
              <a:off x="2990278" y="147156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拥塞避免</a:t>
              </a:r>
              <a:endParaRPr kumimoji="1" lang="zh-CN" altLang="en-US"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07" name="TextBox 147"/>
            <p:cNvSpPr txBox="1">
              <a:spLocks noChangeArrowheads="1"/>
            </p:cNvSpPr>
            <p:nvPr/>
          </p:nvSpPr>
          <p:spPr bwMode="auto">
            <a:xfrm>
              <a:off x="5542277" y="2191455"/>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endParaRPr kumimoji="1" lang="zh-CN" altLang="en-US" sz="2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08" name="矩形 150"/>
            <p:cNvSpPr>
              <a:spLocks noChangeArrowheads="1"/>
            </p:cNvSpPr>
            <p:nvPr/>
          </p:nvSpPr>
          <p:spPr bwMode="auto">
            <a:xfrm>
              <a:off x="2298778" y="3596186"/>
              <a:ext cx="2575625" cy="126174"/>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9" name="TextBox 148"/>
            <p:cNvSpPr txBox="1">
              <a:spLocks noChangeArrowheads="1"/>
            </p:cNvSpPr>
            <p:nvPr/>
          </p:nvSpPr>
          <p:spPr bwMode="auto">
            <a:xfrm>
              <a:off x="6720403" y="176582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endParaRPr kumimoji="1" lang="zh-CN" altLang="en-US" sz="2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11" name="矩形 151"/>
            <p:cNvSpPr>
              <a:spLocks noChangeArrowheads="1"/>
            </p:cNvSpPr>
            <p:nvPr/>
          </p:nvSpPr>
          <p:spPr bwMode="auto">
            <a:xfrm>
              <a:off x="7237152" y="3596186"/>
              <a:ext cx="607750" cy="114397"/>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12" name="直接连接符 153"/>
            <p:cNvCxnSpPr>
              <a:cxnSpLocks noChangeShapeType="1"/>
            </p:cNvCxnSpPr>
            <p:nvPr/>
          </p:nvCxnSpPr>
          <p:spPr bwMode="auto">
            <a:xfrm flipV="1">
              <a:off x="5903027" y="2630538"/>
              <a:ext cx="11376" cy="1043034"/>
            </a:xfrm>
            <a:prstGeom prst="line">
              <a:avLst/>
            </a:prstGeom>
            <a:noFill/>
            <a:ln w="19050" algn="ctr">
              <a:solidFill>
                <a:srgbClr val="000000"/>
              </a:solidFill>
              <a:prstDash val="dash"/>
              <a:round/>
            </a:ln>
          </p:spPr>
        </p:cxnSp>
        <p:cxnSp>
          <p:nvCxnSpPr>
            <p:cNvPr id="313" name="直接连接符 157"/>
            <p:cNvCxnSpPr>
              <a:cxnSpLocks noChangeShapeType="1"/>
            </p:cNvCxnSpPr>
            <p:nvPr/>
          </p:nvCxnSpPr>
          <p:spPr bwMode="auto">
            <a:xfrm flipV="1">
              <a:off x="6832527" y="2253700"/>
              <a:ext cx="11376" cy="1520811"/>
            </a:xfrm>
            <a:prstGeom prst="line">
              <a:avLst/>
            </a:prstGeom>
            <a:noFill/>
            <a:ln w="19050" algn="ctr">
              <a:solidFill>
                <a:srgbClr val="000000"/>
              </a:solidFill>
              <a:prstDash val="dash"/>
              <a:round/>
            </a:ln>
          </p:spPr>
        </p:cxnSp>
        <p:cxnSp>
          <p:nvCxnSpPr>
            <p:cNvPr id="314" name="直接连接符 141"/>
            <p:cNvCxnSpPr>
              <a:cxnSpLocks noChangeShapeType="1"/>
            </p:cNvCxnSpPr>
            <p:nvPr/>
          </p:nvCxnSpPr>
          <p:spPr bwMode="auto">
            <a:xfrm flipV="1">
              <a:off x="7001527" y="2475765"/>
              <a:ext cx="1248000" cy="560211"/>
            </a:xfrm>
            <a:prstGeom prst="line">
              <a:avLst/>
            </a:prstGeom>
            <a:noFill/>
            <a:ln w="28575" algn="ctr">
              <a:solidFill>
                <a:srgbClr val="0000FF"/>
              </a:solidFill>
              <a:round/>
            </a:ln>
          </p:spPr>
        </p:cxnSp>
        <p:sp>
          <p:nvSpPr>
            <p:cNvPr id="315" name="Oval 202"/>
            <p:cNvSpPr>
              <a:spLocks noChangeArrowheads="1"/>
            </p:cNvSpPr>
            <p:nvPr/>
          </p:nvSpPr>
          <p:spPr bwMode="auto">
            <a:xfrm>
              <a:off x="7724652" y="2655773"/>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6" name="Oval 130"/>
            <p:cNvSpPr>
              <a:spLocks noChangeArrowheads="1"/>
            </p:cNvSpPr>
            <p:nvPr/>
          </p:nvSpPr>
          <p:spPr bwMode="auto">
            <a:xfrm>
              <a:off x="7251777" y="285596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7" name="Oval 130"/>
            <p:cNvSpPr>
              <a:spLocks noChangeArrowheads="1"/>
            </p:cNvSpPr>
            <p:nvPr/>
          </p:nvSpPr>
          <p:spPr bwMode="auto">
            <a:xfrm>
              <a:off x="7490652" y="2758394"/>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8" name="TextBox 149"/>
            <p:cNvSpPr txBox="1">
              <a:spLocks noChangeArrowheads="1"/>
            </p:cNvSpPr>
            <p:nvPr/>
          </p:nvSpPr>
          <p:spPr bwMode="auto">
            <a:xfrm>
              <a:off x="6795153" y="298718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endParaRPr kumimoji="1" lang="zh-CN" altLang="en-US" sz="2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19" name="Oval 202"/>
            <p:cNvSpPr>
              <a:spLocks noChangeArrowheads="1"/>
            </p:cNvSpPr>
            <p:nvPr/>
          </p:nvSpPr>
          <p:spPr bwMode="auto">
            <a:xfrm>
              <a:off x="7966777" y="2531282"/>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20" name="直接连接符 117"/>
            <p:cNvCxnSpPr>
              <a:cxnSpLocks noChangeShapeType="1"/>
            </p:cNvCxnSpPr>
            <p:nvPr/>
          </p:nvCxnSpPr>
          <p:spPr bwMode="auto">
            <a:xfrm flipH="1">
              <a:off x="4726527" y="1506753"/>
              <a:ext cx="4876" cy="2200466"/>
            </a:xfrm>
            <a:prstGeom prst="line">
              <a:avLst/>
            </a:prstGeom>
            <a:noFill/>
            <a:ln w="19050" algn="ctr">
              <a:solidFill>
                <a:srgbClr val="000000"/>
              </a:solidFill>
              <a:prstDash val="dash"/>
              <a:round/>
            </a:ln>
            <a:extLst>
              <a:ext uri="{909E8E84-426E-40DD-AFC4-6F175D3DCCD1}">
                <a14:hiddenFill xmlns:a14="http://schemas.microsoft.com/office/drawing/2010/main">
                  <a:noFill/>
                </a14:hiddenFill>
              </a:ext>
            </a:extLst>
          </p:spPr>
        </p:cxnSp>
        <p:cxnSp>
          <p:nvCxnSpPr>
            <p:cNvPr id="321" name="直接连接符 119"/>
            <p:cNvCxnSpPr>
              <a:cxnSpLocks noChangeShapeType="1"/>
            </p:cNvCxnSpPr>
            <p:nvPr/>
          </p:nvCxnSpPr>
          <p:spPr bwMode="auto">
            <a:xfrm>
              <a:off x="2854527" y="2309217"/>
              <a:ext cx="0" cy="1384543"/>
            </a:xfrm>
            <a:prstGeom prst="line">
              <a:avLst/>
            </a:prstGeom>
            <a:noFill/>
            <a:ln w="19050" algn="ctr">
              <a:solidFill>
                <a:srgbClr val="000000"/>
              </a:solidFill>
              <a:prstDash val="dash"/>
              <a:round/>
            </a:ln>
            <a:extLst>
              <a:ext uri="{909E8E84-426E-40DD-AFC4-6F175D3DCCD1}">
                <a14:hiddenFill xmlns:a14="http://schemas.microsoft.com/office/drawing/2010/main">
                  <a:noFill/>
                </a14:hiddenFill>
              </a:ext>
            </a:extLst>
          </p:spPr>
        </p:cxnSp>
        <p:sp>
          <p:nvSpPr>
            <p:cNvPr id="249" name="Text Box 91"/>
            <p:cNvSpPr txBox="1">
              <a:spLocks noChangeArrowheads="1"/>
            </p:cNvSpPr>
            <p:nvPr/>
          </p:nvSpPr>
          <p:spPr bwMode="auto">
            <a:xfrm>
              <a:off x="1647153" y="3187385"/>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4</a:t>
              </a:r>
              <a:endParaRPr kumimoji="1" lang="en-US" altLang="zh-CN" sz="20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276" name="Line 167"/>
          <p:cNvSpPr>
            <a:spLocks noChangeShapeType="1"/>
          </p:cNvSpPr>
          <p:nvPr/>
        </p:nvSpPr>
        <p:spPr bwMode="auto">
          <a:xfrm>
            <a:off x="1903934" y="3030216"/>
            <a:ext cx="440153" cy="326776"/>
          </a:xfrm>
          <a:prstGeom prst="line">
            <a:avLst/>
          </a:prstGeom>
          <a:noFill/>
          <a:ln w="76200">
            <a:solidFill>
              <a:srgbClr val="FF0000">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21" name="Text Box 5"/>
          <p:cNvSpPr txBox="1">
            <a:spLocks noChangeArrowheads="1"/>
          </p:cNvSpPr>
          <p:nvPr/>
        </p:nvSpPr>
        <p:spPr bwMode="auto">
          <a:xfrm>
            <a:off x="842391" y="4365104"/>
            <a:ext cx="8647113"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r>
              <a:rPr kumimoji="0" lang="zh-CN" altLang="zh-CN" sz="2800" dirty="0" smtClean="0">
                <a:solidFill>
                  <a:srgbClr val="000099"/>
                </a:solidFill>
                <a:latin typeface="Arial" panose="020B0604020202020204" pitchFamily="34" charset="0"/>
                <a:ea typeface="黑体" panose="02010609060101010101" pitchFamily="2" charset="-122"/>
              </a:rPr>
              <a:t>发送</a:t>
            </a:r>
            <a:r>
              <a:rPr kumimoji="0" lang="zh-CN" altLang="zh-CN" sz="2800" dirty="0">
                <a:solidFill>
                  <a:srgbClr val="000099"/>
                </a:solidFill>
                <a:latin typeface="Arial" panose="020B0604020202020204" pitchFamily="34" charset="0"/>
                <a:ea typeface="黑体" panose="02010609060101010101" pitchFamily="2" charset="-122"/>
              </a:rPr>
              <a:t>方每收到一个对新报文段的</a:t>
            </a:r>
            <a:r>
              <a:rPr kumimoji="0" lang="zh-CN" altLang="zh-CN" sz="2800" dirty="0" smtClean="0">
                <a:solidFill>
                  <a:srgbClr val="000099"/>
                </a:solidFill>
                <a:latin typeface="Arial" panose="020B0604020202020204" pitchFamily="34" charset="0"/>
                <a:ea typeface="黑体" panose="02010609060101010101" pitchFamily="2" charset="-122"/>
              </a:rPr>
              <a:t>确认</a:t>
            </a:r>
            <a:r>
              <a:rPr kumimoji="0" lang="en-US" altLang="zh-CN" sz="2800" dirty="0" smtClean="0">
                <a:solidFill>
                  <a:srgbClr val="000099"/>
                </a:solidFill>
                <a:latin typeface="Arial" panose="020B0604020202020204" pitchFamily="34" charset="0"/>
                <a:ea typeface="黑体" panose="02010609060101010101" pitchFamily="2" charset="-122"/>
              </a:rPr>
              <a:t> ACK</a:t>
            </a:r>
            <a:r>
              <a:rPr kumimoji="0" lang="zh-CN" altLang="zh-CN" sz="2800" dirty="0">
                <a:solidFill>
                  <a:srgbClr val="000099"/>
                </a:solidFill>
                <a:latin typeface="Arial" panose="020B0604020202020204" pitchFamily="34" charset="0"/>
                <a:ea typeface="黑体" panose="02010609060101010101" pitchFamily="2" charset="-122"/>
              </a:rPr>
              <a:t>，就把拥塞窗口值</a:t>
            </a:r>
            <a:r>
              <a:rPr kumimoji="0" lang="zh-CN" altLang="zh-CN" sz="2800" dirty="0" smtClean="0">
                <a:solidFill>
                  <a:srgbClr val="000099"/>
                </a:solidFill>
                <a:latin typeface="Arial" panose="020B0604020202020204" pitchFamily="34" charset="0"/>
                <a:ea typeface="黑体" panose="02010609060101010101" pitchFamily="2" charset="-122"/>
              </a:rPr>
              <a:t>加</a:t>
            </a:r>
            <a:r>
              <a:rPr kumimoji="0" lang="en-US" altLang="zh-CN" sz="2800" dirty="0" smtClean="0">
                <a:solidFill>
                  <a:srgbClr val="000099"/>
                </a:solidFill>
                <a:latin typeface="Arial" panose="020B0604020202020204" pitchFamily="34" charset="0"/>
                <a:ea typeface="黑体" panose="02010609060101010101" pitchFamily="2" charset="-122"/>
              </a:rPr>
              <a:t> 1</a:t>
            </a:r>
            <a:r>
              <a:rPr kumimoji="0" lang="zh-CN" altLang="zh-CN" sz="2800" dirty="0">
                <a:solidFill>
                  <a:srgbClr val="000099"/>
                </a:solidFill>
                <a:latin typeface="Arial" panose="020B0604020202020204" pitchFamily="34" charset="0"/>
                <a:ea typeface="黑体" panose="02010609060101010101" pitchFamily="2" charset="-122"/>
              </a:rPr>
              <a:t>，然后开始下一轮的传输（请注意</a:t>
            </a:r>
            <a:r>
              <a:rPr kumimoji="0" lang="zh-CN" altLang="zh-CN" sz="2800" dirty="0" smtClean="0">
                <a:solidFill>
                  <a:srgbClr val="000099"/>
                </a:solidFill>
                <a:latin typeface="Arial" panose="020B0604020202020204" pitchFamily="34" charset="0"/>
                <a:ea typeface="黑体" panose="02010609060101010101" pitchFamily="2" charset="-122"/>
              </a:rPr>
              <a:t>，横坐标</a:t>
            </a:r>
            <a:r>
              <a:rPr kumimoji="0" lang="zh-CN" altLang="zh-CN" sz="2800" dirty="0">
                <a:solidFill>
                  <a:srgbClr val="000099"/>
                </a:solidFill>
                <a:latin typeface="Arial" panose="020B0604020202020204" pitchFamily="34" charset="0"/>
                <a:ea typeface="黑体" panose="02010609060101010101" pitchFamily="2" charset="-122"/>
              </a:rPr>
              <a:t>是传输轮次，不是时间）。因此拥塞</a:t>
            </a:r>
            <a:r>
              <a:rPr kumimoji="0" lang="zh-CN" altLang="zh-CN" sz="2800" dirty="0" smtClean="0">
                <a:solidFill>
                  <a:srgbClr val="000099"/>
                </a:solidFill>
                <a:latin typeface="Arial" panose="020B0604020202020204" pitchFamily="34" charset="0"/>
                <a:ea typeface="黑体" panose="02010609060101010101" pitchFamily="2" charset="-122"/>
              </a:rPr>
              <a:t>窗口</a:t>
            </a:r>
            <a:r>
              <a:rPr kumimoji="0" lang="en-US" altLang="zh-CN" sz="2800" dirty="0" smtClean="0">
                <a:solidFill>
                  <a:srgbClr val="000099"/>
                </a:solidFill>
                <a:latin typeface="Arial" panose="020B0604020202020204" pitchFamily="34" charset="0"/>
                <a:ea typeface="黑体" panose="02010609060101010101" pitchFamily="2" charset="-122"/>
              </a:rPr>
              <a:t> </a:t>
            </a:r>
            <a:r>
              <a:rPr kumimoji="0" lang="en-US" altLang="zh-CN" sz="2800" dirty="0" err="1" smtClean="0">
                <a:solidFill>
                  <a:srgbClr val="000099"/>
                </a:solidFill>
                <a:latin typeface="Arial" panose="020B0604020202020204" pitchFamily="34" charset="0"/>
                <a:ea typeface="黑体" panose="02010609060101010101" pitchFamily="2" charset="-122"/>
              </a:rPr>
              <a:t>cwnd</a:t>
            </a:r>
            <a:r>
              <a:rPr kumimoji="0" lang="en-US" altLang="zh-CN" sz="2800" dirty="0" smtClean="0">
                <a:solidFill>
                  <a:srgbClr val="000099"/>
                </a:solidFill>
                <a:latin typeface="Arial" panose="020B0604020202020204" pitchFamily="34" charset="0"/>
                <a:ea typeface="黑体" panose="02010609060101010101" pitchFamily="2" charset="-122"/>
              </a:rPr>
              <a:t> </a:t>
            </a:r>
            <a:r>
              <a:rPr kumimoji="0" lang="zh-CN" altLang="zh-CN" sz="2800" dirty="0" smtClean="0">
                <a:solidFill>
                  <a:srgbClr val="000099"/>
                </a:solidFill>
                <a:latin typeface="Arial" panose="020B0604020202020204" pitchFamily="34" charset="0"/>
                <a:ea typeface="黑体" panose="02010609060101010101" pitchFamily="2" charset="-122"/>
              </a:rPr>
              <a:t>随着</a:t>
            </a:r>
            <a:r>
              <a:rPr kumimoji="0" lang="zh-CN" altLang="zh-CN" sz="2800" dirty="0">
                <a:solidFill>
                  <a:srgbClr val="000099"/>
                </a:solidFill>
                <a:latin typeface="Arial" panose="020B0604020202020204" pitchFamily="34" charset="0"/>
                <a:ea typeface="黑体" panose="02010609060101010101" pitchFamily="2" charset="-122"/>
              </a:rPr>
              <a:t>传输轮次按指数规律增长。</a:t>
            </a:r>
            <a:endParaRPr kumimoji="0" lang="zh-CN" altLang="en-US" sz="2800" dirty="0">
              <a:solidFill>
                <a:srgbClr val="000099"/>
              </a:solidFill>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txBox="1">
            <a:spLocks noChangeArrowheads="1"/>
          </p:cNvSpPr>
          <p:nvPr/>
        </p:nvSpPr>
        <p:spPr bwMode="auto">
          <a:xfrm>
            <a:off x="417512" y="152400"/>
            <a:ext cx="9144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2pPr>
            <a:lvl3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3pPr>
            <a:lvl4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4pPr>
            <a:lvl5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0" cap="none" spc="0" normalizeH="0" baseline="0" noProof="0" smtClean="0">
                <a:ln>
                  <a:noFill/>
                </a:ln>
                <a:solidFill>
                  <a:srgbClr val="333399"/>
                </a:solidFill>
                <a:effectLst/>
                <a:uLnTx/>
                <a:uFillTx/>
                <a:latin typeface="Tahoma" panose="020B0604030504040204"/>
                <a:ea typeface="黑体" panose="02010609060101010101" pitchFamily="2" charset="-122"/>
                <a:cs typeface="+mj-cs"/>
              </a:rPr>
              <a:t>慢开始和拥塞避免算法的实现举例 </a:t>
            </a:r>
            <a:endParaRPr kumimoji="1" lang="zh-CN" altLang="en-US" sz="3200" b="1" i="0" u="none" strike="noStrike" kern="0" cap="none" spc="0" normalizeH="0" baseline="0" noProof="0" smtClean="0">
              <a:ln>
                <a:noFill/>
              </a:ln>
              <a:solidFill>
                <a:srgbClr val="333399"/>
              </a:solidFill>
              <a:effectLst/>
              <a:uLnTx/>
              <a:uFillTx/>
              <a:latin typeface="Tahoma" panose="020B0604030504040204"/>
              <a:ea typeface="黑体" panose="02010609060101010101" pitchFamily="2" charset="-122"/>
              <a:cs typeface="+mj-cs"/>
            </a:endParaRPr>
          </a:p>
        </p:txBody>
      </p:sp>
      <p:grpSp>
        <p:nvGrpSpPr>
          <p:cNvPr id="3" name="组合 2"/>
          <p:cNvGrpSpPr/>
          <p:nvPr/>
        </p:nvGrpSpPr>
        <p:grpSpPr>
          <a:xfrm>
            <a:off x="272479" y="836711"/>
            <a:ext cx="9536759" cy="3321087"/>
            <a:chOff x="272479" y="836711"/>
            <a:chExt cx="9536759" cy="3321087"/>
          </a:xfrm>
        </p:grpSpPr>
        <p:sp>
          <p:nvSpPr>
            <p:cNvPr id="103" name="Text Box 140"/>
            <p:cNvSpPr txBox="1">
              <a:spLocks noChangeArrowheads="1"/>
            </p:cNvSpPr>
            <p:nvPr/>
          </p:nvSpPr>
          <p:spPr bwMode="auto">
            <a:xfrm>
              <a:off x="4863078" y="985683"/>
              <a:ext cx="115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rPr>
                <a:t>超时</a:t>
              </a:r>
              <a:endParaRPr kumimoji="1" lang="zh-CN" altLang="en-US" sz="2000" b="1" i="0" u="none" strike="noStrike" kern="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endParaRPr>
            </a:p>
          </p:txBody>
        </p:sp>
        <p:sp>
          <p:nvSpPr>
            <p:cNvPr id="104" name="Line 2"/>
            <p:cNvSpPr>
              <a:spLocks noChangeShapeType="1"/>
            </p:cNvSpPr>
            <p:nvPr/>
          </p:nvSpPr>
          <p:spPr bwMode="auto">
            <a:xfrm flipV="1">
              <a:off x="1920153" y="3803111"/>
              <a:ext cx="6358624" cy="5046"/>
            </a:xfrm>
            <a:prstGeom prst="line">
              <a:avLst/>
            </a:prstGeom>
            <a:noFill/>
            <a:ln w="19050">
              <a:solidFill>
                <a:srgbClr val="000000"/>
              </a:solidFill>
              <a:rou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05" name="Line 3"/>
            <p:cNvSpPr>
              <a:spLocks noChangeShapeType="1"/>
            </p:cNvSpPr>
            <p:nvPr/>
          </p:nvSpPr>
          <p:spPr bwMode="auto">
            <a:xfrm>
              <a:off x="1918528" y="1177019"/>
              <a:ext cx="1626" cy="2631138"/>
            </a:xfrm>
            <a:prstGeom prst="line">
              <a:avLst/>
            </a:prstGeom>
            <a:noFill/>
            <a:ln w="19050">
              <a:solidFill>
                <a:srgbClr val="000000"/>
              </a:solidFill>
              <a:round/>
              <a:head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06" name="Line 4"/>
            <p:cNvSpPr>
              <a:spLocks noChangeShapeType="1"/>
            </p:cNvSpPr>
            <p:nvPr/>
          </p:nvSpPr>
          <p:spPr bwMode="auto">
            <a:xfrm>
              <a:off x="2154153" y="3727407"/>
              <a:ext cx="0" cy="8075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8" name="Line 5"/>
            <p:cNvSpPr>
              <a:spLocks noChangeShapeType="1"/>
            </p:cNvSpPr>
            <p:nvPr/>
          </p:nvSpPr>
          <p:spPr bwMode="auto">
            <a:xfrm>
              <a:off x="238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9" name="Line 6"/>
            <p:cNvSpPr>
              <a:spLocks noChangeShapeType="1"/>
            </p:cNvSpPr>
            <p:nvPr/>
          </p:nvSpPr>
          <p:spPr bwMode="auto">
            <a:xfrm>
              <a:off x="262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0" name="Line 7"/>
            <p:cNvSpPr>
              <a:spLocks noChangeShapeType="1"/>
            </p:cNvSpPr>
            <p:nvPr/>
          </p:nvSpPr>
          <p:spPr bwMode="auto">
            <a:xfrm>
              <a:off x="285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1" name="Line 8"/>
            <p:cNvSpPr>
              <a:spLocks noChangeShapeType="1"/>
            </p:cNvSpPr>
            <p:nvPr/>
          </p:nvSpPr>
          <p:spPr bwMode="auto">
            <a:xfrm>
              <a:off x="309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2" name="Line 9"/>
            <p:cNvSpPr>
              <a:spLocks noChangeShapeType="1"/>
            </p:cNvSpPr>
            <p:nvPr/>
          </p:nvSpPr>
          <p:spPr bwMode="auto">
            <a:xfrm>
              <a:off x="332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3" name="Line 10"/>
            <p:cNvSpPr>
              <a:spLocks noChangeShapeType="1"/>
            </p:cNvSpPr>
            <p:nvPr/>
          </p:nvSpPr>
          <p:spPr bwMode="auto">
            <a:xfrm>
              <a:off x="355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4" name="Line 11"/>
            <p:cNvSpPr>
              <a:spLocks noChangeShapeType="1"/>
            </p:cNvSpPr>
            <p:nvPr/>
          </p:nvSpPr>
          <p:spPr bwMode="auto">
            <a:xfrm>
              <a:off x="379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5" name="Line 12"/>
            <p:cNvSpPr>
              <a:spLocks noChangeShapeType="1"/>
            </p:cNvSpPr>
            <p:nvPr/>
          </p:nvSpPr>
          <p:spPr bwMode="auto">
            <a:xfrm>
              <a:off x="402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6" name="Line 13"/>
            <p:cNvSpPr>
              <a:spLocks noChangeShapeType="1"/>
            </p:cNvSpPr>
            <p:nvPr/>
          </p:nvSpPr>
          <p:spPr bwMode="auto">
            <a:xfrm>
              <a:off x="426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7" name="Line 14"/>
            <p:cNvSpPr>
              <a:spLocks noChangeShapeType="1"/>
            </p:cNvSpPr>
            <p:nvPr/>
          </p:nvSpPr>
          <p:spPr bwMode="auto">
            <a:xfrm>
              <a:off x="449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8" name="Line 15"/>
            <p:cNvSpPr>
              <a:spLocks noChangeShapeType="1"/>
            </p:cNvSpPr>
            <p:nvPr/>
          </p:nvSpPr>
          <p:spPr bwMode="auto">
            <a:xfrm>
              <a:off x="472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9" name="Line 16"/>
            <p:cNvSpPr>
              <a:spLocks noChangeShapeType="1"/>
            </p:cNvSpPr>
            <p:nvPr/>
          </p:nvSpPr>
          <p:spPr bwMode="auto">
            <a:xfrm>
              <a:off x="496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0" name="Line 17"/>
            <p:cNvSpPr>
              <a:spLocks noChangeShapeType="1"/>
            </p:cNvSpPr>
            <p:nvPr/>
          </p:nvSpPr>
          <p:spPr bwMode="auto">
            <a:xfrm>
              <a:off x="5196153" y="3727407"/>
              <a:ext cx="0" cy="8075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1" name="Line 18"/>
            <p:cNvSpPr>
              <a:spLocks noChangeShapeType="1"/>
            </p:cNvSpPr>
            <p:nvPr/>
          </p:nvSpPr>
          <p:spPr bwMode="auto">
            <a:xfrm>
              <a:off x="543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2" name="Line 19"/>
            <p:cNvSpPr>
              <a:spLocks noChangeShapeType="1"/>
            </p:cNvSpPr>
            <p:nvPr/>
          </p:nvSpPr>
          <p:spPr bwMode="auto">
            <a:xfrm>
              <a:off x="566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3" name="Line 20"/>
            <p:cNvSpPr>
              <a:spLocks noChangeShapeType="1"/>
            </p:cNvSpPr>
            <p:nvPr/>
          </p:nvSpPr>
          <p:spPr bwMode="auto">
            <a:xfrm>
              <a:off x="589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4" name="Line 21"/>
            <p:cNvSpPr>
              <a:spLocks noChangeShapeType="1"/>
            </p:cNvSpPr>
            <p:nvPr/>
          </p:nvSpPr>
          <p:spPr bwMode="auto">
            <a:xfrm>
              <a:off x="613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5" name="Line 22"/>
            <p:cNvSpPr>
              <a:spLocks noChangeShapeType="1"/>
            </p:cNvSpPr>
            <p:nvPr/>
          </p:nvSpPr>
          <p:spPr bwMode="auto">
            <a:xfrm>
              <a:off x="636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6" name="Line 23"/>
            <p:cNvSpPr>
              <a:spLocks noChangeShapeType="1"/>
            </p:cNvSpPr>
            <p:nvPr/>
          </p:nvSpPr>
          <p:spPr bwMode="auto">
            <a:xfrm>
              <a:off x="660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7" name="Line 24"/>
            <p:cNvSpPr>
              <a:spLocks noChangeShapeType="1"/>
            </p:cNvSpPr>
            <p:nvPr/>
          </p:nvSpPr>
          <p:spPr bwMode="auto">
            <a:xfrm>
              <a:off x="683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8" name="Line 25"/>
            <p:cNvSpPr>
              <a:spLocks noChangeShapeType="1"/>
            </p:cNvSpPr>
            <p:nvPr/>
          </p:nvSpPr>
          <p:spPr bwMode="auto">
            <a:xfrm>
              <a:off x="7068152"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0" name="Line 40"/>
            <p:cNvSpPr>
              <a:spLocks noChangeShapeType="1"/>
            </p:cNvSpPr>
            <p:nvPr/>
          </p:nvSpPr>
          <p:spPr bwMode="auto">
            <a:xfrm>
              <a:off x="1920153" y="340440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1" name="Line 41"/>
            <p:cNvSpPr>
              <a:spLocks noChangeShapeType="1"/>
            </p:cNvSpPr>
            <p:nvPr/>
          </p:nvSpPr>
          <p:spPr bwMode="auto">
            <a:xfrm>
              <a:off x="1920153" y="3000647"/>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2" name="Line 42"/>
            <p:cNvSpPr>
              <a:spLocks noChangeShapeType="1"/>
            </p:cNvSpPr>
            <p:nvPr/>
          </p:nvSpPr>
          <p:spPr bwMode="auto">
            <a:xfrm>
              <a:off x="1920153" y="259689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3" name="Line 43"/>
            <p:cNvSpPr>
              <a:spLocks noChangeShapeType="1"/>
            </p:cNvSpPr>
            <p:nvPr/>
          </p:nvSpPr>
          <p:spPr bwMode="auto">
            <a:xfrm>
              <a:off x="1920153" y="2193137"/>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4" name="Line 44"/>
            <p:cNvSpPr>
              <a:spLocks noChangeShapeType="1"/>
            </p:cNvSpPr>
            <p:nvPr/>
          </p:nvSpPr>
          <p:spPr bwMode="auto">
            <a:xfrm>
              <a:off x="1920153" y="178938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5" name="Line 45"/>
            <p:cNvSpPr>
              <a:spLocks noChangeShapeType="1"/>
            </p:cNvSpPr>
            <p:nvPr/>
          </p:nvSpPr>
          <p:spPr bwMode="auto">
            <a:xfrm>
              <a:off x="1920153" y="1385626"/>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6" name="Text Box 77"/>
            <p:cNvSpPr txBox="1">
              <a:spLocks noChangeArrowheads="1"/>
            </p:cNvSpPr>
            <p:nvPr/>
          </p:nvSpPr>
          <p:spPr bwMode="auto">
            <a:xfrm>
              <a:off x="2241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2</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37" name="Text Box 78"/>
            <p:cNvSpPr txBox="1">
              <a:spLocks noChangeArrowheads="1"/>
            </p:cNvSpPr>
            <p:nvPr/>
          </p:nvSpPr>
          <p:spPr bwMode="auto">
            <a:xfrm>
              <a:off x="2709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4</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38" name="Text Box 79"/>
            <p:cNvSpPr txBox="1">
              <a:spLocks noChangeArrowheads="1"/>
            </p:cNvSpPr>
            <p:nvPr/>
          </p:nvSpPr>
          <p:spPr bwMode="auto">
            <a:xfrm>
              <a:off x="3177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6</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39" name="Text Box 80"/>
            <p:cNvSpPr txBox="1">
              <a:spLocks noChangeArrowheads="1"/>
            </p:cNvSpPr>
            <p:nvPr/>
          </p:nvSpPr>
          <p:spPr bwMode="auto">
            <a:xfrm>
              <a:off x="3658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8</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0" name="Text Box 81"/>
            <p:cNvSpPr txBox="1">
              <a:spLocks noChangeArrowheads="1"/>
            </p:cNvSpPr>
            <p:nvPr/>
          </p:nvSpPr>
          <p:spPr bwMode="auto">
            <a:xfrm>
              <a:off x="4048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10</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1" name="Text Box 82"/>
            <p:cNvSpPr txBox="1">
              <a:spLocks noChangeArrowheads="1"/>
            </p:cNvSpPr>
            <p:nvPr/>
          </p:nvSpPr>
          <p:spPr bwMode="auto">
            <a:xfrm>
              <a:off x="455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12</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2" name="Text Box 83"/>
            <p:cNvSpPr txBox="1">
              <a:spLocks noChangeArrowheads="1"/>
            </p:cNvSpPr>
            <p:nvPr/>
          </p:nvSpPr>
          <p:spPr bwMode="auto">
            <a:xfrm>
              <a:off x="4997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14</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3" name="Text Box 84"/>
            <p:cNvSpPr txBox="1">
              <a:spLocks noChangeArrowheads="1"/>
            </p:cNvSpPr>
            <p:nvPr/>
          </p:nvSpPr>
          <p:spPr bwMode="auto">
            <a:xfrm>
              <a:off x="546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16</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4" name="Text Box 85"/>
            <p:cNvSpPr txBox="1">
              <a:spLocks noChangeArrowheads="1"/>
            </p:cNvSpPr>
            <p:nvPr/>
          </p:nvSpPr>
          <p:spPr bwMode="auto">
            <a:xfrm>
              <a:off x="5950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18</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5" name="Text Box 86"/>
            <p:cNvSpPr txBox="1">
              <a:spLocks noChangeArrowheads="1"/>
            </p:cNvSpPr>
            <p:nvPr/>
          </p:nvSpPr>
          <p:spPr bwMode="auto">
            <a:xfrm>
              <a:off x="6418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20</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6" name="Text Box 87"/>
            <p:cNvSpPr txBox="1">
              <a:spLocks noChangeArrowheads="1"/>
            </p:cNvSpPr>
            <p:nvPr/>
          </p:nvSpPr>
          <p:spPr bwMode="auto">
            <a:xfrm>
              <a:off x="6873153" y="3757688"/>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22</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7" name="Text Box 89"/>
            <p:cNvSpPr txBox="1">
              <a:spLocks noChangeArrowheads="1"/>
            </p:cNvSpPr>
            <p:nvPr/>
          </p:nvSpPr>
          <p:spPr bwMode="auto">
            <a:xfrm>
              <a:off x="1812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8" name="Text Box 90"/>
            <p:cNvSpPr txBox="1">
              <a:spLocks noChangeArrowheads="1"/>
            </p:cNvSpPr>
            <p:nvPr/>
          </p:nvSpPr>
          <p:spPr bwMode="auto">
            <a:xfrm>
              <a:off x="1647153" y="359114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0" name="Text Box 92"/>
            <p:cNvSpPr txBox="1">
              <a:spLocks noChangeArrowheads="1"/>
            </p:cNvSpPr>
            <p:nvPr/>
          </p:nvSpPr>
          <p:spPr bwMode="auto">
            <a:xfrm>
              <a:off x="1647153" y="2797088"/>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8</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1" name="Text Box 93"/>
            <p:cNvSpPr txBox="1">
              <a:spLocks noChangeArrowheads="1"/>
            </p:cNvSpPr>
            <p:nvPr/>
          </p:nvSpPr>
          <p:spPr bwMode="auto">
            <a:xfrm>
              <a:off x="1530153" y="2406791"/>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12</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2" name="Text Box 94"/>
            <p:cNvSpPr txBox="1">
              <a:spLocks noChangeArrowheads="1"/>
            </p:cNvSpPr>
            <p:nvPr/>
          </p:nvSpPr>
          <p:spPr bwMode="auto">
            <a:xfrm>
              <a:off x="1530153" y="201649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16</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3" name="Text Box 95"/>
            <p:cNvSpPr txBox="1">
              <a:spLocks noChangeArrowheads="1"/>
            </p:cNvSpPr>
            <p:nvPr/>
          </p:nvSpPr>
          <p:spPr bwMode="auto">
            <a:xfrm>
              <a:off x="1530153" y="1612739"/>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20</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4" name="Text Box 96"/>
            <p:cNvSpPr txBox="1">
              <a:spLocks noChangeArrowheads="1"/>
            </p:cNvSpPr>
            <p:nvPr/>
          </p:nvSpPr>
          <p:spPr bwMode="auto">
            <a:xfrm>
              <a:off x="1530153" y="120898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24</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5" name="Oval 102"/>
            <p:cNvSpPr>
              <a:spLocks noChangeArrowheads="1"/>
            </p:cNvSpPr>
            <p:nvPr/>
          </p:nvSpPr>
          <p:spPr bwMode="auto">
            <a:xfrm>
              <a:off x="2573403" y="2960272"/>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6" name="Oval 103"/>
            <p:cNvSpPr>
              <a:spLocks noChangeArrowheads="1"/>
            </p:cNvSpPr>
            <p:nvPr/>
          </p:nvSpPr>
          <p:spPr bwMode="auto">
            <a:xfrm>
              <a:off x="2339403" y="336402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7" name="Oval 104"/>
            <p:cNvSpPr>
              <a:spLocks noChangeArrowheads="1"/>
            </p:cNvSpPr>
            <p:nvPr/>
          </p:nvSpPr>
          <p:spPr bwMode="auto">
            <a:xfrm>
              <a:off x="1881153" y="362646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8" name="Oval 105"/>
            <p:cNvSpPr>
              <a:spLocks noChangeArrowheads="1"/>
            </p:cNvSpPr>
            <p:nvPr/>
          </p:nvSpPr>
          <p:spPr bwMode="auto">
            <a:xfrm>
              <a:off x="2095653" y="3555811"/>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9" name="Oval 106"/>
            <p:cNvSpPr>
              <a:spLocks noChangeArrowheads="1"/>
            </p:cNvSpPr>
            <p:nvPr/>
          </p:nvSpPr>
          <p:spPr bwMode="auto">
            <a:xfrm>
              <a:off x="2807403" y="214939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0" name="Oval 107"/>
            <p:cNvSpPr>
              <a:spLocks noChangeArrowheads="1"/>
            </p:cNvSpPr>
            <p:nvPr/>
          </p:nvSpPr>
          <p:spPr bwMode="auto">
            <a:xfrm>
              <a:off x="3041403" y="2041729"/>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1" name="Oval 108"/>
            <p:cNvSpPr>
              <a:spLocks noChangeArrowheads="1"/>
            </p:cNvSpPr>
            <p:nvPr/>
          </p:nvSpPr>
          <p:spPr bwMode="auto">
            <a:xfrm>
              <a:off x="3275403" y="194583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2" name="Oval 109"/>
            <p:cNvSpPr>
              <a:spLocks noChangeArrowheads="1"/>
            </p:cNvSpPr>
            <p:nvPr/>
          </p:nvSpPr>
          <p:spPr bwMode="auto">
            <a:xfrm>
              <a:off x="3748277" y="174396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3" name="Oval 110"/>
            <p:cNvSpPr>
              <a:spLocks noChangeArrowheads="1"/>
            </p:cNvSpPr>
            <p:nvPr/>
          </p:nvSpPr>
          <p:spPr bwMode="auto">
            <a:xfrm>
              <a:off x="3509403" y="184489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4" name="Oval 113"/>
            <p:cNvSpPr>
              <a:spLocks noChangeArrowheads="1"/>
            </p:cNvSpPr>
            <p:nvPr/>
          </p:nvSpPr>
          <p:spPr bwMode="auto">
            <a:xfrm>
              <a:off x="3982277" y="1643021"/>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5" name="Oval 114"/>
            <p:cNvSpPr>
              <a:spLocks noChangeArrowheads="1"/>
            </p:cNvSpPr>
            <p:nvPr/>
          </p:nvSpPr>
          <p:spPr bwMode="auto">
            <a:xfrm>
              <a:off x="4211403" y="154712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6" name="Oval 116"/>
            <p:cNvSpPr>
              <a:spLocks noChangeArrowheads="1"/>
            </p:cNvSpPr>
            <p:nvPr/>
          </p:nvSpPr>
          <p:spPr bwMode="auto">
            <a:xfrm>
              <a:off x="4674527" y="133011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7" name="Oval 117"/>
            <p:cNvSpPr>
              <a:spLocks noChangeArrowheads="1"/>
            </p:cNvSpPr>
            <p:nvPr/>
          </p:nvSpPr>
          <p:spPr bwMode="auto">
            <a:xfrm>
              <a:off x="4445403" y="1431049"/>
              <a:ext cx="91000" cy="94210"/>
            </a:xfrm>
            <a:prstGeom prst="ellipse">
              <a:avLst/>
            </a:prstGeom>
            <a:solidFill>
              <a:srgbClr val="0000FF"/>
            </a:solidFill>
            <a:ln w="2857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8" name="Freeform 118"/>
            <p:cNvSpPr/>
            <p:nvPr/>
          </p:nvSpPr>
          <p:spPr bwMode="auto">
            <a:xfrm>
              <a:off x="1842153" y="1385626"/>
              <a:ext cx="2881124" cy="2304769"/>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9" name="Text Box 134"/>
            <p:cNvSpPr txBox="1">
              <a:spLocks noChangeArrowheads="1"/>
            </p:cNvSpPr>
            <p:nvPr/>
          </p:nvSpPr>
          <p:spPr bwMode="auto">
            <a:xfrm>
              <a:off x="8280402" y="359618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传输轮次</a:t>
              </a:r>
              <a:endParaRPr kumimoji="1" lang="zh-CN" altLang="en-US"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70" name="Text Box 135"/>
            <p:cNvSpPr txBox="1">
              <a:spLocks noChangeArrowheads="1"/>
            </p:cNvSpPr>
            <p:nvPr/>
          </p:nvSpPr>
          <p:spPr bwMode="auto">
            <a:xfrm>
              <a:off x="966278" y="836711"/>
              <a:ext cx="1930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拥塞窗口  </a:t>
              </a:r>
              <a:r>
                <a:rPr kumimoji="1" lang="en-US" altLang="zh-CN" sz="2000" b="1" i="0" u="none" strike="noStrike" kern="0" cap="none" spc="0" normalizeH="0" baseline="0" noProof="0" dirty="0" err="1" smtClean="0">
                  <a:ln>
                    <a:noFill/>
                  </a:ln>
                  <a:solidFill>
                    <a:srgbClr val="000000"/>
                  </a:solidFill>
                  <a:effectLst/>
                  <a:uLnTx/>
                  <a:uFillTx/>
                  <a:latin typeface="Times New Roman" panose="02020603050405020304" pitchFamily="18" charset="0"/>
                  <a:ea typeface="宋体" panose="02010600030101010101" pitchFamily="2" charset="-122"/>
                </a:rPr>
                <a:t>cwnd</a:t>
              </a:r>
              <a:endParaRPr kumimoji="1" lang="en-US" altLang="zh-CN" sz="20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71" name="Text Box 140"/>
            <p:cNvSpPr txBox="1">
              <a:spLocks noChangeArrowheads="1"/>
            </p:cNvSpPr>
            <p:nvPr/>
          </p:nvSpPr>
          <p:spPr bwMode="auto">
            <a:xfrm>
              <a:off x="7049973" y="1815231"/>
              <a:ext cx="11813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rPr>
                <a:t>3-ACK</a:t>
              </a:r>
              <a:endParaRPr kumimoji="1" lang="zh-CN" altLang="en-US" sz="2000" b="1" i="0" u="none" strike="noStrike" kern="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endParaRPr>
            </a:p>
          </p:txBody>
        </p:sp>
        <p:sp>
          <p:nvSpPr>
            <p:cNvPr id="272" name="Rectangle 160"/>
            <p:cNvSpPr>
              <a:spLocks noChangeArrowheads="1"/>
            </p:cNvSpPr>
            <p:nvPr/>
          </p:nvSpPr>
          <p:spPr bwMode="auto">
            <a:xfrm>
              <a:off x="1998153" y="1304875"/>
              <a:ext cx="195000" cy="21533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3" name="Line 156"/>
            <p:cNvSpPr>
              <a:spLocks noChangeShapeType="1"/>
            </p:cNvSpPr>
            <p:nvPr/>
          </p:nvSpPr>
          <p:spPr bwMode="auto">
            <a:xfrm>
              <a:off x="1998153" y="2193137"/>
              <a:ext cx="858000" cy="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4" name="Line 146"/>
            <p:cNvSpPr>
              <a:spLocks noChangeShapeType="1"/>
            </p:cNvSpPr>
            <p:nvPr/>
          </p:nvSpPr>
          <p:spPr bwMode="auto">
            <a:xfrm flipV="1">
              <a:off x="1998153" y="1378897"/>
              <a:ext cx="2743000" cy="6729"/>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5" name="Rectangle 162"/>
            <p:cNvSpPr>
              <a:spLocks noChangeArrowheads="1"/>
            </p:cNvSpPr>
            <p:nvPr/>
          </p:nvSpPr>
          <p:spPr bwMode="auto">
            <a:xfrm>
              <a:off x="5352153" y="3565904"/>
              <a:ext cx="1480374" cy="1615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7" name="Text Box 203"/>
            <p:cNvSpPr txBox="1">
              <a:spLocks noChangeArrowheads="1"/>
            </p:cNvSpPr>
            <p:nvPr/>
          </p:nvSpPr>
          <p:spPr bwMode="auto">
            <a:xfrm>
              <a:off x="8170649" y="1977696"/>
              <a:ext cx="163858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b="1" i="0" u="none" strike="noStrike" kern="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rPr>
                <a:t>TCP Reno </a:t>
              </a:r>
              <a:endParaRPr kumimoji="1" lang="en-US" altLang="zh-CN" b="1" i="0" u="none" strike="noStrike" kern="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b="1" i="0" u="none" strike="noStrike" kern="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rPr>
                <a:t>版本</a:t>
              </a:r>
              <a:endParaRPr kumimoji="1" lang="zh-CN" altLang="en-US" b="1" i="0" u="none" strike="noStrike" kern="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endParaRPr>
            </a:p>
          </p:txBody>
        </p:sp>
        <p:sp>
          <p:nvSpPr>
            <p:cNvPr id="278" name="Text Box 205"/>
            <p:cNvSpPr txBox="1">
              <a:spLocks noChangeArrowheads="1"/>
            </p:cNvSpPr>
            <p:nvPr/>
          </p:nvSpPr>
          <p:spPr bwMode="auto">
            <a:xfrm>
              <a:off x="272479" y="1918920"/>
              <a:ext cx="128112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err="1" smtClean="0">
                  <a:ln>
                    <a:noFill/>
                  </a:ln>
                  <a:solidFill>
                    <a:srgbClr val="C00000"/>
                  </a:solidFill>
                  <a:effectLst/>
                  <a:uLnTx/>
                  <a:uFillTx/>
                  <a:latin typeface="Times New Roman" panose="02020603050405020304" pitchFamily="18" charset="0"/>
                  <a:ea typeface="宋体" panose="02010600030101010101" pitchFamily="2" charset="-122"/>
                </a:rPr>
                <a:t>ssthresh</a:t>
              </a:r>
              <a:endParaRPr kumimoji="1" lang="en-US" altLang="zh-CN" sz="2000" b="1" i="0" u="none" strike="noStrike" kern="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rPr>
                <a:t> 的初始值</a:t>
              </a:r>
              <a:endParaRPr kumimoji="1" lang="zh-CN" altLang="en-US" sz="2000" b="1" i="0" u="none" strike="noStrike" kern="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endParaRPr>
            </a:p>
          </p:txBody>
        </p:sp>
        <p:sp>
          <p:nvSpPr>
            <p:cNvPr id="280" name="Line 215"/>
            <p:cNvSpPr>
              <a:spLocks noChangeShapeType="1"/>
            </p:cNvSpPr>
            <p:nvPr/>
          </p:nvSpPr>
          <p:spPr bwMode="auto">
            <a:xfrm flipV="1">
              <a:off x="1413153" y="2223418"/>
              <a:ext cx="219374" cy="0"/>
            </a:xfrm>
            <a:prstGeom prst="line">
              <a:avLst/>
            </a:prstGeom>
            <a:noFill/>
            <a:ln w="19050">
              <a:solidFill>
                <a:srgbClr val="C00000"/>
              </a:solidFill>
              <a:rou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1" name="Text Box 206"/>
            <p:cNvSpPr txBox="1">
              <a:spLocks noChangeArrowheads="1"/>
            </p:cNvSpPr>
            <p:nvPr/>
          </p:nvSpPr>
          <p:spPr bwMode="auto">
            <a:xfrm rot="20245475">
              <a:off x="6948778" y="2393474"/>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拥塞避免</a:t>
              </a:r>
              <a:endParaRPr kumimoji="1" lang="zh-CN" altLang="en-US"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82" name="Oval 125"/>
            <p:cNvSpPr>
              <a:spLocks noChangeArrowheads="1"/>
            </p:cNvSpPr>
            <p:nvPr/>
          </p:nvSpPr>
          <p:spPr bwMode="auto">
            <a:xfrm>
              <a:off x="5147403" y="354067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3" name="Oval 126"/>
            <p:cNvSpPr>
              <a:spLocks noChangeArrowheads="1"/>
            </p:cNvSpPr>
            <p:nvPr/>
          </p:nvSpPr>
          <p:spPr bwMode="auto">
            <a:xfrm>
              <a:off x="5383027" y="3343839"/>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4" name="Oval 127"/>
            <p:cNvSpPr>
              <a:spLocks noChangeArrowheads="1"/>
            </p:cNvSpPr>
            <p:nvPr/>
          </p:nvSpPr>
          <p:spPr bwMode="auto">
            <a:xfrm>
              <a:off x="4903653" y="3616374"/>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5" name="Oval 128"/>
            <p:cNvSpPr>
              <a:spLocks noChangeArrowheads="1"/>
            </p:cNvSpPr>
            <p:nvPr/>
          </p:nvSpPr>
          <p:spPr bwMode="auto">
            <a:xfrm>
              <a:off x="5623527" y="2953542"/>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6" name="Oval 129"/>
            <p:cNvSpPr>
              <a:spLocks noChangeArrowheads="1"/>
            </p:cNvSpPr>
            <p:nvPr/>
          </p:nvSpPr>
          <p:spPr bwMode="auto">
            <a:xfrm>
              <a:off x="6106153" y="244043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7" name="Oval 130"/>
            <p:cNvSpPr>
              <a:spLocks noChangeArrowheads="1"/>
            </p:cNvSpPr>
            <p:nvPr/>
          </p:nvSpPr>
          <p:spPr bwMode="auto">
            <a:xfrm>
              <a:off x="6795153" y="2147715"/>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8" name="Oval 131"/>
            <p:cNvSpPr>
              <a:spLocks noChangeArrowheads="1"/>
            </p:cNvSpPr>
            <p:nvPr/>
          </p:nvSpPr>
          <p:spPr bwMode="auto">
            <a:xfrm>
              <a:off x="6335277" y="2334451"/>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9" name="Oval 132"/>
            <p:cNvSpPr>
              <a:spLocks noChangeArrowheads="1"/>
            </p:cNvSpPr>
            <p:nvPr/>
          </p:nvSpPr>
          <p:spPr bwMode="auto">
            <a:xfrm>
              <a:off x="6569277" y="223856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0" name="Line 147"/>
            <p:cNvSpPr>
              <a:spLocks noChangeShapeType="1"/>
            </p:cNvSpPr>
            <p:nvPr/>
          </p:nvSpPr>
          <p:spPr bwMode="auto">
            <a:xfrm rot="10800000">
              <a:off x="2016028" y="2595210"/>
              <a:ext cx="4134000" cy="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291" name="直接连接符 115"/>
            <p:cNvCxnSpPr>
              <a:cxnSpLocks noChangeShapeType="1"/>
            </p:cNvCxnSpPr>
            <p:nvPr/>
          </p:nvCxnSpPr>
          <p:spPr bwMode="auto">
            <a:xfrm>
              <a:off x="4728153" y="1375532"/>
              <a:ext cx="234000" cy="2266077"/>
            </a:xfrm>
            <a:prstGeom prst="line">
              <a:avLst/>
            </a:prstGeom>
            <a:noFill/>
            <a:ln w="28575" algn="ctr">
              <a:solidFill>
                <a:srgbClr val="0000FF"/>
              </a:solidFill>
              <a:round/>
            </a:ln>
            <a:extLst>
              <a:ext uri="{909E8E84-426E-40DD-AFC4-6F175D3DCCD1}">
                <a14:hiddenFill xmlns:a14="http://schemas.microsoft.com/office/drawing/2010/main">
                  <a:noFill/>
                </a14:hiddenFill>
              </a:ext>
            </a:extLst>
          </p:spPr>
        </p:cxnSp>
        <p:sp>
          <p:nvSpPr>
            <p:cNvPr id="293" name="Rectangle 161"/>
            <p:cNvSpPr>
              <a:spLocks noChangeArrowheads="1"/>
            </p:cNvSpPr>
            <p:nvPr/>
          </p:nvSpPr>
          <p:spPr bwMode="auto">
            <a:xfrm>
              <a:off x="2555757" y="1801158"/>
              <a:ext cx="442000" cy="36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smtClean="0">
                  <a:ln>
                    <a:noFill/>
                  </a:ln>
                  <a:solidFill>
                    <a:sysClr val="windowText" lastClr="000000"/>
                  </a:solidFill>
                  <a:effectLst/>
                  <a:uLnTx/>
                  <a:uFillTx/>
                  <a:sym typeface="Wingdings" panose="05000000000000000000" pitchFamily="2" charset="2"/>
                </a:rPr>
                <a:t></a:t>
              </a:r>
              <a:endParaRPr kumimoji="0" lang="zh-CN" altLang="en-US" sz="2800" b="1" i="0" u="none" strike="noStrike" kern="0" cap="none" spc="0" normalizeH="0" baseline="0" noProof="0" dirty="0" smtClean="0">
                <a:ln>
                  <a:noFill/>
                </a:ln>
                <a:solidFill>
                  <a:sysClr val="windowText" lastClr="000000"/>
                </a:solidFill>
                <a:effectLst/>
                <a:uLnTx/>
                <a:uFillTx/>
              </a:endParaRPr>
            </a:p>
          </p:txBody>
        </p:sp>
        <p:sp>
          <p:nvSpPr>
            <p:cNvPr id="294" name="Oval 129"/>
            <p:cNvSpPr>
              <a:spLocks noChangeArrowheads="1"/>
            </p:cNvSpPr>
            <p:nvPr/>
          </p:nvSpPr>
          <p:spPr bwMode="auto">
            <a:xfrm>
              <a:off x="5868903" y="254978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5" name="任意多边形 134"/>
            <p:cNvSpPr/>
            <p:nvPr/>
          </p:nvSpPr>
          <p:spPr bwMode="auto">
            <a:xfrm>
              <a:off x="4952403" y="2181361"/>
              <a:ext cx="1906124" cy="148548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6" name="Rectangle 161"/>
            <p:cNvSpPr>
              <a:spLocks noChangeArrowheads="1"/>
            </p:cNvSpPr>
            <p:nvPr/>
          </p:nvSpPr>
          <p:spPr bwMode="auto">
            <a:xfrm>
              <a:off x="4545899" y="1021117"/>
              <a:ext cx="367250" cy="306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smtClean="0">
                  <a:ln>
                    <a:noFill/>
                  </a:ln>
                  <a:solidFill>
                    <a:sysClr val="windowText" lastClr="000000"/>
                  </a:solidFill>
                  <a:effectLst/>
                  <a:uLnTx/>
                  <a:uFillTx/>
                  <a:sym typeface="Wingdings" panose="05000000000000000000" pitchFamily="2" charset="2"/>
                </a:rPr>
                <a:t></a:t>
              </a:r>
              <a:endParaRPr kumimoji="0" lang="zh-CN" altLang="en-US" sz="2800" b="1" i="0" u="none" strike="noStrike" kern="0" cap="none" spc="0" normalizeH="0" baseline="0" noProof="0" dirty="0" smtClean="0">
                <a:ln>
                  <a:noFill/>
                </a:ln>
                <a:solidFill>
                  <a:sysClr val="windowText" lastClr="000000"/>
                </a:solidFill>
                <a:effectLst/>
                <a:uLnTx/>
                <a:uFillTx/>
              </a:endParaRPr>
            </a:p>
          </p:txBody>
        </p:sp>
        <p:cxnSp>
          <p:nvCxnSpPr>
            <p:cNvPr id="297" name="直接连接符 119"/>
            <p:cNvCxnSpPr>
              <a:cxnSpLocks noChangeShapeType="1"/>
            </p:cNvCxnSpPr>
            <p:nvPr/>
          </p:nvCxnSpPr>
          <p:spPr bwMode="auto">
            <a:xfrm flipH="1">
              <a:off x="7064902" y="3022518"/>
              <a:ext cx="1624" cy="694795"/>
            </a:xfrm>
            <a:prstGeom prst="line">
              <a:avLst/>
            </a:prstGeom>
            <a:noFill/>
            <a:ln w="19050" algn="ctr">
              <a:solidFill>
                <a:srgbClr val="000000"/>
              </a:solidFill>
              <a:prstDash val="dash"/>
              <a:round/>
            </a:ln>
          </p:spPr>
        </p:cxnSp>
        <p:cxnSp>
          <p:nvCxnSpPr>
            <p:cNvPr id="298" name="直接连接符 121"/>
            <p:cNvCxnSpPr>
              <a:cxnSpLocks noChangeShapeType="1"/>
            </p:cNvCxnSpPr>
            <p:nvPr/>
          </p:nvCxnSpPr>
          <p:spPr bwMode="auto">
            <a:xfrm>
              <a:off x="2032278" y="3005695"/>
              <a:ext cx="5676125" cy="0"/>
            </a:xfrm>
            <a:prstGeom prst="line">
              <a:avLst/>
            </a:prstGeom>
            <a:noFill/>
            <a:ln w="19050" algn="ctr">
              <a:solidFill>
                <a:srgbClr val="000000"/>
              </a:solidFill>
              <a:prstDash val="dash"/>
              <a:round/>
            </a:ln>
          </p:spPr>
        </p:cxnSp>
        <p:sp>
          <p:nvSpPr>
            <p:cNvPr id="299" name="Oval 130"/>
            <p:cNvSpPr>
              <a:spLocks noChangeArrowheads="1"/>
            </p:cNvSpPr>
            <p:nvPr/>
          </p:nvSpPr>
          <p:spPr bwMode="auto">
            <a:xfrm>
              <a:off x="7021027" y="2961955"/>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0" name="Line 24"/>
            <p:cNvSpPr>
              <a:spLocks noChangeShapeType="1"/>
            </p:cNvSpPr>
            <p:nvPr/>
          </p:nvSpPr>
          <p:spPr bwMode="auto">
            <a:xfrm>
              <a:off x="7532902" y="363992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1" name="Line 22"/>
            <p:cNvSpPr>
              <a:spLocks noChangeShapeType="1"/>
            </p:cNvSpPr>
            <p:nvPr/>
          </p:nvSpPr>
          <p:spPr bwMode="auto">
            <a:xfrm>
              <a:off x="7295652" y="3644974"/>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2" name="Text Box 87"/>
            <p:cNvSpPr txBox="1">
              <a:spLocks noChangeArrowheads="1"/>
            </p:cNvSpPr>
            <p:nvPr/>
          </p:nvSpPr>
          <p:spPr bwMode="auto">
            <a:xfrm>
              <a:off x="7311902" y="375432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24</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03" name="Line 22"/>
            <p:cNvSpPr>
              <a:spLocks noChangeShapeType="1"/>
            </p:cNvSpPr>
            <p:nvPr/>
          </p:nvSpPr>
          <p:spPr bwMode="auto">
            <a:xfrm>
              <a:off x="7776652" y="3653385"/>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04" name="直接连接符 134"/>
            <p:cNvCxnSpPr>
              <a:cxnSpLocks noChangeShapeType="1"/>
              <a:stCxn id="295" idx="4"/>
              <a:endCxn id="299" idx="3"/>
            </p:cNvCxnSpPr>
            <p:nvPr/>
          </p:nvCxnSpPr>
          <p:spPr bwMode="auto">
            <a:xfrm>
              <a:off x="6856903" y="2181361"/>
              <a:ext cx="204750" cy="832745"/>
            </a:xfrm>
            <a:prstGeom prst="line">
              <a:avLst/>
            </a:prstGeom>
            <a:noFill/>
            <a:ln w="28575" algn="ctr">
              <a:solidFill>
                <a:srgbClr val="0000FF"/>
              </a:solidFill>
              <a:round/>
            </a:ln>
          </p:spPr>
        </p:cxnSp>
        <p:sp>
          <p:nvSpPr>
            <p:cNvPr id="305" name="Text Box 206"/>
            <p:cNvSpPr txBox="1">
              <a:spLocks noChangeArrowheads="1"/>
            </p:cNvSpPr>
            <p:nvPr/>
          </p:nvSpPr>
          <p:spPr bwMode="auto">
            <a:xfrm rot="20070649">
              <a:off x="5809549" y="2010746"/>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拥塞避免</a:t>
              </a:r>
              <a:endParaRPr kumimoji="1" lang="zh-CN" altLang="en-US"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06" name="Text Box 206"/>
            <p:cNvSpPr txBox="1">
              <a:spLocks noChangeArrowheads="1"/>
            </p:cNvSpPr>
            <p:nvPr/>
          </p:nvSpPr>
          <p:spPr bwMode="auto">
            <a:xfrm rot="20205303">
              <a:off x="2990278" y="147156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拥塞避免</a:t>
              </a:r>
              <a:endParaRPr kumimoji="1" lang="zh-CN" altLang="en-US"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07" name="TextBox 147"/>
            <p:cNvSpPr txBox="1">
              <a:spLocks noChangeArrowheads="1"/>
            </p:cNvSpPr>
            <p:nvPr/>
          </p:nvSpPr>
          <p:spPr bwMode="auto">
            <a:xfrm>
              <a:off x="5542277" y="2191455"/>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endParaRPr kumimoji="1" lang="zh-CN" altLang="en-US" sz="2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08" name="矩形 150"/>
            <p:cNvSpPr>
              <a:spLocks noChangeArrowheads="1"/>
            </p:cNvSpPr>
            <p:nvPr/>
          </p:nvSpPr>
          <p:spPr bwMode="auto">
            <a:xfrm>
              <a:off x="2298778" y="3596186"/>
              <a:ext cx="2575625" cy="126174"/>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9" name="TextBox 148"/>
            <p:cNvSpPr txBox="1">
              <a:spLocks noChangeArrowheads="1"/>
            </p:cNvSpPr>
            <p:nvPr/>
          </p:nvSpPr>
          <p:spPr bwMode="auto">
            <a:xfrm>
              <a:off x="6720403" y="176582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endParaRPr kumimoji="1" lang="zh-CN" altLang="en-US" sz="2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11" name="矩形 151"/>
            <p:cNvSpPr>
              <a:spLocks noChangeArrowheads="1"/>
            </p:cNvSpPr>
            <p:nvPr/>
          </p:nvSpPr>
          <p:spPr bwMode="auto">
            <a:xfrm>
              <a:off x="7237152" y="3596186"/>
              <a:ext cx="607750" cy="114397"/>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12" name="直接连接符 153"/>
            <p:cNvCxnSpPr>
              <a:cxnSpLocks noChangeShapeType="1"/>
            </p:cNvCxnSpPr>
            <p:nvPr/>
          </p:nvCxnSpPr>
          <p:spPr bwMode="auto">
            <a:xfrm flipV="1">
              <a:off x="5903027" y="2630538"/>
              <a:ext cx="11376" cy="1043034"/>
            </a:xfrm>
            <a:prstGeom prst="line">
              <a:avLst/>
            </a:prstGeom>
            <a:noFill/>
            <a:ln w="19050" algn="ctr">
              <a:solidFill>
                <a:srgbClr val="000000"/>
              </a:solidFill>
              <a:prstDash val="dash"/>
              <a:round/>
            </a:ln>
          </p:spPr>
        </p:cxnSp>
        <p:cxnSp>
          <p:nvCxnSpPr>
            <p:cNvPr id="313" name="直接连接符 157"/>
            <p:cNvCxnSpPr>
              <a:cxnSpLocks noChangeShapeType="1"/>
            </p:cNvCxnSpPr>
            <p:nvPr/>
          </p:nvCxnSpPr>
          <p:spPr bwMode="auto">
            <a:xfrm flipV="1">
              <a:off x="6832527" y="2253700"/>
              <a:ext cx="11376" cy="1520811"/>
            </a:xfrm>
            <a:prstGeom prst="line">
              <a:avLst/>
            </a:prstGeom>
            <a:noFill/>
            <a:ln w="19050" algn="ctr">
              <a:solidFill>
                <a:srgbClr val="000000"/>
              </a:solidFill>
              <a:prstDash val="dash"/>
              <a:round/>
            </a:ln>
          </p:spPr>
        </p:cxnSp>
        <p:cxnSp>
          <p:nvCxnSpPr>
            <p:cNvPr id="314" name="直接连接符 141"/>
            <p:cNvCxnSpPr>
              <a:cxnSpLocks noChangeShapeType="1"/>
            </p:cNvCxnSpPr>
            <p:nvPr/>
          </p:nvCxnSpPr>
          <p:spPr bwMode="auto">
            <a:xfrm flipV="1">
              <a:off x="7001527" y="2475765"/>
              <a:ext cx="1248000" cy="560211"/>
            </a:xfrm>
            <a:prstGeom prst="line">
              <a:avLst/>
            </a:prstGeom>
            <a:noFill/>
            <a:ln w="28575" algn="ctr">
              <a:solidFill>
                <a:srgbClr val="0000FF"/>
              </a:solidFill>
              <a:round/>
            </a:ln>
          </p:spPr>
        </p:cxnSp>
        <p:sp>
          <p:nvSpPr>
            <p:cNvPr id="315" name="Oval 202"/>
            <p:cNvSpPr>
              <a:spLocks noChangeArrowheads="1"/>
            </p:cNvSpPr>
            <p:nvPr/>
          </p:nvSpPr>
          <p:spPr bwMode="auto">
            <a:xfrm>
              <a:off x="7724652" y="2655773"/>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6" name="Oval 130"/>
            <p:cNvSpPr>
              <a:spLocks noChangeArrowheads="1"/>
            </p:cNvSpPr>
            <p:nvPr/>
          </p:nvSpPr>
          <p:spPr bwMode="auto">
            <a:xfrm>
              <a:off x="7251777" y="285596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7" name="Oval 130"/>
            <p:cNvSpPr>
              <a:spLocks noChangeArrowheads="1"/>
            </p:cNvSpPr>
            <p:nvPr/>
          </p:nvSpPr>
          <p:spPr bwMode="auto">
            <a:xfrm>
              <a:off x="7490652" y="2758394"/>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8" name="TextBox 149"/>
            <p:cNvSpPr txBox="1">
              <a:spLocks noChangeArrowheads="1"/>
            </p:cNvSpPr>
            <p:nvPr/>
          </p:nvSpPr>
          <p:spPr bwMode="auto">
            <a:xfrm>
              <a:off x="6795153" y="298718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endParaRPr kumimoji="1" lang="zh-CN" altLang="en-US" sz="2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19" name="Oval 202"/>
            <p:cNvSpPr>
              <a:spLocks noChangeArrowheads="1"/>
            </p:cNvSpPr>
            <p:nvPr/>
          </p:nvSpPr>
          <p:spPr bwMode="auto">
            <a:xfrm>
              <a:off x="7966777" y="2531282"/>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20" name="直接连接符 117"/>
            <p:cNvCxnSpPr>
              <a:cxnSpLocks noChangeShapeType="1"/>
            </p:cNvCxnSpPr>
            <p:nvPr/>
          </p:nvCxnSpPr>
          <p:spPr bwMode="auto">
            <a:xfrm flipH="1">
              <a:off x="4726527" y="1506753"/>
              <a:ext cx="4876" cy="2200466"/>
            </a:xfrm>
            <a:prstGeom prst="line">
              <a:avLst/>
            </a:prstGeom>
            <a:noFill/>
            <a:ln w="19050" algn="ctr">
              <a:solidFill>
                <a:srgbClr val="000000"/>
              </a:solidFill>
              <a:prstDash val="dash"/>
              <a:round/>
            </a:ln>
            <a:extLst>
              <a:ext uri="{909E8E84-426E-40DD-AFC4-6F175D3DCCD1}">
                <a14:hiddenFill xmlns:a14="http://schemas.microsoft.com/office/drawing/2010/main">
                  <a:noFill/>
                </a14:hiddenFill>
              </a:ext>
            </a:extLst>
          </p:spPr>
        </p:cxnSp>
        <p:cxnSp>
          <p:nvCxnSpPr>
            <p:cNvPr id="321" name="直接连接符 119"/>
            <p:cNvCxnSpPr>
              <a:cxnSpLocks noChangeShapeType="1"/>
            </p:cNvCxnSpPr>
            <p:nvPr/>
          </p:nvCxnSpPr>
          <p:spPr bwMode="auto">
            <a:xfrm>
              <a:off x="2854527" y="2309217"/>
              <a:ext cx="0" cy="1384543"/>
            </a:xfrm>
            <a:prstGeom prst="line">
              <a:avLst/>
            </a:prstGeom>
            <a:noFill/>
            <a:ln w="19050" algn="ctr">
              <a:solidFill>
                <a:srgbClr val="000000"/>
              </a:solidFill>
              <a:prstDash val="dash"/>
              <a:round/>
            </a:ln>
            <a:extLst>
              <a:ext uri="{909E8E84-426E-40DD-AFC4-6F175D3DCCD1}">
                <a14:hiddenFill xmlns:a14="http://schemas.microsoft.com/office/drawing/2010/main">
                  <a:noFill/>
                </a14:hiddenFill>
              </a:ext>
            </a:extLst>
          </p:spPr>
        </p:cxnSp>
        <p:sp>
          <p:nvSpPr>
            <p:cNvPr id="249" name="Text Box 91"/>
            <p:cNvSpPr txBox="1">
              <a:spLocks noChangeArrowheads="1"/>
            </p:cNvSpPr>
            <p:nvPr/>
          </p:nvSpPr>
          <p:spPr bwMode="auto">
            <a:xfrm>
              <a:off x="1647153" y="3187385"/>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4</a:t>
              </a:r>
              <a:endParaRPr kumimoji="1" lang="en-US" altLang="zh-CN" sz="20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276" name="Line 167"/>
          <p:cNvSpPr>
            <a:spLocks noChangeShapeType="1"/>
          </p:cNvSpPr>
          <p:nvPr/>
        </p:nvSpPr>
        <p:spPr bwMode="auto">
          <a:xfrm>
            <a:off x="2136583" y="2670176"/>
            <a:ext cx="440153" cy="326776"/>
          </a:xfrm>
          <a:prstGeom prst="line">
            <a:avLst/>
          </a:prstGeom>
          <a:noFill/>
          <a:ln w="76200">
            <a:solidFill>
              <a:srgbClr val="FF0000">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21" name="Text Box 5"/>
          <p:cNvSpPr txBox="1">
            <a:spLocks noChangeArrowheads="1"/>
          </p:cNvSpPr>
          <p:nvPr/>
        </p:nvSpPr>
        <p:spPr bwMode="auto">
          <a:xfrm>
            <a:off x="842391" y="4365104"/>
            <a:ext cx="8647113"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r>
              <a:rPr kumimoji="0" lang="zh-CN" altLang="zh-CN" sz="2800" dirty="0" smtClean="0">
                <a:solidFill>
                  <a:srgbClr val="000099"/>
                </a:solidFill>
                <a:latin typeface="Arial" panose="020B0604020202020204" pitchFamily="34" charset="0"/>
                <a:ea typeface="黑体" panose="02010609060101010101" pitchFamily="2" charset="-122"/>
              </a:rPr>
              <a:t>发送</a:t>
            </a:r>
            <a:r>
              <a:rPr kumimoji="0" lang="zh-CN" altLang="zh-CN" sz="2800" dirty="0">
                <a:solidFill>
                  <a:srgbClr val="000099"/>
                </a:solidFill>
                <a:latin typeface="Arial" panose="020B0604020202020204" pitchFamily="34" charset="0"/>
                <a:ea typeface="黑体" panose="02010609060101010101" pitchFamily="2" charset="-122"/>
              </a:rPr>
              <a:t>方每收到一个对新报文段的</a:t>
            </a:r>
            <a:r>
              <a:rPr kumimoji="0" lang="zh-CN" altLang="zh-CN" sz="2800" dirty="0" smtClean="0">
                <a:solidFill>
                  <a:srgbClr val="000099"/>
                </a:solidFill>
                <a:latin typeface="Arial" panose="020B0604020202020204" pitchFamily="34" charset="0"/>
                <a:ea typeface="黑体" panose="02010609060101010101" pitchFamily="2" charset="-122"/>
              </a:rPr>
              <a:t>确认</a:t>
            </a:r>
            <a:r>
              <a:rPr kumimoji="0" lang="en-US" altLang="zh-CN" sz="2800" dirty="0" smtClean="0">
                <a:solidFill>
                  <a:srgbClr val="000099"/>
                </a:solidFill>
                <a:latin typeface="Arial" panose="020B0604020202020204" pitchFamily="34" charset="0"/>
                <a:ea typeface="黑体" panose="02010609060101010101" pitchFamily="2" charset="-122"/>
              </a:rPr>
              <a:t> ACK</a:t>
            </a:r>
            <a:r>
              <a:rPr kumimoji="0" lang="zh-CN" altLang="zh-CN" sz="2800" dirty="0">
                <a:solidFill>
                  <a:srgbClr val="000099"/>
                </a:solidFill>
                <a:latin typeface="Arial" panose="020B0604020202020204" pitchFamily="34" charset="0"/>
                <a:ea typeface="黑体" panose="02010609060101010101" pitchFamily="2" charset="-122"/>
              </a:rPr>
              <a:t>，就把拥塞窗口值</a:t>
            </a:r>
            <a:r>
              <a:rPr kumimoji="0" lang="zh-CN" altLang="zh-CN" sz="2800" dirty="0" smtClean="0">
                <a:solidFill>
                  <a:srgbClr val="000099"/>
                </a:solidFill>
                <a:latin typeface="Arial" panose="020B0604020202020204" pitchFamily="34" charset="0"/>
                <a:ea typeface="黑体" panose="02010609060101010101" pitchFamily="2" charset="-122"/>
              </a:rPr>
              <a:t>加</a:t>
            </a:r>
            <a:r>
              <a:rPr kumimoji="0" lang="en-US" altLang="zh-CN" sz="2800" dirty="0" smtClean="0">
                <a:solidFill>
                  <a:srgbClr val="000099"/>
                </a:solidFill>
                <a:latin typeface="Arial" panose="020B0604020202020204" pitchFamily="34" charset="0"/>
                <a:ea typeface="黑体" panose="02010609060101010101" pitchFamily="2" charset="-122"/>
              </a:rPr>
              <a:t> 1</a:t>
            </a:r>
            <a:r>
              <a:rPr kumimoji="0" lang="zh-CN" altLang="zh-CN" sz="2800" dirty="0">
                <a:solidFill>
                  <a:srgbClr val="000099"/>
                </a:solidFill>
                <a:latin typeface="Arial" panose="020B0604020202020204" pitchFamily="34" charset="0"/>
                <a:ea typeface="黑体" panose="02010609060101010101" pitchFamily="2" charset="-122"/>
              </a:rPr>
              <a:t>，然后开始下一轮的传输（请注意</a:t>
            </a:r>
            <a:r>
              <a:rPr kumimoji="0" lang="zh-CN" altLang="zh-CN" sz="2800" dirty="0" smtClean="0">
                <a:solidFill>
                  <a:srgbClr val="000099"/>
                </a:solidFill>
                <a:latin typeface="Arial" panose="020B0604020202020204" pitchFamily="34" charset="0"/>
                <a:ea typeface="黑体" panose="02010609060101010101" pitchFamily="2" charset="-122"/>
              </a:rPr>
              <a:t>，横坐标</a:t>
            </a:r>
            <a:r>
              <a:rPr kumimoji="0" lang="zh-CN" altLang="zh-CN" sz="2800" dirty="0">
                <a:solidFill>
                  <a:srgbClr val="000099"/>
                </a:solidFill>
                <a:latin typeface="Arial" panose="020B0604020202020204" pitchFamily="34" charset="0"/>
                <a:ea typeface="黑体" panose="02010609060101010101" pitchFamily="2" charset="-122"/>
              </a:rPr>
              <a:t>是传输轮次，不是时间）。因此拥塞</a:t>
            </a:r>
            <a:r>
              <a:rPr kumimoji="0" lang="zh-CN" altLang="zh-CN" sz="2800" dirty="0" smtClean="0">
                <a:solidFill>
                  <a:srgbClr val="000099"/>
                </a:solidFill>
                <a:latin typeface="Arial" panose="020B0604020202020204" pitchFamily="34" charset="0"/>
                <a:ea typeface="黑体" panose="02010609060101010101" pitchFamily="2" charset="-122"/>
              </a:rPr>
              <a:t>窗口</a:t>
            </a:r>
            <a:r>
              <a:rPr kumimoji="0" lang="en-US" altLang="zh-CN" sz="2800" dirty="0" smtClean="0">
                <a:solidFill>
                  <a:srgbClr val="000099"/>
                </a:solidFill>
                <a:latin typeface="Arial" panose="020B0604020202020204" pitchFamily="34" charset="0"/>
                <a:ea typeface="黑体" panose="02010609060101010101" pitchFamily="2" charset="-122"/>
              </a:rPr>
              <a:t> </a:t>
            </a:r>
            <a:r>
              <a:rPr kumimoji="0" lang="en-US" altLang="zh-CN" sz="2800" dirty="0" err="1" smtClean="0">
                <a:solidFill>
                  <a:srgbClr val="000099"/>
                </a:solidFill>
                <a:latin typeface="Arial" panose="020B0604020202020204" pitchFamily="34" charset="0"/>
                <a:ea typeface="黑体" panose="02010609060101010101" pitchFamily="2" charset="-122"/>
              </a:rPr>
              <a:t>cwnd</a:t>
            </a:r>
            <a:r>
              <a:rPr kumimoji="0" lang="en-US" altLang="zh-CN" sz="2800" dirty="0" smtClean="0">
                <a:solidFill>
                  <a:srgbClr val="000099"/>
                </a:solidFill>
                <a:latin typeface="Arial" panose="020B0604020202020204" pitchFamily="34" charset="0"/>
                <a:ea typeface="黑体" panose="02010609060101010101" pitchFamily="2" charset="-122"/>
              </a:rPr>
              <a:t> </a:t>
            </a:r>
            <a:r>
              <a:rPr kumimoji="0" lang="zh-CN" altLang="zh-CN" sz="2800" dirty="0" smtClean="0">
                <a:solidFill>
                  <a:srgbClr val="000099"/>
                </a:solidFill>
                <a:latin typeface="Arial" panose="020B0604020202020204" pitchFamily="34" charset="0"/>
                <a:ea typeface="黑体" panose="02010609060101010101" pitchFamily="2" charset="-122"/>
              </a:rPr>
              <a:t>随着</a:t>
            </a:r>
            <a:r>
              <a:rPr kumimoji="0" lang="zh-CN" altLang="zh-CN" sz="2800" dirty="0">
                <a:solidFill>
                  <a:srgbClr val="000099"/>
                </a:solidFill>
                <a:latin typeface="Arial" panose="020B0604020202020204" pitchFamily="34" charset="0"/>
                <a:ea typeface="黑体" panose="02010609060101010101" pitchFamily="2" charset="-122"/>
              </a:rPr>
              <a:t>传输轮次按指数规律增长。</a:t>
            </a:r>
            <a:endParaRPr kumimoji="0" lang="zh-CN" altLang="en-US" sz="2800" dirty="0">
              <a:solidFill>
                <a:srgbClr val="000099"/>
              </a:solidFill>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txBox="1">
            <a:spLocks noChangeArrowheads="1"/>
          </p:cNvSpPr>
          <p:nvPr/>
        </p:nvSpPr>
        <p:spPr bwMode="auto">
          <a:xfrm>
            <a:off x="417512" y="152400"/>
            <a:ext cx="9144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2pPr>
            <a:lvl3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3pPr>
            <a:lvl4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4pPr>
            <a:lvl5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0" cap="none" spc="0" normalizeH="0" baseline="0" noProof="0" smtClean="0">
                <a:ln>
                  <a:noFill/>
                </a:ln>
                <a:solidFill>
                  <a:srgbClr val="333399"/>
                </a:solidFill>
                <a:effectLst/>
                <a:uLnTx/>
                <a:uFillTx/>
                <a:latin typeface="Tahoma" panose="020B0604030504040204"/>
                <a:ea typeface="黑体" panose="02010609060101010101" pitchFamily="2" charset="-122"/>
                <a:cs typeface="+mj-cs"/>
              </a:rPr>
              <a:t>慢开始和拥塞避免算法的实现举例 </a:t>
            </a:r>
            <a:endParaRPr kumimoji="1" lang="zh-CN" altLang="en-US" sz="3200" b="1" i="0" u="none" strike="noStrike" kern="0" cap="none" spc="0" normalizeH="0" baseline="0" noProof="0" smtClean="0">
              <a:ln>
                <a:noFill/>
              </a:ln>
              <a:solidFill>
                <a:srgbClr val="333399"/>
              </a:solidFill>
              <a:effectLst/>
              <a:uLnTx/>
              <a:uFillTx/>
              <a:latin typeface="Tahoma" panose="020B0604030504040204"/>
              <a:ea typeface="黑体" panose="02010609060101010101" pitchFamily="2" charset="-122"/>
              <a:cs typeface="+mj-cs"/>
            </a:endParaRPr>
          </a:p>
        </p:txBody>
      </p:sp>
      <p:grpSp>
        <p:nvGrpSpPr>
          <p:cNvPr id="3" name="组合 2"/>
          <p:cNvGrpSpPr/>
          <p:nvPr/>
        </p:nvGrpSpPr>
        <p:grpSpPr>
          <a:xfrm>
            <a:off x="272479" y="836711"/>
            <a:ext cx="9536759" cy="3321087"/>
            <a:chOff x="272479" y="836711"/>
            <a:chExt cx="9536759" cy="3321087"/>
          </a:xfrm>
        </p:grpSpPr>
        <p:sp>
          <p:nvSpPr>
            <p:cNvPr id="103" name="Text Box 140"/>
            <p:cNvSpPr txBox="1">
              <a:spLocks noChangeArrowheads="1"/>
            </p:cNvSpPr>
            <p:nvPr/>
          </p:nvSpPr>
          <p:spPr bwMode="auto">
            <a:xfrm>
              <a:off x="4863078" y="985683"/>
              <a:ext cx="115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rPr>
                <a:t>超时</a:t>
              </a:r>
              <a:endParaRPr kumimoji="1" lang="zh-CN" altLang="en-US" sz="2000" b="1" i="0" u="none" strike="noStrike" kern="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endParaRPr>
            </a:p>
          </p:txBody>
        </p:sp>
        <p:sp>
          <p:nvSpPr>
            <p:cNvPr id="104" name="Line 2"/>
            <p:cNvSpPr>
              <a:spLocks noChangeShapeType="1"/>
            </p:cNvSpPr>
            <p:nvPr/>
          </p:nvSpPr>
          <p:spPr bwMode="auto">
            <a:xfrm flipV="1">
              <a:off x="1920153" y="3803111"/>
              <a:ext cx="6358624" cy="5046"/>
            </a:xfrm>
            <a:prstGeom prst="line">
              <a:avLst/>
            </a:prstGeom>
            <a:noFill/>
            <a:ln w="19050">
              <a:solidFill>
                <a:srgbClr val="000000"/>
              </a:solidFill>
              <a:rou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05" name="Line 3"/>
            <p:cNvSpPr>
              <a:spLocks noChangeShapeType="1"/>
            </p:cNvSpPr>
            <p:nvPr/>
          </p:nvSpPr>
          <p:spPr bwMode="auto">
            <a:xfrm>
              <a:off x="1918528" y="1177019"/>
              <a:ext cx="1626" cy="2631138"/>
            </a:xfrm>
            <a:prstGeom prst="line">
              <a:avLst/>
            </a:prstGeom>
            <a:noFill/>
            <a:ln w="19050">
              <a:solidFill>
                <a:srgbClr val="000000"/>
              </a:solidFill>
              <a:round/>
              <a:head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06" name="Line 4"/>
            <p:cNvSpPr>
              <a:spLocks noChangeShapeType="1"/>
            </p:cNvSpPr>
            <p:nvPr/>
          </p:nvSpPr>
          <p:spPr bwMode="auto">
            <a:xfrm>
              <a:off x="2154153" y="3727407"/>
              <a:ext cx="0" cy="8075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8" name="Line 5"/>
            <p:cNvSpPr>
              <a:spLocks noChangeShapeType="1"/>
            </p:cNvSpPr>
            <p:nvPr/>
          </p:nvSpPr>
          <p:spPr bwMode="auto">
            <a:xfrm>
              <a:off x="238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9" name="Line 6"/>
            <p:cNvSpPr>
              <a:spLocks noChangeShapeType="1"/>
            </p:cNvSpPr>
            <p:nvPr/>
          </p:nvSpPr>
          <p:spPr bwMode="auto">
            <a:xfrm>
              <a:off x="262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0" name="Line 7"/>
            <p:cNvSpPr>
              <a:spLocks noChangeShapeType="1"/>
            </p:cNvSpPr>
            <p:nvPr/>
          </p:nvSpPr>
          <p:spPr bwMode="auto">
            <a:xfrm>
              <a:off x="285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1" name="Line 8"/>
            <p:cNvSpPr>
              <a:spLocks noChangeShapeType="1"/>
            </p:cNvSpPr>
            <p:nvPr/>
          </p:nvSpPr>
          <p:spPr bwMode="auto">
            <a:xfrm>
              <a:off x="309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2" name="Line 9"/>
            <p:cNvSpPr>
              <a:spLocks noChangeShapeType="1"/>
            </p:cNvSpPr>
            <p:nvPr/>
          </p:nvSpPr>
          <p:spPr bwMode="auto">
            <a:xfrm>
              <a:off x="332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3" name="Line 10"/>
            <p:cNvSpPr>
              <a:spLocks noChangeShapeType="1"/>
            </p:cNvSpPr>
            <p:nvPr/>
          </p:nvSpPr>
          <p:spPr bwMode="auto">
            <a:xfrm>
              <a:off x="355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4" name="Line 11"/>
            <p:cNvSpPr>
              <a:spLocks noChangeShapeType="1"/>
            </p:cNvSpPr>
            <p:nvPr/>
          </p:nvSpPr>
          <p:spPr bwMode="auto">
            <a:xfrm>
              <a:off x="379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5" name="Line 12"/>
            <p:cNvSpPr>
              <a:spLocks noChangeShapeType="1"/>
            </p:cNvSpPr>
            <p:nvPr/>
          </p:nvSpPr>
          <p:spPr bwMode="auto">
            <a:xfrm>
              <a:off x="402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6" name="Line 13"/>
            <p:cNvSpPr>
              <a:spLocks noChangeShapeType="1"/>
            </p:cNvSpPr>
            <p:nvPr/>
          </p:nvSpPr>
          <p:spPr bwMode="auto">
            <a:xfrm>
              <a:off x="426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7" name="Line 14"/>
            <p:cNvSpPr>
              <a:spLocks noChangeShapeType="1"/>
            </p:cNvSpPr>
            <p:nvPr/>
          </p:nvSpPr>
          <p:spPr bwMode="auto">
            <a:xfrm>
              <a:off x="449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8" name="Line 15"/>
            <p:cNvSpPr>
              <a:spLocks noChangeShapeType="1"/>
            </p:cNvSpPr>
            <p:nvPr/>
          </p:nvSpPr>
          <p:spPr bwMode="auto">
            <a:xfrm>
              <a:off x="472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9" name="Line 16"/>
            <p:cNvSpPr>
              <a:spLocks noChangeShapeType="1"/>
            </p:cNvSpPr>
            <p:nvPr/>
          </p:nvSpPr>
          <p:spPr bwMode="auto">
            <a:xfrm>
              <a:off x="496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0" name="Line 17"/>
            <p:cNvSpPr>
              <a:spLocks noChangeShapeType="1"/>
            </p:cNvSpPr>
            <p:nvPr/>
          </p:nvSpPr>
          <p:spPr bwMode="auto">
            <a:xfrm>
              <a:off x="5196153" y="3727407"/>
              <a:ext cx="0" cy="8075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1" name="Line 18"/>
            <p:cNvSpPr>
              <a:spLocks noChangeShapeType="1"/>
            </p:cNvSpPr>
            <p:nvPr/>
          </p:nvSpPr>
          <p:spPr bwMode="auto">
            <a:xfrm>
              <a:off x="543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2" name="Line 19"/>
            <p:cNvSpPr>
              <a:spLocks noChangeShapeType="1"/>
            </p:cNvSpPr>
            <p:nvPr/>
          </p:nvSpPr>
          <p:spPr bwMode="auto">
            <a:xfrm>
              <a:off x="566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3" name="Line 20"/>
            <p:cNvSpPr>
              <a:spLocks noChangeShapeType="1"/>
            </p:cNvSpPr>
            <p:nvPr/>
          </p:nvSpPr>
          <p:spPr bwMode="auto">
            <a:xfrm>
              <a:off x="589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4" name="Line 21"/>
            <p:cNvSpPr>
              <a:spLocks noChangeShapeType="1"/>
            </p:cNvSpPr>
            <p:nvPr/>
          </p:nvSpPr>
          <p:spPr bwMode="auto">
            <a:xfrm>
              <a:off x="613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5" name="Line 22"/>
            <p:cNvSpPr>
              <a:spLocks noChangeShapeType="1"/>
            </p:cNvSpPr>
            <p:nvPr/>
          </p:nvSpPr>
          <p:spPr bwMode="auto">
            <a:xfrm>
              <a:off x="636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6" name="Line 23"/>
            <p:cNvSpPr>
              <a:spLocks noChangeShapeType="1"/>
            </p:cNvSpPr>
            <p:nvPr/>
          </p:nvSpPr>
          <p:spPr bwMode="auto">
            <a:xfrm>
              <a:off x="660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7" name="Line 24"/>
            <p:cNvSpPr>
              <a:spLocks noChangeShapeType="1"/>
            </p:cNvSpPr>
            <p:nvPr/>
          </p:nvSpPr>
          <p:spPr bwMode="auto">
            <a:xfrm>
              <a:off x="683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8" name="Line 25"/>
            <p:cNvSpPr>
              <a:spLocks noChangeShapeType="1"/>
            </p:cNvSpPr>
            <p:nvPr/>
          </p:nvSpPr>
          <p:spPr bwMode="auto">
            <a:xfrm>
              <a:off x="7068152"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0" name="Line 40"/>
            <p:cNvSpPr>
              <a:spLocks noChangeShapeType="1"/>
            </p:cNvSpPr>
            <p:nvPr/>
          </p:nvSpPr>
          <p:spPr bwMode="auto">
            <a:xfrm>
              <a:off x="1920153" y="340440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1" name="Line 41"/>
            <p:cNvSpPr>
              <a:spLocks noChangeShapeType="1"/>
            </p:cNvSpPr>
            <p:nvPr/>
          </p:nvSpPr>
          <p:spPr bwMode="auto">
            <a:xfrm>
              <a:off x="1920153" y="3000647"/>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2" name="Line 42"/>
            <p:cNvSpPr>
              <a:spLocks noChangeShapeType="1"/>
            </p:cNvSpPr>
            <p:nvPr/>
          </p:nvSpPr>
          <p:spPr bwMode="auto">
            <a:xfrm>
              <a:off x="1920153" y="259689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3" name="Line 43"/>
            <p:cNvSpPr>
              <a:spLocks noChangeShapeType="1"/>
            </p:cNvSpPr>
            <p:nvPr/>
          </p:nvSpPr>
          <p:spPr bwMode="auto">
            <a:xfrm>
              <a:off x="1920153" y="2193137"/>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4" name="Line 44"/>
            <p:cNvSpPr>
              <a:spLocks noChangeShapeType="1"/>
            </p:cNvSpPr>
            <p:nvPr/>
          </p:nvSpPr>
          <p:spPr bwMode="auto">
            <a:xfrm>
              <a:off x="1920153" y="178938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5" name="Line 45"/>
            <p:cNvSpPr>
              <a:spLocks noChangeShapeType="1"/>
            </p:cNvSpPr>
            <p:nvPr/>
          </p:nvSpPr>
          <p:spPr bwMode="auto">
            <a:xfrm>
              <a:off x="1920153" y="1385626"/>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6" name="Text Box 77"/>
            <p:cNvSpPr txBox="1">
              <a:spLocks noChangeArrowheads="1"/>
            </p:cNvSpPr>
            <p:nvPr/>
          </p:nvSpPr>
          <p:spPr bwMode="auto">
            <a:xfrm>
              <a:off x="2241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2</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37" name="Text Box 78"/>
            <p:cNvSpPr txBox="1">
              <a:spLocks noChangeArrowheads="1"/>
            </p:cNvSpPr>
            <p:nvPr/>
          </p:nvSpPr>
          <p:spPr bwMode="auto">
            <a:xfrm>
              <a:off x="2709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4</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38" name="Text Box 79"/>
            <p:cNvSpPr txBox="1">
              <a:spLocks noChangeArrowheads="1"/>
            </p:cNvSpPr>
            <p:nvPr/>
          </p:nvSpPr>
          <p:spPr bwMode="auto">
            <a:xfrm>
              <a:off x="3177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6</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39" name="Text Box 80"/>
            <p:cNvSpPr txBox="1">
              <a:spLocks noChangeArrowheads="1"/>
            </p:cNvSpPr>
            <p:nvPr/>
          </p:nvSpPr>
          <p:spPr bwMode="auto">
            <a:xfrm>
              <a:off x="3658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8</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0" name="Text Box 81"/>
            <p:cNvSpPr txBox="1">
              <a:spLocks noChangeArrowheads="1"/>
            </p:cNvSpPr>
            <p:nvPr/>
          </p:nvSpPr>
          <p:spPr bwMode="auto">
            <a:xfrm>
              <a:off x="4048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10</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1" name="Text Box 82"/>
            <p:cNvSpPr txBox="1">
              <a:spLocks noChangeArrowheads="1"/>
            </p:cNvSpPr>
            <p:nvPr/>
          </p:nvSpPr>
          <p:spPr bwMode="auto">
            <a:xfrm>
              <a:off x="455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12</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2" name="Text Box 83"/>
            <p:cNvSpPr txBox="1">
              <a:spLocks noChangeArrowheads="1"/>
            </p:cNvSpPr>
            <p:nvPr/>
          </p:nvSpPr>
          <p:spPr bwMode="auto">
            <a:xfrm>
              <a:off x="4997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14</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3" name="Text Box 84"/>
            <p:cNvSpPr txBox="1">
              <a:spLocks noChangeArrowheads="1"/>
            </p:cNvSpPr>
            <p:nvPr/>
          </p:nvSpPr>
          <p:spPr bwMode="auto">
            <a:xfrm>
              <a:off x="546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16</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4" name="Text Box 85"/>
            <p:cNvSpPr txBox="1">
              <a:spLocks noChangeArrowheads="1"/>
            </p:cNvSpPr>
            <p:nvPr/>
          </p:nvSpPr>
          <p:spPr bwMode="auto">
            <a:xfrm>
              <a:off x="5950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18</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5" name="Text Box 86"/>
            <p:cNvSpPr txBox="1">
              <a:spLocks noChangeArrowheads="1"/>
            </p:cNvSpPr>
            <p:nvPr/>
          </p:nvSpPr>
          <p:spPr bwMode="auto">
            <a:xfrm>
              <a:off x="6418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20</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6" name="Text Box 87"/>
            <p:cNvSpPr txBox="1">
              <a:spLocks noChangeArrowheads="1"/>
            </p:cNvSpPr>
            <p:nvPr/>
          </p:nvSpPr>
          <p:spPr bwMode="auto">
            <a:xfrm>
              <a:off x="6873153" y="3757688"/>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22</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7" name="Text Box 89"/>
            <p:cNvSpPr txBox="1">
              <a:spLocks noChangeArrowheads="1"/>
            </p:cNvSpPr>
            <p:nvPr/>
          </p:nvSpPr>
          <p:spPr bwMode="auto">
            <a:xfrm>
              <a:off x="1812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8" name="Text Box 90"/>
            <p:cNvSpPr txBox="1">
              <a:spLocks noChangeArrowheads="1"/>
            </p:cNvSpPr>
            <p:nvPr/>
          </p:nvSpPr>
          <p:spPr bwMode="auto">
            <a:xfrm>
              <a:off x="1647153" y="359114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0" name="Text Box 92"/>
            <p:cNvSpPr txBox="1">
              <a:spLocks noChangeArrowheads="1"/>
            </p:cNvSpPr>
            <p:nvPr/>
          </p:nvSpPr>
          <p:spPr bwMode="auto">
            <a:xfrm>
              <a:off x="1647153" y="2797088"/>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8</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1" name="Text Box 93"/>
            <p:cNvSpPr txBox="1">
              <a:spLocks noChangeArrowheads="1"/>
            </p:cNvSpPr>
            <p:nvPr/>
          </p:nvSpPr>
          <p:spPr bwMode="auto">
            <a:xfrm>
              <a:off x="1530153" y="2406791"/>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12</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2" name="Text Box 94"/>
            <p:cNvSpPr txBox="1">
              <a:spLocks noChangeArrowheads="1"/>
            </p:cNvSpPr>
            <p:nvPr/>
          </p:nvSpPr>
          <p:spPr bwMode="auto">
            <a:xfrm>
              <a:off x="1530153" y="201649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16</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3" name="Text Box 95"/>
            <p:cNvSpPr txBox="1">
              <a:spLocks noChangeArrowheads="1"/>
            </p:cNvSpPr>
            <p:nvPr/>
          </p:nvSpPr>
          <p:spPr bwMode="auto">
            <a:xfrm>
              <a:off x="1530153" y="1612739"/>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20</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4" name="Text Box 96"/>
            <p:cNvSpPr txBox="1">
              <a:spLocks noChangeArrowheads="1"/>
            </p:cNvSpPr>
            <p:nvPr/>
          </p:nvSpPr>
          <p:spPr bwMode="auto">
            <a:xfrm>
              <a:off x="1530153" y="120898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24</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5" name="Oval 102"/>
            <p:cNvSpPr>
              <a:spLocks noChangeArrowheads="1"/>
            </p:cNvSpPr>
            <p:nvPr/>
          </p:nvSpPr>
          <p:spPr bwMode="auto">
            <a:xfrm>
              <a:off x="2573403" y="2960272"/>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6" name="Oval 103"/>
            <p:cNvSpPr>
              <a:spLocks noChangeArrowheads="1"/>
            </p:cNvSpPr>
            <p:nvPr/>
          </p:nvSpPr>
          <p:spPr bwMode="auto">
            <a:xfrm>
              <a:off x="2339403" y="336402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7" name="Oval 104"/>
            <p:cNvSpPr>
              <a:spLocks noChangeArrowheads="1"/>
            </p:cNvSpPr>
            <p:nvPr/>
          </p:nvSpPr>
          <p:spPr bwMode="auto">
            <a:xfrm>
              <a:off x="1881153" y="362646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8" name="Oval 105"/>
            <p:cNvSpPr>
              <a:spLocks noChangeArrowheads="1"/>
            </p:cNvSpPr>
            <p:nvPr/>
          </p:nvSpPr>
          <p:spPr bwMode="auto">
            <a:xfrm>
              <a:off x="2095653" y="3555811"/>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9" name="Oval 106"/>
            <p:cNvSpPr>
              <a:spLocks noChangeArrowheads="1"/>
            </p:cNvSpPr>
            <p:nvPr/>
          </p:nvSpPr>
          <p:spPr bwMode="auto">
            <a:xfrm>
              <a:off x="2807403" y="214939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0" name="Oval 107"/>
            <p:cNvSpPr>
              <a:spLocks noChangeArrowheads="1"/>
            </p:cNvSpPr>
            <p:nvPr/>
          </p:nvSpPr>
          <p:spPr bwMode="auto">
            <a:xfrm>
              <a:off x="3041403" y="2041729"/>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1" name="Oval 108"/>
            <p:cNvSpPr>
              <a:spLocks noChangeArrowheads="1"/>
            </p:cNvSpPr>
            <p:nvPr/>
          </p:nvSpPr>
          <p:spPr bwMode="auto">
            <a:xfrm>
              <a:off x="3275403" y="194583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2" name="Oval 109"/>
            <p:cNvSpPr>
              <a:spLocks noChangeArrowheads="1"/>
            </p:cNvSpPr>
            <p:nvPr/>
          </p:nvSpPr>
          <p:spPr bwMode="auto">
            <a:xfrm>
              <a:off x="3748277" y="174396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3" name="Oval 110"/>
            <p:cNvSpPr>
              <a:spLocks noChangeArrowheads="1"/>
            </p:cNvSpPr>
            <p:nvPr/>
          </p:nvSpPr>
          <p:spPr bwMode="auto">
            <a:xfrm>
              <a:off x="3509403" y="184489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4" name="Oval 113"/>
            <p:cNvSpPr>
              <a:spLocks noChangeArrowheads="1"/>
            </p:cNvSpPr>
            <p:nvPr/>
          </p:nvSpPr>
          <p:spPr bwMode="auto">
            <a:xfrm>
              <a:off x="3982277" y="1643021"/>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5" name="Oval 114"/>
            <p:cNvSpPr>
              <a:spLocks noChangeArrowheads="1"/>
            </p:cNvSpPr>
            <p:nvPr/>
          </p:nvSpPr>
          <p:spPr bwMode="auto">
            <a:xfrm>
              <a:off x="4211403" y="154712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6" name="Oval 116"/>
            <p:cNvSpPr>
              <a:spLocks noChangeArrowheads="1"/>
            </p:cNvSpPr>
            <p:nvPr/>
          </p:nvSpPr>
          <p:spPr bwMode="auto">
            <a:xfrm>
              <a:off x="4674527" y="133011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7" name="Oval 117"/>
            <p:cNvSpPr>
              <a:spLocks noChangeArrowheads="1"/>
            </p:cNvSpPr>
            <p:nvPr/>
          </p:nvSpPr>
          <p:spPr bwMode="auto">
            <a:xfrm>
              <a:off x="4445403" y="1431049"/>
              <a:ext cx="91000" cy="94210"/>
            </a:xfrm>
            <a:prstGeom prst="ellipse">
              <a:avLst/>
            </a:prstGeom>
            <a:solidFill>
              <a:srgbClr val="0000FF"/>
            </a:solidFill>
            <a:ln w="2857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8" name="Freeform 118"/>
            <p:cNvSpPr/>
            <p:nvPr/>
          </p:nvSpPr>
          <p:spPr bwMode="auto">
            <a:xfrm>
              <a:off x="1842153" y="1385626"/>
              <a:ext cx="2881124" cy="2304769"/>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9" name="Text Box 134"/>
            <p:cNvSpPr txBox="1">
              <a:spLocks noChangeArrowheads="1"/>
            </p:cNvSpPr>
            <p:nvPr/>
          </p:nvSpPr>
          <p:spPr bwMode="auto">
            <a:xfrm>
              <a:off x="8280402" y="359618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传输轮次</a:t>
              </a:r>
              <a:endParaRPr kumimoji="1" lang="zh-CN" altLang="en-US"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70" name="Text Box 135"/>
            <p:cNvSpPr txBox="1">
              <a:spLocks noChangeArrowheads="1"/>
            </p:cNvSpPr>
            <p:nvPr/>
          </p:nvSpPr>
          <p:spPr bwMode="auto">
            <a:xfrm>
              <a:off x="966278" y="836711"/>
              <a:ext cx="1930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拥塞窗口  </a:t>
              </a:r>
              <a:r>
                <a:rPr kumimoji="1" lang="en-US" altLang="zh-CN" sz="2000" b="1" i="0" u="none" strike="noStrike" kern="0" cap="none" spc="0" normalizeH="0" baseline="0" noProof="0" dirty="0" err="1" smtClean="0">
                  <a:ln>
                    <a:noFill/>
                  </a:ln>
                  <a:solidFill>
                    <a:srgbClr val="000000"/>
                  </a:solidFill>
                  <a:effectLst/>
                  <a:uLnTx/>
                  <a:uFillTx/>
                  <a:latin typeface="Times New Roman" panose="02020603050405020304" pitchFamily="18" charset="0"/>
                  <a:ea typeface="宋体" panose="02010600030101010101" pitchFamily="2" charset="-122"/>
                </a:rPr>
                <a:t>cwnd</a:t>
              </a:r>
              <a:endParaRPr kumimoji="1" lang="en-US" altLang="zh-CN" sz="20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71" name="Text Box 140"/>
            <p:cNvSpPr txBox="1">
              <a:spLocks noChangeArrowheads="1"/>
            </p:cNvSpPr>
            <p:nvPr/>
          </p:nvSpPr>
          <p:spPr bwMode="auto">
            <a:xfrm>
              <a:off x="7049973" y="1815231"/>
              <a:ext cx="11813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rPr>
                <a:t>3-ACK</a:t>
              </a:r>
              <a:endParaRPr kumimoji="1" lang="zh-CN" altLang="en-US" sz="2000" b="1" i="0" u="none" strike="noStrike" kern="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endParaRPr>
            </a:p>
          </p:txBody>
        </p:sp>
        <p:sp>
          <p:nvSpPr>
            <p:cNvPr id="272" name="Rectangle 160"/>
            <p:cNvSpPr>
              <a:spLocks noChangeArrowheads="1"/>
            </p:cNvSpPr>
            <p:nvPr/>
          </p:nvSpPr>
          <p:spPr bwMode="auto">
            <a:xfrm>
              <a:off x="1998153" y="1304875"/>
              <a:ext cx="195000" cy="21533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3" name="Line 156"/>
            <p:cNvSpPr>
              <a:spLocks noChangeShapeType="1"/>
            </p:cNvSpPr>
            <p:nvPr/>
          </p:nvSpPr>
          <p:spPr bwMode="auto">
            <a:xfrm>
              <a:off x="1998153" y="2193137"/>
              <a:ext cx="858000" cy="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4" name="Line 146"/>
            <p:cNvSpPr>
              <a:spLocks noChangeShapeType="1"/>
            </p:cNvSpPr>
            <p:nvPr/>
          </p:nvSpPr>
          <p:spPr bwMode="auto">
            <a:xfrm flipV="1">
              <a:off x="1998153" y="1378897"/>
              <a:ext cx="2743000" cy="6729"/>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5" name="Rectangle 162"/>
            <p:cNvSpPr>
              <a:spLocks noChangeArrowheads="1"/>
            </p:cNvSpPr>
            <p:nvPr/>
          </p:nvSpPr>
          <p:spPr bwMode="auto">
            <a:xfrm>
              <a:off x="5352153" y="3565904"/>
              <a:ext cx="1480374" cy="1615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7" name="Text Box 203"/>
            <p:cNvSpPr txBox="1">
              <a:spLocks noChangeArrowheads="1"/>
            </p:cNvSpPr>
            <p:nvPr/>
          </p:nvSpPr>
          <p:spPr bwMode="auto">
            <a:xfrm>
              <a:off x="8170649" y="1977696"/>
              <a:ext cx="163858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b="1" i="0" u="none" strike="noStrike" kern="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rPr>
                <a:t>TCP Reno </a:t>
              </a:r>
              <a:endParaRPr kumimoji="1" lang="en-US" altLang="zh-CN" b="1" i="0" u="none" strike="noStrike" kern="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b="1" i="0" u="none" strike="noStrike" kern="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rPr>
                <a:t>版本</a:t>
              </a:r>
              <a:endParaRPr kumimoji="1" lang="zh-CN" altLang="en-US" b="1" i="0" u="none" strike="noStrike" kern="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endParaRPr>
            </a:p>
          </p:txBody>
        </p:sp>
        <p:sp>
          <p:nvSpPr>
            <p:cNvPr id="278" name="Text Box 205"/>
            <p:cNvSpPr txBox="1">
              <a:spLocks noChangeArrowheads="1"/>
            </p:cNvSpPr>
            <p:nvPr/>
          </p:nvSpPr>
          <p:spPr bwMode="auto">
            <a:xfrm>
              <a:off x="272479" y="1918920"/>
              <a:ext cx="128112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err="1" smtClean="0">
                  <a:ln>
                    <a:noFill/>
                  </a:ln>
                  <a:solidFill>
                    <a:srgbClr val="C00000"/>
                  </a:solidFill>
                  <a:effectLst/>
                  <a:uLnTx/>
                  <a:uFillTx/>
                  <a:latin typeface="Times New Roman" panose="02020603050405020304" pitchFamily="18" charset="0"/>
                  <a:ea typeface="宋体" panose="02010600030101010101" pitchFamily="2" charset="-122"/>
                </a:rPr>
                <a:t>ssthresh</a:t>
              </a:r>
              <a:endParaRPr kumimoji="1" lang="en-US" altLang="zh-CN" sz="2000" b="1" i="0" u="none" strike="noStrike" kern="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rPr>
                <a:t> 的初始值</a:t>
              </a:r>
              <a:endParaRPr kumimoji="1" lang="zh-CN" altLang="en-US" sz="2000" b="1" i="0" u="none" strike="noStrike" kern="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endParaRPr>
            </a:p>
          </p:txBody>
        </p:sp>
        <p:sp>
          <p:nvSpPr>
            <p:cNvPr id="280" name="Line 215"/>
            <p:cNvSpPr>
              <a:spLocks noChangeShapeType="1"/>
            </p:cNvSpPr>
            <p:nvPr/>
          </p:nvSpPr>
          <p:spPr bwMode="auto">
            <a:xfrm flipV="1">
              <a:off x="1413153" y="2223418"/>
              <a:ext cx="219374" cy="0"/>
            </a:xfrm>
            <a:prstGeom prst="line">
              <a:avLst/>
            </a:prstGeom>
            <a:noFill/>
            <a:ln w="19050">
              <a:solidFill>
                <a:srgbClr val="C00000"/>
              </a:solidFill>
              <a:rou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1" name="Text Box 206"/>
            <p:cNvSpPr txBox="1">
              <a:spLocks noChangeArrowheads="1"/>
            </p:cNvSpPr>
            <p:nvPr/>
          </p:nvSpPr>
          <p:spPr bwMode="auto">
            <a:xfrm rot="20245475">
              <a:off x="6948778" y="2393474"/>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拥塞避免</a:t>
              </a:r>
              <a:endParaRPr kumimoji="1" lang="zh-CN" altLang="en-US"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82" name="Oval 125"/>
            <p:cNvSpPr>
              <a:spLocks noChangeArrowheads="1"/>
            </p:cNvSpPr>
            <p:nvPr/>
          </p:nvSpPr>
          <p:spPr bwMode="auto">
            <a:xfrm>
              <a:off x="5147403" y="354067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3" name="Oval 126"/>
            <p:cNvSpPr>
              <a:spLocks noChangeArrowheads="1"/>
            </p:cNvSpPr>
            <p:nvPr/>
          </p:nvSpPr>
          <p:spPr bwMode="auto">
            <a:xfrm>
              <a:off x="5383027" y="3343839"/>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4" name="Oval 127"/>
            <p:cNvSpPr>
              <a:spLocks noChangeArrowheads="1"/>
            </p:cNvSpPr>
            <p:nvPr/>
          </p:nvSpPr>
          <p:spPr bwMode="auto">
            <a:xfrm>
              <a:off x="4903653" y="3616374"/>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5" name="Oval 128"/>
            <p:cNvSpPr>
              <a:spLocks noChangeArrowheads="1"/>
            </p:cNvSpPr>
            <p:nvPr/>
          </p:nvSpPr>
          <p:spPr bwMode="auto">
            <a:xfrm>
              <a:off x="5623527" y="2953542"/>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6" name="Oval 129"/>
            <p:cNvSpPr>
              <a:spLocks noChangeArrowheads="1"/>
            </p:cNvSpPr>
            <p:nvPr/>
          </p:nvSpPr>
          <p:spPr bwMode="auto">
            <a:xfrm>
              <a:off x="6106153" y="244043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7" name="Oval 130"/>
            <p:cNvSpPr>
              <a:spLocks noChangeArrowheads="1"/>
            </p:cNvSpPr>
            <p:nvPr/>
          </p:nvSpPr>
          <p:spPr bwMode="auto">
            <a:xfrm>
              <a:off x="6795153" y="2147715"/>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8" name="Oval 131"/>
            <p:cNvSpPr>
              <a:spLocks noChangeArrowheads="1"/>
            </p:cNvSpPr>
            <p:nvPr/>
          </p:nvSpPr>
          <p:spPr bwMode="auto">
            <a:xfrm>
              <a:off x="6335277" y="2334451"/>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9" name="Oval 132"/>
            <p:cNvSpPr>
              <a:spLocks noChangeArrowheads="1"/>
            </p:cNvSpPr>
            <p:nvPr/>
          </p:nvSpPr>
          <p:spPr bwMode="auto">
            <a:xfrm>
              <a:off x="6569277" y="223856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0" name="Line 147"/>
            <p:cNvSpPr>
              <a:spLocks noChangeShapeType="1"/>
            </p:cNvSpPr>
            <p:nvPr/>
          </p:nvSpPr>
          <p:spPr bwMode="auto">
            <a:xfrm rot="10800000">
              <a:off x="2016028" y="2595210"/>
              <a:ext cx="4134000" cy="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291" name="直接连接符 115"/>
            <p:cNvCxnSpPr>
              <a:cxnSpLocks noChangeShapeType="1"/>
            </p:cNvCxnSpPr>
            <p:nvPr/>
          </p:nvCxnSpPr>
          <p:spPr bwMode="auto">
            <a:xfrm>
              <a:off x="4728153" y="1375532"/>
              <a:ext cx="234000" cy="2266077"/>
            </a:xfrm>
            <a:prstGeom prst="line">
              <a:avLst/>
            </a:prstGeom>
            <a:noFill/>
            <a:ln w="28575" algn="ctr">
              <a:solidFill>
                <a:srgbClr val="0000FF"/>
              </a:solidFill>
              <a:round/>
            </a:ln>
            <a:extLst>
              <a:ext uri="{909E8E84-426E-40DD-AFC4-6F175D3DCCD1}">
                <a14:hiddenFill xmlns:a14="http://schemas.microsoft.com/office/drawing/2010/main">
                  <a:noFill/>
                </a14:hiddenFill>
              </a:ext>
            </a:extLst>
          </p:spPr>
        </p:cxnSp>
        <p:sp>
          <p:nvSpPr>
            <p:cNvPr id="293" name="Rectangle 161"/>
            <p:cNvSpPr>
              <a:spLocks noChangeArrowheads="1"/>
            </p:cNvSpPr>
            <p:nvPr/>
          </p:nvSpPr>
          <p:spPr bwMode="auto">
            <a:xfrm>
              <a:off x="2555757" y="1801158"/>
              <a:ext cx="442000" cy="36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smtClean="0">
                  <a:ln>
                    <a:noFill/>
                  </a:ln>
                  <a:solidFill>
                    <a:sysClr val="windowText" lastClr="000000"/>
                  </a:solidFill>
                  <a:effectLst/>
                  <a:uLnTx/>
                  <a:uFillTx/>
                  <a:sym typeface="Wingdings" panose="05000000000000000000" pitchFamily="2" charset="2"/>
                </a:rPr>
                <a:t></a:t>
              </a:r>
              <a:endParaRPr kumimoji="0" lang="zh-CN" altLang="en-US" sz="2800" b="1" i="0" u="none" strike="noStrike" kern="0" cap="none" spc="0" normalizeH="0" baseline="0" noProof="0" dirty="0" smtClean="0">
                <a:ln>
                  <a:noFill/>
                </a:ln>
                <a:solidFill>
                  <a:sysClr val="windowText" lastClr="000000"/>
                </a:solidFill>
                <a:effectLst/>
                <a:uLnTx/>
                <a:uFillTx/>
              </a:endParaRPr>
            </a:p>
          </p:txBody>
        </p:sp>
        <p:sp>
          <p:nvSpPr>
            <p:cNvPr id="294" name="Oval 129"/>
            <p:cNvSpPr>
              <a:spLocks noChangeArrowheads="1"/>
            </p:cNvSpPr>
            <p:nvPr/>
          </p:nvSpPr>
          <p:spPr bwMode="auto">
            <a:xfrm>
              <a:off x="5868903" y="254978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5" name="任意多边形 134"/>
            <p:cNvSpPr/>
            <p:nvPr/>
          </p:nvSpPr>
          <p:spPr bwMode="auto">
            <a:xfrm>
              <a:off x="4952403" y="2181361"/>
              <a:ext cx="1906124" cy="148548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6" name="Rectangle 161"/>
            <p:cNvSpPr>
              <a:spLocks noChangeArrowheads="1"/>
            </p:cNvSpPr>
            <p:nvPr/>
          </p:nvSpPr>
          <p:spPr bwMode="auto">
            <a:xfrm>
              <a:off x="4545899" y="1021117"/>
              <a:ext cx="367250" cy="306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smtClean="0">
                  <a:ln>
                    <a:noFill/>
                  </a:ln>
                  <a:solidFill>
                    <a:sysClr val="windowText" lastClr="000000"/>
                  </a:solidFill>
                  <a:effectLst/>
                  <a:uLnTx/>
                  <a:uFillTx/>
                  <a:sym typeface="Wingdings" panose="05000000000000000000" pitchFamily="2" charset="2"/>
                </a:rPr>
                <a:t></a:t>
              </a:r>
              <a:endParaRPr kumimoji="0" lang="zh-CN" altLang="en-US" sz="2800" b="1" i="0" u="none" strike="noStrike" kern="0" cap="none" spc="0" normalizeH="0" baseline="0" noProof="0" dirty="0" smtClean="0">
                <a:ln>
                  <a:noFill/>
                </a:ln>
                <a:solidFill>
                  <a:sysClr val="windowText" lastClr="000000"/>
                </a:solidFill>
                <a:effectLst/>
                <a:uLnTx/>
                <a:uFillTx/>
              </a:endParaRPr>
            </a:p>
          </p:txBody>
        </p:sp>
        <p:cxnSp>
          <p:nvCxnSpPr>
            <p:cNvPr id="297" name="直接连接符 119"/>
            <p:cNvCxnSpPr>
              <a:cxnSpLocks noChangeShapeType="1"/>
            </p:cNvCxnSpPr>
            <p:nvPr/>
          </p:nvCxnSpPr>
          <p:spPr bwMode="auto">
            <a:xfrm flipH="1">
              <a:off x="7064902" y="3022518"/>
              <a:ext cx="1624" cy="694795"/>
            </a:xfrm>
            <a:prstGeom prst="line">
              <a:avLst/>
            </a:prstGeom>
            <a:noFill/>
            <a:ln w="19050" algn="ctr">
              <a:solidFill>
                <a:srgbClr val="000000"/>
              </a:solidFill>
              <a:prstDash val="dash"/>
              <a:round/>
            </a:ln>
          </p:spPr>
        </p:cxnSp>
        <p:cxnSp>
          <p:nvCxnSpPr>
            <p:cNvPr id="298" name="直接连接符 121"/>
            <p:cNvCxnSpPr>
              <a:cxnSpLocks noChangeShapeType="1"/>
            </p:cNvCxnSpPr>
            <p:nvPr/>
          </p:nvCxnSpPr>
          <p:spPr bwMode="auto">
            <a:xfrm>
              <a:off x="2032278" y="3005695"/>
              <a:ext cx="5676125" cy="0"/>
            </a:xfrm>
            <a:prstGeom prst="line">
              <a:avLst/>
            </a:prstGeom>
            <a:noFill/>
            <a:ln w="19050" algn="ctr">
              <a:solidFill>
                <a:srgbClr val="000000"/>
              </a:solidFill>
              <a:prstDash val="dash"/>
              <a:round/>
            </a:ln>
          </p:spPr>
        </p:cxnSp>
        <p:sp>
          <p:nvSpPr>
            <p:cNvPr id="299" name="Oval 130"/>
            <p:cNvSpPr>
              <a:spLocks noChangeArrowheads="1"/>
            </p:cNvSpPr>
            <p:nvPr/>
          </p:nvSpPr>
          <p:spPr bwMode="auto">
            <a:xfrm>
              <a:off x="7021027" y="2961955"/>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0" name="Line 24"/>
            <p:cNvSpPr>
              <a:spLocks noChangeShapeType="1"/>
            </p:cNvSpPr>
            <p:nvPr/>
          </p:nvSpPr>
          <p:spPr bwMode="auto">
            <a:xfrm>
              <a:off x="7532902" y="363992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1" name="Line 22"/>
            <p:cNvSpPr>
              <a:spLocks noChangeShapeType="1"/>
            </p:cNvSpPr>
            <p:nvPr/>
          </p:nvSpPr>
          <p:spPr bwMode="auto">
            <a:xfrm>
              <a:off x="7295652" y="3644974"/>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2" name="Text Box 87"/>
            <p:cNvSpPr txBox="1">
              <a:spLocks noChangeArrowheads="1"/>
            </p:cNvSpPr>
            <p:nvPr/>
          </p:nvSpPr>
          <p:spPr bwMode="auto">
            <a:xfrm>
              <a:off x="7311902" y="375432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24</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03" name="Line 22"/>
            <p:cNvSpPr>
              <a:spLocks noChangeShapeType="1"/>
            </p:cNvSpPr>
            <p:nvPr/>
          </p:nvSpPr>
          <p:spPr bwMode="auto">
            <a:xfrm>
              <a:off x="7776652" y="3653385"/>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04" name="直接连接符 134"/>
            <p:cNvCxnSpPr>
              <a:cxnSpLocks noChangeShapeType="1"/>
              <a:stCxn id="295" idx="4"/>
              <a:endCxn id="299" idx="3"/>
            </p:cNvCxnSpPr>
            <p:nvPr/>
          </p:nvCxnSpPr>
          <p:spPr bwMode="auto">
            <a:xfrm>
              <a:off x="6856903" y="2181361"/>
              <a:ext cx="204750" cy="832745"/>
            </a:xfrm>
            <a:prstGeom prst="line">
              <a:avLst/>
            </a:prstGeom>
            <a:noFill/>
            <a:ln w="28575" algn="ctr">
              <a:solidFill>
                <a:srgbClr val="0000FF"/>
              </a:solidFill>
              <a:round/>
            </a:ln>
          </p:spPr>
        </p:cxnSp>
        <p:sp>
          <p:nvSpPr>
            <p:cNvPr id="305" name="Text Box 206"/>
            <p:cNvSpPr txBox="1">
              <a:spLocks noChangeArrowheads="1"/>
            </p:cNvSpPr>
            <p:nvPr/>
          </p:nvSpPr>
          <p:spPr bwMode="auto">
            <a:xfrm rot="20070649">
              <a:off x="5809549" y="2010746"/>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拥塞避免</a:t>
              </a:r>
              <a:endParaRPr kumimoji="1" lang="zh-CN" altLang="en-US"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06" name="Text Box 206"/>
            <p:cNvSpPr txBox="1">
              <a:spLocks noChangeArrowheads="1"/>
            </p:cNvSpPr>
            <p:nvPr/>
          </p:nvSpPr>
          <p:spPr bwMode="auto">
            <a:xfrm rot="20205303">
              <a:off x="2990278" y="147156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拥塞避免</a:t>
              </a:r>
              <a:endParaRPr kumimoji="1" lang="zh-CN" altLang="en-US"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07" name="TextBox 147"/>
            <p:cNvSpPr txBox="1">
              <a:spLocks noChangeArrowheads="1"/>
            </p:cNvSpPr>
            <p:nvPr/>
          </p:nvSpPr>
          <p:spPr bwMode="auto">
            <a:xfrm>
              <a:off x="5542277" y="2191455"/>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endParaRPr kumimoji="1" lang="zh-CN" altLang="en-US" sz="2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08" name="矩形 150"/>
            <p:cNvSpPr>
              <a:spLocks noChangeArrowheads="1"/>
            </p:cNvSpPr>
            <p:nvPr/>
          </p:nvSpPr>
          <p:spPr bwMode="auto">
            <a:xfrm>
              <a:off x="2298778" y="3596186"/>
              <a:ext cx="2575625" cy="126174"/>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9" name="TextBox 148"/>
            <p:cNvSpPr txBox="1">
              <a:spLocks noChangeArrowheads="1"/>
            </p:cNvSpPr>
            <p:nvPr/>
          </p:nvSpPr>
          <p:spPr bwMode="auto">
            <a:xfrm>
              <a:off x="6720403" y="176582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endParaRPr kumimoji="1" lang="zh-CN" altLang="en-US" sz="2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11" name="矩形 151"/>
            <p:cNvSpPr>
              <a:spLocks noChangeArrowheads="1"/>
            </p:cNvSpPr>
            <p:nvPr/>
          </p:nvSpPr>
          <p:spPr bwMode="auto">
            <a:xfrm>
              <a:off x="7237152" y="3596186"/>
              <a:ext cx="607750" cy="114397"/>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12" name="直接连接符 153"/>
            <p:cNvCxnSpPr>
              <a:cxnSpLocks noChangeShapeType="1"/>
            </p:cNvCxnSpPr>
            <p:nvPr/>
          </p:nvCxnSpPr>
          <p:spPr bwMode="auto">
            <a:xfrm flipV="1">
              <a:off x="5903027" y="2630538"/>
              <a:ext cx="11376" cy="1043034"/>
            </a:xfrm>
            <a:prstGeom prst="line">
              <a:avLst/>
            </a:prstGeom>
            <a:noFill/>
            <a:ln w="19050" algn="ctr">
              <a:solidFill>
                <a:srgbClr val="000000"/>
              </a:solidFill>
              <a:prstDash val="dash"/>
              <a:round/>
            </a:ln>
          </p:spPr>
        </p:cxnSp>
        <p:cxnSp>
          <p:nvCxnSpPr>
            <p:cNvPr id="313" name="直接连接符 157"/>
            <p:cNvCxnSpPr>
              <a:cxnSpLocks noChangeShapeType="1"/>
            </p:cNvCxnSpPr>
            <p:nvPr/>
          </p:nvCxnSpPr>
          <p:spPr bwMode="auto">
            <a:xfrm flipV="1">
              <a:off x="6832527" y="2253700"/>
              <a:ext cx="11376" cy="1520811"/>
            </a:xfrm>
            <a:prstGeom prst="line">
              <a:avLst/>
            </a:prstGeom>
            <a:noFill/>
            <a:ln w="19050" algn="ctr">
              <a:solidFill>
                <a:srgbClr val="000000"/>
              </a:solidFill>
              <a:prstDash val="dash"/>
              <a:round/>
            </a:ln>
          </p:spPr>
        </p:cxnSp>
        <p:cxnSp>
          <p:nvCxnSpPr>
            <p:cNvPr id="314" name="直接连接符 141"/>
            <p:cNvCxnSpPr>
              <a:cxnSpLocks noChangeShapeType="1"/>
            </p:cNvCxnSpPr>
            <p:nvPr/>
          </p:nvCxnSpPr>
          <p:spPr bwMode="auto">
            <a:xfrm flipV="1">
              <a:off x="7001527" y="2475765"/>
              <a:ext cx="1248000" cy="560211"/>
            </a:xfrm>
            <a:prstGeom prst="line">
              <a:avLst/>
            </a:prstGeom>
            <a:noFill/>
            <a:ln w="28575" algn="ctr">
              <a:solidFill>
                <a:srgbClr val="0000FF"/>
              </a:solidFill>
              <a:round/>
            </a:ln>
          </p:spPr>
        </p:cxnSp>
        <p:sp>
          <p:nvSpPr>
            <p:cNvPr id="315" name="Oval 202"/>
            <p:cNvSpPr>
              <a:spLocks noChangeArrowheads="1"/>
            </p:cNvSpPr>
            <p:nvPr/>
          </p:nvSpPr>
          <p:spPr bwMode="auto">
            <a:xfrm>
              <a:off x="7724652" y="2655773"/>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6" name="Oval 130"/>
            <p:cNvSpPr>
              <a:spLocks noChangeArrowheads="1"/>
            </p:cNvSpPr>
            <p:nvPr/>
          </p:nvSpPr>
          <p:spPr bwMode="auto">
            <a:xfrm>
              <a:off x="7251777" y="285596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7" name="Oval 130"/>
            <p:cNvSpPr>
              <a:spLocks noChangeArrowheads="1"/>
            </p:cNvSpPr>
            <p:nvPr/>
          </p:nvSpPr>
          <p:spPr bwMode="auto">
            <a:xfrm>
              <a:off x="7490652" y="2758394"/>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8" name="TextBox 149"/>
            <p:cNvSpPr txBox="1">
              <a:spLocks noChangeArrowheads="1"/>
            </p:cNvSpPr>
            <p:nvPr/>
          </p:nvSpPr>
          <p:spPr bwMode="auto">
            <a:xfrm>
              <a:off x="6795153" y="298718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endParaRPr kumimoji="1" lang="zh-CN" altLang="en-US" sz="2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19" name="Oval 202"/>
            <p:cNvSpPr>
              <a:spLocks noChangeArrowheads="1"/>
            </p:cNvSpPr>
            <p:nvPr/>
          </p:nvSpPr>
          <p:spPr bwMode="auto">
            <a:xfrm>
              <a:off x="7966777" y="2531282"/>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20" name="直接连接符 117"/>
            <p:cNvCxnSpPr>
              <a:cxnSpLocks noChangeShapeType="1"/>
            </p:cNvCxnSpPr>
            <p:nvPr/>
          </p:nvCxnSpPr>
          <p:spPr bwMode="auto">
            <a:xfrm flipH="1">
              <a:off x="4726527" y="1506753"/>
              <a:ext cx="4876" cy="2200466"/>
            </a:xfrm>
            <a:prstGeom prst="line">
              <a:avLst/>
            </a:prstGeom>
            <a:noFill/>
            <a:ln w="19050" algn="ctr">
              <a:solidFill>
                <a:srgbClr val="000000"/>
              </a:solidFill>
              <a:prstDash val="dash"/>
              <a:round/>
            </a:ln>
            <a:extLst>
              <a:ext uri="{909E8E84-426E-40DD-AFC4-6F175D3DCCD1}">
                <a14:hiddenFill xmlns:a14="http://schemas.microsoft.com/office/drawing/2010/main">
                  <a:noFill/>
                </a14:hiddenFill>
              </a:ext>
            </a:extLst>
          </p:spPr>
        </p:cxnSp>
        <p:cxnSp>
          <p:nvCxnSpPr>
            <p:cNvPr id="321" name="直接连接符 119"/>
            <p:cNvCxnSpPr>
              <a:cxnSpLocks noChangeShapeType="1"/>
            </p:cNvCxnSpPr>
            <p:nvPr/>
          </p:nvCxnSpPr>
          <p:spPr bwMode="auto">
            <a:xfrm>
              <a:off x="2854527" y="2309217"/>
              <a:ext cx="0" cy="1384543"/>
            </a:xfrm>
            <a:prstGeom prst="line">
              <a:avLst/>
            </a:prstGeom>
            <a:noFill/>
            <a:ln w="19050" algn="ctr">
              <a:solidFill>
                <a:srgbClr val="000000"/>
              </a:solidFill>
              <a:prstDash val="dash"/>
              <a:round/>
            </a:ln>
            <a:extLst>
              <a:ext uri="{909E8E84-426E-40DD-AFC4-6F175D3DCCD1}">
                <a14:hiddenFill xmlns:a14="http://schemas.microsoft.com/office/drawing/2010/main">
                  <a:noFill/>
                </a14:hiddenFill>
              </a:ext>
            </a:extLst>
          </p:spPr>
        </p:cxnSp>
        <p:sp>
          <p:nvSpPr>
            <p:cNvPr id="249" name="Text Box 91"/>
            <p:cNvSpPr txBox="1">
              <a:spLocks noChangeArrowheads="1"/>
            </p:cNvSpPr>
            <p:nvPr/>
          </p:nvSpPr>
          <p:spPr bwMode="auto">
            <a:xfrm>
              <a:off x="1647153" y="3187385"/>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4</a:t>
              </a:r>
              <a:endParaRPr kumimoji="1" lang="en-US" altLang="zh-CN" sz="20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276" name="Line 167"/>
          <p:cNvSpPr>
            <a:spLocks noChangeShapeType="1"/>
          </p:cNvSpPr>
          <p:nvPr/>
        </p:nvSpPr>
        <p:spPr bwMode="auto">
          <a:xfrm>
            <a:off x="2352607" y="1878088"/>
            <a:ext cx="440153" cy="326776"/>
          </a:xfrm>
          <a:prstGeom prst="line">
            <a:avLst/>
          </a:prstGeom>
          <a:noFill/>
          <a:ln w="76200">
            <a:solidFill>
              <a:srgbClr val="FF0000">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20" name="Text Box 4"/>
          <p:cNvSpPr txBox="1">
            <a:spLocks noChangeArrowheads="1"/>
          </p:cNvSpPr>
          <p:nvPr/>
        </p:nvSpPr>
        <p:spPr bwMode="auto">
          <a:xfrm>
            <a:off x="842391" y="4293096"/>
            <a:ext cx="8647113"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r>
              <a:rPr kumimoji="0" lang="zh-CN" altLang="zh-CN" sz="2800" dirty="0" smtClean="0">
                <a:solidFill>
                  <a:srgbClr val="000099"/>
                </a:solidFill>
                <a:latin typeface="Arial" panose="020B0604020202020204" pitchFamily="34" charset="0"/>
                <a:ea typeface="黑体" panose="02010609060101010101" pitchFamily="2" charset="-122"/>
              </a:rPr>
              <a:t>当</a:t>
            </a:r>
            <a:r>
              <a:rPr kumimoji="0" lang="zh-CN" altLang="zh-CN" sz="2800" dirty="0">
                <a:solidFill>
                  <a:srgbClr val="000099"/>
                </a:solidFill>
                <a:latin typeface="Arial" panose="020B0604020202020204" pitchFamily="34" charset="0"/>
                <a:ea typeface="黑体" panose="02010609060101010101" pitchFamily="2" charset="-122"/>
              </a:rPr>
              <a:t>拥塞</a:t>
            </a:r>
            <a:r>
              <a:rPr kumimoji="0" lang="zh-CN" altLang="zh-CN" sz="2800" dirty="0" smtClean="0">
                <a:solidFill>
                  <a:srgbClr val="000099"/>
                </a:solidFill>
                <a:latin typeface="Arial" panose="020B0604020202020204" pitchFamily="34" charset="0"/>
                <a:ea typeface="黑体" panose="02010609060101010101" pitchFamily="2" charset="-122"/>
              </a:rPr>
              <a:t>窗口</a:t>
            </a:r>
            <a:r>
              <a:rPr kumimoji="0" lang="en-US" altLang="zh-CN" sz="2800" dirty="0" smtClean="0">
                <a:solidFill>
                  <a:srgbClr val="000099"/>
                </a:solidFill>
                <a:latin typeface="Arial" panose="020B0604020202020204" pitchFamily="34" charset="0"/>
                <a:ea typeface="黑体" panose="02010609060101010101" pitchFamily="2" charset="-122"/>
              </a:rPr>
              <a:t> </a:t>
            </a:r>
            <a:r>
              <a:rPr kumimoji="0" lang="en-US" altLang="zh-CN" sz="2800" dirty="0" err="1" smtClean="0">
                <a:solidFill>
                  <a:srgbClr val="000099"/>
                </a:solidFill>
                <a:latin typeface="Arial" panose="020B0604020202020204" pitchFamily="34" charset="0"/>
                <a:ea typeface="黑体" panose="02010609060101010101" pitchFamily="2" charset="-122"/>
              </a:rPr>
              <a:t>cwnd</a:t>
            </a:r>
            <a:r>
              <a:rPr kumimoji="0" lang="en-US" altLang="zh-CN" sz="2800" dirty="0" smtClean="0">
                <a:solidFill>
                  <a:srgbClr val="000099"/>
                </a:solidFill>
                <a:latin typeface="Arial" panose="020B0604020202020204" pitchFamily="34" charset="0"/>
                <a:ea typeface="黑体" panose="02010609060101010101" pitchFamily="2" charset="-122"/>
              </a:rPr>
              <a:t> </a:t>
            </a:r>
            <a:r>
              <a:rPr kumimoji="0" lang="zh-CN" altLang="zh-CN" sz="2800" dirty="0" smtClean="0">
                <a:solidFill>
                  <a:srgbClr val="000099"/>
                </a:solidFill>
                <a:latin typeface="Arial" panose="020B0604020202020204" pitchFamily="34" charset="0"/>
                <a:ea typeface="黑体" panose="02010609060101010101" pitchFamily="2" charset="-122"/>
              </a:rPr>
              <a:t>增长</a:t>
            </a:r>
            <a:r>
              <a:rPr kumimoji="0" lang="zh-CN" altLang="zh-CN" sz="2800" dirty="0">
                <a:solidFill>
                  <a:srgbClr val="000099"/>
                </a:solidFill>
                <a:latin typeface="Arial" panose="020B0604020202020204" pitchFamily="34" charset="0"/>
                <a:ea typeface="黑体" panose="02010609060101010101" pitchFamily="2" charset="-122"/>
              </a:rPr>
              <a:t>到慢开始门限值</a:t>
            </a:r>
            <a:r>
              <a:rPr kumimoji="0" lang="en-US" altLang="zh-CN" sz="2800" dirty="0" smtClean="0">
                <a:solidFill>
                  <a:srgbClr val="000099"/>
                </a:solidFill>
                <a:latin typeface="Arial" panose="020B0604020202020204" pitchFamily="34" charset="0"/>
                <a:ea typeface="黑体" panose="02010609060101010101" pitchFamily="2" charset="-122"/>
              </a:rPr>
              <a:t>s </a:t>
            </a:r>
            <a:r>
              <a:rPr kumimoji="0" lang="en-US" altLang="zh-CN" sz="2800" dirty="0" err="1" smtClean="0">
                <a:solidFill>
                  <a:srgbClr val="000099"/>
                </a:solidFill>
                <a:latin typeface="Arial" panose="020B0604020202020204" pitchFamily="34" charset="0"/>
                <a:ea typeface="黑体" panose="02010609060101010101" pitchFamily="2" charset="-122"/>
              </a:rPr>
              <a:t>sthresh</a:t>
            </a:r>
            <a:r>
              <a:rPr kumimoji="0" lang="en-US" altLang="zh-CN" sz="2800" dirty="0" smtClean="0">
                <a:solidFill>
                  <a:srgbClr val="000099"/>
                </a:solidFill>
                <a:latin typeface="Arial" panose="020B0604020202020204" pitchFamily="34" charset="0"/>
                <a:ea typeface="黑体" panose="02010609060101010101" pitchFamily="2" charset="-122"/>
              </a:rPr>
              <a:t> </a:t>
            </a:r>
            <a:r>
              <a:rPr kumimoji="0" lang="zh-CN" altLang="zh-CN" sz="2800" dirty="0" smtClean="0">
                <a:solidFill>
                  <a:srgbClr val="000099"/>
                </a:solidFill>
                <a:latin typeface="Arial" panose="020B0604020202020204" pitchFamily="34" charset="0"/>
                <a:ea typeface="黑体" panose="02010609060101010101" pitchFamily="2" charset="-122"/>
              </a:rPr>
              <a:t>时</a:t>
            </a:r>
            <a:r>
              <a:rPr kumimoji="0" lang="zh-CN" altLang="zh-CN" sz="2800" dirty="0">
                <a:solidFill>
                  <a:srgbClr val="000099"/>
                </a:solidFill>
                <a:latin typeface="Arial" panose="020B0604020202020204" pitchFamily="34" charset="0"/>
                <a:ea typeface="黑体" panose="02010609060101010101" pitchFamily="2" charset="-122"/>
              </a:rPr>
              <a:t>（图中的点</a:t>
            </a:r>
            <a:r>
              <a:rPr kumimoji="0" lang="en-US" altLang="zh-CN" sz="2800" dirty="0">
                <a:solidFill>
                  <a:srgbClr val="000099"/>
                </a:solidFill>
                <a:latin typeface="Arial" panose="020B0604020202020204" pitchFamily="34" charset="0"/>
                <a:ea typeface="黑体" panose="02010609060101010101" pitchFamily="2" charset="-122"/>
                <a:sym typeface="Wingdings" panose="05000000000000000000"/>
              </a:rPr>
              <a:t></a:t>
            </a:r>
            <a:r>
              <a:rPr kumimoji="0" lang="zh-CN" altLang="zh-CN" sz="2800" dirty="0">
                <a:solidFill>
                  <a:srgbClr val="000099"/>
                </a:solidFill>
                <a:latin typeface="Arial" panose="020B0604020202020204" pitchFamily="34" charset="0"/>
                <a:ea typeface="黑体" panose="02010609060101010101" pitchFamily="2" charset="-122"/>
              </a:rPr>
              <a:t>，此时拥塞窗口</a:t>
            </a:r>
            <a:r>
              <a:rPr kumimoji="0" lang="en-US" altLang="zh-CN" sz="2800" dirty="0" err="1">
                <a:solidFill>
                  <a:srgbClr val="000099"/>
                </a:solidFill>
                <a:latin typeface="Arial" panose="020B0604020202020204" pitchFamily="34" charset="0"/>
                <a:ea typeface="黑体" panose="02010609060101010101" pitchFamily="2" charset="-122"/>
              </a:rPr>
              <a:t>cwnd</a:t>
            </a:r>
            <a:r>
              <a:rPr kumimoji="0" lang="en-US" altLang="zh-CN" sz="2800" dirty="0">
                <a:solidFill>
                  <a:srgbClr val="000099"/>
                </a:solidFill>
                <a:latin typeface="Arial" panose="020B0604020202020204" pitchFamily="34" charset="0"/>
                <a:ea typeface="黑体" panose="02010609060101010101" pitchFamily="2" charset="-122"/>
              </a:rPr>
              <a:t> = 16</a:t>
            </a:r>
            <a:r>
              <a:rPr kumimoji="0" lang="zh-CN" altLang="zh-CN" sz="2800" dirty="0">
                <a:solidFill>
                  <a:srgbClr val="000099"/>
                </a:solidFill>
                <a:latin typeface="Arial" panose="020B0604020202020204" pitchFamily="34" charset="0"/>
                <a:ea typeface="黑体" panose="02010609060101010101" pitchFamily="2" charset="-122"/>
              </a:rPr>
              <a:t>），就改为执行</a:t>
            </a:r>
            <a:r>
              <a:rPr kumimoji="0" lang="zh-CN" altLang="zh-CN" sz="2800" dirty="0">
                <a:solidFill>
                  <a:srgbClr val="FF0000"/>
                </a:solidFill>
                <a:latin typeface="Arial" panose="020B0604020202020204" pitchFamily="34" charset="0"/>
                <a:ea typeface="黑体" panose="02010609060101010101" pitchFamily="2" charset="-122"/>
              </a:rPr>
              <a:t>拥塞避免</a:t>
            </a:r>
            <a:r>
              <a:rPr kumimoji="0" lang="zh-CN" altLang="zh-CN" sz="2800" dirty="0">
                <a:solidFill>
                  <a:srgbClr val="000099"/>
                </a:solidFill>
                <a:latin typeface="Arial" panose="020B0604020202020204" pitchFamily="34" charset="0"/>
                <a:ea typeface="黑体" panose="02010609060101010101" pitchFamily="2" charset="-122"/>
              </a:rPr>
              <a:t>算法，拥塞窗口</a:t>
            </a:r>
            <a:r>
              <a:rPr kumimoji="0" lang="zh-CN" altLang="zh-CN" sz="2800" dirty="0">
                <a:solidFill>
                  <a:srgbClr val="FF0000"/>
                </a:solidFill>
                <a:latin typeface="Arial" panose="020B0604020202020204" pitchFamily="34" charset="0"/>
                <a:ea typeface="黑体" panose="02010609060101010101" pitchFamily="2" charset="-122"/>
              </a:rPr>
              <a:t>按线性规律增长。</a:t>
            </a:r>
            <a:endParaRPr kumimoji="0" lang="zh-CN" altLang="en-US" sz="2800" dirty="0">
              <a:solidFill>
                <a:srgbClr val="FF0000"/>
              </a:solidFill>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2"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4693" name="Rectangle 3"/>
          <p:cNvSpPr>
            <a:spLocks noChangeArrowheads="1"/>
          </p:cNvSpPr>
          <p:nvPr/>
        </p:nvSpPr>
        <p:spPr bwMode="auto">
          <a:xfrm>
            <a:off x="0"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4694"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4695" name="Rectangle 5"/>
          <p:cNvSpPr>
            <a:spLocks noChangeArrowheads="1"/>
          </p:cNvSpPr>
          <p:nvPr/>
        </p:nvSpPr>
        <p:spPr bwMode="auto">
          <a:xfrm>
            <a:off x="0" y="30585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4696" name="Rectangle 6"/>
          <p:cNvSpPr>
            <a:spLocks noGrp="1" noChangeArrowheads="1"/>
          </p:cNvSpPr>
          <p:nvPr>
            <p:ph type="title"/>
          </p:nvPr>
        </p:nvSpPr>
        <p:spPr/>
        <p:txBody>
          <a:bodyPr/>
          <a:lstStyle/>
          <a:p>
            <a:pPr algn="ctr" eaLnBrk="1" hangingPunct="1"/>
            <a:r>
              <a:rPr lang="zh-CN" altLang="en-US" smtClean="0"/>
              <a:t>必须强调指出 </a:t>
            </a:r>
            <a:endParaRPr lang="zh-CN" altLang="en-US" smtClean="0"/>
          </a:p>
        </p:txBody>
      </p:sp>
      <p:sp>
        <p:nvSpPr>
          <p:cNvPr id="2295815" name="Rectangle 7"/>
          <p:cNvSpPr>
            <a:spLocks noGrp="1" noChangeArrowheads="1"/>
          </p:cNvSpPr>
          <p:nvPr>
            <p:ph type="body" idx="1"/>
          </p:nvPr>
        </p:nvSpPr>
        <p:spPr/>
        <p:txBody>
          <a:bodyPr/>
          <a:lstStyle/>
          <a:p>
            <a:pPr algn="just" eaLnBrk="1" hangingPunct="1">
              <a:spcBef>
                <a:spcPts val="1200"/>
              </a:spcBef>
            </a:pPr>
            <a:r>
              <a:rPr lang="en-US" altLang="zh-CN" dirty="0" smtClean="0"/>
              <a:t>“</a:t>
            </a:r>
            <a:r>
              <a:rPr lang="zh-CN" altLang="en-US" dirty="0" smtClean="0"/>
              <a:t>拥塞避免”并非指完全能够避免了拥塞。利用以上的措施要完全避免网络拥塞还是不可能的。</a:t>
            </a:r>
            <a:endParaRPr lang="zh-CN" altLang="en-US" dirty="0" smtClean="0"/>
          </a:p>
          <a:p>
            <a:pPr algn="just" eaLnBrk="1" hangingPunct="1">
              <a:spcBef>
                <a:spcPts val="1200"/>
              </a:spcBef>
            </a:pPr>
            <a:r>
              <a:rPr lang="zh-CN" altLang="en-US" dirty="0" smtClean="0"/>
              <a:t>“拥塞避免”是说在拥塞避免阶段把拥塞窗口控制为按线性规律增长，</a:t>
            </a:r>
            <a:r>
              <a:rPr lang="zh-CN" altLang="en-US" dirty="0" smtClean="0">
                <a:solidFill>
                  <a:srgbClr val="FF0000"/>
                </a:solidFill>
              </a:rPr>
              <a:t>使网络比较不容易出现拥塞。</a:t>
            </a:r>
            <a:r>
              <a:rPr lang="zh-CN" altLang="en-US" dirty="0" smtClean="0"/>
              <a:t> </a:t>
            </a:r>
            <a:endParaRPr lang="zh-CN" altLang="en-US" dirty="0" smtClean="0"/>
          </a:p>
        </p:txBody>
      </p:sp>
      <p:sp>
        <p:nvSpPr>
          <p:cNvPr id="114698" name="Rectangle 8"/>
          <p:cNvSpPr>
            <a:spLocks noChangeArrowheads="1"/>
          </p:cNvSpPr>
          <p:nvPr/>
        </p:nvSpPr>
        <p:spPr bwMode="auto">
          <a:xfrm>
            <a:off x="0" y="30776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4699" name="Rectangle 9"/>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958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txBox="1">
            <a:spLocks noChangeArrowheads="1"/>
          </p:cNvSpPr>
          <p:nvPr/>
        </p:nvSpPr>
        <p:spPr bwMode="auto">
          <a:xfrm>
            <a:off x="417512" y="152400"/>
            <a:ext cx="9144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2pPr>
            <a:lvl3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3pPr>
            <a:lvl4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4pPr>
            <a:lvl5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0" cap="none" spc="0" normalizeH="0" baseline="0" noProof="0" smtClean="0">
                <a:ln>
                  <a:noFill/>
                </a:ln>
                <a:solidFill>
                  <a:srgbClr val="333399"/>
                </a:solidFill>
                <a:effectLst/>
                <a:uLnTx/>
                <a:uFillTx/>
                <a:latin typeface="Tahoma" panose="020B0604030504040204"/>
                <a:ea typeface="黑体" panose="02010609060101010101" pitchFamily="2" charset="-122"/>
                <a:cs typeface="+mj-cs"/>
              </a:rPr>
              <a:t>慢开始和拥塞避免算法的实现举例 </a:t>
            </a:r>
            <a:endParaRPr kumimoji="1" lang="zh-CN" altLang="en-US" sz="3200" b="1" i="0" u="none" strike="noStrike" kern="0" cap="none" spc="0" normalizeH="0" baseline="0" noProof="0" smtClean="0">
              <a:ln>
                <a:noFill/>
              </a:ln>
              <a:solidFill>
                <a:srgbClr val="333399"/>
              </a:solidFill>
              <a:effectLst/>
              <a:uLnTx/>
              <a:uFillTx/>
              <a:latin typeface="Tahoma" panose="020B0604030504040204"/>
              <a:ea typeface="黑体" panose="02010609060101010101" pitchFamily="2" charset="-122"/>
              <a:cs typeface="+mj-cs"/>
            </a:endParaRPr>
          </a:p>
        </p:txBody>
      </p:sp>
      <p:grpSp>
        <p:nvGrpSpPr>
          <p:cNvPr id="3" name="组合 2"/>
          <p:cNvGrpSpPr/>
          <p:nvPr/>
        </p:nvGrpSpPr>
        <p:grpSpPr>
          <a:xfrm>
            <a:off x="272479" y="836711"/>
            <a:ext cx="9536759" cy="3321087"/>
            <a:chOff x="272479" y="836711"/>
            <a:chExt cx="9536759" cy="3321087"/>
          </a:xfrm>
        </p:grpSpPr>
        <p:sp>
          <p:nvSpPr>
            <p:cNvPr id="103" name="Text Box 140"/>
            <p:cNvSpPr txBox="1">
              <a:spLocks noChangeArrowheads="1"/>
            </p:cNvSpPr>
            <p:nvPr/>
          </p:nvSpPr>
          <p:spPr bwMode="auto">
            <a:xfrm>
              <a:off x="4863078" y="985683"/>
              <a:ext cx="115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rPr>
                <a:t>超时</a:t>
              </a:r>
              <a:endParaRPr kumimoji="1" lang="zh-CN" altLang="en-US" sz="2000" b="1" i="0" u="none" strike="noStrike" kern="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endParaRPr>
            </a:p>
          </p:txBody>
        </p:sp>
        <p:sp>
          <p:nvSpPr>
            <p:cNvPr id="104" name="Line 2"/>
            <p:cNvSpPr>
              <a:spLocks noChangeShapeType="1"/>
            </p:cNvSpPr>
            <p:nvPr/>
          </p:nvSpPr>
          <p:spPr bwMode="auto">
            <a:xfrm flipV="1">
              <a:off x="1920153" y="3803111"/>
              <a:ext cx="6358624" cy="5046"/>
            </a:xfrm>
            <a:prstGeom prst="line">
              <a:avLst/>
            </a:prstGeom>
            <a:noFill/>
            <a:ln w="19050">
              <a:solidFill>
                <a:srgbClr val="000000"/>
              </a:solidFill>
              <a:rou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05" name="Line 3"/>
            <p:cNvSpPr>
              <a:spLocks noChangeShapeType="1"/>
            </p:cNvSpPr>
            <p:nvPr/>
          </p:nvSpPr>
          <p:spPr bwMode="auto">
            <a:xfrm>
              <a:off x="1918528" y="1177019"/>
              <a:ext cx="1626" cy="2631138"/>
            </a:xfrm>
            <a:prstGeom prst="line">
              <a:avLst/>
            </a:prstGeom>
            <a:noFill/>
            <a:ln w="19050">
              <a:solidFill>
                <a:srgbClr val="000000"/>
              </a:solidFill>
              <a:round/>
              <a:head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06" name="Line 4"/>
            <p:cNvSpPr>
              <a:spLocks noChangeShapeType="1"/>
            </p:cNvSpPr>
            <p:nvPr/>
          </p:nvSpPr>
          <p:spPr bwMode="auto">
            <a:xfrm>
              <a:off x="2154153" y="3727407"/>
              <a:ext cx="0" cy="8075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8" name="Line 5"/>
            <p:cNvSpPr>
              <a:spLocks noChangeShapeType="1"/>
            </p:cNvSpPr>
            <p:nvPr/>
          </p:nvSpPr>
          <p:spPr bwMode="auto">
            <a:xfrm>
              <a:off x="238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9" name="Line 6"/>
            <p:cNvSpPr>
              <a:spLocks noChangeShapeType="1"/>
            </p:cNvSpPr>
            <p:nvPr/>
          </p:nvSpPr>
          <p:spPr bwMode="auto">
            <a:xfrm>
              <a:off x="262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0" name="Line 7"/>
            <p:cNvSpPr>
              <a:spLocks noChangeShapeType="1"/>
            </p:cNvSpPr>
            <p:nvPr/>
          </p:nvSpPr>
          <p:spPr bwMode="auto">
            <a:xfrm>
              <a:off x="285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1" name="Line 8"/>
            <p:cNvSpPr>
              <a:spLocks noChangeShapeType="1"/>
            </p:cNvSpPr>
            <p:nvPr/>
          </p:nvSpPr>
          <p:spPr bwMode="auto">
            <a:xfrm>
              <a:off x="309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2" name="Line 9"/>
            <p:cNvSpPr>
              <a:spLocks noChangeShapeType="1"/>
            </p:cNvSpPr>
            <p:nvPr/>
          </p:nvSpPr>
          <p:spPr bwMode="auto">
            <a:xfrm>
              <a:off x="332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3" name="Line 10"/>
            <p:cNvSpPr>
              <a:spLocks noChangeShapeType="1"/>
            </p:cNvSpPr>
            <p:nvPr/>
          </p:nvSpPr>
          <p:spPr bwMode="auto">
            <a:xfrm>
              <a:off x="355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4" name="Line 11"/>
            <p:cNvSpPr>
              <a:spLocks noChangeShapeType="1"/>
            </p:cNvSpPr>
            <p:nvPr/>
          </p:nvSpPr>
          <p:spPr bwMode="auto">
            <a:xfrm>
              <a:off x="379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5" name="Line 12"/>
            <p:cNvSpPr>
              <a:spLocks noChangeShapeType="1"/>
            </p:cNvSpPr>
            <p:nvPr/>
          </p:nvSpPr>
          <p:spPr bwMode="auto">
            <a:xfrm>
              <a:off x="402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6" name="Line 13"/>
            <p:cNvSpPr>
              <a:spLocks noChangeShapeType="1"/>
            </p:cNvSpPr>
            <p:nvPr/>
          </p:nvSpPr>
          <p:spPr bwMode="auto">
            <a:xfrm>
              <a:off x="426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7" name="Line 14"/>
            <p:cNvSpPr>
              <a:spLocks noChangeShapeType="1"/>
            </p:cNvSpPr>
            <p:nvPr/>
          </p:nvSpPr>
          <p:spPr bwMode="auto">
            <a:xfrm>
              <a:off x="449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8" name="Line 15"/>
            <p:cNvSpPr>
              <a:spLocks noChangeShapeType="1"/>
            </p:cNvSpPr>
            <p:nvPr/>
          </p:nvSpPr>
          <p:spPr bwMode="auto">
            <a:xfrm>
              <a:off x="472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9" name="Line 16"/>
            <p:cNvSpPr>
              <a:spLocks noChangeShapeType="1"/>
            </p:cNvSpPr>
            <p:nvPr/>
          </p:nvSpPr>
          <p:spPr bwMode="auto">
            <a:xfrm>
              <a:off x="496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0" name="Line 17"/>
            <p:cNvSpPr>
              <a:spLocks noChangeShapeType="1"/>
            </p:cNvSpPr>
            <p:nvPr/>
          </p:nvSpPr>
          <p:spPr bwMode="auto">
            <a:xfrm>
              <a:off x="5196153" y="3727407"/>
              <a:ext cx="0" cy="8075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1" name="Line 18"/>
            <p:cNvSpPr>
              <a:spLocks noChangeShapeType="1"/>
            </p:cNvSpPr>
            <p:nvPr/>
          </p:nvSpPr>
          <p:spPr bwMode="auto">
            <a:xfrm>
              <a:off x="543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2" name="Line 19"/>
            <p:cNvSpPr>
              <a:spLocks noChangeShapeType="1"/>
            </p:cNvSpPr>
            <p:nvPr/>
          </p:nvSpPr>
          <p:spPr bwMode="auto">
            <a:xfrm>
              <a:off x="566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3" name="Line 20"/>
            <p:cNvSpPr>
              <a:spLocks noChangeShapeType="1"/>
            </p:cNvSpPr>
            <p:nvPr/>
          </p:nvSpPr>
          <p:spPr bwMode="auto">
            <a:xfrm>
              <a:off x="589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4" name="Line 21"/>
            <p:cNvSpPr>
              <a:spLocks noChangeShapeType="1"/>
            </p:cNvSpPr>
            <p:nvPr/>
          </p:nvSpPr>
          <p:spPr bwMode="auto">
            <a:xfrm>
              <a:off x="613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5" name="Line 22"/>
            <p:cNvSpPr>
              <a:spLocks noChangeShapeType="1"/>
            </p:cNvSpPr>
            <p:nvPr/>
          </p:nvSpPr>
          <p:spPr bwMode="auto">
            <a:xfrm>
              <a:off x="636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6" name="Line 23"/>
            <p:cNvSpPr>
              <a:spLocks noChangeShapeType="1"/>
            </p:cNvSpPr>
            <p:nvPr/>
          </p:nvSpPr>
          <p:spPr bwMode="auto">
            <a:xfrm>
              <a:off x="660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7" name="Line 24"/>
            <p:cNvSpPr>
              <a:spLocks noChangeShapeType="1"/>
            </p:cNvSpPr>
            <p:nvPr/>
          </p:nvSpPr>
          <p:spPr bwMode="auto">
            <a:xfrm>
              <a:off x="683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8" name="Line 25"/>
            <p:cNvSpPr>
              <a:spLocks noChangeShapeType="1"/>
            </p:cNvSpPr>
            <p:nvPr/>
          </p:nvSpPr>
          <p:spPr bwMode="auto">
            <a:xfrm>
              <a:off x="7068152"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0" name="Line 40"/>
            <p:cNvSpPr>
              <a:spLocks noChangeShapeType="1"/>
            </p:cNvSpPr>
            <p:nvPr/>
          </p:nvSpPr>
          <p:spPr bwMode="auto">
            <a:xfrm>
              <a:off x="1920153" y="340440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1" name="Line 41"/>
            <p:cNvSpPr>
              <a:spLocks noChangeShapeType="1"/>
            </p:cNvSpPr>
            <p:nvPr/>
          </p:nvSpPr>
          <p:spPr bwMode="auto">
            <a:xfrm>
              <a:off x="1920153" y="3000647"/>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2" name="Line 42"/>
            <p:cNvSpPr>
              <a:spLocks noChangeShapeType="1"/>
            </p:cNvSpPr>
            <p:nvPr/>
          </p:nvSpPr>
          <p:spPr bwMode="auto">
            <a:xfrm>
              <a:off x="1920153" y="259689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3" name="Line 43"/>
            <p:cNvSpPr>
              <a:spLocks noChangeShapeType="1"/>
            </p:cNvSpPr>
            <p:nvPr/>
          </p:nvSpPr>
          <p:spPr bwMode="auto">
            <a:xfrm>
              <a:off x="1920153" y="2193137"/>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4" name="Line 44"/>
            <p:cNvSpPr>
              <a:spLocks noChangeShapeType="1"/>
            </p:cNvSpPr>
            <p:nvPr/>
          </p:nvSpPr>
          <p:spPr bwMode="auto">
            <a:xfrm>
              <a:off x="1920153" y="178938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5" name="Line 45"/>
            <p:cNvSpPr>
              <a:spLocks noChangeShapeType="1"/>
            </p:cNvSpPr>
            <p:nvPr/>
          </p:nvSpPr>
          <p:spPr bwMode="auto">
            <a:xfrm>
              <a:off x="1920153" y="1385626"/>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6" name="Text Box 77"/>
            <p:cNvSpPr txBox="1">
              <a:spLocks noChangeArrowheads="1"/>
            </p:cNvSpPr>
            <p:nvPr/>
          </p:nvSpPr>
          <p:spPr bwMode="auto">
            <a:xfrm>
              <a:off x="2241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2</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37" name="Text Box 78"/>
            <p:cNvSpPr txBox="1">
              <a:spLocks noChangeArrowheads="1"/>
            </p:cNvSpPr>
            <p:nvPr/>
          </p:nvSpPr>
          <p:spPr bwMode="auto">
            <a:xfrm>
              <a:off x="2709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4</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38" name="Text Box 79"/>
            <p:cNvSpPr txBox="1">
              <a:spLocks noChangeArrowheads="1"/>
            </p:cNvSpPr>
            <p:nvPr/>
          </p:nvSpPr>
          <p:spPr bwMode="auto">
            <a:xfrm>
              <a:off x="3177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6</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39" name="Text Box 80"/>
            <p:cNvSpPr txBox="1">
              <a:spLocks noChangeArrowheads="1"/>
            </p:cNvSpPr>
            <p:nvPr/>
          </p:nvSpPr>
          <p:spPr bwMode="auto">
            <a:xfrm>
              <a:off x="3658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8</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0" name="Text Box 81"/>
            <p:cNvSpPr txBox="1">
              <a:spLocks noChangeArrowheads="1"/>
            </p:cNvSpPr>
            <p:nvPr/>
          </p:nvSpPr>
          <p:spPr bwMode="auto">
            <a:xfrm>
              <a:off x="4048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10</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1" name="Text Box 82"/>
            <p:cNvSpPr txBox="1">
              <a:spLocks noChangeArrowheads="1"/>
            </p:cNvSpPr>
            <p:nvPr/>
          </p:nvSpPr>
          <p:spPr bwMode="auto">
            <a:xfrm>
              <a:off x="455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12</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2" name="Text Box 83"/>
            <p:cNvSpPr txBox="1">
              <a:spLocks noChangeArrowheads="1"/>
            </p:cNvSpPr>
            <p:nvPr/>
          </p:nvSpPr>
          <p:spPr bwMode="auto">
            <a:xfrm>
              <a:off x="4997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14</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3" name="Text Box 84"/>
            <p:cNvSpPr txBox="1">
              <a:spLocks noChangeArrowheads="1"/>
            </p:cNvSpPr>
            <p:nvPr/>
          </p:nvSpPr>
          <p:spPr bwMode="auto">
            <a:xfrm>
              <a:off x="546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16</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4" name="Text Box 85"/>
            <p:cNvSpPr txBox="1">
              <a:spLocks noChangeArrowheads="1"/>
            </p:cNvSpPr>
            <p:nvPr/>
          </p:nvSpPr>
          <p:spPr bwMode="auto">
            <a:xfrm>
              <a:off x="5950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18</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5" name="Text Box 86"/>
            <p:cNvSpPr txBox="1">
              <a:spLocks noChangeArrowheads="1"/>
            </p:cNvSpPr>
            <p:nvPr/>
          </p:nvSpPr>
          <p:spPr bwMode="auto">
            <a:xfrm>
              <a:off x="6418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20</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6" name="Text Box 87"/>
            <p:cNvSpPr txBox="1">
              <a:spLocks noChangeArrowheads="1"/>
            </p:cNvSpPr>
            <p:nvPr/>
          </p:nvSpPr>
          <p:spPr bwMode="auto">
            <a:xfrm>
              <a:off x="6873153" y="3757688"/>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22</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7" name="Text Box 89"/>
            <p:cNvSpPr txBox="1">
              <a:spLocks noChangeArrowheads="1"/>
            </p:cNvSpPr>
            <p:nvPr/>
          </p:nvSpPr>
          <p:spPr bwMode="auto">
            <a:xfrm>
              <a:off x="1812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8" name="Text Box 90"/>
            <p:cNvSpPr txBox="1">
              <a:spLocks noChangeArrowheads="1"/>
            </p:cNvSpPr>
            <p:nvPr/>
          </p:nvSpPr>
          <p:spPr bwMode="auto">
            <a:xfrm>
              <a:off x="1647153" y="359114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0" name="Text Box 92"/>
            <p:cNvSpPr txBox="1">
              <a:spLocks noChangeArrowheads="1"/>
            </p:cNvSpPr>
            <p:nvPr/>
          </p:nvSpPr>
          <p:spPr bwMode="auto">
            <a:xfrm>
              <a:off x="1647153" y="2797088"/>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8</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1" name="Text Box 93"/>
            <p:cNvSpPr txBox="1">
              <a:spLocks noChangeArrowheads="1"/>
            </p:cNvSpPr>
            <p:nvPr/>
          </p:nvSpPr>
          <p:spPr bwMode="auto">
            <a:xfrm>
              <a:off x="1530153" y="2406791"/>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12</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2" name="Text Box 94"/>
            <p:cNvSpPr txBox="1">
              <a:spLocks noChangeArrowheads="1"/>
            </p:cNvSpPr>
            <p:nvPr/>
          </p:nvSpPr>
          <p:spPr bwMode="auto">
            <a:xfrm>
              <a:off x="1530153" y="201649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16</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3" name="Text Box 95"/>
            <p:cNvSpPr txBox="1">
              <a:spLocks noChangeArrowheads="1"/>
            </p:cNvSpPr>
            <p:nvPr/>
          </p:nvSpPr>
          <p:spPr bwMode="auto">
            <a:xfrm>
              <a:off x="1530153" y="1612739"/>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20</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4" name="Text Box 96"/>
            <p:cNvSpPr txBox="1">
              <a:spLocks noChangeArrowheads="1"/>
            </p:cNvSpPr>
            <p:nvPr/>
          </p:nvSpPr>
          <p:spPr bwMode="auto">
            <a:xfrm>
              <a:off x="1530153" y="120898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24</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5" name="Oval 102"/>
            <p:cNvSpPr>
              <a:spLocks noChangeArrowheads="1"/>
            </p:cNvSpPr>
            <p:nvPr/>
          </p:nvSpPr>
          <p:spPr bwMode="auto">
            <a:xfrm>
              <a:off x="2573403" y="2960272"/>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6" name="Oval 103"/>
            <p:cNvSpPr>
              <a:spLocks noChangeArrowheads="1"/>
            </p:cNvSpPr>
            <p:nvPr/>
          </p:nvSpPr>
          <p:spPr bwMode="auto">
            <a:xfrm>
              <a:off x="2339403" y="336402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7" name="Oval 104"/>
            <p:cNvSpPr>
              <a:spLocks noChangeArrowheads="1"/>
            </p:cNvSpPr>
            <p:nvPr/>
          </p:nvSpPr>
          <p:spPr bwMode="auto">
            <a:xfrm>
              <a:off x="1881153" y="362646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8" name="Oval 105"/>
            <p:cNvSpPr>
              <a:spLocks noChangeArrowheads="1"/>
            </p:cNvSpPr>
            <p:nvPr/>
          </p:nvSpPr>
          <p:spPr bwMode="auto">
            <a:xfrm>
              <a:off x="2095653" y="3555811"/>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9" name="Oval 106"/>
            <p:cNvSpPr>
              <a:spLocks noChangeArrowheads="1"/>
            </p:cNvSpPr>
            <p:nvPr/>
          </p:nvSpPr>
          <p:spPr bwMode="auto">
            <a:xfrm>
              <a:off x="2807403" y="214939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0" name="Oval 107"/>
            <p:cNvSpPr>
              <a:spLocks noChangeArrowheads="1"/>
            </p:cNvSpPr>
            <p:nvPr/>
          </p:nvSpPr>
          <p:spPr bwMode="auto">
            <a:xfrm>
              <a:off x="3041403" y="2041729"/>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1" name="Oval 108"/>
            <p:cNvSpPr>
              <a:spLocks noChangeArrowheads="1"/>
            </p:cNvSpPr>
            <p:nvPr/>
          </p:nvSpPr>
          <p:spPr bwMode="auto">
            <a:xfrm>
              <a:off x="3275403" y="194583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2" name="Oval 109"/>
            <p:cNvSpPr>
              <a:spLocks noChangeArrowheads="1"/>
            </p:cNvSpPr>
            <p:nvPr/>
          </p:nvSpPr>
          <p:spPr bwMode="auto">
            <a:xfrm>
              <a:off x="3748277" y="174396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3" name="Oval 110"/>
            <p:cNvSpPr>
              <a:spLocks noChangeArrowheads="1"/>
            </p:cNvSpPr>
            <p:nvPr/>
          </p:nvSpPr>
          <p:spPr bwMode="auto">
            <a:xfrm>
              <a:off x="3509403" y="184489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4" name="Oval 113"/>
            <p:cNvSpPr>
              <a:spLocks noChangeArrowheads="1"/>
            </p:cNvSpPr>
            <p:nvPr/>
          </p:nvSpPr>
          <p:spPr bwMode="auto">
            <a:xfrm>
              <a:off x="3982277" y="1643021"/>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5" name="Oval 114"/>
            <p:cNvSpPr>
              <a:spLocks noChangeArrowheads="1"/>
            </p:cNvSpPr>
            <p:nvPr/>
          </p:nvSpPr>
          <p:spPr bwMode="auto">
            <a:xfrm>
              <a:off x="4211403" y="154712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6" name="Oval 116"/>
            <p:cNvSpPr>
              <a:spLocks noChangeArrowheads="1"/>
            </p:cNvSpPr>
            <p:nvPr/>
          </p:nvSpPr>
          <p:spPr bwMode="auto">
            <a:xfrm>
              <a:off x="4674527" y="133011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7" name="Oval 117"/>
            <p:cNvSpPr>
              <a:spLocks noChangeArrowheads="1"/>
            </p:cNvSpPr>
            <p:nvPr/>
          </p:nvSpPr>
          <p:spPr bwMode="auto">
            <a:xfrm>
              <a:off x="4445403" y="1431049"/>
              <a:ext cx="91000" cy="94210"/>
            </a:xfrm>
            <a:prstGeom prst="ellipse">
              <a:avLst/>
            </a:prstGeom>
            <a:solidFill>
              <a:srgbClr val="0000FF"/>
            </a:solidFill>
            <a:ln w="2857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8" name="Freeform 118"/>
            <p:cNvSpPr/>
            <p:nvPr/>
          </p:nvSpPr>
          <p:spPr bwMode="auto">
            <a:xfrm>
              <a:off x="1842153" y="1385626"/>
              <a:ext cx="2881124" cy="2304769"/>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9" name="Text Box 134"/>
            <p:cNvSpPr txBox="1">
              <a:spLocks noChangeArrowheads="1"/>
            </p:cNvSpPr>
            <p:nvPr/>
          </p:nvSpPr>
          <p:spPr bwMode="auto">
            <a:xfrm>
              <a:off x="8280402" y="359618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传输轮次</a:t>
              </a:r>
              <a:endParaRPr kumimoji="1" lang="zh-CN" altLang="en-US"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70" name="Text Box 135"/>
            <p:cNvSpPr txBox="1">
              <a:spLocks noChangeArrowheads="1"/>
            </p:cNvSpPr>
            <p:nvPr/>
          </p:nvSpPr>
          <p:spPr bwMode="auto">
            <a:xfrm>
              <a:off x="966278" y="836711"/>
              <a:ext cx="1930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拥塞窗口  </a:t>
              </a:r>
              <a:r>
                <a:rPr kumimoji="1" lang="en-US" altLang="zh-CN" sz="2000" b="1" i="0" u="none" strike="noStrike" kern="0" cap="none" spc="0" normalizeH="0" baseline="0" noProof="0" dirty="0" err="1" smtClean="0">
                  <a:ln>
                    <a:noFill/>
                  </a:ln>
                  <a:solidFill>
                    <a:srgbClr val="000000"/>
                  </a:solidFill>
                  <a:effectLst/>
                  <a:uLnTx/>
                  <a:uFillTx/>
                  <a:latin typeface="Times New Roman" panose="02020603050405020304" pitchFamily="18" charset="0"/>
                  <a:ea typeface="宋体" panose="02010600030101010101" pitchFamily="2" charset="-122"/>
                </a:rPr>
                <a:t>cwnd</a:t>
              </a:r>
              <a:endParaRPr kumimoji="1" lang="en-US" altLang="zh-CN" sz="20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71" name="Text Box 140"/>
            <p:cNvSpPr txBox="1">
              <a:spLocks noChangeArrowheads="1"/>
            </p:cNvSpPr>
            <p:nvPr/>
          </p:nvSpPr>
          <p:spPr bwMode="auto">
            <a:xfrm>
              <a:off x="7049973" y="1815231"/>
              <a:ext cx="11813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rPr>
                <a:t>3-ACK</a:t>
              </a:r>
              <a:endParaRPr kumimoji="1" lang="zh-CN" altLang="en-US" sz="2000" b="1" i="0" u="none" strike="noStrike" kern="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endParaRPr>
            </a:p>
          </p:txBody>
        </p:sp>
        <p:sp>
          <p:nvSpPr>
            <p:cNvPr id="272" name="Rectangle 160"/>
            <p:cNvSpPr>
              <a:spLocks noChangeArrowheads="1"/>
            </p:cNvSpPr>
            <p:nvPr/>
          </p:nvSpPr>
          <p:spPr bwMode="auto">
            <a:xfrm>
              <a:off x="1998153" y="1304875"/>
              <a:ext cx="195000" cy="21533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3" name="Line 156"/>
            <p:cNvSpPr>
              <a:spLocks noChangeShapeType="1"/>
            </p:cNvSpPr>
            <p:nvPr/>
          </p:nvSpPr>
          <p:spPr bwMode="auto">
            <a:xfrm>
              <a:off x="1998153" y="2193137"/>
              <a:ext cx="858000" cy="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4" name="Line 146"/>
            <p:cNvSpPr>
              <a:spLocks noChangeShapeType="1"/>
            </p:cNvSpPr>
            <p:nvPr/>
          </p:nvSpPr>
          <p:spPr bwMode="auto">
            <a:xfrm flipV="1">
              <a:off x="1998153" y="1378897"/>
              <a:ext cx="2743000" cy="6729"/>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5" name="Rectangle 162"/>
            <p:cNvSpPr>
              <a:spLocks noChangeArrowheads="1"/>
            </p:cNvSpPr>
            <p:nvPr/>
          </p:nvSpPr>
          <p:spPr bwMode="auto">
            <a:xfrm>
              <a:off x="5352153" y="3565904"/>
              <a:ext cx="1480374" cy="1615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7" name="Text Box 203"/>
            <p:cNvSpPr txBox="1">
              <a:spLocks noChangeArrowheads="1"/>
            </p:cNvSpPr>
            <p:nvPr/>
          </p:nvSpPr>
          <p:spPr bwMode="auto">
            <a:xfrm>
              <a:off x="8170649" y="1977696"/>
              <a:ext cx="163858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b="1" i="0" u="none" strike="noStrike" kern="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rPr>
                <a:t>TCP Reno </a:t>
              </a:r>
              <a:endParaRPr kumimoji="1" lang="en-US" altLang="zh-CN" b="1" i="0" u="none" strike="noStrike" kern="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b="1" i="0" u="none" strike="noStrike" kern="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rPr>
                <a:t>版本</a:t>
              </a:r>
              <a:endParaRPr kumimoji="1" lang="zh-CN" altLang="en-US" b="1" i="0" u="none" strike="noStrike" kern="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endParaRPr>
            </a:p>
          </p:txBody>
        </p:sp>
        <p:sp>
          <p:nvSpPr>
            <p:cNvPr id="278" name="Text Box 205"/>
            <p:cNvSpPr txBox="1">
              <a:spLocks noChangeArrowheads="1"/>
            </p:cNvSpPr>
            <p:nvPr/>
          </p:nvSpPr>
          <p:spPr bwMode="auto">
            <a:xfrm>
              <a:off x="272479" y="1918920"/>
              <a:ext cx="128112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err="1" smtClean="0">
                  <a:ln>
                    <a:noFill/>
                  </a:ln>
                  <a:solidFill>
                    <a:srgbClr val="C00000"/>
                  </a:solidFill>
                  <a:effectLst/>
                  <a:uLnTx/>
                  <a:uFillTx/>
                  <a:latin typeface="Times New Roman" panose="02020603050405020304" pitchFamily="18" charset="0"/>
                  <a:ea typeface="宋体" panose="02010600030101010101" pitchFamily="2" charset="-122"/>
                </a:rPr>
                <a:t>ssthresh</a:t>
              </a:r>
              <a:endParaRPr kumimoji="1" lang="en-US" altLang="zh-CN" sz="2000" b="1" i="0" u="none" strike="noStrike" kern="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rPr>
                <a:t> 的初始值</a:t>
              </a:r>
              <a:endParaRPr kumimoji="1" lang="zh-CN" altLang="en-US" sz="2000" b="1" i="0" u="none" strike="noStrike" kern="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endParaRPr>
            </a:p>
          </p:txBody>
        </p:sp>
        <p:sp>
          <p:nvSpPr>
            <p:cNvPr id="280" name="Line 215"/>
            <p:cNvSpPr>
              <a:spLocks noChangeShapeType="1"/>
            </p:cNvSpPr>
            <p:nvPr/>
          </p:nvSpPr>
          <p:spPr bwMode="auto">
            <a:xfrm flipV="1">
              <a:off x="1413153" y="2223418"/>
              <a:ext cx="219374" cy="0"/>
            </a:xfrm>
            <a:prstGeom prst="line">
              <a:avLst/>
            </a:prstGeom>
            <a:noFill/>
            <a:ln w="19050">
              <a:solidFill>
                <a:srgbClr val="C00000"/>
              </a:solidFill>
              <a:rou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1" name="Text Box 206"/>
            <p:cNvSpPr txBox="1">
              <a:spLocks noChangeArrowheads="1"/>
            </p:cNvSpPr>
            <p:nvPr/>
          </p:nvSpPr>
          <p:spPr bwMode="auto">
            <a:xfrm rot="20245475">
              <a:off x="6948778" y="2393474"/>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拥塞避免</a:t>
              </a:r>
              <a:endParaRPr kumimoji="1" lang="zh-CN" altLang="en-US"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82" name="Oval 125"/>
            <p:cNvSpPr>
              <a:spLocks noChangeArrowheads="1"/>
            </p:cNvSpPr>
            <p:nvPr/>
          </p:nvSpPr>
          <p:spPr bwMode="auto">
            <a:xfrm>
              <a:off x="5147403" y="354067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3" name="Oval 126"/>
            <p:cNvSpPr>
              <a:spLocks noChangeArrowheads="1"/>
            </p:cNvSpPr>
            <p:nvPr/>
          </p:nvSpPr>
          <p:spPr bwMode="auto">
            <a:xfrm>
              <a:off x="5383027" y="3343839"/>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4" name="Oval 127"/>
            <p:cNvSpPr>
              <a:spLocks noChangeArrowheads="1"/>
            </p:cNvSpPr>
            <p:nvPr/>
          </p:nvSpPr>
          <p:spPr bwMode="auto">
            <a:xfrm>
              <a:off x="4903653" y="3616374"/>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5" name="Oval 128"/>
            <p:cNvSpPr>
              <a:spLocks noChangeArrowheads="1"/>
            </p:cNvSpPr>
            <p:nvPr/>
          </p:nvSpPr>
          <p:spPr bwMode="auto">
            <a:xfrm>
              <a:off x="5623527" y="2953542"/>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6" name="Oval 129"/>
            <p:cNvSpPr>
              <a:spLocks noChangeArrowheads="1"/>
            </p:cNvSpPr>
            <p:nvPr/>
          </p:nvSpPr>
          <p:spPr bwMode="auto">
            <a:xfrm>
              <a:off x="6106153" y="244043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7" name="Oval 130"/>
            <p:cNvSpPr>
              <a:spLocks noChangeArrowheads="1"/>
            </p:cNvSpPr>
            <p:nvPr/>
          </p:nvSpPr>
          <p:spPr bwMode="auto">
            <a:xfrm>
              <a:off x="6795153" y="2147715"/>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8" name="Oval 131"/>
            <p:cNvSpPr>
              <a:spLocks noChangeArrowheads="1"/>
            </p:cNvSpPr>
            <p:nvPr/>
          </p:nvSpPr>
          <p:spPr bwMode="auto">
            <a:xfrm>
              <a:off x="6335277" y="2334451"/>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9" name="Oval 132"/>
            <p:cNvSpPr>
              <a:spLocks noChangeArrowheads="1"/>
            </p:cNvSpPr>
            <p:nvPr/>
          </p:nvSpPr>
          <p:spPr bwMode="auto">
            <a:xfrm>
              <a:off x="6569277" y="223856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0" name="Line 147"/>
            <p:cNvSpPr>
              <a:spLocks noChangeShapeType="1"/>
            </p:cNvSpPr>
            <p:nvPr/>
          </p:nvSpPr>
          <p:spPr bwMode="auto">
            <a:xfrm rot="10800000">
              <a:off x="2016028" y="2595210"/>
              <a:ext cx="4134000" cy="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291" name="直接连接符 115"/>
            <p:cNvCxnSpPr>
              <a:cxnSpLocks noChangeShapeType="1"/>
            </p:cNvCxnSpPr>
            <p:nvPr/>
          </p:nvCxnSpPr>
          <p:spPr bwMode="auto">
            <a:xfrm>
              <a:off x="4728153" y="1375532"/>
              <a:ext cx="234000" cy="2266077"/>
            </a:xfrm>
            <a:prstGeom prst="line">
              <a:avLst/>
            </a:prstGeom>
            <a:noFill/>
            <a:ln w="28575" algn="ctr">
              <a:solidFill>
                <a:srgbClr val="0000FF"/>
              </a:solidFill>
              <a:round/>
            </a:ln>
            <a:extLst>
              <a:ext uri="{909E8E84-426E-40DD-AFC4-6F175D3DCCD1}">
                <a14:hiddenFill xmlns:a14="http://schemas.microsoft.com/office/drawing/2010/main">
                  <a:noFill/>
                </a14:hiddenFill>
              </a:ext>
            </a:extLst>
          </p:spPr>
        </p:cxnSp>
        <p:sp>
          <p:nvSpPr>
            <p:cNvPr id="293" name="Rectangle 161"/>
            <p:cNvSpPr>
              <a:spLocks noChangeArrowheads="1"/>
            </p:cNvSpPr>
            <p:nvPr/>
          </p:nvSpPr>
          <p:spPr bwMode="auto">
            <a:xfrm>
              <a:off x="2555757" y="1801158"/>
              <a:ext cx="442000" cy="36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smtClean="0">
                  <a:ln>
                    <a:noFill/>
                  </a:ln>
                  <a:solidFill>
                    <a:sysClr val="windowText" lastClr="000000"/>
                  </a:solidFill>
                  <a:effectLst/>
                  <a:uLnTx/>
                  <a:uFillTx/>
                  <a:sym typeface="Wingdings" panose="05000000000000000000" pitchFamily="2" charset="2"/>
                </a:rPr>
                <a:t></a:t>
              </a:r>
              <a:endParaRPr kumimoji="0" lang="zh-CN" altLang="en-US" sz="2800" b="1" i="0" u="none" strike="noStrike" kern="0" cap="none" spc="0" normalizeH="0" baseline="0" noProof="0" dirty="0" smtClean="0">
                <a:ln>
                  <a:noFill/>
                </a:ln>
                <a:solidFill>
                  <a:sysClr val="windowText" lastClr="000000"/>
                </a:solidFill>
                <a:effectLst/>
                <a:uLnTx/>
                <a:uFillTx/>
              </a:endParaRPr>
            </a:p>
          </p:txBody>
        </p:sp>
        <p:sp>
          <p:nvSpPr>
            <p:cNvPr id="294" name="Oval 129"/>
            <p:cNvSpPr>
              <a:spLocks noChangeArrowheads="1"/>
            </p:cNvSpPr>
            <p:nvPr/>
          </p:nvSpPr>
          <p:spPr bwMode="auto">
            <a:xfrm>
              <a:off x="5868903" y="254978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5" name="任意多边形 134"/>
            <p:cNvSpPr/>
            <p:nvPr/>
          </p:nvSpPr>
          <p:spPr bwMode="auto">
            <a:xfrm>
              <a:off x="4952403" y="2181361"/>
              <a:ext cx="1906124" cy="148548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6" name="Rectangle 161"/>
            <p:cNvSpPr>
              <a:spLocks noChangeArrowheads="1"/>
            </p:cNvSpPr>
            <p:nvPr/>
          </p:nvSpPr>
          <p:spPr bwMode="auto">
            <a:xfrm>
              <a:off x="4545899" y="1021117"/>
              <a:ext cx="367250" cy="306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smtClean="0">
                  <a:ln>
                    <a:noFill/>
                  </a:ln>
                  <a:solidFill>
                    <a:sysClr val="windowText" lastClr="000000"/>
                  </a:solidFill>
                  <a:effectLst/>
                  <a:uLnTx/>
                  <a:uFillTx/>
                  <a:sym typeface="Wingdings" panose="05000000000000000000" pitchFamily="2" charset="2"/>
                </a:rPr>
                <a:t></a:t>
              </a:r>
              <a:endParaRPr kumimoji="0" lang="zh-CN" altLang="en-US" sz="2800" b="1" i="0" u="none" strike="noStrike" kern="0" cap="none" spc="0" normalizeH="0" baseline="0" noProof="0" dirty="0" smtClean="0">
                <a:ln>
                  <a:noFill/>
                </a:ln>
                <a:solidFill>
                  <a:sysClr val="windowText" lastClr="000000"/>
                </a:solidFill>
                <a:effectLst/>
                <a:uLnTx/>
                <a:uFillTx/>
              </a:endParaRPr>
            </a:p>
          </p:txBody>
        </p:sp>
        <p:cxnSp>
          <p:nvCxnSpPr>
            <p:cNvPr id="297" name="直接连接符 119"/>
            <p:cNvCxnSpPr>
              <a:cxnSpLocks noChangeShapeType="1"/>
            </p:cNvCxnSpPr>
            <p:nvPr/>
          </p:nvCxnSpPr>
          <p:spPr bwMode="auto">
            <a:xfrm flipH="1">
              <a:off x="7064902" y="3022518"/>
              <a:ext cx="1624" cy="694795"/>
            </a:xfrm>
            <a:prstGeom prst="line">
              <a:avLst/>
            </a:prstGeom>
            <a:noFill/>
            <a:ln w="19050" algn="ctr">
              <a:solidFill>
                <a:srgbClr val="000000"/>
              </a:solidFill>
              <a:prstDash val="dash"/>
              <a:round/>
            </a:ln>
          </p:spPr>
        </p:cxnSp>
        <p:cxnSp>
          <p:nvCxnSpPr>
            <p:cNvPr id="298" name="直接连接符 121"/>
            <p:cNvCxnSpPr>
              <a:cxnSpLocks noChangeShapeType="1"/>
            </p:cNvCxnSpPr>
            <p:nvPr/>
          </p:nvCxnSpPr>
          <p:spPr bwMode="auto">
            <a:xfrm>
              <a:off x="2032278" y="3005695"/>
              <a:ext cx="5676125" cy="0"/>
            </a:xfrm>
            <a:prstGeom prst="line">
              <a:avLst/>
            </a:prstGeom>
            <a:noFill/>
            <a:ln w="19050" algn="ctr">
              <a:solidFill>
                <a:srgbClr val="000000"/>
              </a:solidFill>
              <a:prstDash val="dash"/>
              <a:round/>
            </a:ln>
          </p:spPr>
        </p:cxnSp>
        <p:sp>
          <p:nvSpPr>
            <p:cNvPr id="299" name="Oval 130"/>
            <p:cNvSpPr>
              <a:spLocks noChangeArrowheads="1"/>
            </p:cNvSpPr>
            <p:nvPr/>
          </p:nvSpPr>
          <p:spPr bwMode="auto">
            <a:xfrm>
              <a:off x="7021027" y="2961955"/>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0" name="Line 24"/>
            <p:cNvSpPr>
              <a:spLocks noChangeShapeType="1"/>
            </p:cNvSpPr>
            <p:nvPr/>
          </p:nvSpPr>
          <p:spPr bwMode="auto">
            <a:xfrm>
              <a:off x="7532902" y="363992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1" name="Line 22"/>
            <p:cNvSpPr>
              <a:spLocks noChangeShapeType="1"/>
            </p:cNvSpPr>
            <p:nvPr/>
          </p:nvSpPr>
          <p:spPr bwMode="auto">
            <a:xfrm>
              <a:off x="7295652" y="3644974"/>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2" name="Text Box 87"/>
            <p:cNvSpPr txBox="1">
              <a:spLocks noChangeArrowheads="1"/>
            </p:cNvSpPr>
            <p:nvPr/>
          </p:nvSpPr>
          <p:spPr bwMode="auto">
            <a:xfrm>
              <a:off x="7311902" y="375432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24</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03" name="Line 22"/>
            <p:cNvSpPr>
              <a:spLocks noChangeShapeType="1"/>
            </p:cNvSpPr>
            <p:nvPr/>
          </p:nvSpPr>
          <p:spPr bwMode="auto">
            <a:xfrm>
              <a:off x="7776652" y="3653385"/>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04" name="直接连接符 134"/>
            <p:cNvCxnSpPr>
              <a:cxnSpLocks noChangeShapeType="1"/>
              <a:stCxn id="295" idx="4"/>
              <a:endCxn id="299" idx="3"/>
            </p:cNvCxnSpPr>
            <p:nvPr/>
          </p:nvCxnSpPr>
          <p:spPr bwMode="auto">
            <a:xfrm>
              <a:off x="6856903" y="2181361"/>
              <a:ext cx="204750" cy="832745"/>
            </a:xfrm>
            <a:prstGeom prst="line">
              <a:avLst/>
            </a:prstGeom>
            <a:noFill/>
            <a:ln w="28575" algn="ctr">
              <a:solidFill>
                <a:srgbClr val="0000FF"/>
              </a:solidFill>
              <a:round/>
            </a:ln>
          </p:spPr>
        </p:cxnSp>
        <p:sp>
          <p:nvSpPr>
            <p:cNvPr id="305" name="Text Box 206"/>
            <p:cNvSpPr txBox="1">
              <a:spLocks noChangeArrowheads="1"/>
            </p:cNvSpPr>
            <p:nvPr/>
          </p:nvSpPr>
          <p:spPr bwMode="auto">
            <a:xfrm rot="20070649">
              <a:off x="5809549" y="2010746"/>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拥塞避免</a:t>
              </a:r>
              <a:endParaRPr kumimoji="1" lang="zh-CN" altLang="en-US"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06" name="Text Box 206"/>
            <p:cNvSpPr txBox="1">
              <a:spLocks noChangeArrowheads="1"/>
            </p:cNvSpPr>
            <p:nvPr/>
          </p:nvSpPr>
          <p:spPr bwMode="auto">
            <a:xfrm rot="20205303">
              <a:off x="2990278" y="147156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拥塞避免</a:t>
              </a:r>
              <a:endParaRPr kumimoji="1" lang="zh-CN" altLang="en-US"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07" name="TextBox 147"/>
            <p:cNvSpPr txBox="1">
              <a:spLocks noChangeArrowheads="1"/>
            </p:cNvSpPr>
            <p:nvPr/>
          </p:nvSpPr>
          <p:spPr bwMode="auto">
            <a:xfrm>
              <a:off x="5542277" y="2191455"/>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endParaRPr kumimoji="1" lang="zh-CN" altLang="en-US" sz="2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08" name="矩形 150"/>
            <p:cNvSpPr>
              <a:spLocks noChangeArrowheads="1"/>
            </p:cNvSpPr>
            <p:nvPr/>
          </p:nvSpPr>
          <p:spPr bwMode="auto">
            <a:xfrm>
              <a:off x="2298778" y="3596186"/>
              <a:ext cx="2575625" cy="126174"/>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9" name="TextBox 148"/>
            <p:cNvSpPr txBox="1">
              <a:spLocks noChangeArrowheads="1"/>
            </p:cNvSpPr>
            <p:nvPr/>
          </p:nvSpPr>
          <p:spPr bwMode="auto">
            <a:xfrm>
              <a:off x="6720403" y="176582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endParaRPr kumimoji="1" lang="zh-CN" altLang="en-US" sz="2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11" name="矩形 151"/>
            <p:cNvSpPr>
              <a:spLocks noChangeArrowheads="1"/>
            </p:cNvSpPr>
            <p:nvPr/>
          </p:nvSpPr>
          <p:spPr bwMode="auto">
            <a:xfrm>
              <a:off x="7237152" y="3596186"/>
              <a:ext cx="607750" cy="114397"/>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12" name="直接连接符 153"/>
            <p:cNvCxnSpPr>
              <a:cxnSpLocks noChangeShapeType="1"/>
            </p:cNvCxnSpPr>
            <p:nvPr/>
          </p:nvCxnSpPr>
          <p:spPr bwMode="auto">
            <a:xfrm flipV="1">
              <a:off x="5903027" y="2630538"/>
              <a:ext cx="11376" cy="1043034"/>
            </a:xfrm>
            <a:prstGeom prst="line">
              <a:avLst/>
            </a:prstGeom>
            <a:noFill/>
            <a:ln w="19050" algn="ctr">
              <a:solidFill>
                <a:srgbClr val="000000"/>
              </a:solidFill>
              <a:prstDash val="dash"/>
              <a:round/>
            </a:ln>
          </p:spPr>
        </p:cxnSp>
        <p:cxnSp>
          <p:nvCxnSpPr>
            <p:cNvPr id="313" name="直接连接符 157"/>
            <p:cNvCxnSpPr>
              <a:cxnSpLocks noChangeShapeType="1"/>
            </p:cNvCxnSpPr>
            <p:nvPr/>
          </p:nvCxnSpPr>
          <p:spPr bwMode="auto">
            <a:xfrm flipV="1">
              <a:off x="6832527" y="2253700"/>
              <a:ext cx="11376" cy="1520811"/>
            </a:xfrm>
            <a:prstGeom prst="line">
              <a:avLst/>
            </a:prstGeom>
            <a:noFill/>
            <a:ln w="19050" algn="ctr">
              <a:solidFill>
                <a:srgbClr val="000000"/>
              </a:solidFill>
              <a:prstDash val="dash"/>
              <a:round/>
            </a:ln>
          </p:spPr>
        </p:cxnSp>
        <p:cxnSp>
          <p:nvCxnSpPr>
            <p:cNvPr id="314" name="直接连接符 141"/>
            <p:cNvCxnSpPr>
              <a:cxnSpLocks noChangeShapeType="1"/>
            </p:cNvCxnSpPr>
            <p:nvPr/>
          </p:nvCxnSpPr>
          <p:spPr bwMode="auto">
            <a:xfrm flipV="1">
              <a:off x="7001527" y="2475765"/>
              <a:ext cx="1248000" cy="560211"/>
            </a:xfrm>
            <a:prstGeom prst="line">
              <a:avLst/>
            </a:prstGeom>
            <a:noFill/>
            <a:ln w="28575" algn="ctr">
              <a:solidFill>
                <a:srgbClr val="0000FF"/>
              </a:solidFill>
              <a:round/>
            </a:ln>
          </p:spPr>
        </p:cxnSp>
        <p:sp>
          <p:nvSpPr>
            <p:cNvPr id="315" name="Oval 202"/>
            <p:cNvSpPr>
              <a:spLocks noChangeArrowheads="1"/>
            </p:cNvSpPr>
            <p:nvPr/>
          </p:nvSpPr>
          <p:spPr bwMode="auto">
            <a:xfrm>
              <a:off x="7724652" y="2655773"/>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6" name="Oval 130"/>
            <p:cNvSpPr>
              <a:spLocks noChangeArrowheads="1"/>
            </p:cNvSpPr>
            <p:nvPr/>
          </p:nvSpPr>
          <p:spPr bwMode="auto">
            <a:xfrm>
              <a:off x="7251777" y="285596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7" name="Oval 130"/>
            <p:cNvSpPr>
              <a:spLocks noChangeArrowheads="1"/>
            </p:cNvSpPr>
            <p:nvPr/>
          </p:nvSpPr>
          <p:spPr bwMode="auto">
            <a:xfrm>
              <a:off x="7490652" y="2758394"/>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8" name="TextBox 149"/>
            <p:cNvSpPr txBox="1">
              <a:spLocks noChangeArrowheads="1"/>
            </p:cNvSpPr>
            <p:nvPr/>
          </p:nvSpPr>
          <p:spPr bwMode="auto">
            <a:xfrm>
              <a:off x="6795153" y="298718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endParaRPr kumimoji="1" lang="zh-CN" altLang="en-US" sz="2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19" name="Oval 202"/>
            <p:cNvSpPr>
              <a:spLocks noChangeArrowheads="1"/>
            </p:cNvSpPr>
            <p:nvPr/>
          </p:nvSpPr>
          <p:spPr bwMode="auto">
            <a:xfrm>
              <a:off x="7966777" y="2531282"/>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20" name="直接连接符 117"/>
            <p:cNvCxnSpPr>
              <a:cxnSpLocks noChangeShapeType="1"/>
            </p:cNvCxnSpPr>
            <p:nvPr/>
          </p:nvCxnSpPr>
          <p:spPr bwMode="auto">
            <a:xfrm flipH="1">
              <a:off x="4726527" y="1506753"/>
              <a:ext cx="4876" cy="2200466"/>
            </a:xfrm>
            <a:prstGeom prst="line">
              <a:avLst/>
            </a:prstGeom>
            <a:noFill/>
            <a:ln w="19050" algn="ctr">
              <a:solidFill>
                <a:srgbClr val="000000"/>
              </a:solidFill>
              <a:prstDash val="dash"/>
              <a:round/>
            </a:ln>
            <a:extLst>
              <a:ext uri="{909E8E84-426E-40DD-AFC4-6F175D3DCCD1}">
                <a14:hiddenFill xmlns:a14="http://schemas.microsoft.com/office/drawing/2010/main">
                  <a:noFill/>
                </a14:hiddenFill>
              </a:ext>
            </a:extLst>
          </p:spPr>
        </p:cxnSp>
        <p:cxnSp>
          <p:nvCxnSpPr>
            <p:cNvPr id="321" name="直接连接符 119"/>
            <p:cNvCxnSpPr>
              <a:cxnSpLocks noChangeShapeType="1"/>
            </p:cNvCxnSpPr>
            <p:nvPr/>
          </p:nvCxnSpPr>
          <p:spPr bwMode="auto">
            <a:xfrm>
              <a:off x="2854527" y="2309217"/>
              <a:ext cx="0" cy="1384543"/>
            </a:xfrm>
            <a:prstGeom prst="line">
              <a:avLst/>
            </a:prstGeom>
            <a:noFill/>
            <a:ln w="19050" algn="ctr">
              <a:solidFill>
                <a:srgbClr val="000000"/>
              </a:solidFill>
              <a:prstDash val="dash"/>
              <a:round/>
            </a:ln>
            <a:extLst>
              <a:ext uri="{909E8E84-426E-40DD-AFC4-6F175D3DCCD1}">
                <a14:hiddenFill xmlns:a14="http://schemas.microsoft.com/office/drawing/2010/main">
                  <a:noFill/>
                </a14:hiddenFill>
              </a:ext>
            </a:extLst>
          </p:spPr>
        </p:cxnSp>
        <p:sp>
          <p:nvSpPr>
            <p:cNvPr id="249" name="Text Box 91"/>
            <p:cNvSpPr txBox="1">
              <a:spLocks noChangeArrowheads="1"/>
            </p:cNvSpPr>
            <p:nvPr/>
          </p:nvSpPr>
          <p:spPr bwMode="auto">
            <a:xfrm>
              <a:off x="1647153" y="3187385"/>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4</a:t>
              </a:r>
              <a:endParaRPr kumimoji="1" lang="en-US" altLang="zh-CN" sz="20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276" name="Line 167"/>
          <p:cNvSpPr>
            <a:spLocks noChangeShapeType="1"/>
          </p:cNvSpPr>
          <p:nvPr/>
        </p:nvSpPr>
        <p:spPr bwMode="auto">
          <a:xfrm>
            <a:off x="4224815" y="1013992"/>
            <a:ext cx="440153" cy="326776"/>
          </a:xfrm>
          <a:prstGeom prst="line">
            <a:avLst/>
          </a:prstGeom>
          <a:noFill/>
          <a:ln w="76200">
            <a:solidFill>
              <a:srgbClr val="FF0000">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21" name="Text Box 101"/>
          <p:cNvSpPr txBox="1">
            <a:spLocks noChangeArrowheads="1"/>
          </p:cNvSpPr>
          <p:nvPr/>
        </p:nvSpPr>
        <p:spPr bwMode="auto">
          <a:xfrm>
            <a:off x="842392" y="4293096"/>
            <a:ext cx="865501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r>
              <a:rPr kumimoji="0" lang="zh-CN" altLang="zh-CN" sz="2800" dirty="0" smtClean="0">
                <a:solidFill>
                  <a:srgbClr val="000099"/>
                </a:solidFill>
                <a:latin typeface="Arial" panose="020B0604020202020204" pitchFamily="34" charset="0"/>
                <a:ea typeface="黑体" panose="02010609060101010101" pitchFamily="2" charset="-122"/>
              </a:rPr>
              <a:t>当</a:t>
            </a:r>
            <a:r>
              <a:rPr kumimoji="0" lang="zh-CN" altLang="zh-CN" sz="2800" dirty="0">
                <a:solidFill>
                  <a:srgbClr val="000099"/>
                </a:solidFill>
                <a:latin typeface="Arial" panose="020B0604020202020204" pitchFamily="34" charset="0"/>
                <a:ea typeface="黑体" panose="02010609060101010101" pitchFamily="2" charset="-122"/>
              </a:rPr>
              <a:t>拥塞</a:t>
            </a:r>
            <a:r>
              <a:rPr kumimoji="0" lang="zh-CN" altLang="zh-CN" sz="2800" dirty="0" smtClean="0">
                <a:solidFill>
                  <a:srgbClr val="000099"/>
                </a:solidFill>
                <a:latin typeface="Arial" panose="020B0604020202020204" pitchFamily="34" charset="0"/>
                <a:ea typeface="黑体" panose="02010609060101010101" pitchFamily="2" charset="-122"/>
              </a:rPr>
              <a:t>窗口</a:t>
            </a:r>
            <a:r>
              <a:rPr kumimoji="0" lang="en-US" altLang="zh-CN" sz="2800" dirty="0" smtClean="0">
                <a:solidFill>
                  <a:srgbClr val="000099"/>
                </a:solidFill>
                <a:latin typeface="Arial" panose="020B0604020202020204" pitchFamily="34" charset="0"/>
                <a:ea typeface="黑体" panose="02010609060101010101" pitchFamily="2" charset="-122"/>
              </a:rPr>
              <a:t> </a:t>
            </a:r>
            <a:r>
              <a:rPr kumimoji="0" lang="en-US" altLang="zh-CN" sz="2800" dirty="0" err="1" smtClean="0">
                <a:solidFill>
                  <a:srgbClr val="000099"/>
                </a:solidFill>
                <a:latin typeface="Arial" panose="020B0604020202020204" pitchFamily="34" charset="0"/>
                <a:ea typeface="黑体" panose="02010609060101010101" pitchFamily="2" charset="-122"/>
              </a:rPr>
              <a:t>cwnd</a:t>
            </a:r>
            <a:r>
              <a:rPr kumimoji="0" lang="en-US" altLang="zh-CN" sz="2800" dirty="0" smtClean="0">
                <a:solidFill>
                  <a:srgbClr val="000099"/>
                </a:solidFill>
                <a:latin typeface="Arial" panose="020B0604020202020204" pitchFamily="34" charset="0"/>
                <a:ea typeface="黑体" panose="02010609060101010101" pitchFamily="2" charset="-122"/>
              </a:rPr>
              <a:t> </a:t>
            </a:r>
            <a:r>
              <a:rPr kumimoji="0" lang="en-US" altLang="zh-CN" sz="2800" dirty="0">
                <a:solidFill>
                  <a:srgbClr val="000099"/>
                </a:solidFill>
                <a:latin typeface="Arial" panose="020B0604020202020204" pitchFamily="34" charset="0"/>
                <a:ea typeface="黑体" panose="02010609060101010101" pitchFamily="2" charset="-122"/>
              </a:rPr>
              <a:t>= </a:t>
            </a:r>
            <a:r>
              <a:rPr kumimoji="0" lang="en-US" altLang="zh-CN" sz="2800" dirty="0" smtClean="0">
                <a:solidFill>
                  <a:srgbClr val="000099"/>
                </a:solidFill>
                <a:latin typeface="Arial" panose="020B0604020202020204" pitchFamily="34" charset="0"/>
                <a:ea typeface="黑体" panose="02010609060101010101" pitchFamily="2" charset="-122"/>
              </a:rPr>
              <a:t>24 </a:t>
            </a:r>
            <a:r>
              <a:rPr kumimoji="0" lang="zh-CN" altLang="zh-CN" sz="2800" dirty="0" smtClean="0">
                <a:solidFill>
                  <a:srgbClr val="000099"/>
                </a:solidFill>
                <a:latin typeface="Arial" panose="020B0604020202020204" pitchFamily="34" charset="0"/>
                <a:ea typeface="黑体" panose="02010609060101010101" pitchFamily="2" charset="-122"/>
              </a:rPr>
              <a:t>时</a:t>
            </a:r>
            <a:r>
              <a:rPr kumimoji="0" lang="zh-CN" altLang="zh-CN" sz="2800" dirty="0">
                <a:solidFill>
                  <a:srgbClr val="000099"/>
                </a:solidFill>
                <a:latin typeface="Arial" panose="020B0604020202020204" pitchFamily="34" charset="0"/>
                <a:ea typeface="黑体" panose="02010609060101010101" pitchFamily="2" charset="-122"/>
              </a:rPr>
              <a:t>，网络出现了</a:t>
            </a:r>
            <a:r>
              <a:rPr kumimoji="0" lang="zh-CN" altLang="zh-CN" sz="2800" dirty="0">
                <a:solidFill>
                  <a:srgbClr val="FF0000"/>
                </a:solidFill>
                <a:latin typeface="Arial" panose="020B0604020202020204" pitchFamily="34" charset="0"/>
                <a:ea typeface="黑体" panose="02010609060101010101" pitchFamily="2" charset="-122"/>
              </a:rPr>
              <a:t>超时</a:t>
            </a:r>
            <a:r>
              <a:rPr kumimoji="0" lang="zh-CN" altLang="zh-CN" sz="2800" dirty="0">
                <a:solidFill>
                  <a:srgbClr val="000099"/>
                </a:solidFill>
                <a:latin typeface="Arial" panose="020B0604020202020204" pitchFamily="34" charset="0"/>
                <a:ea typeface="黑体" panose="02010609060101010101" pitchFamily="2" charset="-122"/>
              </a:rPr>
              <a:t>（图中的点</a:t>
            </a:r>
            <a:r>
              <a:rPr kumimoji="0" lang="en-US" altLang="zh-CN" sz="2800" dirty="0">
                <a:solidFill>
                  <a:srgbClr val="000099"/>
                </a:solidFill>
                <a:latin typeface="Arial" panose="020B0604020202020204" pitchFamily="34" charset="0"/>
                <a:ea typeface="黑体" panose="02010609060101010101" pitchFamily="2" charset="-122"/>
                <a:sym typeface="Wingdings" panose="05000000000000000000"/>
              </a:rPr>
              <a:t></a:t>
            </a:r>
            <a:r>
              <a:rPr kumimoji="0" lang="zh-CN" altLang="zh-CN" sz="2800" dirty="0">
                <a:solidFill>
                  <a:srgbClr val="000099"/>
                </a:solidFill>
                <a:latin typeface="Arial" panose="020B0604020202020204" pitchFamily="34" charset="0"/>
                <a:ea typeface="黑体" panose="02010609060101010101" pitchFamily="2" charset="-122"/>
              </a:rPr>
              <a:t>），发送方判断为网络拥塞。于是</a:t>
            </a:r>
            <a:r>
              <a:rPr kumimoji="0" lang="zh-CN" altLang="zh-CN" sz="2800" dirty="0">
                <a:solidFill>
                  <a:srgbClr val="FF0000"/>
                </a:solidFill>
                <a:latin typeface="Arial" panose="020B0604020202020204" pitchFamily="34" charset="0"/>
                <a:ea typeface="黑体" panose="02010609060101010101" pitchFamily="2" charset="-122"/>
              </a:rPr>
              <a:t>调整</a:t>
            </a:r>
            <a:r>
              <a:rPr kumimoji="0" lang="zh-CN" altLang="zh-CN" sz="2800" dirty="0" smtClean="0">
                <a:solidFill>
                  <a:srgbClr val="FF0000"/>
                </a:solidFill>
                <a:latin typeface="Arial" panose="020B0604020202020204" pitchFamily="34" charset="0"/>
                <a:ea typeface="黑体" panose="02010609060101010101" pitchFamily="2" charset="-122"/>
              </a:rPr>
              <a:t>门限值</a:t>
            </a:r>
            <a:r>
              <a:rPr kumimoji="0" lang="en-US" altLang="zh-CN" sz="2800" dirty="0" smtClean="0">
                <a:solidFill>
                  <a:srgbClr val="FF0000"/>
                </a:solidFill>
                <a:latin typeface="Arial" panose="020B0604020202020204" pitchFamily="34" charset="0"/>
                <a:ea typeface="黑体" panose="02010609060101010101" pitchFamily="2" charset="-122"/>
              </a:rPr>
              <a:t> </a:t>
            </a:r>
            <a:r>
              <a:rPr kumimoji="0" lang="en-US" altLang="zh-CN" sz="2800" dirty="0" err="1" smtClean="0">
                <a:solidFill>
                  <a:srgbClr val="000099"/>
                </a:solidFill>
                <a:latin typeface="Arial" panose="020B0604020202020204" pitchFamily="34" charset="0"/>
                <a:ea typeface="黑体" panose="02010609060101010101" pitchFamily="2" charset="-122"/>
              </a:rPr>
              <a:t>ssthresh</a:t>
            </a:r>
            <a:r>
              <a:rPr kumimoji="0" lang="en-US" altLang="zh-CN" sz="2800" dirty="0" smtClean="0">
                <a:solidFill>
                  <a:srgbClr val="000099"/>
                </a:solidFill>
                <a:latin typeface="Arial" panose="020B0604020202020204" pitchFamily="34" charset="0"/>
                <a:ea typeface="黑体" panose="02010609060101010101" pitchFamily="2" charset="-122"/>
              </a:rPr>
              <a:t> </a:t>
            </a:r>
            <a:r>
              <a:rPr kumimoji="0" lang="en-US" altLang="zh-CN" sz="2800" dirty="0">
                <a:solidFill>
                  <a:srgbClr val="000099"/>
                </a:solidFill>
                <a:latin typeface="Arial" panose="020B0604020202020204" pitchFamily="34" charset="0"/>
                <a:ea typeface="黑体" panose="02010609060101010101" pitchFamily="2" charset="-122"/>
              </a:rPr>
              <a:t>= </a:t>
            </a:r>
            <a:r>
              <a:rPr kumimoji="0" lang="en-US" altLang="zh-CN" sz="2800" dirty="0" err="1">
                <a:solidFill>
                  <a:srgbClr val="000099"/>
                </a:solidFill>
                <a:latin typeface="Arial" panose="020B0604020202020204" pitchFamily="34" charset="0"/>
                <a:ea typeface="黑体" panose="02010609060101010101" pitchFamily="2" charset="-122"/>
              </a:rPr>
              <a:t>cwnd</a:t>
            </a:r>
            <a:r>
              <a:rPr kumimoji="0" lang="en-US" altLang="zh-CN" sz="2800" dirty="0">
                <a:solidFill>
                  <a:srgbClr val="000099"/>
                </a:solidFill>
                <a:latin typeface="Arial" panose="020B0604020202020204" pitchFamily="34" charset="0"/>
                <a:ea typeface="黑体" panose="02010609060101010101" pitchFamily="2" charset="-122"/>
              </a:rPr>
              <a:t> / 2 = 12</a:t>
            </a:r>
            <a:r>
              <a:rPr kumimoji="0" lang="zh-CN" altLang="zh-CN" sz="2800" dirty="0">
                <a:solidFill>
                  <a:srgbClr val="000099"/>
                </a:solidFill>
                <a:latin typeface="Arial" panose="020B0604020202020204" pitchFamily="34" charset="0"/>
                <a:ea typeface="黑体" panose="02010609060101010101" pitchFamily="2" charset="-122"/>
              </a:rPr>
              <a:t>，同时设置拥塞</a:t>
            </a:r>
            <a:r>
              <a:rPr kumimoji="0" lang="zh-CN" altLang="zh-CN" sz="2800" dirty="0" smtClean="0">
                <a:solidFill>
                  <a:srgbClr val="000099"/>
                </a:solidFill>
                <a:latin typeface="Arial" panose="020B0604020202020204" pitchFamily="34" charset="0"/>
                <a:ea typeface="黑体" panose="02010609060101010101" pitchFamily="2" charset="-122"/>
              </a:rPr>
              <a:t>窗口</a:t>
            </a:r>
            <a:r>
              <a:rPr kumimoji="0" lang="en-US" altLang="zh-CN" sz="2800" dirty="0" smtClean="0">
                <a:solidFill>
                  <a:srgbClr val="000099"/>
                </a:solidFill>
                <a:latin typeface="Arial" panose="020B0604020202020204" pitchFamily="34" charset="0"/>
                <a:ea typeface="黑体" panose="02010609060101010101" pitchFamily="2" charset="-122"/>
              </a:rPr>
              <a:t> </a:t>
            </a:r>
            <a:r>
              <a:rPr kumimoji="0" lang="en-US" altLang="zh-CN" sz="2800" dirty="0" err="1" smtClean="0">
                <a:solidFill>
                  <a:srgbClr val="000099"/>
                </a:solidFill>
                <a:latin typeface="Arial" panose="020B0604020202020204" pitchFamily="34" charset="0"/>
                <a:ea typeface="黑体" panose="02010609060101010101" pitchFamily="2" charset="-122"/>
              </a:rPr>
              <a:t>cwnd</a:t>
            </a:r>
            <a:r>
              <a:rPr kumimoji="0" lang="en-US" altLang="zh-CN" sz="2800" dirty="0" smtClean="0">
                <a:solidFill>
                  <a:srgbClr val="000099"/>
                </a:solidFill>
                <a:latin typeface="Arial" panose="020B0604020202020204" pitchFamily="34" charset="0"/>
                <a:ea typeface="黑体" panose="02010609060101010101" pitchFamily="2" charset="-122"/>
              </a:rPr>
              <a:t> = </a:t>
            </a:r>
            <a:r>
              <a:rPr kumimoji="0" lang="en-US" altLang="zh-CN" sz="2800" dirty="0">
                <a:solidFill>
                  <a:srgbClr val="000099"/>
                </a:solidFill>
                <a:latin typeface="Arial" panose="020B0604020202020204" pitchFamily="34" charset="0"/>
                <a:ea typeface="黑体" panose="02010609060101010101" pitchFamily="2" charset="-122"/>
              </a:rPr>
              <a:t>1</a:t>
            </a:r>
            <a:r>
              <a:rPr kumimoji="0" lang="zh-CN" altLang="zh-CN" sz="2800" dirty="0">
                <a:solidFill>
                  <a:srgbClr val="000099"/>
                </a:solidFill>
                <a:latin typeface="Arial" panose="020B0604020202020204" pitchFamily="34" charset="0"/>
                <a:ea typeface="黑体" panose="02010609060101010101" pitchFamily="2" charset="-122"/>
              </a:rPr>
              <a:t>，进入</a:t>
            </a:r>
            <a:r>
              <a:rPr kumimoji="0" lang="zh-CN" altLang="zh-CN" sz="2800" dirty="0">
                <a:solidFill>
                  <a:srgbClr val="FF0000"/>
                </a:solidFill>
                <a:latin typeface="Arial" panose="020B0604020202020204" pitchFamily="34" charset="0"/>
                <a:ea typeface="黑体" panose="02010609060101010101" pitchFamily="2" charset="-122"/>
              </a:rPr>
              <a:t>慢开始</a:t>
            </a:r>
            <a:r>
              <a:rPr kumimoji="0" lang="zh-CN" altLang="zh-CN" sz="2800" dirty="0">
                <a:solidFill>
                  <a:srgbClr val="000099"/>
                </a:solidFill>
                <a:latin typeface="Arial" panose="020B0604020202020204" pitchFamily="34" charset="0"/>
                <a:ea typeface="黑体" panose="02010609060101010101" pitchFamily="2" charset="-122"/>
              </a:rPr>
              <a:t>阶段</a:t>
            </a:r>
            <a:r>
              <a:rPr kumimoji="0" lang="zh-CN" altLang="zh-CN" sz="2800" dirty="0" smtClean="0">
                <a:solidFill>
                  <a:srgbClr val="000099"/>
                </a:solidFill>
                <a:latin typeface="Arial" panose="020B0604020202020204" pitchFamily="34" charset="0"/>
                <a:ea typeface="黑体" panose="02010609060101010101" pitchFamily="2" charset="-122"/>
              </a:rPr>
              <a:t>。</a:t>
            </a:r>
            <a:endParaRPr kumimoji="0" lang="zh-CN" altLang="zh-CN" sz="2800" dirty="0">
              <a:solidFill>
                <a:srgbClr val="000099"/>
              </a:solidFill>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txBox="1">
            <a:spLocks noChangeArrowheads="1"/>
          </p:cNvSpPr>
          <p:nvPr/>
        </p:nvSpPr>
        <p:spPr bwMode="auto">
          <a:xfrm>
            <a:off x="417512" y="152400"/>
            <a:ext cx="9144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2pPr>
            <a:lvl3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3pPr>
            <a:lvl4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4pPr>
            <a:lvl5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0" cap="none" spc="0" normalizeH="0" baseline="0" noProof="0" smtClean="0">
                <a:ln>
                  <a:noFill/>
                </a:ln>
                <a:solidFill>
                  <a:srgbClr val="333399"/>
                </a:solidFill>
                <a:effectLst/>
                <a:uLnTx/>
                <a:uFillTx/>
                <a:latin typeface="Tahoma" panose="020B0604030504040204"/>
                <a:ea typeface="黑体" panose="02010609060101010101" pitchFamily="2" charset="-122"/>
                <a:cs typeface="+mj-cs"/>
              </a:rPr>
              <a:t>慢开始和拥塞避免算法的实现举例 </a:t>
            </a:r>
            <a:endParaRPr kumimoji="1" lang="zh-CN" altLang="en-US" sz="3200" b="1" i="0" u="none" strike="noStrike" kern="0" cap="none" spc="0" normalizeH="0" baseline="0" noProof="0" smtClean="0">
              <a:ln>
                <a:noFill/>
              </a:ln>
              <a:solidFill>
                <a:srgbClr val="333399"/>
              </a:solidFill>
              <a:effectLst/>
              <a:uLnTx/>
              <a:uFillTx/>
              <a:latin typeface="Tahoma" panose="020B0604030504040204"/>
              <a:ea typeface="黑体" panose="02010609060101010101" pitchFamily="2" charset="-122"/>
              <a:cs typeface="+mj-cs"/>
            </a:endParaRPr>
          </a:p>
        </p:txBody>
      </p:sp>
      <p:grpSp>
        <p:nvGrpSpPr>
          <p:cNvPr id="3" name="组合 2"/>
          <p:cNvGrpSpPr/>
          <p:nvPr/>
        </p:nvGrpSpPr>
        <p:grpSpPr>
          <a:xfrm>
            <a:off x="272479" y="836711"/>
            <a:ext cx="9536759" cy="3321087"/>
            <a:chOff x="272479" y="836711"/>
            <a:chExt cx="9536759" cy="3321087"/>
          </a:xfrm>
        </p:grpSpPr>
        <p:sp>
          <p:nvSpPr>
            <p:cNvPr id="103" name="Text Box 140"/>
            <p:cNvSpPr txBox="1">
              <a:spLocks noChangeArrowheads="1"/>
            </p:cNvSpPr>
            <p:nvPr/>
          </p:nvSpPr>
          <p:spPr bwMode="auto">
            <a:xfrm>
              <a:off x="4863078" y="985683"/>
              <a:ext cx="115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rPr>
                <a:t>超时</a:t>
              </a:r>
              <a:endParaRPr kumimoji="1" lang="zh-CN" altLang="en-US" sz="2000" b="1" i="0" u="none" strike="noStrike" kern="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endParaRPr>
            </a:p>
          </p:txBody>
        </p:sp>
        <p:sp>
          <p:nvSpPr>
            <p:cNvPr id="104" name="Line 2"/>
            <p:cNvSpPr>
              <a:spLocks noChangeShapeType="1"/>
            </p:cNvSpPr>
            <p:nvPr/>
          </p:nvSpPr>
          <p:spPr bwMode="auto">
            <a:xfrm flipV="1">
              <a:off x="1920153" y="3803111"/>
              <a:ext cx="6358624" cy="5046"/>
            </a:xfrm>
            <a:prstGeom prst="line">
              <a:avLst/>
            </a:prstGeom>
            <a:noFill/>
            <a:ln w="19050">
              <a:solidFill>
                <a:srgbClr val="000000"/>
              </a:solidFill>
              <a:rou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05" name="Line 3"/>
            <p:cNvSpPr>
              <a:spLocks noChangeShapeType="1"/>
            </p:cNvSpPr>
            <p:nvPr/>
          </p:nvSpPr>
          <p:spPr bwMode="auto">
            <a:xfrm>
              <a:off x="1918528" y="1177019"/>
              <a:ext cx="1626" cy="2631138"/>
            </a:xfrm>
            <a:prstGeom prst="line">
              <a:avLst/>
            </a:prstGeom>
            <a:noFill/>
            <a:ln w="19050">
              <a:solidFill>
                <a:srgbClr val="000000"/>
              </a:solidFill>
              <a:round/>
              <a:head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06" name="Line 4"/>
            <p:cNvSpPr>
              <a:spLocks noChangeShapeType="1"/>
            </p:cNvSpPr>
            <p:nvPr/>
          </p:nvSpPr>
          <p:spPr bwMode="auto">
            <a:xfrm>
              <a:off x="2154153" y="3727407"/>
              <a:ext cx="0" cy="8075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8" name="Line 5"/>
            <p:cNvSpPr>
              <a:spLocks noChangeShapeType="1"/>
            </p:cNvSpPr>
            <p:nvPr/>
          </p:nvSpPr>
          <p:spPr bwMode="auto">
            <a:xfrm>
              <a:off x="238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9" name="Line 6"/>
            <p:cNvSpPr>
              <a:spLocks noChangeShapeType="1"/>
            </p:cNvSpPr>
            <p:nvPr/>
          </p:nvSpPr>
          <p:spPr bwMode="auto">
            <a:xfrm>
              <a:off x="262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0" name="Line 7"/>
            <p:cNvSpPr>
              <a:spLocks noChangeShapeType="1"/>
            </p:cNvSpPr>
            <p:nvPr/>
          </p:nvSpPr>
          <p:spPr bwMode="auto">
            <a:xfrm>
              <a:off x="285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1" name="Line 8"/>
            <p:cNvSpPr>
              <a:spLocks noChangeShapeType="1"/>
            </p:cNvSpPr>
            <p:nvPr/>
          </p:nvSpPr>
          <p:spPr bwMode="auto">
            <a:xfrm>
              <a:off x="309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2" name="Line 9"/>
            <p:cNvSpPr>
              <a:spLocks noChangeShapeType="1"/>
            </p:cNvSpPr>
            <p:nvPr/>
          </p:nvSpPr>
          <p:spPr bwMode="auto">
            <a:xfrm>
              <a:off x="332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3" name="Line 10"/>
            <p:cNvSpPr>
              <a:spLocks noChangeShapeType="1"/>
            </p:cNvSpPr>
            <p:nvPr/>
          </p:nvSpPr>
          <p:spPr bwMode="auto">
            <a:xfrm>
              <a:off x="355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4" name="Line 11"/>
            <p:cNvSpPr>
              <a:spLocks noChangeShapeType="1"/>
            </p:cNvSpPr>
            <p:nvPr/>
          </p:nvSpPr>
          <p:spPr bwMode="auto">
            <a:xfrm>
              <a:off x="379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5" name="Line 12"/>
            <p:cNvSpPr>
              <a:spLocks noChangeShapeType="1"/>
            </p:cNvSpPr>
            <p:nvPr/>
          </p:nvSpPr>
          <p:spPr bwMode="auto">
            <a:xfrm>
              <a:off x="402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6" name="Line 13"/>
            <p:cNvSpPr>
              <a:spLocks noChangeShapeType="1"/>
            </p:cNvSpPr>
            <p:nvPr/>
          </p:nvSpPr>
          <p:spPr bwMode="auto">
            <a:xfrm>
              <a:off x="426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7" name="Line 14"/>
            <p:cNvSpPr>
              <a:spLocks noChangeShapeType="1"/>
            </p:cNvSpPr>
            <p:nvPr/>
          </p:nvSpPr>
          <p:spPr bwMode="auto">
            <a:xfrm>
              <a:off x="449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8" name="Line 15"/>
            <p:cNvSpPr>
              <a:spLocks noChangeShapeType="1"/>
            </p:cNvSpPr>
            <p:nvPr/>
          </p:nvSpPr>
          <p:spPr bwMode="auto">
            <a:xfrm>
              <a:off x="472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9" name="Line 16"/>
            <p:cNvSpPr>
              <a:spLocks noChangeShapeType="1"/>
            </p:cNvSpPr>
            <p:nvPr/>
          </p:nvSpPr>
          <p:spPr bwMode="auto">
            <a:xfrm>
              <a:off x="496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0" name="Line 17"/>
            <p:cNvSpPr>
              <a:spLocks noChangeShapeType="1"/>
            </p:cNvSpPr>
            <p:nvPr/>
          </p:nvSpPr>
          <p:spPr bwMode="auto">
            <a:xfrm>
              <a:off x="5196153" y="3727407"/>
              <a:ext cx="0" cy="8075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1" name="Line 18"/>
            <p:cNvSpPr>
              <a:spLocks noChangeShapeType="1"/>
            </p:cNvSpPr>
            <p:nvPr/>
          </p:nvSpPr>
          <p:spPr bwMode="auto">
            <a:xfrm>
              <a:off x="543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2" name="Line 19"/>
            <p:cNvSpPr>
              <a:spLocks noChangeShapeType="1"/>
            </p:cNvSpPr>
            <p:nvPr/>
          </p:nvSpPr>
          <p:spPr bwMode="auto">
            <a:xfrm>
              <a:off x="566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3" name="Line 20"/>
            <p:cNvSpPr>
              <a:spLocks noChangeShapeType="1"/>
            </p:cNvSpPr>
            <p:nvPr/>
          </p:nvSpPr>
          <p:spPr bwMode="auto">
            <a:xfrm>
              <a:off x="589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4" name="Line 21"/>
            <p:cNvSpPr>
              <a:spLocks noChangeShapeType="1"/>
            </p:cNvSpPr>
            <p:nvPr/>
          </p:nvSpPr>
          <p:spPr bwMode="auto">
            <a:xfrm>
              <a:off x="613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5" name="Line 22"/>
            <p:cNvSpPr>
              <a:spLocks noChangeShapeType="1"/>
            </p:cNvSpPr>
            <p:nvPr/>
          </p:nvSpPr>
          <p:spPr bwMode="auto">
            <a:xfrm>
              <a:off x="636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6" name="Line 23"/>
            <p:cNvSpPr>
              <a:spLocks noChangeShapeType="1"/>
            </p:cNvSpPr>
            <p:nvPr/>
          </p:nvSpPr>
          <p:spPr bwMode="auto">
            <a:xfrm>
              <a:off x="660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7" name="Line 24"/>
            <p:cNvSpPr>
              <a:spLocks noChangeShapeType="1"/>
            </p:cNvSpPr>
            <p:nvPr/>
          </p:nvSpPr>
          <p:spPr bwMode="auto">
            <a:xfrm>
              <a:off x="683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8" name="Line 25"/>
            <p:cNvSpPr>
              <a:spLocks noChangeShapeType="1"/>
            </p:cNvSpPr>
            <p:nvPr/>
          </p:nvSpPr>
          <p:spPr bwMode="auto">
            <a:xfrm>
              <a:off x="7068152"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0" name="Line 40"/>
            <p:cNvSpPr>
              <a:spLocks noChangeShapeType="1"/>
            </p:cNvSpPr>
            <p:nvPr/>
          </p:nvSpPr>
          <p:spPr bwMode="auto">
            <a:xfrm>
              <a:off x="1920153" y="340440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1" name="Line 41"/>
            <p:cNvSpPr>
              <a:spLocks noChangeShapeType="1"/>
            </p:cNvSpPr>
            <p:nvPr/>
          </p:nvSpPr>
          <p:spPr bwMode="auto">
            <a:xfrm>
              <a:off x="1920153" y="3000647"/>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2" name="Line 42"/>
            <p:cNvSpPr>
              <a:spLocks noChangeShapeType="1"/>
            </p:cNvSpPr>
            <p:nvPr/>
          </p:nvSpPr>
          <p:spPr bwMode="auto">
            <a:xfrm>
              <a:off x="1920153" y="259689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3" name="Line 43"/>
            <p:cNvSpPr>
              <a:spLocks noChangeShapeType="1"/>
            </p:cNvSpPr>
            <p:nvPr/>
          </p:nvSpPr>
          <p:spPr bwMode="auto">
            <a:xfrm>
              <a:off x="1920153" y="2193137"/>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4" name="Line 44"/>
            <p:cNvSpPr>
              <a:spLocks noChangeShapeType="1"/>
            </p:cNvSpPr>
            <p:nvPr/>
          </p:nvSpPr>
          <p:spPr bwMode="auto">
            <a:xfrm>
              <a:off x="1920153" y="178938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5" name="Line 45"/>
            <p:cNvSpPr>
              <a:spLocks noChangeShapeType="1"/>
            </p:cNvSpPr>
            <p:nvPr/>
          </p:nvSpPr>
          <p:spPr bwMode="auto">
            <a:xfrm>
              <a:off x="1920153" y="1385626"/>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6" name="Text Box 77"/>
            <p:cNvSpPr txBox="1">
              <a:spLocks noChangeArrowheads="1"/>
            </p:cNvSpPr>
            <p:nvPr/>
          </p:nvSpPr>
          <p:spPr bwMode="auto">
            <a:xfrm>
              <a:off x="2241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2</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37" name="Text Box 78"/>
            <p:cNvSpPr txBox="1">
              <a:spLocks noChangeArrowheads="1"/>
            </p:cNvSpPr>
            <p:nvPr/>
          </p:nvSpPr>
          <p:spPr bwMode="auto">
            <a:xfrm>
              <a:off x="2709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4</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38" name="Text Box 79"/>
            <p:cNvSpPr txBox="1">
              <a:spLocks noChangeArrowheads="1"/>
            </p:cNvSpPr>
            <p:nvPr/>
          </p:nvSpPr>
          <p:spPr bwMode="auto">
            <a:xfrm>
              <a:off x="3177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6</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39" name="Text Box 80"/>
            <p:cNvSpPr txBox="1">
              <a:spLocks noChangeArrowheads="1"/>
            </p:cNvSpPr>
            <p:nvPr/>
          </p:nvSpPr>
          <p:spPr bwMode="auto">
            <a:xfrm>
              <a:off x="3658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8</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0" name="Text Box 81"/>
            <p:cNvSpPr txBox="1">
              <a:spLocks noChangeArrowheads="1"/>
            </p:cNvSpPr>
            <p:nvPr/>
          </p:nvSpPr>
          <p:spPr bwMode="auto">
            <a:xfrm>
              <a:off x="4048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10</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1" name="Text Box 82"/>
            <p:cNvSpPr txBox="1">
              <a:spLocks noChangeArrowheads="1"/>
            </p:cNvSpPr>
            <p:nvPr/>
          </p:nvSpPr>
          <p:spPr bwMode="auto">
            <a:xfrm>
              <a:off x="455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12</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2" name="Text Box 83"/>
            <p:cNvSpPr txBox="1">
              <a:spLocks noChangeArrowheads="1"/>
            </p:cNvSpPr>
            <p:nvPr/>
          </p:nvSpPr>
          <p:spPr bwMode="auto">
            <a:xfrm>
              <a:off x="4997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14</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3" name="Text Box 84"/>
            <p:cNvSpPr txBox="1">
              <a:spLocks noChangeArrowheads="1"/>
            </p:cNvSpPr>
            <p:nvPr/>
          </p:nvSpPr>
          <p:spPr bwMode="auto">
            <a:xfrm>
              <a:off x="546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16</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4" name="Text Box 85"/>
            <p:cNvSpPr txBox="1">
              <a:spLocks noChangeArrowheads="1"/>
            </p:cNvSpPr>
            <p:nvPr/>
          </p:nvSpPr>
          <p:spPr bwMode="auto">
            <a:xfrm>
              <a:off x="5950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18</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5" name="Text Box 86"/>
            <p:cNvSpPr txBox="1">
              <a:spLocks noChangeArrowheads="1"/>
            </p:cNvSpPr>
            <p:nvPr/>
          </p:nvSpPr>
          <p:spPr bwMode="auto">
            <a:xfrm>
              <a:off x="6418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20</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6" name="Text Box 87"/>
            <p:cNvSpPr txBox="1">
              <a:spLocks noChangeArrowheads="1"/>
            </p:cNvSpPr>
            <p:nvPr/>
          </p:nvSpPr>
          <p:spPr bwMode="auto">
            <a:xfrm>
              <a:off x="6873153" y="3757688"/>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22</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7" name="Text Box 89"/>
            <p:cNvSpPr txBox="1">
              <a:spLocks noChangeArrowheads="1"/>
            </p:cNvSpPr>
            <p:nvPr/>
          </p:nvSpPr>
          <p:spPr bwMode="auto">
            <a:xfrm>
              <a:off x="1812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8" name="Text Box 90"/>
            <p:cNvSpPr txBox="1">
              <a:spLocks noChangeArrowheads="1"/>
            </p:cNvSpPr>
            <p:nvPr/>
          </p:nvSpPr>
          <p:spPr bwMode="auto">
            <a:xfrm>
              <a:off x="1647153" y="359114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0" name="Text Box 92"/>
            <p:cNvSpPr txBox="1">
              <a:spLocks noChangeArrowheads="1"/>
            </p:cNvSpPr>
            <p:nvPr/>
          </p:nvSpPr>
          <p:spPr bwMode="auto">
            <a:xfrm>
              <a:off x="1647153" y="2797088"/>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8</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1" name="Text Box 93"/>
            <p:cNvSpPr txBox="1">
              <a:spLocks noChangeArrowheads="1"/>
            </p:cNvSpPr>
            <p:nvPr/>
          </p:nvSpPr>
          <p:spPr bwMode="auto">
            <a:xfrm>
              <a:off x="1530153" y="2406791"/>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12</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2" name="Text Box 94"/>
            <p:cNvSpPr txBox="1">
              <a:spLocks noChangeArrowheads="1"/>
            </p:cNvSpPr>
            <p:nvPr/>
          </p:nvSpPr>
          <p:spPr bwMode="auto">
            <a:xfrm>
              <a:off x="1530153" y="201649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16</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3" name="Text Box 95"/>
            <p:cNvSpPr txBox="1">
              <a:spLocks noChangeArrowheads="1"/>
            </p:cNvSpPr>
            <p:nvPr/>
          </p:nvSpPr>
          <p:spPr bwMode="auto">
            <a:xfrm>
              <a:off x="1530153" y="1612739"/>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20</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4" name="Text Box 96"/>
            <p:cNvSpPr txBox="1">
              <a:spLocks noChangeArrowheads="1"/>
            </p:cNvSpPr>
            <p:nvPr/>
          </p:nvSpPr>
          <p:spPr bwMode="auto">
            <a:xfrm>
              <a:off x="1530153" y="120898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24</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5" name="Oval 102"/>
            <p:cNvSpPr>
              <a:spLocks noChangeArrowheads="1"/>
            </p:cNvSpPr>
            <p:nvPr/>
          </p:nvSpPr>
          <p:spPr bwMode="auto">
            <a:xfrm>
              <a:off x="2573403" y="2960272"/>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6" name="Oval 103"/>
            <p:cNvSpPr>
              <a:spLocks noChangeArrowheads="1"/>
            </p:cNvSpPr>
            <p:nvPr/>
          </p:nvSpPr>
          <p:spPr bwMode="auto">
            <a:xfrm>
              <a:off x="2339403" y="336402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7" name="Oval 104"/>
            <p:cNvSpPr>
              <a:spLocks noChangeArrowheads="1"/>
            </p:cNvSpPr>
            <p:nvPr/>
          </p:nvSpPr>
          <p:spPr bwMode="auto">
            <a:xfrm>
              <a:off x="1881153" y="362646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8" name="Oval 105"/>
            <p:cNvSpPr>
              <a:spLocks noChangeArrowheads="1"/>
            </p:cNvSpPr>
            <p:nvPr/>
          </p:nvSpPr>
          <p:spPr bwMode="auto">
            <a:xfrm>
              <a:off x="2095653" y="3555811"/>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9" name="Oval 106"/>
            <p:cNvSpPr>
              <a:spLocks noChangeArrowheads="1"/>
            </p:cNvSpPr>
            <p:nvPr/>
          </p:nvSpPr>
          <p:spPr bwMode="auto">
            <a:xfrm>
              <a:off x="2807403" y="214939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0" name="Oval 107"/>
            <p:cNvSpPr>
              <a:spLocks noChangeArrowheads="1"/>
            </p:cNvSpPr>
            <p:nvPr/>
          </p:nvSpPr>
          <p:spPr bwMode="auto">
            <a:xfrm>
              <a:off x="3041403" y="2041729"/>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1" name="Oval 108"/>
            <p:cNvSpPr>
              <a:spLocks noChangeArrowheads="1"/>
            </p:cNvSpPr>
            <p:nvPr/>
          </p:nvSpPr>
          <p:spPr bwMode="auto">
            <a:xfrm>
              <a:off x="3275403" y="194583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2" name="Oval 109"/>
            <p:cNvSpPr>
              <a:spLocks noChangeArrowheads="1"/>
            </p:cNvSpPr>
            <p:nvPr/>
          </p:nvSpPr>
          <p:spPr bwMode="auto">
            <a:xfrm>
              <a:off x="3748277" y="174396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3" name="Oval 110"/>
            <p:cNvSpPr>
              <a:spLocks noChangeArrowheads="1"/>
            </p:cNvSpPr>
            <p:nvPr/>
          </p:nvSpPr>
          <p:spPr bwMode="auto">
            <a:xfrm>
              <a:off x="3509403" y="184489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4" name="Oval 113"/>
            <p:cNvSpPr>
              <a:spLocks noChangeArrowheads="1"/>
            </p:cNvSpPr>
            <p:nvPr/>
          </p:nvSpPr>
          <p:spPr bwMode="auto">
            <a:xfrm>
              <a:off x="3982277" y="1643021"/>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5" name="Oval 114"/>
            <p:cNvSpPr>
              <a:spLocks noChangeArrowheads="1"/>
            </p:cNvSpPr>
            <p:nvPr/>
          </p:nvSpPr>
          <p:spPr bwMode="auto">
            <a:xfrm>
              <a:off x="4211403" y="154712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6" name="Oval 116"/>
            <p:cNvSpPr>
              <a:spLocks noChangeArrowheads="1"/>
            </p:cNvSpPr>
            <p:nvPr/>
          </p:nvSpPr>
          <p:spPr bwMode="auto">
            <a:xfrm>
              <a:off x="4674527" y="133011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7" name="Oval 117"/>
            <p:cNvSpPr>
              <a:spLocks noChangeArrowheads="1"/>
            </p:cNvSpPr>
            <p:nvPr/>
          </p:nvSpPr>
          <p:spPr bwMode="auto">
            <a:xfrm>
              <a:off x="4445403" y="1431049"/>
              <a:ext cx="91000" cy="94210"/>
            </a:xfrm>
            <a:prstGeom prst="ellipse">
              <a:avLst/>
            </a:prstGeom>
            <a:solidFill>
              <a:srgbClr val="0000FF"/>
            </a:solidFill>
            <a:ln w="2857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8" name="Freeform 118"/>
            <p:cNvSpPr/>
            <p:nvPr/>
          </p:nvSpPr>
          <p:spPr bwMode="auto">
            <a:xfrm>
              <a:off x="1842153" y="1385626"/>
              <a:ext cx="2881124" cy="2304769"/>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9" name="Text Box 134"/>
            <p:cNvSpPr txBox="1">
              <a:spLocks noChangeArrowheads="1"/>
            </p:cNvSpPr>
            <p:nvPr/>
          </p:nvSpPr>
          <p:spPr bwMode="auto">
            <a:xfrm>
              <a:off x="8280402" y="359618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传输轮次</a:t>
              </a:r>
              <a:endParaRPr kumimoji="1" lang="zh-CN" altLang="en-US"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70" name="Text Box 135"/>
            <p:cNvSpPr txBox="1">
              <a:spLocks noChangeArrowheads="1"/>
            </p:cNvSpPr>
            <p:nvPr/>
          </p:nvSpPr>
          <p:spPr bwMode="auto">
            <a:xfrm>
              <a:off x="966278" y="836711"/>
              <a:ext cx="1930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拥塞窗口  </a:t>
              </a:r>
              <a:r>
                <a:rPr kumimoji="1" lang="en-US" altLang="zh-CN" sz="2000" b="1" i="0" u="none" strike="noStrike" kern="0" cap="none" spc="0" normalizeH="0" baseline="0" noProof="0" dirty="0" err="1" smtClean="0">
                  <a:ln>
                    <a:noFill/>
                  </a:ln>
                  <a:solidFill>
                    <a:srgbClr val="000000"/>
                  </a:solidFill>
                  <a:effectLst/>
                  <a:uLnTx/>
                  <a:uFillTx/>
                  <a:latin typeface="Times New Roman" panose="02020603050405020304" pitchFamily="18" charset="0"/>
                  <a:ea typeface="宋体" panose="02010600030101010101" pitchFamily="2" charset="-122"/>
                </a:rPr>
                <a:t>cwnd</a:t>
              </a:r>
              <a:endParaRPr kumimoji="1" lang="en-US" altLang="zh-CN" sz="20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71" name="Text Box 140"/>
            <p:cNvSpPr txBox="1">
              <a:spLocks noChangeArrowheads="1"/>
            </p:cNvSpPr>
            <p:nvPr/>
          </p:nvSpPr>
          <p:spPr bwMode="auto">
            <a:xfrm>
              <a:off x="7049973" y="1815231"/>
              <a:ext cx="11813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rPr>
                <a:t>3-ACK</a:t>
              </a:r>
              <a:endParaRPr kumimoji="1" lang="zh-CN" altLang="en-US" sz="2000" b="1" i="0" u="none" strike="noStrike" kern="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endParaRPr>
            </a:p>
          </p:txBody>
        </p:sp>
        <p:sp>
          <p:nvSpPr>
            <p:cNvPr id="272" name="Rectangle 160"/>
            <p:cNvSpPr>
              <a:spLocks noChangeArrowheads="1"/>
            </p:cNvSpPr>
            <p:nvPr/>
          </p:nvSpPr>
          <p:spPr bwMode="auto">
            <a:xfrm>
              <a:off x="1998153" y="1304875"/>
              <a:ext cx="195000" cy="21533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3" name="Line 156"/>
            <p:cNvSpPr>
              <a:spLocks noChangeShapeType="1"/>
            </p:cNvSpPr>
            <p:nvPr/>
          </p:nvSpPr>
          <p:spPr bwMode="auto">
            <a:xfrm>
              <a:off x="1998153" y="2193137"/>
              <a:ext cx="858000" cy="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4" name="Line 146"/>
            <p:cNvSpPr>
              <a:spLocks noChangeShapeType="1"/>
            </p:cNvSpPr>
            <p:nvPr/>
          </p:nvSpPr>
          <p:spPr bwMode="auto">
            <a:xfrm flipV="1">
              <a:off x="1998153" y="1378897"/>
              <a:ext cx="2743000" cy="6729"/>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5" name="Rectangle 162"/>
            <p:cNvSpPr>
              <a:spLocks noChangeArrowheads="1"/>
            </p:cNvSpPr>
            <p:nvPr/>
          </p:nvSpPr>
          <p:spPr bwMode="auto">
            <a:xfrm>
              <a:off x="5352153" y="3565904"/>
              <a:ext cx="1480374" cy="1615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7" name="Text Box 203"/>
            <p:cNvSpPr txBox="1">
              <a:spLocks noChangeArrowheads="1"/>
            </p:cNvSpPr>
            <p:nvPr/>
          </p:nvSpPr>
          <p:spPr bwMode="auto">
            <a:xfrm>
              <a:off x="8170649" y="1977696"/>
              <a:ext cx="163858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b="1" i="0" u="none" strike="noStrike" kern="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rPr>
                <a:t>TCP Reno </a:t>
              </a:r>
              <a:endParaRPr kumimoji="1" lang="en-US" altLang="zh-CN" b="1" i="0" u="none" strike="noStrike" kern="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b="1" i="0" u="none" strike="noStrike" kern="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rPr>
                <a:t>版本</a:t>
              </a:r>
              <a:endParaRPr kumimoji="1" lang="zh-CN" altLang="en-US" b="1" i="0" u="none" strike="noStrike" kern="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endParaRPr>
            </a:p>
          </p:txBody>
        </p:sp>
        <p:sp>
          <p:nvSpPr>
            <p:cNvPr id="278" name="Text Box 205"/>
            <p:cNvSpPr txBox="1">
              <a:spLocks noChangeArrowheads="1"/>
            </p:cNvSpPr>
            <p:nvPr/>
          </p:nvSpPr>
          <p:spPr bwMode="auto">
            <a:xfrm>
              <a:off x="272479" y="1918920"/>
              <a:ext cx="128112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err="1" smtClean="0">
                  <a:ln>
                    <a:noFill/>
                  </a:ln>
                  <a:solidFill>
                    <a:srgbClr val="C00000"/>
                  </a:solidFill>
                  <a:effectLst/>
                  <a:uLnTx/>
                  <a:uFillTx/>
                  <a:latin typeface="Times New Roman" panose="02020603050405020304" pitchFamily="18" charset="0"/>
                  <a:ea typeface="宋体" panose="02010600030101010101" pitchFamily="2" charset="-122"/>
                </a:rPr>
                <a:t>ssthresh</a:t>
              </a:r>
              <a:endParaRPr kumimoji="1" lang="en-US" altLang="zh-CN" sz="2000" b="1" i="0" u="none" strike="noStrike" kern="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rPr>
                <a:t> 的初始值</a:t>
              </a:r>
              <a:endParaRPr kumimoji="1" lang="zh-CN" altLang="en-US" sz="2000" b="1" i="0" u="none" strike="noStrike" kern="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endParaRPr>
            </a:p>
          </p:txBody>
        </p:sp>
        <p:sp>
          <p:nvSpPr>
            <p:cNvPr id="280" name="Line 215"/>
            <p:cNvSpPr>
              <a:spLocks noChangeShapeType="1"/>
            </p:cNvSpPr>
            <p:nvPr/>
          </p:nvSpPr>
          <p:spPr bwMode="auto">
            <a:xfrm flipV="1">
              <a:off x="1413153" y="2223418"/>
              <a:ext cx="219374" cy="0"/>
            </a:xfrm>
            <a:prstGeom prst="line">
              <a:avLst/>
            </a:prstGeom>
            <a:noFill/>
            <a:ln w="19050">
              <a:solidFill>
                <a:srgbClr val="C00000"/>
              </a:solidFill>
              <a:rou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1" name="Text Box 206"/>
            <p:cNvSpPr txBox="1">
              <a:spLocks noChangeArrowheads="1"/>
            </p:cNvSpPr>
            <p:nvPr/>
          </p:nvSpPr>
          <p:spPr bwMode="auto">
            <a:xfrm rot="20245475">
              <a:off x="6948778" y="2393474"/>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拥塞避免</a:t>
              </a:r>
              <a:endParaRPr kumimoji="1" lang="zh-CN" altLang="en-US"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82" name="Oval 125"/>
            <p:cNvSpPr>
              <a:spLocks noChangeArrowheads="1"/>
            </p:cNvSpPr>
            <p:nvPr/>
          </p:nvSpPr>
          <p:spPr bwMode="auto">
            <a:xfrm>
              <a:off x="5147403" y="354067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3" name="Oval 126"/>
            <p:cNvSpPr>
              <a:spLocks noChangeArrowheads="1"/>
            </p:cNvSpPr>
            <p:nvPr/>
          </p:nvSpPr>
          <p:spPr bwMode="auto">
            <a:xfrm>
              <a:off x="5383027" y="3343839"/>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4" name="Oval 127"/>
            <p:cNvSpPr>
              <a:spLocks noChangeArrowheads="1"/>
            </p:cNvSpPr>
            <p:nvPr/>
          </p:nvSpPr>
          <p:spPr bwMode="auto">
            <a:xfrm>
              <a:off x="4903653" y="3616374"/>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5" name="Oval 128"/>
            <p:cNvSpPr>
              <a:spLocks noChangeArrowheads="1"/>
            </p:cNvSpPr>
            <p:nvPr/>
          </p:nvSpPr>
          <p:spPr bwMode="auto">
            <a:xfrm>
              <a:off x="5623527" y="2953542"/>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6" name="Oval 129"/>
            <p:cNvSpPr>
              <a:spLocks noChangeArrowheads="1"/>
            </p:cNvSpPr>
            <p:nvPr/>
          </p:nvSpPr>
          <p:spPr bwMode="auto">
            <a:xfrm>
              <a:off x="6106153" y="244043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7" name="Oval 130"/>
            <p:cNvSpPr>
              <a:spLocks noChangeArrowheads="1"/>
            </p:cNvSpPr>
            <p:nvPr/>
          </p:nvSpPr>
          <p:spPr bwMode="auto">
            <a:xfrm>
              <a:off x="6795153" y="2147715"/>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8" name="Oval 131"/>
            <p:cNvSpPr>
              <a:spLocks noChangeArrowheads="1"/>
            </p:cNvSpPr>
            <p:nvPr/>
          </p:nvSpPr>
          <p:spPr bwMode="auto">
            <a:xfrm>
              <a:off x="6335277" y="2334451"/>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9" name="Oval 132"/>
            <p:cNvSpPr>
              <a:spLocks noChangeArrowheads="1"/>
            </p:cNvSpPr>
            <p:nvPr/>
          </p:nvSpPr>
          <p:spPr bwMode="auto">
            <a:xfrm>
              <a:off x="6569277" y="223856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0" name="Line 147"/>
            <p:cNvSpPr>
              <a:spLocks noChangeShapeType="1"/>
            </p:cNvSpPr>
            <p:nvPr/>
          </p:nvSpPr>
          <p:spPr bwMode="auto">
            <a:xfrm rot="10800000">
              <a:off x="2016028" y="2595210"/>
              <a:ext cx="4134000" cy="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291" name="直接连接符 115"/>
            <p:cNvCxnSpPr>
              <a:cxnSpLocks noChangeShapeType="1"/>
            </p:cNvCxnSpPr>
            <p:nvPr/>
          </p:nvCxnSpPr>
          <p:spPr bwMode="auto">
            <a:xfrm>
              <a:off x="4728153" y="1375532"/>
              <a:ext cx="234000" cy="2266077"/>
            </a:xfrm>
            <a:prstGeom prst="line">
              <a:avLst/>
            </a:prstGeom>
            <a:noFill/>
            <a:ln w="28575" algn="ctr">
              <a:solidFill>
                <a:srgbClr val="0000FF"/>
              </a:solidFill>
              <a:round/>
            </a:ln>
            <a:extLst>
              <a:ext uri="{909E8E84-426E-40DD-AFC4-6F175D3DCCD1}">
                <a14:hiddenFill xmlns:a14="http://schemas.microsoft.com/office/drawing/2010/main">
                  <a:noFill/>
                </a14:hiddenFill>
              </a:ext>
            </a:extLst>
          </p:spPr>
        </p:cxnSp>
        <p:sp>
          <p:nvSpPr>
            <p:cNvPr id="293" name="Rectangle 161"/>
            <p:cNvSpPr>
              <a:spLocks noChangeArrowheads="1"/>
            </p:cNvSpPr>
            <p:nvPr/>
          </p:nvSpPr>
          <p:spPr bwMode="auto">
            <a:xfrm>
              <a:off x="2555757" y="1801158"/>
              <a:ext cx="442000" cy="36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smtClean="0">
                  <a:ln>
                    <a:noFill/>
                  </a:ln>
                  <a:solidFill>
                    <a:sysClr val="windowText" lastClr="000000"/>
                  </a:solidFill>
                  <a:effectLst/>
                  <a:uLnTx/>
                  <a:uFillTx/>
                  <a:sym typeface="Wingdings" panose="05000000000000000000" pitchFamily="2" charset="2"/>
                </a:rPr>
                <a:t></a:t>
              </a:r>
              <a:endParaRPr kumimoji="0" lang="zh-CN" altLang="en-US" sz="2800" b="1" i="0" u="none" strike="noStrike" kern="0" cap="none" spc="0" normalizeH="0" baseline="0" noProof="0" dirty="0" smtClean="0">
                <a:ln>
                  <a:noFill/>
                </a:ln>
                <a:solidFill>
                  <a:sysClr val="windowText" lastClr="000000"/>
                </a:solidFill>
                <a:effectLst/>
                <a:uLnTx/>
                <a:uFillTx/>
              </a:endParaRPr>
            </a:p>
          </p:txBody>
        </p:sp>
        <p:sp>
          <p:nvSpPr>
            <p:cNvPr id="294" name="Oval 129"/>
            <p:cNvSpPr>
              <a:spLocks noChangeArrowheads="1"/>
            </p:cNvSpPr>
            <p:nvPr/>
          </p:nvSpPr>
          <p:spPr bwMode="auto">
            <a:xfrm>
              <a:off x="5868903" y="254978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5" name="任意多边形 134"/>
            <p:cNvSpPr/>
            <p:nvPr/>
          </p:nvSpPr>
          <p:spPr bwMode="auto">
            <a:xfrm>
              <a:off x="4952403" y="2181361"/>
              <a:ext cx="1906124" cy="148548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6" name="Rectangle 161"/>
            <p:cNvSpPr>
              <a:spLocks noChangeArrowheads="1"/>
            </p:cNvSpPr>
            <p:nvPr/>
          </p:nvSpPr>
          <p:spPr bwMode="auto">
            <a:xfrm>
              <a:off x="4545899" y="1021117"/>
              <a:ext cx="367250" cy="306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smtClean="0">
                  <a:ln>
                    <a:noFill/>
                  </a:ln>
                  <a:solidFill>
                    <a:sysClr val="windowText" lastClr="000000"/>
                  </a:solidFill>
                  <a:effectLst/>
                  <a:uLnTx/>
                  <a:uFillTx/>
                  <a:sym typeface="Wingdings" panose="05000000000000000000" pitchFamily="2" charset="2"/>
                </a:rPr>
                <a:t></a:t>
              </a:r>
              <a:endParaRPr kumimoji="0" lang="zh-CN" altLang="en-US" sz="2800" b="1" i="0" u="none" strike="noStrike" kern="0" cap="none" spc="0" normalizeH="0" baseline="0" noProof="0" dirty="0" smtClean="0">
                <a:ln>
                  <a:noFill/>
                </a:ln>
                <a:solidFill>
                  <a:sysClr val="windowText" lastClr="000000"/>
                </a:solidFill>
                <a:effectLst/>
                <a:uLnTx/>
                <a:uFillTx/>
              </a:endParaRPr>
            </a:p>
          </p:txBody>
        </p:sp>
        <p:cxnSp>
          <p:nvCxnSpPr>
            <p:cNvPr id="297" name="直接连接符 119"/>
            <p:cNvCxnSpPr>
              <a:cxnSpLocks noChangeShapeType="1"/>
            </p:cNvCxnSpPr>
            <p:nvPr/>
          </p:nvCxnSpPr>
          <p:spPr bwMode="auto">
            <a:xfrm flipH="1">
              <a:off x="7064902" y="3022518"/>
              <a:ext cx="1624" cy="694795"/>
            </a:xfrm>
            <a:prstGeom prst="line">
              <a:avLst/>
            </a:prstGeom>
            <a:noFill/>
            <a:ln w="19050" algn="ctr">
              <a:solidFill>
                <a:srgbClr val="000000"/>
              </a:solidFill>
              <a:prstDash val="dash"/>
              <a:round/>
            </a:ln>
          </p:spPr>
        </p:cxnSp>
        <p:cxnSp>
          <p:nvCxnSpPr>
            <p:cNvPr id="298" name="直接连接符 121"/>
            <p:cNvCxnSpPr>
              <a:cxnSpLocks noChangeShapeType="1"/>
            </p:cNvCxnSpPr>
            <p:nvPr/>
          </p:nvCxnSpPr>
          <p:spPr bwMode="auto">
            <a:xfrm>
              <a:off x="2032278" y="3005695"/>
              <a:ext cx="5676125" cy="0"/>
            </a:xfrm>
            <a:prstGeom prst="line">
              <a:avLst/>
            </a:prstGeom>
            <a:noFill/>
            <a:ln w="19050" algn="ctr">
              <a:solidFill>
                <a:srgbClr val="000000"/>
              </a:solidFill>
              <a:prstDash val="dash"/>
              <a:round/>
            </a:ln>
          </p:spPr>
        </p:cxnSp>
        <p:sp>
          <p:nvSpPr>
            <p:cNvPr id="299" name="Oval 130"/>
            <p:cNvSpPr>
              <a:spLocks noChangeArrowheads="1"/>
            </p:cNvSpPr>
            <p:nvPr/>
          </p:nvSpPr>
          <p:spPr bwMode="auto">
            <a:xfrm>
              <a:off x="7021027" y="2961955"/>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0" name="Line 24"/>
            <p:cNvSpPr>
              <a:spLocks noChangeShapeType="1"/>
            </p:cNvSpPr>
            <p:nvPr/>
          </p:nvSpPr>
          <p:spPr bwMode="auto">
            <a:xfrm>
              <a:off x="7532902" y="363992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1" name="Line 22"/>
            <p:cNvSpPr>
              <a:spLocks noChangeShapeType="1"/>
            </p:cNvSpPr>
            <p:nvPr/>
          </p:nvSpPr>
          <p:spPr bwMode="auto">
            <a:xfrm>
              <a:off x="7295652" y="3644974"/>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2" name="Text Box 87"/>
            <p:cNvSpPr txBox="1">
              <a:spLocks noChangeArrowheads="1"/>
            </p:cNvSpPr>
            <p:nvPr/>
          </p:nvSpPr>
          <p:spPr bwMode="auto">
            <a:xfrm>
              <a:off x="7311902" y="375432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24</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03" name="Line 22"/>
            <p:cNvSpPr>
              <a:spLocks noChangeShapeType="1"/>
            </p:cNvSpPr>
            <p:nvPr/>
          </p:nvSpPr>
          <p:spPr bwMode="auto">
            <a:xfrm>
              <a:off x="7776652" y="3653385"/>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04" name="直接连接符 134"/>
            <p:cNvCxnSpPr>
              <a:cxnSpLocks noChangeShapeType="1"/>
              <a:stCxn id="295" idx="4"/>
              <a:endCxn id="299" idx="3"/>
            </p:cNvCxnSpPr>
            <p:nvPr/>
          </p:nvCxnSpPr>
          <p:spPr bwMode="auto">
            <a:xfrm>
              <a:off x="6856903" y="2181361"/>
              <a:ext cx="204750" cy="832745"/>
            </a:xfrm>
            <a:prstGeom prst="line">
              <a:avLst/>
            </a:prstGeom>
            <a:noFill/>
            <a:ln w="28575" algn="ctr">
              <a:solidFill>
                <a:srgbClr val="0000FF"/>
              </a:solidFill>
              <a:round/>
            </a:ln>
          </p:spPr>
        </p:cxnSp>
        <p:sp>
          <p:nvSpPr>
            <p:cNvPr id="305" name="Text Box 206"/>
            <p:cNvSpPr txBox="1">
              <a:spLocks noChangeArrowheads="1"/>
            </p:cNvSpPr>
            <p:nvPr/>
          </p:nvSpPr>
          <p:spPr bwMode="auto">
            <a:xfrm rot="20070649">
              <a:off x="5809549" y="2010746"/>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拥塞避免</a:t>
              </a:r>
              <a:endParaRPr kumimoji="1" lang="zh-CN" altLang="en-US"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06" name="Text Box 206"/>
            <p:cNvSpPr txBox="1">
              <a:spLocks noChangeArrowheads="1"/>
            </p:cNvSpPr>
            <p:nvPr/>
          </p:nvSpPr>
          <p:spPr bwMode="auto">
            <a:xfrm rot="20205303">
              <a:off x="2990278" y="147156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拥塞避免</a:t>
              </a:r>
              <a:endParaRPr kumimoji="1" lang="zh-CN" altLang="en-US"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07" name="TextBox 147"/>
            <p:cNvSpPr txBox="1">
              <a:spLocks noChangeArrowheads="1"/>
            </p:cNvSpPr>
            <p:nvPr/>
          </p:nvSpPr>
          <p:spPr bwMode="auto">
            <a:xfrm>
              <a:off x="5542277" y="2191455"/>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endParaRPr kumimoji="1" lang="zh-CN" altLang="en-US" sz="2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08" name="矩形 150"/>
            <p:cNvSpPr>
              <a:spLocks noChangeArrowheads="1"/>
            </p:cNvSpPr>
            <p:nvPr/>
          </p:nvSpPr>
          <p:spPr bwMode="auto">
            <a:xfrm>
              <a:off x="2298778" y="3596186"/>
              <a:ext cx="2575625" cy="126174"/>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9" name="TextBox 148"/>
            <p:cNvSpPr txBox="1">
              <a:spLocks noChangeArrowheads="1"/>
            </p:cNvSpPr>
            <p:nvPr/>
          </p:nvSpPr>
          <p:spPr bwMode="auto">
            <a:xfrm>
              <a:off x="6720403" y="176582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endParaRPr kumimoji="1" lang="zh-CN" altLang="en-US" sz="2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11" name="矩形 151"/>
            <p:cNvSpPr>
              <a:spLocks noChangeArrowheads="1"/>
            </p:cNvSpPr>
            <p:nvPr/>
          </p:nvSpPr>
          <p:spPr bwMode="auto">
            <a:xfrm>
              <a:off x="7237152" y="3596186"/>
              <a:ext cx="607750" cy="114397"/>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12" name="直接连接符 153"/>
            <p:cNvCxnSpPr>
              <a:cxnSpLocks noChangeShapeType="1"/>
            </p:cNvCxnSpPr>
            <p:nvPr/>
          </p:nvCxnSpPr>
          <p:spPr bwMode="auto">
            <a:xfrm flipV="1">
              <a:off x="5903027" y="2630538"/>
              <a:ext cx="11376" cy="1043034"/>
            </a:xfrm>
            <a:prstGeom prst="line">
              <a:avLst/>
            </a:prstGeom>
            <a:noFill/>
            <a:ln w="19050" algn="ctr">
              <a:solidFill>
                <a:srgbClr val="000000"/>
              </a:solidFill>
              <a:prstDash val="dash"/>
              <a:round/>
            </a:ln>
          </p:spPr>
        </p:cxnSp>
        <p:cxnSp>
          <p:nvCxnSpPr>
            <p:cNvPr id="313" name="直接连接符 157"/>
            <p:cNvCxnSpPr>
              <a:cxnSpLocks noChangeShapeType="1"/>
            </p:cNvCxnSpPr>
            <p:nvPr/>
          </p:nvCxnSpPr>
          <p:spPr bwMode="auto">
            <a:xfrm flipV="1">
              <a:off x="6832527" y="2253700"/>
              <a:ext cx="11376" cy="1520811"/>
            </a:xfrm>
            <a:prstGeom prst="line">
              <a:avLst/>
            </a:prstGeom>
            <a:noFill/>
            <a:ln w="19050" algn="ctr">
              <a:solidFill>
                <a:srgbClr val="000000"/>
              </a:solidFill>
              <a:prstDash val="dash"/>
              <a:round/>
            </a:ln>
          </p:spPr>
        </p:cxnSp>
        <p:cxnSp>
          <p:nvCxnSpPr>
            <p:cNvPr id="314" name="直接连接符 141"/>
            <p:cNvCxnSpPr>
              <a:cxnSpLocks noChangeShapeType="1"/>
            </p:cNvCxnSpPr>
            <p:nvPr/>
          </p:nvCxnSpPr>
          <p:spPr bwMode="auto">
            <a:xfrm flipV="1">
              <a:off x="7001527" y="2475765"/>
              <a:ext cx="1248000" cy="560211"/>
            </a:xfrm>
            <a:prstGeom prst="line">
              <a:avLst/>
            </a:prstGeom>
            <a:noFill/>
            <a:ln w="28575" algn="ctr">
              <a:solidFill>
                <a:srgbClr val="0000FF"/>
              </a:solidFill>
              <a:round/>
            </a:ln>
          </p:spPr>
        </p:cxnSp>
        <p:sp>
          <p:nvSpPr>
            <p:cNvPr id="315" name="Oval 202"/>
            <p:cNvSpPr>
              <a:spLocks noChangeArrowheads="1"/>
            </p:cNvSpPr>
            <p:nvPr/>
          </p:nvSpPr>
          <p:spPr bwMode="auto">
            <a:xfrm>
              <a:off x="7724652" y="2655773"/>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6" name="Oval 130"/>
            <p:cNvSpPr>
              <a:spLocks noChangeArrowheads="1"/>
            </p:cNvSpPr>
            <p:nvPr/>
          </p:nvSpPr>
          <p:spPr bwMode="auto">
            <a:xfrm>
              <a:off x="7251777" y="285596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7" name="Oval 130"/>
            <p:cNvSpPr>
              <a:spLocks noChangeArrowheads="1"/>
            </p:cNvSpPr>
            <p:nvPr/>
          </p:nvSpPr>
          <p:spPr bwMode="auto">
            <a:xfrm>
              <a:off x="7490652" y="2758394"/>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8" name="TextBox 149"/>
            <p:cNvSpPr txBox="1">
              <a:spLocks noChangeArrowheads="1"/>
            </p:cNvSpPr>
            <p:nvPr/>
          </p:nvSpPr>
          <p:spPr bwMode="auto">
            <a:xfrm>
              <a:off x="6795153" y="298718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endParaRPr kumimoji="1" lang="zh-CN" altLang="en-US" sz="2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19" name="Oval 202"/>
            <p:cNvSpPr>
              <a:spLocks noChangeArrowheads="1"/>
            </p:cNvSpPr>
            <p:nvPr/>
          </p:nvSpPr>
          <p:spPr bwMode="auto">
            <a:xfrm>
              <a:off x="7966777" y="2531282"/>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20" name="直接连接符 117"/>
            <p:cNvCxnSpPr>
              <a:cxnSpLocks noChangeShapeType="1"/>
            </p:cNvCxnSpPr>
            <p:nvPr/>
          </p:nvCxnSpPr>
          <p:spPr bwMode="auto">
            <a:xfrm flipH="1">
              <a:off x="4726527" y="1506753"/>
              <a:ext cx="4876" cy="2200466"/>
            </a:xfrm>
            <a:prstGeom prst="line">
              <a:avLst/>
            </a:prstGeom>
            <a:noFill/>
            <a:ln w="19050" algn="ctr">
              <a:solidFill>
                <a:srgbClr val="000000"/>
              </a:solidFill>
              <a:prstDash val="dash"/>
              <a:round/>
            </a:ln>
            <a:extLst>
              <a:ext uri="{909E8E84-426E-40DD-AFC4-6F175D3DCCD1}">
                <a14:hiddenFill xmlns:a14="http://schemas.microsoft.com/office/drawing/2010/main">
                  <a:noFill/>
                </a14:hiddenFill>
              </a:ext>
            </a:extLst>
          </p:spPr>
        </p:cxnSp>
        <p:cxnSp>
          <p:nvCxnSpPr>
            <p:cNvPr id="321" name="直接连接符 119"/>
            <p:cNvCxnSpPr>
              <a:cxnSpLocks noChangeShapeType="1"/>
            </p:cNvCxnSpPr>
            <p:nvPr/>
          </p:nvCxnSpPr>
          <p:spPr bwMode="auto">
            <a:xfrm>
              <a:off x="2854527" y="2309217"/>
              <a:ext cx="0" cy="1384543"/>
            </a:xfrm>
            <a:prstGeom prst="line">
              <a:avLst/>
            </a:prstGeom>
            <a:noFill/>
            <a:ln w="19050" algn="ctr">
              <a:solidFill>
                <a:srgbClr val="000000"/>
              </a:solidFill>
              <a:prstDash val="dash"/>
              <a:round/>
            </a:ln>
            <a:extLst>
              <a:ext uri="{909E8E84-426E-40DD-AFC4-6F175D3DCCD1}">
                <a14:hiddenFill xmlns:a14="http://schemas.microsoft.com/office/drawing/2010/main">
                  <a:noFill/>
                </a14:hiddenFill>
              </a:ext>
            </a:extLst>
          </p:spPr>
        </p:cxnSp>
        <p:sp>
          <p:nvSpPr>
            <p:cNvPr id="249" name="Text Box 91"/>
            <p:cNvSpPr txBox="1">
              <a:spLocks noChangeArrowheads="1"/>
            </p:cNvSpPr>
            <p:nvPr/>
          </p:nvSpPr>
          <p:spPr bwMode="auto">
            <a:xfrm>
              <a:off x="1647153" y="3187385"/>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4</a:t>
              </a:r>
              <a:endParaRPr kumimoji="1" lang="en-US" altLang="zh-CN" sz="20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276" name="Line 167"/>
          <p:cNvSpPr>
            <a:spLocks noChangeShapeType="1"/>
          </p:cNvSpPr>
          <p:nvPr/>
        </p:nvSpPr>
        <p:spPr bwMode="auto">
          <a:xfrm>
            <a:off x="4448944" y="3318248"/>
            <a:ext cx="440153" cy="326776"/>
          </a:xfrm>
          <a:prstGeom prst="line">
            <a:avLst/>
          </a:prstGeom>
          <a:noFill/>
          <a:ln w="76200">
            <a:solidFill>
              <a:srgbClr val="FF0000">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19" name="Text Box 101"/>
          <p:cNvSpPr txBox="1">
            <a:spLocks noChangeArrowheads="1"/>
          </p:cNvSpPr>
          <p:nvPr/>
        </p:nvSpPr>
        <p:spPr bwMode="auto">
          <a:xfrm>
            <a:off x="842392" y="4293096"/>
            <a:ext cx="865501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r>
              <a:rPr kumimoji="0" lang="zh-CN" altLang="zh-CN" sz="2800" dirty="0" smtClean="0">
                <a:solidFill>
                  <a:srgbClr val="000099"/>
                </a:solidFill>
                <a:latin typeface="Arial" panose="020B0604020202020204" pitchFamily="34" charset="0"/>
                <a:ea typeface="黑体" panose="02010609060101010101" pitchFamily="2" charset="-122"/>
              </a:rPr>
              <a:t>当</a:t>
            </a:r>
            <a:r>
              <a:rPr kumimoji="0" lang="zh-CN" altLang="zh-CN" sz="2800" dirty="0">
                <a:solidFill>
                  <a:srgbClr val="000099"/>
                </a:solidFill>
                <a:latin typeface="Arial" panose="020B0604020202020204" pitchFamily="34" charset="0"/>
                <a:ea typeface="黑体" panose="02010609060101010101" pitchFamily="2" charset="-122"/>
              </a:rPr>
              <a:t>拥塞</a:t>
            </a:r>
            <a:r>
              <a:rPr kumimoji="0" lang="zh-CN" altLang="zh-CN" sz="2800" dirty="0" smtClean="0">
                <a:solidFill>
                  <a:srgbClr val="000099"/>
                </a:solidFill>
                <a:latin typeface="Arial" panose="020B0604020202020204" pitchFamily="34" charset="0"/>
                <a:ea typeface="黑体" panose="02010609060101010101" pitchFamily="2" charset="-122"/>
              </a:rPr>
              <a:t>窗口</a:t>
            </a:r>
            <a:r>
              <a:rPr kumimoji="0" lang="en-US" altLang="zh-CN" sz="2800" dirty="0" smtClean="0">
                <a:solidFill>
                  <a:srgbClr val="000099"/>
                </a:solidFill>
                <a:latin typeface="Arial" panose="020B0604020202020204" pitchFamily="34" charset="0"/>
                <a:ea typeface="黑体" panose="02010609060101010101" pitchFamily="2" charset="-122"/>
              </a:rPr>
              <a:t> </a:t>
            </a:r>
            <a:r>
              <a:rPr kumimoji="0" lang="en-US" altLang="zh-CN" sz="2800" dirty="0" err="1" smtClean="0">
                <a:solidFill>
                  <a:srgbClr val="000099"/>
                </a:solidFill>
                <a:latin typeface="Arial" panose="020B0604020202020204" pitchFamily="34" charset="0"/>
                <a:ea typeface="黑体" panose="02010609060101010101" pitchFamily="2" charset="-122"/>
              </a:rPr>
              <a:t>cwnd</a:t>
            </a:r>
            <a:r>
              <a:rPr kumimoji="0" lang="en-US" altLang="zh-CN" sz="2800" dirty="0" smtClean="0">
                <a:solidFill>
                  <a:srgbClr val="000099"/>
                </a:solidFill>
                <a:latin typeface="Arial" panose="020B0604020202020204" pitchFamily="34" charset="0"/>
                <a:ea typeface="黑体" panose="02010609060101010101" pitchFamily="2" charset="-122"/>
              </a:rPr>
              <a:t> </a:t>
            </a:r>
            <a:r>
              <a:rPr kumimoji="0" lang="en-US" altLang="zh-CN" sz="2800" dirty="0">
                <a:solidFill>
                  <a:srgbClr val="000099"/>
                </a:solidFill>
                <a:latin typeface="Arial" panose="020B0604020202020204" pitchFamily="34" charset="0"/>
                <a:ea typeface="黑体" panose="02010609060101010101" pitchFamily="2" charset="-122"/>
              </a:rPr>
              <a:t>= </a:t>
            </a:r>
            <a:r>
              <a:rPr kumimoji="0" lang="en-US" altLang="zh-CN" sz="2800" dirty="0" smtClean="0">
                <a:solidFill>
                  <a:srgbClr val="000099"/>
                </a:solidFill>
                <a:latin typeface="Arial" panose="020B0604020202020204" pitchFamily="34" charset="0"/>
                <a:ea typeface="黑体" panose="02010609060101010101" pitchFamily="2" charset="-122"/>
              </a:rPr>
              <a:t>24 </a:t>
            </a:r>
            <a:r>
              <a:rPr kumimoji="0" lang="zh-CN" altLang="zh-CN" sz="2800" dirty="0" smtClean="0">
                <a:solidFill>
                  <a:srgbClr val="000099"/>
                </a:solidFill>
                <a:latin typeface="Arial" panose="020B0604020202020204" pitchFamily="34" charset="0"/>
                <a:ea typeface="黑体" panose="02010609060101010101" pitchFamily="2" charset="-122"/>
              </a:rPr>
              <a:t>时</a:t>
            </a:r>
            <a:r>
              <a:rPr kumimoji="0" lang="zh-CN" altLang="zh-CN" sz="2800" dirty="0">
                <a:solidFill>
                  <a:srgbClr val="000099"/>
                </a:solidFill>
                <a:latin typeface="Arial" panose="020B0604020202020204" pitchFamily="34" charset="0"/>
                <a:ea typeface="黑体" panose="02010609060101010101" pitchFamily="2" charset="-122"/>
              </a:rPr>
              <a:t>，网络出现了</a:t>
            </a:r>
            <a:r>
              <a:rPr kumimoji="0" lang="zh-CN" altLang="zh-CN" sz="2800" dirty="0">
                <a:solidFill>
                  <a:srgbClr val="FF0000"/>
                </a:solidFill>
                <a:latin typeface="Arial" panose="020B0604020202020204" pitchFamily="34" charset="0"/>
                <a:ea typeface="黑体" panose="02010609060101010101" pitchFamily="2" charset="-122"/>
              </a:rPr>
              <a:t>超时</a:t>
            </a:r>
            <a:r>
              <a:rPr kumimoji="0" lang="zh-CN" altLang="zh-CN" sz="2800" dirty="0">
                <a:solidFill>
                  <a:srgbClr val="000099"/>
                </a:solidFill>
                <a:latin typeface="Arial" panose="020B0604020202020204" pitchFamily="34" charset="0"/>
                <a:ea typeface="黑体" panose="02010609060101010101" pitchFamily="2" charset="-122"/>
              </a:rPr>
              <a:t>（图中的点</a:t>
            </a:r>
            <a:r>
              <a:rPr kumimoji="0" lang="en-US" altLang="zh-CN" sz="2800" dirty="0">
                <a:solidFill>
                  <a:srgbClr val="000099"/>
                </a:solidFill>
                <a:latin typeface="Arial" panose="020B0604020202020204" pitchFamily="34" charset="0"/>
                <a:ea typeface="黑体" panose="02010609060101010101" pitchFamily="2" charset="-122"/>
                <a:sym typeface="Wingdings" panose="05000000000000000000"/>
              </a:rPr>
              <a:t></a:t>
            </a:r>
            <a:r>
              <a:rPr kumimoji="0" lang="zh-CN" altLang="zh-CN" sz="2800" dirty="0">
                <a:solidFill>
                  <a:srgbClr val="000099"/>
                </a:solidFill>
                <a:latin typeface="Arial" panose="020B0604020202020204" pitchFamily="34" charset="0"/>
                <a:ea typeface="黑体" panose="02010609060101010101" pitchFamily="2" charset="-122"/>
              </a:rPr>
              <a:t>），发送方判断为网络拥塞。于是</a:t>
            </a:r>
            <a:r>
              <a:rPr kumimoji="0" lang="zh-CN" altLang="zh-CN" sz="2800" dirty="0">
                <a:solidFill>
                  <a:srgbClr val="FF0000"/>
                </a:solidFill>
                <a:latin typeface="Arial" panose="020B0604020202020204" pitchFamily="34" charset="0"/>
                <a:ea typeface="黑体" panose="02010609060101010101" pitchFamily="2" charset="-122"/>
              </a:rPr>
              <a:t>调整</a:t>
            </a:r>
            <a:r>
              <a:rPr kumimoji="0" lang="zh-CN" altLang="zh-CN" sz="2800" dirty="0" smtClean="0">
                <a:solidFill>
                  <a:srgbClr val="FF0000"/>
                </a:solidFill>
                <a:latin typeface="Arial" panose="020B0604020202020204" pitchFamily="34" charset="0"/>
                <a:ea typeface="黑体" panose="02010609060101010101" pitchFamily="2" charset="-122"/>
              </a:rPr>
              <a:t>门限值</a:t>
            </a:r>
            <a:r>
              <a:rPr kumimoji="0" lang="en-US" altLang="zh-CN" sz="2800" dirty="0" smtClean="0">
                <a:solidFill>
                  <a:srgbClr val="FF0000"/>
                </a:solidFill>
                <a:latin typeface="Arial" panose="020B0604020202020204" pitchFamily="34" charset="0"/>
                <a:ea typeface="黑体" panose="02010609060101010101" pitchFamily="2" charset="-122"/>
              </a:rPr>
              <a:t> </a:t>
            </a:r>
            <a:r>
              <a:rPr kumimoji="0" lang="en-US" altLang="zh-CN" sz="2800" dirty="0" err="1" smtClean="0">
                <a:solidFill>
                  <a:srgbClr val="000099"/>
                </a:solidFill>
                <a:latin typeface="Arial" panose="020B0604020202020204" pitchFamily="34" charset="0"/>
                <a:ea typeface="黑体" panose="02010609060101010101" pitchFamily="2" charset="-122"/>
              </a:rPr>
              <a:t>ssthresh</a:t>
            </a:r>
            <a:r>
              <a:rPr kumimoji="0" lang="en-US" altLang="zh-CN" sz="2800" dirty="0" smtClean="0">
                <a:solidFill>
                  <a:srgbClr val="000099"/>
                </a:solidFill>
                <a:latin typeface="Arial" panose="020B0604020202020204" pitchFamily="34" charset="0"/>
                <a:ea typeface="黑体" panose="02010609060101010101" pitchFamily="2" charset="-122"/>
              </a:rPr>
              <a:t> </a:t>
            </a:r>
            <a:r>
              <a:rPr kumimoji="0" lang="en-US" altLang="zh-CN" sz="2800" dirty="0">
                <a:solidFill>
                  <a:srgbClr val="000099"/>
                </a:solidFill>
                <a:latin typeface="Arial" panose="020B0604020202020204" pitchFamily="34" charset="0"/>
                <a:ea typeface="黑体" panose="02010609060101010101" pitchFamily="2" charset="-122"/>
              </a:rPr>
              <a:t>= </a:t>
            </a:r>
            <a:r>
              <a:rPr kumimoji="0" lang="en-US" altLang="zh-CN" sz="2800" dirty="0" err="1">
                <a:solidFill>
                  <a:srgbClr val="000099"/>
                </a:solidFill>
                <a:latin typeface="Arial" panose="020B0604020202020204" pitchFamily="34" charset="0"/>
                <a:ea typeface="黑体" panose="02010609060101010101" pitchFamily="2" charset="-122"/>
              </a:rPr>
              <a:t>cwnd</a:t>
            </a:r>
            <a:r>
              <a:rPr kumimoji="0" lang="en-US" altLang="zh-CN" sz="2800" dirty="0">
                <a:solidFill>
                  <a:srgbClr val="000099"/>
                </a:solidFill>
                <a:latin typeface="Arial" panose="020B0604020202020204" pitchFamily="34" charset="0"/>
                <a:ea typeface="黑体" panose="02010609060101010101" pitchFamily="2" charset="-122"/>
              </a:rPr>
              <a:t> / 2 = 12</a:t>
            </a:r>
            <a:r>
              <a:rPr kumimoji="0" lang="zh-CN" altLang="zh-CN" sz="2800" dirty="0">
                <a:solidFill>
                  <a:srgbClr val="000099"/>
                </a:solidFill>
                <a:latin typeface="Arial" panose="020B0604020202020204" pitchFamily="34" charset="0"/>
                <a:ea typeface="黑体" panose="02010609060101010101" pitchFamily="2" charset="-122"/>
              </a:rPr>
              <a:t>，同时设置拥塞</a:t>
            </a:r>
            <a:r>
              <a:rPr kumimoji="0" lang="zh-CN" altLang="zh-CN" sz="2800" dirty="0" smtClean="0">
                <a:solidFill>
                  <a:srgbClr val="000099"/>
                </a:solidFill>
                <a:latin typeface="Arial" panose="020B0604020202020204" pitchFamily="34" charset="0"/>
                <a:ea typeface="黑体" panose="02010609060101010101" pitchFamily="2" charset="-122"/>
              </a:rPr>
              <a:t>窗口</a:t>
            </a:r>
            <a:r>
              <a:rPr kumimoji="0" lang="en-US" altLang="zh-CN" sz="2800" dirty="0" smtClean="0">
                <a:solidFill>
                  <a:srgbClr val="000099"/>
                </a:solidFill>
                <a:latin typeface="Arial" panose="020B0604020202020204" pitchFamily="34" charset="0"/>
                <a:ea typeface="黑体" panose="02010609060101010101" pitchFamily="2" charset="-122"/>
              </a:rPr>
              <a:t> </a:t>
            </a:r>
            <a:r>
              <a:rPr kumimoji="0" lang="en-US" altLang="zh-CN" sz="2800" dirty="0" err="1" smtClean="0">
                <a:solidFill>
                  <a:srgbClr val="000099"/>
                </a:solidFill>
                <a:latin typeface="Arial" panose="020B0604020202020204" pitchFamily="34" charset="0"/>
                <a:ea typeface="黑体" panose="02010609060101010101" pitchFamily="2" charset="-122"/>
              </a:rPr>
              <a:t>cwnd</a:t>
            </a:r>
            <a:r>
              <a:rPr kumimoji="0" lang="en-US" altLang="zh-CN" sz="2800" dirty="0" smtClean="0">
                <a:solidFill>
                  <a:srgbClr val="000099"/>
                </a:solidFill>
                <a:latin typeface="Arial" panose="020B0604020202020204" pitchFamily="34" charset="0"/>
                <a:ea typeface="黑体" panose="02010609060101010101" pitchFamily="2" charset="-122"/>
              </a:rPr>
              <a:t> = </a:t>
            </a:r>
            <a:r>
              <a:rPr kumimoji="0" lang="en-US" altLang="zh-CN" sz="2800" dirty="0">
                <a:solidFill>
                  <a:srgbClr val="000099"/>
                </a:solidFill>
                <a:latin typeface="Arial" panose="020B0604020202020204" pitchFamily="34" charset="0"/>
                <a:ea typeface="黑体" panose="02010609060101010101" pitchFamily="2" charset="-122"/>
              </a:rPr>
              <a:t>1</a:t>
            </a:r>
            <a:r>
              <a:rPr kumimoji="0" lang="zh-CN" altLang="zh-CN" sz="2800" dirty="0">
                <a:solidFill>
                  <a:srgbClr val="000099"/>
                </a:solidFill>
                <a:latin typeface="Arial" panose="020B0604020202020204" pitchFamily="34" charset="0"/>
                <a:ea typeface="黑体" panose="02010609060101010101" pitchFamily="2" charset="-122"/>
              </a:rPr>
              <a:t>，进入</a:t>
            </a:r>
            <a:r>
              <a:rPr kumimoji="0" lang="zh-CN" altLang="zh-CN" sz="2800" dirty="0">
                <a:solidFill>
                  <a:srgbClr val="FF0000"/>
                </a:solidFill>
                <a:latin typeface="Arial" panose="020B0604020202020204" pitchFamily="34" charset="0"/>
                <a:ea typeface="黑体" panose="02010609060101010101" pitchFamily="2" charset="-122"/>
              </a:rPr>
              <a:t>慢开始</a:t>
            </a:r>
            <a:r>
              <a:rPr kumimoji="0" lang="zh-CN" altLang="zh-CN" sz="2800" dirty="0">
                <a:solidFill>
                  <a:srgbClr val="000099"/>
                </a:solidFill>
                <a:latin typeface="Arial" panose="020B0604020202020204" pitchFamily="34" charset="0"/>
                <a:ea typeface="黑体" panose="02010609060101010101" pitchFamily="2" charset="-122"/>
              </a:rPr>
              <a:t>阶段</a:t>
            </a:r>
            <a:r>
              <a:rPr kumimoji="0" lang="zh-CN" altLang="zh-CN" sz="2800" dirty="0" smtClean="0">
                <a:solidFill>
                  <a:srgbClr val="000099"/>
                </a:solidFill>
                <a:latin typeface="Arial" panose="020B0604020202020204" pitchFamily="34" charset="0"/>
                <a:ea typeface="黑体" panose="02010609060101010101" pitchFamily="2" charset="-122"/>
              </a:rPr>
              <a:t>。</a:t>
            </a:r>
            <a:endParaRPr kumimoji="0" lang="zh-CN" altLang="zh-CN" sz="2800" dirty="0">
              <a:solidFill>
                <a:srgbClr val="000099"/>
              </a:solidFill>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txBox="1">
            <a:spLocks noChangeArrowheads="1"/>
          </p:cNvSpPr>
          <p:nvPr/>
        </p:nvSpPr>
        <p:spPr bwMode="auto">
          <a:xfrm>
            <a:off x="417512" y="152400"/>
            <a:ext cx="9144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2pPr>
            <a:lvl3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3pPr>
            <a:lvl4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4pPr>
            <a:lvl5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0" cap="none" spc="0" normalizeH="0" baseline="0" noProof="0" smtClean="0">
                <a:ln>
                  <a:noFill/>
                </a:ln>
                <a:solidFill>
                  <a:srgbClr val="333399"/>
                </a:solidFill>
                <a:effectLst/>
                <a:uLnTx/>
                <a:uFillTx/>
                <a:latin typeface="Tahoma" panose="020B0604030504040204"/>
                <a:ea typeface="黑体" panose="02010609060101010101" pitchFamily="2" charset="-122"/>
                <a:cs typeface="+mj-cs"/>
              </a:rPr>
              <a:t>慢开始和拥塞避免算法的实现举例 </a:t>
            </a:r>
            <a:endParaRPr kumimoji="1" lang="zh-CN" altLang="en-US" sz="3200" b="1" i="0" u="none" strike="noStrike" kern="0" cap="none" spc="0" normalizeH="0" baseline="0" noProof="0" smtClean="0">
              <a:ln>
                <a:noFill/>
              </a:ln>
              <a:solidFill>
                <a:srgbClr val="333399"/>
              </a:solidFill>
              <a:effectLst/>
              <a:uLnTx/>
              <a:uFillTx/>
              <a:latin typeface="Tahoma" panose="020B0604030504040204"/>
              <a:ea typeface="黑体" panose="02010609060101010101" pitchFamily="2" charset="-122"/>
              <a:cs typeface="+mj-cs"/>
            </a:endParaRPr>
          </a:p>
        </p:txBody>
      </p:sp>
      <p:grpSp>
        <p:nvGrpSpPr>
          <p:cNvPr id="3" name="组合 2"/>
          <p:cNvGrpSpPr/>
          <p:nvPr/>
        </p:nvGrpSpPr>
        <p:grpSpPr>
          <a:xfrm>
            <a:off x="272479" y="836711"/>
            <a:ext cx="9536759" cy="3321087"/>
            <a:chOff x="272479" y="836711"/>
            <a:chExt cx="9536759" cy="3321087"/>
          </a:xfrm>
        </p:grpSpPr>
        <p:sp>
          <p:nvSpPr>
            <p:cNvPr id="103" name="Text Box 140"/>
            <p:cNvSpPr txBox="1">
              <a:spLocks noChangeArrowheads="1"/>
            </p:cNvSpPr>
            <p:nvPr/>
          </p:nvSpPr>
          <p:spPr bwMode="auto">
            <a:xfrm>
              <a:off x="4863078" y="985683"/>
              <a:ext cx="115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rPr>
                <a:t>超时</a:t>
              </a:r>
              <a:endParaRPr kumimoji="1" lang="zh-CN" altLang="en-US" sz="2000" b="1" i="0" u="none" strike="noStrike" kern="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endParaRPr>
            </a:p>
          </p:txBody>
        </p:sp>
        <p:sp>
          <p:nvSpPr>
            <p:cNvPr id="104" name="Line 2"/>
            <p:cNvSpPr>
              <a:spLocks noChangeShapeType="1"/>
            </p:cNvSpPr>
            <p:nvPr/>
          </p:nvSpPr>
          <p:spPr bwMode="auto">
            <a:xfrm flipV="1">
              <a:off x="1920153" y="3803111"/>
              <a:ext cx="6358624" cy="5046"/>
            </a:xfrm>
            <a:prstGeom prst="line">
              <a:avLst/>
            </a:prstGeom>
            <a:noFill/>
            <a:ln w="19050">
              <a:solidFill>
                <a:srgbClr val="000000"/>
              </a:solidFill>
              <a:rou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05" name="Line 3"/>
            <p:cNvSpPr>
              <a:spLocks noChangeShapeType="1"/>
            </p:cNvSpPr>
            <p:nvPr/>
          </p:nvSpPr>
          <p:spPr bwMode="auto">
            <a:xfrm>
              <a:off x="1918528" y="1177019"/>
              <a:ext cx="1626" cy="2631138"/>
            </a:xfrm>
            <a:prstGeom prst="line">
              <a:avLst/>
            </a:prstGeom>
            <a:noFill/>
            <a:ln w="19050">
              <a:solidFill>
                <a:srgbClr val="000000"/>
              </a:solidFill>
              <a:round/>
              <a:head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06" name="Line 4"/>
            <p:cNvSpPr>
              <a:spLocks noChangeShapeType="1"/>
            </p:cNvSpPr>
            <p:nvPr/>
          </p:nvSpPr>
          <p:spPr bwMode="auto">
            <a:xfrm>
              <a:off x="2154153" y="3727407"/>
              <a:ext cx="0" cy="8075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8" name="Line 5"/>
            <p:cNvSpPr>
              <a:spLocks noChangeShapeType="1"/>
            </p:cNvSpPr>
            <p:nvPr/>
          </p:nvSpPr>
          <p:spPr bwMode="auto">
            <a:xfrm>
              <a:off x="238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9" name="Line 6"/>
            <p:cNvSpPr>
              <a:spLocks noChangeShapeType="1"/>
            </p:cNvSpPr>
            <p:nvPr/>
          </p:nvSpPr>
          <p:spPr bwMode="auto">
            <a:xfrm>
              <a:off x="262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0" name="Line 7"/>
            <p:cNvSpPr>
              <a:spLocks noChangeShapeType="1"/>
            </p:cNvSpPr>
            <p:nvPr/>
          </p:nvSpPr>
          <p:spPr bwMode="auto">
            <a:xfrm>
              <a:off x="285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1" name="Line 8"/>
            <p:cNvSpPr>
              <a:spLocks noChangeShapeType="1"/>
            </p:cNvSpPr>
            <p:nvPr/>
          </p:nvSpPr>
          <p:spPr bwMode="auto">
            <a:xfrm>
              <a:off x="309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2" name="Line 9"/>
            <p:cNvSpPr>
              <a:spLocks noChangeShapeType="1"/>
            </p:cNvSpPr>
            <p:nvPr/>
          </p:nvSpPr>
          <p:spPr bwMode="auto">
            <a:xfrm>
              <a:off x="332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3" name="Line 10"/>
            <p:cNvSpPr>
              <a:spLocks noChangeShapeType="1"/>
            </p:cNvSpPr>
            <p:nvPr/>
          </p:nvSpPr>
          <p:spPr bwMode="auto">
            <a:xfrm>
              <a:off x="355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4" name="Line 11"/>
            <p:cNvSpPr>
              <a:spLocks noChangeShapeType="1"/>
            </p:cNvSpPr>
            <p:nvPr/>
          </p:nvSpPr>
          <p:spPr bwMode="auto">
            <a:xfrm>
              <a:off x="379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5" name="Line 12"/>
            <p:cNvSpPr>
              <a:spLocks noChangeShapeType="1"/>
            </p:cNvSpPr>
            <p:nvPr/>
          </p:nvSpPr>
          <p:spPr bwMode="auto">
            <a:xfrm>
              <a:off x="402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6" name="Line 13"/>
            <p:cNvSpPr>
              <a:spLocks noChangeShapeType="1"/>
            </p:cNvSpPr>
            <p:nvPr/>
          </p:nvSpPr>
          <p:spPr bwMode="auto">
            <a:xfrm>
              <a:off x="426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7" name="Line 14"/>
            <p:cNvSpPr>
              <a:spLocks noChangeShapeType="1"/>
            </p:cNvSpPr>
            <p:nvPr/>
          </p:nvSpPr>
          <p:spPr bwMode="auto">
            <a:xfrm>
              <a:off x="449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8" name="Line 15"/>
            <p:cNvSpPr>
              <a:spLocks noChangeShapeType="1"/>
            </p:cNvSpPr>
            <p:nvPr/>
          </p:nvSpPr>
          <p:spPr bwMode="auto">
            <a:xfrm>
              <a:off x="472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9" name="Line 16"/>
            <p:cNvSpPr>
              <a:spLocks noChangeShapeType="1"/>
            </p:cNvSpPr>
            <p:nvPr/>
          </p:nvSpPr>
          <p:spPr bwMode="auto">
            <a:xfrm>
              <a:off x="496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0" name="Line 17"/>
            <p:cNvSpPr>
              <a:spLocks noChangeShapeType="1"/>
            </p:cNvSpPr>
            <p:nvPr/>
          </p:nvSpPr>
          <p:spPr bwMode="auto">
            <a:xfrm>
              <a:off x="5196153" y="3727407"/>
              <a:ext cx="0" cy="8075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1" name="Line 18"/>
            <p:cNvSpPr>
              <a:spLocks noChangeShapeType="1"/>
            </p:cNvSpPr>
            <p:nvPr/>
          </p:nvSpPr>
          <p:spPr bwMode="auto">
            <a:xfrm>
              <a:off x="543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2" name="Line 19"/>
            <p:cNvSpPr>
              <a:spLocks noChangeShapeType="1"/>
            </p:cNvSpPr>
            <p:nvPr/>
          </p:nvSpPr>
          <p:spPr bwMode="auto">
            <a:xfrm>
              <a:off x="566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3" name="Line 20"/>
            <p:cNvSpPr>
              <a:spLocks noChangeShapeType="1"/>
            </p:cNvSpPr>
            <p:nvPr/>
          </p:nvSpPr>
          <p:spPr bwMode="auto">
            <a:xfrm>
              <a:off x="589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4" name="Line 21"/>
            <p:cNvSpPr>
              <a:spLocks noChangeShapeType="1"/>
            </p:cNvSpPr>
            <p:nvPr/>
          </p:nvSpPr>
          <p:spPr bwMode="auto">
            <a:xfrm>
              <a:off x="613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5" name="Line 22"/>
            <p:cNvSpPr>
              <a:spLocks noChangeShapeType="1"/>
            </p:cNvSpPr>
            <p:nvPr/>
          </p:nvSpPr>
          <p:spPr bwMode="auto">
            <a:xfrm>
              <a:off x="636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6" name="Line 23"/>
            <p:cNvSpPr>
              <a:spLocks noChangeShapeType="1"/>
            </p:cNvSpPr>
            <p:nvPr/>
          </p:nvSpPr>
          <p:spPr bwMode="auto">
            <a:xfrm>
              <a:off x="660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7" name="Line 24"/>
            <p:cNvSpPr>
              <a:spLocks noChangeShapeType="1"/>
            </p:cNvSpPr>
            <p:nvPr/>
          </p:nvSpPr>
          <p:spPr bwMode="auto">
            <a:xfrm>
              <a:off x="683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8" name="Line 25"/>
            <p:cNvSpPr>
              <a:spLocks noChangeShapeType="1"/>
            </p:cNvSpPr>
            <p:nvPr/>
          </p:nvSpPr>
          <p:spPr bwMode="auto">
            <a:xfrm>
              <a:off x="7068152"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0" name="Line 40"/>
            <p:cNvSpPr>
              <a:spLocks noChangeShapeType="1"/>
            </p:cNvSpPr>
            <p:nvPr/>
          </p:nvSpPr>
          <p:spPr bwMode="auto">
            <a:xfrm>
              <a:off x="1920153" y="340440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1" name="Line 41"/>
            <p:cNvSpPr>
              <a:spLocks noChangeShapeType="1"/>
            </p:cNvSpPr>
            <p:nvPr/>
          </p:nvSpPr>
          <p:spPr bwMode="auto">
            <a:xfrm>
              <a:off x="1920153" y="3000647"/>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2" name="Line 42"/>
            <p:cNvSpPr>
              <a:spLocks noChangeShapeType="1"/>
            </p:cNvSpPr>
            <p:nvPr/>
          </p:nvSpPr>
          <p:spPr bwMode="auto">
            <a:xfrm>
              <a:off x="1920153" y="259689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3" name="Line 43"/>
            <p:cNvSpPr>
              <a:spLocks noChangeShapeType="1"/>
            </p:cNvSpPr>
            <p:nvPr/>
          </p:nvSpPr>
          <p:spPr bwMode="auto">
            <a:xfrm>
              <a:off x="1920153" y="2193137"/>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4" name="Line 44"/>
            <p:cNvSpPr>
              <a:spLocks noChangeShapeType="1"/>
            </p:cNvSpPr>
            <p:nvPr/>
          </p:nvSpPr>
          <p:spPr bwMode="auto">
            <a:xfrm>
              <a:off x="1920153" y="178938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5" name="Line 45"/>
            <p:cNvSpPr>
              <a:spLocks noChangeShapeType="1"/>
            </p:cNvSpPr>
            <p:nvPr/>
          </p:nvSpPr>
          <p:spPr bwMode="auto">
            <a:xfrm>
              <a:off x="1920153" y="1385626"/>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6" name="Text Box 77"/>
            <p:cNvSpPr txBox="1">
              <a:spLocks noChangeArrowheads="1"/>
            </p:cNvSpPr>
            <p:nvPr/>
          </p:nvSpPr>
          <p:spPr bwMode="auto">
            <a:xfrm>
              <a:off x="2241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2</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37" name="Text Box 78"/>
            <p:cNvSpPr txBox="1">
              <a:spLocks noChangeArrowheads="1"/>
            </p:cNvSpPr>
            <p:nvPr/>
          </p:nvSpPr>
          <p:spPr bwMode="auto">
            <a:xfrm>
              <a:off x="2709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4</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38" name="Text Box 79"/>
            <p:cNvSpPr txBox="1">
              <a:spLocks noChangeArrowheads="1"/>
            </p:cNvSpPr>
            <p:nvPr/>
          </p:nvSpPr>
          <p:spPr bwMode="auto">
            <a:xfrm>
              <a:off x="3177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6</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39" name="Text Box 80"/>
            <p:cNvSpPr txBox="1">
              <a:spLocks noChangeArrowheads="1"/>
            </p:cNvSpPr>
            <p:nvPr/>
          </p:nvSpPr>
          <p:spPr bwMode="auto">
            <a:xfrm>
              <a:off x="3658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8</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0" name="Text Box 81"/>
            <p:cNvSpPr txBox="1">
              <a:spLocks noChangeArrowheads="1"/>
            </p:cNvSpPr>
            <p:nvPr/>
          </p:nvSpPr>
          <p:spPr bwMode="auto">
            <a:xfrm>
              <a:off x="4048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10</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1" name="Text Box 82"/>
            <p:cNvSpPr txBox="1">
              <a:spLocks noChangeArrowheads="1"/>
            </p:cNvSpPr>
            <p:nvPr/>
          </p:nvSpPr>
          <p:spPr bwMode="auto">
            <a:xfrm>
              <a:off x="455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12</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2" name="Text Box 83"/>
            <p:cNvSpPr txBox="1">
              <a:spLocks noChangeArrowheads="1"/>
            </p:cNvSpPr>
            <p:nvPr/>
          </p:nvSpPr>
          <p:spPr bwMode="auto">
            <a:xfrm>
              <a:off x="4997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14</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3" name="Text Box 84"/>
            <p:cNvSpPr txBox="1">
              <a:spLocks noChangeArrowheads="1"/>
            </p:cNvSpPr>
            <p:nvPr/>
          </p:nvSpPr>
          <p:spPr bwMode="auto">
            <a:xfrm>
              <a:off x="546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16</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4" name="Text Box 85"/>
            <p:cNvSpPr txBox="1">
              <a:spLocks noChangeArrowheads="1"/>
            </p:cNvSpPr>
            <p:nvPr/>
          </p:nvSpPr>
          <p:spPr bwMode="auto">
            <a:xfrm>
              <a:off x="5950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18</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5" name="Text Box 86"/>
            <p:cNvSpPr txBox="1">
              <a:spLocks noChangeArrowheads="1"/>
            </p:cNvSpPr>
            <p:nvPr/>
          </p:nvSpPr>
          <p:spPr bwMode="auto">
            <a:xfrm>
              <a:off x="6418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20</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6" name="Text Box 87"/>
            <p:cNvSpPr txBox="1">
              <a:spLocks noChangeArrowheads="1"/>
            </p:cNvSpPr>
            <p:nvPr/>
          </p:nvSpPr>
          <p:spPr bwMode="auto">
            <a:xfrm>
              <a:off x="6873153" y="3757688"/>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22</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7" name="Text Box 89"/>
            <p:cNvSpPr txBox="1">
              <a:spLocks noChangeArrowheads="1"/>
            </p:cNvSpPr>
            <p:nvPr/>
          </p:nvSpPr>
          <p:spPr bwMode="auto">
            <a:xfrm>
              <a:off x="1812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8" name="Text Box 90"/>
            <p:cNvSpPr txBox="1">
              <a:spLocks noChangeArrowheads="1"/>
            </p:cNvSpPr>
            <p:nvPr/>
          </p:nvSpPr>
          <p:spPr bwMode="auto">
            <a:xfrm>
              <a:off x="1647153" y="359114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0" name="Text Box 92"/>
            <p:cNvSpPr txBox="1">
              <a:spLocks noChangeArrowheads="1"/>
            </p:cNvSpPr>
            <p:nvPr/>
          </p:nvSpPr>
          <p:spPr bwMode="auto">
            <a:xfrm>
              <a:off x="1647153" y="2797088"/>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8</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1" name="Text Box 93"/>
            <p:cNvSpPr txBox="1">
              <a:spLocks noChangeArrowheads="1"/>
            </p:cNvSpPr>
            <p:nvPr/>
          </p:nvSpPr>
          <p:spPr bwMode="auto">
            <a:xfrm>
              <a:off x="1530153" y="2406791"/>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12</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2" name="Text Box 94"/>
            <p:cNvSpPr txBox="1">
              <a:spLocks noChangeArrowheads="1"/>
            </p:cNvSpPr>
            <p:nvPr/>
          </p:nvSpPr>
          <p:spPr bwMode="auto">
            <a:xfrm>
              <a:off x="1530153" y="201649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16</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3" name="Text Box 95"/>
            <p:cNvSpPr txBox="1">
              <a:spLocks noChangeArrowheads="1"/>
            </p:cNvSpPr>
            <p:nvPr/>
          </p:nvSpPr>
          <p:spPr bwMode="auto">
            <a:xfrm>
              <a:off x="1530153" y="1612739"/>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20</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4" name="Text Box 96"/>
            <p:cNvSpPr txBox="1">
              <a:spLocks noChangeArrowheads="1"/>
            </p:cNvSpPr>
            <p:nvPr/>
          </p:nvSpPr>
          <p:spPr bwMode="auto">
            <a:xfrm>
              <a:off x="1530153" y="120898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24</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5" name="Oval 102"/>
            <p:cNvSpPr>
              <a:spLocks noChangeArrowheads="1"/>
            </p:cNvSpPr>
            <p:nvPr/>
          </p:nvSpPr>
          <p:spPr bwMode="auto">
            <a:xfrm>
              <a:off x="2573403" y="2960272"/>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6" name="Oval 103"/>
            <p:cNvSpPr>
              <a:spLocks noChangeArrowheads="1"/>
            </p:cNvSpPr>
            <p:nvPr/>
          </p:nvSpPr>
          <p:spPr bwMode="auto">
            <a:xfrm>
              <a:off x="2339403" y="336402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7" name="Oval 104"/>
            <p:cNvSpPr>
              <a:spLocks noChangeArrowheads="1"/>
            </p:cNvSpPr>
            <p:nvPr/>
          </p:nvSpPr>
          <p:spPr bwMode="auto">
            <a:xfrm>
              <a:off x="1881153" y="362646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8" name="Oval 105"/>
            <p:cNvSpPr>
              <a:spLocks noChangeArrowheads="1"/>
            </p:cNvSpPr>
            <p:nvPr/>
          </p:nvSpPr>
          <p:spPr bwMode="auto">
            <a:xfrm>
              <a:off x="2095653" y="3555811"/>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9" name="Oval 106"/>
            <p:cNvSpPr>
              <a:spLocks noChangeArrowheads="1"/>
            </p:cNvSpPr>
            <p:nvPr/>
          </p:nvSpPr>
          <p:spPr bwMode="auto">
            <a:xfrm>
              <a:off x="2807403" y="214939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0" name="Oval 107"/>
            <p:cNvSpPr>
              <a:spLocks noChangeArrowheads="1"/>
            </p:cNvSpPr>
            <p:nvPr/>
          </p:nvSpPr>
          <p:spPr bwMode="auto">
            <a:xfrm>
              <a:off x="3041403" y="2041729"/>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1" name="Oval 108"/>
            <p:cNvSpPr>
              <a:spLocks noChangeArrowheads="1"/>
            </p:cNvSpPr>
            <p:nvPr/>
          </p:nvSpPr>
          <p:spPr bwMode="auto">
            <a:xfrm>
              <a:off x="3275403" y="194583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2" name="Oval 109"/>
            <p:cNvSpPr>
              <a:spLocks noChangeArrowheads="1"/>
            </p:cNvSpPr>
            <p:nvPr/>
          </p:nvSpPr>
          <p:spPr bwMode="auto">
            <a:xfrm>
              <a:off x="3748277" y="174396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3" name="Oval 110"/>
            <p:cNvSpPr>
              <a:spLocks noChangeArrowheads="1"/>
            </p:cNvSpPr>
            <p:nvPr/>
          </p:nvSpPr>
          <p:spPr bwMode="auto">
            <a:xfrm>
              <a:off x="3509403" y="184489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4" name="Oval 113"/>
            <p:cNvSpPr>
              <a:spLocks noChangeArrowheads="1"/>
            </p:cNvSpPr>
            <p:nvPr/>
          </p:nvSpPr>
          <p:spPr bwMode="auto">
            <a:xfrm>
              <a:off x="3982277" y="1643021"/>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5" name="Oval 114"/>
            <p:cNvSpPr>
              <a:spLocks noChangeArrowheads="1"/>
            </p:cNvSpPr>
            <p:nvPr/>
          </p:nvSpPr>
          <p:spPr bwMode="auto">
            <a:xfrm>
              <a:off x="4211403" y="154712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6" name="Oval 116"/>
            <p:cNvSpPr>
              <a:spLocks noChangeArrowheads="1"/>
            </p:cNvSpPr>
            <p:nvPr/>
          </p:nvSpPr>
          <p:spPr bwMode="auto">
            <a:xfrm>
              <a:off x="4674527" y="133011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7" name="Oval 117"/>
            <p:cNvSpPr>
              <a:spLocks noChangeArrowheads="1"/>
            </p:cNvSpPr>
            <p:nvPr/>
          </p:nvSpPr>
          <p:spPr bwMode="auto">
            <a:xfrm>
              <a:off x="4445403" y="1431049"/>
              <a:ext cx="91000" cy="94210"/>
            </a:xfrm>
            <a:prstGeom prst="ellipse">
              <a:avLst/>
            </a:prstGeom>
            <a:solidFill>
              <a:srgbClr val="0000FF"/>
            </a:solidFill>
            <a:ln w="2857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8" name="Freeform 118"/>
            <p:cNvSpPr/>
            <p:nvPr/>
          </p:nvSpPr>
          <p:spPr bwMode="auto">
            <a:xfrm>
              <a:off x="1842153" y="1385626"/>
              <a:ext cx="2881124" cy="2304769"/>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9" name="Text Box 134"/>
            <p:cNvSpPr txBox="1">
              <a:spLocks noChangeArrowheads="1"/>
            </p:cNvSpPr>
            <p:nvPr/>
          </p:nvSpPr>
          <p:spPr bwMode="auto">
            <a:xfrm>
              <a:off x="8280402" y="359618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传输轮次</a:t>
              </a:r>
              <a:endParaRPr kumimoji="1" lang="zh-CN" altLang="en-US"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70" name="Text Box 135"/>
            <p:cNvSpPr txBox="1">
              <a:spLocks noChangeArrowheads="1"/>
            </p:cNvSpPr>
            <p:nvPr/>
          </p:nvSpPr>
          <p:spPr bwMode="auto">
            <a:xfrm>
              <a:off x="966278" y="836711"/>
              <a:ext cx="1930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拥塞窗口  </a:t>
              </a:r>
              <a:r>
                <a:rPr kumimoji="1" lang="en-US" altLang="zh-CN" sz="2000" b="1" i="0" u="none" strike="noStrike" kern="0" cap="none" spc="0" normalizeH="0" baseline="0" noProof="0" dirty="0" err="1" smtClean="0">
                  <a:ln>
                    <a:noFill/>
                  </a:ln>
                  <a:solidFill>
                    <a:srgbClr val="000000"/>
                  </a:solidFill>
                  <a:effectLst/>
                  <a:uLnTx/>
                  <a:uFillTx/>
                  <a:latin typeface="Times New Roman" panose="02020603050405020304" pitchFamily="18" charset="0"/>
                  <a:ea typeface="宋体" panose="02010600030101010101" pitchFamily="2" charset="-122"/>
                </a:rPr>
                <a:t>cwnd</a:t>
              </a:r>
              <a:endParaRPr kumimoji="1" lang="en-US" altLang="zh-CN" sz="20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71" name="Text Box 140"/>
            <p:cNvSpPr txBox="1">
              <a:spLocks noChangeArrowheads="1"/>
            </p:cNvSpPr>
            <p:nvPr/>
          </p:nvSpPr>
          <p:spPr bwMode="auto">
            <a:xfrm>
              <a:off x="7049973" y="1815231"/>
              <a:ext cx="11813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rPr>
                <a:t>3-ACK</a:t>
              </a:r>
              <a:endParaRPr kumimoji="1" lang="zh-CN" altLang="en-US" sz="2000" b="1" i="0" u="none" strike="noStrike" kern="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endParaRPr>
            </a:p>
          </p:txBody>
        </p:sp>
        <p:sp>
          <p:nvSpPr>
            <p:cNvPr id="272" name="Rectangle 160"/>
            <p:cNvSpPr>
              <a:spLocks noChangeArrowheads="1"/>
            </p:cNvSpPr>
            <p:nvPr/>
          </p:nvSpPr>
          <p:spPr bwMode="auto">
            <a:xfrm>
              <a:off x="1998153" y="1304875"/>
              <a:ext cx="195000" cy="21533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3" name="Line 156"/>
            <p:cNvSpPr>
              <a:spLocks noChangeShapeType="1"/>
            </p:cNvSpPr>
            <p:nvPr/>
          </p:nvSpPr>
          <p:spPr bwMode="auto">
            <a:xfrm>
              <a:off x="1998153" y="2193137"/>
              <a:ext cx="858000" cy="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4" name="Line 146"/>
            <p:cNvSpPr>
              <a:spLocks noChangeShapeType="1"/>
            </p:cNvSpPr>
            <p:nvPr/>
          </p:nvSpPr>
          <p:spPr bwMode="auto">
            <a:xfrm flipV="1">
              <a:off x="1998153" y="1378897"/>
              <a:ext cx="2743000" cy="6729"/>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5" name="Rectangle 162"/>
            <p:cNvSpPr>
              <a:spLocks noChangeArrowheads="1"/>
            </p:cNvSpPr>
            <p:nvPr/>
          </p:nvSpPr>
          <p:spPr bwMode="auto">
            <a:xfrm>
              <a:off x="5352153" y="3565904"/>
              <a:ext cx="1480374" cy="1615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7" name="Text Box 203"/>
            <p:cNvSpPr txBox="1">
              <a:spLocks noChangeArrowheads="1"/>
            </p:cNvSpPr>
            <p:nvPr/>
          </p:nvSpPr>
          <p:spPr bwMode="auto">
            <a:xfrm>
              <a:off x="8170649" y="1977696"/>
              <a:ext cx="163858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b="1" i="0" u="none" strike="noStrike" kern="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rPr>
                <a:t>TCP Reno </a:t>
              </a:r>
              <a:endParaRPr kumimoji="1" lang="en-US" altLang="zh-CN" b="1" i="0" u="none" strike="noStrike" kern="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b="1" i="0" u="none" strike="noStrike" kern="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rPr>
                <a:t>版本</a:t>
              </a:r>
              <a:endParaRPr kumimoji="1" lang="zh-CN" altLang="en-US" b="1" i="0" u="none" strike="noStrike" kern="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endParaRPr>
            </a:p>
          </p:txBody>
        </p:sp>
        <p:sp>
          <p:nvSpPr>
            <p:cNvPr id="278" name="Text Box 205"/>
            <p:cNvSpPr txBox="1">
              <a:spLocks noChangeArrowheads="1"/>
            </p:cNvSpPr>
            <p:nvPr/>
          </p:nvSpPr>
          <p:spPr bwMode="auto">
            <a:xfrm>
              <a:off x="272479" y="1918920"/>
              <a:ext cx="128112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err="1" smtClean="0">
                  <a:ln>
                    <a:noFill/>
                  </a:ln>
                  <a:solidFill>
                    <a:srgbClr val="C00000"/>
                  </a:solidFill>
                  <a:effectLst/>
                  <a:uLnTx/>
                  <a:uFillTx/>
                  <a:latin typeface="Times New Roman" panose="02020603050405020304" pitchFamily="18" charset="0"/>
                  <a:ea typeface="宋体" panose="02010600030101010101" pitchFamily="2" charset="-122"/>
                </a:rPr>
                <a:t>ssthresh</a:t>
              </a:r>
              <a:endParaRPr kumimoji="1" lang="en-US" altLang="zh-CN" sz="2000" b="1" i="0" u="none" strike="noStrike" kern="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rPr>
                <a:t> 的初始值</a:t>
              </a:r>
              <a:endParaRPr kumimoji="1" lang="zh-CN" altLang="en-US" sz="2000" b="1" i="0" u="none" strike="noStrike" kern="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endParaRPr>
            </a:p>
          </p:txBody>
        </p:sp>
        <p:sp>
          <p:nvSpPr>
            <p:cNvPr id="280" name="Line 215"/>
            <p:cNvSpPr>
              <a:spLocks noChangeShapeType="1"/>
            </p:cNvSpPr>
            <p:nvPr/>
          </p:nvSpPr>
          <p:spPr bwMode="auto">
            <a:xfrm flipV="1">
              <a:off x="1413153" y="2223418"/>
              <a:ext cx="219374" cy="0"/>
            </a:xfrm>
            <a:prstGeom prst="line">
              <a:avLst/>
            </a:prstGeom>
            <a:noFill/>
            <a:ln w="19050">
              <a:solidFill>
                <a:srgbClr val="C00000"/>
              </a:solidFill>
              <a:rou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1" name="Text Box 206"/>
            <p:cNvSpPr txBox="1">
              <a:spLocks noChangeArrowheads="1"/>
            </p:cNvSpPr>
            <p:nvPr/>
          </p:nvSpPr>
          <p:spPr bwMode="auto">
            <a:xfrm rot="20245475">
              <a:off x="6948778" y="2393474"/>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拥塞避免</a:t>
              </a:r>
              <a:endParaRPr kumimoji="1" lang="zh-CN" altLang="en-US"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82" name="Oval 125"/>
            <p:cNvSpPr>
              <a:spLocks noChangeArrowheads="1"/>
            </p:cNvSpPr>
            <p:nvPr/>
          </p:nvSpPr>
          <p:spPr bwMode="auto">
            <a:xfrm>
              <a:off x="5147403" y="354067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3" name="Oval 126"/>
            <p:cNvSpPr>
              <a:spLocks noChangeArrowheads="1"/>
            </p:cNvSpPr>
            <p:nvPr/>
          </p:nvSpPr>
          <p:spPr bwMode="auto">
            <a:xfrm>
              <a:off x="5383027" y="3343839"/>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4" name="Oval 127"/>
            <p:cNvSpPr>
              <a:spLocks noChangeArrowheads="1"/>
            </p:cNvSpPr>
            <p:nvPr/>
          </p:nvSpPr>
          <p:spPr bwMode="auto">
            <a:xfrm>
              <a:off x="4903653" y="3616374"/>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5" name="Oval 128"/>
            <p:cNvSpPr>
              <a:spLocks noChangeArrowheads="1"/>
            </p:cNvSpPr>
            <p:nvPr/>
          </p:nvSpPr>
          <p:spPr bwMode="auto">
            <a:xfrm>
              <a:off x="5623527" y="2953542"/>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6" name="Oval 129"/>
            <p:cNvSpPr>
              <a:spLocks noChangeArrowheads="1"/>
            </p:cNvSpPr>
            <p:nvPr/>
          </p:nvSpPr>
          <p:spPr bwMode="auto">
            <a:xfrm>
              <a:off x="6106153" y="244043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7" name="Oval 130"/>
            <p:cNvSpPr>
              <a:spLocks noChangeArrowheads="1"/>
            </p:cNvSpPr>
            <p:nvPr/>
          </p:nvSpPr>
          <p:spPr bwMode="auto">
            <a:xfrm>
              <a:off x="6795153" y="2147715"/>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8" name="Oval 131"/>
            <p:cNvSpPr>
              <a:spLocks noChangeArrowheads="1"/>
            </p:cNvSpPr>
            <p:nvPr/>
          </p:nvSpPr>
          <p:spPr bwMode="auto">
            <a:xfrm>
              <a:off x="6335277" y="2334451"/>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9" name="Oval 132"/>
            <p:cNvSpPr>
              <a:spLocks noChangeArrowheads="1"/>
            </p:cNvSpPr>
            <p:nvPr/>
          </p:nvSpPr>
          <p:spPr bwMode="auto">
            <a:xfrm>
              <a:off x="6569277" y="223856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0" name="Line 147"/>
            <p:cNvSpPr>
              <a:spLocks noChangeShapeType="1"/>
            </p:cNvSpPr>
            <p:nvPr/>
          </p:nvSpPr>
          <p:spPr bwMode="auto">
            <a:xfrm rot="10800000">
              <a:off x="2016028" y="2595210"/>
              <a:ext cx="4134000" cy="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291" name="直接连接符 115"/>
            <p:cNvCxnSpPr>
              <a:cxnSpLocks noChangeShapeType="1"/>
            </p:cNvCxnSpPr>
            <p:nvPr/>
          </p:nvCxnSpPr>
          <p:spPr bwMode="auto">
            <a:xfrm>
              <a:off x="4728153" y="1375532"/>
              <a:ext cx="234000" cy="2266077"/>
            </a:xfrm>
            <a:prstGeom prst="line">
              <a:avLst/>
            </a:prstGeom>
            <a:noFill/>
            <a:ln w="28575" algn="ctr">
              <a:solidFill>
                <a:srgbClr val="0000FF"/>
              </a:solidFill>
              <a:round/>
            </a:ln>
            <a:extLst>
              <a:ext uri="{909E8E84-426E-40DD-AFC4-6F175D3DCCD1}">
                <a14:hiddenFill xmlns:a14="http://schemas.microsoft.com/office/drawing/2010/main">
                  <a:noFill/>
                </a14:hiddenFill>
              </a:ext>
            </a:extLst>
          </p:spPr>
        </p:cxnSp>
        <p:sp>
          <p:nvSpPr>
            <p:cNvPr id="293" name="Rectangle 161"/>
            <p:cNvSpPr>
              <a:spLocks noChangeArrowheads="1"/>
            </p:cNvSpPr>
            <p:nvPr/>
          </p:nvSpPr>
          <p:spPr bwMode="auto">
            <a:xfrm>
              <a:off x="2555757" y="1801158"/>
              <a:ext cx="442000" cy="36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smtClean="0">
                  <a:ln>
                    <a:noFill/>
                  </a:ln>
                  <a:solidFill>
                    <a:sysClr val="windowText" lastClr="000000"/>
                  </a:solidFill>
                  <a:effectLst/>
                  <a:uLnTx/>
                  <a:uFillTx/>
                  <a:sym typeface="Wingdings" panose="05000000000000000000" pitchFamily="2" charset="2"/>
                </a:rPr>
                <a:t></a:t>
              </a:r>
              <a:endParaRPr kumimoji="0" lang="zh-CN" altLang="en-US" sz="2800" b="1" i="0" u="none" strike="noStrike" kern="0" cap="none" spc="0" normalizeH="0" baseline="0" noProof="0" dirty="0" smtClean="0">
                <a:ln>
                  <a:noFill/>
                </a:ln>
                <a:solidFill>
                  <a:sysClr val="windowText" lastClr="000000"/>
                </a:solidFill>
                <a:effectLst/>
                <a:uLnTx/>
                <a:uFillTx/>
              </a:endParaRPr>
            </a:p>
          </p:txBody>
        </p:sp>
        <p:sp>
          <p:nvSpPr>
            <p:cNvPr id="294" name="Oval 129"/>
            <p:cNvSpPr>
              <a:spLocks noChangeArrowheads="1"/>
            </p:cNvSpPr>
            <p:nvPr/>
          </p:nvSpPr>
          <p:spPr bwMode="auto">
            <a:xfrm>
              <a:off x="5868903" y="254978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5" name="任意多边形 134"/>
            <p:cNvSpPr/>
            <p:nvPr/>
          </p:nvSpPr>
          <p:spPr bwMode="auto">
            <a:xfrm>
              <a:off x="4952403" y="2181361"/>
              <a:ext cx="1906124" cy="148548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6" name="Rectangle 161"/>
            <p:cNvSpPr>
              <a:spLocks noChangeArrowheads="1"/>
            </p:cNvSpPr>
            <p:nvPr/>
          </p:nvSpPr>
          <p:spPr bwMode="auto">
            <a:xfrm>
              <a:off x="4545899" y="1021117"/>
              <a:ext cx="367250" cy="306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smtClean="0">
                  <a:ln>
                    <a:noFill/>
                  </a:ln>
                  <a:solidFill>
                    <a:sysClr val="windowText" lastClr="000000"/>
                  </a:solidFill>
                  <a:effectLst/>
                  <a:uLnTx/>
                  <a:uFillTx/>
                  <a:sym typeface="Wingdings" panose="05000000000000000000" pitchFamily="2" charset="2"/>
                </a:rPr>
                <a:t></a:t>
              </a:r>
              <a:endParaRPr kumimoji="0" lang="zh-CN" altLang="en-US" sz="2800" b="1" i="0" u="none" strike="noStrike" kern="0" cap="none" spc="0" normalizeH="0" baseline="0" noProof="0" dirty="0" smtClean="0">
                <a:ln>
                  <a:noFill/>
                </a:ln>
                <a:solidFill>
                  <a:sysClr val="windowText" lastClr="000000"/>
                </a:solidFill>
                <a:effectLst/>
                <a:uLnTx/>
                <a:uFillTx/>
              </a:endParaRPr>
            </a:p>
          </p:txBody>
        </p:sp>
        <p:cxnSp>
          <p:nvCxnSpPr>
            <p:cNvPr id="297" name="直接连接符 119"/>
            <p:cNvCxnSpPr>
              <a:cxnSpLocks noChangeShapeType="1"/>
            </p:cNvCxnSpPr>
            <p:nvPr/>
          </p:nvCxnSpPr>
          <p:spPr bwMode="auto">
            <a:xfrm flipH="1">
              <a:off x="7064902" y="3022518"/>
              <a:ext cx="1624" cy="694795"/>
            </a:xfrm>
            <a:prstGeom prst="line">
              <a:avLst/>
            </a:prstGeom>
            <a:noFill/>
            <a:ln w="19050" algn="ctr">
              <a:solidFill>
                <a:srgbClr val="000000"/>
              </a:solidFill>
              <a:prstDash val="dash"/>
              <a:round/>
            </a:ln>
          </p:spPr>
        </p:cxnSp>
        <p:cxnSp>
          <p:nvCxnSpPr>
            <p:cNvPr id="298" name="直接连接符 121"/>
            <p:cNvCxnSpPr>
              <a:cxnSpLocks noChangeShapeType="1"/>
            </p:cNvCxnSpPr>
            <p:nvPr/>
          </p:nvCxnSpPr>
          <p:spPr bwMode="auto">
            <a:xfrm>
              <a:off x="2032278" y="3005695"/>
              <a:ext cx="5676125" cy="0"/>
            </a:xfrm>
            <a:prstGeom prst="line">
              <a:avLst/>
            </a:prstGeom>
            <a:noFill/>
            <a:ln w="19050" algn="ctr">
              <a:solidFill>
                <a:srgbClr val="000000"/>
              </a:solidFill>
              <a:prstDash val="dash"/>
              <a:round/>
            </a:ln>
          </p:spPr>
        </p:cxnSp>
        <p:sp>
          <p:nvSpPr>
            <p:cNvPr id="299" name="Oval 130"/>
            <p:cNvSpPr>
              <a:spLocks noChangeArrowheads="1"/>
            </p:cNvSpPr>
            <p:nvPr/>
          </p:nvSpPr>
          <p:spPr bwMode="auto">
            <a:xfrm>
              <a:off x="7021027" y="2961955"/>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0" name="Line 24"/>
            <p:cNvSpPr>
              <a:spLocks noChangeShapeType="1"/>
            </p:cNvSpPr>
            <p:nvPr/>
          </p:nvSpPr>
          <p:spPr bwMode="auto">
            <a:xfrm>
              <a:off x="7532902" y="363992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1" name="Line 22"/>
            <p:cNvSpPr>
              <a:spLocks noChangeShapeType="1"/>
            </p:cNvSpPr>
            <p:nvPr/>
          </p:nvSpPr>
          <p:spPr bwMode="auto">
            <a:xfrm>
              <a:off x="7295652" y="3644974"/>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2" name="Text Box 87"/>
            <p:cNvSpPr txBox="1">
              <a:spLocks noChangeArrowheads="1"/>
            </p:cNvSpPr>
            <p:nvPr/>
          </p:nvSpPr>
          <p:spPr bwMode="auto">
            <a:xfrm>
              <a:off x="7311902" y="375432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24</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03" name="Line 22"/>
            <p:cNvSpPr>
              <a:spLocks noChangeShapeType="1"/>
            </p:cNvSpPr>
            <p:nvPr/>
          </p:nvSpPr>
          <p:spPr bwMode="auto">
            <a:xfrm>
              <a:off x="7776652" y="3653385"/>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04" name="直接连接符 134"/>
            <p:cNvCxnSpPr>
              <a:cxnSpLocks noChangeShapeType="1"/>
              <a:stCxn id="295" idx="4"/>
              <a:endCxn id="299" idx="3"/>
            </p:cNvCxnSpPr>
            <p:nvPr/>
          </p:nvCxnSpPr>
          <p:spPr bwMode="auto">
            <a:xfrm>
              <a:off x="6856903" y="2181361"/>
              <a:ext cx="204750" cy="832745"/>
            </a:xfrm>
            <a:prstGeom prst="line">
              <a:avLst/>
            </a:prstGeom>
            <a:noFill/>
            <a:ln w="28575" algn="ctr">
              <a:solidFill>
                <a:srgbClr val="0000FF"/>
              </a:solidFill>
              <a:round/>
            </a:ln>
          </p:spPr>
        </p:cxnSp>
        <p:sp>
          <p:nvSpPr>
            <p:cNvPr id="305" name="Text Box 206"/>
            <p:cNvSpPr txBox="1">
              <a:spLocks noChangeArrowheads="1"/>
            </p:cNvSpPr>
            <p:nvPr/>
          </p:nvSpPr>
          <p:spPr bwMode="auto">
            <a:xfrm rot="20070649">
              <a:off x="5809549" y="2010746"/>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拥塞避免</a:t>
              </a:r>
              <a:endParaRPr kumimoji="1" lang="zh-CN" altLang="en-US"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06" name="Text Box 206"/>
            <p:cNvSpPr txBox="1">
              <a:spLocks noChangeArrowheads="1"/>
            </p:cNvSpPr>
            <p:nvPr/>
          </p:nvSpPr>
          <p:spPr bwMode="auto">
            <a:xfrm rot="20205303">
              <a:off x="2990278" y="147156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拥塞避免</a:t>
              </a:r>
              <a:endParaRPr kumimoji="1" lang="zh-CN" altLang="en-US"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07" name="TextBox 147"/>
            <p:cNvSpPr txBox="1">
              <a:spLocks noChangeArrowheads="1"/>
            </p:cNvSpPr>
            <p:nvPr/>
          </p:nvSpPr>
          <p:spPr bwMode="auto">
            <a:xfrm>
              <a:off x="5542277" y="2191455"/>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endParaRPr kumimoji="1" lang="zh-CN" altLang="en-US" sz="2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08" name="矩形 150"/>
            <p:cNvSpPr>
              <a:spLocks noChangeArrowheads="1"/>
            </p:cNvSpPr>
            <p:nvPr/>
          </p:nvSpPr>
          <p:spPr bwMode="auto">
            <a:xfrm>
              <a:off x="2298778" y="3596186"/>
              <a:ext cx="2575625" cy="126174"/>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9" name="TextBox 148"/>
            <p:cNvSpPr txBox="1">
              <a:spLocks noChangeArrowheads="1"/>
            </p:cNvSpPr>
            <p:nvPr/>
          </p:nvSpPr>
          <p:spPr bwMode="auto">
            <a:xfrm>
              <a:off x="6720403" y="176582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endParaRPr kumimoji="1" lang="zh-CN" altLang="en-US" sz="2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11" name="矩形 151"/>
            <p:cNvSpPr>
              <a:spLocks noChangeArrowheads="1"/>
            </p:cNvSpPr>
            <p:nvPr/>
          </p:nvSpPr>
          <p:spPr bwMode="auto">
            <a:xfrm>
              <a:off x="7237152" y="3596186"/>
              <a:ext cx="607750" cy="114397"/>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12" name="直接连接符 153"/>
            <p:cNvCxnSpPr>
              <a:cxnSpLocks noChangeShapeType="1"/>
            </p:cNvCxnSpPr>
            <p:nvPr/>
          </p:nvCxnSpPr>
          <p:spPr bwMode="auto">
            <a:xfrm flipV="1">
              <a:off x="5903027" y="2630538"/>
              <a:ext cx="11376" cy="1043034"/>
            </a:xfrm>
            <a:prstGeom prst="line">
              <a:avLst/>
            </a:prstGeom>
            <a:noFill/>
            <a:ln w="19050" algn="ctr">
              <a:solidFill>
                <a:srgbClr val="000000"/>
              </a:solidFill>
              <a:prstDash val="dash"/>
              <a:round/>
            </a:ln>
          </p:spPr>
        </p:cxnSp>
        <p:cxnSp>
          <p:nvCxnSpPr>
            <p:cNvPr id="313" name="直接连接符 157"/>
            <p:cNvCxnSpPr>
              <a:cxnSpLocks noChangeShapeType="1"/>
            </p:cNvCxnSpPr>
            <p:nvPr/>
          </p:nvCxnSpPr>
          <p:spPr bwMode="auto">
            <a:xfrm flipV="1">
              <a:off x="6832527" y="2253700"/>
              <a:ext cx="11376" cy="1520811"/>
            </a:xfrm>
            <a:prstGeom prst="line">
              <a:avLst/>
            </a:prstGeom>
            <a:noFill/>
            <a:ln w="19050" algn="ctr">
              <a:solidFill>
                <a:srgbClr val="000000"/>
              </a:solidFill>
              <a:prstDash val="dash"/>
              <a:round/>
            </a:ln>
          </p:spPr>
        </p:cxnSp>
        <p:cxnSp>
          <p:nvCxnSpPr>
            <p:cNvPr id="314" name="直接连接符 141"/>
            <p:cNvCxnSpPr>
              <a:cxnSpLocks noChangeShapeType="1"/>
            </p:cNvCxnSpPr>
            <p:nvPr/>
          </p:nvCxnSpPr>
          <p:spPr bwMode="auto">
            <a:xfrm flipV="1">
              <a:off x="7001527" y="2475765"/>
              <a:ext cx="1248000" cy="560211"/>
            </a:xfrm>
            <a:prstGeom prst="line">
              <a:avLst/>
            </a:prstGeom>
            <a:noFill/>
            <a:ln w="28575" algn="ctr">
              <a:solidFill>
                <a:srgbClr val="0000FF"/>
              </a:solidFill>
              <a:round/>
            </a:ln>
          </p:spPr>
        </p:cxnSp>
        <p:sp>
          <p:nvSpPr>
            <p:cNvPr id="315" name="Oval 202"/>
            <p:cNvSpPr>
              <a:spLocks noChangeArrowheads="1"/>
            </p:cNvSpPr>
            <p:nvPr/>
          </p:nvSpPr>
          <p:spPr bwMode="auto">
            <a:xfrm>
              <a:off x="7724652" y="2655773"/>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6" name="Oval 130"/>
            <p:cNvSpPr>
              <a:spLocks noChangeArrowheads="1"/>
            </p:cNvSpPr>
            <p:nvPr/>
          </p:nvSpPr>
          <p:spPr bwMode="auto">
            <a:xfrm>
              <a:off x="7251777" y="285596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7" name="Oval 130"/>
            <p:cNvSpPr>
              <a:spLocks noChangeArrowheads="1"/>
            </p:cNvSpPr>
            <p:nvPr/>
          </p:nvSpPr>
          <p:spPr bwMode="auto">
            <a:xfrm>
              <a:off x="7490652" y="2758394"/>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8" name="TextBox 149"/>
            <p:cNvSpPr txBox="1">
              <a:spLocks noChangeArrowheads="1"/>
            </p:cNvSpPr>
            <p:nvPr/>
          </p:nvSpPr>
          <p:spPr bwMode="auto">
            <a:xfrm>
              <a:off x="6795153" y="298718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endParaRPr kumimoji="1" lang="zh-CN" altLang="en-US" sz="2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19" name="Oval 202"/>
            <p:cNvSpPr>
              <a:spLocks noChangeArrowheads="1"/>
            </p:cNvSpPr>
            <p:nvPr/>
          </p:nvSpPr>
          <p:spPr bwMode="auto">
            <a:xfrm>
              <a:off x="7966777" y="2531282"/>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20" name="直接连接符 117"/>
            <p:cNvCxnSpPr>
              <a:cxnSpLocks noChangeShapeType="1"/>
            </p:cNvCxnSpPr>
            <p:nvPr/>
          </p:nvCxnSpPr>
          <p:spPr bwMode="auto">
            <a:xfrm flipH="1">
              <a:off x="4726527" y="1506753"/>
              <a:ext cx="4876" cy="2200466"/>
            </a:xfrm>
            <a:prstGeom prst="line">
              <a:avLst/>
            </a:prstGeom>
            <a:noFill/>
            <a:ln w="19050" algn="ctr">
              <a:solidFill>
                <a:srgbClr val="000000"/>
              </a:solidFill>
              <a:prstDash val="dash"/>
              <a:round/>
            </a:ln>
            <a:extLst>
              <a:ext uri="{909E8E84-426E-40DD-AFC4-6F175D3DCCD1}">
                <a14:hiddenFill xmlns:a14="http://schemas.microsoft.com/office/drawing/2010/main">
                  <a:noFill/>
                </a14:hiddenFill>
              </a:ext>
            </a:extLst>
          </p:spPr>
        </p:cxnSp>
        <p:cxnSp>
          <p:nvCxnSpPr>
            <p:cNvPr id="321" name="直接连接符 119"/>
            <p:cNvCxnSpPr>
              <a:cxnSpLocks noChangeShapeType="1"/>
            </p:cNvCxnSpPr>
            <p:nvPr/>
          </p:nvCxnSpPr>
          <p:spPr bwMode="auto">
            <a:xfrm>
              <a:off x="2854527" y="2309217"/>
              <a:ext cx="0" cy="1384543"/>
            </a:xfrm>
            <a:prstGeom prst="line">
              <a:avLst/>
            </a:prstGeom>
            <a:noFill/>
            <a:ln w="19050" algn="ctr">
              <a:solidFill>
                <a:srgbClr val="000000"/>
              </a:solidFill>
              <a:prstDash val="dash"/>
              <a:round/>
            </a:ln>
            <a:extLst>
              <a:ext uri="{909E8E84-426E-40DD-AFC4-6F175D3DCCD1}">
                <a14:hiddenFill xmlns:a14="http://schemas.microsoft.com/office/drawing/2010/main">
                  <a:noFill/>
                </a14:hiddenFill>
              </a:ext>
            </a:extLst>
          </p:spPr>
        </p:cxnSp>
        <p:sp>
          <p:nvSpPr>
            <p:cNvPr id="249" name="Text Box 91"/>
            <p:cNvSpPr txBox="1">
              <a:spLocks noChangeArrowheads="1"/>
            </p:cNvSpPr>
            <p:nvPr/>
          </p:nvSpPr>
          <p:spPr bwMode="auto">
            <a:xfrm>
              <a:off x="1647153" y="3187385"/>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4</a:t>
              </a:r>
              <a:endParaRPr kumimoji="1" lang="en-US" altLang="zh-CN" sz="20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276" name="Line 167"/>
          <p:cNvSpPr>
            <a:spLocks noChangeShapeType="1"/>
          </p:cNvSpPr>
          <p:nvPr/>
        </p:nvSpPr>
        <p:spPr bwMode="auto">
          <a:xfrm flipH="1" flipV="1">
            <a:off x="5941095" y="2586774"/>
            <a:ext cx="308049" cy="469390"/>
          </a:xfrm>
          <a:prstGeom prst="line">
            <a:avLst/>
          </a:prstGeom>
          <a:noFill/>
          <a:ln w="76200">
            <a:solidFill>
              <a:srgbClr val="FF0000">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21" name="Text Box 101"/>
          <p:cNvSpPr txBox="1">
            <a:spLocks noChangeArrowheads="1"/>
          </p:cNvSpPr>
          <p:nvPr/>
        </p:nvSpPr>
        <p:spPr bwMode="auto">
          <a:xfrm>
            <a:off x="842392" y="4293096"/>
            <a:ext cx="865501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r>
              <a:rPr kumimoji="0" lang="zh-CN" altLang="zh-CN" sz="2800" dirty="0">
                <a:solidFill>
                  <a:srgbClr val="000099"/>
                </a:solidFill>
                <a:latin typeface="Arial" panose="020B0604020202020204" pitchFamily="34" charset="0"/>
                <a:ea typeface="黑体" panose="02010609060101010101" pitchFamily="2" charset="-122"/>
              </a:rPr>
              <a:t>按照慢开始算法，发送方每收到一个对新报文段的确认</a:t>
            </a:r>
            <a:r>
              <a:rPr kumimoji="0" lang="en-US" altLang="zh-CN" sz="2800" dirty="0">
                <a:solidFill>
                  <a:srgbClr val="000099"/>
                </a:solidFill>
                <a:latin typeface="Arial" panose="020B0604020202020204" pitchFamily="34" charset="0"/>
                <a:ea typeface="黑体" panose="02010609060101010101" pitchFamily="2" charset="-122"/>
              </a:rPr>
              <a:t>ACK</a:t>
            </a:r>
            <a:r>
              <a:rPr kumimoji="0" lang="zh-CN" altLang="zh-CN" sz="2800" dirty="0">
                <a:solidFill>
                  <a:srgbClr val="000099"/>
                </a:solidFill>
                <a:latin typeface="Arial" panose="020B0604020202020204" pitchFamily="34" charset="0"/>
                <a:ea typeface="黑体" panose="02010609060101010101" pitchFamily="2" charset="-122"/>
              </a:rPr>
              <a:t>，就把拥塞窗口值加</a:t>
            </a:r>
            <a:r>
              <a:rPr kumimoji="0" lang="en-US" altLang="zh-CN" sz="2800" dirty="0">
                <a:solidFill>
                  <a:srgbClr val="000099"/>
                </a:solidFill>
                <a:latin typeface="Arial" panose="020B0604020202020204" pitchFamily="34" charset="0"/>
                <a:ea typeface="黑体" panose="02010609060101010101" pitchFamily="2" charset="-122"/>
              </a:rPr>
              <a:t>1</a:t>
            </a:r>
            <a:r>
              <a:rPr kumimoji="0" lang="zh-CN" altLang="zh-CN" sz="2800" dirty="0" smtClean="0">
                <a:solidFill>
                  <a:srgbClr val="000099"/>
                </a:solidFill>
                <a:latin typeface="Arial" panose="020B0604020202020204" pitchFamily="34" charset="0"/>
                <a:ea typeface="黑体" panose="02010609060101010101" pitchFamily="2" charset="-122"/>
              </a:rPr>
              <a:t>。</a:t>
            </a:r>
            <a:endParaRPr kumimoji="0" lang="en-US" altLang="zh-CN" sz="2800" dirty="0" smtClean="0">
              <a:solidFill>
                <a:srgbClr val="000099"/>
              </a:solidFill>
              <a:latin typeface="Arial" panose="020B0604020202020204" pitchFamily="34" charset="0"/>
              <a:ea typeface="黑体" panose="02010609060101010101" pitchFamily="2" charset="-122"/>
            </a:endParaRPr>
          </a:p>
          <a:p>
            <a:pPr eaLnBrk="1" hangingPunct="1"/>
            <a:r>
              <a:rPr kumimoji="0" lang="zh-CN" altLang="zh-CN" sz="2800" dirty="0" smtClean="0">
                <a:solidFill>
                  <a:srgbClr val="000099"/>
                </a:solidFill>
                <a:latin typeface="Arial" panose="020B0604020202020204" pitchFamily="34" charset="0"/>
                <a:ea typeface="黑体" panose="02010609060101010101" pitchFamily="2" charset="-122"/>
              </a:rPr>
              <a:t>当</a:t>
            </a:r>
            <a:r>
              <a:rPr kumimoji="0" lang="zh-CN" altLang="zh-CN" sz="2800" dirty="0">
                <a:solidFill>
                  <a:srgbClr val="000099"/>
                </a:solidFill>
                <a:latin typeface="Arial" panose="020B0604020202020204" pitchFamily="34" charset="0"/>
                <a:ea typeface="黑体" panose="02010609060101010101" pitchFamily="2" charset="-122"/>
              </a:rPr>
              <a:t>拥塞窗口</a:t>
            </a:r>
            <a:r>
              <a:rPr kumimoji="0" lang="en-US" altLang="zh-CN" sz="2800" dirty="0" err="1">
                <a:solidFill>
                  <a:srgbClr val="000099"/>
                </a:solidFill>
                <a:latin typeface="Arial" panose="020B0604020202020204" pitchFamily="34" charset="0"/>
                <a:ea typeface="黑体" panose="02010609060101010101" pitchFamily="2" charset="-122"/>
              </a:rPr>
              <a:t>cwnd</a:t>
            </a:r>
            <a:r>
              <a:rPr kumimoji="0" lang="en-US" altLang="zh-CN" sz="2800" dirty="0">
                <a:solidFill>
                  <a:srgbClr val="000099"/>
                </a:solidFill>
                <a:latin typeface="Arial" panose="020B0604020202020204" pitchFamily="34" charset="0"/>
                <a:ea typeface="黑体" panose="02010609060101010101" pitchFamily="2" charset="-122"/>
              </a:rPr>
              <a:t> = </a:t>
            </a:r>
            <a:r>
              <a:rPr kumimoji="0" lang="en-US" altLang="zh-CN" sz="2800" dirty="0" err="1">
                <a:solidFill>
                  <a:srgbClr val="000099"/>
                </a:solidFill>
                <a:latin typeface="Arial" panose="020B0604020202020204" pitchFamily="34" charset="0"/>
                <a:ea typeface="黑体" panose="02010609060101010101" pitchFamily="2" charset="-122"/>
              </a:rPr>
              <a:t>ssthresh</a:t>
            </a:r>
            <a:r>
              <a:rPr kumimoji="0" lang="en-US" altLang="zh-CN" sz="2800" dirty="0">
                <a:solidFill>
                  <a:srgbClr val="000099"/>
                </a:solidFill>
                <a:latin typeface="Arial" panose="020B0604020202020204" pitchFamily="34" charset="0"/>
                <a:ea typeface="黑体" panose="02010609060101010101" pitchFamily="2" charset="-122"/>
              </a:rPr>
              <a:t> = 12</a:t>
            </a:r>
            <a:r>
              <a:rPr kumimoji="0" lang="zh-CN" altLang="zh-CN" sz="2800" dirty="0">
                <a:solidFill>
                  <a:srgbClr val="000099"/>
                </a:solidFill>
                <a:latin typeface="Arial" panose="020B0604020202020204" pitchFamily="34" charset="0"/>
                <a:ea typeface="黑体" panose="02010609060101010101" pitchFamily="2" charset="-122"/>
              </a:rPr>
              <a:t>时（图中的点</a:t>
            </a:r>
            <a:r>
              <a:rPr kumimoji="0" lang="en-US" altLang="zh-CN" sz="2800" dirty="0">
                <a:solidFill>
                  <a:srgbClr val="000099"/>
                </a:solidFill>
                <a:latin typeface="Arial" panose="020B0604020202020204" pitchFamily="34" charset="0"/>
                <a:ea typeface="黑体" panose="02010609060101010101" pitchFamily="2" charset="-122"/>
                <a:sym typeface="Wingdings" panose="05000000000000000000"/>
              </a:rPr>
              <a:t></a:t>
            </a:r>
            <a:r>
              <a:rPr kumimoji="0" lang="zh-CN" altLang="zh-CN" sz="2800" dirty="0">
                <a:solidFill>
                  <a:srgbClr val="000099"/>
                </a:solidFill>
                <a:latin typeface="Arial" panose="020B0604020202020204" pitchFamily="34" charset="0"/>
                <a:ea typeface="黑体" panose="02010609060101010101" pitchFamily="2" charset="-122"/>
              </a:rPr>
              <a:t>，这是新的</a:t>
            </a:r>
            <a:r>
              <a:rPr kumimoji="0" lang="en-US" altLang="zh-CN" sz="2800" dirty="0" err="1">
                <a:solidFill>
                  <a:srgbClr val="000099"/>
                </a:solidFill>
                <a:latin typeface="Arial" panose="020B0604020202020204" pitchFamily="34" charset="0"/>
                <a:ea typeface="黑体" panose="02010609060101010101" pitchFamily="2" charset="-122"/>
              </a:rPr>
              <a:t>ssthresh</a:t>
            </a:r>
            <a:r>
              <a:rPr kumimoji="0" lang="zh-CN" altLang="zh-CN" sz="2800" dirty="0">
                <a:solidFill>
                  <a:srgbClr val="000099"/>
                </a:solidFill>
                <a:latin typeface="Arial" panose="020B0604020202020204" pitchFamily="34" charset="0"/>
                <a:ea typeface="黑体" panose="02010609060101010101" pitchFamily="2" charset="-122"/>
              </a:rPr>
              <a:t>值），改为执行</a:t>
            </a:r>
            <a:r>
              <a:rPr kumimoji="0" lang="zh-CN" altLang="zh-CN" sz="2800" dirty="0">
                <a:solidFill>
                  <a:srgbClr val="FF0000"/>
                </a:solidFill>
                <a:latin typeface="Arial" panose="020B0604020202020204" pitchFamily="34" charset="0"/>
                <a:ea typeface="黑体" panose="02010609060101010101" pitchFamily="2" charset="-122"/>
              </a:rPr>
              <a:t>拥塞避免</a:t>
            </a:r>
            <a:r>
              <a:rPr kumimoji="0" lang="zh-CN" altLang="zh-CN" sz="2800" dirty="0">
                <a:solidFill>
                  <a:srgbClr val="000099"/>
                </a:solidFill>
                <a:latin typeface="Arial" panose="020B0604020202020204" pitchFamily="34" charset="0"/>
                <a:ea typeface="黑体" panose="02010609060101010101" pitchFamily="2" charset="-122"/>
              </a:rPr>
              <a:t>算法，拥塞窗口</a:t>
            </a:r>
            <a:r>
              <a:rPr kumimoji="0" lang="zh-CN" altLang="zh-CN" sz="2800" dirty="0">
                <a:solidFill>
                  <a:srgbClr val="FF0000"/>
                </a:solidFill>
                <a:latin typeface="Arial" panose="020B0604020202020204" pitchFamily="34" charset="0"/>
                <a:ea typeface="黑体" panose="02010609060101010101" pitchFamily="2" charset="-122"/>
              </a:rPr>
              <a:t>按线性规律增大。</a:t>
            </a:r>
            <a:endParaRPr kumimoji="0" lang="zh-CN" altLang="zh-CN" sz="2800" dirty="0">
              <a:solidFill>
                <a:srgbClr val="FF0000"/>
              </a:solidFill>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txBox="1">
            <a:spLocks noChangeArrowheads="1"/>
          </p:cNvSpPr>
          <p:nvPr/>
        </p:nvSpPr>
        <p:spPr bwMode="auto">
          <a:xfrm>
            <a:off x="417512" y="152400"/>
            <a:ext cx="9144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2pPr>
            <a:lvl3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3pPr>
            <a:lvl4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4pPr>
            <a:lvl5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0" cap="none" spc="0" normalizeH="0" baseline="0" noProof="0" smtClean="0">
                <a:ln>
                  <a:noFill/>
                </a:ln>
                <a:solidFill>
                  <a:srgbClr val="333399"/>
                </a:solidFill>
                <a:effectLst/>
                <a:uLnTx/>
                <a:uFillTx/>
                <a:latin typeface="Tahoma" panose="020B0604030504040204"/>
                <a:ea typeface="黑体" panose="02010609060101010101" pitchFamily="2" charset="-122"/>
                <a:cs typeface="+mj-cs"/>
              </a:rPr>
              <a:t>慢开始和拥塞避免算法的实现举例 </a:t>
            </a:r>
            <a:endParaRPr kumimoji="1" lang="zh-CN" altLang="en-US" sz="3200" b="1" i="0" u="none" strike="noStrike" kern="0" cap="none" spc="0" normalizeH="0" baseline="0" noProof="0" smtClean="0">
              <a:ln>
                <a:noFill/>
              </a:ln>
              <a:solidFill>
                <a:srgbClr val="333399"/>
              </a:solidFill>
              <a:effectLst/>
              <a:uLnTx/>
              <a:uFillTx/>
              <a:latin typeface="Tahoma" panose="020B0604030504040204"/>
              <a:ea typeface="黑体" panose="02010609060101010101" pitchFamily="2" charset="-122"/>
              <a:cs typeface="+mj-cs"/>
            </a:endParaRPr>
          </a:p>
        </p:txBody>
      </p:sp>
      <p:grpSp>
        <p:nvGrpSpPr>
          <p:cNvPr id="3" name="组合 2"/>
          <p:cNvGrpSpPr/>
          <p:nvPr/>
        </p:nvGrpSpPr>
        <p:grpSpPr>
          <a:xfrm>
            <a:off x="272479" y="836711"/>
            <a:ext cx="9536759" cy="3321087"/>
            <a:chOff x="272479" y="836711"/>
            <a:chExt cx="9536759" cy="3321087"/>
          </a:xfrm>
        </p:grpSpPr>
        <p:sp>
          <p:nvSpPr>
            <p:cNvPr id="103" name="Text Box 140"/>
            <p:cNvSpPr txBox="1">
              <a:spLocks noChangeArrowheads="1"/>
            </p:cNvSpPr>
            <p:nvPr/>
          </p:nvSpPr>
          <p:spPr bwMode="auto">
            <a:xfrm>
              <a:off x="4863078" y="985683"/>
              <a:ext cx="115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rPr>
                <a:t>超时</a:t>
              </a:r>
              <a:endParaRPr kumimoji="1" lang="zh-CN" altLang="en-US" sz="2000" b="1" i="0" u="none" strike="noStrike" kern="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endParaRPr>
            </a:p>
          </p:txBody>
        </p:sp>
        <p:sp>
          <p:nvSpPr>
            <p:cNvPr id="104" name="Line 2"/>
            <p:cNvSpPr>
              <a:spLocks noChangeShapeType="1"/>
            </p:cNvSpPr>
            <p:nvPr/>
          </p:nvSpPr>
          <p:spPr bwMode="auto">
            <a:xfrm flipV="1">
              <a:off x="1920153" y="3803111"/>
              <a:ext cx="6358624" cy="5046"/>
            </a:xfrm>
            <a:prstGeom prst="line">
              <a:avLst/>
            </a:prstGeom>
            <a:noFill/>
            <a:ln w="19050">
              <a:solidFill>
                <a:srgbClr val="000000"/>
              </a:solidFill>
              <a:rou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05" name="Line 3"/>
            <p:cNvSpPr>
              <a:spLocks noChangeShapeType="1"/>
            </p:cNvSpPr>
            <p:nvPr/>
          </p:nvSpPr>
          <p:spPr bwMode="auto">
            <a:xfrm>
              <a:off x="1918528" y="1177019"/>
              <a:ext cx="1626" cy="2631138"/>
            </a:xfrm>
            <a:prstGeom prst="line">
              <a:avLst/>
            </a:prstGeom>
            <a:noFill/>
            <a:ln w="19050">
              <a:solidFill>
                <a:srgbClr val="000000"/>
              </a:solidFill>
              <a:round/>
              <a:head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06" name="Line 4"/>
            <p:cNvSpPr>
              <a:spLocks noChangeShapeType="1"/>
            </p:cNvSpPr>
            <p:nvPr/>
          </p:nvSpPr>
          <p:spPr bwMode="auto">
            <a:xfrm>
              <a:off x="2154153" y="3727407"/>
              <a:ext cx="0" cy="8075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8" name="Line 5"/>
            <p:cNvSpPr>
              <a:spLocks noChangeShapeType="1"/>
            </p:cNvSpPr>
            <p:nvPr/>
          </p:nvSpPr>
          <p:spPr bwMode="auto">
            <a:xfrm>
              <a:off x="238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9" name="Line 6"/>
            <p:cNvSpPr>
              <a:spLocks noChangeShapeType="1"/>
            </p:cNvSpPr>
            <p:nvPr/>
          </p:nvSpPr>
          <p:spPr bwMode="auto">
            <a:xfrm>
              <a:off x="262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0" name="Line 7"/>
            <p:cNvSpPr>
              <a:spLocks noChangeShapeType="1"/>
            </p:cNvSpPr>
            <p:nvPr/>
          </p:nvSpPr>
          <p:spPr bwMode="auto">
            <a:xfrm>
              <a:off x="285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1" name="Line 8"/>
            <p:cNvSpPr>
              <a:spLocks noChangeShapeType="1"/>
            </p:cNvSpPr>
            <p:nvPr/>
          </p:nvSpPr>
          <p:spPr bwMode="auto">
            <a:xfrm>
              <a:off x="309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2" name="Line 9"/>
            <p:cNvSpPr>
              <a:spLocks noChangeShapeType="1"/>
            </p:cNvSpPr>
            <p:nvPr/>
          </p:nvSpPr>
          <p:spPr bwMode="auto">
            <a:xfrm>
              <a:off x="332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3" name="Line 10"/>
            <p:cNvSpPr>
              <a:spLocks noChangeShapeType="1"/>
            </p:cNvSpPr>
            <p:nvPr/>
          </p:nvSpPr>
          <p:spPr bwMode="auto">
            <a:xfrm>
              <a:off x="355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4" name="Line 11"/>
            <p:cNvSpPr>
              <a:spLocks noChangeShapeType="1"/>
            </p:cNvSpPr>
            <p:nvPr/>
          </p:nvSpPr>
          <p:spPr bwMode="auto">
            <a:xfrm>
              <a:off x="379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5" name="Line 12"/>
            <p:cNvSpPr>
              <a:spLocks noChangeShapeType="1"/>
            </p:cNvSpPr>
            <p:nvPr/>
          </p:nvSpPr>
          <p:spPr bwMode="auto">
            <a:xfrm>
              <a:off x="402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6" name="Line 13"/>
            <p:cNvSpPr>
              <a:spLocks noChangeShapeType="1"/>
            </p:cNvSpPr>
            <p:nvPr/>
          </p:nvSpPr>
          <p:spPr bwMode="auto">
            <a:xfrm>
              <a:off x="426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7" name="Line 14"/>
            <p:cNvSpPr>
              <a:spLocks noChangeShapeType="1"/>
            </p:cNvSpPr>
            <p:nvPr/>
          </p:nvSpPr>
          <p:spPr bwMode="auto">
            <a:xfrm>
              <a:off x="449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8" name="Line 15"/>
            <p:cNvSpPr>
              <a:spLocks noChangeShapeType="1"/>
            </p:cNvSpPr>
            <p:nvPr/>
          </p:nvSpPr>
          <p:spPr bwMode="auto">
            <a:xfrm>
              <a:off x="472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9" name="Line 16"/>
            <p:cNvSpPr>
              <a:spLocks noChangeShapeType="1"/>
            </p:cNvSpPr>
            <p:nvPr/>
          </p:nvSpPr>
          <p:spPr bwMode="auto">
            <a:xfrm>
              <a:off x="496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0" name="Line 17"/>
            <p:cNvSpPr>
              <a:spLocks noChangeShapeType="1"/>
            </p:cNvSpPr>
            <p:nvPr/>
          </p:nvSpPr>
          <p:spPr bwMode="auto">
            <a:xfrm>
              <a:off x="5196153" y="3727407"/>
              <a:ext cx="0" cy="8075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1" name="Line 18"/>
            <p:cNvSpPr>
              <a:spLocks noChangeShapeType="1"/>
            </p:cNvSpPr>
            <p:nvPr/>
          </p:nvSpPr>
          <p:spPr bwMode="auto">
            <a:xfrm>
              <a:off x="543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2" name="Line 19"/>
            <p:cNvSpPr>
              <a:spLocks noChangeShapeType="1"/>
            </p:cNvSpPr>
            <p:nvPr/>
          </p:nvSpPr>
          <p:spPr bwMode="auto">
            <a:xfrm>
              <a:off x="566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3" name="Line 20"/>
            <p:cNvSpPr>
              <a:spLocks noChangeShapeType="1"/>
            </p:cNvSpPr>
            <p:nvPr/>
          </p:nvSpPr>
          <p:spPr bwMode="auto">
            <a:xfrm>
              <a:off x="589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4" name="Line 21"/>
            <p:cNvSpPr>
              <a:spLocks noChangeShapeType="1"/>
            </p:cNvSpPr>
            <p:nvPr/>
          </p:nvSpPr>
          <p:spPr bwMode="auto">
            <a:xfrm>
              <a:off x="613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5" name="Line 22"/>
            <p:cNvSpPr>
              <a:spLocks noChangeShapeType="1"/>
            </p:cNvSpPr>
            <p:nvPr/>
          </p:nvSpPr>
          <p:spPr bwMode="auto">
            <a:xfrm>
              <a:off x="636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6" name="Line 23"/>
            <p:cNvSpPr>
              <a:spLocks noChangeShapeType="1"/>
            </p:cNvSpPr>
            <p:nvPr/>
          </p:nvSpPr>
          <p:spPr bwMode="auto">
            <a:xfrm>
              <a:off x="660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7" name="Line 24"/>
            <p:cNvSpPr>
              <a:spLocks noChangeShapeType="1"/>
            </p:cNvSpPr>
            <p:nvPr/>
          </p:nvSpPr>
          <p:spPr bwMode="auto">
            <a:xfrm>
              <a:off x="683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8" name="Line 25"/>
            <p:cNvSpPr>
              <a:spLocks noChangeShapeType="1"/>
            </p:cNvSpPr>
            <p:nvPr/>
          </p:nvSpPr>
          <p:spPr bwMode="auto">
            <a:xfrm>
              <a:off x="7068152"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0" name="Line 40"/>
            <p:cNvSpPr>
              <a:spLocks noChangeShapeType="1"/>
            </p:cNvSpPr>
            <p:nvPr/>
          </p:nvSpPr>
          <p:spPr bwMode="auto">
            <a:xfrm>
              <a:off x="1920153" y="340440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1" name="Line 41"/>
            <p:cNvSpPr>
              <a:spLocks noChangeShapeType="1"/>
            </p:cNvSpPr>
            <p:nvPr/>
          </p:nvSpPr>
          <p:spPr bwMode="auto">
            <a:xfrm>
              <a:off x="1920153" y="3000647"/>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2" name="Line 42"/>
            <p:cNvSpPr>
              <a:spLocks noChangeShapeType="1"/>
            </p:cNvSpPr>
            <p:nvPr/>
          </p:nvSpPr>
          <p:spPr bwMode="auto">
            <a:xfrm>
              <a:off x="1920153" y="259689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3" name="Line 43"/>
            <p:cNvSpPr>
              <a:spLocks noChangeShapeType="1"/>
            </p:cNvSpPr>
            <p:nvPr/>
          </p:nvSpPr>
          <p:spPr bwMode="auto">
            <a:xfrm>
              <a:off x="1920153" y="2193137"/>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4" name="Line 44"/>
            <p:cNvSpPr>
              <a:spLocks noChangeShapeType="1"/>
            </p:cNvSpPr>
            <p:nvPr/>
          </p:nvSpPr>
          <p:spPr bwMode="auto">
            <a:xfrm>
              <a:off x="1920153" y="178938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5" name="Line 45"/>
            <p:cNvSpPr>
              <a:spLocks noChangeShapeType="1"/>
            </p:cNvSpPr>
            <p:nvPr/>
          </p:nvSpPr>
          <p:spPr bwMode="auto">
            <a:xfrm>
              <a:off x="1920153" y="1385626"/>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6" name="Text Box 77"/>
            <p:cNvSpPr txBox="1">
              <a:spLocks noChangeArrowheads="1"/>
            </p:cNvSpPr>
            <p:nvPr/>
          </p:nvSpPr>
          <p:spPr bwMode="auto">
            <a:xfrm>
              <a:off x="2241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2</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37" name="Text Box 78"/>
            <p:cNvSpPr txBox="1">
              <a:spLocks noChangeArrowheads="1"/>
            </p:cNvSpPr>
            <p:nvPr/>
          </p:nvSpPr>
          <p:spPr bwMode="auto">
            <a:xfrm>
              <a:off x="2709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4</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38" name="Text Box 79"/>
            <p:cNvSpPr txBox="1">
              <a:spLocks noChangeArrowheads="1"/>
            </p:cNvSpPr>
            <p:nvPr/>
          </p:nvSpPr>
          <p:spPr bwMode="auto">
            <a:xfrm>
              <a:off x="3177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6</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39" name="Text Box 80"/>
            <p:cNvSpPr txBox="1">
              <a:spLocks noChangeArrowheads="1"/>
            </p:cNvSpPr>
            <p:nvPr/>
          </p:nvSpPr>
          <p:spPr bwMode="auto">
            <a:xfrm>
              <a:off x="3658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8</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0" name="Text Box 81"/>
            <p:cNvSpPr txBox="1">
              <a:spLocks noChangeArrowheads="1"/>
            </p:cNvSpPr>
            <p:nvPr/>
          </p:nvSpPr>
          <p:spPr bwMode="auto">
            <a:xfrm>
              <a:off x="4048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10</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1" name="Text Box 82"/>
            <p:cNvSpPr txBox="1">
              <a:spLocks noChangeArrowheads="1"/>
            </p:cNvSpPr>
            <p:nvPr/>
          </p:nvSpPr>
          <p:spPr bwMode="auto">
            <a:xfrm>
              <a:off x="455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12</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2" name="Text Box 83"/>
            <p:cNvSpPr txBox="1">
              <a:spLocks noChangeArrowheads="1"/>
            </p:cNvSpPr>
            <p:nvPr/>
          </p:nvSpPr>
          <p:spPr bwMode="auto">
            <a:xfrm>
              <a:off x="4997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14</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3" name="Text Box 84"/>
            <p:cNvSpPr txBox="1">
              <a:spLocks noChangeArrowheads="1"/>
            </p:cNvSpPr>
            <p:nvPr/>
          </p:nvSpPr>
          <p:spPr bwMode="auto">
            <a:xfrm>
              <a:off x="546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16</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4" name="Text Box 85"/>
            <p:cNvSpPr txBox="1">
              <a:spLocks noChangeArrowheads="1"/>
            </p:cNvSpPr>
            <p:nvPr/>
          </p:nvSpPr>
          <p:spPr bwMode="auto">
            <a:xfrm>
              <a:off x="5950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18</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5" name="Text Box 86"/>
            <p:cNvSpPr txBox="1">
              <a:spLocks noChangeArrowheads="1"/>
            </p:cNvSpPr>
            <p:nvPr/>
          </p:nvSpPr>
          <p:spPr bwMode="auto">
            <a:xfrm>
              <a:off x="6418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20</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6" name="Text Box 87"/>
            <p:cNvSpPr txBox="1">
              <a:spLocks noChangeArrowheads="1"/>
            </p:cNvSpPr>
            <p:nvPr/>
          </p:nvSpPr>
          <p:spPr bwMode="auto">
            <a:xfrm>
              <a:off x="6873153" y="3757688"/>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22</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7" name="Text Box 89"/>
            <p:cNvSpPr txBox="1">
              <a:spLocks noChangeArrowheads="1"/>
            </p:cNvSpPr>
            <p:nvPr/>
          </p:nvSpPr>
          <p:spPr bwMode="auto">
            <a:xfrm>
              <a:off x="1812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8" name="Text Box 90"/>
            <p:cNvSpPr txBox="1">
              <a:spLocks noChangeArrowheads="1"/>
            </p:cNvSpPr>
            <p:nvPr/>
          </p:nvSpPr>
          <p:spPr bwMode="auto">
            <a:xfrm>
              <a:off x="1647153" y="359114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0" name="Text Box 92"/>
            <p:cNvSpPr txBox="1">
              <a:spLocks noChangeArrowheads="1"/>
            </p:cNvSpPr>
            <p:nvPr/>
          </p:nvSpPr>
          <p:spPr bwMode="auto">
            <a:xfrm>
              <a:off x="1647153" y="2797088"/>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8</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1" name="Text Box 93"/>
            <p:cNvSpPr txBox="1">
              <a:spLocks noChangeArrowheads="1"/>
            </p:cNvSpPr>
            <p:nvPr/>
          </p:nvSpPr>
          <p:spPr bwMode="auto">
            <a:xfrm>
              <a:off x="1530153" y="2406791"/>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12</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2" name="Text Box 94"/>
            <p:cNvSpPr txBox="1">
              <a:spLocks noChangeArrowheads="1"/>
            </p:cNvSpPr>
            <p:nvPr/>
          </p:nvSpPr>
          <p:spPr bwMode="auto">
            <a:xfrm>
              <a:off x="1530153" y="201649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16</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3" name="Text Box 95"/>
            <p:cNvSpPr txBox="1">
              <a:spLocks noChangeArrowheads="1"/>
            </p:cNvSpPr>
            <p:nvPr/>
          </p:nvSpPr>
          <p:spPr bwMode="auto">
            <a:xfrm>
              <a:off x="1530153" y="1612739"/>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20</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4" name="Text Box 96"/>
            <p:cNvSpPr txBox="1">
              <a:spLocks noChangeArrowheads="1"/>
            </p:cNvSpPr>
            <p:nvPr/>
          </p:nvSpPr>
          <p:spPr bwMode="auto">
            <a:xfrm>
              <a:off x="1530153" y="120898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24</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5" name="Oval 102"/>
            <p:cNvSpPr>
              <a:spLocks noChangeArrowheads="1"/>
            </p:cNvSpPr>
            <p:nvPr/>
          </p:nvSpPr>
          <p:spPr bwMode="auto">
            <a:xfrm>
              <a:off x="2573403" y="2960272"/>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6" name="Oval 103"/>
            <p:cNvSpPr>
              <a:spLocks noChangeArrowheads="1"/>
            </p:cNvSpPr>
            <p:nvPr/>
          </p:nvSpPr>
          <p:spPr bwMode="auto">
            <a:xfrm>
              <a:off x="2339403" y="336402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7" name="Oval 104"/>
            <p:cNvSpPr>
              <a:spLocks noChangeArrowheads="1"/>
            </p:cNvSpPr>
            <p:nvPr/>
          </p:nvSpPr>
          <p:spPr bwMode="auto">
            <a:xfrm>
              <a:off x="1881153" y="362646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8" name="Oval 105"/>
            <p:cNvSpPr>
              <a:spLocks noChangeArrowheads="1"/>
            </p:cNvSpPr>
            <p:nvPr/>
          </p:nvSpPr>
          <p:spPr bwMode="auto">
            <a:xfrm>
              <a:off x="2095653" y="3555811"/>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9" name="Oval 106"/>
            <p:cNvSpPr>
              <a:spLocks noChangeArrowheads="1"/>
            </p:cNvSpPr>
            <p:nvPr/>
          </p:nvSpPr>
          <p:spPr bwMode="auto">
            <a:xfrm>
              <a:off x="2807403" y="214939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0" name="Oval 107"/>
            <p:cNvSpPr>
              <a:spLocks noChangeArrowheads="1"/>
            </p:cNvSpPr>
            <p:nvPr/>
          </p:nvSpPr>
          <p:spPr bwMode="auto">
            <a:xfrm>
              <a:off x="3041403" y="2041729"/>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1" name="Oval 108"/>
            <p:cNvSpPr>
              <a:spLocks noChangeArrowheads="1"/>
            </p:cNvSpPr>
            <p:nvPr/>
          </p:nvSpPr>
          <p:spPr bwMode="auto">
            <a:xfrm>
              <a:off x="3275403" y="194583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2" name="Oval 109"/>
            <p:cNvSpPr>
              <a:spLocks noChangeArrowheads="1"/>
            </p:cNvSpPr>
            <p:nvPr/>
          </p:nvSpPr>
          <p:spPr bwMode="auto">
            <a:xfrm>
              <a:off x="3748277" y="174396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3" name="Oval 110"/>
            <p:cNvSpPr>
              <a:spLocks noChangeArrowheads="1"/>
            </p:cNvSpPr>
            <p:nvPr/>
          </p:nvSpPr>
          <p:spPr bwMode="auto">
            <a:xfrm>
              <a:off x="3509403" y="184489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4" name="Oval 113"/>
            <p:cNvSpPr>
              <a:spLocks noChangeArrowheads="1"/>
            </p:cNvSpPr>
            <p:nvPr/>
          </p:nvSpPr>
          <p:spPr bwMode="auto">
            <a:xfrm>
              <a:off x="3982277" y="1643021"/>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5" name="Oval 114"/>
            <p:cNvSpPr>
              <a:spLocks noChangeArrowheads="1"/>
            </p:cNvSpPr>
            <p:nvPr/>
          </p:nvSpPr>
          <p:spPr bwMode="auto">
            <a:xfrm>
              <a:off x="4211403" y="154712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6" name="Oval 116"/>
            <p:cNvSpPr>
              <a:spLocks noChangeArrowheads="1"/>
            </p:cNvSpPr>
            <p:nvPr/>
          </p:nvSpPr>
          <p:spPr bwMode="auto">
            <a:xfrm>
              <a:off x="4674527" y="133011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7" name="Oval 117"/>
            <p:cNvSpPr>
              <a:spLocks noChangeArrowheads="1"/>
            </p:cNvSpPr>
            <p:nvPr/>
          </p:nvSpPr>
          <p:spPr bwMode="auto">
            <a:xfrm>
              <a:off x="4445403" y="1431049"/>
              <a:ext cx="91000" cy="94210"/>
            </a:xfrm>
            <a:prstGeom prst="ellipse">
              <a:avLst/>
            </a:prstGeom>
            <a:solidFill>
              <a:srgbClr val="0000FF"/>
            </a:solidFill>
            <a:ln w="2857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8" name="Freeform 118"/>
            <p:cNvSpPr/>
            <p:nvPr/>
          </p:nvSpPr>
          <p:spPr bwMode="auto">
            <a:xfrm>
              <a:off x="1842153" y="1385626"/>
              <a:ext cx="2881124" cy="2304769"/>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9" name="Text Box 134"/>
            <p:cNvSpPr txBox="1">
              <a:spLocks noChangeArrowheads="1"/>
            </p:cNvSpPr>
            <p:nvPr/>
          </p:nvSpPr>
          <p:spPr bwMode="auto">
            <a:xfrm>
              <a:off x="8280402" y="359618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传输轮次</a:t>
              </a:r>
              <a:endParaRPr kumimoji="1" lang="zh-CN" altLang="en-US"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70" name="Text Box 135"/>
            <p:cNvSpPr txBox="1">
              <a:spLocks noChangeArrowheads="1"/>
            </p:cNvSpPr>
            <p:nvPr/>
          </p:nvSpPr>
          <p:spPr bwMode="auto">
            <a:xfrm>
              <a:off x="966278" y="836711"/>
              <a:ext cx="1930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拥塞窗口  </a:t>
              </a:r>
              <a:r>
                <a:rPr kumimoji="1" lang="en-US" altLang="zh-CN" sz="2000" b="1" i="0" u="none" strike="noStrike" kern="0" cap="none" spc="0" normalizeH="0" baseline="0" noProof="0" dirty="0" err="1" smtClean="0">
                  <a:ln>
                    <a:noFill/>
                  </a:ln>
                  <a:solidFill>
                    <a:srgbClr val="000000"/>
                  </a:solidFill>
                  <a:effectLst/>
                  <a:uLnTx/>
                  <a:uFillTx/>
                  <a:latin typeface="Times New Roman" panose="02020603050405020304" pitchFamily="18" charset="0"/>
                  <a:ea typeface="宋体" panose="02010600030101010101" pitchFamily="2" charset="-122"/>
                </a:rPr>
                <a:t>cwnd</a:t>
              </a:r>
              <a:endParaRPr kumimoji="1" lang="en-US" altLang="zh-CN" sz="20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71" name="Text Box 140"/>
            <p:cNvSpPr txBox="1">
              <a:spLocks noChangeArrowheads="1"/>
            </p:cNvSpPr>
            <p:nvPr/>
          </p:nvSpPr>
          <p:spPr bwMode="auto">
            <a:xfrm>
              <a:off x="7049973" y="1815231"/>
              <a:ext cx="11813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rPr>
                <a:t>3-ACK</a:t>
              </a:r>
              <a:endParaRPr kumimoji="1" lang="zh-CN" altLang="en-US" sz="2000" b="1" i="0" u="none" strike="noStrike" kern="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endParaRPr>
            </a:p>
          </p:txBody>
        </p:sp>
        <p:sp>
          <p:nvSpPr>
            <p:cNvPr id="272" name="Rectangle 160"/>
            <p:cNvSpPr>
              <a:spLocks noChangeArrowheads="1"/>
            </p:cNvSpPr>
            <p:nvPr/>
          </p:nvSpPr>
          <p:spPr bwMode="auto">
            <a:xfrm>
              <a:off x="1998153" y="1304875"/>
              <a:ext cx="195000" cy="21533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3" name="Line 156"/>
            <p:cNvSpPr>
              <a:spLocks noChangeShapeType="1"/>
            </p:cNvSpPr>
            <p:nvPr/>
          </p:nvSpPr>
          <p:spPr bwMode="auto">
            <a:xfrm>
              <a:off x="1998153" y="2193137"/>
              <a:ext cx="858000" cy="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4" name="Line 146"/>
            <p:cNvSpPr>
              <a:spLocks noChangeShapeType="1"/>
            </p:cNvSpPr>
            <p:nvPr/>
          </p:nvSpPr>
          <p:spPr bwMode="auto">
            <a:xfrm flipV="1">
              <a:off x="1998153" y="1378897"/>
              <a:ext cx="2743000" cy="6729"/>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5" name="Rectangle 162"/>
            <p:cNvSpPr>
              <a:spLocks noChangeArrowheads="1"/>
            </p:cNvSpPr>
            <p:nvPr/>
          </p:nvSpPr>
          <p:spPr bwMode="auto">
            <a:xfrm>
              <a:off x="5352153" y="3565904"/>
              <a:ext cx="1480374" cy="1615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7" name="Text Box 203"/>
            <p:cNvSpPr txBox="1">
              <a:spLocks noChangeArrowheads="1"/>
            </p:cNvSpPr>
            <p:nvPr/>
          </p:nvSpPr>
          <p:spPr bwMode="auto">
            <a:xfrm>
              <a:off x="8170649" y="1977696"/>
              <a:ext cx="163858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b="1" i="0" u="none" strike="noStrike" kern="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rPr>
                <a:t>TCP Reno </a:t>
              </a:r>
              <a:endParaRPr kumimoji="1" lang="en-US" altLang="zh-CN" b="1" i="0" u="none" strike="noStrike" kern="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b="1" i="0" u="none" strike="noStrike" kern="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rPr>
                <a:t>版本</a:t>
              </a:r>
              <a:endParaRPr kumimoji="1" lang="zh-CN" altLang="en-US" b="1" i="0" u="none" strike="noStrike" kern="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endParaRPr>
            </a:p>
          </p:txBody>
        </p:sp>
        <p:sp>
          <p:nvSpPr>
            <p:cNvPr id="278" name="Text Box 205"/>
            <p:cNvSpPr txBox="1">
              <a:spLocks noChangeArrowheads="1"/>
            </p:cNvSpPr>
            <p:nvPr/>
          </p:nvSpPr>
          <p:spPr bwMode="auto">
            <a:xfrm>
              <a:off x="272479" y="1918920"/>
              <a:ext cx="128112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err="1" smtClean="0">
                  <a:ln>
                    <a:noFill/>
                  </a:ln>
                  <a:solidFill>
                    <a:srgbClr val="C00000"/>
                  </a:solidFill>
                  <a:effectLst/>
                  <a:uLnTx/>
                  <a:uFillTx/>
                  <a:latin typeface="Times New Roman" panose="02020603050405020304" pitchFamily="18" charset="0"/>
                  <a:ea typeface="宋体" panose="02010600030101010101" pitchFamily="2" charset="-122"/>
                </a:rPr>
                <a:t>ssthresh</a:t>
              </a:r>
              <a:endParaRPr kumimoji="1" lang="en-US" altLang="zh-CN" sz="2000" b="1" i="0" u="none" strike="noStrike" kern="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rPr>
                <a:t> 的初始值</a:t>
              </a:r>
              <a:endParaRPr kumimoji="1" lang="zh-CN" altLang="en-US" sz="2000" b="1" i="0" u="none" strike="noStrike" kern="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endParaRPr>
            </a:p>
          </p:txBody>
        </p:sp>
        <p:sp>
          <p:nvSpPr>
            <p:cNvPr id="280" name="Line 215"/>
            <p:cNvSpPr>
              <a:spLocks noChangeShapeType="1"/>
            </p:cNvSpPr>
            <p:nvPr/>
          </p:nvSpPr>
          <p:spPr bwMode="auto">
            <a:xfrm flipV="1">
              <a:off x="1413153" y="2223418"/>
              <a:ext cx="219374" cy="0"/>
            </a:xfrm>
            <a:prstGeom prst="line">
              <a:avLst/>
            </a:prstGeom>
            <a:noFill/>
            <a:ln w="19050">
              <a:solidFill>
                <a:srgbClr val="C00000"/>
              </a:solidFill>
              <a:rou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1" name="Text Box 206"/>
            <p:cNvSpPr txBox="1">
              <a:spLocks noChangeArrowheads="1"/>
            </p:cNvSpPr>
            <p:nvPr/>
          </p:nvSpPr>
          <p:spPr bwMode="auto">
            <a:xfrm rot="20245475">
              <a:off x="6948778" y="2393474"/>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拥塞避免</a:t>
              </a:r>
              <a:endParaRPr kumimoji="1" lang="zh-CN" altLang="en-US"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82" name="Oval 125"/>
            <p:cNvSpPr>
              <a:spLocks noChangeArrowheads="1"/>
            </p:cNvSpPr>
            <p:nvPr/>
          </p:nvSpPr>
          <p:spPr bwMode="auto">
            <a:xfrm>
              <a:off x="5147403" y="354067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3" name="Oval 126"/>
            <p:cNvSpPr>
              <a:spLocks noChangeArrowheads="1"/>
            </p:cNvSpPr>
            <p:nvPr/>
          </p:nvSpPr>
          <p:spPr bwMode="auto">
            <a:xfrm>
              <a:off x="5383027" y="3343839"/>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4" name="Oval 127"/>
            <p:cNvSpPr>
              <a:spLocks noChangeArrowheads="1"/>
            </p:cNvSpPr>
            <p:nvPr/>
          </p:nvSpPr>
          <p:spPr bwMode="auto">
            <a:xfrm>
              <a:off x="4903653" y="3616374"/>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5" name="Oval 128"/>
            <p:cNvSpPr>
              <a:spLocks noChangeArrowheads="1"/>
            </p:cNvSpPr>
            <p:nvPr/>
          </p:nvSpPr>
          <p:spPr bwMode="auto">
            <a:xfrm>
              <a:off x="5623527" y="2953542"/>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6" name="Oval 129"/>
            <p:cNvSpPr>
              <a:spLocks noChangeArrowheads="1"/>
            </p:cNvSpPr>
            <p:nvPr/>
          </p:nvSpPr>
          <p:spPr bwMode="auto">
            <a:xfrm>
              <a:off x="6106153" y="244043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7" name="Oval 130"/>
            <p:cNvSpPr>
              <a:spLocks noChangeArrowheads="1"/>
            </p:cNvSpPr>
            <p:nvPr/>
          </p:nvSpPr>
          <p:spPr bwMode="auto">
            <a:xfrm>
              <a:off x="6795153" y="2147715"/>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8" name="Oval 131"/>
            <p:cNvSpPr>
              <a:spLocks noChangeArrowheads="1"/>
            </p:cNvSpPr>
            <p:nvPr/>
          </p:nvSpPr>
          <p:spPr bwMode="auto">
            <a:xfrm>
              <a:off x="6335277" y="2334451"/>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9" name="Oval 132"/>
            <p:cNvSpPr>
              <a:spLocks noChangeArrowheads="1"/>
            </p:cNvSpPr>
            <p:nvPr/>
          </p:nvSpPr>
          <p:spPr bwMode="auto">
            <a:xfrm>
              <a:off x="6569277" y="223856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0" name="Line 147"/>
            <p:cNvSpPr>
              <a:spLocks noChangeShapeType="1"/>
            </p:cNvSpPr>
            <p:nvPr/>
          </p:nvSpPr>
          <p:spPr bwMode="auto">
            <a:xfrm rot="10800000">
              <a:off x="2016028" y="2595210"/>
              <a:ext cx="4134000" cy="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291" name="直接连接符 115"/>
            <p:cNvCxnSpPr>
              <a:cxnSpLocks noChangeShapeType="1"/>
            </p:cNvCxnSpPr>
            <p:nvPr/>
          </p:nvCxnSpPr>
          <p:spPr bwMode="auto">
            <a:xfrm>
              <a:off x="4728153" y="1375532"/>
              <a:ext cx="234000" cy="2266077"/>
            </a:xfrm>
            <a:prstGeom prst="line">
              <a:avLst/>
            </a:prstGeom>
            <a:noFill/>
            <a:ln w="28575" algn="ctr">
              <a:solidFill>
                <a:srgbClr val="0000FF"/>
              </a:solidFill>
              <a:round/>
            </a:ln>
            <a:extLst>
              <a:ext uri="{909E8E84-426E-40DD-AFC4-6F175D3DCCD1}">
                <a14:hiddenFill xmlns:a14="http://schemas.microsoft.com/office/drawing/2010/main">
                  <a:noFill/>
                </a14:hiddenFill>
              </a:ext>
            </a:extLst>
          </p:spPr>
        </p:cxnSp>
        <p:sp>
          <p:nvSpPr>
            <p:cNvPr id="293" name="Rectangle 161"/>
            <p:cNvSpPr>
              <a:spLocks noChangeArrowheads="1"/>
            </p:cNvSpPr>
            <p:nvPr/>
          </p:nvSpPr>
          <p:spPr bwMode="auto">
            <a:xfrm>
              <a:off x="2555757" y="1801158"/>
              <a:ext cx="442000" cy="36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smtClean="0">
                  <a:ln>
                    <a:noFill/>
                  </a:ln>
                  <a:solidFill>
                    <a:sysClr val="windowText" lastClr="000000"/>
                  </a:solidFill>
                  <a:effectLst/>
                  <a:uLnTx/>
                  <a:uFillTx/>
                  <a:sym typeface="Wingdings" panose="05000000000000000000" pitchFamily="2" charset="2"/>
                </a:rPr>
                <a:t></a:t>
              </a:r>
              <a:endParaRPr kumimoji="0" lang="zh-CN" altLang="en-US" sz="2800" b="1" i="0" u="none" strike="noStrike" kern="0" cap="none" spc="0" normalizeH="0" baseline="0" noProof="0" dirty="0" smtClean="0">
                <a:ln>
                  <a:noFill/>
                </a:ln>
                <a:solidFill>
                  <a:sysClr val="windowText" lastClr="000000"/>
                </a:solidFill>
                <a:effectLst/>
                <a:uLnTx/>
                <a:uFillTx/>
              </a:endParaRPr>
            </a:p>
          </p:txBody>
        </p:sp>
        <p:sp>
          <p:nvSpPr>
            <p:cNvPr id="294" name="Oval 129"/>
            <p:cNvSpPr>
              <a:spLocks noChangeArrowheads="1"/>
            </p:cNvSpPr>
            <p:nvPr/>
          </p:nvSpPr>
          <p:spPr bwMode="auto">
            <a:xfrm>
              <a:off x="5868903" y="254978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5" name="任意多边形 134"/>
            <p:cNvSpPr/>
            <p:nvPr/>
          </p:nvSpPr>
          <p:spPr bwMode="auto">
            <a:xfrm>
              <a:off x="4952403" y="2181361"/>
              <a:ext cx="1906124" cy="148548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6" name="Rectangle 161"/>
            <p:cNvSpPr>
              <a:spLocks noChangeArrowheads="1"/>
            </p:cNvSpPr>
            <p:nvPr/>
          </p:nvSpPr>
          <p:spPr bwMode="auto">
            <a:xfrm>
              <a:off x="4545899" y="1021117"/>
              <a:ext cx="367250" cy="306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smtClean="0">
                  <a:ln>
                    <a:noFill/>
                  </a:ln>
                  <a:solidFill>
                    <a:sysClr val="windowText" lastClr="000000"/>
                  </a:solidFill>
                  <a:effectLst/>
                  <a:uLnTx/>
                  <a:uFillTx/>
                  <a:sym typeface="Wingdings" panose="05000000000000000000" pitchFamily="2" charset="2"/>
                </a:rPr>
                <a:t></a:t>
              </a:r>
              <a:endParaRPr kumimoji="0" lang="zh-CN" altLang="en-US" sz="2800" b="1" i="0" u="none" strike="noStrike" kern="0" cap="none" spc="0" normalizeH="0" baseline="0" noProof="0" dirty="0" smtClean="0">
                <a:ln>
                  <a:noFill/>
                </a:ln>
                <a:solidFill>
                  <a:sysClr val="windowText" lastClr="000000"/>
                </a:solidFill>
                <a:effectLst/>
                <a:uLnTx/>
                <a:uFillTx/>
              </a:endParaRPr>
            </a:p>
          </p:txBody>
        </p:sp>
        <p:cxnSp>
          <p:nvCxnSpPr>
            <p:cNvPr id="297" name="直接连接符 119"/>
            <p:cNvCxnSpPr>
              <a:cxnSpLocks noChangeShapeType="1"/>
            </p:cNvCxnSpPr>
            <p:nvPr/>
          </p:nvCxnSpPr>
          <p:spPr bwMode="auto">
            <a:xfrm flipH="1">
              <a:off x="7064902" y="3022518"/>
              <a:ext cx="1624" cy="694795"/>
            </a:xfrm>
            <a:prstGeom prst="line">
              <a:avLst/>
            </a:prstGeom>
            <a:noFill/>
            <a:ln w="19050" algn="ctr">
              <a:solidFill>
                <a:srgbClr val="000000"/>
              </a:solidFill>
              <a:prstDash val="dash"/>
              <a:round/>
            </a:ln>
          </p:spPr>
        </p:cxnSp>
        <p:cxnSp>
          <p:nvCxnSpPr>
            <p:cNvPr id="298" name="直接连接符 121"/>
            <p:cNvCxnSpPr>
              <a:cxnSpLocks noChangeShapeType="1"/>
            </p:cNvCxnSpPr>
            <p:nvPr/>
          </p:nvCxnSpPr>
          <p:spPr bwMode="auto">
            <a:xfrm>
              <a:off x="2032278" y="3005695"/>
              <a:ext cx="5676125" cy="0"/>
            </a:xfrm>
            <a:prstGeom prst="line">
              <a:avLst/>
            </a:prstGeom>
            <a:noFill/>
            <a:ln w="19050" algn="ctr">
              <a:solidFill>
                <a:srgbClr val="000000"/>
              </a:solidFill>
              <a:prstDash val="dash"/>
              <a:round/>
            </a:ln>
          </p:spPr>
        </p:cxnSp>
        <p:sp>
          <p:nvSpPr>
            <p:cNvPr id="299" name="Oval 130"/>
            <p:cNvSpPr>
              <a:spLocks noChangeArrowheads="1"/>
            </p:cNvSpPr>
            <p:nvPr/>
          </p:nvSpPr>
          <p:spPr bwMode="auto">
            <a:xfrm>
              <a:off x="7021027" y="2961955"/>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0" name="Line 24"/>
            <p:cNvSpPr>
              <a:spLocks noChangeShapeType="1"/>
            </p:cNvSpPr>
            <p:nvPr/>
          </p:nvSpPr>
          <p:spPr bwMode="auto">
            <a:xfrm>
              <a:off x="7532902" y="363992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1" name="Line 22"/>
            <p:cNvSpPr>
              <a:spLocks noChangeShapeType="1"/>
            </p:cNvSpPr>
            <p:nvPr/>
          </p:nvSpPr>
          <p:spPr bwMode="auto">
            <a:xfrm>
              <a:off x="7295652" y="3644974"/>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2" name="Text Box 87"/>
            <p:cNvSpPr txBox="1">
              <a:spLocks noChangeArrowheads="1"/>
            </p:cNvSpPr>
            <p:nvPr/>
          </p:nvSpPr>
          <p:spPr bwMode="auto">
            <a:xfrm>
              <a:off x="7311902" y="375432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24</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03" name="Line 22"/>
            <p:cNvSpPr>
              <a:spLocks noChangeShapeType="1"/>
            </p:cNvSpPr>
            <p:nvPr/>
          </p:nvSpPr>
          <p:spPr bwMode="auto">
            <a:xfrm>
              <a:off x="7776652" y="3653385"/>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04" name="直接连接符 134"/>
            <p:cNvCxnSpPr>
              <a:cxnSpLocks noChangeShapeType="1"/>
              <a:stCxn id="295" idx="4"/>
              <a:endCxn id="299" idx="3"/>
            </p:cNvCxnSpPr>
            <p:nvPr/>
          </p:nvCxnSpPr>
          <p:spPr bwMode="auto">
            <a:xfrm>
              <a:off x="6856903" y="2181361"/>
              <a:ext cx="204750" cy="832745"/>
            </a:xfrm>
            <a:prstGeom prst="line">
              <a:avLst/>
            </a:prstGeom>
            <a:noFill/>
            <a:ln w="28575" algn="ctr">
              <a:solidFill>
                <a:srgbClr val="0000FF"/>
              </a:solidFill>
              <a:round/>
            </a:ln>
          </p:spPr>
        </p:cxnSp>
        <p:sp>
          <p:nvSpPr>
            <p:cNvPr id="305" name="Text Box 206"/>
            <p:cNvSpPr txBox="1">
              <a:spLocks noChangeArrowheads="1"/>
            </p:cNvSpPr>
            <p:nvPr/>
          </p:nvSpPr>
          <p:spPr bwMode="auto">
            <a:xfrm rot="20070649">
              <a:off x="5809549" y="2010746"/>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拥塞避免</a:t>
              </a:r>
              <a:endParaRPr kumimoji="1" lang="zh-CN" altLang="en-US"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06" name="Text Box 206"/>
            <p:cNvSpPr txBox="1">
              <a:spLocks noChangeArrowheads="1"/>
            </p:cNvSpPr>
            <p:nvPr/>
          </p:nvSpPr>
          <p:spPr bwMode="auto">
            <a:xfrm rot="20205303">
              <a:off x="2990278" y="147156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拥塞避免</a:t>
              </a:r>
              <a:endParaRPr kumimoji="1" lang="zh-CN" altLang="en-US"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07" name="TextBox 147"/>
            <p:cNvSpPr txBox="1">
              <a:spLocks noChangeArrowheads="1"/>
            </p:cNvSpPr>
            <p:nvPr/>
          </p:nvSpPr>
          <p:spPr bwMode="auto">
            <a:xfrm>
              <a:off x="5542277" y="2191455"/>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endParaRPr kumimoji="1" lang="zh-CN" altLang="en-US" sz="2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08" name="矩形 150"/>
            <p:cNvSpPr>
              <a:spLocks noChangeArrowheads="1"/>
            </p:cNvSpPr>
            <p:nvPr/>
          </p:nvSpPr>
          <p:spPr bwMode="auto">
            <a:xfrm>
              <a:off x="2298778" y="3596186"/>
              <a:ext cx="2575625" cy="126174"/>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9" name="TextBox 148"/>
            <p:cNvSpPr txBox="1">
              <a:spLocks noChangeArrowheads="1"/>
            </p:cNvSpPr>
            <p:nvPr/>
          </p:nvSpPr>
          <p:spPr bwMode="auto">
            <a:xfrm>
              <a:off x="6720403" y="176582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endParaRPr kumimoji="1" lang="zh-CN" altLang="en-US" sz="2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11" name="矩形 151"/>
            <p:cNvSpPr>
              <a:spLocks noChangeArrowheads="1"/>
            </p:cNvSpPr>
            <p:nvPr/>
          </p:nvSpPr>
          <p:spPr bwMode="auto">
            <a:xfrm>
              <a:off x="7237152" y="3596186"/>
              <a:ext cx="607750" cy="114397"/>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12" name="直接连接符 153"/>
            <p:cNvCxnSpPr>
              <a:cxnSpLocks noChangeShapeType="1"/>
            </p:cNvCxnSpPr>
            <p:nvPr/>
          </p:nvCxnSpPr>
          <p:spPr bwMode="auto">
            <a:xfrm flipV="1">
              <a:off x="5903027" y="2630538"/>
              <a:ext cx="11376" cy="1043034"/>
            </a:xfrm>
            <a:prstGeom prst="line">
              <a:avLst/>
            </a:prstGeom>
            <a:noFill/>
            <a:ln w="19050" algn="ctr">
              <a:solidFill>
                <a:srgbClr val="000000"/>
              </a:solidFill>
              <a:prstDash val="dash"/>
              <a:round/>
            </a:ln>
          </p:spPr>
        </p:cxnSp>
        <p:cxnSp>
          <p:nvCxnSpPr>
            <p:cNvPr id="313" name="直接连接符 157"/>
            <p:cNvCxnSpPr>
              <a:cxnSpLocks noChangeShapeType="1"/>
            </p:cNvCxnSpPr>
            <p:nvPr/>
          </p:nvCxnSpPr>
          <p:spPr bwMode="auto">
            <a:xfrm flipV="1">
              <a:off x="6832527" y="2253700"/>
              <a:ext cx="11376" cy="1520811"/>
            </a:xfrm>
            <a:prstGeom prst="line">
              <a:avLst/>
            </a:prstGeom>
            <a:noFill/>
            <a:ln w="19050" algn="ctr">
              <a:solidFill>
                <a:srgbClr val="000000"/>
              </a:solidFill>
              <a:prstDash val="dash"/>
              <a:round/>
            </a:ln>
          </p:spPr>
        </p:cxnSp>
        <p:cxnSp>
          <p:nvCxnSpPr>
            <p:cNvPr id="314" name="直接连接符 141"/>
            <p:cNvCxnSpPr>
              <a:cxnSpLocks noChangeShapeType="1"/>
            </p:cNvCxnSpPr>
            <p:nvPr/>
          </p:nvCxnSpPr>
          <p:spPr bwMode="auto">
            <a:xfrm flipV="1">
              <a:off x="7001527" y="2475765"/>
              <a:ext cx="1248000" cy="560211"/>
            </a:xfrm>
            <a:prstGeom prst="line">
              <a:avLst/>
            </a:prstGeom>
            <a:noFill/>
            <a:ln w="28575" algn="ctr">
              <a:solidFill>
                <a:srgbClr val="0000FF"/>
              </a:solidFill>
              <a:round/>
            </a:ln>
          </p:spPr>
        </p:cxnSp>
        <p:sp>
          <p:nvSpPr>
            <p:cNvPr id="315" name="Oval 202"/>
            <p:cNvSpPr>
              <a:spLocks noChangeArrowheads="1"/>
            </p:cNvSpPr>
            <p:nvPr/>
          </p:nvSpPr>
          <p:spPr bwMode="auto">
            <a:xfrm>
              <a:off x="7724652" y="2655773"/>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6" name="Oval 130"/>
            <p:cNvSpPr>
              <a:spLocks noChangeArrowheads="1"/>
            </p:cNvSpPr>
            <p:nvPr/>
          </p:nvSpPr>
          <p:spPr bwMode="auto">
            <a:xfrm>
              <a:off x="7251777" y="285596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7" name="Oval 130"/>
            <p:cNvSpPr>
              <a:spLocks noChangeArrowheads="1"/>
            </p:cNvSpPr>
            <p:nvPr/>
          </p:nvSpPr>
          <p:spPr bwMode="auto">
            <a:xfrm>
              <a:off x="7490652" y="2758394"/>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8" name="TextBox 149"/>
            <p:cNvSpPr txBox="1">
              <a:spLocks noChangeArrowheads="1"/>
            </p:cNvSpPr>
            <p:nvPr/>
          </p:nvSpPr>
          <p:spPr bwMode="auto">
            <a:xfrm>
              <a:off x="6795153" y="298718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endParaRPr kumimoji="1" lang="zh-CN" altLang="en-US" sz="2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19" name="Oval 202"/>
            <p:cNvSpPr>
              <a:spLocks noChangeArrowheads="1"/>
            </p:cNvSpPr>
            <p:nvPr/>
          </p:nvSpPr>
          <p:spPr bwMode="auto">
            <a:xfrm>
              <a:off x="7966777" y="2531282"/>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20" name="直接连接符 117"/>
            <p:cNvCxnSpPr>
              <a:cxnSpLocks noChangeShapeType="1"/>
            </p:cNvCxnSpPr>
            <p:nvPr/>
          </p:nvCxnSpPr>
          <p:spPr bwMode="auto">
            <a:xfrm flipH="1">
              <a:off x="4726527" y="1506753"/>
              <a:ext cx="4876" cy="2200466"/>
            </a:xfrm>
            <a:prstGeom prst="line">
              <a:avLst/>
            </a:prstGeom>
            <a:noFill/>
            <a:ln w="19050" algn="ctr">
              <a:solidFill>
                <a:srgbClr val="000000"/>
              </a:solidFill>
              <a:prstDash val="dash"/>
              <a:round/>
            </a:ln>
            <a:extLst>
              <a:ext uri="{909E8E84-426E-40DD-AFC4-6F175D3DCCD1}">
                <a14:hiddenFill xmlns:a14="http://schemas.microsoft.com/office/drawing/2010/main">
                  <a:noFill/>
                </a14:hiddenFill>
              </a:ext>
            </a:extLst>
          </p:spPr>
        </p:cxnSp>
        <p:cxnSp>
          <p:nvCxnSpPr>
            <p:cNvPr id="321" name="直接连接符 119"/>
            <p:cNvCxnSpPr>
              <a:cxnSpLocks noChangeShapeType="1"/>
            </p:cNvCxnSpPr>
            <p:nvPr/>
          </p:nvCxnSpPr>
          <p:spPr bwMode="auto">
            <a:xfrm>
              <a:off x="2854527" y="2309217"/>
              <a:ext cx="0" cy="1384543"/>
            </a:xfrm>
            <a:prstGeom prst="line">
              <a:avLst/>
            </a:prstGeom>
            <a:noFill/>
            <a:ln w="19050" algn="ctr">
              <a:solidFill>
                <a:srgbClr val="000000"/>
              </a:solidFill>
              <a:prstDash val="dash"/>
              <a:round/>
            </a:ln>
            <a:extLst>
              <a:ext uri="{909E8E84-426E-40DD-AFC4-6F175D3DCCD1}">
                <a14:hiddenFill xmlns:a14="http://schemas.microsoft.com/office/drawing/2010/main">
                  <a:noFill/>
                </a14:hiddenFill>
              </a:ext>
            </a:extLst>
          </p:spPr>
        </p:cxnSp>
        <p:sp>
          <p:nvSpPr>
            <p:cNvPr id="249" name="Text Box 91"/>
            <p:cNvSpPr txBox="1">
              <a:spLocks noChangeArrowheads="1"/>
            </p:cNvSpPr>
            <p:nvPr/>
          </p:nvSpPr>
          <p:spPr bwMode="auto">
            <a:xfrm>
              <a:off x="1647153" y="3187385"/>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4</a:t>
              </a:r>
              <a:endParaRPr kumimoji="1" lang="en-US" altLang="zh-CN" sz="20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276" name="Line 167"/>
          <p:cNvSpPr>
            <a:spLocks noChangeShapeType="1"/>
          </p:cNvSpPr>
          <p:nvPr/>
        </p:nvSpPr>
        <p:spPr bwMode="auto">
          <a:xfrm flipV="1">
            <a:off x="6569277" y="2227398"/>
            <a:ext cx="235914" cy="481522"/>
          </a:xfrm>
          <a:prstGeom prst="line">
            <a:avLst/>
          </a:prstGeom>
          <a:noFill/>
          <a:ln w="76200">
            <a:solidFill>
              <a:srgbClr val="FF0000">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21" name="Text Box 101"/>
          <p:cNvSpPr txBox="1">
            <a:spLocks noChangeArrowheads="1"/>
          </p:cNvSpPr>
          <p:nvPr/>
        </p:nvSpPr>
        <p:spPr bwMode="auto">
          <a:xfrm>
            <a:off x="842392" y="4293096"/>
            <a:ext cx="865501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r>
              <a:rPr kumimoji="0" lang="zh-CN" altLang="zh-CN" sz="2800" dirty="0" smtClean="0">
                <a:solidFill>
                  <a:srgbClr val="000099"/>
                </a:solidFill>
                <a:latin typeface="Arial" panose="020B0604020202020204" pitchFamily="34" charset="0"/>
                <a:ea typeface="黑体" panose="02010609060101010101" pitchFamily="2" charset="-122"/>
              </a:rPr>
              <a:t>当</a:t>
            </a:r>
            <a:r>
              <a:rPr kumimoji="0" lang="zh-CN" altLang="zh-CN" sz="2800" dirty="0">
                <a:solidFill>
                  <a:srgbClr val="000099"/>
                </a:solidFill>
                <a:latin typeface="Arial" panose="020B0604020202020204" pitchFamily="34" charset="0"/>
                <a:ea typeface="黑体" panose="02010609060101010101" pitchFamily="2" charset="-122"/>
              </a:rPr>
              <a:t>拥塞窗口</a:t>
            </a:r>
            <a:r>
              <a:rPr kumimoji="0" lang="en-US" altLang="zh-CN" sz="2800" dirty="0" err="1">
                <a:solidFill>
                  <a:srgbClr val="000099"/>
                </a:solidFill>
                <a:latin typeface="Arial" panose="020B0604020202020204" pitchFamily="34" charset="0"/>
                <a:ea typeface="黑体" panose="02010609060101010101" pitchFamily="2" charset="-122"/>
              </a:rPr>
              <a:t>cwnd</a:t>
            </a:r>
            <a:r>
              <a:rPr kumimoji="0" lang="en-US" altLang="zh-CN" sz="2800" dirty="0">
                <a:solidFill>
                  <a:srgbClr val="000099"/>
                </a:solidFill>
                <a:latin typeface="Arial" panose="020B0604020202020204" pitchFamily="34" charset="0"/>
                <a:ea typeface="黑体" panose="02010609060101010101" pitchFamily="2" charset="-122"/>
              </a:rPr>
              <a:t> = 16</a:t>
            </a:r>
            <a:r>
              <a:rPr kumimoji="0" lang="zh-CN" altLang="zh-CN" sz="2800" dirty="0">
                <a:solidFill>
                  <a:srgbClr val="000099"/>
                </a:solidFill>
                <a:latin typeface="Arial" panose="020B0604020202020204" pitchFamily="34" charset="0"/>
                <a:ea typeface="黑体" panose="02010609060101010101" pitchFamily="2" charset="-122"/>
              </a:rPr>
              <a:t>时（图中的点</a:t>
            </a:r>
            <a:r>
              <a:rPr kumimoji="0" lang="en-US" altLang="zh-CN" sz="2800" dirty="0">
                <a:solidFill>
                  <a:srgbClr val="000099"/>
                </a:solidFill>
                <a:latin typeface="Arial" panose="020B0604020202020204" pitchFamily="34" charset="0"/>
                <a:ea typeface="黑体" panose="02010609060101010101" pitchFamily="2" charset="-122"/>
                <a:sym typeface="Wingdings" panose="05000000000000000000"/>
              </a:rPr>
              <a:t></a:t>
            </a:r>
            <a:r>
              <a:rPr kumimoji="0" lang="zh-CN" altLang="zh-CN" sz="2800" dirty="0">
                <a:solidFill>
                  <a:srgbClr val="000099"/>
                </a:solidFill>
                <a:latin typeface="Arial" panose="020B0604020202020204" pitchFamily="34" charset="0"/>
                <a:ea typeface="黑体" panose="02010609060101010101" pitchFamily="2" charset="-122"/>
              </a:rPr>
              <a:t>），出现了一个新的情况，就是发送方一连</a:t>
            </a:r>
            <a:r>
              <a:rPr kumimoji="0" lang="zh-CN" altLang="zh-CN" sz="2800" dirty="0" smtClean="0">
                <a:solidFill>
                  <a:srgbClr val="000099"/>
                </a:solidFill>
                <a:latin typeface="Arial" panose="020B0604020202020204" pitchFamily="34" charset="0"/>
                <a:ea typeface="黑体" panose="02010609060101010101" pitchFamily="2" charset="-122"/>
              </a:rPr>
              <a:t>收到</a:t>
            </a:r>
            <a:r>
              <a:rPr kumimoji="0" lang="en-US" altLang="zh-CN" sz="2800" dirty="0" smtClean="0">
                <a:solidFill>
                  <a:srgbClr val="000099"/>
                </a:solidFill>
                <a:latin typeface="Arial" panose="020B0604020202020204" pitchFamily="34" charset="0"/>
                <a:ea typeface="黑体" panose="02010609060101010101" pitchFamily="2" charset="-122"/>
              </a:rPr>
              <a:t> 3 </a:t>
            </a:r>
            <a:r>
              <a:rPr kumimoji="0" lang="zh-CN" altLang="zh-CN" sz="2800" dirty="0" smtClean="0">
                <a:solidFill>
                  <a:srgbClr val="000099"/>
                </a:solidFill>
                <a:latin typeface="Arial" panose="020B0604020202020204" pitchFamily="34" charset="0"/>
                <a:ea typeface="黑体" panose="02010609060101010101" pitchFamily="2" charset="-122"/>
              </a:rPr>
              <a:t>个</a:t>
            </a:r>
            <a:r>
              <a:rPr kumimoji="0" lang="zh-CN" altLang="zh-CN" sz="2800" dirty="0">
                <a:solidFill>
                  <a:srgbClr val="000099"/>
                </a:solidFill>
                <a:latin typeface="Arial" panose="020B0604020202020204" pitchFamily="34" charset="0"/>
                <a:ea typeface="黑体" panose="02010609060101010101" pitchFamily="2" charset="-122"/>
              </a:rPr>
              <a:t>对同一个报文段的重复确认（图中记为</a:t>
            </a:r>
            <a:r>
              <a:rPr kumimoji="0" lang="en-US" altLang="zh-CN" sz="2800" dirty="0">
                <a:solidFill>
                  <a:srgbClr val="000099"/>
                </a:solidFill>
                <a:latin typeface="Arial" panose="020B0604020202020204" pitchFamily="34" charset="0"/>
                <a:ea typeface="黑体" panose="02010609060101010101" pitchFamily="2" charset="-122"/>
              </a:rPr>
              <a:t>3-ACK</a:t>
            </a:r>
            <a:r>
              <a:rPr kumimoji="0" lang="zh-CN" altLang="zh-CN" sz="2800" dirty="0">
                <a:solidFill>
                  <a:srgbClr val="000099"/>
                </a:solidFill>
                <a:latin typeface="Arial" panose="020B0604020202020204" pitchFamily="34" charset="0"/>
                <a:ea typeface="黑体" panose="02010609060101010101" pitchFamily="2" charset="-122"/>
              </a:rPr>
              <a:t>）</a:t>
            </a:r>
            <a:r>
              <a:rPr kumimoji="0" lang="zh-CN" altLang="zh-CN" sz="2800" dirty="0" smtClean="0">
                <a:solidFill>
                  <a:srgbClr val="000099"/>
                </a:solidFill>
                <a:latin typeface="Arial" panose="020B0604020202020204" pitchFamily="34" charset="0"/>
                <a:ea typeface="黑体" panose="02010609060101010101" pitchFamily="2" charset="-122"/>
              </a:rPr>
              <a:t>。</a:t>
            </a:r>
            <a:r>
              <a:rPr kumimoji="0" lang="zh-CN" altLang="en-US" sz="2800" dirty="0" smtClean="0">
                <a:solidFill>
                  <a:srgbClr val="000099"/>
                </a:solidFill>
                <a:latin typeface="Arial" panose="020B0604020202020204" pitchFamily="34" charset="0"/>
                <a:ea typeface="黑体" panose="02010609060101010101" pitchFamily="2" charset="-122"/>
              </a:rPr>
              <a:t>发送方改为执行</a:t>
            </a:r>
            <a:r>
              <a:rPr kumimoji="0" lang="zh-CN" altLang="en-US" sz="2800" dirty="0" smtClean="0">
                <a:solidFill>
                  <a:srgbClr val="FF0000"/>
                </a:solidFill>
                <a:latin typeface="Arial" panose="020B0604020202020204" pitchFamily="34" charset="0"/>
                <a:ea typeface="黑体" panose="02010609060101010101" pitchFamily="2" charset="-122"/>
              </a:rPr>
              <a:t>快重传和快恢复算法。</a:t>
            </a:r>
            <a:endParaRPr kumimoji="0" lang="en-US" altLang="zh-CN" sz="2800" dirty="0">
              <a:solidFill>
                <a:srgbClr val="FF0000"/>
              </a:solidFill>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Rectangle 2"/>
          <p:cNvSpPr>
            <a:spLocks noGrp="1" noChangeArrowheads="1"/>
          </p:cNvSpPr>
          <p:nvPr>
            <p:ph type="title"/>
          </p:nvPr>
        </p:nvSpPr>
        <p:spPr/>
        <p:txBody>
          <a:bodyPr/>
          <a:lstStyle/>
          <a:p>
            <a:pPr algn="ctr"/>
            <a:r>
              <a:rPr lang="zh-CN" altLang="en-US"/>
              <a:t>软件端口与硬件端口</a:t>
            </a:r>
            <a:endParaRPr lang="zh-CN" altLang="en-US"/>
          </a:p>
        </p:txBody>
      </p:sp>
      <p:sp>
        <p:nvSpPr>
          <p:cNvPr id="672771" name="Rectangle 3"/>
          <p:cNvSpPr>
            <a:spLocks noGrp="1" noChangeArrowheads="1"/>
          </p:cNvSpPr>
          <p:nvPr>
            <p:ph idx="1"/>
          </p:nvPr>
        </p:nvSpPr>
        <p:spPr/>
        <p:txBody>
          <a:bodyPr/>
          <a:lstStyle/>
          <a:p>
            <a:r>
              <a:rPr lang="zh-CN" altLang="en-US" dirty="0" smtClean="0"/>
              <a:t>两个不同的概念。</a:t>
            </a:r>
            <a:endParaRPr lang="en-US" altLang="zh-CN" dirty="0" smtClean="0"/>
          </a:p>
          <a:p>
            <a:r>
              <a:rPr lang="zh-CN" altLang="en-US" dirty="0" smtClean="0"/>
              <a:t>在</a:t>
            </a:r>
            <a:r>
              <a:rPr lang="zh-CN" altLang="en-US" dirty="0"/>
              <a:t>协议栈层间的抽象的协议端口是</a:t>
            </a:r>
            <a:r>
              <a:rPr lang="zh-CN" altLang="en-US" dirty="0">
                <a:solidFill>
                  <a:srgbClr val="FF0000"/>
                </a:solidFill>
              </a:rPr>
              <a:t>软件端口。</a:t>
            </a:r>
            <a:endParaRPr lang="zh-CN" altLang="en-US" dirty="0">
              <a:solidFill>
                <a:srgbClr val="FF0000"/>
              </a:solidFill>
            </a:endParaRPr>
          </a:p>
          <a:p>
            <a:r>
              <a:rPr lang="zh-CN" altLang="en-US" dirty="0"/>
              <a:t>路由器或交换机上的端口是</a:t>
            </a:r>
            <a:r>
              <a:rPr lang="zh-CN" altLang="en-US" dirty="0">
                <a:solidFill>
                  <a:srgbClr val="FF0000"/>
                </a:solidFill>
              </a:rPr>
              <a:t>硬件端口。</a:t>
            </a:r>
            <a:endParaRPr lang="zh-CN" altLang="en-US" dirty="0">
              <a:solidFill>
                <a:srgbClr val="FF0000"/>
              </a:solidFill>
            </a:endParaRPr>
          </a:p>
          <a:p>
            <a:r>
              <a:rPr lang="zh-CN" altLang="en-US" dirty="0"/>
              <a:t>硬件端口是不同硬件设备进行交互的接口，而软件端口是应用层的各种协议进程与运输实体进行层间交互的一种地址。 </a:t>
            </a:r>
            <a:endParaRPr lang="zh-CN" altLang="en-US" dirty="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6" name="Rectangle 2"/>
          <p:cNvSpPr>
            <a:spLocks noGrp="1" noChangeArrowheads="1"/>
          </p:cNvSpPr>
          <p:nvPr>
            <p:ph type="title"/>
          </p:nvPr>
        </p:nvSpPr>
        <p:spPr/>
        <p:txBody>
          <a:bodyPr/>
          <a:lstStyle/>
          <a:p>
            <a:pPr algn="ctr" eaLnBrk="1" hangingPunct="1"/>
            <a:r>
              <a:rPr lang="zh-CN" altLang="en-US" dirty="0" smtClean="0"/>
              <a:t>快重传算法</a:t>
            </a:r>
            <a:endParaRPr lang="zh-CN" altLang="en-US" dirty="0" smtClean="0"/>
          </a:p>
        </p:txBody>
      </p:sp>
      <p:sp>
        <p:nvSpPr>
          <p:cNvPr id="2297859" name="Rectangle 3"/>
          <p:cNvSpPr>
            <a:spLocks noGrp="1" noChangeArrowheads="1"/>
          </p:cNvSpPr>
          <p:nvPr>
            <p:ph idx="1"/>
          </p:nvPr>
        </p:nvSpPr>
        <p:spPr/>
        <p:txBody>
          <a:bodyPr/>
          <a:lstStyle/>
          <a:p>
            <a:r>
              <a:rPr lang="zh-CN" altLang="zh-CN" dirty="0"/>
              <a:t>采用</a:t>
            </a:r>
            <a:r>
              <a:rPr lang="zh-CN" altLang="zh-CN" dirty="0">
                <a:solidFill>
                  <a:srgbClr val="FF0000"/>
                </a:solidFill>
              </a:rPr>
              <a:t>快</a:t>
            </a:r>
            <a:r>
              <a:rPr lang="zh-CN" altLang="zh-CN" dirty="0" smtClean="0">
                <a:solidFill>
                  <a:srgbClr val="FF0000"/>
                </a:solidFill>
              </a:rPr>
              <a:t>重传</a:t>
            </a:r>
            <a:r>
              <a:rPr lang="en-US" altLang="zh-CN" dirty="0" smtClean="0"/>
              <a:t>FR </a:t>
            </a:r>
            <a:r>
              <a:rPr lang="en-US" altLang="zh-CN" dirty="0"/>
              <a:t>(Fast Retransmission</a:t>
            </a:r>
            <a:r>
              <a:rPr lang="en-US" altLang="zh-CN" dirty="0" smtClean="0"/>
              <a:t>) </a:t>
            </a:r>
            <a:r>
              <a:rPr lang="zh-CN" altLang="zh-CN" dirty="0" smtClean="0"/>
              <a:t>算法</a:t>
            </a:r>
            <a:r>
              <a:rPr lang="zh-CN" altLang="zh-CN" dirty="0"/>
              <a:t>可以让发送方</a:t>
            </a:r>
            <a:r>
              <a:rPr lang="zh-CN" altLang="zh-CN" dirty="0">
                <a:solidFill>
                  <a:srgbClr val="FF0000"/>
                </a:solidFill>
              </a:rPr>
              <a:t>尽早知道发生了个别报文段的丢失。</a:t>
            </a:r>
            <a:endParaRPr lang="en-US" altLang="zh-CN" dirty="0" smtClean="0">
              <a:solidFill>
                <a:srgbClr val="FF0000"/>
              </a:solidFill>
            </a:endParaRPr>
          </a:p>
          <a:p>
            <a:r>
              <a:rPr lang="zh-CN" altLang="en-US" dirty="0" smtClean="0">
                <a:solidFill>
                  <a:srgbClr val="FF0000"/>
                </a:solidFill>
              </a:rPr>
              <a:t>快重传 </a:t>
            </a:r>
            <a:r>
              <a:rPr lang="zh-CN" altLang="en-US" dirty="0" smtClean="0"/>
              <a:t>算法</a:t>
            </a:r>
            <a:r>
              <a:rPr lang="zh-CN" altLang="zh-CN" dirty="0"/>
              <a:t>首先要求接收方不要等待自己发送数据时才进行捎带确认，而是要立即发送确认，即使收到了失序的报文段也要立即发出对已收到的报文段的重复确认</a:t>
            </a:r>
            <a:r>
              <a:rPr lang="zh-CN" altLang="zh-CN" dirty="0" smtClean="0"/>
              <a:t>。</a:t>
            </a:r>
            <a:endParaRPr lang="en-US" altLang="zh-CN" dirty="0" smtClean="0"/>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6" name="Rectangle 2"/>
          <p:cNvSpPr>
            <a:spLocks noGrp="1" noChangeArrowheads="1"/>
          </p:cNvSpPr>
          <p:nvPr>
            <p:ph type="title"/>
          </p:nvPr>
        </p:nvSpPr>
        <p:spPr/>
        <p:txBody>
          <a:bodyPr/>
          <a:lstStyle/>
          <a:p>
            <a:pPr algn="ctr" eaLnBrk="1" hangingPunct="1"/>
            <a:r>
              <a:rPr lang="zh-CN" altLang="en-US" dirty="0" smtClean="0"/>
              <a:t>快重传算法</a:t>
            </a:r>
            <a:endParaRPr lang="zh-CN" altLang="en-US" dirty="0" smtClean="0"/>
          </a:p>
        </p:txBody>
      </p:sp>
      <p:sp>
        <p:nvSpPr>
          <p:cNvPr id="2297859" name="Rectangle 3"/>
          <p:cNvSpPr>
            <a:spLocks noGrp="1" noChangeArrowheads="1"/>
          </p:cNvSpPr>
          <p:nvPr>
            <p:ph idx="1"/>
          </p:nvPr>
        </p:nvSpPr>
        <p:spPr/>
        <p:txBody>
          <a:bodyPr/>
          <a:lstStyle/>
          <a:p>
            <a:r>
              <a:rPr lang="zh-CN" altLang="zh-CN" dirty="0" smtClean="0">
                <a:solidFill>
                  <a:srgbClr val="FF0000"/>
                </a:solidFill>
              </a:rPr>
              <a:t>发送</a:t>
            </a:r>
            <a:r>
              <a:rPr lang="zh-CN" altLang="zh-CN" dirty="0">
                <a:solidFill>
                  <a:srgbClr val="FF0000"/>
                </a:solidFill>
              </a:rPr>
              <a:t>方只要一连收到三个重复确认，</a:t>
            </a:r>
            <a:r>
              <a:rPr lang="zh-CN" altLang="zh-CN" dirty="0"/>
              <a:t>就知道接收方确实没有收到报文</a:t>
            </a:r>
            <a:r>
              <a:rPr lang="zh-CN" altLang="zh-CN" dirty="0" smtClean="0"/>
              <a:t>段，</a:t>
            </a:r>
            <a:r>
              <a:rPr lang="zh-CN" altLang="zh-CN" dirty="0"/>
              <a:t>因而应当</a:t>
            </a:r>
            <a:r>
              <a:rPr lang="zh-CN" altLang="zh-CN" dirty="0">
                <a:solidFill>
                  <a:srgbClr val="FF0000"/>
                </a:solidFill>
              </a:rPr>
              <a:t>立即进行重传（即“快重传”），</a:t>
            </a:r>
            <a:r>
              <a:rPr lang="zh-CN" altLang="zh-CN" dirty="0"/>
              <a:t>这样就不会出现超时，发送方也不就会误认为出现了网络拥塞</a:t>
            </a:r>
            <a:r>
              <a:rPr lang="zh-CN" altLang="zh-CN" dirty="0" smtClean="0"/>
              <a:t>。</a:t>
            </a:r>
            <a:endParaRPr lang="en-US" altLang="zh-CN" dirty="0" smtClean="0"/>
          </a:p>
          <a:p>
            <a:r>
              <a:rPr lang="zh-CN" altLang="zh-CN" dirty="0" smtClean="0"/>
              <a:t>使用</a:t>
            </a:r>
            <a:r>
              <a:rPr lang="zh-CN" altLang="zh-CN" dirty="0"/>
              <a:t>快重传可以使整个网络的吞吐量提高约</a:t>
            </a:r>
            <a:r>
              <a:rPr lang="en-US" altLang="zh-CN" dirty="0"/>
              <a:t>20%</a:t>
            </a:r>
            <a:r>
              <a:rPr lang="zh-CN" altLang="zh-CN" dirty="0" smtClean="0"/>
              <a:t>。</a:t>
            </a:r>
            <a:r>
              <a:rPr lang="zh-CN" altLang="en-US" dirty="0" smtClean="0"/>
              <a:t> </a:t>
            </a:r>
            <a:endParaRPr lang="zh-CN" altLang="en-US" dirty="0" smtClean="0"/>
          </a:p>
        </p:txBody>
      </p:sp>
      <p:sp>
        <p:nvSpPr>
          <p:cNvPr id="2" name="矩形 1"/>
          <p:cNvSpPr/>
          <p:nvPr/>
        </p:nvSpPr>
        <p:spPr>
          <a:xfrm>
            <a:off x="848544" y="4684613"/>
            <a:ext cx="8568952" cy="1129348"/>
          </a:xfrm>
          <a:prstGeom prst="rect">
            <a:avLst/>
          </a:prstGeom>
          <a:solidFill>
            <a:srgbClr val="66FF66"/>
          </a:solidFill>
          <a:ln>
            <a:solidFill>
              <a:schemeClr val="tx1"/>
            </a:solidFill>
          </a:ln>
        </p:spPr>
        <p:txBody>
          <a:bodyPr wrap="square">
            <a:spAutoFit/>
          </a:bodyPr>
          <a:lstStyle/>
          <a:p>
            <a:pPr algn="just" eaLnBrk="1" hangingPunct="1">
              <a:lnSpc>
                <a:spcPct val="110000"/>
              </a:lnSpc>
            </a:pPr>
            <a:r>
              <a:rPr lang="zh-CN" altLang="en-US" sz="3200" b="1" dirty="0">
                <a:latin typeface="+mn-lt"/>
                <a:ea typeface="黑体" panose="02010609060101010101" pitchFamily="2" charset="-122"/>
              </a:rPr>
              <a:t>不难看出，快重传并非取消重传计时器，而是在某些情况下可</a:t>
            </a:r>
            <a:r>
              <a:rPr lang="zh-CN" altLang="en-US" sz="3200" b="1" dirty="0">
                <a:solidFill>
                  <a:srgbClr val="FF0000"/>
                </a:solidFill>
                <a:latin typeface="+mn-lt"/>
                <a:ea typeface="黑体" panose="02010609060101010101" pitchFamily="2" charset="-122"/>
              </a:rPr>
              <a:t>更早地重传</a:t>
            </a:r>
            <a:r>
              <a:rPr lang="zh-CN" altLang="en-US" sz="3200" b="1" dirty="0">
                <a:latin typeface="+mn-lt"/>
                <a:ea typeface="黑体" panose="02010609060101010101" pitchFamily="2" charset="-122"/>
              </a:rPr>
              <a:t>丢失的报文段。 </a:t>
            </a:r>
            <a:endParaRPr lang="zh-CN" altLang="en-US" sz="32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2"/>
          <p:cNvSpPr txBox="1">
            <a:spLocks noChangeArrowheads="1"/>
          </p:cNvSpPr>
          <p:nvPr/>
        </p:nvSpPr>
        <p:spPr bwMode="auto">
          <a:xfrm>
            <a:off x="1208584" y="152400"/>
            <a:ext cx="7397750" cy="585788"/>
          </a:xfrm>
          <a:prstGeom prst="rect">
            <a:avLst/>
          </a:prstGeom>
          <a:solidFill>
            <a:srgbClr val="FFFF99"/>
          </a:solidFill>
          <a:ln>
            <a:solidFill>
              <a:srgbClr val="3333CC"/>
            </a:solidFill>
            <a:miter lim="800000"/>
          </a:ln>
          <a:effectLst>
            <a:outerShdw dist="35921" dir="2700000" algn="ctr" rotWithShape="0">
              <a:srgbClr val="1C1C1C"/>
            </a:outerShdw>
          </a:effectLst>
        </p:spPr>
        <p:txBody>
          <a:bodyPr vert="horz" wrap="square" lIns="91440" tIns="45720" rIns="91440" bIns="45720" numCol="1" anchor="ctr" anchorCtr="0" compatLnSpc="1"/>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2pPr>
            <a:lvl3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3pPr>
            <a:lvl4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4pPr>
            <a:lvl5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4000" b="1" i="0" u="none" strike="noStrike" kern="0" cap="none" spc="0" normalizeH="0" baseline="0" noProof="0" dirty="0" smtClean="0">
                <a:ln>
                  <a:noFill/>
                </a:ln>
                <a:solidFill>
                  <a:srgbClr val="000099"/>
                </a:solidFill>
                <a:effectLst/>
                <a:uLnTx/>
                <a:uFillTx/>
                <a:latin typeface="Tahoma" panose="020B0604030504040204"/>
                <a:ea typeface="黑体" panose="02010609060101010101" pitchFamily="2" charset="-122"/>
                <a:cs typeface="+mj-cs"/>
              </a:rPr>
              <a:t>快重传举例</a:t>
            </a:r>
            <a:endParaRPr kumimoji="1" lang="zh-CN" altLang="en-US" sz="4000" b="1" i="0" u="none" strike="noStrike" kern="0" cap="none" spc="0" normalizeH="0" baseline="0" noProof="0" dirty="0" smtClean="0">
              <a:ln>
                <a:noFill/>
              </a:ln>
              <a:solidFill>
                <a:srgbClr val="000099"/>
              </a:solidFill>
              <a:effectLst/>
              <a:uLnTx/>
              <a:uFillTx/>
              <a:latin typeface="Tahoma" panose="020B0604030504040204"/>
              <a:ea typeface="黑体" panose="02010609060101010101" pitchFamily="2" charset="-122"/>
              <a:cs typeface="+mj-cs"/>
            </a:endParaRPr>
          </a:p>
        </p:txBody>
      </p:sp>
      <p:sp>
        <p:nvSpPr>
          <p:cNvPr id="51" name="Text Box 3"/>
          <p:cNvSpPr txBox="1">
            <a:spLocks noChangeArrowheads="1"/>
          </p:cNvSpPr>
          <p:nvPr/>
        </p:nvSpPr>
        <p:spPr bwMode="auto">
          <a:xfrm>
            <a:off x="3590677" y="1052736"/>
            <a:ext cx="8747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000099"/>
                </a:solidFill>
                <a:effectLst/>
                <a:uLnTx/>
                <a:uFillTx/>
                <a:latin typeface="Tahoma" panose="020B0604030504040204" pitchFamily="34" charset="0"/>
                <a:ea typeface="黑体" panose="02010609060101010101" pitchFamily="2" charset="-122"/>
              </a:rPr>
              <a:t>发送方</a:t>
            </a:r>
            <a:endParaRPr kumimoji="0" lang="zh-CN" altLang="en-US" sz="1800" b="1" i="0" u="none" strike="noStrike" kern="0" cap="none" spc="0" normalizeH="0" baseline="0" noProof="0">
              <a:ln>
                <a:noFill/>
              </a:ln>
              <a:solidFill>
                <a:srgbClr val="000099"/>
              </a:solidFill>
              <a:effectLst/>
              <a:uLnTx/>
              <a:uFillTx/>
              <a:latin typeface="Tahoma" panose="020B0604030504040204" pitchFamily="34" charset="0"/>
              <a:ea typeface="黑体" panose="02010609060101010101" pitchFamily="2" charset="-122"/>
            </a:endParaRPr>
          </a:p>
        </p:txBody>
      </p:sp>
      <p:sp>
        <p:nvSpPr>
          <p:cNvPr id="52" name="Text Box 4"/>
          <p:cNvSpPr txBox="1">
            <a:spLocks noChangeArrowheads="1"/>
          </p:cNvSpPr>
          <p:nvPr/>
        </p:nvSpPr>
        <p:spPr bwMode="auto">
          <a:xfrm>
            <a:off x="6881564" y="1114649"/>
            <a:ext cx="8747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000099"/>
                </a:solidFill>
                <a:effectLst/>
                <a:uLnTx/>
                <a:uFillTx/>
                <a:latin typeface="Tahoma" panose="020B0604030504040204" pitchFamily="34" charset="0"/>
                <a:ea typeface="黑体" panose="02010609060101010101" pitchFamily="2" charset="-122"/>
              </a:rPr>
              <a:t>接收方</a:t>
            </a:r>
            <a:endParaRPr kumimoji="0" lang="zh-CN" altLang="en-US" sz="1800" b="1" i="0" u="none" strike="noStrike" kern="0" cap="none" spc="0" normalizeH="0" baseline="0" noProof="0">
              <a:ln>
                <a:noFill/>
              </a:ln>
              <a:solidFill>
                <a:srgbClr val="000099"/>
              </a:solidFill>
              <a:effectLst/>
              <a:uLnTx/>
              <a:uFillTx/>
              <a:latin typeface="Tahoma" panose="020B0604030504040204" pitchFamily="34" charset="0"/>
              <a:ea typeface="黑体" panose="02010609060101010101" pitchFamily="2" charset="-122"/>
            </a:endParaRPr>
          </a:p>
        </p:txBody>
      </p:sp>
      <p:sp>
        <p:nvSpPr>
          <p:cNvPr id="53" name="Text Box 5"/>
          <p:cNvSpPr txBox="1">
            <a:spLocks noChangeArrowheads="1"/>
          </p:cNvSpPr>
          <p:nvPr/>
        </p:nvSpPr>
        <p:spPr bwMode="auto">
          <a:xfrm>
            <a:off x="3076327" y="1475011"/>
            <a:ext cx="1012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000099"/>
                </a:solidFill>
                <a:effectLst/>
                <a:uLnTx/>
                <a:uFillTx/>
                <a:latin typeface="Tahoma" panose="020B0604030504040204" pitchFamily="34" charset="0"/>
                <a:ea typeface="黑体" panose="02010609060101010101" pitchFamily="2" charset="-122"/>
              </a:rPr>
              <a:t>发送 </a:t>
            </a:r>
            <a:r>
              <a:rPr kumimoji="0" lang="en-US" altLang="zh-CN" sz="1800" b="1" i="0" u="none" strike="noStrike" kern="0" cap="none" spc="0" normalizeH="0" baseline="0" noProof="0">
                <a:ln>
                  <a:noFill/>
                </a:ln>
                <a:solidFill>
                  <a:srgbClr val="000099"/>
                </a:solidFill>
                <a:effectLst/>
                <a:uLnTx/>
                <a:uFillTx/>
                <a:latin typeface="Tahoma" panose="020B0604030504040204" pitchFamily="34" charset="0"/>
                <a:ea typeface="黑体" panose="02010609060101010101" pitchFamily="2" charset="-122"/>
              </a:rPr>
              <a:t>M</a:t>
            </a:r>
            <a:r>
              <a:rPr kumimoji="0" lang="en-US" altLang="zh-CN" sz="1800" b="1" i="0" u="none" strike="noStrike" kern="0" cap="none" spc="0" normalizeH="0" baseline="-25000" noProof="0">
                <a:ln>
                  <a:noFill/>
                </a:ln>
                <a:solidFill>
                  <a:srgbClr val="000099"/>
                </a:solidFill>
                <a:effectLst/>
                <a:uLnTx/>
                <a:uFillTx/>
                <a:latin typeface="Tahoma" panose="020B0604030504040204" pitchFamily="34" charset="0"/>
                <a:ea typeface="黑体" panose="02010609060101010101" pitchFamily="2" charset="-122"/>
              </a:rPr>
              <a:t>1</a:t>
            </a:r>
            <a:endParaRPr kumimoji="0" lang="en-US" altLang="zh-CN" sz="1800" b="1" i="0" u="none" strike="noStrike" kern="0" cap="none" spc="0" normalizeH="0" baseline="-25000" noProof="0">
              <a:ln>
                <a:noFill/>
              </a:ln>
              <a:solidFill>
                <a:srgbClr val="000099"/>
              </a:solidFill>
              <a:effectLst/>
              <a:uLnTx/>
              <a:uFillTx/>
              <a:latin typeface="Tahoma" panose="020B0604030504040204" pitchFamily="34" charset="0"/>
              <a:ea typeface="黑体" panose="02010609060101010101" pitchFamily="2" charset="-122"/>
            </a:endParaRPr>
          </a:p>
        </p:txBody>
      </p:sp>
      <p:sp>
        <p:nvSpPr>
          <p:cNvPr id="54" name="Line 6"/>
          <p:cNvSpPr>
            <a:spLocks noChangeShapeType="1"/>
          </p:cNvSpPr>
          <p:nvPr/>
        </p:nvSpPr>
        <p:spPr bwMode="auto">
          <a:xfrm>
            <a:off x="4054227" y="1724249"/>
            <a:ext cx="3400425" cy="314325"/>
          </a:xfrm>
          <a:prstGeom prst="line">
            <a:avLst/>
          </a:prstGeom>
          <a:noFill/>
          <a:ln w="3810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99"/>
              </a:solidFill>
              <a:effectLst/>
              <a:uLnTx/>
              <a:uFillTx/>
            </a:endParaRPr>
          </a:p>
        </p:txBody>
      </p:sp>
      <p:sp>
        <p:nvSpPr>
          <p:cNvPr id="55" name="Line 7"/>
          <p:cNvSpPr>
            <a:spLocks noChangeShapeType="1"/>
          </p:cNvSpPr>
          <p:nvPr/>
        </p:nvSpPr>
        <p:spPr bwMode="auto">
          <a:xfrm flipH="1">
            <a:off x="4054227" y="2160811"/>
            <a:ext cx="3400425" cy="314325"/>
          </a:xfrm>
          <a:prstGeom prst="line">
            <a:avLst/>
          </a:prstGeom>
          <a:noFill/>
          <a:ln w="3810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99"/>
              </a:solidFill>
              <a:effectLst/>
              <a:uLnTx/>
              <a:uFillTx/>
            </a:endParaRPr>
          </a:p>
        </p:txBody>
      </p:sp>
      <p:sp>
        <p:nvSpPr>
          <p:cNvPr id="56" name="Text Box 8"/>
          <p:cNvSpPr txBox="1">
            <a:spLocks noChangeArrowheads="1"/>
          </p:cNvSpPr>
          <p:nvPr/>
        </p:nvSpPr>
        <p:spPr bwMode="auto">
          <a:xfrm>
            <a:off x="7353052" y="1979836"/>
            <a:ext cx="1079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000099"/>
                </a:solidFill>
                <a:effectLst/>
                <a:uLnTx/>
                <a:uFillTx/>
                <a:latin typeface="Tahoma" panose="020B0604030504040204" pitchFamily="34" charset="0"/>
                <a:ea typeface="黑体" panose="02010609060101010101" pitchFamily="2" charset="-122"/>
              </a:rPr>
              <a:t> </a:t>
            </a:r>
            <a:r>
              <a:rPr kumimoji="0" lang="zh-CN" altLang="en-US" sz="1800" b="1" i="0" u="none" strike="noStrike" kern="0" cap="none" spc="0" normalizeH="0" baseline="0" noProof="0">
                <a:ln>
                  <a:noFill/>
                </a:ln>
                <a:solidFill>
                  <a:srgbClr val="000099"/>
                </a:solidFill>
                <a:effectLst/>
                <a:uLnTx/>
                <a:uFillTx/>
                <a:latin typeface="Tahoma" panose="020B0604030504040204" pitchFamily="34" charset="0"/>
                <a:ea typeface="黑体" panose="02010609060101010101" pitchFamily="2" charset="-122"/>
              </a:rPr>
              <a:t>确认 </a:t>
            </a:r>
            <a:r>
              <a:rPr kumimoji="0" lang="en-US" altLang="zh-CN" sz="1800" b="1" i="0" u="none" strike="noStrike" kern="0" cap="none" spc="0" normalizeH="0" baseline="0" noProof="0">
                <a:ln>
                  <a:noFill/>
                </a:ln>
                <a:solidFill>
                  <a:srgbClr val="000099"/>
                </a:solidFill>
                <a:effectLst/>
                <a:uLnTx/>
                <a:uFillTx/>
                <a:latin typeface="Tahoma" panose="020B0604030504040204" pitchFamily="34" charset="0"/>
                <a:ea typeface="黑体" panose="02010609060101010101" pitchFamily="2" charset="-122"/>
              </a:rPr>
              <a:t>M</a:t>
            </a:r>
            <a:r>
              <a:rPr kumimoji="0" lang="en-US" altLang="zh-CN" sz="1800" b="1" i="0" u="none" strike="noStrike" kern="0" cap="none" spc="0" normalizeH="0" baseline="-25000" noProof="0">
                <a:ln>
                  <a:noFill/>
                </a:ln>
                <a:solidFill>
                  <a:srgbClr val="000099"/>
                </a:solidFill>
                <a:effectLst/>
                <a:uLnTx/>
                <a:uFillTx/>
                <a:latin typeface="Tahoma" panose="020B0604030504040204" pitchFamily="34" charset="0"/>
                <a:ea typeface="黑体" panose="02010609060101010101" pitchFamily="2" charset="-122"/>
              </a:rPr>
              <a:t>1</a:t>
            </a:r>
            <a:endParaRPr kumimoji="0" lang="en-US" altLang="zh-CN" sz="1800" b="1" i="0" u="none" strike="noStrike" kern="0" cap="none" spc="0" normalizeH="0" baseline="0" noProof="0">
              <a:ln>
                <a:noFill/>
              </a:ln>
              <a:solidFill>
                <a:srgbClr val="000099"/>
              </a:solidFill>
              <a:effectLst/>
              <a:uLnTx/>
              <a:uFillTx/>
              <a:latin typeface="Tahoma" panose="020B0604030504040204" pitchFamily="34" charset="0"/>
              <a:ea typeface="黑体" panose="02010609060101010101" pitchFamily="2" charset="-122"/>
            </a:endParaRPr>
          </a:p>
        </p:txBody>
      </p:sp>
      <p:sp>
        <p:nvSpPr>
          <p:cNvPr id="57" name="Text Box 9"/>
          <p:cNvSpPr txBox="1">
            <a:spLocks noChangeArrowheads="1"/>
          </p:cNvSpPr>
          <p:nvPr/>
        </p:nvSpPr>
        <p:spPr bwMode="auto">
          <a:xfrm>
            <a:off x="4060577" y="5599336"/>
            <a:ext cx="279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1800" b="1" i="1" u="none" strike="noStrike" kern="0" cap="none" spc="0" normalizeH="0" baseline="0" noProof="0">
                <a:ln>
                  <a:noFill/>
                </a:ln>
                <a:solidFill>
                  <a:srgbClr val="000099"/>
                </a:solidFill>
                <a:effectLst/>
                <a:uLnTx/>
                <a:uFillTx/>
                <a:latin typeface="Tahoma" panose="020B0604030504040204" pitchFamily="34" charset="0"/>
                <a:ea typeface="黑体" panose="02010609060101010101" pitchFamily="2" charset="-122"/>
              </a:rPr>
              <a:t>t</a:t>
            </a:r>
            <a:endParaRPr kumimoji="0" lang="en-US" altLang="zh-CN" sz="1800" b="1" i="1" u="none" strike="noStrike" kern="0" cap="none" spc="0" normalizeH="0" baseline="0" noProof="0">
              <a:ln>
                <a:noFill/>
              </a:ln>
              <a:solidFill>
                <a:srgbClr val="000099"/>
              </a:solidFill>
              <a:effectLst/>
              <a:uLnTx/>
              <a:uFillTx/>
              <a:latin typeface="Tahoma" panose="020B0604030504040204" pitchFamily="34" charset="0"/>
              <a:ea typeface="黑体" panose="02010609060101010101" pitchFamily="2" charset="-122"/>
            </a:endParaRPr>
          </a:p>
        </p:txBody>
      </p:sp>
      <p:grpSp>
        <p:nvGrpSpPr>
          <p:cNvPr id="58" name="Group 10"/>
          <p:cNvGrpSpPr/>
          <p:nvPr/>
        </p:nvGrpSpPr>
        <p:grpSpPr bwMode="auto">
          <a:xfrm>
            <a:off x="4054227" y="1570261"/>
            <a:ext cx="3400425" cy="4346575"/>
            <a:chOff x="1607" y="677"/>
            <a:chExt cx="1640" cy="2728"/>
          </a:xfrm>
        </p:grpSpPr>
        <p:sp>
          <p:nvSpPr>
            <p:cNvPr id="59" name="Line 11"/>
            <p:cNvSpPr>
              <a:spLocks noChangeShapeType="1"/>
            </p:cNvSpPr>
            <p:nvPr/>
          </p:nvSpPr>
          <p:spPr bwMode="auto">
            <a:xfrm>
              <a:off x="1607" y="677"/>
              <a:ext cx="0" cy="2728"/>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99"/>
                </a:solidFill>
                <a:effectLst/>
                <a:uLnTx/>
                <a:uFillTx/>
              </a:endParaRPr>
            </a:p>
          </p:txBody>
        </p:sp>
        <p:sp>
          <p:nvSpPr>
            <p:cNvPr id="60" name="Line 12"/>
            <p:cNvSpPr>
              <a:spLocks noChangeShapeType="1"/>
            </p:cNvSpPr>
            <p:nvPr/>
          </p:nvSpPr>
          <p:spPr bwMode="auto">
            <a:xfrm>
              <a:off x="3247" y="677"/>
              <a:ext cx="0" cy="2728"/>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99"/>
                </a:solidFill>
                <a:effectLst/>
                <a:uLnTx/>
                <a:uFillTx/>
              </a:endParaRPr>
            </a:p>
          </p:txBody>
        </p:sp>
      </p:grpSp>
      <p:sp>
        <p:nvSpPr>
          <p:cNvPr id="61" name="Text Box 13"/>
          <p:cNvSpPr txBox="1">
            <a:spLocks noChangeArrowheads="1"/>
          </p:cNvSpPr>
          <p:nvPr/>
        </p:nvSpPr>
        <p:spPr bwMode="auto">
          <a:xfrm>
            <a:off x="7353052" y="2471961"/>
            <a:ext cx="149542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000099"/>
                </a:solidFill>
                <a:effectLst/>
                <a:uLnTx/>
                <a:uFillTx/>
                <a:latin typeface="Tahoma" panose="020B0604030504040204" pitchFamily="34" charset="0"/>
                <a:ea typeface="黑体" panose="02010609060101010101" pitchFamily="2" charset="-122"/>
              </a:rPr>
              <a:t> </a:t>
            </a:r>
            <a:r>
              <a:rPr kumimoji="0" lang="zh-CN" altLang="en-US" sz="1800" b="1" i="0" u="none" strike="noStrike" kern="0" cap="none" spc="0" normalizeH="0" baseline="0" noProof="0">
                <a:ln>
                  <a:noFill/>
                </a:ln>
                <a:solidFill>
                  <a:srgbClr val="000099"/>
                </a:solidFill>
                <a:effectLst/>
                <a:uLnTx/>
                <a:uFillTx/>
                <a:latin typeface="Tahoma" panose="020B0604030504040204" pitchFamily="34" charset="0"/>
                <a:ea typeface="黑体" panose="02010609060101010101" pitchFamily="2" charset="-122"/>
              </a:rPr>
              <a:t>确认 </a:t>
            </a:r>
            <a:r>
              <a:rPr kumimoji="0" lang="en-US" altLang="zh-CN" sz="1800" b="1" i="0" u="none" strike="noStrike" kern="0" cap="none" spc="0" normalizeH="0" baseline="0" noProof="0">
                <a:ln>
                  <a:noFill/>
                </a:ln>
                <a:solidFill>
                  <a:srgbClr val="000099"/>
                </a:solidFill>
                <a:effectLst/>
                <a:uLnTx/>
                <a:uFillTx/>
                <a:latin typeface="Tahoma" panose="020B0604030504040204" pitchFamily="34" charset="0"/>
                <a:ea typeface="黑体" panose="02010609060101010101" pitchFamily="2" charset="-122"/>
              </a:rPr>
              <a:t>M</a:t>
            </a:r>
            <a:r>
              <a:rPr kumimoji="0" lang="en-US" altLang="zh-CN" sz="1800" b="1" i="0" u="none" strike="noStrike" kern="0" cap="none" spc="0" normalizeH="0" baseline="-25000" noProof="0">
                <a:ln>
                  <a:noFill/>
                </a:ln>
                <a:solidFill>
                  <a:srgbClr val="000099"/>
                </a:solidFill>
                <a:effectLst/>
                <a:uLnTx/>
                <a:uFillTx/>
                <a:latin typeface="Tahoma" panose="020B0604030504040204" pitchFamily="34" charset="0"/>
                <a:ea typeface="黑体" panose="02010609060101010101" pitchFamily="2" charset="-122"/>
              </a:rPr>
              <a:t>2 </a:t>
            </a:r>
            <a:endParaRPr kumimoji="0" lang="en-US" altLang="zh-CN" sz="1800" b="1" i="0" u="none" strike="noStrike" kern="0" cap="none" spc="0" normalizeH="0" baseline="0" noProof="0">
              <a:ln>
                <a:noFill/>
              </a:ln>
              <a:solidFill>
                <a:srgbClr val="000099"/>
              </a:solidFill>
              <a:effectLst/>
              <a:uLnTx/>
              <a:uFillTx/>
              <a:latin typeface="Tahoma" panose="020B0604030504040204" pitchFamily="34" charset="0"/>
              <a:ea typeface="黑体" panose="02010609060101010101" pitchFamily="2" charset="-122"/>
            </a:endParaRPr>
          </a:p>
        </p:txBody>
      </p:sp>
      <p:sp>
        <p:nvSpPr>
          <p:cNvPr id="62" name="Line 14"/>
          <p:cNvSpPr>
            <a:spLocks noChangeShapeType="1"/>
          </p:cNvSpPr>
          <p:nvPr/>
        </p:nvSpPr>
        <p:spPr bwMode="auto">
          <a:xfrm flipH="1">
            <a:off x="4054227" y="2684686"/>
            <a:ext cx="3400425" cy="312738"/>
          </a:xfrm>
          <a:prstGeom prst="line">
            <a:avLst/>
          </a:prstGeom>
          <a:noFill/>
          <a:ln w="3810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99"/>
              </a:solidFill>
              <a:effectLst/>
              <a:uLnTx/>
              <a:uFillTx/>
            </a:endParaRPr>
          </a:p>
        </p:txBody>
      </p:sp>
      <p:sp>
        <p:nvSpPr>
          <p:cNvPr id="63" name="Line 15"/>
          <p:cNvSpPr>
            <a:spLocks noChangeShapeType="1"/>
          </p:cNvSpPr>
          <p:nvPr/>
        </p:nvSpPr>
        <p:spPr bwMode="auto">
          <a:xfrm flipH="1">
            <a:off x="4054227" y="3729261"/>
            <a:ext cx="3400425" cy="311150"/>
          </a:xfrm>
          <a:prstGeom prst="line">
            <a:avLst/>
          </a:prstGeom>
          <a:noFill/>
          <a:ln w="3810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99"/>
              </a:solidFill>
              <a:effectLst/>
              <a:uLnTx/>
              <a:uFillTx/>
            </a:endParaRPr>
          </a:p>
        </p:txBody>
      </p:sp>
      <p:sp>
        <p:nvSpPr>
          <p:cNvPr id="64" name="Line 16"/>
          <p:cNvSpPr>
            <a:spLocks noChangeShapeType="1"/>
          </p:cNvSpPr>
          <p:nvPr/>
        </p:nvSpPr>
        <p:spPr bwMode="auto">
          <a:xfrm flipH="1">
            <a:off x="4054227" y="4248374"/>
            <a:ext cx="3400425" cy="314325"/>
          </a:xfrm>
          <a:prstGeom prst="line">
            <a:avLst/>
          </a:prstGeom>
          <a:noFill/>
          <a:ln w="3810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99"/>
              </a:solidFill>
              <a:effectLst/>
              <a:uLnTx/>
              <a:uFillTx/>
            </a:endParaRPr>
          </a:p>
        </p:txBody>
      </p:sp>
      <p:sp>
        <p:nvSpPr>
          <p:cNvPr id="65" name="Line 17"/>
          <p:cNvSpPr>
            <a:spLocks noChangeShapeType="1"/>
          </p:cNvSpPr>
          <p:nvPr/>
        </p:nvSpPr>
        <p:spPr bwMode="auto">
          <a:xfrm flipH="1">
            <a:off x="4054227" y="4767486"/>
            <a:ext cx="3400425" cy="315913"/>
          </a:xfrm>
          <a:prstGeom prst="line">
            <a:avLst/>
          </a:prstGeom>
          <a:noFill/>
          <a:ln w="3810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99"/>
              </a:solidFill>
              <a:effectLst/>
              <a:uLnTx/>
              <a:uFillTx/>
            </a:endParaRPr>
          </a:p>
        </p:txBody>
      </p:sp>
      <p:sp>
        <p:nvSpPr>
          <p:cNvPr id="66" name="Text Box 18"/>
          <p:cNvSpPr txBox="1">
            <a:spLocks noChangeArrowheads="1"/>
          </p:cNvSpPr>
          <p:nvPr/>
        </p:nvSpPr>
        <p:spPr bwMode="auto">
          <a:xfrm>
            <a:off x="3076327" y="1978249"/>
            <a:ext cx="1012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000099"/>
                </a:solidFill>
                <a:effectLst/>
                <a:uLnTx/>
                <a:uFillTx/>
                <a:latin typeface="Tahoma" panose="020B0604030504040204" pitchFamily="34" charset="0"/>
                <a:ea typeface="黑体" panose="02010609060101010101" pitchFamily="2" charset="-122"/>
              </a:rPr>
              <a:t>发送 </a:t>
            </a:r>
            <a:r>
              <a:rPr kumimoji="0" lang="en-US" altLang="zh-CN" sz="1800" b="1" i="0" u="none" strike="noStrike" kern="0" cap="none" spc="0" normalizeH="0" baseline="0" noProof="0">
                <a:ln>
                  <a:noFill/>
                </a:ln>
                <a:solidFill>
                  <a:srgbClr val="000099"/>
                </a:solidFill>
                <a:effectLst/>
                <a:uLnTx/>
                <a:uFillTx/>
                <a:latin typeface="Tahoma" panose="020B0604030504040204" pitchFamily="34" charset="0"/>
                <a:ea typeface="黑体" panose="02010609060101010101" pitchFamily="2" charset="-122"/>
              </a:rPr>
              <a:t>M</a:t>
            </a:r>
            <a:r>
              <a:rPr kumimoji="0" lang="en-US" altLang="zh-CN" sz="1800" b="1" i="0" u="none" strike="noStrike" kern="0" cap="none" spc="0" normalizeH="0" baseline="-25000" noProof="0">
                <a:ln>
                  <a:noFill/>
                </a:ln>
                <a:solidFill>
                  <a:srgbClr val="000099"/>
                </a:solidFill>
                <a:effectLst/>
                <a:uLnTx/>
                <a:uFillTx/>
                <a:latin typeface="Tahoma" panose="020B0604030504040204" pitchFamily="34" charset="0"/>
                <a:ea typeface="黑体" panose="02010609060101010101" pitchFamily="2" charset="-122"/>
              </a:rPr>
              <a:t>2</a:t>
            </a:r>
            <a:endParaRPr kumimoji="0" lang="en-US" altLang="zh-CN" sz="1800" b="1" i="0" u="none" strike="noStrike" kern="0" cap="none" spc="0" normalizeH="0" baseline="-25000" noProof="0">
              <a:ln>
                <a:noFill/>
              </a:ln>
              <a:solidFill>
                <a:srgbClr val="000099"/>
              </a:solidFill>
              <a:effectLst/>
              <a:uLnTx/>
              <a:uFillTx/>
              <a:latin typeface="Tahoma" panose="020B0604030504040204" pitchFamily="34" charset="0"/>
              <a:ea typeface="黑体" panose="02010609060101010101" pitchFamily="2" charset="-122"/>
            </a:endParaRPr>
          </a:p>
        </p:txBody>
      </p:sp>
      <p:sp>
        <p:nvSpPr>
          <p:cNvPr id="67" name="Text Box 19"/>
          <p:cNvSpPr txBox="1">
            <a:spLocks noChangeArrowheads="1"/>
          </p:cNvSpPr>
          <p:nvPr/>
        </p:nvSpPr>
        <p:spPr bwMode="auto">
          <a:xfrm>
            <a:off x="3076327" y="2487836"/>
            <a:ext cx="1012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000099"/>
                </a:solidFill>
                <a:effectLst/>
                <a:uLnTx/>
                <a:uFillTx/>
                <a:latin typeface="Tahoma" panose="020B0604030504040204" pitchFamily="34" charset="0"/>
                <a:ea typeface="黑体" panose="02010609060101010101" pitchFamily="2" charset="-122"/>
              </a:rPr>
              <a:t>发送 </a:t>
            </a:r>
            <a:r>
              <a:rPr kumimoji="0" lang="en-US" altLang="zh-CN" sz="1800" b="1" i="0" u="none" strike="noStrike" kern="0" cap="none" spc="0" normalizeH="0" baseline="0" noProof="0">
                <a:ln>
                  <a:noFill/>
                </a:ln>
                <a:solidFill>
                  <a:srgbClr val="000099"/>
                </a:solidFill>
                <a:effectLst/>
                <a:uLnTx/>
                <a:uFillTx/>
                <a:latin typeface="Tahoma" panose="020B0604030504040204" pitchFamily="34" charset="0"/>
                <a:ea typeface="黑体" panose="02010609060101010101" pitchFamily="2" charset="-122"/>
              </a:rPr>
              <a:t>M</a:t>
            </a:r>
            <a:r>
              <a:rPr kumimoji="0" lang="en-US" altLang="zh-CN" sz="1800" b="1" i="0" u="none" strike="noStrike" kern="0" cap="none" spc="0" normalizeH="0" baseline="-25000" noProof="0">
                <a:ln>
                  <a:noFill/>
                </a:ln>
                <a:solidFill>
                  <a:srgbClr val="000099"/>
                </a:solidFill>
                <a:effectLst/>
                <a:uLnTx/>
                <a:uFillTx/>
                <a:latin typeface="Tahoma" panose="020B0604030504040204" pitchFamily="34" charset="0"/>
                <a:ea typeface="黑体" panose="02010609060101010101" pitchFamily="2" charset="-122"/>
              </a:rPr>
              <a:t>3</a:t>
            </a:r>
            <a:endParaRPr kumimoji="0" lang="en-US" altLang="zh-CN" sz="1800" b="1" i="0" u="none" strike="noStrike" kern="0" cap="none" spc="0" normalizeH="0" baseline="-25000" noProof="0">
              <a:ln>
                <a:noFill/>
              </a:ln>
              <a:solidFill>
                <a:srgbClr val="000099"/>
              </a:solidFill>
              <a:effectLst/>
              <a:uLnTx/>
              <a:uFillTx/>
              <a:latin typeface="Tahoma" panose="020B0604030504040204" pitchFamily="34" charset="0"/>
              <a:ea typeface="黑体" panose="02010609060101010101" pitchFamily="2" charset="-122"/>
            </a:endParaRPr>
          </a:p>
        </p:txBody>
      </p:sp>
      <p:sp>
        <p:nvSpPr>
          <p:cNvPr id="68" name="Text Box 20"/>
          <p:cNvSpPr txBox="1">
            <a:spLocks noChangeArrowheads="1"/>
          </p:cNvSpPr>
          <p:nvPr/>
        </p:nvSpPr>
        <p:spPr bwMode="auto">
          <a:xfrm>
            <a:off x="3076327" y="2994249"/>
            <a:ext cx="1012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000099"/>
                </a:solidFill>
                <a:effectLst/>
                <a:uLnTx/>
                <a:uFillTx/>
                <a:latin typeface="Tahoma" panose="020B0604030504040204" pitchFamily="34" charset="0"/>
                <a:ea typeface="黑体" panose="02010609060101010101" pitchFamily="2" charset="-122"/>
              </a:rPr>
              <a:t>发送 </a:t>
            </a:r>
            <a:r>
              <a:rPr kumimoji="0" lang="en-US" altLang="zh-CN" sz="1800" b="1" i="0" u="none" strike="noStrike" kern="0" cap="none" spc="0" normalizeH="0" baseline="0" noProof="0">
                <a:ln>
                  <a:noFill/>
                </a:ln>
                <a:solidFill>
                  <a:srgbClr val="000099"/>
                </a:solidFill>
                <a:effectLst/>
                <a:uLnTx/>
                <a:uFillTx/>
                <a:latin typeface="Tahoma" panose="020B0604030504040204" pitchFamily="34" charset="0"/>
                <a:ea typeface="黑体" panose="02010609060101010101" pitchFamily="2" charset="-122"/>
              </a:rPr>
              <a:t>M</a:t>
            </a:r>
            <a:r>
              <a:rPr kumimoji="0" lang="en-US" altLang="zh-CN" sz="1800" b="1" i="0" u="none" strike="noStrike" kern="0" cap="none" spc="0" normalizeH="0" baseline="-25000" noProof="0">
                <a:ln>
                  <a:noFill/>
                </a:ln>
                <a:solidFill>
                  <a:srgbClr val="000099"/>
                </a:solidFill>
                <a:effectLst/>
                <a:uLnTx/>
                <a:uFillTx/>
                <a:latin typeface="Tahoma" panose="020B0604030504040204" pitchFamily="34" charset="0"/>
                <a:ea typeface="黑体" panose="02010609060101010101" pitchFamily="2" charset="-122"/>
              </a:rPr>
              <a:t>4</a:t>
            </a:r>
            <a:endParaRPr kumimoji="0" lang="en-US" altLang="zh-CN" sz="1800" b="1" i="0" u="none" strike="noStrike" kern="0" cap="none" spc="0" normalizeH="0" baseline="-25000" noProof="0">
              <a:ln>
                <a:noFill/>
              </a:ln>
              <a:solidFill>
                <a:srgbClr val="000099"/>
              </a:solidFill>
              <a:effectLst/>
              <a:uLnTx/>
              <a:uFillTx/>
              <a:latin typeface="Tahoma" panose="020B0604030504040204" pitchFamily="34" charset="0"/>
              <a:ea typeface="黑体" panose="02010609060101010101" pitchFamily="2" charset="-122"/>
            </a:endParaRPr>
          </a:p>
        </p:txBody>
      </p:sp>
      <p:sp>
        <p:nvSpPr>
          <p:cNvPr id="69" name="Line 21"/>
          <p:cNvSpPr>
            <a:spLocks noChangeShapeType="1"/>
          </p:cNvSpPr>
          <p:nvPr/>
        </p:nvSpPr>
        <p:spPr bwMode="auto">
          <a:xfrm>
            <a:off x="4054227" y="3308574"/>
            <a:ext cx="3400425" cy="314325"/>
          </a:xfrm>
          <a:prstGeom prst="line">
            <a:avLst/>
          </a:prstGeom>
          <a:noFill/>
          <a:ln w="3810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99"/>
              </a:solidFill>
              <a:effectLst/>
              <a:uLnTx/>
              <a:uFillTx/>
            </a:endParaRPr>
          </a:p>
        </p:txBody>
      </p:sp>
      <p:sp>
        <p:nvSpPr>
          <p:cNvPr id="70" name="Text Box 22"/>
          <p:cNvSpPr txBox="1">
            <a:spLocks noChangeArrowheads="1"/>
          </p:cNvSpPr>
          <p:nvPr/>
        </p:nvSpPr>
        <p:spPr bwMode="auto">
          <a:xfrm>
            <a:off x="5789364" y="2698974"/>
            <a:ext cx="663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a:ln>
                  <a:noFill/>
                </a:ln>
                <a:solidFill>
                  <a:srgbClr val="000099"/>
                </a:solidFill>
                <a:effectLst/>
                <a:uLnTx/>
                <a:uFillTx/>
                <a:latin typeface="Tahoma" panose="020B0604030504040204" pitchFamily="34" charset="0"/>
                <a:ea typeface="黑体" panose="02010609060101010101" pitchFamily="2" charset="-122"/>
              </a:rPr>
              <a:t>   </a:t>
            </a:r>
            <a:r>
              <a:rPr kumimoji="0" lang="zh-CN" altLang="en-US" sz="2000" b="1" i="0" u="none" strike="noStrike" kern="0" cap="none" spc="0" normalizeH="0" baseline="0" noProof="0">
                <a:ln>
                  <a:noFill/>
                </a:ln>
                <a:solidFill>
                  <a:srgbClr val="000099"/>
                </a:solidFill>
                <a:effectLst/>
                <a:uLnTx/>
                <a:uFillTx/>
                <a:latin typeface="Tahoma" panose="020B0604030504040204" pitchFamily="34" charset="0"/>
                <a:ea typeface="黑体" panose="02010609060101010101" pitchFamily="2" charset="-122"/>
              </a:rPr>
              <a:t>？</a:t>
            </a:r>
            <a:endParaRPr kumimoji="0" lang="zh-CN" altLang="en-US" sz="2000" b="1" i="0" u="none" strike="noStrike" kern="0" cap="none" spc="0" normalizeH="0" baseline="0" noProof="0">
              <a:ln>
                <a:noFill/>
              </a:ln>
              <a:solidFill>
                <a:srgbClr val="000099"/>
              </a:solidFill>
              <a:effectLst/>
              <a:uLnTx/>
              <a:uFillTx/>
              <a:latin typeface="Tahoma" panose="020B0604030504040204" pitchFamily="34" charset="0"/>
              <a:ea typeface="黑体" panose="02010609060101010101" pitchFamily="2" charset="-122"/>
            </a:endParaRPr>
          </a:p>
        </p:txBody>
      </p:sp>
      <p:sp>
        <p:nvSpPr>
          <p:cNvPr id="71" name="Text Box 23"/>
          <p:cNvSpPr txBox="1">
            <a:spLocks noChangeArrowheads="1"/>
          </p:cNvSpPr>
          <p:nvPr/>
        </p:nvSpPr>
        <p:spPr bwMode="auto">
          <a:xfrm>
            <a:off x="3076327" y="3541936"/>
            <a:ext cx="1012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000099"/>
                </a:solidFill>
                <a:effectLst/>
                <a:uLnTx/>
                <a:uFillTx/>
                <a:latin typeface="Tahoma" panose="020B0604030504040204" pitchFamily="34" charset="0"/>
                <a:ea typeface="黑体" panose="02010609060101010101" pitchFamily="2" charset="-122"/>
              </a:rPr>
              <a:t>发送 </a:t>
            </a:r>
            <a:r>
              <a:rPr kumimoji="0" lang="en-US" altLang="zh-CN" sz="1800" b="1" i="0" u="none" strike="noStrike" kern="0" cap="none" spc="0" normalizeH="0" baseline="0" noProof="0">
                <a:ln>
                  <a:noFill/>
                </a:ln>
                <a:solidFill>
                  <a:srgbClr val="000099"/>
                </a:solidFill>
                <a:effectLst/>
                <a:uLnTx/>
                <a:uFillTx/>
                <a:latin typeface="Tahoma" panose="020B0604030504040204" pitchFamily="34" charset="0"/>
                <a:ea typeface="黑体" panose="02010609060101010101" pitchFamily="2" charset="-122"/>
              </a:rPr>
              <a:t>M</a:t>
            </a:r>
            <a:r>
              <a:rPr kumimoji="0" lang="en-US" altLang="zh-CN" sz="1800" b="1" i="0" u="none" strike="noStrike" kern="0" cap="none" spc="0" normalizeH="0" baseline="-25000" noProof="0">
                <a:ln>
                  <a:noFill/>
                </a:ln>
                <a:solidFill>
                  <a:srgbClr val="000099"/>
                </a:solidFill>
                <a:effectLst/>
                <a:uLnTx/>
                <a:uFillTx/>
                <a:latin typeface="Tahoma" panose="020B0604030504040204" pitchFamily="34" charset="0"/>
                <a:ea typeface="黑体" panose="02010609060101010101" pitchFamily="2" charset="-122"/>
              </a:rPr>
              <a:t>5</a:t>
            </a:r>
            <a:endParaRPr kumimoji="0" lang="en-US" altLang="zh-CN" sz="1800" b="1" i="0" u="none" strike="noStrike" kern="0" cap="none" spc="0" normalizeH="0" baseline="-25000" noProof="0">
              <a:ln>
                <a:noFill/>
              </a:ln>
              <a:solidFill>
                <a:srgbClr val="000099"/>
              </a:solidFill>
              <a:effectLst/>
              <a:uLnTx/>
              <a:uFillTx/>
              <a:latin typeface="Tahoma" panose="020B0604030504040204" pitchFamily="34" charset="0"/>
              <a:ea typeface="黑体" panose="02010609060101010101" pitchFamily="2" charset="-122"/>
            </a:endParaRPr>
          </a:p>
        </p:txBody>
      </p:sp>
      <p:sp>
        <p:nvSpPr>
          <p:cNvPr id="72" name="Text Box 24"/>
          <p:cNvSpPr txBox="1">
            <a:spLocks noChangeArrowheads="1"/>
          </p:cNvSpPr>
          <p:nvPr/>
        </p:nvSpPr>
        <p:spPr bwMode="auto">
          <a:xfrm>
            <a:off x="3076327" y="4062636"/>
            <a:ext cx="1012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000099"/>
                </a:solidFill>
                <a:effectLst/>
                <a:uLnTx/>
                <a:uFillTx/>
                <a:latin typeface="Tahoma" panose="020B0604030504040204" pitchFamily="34" charset="0"/>
                <a:ea typeface="黑体" panose="02010609060101010101" pitchFamily="2" charset="-122"/>
              </a:rPr>
              <a:t>发送 </a:t>
            </a:r>
            <a:r>
              <a:rPr kumimoji="0" lang="en-US" altLang="zh-CN" sz="1800" b="1" i="0" u="none" strike="noStrike" kern="0" cap="none" spc="0" normalizeH="0" baseline="0" noProof="0">
                <a:ln>
                  <a:noFill/>
                </a:ln>
                <a:solidFill>
                  <a:srgbClr val="000099"/>
                </a:solidFill>
                <a:effectLst/>
                <a:uLnTx/>
                <a:uFillTx/>
                <a:latin typeface="Tahoma" panose="020B0604030504040204" pitchFamily="34" charset="0"/>
                <a:ea typeface="黑体" panose="02010609060101010101" pitchFamily="2" charset="-122"/>
              </a:rPr>
              <a:t>M</a:t>
            </a:r>
            <a:r>
              <a:rPr kumimoji="0" lang="en-US" altLang="zh-CN" sz="1800" b="1" i="0" u="none" strike="noStrike" kern="0" cap="none" spc="0" normalizeH="0" baseline="-25000" noProof="0">
                <a:ln>
                  <a:noFill/>
                </a:ln>
                <a:solidFill>
                  <a:srgbClr val="000099"/>
                </a:solidFill>
                <a:effectLst/>
                <a:uLnTx/>
                <a:uFillTx/>
                <a:latin typeface="Tahoma" panose="020B0604030504040204" pitchFamily="34" charset="0"/>
                <a:ea typeface="黑体" panose="02010609060101010101" pitchFamily="2" charset="-122"/>
              </a:rPr>
              <a:t>6</a:t>
            </a:r>
            <a:endParaRPr kumimoji="0" lang="en-US" altLang="zh-CN" sz="1800" b="1" i="0" u="none" strike="noStrike" kern="0" cap="none" spc="0" normalizeH="0" baseline="-25000" noProof="0">
              <a:ln>
                <a:noFill/>
              </a:ln>
              <a:solidFill>
                <a:srgbClr val="000099"/>
              </a:solidFill>
              <a:effectLst/>
              <a:uLnTx/>
              <a:uFillTx/>
              <a:latin typeface="Tahoma" panose="020B0604030504040204" pitchFamily="34" charset="0"/>
              <a:ea typeface="黑体" panose="02010609060101010101" pitchFamily="2" charset="-122"/>
            </a:endParaRPr>
          </a:p>
        </p:txBody>
      </p:sp>
      <p:sp>
        <p:nvSpPr>
          <p:cNvPr id="73" name="Text Box 25"/>
          <p:cNvSpPr txBox="1">
            <a:spLocks noChangeArrowheads="1"/>
          </p:cNvSpPr>
          <p:nvPr/>
        </p:nvSpPr>
        <p:spPr bwMode="auto">
          <a:xfrm>
            <a:off x="7353052" y="3438749"/>
            <a:ext cx="15843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000099"/>
                </a:solidFill>
                <a:effectLst/>
                <a:uLnTx/>
                <a:uFillTx/>
                <a:latin typeface="Tahoma" panose="020B0604030504040204" pitchFamily="34" charset="0"/>
                <a:ea typeface="黑体" panose="02010609060101010101" pitchFamily="2" charset="-122"/>
              </a:rPr>
              <a:t> </a:t>
            </a:r>
            <a:r>
              <a:rPr kumimoji="0" lang="zh-CN" altLang="en-US" sz="1800" b="1" i="0" u="none" strike="noStrike" kern="0" cap="none" spc="0" normalizeH="0" baseline="0" noProof="0">
                <a:ln>
                  <a:noFill/>
                </a:ln>
                <a:solidFill>
                  <a:srgbClr val="000099"/>
                </a:solidFill>
                <a:effectLst/>
                <a:uLnTx/>
                <a:uFillTx/>
                <a:latin typeface="Tahoma" panose="020B0604030504040204" pitchFamily="34" charset="0"/>
                <a:ea typeface="黑体" panose="02010609060101010101" pitchFamily="2" charset="-122"/>
              </a:rPr>
              <a:t>重复确认 </a:t>
            </a:r>
            <a:r>
              <a:rPr kumimoji="0" lang="en-US" altLang="zh-CN" sz="1800" b="1" i="0" u="none" strike="noStrike" kern="0" cap="none" spc="0" normalizeH="0" baseline="0" noProof="0">
                <a:ln>
                  <a:noFill/>
                </a:ln>
                <a:solidFill>
                  <a:srgbClr val="000099"/>
                </a:solidFill>
                <a:effectLst/>
                <a:uLnTx/>
                <a:uFillTx/>
                <a:latin typeface="Tahoma" panose="020B0604030504040204" pitchFamily="34" charset="0"/>
                <a:ea typeface="黑体" panose="02010609060101010101" pitchFamily="2" charset="-122"/>
              </a:rPr>
              <a:t>M</a:t>
            </a:r>
            <a:r>
              <a:rPr kumimoji="0" lang="en-US" altLang="zh-CN" sz="1800" b="1" i="0" u="none" strike="noStrike" kern="0" cap="none" spc="0" normalizeH="0" baseline="-25000" noProof="0">
                <a:ln>
                  <a:noFill/>
                </a:ln>
                <a:solidFill>
                  <a:srgbClr val="000099"/>
                </a:solidFill>
                <a:effectLst/>
                <a:uLnTx/>
                <a:uFillTx/>
                <a:latin typeface="Tahoma" panose="020B0604030504040204" pitchFamily="34" charset="0"/>
                <a:ea typeface="黑体" panose="02010609060101010101" pitchFamily="2" charset="-122"/>
              </a:rPr>
              <a:t>2 </a:t>
            </a:r>
            <a:endParaRPr kumimoji="0" lang="en-US" altLang="zh-CN" sz="1800" b="1" i="0" u="none" strike="noStrike" kern="0" cap="none" spc="0" normalizeH="0" baseline="0" noProof="0">
              <a:ln>
                <a:noFill/>
              </a:ln>
              <a:solidFill>
                <a:srgbClr val="000099"/>
              </a:solidFill>
              <a:effectLst/>
              <a:uLnTx/>
              <a:uFillTx/>
              <a:latin typeface="Tahoma" panose="020B0604030504040204" pitchFamily="34" charset="0"/>
              <a:ea typeface="黑体" panose="02010609060101010101" pitchFamily="2" charset="-122"/>
            </a:endParaRPr>
          </a:p>
        </p:txBody>
      </p:sp>
      <p:grpSp>
        <p:nvGrpSpPr>
          <p:cNvPr id="74" name="Group 26"/>
          <p:cNvGrpSpPr/>
          <p:nvPr/>
        </p:nvGrpSpPr>
        <p:grpSpPr bwMode="auto">
          <a:xfrm>
            <a:off x="4054227" y="5073878"/>
            <a:ext cx="3400425" cy="533401"/>
            <a:chOff x="2471" y="3290"/>
            <a:chExt cx="2142" cy="336"/>
          </a:xfrm>
        </p:grpSpPr>
        <p:sp>
          <p:nvSpPr>
            <p:cNvPr id="75" name="Line 27"/>
            <p:cNvSpPr>
              <a:spLocks noChangeShapeType="1"/>
            </p:cNvSpPr>
            <p:nvPr/>
          </p:nvSpPr>
          <p:spPr bwMode="auto">
            <a:xfrm>
              <a:off x="2471" y="3427"/>
              <a:ext cx="2142" cy="199"/>
            </a:xfrm>
            <a:prstGeom prst="line">
              <a:avLst/>
            </a:prstGeom>
            <a:noFill/>
            <a:ln w="38100">
              <a:solidFill>
                <a:srgbClr val="9900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99"/>
                </a:solidFill>
                <a:effectLst/>
                <a:uLnTx/>
                <a:uFillTx/>
              </a:endParaRPr>
            </a:p>
          </p:txBody>
        </p:sp>
        <p:sp>
          <p:nvSpPr>
            <p:cNvPr id="76" name="Text Box 28"/>
            <p:cNvSpPr txBox="1">
              <a:spLocks noChangeArrowheads="1"/>
            </p:cNvSpPr>
            <p:nvPr/>
          </p:nvSpPr>
          <p:spPr bwMode="auto">
            <a:xfrm rot="275181">
              <a:off x="3181" y="3290"/>
              <a:ext cx="102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2000" b="1" i="0" u="none" strike="noStrike" kern="0" cap="none" spc="0" normalizeH="0" baseline="0" noProof="0">
                  <a:ln>
                    <a:noFill/>
                  </a:ln>
                  <a:solidFill>
                    <a:srgbClr val="000099"/>
                  </a:solidFill>
                  <a:effectLst/>
                  <a:uLnTx/>
                  <a:uFillTx/>
                  <a:latin typeface="Tahoma" panose="020B0604030504040204" pitchFamily="34" charset="0"/>
                  <a:ea typeface="黑体" panose="02010609060101010101" pitchFamily="2" charset="-122"/>
                </a:rPr>
                <a:t>立即重传 </a:t>
              </a:r>
              <a:r>
                <a:rPr kumimoji="0" lang="en-US" altLang="zh-CN" sz="2000" b="1" i="0" u="none" strike="noStrike" kern="0" cap="none" spc="0" normalizeH="0" baseline="0" noProof="0">
                  <a:ln>
                    <a:noFill/>
                  </a:ln>
                  <a:solidFill>
                    <a:srgbClr val="000099"/>
                  </a:solidFill>
                  <a:effectLst/>
                  <a:uLnTx/>
                  <a:uFillTx/>
                  <a:latin typeface="Tahoma" panose="020B0604030504040204" pitchFamily="34" charset="0"/>
                  <a:ea typeface="黑体" panose="02010609060101010101" pitchFamily="2" charset="-122"/>
                </a:rPr>
                <a:t>M</a:t>
              </a:r>
              <a:r>
                <a:rPr kumimoji="0" lang="en-US" altLang="zh-CN" sz="2000" b="1" i="0" u="none" strike="noStrike" kern="0" cap="none" spc="0" normalizeH="0" baseline="-25000" noProof="0">
                  <a:ln>
                    <a:noFill/>
                  </a:ln>
                  <a:solidFill>
                    <a:srgbClr val="000099"/>
                  </a:solidFill>
                  <a:effectLst/>
                  <a:uLnTx/>
                  <a:uFillTx/>
                  <a:latin typeface="Tahoma" panose="020B0604030504040204" pitchFamily="34" charset="0"/>
                  <a:ea typeface="黑体" panose="02010609060101010101" pitchFamily="2" charset="-122"/>
                </a:rPr>
                <a:t>3</a:t>
              </a:r>
              <a:endParaRPr kumimoji="0" lang="en-US" altLang="zh-CN" sz="2000" b="1" i="0" u="none" strike="noStrike" kern="0" cap="none" spc="0" normalizeH="0" baseline="-25000" noProof="0">
                <a:ln>
                  <a:noFill/>
                </a:ln>
                <a:solidFill>
                  <a:srgbClr val="000099"/>
                </a:solidFill>
                <a:effectLst/>
                <a:uLnTx/>
                <a:uFillTx/>
                <a:latin typeface="Tahoma" panose="020B0604030504040204" pitchFamily="34" charset="0"/>
                <a:ea typeface="黑体" panose="02010609060101010101" pitchFamily="2" charset="-122"/>
              </a:endParaRPr>
            </a:p>
          </p:txBody>
        </p:sp>
      </p:grpSp>
      <p:sp>
        <p:nvSpPr>
          <p:cNvPr id="77" name="Text Box 29"/>
          <p:cNvSpPr txBox="1">
            <a:spLocks noChangeArrowheads="1"/>
          </p:cNvSpPr>
          <p:nvPr/>
        </p:nvSpPr>
        <p:spPr bwMode="auto">
          <a:xfrm>
            <a:off x="7353052" y="3992786"/>
            <a:ext cx="15843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000099"/>
                </a:solidFill>
                <a:effectLst/>
                <a:uLnTx/>
                <a:uFillTx/>
                <a:latin typeface="Tahoma" panose="020B0604030504040204" pitchFamily="34" charset="0"/>
                <a:ea typeface="黑体" panose="02010609060101010101" pitchFamily="2" charset="-122"/>
              </a:rPr>
              <a:t> </a:t>
            </a:r>
            <a:r>
              <a:rPr kumimoji="0" lang="zh-CN" altLang="en-US" sz="1800" b="1" i="0" u="none" strike="noStrike" kern="0" cap="none" spc="0" normalizeH="0" baseline="0" noProof="0">
                <a:ln>
                  <a:noFill/>
                </a:ln>
                <a:solidFill>
                  <a:srgbClr val="000099"/>
                </a:solidFill>
                <a:effectLst/>
                <a:uLnTx/>
                <a:uFillTx/>
                <a:latin typeface="Tahoma" panose="020B0604030504040204" pitchFamily="34" charset="0"/>
                <a:ea typeface="黑体" panose="02010609060101010101" pitchFamily="2" charset="-122"/>
              </a:rPr>
              <a:t>重复确认 </a:t>
            </a:r>
            <a:r>
              <a:rPr kumimoji="0" lang="en-US" altLang="zh-CN" sz="1800" b="1" i="0" u="none" strike="noStrike" kern="0" cap="none" spc="0" normalizeH="0" baseline="0" noProof="0">
                <a:ln>
                  <a:noFill/>
                </a:ln>
                <a:solidFill>
                  <a:srgbClr val="000099"/>
                </a:solidFill>
                <a:effectLst/>
                <a:uLnTx/>
                <a:uFillTx/>
                <a:latin typeface="Tahoma" panose="020B0604030504040204" pitchFamily="34" charset="0"/>
                <a:ea typeface="黑体" panose="02010609060101010101" pitchFamily="2" charset="-122"/>
              </a:rPr>
              <a:t>M</a:t>
            </a:r>
            <a:r>
              <a:rPr kumimoji="0" lang="en-US" altLang="zh-CN" sz="1800" b="1" i="0" u="none" strike="noStrike" kern="0" cap="none" spc="0" normalizeH="0" baseline="-25000" noProof="0">
                <a:ln>
                  <a:noFill/>
                </a:ln>
                <a:solidFill>
                  <a:srgbClr val="000099"/>
                </a:solidFill>
                <a:effectLst/>
                <a:uLnTx/>
                <a:uFillTx/>
                <a:latin typeface="Tahoma" panose="020B0604030504040204" pitchFamily="34" charset="0"/>
                <a:ea typeface="黑体" panose="02010609060101010101" pitchFamily="2" charset="-122"/>
              </a:rPr>
              <a:t>2 </a:t>
            </a:r>
            <a:endParaRPr kumimoji="0" lang="en-US" altLang="zh-CN" sz="1800" b="1" i="0" u="none" strike="noStrike" kern="0" cap="none" spc="0" normalizeH="0" baseline="0" noProof="0">
              <a:ln>
                <a:noFill/>
              </a:ln>
              <a:solidFill>
                <a:srgbClr val="000099"/>
              </a:solidFill>
              <a:effectLst/>
              <a:uLnTx/>
              <a:uFillTx/>
              <a:latin typeface="Tahoma" panose="020B0604030504040204" pitchFamily="34" charset="0"/>
              <a:ea typeface="黑体" panose="02010609060101010101" pitchFamily="2" charset="-122"/>
            </a:endParaRPr>
          </a:p>
        </p:txBody>
      </p:sp>
      <p:sp>
        <p:nvSpPr>
          <p:cNvPr id="78" name="Text Box 30"/>
          <p:cNvSpPr txBox="1">
            <a:spLocks noChangeArrowheads="1"/>
          </p:cNvSpPr>
          <p:nvPr/>
        </p:nvSpPr>
        <p:spPr bwMode="auto">
          <a:xfrm>
            <a:off x="7353052" y="4515074"/>
            <a:ext cx="15843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000099"/>
                </a:solidFill>
                <a:effectLst/>
                <a:uLnTx/>
                <a:uFillTx/>
                <a:latin typeface="Tahoma" panose="020B0604030504040204" pitchFamily="34" charset="0"/>
                <a:ea typeface="黑体" panose="02010609060101010101" pitchFamily="2" charset="-122"/>
              </a:rPr>
              <a:t> </a:t>
            </a:r>
            <a:r>
              <a:rPr kumimoji="0" lang="zh-CN" altLang="en-US" sz="1800" b="1" i="0" u="none" strike="noStrike" kern="0" cap="none" spc="0" normalizeH="0" baseline="0" noProof="0">
                <a:ln>
                  <a:noFill/>
                </a:ln>
                <a:solidFill>
                  <a:srgbClr val="000099"/>
                </a:solidFill>
                <a:effectLst/>
                <a:uLnTx/>
                <a:uFillTx/>
                <a:latin typeface="Tahoma" panose="020B0604030504040204" pitchFamily="34" charset="0"/>
                <a:ea typeface="黑体" panose="02010609060101010101" pitchFamily="2" charset="-122"/>
              </a:rPr>
              <a:t>重复确认 </a:t>
            </a:r>
            <a:r>
              <a:rPr kumimoji="0" lang="en-US" altLang="zh-CN" sz="1800" b="1" i="0" u="none" strike="noStrike" kern="0" cap="none" spc="0" normalizeH="0" baseline="0" noProof="0">
                <a:ln>
                  <a:noFill/>
                </a:ln>
                <a:solidFill>
                  <a:srgbClr val="000099"/>
                </a:solidFill>
                <a:effectLst/>
                <a:uLnTx/>
                <a:uFillTx/>
                <a:latin typeface="Tahoma" panose="020B0604030504040204" pitchFamily="34" charset="0"/>
                <a:ea typeface="黑体" panose="02010609060101010101" pitchFamily="2" charset="-122"/>
              </a:rPr>
              <a:t>M</a:t>
            </a:r>
            <a:r>
              <a:rPr kumimoji="0" lang="en-US" altLang="zh-CN" sz="1800" b="1" i="0" u="none" strike="noStrike" kern="0" cap="none" spc="0" normalizeH="0" baseline="-25000" noProof="0">
                <a:ln>
                  <a:noFill/>
                </a:ln>
                <a:solidFill>
                  <a:srgbClr val="000099"/>
                </a:solidFill>
                <a:effectLst/>
                <a:uLnTx/>
                <a:uFillTx/>
                <a:latin typeface="Tahoma" panose="020B0604030504040204" pitchFamily="34" charset="0"/>
                <a:ea typeface="黑体" panose="02010609060101010101" pitchFamily="2" charset="-122"/>
              </a:rPr>
              <a:t>2 </a:t>
            </a:r>
            <a:endParaRPr kumimoji="0" lang="en-US" altLang="zh-CN" sz="1800" b="1" i="0" u="none" strike="noStrike" kern="0" cap="none" spc="0" normalizeH="0" baseline="0" noProof="0">
              <a:ln>
                <a:noFill/>
              </a:ln>
              <a:solidFill>
                <a:srgbClr val="000099"/>
              </a:solidFill>
              <a:effectLst/>
              <a:uLnTx/>
              <a:uFillTx/>
              <a:latin typeface="Tahoma" panose="020B0604030504040204" pitchFamily="34" charset="0"/>
              <a:ea typeface="黑体" panose="02010609060101010101" pitchFamily="2" charset="-122"/>
            </a:endParaRPr>
          </a:p>
        </p:txBody>
      </p:sp>
      <p:sp>
        <p:nvSpPr>
          <p:cNvPr id="79" name="Text Box 31"/>
          <p:cNvSpPr txBox="1">
            <a:spLocks noChangeArrowheads="1"/>
          </p:cNvSpPr>
          <p:nvPr/>
        </p:nvSpPr>
        <p:spPr bwMode="auto">
          <a:xfrm>
            <a:off x="7445127" y="5599336"/>
            <a:ext cx="279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1800" b="1" i="1" u="none" strike="noStrike" kern="0" cap="none" spc="0" normalizeH="0" baseline="0" noProof="0">
                <a:ln>
                  <a:noFill/>
                </a:ln>
                <a:solidFill>
                  <a:srgbClr val="000099"/>
                </a:solidFill>
                <a:effectLst/>
                <a:uLnTx/>
                <a:uFillTx/>
                <a:latin typeface="Tahoma" panose="020B0604030504040204" pitchFamily="34" charset="0"/>
                <a:ea typeface="黑体" panose="02010609060101010101" pitchFamily="2" charset="-122"/>
              </a:rPr>
              <a:t>t</a:t>
            </a:r>
            <a:endParaRPr kumimoji="0" lang="en-US" altLang="zh-CN" sz="1800" b="1" i="1" u="none" strike="noStrike" kern="0" cap="none" spc="0" normalizeH="0" baseline="0" noProof="0">
              <a:ln>
                <a:noFill/>
              </a:ln>
              <a:solidFill>
                <a:srgbClr val="000099"/>
              </a:solidFill>
              <a:effectLst/>
              <a:uLnTx/>
              <a:uFillTx/>
              <a:latin typeface="Tahoma" panose="020B0604030504040204" pitchFamily="34" charset="0"/>
              <a:ea typeface="黑体" panose="02010609060101010101" pitchFamily="2" charset="-122"/>
            </a:endParaRPr>
          </a:p>
        </p:txBody>
      </p:sp>
      <p:sp>
        <p:nvSpPr>
          <p:cNvPr id="80" name="Line 32"/>
          <p:cNvSpPr>
            <a:spLocks noChangeShapeType="1"/>
          </p:cNvSpPr>
          <p:nvPr/>
        </p:nvSpPr>
        <p:spPr bwMode="auto">
          <a:xfrm>
            <a:off x="4060577" y="4873849"/>
            <a:ext cx="3398837" cy="314325"/>
          </a:xfrm>
          <a:prstGeom prst="line">
            <a:avLst/>
          </a:prstGeom>
          <a:noFill/>
          <a:ln w="3810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99"/>
              </a:solidFill>
              <a:effectLst/>
              <a:uLnTx/>
              <a:uFillTx/>
            </a:endParaRPr>
          </a:p>
        </p:txBody>
      </p:sp>
      <p:sp>
        <p:nvSpPr>
          <p:cNvPr id="81" name="Text Box 33"/>
          <p:cNvSpPr txBox="1">
            <a:spLocks noChangeArrowheads="1"/>
          </p:cNvSpPr>
          <p:nvPr/>
        </p:nvSpPr>
        <p:spPr bwMode="auto">
          <a:xfrm>
            <a:off x="3076327" y="4616674"/>
            <a:ext cx="1012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000099"/>
                </a:solidFill>
                <a:effectLst/>
                <a:uLnTx/>
                <a:uFillTx/>
                <a:latin typeface="Tahoma" panose="020B0604030504040204" pitchFamily="34" charset="0"/>
                <a:ea typeface="黑体" panose="02010609060101010101" pitchFamily="2" charset="-122"/>
              </a:rPr>
              <a:t>发送 </a:t>
            </a:r>
            <a:r>
              <a:rPr kumimoji="0" lang="en-US" altLang="zh-CN" sz="1800" b="1" i="0" u="none" strike="noStrike" kern="0" cap="none" spc="0" normalizeH="0" baseline="0" noProof="0">
                <a:ln>
                  <a:noFill/>
                </a:ln>
                <a:solidFill>
                  <a:srgbClr val="000099"/>
                </a:solidFill>
                <a:effectLst/>
                <a:uLnTx/>
                <a:uFillTx/>
                <a:latin typeface="Tahoma" panose="020B0604030504040204" pitchFamily="34" charset="0"/>
                <a:ea typeface="黑体" panose="02010609060101010101" pitchFamily="2" charset="-122"/>
              </a:rPr>
              <a:t>M</a:t>
            </a:r>
            <a:r>
              <a:rPr kumimoji="0" lang="en-US" altLang="zh-CN" sz="1800" b="1" i="0" u="none" strike="noStrike" kern="0" cap="none" spc="0" normalizeH="0" baseline="-25000" noProof="0">
                <a:ln>
                  <a:noFill/>
                </a:ln>
                <a:solidFill>
                  <a:srgbClr val="000099"/>
                </a:solidFill>
                <a:effectLst/>
                <a:uLnTx/>
                <a:uFillTx/>
                <a:latin typeface="Tahoma" panose="020B0604030504040204" pitchFamily="34" charset="0"/>
                <a:ea typeface="黑体" panose="02010609060101010101" pitchFamily="2" charset="-122"/>
              </a:rPr>
              <a:t>7</a:t>
            </a:r>
            <a:endParaRPr kumimoji="0" lang="en-US" altLang="zh-CN" sz="1800" b="1" i="0" u="none" strike="noStrike" kern="0" cap="none" spc="0" normalizeH="0" baseline="-25000" noProof="0">
              <a:ln>
                <a:noFill/>
              </a:ln>
              <a:solidFill>
                <a:srgbClr val="000099"/>
              </a:solidFill>
              <a:effectLst/>
              <a:uLnTx/>
              <a:uFillTx/>
              <a:latin typeface="Tahoma" panose="020B0604030504040204" pitchFamily="34" charset="0"/>
              <a:ea typeface="黑体" panose="02010609060101010101" pitchFamily="2" charset="-122"/>
            </a:endParaRPr>
          </a:p>
        </p:txBody>
      </p:sp>
      <p:grpSp>
        <p:nvGrpSpPr>
          <p:cNvPr id="82" name="Group 34"/>
          <p:cNvGrpSpPr/>
          <p:nvPr/>
        </p:nvGrpSpPr>
        <p:grpSpPr bwMode="auto">
          <a:xfrm>
            <a:off x="442664" y="3872136"/>
            <a:ext cx="3584575" cy="1349375"/>
            <a:chOff x="340" y="2508"/>
            <a:chExt cx="2114" cy="850"/>
          </a:xfrm>
        </p:grpSpPr>
        <p:grpSp>
          <p:nvGrpSpPr>
            <p:cNvPr id="83" name="Group 35"/>
            <p:cNvGrpSpPr/>
            <p:nvPr/>
          </p:nvGrpSpPr>
          <p:grpSpPr bwMode="auto">
            <a:xfrm>
              <a:off x="1729" y="2635"/>
              <a:ext cx="725" cy="666"/>
              <a:chOff x="1257" y="1749"/>
              <a:chExt cx="817" cy="460"/>
            </a:xfrm>
          </p:grpSpPr>
          <p:sp>
            <p:nvSpPr>
              <p:cNvPr id="85" name="Line 36"/>
              <p:cNvSpPr>
                <a:spLocks noChangeShapeType="1"/>
              </p:cNvSpPr>
              <p:nvPr/>
            </p:nvSpPr>
            <p:spPr bwMode="auto">
              <a:xfrm>
                <a:off x="1257" y="1749"/>
                <a:ext cx="817" cy="0"/>
              </a:xfrm>
              <a:prstGeom prst="line">
                <a:avLst/>
              </a:prstGeom>
              <a:noFill/>
              <a:ln w="28575">
                <a:solidFill>
                  <a:srgbClr val="3333CC"/>
                </a:solidFill>
                <a:prstDash val="dash"/>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99"/>
                  </a:solidFill>
                  <a:effectLst/>
                  <a:uLnTx/>
                  <a:uFillTx/>
                </a:endParaRPr>
              </a:p>
            </p:txBody>
          </p:sp>
          <p:sp>
            <p:nvSpPr>
              <p:cNvPr id="86" name="Line 37"/>
              <p:cNvSpPr>
                <a:spLocks noChangeShapeType="1"/>
              </p:cNvSpPr>
              <p:nvPr/>
            </p:nvSpPr>
            <p:spPr bwMode="auto">
              <a:xfrm>
                <a:off x="1257" y="1979"/>
                <a:ext cx="817" cy="0"/>
              </a:xfrm>
              <a:prstGeom prst="line">
                <a:avLst/>
              </a:prstGeom>
              <a:noFill/>
              <a:ln w="28575">
                <a:solidFill>
                  <a:srgbClr val="3333CC"/>
                </a:solidFill>
                <a:prstDash val="dash"/>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99"/>
                  </a:solidFill>
                  <a:effectLst/>
                  <a:uLnTx/>
                  <a:uFillTx/>
                </a:endParaRPr>
              </a:p>
            </p:txBody>
          </p:sp>
          <p:sp>
            <p:nvSpPr>
              <p:cNvPr id="87" name="Line 38"/>
              <p:cNvSpPr>
                <a:spLocks noChangeShapeType="1"/>
              </p:cNvSpPr>
              <p:nvPr/>
            </p:nvSpPr>
            <p:spPr bwMode="auto">
              <a:xfrm>
                <a:off x="1257" y="2209"/>
                <a:ext cx="817" cy="0"/>
              </a:xfrm>
              <a:prstGeom prst="line">
                <a:avLst/>
              </a:prstGeom>
              <a:noFill/>
              <a:ln w="28575">
                <a:solidFill>
                  <a:srgbClr val="3333CC"/>
                </a:solidFill>
                <a:prstDash val="dash"/>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99"/>
                  </a:solidFill>
                  <a:effectLst/>
                  <a:uLnTx/>
                  <a:uFillTx/>
                </a:endParaRPr>
              </a:p>
            </p:txBody>
          </p:sp>
        </p:grpSp>
        <p:sp>
          <p:nvSpPr>
            <p:cNvPr id="84" name="Text Box 39"/>
            <p:cNvSpPr txBox="1">
              <a:spLocks noChangeArrowheads="1"/>
            </p:cNvSpPr>
            <p:nvPr/>
          </p:nvSpPr>
          <p:spPr bwMode="auto">
            <a:xfrm>
              <a:off x="340" y="2508"/>
              <a:ext cx="1389" cy="850"/>
            </a:xfrm>
            <a:prstGeom prst="rect">
              <a:avLst/>
            </a:prstGeom>
            <a:noFill/>
            <a:ln w="9525">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endParaRPr kumimoji="0" lang="en-US" altLang="zh-CN" sz="900" b="1" i="0" u="none" strike="noStrike" kern="0" cap="none" spc="0" normalizeH="0" baseline="0" noProof="0">
                <a:ln>
                  <a:noFill/>
                </a:ln>
                <a:solidFill>
                  <a:srgbClr val="000099"/>
                </a:solidFill>
                <a:effectLst/>
                <a:uLnTx/>
                <a:uFillTx/>
                <a:latin typeface="Tahoma" panose="020B0604030504040204" pitchFamily="34" charset="0"/>
                <a:ea typeface="黑体" panose="02010609060101010101" pitchFamily="2"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2000" b="1" i="0" u="none" strike="noStrike" kern="0" cap="none" spc="0" normalizeH="0" baseline="0" noProof="0">
                  <a:ln>
                    <a:noFill/>
                  </a:ln>
                  <a:solidFill>
                    <a:srgbClr val="000099"/>
                  </a:solidFill>
                  <a:effectLst/>
                  <a:uLnTx/>
                  <a:uFillTx/>
                  <a:latin typeface="Tahoma" panose="020B0604030504040204" pitchFamily="34" charset="0"/>
                  <a:ea typeface="黑体" panose="02010609060101010101" pitchFamily="2" charset="-122"/>
                </a:rPr>
                <a:t>收到三个连续的</a:t>
              </a:r>
              <a:endParaRPr kumimoji="0" lang="zh-CN" altLang="en-US" sz="2000" b="1" i="0" u="none" strike="noStrike" kern="0" cap="none" spc="0" normalizeH="0" baseline="0" noProof="0">
                <a:ln>
                  <a:noFill/>
                </a:ln>
                <a:solidFill>
                  <a:srgbClr val="000099"/>
                </a:solidFill>
                <a:effectLst/>
                <a:uLnTx/>
                <a:uFillTx/>
                <a:latin typeface="Tahoma" panose="020B0604030504040204" pitchFamily="34" charset="0"/>
                <a:ea typeface="黑体" panose="02010609060101010101" pitchFamily="2" charset="-122"/>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2000" b="1" i="0" u="none" strike="noStrike" kern="0" cap="none" spc="0" normalizeH="0" baseline="0" noProof="0">
                  <a:ln>
                    <a:noFill/>
                  </a:ln>
                  <a:solidFill>
                    <a:srgbClr val="000099"/>
                  </a:solidFill>
                  <a:effectLst/>
                  <a:uLnTx/>
                  <a:uFillTx/>
                  <a:latin typeface="Tahoma" panose="020B0604030504040204" pitchFamily="34" charset="0"/>
                  <a:ea typeface="黑体" panose="02010609060101010101" pitchFamily="2" charset="-122"/>
                </a:rPr>
                <a:t>对 </a:t>
              </a:r>
              <a:r>
                <a:rPr kumimoji="0" lang="en-US" altLang="zh-CN" sz="2000" b="1" i="0" u="none" strike="noStrike" kern="0" cap="none" spc="0" normalizeH="0" baseline="0" noProof="0">
                  <a:ln>
                    <a:noFill/>
                  </a:ln>
                  <a:solidFill>
                    <a:srgbClr val="000099"/>
                  </a:solidFill>
                  <a:effectLst/>
                  <a:uLnTx/>
                  <a:uFillTx/>
                  <a:latin typeface="Tahoma" panose="020B0604030504040204" pitchFamily="34" charset="0"/>
                  <a:ea typeface="黑体" panose="02010609060101010101" pitchFamily="2" charset="-122"/>
                </a:rPr>
                <a:t>M</a:t>
              </a:r>
              <a:r>
                <a:rPr kumimoji="0" lang="en-US" altLang="zh-CN" sz="2000" b="1" i="0" u="none" strike="noStrike" kern="0" cap="none" spc="0" normalizeH="0" baseline="-25000" noProof="0">
                  <a:ln>
                    <a:noFill/>
                  </a:ln>
                  <a:solidFill>
                    <a:srgbClr val="000099"/>
                  </a:solidFill>
                  <a:effectLst/>
                  <a:uLnTx/>
                  <a:uFillTx/>
                  <a:latin typeface="Tahoma" panose="020B0604030504040204" pitchFamily="34" charset="0"/>
                  <a:ea typeface="黑体" panose="02010609060101010101" pitchFamily="2" charset="-122"/>
                </a:rPr>
                <a:t>2</a:t>
              </a:r>
              <a:r>
                <a:rPr kumimoji="0" lang="en-US" altLang="zh-CN" sz="2000" b="1" i="0" u="none" strike="noStrike" kern="0" cap="none" spc="0" normalizeH="0" baseline="0" noProof="0">
                  <a:ln>
                    <a:noFill/>
                  </a:ln>
                  <a:solidFill>
                    <a:srgbClr val="000099"/>
                  </a:solidFill>
                  <a:effectLst/>
                  <a:uLnTx/>
                  <a:uFillTx/>
                  <a:latin typeface="Tahoma" panose="020B0604030504040204" pitchFamily="34" charset="0"/>
                  <a:ea typeface="黑体" panose="02010609060101010101" pitchFamily="2" charset="-122"/>
                </a:rPr>
                <a:t> </a:t>
              </a:r>
              <a:r>
                <a:rPr kumimoji="0" lang="zh-CN" altLang="en-US" sz="2000" b="1" i="0" u="none" strike="noStrike" kern="0" cap="none" spc="0" normalizeH="0" baseline="0" noProof="0">
                  <a:ln>
                    <a:noFill/>
                  </a:ln>
                  <a:solidFill>
                    <a:srgbClr val="000099"/>
                  </a:solidFill>
                  <a:effectLst/>
                  <a:uLnTx/>
                  <a:uFillTx/>
                  <a:latin typeface="Tahoma" panose="020B0604030504040204" pitchFamily="34" charset="0"/>
                  <a:ea typeface="黑体" panose="02010609060101010101" pitchFamily="2" charset="-122"/>
                </a:rPr>
                <a:t>的重复确认</a:t>
              </a:r>
              <a:endParaRPr kumimoji="0" lang="zh-CN" altLang="en-US" sz="2000" b="1" i="0" u="none" strike="noStrike" kern="0" cap="none" spc="0" normalizeH="0" baseline="0" noProof="0">
                <a:ln>
                  <a:noFill/>
                </a:ln>
                <a:solidFill>
                  <a:srgbClr val="000099"/>
                </a:solidFill>
                <a:effectLst/>
                <a:uLnTx/>
                <a:uFillTx/>
                <a:latin typeface="Tahoma" panose="020B0604030504040204" pitchFamily="34" charset="0"/>
                <a:ea typeface="黑体" panose="02010609060101010101" pitchFamily="2" charset="-122"/>
              </a:endParaRPr>
            </a:p>
            <a:p>
              <a:pPr marL="0" marR="0" lvl="0" indent="0" defTabSz="914400" eaLnBrk="1" fontAlgn="auto" latinLnBrk="0" hangingPunct="1">
                <a:lnSpc>
                  <a:spcPct val="100000"/>
                </a:lnSpc>
                <a:spcBef>
                  <a:spcPct val="20000"/>
                </a:spcBef>
                <a:spcAft>
                  <a:spcPts val="0"/>
                </a:spcAft>
                <a:buClrTx/>
                <a:buSzTx/>
                <a:buFontTx/>
                <a:buNone/>
                <a:defRPr/>
              </a:pPr>
              <a:r>
                <a:rPr kumimoji="0" lang="zh-CN" altLang="en-US" sz="2000" b="1" i="0" u="none" strike="noStrike" kern="0" cap="none" spc="0" normalizeH="0" baseline="0" noProof="0">
                  <a:ln>
                    <a:noFill/>
                  </a:ln>
                  <a:solidFill>
                    <a:srgbClr val="000099"/>
                  </a:solidFill>
                  <a:effectLst/>
                  <a:uLnTx/>
                  <a:uFillTx/>
                  <a:latin typeface="Tahoma" panose="020B0604030504040204" pitchFamily="34" charset="0"/>
                  <a:ea typeface="黑体" panose="02010609060101010101" pitchFamily="2" charset="-122"/>
                </a:rPr>
                <a:t>立即重传 </a:t>
              </a:r>
              <a:r>
                <a:rPr kumimoji="0" lang="en-US" altLang="zh-CN" sz="2000" b="1" i="0" u="none" strike="noStrike" kern="0" cap="none" spc="0" normalizeH="0" baseline="0" noProof="0">
                  <a:ln>
                    <a:noFill/>
                  </a:ln>
                  <a:solidFill>
                    <a:srgbClr val="000099"/>
                  </a:solidFill>
                  <a:effectLst/>
                  <a:uLnTx/>
                  <a:uFillTx/>
                  <a:latin typeface="Tahoma" panose="020B0604030504040204" pitchFamily="34" charset="0"/>
                  <a:ea typeface="黑体" panose="02010609060101010101" pitchFamily="2" charset="-122"/>
                </a:rPr>
                <a:t>M</a:t>
              </a:r>
              <a:r>
                <a:rPr kumimoji="0" lang="en-US" altLang="zh-CN" sz="2000" b="1" i="0" u="none" strike="noStrike" kern="0" cap="none" spc="0" normalizeH="0" baseline="-25000" noProof="0">
                  <a:ln>
                    <a:noFill/>
                  </a:ln>
                  <a:solidFill>
                    <a:srgbClr val="000099"/>
                  </a:solidFill>
                  <a:effectLst/>
                  <a:uLnTx/>
                  <a:uFillTx/>
                  <a:latin typeface="Tahoma" panose="020B0604030504040204" pitchFamily="34" charset="0"/>
                  <a:ea typeface="黑体" panose="02010609060101010101" pitchFamily="2" charset="-122"/>
                </a:rPr>
                <a:t>3</a:t>
              </a:r>
              <a:endParaRPr kumimoji="0" lang="en-US" altLang="zh-CN" sz="2000" b="1" i="0" u="none" strike="noStrike" kern="0" cap="none" spc="0" normalizeH="0" baseline="-25000" noProof="0">
                <a:ln>
                  <a:noFill/>
                </a:ln>
                <a:solidFill>
                  <a:srgbClr val="000099"/>
                </a:solidFill>
                <a:effectLst/>
                <a:uLnTx/>
                <a:uFillTx/>
                <a:latin typeface="Tahoma" panose="020B0604030504040204" pitchFamily="34" charset="0"/>
                <a:ea typeface="黑体" panose="02010609060101010101" pitchFamily="2" charset="-122"/>
              </a:endParaRPr>
            </a:p>
            <a:p>
              <a:pPr marL="0" marR="0" lvl="0" indent="0" defTabSz="914400" eaLnBrk="1" fontAlgn="auto" latinLnBrk="0" hangingPunct="1">
                <a:lnSpc>
                  <a:spcPct val="100000"/>
                </a:lnSpc>
                <a:spcBef>
                  <a:spcPts val="0"/>
                </a:spcBef>
                <a:spcAft>
                  <a:spcPts val="0"/>
                </a:spcAft>
                <a:buClrTx/>
                <a:buSzTx/>
                <a:buFontTx/>
                <a:buNone/>
                <a:defRPr/>
              </a:pPr>
              <a:endParaRPr kumimoji="0" lang="en-US" altLang="zh-CN" sz="900" b="1" i="0" u="none" strike="noStrike" kern="0" cap="none" spc="0" normalizeH="0" baseline="0" noProof="0">
                <a:ln>
                  <a:noFill/>
                </a:ln>
                <a:solidFill>
                  <a:srgbClr val="000099"/>
                </a:solidFill>
                <a:effectLst/>
                <a:uLnTx/>
                <a:uFillTx/>
                <a:latin typeface="Tahoma" panose="020B0604030504040204" pitchFamily="34" charset="0"/>
                <a:ea typeface="黑体" panose="02010609060101010101" pitchFamily="2" charset="-122"/>
              </a:endParaRPr>
            </a:p>
          </p:txBody>
        </p:sp>
      </p:grpSp>
      <p:sp>
        <p:nvSpPr>
          <p:cNvPr id="88" name="AutoShape 40"/>
          <p:cNvSpPr>
            <a:spLocks noChangeArrowheads="1"/>
          </p:cNvSpPr>
          <p:nvPr/>
        </p:nvSpPr>
        <p:spPr bwMode="auto">
          <a:xfrm>
            <a:off x="5797302" y="2416399"/>
            <a:ext cx="871537" cy="1096962"/>
          </a:xfrm>
          <a:prstGeom prst="irregularSeal1">
            <a:avLst/>
          </a:prstGeom>
          <a:solidFill>
            <a:srgbClr val="FFC000"/>
          </a:solidFill>
          <a:ln w="9525">
            <a:solidFill>
              <a:srgbClr val="FF0000"/>
            </a:solidFill>
            <a:miter lim="800000"/>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99"/>
              </a:solidFill>
              <a:effectLst/>
              <a:uLnTx/>
              <a:uFillTx/>
            </a:endParaRPr>
          </a:p>
        </p:txBody>
      </p:sp>
      <p:sp>
        <p:nvSpPr>
          <p:cNvPr id="89" name="Text Box 41"/>
          <p:cNvSpPr txBox="1">
            <a:spLocks noChangeArrowheads="1"/>
          </p:cNvSpPr>
          <p:nvPr/>
        </p:nvSpPr>
        <p:spPr bwMode="auto">
          <a:xfrm>
            <a:off x="5868739" y="2698974"/>
            <a:ext cx="6445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dirty="0">
                <a:ln>
                  <a:noFill/>
                </a:ln>
                <a:solidFill>
                  <a:srgbClr val="000099"/>
                </a:solidFill>
                <a:effectLst/>
                <a:uLnTx/>
                <a:uFillTx/>
                <a:latin typeface="Tahoma" panose="020B0604030504040204" pitchFamily="34" charset="0"/>
                <a:ea typeface="黑体" panose="02010609060101010101" pitchFamily="2" charset="-122"/>
              </a:rPr>
              <a:t>丢失</a:t>
            </a:r>
            <a:endParaRPr kumimoji="0" lang="zh-CN" altLang="en-US" sz="1800" b="1" i="0" u="none" strike="noStrike" kern="0" cap="none" spc="0" normalizeH="0" baseline="0" noProof="0" dirty="0">
              <a:ln>
                <a:noFill/>
              </a:ln>
              <a:solidFill>
                <a:srgbClr val="000099"/>
              </a:solidFill>
              <a:effectLst/>
              <a:uLnTx/>
              <a:uFillTx/>
              <a:latin typeface="Tahoma" panose="020B0604030504040204" pitchFamily="34" charset="0"/>
              <a:ea typeface="黑体" panose="02010609060101010101" pitchFamily="2" charset="-122"/>
            </a:endParaRPr>
          </a:p>
        </p:txBody>
      </p:sp>
      <p:sp>
        <p:nvSpPr>
          <p:cNvPr id="90" name="Line 42"/>
          <p:cNvSpPr>
            <a:spLocks noChangeShapeType="1"/>
          </p:cNvSpPr>
          <p:nvPr/>
        </p:nvSpPr>
        <p:spPr bwMode="auto">
          <a:xfrm>
            <a:off x="4054227" y="2268761"/>
            <a:ext cx="3400425" cy="314325"/>
          </a:xfrm>
          <a:prstGeom prst="line">
            <a:avLst/>
          </a:prstGeom>
          <a:noFill/>
          <a:ln w="3810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99"/>
              </a:solidFill>
              <a:effectLst/>
              <a:uLnTx/>
              <a:uFillTx/>
            </a:endParaRPr>
          </a:p>
        </p:txBody>
      </p:sp>
      <p:sp>
        <p:nvSpPr>
          <p:cNvPr id="91" name="Line 43"/>
          <p:cNvSpPr>
            <a:spLocks noChangeShapeType="1"/>
          </p:cNvSpPr>
          <p:nvPr/>
        </p:nvSpPr>
        <p:spPr bwMode="auto">
          <a:xfrm>
            <a:off x="4054227" y="2787874"/>
            <a:ext cx="1830387" cy="158750"/>
          </a:xfrm>
          <a:prstGeom prst="line">
            <a:avLst/>
          </a:prstGeom>
          <a:noFill/>
          <a:ln w="3810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99"/>
              </a:solidFill>
              <a:effectLst/>
              <a:uLnTx/>
              <a:uFillTx/>
            </a:endParaRPr>
          </a:p>
        </p:txBody>
      </p:sp>
      <p:sp>
        <p:nvSpPr>
          <p:cNvPr id="92" name="Line 44"/>
          <p:cNvSpPr>
            <a:spLocks noChangeShapeType="1"/>
          </p:cNvSpPr>
          <p:nvPr/>
        </p:nvSpPr>
        <p:spPr bwMode="auto">
          <a:xfrm>
            <a:off x="4060577" y="3829274"/>
            <a:ext cx="3398837" cy="315912"/>
          </a:xfrm>
          <a:prstGeom prst="line">
            <a:avLst/>
          </a:prstGeom>
          <a:noFill/>
          <a:ln w="3810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99"/>
              </a:solidFill>
              <a:effectLst/>
              <a:uLnTx/>
              <a:uFillTx/>
            </a:endParaRPr>
          </a:p>
        </p:txBody>
      </p:sp>
      <p:sp>
        <p:nvSpPr>
          <p:cNvPr id="93" name="Line 45"/>
          <p:cNvSpPr>
            <a:spLocks noChangeShapeType="1"/>
          </p:cNvSpPr>
          <p:nvPr/>
        </p:nvSpPr>
        <p:spPr bwMode="auto">
          <a:xfrm>
            <a:off x="4060577" y="4351561"/>
            <a:ext cx="3398837" cy="314325"/>
          </a:xfrm>
          <a:prstGeom prst="line">
            <a:avLst/>
          </a:prstGeom>
          <a:noFill/>
          <a:ln w="3810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99"/>
              </a:solidFill>
              <a:effectLst/>
              <a:uLnTx/>
              <a:uFillTx/>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wipe(right)">
                                      <p:cBhvr>
                                        <p:cTn id="7" dur="1000"/>
                                        <p:tgtEl>
                                          <p:spTgt spid="82"/>
                                        </p:tgtEl>
                                      </p:cBhvr>
                                    </p:animEffect>
                                  </p:childTnLst>
                                </p:cTn>
                              </p:par>
                            </p:childTnLst>
                          </p:cTn>
                        </p:par>
                        <p:par>
                          <p:cTn id="8" fill="hold">
                            <p:stCondLst>
                              <p:cond delay="1000"/>
                            </p:stCondLst>
                            <p:childTnLst>
                              <p:par>
                                <p:cTn id="9" presetID="22" presetClass="entr" presetSubtype="8" fill="hold" nodeType="afterEffect">
                                  <p:stCondLst>
                                    <p:cond delay="500"/>
                                  </p:stCondLst>
                                  <p:childTnLst>
                                    <p:set>
                                      <p:cBhvr>
                                        <p:cTn id="10" dur="1" fill="hold">
                                          <p:stCondLst>
                                            <p:cond delay="0"/>
                                          </p:stCondLst>
                                        </p:cTn>
                                        <p:tgtEl>
                                          <p:spTgt spid="74"/>
                                        </p:tgtEl>
                                        <p:attrNameLst>
                                          <p:attrName>style.visibility</p:attrName>
                                        </p:attrNameLst>
                                      </p:cBhvr>
                                      <p:to>
                                        <p:strVal val="visible"/>
                                      </p:to>
                                    </p:set>
                                    <p:animEffect transition="in" filter="wipe(left)">
                                      <p:cBhvr>
                                        <p:cTn id="11" dur="10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4" name="Rectangle 2"/>
          <p:cNvSpPr>
            <a:spLocks noGrp="1" noChangeArrowheads="1"/>
          </p:cNvSpPr>
          <p:nvPr>
            <p:ph type="title"/>
          </p:nvPr>
        </p:nvSpPr>
        <p:spPr/>
        <p:txBody>
          <a:bodyPr/>
          <a:lstStyle/>
          <a:p>
            <a:pPr algn="ctr" eaLnBrk="1" hangingPunct="1"/>
            <a:r>
              <a:rPr lang="zh-CN" altLang="en-US" dirty="0" smtClean="0"/>
              <a:t>快恢复算法</a:t>
            </a:r>
            <a:endParaRPr lang="zh-CN" altLang="en-US" dirty="0" smtClean="0"/>
          </a:p>
        </p:txBody>
      </p:sp>
      <p:sp>
        <p:nvSpPr>
          <p:cNvPr id="117765" name="Rectangle 3"/>
          <p:cNvSpPr>
            <a:spLocks noGrp="1" noChangeArrowheads="1"/>
          </p:cNvSpPr>
          <p:nvPr>
            <p:ph type="body" idx="1"/>
          </p:nvPr>
        </p:nvSpPr>
        <p:spPr/>
        <p:txBody>
          <a:bodyPr/>
          <a:lstStyle/>
          <a:p>
            <a:r>
              <a:rPr lang="zh-CN" altLang="en-US" sz="3200" dirty="0" smtClean="0"/>
              <a:t>当发送端收到连续三个重复的确认时，由于发送方现在认为网络很可能没有发生拥塞，因此现在</a:t>
            </a:r>
            <a:r>
              <a:rPr lang="zh-CN" altLang="en-US" sz="3200" dirty="0" smtClean="0">
                <a:solidFill>
                  <a:srgbClr val="FF0000"/>
                </a:solidFill>
              </a:rPr>
              <a:t>不执行慢开始算法，</a:t>
            </a:r>
            <a:r>
              <a:rPr lang="zh-CN" altLang="en-US" sz="3200" dirty="0" smtClean="0"/>
              <a:t>而是执行</a:t>
            </a:r>
            <a:r>
              <a:rPr lang="zh-CN" altLang="en-US" dirty="0">
                <a:solidFill>
                  <a:srgbClr val="FF0000"/>
                </a:solidFill>
              </a:rPr>
              <a:t>快恢复算法 </a:t>
            </a:r>
            <a:r>
              <a:rPr lang="en-US" altLang="zh-CN" dirty="0"/>
              <a:t>FR (Fast Recovery</a:t>
            </a:r>
            <a:r>
              <a:rPr lang="en-US" altLang="zh-CN" dirty="0" smtClean="0"/>
              <a:t>) </a:t>
            </a:r>
            <a:r>
              <a:rPr lang="zh-CN" altLang="en-US" dirty="0" smtClean="0"/>
              <a:t>算法：</a:t>
            </a:r>
            <a:endParaRPr lang="en-US" altLang="zh-CN" sz="3200" dirty="0" smtClean="0"/>
          </a:p>
          <a:p>
            <a:pPr marL="365125" indent="-365125">
              <a:buNone/>
            </a:pPr>
            <a:r>
              <a:rPr lang="en-US" altLang="zh-CN" sz="2800" dirty="0" smtClean="0">
                <a:solidFill>
                  <a:srgbClr val="0000FF"/>
                </a:solidFill>
              </a:rPr>
              <a:t>	(1) </a:t>
            </a:r>
            <a:r>
              <a:rPr lang="zh-CN" altLang="en-US" sz="2800" dirty="0" smtClean="0">
                <a:solidFill>
                  <a:srgbClr val="0000FF"/>
                </a:solidFill>
              </a:rPr>
              <a:t>慢</a:t>
            </a:r>
            <a:r>
              <a:rPr lang="zh-CN" altLang="en-US" sz="2800" dirty="0">
                <a:solidFill>
                  <a:srgbClr val="0000FF"/>
                </a:solidFill>
              </a:rPr>
              <a:t>开始门限 </a:t>
            </a:r>
            <a:r>
              <a:rPr lang="en-US" altLang="zh-CN" sz="2800" dirty="0" err="1">
                <a:solidFill>
                  <a:srgbClr val="0000FF"/>
                </a:solidFill>
              </a:rPr>
              <a:t>ssthresh</a:t>
            </a:r>
            <a:r>
              <a:rPr lang="en-US" altLang="zh-CN" sz="2800" dirty="0">
                <a:solidFill>
                  <a:srgbClr val="0000FF"/>
                </a:solidFill>
              </a:rPr>
              <a:t> = </a:t>
            </a:r>
            <a:r>
              <a:rPr lang="zh-CN" altLang="en-US" sz="2800" dirty="0" smtClean="0">
                <a:solidFill>
                  <a:srgbClr val="0000FF"/>
                </a:solidFill>
              </a:rPr>
              <a:t>当前</a:t>
            </a:r>
            <a:r>
              <a:rPr lang="zh-CN" altLang="en-US" sz="2800" dirty="0">
                <a:solidFill>
                  <a:srgbClr val="0000FF"/>
                </a:solidFill>
              </a:rPr>
              <a:t>拥塞窗口 </a:t>
            </a:r>
            <a:r>
              <a:rPr lang="en-US" altLang="zh-CN" sz="2800" dirty="0" err="1" smtClean="0">
                <a:solidFill>
                  <a:srgbClr val="0000FF"/>
                </a:solidFill>
              </a:rPr>
              <a:t>cwnd</a:t>
            </a:r>
            <a:r>
              <a:rPr lang="en-US" altLang="zh-CN" sz="2800" dirty="0" smtClean="0">
                <a:solidFill>
                  <a:srgbClr val="0000FF"/>
                </a:solidFill>
              </a:rPr>
              <a:t> </a:t>
            </a:r>
            <a:r>
              <a:rPr lang="en-US" altLang="zh-CN" sz="2800" dirty="0">
                <a:solidFill>
                  <a:srgbClr val="0000FF"/>
                </a:solidFill>
              </a:rPr>
              <a:t>/ </a:t>
            </a:r>
            <a:r>
              <a:rPr lang="en-US" altLang="zh-CN" sz="2800" dirty="0" smtClean="0">
                <a:solidFill>
                  <a:srgbClr val="0000FF"/>
                </a:solidFill>
              </a:rPr>
              <a:t>2 </a:t>
            </a:r>
            <a:r>
              <a:rPr lang="zh-CN" altLang="en-US" sz="2800" dirty="0" smtClean="0">
                <a:solidFill>
                  <a:srgbClr val="0000FF"/>
                </a:solidFill>
              </a:rPr>
              <a:t>；</a:t>
            </a:r>
            <a:endParaRPr lang="en-US" altLang="zh-CN" sz="2800" dirty="0">
              <a:solidFill>
                <a:srgbClr val="0000FF"/>
              </a:solidFill>
            </a:endParaRPr>
          </a:p>
          <a:p>
            <a:pPr marL="365125" indent="-365125">
              <a:buNone/>
            </a:pPr>
            <a:r>
              <a:rPr lang="en-US" altLang="zh-CN" sz="2800" dirty="0" smtClean="0">
                <a:solidFill>
                  <a:srgbClr val="0000FF"/>
                </a:solidFill>
              </a:rPr>
              <a:t>	(2) </a:t>
            </a:r>
            <a:r>
              <a:rPr lang="zh-CN" altLang="en-US" sz="2800" dirty="0" smtClean="0">
                <a:solidFill>
                  <a:srgbClr val="0000FF"/>
                </a:solidFill>
              </a:rPr>
              <a:t>新拥塞</a:t>
            </a:r>
            <a:r>
              <a:rPr lang="zh-CN" altLang="en-US" sz="2800" dirty="0">
                <a:solidFill>
                  <a:srgbClr val="0000FF"/>
                </a:solidFill>
              </a:rPr>
              <a:t>窗口 </a:t>
            </a:r>
            <a:r>
              <a:rPr lang="en-US" altLang="zh-CN" sz="2800" dirty="0" err="1" smtClean="0">
                <a:solidFill>
                  <a:srgbClr val="0000FF"/>
                </a:solidFill>
              </a:rPr>
              <a:t>cwnd</a:t>
            </a:r>
            <a:r>
              <a:rPr lang="en-US" altLang="zh-CN" sz="2800" dirty="0" smtClean="0">
                <a:solidFill>
                  <a:srgbClr val="0000FF"/>
                </a:solidFill>
              </a:rPr>
              <a:t> = </a:t>
            </a:r>
            <a:r>
              <a:rPr lang="zh-CN" altLang="en-US" sz="2800" dirty="0" smtClean="0">
                <a:solidFill>
                  <a:srgbClr val="0000FF"/>
                </a:solidFill>
              </a:rPr>
              <a:t>慢开始门限 </a:t>
            </a:r>
            <a:r>
              <a:rPr lang="en-US" altLang="zh-CN" sz="2800" dirty="0" err="1">
                <a:solidFill>
                  <a:srgbClr val="0000FF"/>
                </a:solidFill>
              </a:rPr>
              <a:t>ssthresh</a:t>
            </a:r>
            <a:r>
              <a:rPr lang="en-US" altLang="zh-CN" sz="2800" dirty="0">
                <a:solidFill>
                  <a:srgbClr val="0000FF"/>
                </a:solidFill>
              </a:rPr>
              <a:t> </a:t>
            </a:r>
            <a:r>
              <a:rPr lang="zh-CN" altLang="en-US" sz="2800" dirty="0" smtClean="0">
                <a:solidFill>
                  <a:srgbClr val="0000FF"/>
                </a:solidFill>
              </a:rPr>
              <a:t>；</a:t>
            </a:r>
            <a:endParaRPr lang="en-US" altLang="zh-CN" sz="2800" dirty="0" smtClean="0">
              <a:solidFill>
                <a:srgbClr val="0000FF"/>
              </a:solidFill>
            </a:endParaRPr>
          </a:p>
          <a:p>
            <a:pPr marL="898525" indent="-533400">
              <a:buNone/>
            </a:pPr>
            <a:r>
              <a:rPr lang="en-US" altLang="zh-CN" sz="2800" dirty="0" smtClean="0">
                <a:solidFill>
                  <a:srgbClr val="0000FF"/>
                </a:solidFill>
              </a:rPr>
              <a:t>(3) </a:t>
            </a:r>
            <a:r>
              <a:rPr lang="zh-CN" altLang="en-US" sz="2800" dirty="0" smtClean="0">
                <a:solidFill>
                  <a:srgbClr val="0000FF"/>
                </a:solidFill>
              </a:rPr>
              <a:t>开始执行拥塞避免算法，使拥塞窗口缓慢地线性增大。 </a:t>
            </a:r>
            <a:endParaRPr lang="zh-CN" altLang="en-US" sz="2800" dirty="0" smtClean="0">
              <a:solidFill>
                <a:srgbClr val="0000FF"/>
              </a:solidFill>
            </a:endParaRP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txBox="1">
            <a:spLocks noChangeArrowheads="1"/>
          </p:cNvSpPr>
          <p:nvPr/>
        </p:nvSpPr>
        <p:spPr bwMode="auto">
          <a:xfrm>
            <a:off x="417512" y="152400"/>
            <a:ext cx="9144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2pPr>
            <a:lvl3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3pPr>
            <a:lvl4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4pPr>
            <a:lvl5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0" cap="none" spc="0" normalizeH="0" baseline="0" noProof="0" smtClean="0">
                <a:ln>
                  <a:noFill/>
                </a:ln>
                <a:solidFill>
                  <a:srgbClr val="333399"/>
                </a:solidFill>
                <a:effectLst/>
                <a:uLnTx/>
                <a:uFillTx/>
                <a:latin typeface="Tahoma" panose="020B0604030504040204"/>
                <a:ea typeface="黑体" panose="02010609060101010101" pitchFamily="2" charset="-122"/>
                <a:cs typeface="+mj-cs"/>
              </a:rPr>
              <a:t>慢开始和拥塞避免算法的实现举例 </a:t>
            </a:r>
            <a:endParaRPr kumimoji="1" lang="zh-CN" altLang="en-US" sz="3200" b="1" i="0" u="none" strike="noStrike" kern="0" cap="none" spc="0" normalizeH="0" baseline="0" noProof="0" smtClean="0">
              <a:ln>
                <a:noFill/>
              </a:ln>
              <a:solidFill>
                <a:srgbClr val="333399"/>
              </a:solidFill>
              <a:effectLst/>
              <a:uLnTx/>
              <a:uFillTx/>
              <a:latin typeface="Tahoma" panose="020B0604030504040204"/>
              <a:ea typeface="黑体" panose="02010609060101010101" pitchFamily="2" charset="-122"/>
              <a:cs typeface="+mj-cs"/>
            </a:endParaRPr>
          </a:p>
        </p:txBody>
      </p:sp>
      <p:grpSp>
        <p:nvGrpSpPr>
          <p:cNvPr id="3" name="组合 2"/>
          <p:cNvGrpSpPr/>
          <p:nvPr/>
        </p:nvGrpSpPr>
        <p:grpSpPr>
          <a:xfrm>
            <a:off x="272479" y="836711"/>
            <a:ext cx="9536759" cy="3321087"/>
            <a:chOff x="272479" y="836711"/>
            <a:chExt cx="9536759" cy="3321087"/>
          </a:xfrm>
        </p:grpSpPr>
        <p:sp>
          <p:nvSpPr>
            <p:cNvPr id="103" name="Text Box 140"/>
            <p:cNvSpPr txBox="1">
              <a:spLocks noChangeArrowheads="1"/>
            </p:cNvSpPr>
            <p:nvPr/>
          </p:nvSpPr>
          <p:spPr bwMode="auto">
            <a:xfrm>
              <a:off x="4863078" y="985683"/>
              <a:ext cx="115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rPr>
                <a:t>超时</a:t>
              </a:r>
              <a:endParaRPr kumimoji="1" lang="zh-CN" altLang="en-US" sz="2000" b="1" i="0" u="none" strike="noStrike" kern="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endParaRPr>
            </a:p>
          </p:txBody>
        </p:sp>
        <p:sp>
          <p:nvSpPr>
            <p:cNvPr id="104" name="Line 2"/>
            <p:cNvSpPr>
              <a:spLocks noChangeShapeType="1"/>
            </p:cNvSpPr>
            <p:nvPr/>
          </p:nvSpPr>
          <p:spPr bwMode="auto">
            <a:xfrm flipV="1">
              <a:off x="1920153" y="3803111"/>
              <a:ext cx="6358624" cy="5046"/>
            </a:xfrm>
            <a:prstGeom prst="line">
              <a:avLst/>
            </a:prstGeom>
            <a:noFill/>
            <a:ln w="19050">
              <a:solidFill>
                <a:srgbClr val="000000"/>
              </a:solidFill>
              <a:rou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05" name="Line 3"/>
            <p:cNvSpPr>
              <a:spLocks noChangeShapeType="1"/>
            </p:cNvSpPr>
            <p:nvPr/>
          </p:nvSpPr>
          <p:spPr bwMode="auto">
            <a:xfrm>
              <a:off x="1918528" y="1177019"/>
              <a:ext cx="1626" cy="2631138"/>
            </a:xfrm>
            <a:prstGeom prst="line">
              <a:avLst/>
            </a:prstGeom>
            <a:noFill/>
            <a:ln w="19050">
              <a:solidFill>
                <a:srgbClr val="000000"/>
              </a:solidFill>
              <a:round/>
              <a:head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06" name="Line 4"/>
            <p:cNvSpPr>
              <a:spLocks noChangeShapeType="1"/>
            </p:cNvSpPr>
            <p:nvPr/>
          </p:nvSpPr>
          <p:spPr bwMode="auto">
            <a:xfrm>
              <a:off x="2154153" y="3727407"/>
              <a:ext cx="0" cy="8075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8" name="Line 5"/>
            <p:cNvSpPr>
              <a:spLocks noChangeShapeType="1"/>
            </p:cNvSpPr>
            <p:nvPr/>
          </p:nvSpPr>
          <p:spPr bwMode="auto">
            <a:xfrm>
              <a:off x="238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09" name="Line 6"/>
            <p:cNvSpPr>
              <a:spLocks noChangeShapeType="1"/>
            </p:cNvSpPr>
            <p:nvPr/>
          </p:nvSpPr>
          <p:spPr bwMode="auto">
            <a:xfrm>
              <a:off x="262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0" name="Line 7"/>
            <p:cNvSpPr>
              <a:spLocks noChangeShapeType="1"/>
            </p:cNvSpPr>
            <p:nvPr/>
          </p:nvSpPr>
          <p:spPr bwMode="auto">
            <a:xfrm>
              <a:off x="285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1" name="Line 8"/>
            <p:cNvSpPr>
              <a:spLocks noChangeShapeType="1"/>
            </p:cNvSpPr>
            <p:nvPr/>
          </p:nvSpPr>
          <p:spPr bwMode="auto">
            <a:xfrm>
              <a:off x="309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2" name="Line 9"/>
            <p:cNvSpPr>
              <a:spLocks noChangeShapeType="1"/>
            </p:cNvSpPr>
            <p:nvPr/>
          </p:nvSpPr>
          <p:spPr bwMode="auto">
            <a:xfrm>
              <a:off x="332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3" name="Line 10"/>
            <p:cNvSpPr>
              <a:spLocks noChangeShapeType="1"/>
            </p:cNvSpPr>
            <p:nvPr/>
          </p:nvSpPr>
          <p:spPr bwMode="auto">
            <a:xfrm>
              <a:off x="355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4" name="Line 11"/>
            <p:cNvSpPr>
              <a:spLocks noChangeShapeType="1"/>
            </p:cNvSpPr>
            <p:nvPr/>
          </p:nvSpPr>
          <p:spPr bwMode="auto">
            <a:xfrm>
              <a:off x="379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5" name="Line 12"/>
            <p:cNvSpPr>
              <a:spLocks noChangeShapeType="1"/>
            </p:cNvSpPr>
            <p:nvPr/>
          </p:nvSpPr>
          <p:spPr bwMode="auto">
            <a:xfrm>
              <a:off x="402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6" name="Line 13"/>
            <p:cNvSpPr>
              <a:spLocks noChangeShapeType="1"/>
            </p:cNvSpPr>
            <p:nvPr/>
          </p:nvSpPr>
          <p:spPr bwMode="auto">
            <a:xfrm>
              <a:off x="426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7" name="Line 14"/>
            <p:cNvSpPr>
              <a:spLocks noChangeShapeType="1"/>
            </p:cNvSpPr>
            <p:nvPr/>
          </p:nvSpPr>
          <p:spPr bwMode="auto">
            <a:xfrm>
              <a:off x="449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8" name="Line 15"/>
            <p:cNvSpPr>
              <a:spLocks noChangeShapeType="1"/>
            </p:cNvSpPr>
            <p:nvPr/>
          </p:nvSpPr>
          <p:spPr bwMode="auto">
            <a:xfrm>
              <a:off x="472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19" name="Line 16"/>
            <p:cNvSpPr>
              <a:spLocks noChangeShapeType="1"/>
            </p:cNvSpPr>
            <p:nvPr/>
          </p:nvSpPr>
          <p:spPr bwMode="auto">
            <a:xfrm>
              <a:off x="496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0" name="Line 17"/>
            <p:cNvSpPr>
              <a:spLocks noChangeShapeType="1"/>
            </p:cNvSpPr>
            <p:nvPr/>
          </p:nvSpPr>
          <p:spPr bwMode="auto">
            <a:xfrm>
              <a:off x="5196153" y="3727407"/>
              <a:ext cx="0" cy="8075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1" name="Line 18"/>
            <p:cNvSpPr>
              <a:spLocks noChangeShapeType="1"/>
            </p:cNvSpPr>
            <p:nvPr/>
          </p:nvSpPr>
          <p:spPr bwMode="auto">
            <a:xfrm>
              <a:off x="543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2" name="Line 19"/>
            <p:cNvSpPr>
              <a:spLocks noChangeShapeType="1"/>
            </p:cNvSpPr>
            <p:nvPr/>
          </p:nvSpPr>
          <p:spPr bwMode="auto">
            <a:xfrm>
              <a:off x="566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3" name="Line 20"/>
            <p:cNvSpPr>
              <a:spLocks noChangeShapeType="1"/>
            </p:cNvSpPr>
            <p:nvPr/>
          </p:nvSpPr>
          <p:spPr bwMode="auto">
            <a:xfrm>
              <a:off x="589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4" name="Line 21"/>
            <p:cNvSpPr>
              <a:spLocks noChangeShapeType="1"/>
            </p:cNvSpPr>
            <p:nvPr/>
          </p:nvSpPr>
          <p:spPr bwMode="auto">
            <a:xfrm>
              <a:off x="613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5" name="Line 22"/>
            <p:cNvSpPr>
              <a:spLocks noChangeShapeType="1"/>
            </p:cNvSpPr>
            <p:nvPr/>
          </p:nvSpPr>
          <p:spPr bwMode="auto">
            <a:xfrm>
              <a:off x="636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6" name="Line 23"/>
            <p:cNvSpPr>
              <a:spLocks noChangeShapeType="1"/>
            </p:cNvSpPr>
            <p:nvPr/>
          </p:nvSpPr>
          <p:spPr bwMode="auto">
            <a:xfrm>
              <a:off x="660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7" name="Line 24"/>
            <p:cNvSpPr>
              <a:spLocks noChangeShapeType="1"/>
            </p:cNvSpPr>
            <p:nvPr/>
          </p:nvSpPr>
          <p:spPr bwMode="auto">
            <a:xfrm>
              <a:off x="683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28" name="Line 25"/>
            <p:cNvSpPr>
              <a:spLocks noChangeShapeType="1"/>
            </p:cNvSpPr>
            <p:nvPr/>
          </p:nvSpPr>
          <p:spPr bwMode="auto">
            <a:xfrm>
              <a:off x="7068152"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0" name="Line 40"/>
            <p:cNvSpPr>
              <a:spLocks noChangeShapeType="1"/>
            </p:cNvSpPr>
            <p:nvPr/>
          </p:nvSpPr>
          <p:spPr bwMode="auto">
            <a:xfrm>
              <a:off x="1920153" y="340440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1" name="Line 41"/>
            <p:cNvSpPr>
              <a:spLocks noChangeShapeType="1"/>
            </p:cNvSpPr>
            <p:nvPr/>
          </p:nvSpPr>
          <p:spPr bwMode="auto">
            <a:xfrm>
              <a:off x="1920153" y="3000647"/>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2" name="Line 42"/>
            <p:cNvSpPr>
              <a:spLocks noChangeShapeType="1"/>
            </p:cNvSpPr>
            <p:nvPr/>
          </p:nvSpPr>
          <p:spPr bwMode="auto">
            <a:xfrm>
              <a:off x="1920153" y="259689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3" name="Line 43"/>
            <p:cNvSpPr>
              <a:spLocks noChangeShapeType="1"/>
            </p:cNvSpPr>
            <p:nvPr/>
          </p:nvSpPr>
          <p:spPr bwMode="auto">
            <a:xfrm>
              <a:off x="1920153" y="2193137"/>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4" name="Line 44"/>
            <p:cNvSpPr>
              <a:spLocks noChangeShapeType="1"/>
            </p:cNvSpPr>
            <p:nvPr/>
          </p:nvSpPr>
          <p:spPr bwMode="auto">
            <a:xfrm>
              <a:off x="1920153" y="178938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5" name="Line 45"/>
            <p:cNvSpPr>
              <a:spLocks noChangeShapeType="1"/>
            </p:cNvSpPr>
            <p:nvPr/>
          </p:nvSpPr>
          <p:spPr bwMode="auto">
            <a:xfrm>
              <a:off x="1920153" y="1385626"/>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36" name="Text Box 77"/>
            <p:cNvSpPr txBox="1">
              <a:spLocks noChangeArrowheads="1"/>
            </p:cNvSpPr>
            <p:nvPr/>
          </p:nvSpPr>
          <p:spPr bwMode="auto">
            <a:xfrm>
              <a:off x="2241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2</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37" name="Text Box 78"/>
            <p:cNvSpPr txBox="1">
              <a:spLocks noChangeArrowheads="1"/>
            </p:cNvSpPr>
            <p:nvPr/>
          </p:nvSpPr>
          <p:spPr bwMode="auto">
            <a:xfrm>
              <a:off x="2709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4</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38" name="Text Box 79"/>
            <p:cNvSpPr txBox="1">
              <a:spLocks noChangeArrowheads="1"/>
            </p:cNvSpPr>
            <p:nvPr/>
          </p:nvSpPr>
          <p:spPr bwMode="auto">
            <a:xfrm>
              <a:off x="3177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6</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39" name="Text Box 80"/>
            <p:cNvSpPr txBox="1">
              <a:spLocks noChangeArrowheads="1"/>
            </p:cNvSpPr>
            <p:nvPr/>
          </p:nvSpPr>
          <p:spPr bwMode="auto">
            <a:xfrm>
              <a:off x="3658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8</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0" name="Text Box 81"/>
            <p:cNvSpPr txBox="1">
              <a:spLocks noChangeArrowheads="1"/>
            </p:cNvSpPr>
            <p:nvPr/>
          </p:nvSpPr>
          <p:spPr bwMode="auto">
            <a:xfrm>
              <a:off x="4048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10</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1" name="Text Box 82"/>
            <p:cNvSpPr txBox="1">
              <a:spLocks noChangeArrowheads="1"/>
            </p:cNvSpPr>
            <p:nvPr/>
          </p:nvSpPr>
          <p:spPr bwMode="auto">
            <a:xfrm>
              <a:off x="455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12</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2" name="Text Box 83"/>
            <p:cNvSpPr txBox="1">
              <a:spLocks noChangeArrowheads="1"/>
            </p:cNvSpPr>
            <p:nvPr/>
          </p:nvSpPr>
          <p:spPr bwMode="auto">
            <a:xfrm>
              <a:off x="4997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14</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3" name="Text Box 84"/>
            <p:cNvSpPr txBox="1">
              <a:spLocks noChangeArrowheads="1"/>
            </p:cNvSpPr>
            <p:nvPr/>
          </p:nvSpPr>
          <p:spPr bwMode="auto">
            <a:xfrm>
              <a:off x="546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16</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4" name="Text Box 85"/>
            <p:cNvSpPr txBox="1">
              <a:spLocks noChangeArrowheads="1"/>
            </p:cNvSpPr>
            <p:nvPr/>
          </p:nvSpPr>
          <p:spPr bwMode="auto">
            <a:xfrm>
              <a:off x="5950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18</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5" name="Text Box 86"/>
            <p:cNvSpPr txBox="1">
              <a:spLocks noChangeArrowheads="1"/>
            </p:cNvSpPr>
            <p:nvPr/>
          </p:nvSpPr>
          <p:spPr bwMode="auto">
            <a:xfrm>
              <a:off x="6418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20</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6" name="Text Box 87"/>
            <p:cNvSpPr txBox="1">
              <a:spLocks noChangeArrowheads="1"/>
            </p:cNvSpPr>
            <p:nvPr/>
          </p:nvSpPr>
          <p:spPr bwMode="auto">
            <a:xfrm>
              <a:off x="6873153" y="3757688"/>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22</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7" name="Text Box 89"/>
            <p:cNvSpPr txBox="1">
              <a:spLocks noChangeArrowheads="1"/>
            </p:cNvSpPr>
            <p:nvPr/>
          </p:nvSpPr>
          <p:spPr bwMode="auto">
            <a:xfrm>
              <a:off x="1812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8" name="Text Box 90"/>
            <p:cNvSpPr txBox="1">
              <a:spLocks noChangeArrowheads="1"/>
            </p:cNvSpPr>
            <p:nvPr/>
          </p:nvSpPr>
          <p:spPr bwMode="auto">
            <a:xfrm>
              <a:off x="1647153" y="359114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0" name="Text Box 92"/>
            <p:cNvSpPr txBox="1">
              <a:spLocks noChangeArrowheads="1"/>
            </p:cNvSpPr>
            <p:nvPr/>
          </p:nvSpPr>
          <p:spPr bwMode="auto">
            <a:xfrm>
              <a:off x="1647153" y="2797088"/>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8</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1" name="Text Box 93"/>
            <p:cNvSpPr txBox="1">
              <a:spLocks noChangeArrowheads="1"/>
            </p:cNvSpPr>
            <p:nvPr/>
          </p:nvSpPr>
          <p:spPr bwMode="auto">
            <a:xfrm>
              <a:off x="1530153" y="2406791"/>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12</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2" name="Text Box 94"/>
            <p:cNvSpPr txBox="1">
              <a:spLocks noChangeArrowheads="1"/>
            </p:cNvSpPr>
            <p:nvPr/>
          </p:nvSpPr>
          <p:spPr bwMode="auto">
            <a:xfrm>
              <a:off x="1530153" y="201649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16</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3" name="Text Box 95"/>
            <p:cNvSpPr txBox="1">
              <a:spLocks noChangeArrowheads="1"/>
            </p:cNvSpPr>
            <p:nvPr/>
          </p:nvSpPr>
          <p:spPr bwMode="auto">
            <a:xfrm>
              <a:off x="1530153" y="1612739"/>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20</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4" name="Text Box 96"/>
            <p:cNvSpPr txBox="1">
              <a:spLocks noChangeArrowheads="1"/>
            </p:cNvSpPr>
            <p:nvPr/>
          </p:nvSpPr>
          <p:spPr bwMode="auto">
            <a:xfrm>
              <a:off x="1530153" y="120898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24</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5" name="Oval 102"/>
            <p:cNvSpPr>
              <a:spLocks noChangeArrowheads="1"/>
            </p:cNvSpPr>
            <p:nvPr/>
          </p:nvSpPr>
          <p:spPr bwMode="auto">
            <a:xfrm>
              <a:off x="2573403" y="2960272"/>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6" name="Oval 103"/>
            <p:cNvSpPr>
              <a:spLocks noChangeArrowheads="1"/>
            </p:cNvSpPr>
            <p:nvPr/>
          </p:nvSpPr>
          <p:spPr bwMode="auto">
            <a:xfrm>
              <a:off x="2339403" y="336402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7" name="Oval 104"/>
            <p:cNvSpPr>
              <a:spLocks noChangeArrowheads="1"/>
            </p:cNvSpPr>
            <p:nvPr/>
          </p:nvSpPr>
          <p:spPr bwMode="auto">
            <a:xfrm>
              <a:off x="1881153" y="362646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8" name="Oval 105"/>
            <p:cNvSpPr>
              <a:spLocks noChangeArrowheads="1"/>
            </p:cNvSpPr>
            <p:nvPr/>
          </p:nvSpPr>
          <p:spPr bwMode="auto">
            <a:xfrm>
              <a:off x="2095653" y="3555811"/>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9" name="Oval 106"/>
            <p:cNvSpPr>
              <a:spLocks noChangeArrowheads="1"/>
            </p:cNvSpPr>
            <p:nvPr/>
          </p:nvSpPr>
          <p:spPr bwMode="auto">
            <a:xfrm>
              <a:off x="2807403" y="214939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0" name="Oval 107"/>
            <p:cNvSpPr>
              <a:spLocks noChangeArrowheads="1"/>
            </p:cNvSpPr>
            <p:nvPr/>
          </p:nvSpPr>
          <p:spPr bwMode="auto">
            <a:xfrm>
              <a:off x="3041403" y="2041729"/>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1" name="Oval 108"/>
            <p:cNvSpPr>
              <a:spLocks noChangeArrowheads="1"/>
            </p:cNvSpPr>
            <p:nvPr/>
          </p:nvSpPr>
          <p:spPr bwMode="auto">
            <a:xfrm>
              <a:off x="3275403" y="194583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2" name="Oval 109"/>
            <p:cNvSpPr>
              <a:spLocks noChangeArrowheads="1"/>
            </p:cNvSpPr>
            <p:nvPr/>
          </p:nvSpPr>
          <p:spPr bwMode="auto">
            <a:xfrm>
              <a:off x="3748277" y="174396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3" name="Oval 110"/>
            <p:cNvSpPr>
              <a:spLocks noChangeArrowheads="1"/>
            </p:cNvSpPr>
            <p:nvPr/>
          </p:nvSpPr>
          <p:spPr bwMode="auto">
            <a:xfrm>
              <a:off x="3509403" y="184489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4" name="Oval 113"/>
            <p:cNvSpPr>
              <a:spLocks noChangeArrowheads="1"/>
            </p:cNvSpPr>
            <p:nvPr/>
          </p:nvSpPr>
          <p:spPr bwMode="auto">
            <a:xfrm>
              <a:off x="3982277" y="1643021"/>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5" name="Oval 114"/>
            <p:cNvSpPr>
              <a:spLocks noChangeArrowheads="1"/>
            </p:cNvSpPr>
            <p:nvPr/>
          </p:nvSpPr>
          <p:spPr bwMode="auto">
            <a:xfrm>
              <a:off x="4211403" y="154712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6" name="Oval 116"/>
            <p:cNvSpPr>
              <a:spLocks noChangeArrowheads="1"/>
            </p:cNvSpPr>
            <p:nvPr/>
          </p:nvSpPr>
          <p:spPr bwMode="auto">
            <a:xfrm>
              <a:off x="4674527" y="133011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7" name="Oval 117"/>
            <p:cNvSpPr>
              <a:spLocks noChangeArrowheads="1"/>
            </p:cNvSpPr>
            <p:nvPr/>
          </p:nvSpPr>
          <p:spPr bwMode="auto">
            <a:xfrm>
              <a:off x="4445403" y="1431049"/>
              <a:ext cx="91000" cy="94210"/>
            </a:xfrm>
            <a:prstGeom prst="ellipse">
              <a:avLst/>
            </a:prstGeom>
            <a:solidFill>
              <a:srgbClr val="0000FF"/>
            </a:solidFill>
            <a:ln w="2857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8" name="Freeform 118"/>
            <p:cNvSpPr/>
            <p:nvPr/>
          </p:nvSpPr>
          <p:spPr bwMode="auto">
            <a:xfrm>
              <a:off x="1842153" y="1385626"/>
              <a:ext cx="2881124" cy="2304769"/>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9" name="Text Box 134"/>
            <p:cNvSpPr txBox="1">
              <a:spLocks noChangeArrowheads="1"/>
            </p:cNvSpPr>
            <p:nvPr/>
          </p:nvSpPr>
          <p:spPr bwMode="auto">
            <a:xfrm>
              <a:off x="8280402" y="359618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传输轮次</a:t>
              </a:r>
              <a:endParaRPr kumimoji="1" lang="zh-CN" altLang="en-US"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70" name="Text Box 135"/>
            <p:cNvSpPr txBox="1">
              <a:spLocks noChangeArrowheads="1"/>
            </p:cNvSpPr>
            <p:nvPr/>
          </p:nvSpPr>
          <p:spPr bwMode="auto">
            <a:xfrm>
              <a:off x="966278" y="836711"/>
              <a:ext cx="1930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拥塞窗口  </a:t>
              </a:r>
              <a:r>
                <a:rPr kumimoji="1" lang="en-US" altLang="zh-CN" sz="2000" b="1" i="0" u="none" strike="noStrike" kern="0" cap="none" spc="0" normalizeH="0" baseline="0" noProof="0" dirty="0" err="1" smtClean="0">
                  <a:ln>
                    <a:noFill/>
                  </a:ln>
                  <a:solidFill>
                    <a:srgbClr val="000000"/>
                  </a:solidFill>
                  <a:effectLst/>
                  <a:uLnTx/>
                  <a:uFillTx/>
                  <a:latin typeface="Times New Roman" panose="02020603050405020304" pitchFamily="18" charset="0"/>
                  <a:ea typeface="宋体" panose="02010600030101010101" pitchFamily="2" charset="-122"/>
                </a:rPr>
                <a:t>cwnd</a:t>
              </a:r>
              <a:endParaRPr kumimoji="1" lang="en-US" altLang="zh-CN" sz="20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71" name="Text Box 140"/>
            <p:cNvSpPr txBox="1">
              <a:spLocks noChangeArrowheads="1"/>
            </p:cNvSpPr>
            <p:nvPr/>
          </p:nvSpPr>
          <p:spPr bwMode="auto">
            <a:xfrm>
              <a:off x="7049973" y="1815231"/>
              <a:ext cx="11813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rPr>
                <a:t>3-ACK</a:t>
              </a:r>
              <a:endParaRPr kumimoji="1" lang="zh-CN" altLang="en-US" sz="2000" b="1" i="0" u="none" strike="noStrike" kern="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endParaRPr>
            </a:p>
          </p:txBody>
        </p:sp>
        <p:sp>
          <p:nvSpPr>
            <p:cNvPr id="272" name="Rectangle 160"/>
            <p:cNvSpPr>
              <a:spLocks noChangeArrowheads="1"/>
            </p:cNvSpPr>
            <p:nvPr/>
          </p:nvSpPr>
          <p:spPr bwMode="auto">
            <a:xfrm>
              <a:off x="1998153" y="1304875"/>
              <a:ext cx="195000" cy="21533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3" name="Line 156"/>
            <p:cNvSpPr>
              <a:spLocks noChangeShapeType="1"/>
            </p:cNvSpPr>
            <p:nvPr/>
          </p:nvSpPr>
          <p:spPr bwMode="auto">
            <a:xfrm>
              <a:off x="1998153" y="2193137"/>
              <a:ext cx="858000" cy="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4" name="Line 146"/>
            <p:cNvSpPr>
              <a:spLocks noChangeShapeType="1"/>
            </p:cNvSpPr>
            <p:nvPr/>
          </p:nvSpPr>
          <p:spPr bwMode="auto">
            <a:xfrm flipV="1">
              <a:off x="1998153" y="1378897"/>
              <a:ext cx="2743000" cy="6729"/>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5" name="Rectangle 162"/>
            <p:cNvSpPr>
              <a:spLocks noChangeArrowheads="1"/>
            </p:cNvSpPr>
            <p:nvPr/>
          </p:nvSpPr>
          <p:spPr bwMode="auto">
            <a:xfrm>
              <a:off x="5352153" y="3565904"/>
              <a:ext cx="1480374" cy="1615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7" name="Text Box 203"/>
            <p:cNvSpPr txBox="1">
              <a:spLocks noChangeArrowheads="1"/>
            </p:cNvSpPr>
            <p:nvPr/>
          </p:nvSpPr>
          <p:spPr bwMode="auto">
            <a:xfrm>
              <a:off x="8170649" y="1977696"/>
              <a:ext cx="163858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b="1" i="0" u="none" strike="noStrike" kern="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rPr>
                <a:t>TCP Reno </a:t>
              </a:r>
              <a:endParaRPr kumimoji="1" lang="en-US" altLang="zh-CN" b="1" i="0" u="none" strike="noStrike" kern="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b="1" i="0" u="none" strike="noStrike" kern="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rPr>
                <a:t>版本</a:t>
              </a:r>
              <a:endParaRPr kumimoji="1" lang="zh-CN" altLang="en-US" b="1" i="0" u="none" strike="noStrike" kern="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endParaRPr>
            </a:p>
          </p:txBody>
        </p:sp>
        <p:sp>
          <p:nvSpPr>
            <p:cNvPr id="278" name="Text Box 205"/>
            <p:cNvSpPr txBox="1">
              <a:spLocks noChangeArrowheads="1"/>
            </p:cNvSpPr>
            <p:nvPr/>
          </p:nvSpPr>
          <p:spPr bwMode="auto">
            <a:xfrm>
              <a:off x="272479" y="1918920"/>
              <a:ext cx="128112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err="1" smtClean="0">
                  <a:ln>
                    <a:noFill/>
                  </a:ln>
                  <a:solidFill>
                    <a:srgbClr val="C00000"/>
                  </a:solidFill>
                  <a:effectLst/>
                  <a:uLnTx/>
                  <a:uFillTx/>
                  <a:latin typeface="Times New Roman" panose="02020603050405020304" pitchFamily="18" charset="0"/>
                  <a:ea typeface="宋体" panose="02010600030101010101" pitchFamily="2" charset="-122"/>
                </a:rPr>
                <a:t>ssthresh</a:t>
              </a:r>
              <a:endParaRPr kumimoji="1" lang="en-US" altLang="zh-CN" sz="2000" b="1" i="0" u="none" strike="noStrike" kern="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rPr>
                <a:t> 的初始值</a:t>
              </a:r>
              <a:endParaRPr kumimoji="1" lang="zh-CN" altLang="en-US" sz="2000" b="1" i="0" u="none" strike="noStrike" kern="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endParaRPr>
            </a:p>
          </p:txBody>
        </p:sp>
        <p:sp>
          <p:nvSpPr>
            <p:cNvPr id="280" name="Line 215"/>
            <p:cNvSpPr>
              <a:spLocks noChangeShapeType="1"/>
            </p:cNvSpPr>
            <p:nvPr/>
          </p:nvSpPr>
          <p:spPr bwMode="auto">
            <a:xfrm flipV="1">
              <a:off x="1413153" y="2223418"/>
              <a:ext cx="219374" cy="0"/>
            </a:xfrm>
            <a:prstGeom prst="line">
              <a:avLst/>
            </a:prstGeom>
            <a:noFill/>
            <a:ln w="19050">
              <a:solidFill>
                <a:srgbClr val="C00000"/>
              </a:solidFill>
              <a:rou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1" name="Text Box 206"/>
            <p:cNvSpPr txBox="1">
              <a:spLocks noChangeArrowheads="1"/>
            </p:cNvSpPr>
            <p:nvPr/>
          </p:nvSpPr>
          <p:spPr bwMode="auto">
            <a:xfrm rot="20245475">
              <a:off x="6948778" y="2393474"/>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拥塞避免</a:t>
              </a:r>
              <a:endParaRPr kumimoji="1" lang="zh-CN" altLang="en-US"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82" name="Oval 125"/>
            <p:cNvSpPr>
              <a:spLocks noChangeArrowheads="1"/>
            </p:cNvSpPr>
            <p:nvPr/>
          </p:nvSpPr>
          <p:spPr bwMode="auto">
            <a:xfrm>
              <a:off x="5147403" y="354067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3" name="Oval 126"/>
            <p:cNvSpPr>
              <a:spLocks noChangeArrowheads="1"/>
            </p:cNvSpPr>
            <p:nvPr/>
          </p:nvSpPr>
          <p:spPr bwMode="auto">
            <a:xfrm>
              <a:off x="5383027" y="3343839"/>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4" name="Oval 127"/>
            <p:cNvSpPr>
              <a:spLocks noChangeArrowheads="1"/>
            </p:cNvSpPr>
            <p:nvPr/>
          </p:nvSpPr>
          <p:spPr bwMode="auto">
            <a:xfrm>
              <a:off x="4903653" y="3616374"/>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5" name="Oval 128"/>
            <p:cNvSpPr>
              <a:spLocks noChangeArrowheads="1"/>
            </p:cNvSpPr>
            <p:nvPr/>
          </p:nvSpPr>
          <p:spPr bwMode="auto">
            <a:xfrm>
              <a:off x="5623527" y="2953542"/>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6" name="Oval 129"/>
            <p:cNvSpPr>
              <a:spLocks noChangeArrowheads="1"/>
            </p:cNvSpPr>
            <p:nvPr/>
          </p:nvSpPr>
          <p:spPr bwMode="auto">
            <a:xfrm>
              <a:off x="6106153" y="244043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7" name="Oval 130"/>
            <p:cNvSpPr>
              <a:spLocks noChangeArrowheads="1"/>
            </p:cNvSpPr>
            <p:nvPr/>
          </p:nvSpPr>
          <p:spPr bwMode="auto">
            <a:xfrm>
              <a:off x="6795153" y="2147715"/>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8" name="Oval 131"/>
            <p:cNvSpPr>
              <a:spLocks noChangeArrowheads="1"/>
            </p:cNvSpPr>
            <p:nvPr/>
          </p:nvSpPr>
          <p:spPr bwMode="auto">
            <a:xfrm>
              <a:off x="6335277" y="2334451"/>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89" name="Oval 132"/>
            <p:cNvSpPr>
              <a:spLocks noChangeArrowheads="1"/>
            </p:cNvSpPr>
            <p:nvPr/>
          </p:nvSpPr>
          <p:spPr bwMode="auto">
            <a:xfrm>
              <a:off x="6569277" y="223856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0" name="Line 147"/>
            <p:cNvSpPr>
              <a:spLocks noChangeShapeType="1"/>
            </p:cNvSpPr>
            <p:nvPr/>
          </p:nvSpPr>
          <p:spPr bwMode="auto">
            <a:xfrm rot="10800000">
              <a:off x="2016028" y="2595210"/>
              <a:ext cx="4134000" cy="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291" name="直接连接符 115"/>
            <p:cNvCxnSpPr>
              <a:cxnSpLocks noChangeShapeType="1"/>
            </p:cNvCxnSpPr>
            <p:nvPr/>
          </p:nvCxnSpPr>
          <p:spPr bwMode="auto">
            <a:xfrm>
              <a:off x="4728153" y="1375532"/>
              <a:ext cx="234000" cy="2266077"/>
            </a:xfrm>
            <a:prstGeom prst="line">
              <a:avLst/>
            </a:prstGeom>
            <a:noFill/>
            <a:ln w="28575" algn="ctr">
              <a:solidFill>
                <a:srgbClr val="0000FF"/>
              </a:solidFill>
              <a:round/>
            </a:ln>
            <a:extLst>
              <a:ext uri="{909E8E84-426E-40DD-AFC4-6F175D3DCCD1}">
                <a14:hiddenFill xmlns:a14="http://schemas.microsoft.com/office/drawing/2010/main">
                  <a:noFill/>
                </a14:hiddenFill>
              </a:ext>
            </a:extLst>
          </p:spPr>
        </p:cxnSp>
        <p:sp>
          <p:nvSpPr>
            <p:cNvPr id="293" name="Rectangle 161"/>
            <p:cNvSpPr>
              <a:spLocks noChangeArrowheads="1"/>
            </p:cNvSpPr>
            <p:nvPr/>
          </p:nvSpPr>
          <p:spPr bwMode="auto">
            <a:xfrm>
              <a:off x="2555757" y="1801158"/>
              <a:ext cx="442000" cy="36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smtClean="0">
                  <a:ln>
                    <a:noFill/>
                  </a:ln>
                  <a:solidFill>
                    <a:sysClr val="windowText" lastClr="000000"/>
                  </a:solidFill>
                  <a:effectLst/>
                  <a:uLnTx/>
                  <a:uFillTx/>
                  <a:sym typeface="Wingdings" panose="05000000000000000000" pitchFamily="2" charset="2"/>
                </a:rPr>
                <a:t></a:t>
              </a:r>
              <a:endParaRPr kumimoji="0" lang="zh-CN" altLang="en-US" sz="2800" b="1" i="0" u="none" strike="noStrike" kern="0" cap="none" spc="0" normalizeH="0" baseline="0" noProof="0" dirty="0" smtClean="0">
                <a:ln>
                  <a:noFill/>
                </a:ln>
                <a:solidFill>
                  <a:sysClr val="windowText" lastClr="000000"/>
                </a:solidFill>
                <a:effectLst/>
                <a:uLnTx/>
                <a:uFillTx/>
              </a:endParaRPr>
            </a:p>
          </p:txBody>
        </p:sp>
        <p:sp>
          <p:nvSpPr>
            <p:cNvPr id="294" name="Oval 129"/>
            <p:cNvSpPr>
              <a:spLocks noChangeArrowheads="1"/>
            </p:cNvSpPr>
            <p:nvPr/>
          </p:nvSpPr>
          <p:spPr bwMode="auto">
            <a:xfrm>
              <a:off x="5868903" y="254978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5" name="任意多边形 134"/>
            <p:cNvSpPr/>
            <p:nvPr/>
          </p:nvSpPr>
          <p:spPr bwMode="auto">
            <a:xfrm>
              <a:off x="4952403" y="2181361"/>
              <a:ext cx="1906124" cy="148548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96" name="Rectangle 161"/>
            <p:cNvSpPr>
              <a:spLocks noChangeArrowheads="1"/>
            </p:cNvSpPr>
            <p:nvPr/>
          </p:nvSpPr>
          <p:spPr bwMode="auto">
            <a:xfrm>
              <a:off x="4545899" y="1021117"/>
              <a:ext cx="367250" cy="306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smtClean="0">
                  <a:ln>
                    <a:noFill/>
                  </a:ln>
                  <a:solidFill>
                    <a:sysClr val="windowText" lastClr="000000"/>
                  </a:solidFill>
                  <a:effectLst/>
                  <a:uLnTx/>
                  <a:uFillTx/>
                  <a:sym typeface="Wingdings" panose="05000000000000000000" pitchFamily="2" charset="2"/>
                </a:rPr>
                <a:t></a:t>
              </a:r>
              <a:endParaRPr kumimoji="0" lang="zh-CN" altLang="en-US" sz="2800" b="1" i="0" u="none" strike="noStrike" kern="0" cap="none" spc="0" normalizeH="0" baseline="0" noProof="0" dirty="0" smtClean="0">
                <a:ln>
                  <a:noFill/>
                </a:ln>
                <a:solidFill>
                  <a:sysClr val="windowText" lastClr="000000"/>
                </a:solidFill>
                <a:effectLst/>
                <a:uLnTx/>
                <a:uFillTx/>
              </a:endParaRPr>
            </a:p>
          </p:txBody>
        </p:sp>
        <p:cxnSp>
          <p:nvCxnSpPr>
            <p:cNvPr id="297" name="直接连接符 119"/>
            <p:cNvCxnSpPr>
              <a:cxnSpLocks noChangeShapeType="1"/>
            </p:cNvCxnSpPr>
            <p:nvPr/>
          </p:nvCxnSpPr>
          <p:spPr bwMode="auto">
            <a:xfrm flipH="1">
              <a:off x="7064902" y="3022518"/>
              <a:ext cx="1624" cy="694795"/>
            </a:xfrm>
            <a:prstGeom prst="line">
              <a:avLst/>
            </a:prstGeom>
            <a:noFill/>
            <a:ln w="19050" algn="ctr">
              <a:solidFill>
                <a:srgbClr val="000000"/>
              </a:solidFill>
              <a:prstDash val="dash"/>
              <a:round/>
            </a:ln>
          </p:spPr>
        </p:cxnSp>
        <p:cxnSp>
          <p:nvCxnSpPr>
            <p:cNvPr id="298" name="直接连接符 121"/>
            <p:cNvCxnSpPr>
              <a:cxnSpLocks noChangeShapeType="1"/>
            </p:cNvCxnSpPr>
            <p:nvPr/>
          </p:nvCxnSpPr>
          <p:spPr bwMode="auto">
            <a:xfrm>
              <a:off x="2032278" y="3005695"/>
              <a:ext cx="5676125" cy="0"/>
            </a:xfrm>
            <a:prstGeom prst="line">
              <a:avLst/>
            </a:prstGeom>
            <a:noFill/>
            <a:ln w="19050" algn="ctr">
              <a:solidFill>
                <a:srgbClr val="000000"/>
              </a:solidFill>
              <a:prstDash val="dash"/>
              <a:round/>
            </a:ln>
          </p:spPr>
        </p:cxnSp>
        <p:sp>
          <p:nvSpPr>
            <p:cNvPr id="299" name="Oval 130"/>
            <p:cNvSpPr>
              <a:spLocks noChangeArrowheads="1"/>
            </p:cNvSpPr>
            <p:nvPr/>
          </p:nvSpPr>
          <p:spPr bwMode="auto">
            <a:xfrm>
              <a:off x="7021027" y="2961955"/>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0" name="Line 24"/>
            <p:cNvSpPr>
              <a:spLocks noChangeShapeType="1"/>
            </p:cNvSpPr>
            <p:nvPr/>
          </p:nvSpPr>
          <p:spPr bwMode="auto">
            <a:xfrm>
              <a:off x="7532902" y="363992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1" name="Line 22"/>
            <p:cNvSpPr>
              <a:spLocks noChangeShapeType="1"/>
            </p:cNvSpPr>
            <p:nvPr/>
          </p:nvSpPr>
          <p:spPr bwMode="auto">
            <a:xfrm>
              <a:off x="7295652" y="3644974"/>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2" name="Text Box 87"/>
            <p:cNvSpPr txBox="1">
              <a:spLocks noChangeArrowheads="1"/>
            </p:cNvSpPr>
            <p:nvPr/>
          </p:nvSpPr>
          <p:spPr bwMode="auto">
            <a:xfrm>
              <a:off x="7311902" y="375432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24</a:t>
              </a:r>
              <a:endParaRPr kumimoji="1" lang="en-US" altLang="zh-CN"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03" name="Line 22"/>
            <p:cNvSpPr>
              <a:spLocks noChangeShapeType="1"/>
            </p:cNvSpPr>
            <p:nvPr/>
          </p:nvSpPr>
          <p:spPr bwMode="auto">
            <a:xfrm>
              <a:off x="7776652" y="3653385"/>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04" name="直接连接符 134"/>
            <p:cNvCxnSpPr>
              <a:cxnSpLocks noChangeShapeType="1"/>
              <a:stCxn id="295" idx="4"/>
              <a:endCxn id="299" idx="3"/>
            </p:cNvCxnSpPr>
            <p:nvPr/>
          </p:nvCxnSpPr>
          <p:spPr bwMode="auto">
            <a:xfrm>
              <a:off x="6856903" y="2181361"/>
              <a:ext cx="204750" cy="832745"/>
            </a:xfrm>
            <a:prstGeom prst="line">
              <a:avLst/>
            </a:prstGeom>
            <a:noFill/>
            <a:ln w="28575" algn="ctr">
              <a:solidFill>
                <a:srgbClr val="0000FF"/>
              </a:solidFill>
              <a:round/>
            </a:ln>
          </p:spPr>
        </p:cxnSp>
        <p:sp>
          <p:nvSpPr>
            <p:cNvPr id="305" name="Text Box 206"/>
            <p:cNvSpPr txBox="1">
              <a:spLocks noChangeArrowheads="1"/>
            </p:cNvSpPr>
            <p:nvPr/>
          </p:nvSpPr>
          <p:spPr bwMode="auto">
            <a:xfrm rot="20070649">
              <a:off x="5809549" y="2010746"/>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拥塞避免</a:t>
              </a:r>
              <a:endParaRPr kumimoji="1" lang="zh-CN" altLang="en-US"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06" name="Text Box 206"/>
            <p:cNvSpPr txBox="1">
              <a:spLocks noChangeArrowheads="1"/>
            </p:cNvSpPr>
            <p:nvPr/>
          </p:nvSpPr>
          <p:spPr bwMode="auto">
            <a:xfrm rot="20205303">
              <a:off x="2990278" y="147156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拥塞避免</a:t>
              </a:r>
              <a:endParaRPr kumimoji="1" lang="zh-CN" altLang="en-US" sz="20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07" name="TextBox 147"/>
            <p:cNvSpPr txBox="1">
              <a:spLocks noChangeArrowheads="1"/>
            </p:cNvSpPr>
            <p:nvPr/>
          </p:nvSpPr>
          <p:spPr bwMode="auto">
            <a:xfrm>
              <a:off x="5542277" y="2191455"/>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endParaRPr kumimoji="1" lang="zh-CN" altLang="en-US" sz="2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08" name="矩形 150"/>
            <p:cNvSpPr>
              <a:spLocks noChangeArrowheads="1"/>
            </p:cNvSpPr>
            <p:nvPr/>
          </p:nvSpPr>
          <p:spPr bwMode="auto">
            <a:xfrm>
              <a:off x="2298778" y="3596186"/>
              <a:ext cx="2575625" cy="126174"/>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9" name="TextBox 148"/>
            <p:cNvSpPr txBox="1">
              <a:spLocks noChangeArrowheads="1"/>
            </p:cNvSpPr>
            <p:nvPr/>
          </p:nvSpPr>
          <p:spPr bwMode="auto">
            <a:xfrm>
              <a:off x="6720403" y="176582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endParaRPr kumimoji="1" lang="zh-CN" altLang="en-US" sz="2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11" name="矩形 151"/>
            <p:cNvSpPr>
              <a:spLocks noChangeArrowheads="1"/>
            </p:cNvSpPr>
            <p:nvPr/>
          </p:nvSpPr>
          <p:spPr bwMode="auto">
            <a:xfrm>
              <a:off x="7237152" y="3596186"/>
              <a:ext cx="607750" cy="114397"/>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12" name="直接连接符 153"/>
            <p:cNvCxnSpPr>
              <a:cxnSpLocks noChangeShapeType="1"/>
            </p:cNvCxnSpPr>
            <p:nvPr/>
          </p:nvCxnSpPr>
          <p:spPr bwMode="auto">
            <a:xfrm flipV="1">
              <a:off x="5903027" y="2630538"/>
              <a:ext cx="11376" cy="1043034"/>
            </a:xfrm>
            <a:prstGeom prst="line">
              <a:avLst/>
            </a:prstGeom>
            <a:noFill/>
            <a:ln w="19050" algn="ctr">
              <a:solidFill>
                <a:srgbClr val="000000"/>
              </a:solidFill>
              <a:prstDash val="dash"/>
              <a:round/>
            </a:ln>
          </p:spPr>
        </p:cxnSp>
        <p:cxnSp>
          <p:nvCxnSpPr>
            <p:cNvPr id="313" name="直接连接符 157"/>
            <p:cNvCxnSpPr>
              <a:cxnSpLocks noChangeShapeType="1"/>
            </p:cNvCxnSpPr>
            <p:nvPr/>
          </p:nvCxnSpPr>
          <p:spPr bwMode="auto">
            <a:xfrm flipV="1">
              <a:off x="6832527" y="2253700"/>
              <a:ext cx="11376" cy="1520811"/>
            </a:xfrm>
            <a:prstGeom prst="line">
              <a:avLst/>
            </a:prstGeom>
            <a:noFill/>
            <a:ln w="19050" algn="ctr">
              <a:solidFill>
                <a:srgbClr val="000000"/>
              </a:solidFill>
              <a:prstDash val="dash"/>
              <a:round/>
            </a:ln>
          </p:spPr>
        </p:cxnSp>
        <p:cxnSp>
          <p:nvCxnSpPr>
            <p:cNvPr id="314" name="直接连接符 141"/>
            <p:cNvCxnSpPr>
              <a:cxnSpLocks noChangeShapeType="1"/>
            </p:cNvCxnSpPr>
            <p:nvPr/>
          </p:nvCxnSpPr>
          <p:spPr bwMode="auto">
            <a:xfrm flipV="1">
              <a:off x="7001527" y="2475765"/>
              <a:ext cx="1248000" cy="560211"/>
            </a:xfrm>
            <a:prstGeom prst="line">
              <a:avLst/>
            </a:prstGeom>
            <a:noFill/>
            <a:ln w="28575" algn="ctr">
              <a:solidFill>
                <a:srgbClr val="0000FF"/>
              </a:solidFill>
              <a:round/>
            </a:ln>
          </p:spPr>
        </p:cxnSp>
        <p:sp>
          <p:nvSpPr>
            <p:cNvPr id="315" name="Oval 202"/>
            <p:cNvSpPr>
              <a:spLocks noChangeArrowheads="1"/>
            </p:cNvSpPr>
            <p:nvPr/>
          </p:nvSpPr>
          <p:spPr bwMode="auto">
            <a:xfrm>
              <a:off x="7724652" y="2655773"/>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6" name="Oval 130"/>
            <p:cNvSpPr>
              <a:spLocks noChangeArrowheads="1"/>
            </p:cNvSpPr>
            <p:nvPr/>
          </p:nvSpPr>
          <p:spPr bwMode="auto">
            <a:xfrm>
              <a:off x="7251777" y="285596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7" name="Oval 130"/>
            <p:cNvSpPr>
              <a:spLocks noChangeArrowheads="1"/>
            </p:cNvSpPr>
            <p:nvPr/>
          </p:nvSpPr>
          <p:spPr bwMode="auto">
            <a:xfrm>
              <a:off x="7490652" y="2758394"/>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18" name="TextBox 149"/>
            <p:cNvSpPr txBox="1">
              <a:spLocks noChangeArrowheads="1"/>
            </p:cNvSpPr>
            <p:nvPr/>
          </p:nvSpPr>
          <p:spPr bwMode="auto">
            <a:xfrm>
              <a:off x="6795153" y="298718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endParaRPr kumimoji="1" lang="zh-CN" altLang="en-US" sz="2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19" name="Oval 202"/>
            <p:cNvSpPr>
              <a:spLocks noChangeArrowheads="1"/>
            </p:cNvSpPr>
            <p:nvPr/>
          </p:nvSpPr>
          <p:spPr bwMode="auto">
            <a:xfrm>
              <a:off x="7966777" y="2531282"/>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cxnSp>
          <p:nvCxnSpPr>
            <p:cNvPr id="320" name="直接连接符 117"/>
            <p:cNvCxnSpPr>
              <a:cxnSpLocks noChangeShapeType="1"/>
            </p:cNvCxnSpPr>
            <p:nvPr/>
          </p:nvCxnSpPr>
          <p:spPr bwMode="auto">
            <a:xfrm flipH="1">
              <a:off x="4726527" y="1506753"/>
              <a:ext cx="4876" cy="2200466"/>
            </a:xfrm>
            <a:prstGeom prst="line">
              <a:avLst/>
            </a:prstGeom>
            <a:noFill/>
            <a:ln w="19050" algn="ctr">
              <a:solidFill>
                <a:srgbClr val="000000"/>
              </a:solidFill>
              <a:prstDash val="dash"/>
              <a:round/>
            </a:ln>
            <a:extLst>
              <a:ext uri="{909E8E84-426E-40DD-AFC4-6F175D3DCCD1}">
                <a14:hiddenFill xmlns:a14="http://schemas.microsoft.com/office/drawing/2010/main">
                  <a:noFill/>
                </a14:hiddenFill>
              </a:ext>
            </a:extLst>
          </p:spPr>
        </p:cxnSp>
        <p:cxnSp>
          <p:nvCxnSpPr>
            <p:cNvPr id="321" name="直接连接符 119"/>
            <p:cNvCxnSpPr>
              <a:cxnSpLocks noChangeShapeType="1"/>
            </p:cNvCxnSpPr>
            <p:nvPr/>
          </p:nvCxnSpPr>
          <p:spPr bwMode="auto">
            <a:xfrm>
              <a:off x="2854527" y="2309217"/>
              <a:ext cx="0" cy="1384543"/>
            </a:xfrm>
            <a:prstGeom prst="line">
              <a:avLst/>
            </a:prstGeom>
            <a:noFill/>
            <a:ln w="19050" algn="ctr">
              <a:solidFill>
                <a:srgbClr val="000000"/>
              </a:solidFill>
              <a:prstDash val="dash"/>
              <a:round/>
            </a:ln>
            <a:extLst>
              <a:ext uri="{909E8E84-426E-40DD-AFC4-6F175D3DCCD1}">
                <a14:hiddenFill xmlns:a14="http://schemas.microsoft.com/office/drawing/2010/main">
                  <a:noFill/>
                </a14:hiddenFill>
              </a:ext>
            </a:extLst>
          </p:spPr>
        </p:cxnSp>
        <p:sp>
          <p:nvSpPr>
            <p:cNvPr id="249" name="Text Box 91"/>
            <p:cNvSpPr txBox="1">
              <a:spLocks noChangeArrowheads="1"/>
            </p:cNvSpPr>
            <p:nvPr/>
          </p:nvSpPr>
          <p:spPr bwMode="auto">
            <a:xfrm>
              <a:off x="1647153" y="3187385"/>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4</a:t>
              </a:r>
              <a:endParaRPr kumimoji="1" lang="en-US" altLang="zh-CN" sz="20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276" name="Line 167"/>
          <p:cNvSpPr>
            <a:spLocks noChangeShapeType="1"/>
          </p:cNvSpPr>
          <p:nvPr/>
        </p:nvSpPr>
        <p:spPr bwMode="auto">
          <a:xfrm>
            <a:off x="6609184" y="2774554"/>
            <a:ext cx="399947" cy="222398"/>
          </a:xfrm>
          <a:prstGeom prst="line">
            <a:avLst/>
          </a:prstGeom>
          <a:noFill/>
          <a:ln w="76200">
            <a:solidFill>
              <a:srgbClr val="FF0000">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21" name="Text Box 101"/>
          <p:cNvSpPr txBox="1">
            <a:spLocks noChangeArrowheads="1"/>
          </p:cNvSpPr>
          <p:nvPr/>
        </p:nvSpPr>
        <p:spPr bwMode="auto">
          <a:xfrm>
            <a:off x="842392" y="4293096"/>
            <a:ext cx="865501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r>
              <a:rPr kumimoji="0" lang="zh-CN" altLang="zh-CN" sz="2800" dirty="0" smtClean="0">
                <a:solidFill>
                  <a:srgbClr val="000099"/>
                </a:solidFill>
                <a:latin typeface="Arial" panose="020B0604020202020204" pitchFamily="34" charset="0"/>
                <a:ea typeface="黑体" panose="02010609060101010101" pitchFamily="2" charset="-122"/>
              </a:rPr>
              <a:t>因此</a:t>
            </a:r>
            <a:r>
              <a:rPr kumimoji="0" lang="zh-CN" altLang="zh-CN" sz="2800" dirty="0">
                <a:solidFill>
                  <a:srgbClr val="000099"/>
                </a:solidFill>
                <a:latin typeface="Arial" panose="020B0604020202020204" pitchFamily="34" charset="0"/>
                <a:ea typeface="黑体" panose="02010609060101010101" pitchFamily="2" charset="-122"/>
              </a:rPr>
              <a:t>，在图的点</a:t>
            </a:r>
            <a:r>
              <a:rPr kumimoji="0" lang="en-US" altLang="zh-CN" sz="2800" dirty="0">
                <a:solidFill>
                  <a:srgbClr val="000099"/>
                </a:solidFill>
                <a:latin typeface="Arial" panose="020B0604020202020204" pitchFamily="34" charset="0"/>
                <a:ea typeface="黑体" panose="02010609060101010101" pitchFamily="2" charset="-122"/>
                <a:sym typeface="Wingdings" panose="05000000000000000000"/>
              </a:rPr>
              <a:t></a:t>
            </a:r>
            <a:r>
              <a:rPr kumimoji="0" lang="zh-CN" altLang="zh-CN" sz="2800" dirty="0">
                <a:solidFill>
                  <a:srgbClr val="000099"/>
                </a:solidFill>
                <a:latin typeface="Arial" panose="020B0604020202020204" pitchFamily="34" charset="0"/>
                <a:ea typeface="黑体" panose="02010609060101010101" pitchFamily="2" charset="-122"/>
              </a:rPr>
              <a:t>，发送方知道现在只是丢失了个别的报文段。于是</a:t>
            </a:r>
            <a:r>
              <a:rPr kumimoji="0" lang="zh-CN" altLang="zh-CN" sz="2800" dirty="0">
                <a:solidFill>
                  <a:srgbClr val="FF0000"/>
                </a:solidFill>
                <a:latin typeface="Arial" panose="020B0604020202020204" pitchFamily="34" charset="0"/>
                <a:ea typeface="黑体" panose="02010609060101010101" pitchFamily="2" charset="-122"/>
              </a:rPr>
              <a:t>不启动慢开始，而是执行快恢复算法。</a:t>
            </a:r>
            <a:r>
              <a:rPr kumimoji="0" lang="zh-CN" altLang="zh-CN" sz="2800" dirty="0">
                <a:solidFill>
                  <a:srgbClr val="000099"/>
                </a:solidFill>
                <a:latin typeface="Arial" panose="020B0604020202020204" pitchFamily="34" charset="0"/>
                <a:ea typeface="黑体" panose="02010609060101010101" pitchFamily="2" charset="-122"/>
              </a:rPr>
              <a:t>这时，发送方调整门限值</a:t>
            </a:r>
            <a:r>
              <a:rPr kumimoji="0" lang="en-US" altLang="zh-CN" sz="2800" dirty="0" err="1">
                <a:solidFill>
                  <a:srgbClr val="000099"/>
                </a:solidFill>
                <a:latin typeface="Arial" panose="020B0604020202020204" pitchFamily="34" charset="0"/>
                <a:ea typeface="黑体" panose="02010609060101010101" pitchFamily="2" charset="-122"/>
              </a:rPr>
              <a:t>ssthresh</a:t>
            </a:r>
            <a:r>
              <a:rPr kumimoji="0" lang="en-US" altLang="zh-CN" sz="2800" dirty="0">
                <a:solidFill>
                  <a:srgbClr val="000099"/>
                </a:solidFill>
                <a:latin typeface="Arial" panose="020B0604020202020204" pitchFamily="34" charset="0"/>
                <a:ea typeface="黑体" panose="02010609060101010101" pitchFamily="2" charset="-122"/>
              </a:rPr>
              <a:t> = </a:t>
            </a:r>
            <a:r>
              <a:rPr kumimoji="0" lang="en-US" altLang="zh-CN" sz="2800" dirty="0" err="1">
                <a:solidFill>
                  <a:srgbClr val="000099"/>
                </a:solidFill>
                <a:latin typeface="Arial" panose="020B0604020202020204" pitchFamily="34" charset="0"/>
                <a:ea typeface="黑体" panose="02010609060101010101" pitchFamily="2" charset="-122"/>
              </a:rPr>
              <a:t>cwnd</a:t>
            </a:r>
            <a:r>
              <a:rPr kumimoji="0" lang="en-US" altLang="zh-CN" sz="2800" dirty="0">
                <a:solidFill>
                  <a:srgbClr val="000099"/>
                </a:solidFill>
                <a:latin typeface="Arial" panose="020B0604020202020204" pitchFamily="34" charset="0"/>
                <a:ea typeface="黑体" panose="02010609060101010101" pitchFamily="2" charset="-122"/>
              </a:rPr>
              <a:t> / 2 = 8</a:t>
            </a:r>
            <a:r>
              <a:rPr kumimoji="0" lang="zh-CN" altLang="zh-CN" sz="2800" dirty="0">
                <a:solidFill>
                  <a:srgbClr val="000099"/>
                </a:solidFill>
                <a:latin typeface="Arial" panose="020B0604020202020204" pitchFamily="34" charset="0"/>
                <a:ea typeface="黑体" panose="02010609060101010101" pitchFamily="2" charset="-122"/>
              </a:rPr>
              <a:t>，同时设置拥塞窗口</a:t>
            </a:r>
            <a:r>
              <a:rPr kumimoji="0" lang="en-US" altLang="zh-CN" sz="2800" dirty="0" err="1">
                <a:solidFill>
                  <a:srgbClr val="000099"/>
                </a:solidFill>
                <a:latin typeface="Arial" panose="020B0604020202020204" pitchFamily="34" charset="0"/>
                <a:ea typeface="黑体" panose="02010609060101010101" pitchFamily="2" charset="-122"/>
              </a:rPr>
              <a:t>cwnd</a:t>
            </a:r>
            <a:r>
              <a:rPr kumimoji="0" lang="en-US" altLang="zh-CN" sz="2800" dirty="0">
                <a:solidFill>
                  <a:srgbClr val="000099"/>
                </a:solidFill>
                <a:latin typeface="Arial" panose="020B0604020202020204" pitchFamily="34" charset="0"/>
                <a:ea typeface="黑体" panose="02010609060101010101" pitchFamily="2" charset="-122"/>
              </a:rPr>
              <a:t> = </a:t>
            </a:r>
            <a:r>
              <a:rPr kumimoji="0" lang="en-US" altLang="zh-CN" sz="2800" dirty="0" err="1">
                <a:solidFill>
                  <a:srgbClr val="000099"/>
                </a:solidFill>
                <a:latin typeface="Arial" panose="020B0604020202020204" pitchFamily="34" charset="0"/>
                <a:ea typeface="黑体" panose="02010609060101010101" pitchFamily="2" charset="-122"/>
              </a:rPr>
              <a:t>ssthresh</a:t>
            </a:r>
            <a:r>
              <a:rPr kumimoji="0" lang="en-US" altLang="zh-CN" sz="2800" dirty="0">
                <a:solidFill>
                  <a:srgbClr val="000099"/>
                </a:solidFill>
                <a:latin typeface="Arial" panose="020B0604020202020204" pitchFamily="34" charset="0"/>
                <a:ea typeface="黑体" panose="02010609060101010101" pitchFamily="2" charset="-122"/>
              </a:rPr>
              <a:t> = 8</a:t>
            </a:r>
            <a:r>
              <a:rPr kumimoji="0" lang="zh-CN" altLang="zh-CN" sz="2800" dirty="0">
                <a:solidFill>
                  <a:srgbClr val="000099"/>
                </a:solidFill>
                <a:latin typeface="Arial" panose="020B0604020202020204" pitchFamily="34" charset="0"/>
                <a:ea typeface="黑体" panose="02010609060101010101" pitchFamily="2" charset="-122"/>
              </a:rPr>
              <a:t>（见</a:t>
            </a:r>
            <a:r>
              <a:rPr kumimoji="0" lang="zh-CN" altLang="zh-CN" sz="2800" dirty="0" smtClean="0">
                <a:solidFill>
                  <a:srgbClr val="000099"/>
                </a:solidFill>
                <a:latin typeface="Arial" panose="020B0604020202020204" pitchFamily="34" charset="0"/>
                <a:ea typeface="黑体" panose="02010609060101010101" pitchFamily="2" charset="-122"/>
              </a:rPr>
              <a:t>图中</a:t>
            </a:r>
            <a:r>
              <a:rPr kumimoji="0" lang="zh-CN" altLang="zh-CN" sz="2800" dirty="0">
                <a:solidFill>
                  <a:srgbClr val="000099"/>
                </a:solidFill>
                <a:latin typeface="Arial" panose="020B0604020202020204" pitchFamily="34" charset="0"/>
                <a:ea typeface="黑体" panose="02010609060101010101" pitchFamily="2" charset="-122"/>
              </a:rPr>
              <a:t>的点</a:t>
            </a:r>
            <a:r>
              <a:rPr kumimoji="0" lang="en-US" altLang="zh-CN" sz="2800" dirty="0">
                <a:solidFill>
                  <a:srgbClr val="000099"/>
                </a:solidFill>
                <a:latin typeface="Arial" panose="020B0604020202020204" pitchFamily="34" charset="0"/>
                <a:ea typeface="黑体" panose="02010609060101010101" pitchFamily="2" charset="-122"/>
                <a:sym typeface="Wingdings" panose="05000000000000000000"/>
              </a:rPr>
              <a:t></a:t>
            </a:r>
            <a:r>
              <a:rPr kumimoji="0" lang="zh-CN" altLang="zh-CN" sz="2800" dirty="0">
                <a:solidFill>
                  <a:srgbClr val="000099"/>
                </a:solidFill>
                <a:latin typeface="Arial" panose="020B0604020202020204" pitchFamily="34" charset="0"/>
                <a:ea typeface="黑体" panose="02010609060101010101" pitchFamily="2" charset="-122"/>
              </a:rPr>
              <a:t>），并开始执行拥塞避免</a:t>
            </a:r>
            <a:r>
              <a:rPr kumimoji="0" lang="zh-CN" altLang="zh-CN" sz="2800" dirty="0" smtClean="0">
                <a:solidFill>
                  <a:srgbClr val="000099"/>
                </a:solidFill>
                <a:latin typeface="Arial" panose="020B0604020202020204" pitchFamily="34" charset="0"/>
                <a:ea typeface="黑体" panose="02010609060101010101" pitchFamily="2" charset="-122"/>
              </a:rPr>
              <a:t>算法。</a:t>
            </a:r>
            <a:endParaRPr kumimoji="0" lang="en-US" altLang="zh-CN" sz="2800" dirty="0">
              <a:solidFill>
                <a:srgbClr val="000099"/>
              </a:solidFill>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加法</a:t>
            </a:r>
            <a:r>
              <a:rPr lang="zh-CN" altLang="en-US" dirty="0" smtClean="0"/>
              <a:t>增大，</a:t>
            </a:r>
            <a:r>
              <a:rPr lang="zh-CN" altLang="en-US" dirty="0"/>
              <a:t>乘法</a:t>
            </a:r>
            <a:r>
              <a:rPr lang="zh-CN" altLang="en-US" dirty="0" smtClean="0"/>
              <a:t>减小 </a:t>
            </a:r>
            <a:r>
              <a:rPr lang="en-US" altLang="zh-CN" dirty="0" smtClean="0"/>
              <a:t>(AIMD)</a:t>
            </a:r>
            <a:endParaRPr lang="zh-CN" altLang="en-US" dirty="0"/>
          </a:p>
        </p:txBody>
      </p:sp>
      <p:sp>
        <p:nvSpPr>
          <p:cNvPr id="3" name="内容占位符 2"/>
          <p:cNvSpPr>
            <a:spLocks noGrp="1"/>
          </p:cNvSpPr>
          <p:nvPr>
            <p:ph idx="1"/>
          </p:nvPr>
        </p:nvSpPr>
        <p:spPr/>
        <p:txBody>
          <a:bodyPr/>
          <a:lstStyle/>
          <a:p>
            <a:r>
              <a:rPr lang="zh-CN" altLang="zh-CN" dirty="0"/>
              <a:t>可以看出，在拥塞避免阶段，拥塞窗口是按照线性规律增大的。这常</a:t>
            </a:r>
            <a:r>
              <a:rPr lang="zh-CN" altLang="zh-CN" dirty="0" smtClean="0"/>
              <a:t>称为</a:t>
            </a:r>
            <a:r>
              <a:rPr lang="zh-CN" altLang="en-US" dirty="0" smtClean="0">
                <a:solidFill>
                  <a:srgbClr val="FF0000"/>
                </a:solidFill>
              </a:rPr>
              <a:t>“</a:t>
            </a:r>
            <a:r>
              <a:rPr lang="zh-CN" altLang="zh-CN" dirty="0" smtClean="0">
                <a:solidFill>
                  <a:srgbClr val="FF0000"/>
                </a:solidFill>
              </a:rPr>
              <a:t>加法增大</a:t>
            </a:r>
            <a:r>
              <a:rPr lang="zh-CN" altLang="en-US" dirty="0" smtClean="0">
                <a:solidFill>
                  <a:srgbClr val="FF0000"/>
                </a:solidFill>
              </a:rPr>
              <a:t>”</a:t>
            </a:r>
            <a:r>
              <a:rPr lang="en-US" altLang="zh-CN" dirty="0" smtClean="0">
                <a:solidFill>
                  <a:srgbClr val="FF0000"/>
                </a:solidFill>
              </a:rPr>
              <a:t> </a:t>
            </a:r>
            <a:r>
              <a:rPr lang="en-US" altLang="zh-CN" dirty="0" smtClean="0"/>
              <a:t>AI </a:t>
            </a:r>
            <a:r>
              <a:rPr lang="en-US" altLang="zh-CN" dirty="0"/>
              <a:t>(Additive Increase)</a:t>
            </a:r>
            <a:r>
              <a:rPr lang="zh-CN" altLang="zh-CN" dirty="0" smtClean="0"/>
              <a:t>。</a:t>
            </a:r>
            <a:endParaRPr lang="en-US" altLang="zh-CN" dirty="0" smtClean="0"/>
          </a:p>
          <a:p>
            <a:r>
              <a:rPr lang="zh-CN" altLang="en-US" dirty="0" smtClean="0"/>
              <a:t>当</a:t>
            </a:r>
            <a:r>
              <a:rPr lang="zh-CN" altLang="zh-CN" dirty="0" smtClean="0"/>
              <a:t>出现</a:t>
            </a:r>
            <a:r>
              <a:rPr lang="zh-CN" altLang="zh-CN" dirty="0"/>
              <a:t>超时或</a:t>
            </a:r>
            <a:r>
              <a:rPr lang="en-US" altLang="zh-CN" dirty="0"/>
              <a:t>3</a:t>
            </a:r>
            <a:r>
              <a:rPr lang="zh-CN" altLang="zh-CN" dirty="0"/>
              <a:t>个重复的</a:t>
            </a:r>
            <a:r>
              <a:rPr lang="zh-CN" altLang="zh-CN" dirty="0" smtClean="0"/>
              <a:t>确认</a:t>
            </a:r>
            <a:r>
              <a:rPr lang="zh-CN" altLang="en-US" dirty="0"/>
              <a:t>时</a:t>
            </a:r>
            <a:r>
              <a:rPr lang="zh-CN" altLang="zh-CN" dirty="0" smtClean="0"/>
              <a:t>，</a:t>
            </a:r>
            <a:r>
              <a:rPr lang="zh-CN" altLang="zh-CN" dirty="0"/>
              <a:t>就要把门限值设置为当前拥塞窗口值的一半，并大大减小拥塞窗口的数值。这常称为</a:t>
            </a:r>
            <a:r>
              <a:rPr lang="zh-CN" altLang="zh-CN" dirty="0">
                <a:solidFill>
                  <a:srgbClr val="FF0000"/>
                </a:solidFill>
              </a:rPr>
              <a:t>“乘法减小”</a:t>
            </a:r>
            <a:r>
              <a:rPr lang="en-US" altLang="zh-CN" dirty="0"/>
              <a:t>MD (Multiplicative Decrease)</a:t>
            </a:r>
            <a:r>
              <a:rPr lang="zh-CN" altLang="zh-CN" dirty="0" smtClean="0"/>
              <a:t>。</a:t>
            </a:r>
            <a:endParaRPr lang="en-US" altLang="zh-CN" dirty="0" smtClean="0"/>
          </a:p>
          <a:p>
            <a:r>
              <a:rPr lang="zh-CN" altLang="zh-CN" dirty="0" smtClean="0"/>
              <a:t>二者</a:t>
            </a:r>
            <a:r>
              <a:rPr lang="zh-CN" altLang="zh-CN" dirty="0"/>
              <a:t>合在一起就是所谓</a:t>
            </a:r>
            <a:r>
              <a:rPr lang="zh-CN" altLang="zh-CN" dirty="0" smtClean="0"/>
              <a:t>的</a:t>
            </a:r>
            <a:r>
              <a:rPr lang="en-US" altLang="zh-CN" dirty="0" smtClean="0"/>
              <a:t> AIMD </a:t>
            </a:r>
            <a:r>
              <a:rPr lang="zh-CN" altLang="zh-CN" dirty="0" smtClean="0"/>
              <a:t>算法</a:t>
            </a:r>
            <a:r>
              <a:rPr lang="zh-CN" altLang="zh-CN" dirty="0"/>
              <a:t>。</a:t>
            </a:r>
            <a:endParaRPr lang="zh-CN" altLang="en-US" dirty="0"/>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TCP</a:t>
            </a:r>
            <a:r>
              <a:rPr lang="zh-CN" altLang="zh-CN" dirty="0"/>
              <a:t>拥塞控制流程图</a:t>
            </a:r>
            <a:endParaRPr lang="zh-CN" altLang="en-US" dirty="0"/>
          </a:p>
        </p:txBody>
      </p:sp>
      <p:cxnSp>
        <p:nvCxnSpPr>
          <p:cNvPr id="7" name="直接箭头连接符 6"/>
          <p:cNvCxnSpPr/>
          <p:nvPr/>
        </p:nvCxnSpPr>
        <p:spPr>
          <a:xfrm>
            <a:off x="5005388" y="1668870"/>
            <a:ext cx="0" cy="499555"/>
          </a:xfrm>
          <a:prstGeom prst="straightConnector1">
            <a:avLst/>
          </a:prstGeom>
          <a:ln w="19050">
            <a:solidFill>
              <a:schemeClr val="tx1"/>
            </a:solidFill>
            <a:headEnd type="none" w="med" len="med"/>
            <a:tailEnd type="triangle" w="sm" len="lg"/>
          </a:ln>
        </p:spPr>
        <p:style>
          <a:lnRef idx="1">
            <a:schemeClr val="accent1"/>
          </a:lnRef>
          <a:fillRef idx="0">
            <a:schemeClr val="accent1"/>
          </a:fillRef>
          <a:effectRef idx="0">
            <a:schemeClr val="accent1"/>
          </a:effectRef>
          <a:fontRef idx="minor">
            <a:schemeClr val="tx1"/>
          </a:fontRef>
        </p:style>
      </p:cxnSp>
      <p:sp>
        <p:nvSpPr>
          <p:cNvPr id="8" name="TextBox 31"/>
          <p:cNvSpPr txBox="1">
            <a:spLocks noChangeArrowheads="1"/>
          </p:cNvSpPr>
          <p:nvPr/>
        </p:nvSpPr>
        <p:spPr bwMode="auto">
          <a:xfrm>
            <a:off x="4394912" y="1207205"/>
            <a:ext cx="14221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latin typeface="+mn-lt"/>
                <a:ea typeface="黑体" panose="02010609060101010101" pitchFamily="2" charset="-122"/>
              </a:rPr>
              <a:t>连接建立</a:t>
            </a:r>
            <a:endParaRPr lang="zh-CN" altLang="en-US" sz="2400" b="1" dirty="0">
              <a:latin typeface="+mn-lt"/>
              <a:ea typeface="黑体" panose="02010609060101010101" pitchFamily="2" charset="-122"/>
            </a:endParaRPr>
          </a:p>
        </p:txBody>
      </p:sp>
      <p:cxnSp>
        <p:nvCxnSpPr>
          <p:cNvPr id="10" name="直接箭头连接符 9"/>
          <p:cNvCxnSpPr/>
          <p:nvPr/>
        </p:nvCxnSpPr>
        <p:spPr>
          <a:xfrm flipH="1">
            <a:off x="5022057" y="3451125"/>
            <a:ext cx="1587" cy="863600"/>
          </a:xfrm>
          <a:prstGeom prst="straightConnector1">
            <a:avLst/>
          </a:prstGeom>
          <a:ln w="19050">
            <a:solidFill>
              <a:schemeClr val="tx1"/>
            </a:solidFill>
            <a:headEnd type="none" w="med" len="med"/>
            <a:tailEnd type="triangle" w="sm" len="lg"/>
          </a:ln>
        </p:spPr>
        <p:style>
          <a:lnRef idx="1">
            <a:schemeClr val="accent1"/>
          </a:lnRef>
          <a:fillRef idx="0">
            <a:schemeClr val="accent1"/>
          </a:fillRef>
          <a:effectRef idx="0">
            <a:schemeClr val="accent1"/>
          </a:effectRef>
          <a:fontRef idx="minor">
            <a:schemeClr val="tx1"/>
          </a:fontRef>
        </p:style>
      </p:cxnSp>
      <p:sp>
        <p:nvSpPr>
          <p:cNvPr id="11" name="AutoShape 5"/>
          <p:cNvSpPr>
            <a:spLocks noChangeArrowheads="1"/>
          </p:cNvSpPr>
          <p:nvPr/>
        </p:nvSpPr>
        <p:spPr bwMode="auto">
          <a:xfrm>
            <a:off x="2809082" y="4314725"/>
            <a:ext cx="4392612" cy="1169987"/>
          </a:xfrm>
          <a:prstGeom prst="flowChartProcess">
            <a:avLst/>
          </a:prstGeom>
          <a:solidFill>
            <a:srgbClr val="FFCC00"/>
          </a:solidFill>
          <a:ln w="9525">
            <a:solidFill>
              <a:schemeClr val="tx1"/>
            </a:solidFill>
            <a:miter lim="800000"/>
          </a:ln>
        </p:spPr>
        <p:txBody>
          <a:bodyPr wrap="none" anchor="ctr"/>
          <a:lstStyle/>
          <a:p>
            <a:pPr algn="ctr"/>
            <a:endParaRPr lang="zh-CN" altLang="zh-CN" sz="1600" b="1"/>
          </a:p>
        </p:txBody>
      </p:sp>
      <p:sp>
        <p:nvSpPr>
          <p:cNvPr id="16" name="TextBox 65"/>
          <p:cNvSpPr txBox="1">
            <a:spLocks noChangeArrowheads="1"/>
          </p:cNvSpPr>
          <p:nvPr/>
        </p:nvSpPr>
        <p:spPr bwMode="auto">
          <a:xfrm>
            <a:off x="560512" y="1433413"/>
            <a:ext cx="2214909" cy="646331"/>
          </a:xfrm>
          <a:prstGeom prst="rect">
            <a:avLst/>
          </a:prstGeom>
          <a:solidFill>
            <a:srgbClr val="66FF66"/>
          </a:solidFill>
          <a:ln w="12700">
            <a:solidFill>
              <a:schemeClr val="tx1"/>
            </a:solidFill>
            <a:miter lim="800000"/>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dirty="0" err="1">
                <a:latin typeface="Times New Roman" panose="02020603050405020304" pitchFamily="18" charset="0"/>
                <a:cs typeface="Times New Roman" panose="02020603050405020304" pitchFamily="18" charset="0"/>
              </a:rPr>
              <a:t>ssthresh</a:t>
            </a:r>
            <a:r>
              <a:rPr lang="en-US" altLang="zh-CN" b="1" dirty="0">
                <a:latin typeface="Times New Roman" panose="02020603050405020304" pitchFamily="18" charset="0"/>
                <a:cs typeface="Times New Roman" panose="02020603050405020304" pitchFamily="18" charset="0"/>
              </a:rPr>
              <a:t> = </a:t>
            </a:r>
            <a:r>
              <a:rPr lang="en-US" altLang="zh-CN" b="1" dirty="0" err="1">
                <a:latin typeface="Times New Roman" panose="02020603050405020304" pitchFamily="18" charset="0"/>
                <a:cs typeface="Times New Roman" panose="02020603050405020304" pitchFamily="18" charset="0"/>
              </a:rPr>
              <a:t>cwnd</a:t>
            </a:r>
            <a:r>
              <a:rPr lang="en-US" altLang="zh-CN" b="1" dirty="0">
                <a:latin typeface="Times New Roman" panose="02020603050405020304" pitchFamily="18" charset="0"/>
                <a:cs typeface="Times New Roman" panose="02020603050405020304" pitchFamily="18" charset="0"/>
              </a:rPr>
              <a:t> / 2</a:t>
            </a:r>
            <a:endParaRPr lang="en-US" altLang="zh-CN" b="1" dirty="0">
              <a:latin typeface="Times New Roman" panose="02020603050405020304" pitchFamily="18" charset="0"/>
              <a:cs typeface="Times New Roman" panose="02020603050405020304" pitchFamily="18" charset="0"/>
            </a:endParaRPr>
          </a:p>
          <a:p>
            <a:pPr algn="ctr" eaLnBrk="1" hangingPunct="1"/>
            <a:r>
              <a:rPr lang="en-US" altLang="zh-CN" b="1" dirty="0" err="1">
                <a:latin typeface="Times New Roman" panose="02020603050405020304" pitchFamily="18" charset="0"/>
                <a:cs typeface="Times New Roman" panose="02020603050405020304" pitchFamily="18" charset="0"/>
              </a:rPr>
              <a:t>cwnd</a:t>
            </a:r>
            <a:r>
              <a:rPr lang="en-US" altLang="zh-CN" b="1" dirty="0">
                <a:latin typeface="Times New Roman" panose="02020603050405020304" pitchFamily="18" charset="0"/>
                <a:cs typeface="Times New Roman" panose="02020603050405020304" pitchFamily="18" charset="0"/>
              </a:rPr>
              <a:t> = 1</a:t>
            </a:r>
            <a:endParaRPr lang="zh-CN" altLang="en-US" b="1" dirty="0">
              <a:latin typeface="Times New Roman" panose="02020603050405020304" pitchFamily="18" charset="0"/>
              <a:cs typeface="Times New Roman" panose="02020603050405020304" pitchFamily="18" charset="0"/>
            </a:endParaRPr>
          </a:p>
        </p:txBody>
      </p:sp>
      <p:cxnSp>
        <p:nvCxnSpPr>
          <p:cNvPr id="17" name="肘形连接符 16"/>
          <p:cNvCxnSpPr>
            <a:stCxn id="6" idx="1"/>
            <a:endCxn id="16" idx="2"/>
          </p:cNvCxnSpPr>
          <p:nvPr/>
        </p:nvCxnSpPr>
        <p:spPr>
          <a:xfrm rot="10800000">
            <a:off x="1667968" y="2079745"/>
            <a:ext cx="1141115" cy="706249"/>
          </a:xfrm>
          <a:prstGeom prst="bentConnector2">
            <a:avLst/>
          </a:prstGeom>
          <a:ln w="1905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11" idx="1"/>
            <a:endCxn id="16" idx="2"/>
          </p:cNvCxnSpPr>
          <p:nvPr/>
        </p:nvCxnSpPr>
        <p:spPr>
          <a:xfrm rot="10800000">
            <a:off x="1667968" y="2079745"/>
            <a:ext cx="1141115" cy="2819975"/>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36"/>
          <p:cNvSpPr txBox="1">
            <a:spLocks noChangeArrowheads="1"/>
          </p:cNvSpPr>
          <p:nvPr/>
        </p:nvSpPr>
        <p:spPr bwMode="auto">
          <a:xfrm>
            <a:off x="7490619" y="3594000"/>
            <a:ext cx="2214909" cy="646331"/>
          </a:xfrm>
          <a:prstGeom prst="rect">
            <a:avLst/>
          </a:prstGeom>
          <a:solidFill>
            <a:srgbClr val="66FF66"/>
          </a:solidFill>
          <a:ln w="9525">
            <a:solidFill>
              <a:schemeClr val="tx1"/>
            </a:solidFill>
            <a:miter lim="800000"/>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Times New Roman" panose="02020603050405020304" pitchFamily="18" charset="0"/>
                <a:cs typeface="Times New Roman" panose="02020603050405020304" pitchFamily="18" charset="0"/>
              </a:rPr>
              <a:t>ssthresh = cwnd / 2</a:t>
            </a:r>
            <a:endParaRPr lang="en-US" altLang="zh-CN" b="1">
              <a:latin typeface="Times New Roman" panose="02020603050405020304" pitchFamily="18" charset="0"/>
              <a:cs typeface="Times New Roman" panose="02020603050405020304" pitchFamily="18" charset="0"/>
            </a:endParaRPr>
          </a:p>
          <a:p>
            <a:pPr algn="ctr" eaLnBrk="1" hangingPunct="1"/>
            <a:r>
              <a:rPr lang="en-US" altLang="zh-CN" b="1">
                <a:latin typeface="Times New Roman" panose="02020603050405020304" pitchFamily="18" charset="0"/>
                <a:cs typeface="Times New Roman" panose="02020603050405020304" pitchFamily="18" charset="0"/>
              </a:rPr>
              <a:t>cwnd = ssthresh</a:t>
            </a:r>
            <a:endParaRPr lang="zh-CN" altLang="en-US" b="1">
              <a:latin typeface="Times New Roman" panose="02020603050405020304" pitchFamily="18" charset="0"/>
              <a:cs typeface="Times New Roman" panose="02020603050405020304" pitchFamily="18" charset="0"/>
            </a:endParaRPr>
          </a:p>
        </p:txBody>
      </p:sp>
      <p:cxnSp>
        <p:nvCxnSpPr>
          <p:cNvPr id="21" name="直接箭头连接符 20"/>
          <p:cNvCxnSpPr>
            <a:stCxn id="20" idx="1"/>
          </p:cNvCxnSpPr>
          <p:nvPr/>
        </p:nvCxnSpPr>
        <p:spPr>
          <a:xfrm flipH="1">
            <a:off x="5022057" y="3917166"/>
            <a:ext cx="2468562" cy="0"/>
          </a:xfrm>
          <a:prstGeom prst="straightConnector1">
            <a:avLst/>
          </a:prstGeom>
          <a:ln w="1905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13" idx="3"/>
            <a:endCxn id="20" idx="2"/>
          </p:cNvCxnSpPr>
          <p:nvPr/>
        </p:nvCxnSpPr>
        <p:spPr>
          <a:xfrm flipV="1">
            <a:off x="7261817" y="4240331"/>
            <a:ext cx="1336257" cy="575360"/>
          </a:xfrm>
          <a:prstGeom prst="bentConnector2">
            <a:avLst/>
          </a:prstGeom>
          <a:ln w="1905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23" name="肘形连接符 105"/>
          <p:cNvCxnSpPr>
            <a:endCxn id="20" idx="0"/>
          </p:cNvCxnSpPr>
          <p:nvPr/>
        </p:nvCxnSpPr>
        <p:spPr>
          <a:xfrm>
            <a:off x="7201694" y="2730400"/>
            <a:ext cx="1396380" cy="863600"/>
          </a:xfrm>
          <a:prstGeom prst="bentConnector2">
            <a:avLst/>
          </a:prstGeom>
          <a:ln w="1905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5022057" y="5482555"/>
            <a:ext cx="4762" cy="466725"/>
          </a:xfrm>
          <a:prstGeom prst="straightConnector1">
            <a:avLst/>
          </a:prstGeom>
          <a:ln w="19050">
            <a:solidFill>
              <a:schemeClr val="tx1"/>
            </a:solidFill>
            <a:headEnd type="none" w="med" len="med"/>
            <a:tailEnd type="triangle" w="sm" len="lg"/>
          </a:ln>
        </p:spPr>
        <p:style>
          <a:lnRef idx="1">
            <a:schemeClr val="accent1"/>
          </a:lnRef>
          <a:fillRef idx="0">
            <a:schemeClr val="accent1"/>
          </a:fillRef>
          <a:effectRef idx="0">
            <a:schemeClr val="accent1"/>
          </a:effectRef>
          <a:fontRef idx="minor">
            <a:schemeClr val="tx1"/>
          </a:fontRef>
        </p:style>
      </p:cxnSp>
      <p:sp>
        <p:nvSpPr>
          <p:cNvPr id="25" name="TextBox 114"/>
          <p:cNvSpPr txBox="1">
            <a:spLocks noChangeArrowheads="1"/>
          </p:cNvSpPr>
          <p:nvPr/>
        </p:nvSpPr>
        <p:spPr bwMode="auto">
          <a:xfrm>
            <a:off x="4322904" y="5847655"/>
            <a:ext cx="14221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latin typeface="+mn-lt"/>
                <a:ea typeface="黑体" panose="02010609060101010101" pitchFamily="2" charset="-122"/>
              </a:rPr>
              <a:t>连接终止</a:t>
            </a:r>
            <a:endParaRPr lang="zh-CN" altLang="en-US" sz="2400" b="1" dirty="0">
              <a:latin typeface="+mn-lt"/>
              <a:ea typeface="黑体" panose="02010609060101010101" pitchFamily="2" charset="-122"/>
            </a:endParaRPr>
          </a:p>
        </p:txBody>
      </p:sp>
      <p:sp>
        <p:nvSpPr>
          <p:cNvPr id="27" name="AutoShape 5"/>
          <p:cNvSpPr>
            <a:spLocks noChangeArrowheads="1"/>
          </p:cNvSpPr>
          <p:nvPr/>
        </p:nvSpPr>
        <p:spPr bwMode="auto">
          <a:xfrm>
            <a:off x="2809082" y="2154138"/>
            <a:ext cx="4392612" cy="1296987"/>
          </a:xfrm>
          <a:prstGeom prst="flowChartProcess">
            <a:avLst/>
          </a:prstGeom>
          <a:solidFill>
            <a:srgbClr val="FFFF66"/>
          </a:solidFill>
          <a:ln w="12700">
            <a:solidFill>
              <a:schemeClr val="tx1"/>
            </a:solidFill>
            <a:miter lim="800000"/>
          </a:ln>
          <a:effectLst>
            <a:outerShdw blurRad="50800" dist="38100" dir="2700000" algn="tl" rotWithShape="0">
              <a:prstClr val="black">
                <a:alpha val="40000"/>
              </a:prstClr>
            </a:outerShdw>
          </a:effectLst>
        </p:spPr>
        <p:txBody>
          <a:bodyPr wrap="none" anchor="ctr"/>
          <a:lstStyle/>
          <a:p>
            <a:pPr algn="ctr">
              <a:defRPr/>
            </a:pPr>
            <a:endParaRPr lang="zh-CN" altLang="zh-CN" sz="1600" b="1">
              <a:effectLst>
                <a:outerShdw blurRad="38100" dist="38100" dir="2700000" algn="tl">
                  <a:srgbClr val="000000">
                    <a:alpha val="43137"/>
                  </a:srgbClr>
                </a:outerShdw>
              </a:effectLst>
            </a:endParaRPr>
          </a:p>
        </p:txBody>
      </p:sp>
      <p:sp>
        <p:nvSpPr>
          <p:cNvPr id="3" name="Text Box 15"/>
          <p:cNvSpPr txBox="1">
            <a:spLocks noChangeArrowheads="1"/>
          </p:cNvSpPr>
          <p:nvPr/>
        </p:nvSpPr>
        <p:spPr bwMode="auto">
          <a:xfrm>
            <a:off x="4448944" y="2154138"/>
            <a:ext cx="11128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rgbClr val="FF0000"/>
                </a:solidFill>
                <a:latin typeface="+mn-lt"/>
                <a:ea typeface="黑体" panose="02010609060101010101" pitchFamily="2" charset="-122"/>
              </a:rPr>
              <a:t>慢开始</a:t>
            </a:r>
            <a:endParaRPr lang="zh-CN" altLang="en-US" sz="2400" b="1" dirty="0">
              <a:solidFill>
                <a:srgbClr val="FF0000"/>
              </a:solidFill>
              <a:latin typeface="+mn-lt"/>
              <a:ea typeface="黑体" panose="02010609060101010101" pitchFamily="2" charset="-122"/>
            </a:endParaRPr>
          </a:p>
        </p:txBody>
      </p:sp>
      <p:sp>
        <p:nvSpPr>
          <p:cNvPr id="4" name="Text Box 16"/>
          <p:cNvSpPr txBox="1">
            <a:spLocks noChangeArrowheads="1"/>
          </p:cNvSpPr>
          <p:nvPr/>
        </p:nvSpPr>
        <p:spPr bwMode="auto">
          <a:xfrm>
            <a:off x="3800872" y="2504975"/>
            <a:ext cx="238661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dirty="0">
                <a:latin typeface="+mn-lt"/>
                <a:ea typeface="黑体" panose="02010609060101010101" pitchFamily="2" charset="-122"/>
              </a:rPr>
              <a:t>拥塞窗口 </a:t>
            </a:r>
            <a:r>
              <a:rPr lang="en-US" altLang="zh-CN" b="1" dirty="0" err="1">
                <a:latin typeface="+mn-lt"/>
                <a:ea typeface="黑体" panose="02010609060101010101" pitchFamily="2" charset="-122"/>
              </a:rPr>
              <a:t>cwnd</a:t>
            </a:r>
            <a:r>
              <a:rPr lang="en-US" altLang="zh-CN" b="1" dirty="0">
                <a:latin typeface="+mn-lt"/>
                <a:ea typeface="黑体" panose="02010609060101010101" pitchFamily="2" charset="-122"/>
              </a:rPr>
              <a:t> =</a:t>
            </a:r>
            <a:r>
              <a:rPr lang="zh-CN" altLang="en-US" b="1" dirty="0">
                <a:latin typeface="+mn-lt"/>
                <a:ea typeface="黑体" panose="02010609060101010101" pitchFamily="2" charset="-122"/>
              </a:rPr>
              <a:t> </a:t>
            </a:r>
            <a:r>
              <a:rPr lang="en-US" altLang="zh-CN" b="1" dirty="0">
                <a:latin typeface="+mn-lt"/>
                <a:ea typeface="黑体" panose="02010609060101010101" pitchFamily="2" charset="-122"/>
              </a:rPr>
              <a:t>1 </a:t>
            </a:r>
            <a:endParaRPr lang="zh-CN" altLang="en-US" b="1" dirty="0">
              <a:latin typeface="+mn-lt"/>
              <a:ea typeface="黑体" panose="02010609060101010101" pitchFamily="2" charset="-122"/>
            </a:endParaRPr>
          </a:p>
          <a:p>
            <a:pPr algn="ctr" eaLnBrk="1" hangingPunct="1"/>
            <a:r>
              <a:rPr lang="zh-CN" altLang="en-US" b="1" dirty="0">
                <a:latin typeface="+mn-lt"/>
                <a:ea typeface="黑体" panose="02010609060101010101" pitchFamily="2" charset="-122"/>
              </a:rPr>
              <a:t>按指数规律增大</a:t>
            </a:r>
            <a:endParaRPr lang="en-US" altLang="zh-CN" b="1" u="sng" dirty="0">
              <a:latin typeface="+mn-lt"/>
              <a:ea typeface="黑体" panose="02010609060101010101" pitchFamily="2" charset="-122"/>
              <a:sym typeface="Symbol" panose="05050102010706020507" pitchFamily="18" charset="2"/>
            </a:endParaRPr>
          </a:p>
        </p:txBody>
      </p:sp>
      <p:sp>
        <p:nvSpPr>
          <p:cNvPr id="5" name="TextBox 25"/>
          <p:cNvSpPr txBox="1">
            <a:spLocks noChangeArrowheads="1"/>
          </p:cNvSpPr>
          <p:nvPr/>
        </p:nvSpPr>
        <p:spPr bwMode="auto">
          <a:xfrm>
            <a:off x="6187484" y="2443063"/>
            <a:ext cx="107433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solidFill>
                  <a:srgbClr val="0000FF"/>
                </a:solidFill>
                <a:latin typeface="+mn-lt"/>
                <a:ea typeface="黑体" panose="02010609060101010101" pitchFamily="2" charset="-122"/>
                <a:cs typeface="Times New Roman" panose="02020603050405020304" pitchFamily="18" charset="0"/>
              </a:rPr>
              <a:t>3 </a:t>
            </a:r>
            <a:r>
              <a:rPr lang="zh-CN" altLang="en-US" b="1">
                <a:solidFill>
                  <a:srgbClr val="0000FF"/>
                </a:solidFill>
                <a:latin typeface="+mn-lt"/>
                <a:ea typeface="黑体" panose="02010609060101010101" pitchFamily="2" charset="-122"/>
                <a:cs typeface="Times New Roman" panose="02020603050405020304" pitchFamily="18" charset="0"/>
              </a:rPr>
              <a:t>个重复</a:t>
            </a:r>
            <a:endParaRPr lang="en-US" altLang="zh-CN" b="1">
              <a:solidFill>
                <a:srgbClr val="0000FF"/>
              </a:solidFill>
              <a:latin typeface="+mn-lt"/>
              <a:ea typeface="黑体" panose="02010609060101010101" pitchFamily="2" charset="-122"/>
              <a:cs typeface="Times New Roman" panose="02020603050405020304" pitchFamily="18" charset="0"/>
            </a:endParaRPr>
          </a:p>
          <a:p>
            <a:pPr algn="ctr" eaLnBrk="1" hangingPunct="1"/>
            <a:r>
              <a:rPr lang="zh-CN" altLang="en-US" b="1">
                <a:solidFill>
                  <a:srgbClr val="0000FF"/>
                </a:solidFill>
                <a:latin typeface="+mn-lt"/>
                <a:ea typeface="黑体" panose="02010609060101010101" pitchFamily="2" charset="-122"/>
                <a:cs typeface="Times New Roman" panose="02020603050405020304" pitchFamily="18" charset="0"/>
              </a:rPr>
              <a:t>的 </a:t>
            </a:r>
            <a:r>
              <a:rPr lang="en-US" altLang="zh-CN" b="1">
                <a:solidFill>
                  <a:srgbClr val="0000FF"/>
                </a:solidFill>
                <a:latin typeface="+mn-lt"/>
                <a:ea typeface="黑体" panose="02010609060101010101" pitchFamily="2" charset="-122"/>
                <a:cs typeface="Times New Roman" panose="02020603050405020304" pitchFamily="18" charset="0"/>
              </a:rPr>
              <a:t>ACK</a:t>
            </a:r>
            <a:endParaRPr lang="zh-CN" altLang="en-US" b="1">
              <a:solidFill>
                <a:srgbClr val="0000FF"/>
              </a:solidFill>
              <a:latin typeface="+mn-lt"/>
              <a:ea typeface="黑体" panose="02010609060101010101" pitchFamily="2" charset="-122"/>
              <a:cs typeface="Times New Roman" panose="02020603050405020304" pitchFamily="18" charset="0"/>
            </a:endParaRPr>
          </a:p>
        </p:txBody>
      </p:sp>
      <p:sp>
        <p:nvSpPr>
          <p:cNvPr id="6" name="TextBox 26"/>
          <p:cNvSpPr txBox="1">
            <a:spLocks noChangeArrowheads="1"/>
          </p:cNvSpPr>
          <p:nvPr/>
        </p:nvSpPr>
        <p:spPr bwMode="auto">
          <a:xfrm>
            <a:off x="2809082" y="2585938"/>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0000FF"/>
                </a:solidFill>
                <a:latin typeface="+mn-lt"/>
                <a:ea typeface="黑体" panose="02010609060101010101" pitchFamily="2" charset="-122"/>
              </a:rPr>
              <a:t>超时</a:t>
            </a:r>
            <a:endParaRPr lang="zh-CN" altLang="en-US" sz="2000" b="1" dirty="0">
              <a:solidFill>
                <a:srgbClr val="0000FF"/>
              </a:solidFill>
              <a:latin typeface="+mn-lt"/>
              <a:ea typeface="黑体" panose="02010609060101010101" pitchFamily="2" charset="-122"/>
            </a:endParaRPr>
          </a:p>
        </p:txBody>
      </p:sp>
      <p:sp>
        <p:nvSpPr>
          <p:cNvPr id="9" name="TextBox 32"/>
          <p:cNvSpPr txBox="1">
            <a:spLocks noChangeArrowheads="1"/>
          </p:cNvSpPr>
          <p:nvPr/>
        </p:nvSpPr>
        <p:spPr bwMode="auto">
          <a:xfrm>
            <a:off x="4336257" y="3114575"/>
            <a:ext cx="17908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dirty="0" err="1">
                <a:solidFill>
                  <a:srgbClr val="0000FF"/>
                </a:solidFill>
                <a:latin typeface="+mn-lt"/>
              </a:rPr>
              <a:t>cwnd</a:t>
            </a:r>
            <a:r>
              <a:rPr lang="en-US" altLang="zh-CN" sz="1600" b="1" dirty="0">
                <a:solidFill>
                  <a:srgbClr val="0000FF"/>
                </a:solidFill>
                <a:latin typeface="+mn-lt"/>
              </a:rPr>
              <a:t> </a:t>
            </a:r>
            <a:r>
              <a:rPr lang="en-US" altLang="zh-CN" sz="1600" b="1" dirty="0">
                <a:solidFill>
                  <a:srgbClr val="0000FF"/>
                </a:solidFill>
                <a:latin typeface="+mn-lt"/>
                <a:sym typeface="Symbol" panose="05050102010706020507" pitchFamily="18" charset="2"/>
              </a:rPr>
              <a:t> </a:t>
            </a:r>
            <a:r>
              <a:rPr lang="en-US" altLang="zh-CN" sz="1600" b="1" dirty="0" err="1">
                <a:solidFill>
                  <a:srgbClr val="0000FF"/>
                </a:solidFill>
                <a:latin typeface="+mn-lt"/>
                <a:sym typeface="Symbol" panose="05050102010706020507" pitchFamily="18" charset="2"/>
              </a:rPr>
              <a:t>ssthresh</a:t>
            </a:r>
            <a:endParaRPr lang="zh-CN" altLang="en-US" sz="1600" b="1" dirty="0">
              <a:solidFill>
                <a:srgbClr val="0000FF"/>
              </a:solidFill>
              <a:latin typeface="+mn-lt"/>
            </a:endParaRPr>
          </a:p>
        </p:txBody>
      </p:sp>
      <p:sp>
        <p:nvSpPr>
          <p:cNvPr id="12" name="Text Box 15"/>
          <p:cNvSpPr txBox="1">
            <a:spLocks noChangeArrowheads="1"/>
          </p:cNvSpPr>
          <p:nvPr/>
        </p:nvSpPr>
        <p:spPr bwMode="auto">
          <a:xfrm>
            <a:off x="4304928" y="4314725"/>
            <a:ext cx="14221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rgbClr val="FF0000"/>
                </a:solidFill>
                <a:latin typeface="+mn-lt"/>
                <a:ea typeface="黑体" panose="02010609060101010101" pitchFamily="2" charset="-122"/>
              </a:rPr>
              <a:t>拥塞避免</a:t>
            </a:r>
            <a:endParaRPr lang="zh-CN" altLang="en-US" sz="2400" b="1" dirty="0">
              <a:solidFill>
                <a:srgbClr val="FF0000"/>
              </a:solidFill>
              <a:latin typeface="+mn-lt"/>
              <a:ea typeface="黑体" panose="02010609060101010101" pitchFamily="2" charset="-122"/>
            </a:endParaRPr>
          </a:p>
        </p:txBody>
      </p:sp>
      <p:sp>
        <p:nvSpPr>
          <p:cNvPr id="13" name="TextBox 41"/>
          <p:cNvSpPr txBox="1">
            <a:spLocks noChangeArrowheads="1"/>
          </p:cNvSpPr>
          <p:nvPr/>
        </p:nvSpPr>
        <p:spPr bwMode="auto">
          <a:xfrm>
            <a:off x="6187484" y="4492525"/>
            <a:ext cx="107433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solidFill>
                  <a:srgbClr val="0000FF"/>
                </a:solidFill>
                <a:latin typeface="+mn-lt"/>
                <a:ea typeface="黑体" panose="02010609060101010101" pitchFamily="2" charset="-122"/>
                <a:cs typeface="Times New Roman" panose="02020603050405020304" pitchFamily="18" charset="0"/>
              </a:rPr>
              <a:t>3 </a:t>
            </a:r>
            <a:r>
              <a:rPr lang="zh-CN" altLang="en-US" b="1">
                <a:solidFill>
                  <a:srgbClr val="0000FF"/>
                </a:solidFill>
                <a:latin typeface="+mn-lt"/>
                <a:ea typeface="黑体" panose="02010609060101010101" pitchFamily="2" charset="-122"/>
                <a:cs typeface="Times New Roman" panose="02020603050405020304" pitchFamily="18" charset="0"/>
              </a:rPr>
              <a:t>个重复</a:t>
            </a:r>
            <a:endParaRPr lang="en-US" altLang="zh-CN" b="1">
              <a:solidFill>
                <a:srgbClr val="0000FF"/>
              </a:solidFill>
              <a:latin typeface="+mn-lt"/>
              <a:ea typeface="黑体" panose="02010609060101010101" pitchFamily="2" charset="-122"/>
              <a:cs typeface="Times New Roman" panose="02020603050405020304" pitchFamily="18" charset="0"/>
            </a:endParaRPr>
          </a:p>
          <a:p>
            <a:pPr algn="ctr" eaLnBrk="1" hangingPunct="1"/>
            <a:r>
              <a:rPr lang="zh-CN" altLang="en-US" b="1">
                <a:solidFill>
                  <a:srgbClr val="0000FF"/>
                </a:solidFill>
                <a:latin typeface="+mn-lt"/>
                <a:ea typeface="黑体" panose="02010609060101010101" pitchFamily="2" charset="-122"/>
                <a:cs typeface="Times New Roman" panose="02020603050405020304" pitchFamily="18" charset="0"/>
              </a:rPr>
              <a:t>的 </a:t>
            </a:r>
            <a:r>
              <a:rPr lang="en-US" altLang="zh-CN" b="1">
                <a:solidFill>
                  <a:srgbClr val="0000FF"/>
                </a:solidFill>
                <a:latin typeface="+mn-lt"/>
                <a:ea typeface="黑体" panose="02010609060101010101" pitchFamily="2" charset="-122"/>
                <a:cs typeface="Times New Roman" panose="02020603050405020304" pitchFamily="18" charset="0"/>
              </a:rPr>
              <a:t>ACK</a:t>
            </a:r>
            <a:endParaRPr lang="zh-CN" altLang="en-US" b="1">
              <a:solidFill>
                <a:srgbClr val="0000FF"/>
              </a:solidFill>
              <a:latin typeface="+mn-lt"/>
              <a:ea typeface="黑体" panose="02010609060101010101" pitchFamily="2" charset="-122"/>
              <a:cs typeface="Times New Roman" panose="02020603050405020304" pitchFamily="18" charset="0"/>
            </a:endParaRPr>
          </a:p>
        </p:txBody>
      </p:sp>
      <p:sp>
        <p:nvSpPr>
          <p:cNvPr id="14" name="TextBox 42"/>
          <p:cNvSpPr txBox="1">
            <a:spLocks noChangeArrowheads="1"/>
          </p:cNvSpPr>
          <p:nvPr/>
        </p:nvSpPr>
        <p:spPr bwMode="auto">
          <a:xfrm>
            <a:off x="2821782" y="4624288"/>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0000FF"/>
                </a:solidFill>
                <a:latin typeface="+mn-lt"/>
                <a:ea typeface="黑体" panose="02010609060101010101" pitchFamily="2" charset="-122"/>
              </a:rPr>
              <a:t>超时</a:t>
            </a:r>
            <a:endParaRPr lang="zh-CN" altLang="en-US" sz="2000" b="1" dirty="0">
              <a:solidFill>
                <a:srgbClr val="0000FF"/>
              </a:solidFill>
              <a:latin typeface="+mn-lt"/>
              <a:ea typeface="黑体" panose="02010609060101010101" pitchFamily="2" charset="-122"/>
            </a:endParaRPr>
          </a:p>
        </p:txBody>
      </p:sp>
      <p:sp>
        <p:nvSpPr>
          <p:cNvPr id="15" name="Text Box 16"/>
          <p:cNvSpPr txBox="1">
            <a:spLocks noChangeArrowheads="1"/>
          </p:cNvSpPr>
          <p:nvPr/>
        </p:nvSpPr>
        <p:spPr bwMode="auto">
          <a:xfrm>
            <a:off x="4159870" y="4725144"/>
            <a:ext cx="18732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dirty="0">
                <a:latin typeface="+mn-lt"/>
                <a:ea typeface="黑体" panose="02010609060101010101" pitchFamily="2" charset="-122"/>
              </a:rPr>
              <a:t>拥塞窗口 </a:t>
            </a:r>
            <a:r>
              <a:rPr lang="en-US" altLang="zh-CN" b="1" dirty="0" err="1">
                <a:latin typeface="+mn-lt"/>
                <a:ea typeface="黑体" panose="02010609060101010101" pitchFamily="2" charset="-122"/>
              </a:rPr>
              <a:t>cwnd</a:t>
            </a:r>
            <a:r>
              <a:rPr lang="en-US" altLang="zh-CN" b="1" dirty="0">
                <a:latin typeface="+mn-lt"/>
                <a:ea typeface="黑体" panose="02010609060101010101" pitchFamily="2" charset="-122"/>
              </a:rPr>
              <a:t> </a:t>
            </a:r>
            <a:endParaRPr lang="zh-CN" altLang="en-US" b="1" dirty="0">
              <a:latin typeface="+mn-lt"/>
              <a:ea typeface="黑体" panose="02010609060101010101" pitchFamily="2" charset="-122"/>
            </a:endParaRPr>
          </a:p>
          <a:p>
            <a:pPr algn="ctr" eaLnBrk="1" hangingPunct="1"/>
            <a:r>
              <a:rPr lang="zh-CN" altLang="en-US" b="1" dirty="0">
                <a:latin typeface="+mn-lt"/>
                <a:ea typeface="黑体" panose="02010609060101010101" pitchFamily="2" charset="-122"/>
              </a:rPr>
              <a:t>按线性规律增大</a:t>
            </a:r>
            <a:endParaRPr lang="en-US" altLang="zh-CN" b="1" u="sng" dirty="0">
              <a:latin typeface="+mn-lt"/>
              <a:ea typeface="黑体" panose="02010609060101010101" pitchFamily="2" charset="-122"/>
              <a:sym typeface="Symbol" panose="05050102010706020507" pitchFamily="18" charset="2"/>
            </a:endParaRPr>
          </a:p>
        </p:txBody>
      </p:sp>
      <p:grpSp>
        <p:nvGrpSpPr>
          <p:cNvPr id="51" name="组合 50"/>
          <p:cNvGrpSpPr/>
          <p:nvPr/>
        </p:nvGrpSpPr>
        <p:grpSpPr>
          <a:xfrm>
            <a:off x="2775421" y="1756578"/>
            <a:ext cx="1169467" cy="397560"/>
            <a:chOff x="2775421" y="1756578"/>
            <a:chExt cx="1169467" cy="397560"/>
          </a:xfrm>
        </p:grpSpPr>
        <p:cxnSp>
          <p:nvCxnSpPr>
            <p:cNvPr id="46" name="直接连接符 45"/>
            <p:cNvCxnSpPr>
              <a:stCxn id="16" idx="3"/>
            </p:cNvCxnSpPr>
            <p:nvPr/>
          </p:nvCxnSpPr>
          <p:spPr bwMode="auto">
            <a:xfrm flipV="1">
              <a:off x="2775421" y="1756578"/>
              <a:ext cx="1169467" cy="1"/>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直接箭头连接符 47"/>
            <p:cNvCxnSpPr/>
            <p:nvPr/>
          </p:nvCxnSpPr>
          <p:spPr bwMode="auto">
            <a:xfrm>
              <a:off x="3944888" y="1756579"/>
              <a:ext cx="0" cy="397559"/>
            </a:xfrm>
            <a:prstGeom prst="straightConnector1">
              <a:avLst/>
            </a:prstGeom>
            <a:ln w="19050">
              <a:solidFill>
                <a:schemeClr val="tx1"/>
              </a:solidFill>
              <a:headEnd type="none" w="med" len="med"/>
              <a:tailEnd type="triangle" w="sm" len="lg"/>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5" name="Rectangle 3"/>
          <p:cNvSpPr>
            <a:spLocks noGrp="1" noChangeArrowheads="1"/>
          </p:cNvSpPr>
          <p:nvPr>
            <p:ph type="title"/>
          </p:nvPr>
        </p:nvSpPr>
        <p:spPr/>
        <p:txBody>
          <a:bodyPr/>
          <a:lstStyle/>
          <a:p>
            <a:pPr algn="ctr"/>
            <a:r>
              <a:rPr lang="zh-CN" altLang="en-US"/>
              <a:t>发送窗口的上限值</a:t>
            </a:r>
            <a:endParaRPr lang="zh-CN" altLang="en-US"/>
          </a:p>
        </p:txBody>
      </p:sp>
      <p:sp>
        <p:nvSpPr>
          <p:cNvPr id="801796" name="Rectangle 4"/>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gn="just">
              <a:lnSpc>
                <a:spcPct val="100000"/>
              </a:lnSpc>
            </a:pPr>
            <a:r>
              <a:rPr lang="zh-CN" altLang="en-US" sz="2800" dirty="0"/>
              <a:t>发送方的发送窗口的上限值应当取为接收方窗口 </a:t>
            </a:r>
            <a:r>
              <a:rPr lang="en-US" altLang="zh-CN" sz="2800" dirty="0" err="1"/>
              <a:t>rwnd</a:t>
            </a:r>
            <a:r>
              <a:rPr lang="en-US" altLang="zh-CN" sz="2800" dirty="0"/>
              <a:t> </a:t>
            </a:r>
            <a:r>
              <a:rPr lang="zh-CN" altLang="en-US" sz="2800" dirty="0"/>
              <a:t>和拥塞窗口 </a:t>
            </a:r>
            <a:r>
              <a:rPr lang="en-US" altLang="zh-CN" sz="2800" dirty="0" err="1"/>
              <a:t>cwnd</a:t>
            </a:r>
            <a:r>
              <a:rPr lang="en-US" altLang="zh-CN" sz="2800" dirty="0"/>
              <a:t> </a:t>
            </a:r>
            <a:r>
              <a:rPr lang="zh-CN" altLang="en-US" sz="2800" dirty="0"/>
              <a:t>这两个变量中较小的一个，即应按以下公式确定：</a:t>
            </a:r>
            <a:endParaRPr lang="zh-CN" altLang="en-US" sz="2800" dirty="0"/>
          </a:p>
          <a:p>
            <a:pPr algn="just">
              <a:lnSpc>
                <a:spcPct val="100000"/>
              </a:lnSpc>
            </a:pPr>
            <a:endParaRPr lang="en-US" altLang="zh-CN" sz="2800" dirty="0"/>
          </a:p>
          <a:p>
            <a:pPr algn="just">
              <a:lnSpc>
                <a:spcPct val="100000"/>
              </a:lnSpc>
            </a:pPr>
            <a:endParaRPr lang="en-US" altLang="zh-CN" sz="1000" dirty="0" smtClean="0"/>
          </a:p>
          <a:p>
            <a:pPr algn="just">
              <a:lnSpc>
                <a:spcPct val="100000"/>
              </a:lnSpc>
            </a:pPr>
            <a:r>
              <a:rPr lang="zh-CN" altLang="en-US" sz="2800" dirty="0" smtClean="0"/>
              <a:t>当 </a:t>
            </a:r>
            <a:r>
              <a:rPr lang="en-US" altLang="zh-CN" sz="2800" dirty="0" err="1"/>
              <a:t>rwnd</a:t>
            </a:r>
            <a:r>
              <a:rPr lang="en-US" altLang="zh-CN" sz="2800" dirty="0"/>
              <a:t> &lt; </a:t>
            </a:r>
            <a:r>
              <a:rPr lang="en-US" altLang="zh-CN" sz="2800" dirty="0" err="1"/>
              <a:t>cwnd</a:t>
            </a:r>
            <a:r>
              <a:rPr lang="en-US" altLang="zh-CN" sz="2800" dirty="0"/>
              <a:t> </a:t>
            </a:r>
            <a:r>
              <a:rPr lang="zh-CN" altLang="en-US" sz="2800" dirty="0"/>
              <a:t>时，是接收方的接收能力限制发送窗口的最大值。</a:t>
            </a:r>
            <a:endParaRPr lang="zh-CN" altLang="en-US" sz="2800" dirty="0"/>
          </a:p>
          <a:p>
            <a:pPr algn="just">
              <a:lnSpc>
                <a:spcPct val="100000"/>
              </a:lnSpc>
            </a:pPr>
            <a:r>
              <a:rPr lang="zh-CN" altLang="en-US" sz="2800" dirty="0"/>
              <a:t>当 </a:t>
            </a:r>
            <a:r>
              <a:rPr lang="en-US" altLang="zh-CN" sz="2800" dirty="0" err="1"/>
              <a:t>cwnd</a:t>
            </a:r>
            <a:r>
              <a:rPr lang="en-US" altLang="zh-CN" sz="2800" dirty="0"/>
              <a:t> &lt; </a:t>
            </a:r>
            <a:r>
              <a:rPr lang="en-US" altLang="zh-CN" sz="2800" dirty="0" err="1"/>
              <a:t>rwnd</a:t>
            </a:r>
            <a:r>
              <a:rPr lang="en-US" altLang="zh-CN" sz="2800" dirty="0"/>
              <a:t> </a:t>
            </a:r>
            <a:r>
              <a:rPr lang="zh-CN" altLang="en-US" sz="2800" dirty="0"/>
              <a:t>时，则是网络的拥塞限制发送窗口的最大值。 </a:t>
            </a:r>
            <a:endParaRPr lang="zh-CN" altLang="en-US" sz="2800" dirty="0"/>
          </a:p>
        </p:txBody>
      </p:sp>
      <p:sp>
        <p:nvSpPr>
          <p:cNvPr id="801794" name="Rectangle 2"/>
          <p:cNvSpPr>
            <a:spLocks noChangeArrowheads="1"/>
          </p:cNvSpPr>
          <p:nvPr/>
        </p:nvSpPr>
        <p:spPr bwMode="auto">
          <a:xfrm>
            <a:off x="704528" y="2636912"/>
            <a:ext cx="8928992" cy="648072"/>
          </a:xfrm>
          <a:prstGeom prst="rect">
            <a:avLst/>
          </a:prstGeom>
          <a:solidFill>
            <a:srgbClr val="FFFF66"/>
          </a:solidFill>
          <a:ln w="9525" algn="ctr">
            <a:solidFill>
              <a:schemeClr val="tx1"/>
            </a:solidFill>
            <a:miter lim="800000"/>
          </a:ln>
          <a:effectLst>
            <a:outerShdw dist="35921" sx="1000" sy="1000" algn="ctr" rotWithShape="0">
              <a:schemeClr val="bg2"/>
            </a:outerShdw>
          </a:effectLst>
        </p:spPr>
        <p:txBody>
          <a:bodyPr wrap="none" anchor="ctr"/>
          <a:lstStyle/>
          <a:p>
            <a:pPr algn="ctr"/>
            <a:r>
              <a:rPr lang="zh-CN" altLang="en-US" sz="2800" b="1" dirty="0">
                <a:solidFill>
                  <a:srgbClr val="000099"/>
                </a:solidFill>
                <a:latin typeface="+mn-lt"/>
                <a:ea typeface="黑体" panose="02010609060101010101" pitchFamily="2" charset="-122"/>
              </a:rPr>
              <a:t>发送窗口的上限值 </a:t>
            </a:r>
            <a:r>
              <a:rPr lang="zh-CN" altLang="en-US" sz="2800" b="1" dirty="0">
                <a:solidFill>
                  <a:srgbClr val="000099"/>
                </a:solidFill>
                <a:latin typeface="+mn-lt"/>
                <a:ea typeface="黑体" panose="02010609060101010101" pitchFamily="2" charset="-122"/>
                <a:sym typeface="Symbol" panose="05050102010706020507" pitchFamily="18" charset="2"/>
              </a:rPr>
              <a:t></a:t>
            </a:r>
            <a:r>
              <a:rPr lang="zh-CN" altLang="en-US" sz="2800" b="1" dirty="0">
                <a:solidFill>
                  <a:srgbClr val="000099"/>
                </a:solidFill>
                <a:latin typeface="+mn-lt"/>
                <a:ea typeface="黑体" panose="02010609060101010101" pitchFamily="2" charset="-122"/>
              </a:rPr>
              <a:t> </a:t>
            </a:r>
            <a:r>
              <a:rPr lang="en-US" altLang="zh-CN" sz="2800" b="1" dirty="0">
                <a:solidFill>
                  <a:srgbClr val="000099"/>
                </a:solidFill>
                <a:latin typeface="+mn-lt"/>
                <a:ea typeface="黑体" panose="02010609060101010101" pitchFamily="2" charset="-122"/>
              </a:rPr>
              <a:t>Min [</a:t>
            </a:r>
            <a:r>
              <a:rPr lang="en-US" altLang="zh-CN" sz="2800" b="1" dirty="0" err="1">
                <a:solidFill>
                  <a:srgbClr val="000099"/>
                </a:solidFill>
                <a:latin typeface="+mn-lt"/>
                <a:ea typeface="黑体" panose="02010609060101010101" pitchFamily="2" charset="-122"/>
              </a:rPr>
              <a:t>rwnd</a:t>
            </a:r>
            <a:r>
              <a:rPr lang="en-US" altLang="zh-CN" sz="2800" b="1" dirty="0">
                <a:solidFill>
                  <a:srgbClr val="000099"/>
                </a:solidFill>
                <a:latin typeface="+mn-lt"/>
                <a:ea typeface="黑体" panose="02010609060101010101" pitchFamily="2" charset="-122"/>
              </a:rPr>
              <a:t>, </a:t>
            </a:r>
            <a:r>
              <a:rPr lang="en-US" altLang="zh-CN" sz="2800" b="1" dirty="0" err="1">
                <a:solidFill>
                  <a:srgbClr val="000099"/>
                </a:solidFill>
                <a:latin typeface="+mn-lt"/>
                <a:ea typeface="黑体" panose="02010609060101010101" pitchFamily="2" charset="-122"/>
              </a:rPr>
              <a:t>cwnd</a:t>
            </a:r>
            <a:r>
              <a:rPr lang="en-US" altLang="zh-CN" sz="2800" b="1" dirty="0">
                <a:solidFill>
                  <a:srgbClr val="000099"/>
                </a:solidFill>
                <a:latin typeface="+mn-lt"/>
                <a:ea typeface="黑体" panose="02010609060101010101" pitchFamily="2" charset="-122"/>
              </a:rPr>
              <a:t>]                </a:t>
            </a:r>
            <a:r>
              <a:rPr lang="en-US" altLang="zh-CN" sz="2800" b="1" dirty="0" smtClean="0">
                <a:solidFill>
                  <a:srgbClr val="000099"/>
                </a:solidFill>
                <a:latin typeface="+mn-lt"/>
                <a:ea typeface="黑体" panose="02010609060101010101" pitchFamily="2" charset="-122"/>
              </a:rPr>
              <a:t>(5-9)</a:t>
            </a:r>
            <a:endParaRPr lang="en-US" altLang="zh-CN" sz="2800" b="1" dirty="0">
              <a:solidFill>
                <a:srgbClr val="000099"/>
              </a:solidFill>
              <a:latin typeface="+mn-lt"/>
              <a:ea typeface="黑体" panose="02010609060101010101" pitchFamily="2" charset="-122"/>
            </a:endParaRPr>
          </a:p>
        </p:txBody>
      </p:sp>
      <p:sp>
        <p:nvSpPr>
          <p:cNvPr id="2" name="矩形 1"/>
          <p:cNvSpPr/>
          <p:nvPr/>
        </p:nvSpPr>
        <p:spPr>
          <a:xfrm>
            <a:off x="776536" y="5229200"/>
            <a:ext cx="8784976" cy="999697"/>
          </a:xfrm>
          <a:prstGeom prst="rect">
            <a:avLst/>
          </a:prstGeom>
          <a:solidFill>
            <a:srgbClr val="66FF66"/>
          </a:solidFill>
          <a:ln>
            <a:solidFill>
              <a:schemeClr val="tx1"/>
            </a:solidFill>
          </a:ln>
        </p:spPr>
        <p:txBody>
          <a:bodyPr wrap="square">
            <a:spAutoFit/>
          </a:bodyPr>
          <a:lstStyle/>
          <a:p>
            <a:pPr eaLnBrk="1" hangingPunct="1">
              <a:lnSpc>
                <a:spcPct val="110000"/>
              </a:lnSpc>
            </a:pPr>
            <a:r>
              <a:rPr lang="zh-CN" altLang="zh-CN" sz="2800" b="1" dirty="0">
                <a:solidFill>
                  <a:srgbClr val="000099"/>
                </a:solidFill>
                <a:latin typeface="+mn-lt"/>
                <a:ea typeface="黑体" panose="02010609060101010101" pitchFamily="2" charset="-122"/>
              </a:rPr>
              <a:t>也就是说</a:t>
            </a:r>
            <a:r>
              <a:rPr lang="zh-CN" altLang="zh-CN" sz="2800" b="1" dirty="0" smtClean="0">
                <a:solidFill>
                  <a:srgbClr val="000099"/>
                </a:solidFill>
                <a:latin typeface="+mn-lt"/>
                <a:ea typeface="黑体" panose="02010609060101010101" pitchFamily="2" charset="-122"/>
              </a:rPr>
              <a:t>，</a:t>
            </a:r>
            <a:r>
              <a:rPr lang="en-US" altLang="zh-CN" sz="2800" b="1" dirty="0" err="1" smtClean="0">
                <a:solidFill>
                  <a:srgbClr val="000099"/>
                </a:solidFill>
                <a:latin typeface="+mn-lt"/>
                <a:ea typeface="黑体" panose="02010609060101010101" pitchFamily="2" charset="-122"/>
              </a:rPr>
              <a:t>rwnd</a:t>
            </a:r>
            <a:r>
              <a:rPr lang="en-US" altLang="zh-CN" sz="2800" b="1" dirty="0" smtClean="0">
                <a:solidFill>
                  <a:srgbClr val="000099"/>
                </a:solidFill>
                <a:latin typeface="+mn-lt"/>
                <a:ea typeface="黑体" panose="02010609060101010101" pitchFamily="2" charset="-122"/>
              </a:rPr>
              <a:t> </a:t>
            </a:r>
            <a:r>
              <a:rPr lang="zh-CN" altLang="zh-CN" sz="2800" b="1" dirty="0" smtClean="0">
                <a:solidFill>
                  <a:srgbClr val="000099"/>
                </a:solidFill>
                <a:latin typeface="+mn-lt"/>
                <a:ea typeface="黑体" panose="02010609060101010101" pitchFamily="2" charset="-122"/>
              </a:rPr>
              <a:t>和</a:t>
            </a:r>
            <a:r>
              <a:rPr lang="en-US" altLang="zh-CN" sz="2800" b="1" dirty="0" smtClean="0">
                <a:solidFill>
                  <a:srgbClr val="000099"/>
                </a:solidFill>
                <a:latin typeface="+mn-lt"/>
                <a:ea typeface="黑体" panose="02010609060101010101" pitchFamily="2" charset="-122"/>
              </a:rPr>
              <a:t> </a:t>
            </a:r>
            <a:r>
              <a:rPr lang="en-US" altLang="zh-CN" sz="2800" b="1" dirty="0" err="1" smtClean="0">
                <a:solidFill>
                  <a:srgbClr val="000099"/>
                </a:solidFill>
                <a:latin typeface="+mn-lt"/>
                <a:ea typeface="黑体" panose="02010609060101010101" pitchFamily="2" charset="-122"/>
              </a:rPr>
              <a:t>cwnd</a:t>
            </a:r>
            <a:r>
              <a:rPr lang="en-US" altLang="zh-CN" sz="2800" b="1" dirty="0" smtClean="0">
                <a:solidFill>
                  <a:srgbClr val="000099"/>
                </a:solidFill>
                <a:latin typeface="+mn-lt"/>
                <a:ea typeface="黑体" panose="02010609060101010101" pitchFamily="2" charset="-122"/>
              </a:rPr>
              <a:t> </a:t>
            </a:r>
            <a:r>
              <a:rPr lang="zh-CN" altLang="zh-CN" sz="2800" b="1" dirty="0" smtClean="0">
                <a:solidFill>
                  <a:srgbClr val="000099"/>
                </a:solidFill>
                <a:latin typeface="+mn-lt"/>
                <a:ea typeface="黑体" panose="02010609060101010101" pitchFamily="2" charset="-122"/>
              </a:rPr>
              <a:t>中</a:t>
            </a:r>
            <a:r>
              <a:rPr lang="zh-CN" altLang="zh-CN" sz="2800" b="1" dirty="0">
                <a:solidFill>
                  <a:srgbClr val="000099"/>
                </a:solidFill>
                <a:latin typeface="+mn-lt"/>
                <a:ea typeface="黑体" panose="02010609060101010101" pitchFamily="2" charset="-122"/>
              </a:rPr>
              <a:t>数值较小的一个，控制了发送方发送数据的速率。</a:t>
            </a:r>
            <a:endParaRPr lang="zh-CN" altLang="zh-CN" sz="2800" b="1" dirty="0">
              <a:solidFill>
                <a:srgbClr val="000099"/>
              </a:solidFill>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179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0179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1796" grpId="0" build="p"/>
      <p:bldP spid="2" grpId="0" animBg="1"/>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r>
              <a:rPr lang="en-US" altLang="zh-CN" dirty="0"/>
              <a:t>5.9  </a:t>
            </a:r>
            <a:r>
              <a:rPr lang="en-US" altLang="zh-CN" dirty="0" smtClean="0"/>
              <a:t>TCP </a:t>
            </a:r>
            <a:r>
              <a:rPr lang="zh-CN" altLang="zh-CN" dirty="0" smtClean="0"/>
              <a:t>的</a:t>
            </a:r>
            <a:r>
              <a:rPr lang="zh-CN" altLang="zh-CN" dirty="0"/>
              <a:t>运输连接管理</a:t>
            </a:r>
            <a:endParaRPr lang="zh-CN" altLang="zh-CN" dirty="0"/>
          </a:p>
        </p:txBody>
      </p:sp>
      <p:sp>
        <p:nvSpPr>
          <p:cNvPr id="931843" name="Rectangle 3"/>
          <p:cNvSpPr>
            <a:spLocks noGrp="1" noChangeArrowheads="1"/>
          </p:cNvSpPr>
          <p:nvPr>
            <p:ph idx="1"/>
          </p:nvPr>
        </p:nvSpPr>
        <p:spPr/>
        <p:txBody>
          <a:bodyPr/>
          <a:lstStyle/>
          <a:p>
            <a:r>
              <a:rPr lang="en-US" altLang="zh-CN" dirty="0"/>
              <a:t>5.9.1  </a:t>
            </a:r>
            <a:r>
              <a:rPr lang="en-US" altLang="zh-CN" dirty="0" smtClean="0"/>
              <a:t>TCP </a:t>
            </a:r>
            <a:r>
              <a:rPr lang="zh-CN" altLang="zh-CN" dirty="0" smtClean="0"/>
              <a:t>的</a:t>
            </a:r>
            <a:r>
              <a:rPr lang="zh-CN" altLang="zh-CN" dirty="0"/>
              <a:t>连接建立</a:t>
            </a:r>
            <a:endParaRPr lang="zh-CN" altLang="zh-CN" dirty="0"/>
          </a:p>
          <a:p>
            <a:r>
              <a:rPr lang="en-US" altLang="zh-CN" dirty="0" smtClean="0"/>
              <a:t>5.9.2  TCP </a:t>
            </a:r>
            <a:r>
              <a:rPr lang="zh-CN" altLang="zh-CN" dirty="0" smtClean="0"/>
              <a:t>的</a:t>
            </a:r>
            <a:r>
              <a:rPr lang="zh-CN" altLang="zh-CN" dirty="0"/>
              <a:t>连接释放</a:t>
            </a:r>
            <a:endParaRPr lang="zh-CN" altLang="zh-CN" dirty="0"/>
          </a:p>
          <a:p>
            <a:r>
              <a:rPr lang="en-US" altLang="zh-CN" dirty="0"/>
              <a:t>5.9.3  </a:t>
            </a:r>
            <a:r>
              <a:rPr lang="en-US" altLang="zh-CN" dirty="0" smtClean="0"/>
              <a:t>TCP </a:t>
            </a:r>
            <a:r>
              <a:rPr lang="zh-CN" altLang="zh-CN" dirty="0" smtClean="0"/>
              <a:t>的</a:t>
            </a:r>
            <a:r>
              <a:rPr lang="zh-CN" altLang="zh-CN" dirty="0"/>
              <a:t>有限状态机</a:t>
            </a:r>
            <a:endParaRPr lang="zh-CN" altLang="zh-CN" dirty="0"/>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pPr algn="ctr"/>
            <a:r>
              <a:rPr lang="zh-CN" altLang="zh-CN" dirty="0"/>
              <a:t>运输</a:t>
            </a:r>
            <a:r>
              <a:rPr lang="zh-CN" altLang="zh-CN" dirty="0" smtClean="0"/>
              <a:t>连接</a:t>
            </a:r>
            <a:r>
              <a:rPr lang="zh-CN" altLang="en-US" dirty="0" smtClean="0"/>
              <a:t>的</a:t>
            </a:r>
            <a:r>
              <a:rPr lang="zh-CN" altLang="zh-CN" dirty="0" smtClean="0"/>
              <a:t>三</a:t>
            </a:r>
            <a:r>
              <a:rPr lang="zh-CN" altLang="zh-CN" dirty="0"/>
              <a:t>个阶段</a:t>
            </a:r>
            <a:endParaRPr lang="zh-CN" altLang="zh-CN" dirty="0"/>
          </a:p>
        </p:txBody>
      </p:sp>
      <p:sp>
        <p:nvSpPr>
          <p:cNvPr id="931843" name="Rectangle 3"/>
          <p:cNvSpPr>
            <a:spLocks noGrp="1" noChangeArrowheads="1"/>
          </p:cNvSpPr>
          <p:nvPr>
            <p:ph idx="1"/>
          </p:nvPr>
        </p:nvSpPr>
        <p:spPr/>
        <p:txBody>
          <a:bodyPr/>
          <a:lstStyle/>
          <a:p>
            <a:r>
              <a:rPr lang="en-US" altLang="zh-CN" dirty="0" smtClean="0"/>
              <a:t>TCP </a:t>
            </a:r>
            <a:r>
              <a:rPr lang="zh-CN" altLang="zh-CN" dirty="0" smtClean="0"/>
              <a:t>是</a:t>
            </a:r>
            <a:r>
              <a:rPr lang="zh-CN" altLang="zh-CN" dirty="0"/>
              <a:t>面向连接的协议</a:t>
            </a:r>
            <a:r>
              <a:rPr lang="zh-CN" altLang="zh-CN" dirty="0" smtClean="0"/>
              <a:t>。</a:t>
            </a:r>
            <a:endParaRPr lang="en-US" altLang="zh-CN" dirty="0" smtClean="0"/>
          </a:p>
          <a:p>
            <a:r>
              <a:rPr lang="zh-CN" altLang="zh-CN" dirty="0"/>
              <a:t>运输</a:t>
            </a:r>
            <a:r>
              <a:rPr lang="zh-CN" altLang="zh-CN" dirty="0" smtClean="0"/>
              <a:t>连接有</a:t>
            </a:r>
            <a:r>
              <a:rPr lang="zh-CN" altLang="zh-CN" dirty="0"/>
              <a:t>三个</a:t>
            </a:r>
            <a:r>
              <a:rPr lang="zh-CN" altLang="zh-CN" dirty="0" smtClean="0"/>
              <a:t>阶段：</a:t>
            </a:r>
            <a:endParaRPr lang="en-US" altLang="zh-CN" dirty="0" smtClean="0"/>
          </a:p>
          <a:p>
            <a:pPr lvl="1"/>
            <a:r>
              <a:rPr lang="zh-CN" altLang="zh-CN" dirty="0" smtClean="0">
                <a:solidFill>
                  <a:srgbClr val="0000FF"/>
                </a:solidFill>
              </a:rPr>
              <a:t>连接建立</a:t>
            </a:r>
            <a:endParaRPr lang="en-US" altLang="zh-CN" dirty="0" smtClean="0">
              <a:solidFill>
                <a:srgbClr val="0000FF"/>
              </a:solidFill>
            </a:endParaRPr>
          </a:p>
          <a:p>
            <a:pPr lvl="1"/>
            <a:r>
              <a:rPr lang="zh-CN" altLang="zh-CN" dirty="0" smtClean="0">
                <a:solidFill>
                  <a:srgbClr val="0000FF"/>
                </a:solidFill>
              </a:rPr>
              <a:t>数据传送</a:t>
            </a:r>
            <a:endParaRPr lang="en-US" altLang="zh-CN" dirty="0" smtClean="0">
              <a:solidFill>
                <a:srgbClr val="0000FF"/>
              </a:solidFill>
            </a:endParaRPr>
          </a:p>
          <a:p>
            <a:pPr lvl="1"/>
            <a:r>
              <a:rPr lang="zh-CN" altLang="zh-CN" dirty="0" smtClean="0">
                <a:solidFill>
                  <a:srgbClr val="0000FF"/>
                </a:solidFill>
              </a:rPr>
              <a:t>连接释放</a:t>
            </a:r>
            <a:endParaRPr lang="en-US" altLang="zh-CN" dirty="0" smtClean="0">
              <a:solidFill>
                <a:srgbClr val="0000FF"/>
              </a:solidFill>
            </a:endParaRPr>
          </a:p>
          <a:p>
            <a:r>
              <a:rPr lang="zh-CN" altLang="zh-CN" dirty="0" smtClean="0">
                <a:solidFill>
                  <a:srgbClr val="FF0000"/>
                </a:solidFill>
              </a:rPr>
              <a:t>运输</a:t>
            </a:r>
            <a:r>
              <a:rPr lang="zh-CN" altLang="zh-CN" dirty="0">
                <a:solidFill>
                  <a:srgbClr val="FF0000"/>
                </a:solidFill>
              </a:rPr>
              <a:t>连接的管理</a:t>
            </a:r>
            <a:r>
              <a:rPr lang="zh-CN" altLang="zh-CN" dirty="0"/>
              <a:t>就是使运输连接的建立和释放都能正常地进行。</a:t>
            </a:r>
            <a:endParaRPr lang="zh-CN" altLang="zh-C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运输层的端口 </a:t>
            </a:r>
            <a:endParaRPr lang="zh-CN" altLang="en-US" dirty="0"/>
          </a:p>
        </p:txBody>
      </p:sp>
      <p:sp>
        <p:nvSpPr>
          <p:cNvPr id="3" name="内容占位符 2"/>
          <p:cNvSpPr>
            <a:spLocks noGrp="1"/>
          </p:cNvSpPr>
          <p:nvPr>
            <p:ph idx="1"/>
          </p:nvPr>
        </p:nvSpPr>
        <p:spPr/>
        <p:txBody>
          <a:bodyPr/>
          <a:lstStyle/>
          <a:p>
            <a:r>
              <a:rPr lang="zh-CN" altLang="en-US" dirty="0" smtClean="0"/>
              <a:t>端口就是运输层服务访问点 </a:t>
            </a:r>
            <a:r>
              <a:rPr lang="en-US" altLang="zh-CN" dirty="0" smtClean="0"/>
              <a:t>TSAP</a:t>
            </a:r>
            <a:r>
              <a:rPr lang="zh-CN" altLang="en-US" dirty="0" smtClean="0"/>
              <a:t>。</a:t>
            </a:r>
            <a:endParaRPr lang="zh-CN" altLang="en-US" dirty="0" smtClean="0"/>
          </a:p>
          <a:p>
            <a:r>
              <a:rPr lang="zh-CN" altLang="en-US" dirty="0" smtClean="0"/>
              <a:t> 软件端口：</a:t>
            </a:r>
            <a:r>
              <a:rPr lang="en-US" altLang="zh-CN" dirty="0" smtClean="0"/>
              <a:t>TCP/IP</a:t>
            </a:r>
            <a:r>
              <a:rPr lang="zh-CN" altLang="en-US" dirty="0" smtClean="0"/>
              <a:t>协议中的端口，它是一种抽象的软件结构，包括一些数据结构和</a:t>
            </a:r>
            <a:r>
              <a:rPr lang="en-US" altLang="zh-CN" dirty="0" smtClean="0"/>
              <a:t>I/O</a:t>
            </a:r>
            <a:r>
              <a:rPr lang="zh-CN" altLang="en-US" dirty="0" smtClean="0"/>
              <a:t>缓冲区。</a:t>
            </a:r>
            <a:endParaRPr lang="zh-CN" altLang="en-US" dirty="0" smtClean="0"/>
          </a:p>
          <a:p>
            <a:r>
              <a:rPr lang="zh-CN" altLang="en-US" dirty="0" smtClean="0"/>
              <a:t>端口的作用就是让应用层的各种应用进程都能将其数据通过端口向下交付给运输层，以及让运输层知道应当将其报文段中的数据向上通过端口交付给应用层相应的进程。</a:t>
            </a:r>
            <a:endParaRPr lang="zh-CN" altLang="en-US" dirty="0" smtClean="0"/>
          </a:p>
          <a:p>
            <a:endParaRPr lang="zh-CN" alt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a:xfrm>
            <a:off x="495300" y="188640"/>
            <a:ext cx="8490148" cy="792088"/>
          </a:xfrm>
        </p:spPr>
        <p:txBody>
          <a:bodyPr/>
          <a:lstStyle/>
          <a:p>
            <a:pPr algn="ctr"/>
            <a:r>
              <a:rPr lang="en-US" altLang="zh-CN" sz="3600" dirty="0" smtClean="0"/>
              <a:t>TCP </a:t>
            </a:r>
            <a:r>
              <a:rPr lang="zh-CN" altLang="zh-CN" sz="3600" dirty="0" smtClean="0"/>
              <a:t>连接建立</a:t>
            </a:r>
            <a:r>
              <a:rPr lang="zh-CN" altLang="zh-CN" sz="3600" dirty="0"/>
              <a:t>过程中要</a:t>
            </a:r>
            <a:r>
              <a:rPr lang="zh-CN" altLang="zh-CN" sz="3600" dirty="0" smtClean="0"/>
              <a:t>解决</a:t>
            </a:r>
            <a:r>
              <a:rPr lang="zh-CN" altLang="en-US" sz="3600" dirty="0" smtClean="0"/>
              <a:t>的</a:t>
            </a:r>
            <a:r>
              <a:rPr lang="zh-CN" altLang="zh-CN" sz="3600" dirty="0" smtClean="0"/>
              <a:t>三</a:t>
            </a:r>
            <a:r>
              <a:rPr lang="zh-CN" altLang="zh-CN" sz="3600" dirty="0"/>
              <a:t>个问题</a:t>
            </a:r>
            <a:endParaRPr lang="zh-CN" altLang="zh-CN" sz="3600" dirty="0"/>
          </a:p>
        </p:txBody>
      </p:sp>
      <p:sp>
        <p:nvSpPr>
          <p:cNvPr id="931843" name="Rectangle 3"/>
          <p:cNvSpPr>
            <a:spLocks noGrp="1" noChangeArrowheads="1"/>
          </p:cNvSpPr>
          <p:nvPr>
            <p:ph idx="1"/>
          </p:nvPr>
        </p:nvSpPr>
        <p:spPr/>
        <p:txBody>
          <a:bodyPr/>
          <a:lstStyle/>
          <a:p>
            <a:r>
              <a:rPr lang="en-US" altLang="zh-CN" dirty="0"/>
              <a:t>(1) </a:t>
            </a:r>
            <a:r>
              <a:rPr lang="zh-CN" altLang="zh-CN" dirty="0"/>
              <a:t>要使每一方能够确知对方的存在。</a:t>
            </a:r>
            <a:endParaRPr lang="zh-CN" altLang="zh-CN" dirty="0"/>
          </a:p>
          <a:p>
            <a:r>
              <a:rPr lang="en-US" altLang="zh-CN" dirty="0" smtClean="0"/>
              <a:t>(</a:t>
            </a:r>
            <a:r>
              <a:rPr lang="en-US" altLang="zh-CN" dirty="0"/>
              <a:t>2) </a:t>
            </a:r>
            <a:r>
              <a:rPr lang="zh-CN" altLang="zh-CN" dirty="0"/>
              <a:t>要允许双方协商一些参数（如最大窗口值、是否使用窗口扩大选项和时间戳选项以及服务质量等）。</a:t>
            </a:r>
            <a:endParaRPr lang="zh-CN" altLang="zh-CN" dirty="0"/>
          </a:p>
          <a:p>
            <a:r>
              <a:rPr lang="en-US" altLang="zh-CN" dirty="0" smtClean="0"/>
              <a:t>(</a:t>
            </a:r>
            <a:r>
              <a:rPr lang="en-US" altLang="zh-CN" dirty="0"/>
              <a:t>3) </a:t>
            </a:r>
            <a:r>
              <a:rPr lang="zh-CN" altLang="zh-CN" dirty="0"/>
              <a:t>能够对运输实体资源（如缓存大小、连接表中的项目等）进行分配</a:t>
            </a:r>
            <a:r>
              <a:rPr lang="zh-CN" altLang="zh-CN" dirty="0" smtClean="0"/>
              <a:t>。</a:t>
            </a:r>
            <a:endParaRPr lang="zh-CN" altLang="zh-CN" dirty="0"/>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pPr algn="ctr"/>
            <a:r>
              <a:rPr lang="zh-CN" altLang="en-US" dirty="0"/>
              <a:t>客户</a:t>
            </a:r>
            <a:r>
              <a:rPr lang="zh-CN" altLang="en-US" dirty="0">
                <a:sym typeface="Symbol" panose="05050102010706020507" pitchFamily="18" charset="2"/>
              </a:rPr>
              <a:t></a:t>
            </a:r>
            <a:r>
              <a:rPr lang="zh-CN" altLang="en-US" dirty="0"/>
              <a:t>服务器方式 </a:t>
            </a:r>
            <a:endParaRPr lang="zh-CN" altLang="zh-CN" dirty="0"/>
          </a:p>
        </p:txBody>
      </p:sp>
      <p:sp>
        <p:nvSpPr>
          <p:cNvPr id="931843" name="Rectangle 3"/>
          <p:cNvSpPr>
            <a:spLocks noGrp="1" noChangeArrowheads="1"/>
          </p:cNvSpPr>
          <p:nvPr>
            <p:ph idx="1"/>
          </p:nvPr>
        </p:nvSpPr>
        <p:spPr/>
        <p:txBody>
          <a:bodyPr/>
          <a:lstStyle/>
          <a:p>
            <a:r>
              <a:rPr lang="en-US" altLang="zh-CN" dirty="0" smtClean="0"/>
              <a:t>TCP</a:t>
            </a:r>
            <a:r>
              <a:rPr lang="zh-CN" altLang="zh-CN" dirty="0"/>
              <a:t>连接的建立</a:t>
            </a:r>
            <a:r>
              <a:rPr lang="zh-CN" altLang="zh-CN" dirty="0">
                <a:solidFill>
                  <a:srgbClr val="FF0000"/>
                </a:solidFill>
              </a:rPr>
              <a:t>采用客户服务器方式</a:t>
            </a:r>
            <a:r>
              <a:rPr lang="zh-CN" altLang="zh-CN" dirty="0" smtClean="0">
                <a:solidFill>
                  <a:srgbClr val="FF0000"/>
                </a:solidFill>
              </a:rPr>
              <a:t>。</a:t>
            </a:r>
            <a:endParaRPr lang="en-US" altLang="zh-CN" dirty="0" smtClean="0">
              <a:solidFill>
                <a:srgbClr val="FF0000"/>
              </a:solidFill>
            </a:endParaRPr>
          </a:p>
          <a:p>
            <a:r>
              <a:rPr lang="zh-CN" altLang="zh-CN" dirty="0" smtClean="0"/>
              <a:t>主动</a:t>
            </a:r>
            <a:r>
              <a:rPr lang="zh-CN" altLang="zh-CN" dirty="0"/>
              <a:t>发起连接建立的应用进程叫做</a:t>
            </a:r>
            <a:r>
              <a:rPr lang="zh-CN" altLang="zh-CN" dirty="0">
                <a:solidFill>
                  <a:srgbClr val="FF0000"/>
                </a:solidFill>
              </a:rPr>
              <a:t>客户</a:t>
            </a:r>
            <a:r>
              <a:rPr lang="en-US" altLang="zh-CN" dirty="0"/>
              <a:t>(client)</a:t>
            </a:r>
            <a:r>
              <a:rPr lang="zh-CN" altLang="zh-CN" dirty="0" smtClean="0"/>
              <a:t>，</a:t>
            </a:r>
            <a:endParaRPr lang="en-US" altLang="zh-CN" dirty="0" smtClean="0"/>
          </a:p>
          <a:p>
            <a:r>
              <a:rPr lang="zh-CN" altLang="zh-CN" dirty="0" smtClean="0"/>
              <a:t>被动</a:t>
            </a:r>
            <a:r>
              <a:rPr lang="zh-CN" altLang="zh-CN" dirty="0"/>
              <a:t>等待连接建立的应用进程叫做</a:t>
            </a:r>
            <a:r>
              <a:rPr lang="zh-CN" altLang="zh-CN" dirty="0">
                <a:solidFill>
                  <a:srgbClr val="FF0000"/>
                </a:solidFill>
              </a:rPr>
              <a:t>服务器</a:t>
            </a:r>
            <a:r>
              <a:rPr lang="en-US" altLang="zh-CN" dirty="0"/>
              <a:t>(server)</a:t>
            </a:r>
            <a:r>
              <a:rPr lang="zh-CN" altLang="zh-CN" dirty="0"/>
              <a:t>。</a:t>
            </a:r>
            <a:endParaRPr lang="zh-CN" altLang="zh-CN" dirty="0"/>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5.9.1  </a:t>
            </a:r>
            <a:r>
              <a:rPr lang="en-US" altLang="zh-CN" dirty="0" smtClean="0"/>
              <a:t>TCP </a:t>
            </a:r>
            <a:r>
              <a:rPr lang="zh-CN" altLang="zh-CN" dirty="0" smtClean="0"/>
              <a:t>的连接建立</a:t>
            </a:r>
            <a:endParaRPr lang="zh-CN" altLang="en-US" dirty="0"/>
          </a:p>
        </p:txBody>
      </p:sp>
      <p:sp>
        <p:nvSpPr>
          <p:cNvPr id="3" name="内容占位符 2"/>
          <p:cNvSpPr>
            <a:spLocks noGrp="1"/>
          </p:cNvSpPr>
          <p:nvPr>
            <p:ph idx="1"/>
          </p:nvPr>
        </p:nvSpPr>
        <p:spPr/>
        <p:txBody>
          <a:bodyPr/>
          <a:lstStyle/>
          <a:p>
            <a:r>
              <a:rPr lang="en-US" altLang="zh-CN" dirty="0" smtClean="0"/>
              <a:t>TCP </a:t>
            </a:r>
            <a:r>
              <a:rPr lang="zh-CN" altLang="zh-CN" dirty="0" smtClean="0"/>
              <a:t>建立</a:t>
            </a:r>
            <a:r>
              <a:rPr lang="zh-CN" altLang="zh-CN" dirty="0"/>
              <a:t>连接的过程叫做</a:t>
            </a:r>
            <a:r>
              <a:rPr lang="zh-CN" altLang="zh-CN" dirty="0" smtClean="0">
                <a:solidFill>
                  <a:srgbClr val="FF0000"/>
                </a:solidFill>
              </a:rPr>
              <a:t>握手</a:t>
            </a:r>
            <a:r>
              <a:rPr lang="zh-CN" altLang="en-US" dirty="0" smtClean="0">
                <a:solidFill>
                  <a:srgbClr val="FF0000"/>
                </a:solidFill>
              </a:rPr>
              <a:t>。</a:t>
            </a:r>
            <a:endParaRPr lang="en-US" altLang="zh-CN" dirty="0" smtClean="0">
              <a:solidFill>
                <a:srgbClr val="FF0000"/>
              </a:solidFill>
            </a:endParaRPr>
          </a:p>
          <a:p>
            <a:r>
              <a:rPr lang="zh-CN" altLang="zh-CN" dirty="0"/>
              <a:t>握手需要在客户和服务器之间交换三</a:t>
            </a:r>
            <a:r>
              <a:rPr lang="zh-CN" altLang="zh-CN" dirty="0" smtClean="0"/>
              <a:t>个</a:t>
            </a:r>
            <a:r>
              <a:rPr lang="en-US" altLang="zh-CN" dirty="0" smtClean="0"/>
              <a:t> TCP </a:t>
            </a:r>
            <a:r>
              <a:rPr lang="zh-CN" altLang="zh-CN" dirty="0" smtClean="0"/>
              <a:t>报文</a:t>
            </a:r>
            <a:r>
              <a:rPr lang="zh-CN" altLang="zh-CN" dirty="0"/>
              <a:t>段</a:t>
            </a:r>
            <a:r>
              <a:rPr lang="zh-CN" altLang="zh-CN" dirty="0" smtClean="0"/>
              <a:t>。</a:t>
            </a:r>
            <a:r>
              <a:rPr lang="zh-CN" altLang="en-US" dirty="0" smtClean="0"/>
              <a:t>称之为</a:t>
            </a:r>
            <a:r>
              <a:rPr lang="zh-CN" altLang="zh-CN" dirty="0" smtClean="0">
                <a:solidFill>
                  <a:srgbClr val="FF0000"/>
                </a:solidFill>
              </a:rPr>
              <a:t>三</a:t>
            </a:r>
            <a:r>
              <a:rPr lang="zh-CN" altLang="zh-CN" dirty="0">
                <a:solidFill>
                  <a:srgbClr val="FF0000"/>
                </a:solidFill>
              </a:rPr>
              <a:t>报文握手</a:t>
            </a:r>
            <a:r>
              <a:rPr lang="zh-CN" altLang="en-US" dirty="0" smtClean="0">
                <a:solidFill>
                  <a:srgbClr val="FF0000"/>
                </a:solidFill>
              </a:rPr>
              <a:t>。</a:t>
            </a:r>
            <a:endParaRPr lang="en-US" altLang="zh-CN" dirty="0" smtClean="0">
              <a:solidFill>
                <a:srgbClr val="FF0000"/>
              </a:solidFill>
            </a:endParaRPr>
          </a:p>
          <a:p>
            <a:r>
              <a:rPr lang="zh-CN" altLang="en-US" dirty="0" smtClean="0"/>
              <a:t>采用</a:t>
            </a:r>
            <a:r>
              <a:rPr lang="zh-CN" altLang="zh-CN" dirty="0">
                <a:solidFill>
                  <a:srgbClr val="FF0000"/>
                </a:solidFill>
              </a:rPr>
              <a:t>三报文握手</a:t>
            </a:r>
            <a:r>
              <a:rPr lang="zh-CN" altLang="zh-CN" dirty="0" smtClean="0"/>
              <a:t>主要</a:t>
            </a:r>
            <a:r>
              <a:rPr lang="zh-CN" altLang="zh-CN" dirty="0"/>
              <a:t>是为了防止已失效的连接请求报文段突然又传送到</a:t>
            </a:r>
            <a:r>
              <a:rPr lang="zh-CN" altLang="zh-CN" dirty="0" smtClean="0"/>
              <a:t>了，因而产生错误。</a:t>
            </a:r>
            <a:endParaRPr lang="zh-CN" altLang="zh-CN" dirty="0"/>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2"/>
          <p:cNvGrpSpPr/>
          <p:nvPr/>
        </p:nvGrpSpPr>
        <p:grpSpPr bwMode="auto">
          <a:xfrm>
            <a:off x="2802259" y="2997200"/>
            <a:ext cx="4248150" cy="3441700"/>
            <a:chOff x="1474" y="1888"/>
            <a:chExt cx="2676" cy="2432"/>
          </a:xfrm>
        </p:grpSpPr>
        <p:sp>
          <p:nvSpPr>
            <p:cNvPr id="7" name="Line 3"/>
            <p:cNvSpPr>
              <a:spLocks noChangeShapeType="1"/>
            </p:cNvSpPr>
            <p:nvPr/>
          </p:nvSpPr>
          <p:spPr bwMode="auto">
            <a:xfrm>
              <a:off x="1474" y="1888"/>
              <a:ext cx="0" cy="2432"/>
            </a:xfrm>
            <a:prstGeom prst="line">
              <a:avLst/>
            </a:prstGeom>
            <a:noFill/>
            <a:ln w="28575">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 name="Line 4"/>
            <p:cNvSpPr>
              <a:spLocks noChangeShapeType="1"/>
            </p:cNvSpPr>
            <p:nvPr/>
          </p:nvSpPr>
          <p:spPr bwMode="auto">
            <a:xfrm>
              <a:off x="4150" y="1888"/>
              <a:ext cx="0" cy="2432"/>
            </a:xfrm>
            <a:prstGeom prst="line">
              <a:avLst/>
            </a:prstGeom>
            <a:noFill/>
            <a:ln w="28575">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9" name="Rectangle 5"/>
          <p:cNvSpPr txBox="1">
            <a:spLocks noChangeArrowheads="1"/>
          </p:cNvSpPr>
          <p:nvPr/>
        </p:nvSpPr>
        <p:spPr bwMode="auto">
          <a:xfrm>
            <a:off x="0" y="152400"/>
            <a:ext cx="87915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2pPr>
            <a:lvl3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3pPr>
            <a:lvl4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4pPr>
            <a:lvl5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br>
              <a:rPr kumimoji="1" lang="en-US" altLang="zh-CN" sz="4000" b="1" i="0" u="none" strike="noStrike" kern="0" cap="none" spc="0" normalizeH="0" baseline="0" noProof="0" smtClean="0">
                <a:ln>
                  <a:noFill/>
                </a:ln>
                <a:solidFill>
                  <a:srgbClr val="333399"/>
                </a:solidFill>
                <a:effectLst/>
                <a:uLnTx/>
                <a:uFillTx/>
                <a:latin typeface="Tahoma" panose="020B0604030504040204"/>
                <a:ea typeface="黑体" panose="02010609060101010101" pitchFamily="2" charset="-122"/>
                <a:cs typeface="+mj-cs"/>
              </a:rPr>
            </a:br>
            <a:endParaRPr kumimoji="1" lang="en-US" altLang="zh-CN" sz="4000" b="1" i="0" u="none" strike="noStrike" kern="0" cap="none" spc="0" normalizeH="0" baseline="0" noProof="0" smtClean="0">
              <a:ln>
                <a:noFill/>
              </a:ln>
              <a:solidFill>
                <a:srgbClr val="333399"/>
              </a:solidFill>
              <a:effectLst/>
              <a:uLnTx/>
              <a:uFillTx/>
              <a:latin typeface="Tahoma" panose="020B0604030504040204"/>
              <a:ea typeface="黑体" panose="02010609060101010101" pitchFamily="2" charset="-122"/>
              <a:cs typeface="+mj-cs"/>
            </a:endParaRPr>
          </a:p>
        </p:txBody>
      </p:sp>
      <p:grpSp>
        <p:nvGrpSpPr>
          <p:cNvPr id="10" name="Group 6"/>
          <p:cNvGrpSpPr/>
          <p:nvPr/>
        </p:nvGrpSpPr>
        <p:grpSpPr bwMode="auto">
          <a:xfrm>
            <a:off x="2875284" y="3005141"/>
            <a:ext cx="4111625" cy="801688"/>
            <a:chOff x="1520" y="1893"/>
            <a:chExt cx="2590" cy="505"/>
          </a:xfrm>
        </p:grpSpPr>
        <p:sp>
          <p:nvSpPr>
            <p:cNvPr id="11" name="Rectangle 7"/>
            <p:cNvSpPr>
              <a:spLocks noChangeArrowheads="1"/>
            </p:cNvSpPr>
            <p:nvPr/>
          </p:nvSpPr>
          <p:spPr bwMode="auto">
            <a:xfrm rot="665985">
              <a:off x="2095" y="1903"/>
              <a:ext cx="16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2000" b="1" i="0" u="none" strike="noStrike" kern="0" cap="none" spc="0" normalizeH="0" baseline="0" noProof="0" dirty="0">
                  <a:ln>
                    <a:noFill/>
                  </a:ln>
                  <a:solidFill>
                    <a:srgbClr val="3333CC"/>
                  </a:solidFill>
                  <a:effectLst/>
                  <a:uLnTx/>
                  <a:uFillTx/>
                  <a:latin typeface="+mn-lt"/>
                  <a:ea typeface="黑体" panose="02010609060101010101" pitchFamily="2" charset="-122"/>
                </a:rPr>
                <a:t>SYN = 1, </a:t>
              </a:r>
              <a:r>
                <a:rPr kumimoji="0" lang="en-US" altLang="zh-CN" sz="2000" b="1" i="0" u="none" strike="noStrike" kern="0" cap="none" spc="0" normalizeH="0" baseline="0" noProof="0" dirty="0" err="1">
                  <a:ln>
                    <a:noFill/>
                  </a:ln>
                  <a:solidFill>
                    <a:srgbClr val="3333CC"/>
                  </a:solidFill>
                  <a:effectLst/>
                  <a:uLnTx/>
                  <a:uFillTx/>
                  <a:latin typeface="+mn-lt"/>
                  <a:ea typeface="黑体" panose="02010609060101010101" pitchFamily="2" charset="-122"/>
                </a:rPr>
                <a:t>seq</a:t>
              </a:r>
              <a:r>
                <a:rPr kumimoji="0" lang="en-US" altLang="zh-CN" sz="2000" b="1" i="0" u="none" strike="noStrike" kern="0" cap="none" spc="0" normalizeH="0" baseline="0" noProof="0" dirty="0">
                  <a:ln>
                    <a:noFill/>
                  </a:ln>
                  <a:solidFill>
                    <a:srgbClr val="3333CC"/>
                  </a:solidFill>
                  <a:effectLst/>
                  <a:uLnTx/>
                  <a:uFillTx/>
                  <a:latin typeface="+mn-lt"/>
                  <a:ea typeface="黑体" panose="02010609060101010101" pitchFamily="2" charset="-122"/>
                </a:rPr>
                <a:t> = x</a:t>
              </a:r>
              <a:endParaRPr kumimoji="0" lang="en-US" altLang="zh-CN" sz="2000" b="1" i="0" u="none" strike="noStrike" kern="0" cap="none" spc="0" normalizeH="0" baseline="0" noProof="0" dirty="0">
                <a:ln>
                  <a:noFill/>
                </a:ln>
                <a:solidFill>
                  <a:srgbClr val="3333CC"/>
                </a:solidFill>
                <a:effectLst/>
                <a:uLnTx/>
                <a:uFillTx/>
                <a:latin typeface="+mn-lt"/>
                <a:ea typeface="黑体" panose="02010609060101010101" pitchFamily="2" charset="-122"/>
              </a:endParaRPr>
            </a:p>
          </p:txBody>
        </p:sp>
        <p:sp>
          <p:nvSpPr>
            <p:cNvPr id="12" name="Line 8"/>
            <p:cNvSpPr>
              <a:spLocks noChangeShapeType="1"/>
            </p:cNvSpPr>
            <p:nvPr/>
          </p:nvSpPr>
          <p:spPr bwMode="auto">
            <a:xfrm>
              <a:off x="1520" y="1893"/>
              <a:ext cx="2590" cy="505"/>
            </a:xfrm>
            <a:prstGeom prst="line">
              <a:avLst/>
            </a:prstGeom>
            <a:noFill/>
            <a:ln w="5715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grpSp>
      <p:sp>
        <p:nvSpPr>
          <p:cNvPr id="13" name="Rectangle 9"/>
          <p:cNvSpPr>
            <a:spLocks noChangeArrowheads="1"/>
          </p:cNvSpPr>
          <p:nvPr/>
        </p:nvSpPr>
        <p:spPr bwMode="auto">
          <a:xfrm>
            <a:off x="1898972" y="2393950"/>
            <a:ext cx="966787" cy="549275"/>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sp>
        <p:nvSpPr>
          <p:cNvPr id="14" name="Text Box 10"/>
          <p:cNvSpPr txBox="1">
            <a:spLocks noChangeArrowheads="1"/>
          </p:cNvSpPr>
          <p:nvPr/>
        </p:nvSpPr>
        <p:spPr bwMode="auto">
          <a:xfrm>
            <a:off x="1849759" y="2455863"/>
            <a:ext cx="11464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a:r>
              <a:rPr lang="en-US" altLang="zh-CN" sz="1800">
                <a:solidFill>
                  <a:srgbClr val="FFFF99"/>
                </a:solidFill>
                <a:latin typeface="+mn-lt"/>
                <a:ea typeface="黑体" panose="02010609060101010101" pitchFamily="2" charset="-122"/>
              </a:rPr>
              <a:t>CLOSED</a:t>
            </a:r>
            <a:endParaRPr lang="en-US" altLang="zh-CN" sz="1800">
              <a:solidFill>
                <a:srgbClr val="FFFF99"/>
              </a:solidFill>
              <a:latin typeface="+mn-lt"/>
              <a:ea typeface="黑体" panose="02010609060101010101" pitchFamily="2" charset="-122"/>
            </a:endParaRPr>
          </a:p>
        </p:txBody>
      </p:sp>
      <p:sp>
        <p:nvSpPr>
          <p:cNvPr id="15" name="Rectangle 11"/>
          <p:cNvSpPr>
            <a:spLocks noChangeArrowheads="1"/>
          </p:cNvSpPr>
          <p:nvPr/>
        </p:nvSpPr>
        <p:spPr bwMode="auto">
          <a:xfrm>
            <a:off x="6988497" y="2393950"/>
            <a:ext cx="985837" cy="549275"/>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sp>
        <p:nvSpPr>
          <p:cNvPr id="16" name="Text Box 12"/>
          <p:cNvSpPr txBox="1">
            <a:spLocks noChangeArrowheads="1"/>
          </p:cNvSpPr>
          <p:nvPr/>
        </p:nvSpPr>
        <p:spPr bwMode="auto">
          <a:xfrm>
            <a:off x="6948809" y="2455863"/>
            <a:ext cx="11464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a:r>
              <a:rPr lang="en-US" altLang="zh-CN" sz="1800">
                <a:solidFill>
                  <a:srgbClr val="FFFF99"/>
                </a:solidFill>
                <a:latin typeface="+mn-lt"/>
                <a:ea typeface="黑体" panose="02010609060101010101" pitchFamily="2" charset="-122"/>
              </a:rPr>
              <a:t>CLOSED</a:t>
            </a:r>
            <a:endParaRPr lang="en-US" altLang="zh-CN" sz="1800">
              <a:solidFill>
                <a:srgbClr val="FFFF99"/>
              </a:solidFill>
              <a:latin typeface="+mn-lt"/>
              <a:ea typeface="黑体" panose="02010609060101010101" pitchFamily="2" charset="-122"/>
            </a:endParaRPr>
          </a:p>
        </p:txBody>
      </p:sp>
      <p:grpSp>
        <p:nvGrpSpPr>
          <p:cNvPr id="17" name="Group 13"/>
          <p:cNvGrpSpPr/>
          <p:nvPr/>
        </p:nvGrpSpPr>
        <p:grpSpPr bwMode="auto">
          <a:xfrm>
            <a:off x="857572" y="2057400"/>
            <a:ext cx="1320800" cy="947738"/>
            <a:chOff x="249" y="1296"/>
            <a:chExt cx="832" cy="597"/>
          </a:xfrm>
        </p:grpSpPr>
        <p:sp>
          <p:nvSpPr>
            <p:cNvPr id="18" name="Rectangle 14"/>
            <p:cNvSpPr>
              <a:spLocks noChangeArrowheads="1"/>
            </p:cNvSpPr>
            <p:nvPr/>
          </p:nvSpPr>
          <p:spPr bwMode="auto">
            <a:xfrm>
              <a:off x="251" y="1638"/>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rPr>
                <a:t>主动打开</a:t>
              </a:r>
              <a:endPar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sp>
          <p:nvSpPr>
            <p:cNvPr id="19" name="Freeform 15"/>
            <p:cNvSpPr/>
            <p:nvPr/>
          </p:nvSpPr>
          <p:spPr bwMode="auto">
            <a:xfrm>
              <a:off x="249" y="1296"/>
              <a:ext cx="832" cy="597"/>
            </a:xfrm>
            <a:custGeom>
              <a:avLst/>
              <a:gdLst>
                <a:gd name="T0" fmla="*/ 832 w 758"/>
                <a:gd name="T1" fmla="*/ 5 h 491"/>
                <a:gd name="T2" fmla="*/ 0 w 758"/>
                <a:gd name="T3" fmla="*/ 0 h 491"/>
                <a:gd name="T4" fmla="*/ 0 w 758"/>
                <a:gd name="T5" fmla="*/ 597 h 491"/>
                <a:gd name="T6" fmla="*/ 650 w 758"/>
                <a:gd name="T7" fmla="*/ 597 h 4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8" h="491">
                  <a:moveTo>
                    <a:pt x="758" y="4"/>
                  </a:moveTo>
                  <a:lnTo>
                    <a:pt x="0" y="0"/>
                  </a:lnTo>
                  <a:lnTo>
                    <a:pt x="0" y="491"/>
                  </a:lnTo>
                  <a:lnTo>
                    <a:pt x="592" y="491"/>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grpSp>
      <p:grpSp>
        <p:nvGrpSpPr>
          <p:cNvPr id="20" name="Group 16"/>
          <p:cNvGrpSpPr/>
          <p:nvPr/>
        </p:nvGrpSpPr>
        <p:grpSpPr bwMode="auto">
          <a:xfrm>
            <a:off x="7685412" y="2065338"/>
            <a:ext cx="1401763" cy="939800"/>
            <a:chOff x="4550" y="1301"/>
            <a:chExt cx="883" cy="592"/>
          </a:xfrm>
        </p:grpSpPr>
        <p:sp>
          <p:nvSpPr>
            <p:cNvPr id="21" name="Rectangle 17"/>
            <p:cNvSpPr>
              <a:spLocks noChangeArrowheads="1"/>
            </p:cNvSpPr>
            <p:nvPr/>
          </p:nvSpPr>
          <p:spPr bwMode="auto">
            <a:xfrm>
              <a:off x="4732" y="1617"/>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rPr>
                <a:t>被动打开</a:t>
              </a:r>
              <a:endPar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sp>
          <p:nvSpPr>
            <p:cNvPr id="22" name="Freeform 18"/>
            <p:cNvSpPr/>
            <p:nvPr/>
          </p:nvSpPr>
          <p:spPr bwMode="auto">
            <a:xfrm>
              <a:off x="4550" y="1301"/>
              <a:ext cx="870" cy="592"/>
            </a:xfrm>
            <a:custGeom>
              <a:avLst/>
              <a:gdLst>
                <a:gd name="T0" fmla="*/ 0 w 792"/>
                <a:gd name="T1" fmla="*/ 0 h 487"/>
                <a:gd name="T2" fmla="*/ 870 w 792"/>
                <a:gd name="T3" fmla="*/ 5 h 487"/>
                <a:gd name="T4" fmla="*/ 870 w 792"/>
                <a:gd name="T5" fmla="*/ 592 h 487"/>
                <a:gd name="T6" fmla="*/ 201 w 792"/>
                <a:gd name="T7" fmla="*/ 583 h 4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 h="487">
                  <a:moveTo>
                    <a:pt x="0" y="0"/>
                  </a:moveTo>
                  <a:lnTo>
                    <a:pt x="792" y="4"/>
                  </a:lnTo>
                  <a:lnTo>
                    <a:pt x="792" y="487"/>
                  </a:lnTo>
                  <a:lnTo>
                    <a:pt x="183" y="480"/>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grpSp>
      <p:pic>
        <p:nvPicPr>
          <p:cNvPr id="23" name="Picture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132334" y="1779588"/>
            <a:ext cx="5016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20"/>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231384" y="1779588"/>
            <a:ext cx="5016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Rectangle 21"/>
          <p:cNvSpPr>
            <a:spLocks noChangeArrowheads="1"/>
          </p:cNvSpPr>
          <p:nvPr/>
        </p:nvSpPr>
        <p:spPr bwMode="auto">
          <a:xfrm>
            <a:off x="2556197" y="1779588"/>
            <a:ext cx="36869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2000" b="1" i="0" u="none" strike="noStrike" kern="0" cap="none" spc="0" normalizeH="0" baseline="0" noProof="0" dirty="0">
                <a:ln>
                  <a:noFill/>
                </a:ln>
                <a:solidFill>
                  <a:srgbClr val="3333CC"/>
                </a:solidFill>
                <a:effectLst/>
                <a:uLnTx/>
                <a:uFillTx/>
                <a:latin typeface="+mn-lt"/>
                <a:ea typeface="黑体" panose="02010609060101010101" pitchFamily="2" charset="-122"/>
              </a:rPr>
              <a:t>A</a:t>
            </a:r>
            <a:endParaRPr kumimoji="0" lang="en-US" altLang="zh-CN" sz="2000" b="1" i="0" u="none" strike="noStrike" kern="0" cap="none" spc="0" normalizeH="0" baseline="0" noProof="0" dirty="0">
              <a:ln>
                <a:noFill/>
              </a:ln>
              <a:solidFill>
                <a:srgbClr val="3333CC"/>
              </a:solidFill>
              <a:effectLst/>
              <a:uLnTx/>
              <a:uFillTx/>
              <a:latin typeface="+mn-lt"/>
              <a:ea typeface="黑体" panose="02010609060101010101" pitchFamily="2" charset="-122"/>
            </a:endParaRPr>
          </a:p>
        </p:txBody>
      </p:sp>
      <p:sp>
        <p:nvSpPr>
          <p:cNvPr id="26" name="Rectangle 22"/>
          <p:cNvSpPr>
            <a:spLocks noChangeArrowheads="1"/>
          </p:cNvSpPr>
          <p:nvPr/>
        </p:nvSpPr>
        <p:spPr bwMode="auto">
          <a:xfrm>
            <a:off x="6998022" y="1779588"/>
            <a:ext cx="36869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2000" b="1" i="0" u="none" strike="noStrike" kern="0" cap="none" spc="0" normalizeH="0" baseline="0" noProof="0">
                <a:ln>
                  <a:noFill/>
                </a:ln>
                <a:solidFill>
                  <a:srgbClr val="3333CC"/>
                </a:solidFill>
                <a:effectLst/>
                <a:uLnTx/>
                <a:uFillTx/>
                <a:latin typeface="+mn-lt"/>
                <a:ea typeface="黑体" panose="02010609060101010101" pitchFamily="2" charset="-122"/>
              </a:rPr>
              <a:t>B</a:t>
            </a:r>
            <a:endParaRPr kumimoji="0" lang="en-US" altLang="zh-CN" sz="20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sp>
        <p:nvSpPr>
          <p:cNvPr id="27" name="Rectangle 23"/>
          <p:cNvSpPr>
            <a:spLocks noChangeArrowheads="1"/>
          </p:cNvSpPr>
          <p:nvPr/>
        </p:nvSpPr>
        <p:spPr bwMode="auto">
          <a:xfrm>
            <a:off x="2051372" y="1425575"/>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dirty="0">
                <a:ln>
                  <a:noFill/>
                </a:ln>
                <a:solidFill>
                  <a:srgbClr val="3333CC"/>
                </a:solidFill>
                <a:effectLst/>
                <a:uLnTx/>
                <a:uFillTx/>
                <a:latin typeface="+mn-lt"/>
                <a:ea typeface="黑体" panose="02010609060101010101" pitchFamily="2" charset="-122"/>
              </a:rPr>
              <a:t>客户</a:t>
            </a:r>
            <a:endParaRPr kumimoji="0" lang="zh-CN" altLang="en-US" sz="1800" b="1" i="0" u="none" strike="noStrike" kern="0" cap="none" spc="0" normalizeH="0" baseline="0" noProof="0" dirty="0">
              <a:ln>
                <a:noFill/>
              </a:ln>
              <a:solidFill>
                <a:srgbClr val="3333CC"/>
              </a:solidFill>
              <a:effectLst/>
              <a:uLnTx/>
              <a:uFillTx/>
              <a:latin typeface="+mn-lt"/>
              <a:ea typeface="黑体" panose="02010609060101010101" pitchFamily="2" charset="-122"/>
            </a:endParaRPr>
          </a:p>
        </p:txBody>
      </p:sp>
      <p:sp>
        <p:nvSpPr>
          <p:cNvPr id="28" name="Rectangle 24"/>
          <p:cNvSpPr>
            <a:spLocks noChangeArrowheads="1"/>
          </p:cNvSpPr>
          <p:nvPr/>
        </p:nvSpPr>
        <p:spPr bwMode="auto">
          <a:xfrm>
            <a:off x="7047234" y="1425575"/>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rPr>
              <a:t>服务器</a:t>
            </a:r>
            <a:endPar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sp>
        <p:nvSpPr>
          <p:cNvPr id="30" name="Text Box 26"/>
          <p:cNvSpPr txBox="1">
            <a:spLocks noChangeArrowheads="1"/>
          </p:cNvSpPr>
          <p:nvPr/>
        </p:nvSpPr>
        <p:spPr bwMode="auto">
          <a:xfrm>
            <a:off x="1217934" y="5068341"/>
            <a:ext cx="8050602" cy="1384995"/>
          </a:xfrm>
          <a:prstGeom prst="rect">
            <a:avLst/>
          </a:prstGeom>
          <a:solidFill>
            <a:srgbClr val="FFFF99"/>
          </a:solidFill>
          <a:ln w="9525">
            <a:solidFill>
              <a:srgbClr val="3333CC"/>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A </a:t>
            </a:r>
            <a:r>
              <a:rPr kumimoji="0" lang="zh-CN" altLang="en-US"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的 </a:t>
            </a:r>
            <a:r>
              <a:rPr kumimoji="0" lang="en-US" altLang="zh-CN"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TCP </a:t>
            </a:r>
            <a:r>
              <a:rPr kumimoji="0" lang="zh-CN" altLang="en-US"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向 </a:t>
            </a:r>
            <a:r>
              <a:rPr kumimoji="0" lang="en-US" altLang="zh-CN"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B </a:t>
            </a:r>
            <a:r>
              <a:rPr kumimoji="0" lang="zh-CN" altLang="en-US"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发出连接请求报文段，其首部中的</a:t>
            </a:r>
            <a:endParaRPr kumimoji="0" lang="zh-CN" altLang="en-US"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endParaRPr>
          </a:p>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同步位 </a:t>
            </a:r>
            <a:r>
              <a:rPr kumimoji="0" lang="en-US" altLang="zh-CN"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SYN = 1</a:t>
            </a:r>
            <a:r>
              <a:rPr kumimoji="0" lang="zh-CN" altLang="en-US"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，并选择序号 </a:t>
            </a:r>
            <a:r>
              <a:rPr kumimoji="0" lang="en-US" altLang="zh-CN" sz="2800" b="1" i="0" u="none" strike="noStrike" kern="0" cap="none" spc="0" normalizeH="0" baseline="0" noProof="0" dirty="0" err="1">
                <a:ln>
                  <a:noFill/>
                </a:ln>
                <a:solidFill>
                  <a:srgbClr val="000099"/>
                </a:solidFill>
                <a:effectLst/>
                <a:uLnTx/>
                <a:uFillTx/>
                <a:latin typeface="Arial" panose="020B0604020202020204" pitchFamily="34" charset="0"/>
                <a:ea typeface="黑体" panose="02010609060101010101" pitchFamily="2" charset="-122"/>
              </a:rPr>
              <a:t>seq</a:t>
            </a:r>
            <a:r>
              <a:rPr kumimoji="0" lang="en-US" altLang="zh-CN"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 = x</a:t>
            </a:r>
            <a:r>
              <a:rPr kumimoji="0" lang="zh-CN" altLang="en-US"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，表明传送</a:t>
            </a:r>
            <a:endParaRPr kumimoji="0" lang="zh-CN" altLang="en-US"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endParaRPr>
          </a:p>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数据时的第一个数据字节的序号是 </a:t>
            </a:r>
            <a:r>
              <a:rPr kumimoji="0" lang="en-US" altLang="zh-CN"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x</a:t>
            </a:r>
            <a:r>
              <a:rPr kumimoji="0" lang="zh-CN" altLang="en-US" sz="2800" b="1" i="0" u="none" strike="noStrike" kern="0" cap="none" spc="0" normalizeH="0" baseline="0" noProof="0" dirty="0" smtClean="0">
                <a:ln>
                  <a:noFill/>
                </a:ln>
                <a:solidFill>
                  <a:srgbClr val="000099"/>
                </a:solidFill>
                <a:effectLst/>
                <a:uLnTx/>
                <a:uFillTx/>
                <a:latin typeface="Arial" panose="020B0604020202020204" pitchFamily="34" charset="0"/>
                <a:ea typeface="黑体" panose="02010609060101010101" pitchFamily="2" charset="-122"/>
              </a:rPr>
              <a:t>。</a:t>
            </a:r>
            <a:endParaRPr kumimoji="0" lang="zh-CN" altLang="en-US"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endParaRPr>
          </a:p>
        </p:txBody>
      </p:sp>
      <p:sp>
        <p:nvSpPr>
          <p:cNvPr id="31" name="Text Box 48"/>
          <p:cNvSpPr txBox="1">
            <a:spLocks noChangeArrowheads="1"/>
          </p:cNvSpPr>
          <p:nvPr/>
        </p:nvSpPr>
        <p:spPr bwMode="auto">
          <a:xfrm>
            <a:off x="992559" y="116632"/>
            <a:ext cx="8041781" cy="646331"/>
          </a:xfrm>
          <a:prstGeom prst="rect">
            <a:avLst/>
          </a:prstGeom>
          <a:solidFill>
            <a:srgbClr val="FFFF99"/>
          </a:solidFill>
          <a:ln w="9525">
            <a:solidFill>
              <a:srgbClr val="3333CC"/>
            </a:solidFill>
            <a:miter lim="800000"/>
          </a:ln>
          <a:effectLst>
            <a:outerShdw dist="35921" dir="2700000" algn="ctr" rotWithShape="0">
              <a:srgbClr val="1C1C1C"/>
            </a:outerShdw>
          </a:effectLst>
        </p:spPr>
        <p:txBody>
          <a:bodyPr wrap="squar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6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TCP </a:t>
            </a:r>
            <a:r>
              <a:rPr kumimoji="0" lang="zh-CN" altLang="en-US" sz="36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的连接建立：</a:t>
            </a:r>
            <a:r>
              <a:rPr kumimoji="0" lang="zh-CN" altLang="en-US" sz="3600" kern="0" dirty="0">
                <a:solidFill>
                  <a:srgbClr val="000099"/>
                </a:solidFill>
                <a:latin typeface="Arial" panose="020B0604020202020204" pitchFamily="34" charset="0"/>
                <a:ea typeface="黑体" panose="02010609060101010101" pitchFamily="2" charset="-122"/>
              </a:rPr>
              <a:t>采用</a:t>
            </a:r>
            <a:r>
              <a:rPr kumimoji="0" lang="zh-CN" altLang="zh-CN" sz="3600" kern="0" dirty="0">
                <a:solidFill>
                  <a:srgbClr val="FF0000"/>
                </a:solidFill>
                <a:latin typeface="Arial" panose="020B0604020202020204" pitchFamily="34" charset="0"/>
                <a:ea typeface="黑体" panose="02010609060101010101" pitchFamily="2" charset="-122"/>
              </a:rPr>
              <a:t>三报文</a:t>
            </a:r>
            <a:r>
              <a:rPr kumimoji="0" lang="zh-CN" altLang="zh-CN" sz="3600" kern="0" dirty="0" smtClean="0">
                <a:solidFill>
                  <a:srgbClr val="FF0000"/>
                </a:solidFill>
                <a:latin typeface="Arial" panose="020B0604020202020204" pitchFamily="34" charset="0"/>
                <a:ea typeface="黑体" panose="02010609060101010101" pitchFamily="2" charset="-122"/>
              </a:rPr>
              <a:t>握手</a:t>
            </a:r>
            <a:endParaRPr kumimoji="0" lang="zh-CN" altLang="en-US" sz="3600" kern="0" dirty="0">
              <a:solidFill>
                <a:srgbClr val="FF0000"/>
              </a:solidFill>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10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1000"/>
                                        <p:tgtEl>
                                          <p:spTgt spid="17"/>
                                        </p:tgtEl>
                                      </p:cBhvr>
                                    </p:animEffect>
                                  </p:childTnLst>
                                </p:cTn>
                              </p:par>
                            </p:childTnLst>
                          </p:cTn>
                        </p:par>
                        <p:par>
                          <p:cTn id="13" fill="hold">
                            <p:stCondLst>
                              <p:cond delay="1000"/>
                            </p:stCondLst>
                            <p:childTnLst>
                              <p:par>
                                <p:cTn id="14" presetID="1" presetClass="entr" presetSubtype="0" fill="hold" grpId="0" nodeType="afterEffect">
                                  <p:stCondLst>
                                    <p:cond delay="0"/>
                                  </p:stCondLst>
                                  <p:childTnLst>
                                    <p:set>
                                      <p:cBhvr>
                                        <p:cTn id="15" dur="1" fill="hold">
                                          <p:stCondLst>
                                            <p:cond delay="0"/>
                                          </p:stCondLst>
                                        </p:cTn>
                                        <p:tgtEl>
                                          <p:spTgt spid="30"/>
                                        </p:tgtEl>
                                        <p:attrNameLst>
                                          <p:attrName>style.visibility</p:attrName>
                                        </p:attrNameLst>
                                      </p:cBhvr>
                                      <p:to>
                                        <p:strVal val="visible"/>
                                      </p:to>
                                    </p:set>
                                  </p:childTnLst>
                                </p:cTn>
                              </p:par>
                            </p:childTnLst>
                          </p:cTn>
                        </p:par>
                        <p:par>
                          <p:cTn id="16" fill="hold">
                            <p:stCondLst>
                              <p:cond delay="1000"/>
                            </p:stCondLst>
                            <p:childTnLst>
                              <p:par>
                                <p:cTn id="17" presetID="22" presetClass="entr" presetSubtype="8" fill="hold" nodeType="afterEffect">
                                  <p:stCondLst>
                                    <p:cond delay="200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p:nvPr/>
        </p:nvGrpSpPr>
        <p:grpSpPr bwMode="auto">
          <a:xfrm>
            <a:off x="2770063" y="2997200"/>
            <a:ext cx="4248150" cy="3441700"/>
            <a:chOff x="1474" y="1888"/>
            <a:chExt cx="2676" cy="2432"/>
          </a:xfrm>
        </p:grpSpPr>
        <p:sp>
          <p:nvSpPr>
            <p:cNvPr id="5" name="Line 3"/>
            <p:cNvSpPr>
              <a:spLocks noChangeShapeType="1"/>
            </p:cNvSpPr>
            <p:nvPr/>
          </p:nvSpPr>
          <p:spPr bwMode="auto">
            <a:xfrm>
              <a:off x="1474" y="1888"/>
              <a:ext cx="0" cy="2432"/>
            </a:xfrm>
            <a:prstGeom prst="line">
              <a:avLst/>
            </a:prstGeom>
            <a:noFill/>
            <a:ln w="28575">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 name="Line 4"/>
            <p:cNvSpPr>
              <a:spLocks noChangeShapeType="1"/>
            </p:cNvSpPr>
            <p:nvPr/>
          </p:nvSpPr>
          <p:spPr bwMode="auto">
            <a:xfrm>
              <a:off x="4150" y="1888"/>
              <a:ext cx="0" cy="2432"/>
            </a:xfrm>
            <a:prstGeom prst="line">
              <a:avLst/>
            </a:prstGeom>
            <a:noFill/>
            <a:ln w="28575">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7" name="Group 6"/>
          <p:cNvGrpSpPr/>
          <p:nvPr/>
        </p:nvGrpSpPr>
        <p:grpSpPr bwMode="auto">
          <a:xfrm>
            <a:off x="2843088" y="3005141"/>
            <a:ext cx="4111625" cy="801688"/>
            <a:chOff x="1520" y="1893"/>
            <a:chExt cx="2590" cy="505"/>
          </a:xfrm>
        </p:grpSpPr>
        <p:sp>
          <p:nvSpPr>
            <p:cNvPr id="8" name="Rectangle 7"/>
            <p:cNvSpPr>
              <a:spLocks noChangeArrowheads="1"/>
            </p:cNvSpPr>
            <p:nvPr/>
          </p:nvSpPr>
          <p:spPr bwMode="auto">
            <a:xfrm rot="665985">
              <a:off x="2094" y="1905"/>
              <a:ext cx="1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2000" b="1" i="0" u="none" strike="noStrike" kern="0" cap="none" spc="0" normalizeH="0" baseline="0" noProof="0" dirty="0">
                  <a:ln>
                    <a:noFill/>
                  </a:ln>
                  <a:solidFill>
                    <a:srgbClr val="3333CC"/>
                  </a:solidFill>
                  <a:effectLst/>
                  <a:uLnTx/>
                  <a:uFillTx/>
                  <a:latin typeface="+mn-lt"/>
                  <a:ea typeface="黑体" panose="02010609060101010101" pitchFamily="2" charset="-122"/>
                </a:rPr>
                <a:t>SYN = 1, </a:t>
              </a:r>
              <a:r>
                <a:rPr kumimoji="0" lang="en-US" altLang="zh-CN" sz="2000" b="1" i="0" u="none" strike="noStrike" kern="0" cap="none" spc="0" normalizeH="0" baseline="0" noProof="0" dirty="0" err="1">
                  <a:ln>
                    <a:noFill/>
                  </a:ln>
                  <a:solidFill>
                    <a:srgbClr val="3333CC"/>
                  </a:solidFill>
                  <a:effectLst/>
                  <a:uLnTx/>
                  <a:uFillTx/>
                  <a:latin typeface="+mn-lt"/>
                  <a:ea typeface="黑体" panose="02010609060101010101" pitchFamily="2" charset="-122"/>
                </a:rPr>
                <a:t>seq</a:t>
              </a:r>
              <a:r>
                <a:rPr kumimoji="0" lang="en-US" altLang="zh-CN" sz="2000" b="1" i="0" u="none" strike="noStrike" kern="0" cap="none" spc="0" normalizeH="0" baseline="0" noProof="0" dirty="0">
                  <a:ln>
                    <a:noFill/>
                  </a:ln>
                  <a:solidFill>
                    <a:srgbClr val="3333CC"/>
                  </a:solidFill>
                  <a:effectLst/>
                  <a:uLnTx/>
                  <a:uFillTx/>
                  <a:latin typeface="+mn-lt"/>
                  <a:ea typeface="黑体" panose="02010609060101010101" pitchFamily="2" charset="-122"/>
                </a:rPr>
                <a:t> = x</a:t>
              </a:r>
              <a:endParaRPr kumimoji="0" lang="en-US" altLang="zh-CN" sz="2000" b="1" i="0" u="none" strike="noStrike" kern="0" cap="none" spc="0" normalizeH="0" baseline="0" noProof="0" dirty="0">
                <a:ln>
                  <a:noFill/>
                </a:ln>
                <a:solidFill>
                  <a:srgbClr val="3333CC"/>
                </a:solidFill>
                <a:effectLst/>
                <a:uLnTx/>
                <a:uFillTx/>
                <a:latin typeface="+mn-lt"/>
                <a:ea typeface="黑体" panose="02010609060101010101" pitchFamily="2" charset="-122"/>
              </a:endParaRPr>
            </a:p>
          </p:txBody>
        </p:sp>
        <p:sp>
          <p:nvSpPr>
            <p:cNvPr id="9" name="Line 8"/>
            <p:cNvSpPr>
              <a:spLocks noChangeShapeType="1"/>
            </p:cNvSpPr>
            <p:nvPr/>
          </p:nvSpPr>
          <p:spPr bwMode="auto">
            <a:xfrm>
              <a:off x="1520" y="1893"/>
              <a:ext cx="2590" cy="505"/>
            </a:xfrm>
            <a:prstGeom prst="line">
              <a:avLst/>
            </a:prstGeom>
            <a:noFill/>
            <a:ln w="5715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grpSp>
      <p:sp>
        <p:nvSpPr>
          <p:cNvPr id="10" name="Rectangle 9"/>
          <p:cNvSpPr>
            <a:spLocks noChangeArrowheads="1"/>
          </p:cNvSpPr>
          <p:nvPr/>
        </p:nvSpPr>
        <p:spPr bwMode="auto">
          <a:xfrm>
            <a:off x="1866776" y="2393950"/>
            <a:ext cx="966787" cy="549275"/>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sp>
        <p:nvSpPr>
          <p:cNvPr id="11" name="Text Box 10"/>
          <p:cNvSpPr txBox="1">
            <a:spLocks noChangeArrowheads="1"/>
          </p:cNvSpPr>
          <p:nvPr/>
        </p:nvSpPr>
        <p:spPr bwMode="auto">
          <a:xfrm>
            <a:off x="1817563" y="2455863"/>
            <a:ext cx="11464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a:r>
              <a:rPr lang="en-US" altLang="zh-CN" sz="1800">
                <a:solidFill>
                  <a:srgbClr val="FFFF99"/>
                </a:solidFill>
                <a:latin typeface="+mn-lt"/>
                <a:ea typeface="黑体" panose="02010609060101010101" pitchFamily="2" charset="-122"/>
              </a:rPr>
              <a:t>CLOSED</a:t>
            </a:r>
            <a:endParaRPr lang="en-US" altLang="zh-CN" sz="1800">
              <a:solidFill>
                <a:srgbClr val="FFFF99"/>
              </a:solidFill>
              <a:latin typeface="+mn-lt"/>
              <a:ea typeface="黑体" panose="02010609060101010101" pitchFamily="2" charset="-122"/>
            </a:endParaRPr>
          </a:p>
        </p:txBody>
      </p:sp>
      <p:sp>
        <p:nvSpPr>
          <p:cNvPr id="12" name="Rectangle 11"/>
          <p:cNvSpPr>
            <a:spLocks noChangeArrowheads="1"/>
          </p:cNvSpPr>
          <p:nvPr/>
        </p:nvSpPr>
        <p:spPr bwMode="auto">
          <a:xfrm>
            <a:off x="6956301" y="2393950"/>
            <a:ext cx="985837" cy="549275"/>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sp>
        <p:nvSpPr>
          <p:cNvPr id="13" name="Text Box 12"/>
          <p:cNvSpPr txBox="1">
            <a:spLocks noChangeArrowheads="1"/>
          </p:cNvSpPr>
          <p:nvPr/>
        </p:nvSpPr>
        <p:spPr bwMode="auto">
          <a:xfrm>
            <a:off x="6916613" y="2455863"/>
            <a:ext cx="11464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a:r>
              <a:rPr lang="en-US" altLang="zh-CN" sz="1800">
                <a:solidFill>
                  <a:srgbClr val="FFFF99"/>
                </a:solidFill>
                <a:latin typeface="+mn-lt"/>
                <a:ea typeface="黑体" panose="02010609060101010101" pitchFamily="2" charset="-122"/>
              </a:rPr>
              <a:t>CLOSED</a:t>
            </a:r>
            <a:endParaRPr lang="en-US" altLang="zh-CN" sz="1800">
              <a:solidFill>
                <a:srgbClr val="FFFF99"/>
              </a:solidFill>
              <a:latin typeface="+mn-lt"/>
              <a:ea typeface="黑体" panose="02010609060101010101" pitchFamily="2" charset="-122"/>
            </a:endParaRPr>
          </a:p>
        </p:txBody>
      </p:sp>
      <p:grpSp>
        <p:nvGrpSpPr>
          <p:cNvPr id="14" name="Group 13"/>
          <p:cNvGrpSpPr/>
          <p:nvPr/>
        </p:nvGrpSpPr>
        <p:grpSpPr bwMode="auto">
          <a:xfrm>
            <a:off x="825376" y="2057400"/>
            <a:ext cx="1320800" cy="947738"/>
            <a:chOff x="249" y="1296"/>
            <a:chExt cx="832" cy="597"/>
          </a:xfrm>
        </p:grpSpPr>
        <p:sp>
          <p:nvSpPr>
            <p:cNvPr id="15" name="Rectangle 14"/>
            <p:cNvSpPr>
              <a:spLocks noChangeArrowheads="1"/>
            </p:cNvSpPr>
            <p:nvPr/>
          </p:nvSpPr>
          <p:spPr bwMode="auto">
            <a:xfrm>
              <a:off x="251" y="1638"/>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rPr>
                <a:t>主动打开</a:t>
              </a:r>
              <a:endPar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sp>
          <p:nvSpPr>
            <p:cNvPr id="16" name="Freeform 15"/>
            <p:cNvSpPr/>
            <p:nvPr/>
          </p:nvSpPr>
          <p:spPr bwMode="auto">
            <a:xfrm>
              <a:off x="249" y="1296"/>
              <a:ext cx="832" cy="597"/>
            </a:xfrm>
            <a:custGeom>
              <a:avLst/>
              <a:gdLst>
                <a:gd name="T0" fmla="*/ 832 w 758"/>
                <a:gd name="T1" fmla="*/ 5 h 491"/>
                <a:gd name="T2" fmla="*/ 0 w 758"/>
                <a:gd name="T3" fmla="*/ 0 h 491"/>
                <a:gd name="T4" fmla="*/ 0 w 758"/>
                <a:gd name="T5" fmla="*/ 597 h 491"/>
                <a:gd name="T6" fmla="*/ 650 w 758"/>
                <a:gd name="T7" fmla="*/ 597 h 4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8" h="491">
                  <a:moveTo>
                    <a:pt x="758" y="4"/>
                  </a:moveTo>
                  <a:lnTo>
                    <a:pt x="0" y="0"/>
                  </a:lnTo>
                  <a:lnTo>
                    <a:pt x="0" y="491"/>
                  </a:lnTo>
                  <a:lnTo>
                    <a:pt x="592" y="491"/>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grpSp>
      <p:grpSp>
        <p:nvGrpSpPr>
          <p:cNvPr id="17" name="Group 16"/>
          <p:cNvGrpSpPr/>
          <p:nvPr/>
        </p:nvGrpSpPr>
        <p:grpSpPr bwMode="auto">
          <a:xfrm>
            <a:off x="7653216" y="2065338"/>
            <a:ext cx="1401763" cy="939800"/>
            <a:chOff x="4550" y="1301"/>
            <a:chExt cx="883" cy="592"/>
          </a:xfrm>
        </p:grpSpPr>
        <p:sp>
          <p:nvSpPr>
            <p:cNvPr id="18" name="Rectangle 17"/>
            <p:cNvSpPr>
              <a:spLocks noChangeArrowheads="1"/>
            </p:cNvSpPr>
            <p:nvPr/>
          </p:nvSpPr>
          <p:spPr bwMode="auto">
            <a:xfrm>
              <a:off x="4732" y="1617"/>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rPr>
                <a:t>被动打开</a:t>
              </a:r>
              <a:endPar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sp>
          <p:nvSpPr>
            <p:cNvPr id="19" name="Freeform 18"/>
            <p:cNvSpPr/>
            <p:nvPr/>
          </p:nvSpPr>
          <p:spPr bwMode="auto">
            <a:xfrm>
              <a:off x="4550" y="1301"/>
              <a:ext cx="870" cy="592"/>
            </a:xfrm>
            <a:custGeom>
              <a:avLst/>
              <a:gdLst>
                <a:gd name="T0" fmla="*/ 0 w 792"/>
                <a:gd name="T1" fmla="*/ 0 h 487"/>
                <a:gd name="T2" fmla="*/ 870 w 792"/>
                <a:gd name="T3" fmla="*/ 5 h 487"/>
                <a:gd name="T4" fmla="*/ 870 w 792"/>
                <a:gd name="T5" fmla="*/ 592 h 487"/>
                <a:gd name="T6" fmla="*/ 201 w 792"/>
                <a:gd name="T7" fmla="*/ 583 h 4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 h="487">
                  <a:moveTo>
                    <a:pt x="0" y="0"/>
                  </a:moveTo>
                  <a:lnTo>
                    <a:pt x="792" y="4"/>
                  </a:lnTo>
                  <a:lnTo>
                    <a:pt x="792" y="487"/>
                  </a:lnTo>
                  <a:lnTo>
                    <a:pt x="183" y="480"/>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grpSp>
      <p:pic>
        <p:nvPicPr>
          <p:cNvPr id="20" name="Picture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100138" y="1779588"/>
            <a:ext cx="5016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20"/>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199188" y="1779588"/>
            <a:ext cx="5016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Rectangle 21"/>
          <p:cNvSpPr>
            <a:spLocks noChangeArrowheads="1"/>
          </p:cNvSpPr>
          <p:nvPr/>
        </p:nvSpPr>
        <p:spPr bwMode="auto">
          <a:xfrm>
            <a:off x="2524001" y="1779588"/>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rPr>
              <a:t>A</a:t>
            </a:r>
            <a:endPar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sp>
        <p:nvSpPr>
          <p:cNvPr id="23" name="Rectangle 22"/>
          <p:cNvSpPr>
            <a:spLocks noChangeArrowheads="1"/>
          </p:cNvSpPr>
          <p:nvPr/>
        </p:nvSpPr>
        <p:spPr bwMode="auto">
          <a:xfrm>
            <a:off x="6965826" y="1779588"/>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rPr>
              <a:t>B</a:t>
            </a:r>
            <a:endPar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sp>
        <p:nvSpPr>
          <p:cNvPr id="24" name="Rectangle 23"/>
          <p:cNvSpPr>
            <a:spLocks noChangeArrowheads="1"/>
          </p:cNvSpPr>
          <p:nvPr/>
        </p:nvSpPr>
        <p:spPr bwMode="auto">
          <a:xfrm>
            <a:off x="2019176" y="1425575"/>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rPr>
              <a:t>客户</a:t>
            </a:r>
            <a:endPar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sp>
        <p:nvSpPr>
          <p:cNvPr id="25" name="Rectangle 24"/>
          <p:cNvSpPr>
            <a:spLocks noChangeArrowheads="1"/>
          </p:cNvSpPr>
          <p:nvPr/>
        </p:nvSpPr>
        <p:spPr bwMode="auto">
          <a:xfrm>
            <a:off x="7015038" y="1425575"/>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rPr>
              <a:t>服务器</a:t>
            </a:r>
            <a:endPar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grpSp>
        <p:nvGrpSpPr>
          <p:cNvPr id="26" name="Group 26"/>
          <p:cNvGrpSpPr/>
          <p:nvPr/>
        </p:nvGrpSpPr>
        <p:grpSpPr bwMode="auto">
          <a:xfrm>
            <a:off x="2501777" y="3881438"/>
            <a:ext cx="4452938" cy="801687"/>
            <a:chOff x="1305" y="2445"/>
            <a:chExt cx="2805" cy="505"/>
          </a:xfrm>
        </p:grpSpPr>
        <p:sp>
          <p:nvSpPr>
            <p:cNvPr id="27" name="Line 27"/>
            <p:cNvSpPr>
              <a:spLocks noChangeShapeType="1"/>
            </p:cNvSpPr>
            <p:nvPr/>
          </p:nvSpPr>
          <p:spPr bwMode="auto">
            <a:xfrm flipH="1">
              <a:off x="1520" y="2445"/>
              <a:ext cx="2590" cy="505"/>
            </a:xfrm>
            <a:prstGeom prst="line">
              <a:avLst/>
            </a:prstGeom>
            <a:noFill/>
            <a:ln w="5715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sp>
          <p:nvSpPr>
            <p:cNvPr id="28" name="Rectangle 28"/>
            <p:cNvSpPr>
              <a:spLocks noChangeArrowheads="1"/>
            </p:cNvSpPr>
            <p:nvPr/>
          </p:nvSpPr>
          <p:spPr bwMode="auto">
            <a:xfrm rot="20990024" flipH="1">
              <a:off x="1305" y="2483"/>
              <a:ext cx="277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marL="0" marR="0" lvl="0" indent="0" algn="ctr" defTabSz="762000" eaLnBrk="0" fontAlgn="auto" latinLnBrk="0" hangingPunct="0">
                <a:lnSpc>
                  <a:spcPct val="100000"/>
                </a:lnSpc>
                <a:spcBef>
                  <a:spcPts val="0"/>
                </a:spcBef>
                <a:spcAft>
                  <a:spcPts val="0"/>
                </a:spcAft>
                <a:buClrTx/>
                <a:buSzTx/>
                <a:buFontTx/>
                <a:buNone/>
                <a:defRPr/>
              </a:pPr>
              <a:r>
                <a:rPr kumimoji="0" lang="en-US" altLang="zh-CN" sz="1600" b="1" i="0" u="none" strike="noStrike" kern="0" cap="none" spc="0" normalizeH="0" baseline="0" noProof="0" dirty="0">
                  <a:ln>
                    <a:noFill/>
                  </a:ln>
                  <a:solidFill>
                    <a:srgbClr val="3333CC"/>
                  </a:solidFill>
                  <a:effectLst/>
                  <a:uLnTx/>
                  <a:uFillTx/>
                  <a:latin typeface="+mn-lt"/>
                  <a:ea typeface="黑体" panose="02010609060101010101" pitchFamily="2" charset="-122"/>
                </a:rPr>
                <a:t>SYN = 1, ACK = 1, </a:t>
              </a:r>
              <a:r>
                <a:rPr kumimoji="0" lang="en-US" altLang="zh-CN" sz="1600" b="1" i="0" u="none" strike="noStrike" kern="0" cap="none" spc="0" normalizeH="0" baseline="0" noProof="0" dirty="0" err="1">
                  <a:ln>
                    <a:noFill/>
                  </a:ln>
                  <a:solidFill>
                    <a:srgbClr val="3333CC"/>
                  </a:solidFill>
                  <a:effectLst/>
                  <a:uLnTx/>
                  <a:uFillTx/>
                  <a:latin typeface="+mn-lt"/>
                  <a:ea typeface="黑体" panose="02010609060101010101" pitchFamily="2" charset="-122"/>
                </a:rPr>
                <a:t>seq</a:t>
              </a:r>
              <a:r>
                <a:rPr kumimoji="0" lang="en-US" altLang="zh-CN" sz="1600" b="1" i="0" u="none" strike="noStrike" kern="0" cap="none" spc="0" normalizeH="0" baseline="0" noProof="0" dirty="0">
                  <a:ln>
                    <a:noFill/>
                  </a:ln>
                  <a:solidFill>
                    <a:srgbClr val="3333CC"/>
                  </a:solidFill>
                  <a:effectLst/>
                  <a:uLnTx/>
                  <a:uFillTx/>
                  <a:latin typeface="+mn-lt"/>
                  <a:ea typeface="黑体" panose="02010609060101010101" pitchFamily="2" charset="-122"/>
                </a:rPr>
                <a:t> = y, </a:t>
              </a:r>
              <a:r>
                <a:rPr kumimoji="0" lang="en-US" altLang="zh-CN" sz="1600" b="1" i="0" u="none" strike="noStrike" kern="0" cap="none" spc="0" normalizeH="0" baseline="0" noProof="0" dirty="0" err="1">
                  <a:ln>
                    <a:noFill/>
                  </a:ln>
                  <a:solidFill>
                    <a:srgbClr val="3333CC"/>
                  </a:solidFill>
                  <a:effectLst/>
                  <a:uLnTx/>
                  <a:uFillTx/>
                  <a:latin typeface="+mn-lt"/>
                  <a:ea typeface="黑体" panose="02010609060101010101" pitchFamily="2" charset="-122"/>
                </a:rPr>
                <a:t>ack</a:t>
              </a:r>
              <a:r>
                <a:rPr kumimoji="0" lang="en-US" altLang="zh-CN" sz="1600" b="1" i="0" u="none" strike="noStrike" kern="0" cap="none" spc="0" normalizeH="0" baseline="0" noProof="0" dirty="0">
                  <a:ln>
                    <a:noFill/>
                  </a:ln>
                  <a:solidFill>
                    <a:srgbClr val="3333CC"/>
                  </a:solidFill>
                  <a:effectLst/>
                  <a:uLnTx/>
                  <a:uFillTx/>
                  <a:latin typeface="+mn-lt"/>
                  <a:ea typeface="黑体" panose="02010609060101010101" pitchFamily="2" charset="-122"/>
                </a:rPr>
                <a:t>= x </a:t>
              </a:r>
              <a:r>
                <a:rPr kumimoji="0" lang="en-US" altLang="zh-CN" sz="1600" b="1" i="0" u="none" strike="noStrike" kern="0" cap="none" spc="0" normalizeH="0" baseline="0" noProof="0" dirty="0">
                  <a:ln>
                    <a:noFill/>
                  </a:ln>
                  <a:solidFill>
                    <a:srgbClr val="3333CC"/>
                  </a:solidFill>
                  <a:effectLst/>
                  <a:uLnTx/>
                  <a:uFillTx/>
                  <a:latin typeface="+mn-lt"/>
                  <a:ea typeface="黑体" panose="02010609060101010101" pitchFamily="2" charset="-122"/>
                  <a:sym typeface="Symbol" panose="05050102010706020507" pitchFamily="18" charset="2"/>
                </a:rPr>
                <a:t> 1</a:t>
              </a:r>
              <a:endParaRPr kumimoji="0" lang="en-US" altLang="zh-CN" sz="1600" b="1" i="0" u="none" strike="noStrike" kern="0" cap="none" spc="0" normalizeH="0" baseline="0" noProof="0" dirty="0">
                <a:ln>
                  <a:noFill/>
                </a:ln>
                <a:solidFill>
                  <a:srgbClr val="3333CC"/>
                </a:solidFill>
                <a:effectLst/>
                <a:uLnTx/>
                <a:uFillTx/>
                <a:latin typeface="+mn-lt"/>
                <a:ea typeface="黑体" panose="02010609060101010101" pitchFamily="2" charset="-122"/>
              </a:endParaRPr>
            </a:p>
          </p:txBody>
        </p:sp>
      </p:grpSp>
      <p:sp>
        <p:nvSpPr>
          <p:cNvPr id="29" name="Text Box 29"/>
          <p:cNvSpPr txBox="1">
            <a:spLocks noChangeArrowheads="1"/>
          </p:cNvSpPr>
          <p:nvPr/>
        </p:nvSpPr>
        <p:spPr bwMode="auto">
          <a:xfrm>
            <a:off x="1041276" y="4932363"/>
            <a:ext cx="8237537" cy="1809750"/>
          </a:xfrm>
          <a:prstGeom prst="rect">
            <a:avLst/>
          </a:prstGeom>
          <a:solidFill>
            <a:srgbClr val="FFFF99"/>
          </a:solidFill>
          <a:ln w="9525">
            <a:solidFill>
              <a:srgbClr val="3333CC"/>
            </a:solidFill>
            <a:miter lim="800000"/>
          </a:ln>
          <a:effectLst>
            <a:outerShdw dist="35921" dir="2700000" algn="ctr" rotWithShape="0">
              <a:srgbClr val="1C1C1C"/>
            </a:outerShdw>
          </a:effec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Char char="•"/>
              <a:defRPr/>
            </a:pPr>
            <a:r>
              <a:rPr kumimoji="0" lang="en-US" altLang="zh-CN"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  B </a:t>
            </a:r>
            <a:r>
              <a:rPr kumimoji="0" lang="zh-CN" altLang="en-US"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的 </a:t>
            </a:r>
            <a:r>
              <a:rPr kumimoji="0" lang="en-US" altLang="zh-CN"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TCP </a:t>
            </a:r>
            <a:r>
              <a:rPr kumimoji="0" lang="zh-CN" altLang="en-US"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收到连接请求报文段后，如同意，则</a:t>
            </a:r>
            <a:endParaRPr kumimoji="0" lang="zh-CN" altLang="en-US"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endParaRPr>
          </a:p>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   发回确认。</a:t>
            </a:r>
            <a:endParaRPr kumimoji="0" lang="zh-CN" altLang="en-US"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endParaRPr>
          </a:p>
          <a:p>
            <a:pPr marL="0" marR="0" lvl="0" indent="0" algn="l" defTabSz="914400" eaLnBrk="1" fontAlgn="auto" latinLnBrk="0" hangingPunct="1">
              <a:lnSpc>
                <a:spcPct val="100000"/>
              </a:lnSpc>
              <a:spcBef>
                <a:spcPts val="0"/>
              </a:spcBef>
              <a:spcAft>
                <a:spcPts val="0"/>
              </a:spcAft>
              <a:buClrTx/>
              <a:buSzTx/>
              <a:buFontTx/>
              <a:buChar char="•"/>
              <a:defRPr/>
            </a:pPr>
            <a:r>
              <a:rPr kumimoji="0" lang="zh-CN" altLang="en-US"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  </a:t>
            </a:r>
            <a:r>
              <a:rPr kumimoji="0" lang="en-US" altLang="zh-CN"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B </a:t>
            </a:r>
            <a:r>
              <a:rPr kumimoji="0" lang="zh-CN" altLang="en-US"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在确认报文段中应使 </a:t>
            </a:r>
            <a:r>
              <a:rPr kumimoji="0" lang="en-US" altLang="zh-CN"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SYN = 1</a:t>
            </a:r>
            <a:r>
              <a:rPr kumimoji="0" lang="zh-CN" altLang="en-US"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，使 </a:t>
            </a:r>
            <a:r>
              <a:rPr kumimoji="0" lang="en-US" altLang="zh-CN"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ACK = 1</a:t>
            </a:r>
            <a:r>
              <a:rPr kumimoji="0" lang="zh-CN" altLang="en-US"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a:t>
            </a:r>
            <a:endParaRPr kumimoji="0" lang="zh-CN" altLang="en-US"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endParaRPr>
          </a:p>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   其确认号</a:t>
            </a:r>
            <a:r>
              <a:rPr kumimoji="0" lang="en-US" altLang="zh-CN" sz="2800" b="1" i="0" u="none" strike="noStrike" kern="0" cap="none" spc="0" normalizeH="0" baseline="0" noProof="0" dirty="0" err="1">
                <a:ln>
                  <a:noFill/>
                </a:ln>
                <a:solidFill>
                  <a:srgbClr val="000099"/>
                </a:solidFill>
                <a:effectLst/>
                <a:uLnTx/>
                <a:uFillTx/>
                <a:latin typeface="Arial" panose="020B0604020202020204" pitchFamily="34" charset="0"/>
                <a:ea typeface="黑体" panose="02010609060101010101" pitchFamily="2" charset="-122"/>
              </a:rPr>
              <a:t>ack</a:t>
            </a:r>
            <a:r>
              <a:rPr kumimoji="0" lang="en-US" altLang="zh-CN"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 = x </a:t>
            </a:r>
            <a:r>
              <a:rPr kumimoji="0" lang="en-US" altLang="zh-CN"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sym typeface="Symbol" panose="05050102010706020507" pitchFamily="18" charset="2"/>
              </a:rPr>
              <a:t></a:t>
            </a:r>
            <a:r>
              <a:rPr kumimoji="0" lang="en-US" altLang="zh-CN"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 1</a:t>
            </a:r>
            <a:r>
              <a:rPr kumimoji="0" lang="zh-CN" altLang="en-US"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，自己选择的序号 </a:t>
            </a:r>
            <a:r>
              <a:rPr kumimoji="0" lang="en-US" altLang="zh-CN" sz="2800" b="1" i="0" u="none" strike="noStrike" kern="0" cap="none" spc="0" normalizeH="0" baseline="0" noProof="0" dirty="0" err="1">
                <a:ln>
                  <a:noFill/>
                </a:ln>
                <a:solidFill>
                  <a:srgbClr val="000099"/>
                </a:solidFill>
                <a:effectLst/>
                <a:uLnTx/>
                <a:uFillTx/>
                <a:latin typeface="Arial" panose="020B0604020202020204" pitchFamily="34" charset="0"/>
                <a:ea typeface="黑体" panose="02010609060101010101" pitchFamily="2" charset="-122"/>
              </a:rPr>
              <a:t>seq</a:t>
            </a:r>
            <a:r>
              <a:rPr kumimoji="0" lang="en-US" altLang="zh-CN"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 = y</a:t>
            </a:r>
            <a:r>
              <a:rPr kumimoji="0" lang="zh-CN" altLang="en-US"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a:t>
            </a:r>
            <a:endParaRPr kumimoji="0" lang="zh-CN" altLang="en-US"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endParaRPr>
          </a:p>
        </p:txBody>
      </p:sp>
      <p:sp>
        <p:nvSpPr>
          <p:cNvPr id="31" name="Text Box 48"/>
          <p:cNvSpPr txBox="1">
            <a:spLocks noChangeArrowheads="1"/>
          </p:cNvSpPr>
          <p:nvPr/>
        </p:nvSpPr>
        <p:spPr bwMode="auto">
          <a:xfrm>
            <a:off x="992559" y="116632"/>
            <a:ext cx="8041781" cy="646331"/>
          </a:xfrm>
          <a:prstGeom prst="rect">
            <a:avLst/>
          </a:prstGeom>
          <a:solidFill>
            <a:srgbClr val="FFFF99"/>
          </a:solidFill>
          <a:ln w="9525">
            <a:solidFill>
              <a:srgbClr val="3333CC"/>
            </a:solidFill>
            <a:miter lim="800000"/>
          </a:ln>
          <a:effectLst>
            <a:outerShdw dist="35921" dir="2700000" algn="ctr" rotWithShape="0">
              <a:srgbClr val="1C1C1C"/>
            </a:outerShdw>
          </a:effectLst>
        </p:spPr>
        <p:txBody>
          <a:bodyPr wrap="squar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6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TCP </a:t>
            </a:r>
            <a:r>
              <a:rPr kumimoji="0" lang="zh-CN" altLang="en-US" sz="36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的连接建立：</a:t>
            </a:r>
            <a:r>
              <a:rPr kumimoji="0" lang="zh-CN" altLang="en-US" sz="3600" kern="0" dirty="0">
                <a:solidFill>
                  <a:srgbClr val="000099"/>
                </a:solidFill>
                <a:latin typeface="Arial" panose="020B0604020202020204" pitchFamily="34" charset="0"/>
                <a:ea typeface="黑体" panose="02010609060101010101" pitchFamily="2" charset="-122"/>
              </a:rPr>
              <a:t>采用</a:t>
            </a:r>
            <a:r>
              <a:rPr kumimoji="0" lang="zh-CN" altLang="zh-CN" sz="3600" kern="0" dirty="0">
                <a:solidFill>
                  <a:srgbClr val="FF0000"/>
                </a:solidFill>
                <a:latin typeface="Arial" panose="020B0604020202020204" pitchFamily="34" charset="0"/>
                <a:ea typeface="黑体" panose="02010609060101010101" pitchFamily="2" charset="-122"/>
              </a:rPr>
              <a:t>三报文</a:t>
            </a:r>
            <a:r>
              <a:rPr kumimoji="0" lang="zh-CN" altLang="zh-CN" sz="3600" kern="0" dirty="0" smtClean="0">
                <a:solidFill>
                  <a:srgbClr val="FF0000"/>
                </a:solidFill>
                <a:latin typeface="Arial" panose="020B0604020202020204" pitchFamily="34" charset="0"/>
                <a:ea typeface="黑体" panose="02010609060101010101" pitchFamily="2" charset="-122"/>
              </a:rPr>
              <a:t>握手</a:t>
            </a:r>
            <a:endParaRPr kumimoji="0" lang="zh-CN" altLang="en-US" sz="3600" kern="0" dirty="0">
              <a:solidFill>
                <a:srgbClr val="FF0000"/>
              </a:solidFill>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par>
                          <p:cTn id="7" fill="hold">
                            <p:stCondLst>
                              <p:cond delay="0"/>
                            </p:stCondLst>
                            <p:childTnLst>
                              <p:par>
                                <p:cTn id="8" presetID="22" presetClass="entr" presetSubtype="2" fill="hold" nodeType="afterEffect">
                                  <p:stCondLst>
                                    <p:cond delay="2000"/>
                                  </p:stCondLst>
                                  <p:childTnLst>
                                    <p:set>
                                      <p:cBhvr>
                                        <p:cTn id="9" dur="1" fill="hold">
                                          <p:stCondLst>
                                            <p:cond delay="0"/>
                                          </p:stCondLst>
                                        </p:cTn>
                                        <p:tgtEl>
                                          <p:spTgt spid="26"/>
                                        </p:tgtEl>
                                        <p:attrNameLst>
                                          <p:attrName>style.visibility</p:attrName>
                                        </p:attrNameLst>
                                      </p:cBhvr>
                                      <p:to>
                                        <p:strVal val="visible"/>
                                      </p:to>
                                    </p:set>
                                    <p:animEffect transition="in" filter="wipe(right)">
                                      <p:cBhvr>
                                        <p:cTn id="10"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p:nvPr/>
        </p:nvGrpSpPr>
        <p:grpSpPr bwMode="auto">
          <a:xfrm>
            <a:off x="2783656" y="2997200"/>
            <a:ext cx="4248150" cy="3441700"/>
            <a:chOff x="1474" y="1888"/>
            <a:chExt cx="2676" cy="2432"/>
          </a:xfrm>
        </p:grpSpPr>
        <p:sp>
          <p:nvSpPr>
            <p:cNvPr id="5" name="Line 3"/>
            <p:cNvSpPr>
              <a:spLocks noChangeShapeType="1"/>
            </p:cNvSpPr>
            <p:nvPr/>
          </p:nvSpPr>
          <p:spPr bwMode="auto">
            <a:xfrm>
              <a:off x="1474" y="1888"/>
              <a:ext cx="0" cy="2432"/>
            </a:xfrm>
            <a:prstGeom prst="line">
              <a:avLst/>
            </a:prstGeom>
            <a:noFill/>
            <a:ln w="28575">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sp>
          <p:nvSpPr>
            <p:cNvPr id="6" name="Line 4"/>
            <p:cNvSpPr>
              <a:spLocks noChangeShapeType="1"/>
            </p:cNvSpPr>
            <p:nvPr/>
          </p:nvSpPr>
          <p:spPr bwMode="auto">
            <a:xfrm>
              <a:off x="4150" y="1888"/>
              <a:ext cx="0" cy="2432"/>
            </a:xfrm>
            <a:prstGeom prst="line">
              <a:avLst/>
            </a:prstGeom>
            <a:noFill/>
            <a:ln w="28575">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grpSp>
      <p:grpSp>
        <p:nvGrpSpPr>
          <p:cNvPr id="7" name="Group 5"/>
          <p:cNvGrpSpPr/>
          <p:nvPr/>
        </p:nvGrpSpPr>
        <p:grpSpPr bwMode="auto">
          <a:xfrm>
            <a:off x="2856681" y="3005138"/>
            <a:ext cx="4111625" cy="801687"/>
            <a:chOff x="1520" y="1893"/>
            <a:chExt cx="2590" cy="505"/>
          </a:xfrm>
        </p:grpSpPr>
        <p:sp>
          <p:nvSpPr>
            <p:cNvPr id="8" name="Rectangle 6"/>
            <p:cNvSpPr>
              <a:spLocks noChangeArrowheads="1"/>
            </p:cNvSpPr>
            <p:nvPr/>
          </p:nvSpPr>
          <p:spPr bwMode="auto">
            <a:xfrm rot="665985">
              <a:off x="2094" y="1904"/>
              <a:ext cx="161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2000" b="1" i="0" u="none" strike="noStrike" kern="0" cap="none" spc="0" normalizeH="0" baseline="0" noProof="0" dirty="0">
                  <a:ln>
                    <a:noFill/>
                  </a:ln>
                  <a:solidFill>
                    <a:srgbClr val="3333CC"/>
                  </a:solidFill>
                  <a:effectLst/>
                  <a:uLnTx/>
                  <a:uFillTx/>
                  <a:latin typeface="+mn-lt"/>
                  <a:ea typeface="黑体" panose="02010609060101010101" pitchFamily="2" charset="-122"/>
                </a:rPr>
                <a:t>SYN = 1, </a:t>
              </a:r>
              <a:r>
                <a:rPr kumimoji="0" lang="en-US" altLang="zh-CN" sz="2000" b="1" i="0" u="none" strike="noStrike" kern="0" cap="none" spc="0" normalizeH="0" baseline="0" noProof="0" dirty="0" err="1">
                  <a:ln>
                    <a:noFill/>
                  </a:ln>
                  <a:solidFill>
                    <a:srgbClr val="3333CC"/>
                  </a:solidFill>
                  <a:effectLst/>
                  <a:uLnTx/>
                  <a:uFillTx/>
                  <a:latin typeface="+mn-lt"/>
                  <a:ea typeface="黑体" panose="02010609060101010101" pitchFamily="2" charset="-122"/>
                </a:rPr>
                <a:t>seq</a:t>
              </a:r>
              <a:r>
                <a:rPr kumimoji="0" lang="en-US" altLang="zh-CN" sz="2000" b="1" i="0" u="none" strike="noStrike" kern="0" cap="none" spc="0" normalizeH="0" baseline="0" noProof="0" dirty="0">
                  <a:ln>
                    <a:noFill/>
                  </a:ln>
                  <a:solidFill>
                    <a:srgbClr val="3333CC"/>
                  </a:solidFill>
                  <a:effectLst/>
                  <a:uLnTx/>
                  <a:uFillTx/>
                  <a:latin typeface="+mn-lt"/>
                  <a:ea typeface="黑体" panose="02010609060101010101" pitchFamily="2" charset="-122"/>
                </a:rPr>
                <a:t> = x</a:t>
              </a:r>
              <a:endParaRPr kumimoji="0" lang="en-US" altLang="zh-CN" sz="2000" b="1" i="0" u="none" strike="noStrike" kern="0" cap="none" spc="0" normalizeH="0" baseline="0" noProof="0" dirty="0">
                <a:ln>
                  <a:noFill/>
                </a:ln>
                <a:solidFill>
                  <a:srgbClr val="3333CC"/>
                </a:solidFill>
                <a:effectLst/>
                <a:uLnTx/>
                <a:uFillTx/>
                <a:latin typeface="+mn-lt"/>
                <a:ea typeface="黑体" panose="02010609060101010101" pitchFamily="2" charset="-122"/>
              </a:endParaRPr>
            </a:p>
          </p:txBody>
        </p:sp>
        <p:sp>
          <p:nvSpPr>
            <p:cNvPr id="9" name="Line 7"/>
            <p:cNvSpPr>
              <a:spLocks noChangeShapeType="1"/>
            </p:cNvSpPr>
            <p:nvPr/>
          </p:nvSpPr>
          <p:spPr bwMode="auto">
            <a:xfrm>
              <a:off x="1520" y="1893"/>
              <a:ext cx="2590" cy="505"/>
            </a:xfrm>
            <a:prstGeom prst="line">
              <a:avLst/>
            </a:prstGeom>
            <a:noFill/>
            <a:ln w="5715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grpSp>
      <p:grpSp>
        <p:nvGrpSpPr>
          <p:cNvPr id="10" name="Group 8"/>
          <p:cNvGrpSpPr/>
          <p:nvPr/>
        </p:nvGrpSpPr>
        <p:grpSpPr bwMode="auto">
          <a:xfrm>
            <a:off x="2856681" y="4756150"/>
            <a:ext cx="4202113" cy="800100"/>
            <a:chOff x="1520" y="2996"/>
            <a:chExt cx="2647" cy="504"/>
          </a:xfrm>
        </p:grpSpPr>
        <p:sp>
          <p:nvSpPr>
            <p:cNvPr id="11" name="Rectangle 9"/>
            <p:cNvSpPr>
              <a:spLocks noChangeArrowheads="1"/>
            </p:cNvSpPr>
            <p:nvPr/>
          </p:nvSpPr>
          <p:spPr bwMode="auto">
            <a:xfrm rot="649536">
              <a:off x="1856" y="3064"/>
              <a:ext cx="231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dirty="0">
                  <a:ln>
                    <a:noFill/>
                  </a:ln>
                  <a:solidFill>
                    <a:srgbClr val="3333CC"/>
                  </a:solidFill>
                  <a:effectLst/>
                  <a:uLnTx/>
                  <a:uFillTx/>
                  <a:latin typeface="+mn-lt"/>
                  <a:ea typeface="黑体" panose="02010609060101010101" pitchFamily="2" charset="-122"/>
                </a:rPr>
                <a:t>ACK = 1, </a:t>
              </a:r>
              <a:r>
                <a:rPr kumimoji="0" lang="en-US" altLang="zh-CN" sz="1800" b="1" i="0" u="none" strike="noStrike" kern="0" cap="none" spc="0" normalizeH="0" baseline="0" noProof="0" dirty="0" err="1">
                  <a:ln>
                    <a:noFill/>
                  </a:ln>
                  <a:solidFill>
                    <a:srgbClr val="3333CC"/>
                  </a:solidFill>
                  <a:effectLst/>
                  <a:uLnTx/>
                  <a:uFillTx/>
                  <a:latin typeface="+mn-lt"/>
                  <a:ea typeface="黑体" panose="02010609060101010101" pitchFamily="2" charset="-122"/>
                </a:rPr>
                <a:t>seq</a:t>
              </a:r>
              <a:r>
                <a:rPr kumimoji="0" lang="en-US" altLang="zh-CN" sz="1800" b="1" i="0" u="none" strike="noStrike" kern="0" cap="none" spc="0" normalizeH="0" baseline="0" noProof="0" dirty="0">
                  <a:ln>
                    <a:noFill/>
                  </a:ln>
                  <a:solidFill>
                    <a:srgbClr val="3333CC"/>
                  </a:solidFill>
                  <a:effectLst/>
                  <a:uLnTx/>
                  <a:uFillTx/>
                  <a:latin typeface="+mn-lt"/>
                  <a:ea typeface="黑体" panose="02010609060101010101" pitchFamily="2" charset="-122"/>
                </a:rPr>
                <a:t> = x + 1, </a:t>
              </a:r>
              <a:r>
                <a:rPr kumimoji="0" lang="en-US" altLang="zh-CN" sz="1800" b="1" i="0" u="none" strike="noStrike" kern="0" cap="none" spc="0" normalizeH="0" baseline="0" noProof="0" dirty="0" err="1">
                  <a:ln>
                    <a:noFill/>
                  </a:ln>
                  <a:solidFill>
                    <a:srgbClr val="3333CC"/>
                  </a:solidFill>
                  <a:effectLst/>
                  <a:uLnTx/>
                  <a:uFillTx/>
                  <a:latin typeface="+mn-lt"/>
                  <a:ea typeface="黑体" panose="02010609060101010101" pitchFamily="2" charset="-122"/>
                </a:rPr>
                <a:t>ack</a:t>
              </a:r>
              <a:r>
                <a:rPr kumimoji="0" lang="en-US" altLang="zh-CN" sz="1800" b="1" i="0" u="none" strike="noStrike" kern="0" cap="none" spc="0" normalizeH="0" baseline="0" noProof="0" dirty="0">
                  <a:ln>
                    <a:noFill/>
                  </a:ln>
                  <a:solidFill>
                    <a:srgbClr val="3333CC"/>
                  </a:solidFill>
                  <a:effectLst/>
                  <a:uLnTx/>
                  <a:uFillTx/>
                  <a:latin typeface="+mn-lt"/>
                  <a:ea typeface="黑体" panose="02010609060101010101" pitchFamily="2" charset="-122"/>
                </a:rPr>
                <a:t> = y </a:t>
              </a:r>
              <a:r>
                <a:rPr kumimoji="0" lang="en-US" altLang="zh-CN" sz="1800" b="1" i="0" u="none" strike="noStrike" kern="0" cap="none" spc="0" normalizeH="0" baseline="0" noProof="0" dirty="0">
                  <a:ln>
                    <a:noFill/>
                  </a:ln>
                  <a:solidFill>
                    <a:srgbClr val="3333CC"/>
                  </a:solidFill>
                  <a:effectLst/>
                  <a:uLnTx/>
                  <a:uFillTx/>
                  <a:latin typeface="+mn-lt"/>
                  <a:ea typeface="黑体" panose="02010609060101010101" pitchFamily="2" charset="-122"/>
                  <a:sym typeface="Symbol" panose="05050102010706020507" pitchFamily="18" charset="2"/>
                </a:rPr>
                <a:t> 1</a:t>
              </a:r>
              <a:endParaRPr kumimoji="0" lang="en-US" altLang="zh-CN" sz="1800" b="1" i="0" u="none" strike="noStrike" kern="0" cap="none" spc="0" normalizeH="0" baseline="0" noProof="0" dirty="0">
                <a:ln>
                  <a:noFill/>
                </a:ln>
                <a:solidFill>
                  <a:srgbClr val="3333CC"/>
                </a:solidFill>
                <a:effectLst/>
                <a:uLnTx/>
                <a:uFillTx/>
                <a:latin typeface="+mn-lt"/>
                <a:ea typeface="黑体" panose="02010609060101010101" pitchFamily="2" charset="-122"/>
                <a:sym typeface="Symbol" panose="05050102010706020507" pitchFamily="18" charset="2"/>
              </a:endParaRPr>
            </a:p>
          </p:txBody>
        </p:sp>
        <p:sp>
          <p:nvSpPr>
            <p:cNvPr id="12" name="Line 10"/>
            <p:cNvSpPr>
              <a:spLocks noChangeShapeType="1"/>
            </p:cNvSpPr>
            <p:nvPr/>
          </p:nvSpPr>
          <p:spPr bwMode="auto">
            <a:xfrm>
              <a:off x="1520" y="2996"/>
              <a:ext cx="2590" cy="504"/>
            </a:xfrm>
            <a:prstGeom prst="line">
              <a:avLst/>
            </a:prstGeom>
            <a:noFill/>
            <a:ln w="5715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grpSp>
      <p:sp>
        <p:nvSpPr>
          <p:cNvPr id="13" name="Rectangle 11"/>
          <p:cNvSpPr>
            <a:spLocks noChangeArrowheads="1"/>
          </p:cNvSpPr>
          <p:nvPr/>
        </p:nvSpPr>
        <p:spPr bwMode="auto">
          <a:xfrm>
            <a:off x="1880369" y="2393950"/>
            <a:ext cx="966787" cy="549275"/>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sp>
        <p:nvSpPr>
          <p:cNvPr id="14" name="Text Box 12"/>
          <p:cNvSpPr txBox="1">
            <a:spLocks noChangeArrowheads="1"/>
          </p:cNvSpPr>
          <p:nvPr/>
        </p:nvSpPr>
        <p:spPr bwMode="auto">
          <a:xfrm>
            <a:off x="1831156" y="2455863"/>
            <a:ext cx="11464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a:r>
              <a:rPr lang="en-US" altLang="zh-CN" sz="1800">
                <a:solidFill>
                  <a:srgbClr val="FFFF99"/>
                </a:solidFill>
                <a:latin typeface="+mn-lt"/>
                <a:ea typeface="黑体" panose="02010609060101010101" pitchFamily="2" charset="-122"/>
              </a:rPr>
              <a:t>CLOSED</a:t>
            </a:r>
            <a:endParaRPr lang="en-US" altLang="zh-CN" sz="1800">
              <a:solidFill>
                <a:srgbClr val="FFFF99"/>
              </a:solidFill>
              <a:latin typeface="+mn-lt"/>
              <a:ea typeface="黑体" panose="02010609060101010101" pitchFamily="2" charset="-122"/>
            </a:endParaRPr>
          </a:p>
        </p:txBody>
      </p:sp>
      <p:sp>
        <p:nvSpPr>
          <p:cNvPr id="15" name="Rectangle 13"/>
          <p:cNvSpPr>
            <a:spLocks noChangeArrowheads="1"/>
          </p:cNvSpPr>
          <p:nvPr/>
        </p:nvSpPr>
        <p:spPr bwMode="auto">
          <a:xfrm>
            <a:off x="6969894" y="2393950"/>
            <a:ext cx="985837" cy="549275"/>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sp>
        <p:nvSpPr>
          <p:cNvPr id="16" name="Text Box 14"/>
          <p:cNvSpPr txBox="1">
            <a:spLocks noChangeArrowheads="1"/>
          </p:cNvSpPr>
          <p:nvPr/>
        </p:nvSpPr>
        <p:spPr bwMode="auto">
          <a:xfrm>
            <a:off x="6930206" y="2455863"/>
            <a:ext cx="11464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a:r>
              <a:rPr lang="en-US" altLang="zh-CN" sz="1800">
                <a:solidFill>
                  <a:srgbClr val="FFFF99"/>
                </a:solidFill>
                <a:latin typeface="+mn-lt"/>
                <a:ea typeface="黑体" panose="02010609060101010101" pitchFamily="2" charset="-122"/>
              </a:rPr>
              <a:t>CLOSED</a:t>
            </a:r>
            <a:endParaRPr lang="en-US" altLang="zh-CN" sz="1800">
              <a:solidFill>
                <a:srgbClr val="FFFF99"/>
              </a:solidFill>
              <a:latin typeface="+mn-lt"/>
              <a:ea typeface="黑体" panose="02010609060101010101" pitchFamily="2" charset="-122"/>
            </a:endParaRPr>
          </a:p>
        </p:txBody>
      </p:sp>
      <p:grpSp>
        <p:nvGrpSpPr>
          <p:cNvPr id="17" name="Group 15"/>
          <p:cNvGrpSpPr/>
          <p:nvPr/>
        </p:nvGrpSpPr>
        <p:grpSpPr bwMode="auto">
          <a:xfrm>
            <a:off x="838969" y="2057400"/>
            <a:ext cx="1320800" cy="947738"/>
            <a:chOff x="249" y="1296"/>
            <a:chExt cx="832" cy="597"/>
          </a:xfrm>
        </p:grpSpPr>
        <p:sp>
          <p:nvSpPr>
            <p:cNvPr id="18" name="Rectangle 16"/>
            <p:cNvSpPr>
              <a:spLocks noChangeArrowheads="1"/>
            </p:cNvSpPr>
            <p:nvPr/>
          </p:nvSpPr>
          <p:spPr bwMode="auto">
            <a:xfrm>
              <a:off x="251" y="1638"/>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rPr>
                <a:t>主动打开</a:t>
              </a:r>
              <a:endPar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sp>
          <p:nvSpPr>
            <p:cNvPr id="19" name="Freeform 17"/>
            <p:cNvSpPr/>
            <p:nvPr/>
          </p:nvSpPr>
          <p:spPr bwMode="auto">
            <a:xfrm>
              <a:off x="249" y="1296"/>
              <a:ext cx="832" cy="597"/>
            </a:xfrm>
            <a:custGeom>
              <a:avLst/>
              <a:gdLst>
                <a:gd name="T0" fmla="*/ 832 w 758"/>
                <a:gd name="T1" fmla="*/ 5 h 491"/>
                <a:gd name="T2" fmla="*/ 0 w 758"/>
                <a:gd name="T3" fmla="*/ 0 h 491"/>
                <a:gd name="T4" fmla="*/ 0 w 758"/>
                <a:gd name="T5" fmla="*/ 597 h 491"/>
                <a:gd name="T6" fmla="*/ 650 w 758"/>
                <a:gd name="T7" fmla="*/ 597 h 4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8" h="491">
                  <a:moveTo>
                    <a:pt x="758" y="4"/>
                  </a:moveTo>
                  <a:lnTo>
                    <a:pt x="0" y="0"/>
                  </a:lnTo>
                  <a:lnTo>
                    <a:pt x="0" y="491"/>
                  </a:lnTo>
                  <a:lnTo>
                    <a:pt x="592" y="491"/>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grpSp>
      <p:grpSp>
        <p:nvGrpSpPr>
          <p:cNvPr id="20" name="Group 18"/>
          <p:cNvGrpSpPr/>
          <p:nvPr/>
        </p:nvGrpSpPr>
        <p:grpSpPr bwMode="auto">
          <a:xfrm>
            <a:off x="7666809" y="2065338"/>
            <a:ext cx="1401763" cy="939800"/>
            <a:chOff x="4550" y="1301"/>
            <a:chExt cx="883" cy="592"/>
          </a:xfrm>
        </p:grpSpPr>
        <p:sp>
          <p:nvSpPr>
            <p:cNvPr id="21" name="Rectangle 19"/>
            <p:cNvSpPr>
              <a:spLocks noChangeArrowheads="1"/>
            </p:cNvSpPr>
            <p:nvPr/>
          </p:nvSpPr>
          <p:spPr bwMode="auto">
            <a:xfrm>
              <a:off x="4732" y="1617"/>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rPr>
                <a:t>被动打开</a:t>
              </a:r>
              <a:endPar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sp>
          <p:nvSpPr>
            <p:cNvPr id="22" name="Freeform 20"/>
            <p:cNvSpPr/>
            <p:nvPr/>
          </p:nvSpPr>
          <p:spPr bwMode="auto">
            <a:xfrm>
              <a:off x="4550" y="1301"/>
              <a:ext cx="870" cy="592"/>
            </a:xfrm>
            <a:custGeom>
              <a:avLst/>
              <a:gdLst>
                <a:gd name="T0" fmla="*/ 0 w 792"/>
                <a:gd name="T1" fmla="*/ 0 h 487"/>
                <a:gd name="T2" fmla="*/ 870 w 792"/>
                <a:gd name="T3" fmla="*/ 5 h 487"/>
                <a:gd name="T4" fmla="*/ 870 w 792"/>
                <a:gd name="T5" fmla="*/ 592 h 487"/>
                <a:gd name="T6" fmla="*/ 201 w 792"/>
                <a:gd name="T7" fmla="*/ 583 h 4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 h="487">
                  <a:moveTo>
                    <a:pt x="0" y="0"/>
                  </a:moveTo>
                  <a:lnTo>
                    <a:pt x="792" y="4"/>
                  </a:lnTo>
                  <a:lnTo>
                    <a:pt x="792" y="487"/>
                  </a:lnTo>
                  <a:lnTo>
                    <a:pt x="183" y="480"/>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grpSp>
      <p:pic>
        <p:nvPicPr>
          <p:cNvPr id="23" name="Picture 2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113731" y="1779588"/>
            <a:ext cx="5016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2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212781" y="1779588"/>
            <a:ext cx="5016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Rectangle 23"/>
          <p:cNvSpPr>
            <a:spLocks noChangeArrowheads="1"/>
          </p:cNvSpPr>
          <p:nvPr/>
        </p:nvSpPr>
        <p:spPr bwMode="auto">
          <a:xfrm>
            <a:off x="2537594" y="1779588"/>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rPr>
              <a:t>A</a:t>
            </a:r>
            <a:endPar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sp>
        <p:nvSpPr>
          <p:cNvPr id="26" name="Rectangle 24"/>
          <p:cNvSpPr>
            <a:spLocks noChangeArrowheads="1"/>
          </p:cNvSpPr>
          <p:nvPr/>
        </p:nvSpPr>
        <p:spPr bwMode="auto">
          <a:xfrm>
            <a:off x="6979419" y="1779588"/>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rPr>
              <a:t>B</a:t>
            </a:r>
            <a:endPar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sp>
        <p:nvSpPr>
          <p:cNvPr id="27" name="Rectangle 25"/>
          <p:cNvSpPr>
            <a:spLocks noChangeArrowheads="1"/>
          </p:cNvSpPr>
          <p:nvPr/>
        </p:nvSpPr>
        <p:spPr bwMode="auto">
          <a:xfrm>
            <a:off x="2032769" y="1425575"/>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rPr>
              <a:t>客户</a:t>
            </a:r>
            <a:endPar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sp>
        <p:nvSpPr>
          <p:cNvPr id="28" name="Rectangle 26"/>
          <p:cNvSpPr>
            <a:spLocks noChangeArrowheads="1"/>
          </p:cNvSpPr>
          <p:nvPr/>
        </p:nvSpPr>
        <p:spPr bwMode="auto">
          <a:xfrm>
            <a:off x="7028631" y="1425575"/>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rPr>
              <a:t>服务器</a:t>
            </a:r>
            <a:endPar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grpSp>
        <p:nvGrpSpPr>
          <p:cNvPr id="29" name="Group 27"/>
          <p:cNvGrpSpPr/>
          <p:nvPr/>
        </p:nvGrpSpPr>
        <p:grpSpPr bwMode="auto">
          <a:xfrm>
            <a:off x="2810645" y="3881438"/>
            <a:ext cx="4157663" cy="801687"/>
            <a:chOff x="1491" y="2445"/>
            <a:chExt cx="2619" cy="505"/>
          </a:xfrm>
        </p:grpSpPr>
        <p:sp>
          <p:nvSpPr>
            <p:cNvPr id="30" name="Line 28"/>
            <p:cNvSpPr>
              <a:spLocks noChangeShapeType="1"/>
            </p:cNvSpPr>
            <p:nvPr/>
          </p:nvSpPr>
          <p:spPr bwMode="auto">
            <a:xfrm flipH="1">
              <a:off x="1520" y="2445"/>
              <a:ext cx="2590" cy="505"/>
            </a:xfrm>
            <a:prstGeom prst="line">
              <a:avLst/>
            </a:prstGeom>
            <a:noFill/>
            <a:ln w="5715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sp>
          <p:nvSpPr>
            <p:cNvPr id="31" name="Rectangle 29"/>
            <p:cNvSpPr>
              <a:spLocks noChangeArrowheads="1"/>
            </p:cNvSpPr>
            <p:nvPr/>
          </p:nvSpPr>
          <p:spPr bwMode="auto">
            <a:xfrm rot="20990024" flipH="1">
              <a:off x="1491" y="2483"/>
              <a:ext cx="237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defRPr/>
              </a:pPr>
              <a:r>
                <a:rPr kumimoji="0" lang="en-US" altLang="zh-CN" sz="1600" b="1" i="0" u="none" strike="noStrike" kern="0" cap="none" spc="0" normalizeH="0" baseline="0" noProof="0" dirty="0">
                  <a:ln>
                    <a:noFill/>
                  </a:ln>
                  <a:solidFill>
                    <a:srgbClr val="3333CC"/>
                  </a:solidFill>
                  <a:effectLst/>
                  <a:uLnTx/>
                  <a:uFillTx/>
                  <a:latin typeface="+mn-lt"/>
                  <a:ea typeface="黑体" panose="02010609060101010101" pitchFamily="2" charset="-122"/>
                </a:rPr>
                <a:t>SYN = 1, ACK = 1, </a:t>
              </a:r>
              <a:r>
                <a:rPr kumimoji="0" lang="en-US" altLang="zh-CN" sz="1600" b="1" i="0" u="none" strike="noStrike" kern="0" cap="none" spc="0" normalizeH="0" baseline="0" noProof="0" dirty="0" err="1">
                  <a:ln>
                    <a:noFill/>
                  </a:ln>
                  <a:solidFill>
                    <a:srgbClr val="3333CC"/>
                  </a:solidFill>
                  <a:effectLst/>
                  <a:uLnTx/>
                  <a:uFillTx/>
                  <a:latin typeface="+mn-lt"/>
                  <a:ea typeface="黑体" panose="02010609060101010101" pitchFamily="2" charset="-122"/>
                </a:rPr>
                <a:t>seq</a:t>
              </a:r>
              <a:r>
                <a:rPr kumimoji="0" lang="en-US" altLang="zh-CN" sz="1600" b="1" i="0" u="none" strike="noStrike" kern="0" cap="none" spc="0" normalizeH="0" baseline="0" noProof="0" dirty="0">
                  <a:ln>
                    <a:noFill/>
                  </a:ln>
                  <a:solidFill>
                    <a:srgbClr val="3333CC"/>
                  </a:solidFill>
                  <a:effectLst/>
                  <a:uLnTx/>
                  <a:uFillTx/>
                  <a:latin typeface="+mn-lt"/>
                  <a:ea typeface="黑体" panose="02010609060101010101" pitchFamily="2" charset="-122"/>
                </a:rPr>
                <a:t> = y, </a:t>
              </a:r>
              <a:r>
                <a:rPr kumimoji="0" lang="en-US" altLang="zh-CN" sz="1600" b="1" i="0" u="none" strike="noStrike" kern="0" cap="none" spc="0" normalizeH="0" baseline="0" noProof="0" dirty="0" err="1">
                  <a:ln>
                    <a:noFill/>
                  </a:ln>
                  <a:solidFill>
                    <a:srgbClr val="3333CC"/>
                  </a:solidFill>
                  <a:effectLst/>
                  <a:uLnTx/>
                  <a:uFillTx/>
                  <a:latin typeface="+mn-lt"/>
                  <a:ea typeface="黑体" panose="02010609060101010101" pitchFamily="2" charset="-122"/>
                </a:rPr>
                <a:t>ack</a:t>
              </a:r>
              <a:r>
                <a:rPr kumimoji="0" lang="en-US" altLang="zh-CN" sz="1600" b="1" i="0" u="none" strike="noStrike" kern="0" cap="none" spc="0" normalizeH="0" baseline="0" noProof="0" dirty="0">
                  <a:ln>
                    <a:noFill/>
                  </a:ln>
                  <a:solidFill>
                    <a:srgbClr val="3333CC"/>
                  </a:solidFill>
                  <a:effectLst/>
                  <a:uLnTx/>
                  <a:uFillTx/>
                  <a:latin typeface="+mn-lt"/>
                  <a:ea typeface="黑体" panose="02010609060101010101" pitchFamily="2" charset="-122"/>
                </a:rPr>
                <a:t>= x </a:t>
              </a:r>
              <a:r>
                <a:rPr kumimoji="0" lang="en-US" altLang="zh-CN" sz="1600" b="1" i="0" u="none" strike="noStrike" kern="0" cap="none" spc="0" normalizeH="0" baseline="0" noProof="0" dirty="0">
                  <a:ln>
                    <a:noFill/>
                  </a:ln>
                  <a:solidFill>
                    <a:srgbClr val="3333CC"/>
                  </a:solidFill>
                  <a:effectLst/>
                  <a:uLnTx/>
                  <a:uFillTx/>
                  <a:latin typeface="+mn-lt"/>
                  <a:ea typeface="黑体" panose="02010609060101010101" pitchFamily="2" charset="-122"/>
                  <a:sym typeface="Symbol" panose="05050102010706020507" pitchFamily="18" charset="2"/>
                </a:rPr>
                <a:t> 1</a:t>
              </a:r>
              <a:endParaRPr kumimoji="0" lang="en-US" altLang="zh-CN" sz="1600" b="1" i="0" u="none" strike="noStrike" kern="0" cap="none" spc="0" normalizeH="0" baseline="0" noProof="0" dirty="0">
                <a:ln>
                  <a:noFill/>
                </a:ln>
                <a:solidFill>
                  <a:srgbClr val="3333CC"/>
                </a:solidFill>
                <a:effectLst/>
                <a:uLnTx/>
                <a:uFillTx/>
                <a:latin typeface="+mn-lt"/>
                <a:ea typeface="黑体" panose="02010609060101010101" pitchFamily="2" charset="-122"/>
              </a:endParaRPr>
            </a:p>
          </p:txBody>
        </p:sp>
      </p:grpSp>
      <p:sp>
        <p:nvSpPr>
          <p:cNvPr id="32" name="Text Box 30"/>
          <p:cNvSpPr txBox="1">
            <a:spLocks noChangeArrowheads="1"/>
          </p:cNvSpPr>
          <p:nvPr/>
        </p:nvSpPr>
        <p:spPr bwMode="auto">
          <a:xfrm>
            <a:off x="906785" y="44450"/>
            <a:ext cx="8294687" cy="1296988"/>
          </a:xfrm>
          <a:prstGeom prst="rect">
            <a:avLst/>
          </a:prstGeom>
          <a:solidFill>
            <a:srgbClr val="FFFF99"/>
          </a:solidFill>
          <a:ln w="9525">
            <a:solidFill>
              <a:srgbClr val="3333CC"/>
            </a:solidFill>
            <a:miter lim="800000"/>
          </a:ln>
          <a:effectLst>
            <a:outerShdw dist="35921" dir="2700000" algn="ctr" rotWithShape="0">
              <a:srgbClr val="1C1C1C"/>
            </a:outerShdw>
          </a:effectLst>
        </p:spPr>
        <p:txBody>
          <a:bodyPr>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just" defTabSz="914400" eaLnBrk="1" fontAlgn="auto" latinLnBrk="0" hangingPunct="1">
              <a:lnSpc>
                <a:spcPct val="90000"/>
              </a:lnSpc>
              <a:spcBef>
                <a:spcPts val="0"/>
              </a:spcBef>
              <a:spcAft>
                <a:spcPts val="0"/>
              </a:spcAft>
              <a:buClrTx/>
              <a:buSzTx/>
              <a:buFontTx/>
              <a:buChar char="•"/>
              <a:defRPr/>
            </a:pPr>
            <a:r>
              <a:rPr kumimoji="0" lang="en-US" altLang="zh-CN" sz="2800" b="1" i="0" u="none" strike="noStrike" kern="0" cap="none" spc="0" normalizeH="0" baseline="0" noProof="0">
                <a:ln>
                  <a:noFill/>
                </a:ln>
                <a:solidFill>
                  <a:srgbClr val="000099"/>
                </a:solidFill>
                <a:effectLst/>
                <a:uLnTx/>
                <a:uFillTx/>
                <a:latin typeface="Arial" panose="020B0604020202020204" pitchFamily="34" charset="0"/>
                <a:ea typeface="黑体" panose="02010609060101010101" pitchFamily="2" charset="-122"/>
              </a:rPr>
              <a:t>  A </a:t>
            </a:r>
            <a:r>
              <a:rPr kumimoji="0" lang="zh-CN" altLang="en-US" sz="2800" b="1" i="0" u="none" strike="noStrike" kern="0" cap="none" spc="0" normalizeH="0" baseline="0" noProof="0">
                <a:ln>
                  <a:noFill/>
                </a:ln>
                <a:solidFill>
                  <a:srgbClr val="000099"/>
                </a:solidFill>
                <a:effectLst/>
                <a:uLnTx/>
                <a:uFillTx/>
                <a:latin typeface="Arial" panose="020B0604020202020204" pitchFamily="34" charset="0"/>
                <a:ea typeface="黑体" panose="02010609060101010101" pitchFamily="2" charset="-122"/>
              </a:rPr>
              <a:t>收到此报文段后向 </a:t>
            </a:r>
            <a:r>
              <a:rPr kumimoji="0" lang="en-US" altLang="zh-CN" sz="2800" b="1" i="0" u="none" strike="noStrike" kern="0" cap="none" spc="0" normalizeH="0" baseline="0" noProof="0">
                <a:ln>
                  <a:noFill/>
                </a:ln>
                <a:solidFill>
                  <a:srgbClr val="000099"/>
                </a:solidFill>
                <a:effectLst/>
                <a:uLnTx/>
                <a:uFillTx/>
                <a:latin typeface="Arial" panose="020B0604020202020204" pitchFamily="34" charset="0"/>
                <a:ea typeface="黑体" panose="02010609060101010101" pitchFamily="2" charset="-122"/>
              </a:rPr>
              <a:t>B </a:t>
            </a:r>
            <a:r>
              <a:rPr kumimoji="0" lang="zh-CN" altLang="en-US" sz="2800" b="1" i="0" u="none" strike="noStrike" kern="0" cap="none" spc="0" normalizeH="0" baseline="0" noProof="0">
                <a:ln>
                  <a:noFill/>
                </a:ln>
                <a:solidFill>
                  <a:srgbClr val="000099"/>
                </a:solidFill>
                <a:effectLst/>
                <a:uLnTx/>
                <a:uFillTx/>
                <a:latin typeface="Arial" panose="020B0604020202020204" pitchFamily="34" charset="0"/>
                <a:ea typeface="黑体" panose="02010609060101010101" pitchFamily="2" charset="-122"/>
              </a:rPr>
              <a:t>给出确认，其 </a:t>
            </a:r>
            <a:r>
              <a:rPr kumimoji="0" lang="en-US" altLang="zh-CN" sz="2800" b="1" i="0" u="none" strike="noStrike" kern="0" cap="none" spc="0" normalizeH="0" baseline="0" noProof="0">
                <a:ln>
                  <a:noFill/>
                </a:ln>
                <a:solidFill>
                  <a:srgbClr val="000099"/>
                </a:solidFill>
                <a:effectLst/>
                <a:uLnTx/>
                <a:uFillTx/>
                <a:latin typeface="Arial" panose="020B0604020202020204" pitchFamily="34" charset="0"/>
                <a:ea typeface="黑体" panose="02010609060101010101" pitchFamily="2" charset="-122"/>
              </a:rPr>
              <a:t>ACK = 1</a:t>
            </a:r>
            <a:r>
              <a:rPr kumimoji="0" lang="zh-CN" altLang="en-US" sz="2800" b="1" i="0" u="none" strike="noStrike" kern="0" cap="none" spc="0" normalizeH="0" baseline="0" noProof="0">
                <a:ln>
                  <a:noFill/>
                </a:ln>
                <a:solidFill>
                  <a:srgbClr val="000099"/>
                </a:solidFill>
                <a:effectLst/>
                <a:uLnTx/>
                <a:uFillTx/>
                <a:latin typeface="Arial" panose="020B0604020202020204" pitchFamily="34" charset="0"/>
                <a:ea typeface="黑体" panose="02010609060101010101" pitchFamily="2" charset="-122"/>
              </a:rPr>
              <a:t>，</a:t>
            </a:r>
            <a:endParaRPr kumimoji="0" lang="zh-CN" altLang="en-US" sz="2800" b="1" i="0" u="none" strike="noStrike" kern="0" cap="none" spc="0" normalizeH="0" baseline="0" noProof="0">
              <a:ln>
                <a:noFill/>
              </a:ln>
              <a:solidFill>
                <a:srgbClr val="000099"/>
              </a:solidFill>
              <a:effectLst/>
              <a:uLnTx/>
              <a:uFillTx/>
              <a:latin typeface="Arial" panose="020B0604020202020204" pitchFamily="34" charset="0"/>
              <a:ea typeface="黑体" panose="02010609060101010101" pitchFamily="2" charset="-122"/>
            </a:endParaRPr>
          </a:p>
          <a:p>
            <a:pPr marL="0" marR="0" lvl="0" indent="0" algn="just" defTabSz="914400" eaLnBrk="1" fontAlgn="auto" latinLnBrk="0" hangingPunct="1">
              <a:lnSpc>
                <a:spcPct val="90000"/>
              </a:lnSpc>
              <a:spcBef>
                <a:spcPts val="0"/>
              </a:spcBef>
              <a:spcAft>
                <a:spcPts val="0"/>
              </a:spcAft>
              <a:buClrTx/>
              <a:buSzTx/>
              <a:buFontTx/>
              <a:buNone/>
              <a:defRPr/>
            </a:pPr>
            <a:r>
              <a:rPr kumimoji="0" lang="zh-CN" altLang="en-US" sz="2800" b="1" i="0" u="none" strike="noStrike" kern="0" cap="none" spc="0" normalizeH="0" baseline="0" noProof="0">
                <a:ln>
                  <a:noFill/>
                </a:ln>
                <a:solidFill>
                  <a:srgbClr val="000099"/>
                </a:solidFill>
                <a:effectLst/>
                <a:uLnTx/>
                <a:uFillTx/>
                <a:latin typeface="Arial" panose="020B0604020202020204" pitchFamily="34" charset="0"/>
                <a:ea typeface="黑体" panose="02010609060101010101" pitchFamily="2" charset="-122"/>
              </a:rPr>
              <a:t>   确认号 </a:t>
            </a:r>
            <a:r>
              <a:rPr kumimoji="0" lang="en-US" altLang="zh-CN" sz="2800" b="1" i="0" u="none" strike="noStrike" kern="0" cap="none" spc="0" normalizeH="0" baseline="0" noProof="0">
                <a:ln>
                  <a:noFill/>
                </a:ln>
                <a:solidFill>
                  <a:srgbClr val="000099"/>
                </a:solidFill>
                <a:effectLst/>
                <a:uLnTx/>
                <a:uFillTx/>
                <a:latin typeface="Arial" panose="020B0604020202020204" pitchFamily="34" charset="0"/>
                <a:ea typeface="黑体" panose="02010609060101010101" pitchFamily="2" charset="-122"/>
              </a:rPr>
              <a:t>ack = y </a:t>
            </a:r>
            <a:r>
              <a:rPr kumimoji="0" lang="en-US" altLang="zh-CN" sz="2800" b="1" i="0" u="none" strike="noStrike" kern="0" cap="none" spc="0" normalizeH="0" baseline="0" noProof="0">
                <a:ln>
                  <a:noFill/>
                </a:ln>
                <a:solidFill>
                  <a:srgbClr val="000099"/>
                </a:solidFill>
                <a:effectLst/>
                <a:uLnTx/>
                <a:uFillTx/>
                <a:latin typeface="Arial" panose="020B0604020202020204" pitchFamily="34" charset="0"/>
                <a:ea typeface="黑体" panose="02010609060101010101" pitchFamily="2" charset="-122"/>
                <a:sym typeface="Symbol" panose="05050102010706020507" pitchFamily="18" charset="2"/>
              </a:rPr>
              <a:t></a:t>
            </a:r>
            <a:r>
              <a:rPr kumimoji="0" lang="en-US" altLang="zh-CN" sz="2800" b="1" i="0" u="none" strike="noStrike" kern="0" cap="none" spc="0" normalizeH="0" baseline="0" noProof="0">
                <a:ln>
                  <a:noFill/>
                </a:ln>
                <a:solidFill>
                  <a:srgbClr val="000099"/>
                </a:solidFill>
                <a:effectLst/>
                <a:uLnTx/>
                <a:uFillTx/>
                <a:latin typeface="Arial" panose="020B0604020202020204" pitchFamily="34" charset="0"/>
                <a:ea typeface="黑体" panose="02010609060101010101" pitchFamily="2" charset="-122"/>
              </a:rPr>
              <a:t> 1</a:t>
            </a:r>
            <a:r>
              <a:rPr kumimoji="0" lang="zh-CN" altLang="en-US" sz="2800" b="1" i="0" u="none" strike="noStrike" kern="0" cap="none" spc="0" normalizeH="0" baseline="0" noProof="0">
                <a:ln>
                  <a:noFill/>
                </a:ln>
                <a:solidFill>
                  <a:srgbClr val="000099"/>
                </a:solidFill>
                <a:effectLst/>
                <a:uLnTx/>
                <a:uFillTx/>
                <a:latin typeface="Arial" panose="020B0604020202020204" pitchFamily="34" charset="0"/>
                <a:ea typeface="黑体" panose="02010609060101010101" pitchFamily="2" charset="-122"/>
              </a:rPr>
              <a:t>。</a:t>
            </a:r>
            <a:endParaRPr kumimoji="0" lang="zh-CN" altLang="en-US" sz="2800" b="1" i="0" u="none" strike="noStrike" kern="0" cap="none" spc="0" normalizeH="0" baseline="0" noProof="0">
              <a:ln>
                <a:noFill/>
              </a:ln>
              <a:solidFill>
                <a:srgbClr val="000099"/>
              </a:solidFill>
              <a:effectLst/>
              <a:uLnTx/>
              <a:uFillTx/>
              <a:latin typeface="Arial" panose="020B0604020202020204" pitchFamily="34" charset="0"/>
              <a:ea typeface="黑体" panose="02010609060101010101" pitchFamily="2" charset="-122"/>
            </a:endParaRPr>
          </a:p>
          <a:p>
            <a:pPr marL="0" marR="0" lvl="0" indent="0" algn="just" defTabSz="914400" eaLnBrk="1" fontAlgn="auto" latinLnBrk="0" hangingPunct="1">
              <a:lnSpc>
                <a:spcPct val="100000"/>
              </a:lnSpc>
              <a:spcBef>
                <a:spcPts val="0"/>
              </a:spcBef>
              <a:spcAft>
                <a:spcPts val="0"/>
              </a:spcAft>
              <a:buClrTx/>
              <a:buSzTx/>
              <a:buFontTx/>
              <a:buChar char="•"/>
              <a:defRPr/>
            </a:pPr>
            <a:r>
              <a:rPr kumimoji="0" lang="zh-CN" altLang="en-US" sz="2800" b="1" i="0" u="none" strike="noStrike" kern="0" cap="none" spc="0" normalizeH="0" baseline="0" noProof="0">
                <a:ln>
                  <a:noFill/>
                </a:ln>
                <a:solidFill>
                  <a:srgbClr val="000099"/>
                </a:solidFill>
                <a:effectLst/>
                <a:uLnTx/>
                <a:uFillTx/>
                <a:latin typeface="Arial" panose="020B0604020202020204" pitchFamily="34" charset="0"/>
                <a:ea typeface="黑体" panose="02010609060101010101" pitchFamily="2" charset="-122"/>
              </a:rPr>
              <a:t>  </a:t>
            </a:r>
            <a:r>
              <a:rPr kumimoji="0" lang="en-US" altLang="zh-CN" sz="2800" b="1" i="0" u="none" strike="noStrike" kern="0" cap="none" spc="0" normalizeH="0" baseline="0" noProof="0">
                <a:ln>
                  <a:noFill/>
                </a:ln>
                <a:solidFill>
                  <a:srgbClr val="000099"/>
                </a:solidFill>
                <a:effectLst/>
                <a:uLnTx/>
                <a:uFillTx/>
                <a:latin typeface="Arial" panose="020B0604020202020204" pitchFamily="34" charset="0"/>
                <a:ea typeface="黑体" panose="02010609060101010101" pitchFamily="2" charset="-122"/>
              </a:rPr>
              <a:t>A </a:t>
            </a:r>
            <a:r>
              <a:rPr kumimoji="0" lang="zh-CN" altLang="en-US" sz="2800" b="1" i="0" u="none" strike="noStrike" kern="0" cap="none" spc="0" normalizeH="0" baseline="0" noProof="0">
                <a:ln>
                  <a:noFill/>
                </a:ln>
                <a:solidFill>
                  <a:srgbClr val="000099"/>
                </a:solidFill>
                <a:effectLst/>
                <a:uLnTx/>
                <a:uFillTx/>
                <a:latin typeface="Arial" panose="020B0604020202020204" pitchFamily="34" charset="0"/>
                <a:ea typeface="黑体" panose="02010609060101010101" pitchFamily="2" charset="-122"/>
              </a:rPr>
              <a:t>的 </a:t>
            </a:r>
            <a:r>
              <a:rPr kumimoji="0" lang="en-US" altLang="zh-CN" sz="2800" b="1" i="0" u="none" strike="noStrike" kern="0" cap="none" spc="0" normalizeH="0" baseline="0" noProof="0">
                <a:ln>
                  <a:noFill/>
                </a:ln>
                <a:solidFill>
                  <a:srgbClr val="000099"/>
                </a:solidFill>
                <a:effectLst/>
                <a:uLnTx/>
                <a:uFillTx/>
                <a:latin typeface="Arial" panose="020B0604020202020204" pitchFamily="34" charset="0"/>
                <a:ea typeface="黑体" panose="02010609060101010101" pitchFamily="2" charset="-122"/>
              </a:rPr>
              <a:t>TCP </a:t>
            </a:r>
            <a:r>
              <a:rPr kumimoji="0" lang="zh-CN" altLang="en-US" sz="2800" b="1" i="0" u="none" strike="noStrike" kern="0" cap="none" spc="0" normalizeH="0" baseline="0" noProof="0">
                <a:ln>
                  <a:noFill/>
                </a:ln>
                <a:solidFill>
                  <a:srgbClr val="000099"/>
                </a:solidFill>
                <a:effectLst/>
                <a:uLnTx/>
                <a:uFillTx/>
                <a:latin typeface="Arial" panose="020B0604020202020204" pitchFamily="34" charset="0"/>
                <a:ea typeface="黑体" panose="02010609060101010101" pitchFamily="2" charset="-122"/>
              </a:rPr>
              <a:t>通知上层应用进程，连接已经建立。   </a:t>
            </a:r>
            <a:endParaRPr kumimoji="0" lang="zh-CN" altLang="en-US" sz="2800" b="1" i="0" u="none" strike="noStrike" kern="0" cap="none" spc="0" normalizeH="0" baseline="0" noProof="0">
              <a:ln>
                <a:noFill/>
              </a:ln>
              <a:solidFill>
                <a:srgbClr val="000099"/>
              </a:solidFill>
              <a:effectLst/>
              <a:uLnTx/>
              <a:uFillTx/>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200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p:nvPr/>
        </p:nvGrpSpPr>
        <p:grpSpPr bwMode="auto">
          <a:xfrm>
            <a:off x="2793678" y="2997200"/>
            <a:ext cx="4248150" cy="3441700"/>
            <a:chOff x="1474" y="1888"/>
            <a:chExt cx="2676" cy="2432"/>
          </a:xfrm>
        </p:grpSpPr>
        <p:sp>
          <p:nvSpPr>
            <p:cNvPr id="5" name="Line 3"/>
            <p:cNvSpPr>
              <a:spLocks noChangeShapeType="1"/>
            </p:cNvSpPr>
            <p:nvPr/>
          </p:nvSpPr>
          <p:spPr bwMode="auto">
            <a:xfrm>
              <a:off x="1474" y="1888"/>
              <a:ext cx="0" cy="2432"/>
            </a:xfrm>
            <a:prstGeom prst="line">
              <a:avLst/>
            </a:prstGeom>
            <a:noFill/>
            <a:ln w="28575">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sp>
          <p:nvSpPr>
            <p:cNvPr id="6" name="Line 4"/>
            <p:cNvSpPr>
              <a:spLocks noChangeShapeType="1"/>
            </p:cNvSpPr>
            <p:nvPr/>
          </p:nvSpPr>
          <p:spPr bwMode="auto">
            <a:xfrm>
              <a:off x="4150" y="1888"/>
              <a:ext cx="0" cy="2432"/>
            </a:xfrm>
            <a:prstGeom prst="line">
              <a:avLst/>
            </a:prstGeom>
            <a:noFill/>
            <a:ln w="28575">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grpSp>
      <p:grpSp>
        <p:nvGrpSpPr>
          <p:cNvPr id="7" name="Group 5"/>
          <p:cNvGrpSpPr/>
          <p:nvPr/>
        </p:nvGrpSpPr>
        <p:grpSpPr bwMode="auto">
          <a:xfrm>
            <a:off x="2866703" y="3005141"/>
            <a:ext cx="4111625" cy="801688"/>
            <a:chOff x="1520" y="1893"/>
            <a:chExt cx="2590" cy="505"/>
          </a:xfrm>
        </p:grpSpPr>
        <p:sp>
          <p:nvSpPr>
            <p:cNvPr id="8" name="Rectangle 6"/>
            <p:cNvSpPr>
              <a:spLocks noChangeArrowheads="1"/>
            </p:cNvSpPr>
            <p:nvPr/>
          </p:nvSpPr>
          <p:spPr bwMode="auto">
            <a:xfrm rot="665985">
              <a:off x="2093" y="1917"/>
              <a:ext cx="174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2000" b="1" i="0" u="none" strike="noStrike" kern="0" cap="none" spc="0" normalizeH="0" baseline="0" noProof="0" dirty="0">
                  <a:ln>
                    <a:noFill/>
                  </a:ln>
                  <a:solidFill>
                    <a:srgbClr val="3333CC"/>
                  </a:solidFill>
                  <a:effectLst/>
                  <a:uLnTx/>
                  <a:uFillTx/>
                  <a:latin typeface="+mn-lt"/>
                  <a:ea typeface="黑体" panose="02010609060101010101" pitchFamily="2" charset="-122"/>
                </a:rPr>
                <a:t>SYN = 1, </a:t>
              </a:r>
              <a:r>
                <a:rPr kumimoji="0" lang="en-US" altLang="zh-CN" sz="2000" b="1" i="0" u="none" strike="noStrike" kern="0" cap="none" spc="0" normalizeH="0" baseline="0" noProof="0" dirty="0" err="1">
                  <a:ln>
                    <a:noFill/>
                  </a:ln>
                  <a:solidFill>
                    <a:srgbClr val="3333CC"/>
                  </a:solidFill>
                  <a:effectLst/>
                  <a:uLnTx/>
                  <a:uFillTx/>
                  <a:latin typeface="+mn-lt"/>
                  <a:ea typeface="黑体" panose="02010609060101010101" pitchFamily="2" charset="-122"/>
                </a:rPr>
                <a:t>seq</a:t>
              </a:r>
              <a:r>
                <a:rPr kumimoji="0" lang="en-US" altLang="zh-CN" sz="2000" b="1" i="0" u="none" strike="noStrike" kern="0" cap="none" spc="0" normalizeH="0" baseline="0" noProof="0" dirty="0">
                  <a:ln>
                    <a:noFill/>
                  </a:ln>
                  <a:solidFill>
                    <a:srgbClr val="3333CC"/>
                  </a:solidFill>
                  <a:effectLst/>
                  <a:uLnTx/>
                  <a:uFillTx/>
                  <a:latin typeface="+mn-lt"/>
                  <a:ea typeface="黑体" panose="02010609060101010101" pitchFamily="2" charset="-122"/>
                </a:rPr>
                <a:t> = x</a:t>
              </a:r>
              <a:endParaRPr kumimoji="0" lang="en-US" altLang="zh-CN" sz="2000" b="1" i="0" u="none" strike="noStrike" kern="0" cap="none" spc="0" normalizeH="0" baseline="0" noProof="0" dirty="0">
                <a:ln>
                  <a:noFill/>
                </a:ln>
                <a:solidFill>
                  <a:srgbClr val="3333CC"/>
                </a:solidFill>
                <a:effectLst/>
                <a:uLnTx/>
                <a:uFillTx/>
                <a:latin typeface="+mn-lt"/>
                <a:ea typeface="黑体" panose="02010609060101010101" pitchFamily="2" charset="-122"/>
              </a:endParaRPr>
            </a:p>
          </p:txBody>
        </p:sp>
        <p:sp>
          <p:nvSpPr>
            <p:cNvPr id="9" name="Line 7"/>
            <p:cNvSpPr>
              <a:spLocks noChangeShapeType="1"/>
            </p:cNvSpPr>
            <p:nvPr/>
          </p:nvSpPr>
          <p:spPr bwMode="auto">
            <a:xfrm>
              <a:off x="1520" y="1893"/>
              <a:ext cx="2590" cy="505"/>
            </a:xfrm>
            <a:prstGeom prst="line">
              <a:avLst/>
            </a:prstGeom>
            <a:noFill/>
            <a:ln w="5715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grpSp>
      <p:grpSp>
        <p:nvGrpSpPr>
          <p:cNvPr id="10" name="Group 8"/>
          <p:cNvGrpSpPr/>
          <p:nvPr/>
        </p:nvGrpSpPr>
        <p:grpSpPr bwMode="auto">
          <a:xfrm>
            <a:off x="2866703" y="4756150"/>
            <a:ext cx="4202113" cy="800100"/>
            <a:chOff x="1520" y="2996"/>
            <a:chExt cx="2647" cy="504"/>
          </a:xfrm>
        </p:grpSpPr>
        <p:sp>
          <p:nvSpPr>
            <p:cNvPr id="11" name="Rectangle 9"/>
            <p:cNvSpPr>
              <a:spLocks noChangeArrowheads="1"/>
            </p:cNvSpPr>
            <p:nvPr/>
          </p:nvSpPr>
          <p:spPr bwMode="auto">
            <a:xfrm rot="649536">
              <a:off x="1856" y="3064"/>
              <a:ext cx="231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dirty="0">
                  <a:ln>
                    <a:noFill/>
                  </a:ln>
                  <a:solidFill>
                    <a:srgbClr val="3333CC"/>
                  </a:solidFill>
                  <a:effectLst/>
                  <a:uLnTx/>
                  <a:uFillTx/>
                  <a:latin typeface="+mn-lt"/>
                  <a:ea typeface="黑体" panose="02010609060101010101" pitchFamily="2" charset="-122"/>
                </a:rPr>
                <a:t>ACK = 1, </a:t>
              </a:r>
              <a:r>
                <a:rPr kumimoji="0" lang="en-US" altLang="zh-CN" sz="1800" b="1" i="0" u="none" strike="noStrike" kern="0" cap="none" spc="0" normalizeH="0" baseline="0" noProof="0" dirty="0" err="1">
                  <a:ln>
                    <a:noFill/>
                  </a:ln>
                  <a:solidFill>
                    <a:srgbClr val="3333CC"/>
                  </a:solidFill>
                  <a:effectLst/>
                  <a:uLnTx/>
                  <a:uFillTx/>
                  <a:latin typeface="+mn-lt"/>
                  <a:ea typeface="黑体" panose="02010609060101010101" pitchFamily="2" charset="-122"/>
                </a:rPr>
                <a:t>seq</a:t>
              </a:r>
              <a:r>
                <a:rPr kumimoji="0" lang="en-US" altLang="zh-CN" sz="1800" b="1" i="0" u="none" strike="noStrike" kern="0" cap="none" spc="0" normalizeH="0" baseline="0" noProof="0" dirty="0">
                  <a:ln>
                    <a:noFill/>
                  </a:ln>
                  <a:solidFill>
                    <a:srgbClr val="3333CC"/>
                  </a:solidFill>
                  <a:effectLst/>
                  <a:uLnTx/>
                  <a:uFillTx/>
                  <a:latin typeface="+mn-lt"/>
                  <a:ea typeface="黑体" panose="02010609060101010101" pitchFamily="2" charset="-122"/>
                </a:rPr>
                <a:t> = x + 1, </a:t>
              </a:r>
              <a:r>
                <a:rPr kumimoji="0" lang="en-US" altLang="zh-CN" sz="1800" b="1" i="0" u="none" strike="noStrike" kern="0" cap="none" spc="0" normalizeH="0" baseline="0" noProof="0" dirty="0" err="1">
                  <a:ln>
                    <a:noFill/>
                  </a:ln>
                  <a:solidFill>
                    <a:srgbClr val="3333CC"/>
                  </a:solidFill>
                  <a:effectLst/>
                  <a:uLnTx/>
                  <a:uFillTx/>
                  <a:latin typeface="+mn-lt"/>
                  <a:ea typeface="黑体" panose="02010609060101010101" pitchFamily="2" charset="-122"/>
                </a:rPr>
                <a:t>ack</a:t>
              </a:r>
              <a:r>
                <a:rPr kumimoji="0" lang="en-US" altLang="zh-CN" sz="1800" b="1" i="0" u="none" strike="noStrike" kern="0" cap="none" spc="0" normalizeH="0" baseline="0" noProof="0" dirty="0">
                  <a:ln>
                    <a:noFill/>
                  </a:ln>
                  <a:solidFill>
                    <a:srgbClr val="3333CC"/>
                  </a:solidFill>
                  <a:effectLst/>
                  <a:uLnTx/>
                  <a:uFillTx/>
                  <a:latin typeface="+mn-lt"/>
                  <a:ea typeface="黑体" panose="02010609060101010101" pitchFamily="2" charset="-122"/>
                </a:rPr>
                <a:t> = y </a:t>
              </a:r>
              <a:r>
                <a:rPr kumimoji="0" lang="en-US" altLang="zh-CN" sz="1800" b="1" i="0" u="none" strike="noStrike" kern="0" cap="none" spc="0" normalizeH="0" baseline="0" noProof="0" dirty="0">
                  <a:ln>
                    <a:noFill/>
                  </a:ln>
                  <a:solidFill>
                    <a:srgbClr val="3333CC"/>
                  </a:solidFill>
                  <a:effectLst/>
                  <a:uLnTx/>
                  <a:uFillTx/>
                  <a:latin typeface="+mn-lt"/>
                  <a:ea typeface="黑体" panose="02010609060101010101" pitchFamily="2" charset="-122"/>
                  <a:sym typeface="Symbol" panose="05050102010706020507" pitchFamily="18" charset="2"/>
                </a:rPr>
                <a:t> 1</a:t>
              </a:r>
              <a:endParaRPr kumimoji="0" lang="en-US" altLang="zh-CN" sz="1800" b="1" i="0" u="none" strike="noStrike" kern="0" cap="none" spc="0" normalizeH="0" baseline="0" noProof="0" dirty="0">
                <a:ln>
                  <a:noFill/>
                </a:ln>
                <a:solidFill>
                  <a:srgbClr val="3333CC"/>
                </a:solidFill>
                <a:effectLst/>
                <a:uLnTx/>
                <a:uFillTx/>
                <a:latin typeface="+mn-lt"/>
                <a:ea typeface="黑体" panose="02010609060101010101" pitchFamily="2" charset="-122"/>
                <a:sym typeface="Symbol" panose="05050102010706020507" pitchFamily="18" charset="2"/>
              </a:endParaRPr>
            </a:p>
          </p:txBody>
        </p:sp>
        <p:sp>
          <p:nvSpPr>
            <p:cNvPr id="12" name="Line 10"/>
            <p:cNvSpPr>
              <a:spLocks noChangeShapeType="1"/>
            </p:cNvSpPr>
            <p:nvPr/>
          </p:nvSpPr>
          <p:spPr bwMode="auto">
            <a:xfrm>
              <a:off x="1520" y="2996"/>
              <a:ext cx="2590" cy="504"/>
            </a:xfrm>
            <a:prstGeom prst="line">
              <a:avLst/>
            </a:prstGeom>
            <a:noFill/>
            <a:ln w="5715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grpSp>
      <p:sp>
        <p:nvSpPr>
          <p:cNvPr id="13" name="Rectangle 11"/>
          <p:cNvSpPr>
            <a:spLocks noChangeArrowheads="1"/>
          </p:cNvSpPr>
          <p:nvPr/>
        </p:nvSpPr>
        <p:spPr bwMode="auto">
          <a:xfrm>
            <a:off x="1890391" y="2393950"/>
            <a:ext cx="966787" cy="549275"/>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sp>
        <p:nvSpPr>
          <p:cNvPr id="14" name="Text Box 12"/>
          <p:cNvSpPr txBox="1">
            <a:spLocks noChangeArrowheads="1"/>
          </p:cNvSpPr>
          <p:nvPr/>
        </p:nvSpPr>
        <p:spPr bwMode="auto">
          <a:xfrm>
            <a:off x="1841178" y="2455863"/>
            <a:ext cx="11464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a:r>
              <a:rPr lang="en-US" altLang="zh-CN" sz="1800">
                <a:solidFill>
                  <a:srgbClr val="FFFF99"/>
                </a:solidFill>
                <a:latin typeface="+mn-lt"/>
                <a:ea typeface="黑体" panose="02010609060101010101" pitchFamily="2" charset="-122"/>
              </a:rPr>
              <a:t>CLOSED</a:t>
            </a:r>
            <a:endParaRPr lang="en-US" altLang="zh-CN" sz="1800">
              <a:solidFill>
                <a:srgbClr val="FFFF99"/>
              </a:solidFill>
              <a:latin typeface="+mn-lt"/>
              <a:ea typeface="黑体" panose="02010609060101010101" pitchFamily="2" charset="-122"/>
            </a:endParaRPr>
          </a:p>
        </p:txBody>
      </p:sp>
      <p:sp>
        <p:nvSpPr>
          <p:cNvPr id="15" name="Rectangle 13"/>
          <p:cNvSpPr>
            <a:spLocks noChangeArrowheads="1"/>
          </p:cNvSpPr>
          <p:nvPr/>
        </p:nvSpPr>
        <p:spPr bwMode="auto">
          <a:xfrm>
            <a:off x="6979916" y="2393950"/>
            <a:ext cx="985837" cy="549275"/>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sp>
        <p:nvSpPr>
          <p:cNvPr id="16" name="Text Box 14"/>
          <p:cNvSpPr txBox="1">
            <a:spLocks noChangeArrowheads="1"/>
          </p:cNvSpPr>
          <p:nvPr/>
        </p:nvSpPr>
        <p:spPr bwMode="auto">
          <a:xfrm>
            <a:off x="6940228" y="2455863"/>
            <a:ext cx="11464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a:r>
              <a:rPr lang="en-US" altLang="zh-CN" sz="1800">
                <a:solidFill>
                  <a:srgbClr val="FFFF99"/>
                </a:solidFill>
                <a:latin typeface="+mn-lt"/>
                <a:ea typeface="黑体" panose="02010609060101010101" pitchFamily="2" charset="-122"/>
              </a:rPr>
              <a:t>CLOSED</a:t>
            </a:r>
            <a:endParaRPr lang="en-US" altLang="zh-CN" sz="1800">
              <a:solidFill>
                <a:srgbClr val="FFFF99"/>
              </a:solidFill>
              <a:latin typeface="+mn-lt"/>
              <a:ea typeface="黑体" panose="02010609060101010101" pitchFamily="2" charset="-122"/>
            </a:endParaRPr>
          </a:p>
        </p:txBody>
      </p:sp>
      <p:grpSp>
        <p:nvGrpSpPr>
          <p:cNvPr id="17" name="Group 15"/>
          <p:cNvGrpSpPr/>
          <p:nvPr/>
        </p:nvGrpSpPr>
        <p:grpSpPr bwMode="auto">
          <a:xfrm>
            <a:off x="3768403" y="5805264"/>
            <a:ext cx="2371725" cy="396874"/>
            <a:chOff x="2088" y="3679"/>
            <a:chExt cx="1494" cy="250"/>
          </a:xfrm>
        </p:grpSpPr>
        <p:sp>
          <p:nvSpPr>
            <p:cNvPr id="18" name="AutoShape 16"/>
            <p:cNvSpPr>
              <a:spLocks noChangeArrowheads="1"/>
            </p:cNvSpPr>
            <p:nvPr/>
          </p:nvSpPr>
          <p:spPr bwMode="auto">
            <a:xfrm>
              <a:off x="2088" y="3735"/>
              <a:ext cx="1494" cy="166"/>
            </a:xfrm>
            <a:prstGeom prst="leftRightArrow">
              <a:avLst>
                <a:gd name="adj1" fmla="val 55880"/>
                <a:gd name="adj2" fmla="val 103167"/>
              </a:avLst>
            </a:prstGeom>
            <a:solidFill>
              <a:srgbClr val="FF0000"/>
            </a:solidFill>
            <a:ln w="1270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sp>
          <p:nvSpPr>
            <p:cNvPr id="19" name="Rectangle 17"/>
            <p:cNvSpPr>
              <a:spLocks noChangeArrowheads="1"/>
            </p:cNvSpPr>
            <p:nvPr/>
          </p:nvSpPr>
          <p:spPr bwMode="auto">
            <a:xfrm>
              <a:off x="2462" y="3679"/>
              <a:ext cx="765" cy="250"/>
            </a:xfrm>
            <a:prstGeom prst="rect">
              <a:avLst/>
            </a:prstGeom>
            <a:solidFill>
              <a:srgbClr val="CCECFF"/>
            </a:solidFill>
            <a:ln w="38100" cmpd="dbl">
              <a:solidFill>
                <a:srgbClr val="3333CC"/>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2000" b="1" i="0" u="none" strike="noStrike" kern="0" cap="none" spc="0" normalizeH="0" baseline="0" noProof="0" dirty="0">
                  <a:ln>
                    <a:noFill/>
                  </a:ln>
                  <a:solidFill>
                    <a:srgbClr val="3333CC"/>
                  </a:solidFill>
                  <a:effectLst/>
                  <a:uLnTx/>
                  <a:uFillTx/>
                  <a:latin typeface="+mn-lt"/>
                  <a:ea typeface="黑体" panose="02010609060101010101" pitchFamily="2" charset="-122"/>
                </a:rPr>
                <a:t>数据传送</a:t>
              </a:r>
              <a:endParaRPr kumimoji="0" lang="zh-CN" altLang="en-US" sz="2000" b="1" i="0" u="none" strike="noStrike" kern="0" cap="none" spc="0" normalizeH="0" baseline="0" noProof="0" dirty="0">
                <a:ln>
                  <a:noFill/>
                </a:ln>
                <a:solidFill>
                  <a:srgbClr val="3333CC"/>
                </a:solidFill>
                <a:effectLst/>
                <a:uLnTx/>
                <a:uFillTx/>
                <a:latin typeface="+mn-lt"/>
                <a:ea typeface="黑体" panose="02010609060101010101" pitchFamily="2" charset="-122"/>
              </a:endParaRPr>
            </a:p>
          </p:txBody>
        </p:sp>
      </p:grpSp>
      <p:grpSp>
        <p:nvGrpSpPr>
          <p:cNvPr id="20" name="Group 18"/>
          <p:cNvGrpSpPr/>
          <p:nvPr/>
        </p:nvGrpSpPr>
        <p:grpSpPr bwMode="auto">
          <a:xfrm>
            <a:off x="848991" y="2057400"/>
            <a:ext cx="1320800" cy="947738"/>
            <a:chOff x="249" y="1296"/>
            <a:chExt cx="832" cy="597"/>
          </a:xfrm>
        </p:grpSpPr>
        <p:sp>
          <p:nvSpPr>
            <p:cNvPr id="21" name="Rectangle 19"/>
            <p:cNvSpPr>
              <a:spLocks noChangeArrowheads="1"/>
            </p:cNvSpPr>
            <p:nvPr/>
          </p:nvSpPr>
          <p:spPr bwMode="auto">
            <a:xfrm>
              <a:off x="251" y="1638"/>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rPr>
                <a:t>主动打开</a:t>
              </a:r>
              <a:endPar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sp>
          <p:nvSpPr>
            <p:cNvPr id="22" name="Freeform 20"/>
            <p:cNvSpPr/>
            <p:nvPr/>
          </p:nvSpPr>
          <p:spPr bwMode="auto">
            <a:xfrm>
              <a:off x="249" y="1296"/>
              <a:ext cx="832" cy="597"/>
            </a:xfrm>
            <a:custGeom>
              <a:avLst/>
              <a:gdLst>
                <a:gd name="T0" fmla="*/ 832 w 758"/>
                <a:gd name="T1" fmla="*/ 5 h 491"/>
                <a:gd name="T2" fmla="*/ 0 w 758"/>
                <a:gd name="T3" fmla="*/ 0 h 491"/>
                <a:gd name="T4" fmla="*/ 0 w 758"/>
                <a:gd name="T5" fmla="*/ 597 h 491"/>
                <a:gd name="T6" fmla="*/ 650 w 758"/>
                <a:gd name="T7" fmla="*/ 597 h 4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8" h="491">
                  <a:moveTo>
                    <a:pt x="758" y="4"/>
                  </a:moveTo>
                  <a:lnTo>
                    <a:pt x="0" y="0"/>
                  </a:lnTo>
                  <a:lnTo>
                    <a:pt x="0" y="491"/>
                  </a:lnTo>
                  <a:lnTo>
                    <a:pt x="592" y="491"/>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grpSp>
      <p:grpSp>
        <p:nvGrpSpPr>
          <p:cNvPr id="23" name="Group 21"/>
          <p:cNvGrpSpPr/>
          <p:nvPr/>
        </p:nvGrpSpPr>
        <p:grpSpPr bwMode="auto">
          <a:xfrm>
            <a:off x="7676831" y="2065338"/>
            <a:ext cx="1401763" cy="939800"/>
            <a:chOff x="4550" y="1301"/>
            <a:chExt cx="883" cy="592"/>
          </a:xfrm>
        </p:grpSpPr>
        <p:sp>
          <p:nvSpPr>
            <p:cNvPr id="24" name="Rectangle 22"/>
            <p:cNvSpPr>
              <a:spLocks noChangeArrowheads="1"/>
            </p:cNvSpPr>
            <p:nvPr/>
          </p:nvSpPr>
          <p:spPr bwMode="auto">
            <a:xfrm>
              <a:off x="4732" y="1617"/>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rPr>
                <a:t>被动打开</a:t>
              </a:r>
              <a:endPar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sp>
          <p:nvSpPr>
            <p:cNvPr id="25" name="Freeform 23"/>
            <p:cNvSpPr/>
            <p:nvPr/>
          </p:nvSpPr>
          <p:spPr bwMode="auto">
            <a:xfrm>
              <a:off x="4550" y="1301"/>
              <a:ext cx="870" cy="592"/>
            </a:xfrm>
            <a:custGeom>
              <a:avLst/>
              <a:gdLst>
                <a:gd name="T0" fmla="*/ 0 w 792"/>
                <a:gd name="T1" fmla="*/ 0 h 487"/>
                <a:gd name="T2" fmla="*/ 870 w 792"/>
                <a:gd name="T3" fmla="*/ 5 h 487"/>
                <a:gd name="T4" fmla="*/ 870 w 792"/>
                <a:gd name="T5" fmla="*/ 592 h 487"/>
                <a:gd name="T6" fmla="*/ 201 w 792"/>
                <a:gd name="T7" fmla="*/ 583 h 4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 h="487">
                  <a:moveTo>
                    <a:pt x="0" y="0"/>
                  </a:moveTo>
                  <a:lnTo>
                    <a:pt x="792" y="4"/>
                  </a:lnTo>
                  <a:lnTo>
                    <a:pt x="792" y="487"/>
                  </a:lnTo>
                  <a:lnTo>
                    <a:pt x="183" y="480"/>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grpSp>
      <p:pic>
        <p:nvPicPr>
          <p:cNvPr id="26" name="Picture 2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123753" y="1779588"/>
            <a:ext cx="5016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2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222803" y="1779588"/>
            <a:ext cx="5016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Rectangle 26"/>
          <p:cNvSpPr>
            <a:spLocks noChangeArrowheads="1"/>
          </p:cNvSpPr>
          <p:nvPr/>
        </p:nvSpPr>
        <p:spPr bwMode="auto">
          <a:xfrm>
            <a:off x="2547616" y="1779588"/>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rPr>
              <a:t>A</a:t>
            </a:r>
            <a:endPar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sp>
        <p:nvSpPr>
          <p:cNvPr id="29" name="Rectangle 27"/>
          <p:cNvSpPr>
            <a:spLocks noChangeArrowheads="1"/>
          </p:cNvSpPr>
          <p:nvPr/>
        </p:nvSpPr>
        <p:spPr bwMode="auto">
          <a:xfrm>
            <a:off x="6989441" y="1779588"/>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rPr>
              <a:t>B</a:t>
            </a:r>
            <a:endPar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sp>
        <p:nvSpPr>
          <p:cNvPr id="30" name="Rectangle 28"/>
          <p:cNvSpPr>
            <a:spLocks noChangeArrowheads="1"/>
          </p:cNvSpPr>
          <p:nvPr/>
        </p:nvSpPr>
        <p:spPr bwMode="auto">
          <a:xfrm>
            <a:off x="2042791" y="1425575"/>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rPr>
              <a:t>客户</a:t>
            </a:r>
            <a:endPar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sp>
        <p:nvSpPr>
          <p:cNvPr id="31" name="Rectangle 29"/>
          <p:cNvSpPr>
            <a:spLocks noChangeArrowheads="1"/>
          </p:cNvSpPr>
          <p:nvPr/>
        </p:nvSpPr>
        <p:spPr bwMode="auto">
          <a:xfrm>
            <a:off x="7038653" y="1425575"/>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rPr>
              <a:t>服务器</a:t>
            </a:r>
            <a:endPar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grpSp>
        <p:nvGrpSpPr>
          <p:cNvPr id="32" name="Group 30"/>
          <p:cNvGrpSpPr/>
          <p:nvPr/>
        </p:nvGrpSpPr>
        <p:grpSpPr bwMode="auto">
          <a:xfrm>
            <a:off x="2820667" y="3881438"/>
            <a:ext cx="4157663" cy="801687"/>
            <a:chOff x="1491" y="2445"/>
            <a:chExt cx="2619" cy="505"/>
          </a:xfrm>
        </p:grpSpPr>
        <p:sp>
          <p:nvSpPr>
            <p:cNvPr id="33" name="Line 31"/>
            <p:cNvSpPr>
              <a:spLocks noChangeShapeType="1"/>
            </p:cNvSpPr>
            <p:nvPr/>
          </p:nvSpPr>
          <p:spPr bwMode="auto">
            <a:xfrm flipH="1">
              <a:off x="1520" y="2445"/>
              <a:ext cx="2590" cy="505"/>
            </a:xfrm>
            <a:prstGeom prst="line">
              <a:avLst/>
            </a:prstGeom>
            <a:noFill/>
            <a:ln w="5715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sp>
          <p:nvSpPr>
            <p:cNvPr id="34" name="Rectangle 32"/>
            <p:cNvSpPr>
              <a:spLocks noChangeArrowheads="1"/>
            </p:cNvSpPr>
            <p:nvPr/>
          </p:nvSpPr>
          <p:spPr bwMode="auto">
            <a:xfrm rot="20990024" flipH="1">
              <a:off x="1491" y="2483"/>
              <a:ext cx="237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defRPr/>
              </a:pPr>
              <a:r>
                <a:rPr kumimoji="0" lang="en-US" altLang="zh-CN" sz="1600" b="1" i="0" u="none" strike="noStrike" kern="0" cap="none" spc="0" normalizeH="0" baseline="0" noProof="0" dirty="0">
                  <a:ln>
                    <a:noFill/>
                  </a:ln>
                  <a:solidFill>
                    <a:srgbClr val="3333CC"/>
                  </a:solidFill>
                  <a:effectLst/>
                  <a:uLnTx/>
                  <a:uFillTx/>
                  <a:latin typeface="+mn-lt"/>
                  <a:ea typeface="黑体" panose="02010609060101010101" pitchFamily="2" charset="-122"/>
                </a:rPr>
                <a:t>SYN = 1, ACK = 1, </a:t>
              </a:r>
              <a:r>
                <a:rPr kumimoji="0" lang="en-US" altLang="zh-CN" sz="1600" b="1" i="0" u="none" strike="noStrike" kern="0" cap="none" spc="0" normalizeH="0" baseline="0" noProof="0" dirty="0" err="1">
                  <a:ln>
                    <a:noFill/>
                  </a:ln>
                  <a:solidFill>
                    <a:srgbClr val="3333CC"/>
                  </a:solidFill>
                  <a:effectLst/>
                  <a:uLnTx/>
                  <a:uFillTx/>
                  <a:latin typeface="+mn-lt"/>
                  <a:ea typeface="黑体" panose="02010609060101010101" pitchFamily="2" charset="-122"/>
                </a:rPr>
                <a:t>seq</a:t>
              </a:r>
              <a:r>
                <a:rPr kumimoji="0" lang="en-US" altLang="zh-CN" sz="1600" b="1" i="0" u="none" strike="noStrike" kern="0" cap="none" spc="0" normalizeH="0" baseline="0" noProof="0" dirty="0">
                  <a:ln>
                    <a:noFill/>
                  </a:ln>
                  <a:solidFill>
                    <a:srgbClr val="3333CC"/>
                  </a:solidFill>
                  <a:effectLst/>
                  <a:uLnTx/>
                  <a:uFillTx/>
                  <a:latin typeface="+mn-lt"/>
                  <a:ea typeface="黑体" panose="02010609060101010101" pitchFamily="2" charset="-122"/>
                </a:rPr>
                <a:t> = y, </a:t>
              </a:r>
              <a:r>
                <a:rPr kumimoji="0" lang="en-US" altLang="zh-CN" sz="1600" b="1" i="0" u="none" strike="noStrike" kern="0" cap="none" spc="0" normalizeH="0" baseline="0" noProof="0" dirty="0" err="1">
                  <a:ln>
                    <a:noFill/>
                  </a:ln>
                  <a:solidFill>
                    <a:srgbClr val="3333CC"/>
                  </a:solidFill>
                  <a:effectLst/>
                  <a:uLnTx/>
                  <a:uFillTx/>
                  <a:latin typeface="+mn-lt"/>
                  <a:ea typeface="黑体" panose="02010609060101010101" pitchFamily="2" charset="-122"/>
                </a:rPr>
                <a:t>ack</a:t>
              </a:r>
              <a:r>
                <a:rPr kumimoji="0" lang="en-US" altLang="zh-CN" sz="1600" b="1" i="0" u="none" strike="noStrike" kern="0" cap="none" spc="0" normalizeH="0" baseline="0" noProof="0" dirty="0">
                  <a:ln>
                    <a:noFill/>
                  </a:ln>
                  <a:solidFill>
                    <a:srgbClr val="3333CC"/>
                  </a:solidFill>
                  <a:effectLst/>
                  <a:uLnTx/>
                  <a:uFillTx/>
                  <a:latin typeface="+mn-lt"/>
                  <a:ea typeface="黑体" panose="02010609060101010101" pitchFamily="2" charset="-122"/>
                </a:rPr>
                <a:t>= x </a:t>
              </a:r>
              <a:r>
                <a:rPr kumimoji="0" lang="en-US" altLang="zh-CN" sz="1600" b="1" i="0" u="none" strike="noStrike" kern="0" cap="none" spc="0" normalizeH="0" baseline="0" noProof="0" dirty="0">
                  <a:ln>
                    <a:noFill/>
                  </a:ln>
                  <a:solidFill>
                    <a:srgbClr val="3333CC"/>
                  </a:solidFill>
                  <a:effectLst/>
                  <a:uLnTx/>
                  <a:uFillTx/>
                  <a:latin typeface="+mn-lt"/>
                  <a:ea typeface="黑体" panose="02010609060101010101" pitchFamily="2" charset="-122"/>
                  <a:sym typeface="Symbol" panose="05050102010706020507" pitchFamily="18" charset="2"/>
                </a:rPr>
                <a:t> 1</a:t>
              </a:r>
              <a:endParaRPr kumimoji="0" lang="en-US" altLang="zh-CN" sz="1600" b="1" i="0" u="none" strike="noStrike" kern="0" cap="none" spc="0" normalizeH="0" baseline="0" noProof="0" dirty="0">
                <a:ln>
                  <a:noFill/>
                </a:ln>
                <a:solidFill>
                  <a:srgbClr val="3333CC"/>
                </a:solidFill>
                <a:effectLst/>
                <a:uLnTx/>
                <a:uFillTx/>
                <a:latin typeface="+mn-lt"/>
                <a:ea typeface="黑体" panose="02010609060101010101" pitchFamily="2" charset="-122"/>
              </a:endParaRPr>
            </a:p>
          </p:txBody>
        </p:sp>
      </p:grpSp>
      <p:sp>
        <p:nvSpPr>
          <p:cNvPr id="35" name="Text Box 33"/>
          <p:cNvSpPr txBox="1">
            <a:spLocks noChangeArrowheads="1"/>
          </p:cNvSpPr>
          <p:nvPr/>
        </p:nvSpPr>
        <p:spPr bwMode="auto">
          <a:xfrm>
            <a:off x="979166" y="116632"/>
            <a:ext cx="8294687" cy="869950"/>
          </a:xfrm>
          <a:prstGeom prst="rect">
            <a:avLst/>
          </a:prstGeom>
          <a:solidFill>
            <a:srgbClr val="FFFF99"/>
          </a:solidFill>
          <a:ln w="9525">
            <a:solidFill>
              <a:srgbClr val="3333CC"/>
            </a:solidFill>
            <a:miter lim="800000"/>
          </a:ln>
          <a:effectLst>
            <a:outerShdw dist="35921" dir="2700000" algn="ctr" rotWithShape="0">
              <a:srgbClr val="1C1C1C"/>
            </a:outerShdw>
          </a:effectLst>
        </p:spPr>
        <p:txBody>
          <a:bodyPr>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just" defTabSz="914400" eaLnBrk="1" fontAlgn="auto" latinLnBrk="0" hangingPunct="1">
              <a:lnSpc>
                <a:spcPct val="90000"/>
              </a:lnSpc>
              <a:spcBef>
                <a:spcPts val="0"/>
              </a:spcBef>
              <a:spcAft>
                <a:spcPts val="0"/>
              </a:spcAft>
              <a:buClrTx/>
              <a:buSzTx/>
              <a:buFontTx/>
              <a:buChar char="•"/>
              <a:defRPr/>
            </a:pPr>
            <a:r>
              <a:rPr kumimoji="0" lang="en-US" altLang="zh-CN"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   B </a:t>
            </a:r>
            <a:r>
              <a:rPr kumimoji="0" lang="zh-CN" altLang="en-US"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的 </a:t>
            </a:r>
            <a:r>
              <a:rPr kumimoji="0" lang="en-US" altLang="zh-CN"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TCP </a:t>
            </a:r>
            <a:r>
              <a:rPr kumimoji="0" lang="zh-CN" altLang="en-US"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收到主机 </a:t>
            </a:r>
            <a:r>
              <a:rPr kumimoji="0" lang="en-US" altLang="zh-CN"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A </a:t>
            </a:r>
            <a:r>
              <a:rPr kumimoji="0" lang="zh-CN" altLang="en-US"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的确认后，也通知其上层</a:t>
            </a:r>
            <a:endParaRPr kumimoji="0" lang="zh-CN" altLang="en-US"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endParaRPr>
          </a:p>
          <a:p>
            <a:pPr marL="0" marR="0" lvl="0" indent="0" algn="just" defTabSz="914400" eaLnBrk="1" fontAlgn="auto" latinLnBrk="0" hangingPunct="1">
              <a:lnSpc>
                <a:spcPct val="90000"/>
              </a:lnSpc>
              <a:spcBef>
                <a:spcPts val="0"/>
              </a:spcBef>
              <a:spcAft>
                <a:spcPts val="0"/>
              </a:spcAft>
              <a:buClrTx/>
              <a:buSzTx/>
              <a:buFontTx/>
              <a:buNone/>
              <a:defRPr/>
            </a:pPr>
            <a:r>
              <a:rPr kumimoji="0" lang="zh-CN" altLang="en-US"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    应用进程：</a:t>
            </a:r>
            <a:r>
              <a:rPr kumimoji="0" lang="en-US" altLang="zh-CN"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TCP </a:t>
            </a:r>
            <a:r>
              <a:rPr kumimoji="0" lang="zh-CN" altLang="en-US"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连接已经建立。</a:t>
            </a:r>
            <a:endParaRPr kumimoji="0" lang="zh-CN" altLang="en-US"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200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p:nvPr/>
        </p:nvGrpSpPr>
        <p:grpSpPr bwMode="auto">
          <a:xfrm>
            <a:off x="1855663" y="3005138"/>
            <a:ext cx="6140450" cy="3765550"/>
            <a:chOff x="898" y="1893"/>
            <a:chExt cx="3868" cy="2372"/>
          </a:xfrm>
        </p:grpSpPr>
        <p:grpSp>
          <p:nvGrpSpPr>
            <p:cNvPr id="5" name="Group 3"/>
            <p:cNvGrpSpPr/>
            <p:nvPr/>
          </p:nvGrpSpPr>
          <p:grpSpPr bwMode="auto">
            <a:xfrm>
              <a:off x="899" y="1916"/>
              <a:ext cx="622" cy="1048"/>
              <a:chOff x="899" y="1916"/>
              <a:chExt cx="622" cy="1048"/>
            </a:xfrm>
          </p:grpSpPr>
          <p:sp>
            <p:nvSpPr>
              <p:cNvPr id="18" name="Rectangle 4"/>
              <p:cNvSpPr>
                <a:spLocks noChangeArrowheads="1"/>
              </p:cNvSpPr>
              <p:nvPr/>
            </p:nvSpPr>
            <p:spPr bwMode="auto">
              <a:xfrm>
                <a:off x="899" y="1916"/>
                <a:ext cx="622" cy="1048"/>
              </a:xfrm>
              <a:prstGeom prst="rect">
                <a:avLst/>
              </a:prstGeom>
              <a:solidFill>
                <a:srgbClr val="FFCCCC"/>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sp>
            <p:nvSpPr>
              <p:cNvPr id="19" name="Rectangle 5"/>
              <p:cNvSpPr>
                <a:spLocks noChangeArrowheads="1"/>
              </p:cNvSpPr>
              <p:nvPr/>
            </p:nvSpPr>
            <p:spPr bwMode="auto">
              <a:xfrm>
                <a:off x="964" y="2169"/>
                <a:ext cx="503"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rPr>
                  <a:t>SYN-</a:t>
                </a:r>
                <a:endPar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endParaRPr>
              </a:p>
              <a:p>
                <a:pPr marL="0" marR="0" lvl="0" indent="0"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rPr>
                  <a:t>SENT</a:t>
                </a:r>
                <a:endPar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grpSp>
        <p:grpSp>
          <p:nvGrpSpPr>
            <p:cNvPr id="6" name="Group 6"/>
            <p:cNvGrpSpPr/>
            <p:nvPr/>
          </p:nvGrpSpPr>
          <p:grpSpPr bwMode="auto">
            <a:xfrm>
              <a:off x="898" y="3013"/>
              <a:ext cx="656" cy="1252"/>
              <a:chOff x="898" y="3013"/>
              <a:chExt cx="656" cy="1252"/>
            </a:xfrm>
          </p:grpSpPr>
          <p:sp>
            <p:nvSpPr>
              <p:cNvPr id="16" name="Rectangle 7"/>
              <p:cNvSpPr>
                <a:spLocks noChangeArrowheads="1"/>
              </p:cNvSpPr>
              <p:nvPr/>
            </p:nvSpPr>
            <p:spPr bwMode="auto">
              <a:xfrm>
                <a:off x="905" y="3013"/>
                <a:ext cx="609" cy="1252"/>
              </a:xfrm>
              <a:prstGeom prst="rect">
                <a:avLst/>
              </a:prstGeom>
              <a:solidFill>
                <a:srgbClr val="CCFF99"/>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sp>
            <p:nvSpPr>
              <p:cNvPr id="17" name="Rectangle 8"/>
              <p:cNvSpPr>
                <a:spLocks noChangeArrowheads="1"/>
              </p:cNvSpPr>
              <p:nvPr/>
            </p:nvSpPr>
            <p:spPr bwMode="auto">
              <a:xfrm>
                <a:off x="898" y="3383"/>
                <a:ext cx="656"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rPr>
                  <a:t>ESTAB-</a:t>
                </a:r>
                <a:endPar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endParaRPr>
              </a:p>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rPr>
                  <a:t>LISHED</a:t>
                </a:r>
                <a:endPar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grpSp>
        <p:grpSp>
          <p:nvGrpSpPr>
            <p:cNvPr id="7" name="Group 9"/>
            <p:cNvGrpSpPr/>
            <p:nvPr/>
          </p:nvGrpSpPr>
          <p:grpSpPr bwMode="auto">
            <a:xfrm>
              <a:off x="4111" y="2445"/>
              <a:ext cx="621" cy="1064"/>
              <a:chOff x="4111" y="2445"/>
              <a:chExt cx="621" cy="1064"/>
            </a:xfrm>
          </p:grpSpPr>
          <p:sp>
            <p:nvSpPr>
              <p:cNvPr id="14" name="Rectangle 10"/>
              <p:cNvSpPr>
                <a:spLocks noChangeArrowheads="1"/>
              </p:cNvSpPr>
              <p:nvPr/>
            </p:nvSpPr>
            <p:spPr bwMode="auto">
              <a:xfrm>
                <a:off x="4111" y="2445"/>
                <a:ext cx="621" cy="1064"/>
              </a:xfrm>
              <a:prstGeom prst="rect">
                <a:avLst/>
              </a:prstGeom>
              <a:solidFill>
                <a:srgbClr val="FFCCCC"/>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sp>
            <p:nvSpPr>
              <p:cNvPr id="15" name="Rectangle 11"/>
              <p:cNvSpPr>
                <a:spLocks noChangeArrowheads="1"/>
              </p:cNvSpPr>
              <p:nvPr/>
            </p:nvSpPr>
            <p:spPr bwMode="auto">
              <a:xfrm>
                <a:off x="4156" y="2721"/>
                <a:ext cx="52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rPr>
                  <a:t>SYN-</a:t>
                </a:r>
                <a:endPar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endParaRPr>
              </a:p>
              <a:p>
                <a:pPr marL="0" marR="0" lvl="0" indent="0"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rPr>
                  <a:t>RCVD</a:t>
                </a:r>
                <a:endPar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grpSp>
        <p:grpSp>
          <p:nvGrpSpPr>
            <p:cNvPr id="8" name="Group 12"/>
            <p:cNvGrpSpPr/>
            <p:nvPr/>
          </p:nvGrpSpPr>
          <p:grpSpPr bwMode="auto">
            <a:xfrm>
              <a:off x="4111" y="1893"/>
              <a:ext cx="639" cy="519"/>
              <a:chOff x="4111" y="1893"/>
              <a:chExt cx="639" cy="519"/>
            </a:xfrm>
          </p:grpSpPr>
          <p:sp>
            <p:nvSpPr>
              <p:cNvPr id="12" name="Rectangle 13"/>
              <p:cNvSpPr>
                <a:spLocks noChangeArrowheads="1"/>
              </p:cNvSpPr>
              <p:nvPr/>
            </p:nvSpPr>
            <p:spPr bwMode="auto">
              <a:xfrm>
                <a:off x="4111" y="1893"/>
                <a:ext cx="621" cy="519"/>
              </a:xfrm>
              <a:prstGeom prst="rect">
                <a:avLst/>
              </a:prstGeom>
              <a:solidFill>
                <a:srgbClr val="FFFF99"/>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sp>
            <p:nvSpPr>
              <p:cNvPr id="13" name="Rectangle 14"/>
              <p:cNvSpPr>
                <a:spLocks noChangeArrowheads="1"/>
              </p:cNvSpPr>
              <p:nvPr/>
            </p:nvSpPr>
            <p:spPr bwMode="auto">
              <a:xfrm>
                <a:off x="4118" y="2004"/>
                <a:ext cx="6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rPr>
                  <a:t>LISTEN</a:t>
                </a:r>
                <a:endPar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grpSp>
        <p:grpSp>
          <p:nvGrpSpPr>
            <p:cNvPr id="9" name="Group 15"/>
            <p:cNvGrpSpPr/>
            <p:nvPr/>
          </p:nvGrpSpPr>
          <p:grpSpPr bwMode="auto">
            <a:xfrm>
              <a:off x="4110" y="3564"/>
              <a:ext cx="656" cy="701"/>
              <a:chOff x="4110" y="3564"/>
              <a:chExt cx="656" cy="701"/>
            </a:xfrm>
          </p:grpSpPr>
          <p:sp>
            <p:nvSpPr>
              <p:cNvPr id="10" name="Rectangle 16"/>
              <p:cNvSpPr>
                <a:spLocks noChangeArrowheads="1"/>
              </p:cNvSpPr>
              <p:nvPr/>
            </p:nvSpPr>
            <p:spPr bwMode="auto">
              <a:xfrm>
                <a:off x="4111" y="3564"/>
                <a:ext cx="621" cy="701"/>
              </a:xfrm>
              <a:prstGeom prst="rect">
                <a:avLst/>
              </a:prstGeom>
              <a:solidFill>
                <a:srgbClr val="CCFF99"/>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sp>
            <p:nvSpPr>
              <p:cNvPr id="11" name="Rectangle 17"/>
              <p:cNvSpPr>
                <a:spLocks noChangeArrowheads="1"/>
              </p:cNvSpPr>
              <p:nvPr/>
            </p:nvSpPr>
            <p:spPr bwMode="auto">
              <a:xfrm>
                <a:off x="4110" y="3708"/>
                <a:ext cx="656"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rPr>
                  <a:t>ESTAB-</a:t>
                </a:r>
                <a:endPar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endParaRPr>
              </a:p>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rPr>
                  <a:t>LISHED</a:t>
                </a:r>
                <a:endPar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grpSp>
      </p:grpSp>
      <p:sp>
        <p:nvSpPr>
          <p:cNvPr id="20" name="Rectangle 18"/>
          <p:cNvSpPr txBox="1">
            <a:spLocks noChangeArrowheads="1"/>
          </p:cNvSpPr>
          <p:nvPr/>
        </p:nvSpPr>
        <p:spPr bwMode="auto">
          <a:xfrm>
            <a:off x="1424608" y="692150"/>
            <a:ext cx="7345362"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2pPr>
            <a:lvl3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3pPr>
            <a:lvl4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4pPr>
            <a:lvl5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0" cap="none" spc="0" normalizeH="0" baseline="0" noProof="0" dirty="0" smtClean="0">
                <a:ln>
                  <a:noFill/>
                </a:ln>
                <a:solidFill>
                  <a:srgbClr val="000099"/>
                </a:solidFill>
                <a:effectLst/>
                <a:uLnTx/>
                <a:uFillTx/>
                <a:latin typeface="Tahoma" panose="020B0604030504040204"/>
                <a:ea typeface="黑体" panose="02010609060101010101" pitchFamily="2" charset="-122"/>
                <a:cs typeface="+mj-cs"/>
              </a:rPr>
              <a:t>采用三报文握手建立 </a:t>
            </a:r>
            <a:r>
              <a:rPr kumimoji="1" lang="en-US" altLang="zh-CN" sz="3200" b="1" i="0" u="none" strike="noStrike" kern="0" cap="none" spc="0" normalizeH="0" baseline="0" noProof="0" dirty="0" smtClean="0">
                <a:ln>
                  <a:noFill/>
                </a:ln>
                <a:solidFill>
                  <a:srgbClr val="000099"/>
                </a:solidFill>
                <a:effectLst/>
                <a:uLnTx/>
                <a:uFillTx/>
                <a:latin typeface="Tahoma" panose="020B0604030504040204"/>
                <a:ea typeface="黑体" panose="02010609060101010101" pitchFamily="2" charset="-122"/>
                <a:cs typeface="+mj-cs"/>
              </a:rPr>
              <a:t>TCP </a:t>
            </a:r>
            <a:r>
              <a:rPr kumimoji="1" lang="zh-CN" altLang="en-US" sz="3200" b="1" i="0" u="none" strike="noStrike" kern="0" cap="none" spc="0" normalizeH="0" baseline="0" noProof="0" dirty="0" smtClean="0">
                <a:ln>
                  <a:noFill/>
                </a:ln>
                <a:solidFill>
                  <a:srgbClr val="000099"/>
                </a:solidFill>
                <a:effectLst/>
                <a:uLnTx/>
                <a:uFillTx/>
                <a:latin typeface="Tahoma" panose="020B0604030504040204"/>
                <a:ea typeface="黑体" panose="02010609060101010101" pitchFamily="2" charset="-122"/>
                <a:cs typeface="+mj-cs"/>
              </a:rPr>
              <a:t>连接的各状态</a:t>
            </a:r>
            <a:r>
              <a:rPr kumimoji="1" lang="zh-CN" altLang="en-US" sz="4000" b="1" i="0" u="none" strike="noStrike" kern="0" cap="none" spc="0" normalizeH="0" baseline="0" noProof="0" dirty="0" smtClean="0">
                <a:ln>
                  <a:noFill/>
                </a:ln>
                <a:solidFill>
                  <a:srgbClr val="000099"/>
                </a:solidFill>
                <a:effectLst/>
                <a:uLnTx/>
                <a:uFillTx/>
                <a:latin typeface="Tahoma" panose="020B0604030504040204"/>
                <a:ea typeface="黑体" panose="02010609060101010101" pitchFamily="2" charset="-122"/>
                <a:cs typeface="+mj-cs"/>
              </a:rPr>
              <a:t> </a:t>
            </a:r>
            <a:endParaRPr kumimoji="1" lang="zh-CN" altLang="en-US" sz="4000" b="1" i="0" u="none" strike="noStrike" kern="0" cap="none" spc="0" normalizeH="0" baseline="0" noProof="0" dirty="0" smtClean="0">
              <a:ln>
                <a:noFill/>
              </a:ln>
              <a:solidFill>
                <a:srgbClr val="000099"/>
              </a:solidFill>
              <a:effectLst/>
              <a:uLnTx/>
              <a:uFillTx/>
              <a:latin typeface="Tahoma" panose="020B0604030504040204"/>
              <a:ea typeface="黑体" panose="02010609060101010101" pitchFamily="2" charset="-122"/>
              <a:cs typeface="+mj-cs"/>
            </a:endParaRPr>
          </a:p>
        </p:txBody>
      </p:sp>
      <p:grpSp>
        <p:nvGrpSpPr>
          <p:cNvPr id="21" name="Group 19"/>
          <p:cNvGrpSpPr/>
          <p:nvPr/>
        </p:nvGrpSpPr>
        <p:grpSpPr bwMode="auto">
          <a:xfrm>
            <a:off x="2843088" y="3005138"/>
            <a:ext cx="4111625" cy="801687"/>
            <a:chOff x="1520" y="1893"/>
            <a:chExt cx="2590" cy="505"/>
          </a:xfrm>
        </p:grpSpPr>
        <p:sp>
          <p:nvSpPr>
            <p:cNvPr id="22" name="Rectangle 20"/>
            <p:cNvSpPr>
              <a:spLocks noChangeArrowheads="1"/>
            </p:cNvSpPr>
            <p:nvPr/>
          </p:nvSpPr>
          <p:spPr bwMode="auto">
            <a:xfrm rot="665985">
              <a:off x="2093" y="1914"/>
              <a:ext cx="171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2000" b="1" i="0" u="none" strike="noStrike" kern="0" cap="none" spc="0" normalizeH="0" baseline="0" noProof="0" dirty="0">
                  <a:ln>
                    <a:noFill/>
                  </a:ln>
                  <a:solidFill>
                    <a:srgbClr val="3333CC"/>
                  </a:solidFill>
                  <a:effectLst/>
                  <a:uLnTx/>
                  <a:uFillTx/>
                  <a:latin typeface="+mn-lt"/>
                  <a:ea typeface="黑体" panose="02010609060101010101" pitchFamily="2" charset="-122"/>
                </a:rPr>
                <a:t>SYN = 1, </a:t>
              </a:r>
              <a:r>
                <a:rPr kumimoji="0" lang="en-US" altLang="zh-CN" sz="2000" b="1" i="0" u="none" strike="noStrike" kern="0" cap="none" spc="0" normalizeH="0" baseline="0" noProof="0" dirty="0" err="1">
                  <a:ln>
                    <a:noFill/>
                  </a:ln>
                  <a:solidFill>
                    <a:srgbClr val="3333CC"/>
                  </a:solidFill>
                  <a:effectLst/>
                  <a:uLnTx/>
                  <a:uFillTx/>
                  <a:latin typeface="+mn-lt"/>
                  <a:ea typeface="黑体" panose="02010609060101010101" pitchFamily="2" charset="-122"/>
                </a:rPr>
                <a:t>seq</a:t>
              </a:r>
              <a:r>
                <a:rPr kumimoji="0" lang="en-US" altLang="zh-CN" sz="2000" b="1" i="0" u="none" strike="noStrike" kern="0" cap="none" spc="0" normalizeH="0" baseline="0" noProof="0" dirty="0">
                  <a:ln>
                    <a:noFill/>
                  </a:ln>
                  <a:solidFill>
                    <a:srgbClr val="3333CC"/>
                  </a:solidFill>
                  <a:effectLst/>
                  <a:uLnTx/>
                  <a:uFillTx/>
                  <a:latin typeface="+mn-lt"/>
                  <a:ea typeface="黑体" panose="02010609060101010101" pitchFamily="2" charset="-122"/>
                </a:rPr>
                <a:t> = x</a:t>
              </a:r>
              <a:endParaRPr kumimoji="0" lang="en-US" altLang="zh-CN" sz="2000" b="1" i="0" u="none" strike="noStrike" kern="0" cap="none" spc="0" normalizeH="0" baseline="0" noProof="0" dirty="0">
                <a:ln>
                  <a:noFill/>
                </a:ln>
                <a:solidFill>
                  <a:srgbClr val="3333CC"/>
                </a:solidFill>
                <a:effectLst/>
                <a:uLnTx/>
                <a:uFillTx/>
                <a:latin typeface="+mn-lt"/>
                <a:ea typeface="黑体" panose="02010609060101010101" pitchFamily="2" charset="-122"/>
              </a:endParaRPr>
            </a:p>
          </p:txBody>
        </p:sp>
        <p:sp>
          <p:nvSpPr>
            <p:cNvPr id="23" name="Line 21"/>
            <p:cNvSpPr>
              <a:spLocks noChangeShapeType="1"/>
            </p:cNvSpPr>
            <p:nvPr/>
          </p:nvSpPr>
          <p:spPr bwMode="auto">
            <a:xfrm>
              <a:off x="1520" y="1893"/>
              <a:ext cx="2590" cy="505"/>
            </a:xfrm>
            <a:prstGeom prst="line">
              <a:avLst/>
            </a:prstGeom>
            <a:noFill/>
            <a:ln w="5715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grpSp>
      <p:grpSp>
        <p:nvGrpSpPr>
          <p:cNvPr id="24" name="Group 22"/>
          <p:cNvGrpSpPr/>
          <p:nvPr/>
        </p:nvGrpSpPr>
        <p:grpSpPr bwMode="auto">
          <a:xfrm>
            <a:off x="2843088" y="4756150"/>
            <a:ext cx="4202113" cy="800100"/>
            <a:chOff x="1520" y="2996"/>
            <a:chExt cx="2647" cy="504"/>
          </a:xfrm>
        </p:grpSpPr>
        <p:sp>
          <p:nvSpPr>
            <p:cNvPr id="25" name="Rectangle 23"/>
            <p:cNvSpPr>
              <a:spLocks noChangeArrowheads="1"/>
            </p:cNvSpPr>
            <p:nvPr/>
          </p:nvSpPr>
          <p:spPr bwMode="auto">
            <a:xfrm rot="649536">
              <a:off x="1856" y="3064"/>
              <a:ext cx="231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rPr>
                <a:t>ACK = 1, seq = x + 1, ack = y </a:t>
              </a:r>
              <a:r>
                <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sym typeface="Symbol" panose="05050102010706020507" pitchFamily="18" charset="2"/>
                </a:rPr>
                <a:t> 1</a:t>
              </a:r>
              <a:endPar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sym typeface="Symbol" panose="05050102010706020507" pitchFamily="18" charset="2"/>
              </a:endParaRPr>
            </a:p>
          </p:txBody>
        </p:sp>
        <p:sp>
          <p:nvSpPr>
            <p:cNvPr id="26" name="Line 24"/>
            <p:cNvSpPr>
              <a:spLocks noChangeShapeType="1"/>
            </p:cNvSpPr>
            <p:nvPr/>
          </p:nvSpPr>
          <p:spPr bwMode="auto">
            <a:xfrm>
              <a:off x="1520" y="2996"/>
              <a:ext cx="2590" cy="504"/>
            </a:xfrm>
            <a:prstGeom prst="line">
              <a:avLst/>
            </a:prstGeom>
            <a:noFill/>
            <a:ln w="5715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grpSp>
      <p:sp>
        <p:nvSpPr>
          <p:cNvPr id="27" name="Rectangle 25"/>
          <p:cNvSpPr>
            <a:spLocks noChangeArrowheads="1"/>
          </p:cNvSpPr>
          <p:nvPr/>
        </p:nvSpPr>
        <p:spPr bwMode="auto">
          <a:xfrm>
            <a:off x="1866776" y="2393950"/>
            <a:ext cx="966787" cy="549275"/>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sp>
        <p:nvSpPr>
          <p:cNvPr id="28" name="Text Box 26"/>
          <p:cNvSpPr txBox="1">
            <a:spLocks noChangeArrowheads="1"/>
          </p:cNvSpPr>
          <p:nvPr/>
        </p:nvSpPr>
        <p:spPr bwMode="auto">
          <a:xfrm>
            <a:off x="1817563" y="2455863"/>
            <a:ext cx="11464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a:r>
              <a:rPr lang="en-US" altLang="zh-CN" sz="1800">
                <a:solidFill>
                  <a:srgbClr val="FFFF99"/>
                </a:solidFill>
                <a:latin typeface="+mn-lt"/>
                <a:ea typeface="黑体" panose="02010609060101010101" pitchFamily="2" charset="-122"/>
              </a:rPr>
              <a:t>CLOSED</a:t>
            </a:r>
            <a:endParaRPr lang="en-US" altLang="zh-CN" sz="1800">
              <a:solidFill>
                <a:srgbClr val="FFFF99"/>
              </a:solidFill>
              <a:latin typeface="+mn-lt"/>
              <a:ea typeface="黑体" panose="02010609060101010101" pitchFamily="2" charset="-122"/>
            </a:endParaRPr>
          </a:p>
        </p:txBody>
      </p:sp>
      <p:sp>
        <p:nvSpPr>
          <p:cNvPr id="29" name="Rectangle 27"/>
          <p:cNvSpPr>
            <a:spLocks noChangeArrowheads="1"/>
          </p:cNvSpPr>
          <p:nvPr/>
        </p:nvSpPr>
        <p:spPr bwMode="auto">
          <a:xfrm>
            <a:off x="6956301" y="2393950"/>
            <a:ext cx="985837" cy="549275"/>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sp>
        <p:nvSpPr>
          <p:cNvPr id="30" name="Text Box 28"/>
          <p:cNvSpPr txBox="1">
            <a:spLocks noChangeArrowheads="1"/>
          </p:cNvSpPr>
          <p:nvPr/>
        </p:nvSpPr>
        <p:spPr bwMode="auto">
          <a:xfrm>
            <a:off x="6916613" y="2455863"/>
            <a:ext cx="11464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a:r>
              <a:rPr lang="en-US" altLang="zh-CN" sz="1800">
                <a:solidFill>
                  <a:srgbClr val="FFFF99"/>
                </a:solidFill>
                <a:latin typeface="+mn-lt"/>
                <a:ea typeface="黑体" panose="02010609060101010101" pitchFamily="2" charset="-122"/>
              </a:rPr>
              <a:t>CLOSED</a:t>
            </a:r>
            <a:endParaRPr lang="en-US" altLang="zh-CN" sz="1800">
              <a:solidFill>
                <a:srgbClr val="FFFF99"/>
              </a:solidFill>
              <a:latin typeface="+mn-lt"/>
              <a:ea typeface="黑体" panose="02010609060101010101" pitchFamily="2" charset="-122"/>
            </a:endParaRPr>
          </a:p>
        </p:txBody>
      </p:sp>
      <p:grpSp>
        <p:nvGrpSpPr>
          <p:cNvPr id="31" name="Group 29"/>
          <p:cNvGrpSpPr/>
          <p:nvPr/>
        </p:nvGrpSpPr>
        <p:grpSpPr bwMode="auto">
          <a:xfrm>
            <a:off x="3744788" y="5840405"/>
            <a:ext cx="2371725" cy="396874"/>
            <a:chOff x="2088" y="3679"/>
            <a:chExt cx="1494" cy="250"/>
          </a:xfrm>
        </p:grpSpPr>
        <p:sp>
          <p:nvSpPr>
            <p:cNvPr id="32" name="AutoShape 30"/>
            <p:cNvSpPr>
              <a:spLocks noChangeArrowheads="1"/>
            </p:cNvSpPr>
            <p:nvPr/>
          </p:nvSpPr>
          <p:spPr bwMode="auto">
            <a:xfrm>
              <a:off x="2088" y="3735"/>
              <a:ext cx="1494" cy="166"/>
            </a:xfrm>
            <a:prstGeom prst="leftRightArrow">
              <a:avLst>
                <a:gd name="adj1" fmla="val 55880"/>
                <a:gd name="adj2" fmla="val 103167"/>
              </a:avLst>
            </a:prstGeom>
            <a:solidFill>
              <a:srgbClr val="FF0000"/>
            </a:solidFill>
            <a:ln w="1270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sp>
          <p:nvSpPr>
            <p:cNvPr id="33" name="Rectangle 31"/>
            <p:cNvSpPr>
              <a:spLocks noChangeArrowheads="1"/>
            </p:cNvSpPr>
            <p:nvPr/>
          </p:nvSpPr>
          <p:spPr bwMode="auto">
            <a:xfrm>
              <a:off x="2462" y="3679"/>
              <a:ext cx="765" cy="250"/>
            </a:xfrm>
            <a:prstGeom prst="rect">
              <a:avLst/>
            </a:prstGeom>
            <a:solidFill>
              <a:srgbClr val="CCECFF"/>
            </a:solidFill>
            <a:ln w="38100" cmpd="dbl">
              <a:solidFill>
                <a:srgbClr val="3333CC"/>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2000" b="1" i="0" u="none" strike="noStrike" kern="0" cap="none" spc="0" normalizeH="0" baseline="0" noProof="0" dirty="0">
                  <a:ln>
                    <a:noFill/>
                  </a:ln>
                  <a:solidFill>
                    <a:srgbClr val="3333CC"/>
                  </a:solidFill>
                  <a:effectLst/>
                  <a:uLnTx/>
                  <a:uFillTx/>
                  <a:latin typeface="+mn-lt"/>
                  <a:ea typeface="黑体" panose="02010609060101010101" pitchFamily="2" charset="-122"/>
                </a:rPr>
                <a:t>数据传送</a:t>
              </a:r>
              <a:endParaRPr kumimoji="0" lang="zh-CN" altLang="en-US" sz="2000" b="1" i="0" u="none" strike="noStrike" kern="0" cap="none" spc="0" normalizeH="0" baseline="0" noProof="0" dirty="0">
                <a:ln>
                  <a:noFill/>
                </a:ln>
                <a:solidFill>
                  <a:srgbClr val="3333CC"/>
                </a:solidFill>
                <a:effectLst/>
                <a:uLnTx/>
                <a:uFillTx/>
                <a:latin typeface="+mn-lt"/>
                <a:ea typeface="黑体" panose="02010609060101010101" pitchFamily="2" charset="-122"/>
              </a:endParaRPr>
            </a:p>
          </p:txBody>
        </p:sp>
      </p:grpSp>
      <p:grpSp>
        <p:nvGrpSpPr>
          <p:cNvPr id="34" name="Group 32"/>
          <p:cNvGrpSpPr/>
          <p:nvPr/>
        </p:nvGrpSpPr>
        <p:grpSpPr bwMode="auto">
          <a:xfrm>
            <a:off x="825376" y="2057400"/>
            <a:ext cx="1320800" cy="947738"/>
            <a:chOff x="249" y="1296"/>
            <a:chExt cx="832" cy="597"/>
          </a:xfrm>
        </p:grpSpPr>
        <p:sp>
          <p:nvSpPr>
            <p:cNvPr id="35" name="Rectangle 33"/>
            <p:cNvSpPr>
              <a:spLocks noChangeArrowheads="1"/>
            </p:cNvSpPr>
            <p:nvPr/>
          </p:nvSpPr>
          <p:spPr bwMode="auto">
            <a:xfrm>
              <a:off x="251" y="1638"/>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rPr>
                <a:t>主动打开</a:t>
              </a:r>
              <a:endPar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sp>
          <p:nvSpPr>
            <p:cNvPr id="36" name="Freeform 34"/>
            <p:cNvSpPr/>
            <p:nvPr/>
          </p:nvSpPr>
          <p:spPr bwMode="auto">
            <a:xfrm>
              <a:off x="249" y="1296"/>
              <a:ext cx="832" cy="597"/>
            </a:xfrm>
            <a:custGeom>
              <a:avLst/>
              <a:gdLst>
                <a:gd name="T0" fmla="*/ 832 w 758"/>
                <a:gd name="T1" fmla="*/ 5 h 491"/>
                <a:gd name="T2" fmla="*/ 0 w 758"/>
                <a:gd name="T3" fmla="*/ 0 h 491"/>
                <a:gd name="T4" fmla="*/ 0 w 758"/>
                <a:gd name="T5" fmla="*/ 597 h 491"/>
                <a:gd name="T6" fmla="*/ 650 w 758"/>
                <a:gd name="T7" fmla="*/ 597 h 4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8" h="491">
                  <a:moveTo>
                    <a:pt x="758" y="4"/>
                  </a:moveTo>
                  <a:lnTo>
                    <a:pt x="0" y="0"/>
                  </a:lnTo>
                  <a:lnTo>
                    <a:pt x="0" y="491"/>
                  </a:lnTo>
                  <a:lnTo>
                    <a:pt x="592" y="491"/>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grpSp>
      <p:grpSp>
        <p:nvGrpSpPr>
          <p:cNvPr id="37" name="Group 35"/>
          <p:cNvGrpSpPr/>
          <p:nvPr/>
        </p:nvGrpSpPr>
        <p:grpSpPr bwMode="auto">
          <a:xfrm>
            <a:off x="7653216" y="2065338"/>
            <a:ext cx="1401763" cy="939800"/>
            <a:chOff x="4550" y="1301"/>
            <a:chExt cx="883" cy="592"/>
          </a:xfrm>
        </p:grpSpPr>
        <p:sp>
          <p:nvSpPr>
            <p:cNvPr id="38" name="Rectangle 36"/>
            <p:cNvSpPr>
              <a:spLocks noChangeArrowheads="1"/>
            </p:cNvSpPr>
            <p:nvPr/>
          </p:nvSpPr>
          <p:spPr bwMode="auto">
            <a:xfrm>
              <a:off x="4732" y="1617"/>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rPr>
                <a:t>被动打开</a:t>
              </a:r>
              <a:endPar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sp>
          <p:nvSpPr>
            <p:cNvPr id="39" name="Freeform 37"/>
            <p:cNvSpPr/>
            <p:nvPr/>
          </p:nvSpPr>
          <p:spPr bwMode="auto">
            <a:xfrm>
              <a:off x="4550" y="1301"/>
              <a:ext cx="870" cy="592"/>
            </a:xfrm>
            <a:custGeom>
              <a:avLst/>
              <a:gdLst>
                <a:gd name="T0" fmla="*/ 0 w 792"/>
                <a:gd name="T1" fmla="*/ 0 h 487"/>
                <a:gd name="T2" fmla="*/ 870 w 792"/>
                <a:gd name="T3" fmla="*/ 5 h 487"/>
                <a:gd name="T4" fmla="*/ 870 w 792"/>
                <a:gd name="T5" fmla="*/ 592 h 487"/>
                <a:gd name="T6" fmla="*/ 201 w 792"/>
                <a:gd name="T7" fmla="*/ 583 h 4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 h="487">
                  <a:moveTo>
                    <a:pt x="0" y="0"/>
                  </a:moveTo>
                  <a:lnTo>
                    <a:pt x="792" y="4"/>
                  </a:lnTo>
                  <a:lnTo>
                    <a:pt x="792" y="487"/>
                  </a:lnTo>
                  <a:lnTo>
                    <a:pt x="183" y="480"/>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grpSp>
      <p:pic>
        <p:nvPicPr>
          <p:cNvPr id="40" name="Picture 38"/>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100138" y="1779588"/>
            <a:ext cx="5016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3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199188" y="1779588"/>
            <a:ext cx="5016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Rectangle 40"/>
          <p:cNvSpPr>
            <a:spLocks noChangeArrowheads="1"/>
          </p:cNvSpPr>
          <p:nvPr/>
        </p:nvSpPr>
        <p:spPr bwMode="auto">
          <a:xfrm>
            <a:off x="2524001" y="1779588"/>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rPr>
              <a:t>A</a:t>
            </a:r>
            <a:endPar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sp>
        <p:nvSpPr>
          <p:cNvPr id="43" name="Rectangle 41"/>
          <p:cNvSpPr>
            <a:spLocks noChangeArrowheads="1"/>
          </p:cNvSpPr>
          <p:nvPr/>
        </p:nvSpPr>
        <p:spPr bwMode="auto">
          <a:xfrm>
            <a:off x="6965826" y="1779588"/>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rPr>
              <a:t>B</a:t>
            </a:r>
            <a:endPar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sp>
        <p:nvSpPr>
          <p:cNvPr id="44" name="Rectangle 42"/>
          <p:cNvSpPr>
            <a:spLocks noChangeArrowheads="1"/>
          </p:cNvSpPr>
          <p:nvPr/>
        </p:nvSpPr>
        <p:spPr bwMode="auto">
          <a:xfrm>
            <a:off x="2019176" y="1425575"/>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rPr>
              <a:t>客户</a:t>
            </a:r>
            <a:endPar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sp>
        <p:nvSpPr>
          <p:cNvPr id="45" name="Rectangle 43"/>
          <p:cNvSpPr>
            <a:spLocks noChangeArrowheads="1"/>
          </p:cNvSpPr>
          <p:nvPr/>
        </p:nvSpPr>
        <p:spPr bwMode="auto">
          <a:xfrm>
            <a:off x="7015038" y="1425575"/>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rPr>
              <a:t>服务器</a:t>
            </a:r>
            <a:endPar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grpSp>
        <p:nvGrpSpPr>
          <p:cNvPr id="46" name="Group 45"/>
          <p:cNvGrpSpPr/>
          <p:nvPr/>
        </p:nvGrpSpPr>
        <p:grpSpPr bwMode="auto">
          <a:xfrm>
            <a:off x="2797052" y="3881438"/>
            <a:ext cx="4157663" cy="801687"/>
            <a:chOff x="1491" y="2445"/>
            <a:chExt cx="2619" cy="505"/>
          </a:xfrm>
        </p:grpSpPr>
        <p:sp>
          <p:nvSpPr>
            <p:cNvPr id="47" name="Line 46"/>
            <p:cNvSpPr>
              <a:spLocks noChangeShapeType="1"/>
            </p:cNvSpPr>
            <p:nvPr/>
          </p:nvSpPr>
          <p:spPr bwMode="auto">
            <a:xfrm flipH="1">
              <a:off x="1520" y="2445"/>
              <a:ext cx="2590" cy="505"/>
            </a:xfrm>
            <a:prstGeom prst="line">
              <a:avLst/>
            </a:prstGeom>
            <a:noFill/>
            <a:ln w="5715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sp>
          <p:nvSpPr>
            <p:cNvPr id="48" name="Rectangle 47"/>
            <p:cNvSpPr>
              <a:spLocks noChangeArrowheads="1"/>
            </p:cNvSpPr>
            <p:nvPr/>
          </p:nvSpPr>
          <p:spPr bwMode="auto">
            <a:xfrm rot="20990024" flipH="1">
              <a:off x="1491" y="2483"/>
              <a:ext cx="237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defRPr/>
              </a:pPr>
              <a:r>
                <a:rPr kumimoji="0" lang="en-US" altLang="zh-CN" sz="1600" b="1" i="0" u="none" strike="noStrike" kern="0" cap="none" spc="0" normalizeH="0" baseline="0" noProof="0" dirty="0">
                  <a:ln>
                    <a:noFill/>
                  </a:ln>
                  <a:solidFill>
                    <a:srgbClr val="3333CC"/>
                  </a:solidFill>
                  <a:effectLst/>
                  <a:uLnTx/>
                  <a:uFillTx/>
                  <a:latin typeface="+mn-lt"/>
                  <a:ea typeface="黑体" panose="02010609060101010101" pitchFamily="2" charset="-122"/>
                </a:rPr>
                <a:t>SYN = 1, ACK = 1, </a:t>
              </a:r>
              <a:r>
                <a:rPr kumimoji="0" lang="en-US" altLang="zh-CN" sz="1600" b="1" i="0" u="none" strike="noStrike" kern="0" cap="none" spc="0" normalizeH="0" baseline="0" noProof="0" dirty="0" err="1">
                  <a:ln>
                    <a:noFill/>
                  </a:ln>
                  <a:solidFill>
                    <a:srgbClr val="3333CC"/>
                  </a:solidFill>
                  <a:effectLst/>
                  <a:uLnTx/>
                  <a:uFillTx/>
                  <a:latin typeface="+mn-lt"/>
                  <a:ea typeface="黑体" panose="02010609060101010101" pitchFamily="2" charset="-122"/>
                </a:rPr>
                <a:t>seq</a:t>
              </a:r>
              <a:r>
                <a:rPr kumimoji="0" lang="en-US" altLang="zh-CN" sz="1600" b="1" i="0" u="none" strike="noStrike" kern="0" cap="none" spc="0" normalizeH="0" baseline="0" noProof="0" dirty="0">
                  <a:ln>
                    <a:noFill/>
                  </a:ln>
                  <a:solidFill>
                    <a:srgbClr val="3333CC"/>
                  </a:solidFill>
                  <a:effectLst/>
                  <a:uLnTx/>
                  <a:uFillTx/>
                  <a:latin typeface="+mn-lt"/>
                  <a:ea typeface="黑体" panose="02010609060101010101" pitchFamily="2" charset="-122"/>
                </a:rPr>
                <a:t> = y, </a:t>
              </a:r>
              <a:r>
                <a:rPr kumimoji="0" lang="en-US" altLang="zh-CN" sz="1600" b="1" i="0" u="none" strike="noStrike" kern="0" cap="none" spc="0" normalizeH="0" baseline="0" noProof="0" dirty="0" err="1">
                  <a:ln>
                    <a:noFill/>
                  </a:ln>
                  <a:solidFill>
                    <a:srgbClr val="3333CC"/>
                  </a:solidFill>
                  <a:effectLst/>
                  <a:uLnTx/>
                  <a:uFillTx/>
                  <a:latin typeface="+mn-lt"/>
                  <a:ea typeface="黑体" panose="02010609060101010101" pitchFamily="2" charset="-122"/>
                </a:rPr>
                <a:t>ack</a:t>
              </a:r>
              <a:r>
                <a:rPr kumimoji="0" lang="en-US" altLang="zh-CN" sz="1600" b="1" i="0" u="none" strike="noStrike" kern="0" cap="none" spc="0" normalizeH="0" baseline="0" noProof="0" dirty="0">
                  <a:ln>
                    <a:noFill/>
                  </a:ln>
                  <a:solidFill>
                    <a:srgbClr val="3333CC"/>
                  </a:solidFill>
                  <a:effectLst/>
                  <a:uLnTx/>
                  <a:uFillTx/>
                  <a:latin typeface="+mn-lt"/>
                  <a:ea typeface="黑体" panose="02010609060101010101" pitchFamily="2" charset="-122"/>
                </a:rPr>
                <a:t>= x </a:t>
              </a:r>
              <a:r>
                <a:rPr kumimoji="0" lang="en-US" altLang="zh-CN" sz="1600" b="1" i="0" u="none" strike="noStrike" kern="0" cap="none" spc="0" normalizeH="0" baseline="0" noProof="0" dirty="0">
                  <a:ln>
                    <a:noFill/>
                  </a:ln>
                  <a:solidFill>
                    <a:srgbClr val="3333CC"/>
                  </a:solidFill>
                  <a:effectLst/>
                  <a:uLnTx/>
                  <a:uFillTx/>
                  <a:latin typeface="+mn-lt"/>
                  <a:ea typeface="黑体" panose="02010609060101010101" pitchFamily="2" charset="-122"/>
                  <a:sym typeface="Symbol" panose="05050102010706020507" pitchFamily="18" charset="2"/>
                </a:rPr>
                <a:t> 1</a:t>
              </a:r>
              <a:endParaRPr kumimoji="0" lang="en-US" altLang="zh-CN" sz="1600" b="1" i="0" u="none" strike="noStrike" kern="0" cap="none" spc="0" normalizeH="0" baseline="0" noProof="0" dirty="0">
                <a:ln>
                  <a:noFill/>
                </a:ln>
                <a:solidFill>
                  <a:srgbClr val="3333CC"/>
                </a:solidFill>
                <a:effectLst/>
                <a:uLnTx/>
                <a:uFillTx/>
                <a:latin typeface="+mn-lt"/>
                <a:ea typeface="黑体" panose="02010609060101010101" pitchFamily="2" charset="-122"/>
              </a:endParaRPr>
            </a:p>
          </p:txBody>
        </p:sp>
      </p:grpSp>
      <p:sp>
        <p:nvSpPr>
          <p:cNvPr id="49" name="Text Box 48"/>
          <p:cNvSpPr txBox="1">
            <a:spLocks noChangeArrowheads="1"/>
          </p:cNvSpPr>
          <p:nvPr/>
        </p:nvSpPr>
        <p:spPr bwMode="auto">
          <a:xfrm>
            <a:off x="992559" y="116632"/>
            <a:ext cx="8041781" cy="646331"/>
          </a:xfrm>
          <a:prstGeom prst="rect">
            <a:avLst/>
          </a:prstGeom>
          <a:solidFill>
            <a:srgbClr val="FFFF99"/>
          </a:solidFill>
          <a:ln w="9525">
            <a:solidFill>
              <a:srgbClr val="3333CC"/>
            </a:solidFill>
            <a:miter lim="800000"/>
          </a:ln>
          <a:effectLst>
            <a:outerShdw dist="35921" dir="2700000" algn="ctr" rotWithShape="0">
              <a:srgbClr val="1C1C1C"/>
            </a:outerShdw>
          </a:effectLst>
        </p:spPr>
        <p:txBody>
          <a:bodyPr wrap="squar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6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TCP </a:t>
            </a:r>
            <a:r>
              <a:rPr kumimoji="0" lang="zh-CN" altLang="en-US" sz="36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的连接建立：</a:t>
            </a:r>
            <a:r>
              <a:rPr kumimoji="0" lang="zh-CN" altLang="en-US" sz="3600" kern="0" dirty="0">
                <a:solidFill>
                  <a:srgbClr val="000099"/>
                </a:solidFill>
                <a:latin typeface="Arial" panose="020B0604020202020204" pitchFamily="34" charset="0"/>
                <a:ea typeface="黑体" panose="02010609060101010101" pitchFamily="2" charset="-122"/>
              </a:rPr>
              <a:t>采用</a:t>
            </a:r>
            <a:r>
              <a:rPr kumimoji="0" lang="zh-CN" altLang="zh-CN" sz="3600" kern="0" dirty="0">
                <a:solidFill>
                  <a:srgbClr val="FF0000"/>
                </a:solidFill>
                <a:latin typeface="Arial" panose="020B0604020202020204" pitchFamily="34" charset="0"/>
                <a:ea typeface="黑体" panose="02010609060101010101" pitchFamily="2" charset="-122"/>
              </a:rPr>
              <a:t>三报文</a:t>
            </a:r>
            <a:r>
              <a:rPr kumimoji="0" lang="zh-CN" altLang="zh-CN" sz="3600" kern="0" dirty="0" smtClean="0">
                <a:solidFill>
                  <a:srgbClr val="FF0000"/>
                </a:solidFill>
                <a:latin typeface="Arial" panose="020B0604020202020204" pitchFamily="34" charset="0"/>
                <a:ea typeface="黑体" panose="02010609060101010101" pitchFamily="2" charset="-122"/>
              </a:rPr>
              <a:t>握手</a:t>
            </a:r>
            <a:endParaRPr kumimoji="0" lang="zh-CN" altLang="en-US" sz="3600" kern="0" dirty="0">
              <a:solidFill>
                <a:srgbClr val="FF0000"/>
              </a:solidFill>
              <a:latin typeface="Arial" panose="020B0604020202020204" pitchFamily="34" charset="0"/>
              <a:ea typeface="黑体" panose="02010609060101010101" pitchFamily="2" charset="-122"/>
            </a:endParaRP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5.9.2  </a:t>
            </a:r>
            <a:r>
              <a:rPr lang="en-US" altLang="zh-CN" dirty="0" smtClean="0"/>
              <a:t>TCP </a:t>
            </a:r>
            <a:r>
              <a:rPr lang="zh-CN" altLang="zh-CN" dirty="0" smtClean="0"/>
              <a:t>的</a:t>
            </a:r>
            <a:r>
              <a:rPr lang="zh-CN" altLang="zh-CN" dirty="0"/>
              <a:t>连接释放</a:t>
            </a:r>
            <a:endParaRPr lang="zh-CN" altLang="en-US" dirty="0"/>
          </a:p>
        </p:txBody>
      </p:sp>
      <p:sp>
        <p:nvSpPr>
          <p:cNvPr id="3" name="内容占位符 2"/>
          <p:cNvSpPr>
            <a:spLocks noGrp="1"/>
          </p:cNvSpPr>
          <p:nvPr>
            <p:ph idx="1"/>
          </p:nvPr>
        </p:nvSpPr>
        <p:spPr/>
        <p:txBody>
          <a:bodyPr/>
          <a:lstStyle/>
          <a:p>
            <a:r>
              <a:rPr lang="en-US" altLang="zh-CN" dirty="0" smtClean="0"/>
              <a:t>TCP </a:t>
            </a:r>
            <a:r>
              <a:rPr lang="zh-CN" altLang="zh-CN" dirty="0" smtClean="0"/>
              <a:t>连接释放</a:t>
            </a:r>
            <a:r>
              <a:rPr lang="zh-CN" altLang="zh-CN" dirty="0"/>
              <a:t>过程比较</a:t>
            </a:r>
            <a:r>
              <a:rPr lang="zh-CN" altLang="zh-CN" dirty="0" smtClean="0"/>
              <a:t>复杂</a:t>
            </a:r>
            <a:r>
              <a:rPr lang="zh-CN" altLang="en-US" dirty="0" smtClean="0"/>
              <a:t>。</a:t>
            </a:r>
            <a:endParaRPr lang="en-US" altLang="zh-CN" dirty="0" smtClean="0"/>
          </a:p>
          <a:p>
            <a:r>
              <a:rPr lang="zh-CN" altLang="zh-CN" dirty="0"/>
              <a:t>数据传输结束后，通信的双方都可释放连接。</a:t>
            </a:r>
            <a:endParaRPr lang="en-US" altLang="zh-CN" dirty="0" smtClean="0"/>
          </a:p>
          <a:p>
            <a:r>
              <a:rPr lang="en-US" altLang="zh-CN" dirty="0" smtClean="0"/>
              <a:t>TCP </a:t>
            </a:r>
            <a:r>
              <a:rPr lang="zh-CN" altLang="zh-CN" dirty="0" smtClean="0"/>
              <a:t>连接释放</a:t>
            </a:r>
            <a:r>
              <a:rPr lang="zh-CN" altLang="zh-CN" dirty="0"/>
              <a:t>过程是</a:t>
            </a:r>
            <a:r>
              <a:rPr lang="zh-CN" altLang="zh-CN" dirty="0">
                <a:solidFill>
                  <a:srgbClr val="FF0000"/>
                </a:solidFill>
              </a:rPr>
              <a:t>四报文握手</a:t>
            </a:r>
            <a:r>
              <a:rPr lang="zh-CN" altLang="zh-CN" dirty="0" smtClean="0">
                <a:solidFill>
                  <a:srgbClr val="FF0000"/>
                </a:solidFill>
              </a:rPr>
              <a:t>。</a:t>
            </a:r>
            <a:endParaRPr lang="en-US" altLang="zh-CN" dirty="0" smtClean="0">
              <a:solidFill>
                <a:srgbClr val="FF0000"/>
              </a:solidFill>
            </a:endParaRPr>
          </a:p>
          <a:p>
            <a:endParaRPr lang="zh-CN" alt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2"/>
          <p:cNvGrpSpPr/>
          <p:nvPr/>
        </p:nvGrpSpPr>
        <p:grpSpPr bwMode="auto">
          <a:xfrm>
            <a:off x="2880494" y="2349500"/>
            <a:ext cx="4248150" cy="4062413"/>
            <a:chOff x="1474" y="1888"/>
            <a:chExt cx="2676" cy="2432"/>
          </a:xfrm>
        </p:grpSpPr>
        <p:sp>
          <p:nvSpPr>
            <p:cNvPr id="7" name="Line 3"/>
            <p:cNvSpPr>
              <a:spLocks noChangeShapeType="1"/>
            </p:cNvSpPr>
            <p:nvPr/>
          </p:nvSpPr>
          <p:spPr bwMode="auto">
            <a:xfrm>
              <a:off x="1474" y="1888"/>
              <a:ext cx="0" cy="2432"/>
            </a:xfrm>
            <a:prstGeom prst="line">
              <a:avLst/>
            </a:prstGeom>
            <a:noFill/>
            <a:ln w="28575">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sp>
          <p:nvSpPr>
            <p:cNvPr id="8" name="Line 4"/>
            <p:cNvSpPr>
              <a:spLocks noChangeShapeType="1"/>
            </p:cNvSpPr>
            <p:nvPr/>
          </p:nvSpPr>
          <p:spPr bwMode="auto">
            <a:xfrm>
              <a:off x="4150" y="1888"/>
              <a:ext cx="0" cy="2432"/>
            </a:xfrm>
            <a:prstGeom prst="line">
              <a:avLst/>
            </a:prstGeom>
            <a:noFill/>
            <a:ln w="28575">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grpSp>
      <p:sp>
        <p:nvSpPr>
          <p:cNvPr id="9" name="AutoShape 5"/>
          <p:cNvSpPr>
            <a:spLocks noChangeArrowheads="1"/>
          </p:cNvSpPr>
          <p:nvPr/>
        </p:nvSpPr>
        <p:spPr bwMode="auto">
          <a:xfrm>
            <a:off x="3866331" y="1863725"/>
            <a:ext cx="2384425" cy="252413"/>
          </a:xfrm>
          <a:prstGeom prst="leftRightArrow">
            <a:avLst>
              <a:gd name="adj1" fmla="val 55880"/>
              <a:gd name="adj2" fmla="val 108285"/>
            </a:avLst>
          </a:prstGeom>
          <a:solidFill>
            <a:srgbClr val="FF0000"/>
          </a:solidFill>
          <a:ln w="12700" algn="ctr">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grpSp>
        <p:nvGrpSpPr>
          <p:cNvPr id="10" name="Group 6"/>
          <p:cNvGrpSpPr/>
          <p:nvPr/>
        </p:nvGrpSpPr>
        <p:grpSpPr bwMode="auto">
          <a:xfrm>
            <a:off x="2932881" y="2355850"/>
            <a:ext cx="4133850" cy="768350"/>
            <a:chOff x="1614" y="1484"/>
            <a:chExt cx="2604" cy="484"/>
          </a:xfrm>
        </p:grpSpPr>
        <p:sp>
          <p:nvSpPr>
            <p:cNvPr id="11" name="Rectangle 7"/>
            <p:cNvSpPr>
              <a:spLocks noChangeArrowheads="1"/>
            </p:cNvSpPr>
            <p:nvPr/>
          </p:nvSpPr>
          <p:spPr bwMode="auto">
            <a:xfrm rot="597975">
              <a:off x="2449" y="1520"/>
              <a:ext cx="12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2000" b="1" i="0" u="none" strike="noStrike" kern="0" cap="none" spc="0" normalizeH="0" baseline="0" noProof="0">
                  <a:ln>
                    <a:noFill/>
                  </a:ln>
                  <a:solidFill>
                    <a:srgbClr val="3333CC"/>
                  </a:solidFill>
                  <a:effectLst/>
                  <a:uLnTx/>
                  <a:uFillTx/>
                  <a:latin typeface="+mn-lt"/>
                  <a:ea typeface="黑体" panose="02010609060101010101" pitchFamily="2" charset="-122"/>
                </a:rPr>
                <a:t>FIN = 1, seq = u</a:t>
              </a:r>
              <a:endParaRPr kumimoji="0" lang="en-US" altLang="zh-CN" sz="20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sp>
          <p:nvSpPr>
            <p:cNvPr id="12" name="Line 8"/>
            <p:cNvSpPr>
              <a:spLocks noChangeShapeType="1"/>
            </p:cNvSpPr>
            <p:nvPr/>
          </p:nvSpPr>
          <p:spPr bwMode="auto">
            <a:xfrm>
              <a:off x="1614" y="1484"/>
              <a:ext cx="2604" cy="484"/>
            </a:xfrm>
            <a:prstGeom prst="line">
              <a:avLst/>
            </a:prstGeom>
            <a:noFill/>
            <a:ln w="3810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grpSp>
      <p:sp>
        <p:nvSpPr>
          <p:cNvPr id="13" name="Rectangle 9"/>
          <p:cNvSpPr>
            <a:spLocks noChangeArrowheads="1"/>
          </p:cNvSpPr>
          <p:nvPr/>
        </p:nvSpPr>
        <p:spPr bwMode="auto">
          <a:xfrm>
            <a:off x="1977206" y="1611313"/>
            <a:ext cx="954088" cy="673100"/>
          </a:xfrm>
          <a:prstGeom prst="rect">
            <a:avLst/>
          </a:prstGeom>
          <a:solidFill>
            <a:srgbClr val="CCFF99"/>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sp>
        <p:nvSpPr>
          <p:cNvPr id="14" name="Rectangle 10"/>
          <p:cNvSpPr>
            <a:spLocks noChangeArrowheads="1"/>
          </p:cNvSpPr>
          <p:nvPr/>
        </p:nvSpPr>
        <p:spPr bwMode="auto">
          <a:xfrm>
            <a:off x="7063556" y="1611313"/>
            <a:ext cx="955675" cy="1479550"/>
          </a:xfrm>
          <a:prstGeom prst="rect">
            <a:avLst/>
          </a:prstGeom>
          <a:solidFill>
            <a:srgbClr val="CCFF99"/>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grpSp>
        <p:nvGrpSpPr>
          <p:cNvPr id="15" name="Group 11"/>
          <p:cNvGrpSpPr/>
          <p:nvPr/>
        </p:nvGrpSpPr>
        <p:grpSpPr bwMode="auto">
          <a:xfrm>
            <a:off x="1878781" y="1528763"/>
            <a:ext cx="6278563" cy="82550"/>
            <a:chOff x="1020" y="481"/>
            <a:chExt cx="4037" cy="46"/>
          </a:xfrm>
        </p:grpSpPr>
        <p:sp>
          <p:nvSpPr>
            <p:cNvPr id="16" name="Line 12"/>
            <p:cNvSpPr>
              <a:spLocks noChangeShapeType="1"/>
            </p:cNvSpPr>
            <p:nvPr/>
          </p:nvSpPr>
          <p:spPr bwMode="auto">
            <a:xfrm>
              <a:off x="1020" y="527"/>
              <a:ext cx="4037" cy="0"/>
            </a:xfrm>
            <a:prstGeom prst="line">
              <a:avLst/>
            </a:prstGeom>
            <a:noFill/>
            <a:ln w="12700">
              <a:solidFill>
                <a:srgbClr val="3333CC"/>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sp>
          <p:nvSpPr>
            <p:cNvPr id="17" name="Line 13"/>
            <p:cNvSpPr>
              <a:spLocks noChangeShapeType="1"/>
            </p:cNvSpPr>
            <p:nvPr/>
          </p:nvSpPr>
          <p:spPr bwMode="auto">
            <a:xfrm>
              <a:off x="1020" y="481"/>
              <a:ext cx="4037" cy="0"/>
            </a:xfrm>
            <a:prstGeom prst="line">
              <a:avLst/>
            </a:prstGeom>
            <a:noFill/>
            <a:ln w="12700">
              <a:solidFill>
                <a:srgbClr val="3333CC"/>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grpSp>
      <p:grpSp>
        <p:nvGrpSpPr>
          <p:cNvPr id="19" name="Group 15"/>
          <p:cNvGrpSpPr/>
          <p:nvPr/>
        </p:nvGrpSpPr>
        <p:grpSpPr bwMode="auto">
          <a:xfrm>
            <a:off x="869131" y="1257300"/>
            <a:ext cx="1403350" cy="1082675"/>
            <a:chOff x="314" y="792"/>
            <a:chExt cx="884" cy="682"/>
          </a:xfrm>
        </p:grpSpPr>
        <p:sp>
          <p:nvSpPr>
            <p:cNvPr id="20" name="Freeform 16"/>
            <p:cNvSpPr/>
            <p:nvPr/>
          </p:nvSpPr>
          <p:spPr bwMode="auto">
            <a:xfrm>
              <a:off x="349" y="792"/>
              <a:ext cx="849" cy="682"/>
            </a:xfrm>
            <a:custGeom>
              <a:avLst/>
              <a:gdLst>
                <a:gd name="T0" fmla="*/ 849 w 769"/>
                <a:gd name="T1" fmla="*/ 0 h 584"/>
                <a:gd name="T2" fmla="*/ 0 w 769"/>
                <a:gd name="T3" fmla="*/ 11 h 584"/>
                <a:gd name="T4" fmla="*/ 0 w 769"/>
                <a:gd name="T5" fmla="*/ 682 h 584"/>
                <a:gd name="T6" fmla="*/ 666 w 769"/>
                <a:gd name="T7" fmla="*/ 682 h 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9" h="584">
                  <a:moveTo>
                    <a:pt x="769" y="0"/>
                  </a:moveTo>
                  <a:lnTo>
                    <a:pt x="0" y="9"/>
                  </a:lnTo>
                  <a:lnTo>
                    <a:pt x="0" y="584"/>
                  </a:lnTo>
                  <a:lnTo>
                    <a:pt x="603" y="584"/>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sp>
          <p:nvSpPr>
            <p:cNvPr id="21" name="Rectangle 17"/>
            <p:cNvSpPr>
              <a:spLocks noChangeArrowheads="1"/>
            </p:cNvSpPr>
            <p:nvPr/>
          </p:nvSpPr>
          <p:spPr bwMode="auto">
            <a:xfrm>
              <a:off x="314" y="1227"/>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dirty="0">
                  <a:ln>
                    <a:noFill/>
                  </a:ln>
                  <a:solidFill>
                    <a:srgbClr val="3333CC"/>
                  </a:solidFill>
                  <a:effectLst/>
                  <a:uLnTx/>
                  <a:uFillTx/>
                  <a:latin typeface="+mn-lt"/>
                  <a:ea typeface="黑体" panose="02010609060101010101" pitchFamily="2" charset="-122"/>
                </a:rPr>
                <a:t>主动关闭</a:t>
              </a:r>
              <a:endParaRPr kumimoji="0" lang="zh-CN" altLang="en-US" sz="1800" b="1" i="0" u="none" strike="noStrike" kern="0" cap="none" spc="0" normalizeH="0" baseline="0" noProof="0" dirty="0">
                <a:ln>
                  <a:noFill/>
                </a:ln>
                <a:solidFill>
                  <a:srgbClr val="3333CC"/>
                </a:solidFill>
                <a:effectLst/>
                <a:uLnTx/>
                <a:uFillTx/>
                <a:latin typeface="+mn-lt"/>
                <a:ea typeface="黑体" panose="02010609060101010101" pitchFamily="2" charset="-122"/>
              </a:endParaRPr>
            </a:p>
          </p:txBody>
        </p:sp>
      </p:grpSp>
      <p:sp>
        <p:nvSpPr>
          <p:cNvPr id="22" name="Rectangle 18"/>
          <p:cNvSpPr>
            <a:spLocks noChangeArrowheads="1"/>
          </p:cNvSpPr>
          <p:nvPr/>
        </p:nvSpPr>
        <p:spPr bwMode="auto">
          <a:xfrm>
            <a:off x="4501331" y="1778000"/>
            <a:ext cx="1215077" cy="397545"/>
          </a:xfrm>
          <a:prstGeom prst="rect">
            <a:avLst/>
          </a:prstGeom>
          <a:solidFill>
            <a:srgbClr val="CCECFF"/>
          </a:solidFill>
          <a:ln w="38100" cmpd="dbl" algn="ctr">
            <a:solidFill>
              <a:srgbClr val="3333CC"/>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2000" b="1" i="0" u="none" strike="noStrike" kern="0" cap="none" spc="0" normalizeH="0" baseline="0" noProof="0">
                <a:ln>
                  <a:noFill/>
                </a:ln>
                <a:solidFill>
                  <a:srgbClr val="3333CC"/>
                </a:solidFill>
                <a:effectLst/>
                <a:uLnTx/>
                <a:uFillTx/>
                <a:latin typeface="+mn-lt"/>
                <a:ea typeface="黑体" panose="02010609060101010101" pitchFamily="2" charset="-122"/>
              </a:rPr>
              <a:t>数据传送</a:t>
            </a:r>
            <a:endParaRPr kumimoji="0" lang="zh-CN" altLang="en-US" sz="20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sp>
        <p:nvSpPr>
          <p:cNvPr id="23" name="Rectangle 19"/>
          <p:cNvSpPr>
            <a:spLocks noChangeArrowheads="1"/>
          </p:cNvSpPr>
          <p:nvPr/>
        </p:nvSpPr>
        <p:spPr bwMode="auto">
          <a:xfrm>
            <a:off x="1958156" y="1622425"/>
            <a:ext cx="1041953"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rPr>
              <a:t>ESTAB-</a:t>
            </a:r>
            <a:endPar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endParaRPr>
          </a:p>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rPr>
              <a:t>LISHED</a:t>
            </a:r>
            <a:endPar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sp>
        <p:nvSpPr>
          <p:cNvPr id="24" name="Rectangle 20"/>
          <p:cNvSpPr>
            <a:spLocks noChangeArrowheads="1"/>
          </p:cNvSpPr>
          <p:nvPr/>
        </p:nvSpPr>
        <p:spPr bwMode="auto">
          <a:xfrm>
            <a:off x="7044506" y="2058988"/>
            <a:ext cx="1041953"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rPr>
              <a:t>ESTAB-</a:t>
            </a:r>
            <a:endPar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endParaRPr>
          </a:p>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rPr>
              <a:t>LISHED</a:t>
            </a:r>
            <a:endPar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pic>
        <p:nvPicPr>
          <p:cNvPr id="25" name="Picture 2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202631" y="969963"/>
            <a:ext cx="5048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2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288981" y="969963"/>
            <a:ext cx="5048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Rectangle 23"/>
          <p:cNvSpPr>
            <a:spLocks noChangeArrowheads="1"/>
          </p:cNvSpPr>
          <p:nvPr/>
        </p:nvSpPr>
        <p:spPr bwMode="auto">
          <a:xfrm>
            <a:off x="2593156" y="938213"/>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rPr>
              <a:t>A</a:t>
            </a:r>
            <a:endPar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sp>
        <p:nvSpPr>
          <p:cNvPr id="28" name="Rectangle 24"/>
          <p:cNvSpPr>
            <a:spLocks noChangeArrowheads="1"/>
          </p:cNvSpPr>
          <p:nvPr/>
        </p:nvSpPr>
        <p:spPr bwMode="auto">
          <a:xfrm>
            <a:off x="7093719" y="938213"/>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rPr>
              <a:t>B</a:t>
            </a:r>
            <a:endPar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sp>
        <p:nvSpPr>
          <p:cNvPr id="29" name="Rectangle 25"/>
          <p:cNvSpPr>
            <a:spLocks noChangeArrowheads="1"/>
          </p:cNvSpPr>
          <p:nvPr/>
        </p:nvSpPr>
        <p:spPr bwMode="auto">
          <a:xfrm>
            <a:off x="2137544" y="647700"/>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rPr>
              <a:t>客户</a:t>
            </a:r>
            <a:endPar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sp>
        <p:nvSpPr>
          <p:cNvPr id="30" name="Rectangle 26"/>
          <p:cNvSpPr>
            <a:spLocks noChangeArrowheads="1"/>
          </p:cNvSpPr>
          <p:nvPr/>
        </p:nvSpPr>
        <p:spPr bwMode="auto">
          <a:xfrm>
            <a:off x="7104831" y="647700"/>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rPr>
              <a:t>服务器</a:t>
            </a:r>
            <a:endPar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sp>
        <p:nvSpPr>
          <p:cNvPr id="32" name="Text Box 28"/>
          <p:cNvSpPr txBox="1">
            <a:spLocks noChangeArrowheads="1"/>
          </p:cNvSpPr>
          <p:nvPr/>
        </p:nvSpPr>
        <p:spPr bwMode="auto">
          <a:xfrm>
            <a:off x="2855094" y="66675"/>
            <a:ext cx="4502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3200" b="1" i="0" u="none" strike="noStrike" kern="0" cap="none" spc="0" normalizeH="0" baseline="0" noProof="0">
                <a:ln>
                  <a:noFill/>
                </a:ln>
                <a:solidFill>
                  <a:srgbClr val="3333CC"/>
                </a:solidFill>
                <a:effectLst/>
                <a:uLnTx/>
                <a:uFillTx/>
                <a:latin typeface="Arial" panose="020B0604020202020204" pitchFamily="34" charset="0"/>
                <a:ea typeface="黑体" panose="02010609060101010101" pitchFamily="2" charset="-122"/>
              </a:rPr>
              <a:t>5.9.2   TCP </a:t>
            </a:r>
            <a:r>
              <a:rPr kumimoji="0" lang="zh-CN" altLang="en-US" sz="3200" b="1" i="0" u="none" strike="noStrike" kern="0" cap="none" spc="0" normalizeH="0" baseline="0" noProof="0">
                <a:ln>
                  <a:noFill/>
                </a:ln>
                <a:solidFill>
                  <a:srgbClr val="3333CC"/>
                </a:solidFill>
                <a:effectLst/>
                <a:uLnTx/>
                <a:uFillTx/>
                <a:latin typeface="Arial" panose="020B0604020202020204" pitchFamily="34" charset="0"/>
                <a:ea typeface="黑体" panose="02010609060101010101" pitchFamily="2" charset="-122"/>
              </a:rPr>
              <a:t>的连接释放 </a:t>
            </a:r>
            <a:endParaRPr kumimoji="0" lang="zh-CN" altLang="en-US" sz="3200" b="1" i="0" u="none" strike="noStrike" kern="0" cap="none" spc="0" normalizeH="0" baseline="0" noProof="0">
              <a:ln>
                <a:noFill/>
              </a:ln>
              <a:solidFill>
                <a:srgbClr val="3333CC"/>
              </a:solidFill>
              <a:effectLst/>
              <a:uLnTx/>
              <a:uFillTx/>
              <a:latin typeface="Arial" panose="020B0604020202020204" pitchFamily="34" charset="0"/>
              <a:ea typeface="黑体" panose="02010609060101010101" pitchFamily="2" charset="-122"/>
            </a:endParaRPr>
          </a:p>
        </p:txBody>
      </p:sp>
      <p:sp>
        <p:nvSpPr>
          <p:cNvPr id="33" name="Text Box 29"/>
          <p:cNvSpPr txBox="1">
            <a:spLocks noChangeArrowheads="1"/>
          </p:cNvSpPr>
          <p:nvPr/>
        </p:nvSpPr>
        <p:spPr bwMode="auto">
          <a:xfrm>
            <a:off x="1263462" y="3727450"/>
            <a:ext cx="7721986" cy="2677656"/>
          </a:xfrm>
          <a:prstGeom prst="rect">
            <a:avLst/>
          </a:prstGeom>
          <a:solidFill>
            <a:srgbClr val="FFFF99"/>
          </a:solidFill>
          <a:ln w="9525">
            <a:solidFill>
              <a:srgbClr val="3333CC"/>
            </a:solidFill>
            <a:miter lim="800000"/>
          </a:ln>
          <a:effectLst>
            <a:outerShdw dist="35921" dir="2700000" algn="ctr" rotWithShape="0">
              <a:srgbClr val="1C1C1C"/>
            </a:outerShdw>
          </a:effec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Char char="•"/>
              <a:defRPr/>
            </a:pPr>
            <a:r>
              <a:rPr kumimoji="0" lang="en-US" altLang="zh-CN"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  </a:t>
            </a:r>
            <a:r>
              <a:rPr kumimoji="0" lang="zh-CN" altLang="en-US"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数据传输结束后，通信的双方都可释放连接</a:t>
            </a:r>
            <a:r>
              <a:rPr kumimoji="0" lang="zh-CN" altLang="en-US" sz="2800" b="1" i="0" u="none" strike="noStrike" kern="0" cap="none" spc="0" normalizeH="0" baseline="0" noProof="0" dirty="0" smtClean="0">
                <a:ln>
                  <a:noFill/>
                </a:ln>
                <a:solidFill>
                  <a:srgbClr val="000099"/>
                </a:solidFill>
                <a:effectLst/>
                <a:uLnTx/>
                <a:uFillTx/>
                <a:latin typeface="Arial" panose="020B0604020202020204" pitchFamily="34" charset="0"/>
                <a:ea typeface="黑体" panose="02010609060101010101" pitchFamily="2" charset="-122"/>
              </a:rPr>
              <a:t>。</a:t>
            </a:r>
            <a:endParaRPr kumimoji="0" lang="en-US" altLang="zh-CN" sz="2800" b="1" i="0" u="none" strike="noStrike" kern="0" cap="none" spc="0" normalizeH="0" baseline="0" noProof="0" dirty="0" smtClean="0">
              <a:ln>
                <a:noFill/>
              </a:ln>
              <a:solidFill>
                <a:srgbClr val="000099"/>
              </a:solidFill>
              <a:effectLst/>
              <a:uLnTx/>
              <a:uFillTx/>
              <a:latin typeface="Arial" panose="020B0604020202020204" pitchFamily="34" charset="0"/>
              <a:ea typeface="黑体" panose="02010609060101010101" pitchFamily="2" charset="-122"/>
            </a:endParaRPr>
          </a:p>
          <a:p>
            <a:pPr marL="0" marR="0" lvl="0" indent="0" algn="l" defTabSz="914400" eaLnBrk="1" fontAlgn="auto" latinLnBrk="0" hangingPunct="1">
              <a:lnSpc>
                <a:spcPct val="100000"/>
              </a:lnSpc>
              <a:spcBef>
                <a:spcPts val="0"/>
              </a:spcBef>
              <a:spcAft>
                <a:spcPts val="0"/>
              </a:spcAft>
              <a:buClrTx/>
              <a:buSzTx/>
              <a:buFontTx/>
              <a:buChar char="•"/>
              <a:defRPr/>
            </a:pPr>
            <a:r>
              <a:rPr kumimoji="0" lang="en-US" altLang="zh-CN" sz="2800" kern="0" dirty="0">
                <a:solidFill>
                  <a:srgbClr val="000099"/>
                </a:solidFill>
                <a:latin typeface="Arial" panose="020B0604020202020204" pitchFamily="34" charset="0"/>
                <a:ea typeface="黑体" panose="02010609060101010101" pitchFamily="2" charset="-122"/>
              </a:rPr>
              <a:t> </a:t>
            </a:r>
            <a:r>
              <a:rPr kumimoji="0" lang="en-US" altLang="zh-CN" sz="2800" kern="0" dirty="0" smtClean="0">
                <a:solidFill>
                  <a:srgbClr val="000099"/>
                </a:solidFill>
                <a:latin typeface="Arial" panose="020B0604020202020204" pitchFamily="34" charset="0"/>
                <a:ea typeface="黑体" panose="02010609060101010101" pitchFamily="2" charset="-122"/>
              </a:rPr>
              <a:t> </a:t>
            </a:r>
            <a:r>
              <a:rPr kumimoji="0" lang="zh-CN" altLang="en-US" sz="2800" b="1" i="0" u="none" strike="noStrike" kern="0" cap="none" spc="0" normalizeH="0" baseline="0" noProof="0" dirty="0" smtClean="0">
                <a:ln>
                  <a:noFill/>
                </a:ln>
                <a:solidFill>
                  <a:srgbClr val="000099"/>
                </a:solidFill>
                <a:effectLst/>
                <a:uLnTx/>
                <a:uFillTx/>
                <a:latin typeface="Arial" panose="020B0604020202020204" pitchFamily="34" charset="0"/>
                <a:ea typeface="黑体" panose="02010609060101010101" pitchFamily="2" charset="-122"/>
              </a:rPr>
              <a:t>现在 </a:t>
            </a:r>
            <a:r>
              <a:rPr kumimoji="0" lang="en-US" altLang="zh-CN"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A </a:t>
            </a:r>
            <a:r>
              <a:rPr kumimoji="0" lang="zh-CN" altLang="en-US"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的应用进程先向其 </a:t>
            </a:r>
            <a:r>
              <a:rPr kumimoji="0" lang="en-US" altLang="zh-CN"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TCP </a:t>
            </a:r>
            <a:r>
              <a:rPr kumimoji="0" lang="zh-CN" altLang="en-US"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发出连接释放</a:t>
            </a:r>
            <a:endParaRPr kumimoji="0" lang="zh-CN" altLang="en-US"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endParaRPr>
          </a:p>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   报文段，并停止再发送数据，主动关闭 </a:t>
            </a:r>
            <a:r>
              <a:rPr kumimoji="0" lang="en-US" altLang="zh-CN"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TCP </a:t>
            </a:r>
            <a:endParaRPr kumimoji="0" lang="en-US" altLang="zh-CN"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endParaRPr>
          </a:p>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   </a:t>
            </a:r>
            <a:r>
              <a:rPr kumimoji="0" lang="zh-CN" altLang="en-US"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连接。</a:t>
            </a:r>
            <a:endParaRPr kumimoji="0" lang="zh-CN" altLang="en-US"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endParaRPr>
          </a:p>
          <a:p>
            <a:pPr marL="0" marR="0" lvl="0" indent="0" algn="l" defTabSz="914400" eaLnBrk="1" fontAlgn="auto" latinLnBrk="0" hangingPunct="1">
              <a:lnSpc>
                <a:spcPct val="100000"/>
              </a:lnSpc>
              <a:spcBef>
                <a:spcPts val="0"/>
              </a:spcBef>
              <a:spcAft>
                <a:spcPts val="0"/>
              </a:spcAft>
              <a:buClrTx/>
              <a:buSzTx/>
              <a:buFontTx/>
              <a:buChar char="•"/>
              <a:defRPr/>
            </a:pPr>
            <a:r>
              <a:rPr kumimoji="0" lang="zh-CN" altLang="en-US"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  </a:t>
            </a:r>
            <a:r>
              <a:rPr kumimoji="0" lang="en-US" altLang="zh-CN"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A </a:t>
            </a:r>
            <a:r>
              <a:rPr kumimoji="0" lang="zh-CN" altLang="en-US"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把连接释放报文段首部的 </a:t>
            </a:r>
            <a:r>
              <a:rPr kumimoji="0" lang="en-US" altLang="zh-CN"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FIN = 1</a:t>
            </a:r>
            <a:r>
              <a:rPr kumimoji="0" lang="zh-CN" altLang="en-US"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，其序号</a:t>
            </a:r>
            <a:endParaRPr kumimoji="0" lang="zh-CN" altLang="en-US"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endParaRPr>
          </a:p>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   </a:t>
            </a:r>
            <a:r>
              <a:rPr kumimoji="0" lang="en-US" altLang="zh-CN" sz="2800" b="1" i="0" u="none" strike="noStrike" kern="0" cap="none" spc="0" normalizeH="0" baseline="0" noProof="0" dirty="0" err="1">
                <a:ln>
                  <a:noFill/>
                </a:ln>
                <a:solidFill>
                  <a:srgbClr val="000099"/>
                </a:solidFill>
                <a:effectLst/>
                <a:uLnTx/>
                <a:uFillTx/>
                <a:latin typeface="Arial" panose="020B0604020202020204" pitchFamily="34" charset="0"/>
                <a:ea typeface="黑体" panose="02010609060101010101" pitchFamily="2" charset="-122"/>
              </a:rPr>
              <a:t>seq</a:t>
            </a:r>
            <a:r>
              <a:rPr kumimoji="0" lang="en-US" altLang="zh-CN"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 = u</a:t>
            </a:r>
            <a:r>
              <a:rPr kumimoji="0" lang="zh-CN" altLang="en-US"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，等待 </a:t>
            </a:r>
            <a:r>
              <a:rPr kumimoji="0" lang="en-US" altLang="zh-CN"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B </a:t>
            </a:r>
            <a:r>
              <a:rPr kumimoji="0" lang="zh-CN" altLang="en-US"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的确认。</a:t>
            </a:r>
            <a:endParaRPr kumimoji="0" lang="zh-CN" altLang="en-US"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endParaRPr>
          </a:p>
        </p:txBody>
      </p:sp>
      <p:sp>
        <p:nvSpPr>
          <p:cNvPr id="34" name="Text Box 30"/>
          <p:cNvSpPr txBox="1">
            <a:spLocks noChangeArrowheads="1"/>
          </p:cNvSpPr>
          <p:nvPr/>
        </p:nvSpPr>
        <p:spPr bwMode="auto">
          <a:xfrm>
            <a:off x="1132656" y="34925"/>
            <a:ext cx="7924800" cy="650875"/>
          </a:xfrm>
          <a:prstGeom prst="rect">
            <a:avLst/>
          </a:prstGeom>
          <a:solidFill>
            <a:srgbClr val="FFFF99"/>
          </a:solidFill>
          <a:ln w="9525">
            <a:solidFill>
              <a:srgbClr val="3333CC"/>
            </a:solidFill>
            <a:miter lim="800000"/>
          </a:ln>
          <a:effectLst>
            <a:outerShdw dist="35921" dir="2700000" algn="ctr" rotWithShape="0">
              <a:srgbClr val="1C1C1C"/>
            </a:outerShdw>
          </a:effectLst>
        </p:spPr>
        <p:txBody>
          <a:bodyPr>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3600" b="1" i="0" u="none" strike="noStrike" kern="0" cap="none" spc="0" normalizeH="0" baseline="0" noProof="0" dirty="0">
                <a:ln>
                  <a:noFill/>
                </a:ln>
                <a:solidFill>
                  <a:srgbClr val="333399"/>
                </a:solidFill>
                <a:effectLst/>
                <a:uLnTx/>
                <a:uFillTx/>
                <a:latin typeface="Arial" panose="020B0604020202020204" pitchFamily="34" charset="0"/>
                <a:ea typeface="黑体" panose="02010609060101010101" pitchFamily="2" charset="-122"/>
              </a:rPr>
              <a:t>TCP </a:t>
            </a:r>
            <a:r>
              <a:rPr kumimoji="0" lang="zh-CN" altLang="en-US" sz="3600" b="1" i="0" u="none" strike="noStrike" kern="0" cap="none" spc="0" normalizeH="0" baseline="0" noProof="0" dirty="0">
                <a:ln>
                  <a:noFill/>
                </a:ln>
                <a:solidFill>
                  <a:srgbClr val="333399"/>
                </a:solidFill>
                <a:effectLst/>
                <a:uLnTx/>
                <a:uFillTx/>
                <a:latin typeface="Arial" panose="020B0604020202020204" pitchFamily="34" charset="0"/>
                <a:ea typeface="黑体" panose="02010609060101010101" pitchFamily="2" charset="-122"/>
              </a:rPr>
              <a:t>的连接释放：</a:t>
            </a:r>
            <a:r>
              <a:rPr kumimoji="0" lang="zh-CN" altLang="en-US" sz="3600" b="1" i="0" u="none" strike="noStrike" kern="0" cap="none" spc="0" normalizeH="0" baseline="0" noProof="0" dirty="0" smtClean="0">
                <a:ln>
                  <a:noFill/>
                </a:ln>
                <a:solidFill>
                  <a:srgbClr val="333399"/>
                </a:solidFill>
                <a:effectLst/>
                <a:uLnTx/>
                <a:uFillTx/>
                <a:latin typeface="Arial" panose="020B0604020202020204" pitchFamily="34" charset="0"/>
                <a:ea typeface="黑体" panose="02010609060101010101" pitchFamily="2" charset="-122"/>
              </a:rPr>
              <a:t>采用</a:t>
            </a:r>
            <a:r>
              <a:rPr kumimoji="0" lang="zh-CN" altLang="zh-CN" sz="3600" kern="0" dirty="0">
                <a:solidFill>
                  <a:srgbClr val="FF0000"/>
                </a:solidFill>
                <a:latin typeface="Arial" panose="020B0604020202020204" pitchFamily="34" charset="0"/>
                <a:ea typeface="黑体" panose="02010609060101010101" pitchFamily="2" charset="-122"/>
              </a:rPr>
              <a:t>四报文握手</a:t>
            </a:r>
            <a:endParaRPr kumimoji="0" lang="zh-CN" altLang="en-US" sz="3600" kern="0" dirty="0">
              <a:solidFill>
                <a:srgbClr val="FF0000"/>
              </a:solidFill>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1500"/>
                                  </p:stCondLst>
                                  <p:childTnLst>
                                    <p:set>
                                      <p:cBhvr>
                                        <p:cTn id="6" dur="1" fill="hold">
                                          <p:stCondLst>
                                            <p:cond delay="0"/>
                                          </p:stCondLst>
                                        </p:cTn>
                                        <p:tgtEl>
                                          <p:spTgt spid="19"/>
                                        </p:tgtEl>
                                        <p:attrNameLst>
                                          <p:attrName>style.visibility</p:attrName>
                                        </p:attrNameLst>
                                      </p:cBhvr>
                                      <p:to>
                                        <p:strVal val="visible"/>
                                      </p:to>
                                    </p:set>
                                    <p:animEffect transition="in" filter="wipe(up)">
                                      <p:cBhvr>
                                        <p:cTn id="7" dur="1000"/>
                                        <p:tgtEl>
                                          <p:spTgt spid="19"/>
                                        </p:tgtEl>
                                      </p:cBhvr>
                                    </p:animEffect>
                                  </p:childTnLst>
                                </p:cTn>
                              </p:par>
                            </p:childTnLst>
                          </p:cTn>
                        </p:par>
                        <p:par>
                          <p:cTn id="8" fill="hold">
                            <p:stCondLst>
                              <p:cond delay="2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106" name="Rectangle 2"/>
          <p:cNvSpPr>
            <a:spLocks noGrp="1" noChangeArrowheads="1"/>
          </p:cNvSpPr>
          <p:nvPr>
            <p:ph type="title" idx="4294967295"/>
          </p:nvPr>
        </p:nvSpPr>
        <p:spPr>
          <a:xfrm>
            <a:off x="1246850" y="115888"/>
            <a:ext cx="8442457" cy="768350"/>
          </a:xfrm>
        </p:spPr>
        <p:txBody>
          <a:bodyPr/>
          <a:lstStyle/>
          <a:p>
            <a:pPr algn="ctr"/>
            <a:r>
              <a:rPr lang="zh-CN" altLang="en-US" sz="3600"/>
              <a:t>端口在进程之间的通信中所起的作用 </a:t>
            </a:r>
            <a:endParaRPr lang="zh-CN" altLang="en-US" sz="3600"/>
          </a:p>
        </p:txBody>
      </p:sp>
      <p:sp>
        <p:nvSpPr>
          <p:cNvPr id="815107" name="AutoShape 3"/>
          <p:cNvSpPr>
            <a:spLocks noChangeArrowheads="1"/>
          </p:cNvSpPr>
          <p:nvPr/>
        </p:nvSpPr>
        <p:spPr bwMode="auto">
          <a:xfrm>
            <a:off x="5448300" y="1268413"/>
            <a:ext cx="4210050" cy="4114800"/>
          </a:xfrm>
          <a:prstGeom prst="roundRect">
            <a:avLst>
              <a:gd name="adj" fmla="val 16667"/>
            </a:avLst>
          </a:prstGeom>
          <a:solidFill>
            <a:srgbClr val="FFFF99"/>
          </a:solidFill>
          <a:ln w="9525">
            <a:solidFill>
              <a:schemeClr val="tx1"/>
            </a:solidFill>
            <a:prstDash val="dash"/>
            <a:round/>
          </a:ln>
        </p:spPr>
        <p:txBody>
          <a:bodyPr wrap="none" anchor="ctr"/>
          <a:lstStyle/>
          <a:p>
            <a:endParaRPr lang="zh-CN" altLang="zh-CN" b="1"/>
          </a:p>
        </p:txBody>
      </p:sp>
      <p:sp>
        <p:nvSpPr>
          <p:cNvPr id="815108" name="AutoShape 4"/>
          <p:cNvSpPr>
            <a:spLocks noChangeArrowheads="1"/>
          </p:cNvSpPr>
          <p:nvPr/>
        </p:nvSpPr>
        <p:spPr bwMode="auto">
          <a:xfrm>
            <a:off x="495300" y="1268413"/>
            <a:ext cx="4210050" cy="4114800"/>
          </a:xfrm>
          <a:prstGeom prst="roundRect">
            <a:avLst>
              <a:gd name="adj" fmla="val 16667"/>
            </a:avLst>
          </a:prstGeom>
          <a:solidFill>
            <a:srgbClr val="FFFF99"/>
          </a:solidFill>
          <a:ln w="9525">
            <a:solidFill>
              <a:schemeClr val="tx1"/>
            </a:solidFill>
            <a:prstDash val="dash"/>
            <a:round/>
          </a:ln>
        </p:spPr>
        <p:txBody>
          <a:bodyPr wrap="none" anchor="ctr"/>
          <a:lstStyle/>
          <a:p>
            <a:endParaRPr lang="zh-CN" altLang="zh-CN" b="1"/>
          </a:p>
        </p:txBody>
      </p:sp>
      <p:sp>
        <p:nvSpPr>
          <p:cNvPr id="815109" name="Rectangle 5"/>
          <p:cNvSpPr>
            <a:spLocks noChangeArrowheads="1"/>
          </p:cNvSpPr>
          <p:nvPr/>
        </p:nvSpPr>
        <p:spPr bwMode="auto">
          <a:xfrm>
            <a:off x="5530850" y="4545013"/>
            <a:ext cx="4044950" cy="914400"/>
          </a:xfrm>
          <a:prstGeom prst="rect">
            <a:avLst/>
          </a:prstGeom>
          <a:noFill/>
          <a:ln w="9525">
            <a:noFill/>
            <a:miter lim="800000"/>
          </a:ln>
        </p:spPr>
        <p:txBody>
          <a:bodyPr wrap="none" anchor="ctr"/>
          <a:lstStyle/>
          <a:p>
            <a:endParaRPr lang="zh-CN" altLang="zh-CN" b="1"/>
          </a:p>
        </p:txBody>
      </p:sp>
      <p:sp>
        <p:nvSpPr>
          <p:cNvPr id="815110" name="AutoShape 6"/>
          <p:cNvSpPr>
            <a:spLocks noChangeArrowheads="1"/>
          </p:cNvSpPr>
          <p:nvPr/>
        </p:nvSpPr>
        <p:spPr bwMode="auto">
          <a:xfrm>
            <a:off x="5943600" y="4545013"/>
            <a:ext cx="3219450" cy="685800"/>
          </a:xfrm>
          <a:custGeom>
            <a:avLst/>
            <a:gdLst>
              <a:gd name="T0" fmla="*/ 2829126 w 21600"/>
              <a:gd name="T1" fmla="*/ 342900 h 21600"/>
              <a:gd name="T2" fmla="*/ 1485900 w 21600"/>
              <a:gd name="T3" fmla="*/ 685800 h 21600"/>
              <a:gd name="T4" fmla="*/ 142674 w 21600"/>
              <a:gd name="T5" fmla="*/ 342900 h 21600"/>
              <a:gd name="T6" fmla="*/ 1485900 w 21600"/>
              <a:gd name="T7" fmla="*/ 0 h 21600"/>
              <a:gd name="T8" fmla="*/ 0 60000 65536"/>
              <a:gd name="T9" fmla="*/ 0 60000 65536"/>
              <a:gd name="T10" fmla="*/ 0 60000 65536"/>
              <a:gd name="T11" fmla="*/ 0 60000 65536"/>
              <a:gd name="T12" fmla="*/ 2837 w 21600"/>
              <a:gd name="T13" fmla="*/ 2837 h 21600"/>
              <a:gd name="T14" fmla="*/ 18763 w 21600"/>
              <a:gd name="T15" fmla="*/ 18763 h 21600"/>
            </a:gdLst>
            <a:ahLst/>
            <a:cxnLst>
              <a:cxn ang="T8">
                <a:pos x="T0" y="T1"/>
              </a:cxn>
              <a:cxn ang="T9">
                <a:pos x="T2" y="T3"/>
              </a:cxn>
              <a:cxn ang="T10">
                <a:pos x="T4" y="T5"/>
              </a:cxn>
              <a:cxn ang="T11">
                <a:pos x="T6" y="T7"/>
              </a:cxn>
            </a:cxnLst>
            <a:rect l="T12" t="T13" r="T14" b="T15"/>
            <a:pathLst>
              <a:path w="21600" h="21600">
                <a:moveTo>
                  <a:pt x="0" y="0"/>
                </a:moveTo>
                <a:lnTo>
                  <a:pt x="2074" y="21600"/>
                </a:lnTo>
                <a:lnTo>
                  <a:pt x="19526" y="21600"/>
                </a:lnTo>
                <a:lnTo>
                  <a:pt x="21600" y="0"/>
                </a:lnTo>
                <a:close/>
              </a:path>
            </a:pathLst>
          </a:custGeom>
          <a:solidFill>
            <a:srgbClr val="99FF33"/>
          </a:solidFill>
          <a:ln w="9525">
            <a:solidFill>
              <a:schemeClr val="tx1"/>
            </a:solidFill>
            <a:miter lim="800000"/>
          </a:ln>
        </p:spPr>
        <p:txBody>
          <a:bodyPr wrap="none" anchor="ctr"/>
          <a:lstStyle/>
          <a:p>
            <a:pPr algn="ctr"/>
            <a:endParaRPr kumimoji="1" lang="zh-CN" altLang="zh-CN" sz="1600" b="1">
              <a:solidFill>
                <a:srgbClr val="333399"/>
              </a:solidFill>
              <a:latin typeface="Arial" panose="020B0604020202020204" pitchFamily="34" charset="0"/>
              <a:ea typeface="黑体" panose="02010609060101010101" pitchFamily="2" charset="-122"/>
            </a:endParaRPr>
          </a:p>
        </p:txBody>
      </p:sp>
      <p:sp>
        <p:nvSpPr>
          <p:cNvPr id="815111" name="Rectangle 7"/>
          <p:cNvSpPr>
            <a:spLocks noChangeArrowheads="1"/>
          </p:cNvSpPr>
          <p:nvPr/>
        </p:nvSpPr>
        <p:spPr bwMode="auto">
          <a:xfrm>
            <a:off x="82550" y="4545013"/>
            <a:ext cx="4540250" cy="914400"/>
          </a:xfrm>
          <a:prstGeom prst="rect">
            <a:avLst/>
          </a:prstGeom>
          <a:noFill/>
          <a:ln w="9525">
            <a:noFill/>
            <a:miter lim="800000"/>
          </a:ln>
        </p:spPr>
        <p:txBody>
          <a:bodyPr wrap="none" anchor="ctr"/>
          <a:lstStyle/>
          <a:p>
            <a:endParaRPr lang="zh-CN" altLang="zh-CN" b="1"/>
          </a:p>
        </p:txBody>
      </p:sp>
      <p:sp>
        <p:nvSpPr>
          <p:cNvPr id="815112" name="Rectangle 8"/>
          <p:cNvSpPr>
            <a:spLocks noChangeArrowheads="1"/>
          </p:cNvSpPr>
          <p:nvPr/>
        </p:nvSpPr>
        <p:spPr bwMode="auto">
          <a:xfrm>
            <a:off x="82550" y="1878013"/>
            <a:ext cx="4540250" cy="1295400"/>
          </a:xfrm>
          <a:prstGeom prst="rect">
            <a:avLst/>
          </a:prstGeom>
          <a:noFill/>
          <a:ln w="9525">
            <a:noFill/>
            <a:miter lim="800000"/>
          </a:ln>
        </p:spPr>
        <p:txBody>
          <a:bodyPr wrap="none" anchor="ctr"/>
          <a:lstStyle/>
          <a:p>
            <a:endParaRPr lang="zh-CN" altLang="zh-CN" b="1"/>
          </a:p>
        </p:txBody>
      </p:sp>
      <p:sp>
        <p:nvSpPr>
          <p:cNvPr id="815113" name="Line 9"/>
          <p:cNvSpPr>
            <a:spLocks noChangeShapeType="1"/>
          </p:cNvSpPr>
          <p:nvPr/>
        </p:nvSpPr>
        <p:spPr bwMode="auto">
          <a:xfrm flipH="1">
            <a:off x="990600" y="2716213"/>
            <a:ext cx="0" cy="381000"/>
          </a:xfrm>
          <a:prstGeom prst="line">
            <a:avLst/>
          </a:prstGeom>
          <a:noFill/>
          <a:ln w="9525">
            <a:solidFill>
              <a:schemeClr val="tx1"/>
            </a:solidFill>
            <a:round/>
            <a:tailEnd type="triangle" w="sm" len="med"/>
          </a:ln>
        </p:spPr>
        <p:txBody>
          <a:bodyPr wrap="none" anchor="ctr"/>
          <a:lstStyle/>
          <a:p>
            <a:endParaRPr lang="zh-CN" altLang="en-US" b="1"/>
          </a:p>
        </p:txBody>
      </p:sp>
      <p:sp>
        <p:nvSpPr>
          <p:cNvPr id="815114" name="Line 10"/>
          <p:cNvSpPr>
            <a:spLocks noChangeShapeType="1"/>
          </p:cNvSpPr>
          <p:nvPr/>
        </p:nvSpPr>
        <p:spPr bwMode="auto">
          <a:xfrm flipH="1">
            <a:off x="1568450" y="2716213"/>
            <a:ext cx="0" cy="381000"/>
          </a:xfrm>
          <a:prstGeom prst="line">
            <a:avLst/>
          </a:prstGeom>
          <a:noFill/>
          <a:ln w="9525">
            <a:solidFill>
              <a:schemeClr val="tx1"/>
            </a:solidFill>
            <a:round/>
            <a:tailEnd type="triangle" w="sm" len="med"/>
          </a:ln>
        </p:spPr>
        <p:txBody>
          <a:bodyPr wrap="none" anchor="ctr"/>
          <a:lstStyle/>
          <a:p>
            <a:endParaRPr lang="zh-CN" altLang="en-US" b="1"/>
          </a:p>
        </p:txBody>
      </p:sp>
      <p:sp>
        <p:nvSpPr>
          <p:cNvPr id="815115" name="Text Box 11"/>
          <p:cNvSpPr txBox="1">
            <a:spLocks noChangeArrowheads="1"/>
          </p:cNvSpPr>
          <p:nvPr/>
        </p:nvSpPr>
        <p:spPr bwMode="auto">
          <a:xfrm>
            <a:off x="82550" y="2043113"/>
            <a:ext cx="389850" cy="830997"/>
          </a:xfrm>
          <a:prstGeom prst="rect">
            <a:avLst/>
          </a:prstGeom>
          <a:noFill/>
          <a:ln w="9525">
            <a:noFill/>
            <a:miter lim="800000"/>
          </a:ln>
        </p:spPr>
        <p:txBody>
          <a:bodyPr wrap="none">
            <a:spAutoFit/>
          </a:bodyPr>
          <a:lstStyle/>
          <a:p>
            <a:r>
              <a:rPr kumimoji="1" lang="zh-CN" altLang="en-US" sz="1600" b="1">
                <a:solidFill>
                  <a:srgbClr val="333399"/>
                </a:solidFill>
                <a:latin typeface="Arial" panose="020B0604020202020204" pitchFamily="34" charset="0"/>
                <a:ea typeface="黑体" panose="02010609060101010101" pitchFamily="2" charset="-122"/>
              </a:rPr>
              <a:t>应</a:t>
            </a:r>
            <a:endParaRPr kumimoji="1" lang="zh-CN" altLang="en-US" sz="1600" b="1">
              <a:solidFill>
                <a:srgbClr val="333399"/>
              </a:solidFill>
              <a:latin typeface="Arial" panose="020B0604020202020204" pitchFamily="34" charset="0"/>
              <a:ea typeface="黑体" panose="02010609060101010101" pitchFamily="2" charset="-122"/>
            </a:endParaRPr>
          </a:p>
          <a:p>
            <a:r>
              <a:rPr kumimoji="1" lang="zh-CN" altLang="en-US" sz="1600" b="1">
                <a:solidFill>
                  <a:srgbClr val="333399"/>
                </a:solidFill>
                <a:latin typeface="Arial" panose="020B0604020202020204" pitchFamily="34" charset="0"/>
                <a:ea typeface="黑体" panose="02010609060101010101" pitchFamily="2" charset="-122"/>
              </a:rPr>
              <a:t>用</a:t>
            </a:r>
            <a:endParaRPr kumimoji="1" lang="zh-CN" altLang="en-US" sz="1600" b="1">
              <a:solidFill>
                <a:srgbClr val="333399"/>
              </a:solidFill>
              <a:latin typeface="Arial" panose="020B0604020202020204" pitchFamily="34" charset="0"/>
              <a:ea typeface="黑体" panose="02010609060101010101" pitchFamily="2" charset="-122"/>
            </a:endParaRPr>
          </a:p>
          <a:p>
            <a:r>
              <a:rPr kumimoji="1" lang="zh-CN" altLang="en-US" sz="1600" b="1">
                <a:solidFill>
                  <a:srgbClr val="333399"/>
                </a:solidFill>
                <a:latin typeface="Arial" panose="020B0604020202020204" pitchFamily="34" charset="0"/>
                <a:ea typeface="黑体" panose="02010609060101010101" pitchFamily="2" charset="-122"/>
              </a:rPr>
              <a:t>层</a:t>
            </a:r>
            <a:endParaRPr kumimoji="1" lang="zh-CN" altLang="en-US" sz="1600" b="1">
              <a:solidFill>
                <a:srgbClr val="333399"/>
              </a:solidFill>
              <a:latin typeface="Arial" panose="020B0604020202020204" pitchFamily="34" charset="0"/>
              <a:ea typeface="黑体" panose="02010609060101010101" pitchFamily="2" charset="-122"/>
            </a:endParaRPr>
          </a:p>
        </p:txBody>
      </p:sp>
      <p:sp>
        <p:nvSpPr>
          <p:cNvPr id="815116" name="Text Box 12"/>
          <p:cNvSpPr txBox="1">
            <a:spLocks noChangeArrowheads="1"/>
          </p:cNvSpPr>
          <p:nvPr/>
        </p:nvSpPr>
        <p:spPr bwMode="auto">
          <a:xfrm>
            <a:off x="82550" y="3097213"/>
            <a:ext cx="389850" cy="830997"/>
          </a:xfrm>
          <a:prstGeom prst="rect">
            <a:avLst/>
          </a:prstGeom>
          <a:noFill/>
          <a:ln w="9525">
            <a:noFill/>
            <a:miter lim="800000"/>
          </a:ln>
        </p:spPr>
        <p:txBody>
          <a:bodyPr wrap="none">
            <a:spAutoFit/>
          </a:bodyPr>
          <a:lstStyle/>
          <a:p>
            <a:r>
              <a:rPr kumimoji="1" lang="zh-CN" altLang="en-US" sz="1600" b="1">
                <a:solidFill>
                  <a:srgbClr val="333399"/>
                </a:solidFill>
                <a:latin typeface="Arial" panose="020B0604020202020204" pitchFamily="34" charset="0"/>
                <a:ea typeface="黑体" panose="02010609060101010101" pitchFamily="2" charset="-122"/>
              </a:rPr>
              <a:t>运</a:t>
            </a:r>
            <a:endParaRPr kumimoji="1" lang="zh-CN" altLang="en-US" sz="1600" b="1">
              <a:solidFill>
                <a:srgbClr val="333399"/>
              </a:solidFill>
              <a:latin typeface="Arial" panose="020B0604020202020204" pitchFamily="34" charset="0"/>
              <a:ea typeface="黑体" panose="02010609060101010101" pitchFamily="2" charset="-122"/>
            </a:endParaRPr>
          </a:p>
          <a:p>
            <a:r>
              <a:rPr kumimoji="1" lang="zh-CN" altLang="en-US" sz="1600" b="1">
                <a:solidFill>
                  <a:srgbClr val="333399"/>
                </a:solidFill>
                <a:latin typeface="Arial" panose="020B0604020202020204" pitchFamily="34" charset="0"/>
                <a:ea typeface="黑体" panose="02010609060101010101" pitchFamily="2" charset="-122"/>
              </a:rPr>
              <a:t>输</a:t>
            </a:r>
            <a:endParaRPr kumimoji="1" lang="zh-CN" altLang="en-US" sz="1600" b="1">
              <a:solidFill>
                <a:srgbClr val="333399"/>
              </a:solidFill>
              <a:latin typeface="Arial" panose="020B0604020202020204" pitchFamily="34" charset="0"/>
              <a:ea typeface="黑体" panose="02010609060101010101" pitchFamily="2" charset="-122"/>
            </a:endParaRPr>
          </a:p>
          <a:p>
            <a:r>
              <a:rPr kumimoji="1" lang="zh-CN" altLang="en-US" sz="1600" b="1">
                <a:solidFill>
                  <a:srgbClr val="333399"/>
                </a:solidFill>
                <a:latin typeface="Arial" panose="020B0604020202020204" pitchFamily="34" charset="0"/>
                <a:ea typeface="黑体" panose="02010609060101010101" pitchFamily="2" charset="-122"/>
              </a:rPr>
              <a:t>层</a:t>
            </a:r>
            <a:endParaRPr kumimoji="1" lang="zh-CN" altLang="en-US" sz="1600" b="1">
              <a:solidFill>
                <a:srgbClr val="333399"/>
              </a:solidFill>
              <a:latin typeface="Arial" panose="020B0604020202020204" pitchFamily="34" charset="0"/>
              <a:ea typeface="黑体" panose="02010609060101010101" pitchFamily="2" charset="-122"/>
            </a:endParaRPr>
          </a:p>
        </p:txBody>
      </p:sp>
      <p:sp>
        <p:nvSpPr>
          <p:cNvPr id="815117" name="Text Box 13"/>
          <p:cNvSpPr txBox="1">
            <a:spLocks noChangeArrowheads="1"/>
          </p:cNvSpPr>
          <p:nvPr/>
        </p:nvSpPr>
        <p:spPr bwMode="auto">
          <a:xfrm>
            <a:off x="82550" y="4545013"/>
            <a:ext cx="389850" cy="830997"/>
          </a:xfrm>
          <a:prstGeom prst="rect">
            <a:avLst/>
          </a:prstGeom>
          <a:noFill/>
          <a:ln w="9525">
            <a:noFill/>
            <a:miter lim="800000"/>
          </a:ln>
        </p:spPr>
        <p:txBody>
          <a:bodyPr wrap="none">
            <a:spAutoFit/>
          </a:bodyPr>
          <a:lstStyle/>
          <a:p>
            <a:r>
              <a:rPr kumimoji="1" lang="zh-CN" altLang="en-US" sz="1600" b="1">
                <a:solidFill>
                  <a:srgbClr val="333399"/>
                </a:solidFill>
                <a:latin typeface="Arial" panose="020B0604020202020204" pitchFamily="34" charset="0"/>
                <a:ea typeface="黑体" panose="02010609060101010101" pitchFamily="2" charset="-122"/>
              </a:rPr>
              <a:t>网</a:t>
            </a:r>
            <a:endParaRPr kumimoji="1" lang="zh-CN" altLang="en-US" sz="1600" b="1">
              <a:solidFill>
                <a:srgbClr val="333399"/>
              </a:solidFill>
              <a:latin typeface="Arial" panose="020B0604020202020204" pitchFamily="34" charset="0"/>
              <a:ea typeface="黑体" panose="02010609060101010101" pitchFamily="2" charset="-122"/>
            </a:endParaRPr>
          </a:p>
          <a:p>
            <a:r>
              <a:rPr kumimoji="1" lang="zh-CN" altLang="en-US" sz="1600" b="1">
                <a:solidFill>
                  <a:srgbClr val="333399"/>
                </a:solidFill>
                <a:latin typeface="Arial" panose="020B0604020202020204" pitchFamily="34" charset="0"/>
                <a:ea typeface="黑体" panose="02010609060101010101" pitchFamily="2" charset="-122"/>
              </a:rPr>
              <a:t>络</a:t>
            </a:r>
            <a:endParaRPr kumimoji="1" lang="zh-CN" altLang="en-US" sz="1600" b="1">
              <a:solidFill>
                <a:srgbClr val="333399"/>
              </a:solidFill>
              <a:latin typeface="Arial" panose="020B0604020202020204" pitchFamily="34" charset="0"/>
              <a:ea typeface="黑体" panose="02010609060101010101" pitchFamily="2" charset="-122"/>
            </a:endParaRPr>
          </a:p>
          <a:p>
            <a:r>
              <a:rPr kumimoji="1" lang="zh-CN" altLang="en-US" sz="1600" b="1">
                <a:solidFill>
                  <a:srgbClr val="333399"/>
                </a:solidFill>
                <a:latin typeface="Arial" panose="020B0604020202020204" pitchFamily="34" charset="0"/>
                <a:ea typeface="黑体" panose="02010609060101010101" pitchFamily="2" charset="-122"/>
              </a:rPr>
              <a:t>层</a:t>
            </a:r>
            <a:endParaRPr kumimoji="1" lang="zh-CN" altLang="en-US" sz="1600" b="1">
              <a:solidFill>
                <a:srgbClr val="333399"/>
              </a:solidFill>
              <a:latin typeface="Arial" panose="020B0604020202020204" pitchFamily="34" charset="0"/>
              <a:ea typeface="黑体" panose="02010609060101010101" pitchFamily="2" charset="-122"/>
            </a:endParaRPr>
          </a:p>
        </p:txBody>
      </p:sp>
      <p:sp>
        <p:nvSpPr>
          <p:cNvPr id="815118" name="Text Box 14"/>
          <p:cNvSpPr txBox="1">
            <a:spLocks noChangeArrowheads="1"/>
          </p:cNvSpPr>
          <p:nvPr/>
        </p:nvSpPr>
        <p:spPr bwMode="auto">
          <a:xfrm>
            <a:off x="1582209" y="4054475"/>
            <a:ext cx="1262974" cy="338554"/>
          </a:xfrm>
          <a:prstGeom prst="rect">
            <a:avLst/>
          </a:prstGeom>
          <a:noFill/>
          <a:ln w="9525">
            <a:noFill/>
            <a:miter lim="800000"/>
          </a:ln>
        </p:spPr>
        <p:txBody>
          <a:bodyPr wrap="none">
            <a:spAutoFit/>
          </a:bodyPr>
          <a:lstStyle/>
          <a:p>
            <a:r>
              <a:rPr kumimoji="1" lang="en-US" altLang="zh-CN" sz="1600" b="1">
                <a:solidFill>
                  <a:srgbClr val="333399"/>
                </a:solidFill>
                <a:latin typeface="Arial" panose="020B0604020202020204" pitchFamily="34" charset="0"/>
                <a:ea typeface="黑体" panose="02010609060101010101" pitchFamily="2" charset="-122"/>
              </a:rPr>
              <a:t>TCP </a:t>
            </a:r>
            <a:r>
              <a:rPr kumimoji="1" lang="zh-CN" altLang="en-US" sz="1600" b="1">
                <a:solidFill>
                  <a:srgbClr val="333399"/>
                </a:solidFill>
                <a:latin typeface="Arial" panose="020B0604020202020204" pitchFamily="34" charset="0"/>
                <a:ea typeface="黑体" panose="02010609060101010101" pitchFamily="2" charset="-122"/>
              </a:rPr>
              <a:t>报文段</a:t>
            </a:r>
            <a:endParaRPr kumimoji="1" lang="zh-CN" altLang="en-US" sz="1600" b="1">
              <a:solidFill>
                <a:srgbClr val="333399"/>
              </a:solidFill>
              <a:latin typeface="Arial" panose="020B0604020202020204" pitchFamily="34" charset="0"/>
              <a:ea typeface="黑体" panose="02010609060101010101" pitchFamily="2" charset="-122"/>
            </a:endParaRPr>
          </a:p>
        </p:txBody>
      </p:sp>
      <p:sp>
        <p:nvSpPr>
          <p:cNvPr id="815119" name="Text Box 15"/>
          <p:cNvSpPr txBox="1">
            <a:spLocks noChangeArrowheads="1"/>
          </p:cNvSpPr>
          <p:nvPr/>
        </p:nvSpPr>
        <p:spPr bwMode="auto">
          <a:xfrm>
            <a:off x="3673547" y="3933825"/>
            <a:ext cx="1210588" cy="535531"/>
          </a:xfrm>
          <a:prstGeom prst="rect">
            <a:avLst/>
          </a:prstGeom>
          <a:noFill/>
          <a:ln w="9525">
            <a:noFill/>
            <a:miter lim="800000"/>
          </a:ln>
        </p:spPr>
        <p:txBody>
          <a:bodyPr wrap="none">
            <a:spAutoFit/>
          </a:bodyPr>
          <a:lstStyle/>
          <a:p>
            <a:pPr algn="ctr">
              <a:lnSpc>
                <a:spcPct val="90000"/>
              </a:lnSpc>
            </a:pPr>
            <a:r>
              <a:rPr kumimoji="1" lang="en-US" altLang="zh-CN" sz="1600" b="1">
                <a:solidFill>
                  <a:srgbClr val="333399"/>
                </a:solidFill>
                <a:latin typeface="Arial" panose="020B0604020202020204" pitchFamily="34" charset="0"/>
                <a:ea typeface="黑体" panose="02010609060101010101" pitchFamily="2" charset="-122"/>
              </a:rPr>
              <a:t>UDP</a:t>
            </a:r>
            <a:endParaRPr kumimoji="1" lang="en-US" altLang="zh-CN" sz="1600" b="1">
              <a:solidFill>
                <a:srgbClr val="333399"/>
              </a:solidFill>
              <a:latin typeface="Arial" panose="020B0604020202020204" pitchFamily="34" charset="0"/>
              <a:ea typeface="黑体" panose="02010609060101010101" pitchFamily="2" charset="-122"/>
            </a:endParaRPr>
          </a:p>
          <a:p>
            <a:pPr algn="ctr">
              <a:lnSpc>
                <a:spcPct val="90000"/>
              </a:lnSpc>
            </a:pPr>
            <a:r>
              <a:rPr kumimoji="1" lang="zh-CN" altLang="en-US" sz="1600" b="1">
                <a:solidFill>
                  <a:srgbClr val="333399"/>
                </a:solidFill>
                <a:latin typeface="Arial" panose="020B0604020202020204" pitchFamily="34" charset="0"/>
                <a:ea typeface="黑体" panose="02010609060101010101" pitchFamily="2" charset="-122"/>
              </a:rPr>
              <a:t>用户数据报</a:t>
            </a:r>
            <a:endParaRPr kumimoji="1" lang="zh-CN" altLang="en-US" sz="1600" b="1">
              <a:solidFill>
                <a:srgbClr val="333399"/>
              </a:solidFill>
              <a:latin typeface="Arial" panose="020B0604020202020204" pitchFamily="34" charset="0"/>
              <a:ea typeface="黑体" panose="02010609060101010101" pitchFamily="2" charset="-122"/>
            </a:endParaRPr>
          </a:p>
        </p:txBody>
      </p:sp>
      <p:sp>
        <p:nvSpPr>
          <p:cNvPr id="815120" name="Text Box 16"/>
          <p:cNvSpPr txBox="1">
            <a:spLocks noChangeArrowheads="1"/>
          </p:cNvSpPr>
          <p:nvPr/>
        </p:nvSpPr>
        <p:spPr bwMode="auto">
          <a:xfrm>
            <a:off x="2049992" y="1725613"/>
            <a:ext cx="1005403" cy="338554"/>
          </a:xfrm>
          <a:prstGeom prst="rect">
            <a:avLst/>
          </a:prstGeom>
          <a:noFill/>
          <a:ln w="9525">
            <a:noFill/>
            <a:miter lim="800000"/>
          </a:ln>
        </p:spPr>
        <p:txBody>
          <a:bodyPr wrap="none">
            <a:spAutoFit/>
          </a:bodyPr>
          <a:lstStyle/>
          <a:p>
            <a:r>
              <a:rPr kumimoji="1" lang="zh-CN" altLang="en-US" sz="1600" b="1">
                <a:solidFill>
                  <a:srgbClr val="333399"/>
                </a:solidFill>
                <a:latin typeface="Arial" panose="020B0604020202020204" pitchFamily="34" charset="0"/>
                <a:ea typeface="黑体" panose="02010609060101010101" pitchFamily="2" charset="-122"/>
              </a:rPr>
              <a:t>应用进程</a:t>
            </a:r>
            <a:endParaRPr kumimoji="1" lang="zh-CN" altLang="en-US" sz="1600" b="1">
              <a:solidFill>
                <a:srgbClr val="333399"/>
              </a:solidFill>
              <a:latin typeface="Arial" panose="020B0604020202020204" pitchFamily="34" charset="0"/>
              <a:ea typeface="黑体" panose="02010609060101010101" pitchFamily="2" charset="-122"/>
            </a:endParaRPr>
          </a:p>
        </p:txBody>
      </p:sp>
      <p:sp>
        <p:nvSpPr>
          <p:cNvPr id="815121" name="AutoShape 17"/>
          <p:cNvSpPr>
            <a:spLocks noChangeArrowheads="1"/>
          </p:cNvSpPr>
          <p:nvPr/>
        </p:nvSpPr>
        <p:spPr bwMode="auto">
          <a:xfrm>
            <a:off x="660400" y="3173413"/>
            <a:ext cx="1816100" cy="685800"/>
          </a:xfrm>
          <a:custGeom>
            <a:avLst/>
            <a:gdLst>
              <a:gd name="T0" fmla="*/ 1595917 w 21600"/>
              <a:gd name="T1" fmla="*/ 342900 h 21600"/>
              <a:gd name="T2" fmla="*/ 838200 w 21600"/>
              <a:gd name="T3" fmla="*/ 685800 h 21600"/>
              <a:gd name="T4" fmla="*/ 80483 w 21600"/>
              <a:gd name="T5" fmla="*/ 342900 h 21600"/>
              <a:gd name="T6" fmla="*/ 838200 w 21600"/>
              <a:gd name="T7" fmla="*/ 0 h 21600"/>
              <a:gd name="T8" fmla="*/ 0 60000 65536"/>
              <a:gd name="T9" fmla="*/ 0 60000 65536"/>
              <a:gd name="T10" fmla="*/ 0 60000 65536"/>
              <a:gd name="T11" fmla="*/ 0 60000 65536"/>
              <a:gd name="T12" fmla="*/ 2837 w 21600"/>
              <a:gd name="T13" fmla="*/ 2837 h 21600"/>
              <a:gd name="T14" fmla="*/ 18763 w 21600"/>
              <a:gd name="T15" fmla="*/ 18763 h 21600"/>
            </a:gdLst>
            <a:ahLst/>
            <a:cxnLst>
              <a:cxn ang="T8">
                <a:pos x="T0" y="T1"/>
              </a:cxn>
              <a:cxn ang="T9">
                <a:pos x="T2" y="T3"/>
              </a:cxn>
              <a:cxn ang="T10">
                <a:pos x="T4" y="T5"/>
              </a:cxn>
              <a:cxn ang="T11">
                <a:pos x="T6" y="T7"/>
              </a:cxn>
            </a:cxnLst>
            <a:rect l="T12" t="T13" r="T14" b="T15"/>
            <a:pathLst>
              <a:path w="21600" h="21600">
                <a:moveTo>
                  <a:pt x="0" y="0"/>
                </a:moveTo>
                <a:lnTo>
                  <a:pt x="2074" y="21600"/>
                </a:lnTo>
                <a:lnTo>
                  <a:pt x="19526" y="21600"/>
                </a:lnTo>
                <a:lnTo>
                  <a:pt x="21600" y="0"/>
                </a:lnTo>
                <a:close/>
              </a:path>
            </a:pathLst>
          </a:custGeom>
          <a:solidFill>
            <a:srgbClr val="FFCCFF"/>
          </a:solidFill>
          <a:ln w="9525">
            <a:solidFill>
              <a:schemeClr val="tx1"/>
            </a:solidFill>
            <a:miter lim="800000"/>
          </a:ln>
        </p:spPr>
        <p:txBody>
          <a:bodyPr wrap="none" anchor="ctr"/>
          <a:lstStyle/>
          <a:p>
            <a:pPr algn="ctr"/>
            <a:r>
              <a:rPr kumimoji="1" lang="en-US" altLang="zh-CN" sz="1600" b="1">
                <a:solidFill>
                  <a:srgbClr val="333399"/>
                </a:solidFill>
                <a:latin typeface="Arial" panose="020B0604020202020204" pitchFamily="34" charset="0"/>
                <a:ea typeface="黑体" panose="02010609060101010101" pitchFamily="2" charset="-122"/>
              </a:rPr>
              <a:t>TCP </a:t>
            </a:r>
            <a:r>
              <a:rPr kumimoji="1" lang="zh-CN" altLang="en-US" sz="1600" b="1">
                <a:solidFill>
                  <a:srgbClr val="333399"/>
                </a:solidFill>
                <a:latin typeface="Arial" panose="020B0604020202020204" pitchFamily="34" charset="0"/>
                <a:ea typeface="黑体" panose="02010609060101010101" pitchFamily="2" charset="-122"/>
              </a:rPr>
              <a:t>复用</a:t>
            </a:r>
            <a:endParaRPr kumimoji="1" lang="zh-CN" altLang="en-US" sz="1600" b="1">
              <a:solidFill>
                <a:srgbClr val="333399"/>
              </a:solidFill>
              <a:latin typeface="Arial" panose="020B0604020202020204" pitchFamily="34" charset="0"/>
              <a:ea typeface="黑体" panose="02010609060101010101" pitchFamily="2" charset="-122"/>
            </a:endParaRPr>
          </a:p>
        </p:txBody>
      </p:sp>
      <p:sp>
        <p:nvSpPr>
          <p:cNvPr id="815122" name="Text Box 18"/>
          <p:cNvSpPr txBox="1">
            <a:spLocks noChangeArrowheads="1"/>
          </p:cNvSpPr>
          <p:nvPr/>
        </p:nvSpPr>
        <p:spPr bwMode="auto">
          <a:xfrm>
            <a:off x="605367" y="1941514"/>
            <a:ext cx="721672" cy="1015663"/>
          </a:xfrm>
          <a:prstGeom prst="rect">
            <a:avLst/>
          </a:prstGeom>
          <a:noFill/>
          <a:ln w="9525">
            <a:noFill/>
            <a:miter lim="800000"/>
          </a:ln>
        </p:spPr>
        <p:txBody>
          <a:bodyPr wrap="none">
            <a:spAutoFit/>
          </a:bodyPr>
          <a:lstStyle/>
          <a:p>
            <a:r>
              <a:rPr kumimoji="1" lang="en-US" altLang="zh-CN" sz="6000" b="1">
                <a:solidFill>
                  <a:srgbClr val="3333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6000" b="1">
              <a:solidFill>
                <a:srgbClr val="333399"/>
              </a:solidFill>
              <a:latin typeface="Arial" panose="020B0604020202020204" pitchFamily="34" charset="0"/>
              <a:ea typeface="黑体" panose="02010609060101010101" pitchFamily="2" charset="-122"/>
            </a:endParaRPr>
          </a:p>
        </p:txBody>
      </p:sp>
      <p:sp>
        <p:nvSpPr>
          <p:cNvPr id="815123" name="Rectangle 19"/>
          <p:cNvSpPr>
            <a:spLocks noChangeArrowheads="1"/>
          </p:cNvSpPr>
          <p:nvPr/>
        </p:nvSpPr>
        <p:spPr bwMode="auto">
          <a:xfrm>
            <a:off x="908050" y="3097213"/>
            <a:ext cx="165100" cy="152400"/>
          </a:xfrm>
          <a:prstGeom prst="rect">
            <a:avLst/>
          </a:prstGeom>
          <a:solidFill>
            <a:schemeClr val="bg1"/>
          </a:solidFill>
          <a:ln w="19050">
            <a:solidFill>
              <a:schemeClr val="tx1"/>
            </a:solidFill>
            <a:miter lim="800000"/>
          </a:ln>
        </p:spPr>
        <p:txBody>
          <a:bodyPr wrap="none" anchor="ctr"/>
          <a:lstStyle/>
          <a:p>
            <a:endParaRPr lang="zh-CN" altLang="zh-CN" b="1"/>
          </a:p>
        </p:txBody>
      </p:sp>
      <p:sp>
        <p:nvSpPr>
          <p:cNvPr id="815124" name="Rectangle 20"/>
          <p:cNvSpPr>
            <a:spLocks noChangeArrowheads="1"/>
          </p:cNvSpPr>
          <p:nvPr/>
        </p:nvSpPr>
        <p:spPr bwMode="auto">
          <a:xfrm>
            <a:off x="1485900" y="3097213"/>
            <a:ext cx="165100" cy="152400"/>
          </a:xfrm>
          <a:prstGeom prst="rect">
            <a:avLst/>
          </a:prstGeom>
          <a:solidFill>
            <a:schemeClr val="bg1"/>
          </a:solidFill>
          <a:ln w="19050">
            <a:solidFill>
              <a:schemeClr val="tx1"/>
            </a:solidFill>
            <a:miter lim="800000"/>
          </a:ln>
        </p:spPr>
        <p:txBody>
          <a:bodyPr wrap="none" anchor="ctr"/>
          <a:lstStyle/>
          <a:p>
            <a:endParaRPr lang="zh-CN" altLang="zh-CN" b="1"/>
          </a:p>
        </p:txBody>
      </p:sp>
      <p:sp>
        <p:nvSpPr>
          <p:cNvPr id="815125" name="Rectangle 21"/>
          <p:cNvSpPr>
            <a:spLocks noChangeArrowheads="1"/>
          </p:cNvSpPr>
          <p:nvPr/>
        </p:nvSpPr>
        <p:spPr bwMode="auto">
          <a:xfrm>
            <a:off x="2063750" y="3097213"/>
            <a:ext cx="165100" cy="152400"/>
          </a:xfrm>
          <a:prstGeom prst="rect">
            <a:avLst/>
          </a:prstGeom>
          <a:solidFill>
            <a:schemeClr val="bg1"/>
          </a:solidFill>
          <a:ln w="19050">
            <a:solidFill>
              <a:schemeClr val="tx1"/>
            </a:solidFill>
            <a:miter lim="800000"/>
          </a:ln>
        </p:spPr>
        <p:txBody>
          <a:bodyPr wrap="none" anchor="ctr"/>
          <a:lstStyle/>
          <a:p>
            <a:endParaRPr lang="zh-CN" altLang="zh-CN" b="1"/>
          </a:p>
        </p:txBody>
      </p:sp>
      <p:sp>
        <p:nvSpPr>
          <p:cNvPr id="815126" name="Line 22"/>
          <p:cNvSpPr>
            <a:spLocks noChangeShapeType="1"/>
          </p:cNvSpPr>
          <p:nvPr/>
        </p:nvSpPr>
        <p:spPr bwMode="auto">
          <a:xfrm flipH="1">
            <a:off x="2146300" y="2716213"/>
            <a:ext cx="0" cy="381000"/>
          </a:xfrm>
          <a:prstGeom prst="line">
            <a:avLst/>
          </a:prstGeom>
          <a:noFill/>
          <a:ln w="9525">
            <a:solidFill>
              <a:schemeClr val="tx1"/>
            </a:solidFill>
            <a:round/>
            <a:tailEnd type="triangle" w="sm" len="med"/>
          </a:ln>
        </p:spPr>
        <p:txBody>
          <a:bodyPr wrap="none" anchor="ctr"/>
          <a:lstStyle/>
          <a:p>
            <a:endParaRPr lang="zh-CN" altLang="en-US" b="1"/>
          </a:p>
        </p:txBody>
      </p:sp>
      <p:sp>
        <p:nvSpPr>
          <p:cNvPr id="815127" name="Text Box 23"/>
          <p:cNvSpPr txBox="1">
            <a:spLocks noChangeArrowheads="1"/>
          </p:cNvSpPr>
          <p:nvPr/>
        </p:nvSpPr>
        <p:spPr bwMode="auto">
          <a:xfrm>
            <a:off x="1191816" y="1941514"/>
            <a:ext cx="721672" cy="1015663"/>
          </a:xfrm>
          <a:prstGeom prst="rect">
            <a:avLst/>
          </a:prstGeom>
          <a:noFill/>
          <a:ln w="9525">
            <a:noFill/>
            <a:miter lim="800000"/>
          </a:ln>
        </p:spPr>
        <p:txBody>
          <a:bodyPr wrap="none">
            <a:spAutoFit/>
          </a:bodyPr>
          <a:lstStyle/>
          <a:p>
            <a:r>
              <a:rPr kumimoji="1" lang="en-US" altLang="zh-CN" sz="6000" b="1">
                <a:solidFill>
                  <a:srgbClr val="3333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6000" b="1">
              <a:solidFill>
                <a:srgbClr val="333399"/>
              </a:solidFill>
              <a:latin typeface="Arial" panose="020B0604020202020204" pitchFamily="34" charset="0"/>
              <a:ea typeface="黑体" panose="02010609060101010101" pitchFamily="2" charset="-122"/>
            </a:endParaRPr>
          </a:p>
        </p:txBody>
      </p:sp>
      <p:sp>
        <p:nvSpPr>
          <p:cNvPr id="815128" name="Text Box 24"/>
          <p:cNvSpPr txBox="1">
            <a:spLocks noChangeArrowheads="1"/>
          </p:cNvSpPr>
          <p:nvPr/>
        </p:nvSpPr>
        <p:spPr bwMode="auto">
          <a:xfrm>
            <a:off x="1764507" y="1941514"/>
            <a:ext cx="721672" cy="1015663"/>
          </a:xfrm>
          <a:prstGeom prst="rect">
            <a:avLst/>
          </a:prstGeom>
          <a:noFill/>
          <a:ln w="9525">
            <a:noFill/>
            <a:miter lim="800000"/>
          </a:ln>
        </p:spPr>
        <p:txBody>
          <a:bodyPr wrap="none">
            <a:spAutoFit/>
          </a:bodyPr>
          <a:lstStyle/>
          <a:p>
            <a:r>
              <a:rPr kumimoji="1" lang="en-US" altLang="zh-CN" sz="6000" b="1">
                <a:solidFill>
                  <a:srgbClr val="3333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6000" b="1">
              <a:solidFill>
                <a:srgbClr val="333399"/>
              </a:solidFill>
              <a:latin typeface="Arial" panose="020B0604020202020204" pitchFamily="34" charset="0"/>
              <a:ea typeface="黑体" panose="02010609060101010101" pitchFamily="2" charset="-122"/>
            </a:endParaRPr>
          </a:p>
        </p:txBody>
      </p:sp>
      <p:sp>
        <p:nvSpPr>
          <p:cNvPr id="815129" name="AutoShape 25"/>
          <p:cNvSpPr>
            <a:spLocks noChangeArrowheads="1"/>
          </p:cNvSpPr>
          <p:nvPr/>
        </p:nvSpPr>
        <p:spPr bwMode="auto">
          <a:xfrm>
            <a:off x="990600" y="4545013"/>
            <a:ext cx="3219450" cy="685800"/>
          </a:xfrm>
          <a:custGeom>
            <a:avLst/>
            <a:gdLst>
              <a:gd name="T0" fmla="*/ 2829126 w 21600"/>
              <a:gd name="T1" fmla="*/ 342900 h 21600"/>
              <a:gd name="T2" fmla="*/ 1485900 w 21600"/>
              <a:gd name="T3" fmla="*/ 685800 h 21600"/>
              <a:gd name="T4" fmla="*/ 142674 w 21600"/>
              <a:gd name="T5" fmla="*/ 342900 h 21600"/>
              <a:gd name="T6" fmla="*/ 1485900 w 21600"/>
              <a:gd name="T7" fmla="*/ 0 h 21600"/>
              <a:gd name="T8" fmla="*/ 0 60000 65536"/>
              <a:gd name="T9" fmla="*/ 0 60000 65536"/>
              <a:gd name="T10" fmla="*/ 0 60000 65536"/>
              <a:gd name="T11" fmla="*/ 0 60000 65536"/>
              <a:gd name="T12" fmla="*/ 2837 w 21600"/>
              <a:gd name="T13" fmla="*/ 2837 h 21600"/>
              <a:gd name="T14" fmla="*/ 18763 w 21600"/>
              <a:gd name="T15" fmla="*/ 18763 h 21600"/>
            </a:gdLst>
            <a:ahLst/>
            <a:cxnLst>
              <a:cxn ang="T8">
                <a:pos x="T0" y="T1"/>
              </a:cxn>
              <a:cxn ang="T9">
                <a:pos x="T2" y="T3"/>
              </a:cxn>
              <a:cxn ang="T10">
                <a:pos x="T4" y="T5"/>
              </a:cxn>
              <a:cxn ang="T11">
                <a:pos x="T6" y="T7"/>
              </a:cxn>
            </a:cxnLst>
            <a:rect l="T12" t="T13" r="T14" b="T15"/>
            <a:pathLst>
              <a:path w="21600" h="21600">
                <a:moveTo>
                  <a:pt x="0" y="0"/>
                </a:moveTo>
                <a:lnTo>
                  <a:pt x="2074" y="21600"/>
                </a:lnTo>
                <a:lnTo>
                  <a:pt x="19526" y="21600"/>
                </a:lnTo>
                <a:lnTo>
                  <a:pt x="21600" y="0"/>
                </a:lnTo>
                <a:close/>
              </a:path>
            </a:pathLst>
          </a:custGeom>
          <a:solidFill>
            <a:srgbClr val="99FF33"/>
          </a:solidFill>
          <a:ln w="9525">
            <a:solidFill>
              <a:schemeClr val="tx1"/>
            </a:solidFill>
            <a:miter lim="800000"/>
          </a:ln>
        </p:spPr>
        <p:txBody>
          <a:bodyPr wrap="none" anchor="ctr"/>
          <a:lstStyle/>
          <a:p>
            <a:pPr algn="ctr"/>
            <a:r>
              <a:rPr kumimoji="1" lang="en-US" altLang="zh-CN" sz="1600" b="1">
                <a:solidFill>
                  <a:srgbClr val="333399"/>
                </a:solidFill>
                <a:latin typeface="Arial" panose="020B0604020202020204" pitchFamily="34" charset="0"/>
                <a:ea typeface="黑体" panose="02010609060101010101" pitchFamily="2" charset="-122"/>
              </a:rPr>
              <a:t>IP </a:t>
            </a:r>
            <a:r>
              <a:rPr kumimoji="1" lang="zh-CN" altLang="en-US" sz="1600" b="1">
                <a:solidFill>
                  <a:srgbClr val="333399"/>
                </a:solidFill>
                <a:latin typeface="Arial" panose="020B0604020202020204" pitchFamily="34" charset="0"/>
                <a:ea typeface="黑体" panose="02010609060101010101" pitchFamily="2" charset="-122"/>
              </a:rPr>
              <a:t>复用</a:t>
            </a:r>
            <a:endParaRPr kumimoji="1" lang="zh-CN" altLang="en-US" sz="1600" b="1">
              <a:solidFill>
                <a:srgbClr val="333399"/>
              </a:solidFill>
              <a:latin typeface="Arial" panose="020B0604020202020204" pitchFamily="34" charset="0"/>
              <a:ea typeface="黑体" panose="02010609060101010101" pitchFamily="2" charset="-122"/>
            </a:endParaRPr>
          </a:p>
        </p:txBody>
      </p:sp>
      <p:sp>
        <p:nvSpPr>
          <p:cNvPr id="815130" name="Line 26"/>
          <p:cNvSpPr>
            <a:spLocks noChangeShapeType="1"/>
          </p:cNvSpPr>
          <p:nvPr/>
        </p:nvSpPr>
        <p:spPr bwMode="auto">
          <a:xfrm flipH="1">
            <a:off x="3054350" y="2728913"/>
            <a:ext cx="0" cy="381000"/>
          </a:xfrm>
          <a:prstGeom prst="line">
            <a:avLst/>
          </a:prstGeom>
          <a:noFill/>
          <a:ln w="9525">
            <a:solidFill>
              <a:schemeClr val="tx1"/>
            </a:solidFill>
            <a:round/>
            <a:tailEnd type="triangle" w="sm" len="med"/>
          </a:ln>
        </p:spPr>
        <p:txBody>
          <a:bodyPr wrap="none" anchor="ctr"/>
          <a:lstStyle/>
          <a:p>
            <a:endParaRPr lang="zh-CN" altLang="en-US" b="1"/>
          </a:p>
        </p:txBody>
      </p:sp>
      <p:sp>
        <p:nvSpPr>
          <p:cNvPr id="815131" name="Line 27"/>
          <p:cNvSpPr>
            <a:spLocks noChangeShapeType="1"/>
          </p:cNvSpPr>
          <p:nvPr/>
        </p:nvSpPr>
        <p:spPr bwMode="auto">
          <a:xfrm flipH="1">
            <a:off x="3632200" y="2728913"/>
            <a:ext cx="0" cy="381000"/>
          </a:xfrm>
          <a:prstGeom prst="line">
            <a:avLst/>
          </a:prstGeom>
          <a:noFill/>
          <a:ln w="9525">
            <a:solidFill>
              <a:schemeClr val="tx1"/>
            </a:solidFill>
            <a:round/>
            <a:tailEnd type="triangle" w="sm" len="med"/>
          </a:ln>
        </p:spPr>
        <p:txBody>
          <a:bodyPr wrap="none" anchor="ctr"/>
          <a:lstStyle/>
          <a:p>
            <a:endParaRPr lang="zh-CN" altLang="en-US" b="1"/>
          </a:p>
        </p:txBody>
      </p:sp>
      <p:sp>
        <p:nvSpPr>
          <p:cNvPr id="815132" name="AutoShape 28"/>
          <p:cNvSpPr>
            <a:spLocks noChangeArrowheads="1"/>
          </p:cNvSpPr>
          <p:nvPr/>
        </p:nvSpPr>
        <p:spPr bwMode="auto">
          <a:xfrm>
            <a:off x="2724150" y="3186113"/>
            <a:ext cx="1816100" cy="685800"/>
          </a:xfrm>
          <a:custGeom>
            <a:avLst/>
            <a:gdLst>
              <a:gd name="T0" fmla="*/ 1595917 w 21600"/>
              <a:gd name="T1" fmla="*/ 342900 h 21600"/>
              <a:gd name="T2" fmla="*/ 838200 w 21600"/>
              <a:gd name="T3" fmla="*/ 685800 h 21600"/>
              <a:gd name="T4" fmla="*/ 80483 w 21600"/>
              <a:gd name="T5" fmla="*/ 342900 h 21600"/>
              <a:gd name="T6" fmla="*/ 838200 w 21600"/>
              <a:gd name="T7" fmla="*/ 0 h 21600"/>
              <a:gd name="T8" fmla="*/ 0 60000 65536"/>
              <a:gd name="T9" fmla="*/ 0 60000 65536"/>
              <a:gd name="T10" fmla="*/ 0 60000 65536"/>
              <a:gd name="T11" fmla="*/ 0 60000 65536"/>
              <a:gd name="T12" fmla="*/ 2837 w 21600"/>
              <a:gd name="T13" fmla="*/ 2837 h 21600"/>
              <a:gd name="T14" fmla="*/ 18763 w 21600"/>
              <a:gd name="T15" fmla="*/ 18763 h 21600"/>
            </a:gdLst>
            <a:ahLst/>
            <a:cxnLst>
              <a:cxn ang="T8">
                <a:pos x="T0" y="T1"/>
              </a:cxn>
              <a:cxn ang="T9">
                <a:pos x="T2" y="T3"/>
              </a:cxn>
              <a:cxn ang="T10">
                <a:pos x="T4" y="T5"/>
              </a:cxn>
              <a:cxn ang="T11">
                <a:pos x="T6" y="T7"/>
              </a:cxn>
            </a:cxnLst>
            <a:rect l="T12" t="T13" r="T14" b="T15"/>
            <a:pathLst>
              <a:path w="21600" h="21600">
                <a:moveTo>
                  <a:pt x="0" y="0"/>
                </a:moveTo>
                <a:lnTo>
                  <a:pt x="2074" y="21600"/>
                </a:lnTo>
                <a:lnTo>
                  <a:pt x="19526" y="21600"/>
                </a:lnTo>
                <a:lnTo>
                  <a:pt x="21600" y="0"/>
                </a:lnTo>
                <a:close/>
              </a:path>
            </a:pathLst>
          </a:custGeom>
          <a:solidFill>
            <a:srgbClr val="FFCCFF"/>
          </a:solidFill>
          <a:ln w="9525">
            <a:solidFill>
              <a:schemeClr val="tx1"/>
            </a:solidFill>
            <a:miter lim="800000"/>
          </a:ln>
        </p:spPr>
        <p:txBody>
          <a:bodyPr wrap="none" anchor="ctr"/>
          <a:lstStyle/>
          <a:p>
            <a:pPr algn="ctr"/>
            <a:r>
              <a:rPr kumimoji="1" lang="en-US" altLang="zh-CN" sz="1600" b="1">
                <a:solidFill>
                  <a:srgbClr val="333399"/>
                </a:solidFill>
                <a:latin typeface="Arial" panose="020B0604020202020204" pitchFamily="34" charset="0"/>
                <a:ea typeface="黑体" panose="02010609060101010101" pitchFamily="2" charset="-122"/>
              </a:rPr>
              <a:t>UDP </a:t>
            </a:r>
            <a:r>
              <a:rPr kumimoji="1" lang="zh-CN" altLang="en-US" sz="1600" b="1">
                <a:solidFill>
                  <a:srgbClr val="333399"/>
                </a:solidFill>
                <a:latin typeface="Arial" panose="020B0604020202020204" pitchFamily="34" charset="0"/>
                <a:ea typeface="黑体" panose="02010609060101010101" pitchFamily="2" charset="-122"/>
              </a:rPr>
              <a:t>复用</a:t>
            </a:r>
            <a:endParaRPr kumimoji="1" lang="zh-CN" altLang="en-US" sz="1600" b="1">
              <a:solidFill>
                <a:srgbClr val="333399"/>
              </a:solidFill>
              <a:latin typeface="Arial" panose="020B0604020202020204" pitchFamily="34" charset="0"/>
              <a:ea typeface="黑体" panose="02010609060101010101" pitchFamily="2" charset="-122"/>
            </a:endParaRPr>
          </a:p>
        </p:txBody>
      </p:sp>
      <p:sp>
        <p:nvSpPr>
          <p:cNvPr id="815133" name="Text Box 29"/>
          <p:cNvSpPr txBox="1">
            <a:spLocks noChangeArrowheads="1"/>
          </p:cNvSpPr>
          <p:nvPr/>
        </p:nvSpPr>
        <p:spPr bwMode="auto">
          <a:xfrm>
            <a:off x="2669117" y="1954214"/>
            <a:ext cx="721672" cy="1015663"/>
          </a:xfrm>
          <a:prstGeom prst="rect">
            <a:avLst/>
          </a:prstGeom>
          <a:noFill/>
          <a:ln w="9525">
            <a:noFill/>
            <a:miter lim="800000"/>
          </a:ln>
        </p:spPr>
        <p:txBody>
          <a:bodyPr wrap="none">
            <a:spAutoFit/>
          </a:bodyPr>
          <a:lstStyle/>
          <a:p>
            <a:r>
              <a:rPr kumimoji="1" lang="en-US" altLang="zh-CN" sz="6000" b="1">
                <a:solidFill>
                  <a:srgbClr val="3333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6000" b="1">
              <a:solidFill>
                <a:srgbClr val="333399"/>
              </a:solidFill>
              <a:latin typeface="Arial" panose="020B0604020202020204" pitchFamily="34" charset="0"/>
              <a:ea typeface="黑体" panose="02010609060101010101" pitchFamily="2" charset="-122"/>
            </a:endParaRPr>
          </a:p>
        </p:txBody>
      </p:sp>
      <p:sp>
        <p:nvSpPr>
          <p:cNvPr id="815134" name="Rectangle 30"/>
          <p:cNvSpPr>
            <a:spLocks noChangeArrowheads="1"/>
          </p:cNvSpPr>
          <p:nvPr/>
        </p:nvSpPr>
        <p:spPr bwMode="auto">
          <a:xfrm>
            <a:off x="2971800" y="3109913"/>
            <a:ext cx="165100" cy="152400"/>
          </a:xfrm>
          <a:prstGeom prst="rect">
            <a:avLst/>
          </a:prstGeom>
          <a:solidFill>
            <a:schemeClr val="bg1"/>
          </a:solidFill>
          <a:ln w="19050">
            <a:solidFill>
              <a:schemeClr val="tx1"/>
            </a:solidFill>
            <a:miter lim="800000"/>
          </a:ln>
        </p:spPr>
        <p:txBody>
          <a:bodyPr wrap="none" anchor="ctr"/>
          <a:lstStyle/>
          <a:p>
            <a:endParaRPr lang="zh-CN" altLang="zh-CN" b="1"/>
          </a:p>
        </p:txBody>
      </p:sp>
      <p:sp>
        <p:nvSpPr>
          <p:cNvPr id="815135" name="Rectangle 31"/>
          <p:cNvSpPr>
            <a:spLocks noChangeArrowheads="1"/>
          </p:cNvSpPr>
          <p:nvPr/>
        </p:nvSpPr>
        <p:spPr bwMode="auto">
          <a:xfrm>
            <a:off x="3549650" y="3109913"/>
            <a:ext cx="165100" cy="152400"/>
          </a:xfrm>
          <a:prstGeom prst="rect">
            <a:avLst/>
          </a:prstGeom>
          <a:solidFill>
            <a:schemeClr val="bg1"/>
          </a:solidFill>
          <a:ln w="19050">
            <a:solidFill>
              <a:schemeClr val="tx1"/>
            </a:solidFill>
            <a:miter lim="800000"/>
          </a:ln>
        </p:spPr>
        <p:txBody>
          <a:bodyPr wrap="none" anchor="ctr"/>
          <a:lstStyle/>
          <a:p>
            <a:endParaRPr lang="zh-CN" altLang="zh-CN" b="1"/>
          </a:p>
        </p:txBody>
      </p:sp>
      <p:sp>
        <p:nvSpPr>
          <p:cNvPr id="815136" name="Rectangle 32"/>
          <p:cNvSpPr>
            <a:spLocks noChangeArrowheads="1"/>
          </p:cNvSpPr>
          <p:nvPr/>
        </p:nvSpPr>
        <p:spPr bwMode="auto">
          <a:xfrm>
            <a:off x="4127500" y="3109913"/>
            <a:ext cx="165100" cy="152400"/>
          </a:xfrm>
          <a:prstGeom prst="rect">
            <a:avLst/>
          </a:prstGeom>
          <a:solidFill>
            <a:schemeClr val="bg1"/>
          </a:solidFill>
          <a:ln w="19050">
            <a:solidFill>
              <a:schemeClr val="tx1"/>
            </a:solidFill>
            <a:miter lim="800000"/>
          </a:ln>
        </p:spPr>
        <p:txBody>
          <a:bodyPr wrap="none" anchor="ctr"/>
          <a:lstStyle/>
          <a:p>
            <a:endParaRPr lang="zh-CN" altLang="zh-CN" b="1"/>
          </a:p>
        </p:txBody>
      </p:sp>
      <p:sp>
        <p:nvSpPr>
          <p:cNvPr id="815137" name="Line 33"/>
          <p:cNvSpPr>
            <a:spLocks noChangeShapeType="1"/>
          </p:cNvSpPr>
          <p:nvPr/>
        </p:nvSpPr>
        <p:spPr bwMode="auto">
          <a:xfrm flipH="1">
            <a:off x="4210050" y="2728913"/>
            <a:ext cx="0" cy="381000"/>
          </a:xfrm>
          <a:prstGeom prst="line">
            <a:avLst/>
          </a:prstGeom>
          <a:noFill/>
          <a:ln w="9525">
            <a:solidFill>
              <a:schemeClr val="tx1"/>
            </a:solidFill>
            <a:round/>
            <a:tailEnd type="triangle" w="sm" len="med"/>
          </a:ln>
        </p:spPr>
        <p:txBody>
          <a:bodyPr wrap="none" anchor="ctr"/>
          <a:lstStyle/>
          <a:p>
            <a:endParaRPr lang="zh-CN" altLang="en-US" b="1"/>
          </a:p>
        </p:txBody>
      </p:sp>
      <p:sp>
        <p:nvSpPr>
          <p:cNvPr id="815138" name="Text Box 34"/>
          <p:cNvSpPr txBox="1">
            <a:spLocks noChangeArrowheads="1"/>
          </p:cNvSpPr>
          <p:nvPr/>
        </p:nvSpPr>
        <p:spPr bwMode="auto">
          <a:xfrm>
            <a:off x="3255566" y="1954214"/>
            <a:ext cx="721672" cy="1015663"/>
          </a:xfrm>
          <a:prstGeom prst="rect">
            <a:avLst/>
          </a:prstGeom>
          <a:noFill/>
          <a:ln w="9525">
            <a:noFill/>
            <a:miter lim="800000"/>
          </a:ln>
        </p:spPr>
        <p:txBody>
          <a:bodyPr wrap="none">
            <a:spAutoFit/>
          </a:bodyPr>
          <a:lstStyle/>
          <a:p>
            <a:r>
              <a:rPr kumimoji="1" lang="en-US" altLang="zh-CN" sz="6000" b="1">
                <a:solidFill>
                  <a:srgbClr val="3333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6000" b="1">
              <a:solidFill>
                <a:srgbClr val="333399"/>
              </a:solidFill>
              <a:latin typeface="Arial" panose="020B0604020202020204" pitchFamily="34" charset="0"/>
              <a:ea typeface="黑体" panose="02010609060101010101" pitchFamily="2" charset="-122"/>
            </a:endParaRPr>
          </a:p>
        </p:txBody>
      </p:sp>
      <p:sp>
        <p:nvSpPr>
          <p:cNvPr id="815139" name="Text Box 35"/>
          <p:cNvSpPr txBox="1">
            <a:spLocks noChangeArrowheads="1"/>
          </p:cNvSpPr>
          <p:nvPr/>
        </p:nvSpPr>
        <p:spPr bwMode="auto">
          <a:xfrm>
            <a:off x="3828257" y="1954214"/>
            <a:ext cx="721672" cy="1015663"/>
          </a:xfrm>
          <a:prstGeom prst="rect">
            <a:avLst/>
          </a:prstGeom>
          <a:noFill/>
          <a:ln w="9525">
            <a:noFill/>
            <a:miter lim="800000"/>
          </a:ln>
        </p:spPr>
        <p:txBody>
          <a:bodyPr wrap="none">
            <a:spAutoFit/>
          </a:bodyPr>
          <a:lstStyle/>
          <a:p>
            <a:r>
              <a:rPr kumimoji="1" lang="en-US" altLang="zh-CN" sz="6000" b="1">
                <a:solidFill>
                  <a:srgbClr val="3333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6000" b="1">
              <a:solidFill>
                <a:srgbClr val="333399"/>
              </a:solidFill>
              <a:latin typeface="Arial" panose="020B0604020202020204" pitchFamily="34" charset="0"/>
              <a:ea typeface="黑体" panose="02010609060101010101" pitchFamily="2" charset="-122"/>
            </a:endParaRPr>
          </a:p>
        </p:txBody>
      </p:sp>
      <p:sp>
        <p:nvSpPr>
          <p:cNvPr id="815140" name="Rectangle 36"/>
          <p:cNvSpPr>
            <a:spLocks noChangeArrowheads="1"/>
          </p:cNvSpPr>
          <p:nvPr/>
        </p:nvSpPr>
        <p:spPr bwMode="auto">
          <a:xfrm>
            <a:off x="5530850" y="1878013"/>
            <a:ext cx="4044950" cy="1295400"/>
          </a:xfrm>
          <a:prstGeom prst="rect">
            <a:avLst/>
          </a:prstGeom>
          <a:noFill/>
          <a:ln w="9525">
            <a:noFill/>
            <a:miter lim="800000"/>
          </a:ln>
        </p:spPr>
        <p:txBody>
          <a:bodyPr wrap="none" anchor="ctr"/>
          <a:lstStyle/>
          <a:p>
            <a:endParaRPr lang="zh-CN" altLang="zh-CN" b="1"/>
          </a:p>
        </p:txBody>
      </p:sp>
      <p:sp>
        <p:nvSpPr>
          <p:cNvPr id="815141" name="Line 37"/>
          <p:cNvSpPr>
            <a:spLocks noChangeShapeType="1"/>
          </p:cNvSpPr>
          <p:nvPr/>
        </p:nvSpPr>
        <p:spPr bwMode="auto">
          <a:xfrm flipH="1" flipV="1">
            <a:off x="5916083" y="2728913"/>
            <a:ext cx="0" cy="381000"/>
          </a:xfrm>
          <a:prstGeom prst="line">
            <a:avLst/>
          </a:prstGeom>
          <a:noFill/>
          <a:ln w="9525">
            <a:solidFill>
              <a:schemeClr val="tx1"/>
            </a:solidFill>
            <a:round/>
            <a:tailEnd type="triangle" w="sm" len="med"/>
          </a:ln>
        </p:spPr>
        <p:txBody>
          <a:bodyPr wrap="none" anchor="ctr"/>
          <a:lstStyle/>
          <a:p>
            <a:endParaRPr lang="zh-CN" altLang="en-US" b="1"/>
          </a:p>
        </p:txBody>
      </p:sp>
      <p:sp>
        <p:nvSpPr>
          <p:cNvPr id="815142" name="Line 38"/>
          <p:cNvSpPr>
            <a:spLocks noChangeShapeType="1"/>
          </p:cNvSpPr>
          <p:nvPr/>
        </p:nvSpPr>
        <p:spPr bwMode="auto">
          <a:xfrm flipH="1" flipV="1">
            <a:off x="6493933" y="2728913"/>
            <a:ext cx="0" cy="381000"/>
          </a:xfrm>
          <a:prstGeom prst="line">
            <a:avLst/>
          </a:prstGeom>
          <a:noFill/>
          <a:ln w="9525">
            <a:solidFill>
              <a:schemeClr val="tx1"/>
            </a:solidFill>
            <a:round/>
            <a:tailEnd type="triangle" w="sm" len="med"/>
          </a:ln>
        </p:spPr>
        <p:txBody>
          <a:bodyPr wrap="none" anchor="ctr"/>
          <a:lstStyle/>
          <a:p>
            <a:endParaRPr lang="zh-CN" altLang="en-US" b="1"/>
          </a:p>
        </p:txBody>
      </p:sp>
      <p:sp>
        <p:nvSpPr>
          <p:cNvPr id="815143" name="Text Box 39"/>
          <p:cNvSpPr txBox="1">
            <a:spLocks noChangeArrowheads="1"/>
          </p:cNvSpPr>
          <p:nvPr/>
        </p:nvSpPr>
        <p:spPr bwMode="auto">
          <a:xfrm>
            <a:off x="6507692" y="4067175"/>
            <a:ext cx="1262974" cy="338554"/>
          </a:xfrm>
          <a:prstGeom prst="rect">
            <a:avLst/>
          </a:prstGeom>
          <a:noFill/>
          <a:ln w="9525">
            <a:noFill/>
            <a:miter lim="800000"/>
          </a:ln>
        </p:spPr>
        <p:txBody>
          <a:bodyPr wrap="none">
            <a:spAutoFit/>
          </a:bodyPr>
          <a:lstStyle/>
          <a:p>
            <a:r>
              <a:rPr kumimoji="1" lang="en-US" altLang="zh-CN" sz="1600" b="1">
                <a:solidFill>
                  <a:srgbClr val="333399"/>
                </a:solidFill>
                <a:latin typeface="Arial" panose="020B0604020202020204" pitchFamily="34" charset="0"/>
                <a:ea typeface="黑体" panose="02010609060101010101" pitchFamily="2" charset="-122"/>
              </a:rPr>
              <a:t>TCP </a:t>
            </a:r>
            <a:r>
              <a:rPr kumimoji="1" lang="zh-CN" altLang="en-US" sz="1600" b="1">
                <a:solidFill>
                  <a:srgbClr val="333399"/>
                </a:solidFill>
                <a:latin typeface="Arial" panose="020B0604020202020204" pitchFamily="34" charset="0"/>
                <a:ea typeface="黑体" panose="02010609060101010101" pitchFamily="2" charset="-122"/>
              </a:rPr>
              <a:t>报文段</a:t>
            </a:r>
            <a:endParaRPr kumimoji="1" lang="zh-CN" altLang="en-US" sz="1600" b="1">
              <a:solidFill>
                <a:srgbClr val="333399"/>
              </a:solidFill>
              <a:latin typeface="Arial" panose="020B0604020202020204" pitchFamily="34" charset="0"/>
              <a:ea typeface="黑体" panose="02010609060101010101" pitchFamily="2" charset="-122"/>
            </a:endParaRPr>
          </a:p>
        </p:txBody>
      </p:sp>
      <p:sp>
        <p:nvSpPr>
          <p:cNvPr id="815144" name="Text Box 40"/>
          <p:cNvSpPr txBox="1">
            <a:spLocks noChangeArrowheads="1"/>
          </p:cNvSpPr>
          <p:nvPr/>
        </p:nvSpPr>
        <p:spPr bwMode="auto">
          <a:xfrm>
            <a:off x="8599031" y="3946525"/>
            <a:ext cx="1210588" cy="535531"/>
          </a:xfrm>
          <a:prstGeom prst="rect">
            <a:avLst/>
          </a:prstGeom>
          <a:noFill/>
          <a:ln w="9525">
            <a:noFill/>
            <a:miter lim="800000"/>
          </a:ln>
        </p:spPr>
        <p:txBody>
          <a:bodyPr wrap="none">
            <a:spAutoFit/>
          </a:bodyPr>
          <a:lstStyle/>
          <a:p>
            <a:pPr algn="ctr">
              <a:lnSpc>
                <a:spcPct val="90000"/>
              </a:lnSpc>
            </a:pPr>
            <a:r>
              <a:rPr kumimoji="1" lang="en-US" altLang="zh-CN" sz="1600" b="1">
                <a:solidFill>
                  <a:srgbClr val="333399"/>
                </a:solidFill>
                <a:latin typeface="Arial" panose="020B0604020202020204" pitchFamily="34" charset="0"/>
                <a:ea typeface="黑体" panose="02010609060101010101" pitchFamily="2" charset="-122"/>
              </a:rPr>
              <a:t>UDP</a:t>
            </a:r>
            <a:endParaRPr kumimoji="1" lang="en-US" altLang="zh-CN" sz="1600" b="1">
              <a:solidFill>
                <a:srgbClr val="333399"/>
              </a:solidFill>
              <a:latin typeface="Arial" panose="020B0604020202020204" pitchFamily="34" charset="0"/>
              <a:ea typeface="黑体" panose="02010609060101010101" pitchFamily="2" charset="-122"/>
            </a:endParaRPr>
          </a:p>
          <a:p>
            <a:pPr algn="ctr">
              <a:lnSpc>
                <a:spcPct val="90000"/>
              </a:lnSpc>
            </a:pPr>
            <a:r>
              <a:rPr kumimoji="1" lang="zh-CN" altLang="en-US" sz="1600" b="1">
                <a:solidFill>
                  <a:srgbClr val="333399"/>
                </a:solidFill>
                <a:latin typeface="Arial" panose="020B0604020202020204" pitchFamily="34" charset="0"/>
                <a:ea typeface="黑体" panose="02010609060101010101" pitchFamily="2" charset="-122"/>
              </a:rPr>
              <a:t>用户数据报</a:t>
            </a:r>
            <a:endParaRPr kumimoji="1" lang="zh-CN" altLang="en-US" sz="1600" b="1">
              <a:solidFill>
                <a:srgbClr val="333399"/>
              </a:solidFill>
              <a:latin typeface="Arial" panose="020B0604020202020204" pitchFamily="34" charset="0"/>
              <a:ea typeface="黑体" panose="02010609060101010101" pitchFamily="2" charset="-122"/>
            </a:endParaRPr>
          </a:p>
        </p:txBody>
      </p:sp>
      <p:sp>
        <p:nvSpPr>
          <p:cNvPr id="815145" name="AutoShape 41"/>
          <p:cNvSpPr>
            <a:spLocks noChangeArrowheads="1"/>
          </p:cNvSpPr>
          <p:nvPr/>
        </p:nvSpPr>
        <p:spPr bwMode="auto">
          <a:xfrm>
            <a:off x="5585883" y="3186113"/>
            <a:ext cx="1816100" cy="685800"/>
          </a:xfrm>
          <a:custGeom>
            <a:avLst/>
            <a:gdLst>
              <a:gd name="T0" fmla="*/ 1595917 w 21600"/>
              <a:gd name="T1" fmla="*/ 342900 h 21600"/>
              <a:gd name="T2" fmla="*/ 838200 w 21600"/>
              <a:gd name="T3" fmla="*/ 685800 h 21600"/>
              <a:gd name="T4" fmla="*/ 80483 w 21600"/>
              <a:gd name="T5" fmla="*/ 342900 h 21600"/>
              <a:gd name="T6" fmla="*/ 838200 w 21600"/>
              <a:gd name="T7" fmla="*/ 0 h 21600"/>
              <a:gd name="T8" fmla="*/ 0 60000 65536"/>
              <a:gd name="T9" fmla="*/ 0 60000 65536"/>
              <a:gd name="T10" fmla="*/ 0 60000 65536"/>
              <a:gd name="T11" fmla="*/ 0 60000 65536"/>
              <a:gd name="T12" fmla="*/ 2837 w 21600"/>
              <a:gd name="T13" fmla="*/ 2837 h 21600"/>
              <a:gd name="T14" fmla="*/ 18763 w 21600"/>
              <a:gd name="T15" fmla="*/ 18763 h 21600"/>
            </a:gdLst>
            <a:ahLst/>
            <a:cxnLst>
              <a:cxn ang="T8">
                <a:pos x="T0" y="T1"/>
              </a:cxn>
              <a:cxn ang="T9">
                <a:pos x="T2" y="T3"/>
              </a:cxn>
              <a:cxn ang="T10">
                <a:pos x="T4" y="T5"/>
              </a:cxn>
              <a:cxn ang="T11">
                <a:pos x="T6" y="T7"/>
              </a:cxn>
            </a:cxnLst>
            <a:rect l="T12" t="T13" r="T14" b="T15"/>
            <a:pathLst>
              <a:path w="21600" h="21600">
                <a:moveTo>
                  <a:pt x="0" y="0"/>
                </a:moveTo>
                <a:lnTo>
                  <a:pt x="2074" y="21600"/>
                </a:lnTo>
                <a:lnTo>
                  <a:pt x="19526" y="21600"/>
                </a:lnTo>
                <a:lnTo>
                  <a:pt x="21600" y="0"/>
                </a:lnTo>
                <a:close/>
              </a:path>
            </a:pathLst>
          </a:custGeom>
          <a:solidFill>
            <a:srgbClr val="FFCCFF"/>
          </a:solidFill>
          <a:ln w="9525">
            <a:solidFill>
              <a:schemeClr val="tx1"/>
            </a:solidFill>
            <a:miter lim="800000"/>
          </a:ln>
        </p:spPr>
        <p:txBody>
          <a:bodyPr wrap="none" anchor="ctr"/>
          <a:lstStyle/>
          <a:p>
            <a:pPr algn="ctr"/>
            <a:endParaRPr kumimoji="1" lang="zh-CN" altLang="zh-CN" sz="1600" b="1">
              <a:solidFill>
                <a:srgbClr val="333399"/>
              </a:solidFill>
              <a:latin typeface="Arial" panose="020B0604020202020204" pitchFamily="34" charset="0"/>
              <a:ea typeface="黑体" panose="02010609060101010101" pitchFamily="2" charset="-122"/>
            </a:endParaRPr>
          </a:p>
        </p:txBody>
      </p:sp>
      <p:sp>
        <p:nvSpPr>
          <p:cNvPr id="815146" name="Text Box 42"/>
          <p:cNvSpPr txBox="1">
            <a:spLocks noChangeArrowheads="1"/>
          </p:cNvSpPr>
          <p:nvPr/>
        </p:nvSpPr>
        <p:spPr bwMode="auto">
          <a:xfrm>
            <a:off x="5530850" y="1954214"/>
            <a:ext cx="721672" cy="1015663"/>
          </a:xfrm>
          <a:prstGeom prst="rect">
            <a:avLst/>
          </a:prstGeom>
          <a:noFill/>
          <a:ln w="9525">
            <a:noFill/>
            <a:miter lim="800000"/>
          </a:ln>
        </p:spPr>
        <p:txBody>
          <a:bodyPr wrap="none">
            <a:spAutoFit/>
          </a:bodyPr>
          <a:lstStyle/>
          <a:p>
            <a:r>
              <a:rPr kumimoji="1" lang="en-US" altLang="zh-CN" sz="6000" b="1">
                <a:solidFill>
                  <a:srgbClr val="3333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6000" b="1">
              <a:solidFill>
                <a:srgbClr val="333399"/>
              </a:solidFill>
              <a:latin typeface="Arial" panose="020B0604020202020204" pitchFamily="34" charset="0"/>
              <a:ea typeface="黑体" panose="02010609060101010101" pitchFamily="2" charset="-122"/>
            </a:endParaRPr>
          </a:p>
        </p:txBody>
      </p:sp>
      <p:sp>
        <p:nvSpPr>
          <p:cNvPr id="815147" name="Rectangle 43"/>
          <p:cNvSpPr>
            <a:spLocks noChangeArrowheads="1"/>
          </p:cNvSpPr>
          <p:nvPr/>
        </p:nvSpPr>
        <p:spPr bwMode="auto">
          <a:xfrm>
            <a:off x="5833533" y="3109913"/>
            <a:ext cx="165100" cy="152400"/>
          </a:xfrm>
          <a:prstGeom prst="rect">
            <a:avLst/>
          </a:prstGeom>
          <a:solidFill>
            <a:schemeClr val="bg1"/>
          </a:solidFill>
          <a:ln w="19050">
            <a:solidFill>
              <a:schemeClr val="tx1"/>
            </a:solidFill>
            <a:miter lim="800000"/>
          </a:ln>
        </p:spPr>
        <p:txBody>
          <a:bodyPr wrap="none" anchor="ctr"/>
          <a:lstStyle/>
          <a:p>
            <a:endParaRPr lang="zh-CN" altLang="zh-CN" b="1"/>
          </a:p>
        </p:txBody>
      </p:sp>
      <p:sp>
        <p:nvSpPr>
          <p:cNvPr id="815148" name="Rectangle 44"/>
          <p:cNvSpPr>
            <a:spLocks noChangeArrowheads="1"/>
          </p:cNvSpPr>
          <p:nvPr/>
        </p:nvSpPr>
        <p:spPr bwMode="auto">
          <a:xfrm>
            <a:off x="6411383" y="3109913"/>
            <a:ext cx="165100" cy="152400"/>
          </a:xfrm>
          <a:prstGeom prst="rect">
            <a:avLst/>
          </a:prstGeom>
          <a:solidFill>
            <a:schemeClr val="bg1"/>
          </a:solidFill>
          <a:ln w="19050">
            <a:solidFill>
              <a:schemeClr val="tx1"/>
            </a:solidFill>
            <a:miter lim="800000"/>
          </a:ln>
        </p:spPr>
        <p:txBody>
          <a:bodyPr wrap="none" anchor="ctr"/>
          <a:lstStyle/>
          <a:p>
            <a:endParaRPr lang="zh-CN" altLang="zh-CN" b="1"/>
          </a:p>
        </p:txBody>
      </p:sp>
      <p:sp>
        <p:nvSpPr>
          <p:cNvPr id="815149" name="Rectangle 45"/>
          <p:cNvSpPr>
            <a:spLocks noChangeArrowheads="1"/>
          </p:cNvSpPr>
          <p:nvPr/>
        </p:nvSpPr>
        <p:spPr bwMode="auto">
          <a:xfrm>
            <a:off x="6989233" y="3109913"/>
            <a:ext cx="165100" cy="152400"/>
          </a:xfrm>
          <a:prstGeom prst="rect">
            <a:avLst/>
          </a:prstGeom>
          <a:solidFill>
            <a:schemeClr val="bg1"/>
          </a:solidFill>
          <a:ln w="19050">
            <a:solidFill>
              <a:schemeClr val="tx1"/>
            </a:solidFill>
            <a:miter lim="800000"/>
          </a:ln>
        </p:spPr>
        <p:txBody>
          <a:bodyPr wrap="none" anchor="ctr"/>
          <a:lstStyle/>
          <a:p>
            <a:endParaRPr lang="zh-CN" altLang="zh-CN" b="1"/>
          </a:p>
        </p:txBody>
      </p:sp>
      <p:sp>
        <p:nvSpPr>
          <p:cNvPr id="815150" name="Line 46"/>
          <p:cNvSpPr>
            <a:spLocks noChangeShapeType="1"/>
          </p:cNvSpPr>
          <p:nvPr/>
        </p:nvSpPr>
        <p:spPr bwMode="auto">
          <a:xfrm flipH="1" flipV="1">
            <a:off x="7071783" y="2728913"/>
            <a:ext cx="0" cy="381000"/>
          </a:xfrm>
          <a:prstGeom prst="line">
            <a:avLst/>
          </a:prstGeom>
          <a:noFill/>
          <a:ln w="9525">
            <a:solidFill>
              <a:schemeClr val="tx1"/>
            </a:solidFill>
            <a:round/>
            <a:tailEnd type="triangle" w="sm" len="med"/>
          </a:ln>
        </p:spPr>
        <p:txBody>
          <a:bodyPr wrap="none" anchor="ctr"/>
          <a:lstStyle/>
          <a:p>
            <a:endParaRPr lang="zh-CN" altLang="en-US" b="1"/>
          </a:p>
        </p:txBody>
      </p:sp>
      <p:sp>
        <p:nvSpPr>
          <p:cNvPr id="815151" name="Text Box 47"/>
          <p:cNvSpPr txBox="1">
            <a:spLocks noChangeArrowheads="1"/>
          </p:cNvSpPr>
          <p:nvPr/>
        </p:nvSpPr>
        <p:spPr bwMode="auto">
          <a:xfrm>
            <a:off x="6117299" y="1954214"/>
            <a:ext cx="721672" cy="1015663"/>
          </a:xfrm>
          <a:prstGeom prst="rect">
            <a:avLst/>
          </a:prstGeom>
          <a:noFill/>
          <a:ln w="9525">
            <a:noFill/>
            <a:miter lim="800000"/>
          </a:ln>
        </p:spPr>
        <p:txBody>
          <a:bodyPr wrap="none">
            <a:spAutoFit/>
          </a:bodyPr>
          <a:lstStyle/>
          <a:p>
            <a:r>
              <a:rPr kumimoji="1" lang="en-US" altLang="zh-CN" sz="6000" b="1">
                <a:solidFill>
                  <a:srgbClr val="3333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6000" b="1">
              <a:solidFill>
                <a:srgbClr val="333399"/>
              </a:solidFill>
              <a:latin typeface="Arial" panose="020B0604020202020204" pitchFamily="34" charset="0"/>
              <a:ea typeface="黑体" panose="02010609060101010101" pitchFamily="2" charset="-122"/>
            </a:endParaRPr>
          </a:p>
        </p:txBody>
      </p:sp>
      <p:sp>
        <p:nvSpPr>
          <p:cNvPr id="815152" name="Text Box 48"/>
          <p:cNvSpPr txBox="1">
            <a:spLocks noChangeArrowheads="1"/>
          </p:cNvSpPr>
          <p:nvPr/>
        </p:nvSpPr>
        <p:spPr bwMode="auto">
          <a:xfrm>
            <a:off x="6689990" y="1954214"/>
            <a:ext cx="721672" cy="1015663"/>
          </a:xfrm>
          <a:prstGeom prst="rect">
            <a:avLst/>
          </a:prstGeom>
          <a:noFill/>
          <a:ln w="9525">
            <a:noFill/>
            <a:miter lim="800000"/>
          </a:ln>
        </p:spPr>
        <p:txBody>
          <a:bodyPr wrap="none">
            <a:spAutoFit/>
          </a:bodyPr>
          <a:lstStyle/>
          <a:p>
            <a:r>
              <a:rPr kumimoji="1" lang="en-US" altLang="zh-CN" sz="6000" b="1">
                <a:solidFill>
                  <a:srgbClr val="3333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6000" b="1">
              <a:solidFill>
                <a:srgbClr val="333399"/>
              </a:solidFill>
              <a:latin typeface="Arial" panose="020B0604020202020204" pitchFamily="34" charset="0"/>
              <a:ea typeface="黑体" panose="02010609060101010101" pitchFamily="2" charset="-122"/>
            </a:endParaRPr>
          </a:p>
        </p:txBody>
      </p:sp>
      <p:grpSp>
        <p:nvGrpSpPr>
          <p:cNvPr id="2" name="Group 49"/>
          <p:cNvGrpSpPr/>
          <p:nvPr/>
        </p:nvGrpSpPr>
        <p:grpSpPr bwMode="auto">
          <a:xfrm>
            <a:off x="1568450" y="3859214"/>
            <a:ext cx="6989233" cy="695325"/>
            <a:chOff x="912" y="1920"/>
            <a:chExt cx="4064" cy="398"/>
          </a:xfrm>
        </p:grpSpPr>
        <p:sp>
          <p:nvSpPr>
            <p:cNvPr id="815154" name="Line 50"/>
            <p:cNvSpPr>
              <a:spLocks noChangeShapeType="1"/>
            </p:cNvSpPr>
            <p:nvPr/>
          </p:nvSpPr>
          <p:spPr bwMode="auto">
            <a:xfrm>
              <a:off x="912" y="1920"/>
              <a:ext cx="0" cy="384"/>
            </a:xfrm>
            <a:prstGeom prst="line">
              <a:avLst/>
            </a:prstGeom>
            <a:noFill/>
            <a:ln w="19050">
              <a:solidFill>
                <a:schemeClr val="tx1"/>
              </a:solidFill>
              <a:round/>
              <a:tailEnd type="triangle" w="sm" len="med"/>
            </a:ln>
          </p:spPr>
          <p:txBody>
            <a:bodyPr wrap="none" anchor="ctr"/>
            <a:lstStyle/>
            <a:p>
              <a:endParaRPr lang="zh-CN" altLang="en-US" b="1"/>
            </a:p>
          </p:txBody>
        </p:sp>
        <p:sp>
          <p:nvSpPr>
            <p:cNvPr id="815155" name="Line 51"/>
            <p:cNvSpPr>
              <a:spLocks noChangeShapeType="1"/>
            </p:cNvSpPr>
            <p:nvPr/>
          </p:nvSpPr>
          <p:spPr bwMode="auto">
            <a:xfrm>
              <a:off x="2112" y="1928"/>
              <a:ext cx="0" cy="382"/>
            </a:xfrm>
            <a:prstGeom prst="line">
              <a:avLst/>
            </a:prstGeom>
            <a:noFill/>
            <a:ln w="19050">
              <a:solidFill>
                <a:schemeClr val="tx1"/>
              </a:solidFill>
              <a:round/>
              <a:tailEnd type="triangle" w="sm" len="med"/>
            </a:ln>
          </p:spPr>
          <p:txBody>
            <a:bodyPr wrap="none" anchor="ctr"/>
            <a:lstStyle/>
            <a:p>
              <a:endParaRPr lang="zh-CN" altLang="en-US" b="1"/>
            </a:p>
          </p:txBody>
        </p:sp>
        <p:sp>
          <p:nvSpPr>
            <p:cNvPr id="815156" name="Line 52"/>
            <p:cNvSpPr>
              <a:spLocks noChangeShapeType="1"/>
            </p:cNvSpPr>
            <p:nvPr/>
          </p:nvSpPr>
          <p:spPr bwMode="auto">
            <a:xfrm flipV="1">
              <a:off x="3776" y="1928"/>
              <a:ext cx="0" cy="384"/>
            </a:xfrm>
            <a:prstGeom prst="line">
              <a:avLst/>
            </a:prstGeom>
            <a:noFill/>
            <a:ln w="19050">
              <a:solidFill>
                <a:schemeClr val="tx1"/>
              </a:solidFill>
              <a:round/>
              <a:tailEnd type="triangle" w="sm" len="med"/>
            </a:ln>
          </p:spPr>
          <p:txBody>
            <a:bodyPr wrap="none" anchor="ctr"/>
            <a:lstStyle/>
            <a:p>
              <a:endParaRPr lang="zh-CN" altLang="en-US" b="1"/>
            </a:p>
          </p:txBody>
        </p:sp>
        <p:sp>
          <p:nvSpPr>
            <p:cNvPr id="815157" name="Line 53"/>
            <p:cNvSpPr>
              <a:spLocks noChangeShapeType="1"/>
            </p:cNvSpPr>
            <p:nvPr/>
          </p:nvSpPr>
          <p:spPr bwMode="auto">
            <a:xfrm flipV="1">
              <a:off x="4976" y="1936"/>
              <a:ext cx="0" cy="382"/>
            </a:xfrm>
            <a:prstGeom prst="line">
              <a:avLst/>
            </a:prstGeom>
            <a:noFill/>
            <a:ln w="19050">
              <a:solidFill>
                <a:schemeClr val="tx1"/>
              </a:solidFill>
              <a:round/>
              <a:tailEnd type="triangle" w="sm" len="med"/>
            </a:ln>
          </p:spPr>
          <p:txBody>
            <a:bodyPr wrap="none" anchor="ctr"/>
            <a:lstStyle/>
            <a:p>
              <a:endParaRPr lang="zh-CN" altLang="en-US" b="1"/>
            </a:p>
          </p:txBody>
        </p:sp>
      </p:grpSp>
      <p:sp>
        <p:nvSpPr>
          <p:cNvPr id="815158" name="Line 54"/>
          <p:cNvSpPr>
            <a:spLocks noChangeShapeType="1"/>
          </p:cNvSpPr>
          <p:nvPr/>
        </p:nvSpPr>
        <p:spPr bwMode="auto">
          <a:xfrm flipH="1" flipV="1">
            <a:off x="7979833" y="2741613"/>
            <a:ext cx="0" cy="381000"/>
          </a:xfrm>
          <a:prstGeom prst="line">
            <a:avLst/>
          </a:prstGeom>
          <a:noFill/>
          <a:ln w="9525">
            <a:solidFill>
              <a:schemeClr val="tx1"/>
            </a:solidFill>
            <a:round/>
            <a:tailEnd type="triangle" w="sm" len="med"/>
          </a:ln>
        </p:spPr>
        <p:txBody>
          <a:bodyPr wrap="none" anchor="ctr"/>
          <a:lstStyle/>
          <a:p>
            <a:endParaRPr lang="zh-CN" altLang="en-US" b="1"/>
          </a:p>
        </p:txBody>
      </p:sp>
      <p:sp>
        <p:nvSpPr>
          <p:cNvPr id="815159" name="Line 55"/>
          <p:cNvSpPr>
            <a:spLocks noChangeShapeType="1"/>
          </p:cNvSpPr>
          <p:nvPr/>
        </p:nvSpPr>
        <p:spPr bwMode="auto">
          <a:xfrm flipH="1" flipV="1">
            <a:off x="8557683" y="2741613"/>
            <a:ext cx="0" cy="381000"/>
          </a:xfrm>
          <a:prstGeom prst="line">
            <a:avLst/>
          </a:prstGeom>
          <a:noFill/>
          <a:ln w="9525">
            <a:solidFill>
              <a:schemeClr val="tx1"/>
            </a:solidFill>
            <a:round/>
            <a:tailEnd type="triangle" w="sm" len="med"/>
          </a:ln>
        </p:spPr>
        <p:txBody>
          <a:bodyPr wrap="none" anchor="ctr"/>
          <a:lstStyle/>
          <a:p>
            <a:endParaRPr lang="zh-CN" altLang="en-US" b="1"/>
          </a:p>
        </p:txBody>
      </p:sp>
      <p:sp>
        <p:nvSpPr>
          <p:cNvPr id="815160" name="AutoShape 56"/>
          <p:cNvSpPr>
            <a:spLocks noChangeArrowheads="1"/>
          </p:cNvSpPr>
          <p:nvPr/>
        </p:nvSpPr>
        <p:spPr bwMode="auto">
          <a:xfrm>
            <a:off x="7649633" y="3198813"/>
            <a:ext cx="1816100" cy="685800"/>
          </a:xfrm>
          <a:custGeom>
            <a:avLst/>
            <a:gdLst>
              <a:gd name="T0" fmla="*/ 1595917 w 21600"/>
              <a:gd name="T1" fmla="*/ 342900 h 21600"/>
              <a:gd name="T2" fmla="*/ 838200 w 21600"/>
              <a:gd name="T3" fmla="*/ 685800 h 21600"/>
              <a:gd name="T4" fmla="*/ 80483 w 21600"/>
              <a:gd name="T5" fmla="*/ 342900 h 21600"/>
              <a:gd name="T6" fmla="*/ 838200 w 21600"/>
              <a:gd name="T7" fmla="*/ 0 h 21600"/>
              <a:gd name="T8" fmla="*/ 0 60000 65536"/>
              <a:gd name="T9" fmla="*/ 0 60000 65536"/>
              <a:gd name="T10" fmla="*/ 0 60000 65536"/>
              <a:gd name="T11" fmla="*/ 0 60000 65536"/>
              <a:gd name="T12" fmla="*/ 2837 w 21600"/>
              <a:gd name="T13" fmla="*/ 2837 h 21600"/>
              <a:gd name="T14" fmla="*/ 18763 w 21600"/>
              <a:gd name="T15" fmla="*/ 18763 h 21600"/>
            </a:gdLst>
            <a:ahLst/>
            <a:cxnLst>
              <a:cxn ang="T8">
                <a:pos x="T0" y="T1"/>
              </a:cxn>
              <a:cxn ang="T9">
                <a:pos x="T2" y="T3"/>
              </a:cxn>
              <a:cxn ang="T10">
                <a:pos x="T4" y="T5"/>
              </a:cxn>
              <a:cxn ang="T11">
                <a:pos x="T6" y="T7"/>
              </a:cxn>
            </a:cxnLst>
            <a:rect l="T12" t="T13" r="T14" b="T15"/>
            <a:pathLst>
              <a:path w="21600" h="21600">
                <a:moveTo>
                  <a:pt x="0" y="0"/>
                </a:moveTo>
                <a:lnTo>
                  <a:pt x="2074" y="21600"/>
                </a:lnTo>
                <a:lnTo>
                  <a:pt x="19526" y="21600"/>
                </a:lnTo>
                <a:lnTo>
                  <a:pt x="21600" y="0"/>
                </a:lnTo>
                <a:close/>
              </a:path>
            </a:pathLst>
          </a:custGeom>
          <a:solidFill>
            <a:srgbClr val="FFCCFF"/>
          </a:solidFill>
          <a:ln w="9525">
            <a:solidFill>
              <a:schemeClr val="tx1"/>
            </a:solidFill>
            <a:miter lim="800000"/>
          </a:ln>
        </p:spPr>
        <p:txBody>
          <a:bodyPr wrap="none" anchor="ctr"/>
          <a:lstStyle/>
          <a:p>
            <a:pPr algn="ctr"/>
            <a:endParaRPr kumimoji="1" lang="zh-CN" altLang="zh-CN" sz="1600" b="1">
              <a:solidFill>
                <a:srgbClr val="333399"/>
              </a:solidFill>
              <a:latin typeface="Arial" panose="020B0604020202020204" pitchFamily="34" charset="0"/>
              <a:ea typeface="黑体" panose="02010609060101010101" pitchFamily="2" charset="-122"/>
            </a:endParaRPr>
          </a:p>
        </p:txBody>
      </p:sp>
      <p:sp>
        <p:nvSpPr>
          <p:cNvPr id="815161" name="Text Box 57"/>
          <p:cNvSpPr txBox="1">
            <a:spLocks noChangeArrowheads="1"/>
          </p:cNvSpPr>
          <p:nvPr/>
        </p:nvSpPr>
        <p:spPr bwMode="auto">
          <a:xfrm>
            <a:off x="7594600" y="1966914"/>
            <a:ext cx="721672" cy="1015663"/>
          </a:xfrm>
          <a:prstGeom prst="rect">
            <a:avLst/>
          </a:prstGeom>
          <a:noFill/>
          <a:ln w="9525">
            <a:noFill/>
            <a:miter lim="800000"/>
          </a:ln>
        </p:spPr>
        <p:txBody>
          <a:bodyPr wrap="none">
            <a:spAutoFit/>
          </a:bodyPr>
          <a:lstStyle/>
          <a:p>
            <a:r>
              <a:rPr kumimoji="1" lang="en-US" altLang="zh-CN" sz="6000" b="1">
                <a:solidFill>
                  <a:srgbClr val="3333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6000" b="1">
              <a:solidFill>
                <a:srgbClr val="333399"/>
              </a:solidFill>
              <a:latin typeface="Arial" panose="020B0604020202020204" pitchFamily="34" charset="0"/>
              <a:ea typeface="黑体" panose="02010609060101010101" pitchFamily="2" charset="-122"/>
            </a:endParaRPr>
          </a:p>
        </p:txBody>
      </p:sp>
      <p:sp>
        <p:nvSpPr>
          <p:cNvPr id="815162" name="Rectangle 58"/>
          <p:cNvSpPr>
            <a:spLocks noChangeArrowheads="1"/>
          </p:cNvSpPr>
          <p:nvPr/>
        </p:nvSpPr>
        <p:spPr bwMode="auto">
          <a:xfrm>
            <a:off x="7897283" y="3122613"/>
            <a:ext cx="165100" cy="152400"/>
          </a:xfrm>
          <a:prstGeom prst="rect">
            <a:avLst/>
          </a:prstGeom>
          <a:solidFill>
            <a:schemeClr val="bg1"/>
          </a:solidFill>
          <a:ln w="19050">
            <a:solidFill>
              <a:schemeClr val="tx1"/>
            </a:solidFill>
            <a:miter lim="800000"/>
          </a:ln>
        </p:spPr>
        <p:txBody>
          <a:bodyPr wrap="none" anchor="ctr"/>
          <a:lstStyle/>
          <a:p>
            <a:endParaRPr lang="zh-CN" altLang="zh-CN" b="1"/>
          </a:p>
        </p:txBody>
      </p:sp>
      <p:sp>
        <p:nvSpPr>
          <p:cNvPr id="815163" name="Rectangle 59"/>
          <p:cNvSpPr>
            <a:spLocks noChangeArrowheads="1"/>
          </p:cNvSpPr>
          <p:nvPr/>
        </p:nvSpPr>
        <p:spPr bwMode="auto">
          <a:xfrm>
            <a:off x="8475133" y="3122613"/>
            <a:ext cx="165100" cy="152400"/>
          </a:xfrm>
          <a:prstGeom prst="rect">
            <a:avLst/>
          </a:prstGeom>
          <a:solidFill>
            <a:schemeClr val="bg1"/>
          </a:solidFill>
          <a:ln w="19050">
            <a:solidFill>
              <a:schemeClr val="tx1"/>
            </a:solidFill>
            <a:miter lim="800000"/>
          </a:ln>
        </p:spPr>
        <p:txBody>
          <a:bodyPr wrap="none" anchor="ctr"/>
          <a:lstStyle/>
          <a:p>
            <a:endParaRPr lang="zh-CN" altLang="zh-CN" b="1"/>
          </a:p>
        </p:txBody>
      </p:sp>
      <p:sp>
        <p:nvSpPr>
          <p:cNvPr id="815164" name="Rectangle 60"/>
          <p:cNvSpPr>
            <a:spLocks noChangeArrowheads="1"/>
          </p:cNvSpPr>
          <p:nvPr/>
        </p:nvSpPr>
        <p:spPr bwMode="auto">
          <a:xfrm>
            <a:off x="9052983" y="3122613"/>
            <a:ext cx="165100" cy="152400"/>
          </a:xfrm>
          <a:prstGeom prst="rect">
            <a:avLst/>
          </a:prstGeom>
          <a:solidFill>
            <a:schemeClr val="bg1"/>
          </a:solidFill>
          <a:ln w="19050">
            <a:solidFill>
              <a:schemeClr val="tx1"/>
            </a:solidFill>
            <a:miter lim="800000"/>
          </a:ln>
        </p:spPr>
        <p:txBody>
          <a:bodyPr wrap="none" anchor="ctr"/>
          <a:lstStyle/>
          <a:p>
            <a:endParaRPr lang="zh-CN" altLang="zh-CN" b="1"/>
          </a:p>
        </p:txBody>
      </p:sp>
      <p:sp>
        <p:nvSpPr>
          <p:cNvPr id="815165" name="Line 61"/>
          <p:cNvSpPr>
            <a:spLocks noChangeShapeType="1"/>
          </p:cNvSpPr>
          <p:nvPr/>
        </p:nvSpPr>
        <p:spPr bwMode="auto">
          <a:xfrm flipH="1" flipV="1">
            <a:off x="9135533" y="2741613"/>
            <a:ext cx="0" cy="381000"/>
          </a:xfrm>
          <a:prstGeom prst="line">
            <a:avLst/>
          </a:prstGeom>
          <a:noFill/>
          <a:ln w="9525">
            <a:solidFill>
              <a:schemeClr val="tx1"/>
            </a:solidFill>
            <a:round/>
            <a:tailEnd type="triangle" w="sm" len="med"/>
          </a:ln>
        </p:spPr>
        <p:txBody>
          <a:bodyPr wrap="none" anchor="ctr"/>
          <a:lstStyle/>
          <a:p>
            <a:endParaRPr lang="zh-CN" altLang="en-US" b="1"/>
          </a:p>
        </p:txBody>
      </p:sp>
      <p:sp>
        <p:nvSpPr>
          <p:cNvPr id="815166" name="Text Box 62"/>
          <p:cNvSpPr txBox="1">
            <a:spLocks noChangeArrowheads="1"/>
          </p:cNvSpPr>
          <p:nvPr/>
        </p:nvSpPr>
        <p:spPr bwMode="auto">
          <a:xfrm>
            <a:off x="8181049" y="1966914"/>
            <a:ext cx="721672" cy="1015663"/>
          </a:xfrm>
          <a:prstGeom prst="rect">
            <a:avLst/>
          </a:prstGeom>
          <a:noFill/>
          <a:ln w="9525">
            <a:noFill/>
            <a:miter lim="800000"/>
          </a:ln>
        </p:spPr>
        <p:txBody>
          <a:bodyPr wrap="none">
            <a:spAutoFit/>
          </a:bodyPr>
          <a:lstStyle/>
          <a:p>
            <a:r>
              <a:rPr kumimoji="1" lang="en-US" altLang="zh-CN" sz="6000" b="1">
                <a:solidFill>
                  <a:srgbClr val="3333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6000" b="1">
              <a:solidFill>
                <a:srgbClr val="333399"/>
              </a:solidFill>
              <a:latin typeface="Arial" panose="020B0604020202020204" pitchFamily="34" charset="0"/>
              <a:ea typeface="黑体" panose="02010609060101010101" pitchFamily="2" charset="-122"/>
            </a:endParaRPr>
          </a:p>
        </p:txBody>
      </p:sp>
      <p:sp>
        <p:nvSpPr>
          <p:cNvPr id="815167" name="Text Box 63"/>
          <p:cNvSpPr txBox="1">
            <a:spLocks noChangeArrowheads="1"/>
          </p:cNvSpPr>
          <p:nvPr/>
        </p:nvSpPr>
        <p:spPr bwMode="auto">
          <a:xfrm>
            <a:off x="8753740" y="1966914"/>
            <a:ext cx="721672" cy="1015663"/>
          </a:xfrm>
          <a:prstGeom prst="rect">
            <a:avLst/>
          </a:prstGeom>
          <a:noFill/>
          <a:ln w="9525">
            <a:noFill/>
            <a:miter lim="800000"/>
          </a:ln>
        </p:spPr>
        <p:txBody>
          <a:bodyPr wrap="none">
            <a:spAutoFit/>
          </a:bodyPr>
          <a:lstStyle/>
          <a:p>
            <a:r>
              <a:rPr kumimoji="1" lang="en-US" altLang="zh-CN" sz="6000" b="1">
                <a:solidFill>
                  <a:srgbClr val="3333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6000" b="1">
              <a:solidFill>
                <a:srgbClr val="333399"/>
              </a:solidFill>
              <a:latin typeface="Arial" panose="020B0604020202020204" pitchFamily="34" charset="0"/>
              <a:ea typeface="黑体" panose="02010609060101010101" pitchFamily="2" charset="-122"/>
            </a:endParaRPr>
          </a:p>
        </p:txBody>
      </p:sp>
      <p:sp>
        <p:nvSpPr>
          <p:cNvPr id="815168" name="Text Box 64"/>
          <p:cNvSpPr txBox="1">
            <a:spLocks noChangeArrowheads="1"/>
          </p:cNvSpPr>
          <p:nvPr/>
        </p:nvSpPr>
        <p:spPr bwMode="auto">
          <a:xfrm>
            <a:off x="7013311" y="1725613"/>
            <a:ext cx="1005403" cy="338554"/>
          </a:xfrm>
          <a:prstGeom prst="rect">
            <a:avLst/>
          </a:prstGeom>
          <a:noFill/>
          <a:ln w="9525">
            <a:noFill/>
            <a:miter lim="800000"/>
          </a:ln>
        </p:spPr>
        <p:txBody>
          <a:bodyPr wrap="none">
            <a:spAutoFit/>
          </a:bodyPr>
          <a:lstStyle/>
          <a:p>
            <a:r>
              <a:rPr kumimoji="1" lang="zh-CN" altLang="en-US" sz="1600" b="1">
                <a:solidFill>
                  <a:srgbClr val="333399"/>
                </a:solidFill>
                <a:latin typeface="Arial" panose="020B0604020202020204" pitchFamily="34" charset="0"/>
                <a:ea typeface="黑体" panose="02010609060101010101" pitchFamily="2" charset="-122"/>
              </a:rPr>
              <a:t>应用进程</a:t>
            </a:r>
            <a:endParaRPr kumimoji="1" lang="zh-CN" altLang="en-US" sz="1600" b="1">
              <a:solidFill>
                <a:srgbClr val="333399"/>
              </a:solidFill>
              <a:latin typeface="Arial" panose="020B0604020202020204" pitchFamily="34" charset="0"/>
              <a:ea typeface="黑体" panose="02010609060101010101" pitchFamily="2" charset="-122"/>
            </a:endParaRPr>
          </a:p>
        </p:txBody>
      </p:sp>
      <p:sp>
        <p:nvSpPr>
          <p:cNvPr id="815169" name="Text Box 65"/>
          <p:cNvSpPr txBox="1">
            <a:spLocks noChangeArrowheads="1"/>
          </p:cNvSpPr>
          <p:nvPr/>
        </p:nvSpPr>
        <p:spPr bwMode="auto">
          <a:xfrm>
            <a:off x="7209366" y="2881313"/>
            <a:ext cx="595035" cy="338554"/>
          </a:xfrm>
          <a:prstGeom prst="rect">
            <a:avLst/>
          </a:prstGeom>
          <a:noFill/>
          <a:ln w="9525">
            <a:noFill/>
            <a:miter lim="800000"/>
          </a:ln>
        </p:spPr>
        <p:txBody>
          <a:bodyPr wrap="none">
            <a:spAutoFit/>
          </a:bodyPr>
          <a:lstStyle/>
          <a:p>
            <a:r>
              <a:rPr kumimoji="1" lang="zh-CN" altLang="en-US" sz="1600" b="1">
                <a:solidFill>
                  <a:srgbClr val="333399"/>
                </a:solidFill>
                <a:latin typeface="Arial" panose="020B0604020202020204" pitchFamily="34" charset="0"/>
                <a:ea typeface="黑体" panose="02010609060101010101" pitchFamily="2" charset="-122"/>
              </a:rPr>
              <a:t>端口</a:t>
            </a:r>
            <a:endParaRPr kumimoji="1" lang="zh-CN" altLang="en-US" sz="1600" b="1">
              <a:solidFill>
                <a:srgbClr val="333399"/>
              </a:solidFill>
              <a:latin typeface="Arial" panose="020B0604020202020204" pitchFamily="34" charset="0"/>
              <a:ea typeface="黑体" panose="02010609060101010101" pitchFamily="2" charset="-122"/>
            </a:endParaRPr>
          </a:p>
        </p:txBody>
      </p:sp>
      <p:sp>
        <p:nvSpPr>
          <p:cNvPr id="815170" name="Text Box 66"/>
          <p:cNvSpPr txBox="1">
            <a:spLocks noChangeArrowheads="1"/>
          </p:cNvSpPr>
          <p:nvPr/>
        </p:nvSpPr>
        <p:spPr bwMode="auto">
          <a:xfrm>
            <a:off x="2311400" y="2868613"/>
            <a:ext cx="595035" cy="338554"/>
          </a:xfrm>
          <a:prstGeom prst="rect">
            <a:avLst/>
          </a:prstGeom>
          <a:noFill/>
          <a:ln w="9525">
            <a:noFill/>
            <a:miter lim="800000"/>
          </a:ln>
        </p:spPr>
        <p:txBody>
          <a:bodyPr wrap="none">
            <a:spAutoFit/>
          </a:bodyPr>
          <a:lstStyle/>
          <a:p>
            <a:r>
              <a:rPr kumimoji="1" lang="zh-CN" altLang="en-US" sz="1600" b="1">
                <a:solidFill>
                  <a:srgbClr val="333399"/>
                </a:solidFill>
                <a:latin typeface="Arial" panose="020B0604020202020204" pitchFamily="34" charset="0"/>
                <a:ea typeface="黑体" panose="02010609060101010101" pitchFamily="2" charset="-122"/>
              </a:rPr>
              <a:t>端口</a:t>
            </a:r>
            <a:endParaRPr kumimoji="1" lang="zh-CN" altLang="en-US" sz="1600" b="1">
              <a:solidFill>
                <a:srgbClr val="333399"/>
              </a:solidFill>
              <a:latin typeface="Arial" panose="020B0604020202020204" pitchFamily="34" charset="0"/>
              <a:ea typeface="黑体" panose="02010609060101010101" pitchFamily="2" charset="-122"/>
            </a:endParaRPr>
          </a:p>
        </p:txBody>
      </p:sp>
      <p:sp>
        <p:nvSpPr>
          <p:cNvPr id="815171" name="Text Box 67"/>
          <p:cNvSpPr txBox="1">
            <a:spLocks noChangeArrowheads="1"/>
          </p:cNvSpPr>
          <p:nvPr/>
        </p:nvSpPr>
        <p:spPr bwMode="auto">
          <a:xfrm>
            <a:off x="5984876" y="3362325"/>
            <a:ext cx="1057790" cy="338554"/>
          </a:xfrm>
          <a:prstGeom prst="rect">
            <a:avLst/>
          </a:prstGeom>
          <a:noFill/>
          <a:ln w="9525">
            <a:noFill/>
            <a:miter lim="800000"/>
          </a:ln>
        </p:spPr>
        <p:txBody>
          <a:bodyPr wrap="none">
            <a:spAutoFit/>
          </a:bodyPr>
          <a:lstStyle/>
          <a:p>
            <a:r>
              <a:rPr kumimoji="1" lang="en-US" altLang="zh-CN" sz="1600" b="1">
                <a:solidFill>
                  <a:srgbClr val="333399"/>
                </a:solidFill>
                <a:latin typeface="Arial" panose="020B0604020202020204" pitchFamily="34" charset="0"/>
                <a:ea typeface="黑体" panose="02010609060101010101" pitchFamily="2" charset="-122"/>
              </a:rPr>
              <a:t>TCP </a:t>
            </a:r>
            <a:r>
              <a:rPr kumimoji="1" lang="zh-CN" altLang="en-US" sz="1600" b="1">
                <a:solidFill>
                  <a:srgbClr val="333399"/>
                </a:solidFill>
                <a:latin typeface="Arial" panose="020B0604020202020204" pitchFamily="34" charset="0"/>
                <a:ea typeface="黑体" panose="02010609060101010101" pitchFamily="2" charset="-122"/>
              </a:rPr>
              <a:t>分用</a:t>
            </a:r>
            <a:endParaRPr kumimoji="1" lang="zh-CN" altLang="en-US" sz="1600" b="1">
              <a:solidFill>
                <a:srgbClr val="333399"/>
              </a:solidFill>
              <a:latin typeface="Arial" panose="020B0604020202020204" pitchFamily="34" charset="0"/>
              <a:ea typeface="黑体" panose="02010609060101010101" pitchFamily="2" charset="-122"/>
            </a:endParaRPr>
          </a:p>
        </p:txBody>
      </p:sp>
      <p:sp>
        <p:nvSpPr>
          <p:cNvPr id="815172" name="Text Box 68"/>
          <p:cNvSpPr txBox="1">
            <a:spLocks noChangeArrowheads="1"/>
          </p:cNvSpPr>
          <p:nvPr/>
        </p:nvSpPr>
        <p:spPr bwMode="auto">
          <a:xfrm>
            <a:off x="8062383" y="3349625"/>
            <a:ext cx="1080232" cy="338554"/>
          </a:xfrm>
          <a:prstGeom prst="rect">
            <a:avLst/>
          </a:prstGeom>
          <a:noFill/>
          <a:ln w="9525">
            <a:noFill/>
            <a:miter lim="800000"/>
          </a:ln>
        </p:spPr>
        <p:txBody>
          <a:bodyPr wrap="none">
            <a:spAutoFit/>
          </a:bodyPr>
          <a:lstStyle/>
          <a:p>
            <a:r>
              <a:rPr kumimoji="1" lang="en-US" altLang="zh-CN" sz="1600" b="1">
                <a:solidFill>
                  <a:srgbClr val="333399"/>
                </a:solidFill>
                <a:latin typeface="Arial" panose="020B0604020202020204" pitchFamily="34" charset="0"/>
                <a:ea typeface="黑体" panose="02010609060101010101" pitchFamily="2" charset="-122"/>
              </a:rPr>
              <a:t>UDP </a:t>
            </a:r>
            <a:r>
              <a:rPr kumimoji="1" lang="zh-CN" altLang="en-US" sz="1600" b="1">
                <a:solidFill>
                  <a:srgbClr val="333399"/>
                </a:solidFill>
                <a:latin typeface="Arial" panose="020B0604020202020204" pitchFamily="34" charset="0"/>
                <a:ea typeface="黑体" panose="02010609060101010101" pitchFamily="2" charset="-122"/>
              </a:rPr>
              <a:t>分用</a:t>
            </a:r>
            <a:endParaRPr kumimoji="1" lang="zh-CN" altLang="en-US" sz="1600" b="1">
              <a:solidFill>
                <a:srgbClr val="333399"/>
              </a:solidFill>
              <a:latin typeface="Arial" panose="020B0604020202020204" pitchFamily="34" charset="0"/>
              <a:ea typeface="黑体" panose="02010609060101010101" pitchFamily="2" charset="-122"/>
            </a:endParaRPr>
          </a:p>
        </p:txBody>
      </p:sp>
      <p:sp>
        <p:nvSpPr>
          <p:cNvPr id="815173" name="Text Box 69"/>
          <p:cNvSpPr txBox="1">
            <a:spLocks noChangeArrowheads="1"/>
          </p:cNvSpPr>
          <p:nvPr/>
        </p:nvSpPr>
        <p:spPr bwMode="auto">
          <a:xfrm>
            <a:off x="7116498" y="4714875"/>
            <a:ext cx="842988" cy="338554"/>
          </a:xfrm>
          <a:prstGeom prst="rect">
            <a:avLst/>
          </a:prstGeom>
          <a:noFill/>
          <a:ln w="9525">
            <a:noFill/>
            <a:miter lim="800000"/>
          </a:ln>
        </p:spPr>
        <p:txBody>
          <a:bodyPr wrap="none">
            <a:spAutoFit/>
          </a:bodyPr>
          <a:lstStyle/>
          <a:p>
            <a:r>
              <a:rPr kumimoji="1" lang="en-US" altLang="zh-CN" sz="1600" b="1">
                <a:solidFill>
                  <a:srgbClr val="333399"/>
                </a:solidFill>
                <a:latin typeface="Arial" panose="020B0604020202020204" pitchFamily="34" charset="0"/>
                <a:ea typeface="黑体" panose="02010609060101010101" pitchFamily="2" charset="-122"/>
              </a:rPr>
              <a:t>IP </a:t>
            </a:r>
            <a:r>
              <a:rPr kumimoji="1" lang="zh-CN" altLang="en-US" sz="1600" b="1">
                <a:solidFill>
                  <a:srgbClr val="333399"/>
                </a:solidFill>
                <a:latin typeface="Arial" panose="020B0604020202020204" pitchFamily="34" charset="0"/>
                <a:ea typeface="黑体" panose="02010609060101010101" pitchFamily="2" charset="-122"/>
              </a:rPr>
              <a:t>分用</a:t>
            </a:r>
            <a:endParaRPr kumimoji="1" lang="zh-CN" altLang="en-US" sz="1600" b="1">
              <a:solidFill>
                <a:srgbClr val="333399"/>
              </a:solidFill>
              <a:latin typeface="Arial" panose="020B0604020202020204" pitchFamily="34" charset="0"/>
              <a:ea typeface="黑体" panose="02010609060101010101" pitchFamily="2" charset="-122"/>
            </a:endParaRPr>
          </a:p>
        </p:txBody>
      </p:sp>
      <p:sp>
        <p:nvSpPr>
          <p:cNvPr id="815174" name="AutoShape 70"/>
          <p:cNvSpPr>
            <a:spLocks noChangeArrowheads="1"/>
          </p:cNvSpPr>
          <p:nvPr/>
        </p:nvSpPr>
        <p:spPr bwMode="auto">
          <a:xfrm>
            <a:off x="2476500" y="5230813"/>
            <a:ext cx="330200" cy="685800"/>
          </a:xfrm>
          <a:prstGeom prst="downArrow">
            <a:avLst>
              <a:gd name="adj1" fmla="val 50000"/>
              <a:gd name="adj2" fmla="val 56250"/>
            </a:avLst>
          </a:prstGeom>
          <a:solidFill>
            <a:schemeClr val="bg1"/>
          </a:solidFill>
          <a:ln w="9525">
            <a:solidFill>
              <a:schemeClr val="tx1"/>
            </a:solidFill>
            <a:miter lim="800000"/>
          </a:ln>
        </p:spPr>
        <p:txBody>
          <a:bodyPr vert="eaVert" wrap="none" anchor="ctr"/>
          <a:lstStyle/>
          <a:p>
            <a:endParaRPr lang="zh-CN" altLang="zh-CN" b="1"/>
          </a:p>
        </p:txBody>
      </p:sp>
      <p:sp>
        <p:nvSpPr>
          <p:cNvPr id="815175" name="AutoShape 71"/>
          <p:cNvSpPr>
            <a:spLocks noChangeArrowheads="1"/>
          </p:cNvSpPr>
          <p:nvPr/>
        </p:nvSpPr>
        <p:spPr bwMode="auto">
          <a:xfrm flipV="1">
            <a:off x="7346950" y="5230813"/>
            <a:ext cx="330200" cy="685800"/>
          </a:xfrm>
          <a:prstGeom prst="downArrow">
            <a:avLst>
              <a:gd name="adj1" fmla="val 50000"/>
              <a:gd name="adj2" fmla="val 56250"/>
            </a:avLst>
          </a:prstGeom>
          <a:solidFill>
            <a:schemeClr val="bg1"/>
          </a:solidFill>
          <a:ln w="9525">
            <a:solidFill>
              <a:schemeClr val="tx1"/>
            </a:solidFill>
            <a:miter lim="800000"/>
          </a:ln>
        </p:spPr>
        <p:txBody>
          <a:bodyPr vert="eaVert" wrap="none" anchor="ctr"/>
          <a:lstStyle/>
          <a:p>
            <a:endParaRPr lang="zh-CN" altLang="zh-CN" b="1"/>
          </a:p>
        </p:txBody>
      </p:sp>
      <p:grpSp>
        <p:nvGrpSpPr>
          <p:cNvPr id="3" name="Group 72"/>
          <p:cNvGrpSpPr/>
          <p:nvPr/>
        </p:nvGrpSpPr>
        <p:grpSpPr bwMode="auto">
          <a:xfrm>
            <a:off x="5613400" y="5916613"/>
            <a:ext cx="1485900" cy="381000"/>
            <a:chOff x="2736" y="3216"/>
            <a:chExt cx="864" cy="240"/>
          </a:xfrm>
        </p:grpSpPr>
        <p:sp>
          <p:nvSpPr>
            <p:cNvPr id="815177" name="AutoShape 73"/>
            <p:cNvSpPr>
              <a:spLocks noChangeArrowheads="1"/>
            </p:cNvSpPr>
            <p:nvPr/>
          </p:nvSpPr>
          <p:spPr bwMode="auto">
            <a:xfrm>
              <a:off x="3168" y="3216"/>
              <a:ext cx="432" cy="240"/>
            </a:xfrm>
            <a:custGeom>
              <a:avLst/>
              <a:gdLst>
                <a:gd name="T0" fmla="*/ 324 w 21600"/>
                <a:gd name="T1" fmla="*/ 0 h 21600"/>
                <a:gd name="T2" fmla="*/ 0 w 21600"/>
                <a:gd name="T3" fmla="*/ 120 h 21600"/>
                <a:gd name="T4" fmla="*/ 324 w 21600"/>
                <a:gd name="T5" fmla="*/ 240 h 21600"/>
                <a:gd name="T6" fmla="*/ 432 w 21600"/>
                <a:gd name="T7" fmla="*/ 120 h 21600"/>
                <a:gd name="T8" fmla="*/ 17694720 60000 65536"/>
                <a:gd name="T9" fmla="*/ 11796480 60000 65536"/>
                <a:gd name="T10" fmla="*/ 5898240 60000 65536"/>
                <a:gd name="T11" fmla="*/ 0 60000 65536"/>
                <a:gd name="T12" fmla="*/ 3350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CCECFF"/>
            </a:solidFill>
            <a:ln w="9525">
              <a:miter lim="800000"/>
            </a:ln>
            <a:scene3d>
              <a:camera prst="legacyObliqueTopLeft"/>
              <a:lightRig rig="legacyFlat3" dir="t"/>
            </a:scene3d>
            <a:sp3d extrusionH="125400" prstMaterial="legacyMatte">
              <a:bevelT w="13500" h="13500" prst="angle"/>
              <a:bevelB w="13500" h="13500" prst="angle"/>
              <a:extrusionClr>
                <a:srgbClr val="CCECFF"/>
              </a:extrusionClr>
            </a:sp3d>
          </p:spPr>
          <p:txBody>
            <a:bodyPr wrap="none" anchor="ctr">
              <a:flatTx/>
            </a:bodyPr>
            <a:lstStyle/>
            <a:p>
              <a:endParaRPr lang="zh-CN" altLang="zh-CN" b="1"/>
            </a:p>
          </p:txBody>
        </p:sp>
        <p:sp>
          <p:nvSpPr>
            <p:cNvPr id="815178" name="Rectangle 74"/>
            <p:cNvSpPr>
              <a:spLocks noChangeArrowheads="1"/>
            </p:cNvSpPr>
            <p:nvPr/>
          </p:nvSpPr>
          <p:spPr bwMode="auto">
            <a:xfrm>
              <a:off x="2736" y="3216"/>
              <a:ext cx="624" cy="240"/>
            </a:xfrm>
            <a:prstGeom prst="rect">
              <a:avLst/>
            </a:prstGeom>
            <a:solidFill>
              <a:srgbClr val="CCECFF"/>
            </a:solidFill>
            <a:ln w="9525">
              <a:miter lim="800000"/>
            </a:ln>
            <a:scene3d>
              <a:camera prst="legacyObliqueTopLeft"/>
              <a:lightRig rig="legacyFlat3" dir="t"/>
            </a:scene3d>
            <a:sp3d extrusionH="125400" prstMaterial="legacyMatte">
              <a:bevelT w="13500" h="13500" prst="angle"/>
              <a:bevelB w="13500" h="13500" prst="angle"/>
              <a:extrusionClr>
                <a:schemeClr val="bg1"/>
              </a:extrusionClr>
            </a:sp3d>
          </p:spPr>
          <p:txBody>
            <a:bodyPr wrap="none" anchor="ctr">
              <a:flatTx/>
            </a:bodyPr>
            <a:lstStyle/>
            <a:p>
              <a:pPr algn="ctr"/>
              <a:r>
                <a:rPr kumimoji="1" lang="en-US" altLang="zh-CN" sz="1600" b="1">
                  <a:solidFill>
                    <a:srgbClr val="333399"/>
                  </a:solidFill>
                  <a:latin typeface="Arial" panose="020B0604020202020204" pitchFamily="34" charset="0"/>
                  <a:ea typeface="黑体" panose="02010609060101010101" pitchFamily="2" charset="-122"/>
                </a:rPr>
                <a:t>IP </a:t>
              </a:r>
              <a:r>
                <a:rPr kumimoji="1" lang="zh-CN" altLang="en-US" sz="1600" b="1">
                  <a:solidFill>
                    <a:srgbClr val="333399"/>
                  </a:solidFill>
                  <a:latin typeface="Arial" panose="020B0604020202020204" pitchFamily="34" charset="0"/>
                  <a:ea typeface="黑体" panose="02010609060101010101" pitchFamily="2" charset="-122"/>
                </a:rPr>
                <a:t>数据报</a:t>
              </a:r>
              <a:endParaRPr kumimoji="1" lang="zh-CN" altLang="en-US" sz="1600" b="1">
                <a:solidFill>
                  <a:srgbClr val="333399"/>
                </a:solidFill>
                <a:latin typeface="Arial" panose="020B0604020202020204" pitchFamily="34" charset="0"/>
                <a:ea typeface="黑体" panose="02010609060101010101" pitchFamily="2" charset="-122"/>
              </a:endParaRPr>
            </a:p>
          </p:txBody>
        </p:sp>
      </p:grpSp>
      <p:grpSp>
        <p:nvGrpSpPr>
          <p:cNvPr id="4" name="Group 75"/>
          <p:cNvGrpSpPr/>
          <p:nvPr/>
        </p:nvGrpSpPr>
        <p:grpSpPr bwMode="auto">
          <a:xfrm>
            <a:off x="3302000" y="5916613"/>
            <a:ext cx="1485900" cy="381000"/>
            <a:chOff x="2736" y="3216"/>
            <a:chExt cx="864" cy="240"/>
          </a:xfrm>
        </p:grpSpPr>
        <p:sp>
          <p:nvSpPr>
            <p:cNvPr id="815180" name="AutoShape 76"/>
            <p:cNvSpPr>
              <a:spLocks noChangeArrowheads="1"/>
            </p:cNvSpPr>
            <p:nvPr/>
          </p:nvSpPr>
          <p:spPr bwMode="auto">
            <a:xfrm>
              <a:off x="3168" y="3216"/>
              <a:ext cx="432" cy="240"/>
            </a:xfrm>
            <a:custGeom>
              <a:avLst/>
              <a:gdLst>
                <a:gd name="T0" fmla="*/ 324 w 21600"/>
                <a:gd name="T1" fmla="*/ 0 h 21600"/>
                <a:gd name="T2" fmla="*/ 0 w 21600"/>
                <a:gd name="T3" fmla="*/ 120 h 21600"/>
                <a:gd name="T4" fmla="*/ 324 w 21600"/>
                <a:gd name="T5" fmla="*/ 240 h 21600"/>
                <a:gd name="T6" fmla="*/ 432 w 21600"/>
                <a:gd name="T7" fmla="*/ 120 h 21600"/>
                <a:gd name="T8" fmla="*/ 17694720 60000 65536"/>
                <a:gd name="T9" fmla="*/ 11796480 60000 65536"/>
                <a:gd name="T10" fmla="*/ 5898240 60000 65536"/>
                <a:gd name="T11" fmla="*/ 0 60000 65536"/>
                <a:gd name="T12" fmla="*/ 3350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CCECFF"/>
            </a:solidFill>
            <a:ln w="9525">
              <a:miter lim="800000"/>
            </a:ln>
            <a:scene3d>
              <a:camera prst="legacyObliqueTopLeft"/>
              <a:lightRig rig="legacyFlat3" dir="t"/>
            </a:scene3d>
            <a:sp3d extrusionH="125400" prstMaterial="legacyMatte">
              <a:bevelT w="13500" h="13500" prst="angle"/>
              <a:bevelB w="13500" h="13500" prst="angle"/>
              <a:extrusionClr>
                <a:srgbClr val="CCECFF"/>
              </a:extrusionClr>
            </a:sp3d>
          </p:spPr>
          <p:txBody>
            <a:bodyPr wrap="none" anchor="ctr">
              <a:flatTx/>
            </a:bodyPr>
            <a:lstStyle/>
            <a:p>
              <a:endParaRPr lang="zh-CN" altLang="zh-CN" b="1"/>
            </a:p>
          </p:txBody>
        </p:sp>
        <p:sp>
          <p:nvSpPr>
            <p:cNvPr id="815181" name="Rectangle 77"/>
            <p:cNvSpPr>
              <a:spLocks noChangeArrowheads="1"/>
            </p:cNvSpPr>
            <p:nvPr/>
          </p:nvSpPr>
          <p:spPr bwMode="auto">
            <a:xfrm>
              <a:off x="2736" y="3216"/>
              <a:ext cx="624" cy="240"/>
            </a:xfrm>
            <a:prstGeom prst="rect">
              <a:avLst/>
            </a:prstGeom>
            <a:solidFill>
              <a:srgbClr val="CCECFF"/>
            </a:solidFill>
            <a:ln w="9525">
              <a:miter lim="800000"/>
            </a:ln>
            <a:scene3d>
              <a:camera prst="legacyObliqueTopLeft"/>
              <a:lightRig rig="legacyFlat3" dir="t"/>
            </a:scene3d>
            <a:sp3d extrusionH="125400" prstMaterial="legacyMatte">
              <a:bevelT w="13500" h="13500" prst="angle"/>
              <a:bevelB w="13500" h="13500" prst="angle"/>
              <a:extrusionClr>
                <a:schemeClr val="bg1"/>
              </a:extrusionClr>
            </a:sp3d>
          </p:spPr>
          <p:txBody>
            <a:bodyPr wrap="none" anchor="ctr">
              <a:flatTx/>
            </a:bodyPr>
            <a:lstStyle/>
            <a:p>
              <a:pPr algn="ctr"/>
              <a:r>
                <a:rPr kumimoji="1" lang="en-US" altLang="zh-CN" sz="1600" b="1">
                  <a:solidFill>
                    <a:srgbClr val="333399"/>
                  </a:solidFill>
                  <a:latin typeface="Arial" panose="020B0604020202020204" pitchFamily="34" charset="0"/>
                  <a:ea typeface="黑体" panose="02010609060101010101" pitchFamily="2" charset="-122"/>
                </a:rPr>
                <a:t>IP </a:t>
              </a:r>
              <a:r>
                <a:rPr kumimoji="1" lang="zh-CN" altLang="en-US" sz="1600" b="1">
                  <a:solidFill>
                    <a:srgbClr val="333399"/>
                  </a:solidFill>
                  <a:latin typeface="Arial" panose="020B0604020202020204" pitchFamily="34" charset="0"/>
                  <a:ea typeface="黑体" panose="02010609060101010101" pitchFamily="2" charset="-122"/>
                </a:rPr>
                <a:t>数据报</a:t>
              </a:r>
              <a:endParaRPr kumimoji="1" lang="zh-CN" altLang="en-US" sz="1600" b="1">
                <a:solidFill>
                  <a:srgbClr val="333399"/>
                </a:solidFill>
                <a:latin typeface="Arial" panose="020B0604020202020204" pitchFamily="34" charset="0"/>
                <a:ea typeface="黑体" panose="02010609060101010101" pitchFamily="2" charset="-122"/>
              </a:endParaRPr>
            </a:p>
          </p:txBody>
        </p:sp>
      </p:grpSp>
      <p:sp>
        <p:nvSpPr>
          <p:cNvPr id="815182" name="Text Box 78"/>
          <p:cNvSpPr txBox="1">
            <a:spLocks noChangeArrowheads="1"/>
          </p:cNvSpPr>
          <p:nvPr/>
        </p:nvSpPr>
        <p:spPr bwMode="auto">
          <a:xfrm>
            <a:off x="2160058" y="1293813"/>
            <a:ext cx="800219" cy="338554"/>
          </a:xfrm>
          <a:prstGeom prst="rect">
            <a:avLst/>
          </a:prstGeom>
          <a:noFill/>
          <a:ln w="9525">
            <a:noFill/>
            <a:miter lim="800000"/>
          </a:ln>
        </p:spPr>
        <p:txBody>
          <a:bodyPr wrap="none">
            <a:spAutoFit/>
          </a:bodyPr>
          <a:lstStyle/>
          <a:p>
            <a:r>
              <a:rPr kumimoji="1" lang="zh-CN" altLang="en-US" sz="1600" b="1">
                <a:solidFill>
                  <a:srgbClr val="333399"/>
                </a:solidFill>
                <a:latin typeface="Arial" panose="020B0604020202020204" pitchFamily="34" charset="0"/>
                <a:ea typeface="黑体" panose="02010609060101010101" pitchFamily="2" charset="-122"/>
              </a:rPr>
              <a:t>发送方</a:t>
            </a:r>
            <a:endParaRPr kumimoji="1" lang="zh-CN" altLang="en-US" sz="1600" b="1">
              <a:solidFill>
                <a:srgbClr val="333399"/>
              </a:solidFill>
              <a:latin typeface="Arial" panose="020B0604020202020204" pitchFamily="34" charset="0"/>
              <a:ea typeface="黑体" panose="02010609060101010101" pitchFamily="2" charset="-122"/>
            </a:endParaRPr>
          </a:p>
        </p:txBody>
      </p:sp>
      <p:sp>
        <p:nvSpPr>
          <p:cNvPr id="815183" name="Text Box 79"/>
          <p:cNvSpPr txBox="1">
            <a:spLocks noChangeArrowheads="1"/>
          </p:cNvSpPr>
          <p:nvPr/>
        </p:nvSpPr>
        <p:spPr bwMode="auto">
          <a:xfrm>
            <a:off x="7064904" y="1268413"/>
            <a:ext cx="800219" cy="338554"/>
          </a:xfrm>
          <a:prstGeom prst="rect">
            <a:avLst/>
          </a:prstGeom>
          <a:noFill/>
          <a:ln w="9525">
            <a:noFill/>
            <a:miter lim="800000"/>
          </a:ln>
        </p:spPr>
        <p:txBody>
          <a:bodyPr wrap="none">
            <a:spAutoFit/>
          </a:bodyPr>
          <a:lstStyle/>
          <a:p>
            <a:r>
              <a:rPr kumimoji="1" lang="zh-CN" altLang="en-US" sz="1600" b="1">
                <a:solidFill>
                  <a:srgbClr val="333399"/>
                </a:solidFill>
                <a:latin typeface="Arial" panose="020B0604020202020204" pitchFamily="34" charset="0"/>
                <a:ea typeface="黑体" panose="02010609060101010101" pitchFamily="2" charset="-122"/>
              </a:rPr>
              <a:t>接收方</a:t>
            </a:r>
            <a:endParaRPr kumimoji="1" lang="zh-CN" altLang="en-US" sz="1600" b="1">
              <a:solidFill>
                <a:srgbClr val="333399"/>
              </a:solidFill>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p:nvPr/>
        </p:nvGrpSpPr>
        <p:grpSpPr bwMode="auto">
          <a:xfrm>
            <a:off x="2891533" y="2349500"/>
            <a:ext cx="4248150" cy="4062413"/>
            <a:chOff x="1474" y="1888"/>
            <a:chExt cx="2676" cy="2432"/>
          </a:xfrm>
        </p:grpSpPr>
        <p:sp>
          <p:nvSpPr>
            <p:cNvPr id="5" name="Line 3"/>
            <p:cNvSpPr>
              <a:spLocks noChangeShapeType="1"/>
            </p:cNvSpPr>
            <p:nvPr/>
          </p:nvSpPr>
          <p:spPr bwMode="auto">
            <a:xfrm>
              <a:off x="1474" y="1888"/>
              <a:ext cx="0" cy="2432"/>
            </a:xfrm>
            <a:prstGeom prst="line">
              <a:avLst/>
            </a:prstGeom>
            <a:noFill/>
            <a:ln w="28575">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sp>
          <p:nvSpPr>
            <p:cNvPr id="6" name="Line 4"/>
            <p:cNvSpPr>
              <a:spLocks noChangeShapeType="1"/>
            </p:cNvSpPr>
            <p:nvPr/>
          </p:nvSpPr>
          <p:spPr bwMode="auto">
            <a:xfrm>
              <a:off x="4150" y="1888"/>
              <a:ext cx="0" cy="2432"/>
            </a:xfrm>
            <a:prstGeom prst="line">
              <a:avLst/>
            </a:prstGeom>
            <a:noFill/>
            <a:ln w="28575">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grpSp>
      <p:sp>
        <p:nvSpPr>
          <p:cNvPr id="7" name="AutoShape 5"/>
          <p:cNvSpPr>
            <a:spLocks noChangeArrowheads="1"/>
          </p:cNvSpPr>
          <p:nvPr/>
        </p:nvSpPr>
        <p:spPr bwMode="auto">
          <a:xfrm>
            <a:off x="3877370" y="1863725"/>
            <a:ext cx="2384425" cy="252413"/>
          </a:xfrm>
          <a:prstGeom prst="leftRightArrow">
            <a:avLst>
              <a:gd name="adj1" fmla="val 55880"/>
              <a:gd name="adj2" fmla="val 108285"/>
            </a:avLst>
          </a:prstGeom>
          <a:solidFill>
            <a:srgbClr val="FF0000"/>
          </a:solidFill>
          <a:ln w="12700" algn="ctr">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grpSp>
        <p:nvGrpSpPr>
          <p:cNvPr id="8" name="Group 6"/>
          <p:cNvGrpSpPr/>
          <p:nvPr/>
        </p:nvGrpSpPr>
        <p:grpSpPr bwMode="auto">
          <a:xfrm>
            <a:off x="2943920" y="2355850"/>
            <a:ext cx="4133850" cy="768350"/>
            <a:chOff x="1614" y="1484"/>
            <a:chExt cx="2604" cy="484"/>
          </a:xfrm>
        </p:grpSpPr>
        <p:sp>
          <p:nvSpPr>
            <p:cNvPr id="9" name="Rectangle 7"/>
            <p:cNvSpPr>
              <a:spLocks noChangeArrowheads="1"/>
            </p:cNvSpPr>
            <p:nvPr/>
          </p:nvSpPr>
          <p:spPr bwMode="auto">
            <a:xfrm rot="597975">
              <a:off x="2449" y="1520"/>
              <a:ext cx="12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2000" b="1" i="0" u="none" strike="noStrike" kern="0" cap="none" spc="0" normalizeH="0" baseline="0" noProof="0">
                  <a:ln>
                    <a:noFill/>
                  </a:ln>
                  <a:solidFill>
                    <a:srgbClr val="3333CC"/>
                  </a:solidFill>
                  <a:effectLst/>
                  <a:uLnTx/>
                  <a:uFillTx/>
                  <a:latin typeface="+mn-lt"/>
                  <a:ea typeface="黑体" panose="02010609060101010101" pitchFamily="2" charset="-122"/>
                </a:rPr>
                <a:t>FIN = 1, seq = u</a:t>
              </a:r>
              <a:endParaRPr kumimoji="0" lang="en-US" altLang="zh-CN" sz="20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sp>
          <p:nvSpPr>
            <p:cNvPr id="10" name="Line 8"/>
            <p:cNvSpPr>
              <a:spLocks noChangeShapeType="1"/>
            </p:cNvSpPr>
            <p:nvPr/>
          </p:nvSpPr>
          <p:spPr bwMode="auto">
            <a:xfrm>
              <a:off x="1614" y="1484"/>
              <a:ext cx="2604" cy="484"/>
            </a:xfrm>
            <a:prstGeom prst="line">
              <a:avLst/>
            </a:prstGeom>
            <a:noFill/>
            <a:ln w="3810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grpSp>
      <p:grpSp>
        <p:nvGrpSpPr>
          <p:cNvPr id="11" name="Group 9"/>
          <p:cNvGrpSpPr/>
          <p:nvPr/>
        </p:nvGrpSpPr>
        <p:grpSpPr bwMode="auto">
          <a:xfrm>
            <a:off x="2958208" y="3167063"/>
            <a:ext cx="4133850" cy="769937"/>
            <a:chOff x="1623" y="1995"/>
            <a:chExt cx="2604" cy="485"/>
          </a:xfrm>
        </p:grpSpPr>
        <p:sp>
          <p:nvSpPr>
            <p:cNvPr id="12" name="Rectangle 10"/>
            <p:cNvSpPr>
              <a:spLocks noChangeArrowheads="1"/>
            </p:cNvSpPr>
            <p:nvPr/>
          </p:nvSpPr>
          <p:spPr bwMode="auto">
            <a:xfrm rot="20990024" flipH="1">
              <a:off x="1828" y="2020"/>
              <a:ext cx="203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rPr>
                <a:t>ACK = 1, seq = v, ack= u </a:t>
              </a:r>
              <a:r>
                <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sym typeface="Symbol" panose="05050102010706020507" pitchFamily="18" charset="2"/>
                </a:rPr>
                <a:t> 1</a:t>
              </a:r>
              <a:endPar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sp>
          <p:nvSpPr>
            <p:cNvPr id="13" name="Line 11"/>
            <p:cNvSpPr>
              <a:spLocks noChangeShapeType="1"/>
            </p:cNvSpPr>
            <p:nvPr/>
          </p:nvSpPr>
          <p:spPr bwMode="auto">
            <a:xfrm flipH="1">
              <a:off x="1623" y="1995"/>
              <a:ext cx="2604" cy="485"/>
            </a:xfrm>
            <a:prstGeom prst="line">
              <a:avLst/>
            </a:prstGeom>
            <a:noFill/>
            <a:ln w="3810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grpSp>
      <p:sp>
        <p:nvSpPr>
          <p:cNvPr id="14" name="Rectangle 12"/>
          <p:cNvSpPr>
            <a:spLocks noChangeArrowheads="1"/>
          </p:cNvSpPr>
          <p:nvPr/>
        </p:nvSpPr>
        <p:spPr bwMode="auto">
          <a:xfrm>
            <a:off x="1988245" y="1611313"/>
            <a:ext cx="954088" cy="673100"/>
          </a:xfrm>
          <a:prstGeom prst="rect">
            <a:avLst/>
          </a:prstGeom>
          <a:solidFill>
            <a:srgbClr val="CCFF99"/>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sp>
        <p:nvSpPr>
          <p:cNvPr id="15" name="Rectangle 13"/>
          <p:cNvSpPr>
            <a:spLocks noChangeArrowheads="1"/>
          </p:cNvSpPr>
          <p:nvPr/>
        </p:nvSpPr>
        <p:spPr bwMode="auto">
          <a:xfrm>
            <a:off x="7074595" y="1611313"/>
            <a:ext cx="955675" cy="1479550"/>
          </a:xfrm>
          <a:prstGeom prst="rect">
            <a:avLst/>
          </a:prstGeom>
          <a:solidFill>
            <a:srgbClr val="CCFF99"/>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grpSp>
        <p:nvGrpSpPr>
          <p:cNvPr id="16" name="Group 14"/>
          <p:cNvGrpSpPr/>
          <p:nvPr/>
        </p:nvGrpSpPr>
        <p:grpSpPr bwMode="auto">
          <a:xfrm>
            <a:off x="1889820" y="1528763"/>
            <a:ext cx="6278563" cy="82550"/>
            <a:chOff x="1020" y="481"/>
            <a:chExt cx="4037" cy="46"/>
          </a:xfrm>
        </p:grpSpPr>
        <p:sp>
          <p:nvSpPr>
            <p:cNvPr id="17" name="Line 15"/>
            <p:cNvSpPr>
              <a:spLocks noChangeShapeType="1"/>
            </p:cNvSpPr>
            <p:nvPr/>
          </p:nvSpPr>
          <p:spPr bwMode="auto">
            <a:xfrm>
              <a:off x="1020" y="527"/>
              <a:ext cx="4037" cy="0"/>
            </a:xfrm>
            <a:prstGeom prst="line">
              <a:avLst/>
            </a:prstGeom>
            <a:noFill/>
            <a:ln w="12700">
              <a:solidFill>
                <a:srgbClr val="3333CC"/>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sp>
          <p:nvSpPr>
            <p:cNvPr id="18" name="Line 16"/>
            <p:cNvSpPr>
              <a:spLocks noChangeShapeType="1"/>
            </p:cNvSpPr>
            <p:nvPr/>
          </p:nvSpPr>
          <p:spPr bwMode="auto">
            <a:xfrm>
              <a:off x="1020" y="481"/>
              <a:ext cx="4037" cy="0"/>
            </a:xfrm>
            <a:prstGeom prst="line">
              <a:avLst/>
            </a:prstGeom>
            <a:noFill/>
            <a:ln w="12700">
              <a:solidFill>
                <a:srgbClr val="3333CC"/>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grpSp>
      <p:grpSp>
        <p:nvGrpSpPr>
          <p:cNvPr id="19" name="Group 17"/>
          <p:cNvGrpSpPr/>
          <p:nvPr/>
        </p:nvGrpSpPr>
        <p:grpSpPr bwMode="auto">
          <a:xfrm>
            <a:off x="880170" y="1257300"/>
            <a:ext cx="1403350" cy="1082675"/>
            <a:chOff x="314" y="792"/>
            <a:chExt cx="884" cy="682"/>
          </a:xfrm>
        </p:grpSpPr>
        <p:sp>
          <p:nvSpPr>
            <p:cNvPr id="20" name="Freeform 18"/>
            <p:cNvSpPr/>
            <p:nvPr/>
          </p:nvSpPr>
          <p:spPr bwMode="auto">
            <a:xfrm>
              <a:off x="349" y="792"/>
              <a:ext cx="849" cy="682"/>
            </a:xfrm>
            <a:custGeom>
              <a:avLst/>
              <a:gdLst>
                <a:gd name="T0" fmla="*/ 849 w 769"/>
                <a:gd name="T1" fmla="*/ 0 h 584"/>
                <a:gd name="T2" fmla="*/ 0 w 769"/>
                <a:gd name="T3" fmla="*/ 11 h 584"/>
                <a:gd name="T4" fmla="*/ 0 w 769"/>
                <a:gd name="T5" fmla="*/ 682 h 584"/>
                <a:gd name="T6" fmla="*/ 666 w 769"/>
                <a:gd name="T7" fmla="*/ 682 h 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9" h="584">
                  <a:moveTo>
                    <a:pt x="769" y="0"/>
                  </a:moveTo>
                  <a:lnTo>
                    <a:pt x="0" y="9"/>
                  </a:lnTo>
                  <a:lnTo>
                    <a:pt x="0" y="584"/>
                  </a:lnTo>
                  <a:lnTo>
                    <a:pt x="603" y="584"/>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sp>
          <p:nvSpPr>
            <p:cNvPr id="21" name="Rectangle 19"/>
            <p:cNvSpPr>
              <a:spLocks noChangeArrowheads="1"/>
            </p:cNvSpPr>
            <p:nvPr/>
          </p:nvSpPr>
          <p:spPr bwMode="auto">
            <a:xfrm>
              <a:off x="314" y="1227"/>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rPr>
                <a:t>主动关闭</a:t>
              </a:r>
              <a:endPar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grpSp>
      <p:sp>
        <p:nvSpPr>
          <p:cNvPr id="22" name="Rectangle 20"/>
          <p:cNvSpPr>
            <a:spLocks noChangeArrowheads="1"/>
          </p:cNvSpPr>
          <p:nvPr/>
        </p:nvSpPr>
        <p:spPr bwMode="auto">
          <a:xfrm>
            <a:off x="4512370" y="1778000"/>
            <a:ext cx="1215077" cy="397545"/>
          </a:xfrm>
          <a:prstGeom prst="rect">
            <a:avLst/>
          </a:prstGeom>
          <a:solidFill>
            <a:srgbClr val="CCECFF"/>
          </a:solidFill>
          <a:ln w="38100" cmpd="dbl" algn="ctr">
            <a:solidFill>
              <a:srgbClr val="3333CC"/>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2000" b="1" i="0" u="none" strike="noStrike" kern="0" cap="none" spc="0" normalizeH="0" baseline="0" noProof="0">
                <a:ln>
                  <a:noFill/>
                </a:ln>
                <a:solidFill>
                  <a:srgbClr val="3333CC"/>
                </a:solidFill>
                <a:effectLst/>
                <a:uLnTx/>
                <a:uFillTx/>
                <a:latin typeface="+mn-lt"/>
                <a:ea typeface="黑体" panose="02010609060101010101" pitchFamily="2" charset="-122"/>
              </a:rPr>
              <a:t>数据传送</a:t>
            </a:r>
            <a:endParaRPr kumimoji="0" lang="zh-CN" altLang="en-US" sz="20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sp>
        <p:nvSpPr>
          <p:cNvPr id="23" name="Freeform 21"/>
          <p:cNvSpPr/>
          <p:nvPr/>
        </p:nvSpPr>
        <p:spPr bwMode="auto">
          <a:xfrm>
            <a:off x="7835008" y="1376363"/>
            <a:ext cx="573087" cy="1789112"/>
          </a:xfrm>
          <a:custGeom>
            <a:avLst/>
            <a:gdLst>
              <a:gd name="T0" fmla="*/ 127070 w 451"/>
              <a:gd name="T1" fmla="*/ 1789112 h 965"/>
              <a:gd name="T2" fmla="*/ 426956 w 451"/>
              <a:gd name="T3" fmla="*/ 1657478 h 965"/>
              <a:gd name="T4" fmla="*/ 541319 w 451"/>
              <a:gd name="T5" fmla="*/ 1312633 h 965"/>
              <a:gd name="T6" fmla="*/ 573087 w 451"/>
              <a:gd name="T7" fmla="*/ 773119 h 965"/>
              <a:gd name="T8" fmla="*/ 541319 w 451"/>
              <a:gd name="T9" fmla="*/ 383778 h 965"/>
              <a:gd name="T10" fmla="*/ 426956 w 451"/>
              <a:gd name="T11" fmla="*/ 133488 h 965"/>
              <a:gd name="T12" fmla="*/ 0 w 451"/>
              <a:gd name="T13" fmla="*/ 0 h 9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sp>
        <p:nvSpPr>
          <p:cNvPr id="24" name="Rectangle 22"/>
          <p:cNvSpPr>
            <a:spLocks noChangeArrowheads="1"/>
          </p:cNvSpPr>
          <p:nvPr/>
        </p:nvSpPr>
        <p:spPr bwMode="auto">
          <a:xfrm>
            <a:off x="8393808" y="1778000"/>
            <a:ext cx="647614" cy="920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rPr>
              <a:t>通知</a:t>
            </a:r>
            <a:endPar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endParaRPr>
          </a:p>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rPr>
              <a:t>应用</a:t>
            </a:r>
            <a:endPar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endParaRPr>
          </a:p>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rPr>
              <a:t>进程</a:t>
            </a:r>
            <a:endPar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sp>
        <p:nvSpPr>
          <p:cNvPr id="25" name="Rectangle 23"/>
          <p:cNvSpPr>
            <a:spLocks noChangeArrowheads="1"/>
          </p:cNvSpPr>
          <p:nvPr/>
        </p:nvSpPr>
        <p:spPr bwMode="auto">
          <a:xfrm>
            <a:off x="1969195" y="1622425"/>
            <a:ext cx="1041953"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rPr>
              <a:t>ESTAB-</a:t>
            </a:r>
            <a:endPar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endParaRPr>
          </a:p>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rPr>
              <a:t>LISHED</a:t>
            </a:r>
            <a:endPar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sp>
        <p:nvSpPr>
          <p:cNvPr id="26" name="Rectangle 24"/>
          <p:cNvSpPr>
            <a:spLocks noChangeArrowheads="1"/>
          </p:cNvSpPr>
          <p:nvPr/>
        </p:nvSpPr>
        <p:spPr bwMode="auto">
          <a:xfrm>
            <a:off x="7055545" y="2058988"/>
            <a:ext cx="1041953"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rPr>
              <a:t>ESTAB-</a:t>
            </a:r>
            <a:endPar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endParaRPr>
          </a:p>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rPr>
              <a:t>LISHED</a:t>
            </a:r>
            <a:endPar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pic>
        <p:nvPicPr>
          <p:cNvPr id="27" name="Picture 2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213670" y="969963"/>
            <a:ext cx="5048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2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00020" y="969963"/>
            <a:ext cx="5048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ectangle 27"/>
          <p:cNvSpPr>
            <a:spLocks noChangeArrowheads="1"/>
          </p:cNvSpPr>
          <p:nvPr/>
        </p:nvSpPr>
        <p:spPr bwMode="auto">
          <a:xfrm>
            <a:off x="2604195" y="938213"/>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rPr>
              <a:t>A</a:t>
            </a:r>
            <a:endPar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sp>
        <p:nvSpPr>
          <p:cNvPr id="30" name="Rectangle 28"/>
          <p:cNvSpPr>
            <a:spLocks noChangeArrowheads="1"/>
          </p:cNvSpPr>
          <p:nvPr/>
        </p:nvSpPr>
        <p:spPr bwMode="auto">
          <a:xfrm>
            <a:off x="7104758" y="938213"/>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rPr>
              <a:t>B</a:t>
            </a:r>
            <a:endPar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sp>
        <p:nvSpPr>
          <p:cNvPr id="31" name="Rectangle 29"/>
          <p:cNvSpPr>
            <a:spLocks noChangeArrowheads="1"/>
          </p:cNvSpPr>
          <p:nvPr/>
        </p:nvSpPr>
        <p:spPr bwMode="auto">
          <a:xfrm>
            <a:off x="2148583" y="647700"/>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rPr>
              <a:t>客户</a:t>
            </a:r>
            <a:endPar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sp>
        <p:nvSpPr>
          <p:cNvPr id="32" name="Rectangle 30"/>
          <p:cNvSpPr>
            <a:spLocks noChangeArrowheads="1"/>
          </p:cNvSpPr>
          <p:nvPr/>
        </p:nvSpPr>
        <p:spPr bwMode="auto">
          <a:xfrm>
            <a:off x="7115870" y="647700"/>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rPr>
              <a:t>服务器</a:t>
            </a:r>
            <a:endPar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sp>
        <p:nvSpPr>
          <p:cNvPr id="33" name="Text Box 32"/>
          <p:cNvSpPr txBox="1">
            <a:spLocks noChangeArrowheads="1"/>
          </p:cNvSpPr>
          <p:nvPr/>
        </p:nvSpPr>
        <p:spPr bwMode="auto">
          <a:xfrm>
            <a:off x="1214759" y="4216400"/>
            <a:ext cx="7986713" cy="2236788"/>
          </a:xfrm>
          <a:prstGeom prst="rect">
            <a:avLst/>
          </a:prstGeom>
          <a:solidFill>
            <a:srgbClr val="FFFF99"/>
          </a:solidFill>
          <a:ln w="9525">
            <a:solidFill>
              <a:srgbClr val="3333CC"/>
            </a:solidFill>
            <a:miter lim="800000"/>
          </a:ln>
          <a:effectLst>
            <a:outerShdw dist="35921" dir="2700000" algn="ctr" rotWithShape="0">
              <a:srgbClr val="1C1C1C"/>
            </a:outerShdw>
          </a:effec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Char char="•"/>
              <a:defRPr/>
            </a:pPr>
            <a:r>
              <a:rPr kumimoji="0" lang="en-US" altLang="zh-CN"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  B </a:t>
            </a:r>
            <a:r>
              <a:rPr kumimoji="0" lang="zh-CN" altLang="en-US"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发出确认，确认号 </a:t>
            </a:r>
            <a:r>
              <a:rPr kumimoji="0" lang="en-US" altLang="zh-CN" sz="2800" b="1" i="0" u="none" strike="noStrike" kern="0" cap="none" spc="0" normalizeH="0" baseline="0" noProof="0" dirty="0" err="1">
                <a:ln>
                  <a:noFill/>
                </a:ln>
                <a:solidFill>
                  <a:srgbClr val="000099"/>
                </a:solidFill>
                <a:effectLst/>
                <a:uLnTx/>
                <a:uFillTx/>
                <a:latin typeface="Arial" panose="020B0604020202020204" pitchFamily="34" charset="0"/>
                <a:ea typeface="黑体" panose="02010609060101010101" pitchFamily="2" charset="-122"/>
              </a:rPr>
              <a:t>ack</a:t>
            </a:r>
            <a:r>
              <a:rPr kumimoji="0" lang="en-US" altLang="zh-CN"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 = u </a:t>
            </a:r>
            <a:r>
              <a:rPr kumimoji="0" lang="en-US" altLang="zh-CN"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sym typeface="Symbol" panose="05050102010706020507" pitchFamily="18" charset="2"/>
              </a:rPr>
              <a:t></a:t>
            </a:r>
            <a:r>
              <a:rPr kumimoji="0" lang="en-US" altLang="zh-CN"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 1</a:t>
            </a:r>
            <a:r>
              <a:rPr kumimoji="0" lang="zh-CN" altLang="en-US"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a:t>
            </a:r>
            <a:endParaRPr kumimoji="0" lang="zh-CN" altLang="en-US"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endParaRPr>
          </a:p>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   而这个报文段自己的序号 </a:t>
            </a:r>
            <a:r>
              <a:rPr kumimoji="0" lang="en-US" altLang="zh-CN" sz="2800" b="1" i="0" u="none" strike="noStrike" kern="0" cap="none" spc="0" normalizeH="0" baseline="0" noProof="0" dirty="0" err="1">
                <a:ln>
                  <a:noFill/>
                </a:ln>
                <a:solidFill>
                  <a:srgbClr val="000099"/>
                </a:solidFill>
                <a:effectLst/>
                <a:uLnTx/>
                <a:uFillTx/>
                <a:latin typeface="Arial" panose="020B0604020202020204" pitchFamily="34" charset="0"/>
                <a:ea typeface="黑体" panose="02010609060101010101" pitchFamily="2" charset="-122"/>
              </a:rPr>
              <a:t>seq</a:t>
            </a:r>
            <a:r>
              <a:rPr kumimoji="0" lang="en-US" altLang="zh-CN"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 = v</a:t>
            </a:r>
            <a:r>
              <a:rPr kumimoji="0" lang="zh-CN" altLang="en-US"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a:t>
            </a:r>
            <a:endParaRPr kumimoji="0" lang="zh-CN" altLang="en-US"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endParaRPr>
          </a:p>
          <a:p>
            <a:pPr marL="0" marR="0" lvl="0" indent="0" algn="l" defTabSz="914400" eaLnBrk="1" fontAlgn="auto" latinLnBrk="0" hangingPunct="1">
              <a:lnSpc>
                <a:spcPct val="100000"/>
              </a:lnSpc>
              <a:spcBef>
                <a:spcPts val="0"/>
              </a:spcBef>
              <a:spcAft>
                <a:spcPts val="0"/>
              </a:spcAft>
              <a:buClrTx/>
              <a:buSzTx/>
              <a:buFontTx/>
              <a:buChar char="•"/>
              <a:defRPr/>
            </a:pPr>
            <a:r>
              <a:rPr kumimoji="0" lang="zh-CN" altLang="en-US"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  </a:t>
            </a:r>
            <a:r>
              <a:rPr kumimoji="0" lang="en-US" altLang="zh-CN"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TCP </a:t>
            </a:r>
            <a:r>
              <a:rPr kumimoji="0" lang="zh-CN" altLang="en-US"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服务器进程通知高层应用进程。</a:t>
            </a:r>
            <a:endParaRPr kumimoji="0" lang="zh-CN" altLang="en-US"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endParaRPr>
          </a:p>
          <a:p>
            <a:pPr marL="0" marR="0" lvl="0" indent="0" algn="l" defTabSz="914400" eaLnBrk="1" fontAlgn="auto" latinLnBrk="0" hangingPunct="1">
              <a:lnSpc>
                <a:spcPct val="100000"/>
              </a:lnSpc>
              <a:spcBef>
                <a:spcPts val="0"/>
              </a:spcBef>
              <a:spcAft>
                <a:spcPts val="0"/>
              </a:spcAft>
              <a:buClrTx/>
              <a:buSzTx/>
              <a:buFontTx/>
              <a:buChar char="•"/>
              <a:defRPr/>
            </a:pPr>
            <a:r>
              <a:rPr kumimoji="0" lang="zh-CN" altLang="en-US"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  从 </a:t>
            </a:r>
            <a:r>
              <a:rPr kumimoji="0" lang="en-US" altLang="zh-CN"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A </a:t>
            </a:r>
            <a:r>
              <a:rPr kumimoji="0" lang="zh-CN" altLang="en-US"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到 </a:t>
            </a:r>
            <a:r>
              <a:rPr kumimoji="0" lang="en-US" altLang="zh-CN"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B </a:t>
            </a:r>
            <a:r>
              <a:rPr kumimoji="0" lang="zh-CN" altLang="en-US"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这个方向的连接就释放了，</a:t>
            </a:r>
            <a:r>
              <a:rPr kumimoji="0" lang="en-US" altLang="zh-CN"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TCP </a:t>
            </a:r>
            <a:r>
              <a:rPr kumimoji="0" lang="zh-CN" altLang="en-US"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连接</a:t>
            </a:r>
            <a:endParaRPr kumimoji="0" lang="zh-CN" altLang="en-US"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endParaRPr>
          </a:p>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   处于</a:t>
            </a:r>
            <a:r>
              <a:rPr kumimoji="0" lang="zh-CN" altLang="en-US" sz="2800" b="1" i="0" u="none" strike="noStrike" kern="0" cap="none" spc="0" normalizeH="0" baseline="0" noProof="0" dirty="0">
                <a:ln>
                  <a:noFill/>
                </a:ln>
                <a:solidFill>
                  <a:srgbClr val="FF0000"/>
                </a:solidFill>
                <a:effectLst/>
                <a:uLnTx/>
                <a:uFillTx/>
                <a:latin typeface="Arial" panose="020B0604020202020204" pitchFamily="34" charset="0"/>
                <a:ea typeface="黑体" panose="02010609060101010101" pitchFamily="2" charset="-122"/>
              </a:rPr>
              <a:t>半关闭</a:t>
            </a:r>
            <a:r>
              <a:rPr kumimoji="0" lang="zh-CN" altLang="en-US"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状态。</a:t>
            </a:r>
            <a:r>
              <a:rPr kumimoji="0" lang="en-US" altLang="zh-CN"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B </a:t>
            </a:r>
            <a:r>
              <a:rPr kumimoji="0" lang="zh-CN" altLang="en-US"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若发送数据，</a:t>
            </a:r>
            <a:r>
              <a:rPr kumimoji="0" lang="en-US" altLang="zh-CN"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A </a:t>
            </a:r>
            <a:r>
              <a:rPr kumimoji="0" lang="zh-CN" altLang="en-US"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rPr>
              <a:t>仍要接收。</a:t>
            </a:r>
            <a:endParaRPr kumimoji="0" lang="zh-CN" altLang="en-US" sz="2800" b="1" i="0" u="none" strike="noStrike" kern="0" cap="none" spc="0" normalizeH="0" baseline="0" noProof="0" dirty="0">
              <a:ln>
                <a:noFill/>
              </a:ln>
              <a:solidFill>
                <a:srgbClr val="000099"/>
              </a:solidFill>
              <a:effectLst/>
              <a:uLnTx/>
              <a:uFillTx/>
              <a:latin typeface="Arial" panose="020B0604020202020204" pitchFamily="34" charset="0"/>
              <a:ea typeface="黑体" panose="02010609060101010101" pitchFamily="2" charset="-122"/>
            </a:endParaRPr>
          </a:p>
        </p:txBody>
      </p:sp>
      <p:sp>
        <p:nvSpPr>
          <p:cNvPr id="35" name="Text Box 30"/>
          <p:cNvSpPr txBox="1">
            <a:spLocks noChangeArrowheads="1"/>
          </p:cNvSpPr>
          <p:nvPr/>
        </p:nvSpPr>
        <p:spPr bwMode="auto">
          <a:xfrm>
            <a:off x="1132656" y="34925"/>
            <a:ext cx="7924800" cy="650875"/>
          </a:xfrm>
          <a:prstGeom prst="rect">
            <a:avLst/>
          </a:prstGeom>
          <a:solidFill>
            <a:srgbClr val="FFFF99"/>
          </a:solidFill>
          <a:ln w="9525">
            <a:solidFill>
              <a:srgbClr val="3333CC"/>
            </a:solidFill>
            <a:miter lim="800000"/>
          </a:ln>
          <a:effectLst>
            <a:outerShdw dist="35921" dir="2700000" algn="ctr" rotWithShape="0">
              <a:srgbClr val="1C1C1C"/>
            </a:outerShdw>
          </a:effectLst>
        </p:spPr>
        <p:txBody>
          <a:bodyPr>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3600" b="1" i="0" u="none" strike="noStrike" kern="0" cap="none" spc="0" normalizeH="0" baseline="0" noProof="0" dirty="0">
                <a:ln>
                  <a:noFill/>
                </a:ln>
                <a:solidFill>
                  <a:srgbClr val="333399"/>
                </a:solidFill>
                <a:effectLst/>
                <a:uLnTx/>
                <a:uFillTx/>
                <a:latin typeface="Arial" panose="020B0604020202020204" pitchFamily="34" charset="0"/>
                <a:ea typeface="黑体" panose="02010609060101010101" pitchFamily="2" charset="-122"/>
              </a:rPr>
              <a:t>TCP </a:t>
            </a:r>
            <a:r>
              <a:rPr kumimoji="0" lang="zh-CN" altLang="en-US" sz="3600" b="1" i="0" u="none" strike="noStrike" kern="0" cap="none" spc="0" normalizeH="0" baseline="0" noProof="0" dirty="0">
                <a:ln>
                  <a:noFill/>
                </a:ln>
                <a:solidFill>
                  <a:srgbClr val="333399"/>
                </a:solidFill>
                <a:effectLst/>
                <a:uLnTx/>
                <a:uFillTx/>
                <a:latin typeface="Arial" panose="020B0604020202020204" pitchFamily="34" charset="0"/>
                <a:ea typeface="黑体" panose="02010609060101010101" pitchFamily="2" charset="-122"/>
              </a:rPr>
              <a:t>的连接释放：</a:t>
            </a:r>
            <a:r>
              <a:rPr kumimoji="0" lang="zh-CN" altLang="en-US" sz="3600" b="1" i="0" u="none" strike="noStrike" kern="0" cap="none" spc="0" normalizeH="0" baseline="0" noProof="0" dirty="0" smtClean="0">
                <a:ln>
                  <a:noFill/>
                </a:ln>
                <a:solidFill>
                  <a:srgbClr val="333399"/>
                </a:solidFill>
                <a:effectLst/>
                <a:uLnTx/>
                <a:uFillTx/>
                <a:latin typeface="Arial" panose="020B0604020202020204" pitchFamily="34" charset="0"/>
                <a:ea typeface="黑体" panose="02010609060101010101" pitchFamily="2" charset="-122"/>
              </a:rPr>
              <a:t>采用</a:t>
            </a:r>
            <a:r>
              <a:rPr kumimoji="0" lang="zh-CN" altLang="zh-CN" sz="3600" kern="0" dirty="0">
                <a:solidFill>
                  <a:srgbClr val="FF0000"/>
                </a:solidFill>
                <a:latin typeface="Arial" panose="020B0604020202020204" pitchFamily="34" charset="0"/>
                <a:ea typeface="黑体" panose="02010609060101010101" pitchFamily="2" charset="-122"/>
              </a:rPr>
              <a:t>四报文握手</a:t>
            </a:r>
            <a:endParaRPr kumimoji="0" lang="zh-CN" altLang="en-US" sz="3600" kern="0" dirty="0">
              <a:solidFill>
                <a:srgbClr val="FF0000"/>
              </a:solidFill>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1000"/>
                                        <p:tgtEl>
                                          <p:spTgt spid="11"/>
                                        </p:tgtEl>
                                      </p:cBhvr>
                                    </p:animEffect>
                                  </p:childTnLst>
                                </p:cTn>
                              </p:par>
                            </p:childTnLst>
                          </p:cTn>
                        </p:par>
                        <p:par>
                          <p:cTn id="8" fill="hold">
                            <p:stCondLst>
                              <p:cond delay="1000"/>
                            </p:stCondLst>
                            <p:childTnLst>
                              <p:par>
                                <p:cTn id="9" presetID="22" presetClass="entr" presetSubtype="4"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down)">
                                      <p:cBhvr>
                                        <p:cTn id="11" dur="1000"/>
                                        <p:tgtEl>
                                          <p:spTgt spid="23"/>
                                        </p:tgtEl>
                                      </p:cBhvr>
                                    </p:animEffect>
                                  </p:childTnLst>
                                </p:cTn>
                              </p:par>
                            </p:childTnLst>
                          </p:cTn>
                        </p:par>
                        <p:par>
                          <p:cTn id="12" fill="hold">
                            <p:stCondLst>
                              <p:cond delay="2000"/>
                            </p:stCondLst>
                            <p:childTnLst>
                              <p:par>
                                <p:cTn id="13" presetID="1" presetClass="entr" presetSubtype="0"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p:nvPr/>
        </p:nvGrpSpPr>
        <p:grpSpPr bwMode="auto">
          <a:xfrm>
            <a:off x="2867918" y="2349500"/>
            <a:ext cx="4248150" cy="4062413"/>
            <a:chOff x="1474" y="1888"/>
            <a:chExt cx="2676" cy="2432"/>
          </a:xfrm>
        </p:grpSpPr>
        <p:sp>
          <p:nvSpPr>
            <p:cNvPr id="5" name="Line 3"/>
            <p:cNvSpPr>
              <a:spLocks noChangeShapeType="1"/>
            </p:cNvSpPr>
            <p:nvPr/>
          </p:nvSpPr>
          <p:spPr bwMode="auto">
            <a:xfrm>
              <a:off x="1474" y="1888"/>
              <a:ext cx="0" cy="2432"/>
            </a:xfrm>
            <a:prstGeom prst="line">
              <a:avLst/>
            </a:prstGeom>
            <a:noFill/>
            <a:ln w="28575">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sp>
          <p:nvSpPr>
            <p:cNvPr id="6" name="Line 4"/>
            <p:cNvSpPr>
              <a:spLocks noChangeShapeType="1"/>
            </p:cNvSpPr>
            <p:nvPr/>
          </p:nvSpPr>
          <p:spPr bwMode="auto">
            <a:xfrm>
              <a:off x="4150" y="1888"/>
              <a:ext cx="0" cy="2432"/>
            </a:xfrm>
            <a:prstGeom prst="line">
              <a:avLst/>
            </a:prstGeom>
            <a:noFill/>
            <a:ln w="28575">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grpSp>
      <p:sp>
        <p:nvSpPr>
          <p:cNvPr id="7" name="AutoShape 5"/>
          <p:cNvSpPr>
            <a:spLocks noChangeArrowheads="1"/>
          </p:cNvSpPr>
          <p:nvPr/>
        </p:nvSpPr>
        <p:spPr bwMode="auto">
          <a:xfrm rot="-651552">
            <a:off x="4144268" y="3895725"/>
            <a:ext cx="676275" cy="236538"/>
          </a:xfrm>
          <a:prstGeom prst="leftArrow">
            <a:avLst>
              <a:gd name="adj1" fmla="val 53620"/>
              <a:gd name="adj2" fmla="val 119816"/>
            </a:avLst>
          </a:prstGeom>
          <a:solidFill>
            <a:srgbClr val="FF0000"/>
          </a:solidFill>
          <a:ln w="12700" algn="ctr">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sp>
        <p:nvSpPr>
          <p:cNvPr id="8" name="AutoShape 6"/>
          <p:cNvSpPr>
            <a:spLocks noChangeArrowheads="1"/>
          </p:cNvSpPr>
          <p:nvPr/>
        </p:nvSpPr>
        <p:spPr bwMode="auto">
          <a:xfrm>
            <a:off x="3853755" y="1863725"/>
            <a:ext cx="2384425" cy="252413"/>
          </a:xfrm>
          <a:prstGeom prst="leftRightArrow">
            <a:avLst>
              <a:gd name="adj1" fmla="val 55880"/>
              <a:gd name="adj2" fmla="val 108285"/>
            </a:avLst>
          </a:prstGeom>
          <a:solidFill>
            <a:srgbClr val="FF0000"/>
          </a:solidFill>
          <a:ln w="12700" algn="ctr">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grpSp>
        <p:nvGrpSpPr>
          <p:cNvPr id="9" name="Group 7"/>
          <p:cNvGrpSpPr/>
          <p:nvPr/>
        </p:nvGrpSpPr>
        <p:grpSpPr bwMode="auto">
          <a:xfrm>
            <a:off x="2920305" y="2355850"/>
            <a:ext cx="4133850" cy="768350"/>
            <a:chOff x="1614" y="1484"/>
            <a:chExt cx="2604" cy="484"/>
          </a:xfrm>
        </p:grpSpPr>
        <p:sp>
          <p:nvSpPr>
            <p:cNvPr id="10" name="Rectangle 8"/>
            <p:cNvSpPr>
              <a:spLocks noChangeArrowheads="1"/>
            </p:cNvSpPr>
            <p:nvPr/>
          </p:nvSpPr>
          <p:spPr bwMode="auto">
            <a:xfrm rot="597975">
              <a:off x="2449" y="1520"/>
              <a:ext cx="12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2000" b="1" i="0" u="none" strike="noStrike" kern="0" cap="none" spc="0" normalizeH="0" baseline="0" noProof="0">
                  <a:ln>
                    <a:noFill/>
                  </a:ln>
                  <a:solidFill>
                    <a:srgbClr val="3333CC"/>
                  </a:solidFill>
                  <a:effectLst/>
                  <a:uLnTx/>
                  <a:uFillTx/>
                  <a:latin typeface="+mn-lt"/>
                  <a:ea typeface="黑体" panose="02010609060101010101" pitchFamily="2" charset="-122"/>
                </a:rPr>
                <a:t>FIN = 1, seq = u</a:t>
              </a:r>
              <a:endParaRPr kumimoji="0" lang="en-US" altLang="zh-CN" sz="20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sp>
          <p:nvSpPr>
            <p:cNvPr id="11" name="Line 9"/>
            <p:cNvSpPr>
              <a:spLocks noChangeShapeType="1"/>
            </p:cNvSpPr>
            <p:nvPr/>
          </p:nvSpPr>
          <p:spPr bwMode="auto">
            <a:xfrm>
              <a:off x="1614" y="1484"/>
              <a:ext cx="2604" cy="484"/>
            </a:xfrm>
            <a:prstGeom prst="line">
              <a:avLst/>
            </a:prstGeom>
            <a:noFill/>
            <a:ln w="3810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grpSp>
      <p:grpSp>
        <p:nvGrpSpPr>
          <p:cNvPr id="12" name="Group 10"/>
          <p:cNvGrpSpPr/>
          <p:nvPr/>
        </p:nvGrpSpPr>
        <p:grpSpPr bwMode="auto">
          <a:xfrm>
            <a:off x="2934593" y="3167063"/>
            <a:ext cx="4133850" cy="769937"/>
            <a:chOff x="1623" y="1995"/>
            <a:chExt cx="2604" cy="485"/>
          </a:xfrm>
        </p:grpSpPr>
        <p:sp>
          <p:nvSpPr>
            <p:cNvPr id="13" name="Rectangle 11"/>
            <p:cNvSpPr>
              <a:spLocks noChangeArrowheads="1"/>
            </p:cNvSpPr>
            <p:nvPr/>
          </p:nvSpPr>
          <p:spPr bwMode="auto">
            <a:xfrm rot="20990024" flipH="1">
              <a:off x="1829" y="2020"/>
              <a:ext cx="203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rPr>
                <a:t>ACK = 1, seq = v, ack= u </a:t>
              </a:r>
              <a:r>
                <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sym typeface="Symbol" panose="05050102010706020507" pitchFamily="18" charset="2"/>
                </a:rPr>
                <a:t> 1</a:t>
              </a:r>
              <a:endPar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sp>
          <p:nvSpPr>
            <p:cNvPr id="14" name="Line 12"/>
            <p:cNvSpPr>
              <a:spLocks noChangeShapeType="1"/>
            </p:cNvSpPr>
            <p:nvPr/>
          </p:nvSpPr>
          <p:spPr bwMode="auto">
            <a:xfrm flipH="1">
              <a:off x="1623" y="1995"/>
              <a:ext cx="2604" cy="485"/>
            </a:xfrm>
            <a:prstGeom prst="line">
              <a:avLst/>
            </a:prstGeom>
            <a:noFill/>
            <a:ln w="3810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grpSp>
      <p:grpSp>
        <p:nvGrpSpPr>
          <p:cNvPr id="15" name="Group 13"/>
          <p:cNvGrpSpPr/>
          <p:nvPr/>
        </p:nvGrpSpPr>
        <p:grpSpPr bwMode="auto">
          <a:xfrm>
            <a:off x="2899669" y="4086223"/>
            <a:ext cx="4298950" cy="787399"/>
            <a:chOff x="1601" y="2574"/>
            <a:chExt cx="2708" cy="496"/>
          </a:xfrm>
        </p:grpSpPr>
        <p:sp>
          <p:nvSpPr>
            <p:cNvPr id="16" name="Line 14"/>
            <p:cNvSpPr>
              <a:spLocks noChangeShapeType="1"/>
            </p:cNvSpPr>
            <p:nvPr/>
          </p:nvSpPr>
          <p:spPr bwMode="auto">
            <a:xfrm flipH="1">
              <a:off x="1601" y="2585"/>
              <a:ext cx="2604" cy="485"/>
            </a:xfrm>
            <a:prstGeom prst="line">
              <a:avLst/>
            </a:prstGeom>
            <a:noFill/>
            <a:ln w="3810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sp>
          <p:nvSpPr>
            <p:cNvPr id="17" name="Rectangle 15"/>
            <p:cNvSpPr>
              <a:spLocks noChangeArrowheads="1"/>
            </p:cNvSpPr>
            <p:nvPr/>
          </p:nvSpPr>
          <p:spPr bwMode="auto">
            <a:xfrm rot="20943314" flipH="1">
              <a:off x="1683" y="2574"/>
              <a:ext cx="26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rPr>
                <a:t>FIN = 1, ACK = 1, seq = w, ack= u </a:t>
              </a:r>
              <a:r>
                <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sym typeface="Symbol" panose="05050102010706020507" pitchFamily="18" charset="2"/>
                </a:rPr>
                <a:t> 1</a:t>
              </a:r>
              <a:endPar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grpSp>
      <p:sp>
        <p:nvSpPr>
          <p:cNvPr id="18" name="Rectangle 16"/>
          <p:cNvSpPr>
            <a:spLocks noChangeArrowheads="1"/>
          </p:cNvSpPr>
          <p:nvPr/>
        </p:nvSpPr>
        <p:spPr bwMode="auto">
          <a:xfrm>
            <a:off x="1964630" y="1611313"/>
            <a:ext cx="954088" cy="673100"/>
          </a:xfrm>
          <a:prstGeom prst="rect">
            <a:avLst/>
          </a:prstGeom>
          <a:solidFill>
            <a:srgbClr val="CCFF99"/>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sp>
        <p:nvSpPr>
          <p:cNvPr id="19" name="Rectangle 17"/>
          <p:cNvSpPr>
            <a:spLocks noChangeArrowheads="1"/>
          </p:cNvSpPr>
          <p:nvPr/>
        </p:nvSpPr>
        <p:spPr bwMode="auto">
          <a:xfrm>
            <a:off x="7050980" y="1611313"/>
            <a:ext cx="955675" cy="1479550"/>
          </a:xfrm>
          <a:prstGeom prst="rect">
            <a:avLst/>
          </a:prstGeom>
          <a:solidFill>
            <a:srgbClr val="CCFF99"/>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grpSp>
        <p:nvGrpSpPr>
          <p:cNvPr id="20" name="Group 18"/>
          <p:cNvGrpSpPr/>
          <p:nvPr/>
        </p:nvGrpSpPr>
        <p:grpSpPr bwMode="auto">
          <a:xfrm>
            <a:off x="1866205" y="1528763"/>
            <a:ext cx="6278563" cy="82550"/>
            <a:chOff x="1020" y="481"/>
            <a:chExt cx="4037" cy="46"/>
          </a:xfrm>
        </p:grpSpPr>
        <p:sp>
          <p:nvSpPr>
            <p:cNvPr id="21" name="Line 19"/>
            <p:cNvSpPr>
              <a:spLocks noChangeShapeType="1"/>
            </p:cNvSpPr>
            <p:nvPr/>
          </p:nvSpPr>
          <p:spPr bwMode="auto">
            <a:xfrm>
              <a:off x="1020" y="527"/>
              <a:ext cx="4037" cy="0"/>
            </a:xfrm>
            <a:prstGeom prst="line">
              <a:avLst/>
            </a:prstGeom>
            <a:noFill/>
            <a:ln w="12700">
              <a:solidFill>
                <a:srgbClr val="3333CC"/>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sp>
          <p:nvSpPr>
            <p:cNvPr id="22" name="Line 20"/>
            <p:cNvSpPr>
              <a:spLocks noChangeShapeType="1"/>
            </p:cNvSpPr>
            <p:nvPr/>
          </p:nvSpPr>
          <p:spPr bwMode="auto">
            <a:xfrm>
              <a:off x="1020" y="481"/>
              <a:ext cx="4037" cy="0"/>
            </a:xfrm>
            <a:prstGeom prst="line">
              <a:avLst/>
            </a:prstGeom>
            <a:noFill/>
            <a:ln w="12700">
              <a:solidFill>
                <a:srgbClr val="3333CC"/>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grpSp>
      <p:grpSp>
        <p:nvGrpSpPr>
          <p:cNvPr id="23" name="Group 21"/>
          <p:cNvGrpSpPr/>
          <p:nvPr/>
        </p:nvGrpSpPr>
        <p:grpSpPr bwMode="auto">
          <a:xfrm>
            <a:off x="856555" y="1257300"/>
            <a:ext cx="1403350" cy="1082675"/>
            <a:chOff x="314" y="792"/>
            <a:chExt cx="884" cy="682"/>
          </a:xfrm>
        </p:grpSpPr>
        <p:sp>
          <p:nvSpPr>
            <p:cNvPr id="24" name="Freeform 22"/>
            <p:cNvSpPr/>
            <p:nvPr/>
          </p:nvSpPr>
          <p:spPr bwMode="auto">
            <a:xfrm>
              <a:off x="349" y="792"/>
              <a:ext cx="849" cy="682"/>
            </a:xfrm>
            <a:custGeom>
              <a:avLst/>
              <a:gdLst>
                <a:gd name="T0" fmla="*/ 849 w 769"/>
                <a:gd name="T1" fmla="*/ 0 h 584"/>
                <a:gd name="T2" fmla="*/ 0 w 769"/>
                <a:gd name="T3" fmla="*/ 11 h 584"/>
                <a:gd name="T4" fmla="*/ 0 w 769"/>
                <a:gd name="T5" fmla="*/ 682 h 584"/>
                <a:gd name="T6" fmla="*/ 666 w 769"/>
                <a:gd name="T7" fmla="*/ 682 h 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9" h="584">
                  <a:moveTo>
                    <a:pt x="769" y="0"/>
                  </a:moveTo>
                  <a:lnTo>
                    <a:pt x="0" y="9"/>
                  </a:lnTo>
                  <a:lnTo>
                    <a:pt x="0" y="584"/>
                  </a:lnTo>
                  <a:lnTo>
                    <a:pt x="603" y="584"/>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sp>
          <p:nvSpPr>
            <p:cNvPr id="25" name="Rectangle 23"/>
            <p:cNvSpPr>
              <a:spLocks noChangeArrowheads="1"/>
            </p:cNvSpPr>
            <p:nvPr/>
          </p:nvSpPr>
          <p:spPr bwMode="auto">
            <a:xfrm>
              <a:off x="314" y="1227"/>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rPr>
                <a:t>主动关闭</a:t>
              </a:r>
              <a:endPar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grpSp>
      <p:grpSp>
        <p:nvGrpSpPr>
          <p:cNvPr id="26" name="Group 24"/>
          <p:cNvGrpSpPr/>
          <p:nvPr/>
        </p:nvGrpSpPr>
        <p:grpSpPr bwMode="auto">
          <a:xfrm>
            <a:off x="7770118" y="1190625"/>
            <a:ext cx="1408112" cy="2905125"/>
            <a:chOff x="4669" y="750"/>
            <a:chExt cx="887" cy="1830"/>
          </a:xfrm>
        </p:grpSpPr>
        <p:sp>
          <p:nvSpPr>
            <p:cNvPr id="27" name="Freeform 25"/>
            <p:cNvSpPr/>
            <p:nvPr/>
          </p:nvSpPr>
          <p:spPr bwMode="auto">
            <a:xfrm>
              <a:off x="4669" y="750"/>
              <a:ext cx="887" cy="1830"/>
            </a:xfrm>
            <a:custGeom>
              <a:avLst/>
              <a:gdLst>
                <a:gd name="T0" fmla="*/ 0 w 868"/>
                <a:gd name="T1" fmla="*/ 0 h 1493"/>
                <a:gd name="T2" fmla="*/ 887 w 868"/>
                <a:gd name="T3" fmla="*/ 9 h 1493"/>
                <a:gd name="T4" fmla="*/ 887 w 868"/>
                <a:gd name="T5" fmla="*/ 1830 h 1493"/>
                <a:gd name="T6" fmla="*/ 127 w 868"/>
                <a:gd name="T7" fmla="*/ 1830 h 14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8" h="1493">
                  <a:moveTo>
                    <a:pt x="0" y="0"/>
                  </a:moveTo>
                  <a:lnTo>
                    <a:pt x="868" y="7"/>
                  </a:lnTo>
                  <a:lnTo>
                    <a:pt x="868" y="1493"/>
                  </a:lnTo>
                  <a:lnTo>
                    <a:pt x="124" y="1493"/>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sp>
          <p:nvSpPr>
            <p:cNvPr id="28" name="Rectangle 26"/>
            <p:cNvSpPr>
              <a:spLocks noChangeArrowheads="1"/>
            </p:cNvSpPr>
            <p:nvPr/>
          </p:nvSpPr>
          <p:spPr bwMode="auto">
            <a:xfrm>
              <a:off x="4855" y="2306"/>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rPr>
                <a:t>被动关闭</a:t>
              </a:r>
              <a:endPar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grpSp>
      <p:sp>
        <p:nvSpPr>
          <p:cNvPr id="29" name="Rectangle 27"/>
          <p:cNvSpPr>
            <a:spLocks noChangeArrowheads="1"/>
          </p:cNvSpPr>
          <p:nvPr/>
        </p:nvSpPr>
        <p:spPr bwMode="auto">
          <a:xfrm>
            <a:off x="4488755" y="1778000"/>
            <a:ext cx="1215077" cy="397545"/>
          </a:xfrm>
          <a:prstGeom prst="rect">
            <a:avLst/>
          </a:prstGeom>
          <a:solidFill>
            <a:srgbClr val="CCECFF"/>
          </a:solidFill>
          <a:ln w="38100" cmpd="dbl" algn="ctr">
            <a:solidFill>
              <a:srgbClr val="3333CC"/>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2000" b="1" i="0" u="none" strike="noStrike" kern="0" cap="none" spc="0" normalizeH="0" baseline="0" noProof="0">
                <a:ln>
                  <a:noFill/>
                </a:ln>
                <a:solidFill>
                  <a:srgbClr val="3333CC"/>
                </a:solidFill>
                <a:effectLst/>
                <a:uLnTx/>
                <a:uFillTx/>
                <a:latin typeface="+mn-lt"/>
                <a:ea typeface="黑体" panose="02010609060101010101" pitchFamily="2" charset="-122"/>
              </a:rPr>
              <a:t>数据传送</a:t>
            </a:r>
            <a:endParaRPr kumimoji="0" lang="zh-CN" altLang="en-US" sz="20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grpSp>
        <p:nvGrpSpPr>
          <p:cNvPr id="30" name="Group 28"/>
          <p:cNvGrpSpPr/>
          <p:nvPr/>
        </p:nvGrpSpPr>
        <p:grpSpPr bwMode="auto">
          <a:xfrm>
            <a:off x="7811393" y="1376363"/>
            <a:ext cx="1206500" cy="1789112"/>
            <a:chOff x="4695" y="867"/>
            <a:chExt cx="760" cy="1127"/>
          </a:xfrm>
        </p:grpSpPr>
        <p:sp>
          <p:nvSpPr>
            <p:cNvPr id="31" name="Freeform 29"/>
            <p:cNvSpPr/>
            <p:nvPr/>
          </p:nvSpPr>
          <p:spPr bwMode="auto">
            <a:xfrm>
              <a:off x="4695" y="867"/>
              <a:ext cx="361" cy="1127"/>
            </a:xfrm>
            <a:custGeom>
              <a:avLst/>
              <a:gdLst>
                <a:gd name="T0" fmla="*/ 80 w 451"/>
                <a:gd name="T1" fmla="*/ 1127 h 965"/>
                <a:gd name="T2" fmla="*/ 269 w 451"/>
                <a:gd name="T3" fmla="*/ 1044 h 965"/>
                <a:gd name="T4" fmla="*/ 341 w 451"/>
                <a:gd name="T5" fmla="*/ 827 h 965"/>
                <a:gd name="T6" fmla="*/ 361 w 451"/>
                <a:gd name="T7" fmla="*/ 487 h 965"/>
                <a:gd name="T8" fmla="*/ 341 w 451"/>
                <a:gd name="T9" fmla="*/ 242 h 965"/>
                <a:gd name="T10" fmla="*/ 269 w 451"/>
                <a:gd name="T11" fmla="*/ 84 h 965"/>
                <a:gd name="T12" fmla="*/ 0 w 451"/>
                <a:gd name="T13" fmla="*/ 0 h 9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sp>
          <p:nvSpPr>
            <p:cNvPr id="32" name="Rectangle 30"/>
            <p:cNvSpPr>
              <a:spLocks noChangeArrowheads="1"/>
            </p:cNvSpPr>
            <p:nvPr/>
          </p:nvSpPr>
          <p:spPr bwMode="auto">
            <a:xfrm>
              <a:off x="5047" y="1120"/>
              <a:ext cx="408" cy="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rPr>
                <a:t>通知</a:t>
              </a:r>
              <a:endPar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endParaRPr>
            </a:p>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rPr>
                <a:t>应用</a:t>
              </a:r>
              <a:endPar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endParaRPr>
            </a:p>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rPr>
                <a:t>进程</a:t>
              </a:r>
              <a:endPar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grpSp>
      <p:sp>
        <p:nvSpPr>
          <p:cNvPr id="33" name="Rectangle 31"/>
          <p:cNvSpPr>
            <a:spLocks noChangeArrowheads="1"/>
          </p:cNvSpPr>
          <p:nvPr/>
        </p:nvSpPr>
        <p:spPr bwMode="auto">
          <a:xfrm>
            <a:off x="1945580" y="1622425"/>
            <a:ext cx="1041953"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rPr>
              <a:t>ESTAB-</a:t>
            </a:r>
            <a:endPar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endParaRPr>
          </a:p>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rPr>
              <a:t>LISHED</a:t>
            </a:r>
            <a:endPar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sp>
        <p:nvSpPr>
          <p:cNvPr id="34" name="Rectangle 32"/>
          <p:cNvSpPr>
            <a:spLocks noChangeArrowheads="1"/>
          </p:cNvSpPr>
          <p:nvPr/>
        </p:nvSpPr>
        <p:spPr bwMode="auto">
          <a:xfrm>
            <a:off x="7031930" y="2058988"/>
            <a:ext cx="1041953"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rPr>
              <a:t>ESTAB-</a:t>
            </a:r>
            <a:endPar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endParaRPr>
          </a:p>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rPr>
              <a:t>LISHED</a:t>
            </a:r>
            <a:endPar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pic>
        <p:nvPicPr>
          <p:cNvPr id="35" name="Picture 3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190055" y="969963"/>
            <a:ext cx="5048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3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276405" y="969963"/>
            <a:ext cx="5048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Rectangle 35"/>
          <p:cNvSpPr>
            <a:spLocks noChangeArrowheads="1"/>
          </p:cNvSpPr>
          <p:nvPr/>
        </p:nvSpPr>
        <p:spPr bwMode="auto">
          <a:xfrm>
            <a:off x="2580580" y="938213"/>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rPr>
              <a:t>A</a:t>
            </a:r>
            <a:endPar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sp>
        <p:nvSpPr>
          <p:cNvPr id="38" name="Rectangle 36"/>
          <p:cNvSpPr>
            <a:spLocks noChangeArrowheads="1"/>
          </p:cNvSpPr>
          <p:nvPr/>
        </p:nvSpPr>
        <p:spPr bwMode="auto">
          <a:xfrm>
            <a:off x="7081143" y="938213"/>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rPr>
              <a:t>B</a:t>
            </a:r>
            <a:endPar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sp>
        <p:nvSpPr>
          <p:cNvPr id="39" name="Rectangle 37"/>
          <p:cNvSpPr>
            <a:spLocks noChangeArrowheads="1"/>
          </p:cNvSpPr>
          <p:nvPr/>
        </p:nvSpPr>
        <p:spPr bwMode="auto">
          <a:xfrm>
            <a:off x="2124968" y="647700"/>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rPr>
              <a:t>客户</a:t>
            </a:r>
            <a:endPar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sp>
        <p:nvSpPr>
          <p:cNvPr id="40" name="Rectangle 38"/>
          <p:cNvSpPr>
            <a:spLocks noChangeArrowheads="1"/>
          </p:cNvSpPr>
          <p:nvPr/>
        </p:nvSpPr>
        <p:spPr bwMode="auto">
          <a:xfrm>
            <a:off x="7092255" y="647700"/>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rPr>
              <a:t>服务器</a:t>
            </a:r>
            <a:endPar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sp>
        <p:nvSpPr>
          <p:cNvPr id="41" name="Rectangle 39"/>
          <p:cNvSpPr>
            <a:spLocks noChangeArrowheads="1"/>
          </p:cNvSpPr>
          <p:nvPr/>
        </p:nvSpPr>
        <p:spPr bwMode="auto">
          <a:xfrm rot="-628888">
            <a:off x="4660679" y="3629484"/>
            <a:ext cx="1215077" cy="397545"/>
          </a:xfrm>
          <a:prstGeom prst="rect">
            <a:avLst/>
          </a:prstGeom>
          <a:solidFill>
            <a:srgbClr val="CCECFF"/>
          </a:solidFill>
          <a:ln w="38100" cmpd="dbl" algn="ctr">
            <a:solidFill>
              <a:srgbClr val="3333CC"/>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2000" b="1" i="0" u="none" strike="noStrike" kern="0" cap="none" spc="0" normalizeH="0" baseline="0" noProof="0">
                <a:ln>
                  <a:noFill/>
                </a:ln>
                <a:solidFill>
                  <a:srgbClr val="3333CC"/>
                </a:solidFill>
                <a:effectLst/>
                <a:uLnTx/>
                <a:uFillTx/>
                <a:latin typeface="+mn-lt"/>
                <a:ea typeface="黑体" panose="02010609060101010101" pitchFamily="2" charset="-122"/>
              </a:rPr>
              <a:t>数据传送</a:t>
            </a:r>
            <a:endParaRPr kumimoji="0" lang="zh-CN" altLang="en-US" sz="20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sp>
        <p:nvSpPr>
          <p:cNvPr id="42" name="Text Box 41"/>
          <p:cNvSpPr txBox="1">
            <a:spLocks noChangeArrowheads="1"/>
          </p:cNvSpPr>
          <p:nvPr/>
        </p:nvSpPr>
        <p:spPr bwMode="auto">
          <a:xfrm>
            <a:off x="1853505" y="5373688"/>
            <a:ext cx="6167073" cy="954107"/>
          </a:xfrm>
          <a:prstGeom prst="rect">
            <a:avLst/>
          </a:prstGeom>
          <a:solidFill>
            <a:srgbClr val="FFFF99"/>
          </a:solidFill>
          <a:ln w="9525">
            <a:solidFill>
              <a:srgbClr val="3333CC"/>
            </a:solidFill>
            <a:miter lim="800000"/>
          </a:ln>
          <a:effectLst>
            <a:outerShdw dist="35921" dir="2700000" algn="ctr" rotWithShape="0">
              <a:srgbClr val="1C1C1C"/>
            </a:outerShdw>
          </a:effec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Char char="•"/>
              <a:defRPr/>
            </a:pPr>
            <a:r>
              <a:rPr kumimoji="0" lang="en-US" altLang="zh-CN" sz="2800" i="0" u="none" strike="noStrike" kern="0" cap="none" spc="0" normalizeH="0" baseline="0" noProof="0">
                <a:ln>
                  <a:noFill/>
                </a:ln>
                <a:solidFill>
                  <a:srgbClr val="000099"/>
                </a:solidFill>
                <a:effectLst/>
                <a:uLnTx/>
                <a:uFillTx/>
                <a:latin typeface="+mn-lt"/>
                <a:ea typeface="黑体" panose="02010609060101010101" pitchFamily="2" charset="-122"/>
              </a:rPr>
              <a:t>  </a:t>
            </a:r>
            <a:r>
              <a:rPr kumimoji="0" lang="zh-CN" altLang="en-US" sz="2800" i="0" u="none" strike="noStrike" kern="0" cap="none" spc="0" normalizeH="0" baseline="0" noProof="0">
                <a:ln>
                  <a:noFill/>
                </a:ln>
                <a:solidFill>
                  <a:srgbClr val="000099"/>
                </a:solidFill>
                <a:effectLst/>
                <a:uLnTx/>
                <a:uFillTx/>
                <a:latin typeface="+mn-lt"/>
                <a:ea typeface="黑体" panose="02010609060101010101" pitchFamily="2" charset="-122"/>
              </a:rPr>
              <a:t>若 </a:t>
            </a:r>
            <a:r>
              <a:rPr kumimoji="0" lang="en-US" altLang="zh-CN" sz="2800" i="0" u="none" strike="noStrike" kern="0" cap="none" spc="0" normalizeH="0" baseline="0" noProof="0">
                <a:ln>
                  <a:noFill/>
                </a:ln>
                <a:solidFill>
                  <a:srgbClr val="000099"/>
                </a:solidFill>
                <a:effectLst/>
                <a:uLnTx/>
                <a:uFillTx/>
                <a:latin typeface="+mn-lt"/>
                <a:ea typeface="黑体" panose="02010609060101010101" pitchFamily="2" charset="-122"/>
              </a:rPr>
              <a:t>B </a:t>
            </a:r>
            <a:r>
              <a:rPr kumimoji="0" lang="zh-CN" altLang="en-US" sz="2800" i="0" u="none" strike="noStrike" kern="0" cap="none" spc="0" normalizeH="0" baseline="0" noProof="0">
                <a:ln>
                  <a:noFill/>
                </a:ln>
                <a:solidFill>
                  <a:srgbClr val="000099"/>
                </a:solidFill>
                <a:effectLst/>
                <a:uLnTx/>
                <a:uFillTx/>
                <a:latin typeface="+mn-lt"/>
                <a:ea typeface="黑体" panose="02010609060101010101" pitchFamily="2" charset="-122"/>
              </a:rPr>
              <a:t>已经没有要向 </a:t>
            </a:r>
            <a:r>
              <a:rPr kumimoji="0" lang="en-US" altLang="zh-CN" sz="2800" i="0" u="none" strike="noStrike" kern="0" cap="none" spc="0" normalizeH="0" baseline="0" noProof="0">
                <a:ln>
                  <a:noFill/>
                </a:ln>
                <a:solidFill>
                  <a:srgbClr val="000099"/>
                </a:solidFill>
                <a:effectLst/>
                <a:uLnTx/>
                <a:uFillTx/>
                <a:latin typeface="+mn-lt"/>
                <a:ea typeface="黑体" panose="02010609060101010101" pitchFamily="2" charset="-122"/>
              </a:rPr>
              <a:t>A </a:t>
            </a:r>
            <a:r>
              <a:rPr kumimoji="0" lang="zh-CN" altLang="en-US" sz="2800" i="0" u="none" strike="noStrike" kern="0" cap="none" spc="0" normalizeH="0" baseline="0" noProof="0">
                <a:ln>
                  <a:noFill/>
                </a:ln>
                <a:solidFill>
                  <a:srgbClr val="000099"/>
                </a:solidFill>
                <a:effectLst/>
                <a:uLnTx/>
                <a:uFillTx/>
                <a:latin typeface="+mn-lt"/>
                <a:ea typeface="黑体" panose="02010609060101010101" pitchFamily="2" charset="-122"/>
              </a:rPr>
              <a:t>发送的数据，</a:t>
            </a:r>
            <a:endParaRPr kumimoji="0" lang="zh-CN" altLang="en-US" sz="2800" i="0" u="none" strike="noStrike" kern="0" cap="none" spc="0" normalizeH="0" baseline="0" noProof="0">
              <a:ln>
                <a:noFill/>
              </a:ln>
              <a:solidFill>
                <a:srgbClr val="000099"/>
              </a:solidFill>
              <a:effectLst/>
              <a:uLnTx/>
              <a:uFillTx/>
              <a:latin typeface="+mn-lt"/>
              <a:ea typeface="黑体" panose="02010609060101010101" pitchFamily="2" charset="-122"/>
            </a:endParaRPr>
          </a:p>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2800" i="0" u="none" strike="noStrike" kern="0" cap="none" spc="0" normalizeH="0" baseline="0" noProof="0">
                <a:ln>
                  <a:noFill/>
                </a:ln>
                <a:solidFill>
                  <a:srgbClr val="000099"/>
                </a:solidFill>
                <a:effectLst/>
                <a:uLnTx/>
                <a:uFillTx/>
                <a:latin typeface="+mn-lt"/>
                <a:ea typeface="黑体" panose="02010609060101010101" pitchFamily="2" charset="-122"/>
              </a:rPr>
              <a:t>   其应用进程就通知 </a:t>
            </a:r>
            <a:r>
              <a:rPr kumimoji="0" lang="en-US" altLang="zh-CN" sz="2800" i="0" u="none" strike="noStrike" kern="0" cap="none" spc="0" normalizeH="0" baseline="0" noProof="0">
                <a:ln>
                  <a:noFill/>
                </a:ln>
                <a:solidFill>
                  <a:srgbClr val="000099"/>
                </a:solidFill>
                <a:effectLst/>
                <a:uLnTx/>
                <a:uFillTx/>
                <a:latin typeface="+mn-lt"/>
                <a:ea typeface="黑体" panose="02010609060101010101" pitchFamily="2" charset="-122"/>
              </a:rPr>
              <a:t>TCP </a:t>
            </a:r>
            <a:r>
              <a:rPr kumimoji="0" lang="zh-CN" altLang="en-US" sz="2800" i="0" u="none" strike="noStrike" kern="0" cap="none" spc="0" normalizeH="0" baseline="0" noProof="0">
                <a:ln>
                  <a:noFill/>
                </a:ln>
                <a:solidFill>
                  <a:srgbClr val="000099"/>
                </a:solidFill>
                <a:effectLst/>
                <a:uLnTx/>
                <a:uFillTx/>
                <a:latin typeface="+mn-lt"/>
                <a:ea typeface="黑体" panose="02010609060101010101" pitchFamily="2" charset="-122"/>
              </a:rPr>
              <a:t>释放连接。 </a:t>
            </a:r>
            <a:endParaRPr kumimoji="0" lang="zh-CN" altLang="en-US" sz="2800"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44" name="Text Box 30"/>
          <p:cNvSpPr txBox="1">
            <a:spLocks noChangeArrowheads="1"/>
          </p:cNvSpPr>
          <p:nvPr/>
        </p:nvSpPr>
        <p:spPr bwMode="auto">
          <a:xfrm>
            <a:off x="1132656" y="34925"/>
            <a:ext cx="7924800" cy="650875"/>
          </a:xfrm>
          <a:prstGeom prst="rect">
            <a:avLst/>
          </a:prstGeom>
          <a:solidFill>
            <a:srgbClr val="FFFF99"/>
          </a:solidFill>
          <a:ln w="9525">
            <a:solidFill>
              <a:srgbClr val="3333CC"/>
            </a:solidFill>
            <a:miter lim="800000"/>
          </a:ln>
          <a:effectLst>
            <a:outerShdw dist="35921" dir="2700000" algn="ctr" rotWithShape="0">
              <a:srgbClr val="1C1C1C"/>
            </a:outerShdw>
          </a:effectLst>
        </p:spPr>
        <p:txBody>
          <a:bodyPr>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3600" b="1" i="0" u="none" strike="noStrike" kern="0" cap="none" spc="0" normalizeH="0" baseline="0" noProof="0" dirty="0">
                <a:ln>
                  <a:noFill/>
                </a:ln>
                <a:solidFill>
                  <a:srgbClr val="333399"/>
                </a:solidFill>
                <a:effectLst/>
                <a:uLnTx/>
                <a:uFillTx/>
                <a:latin typeface="Arial" panose="020B0604020202020204" pitchFamily="34" charset="0"/>
                <a:ea typeface="黑体" panose="02010609060101010101" pitchFamily="2" charset="-122"/>
              </a:rPr>
              <a:t>TCP </a:t>
            </a:r>
            <a:r>
              <a:rPr kumimoji="0" lang="zh-CN" altLang="en-US" sz="3600" b="1" i="0" u="none" strike="noStrike" kern="0" cap="none" spc="0" normalizeH="0" baseline="0" noProof="0" dirty="0">
                <a:ln>
                  <a:noFill/>
                </a:ln>
                <a:solidFill>
                  <a:srgbClr val="333399"/>
                </a:solidFill>
                <a:effectLst/>
                <a:uLnTx/>
                <a:uFillTx/>
                <a:latin typeface="Arial" panose="020B0604020202020204" pitchFamily="34" charset="0"/>
                <a:ea typeface="黑体" panose="02010609060101010101" pitchFamily="2" charset="-122"/>
              </a:rPr>
              <a:t>的连接释放：</a:t>
            </a:r>
            <a:r>
              <a:rPr kumimoji="0" lang="zh-CN" altLang="en-US" sz="3600" b="1" i="0" u="none" strike="noStrike" kern="0" cap="none" spc="0" normalizeH="0" baseline="0" noProof="0" dirty="0" smtClean="0">
                <a:ln>
                  <a:noFill/>
                </a:ln>
                <a:solidFill>
                  <a:srgbClr val="333399"/>
                </a:solidFill>
                <a:effectLst/>
                <a:uLnTx/>
                <a:uFillTx/>
                <a:latin typeface="Arial" panose="020B0604020202020204" pitchFamily="34" charset="0"/>
                <a:ea typeface="黑体" panose="02010609060101010101" pitchFamily="2" charset="-122"/>
              </a:rPr>
              <a:t>采用</a:t>
            </a:r>
            <a:r>
              <a:rPr kumimoji="0" lang="zh-CN" altLang="zh-CN" sz="3600" kern="0" dirty="0">
                <a:solidFill>
                  <a:srgbClr val="FF0000"/>
                </a:solidFill>
                <a:latin typeface="Arial" panose="020B0604020202020204" pitchFamily="34" charset="0"/>
                <a:ea typeface="黑体" panose="02010609060101010101" pitchFamily="2" charset="-122"/>
              </a:rPr>
              <a:t>四报文握手</a:t>
            </a:r>
            <a:endParaRPr kumimoji="0" lang="zh-CN" altLang="en-US" sz="3600" kern="0" dirty="0">
              <a:solidFill>
                <a:srgbClr val="FF0000"/>
              </a:solidFill>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nodeType="afterEffect">
                                  <p:stCondLst>
                                    <p:cond delay="1000"/>
                                  </p:stCondLst>
                                  <p:childTnLst>
                                    <p:set>
                                      <p:cBhvr>
                                        <p:cTn id="9" dur="1" fill="hold">
                                          <p:stCondLst>
                                            <p:cond delay="0"/>
                                          </p:stCondLst>
                                        </p:cTn>
                                        <p:tgtEl>
                                          <p:spTgt spid="26"/>
                                        </p:tgtEl>
                                        <p:attrNameLst>
                                          <p:attrName>style.visibility</p:attrName>
                                        </p:attrNameLst>
                                      </p:cBhvr>
                                      <p:to>
                                        <p:strVal val="visible"/>
                                      </p:to>
                                    </p:set>
                                    <p:animEffect transition="in" filter="wipe(up)">
                                      <p:cBhvr>
                                        <p:cTn id="10" dur="1000"/>
                                        <p:tgtEl>
                                          <p:spTgt spid="26"/>
                                        </p:tgtEl>
                                      </p:cBhvr>
                                    </p:animEffect>
                                  </p:childTnLst>
                                </p:cTn>
                              </p:par>
                            </p:childTnLst>
                          </p:cTn>
                        </p:par>
                        <p:par>
                          <p:cTn id="11" fill="hold">
                            <p:stCondLst>
                              <p:cond delay="2000"/>
                            </p:stCondLst>
                            <p:childTnLst>
                              <p:par>
                                <p:cTn id="12" presetID="22" presetClass="entr" presetSubtype="2" fill="hold"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right)">
                                      <p:cBhvr>
                                        <p:cTn id="14"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p:nvPr/>
        </p:nvGrpSpPr>
        <p:grpSpPr bwMode="auto">
          <a:xfrm>
            <a:off x="2891160" y="2349500"/>
            <a:ext cx="4248150" cy="4062413"/>
            <a:chOff x="1474" y="1888"/>
            <a:chExt cx="2676" cy="2432"/>
          </a:xfrm>
        </p:grpSpPr>
        <p:sp>
          <p:nvSpPr>
            <p:cNvPr id="5" name="Line 3"/>
            <p:cNvSpPr>
              <a:spLocks noChangeShapeType="1"/>
            </p:cNvSpPr>
            <p:nvPr/>
          </p:nvSpPr>
          <p:spPr bwMode="auto">
            <a:xfrm>
              <a:off x="1474" y="1888"/>
              <a:ext cx="0" cy="2432"/>
            </a:xfrm>
            <a:prstGeom prst="line">
              <a:avLst/>
            </a:prstGeom>
            <a:noFill/>
            <a:ln w="28575">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 name="Line 4"/>
            <p:cNvSpPr>
              <a:spLocks noChangeShapeType="1"/>
            </p:cNvSpPr>
            <p:nvPr/>
          </p:nvSpPr>
          <p:spPr bwMode="auto">
            <a:xfrm>
              <a:off x="4150" y="1888"/>
              <a:ext cx="0" cy="2432"/>
            </a:xfrm>
            <a:prstGeom prst="line">
              <a:avLst/>
            </a:prstGeom>
            <a:noFill/>
            <a:ln w="28575">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7" name="AutoShape 5"/>
          <p:cNvSpPr>
            <a:spLocks noChangeArrowheads="1"/>
          </p:cNvSpPr>
          <p:nvPr/>
        </p:nvSpPr>
        <p:spPr bwMode="auto">
          <a:xfrm rot="-651552">
            <a:off x="4136257" y="3895725"/>
            <a:ext cx="676275" cy="236538"/>
          </a:xfrm>
          <a:prstGeom prst="leftArrow">
            <a:avLst>
              <a:gd name="adj1" fmla="val 53620"/>
              <a:gd name="adj2" fmla="val 119816"/>
            </a:avLst>
          </a:prstGeom>
          <a:solidFill>
            <a:srgbClr val="FF0000"/>
          </a:solidFill>
          <a:ln w="12700" algn="ctr">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sp>
        <p:nvSpPr>
          <p:cNvPr id="8" name="AutoShape 6"/>
          <p:cNvSpPr>
            <a:spLocks noChangeArrowheads="1"/>
          </p:cNvSpPr>
          <p:nvPr/>
        </p:nvSpPr>
        <p:spPr bwMode="auto">
          <a:xfrm>
            <a:off x="3845744" y="1863725"/>
            <a:ext cx="2384425" cy="252413"/>
          </a:xfrm>
          <a:prstGeom prst="leftRightArrow">
            <a:avLst>
              <a:gd name="adj1" fmla="val 55880"/>
              <a:gd name="adj2" fmla="val 108285"/>
            </a:avLst>
          </a:prstGeom>
          <a:solidFill>
            <a:srgbClr val="FF0000"/>
          </a:solidFill>
          <a:ln w="12700" algn="ctr">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grpSp>
        <p:nvGrpSpPr>
          <p:cNvPr id="9" name="Group 7"/>
          <p:cNvGrpSpPr/>
          <p:nvPr/>
        </p:nvGrpSpPr>
        <p:grpSpPr bwMode="auto">
          <a:xfrm>
            <a:off x="2912294" y="2355850"/>
            <a:ext cx="4133850" cy="768350"/>
            <a:chOff x="1614" y="1484"/>
            <a:chExt cx="2604" cy="484"/>
          </a:xfrm>
        </p:grpSpPr>
        <p:sp>
          <p:nvSpPr>
            <p:cNvPr id="10" name="Rectangle 8"/>
            <p:cNvSpPr>
              <a:spLocks noChangeArrowheads="1"/>
            </p:cNvSpPr>
            <p:nvPr/>
          </p:nvSpPr>
          <p:spPr bwMode="auto">
            <a:xfrm rot="597975">
              <a:off x="2449" y="1520"/>
              <a:ext cx="12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2000" b="1" i="0" u="none" strike="noStrike" kern="0" cap="none" spc="0" normalizeH="0" baseline="0" noProof="0">
                  <a:ln>
                    <a:noFill/>
                  </a:ln>
                  <a:solidFill>
                    <a:srgbClr val="3333CC"/>
                  </a:solidFill>
                  <a:effectLst/>
                  <a:uLnTx/>
                  <a:uFillTx/>
                  <a:latin typeface="+mn-lt"/>
                  <a:ea typeface="黑体" panose="02010609060101010101" pitchFamily="2" charset="-122"/>
                </a:rPr>
                <a:t>FIN = 1, seq = u</a:t>
              </a:r>
              <a:endParaRPr kumimoji="0" lang="en-US" altLang="zh-CN" sz="20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sp>
          <p:nvSpPr>
            <p:cNvPr id="11" name="Line 9"/>
            <p:cNvSpPr>
              <a:spLocks noChangeShapeType="1"/>
            </p:cNvSpPr>
            <p:nvPr/>
          </p:nvSpPr>
          <p:spPr bwMode="auto">
            <a:xfrm>
              <a:off x="1614" y="1484"/>
              <a:ext cx="2604" cy="484"/>
            </a:xfrm>
            <a:prstGeom prst="line">
              <a:avLst/>
            </a:prstGeom>
            <a:noFill/>
            <a:ln w="3810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grpSp>
      <p:grpSp>
        <p:nvGrpSpPr>
          <p:cNvPr id="12" name="Group 10"/>
          <p:cNvGrpSpPr/>
          <p:nvPr/>
        </p:nvGrpSpPr>
        <p:grpSpPr bwMode="auto">
          <a:xfrm>
            <a:off x="2926582" y="3167063"/>
            <a:ext cx="4133850" cy="769937"/>
            <a:chOff x="1623" y="1995"/>
            <a:chExt cx="2604" cy="485"/>
          </a:xfrm>
        </p:grpSpPr>
        <p:sp>
          <p:nvSpPr>
            <p:cNvPr id="13" name="Rectangle 11"/>
            <p:cNvSpPr>
              <a:spLocks noChangeArrowheads="1"/>
            </p:cNvSpPr>
            <p:nvPr/>
          </p:nvSpPr>
          <p:spPr bwMode="auto">
            <a:xfrm rot="20990024" flipH="1">
              <a:off x="1828" y="2020"/>
              <a:ext cx="203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rPr>
                <a:t>ACK = 1, seq = v, ack= u </a:t>
              </a:r>
              <a:r>
                <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sym typeface="Symbol" panose="05050102010706020507" pitchFamily="18" charset="2"/>
                </a:rPr>
                <a:t> 1</a:t>
              </a:r>
              <a:endPar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sp>
          <p:nvSpPr>
            <p:cNvPr id="14" name="Line 12"/>
            <p:cNvSpPr>
              <a:spLocks noChangeShapeType="1"/>
            </p:cNvSpPr>
            <p:nvPr/>
          </p:nvSpPr>
          <p:spPr bwMode="auto">
            <a:xfrm flipH="1">
              <a:off x="1623" y="1995"/>
              <a:ext cx="2604" cy="485"/>
            </a:xfrm>
            <a:prstGeom prst="line">
              <a:avLst/>
            </a:prstGeom>
            <a:noFill/>
            <a:ln w="3810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grpSp>
      <p:grpSp>
        <p:nvGrpSpPr>
          <p:cNvPr id="15" name="Group 13"/>
          <p:cNvGrpSpPr/>
          <p:nvPr/>
        </p:nvGrpSpPr>
        <p:grpSpPr bwMode="auto">
          <a:xfrm>
            <a:off x="2891657" y="4086223"/>
            <a:ext cx="4298950" cy="787399"/>
            <a:chOff x="1601" y="2574"/>
            <a:chExt cx="2708" cy="496"/>
          </a:xfrm>
        </p:grpSpPr>
        <p:sp>
          <p:nvSpPr>
            <p:cNvPr id="16" name="Line 14"/>
            <p:cNvSpPr>
              <a:spLocks noChangeShapeType="1"/>
            </p:cNvSpPr>
            <p:nvPr/>
          </p:nvSpPr>
          <p:spPr bwMode="auto">
            <a:xfrm flipH="1">
              <a:off x="1601" y="2585"/>
              <a:ext cx="2604" cy="485"/>
            </a:xfrm>
            <a:prstGeom prst="line">
              <a:avLst/>
            </a:prstGeom>
            <a:noFill/>
            <a:ln w="3810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sp>
          <p:nvSpPr>
            <p:cNvPr id="17" name="Rectangle 15"/>
            <p:cNvSpPr>
              <a:spLocks noChangeArrowheads="1"/>
            </p:cNvSpPr>
            <p:nvPr/>
          </p:nvSpPr>
          <p:spPr bwMode="auto">
            <a:xfrm rot="20943314" flipH="1">
              <a:off x="1683" y="2574"/>
              <a:ext cx="26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rPr>
                <a:t>FIN = 1, ACK = 1, seq = w, ack= u </a:t>
              </a:r>
              <a:r>
                <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sym typeface="Symbol" panose="05050102010706020507" pitchFamily="18" charset="2"/>
                </a:rPr>
                <a:t> 1</a:t>
              </a:r>
              <a:endPar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grpSp>
      <p:sp>
        <p:nvSpPr>
          <p:cNvPr id="18" name="Rectangle 16"/>
          <p:cNvSpPr>
            <a:spLocks noChangeArrowheads="1"/>
          </p:cNvSpPr>
          <p:nvPr/>
        </p:nvSpPr>
        <p:spPr bwMode="auto">
          <a:xfrm>
            <a:off x="1956619" y="1611313"/>
            <a:ext cx="954088" cy="673100"/>
          </a:xfrm>
          <a:prstGeom prst="rect">
            <a:avLst/>
          </a:prstGeom>
          <a:solidFill>
            <a:srgbClr val="CCFF99"/>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sp>
        <p:nvSpPr>
          <p:cNvPr id="19" name="Rectangle 17"/>
          <p:cNvSpPr>
            <a:spLocks noChangeArrowheads="1"/>
          </p:cNvSpPr>
          <p:nvPr/>
        </p:nvSpPr>
        <p:spPr bwMode="auto">
          <a:xfrm>
            <a:off x="7042969" y="1611313"/>
            <a:ext cx="955675" cy="1479550"/>
          </a:xfrm>
          <a:prstGeom prst="rect">
            <a:avLst/>
          </a:prstGeom>
          <a:solidFill>
            <a:srgbClr val="CCFF99"/>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grpSp>
        <p:nvGrpSpPr>
          <p:cNvPr id="20" name="Group 18"/>
          <p:cNvGrpSpPr/>
          <p:nvPr/>
        </p:nvGrpSpPr>
        <p:grpSpPr bwMode="auto">
          <a:xfrm>
            <a:off x="1858194" y="1528763"/>
            <a:ext cx="6278563" cy="82550"/>
            <a:chOff x="1020" y="481"/>
            <a:chExt cx="4037" cy="46"/>
          </a:xfrm>
        </p:grpSpPr>
        <p:sp>
          <p:nvSpPr>
            <p:cNvPr id="21" name="Line 19"/>
            <p:cNvSpPr>
              <a:spLocks noChangeShapeType="1"/>
            </p:cNvSpPr>
            <p:nvPr/>
          </p:nvSpPr>
          <p:spPr bwMode="auto">
            <a:xfrm>
              <a:off x="1020" y="527"/>
              <a:ext cx="4037" cy="0"/>
            </a:xfrm>
            <a:prstGeom prst="line">
              <a:avLst/>
            </a:prstGeom>
            <a:noFill/>
            <a:ln w="12700">
              <a:solidFill>
                <a:srgbClr val="3333CC"/>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sp>
          <p:nvSpPr>
            <p:cNvPr id="22" name="Line 20"/>
            <p:cNvSpPr>
              <a:spLocks noChangeShapeType="1"/>
            </p:cNvSpPr>
            <p:nvPr/>
          </p:nvSpPr>
          <p:spPr bwMode="auto">
            <a:xfrm>
              <a:off x="1020" y="481"/>
              <a:ext cx="4037" cy="0"/>
            </a:xfrm>
            <a:prstGeom prst="line">
              <a:avLst/>
            </a:prstGeom>
            <a:noFill/>
            <a:ln w="12700">
              <a:solidFill>
                <a:srgbClr val="3333CC"/>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grpSp>
      <p:grpSp>
        <p:nvGrpSpPr>
          <p:cNvPr id="23" name="Group 21"/>
          <p:cNvGrpSpPr/>
          <p:nvPr/>
        </p:nvGrpSpPr>
        <p:grpSpPr bwMode="auto">
          <a:xfrm>
            <a:off x="848544" y="1257300"/>
            <a:ext cx="1403350" cy="1082675"/>
            <a:chOff x="314" y="792"/>
            <a:chExt cx="884" cy="682"/>
          </a:xfrm>
        </p:grpSpPr>
        <p:sp>
          <p:nvSpPr>
            <p:cNvPr id="24" name="Freeform 22"/>
            <p:cNvSpPr/>
            <p:nvPr/>
          </p:nvSpPr>
          <p:spPr bwMode="auto">
            <a:xfrm>
              <a:off x="349" y="792"/>
              <a:ext cx="849" cy="682"/>
            </a:xfrm>
            <a:custGeom>
              <a:avLst/>
              <a:gdLst>
                <a:gd name="T0" fmla="*/ 849 w 769"/>
                <a:gd name="T1" fmla="*/ 0 h 584"/>
                <a:gd name="T2" fmla="*/ 0 w 769"/>
                <a:gd name="T3" fmla="*/ 11 h 584"/>
                <a:gd name="T4" fmla="*/ 0 w 769"/>
                <a:gd name="T5" fmla="*/ 682 h 584"/>
                <a:gd name="T6" fmla="*/ 666 w 769"/>
                <a:gd name="T7" fmla="*/ 682 h 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9" h="584">
                  <a:moveTo>
                    <a:pt x="769" y="0"/>
                  </a:moveTo>
                  <a:lnTo>
                    <a:pt x="0" y="9"/>
                  </a:lnTo>
                  <a:lnTo>
                    <a:pt x="0" y="584"/>
                  </a:lnTo>
                  <a:lnTo>
                    <a:pt x="603" y="584"/>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sp>
          <p:nvSpPr>
            <p:cNvPr id="25" name="Rectangle 23"/>
            <p:cNvSpPr>
              <a:spLocks noChangeArrowheads="1"/>
            </p:cNvSpPr>
            <p:nvPr/>
          </p:nvSpPr>
          <p:spPr bwMode="auto">
            <a:xfrm>
              <a:off x="314" y="1227"/>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rPr>
                <a:t>主动关闭</a:t>
              </a:r>
              <a:endPar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grpSp>
      <p:grpSp>
        <p:nvGrpSpPr>
          <p:cNvPr id="26" name="Group 24"/>
          <p:cNvGrpSpPr/>
          <p:nvPr/>
        </p:nvGrpSpPr>
        <p:grpSpPr bwMode="auto">
          <a:xfrm>
            <a:off x="7762107" y="1190625"/>
            <a:ext cx="1408112" cy="2905125"/>
            <a:chOff x="4669" y="750"/>
            <a:chExt cx="887" cy="1830"/>
          </a:xfrm>
        </p:grpSpPr>
        <p:sp>
          <p:nvSpPr>
            <p:cNvPr id="27" name="Freeform 25"/>
            <p:cNvSpPr/>
            <p:nvPr/>
          </p:nvSpPr>
          <p:spPr bwMode="auto">
            <a:xfrm>
              <a:off x="4669" y="750"/>
              <a:ext cx="887" cy="1830"/>
            </a:xfrm>
            <a:custGeom>
              <a:avLst/>
              <a:gdLst>
                <a:gd name="T0" fmla="*/ 0 w 868"/>
                <a:gd name="T1" fmla="*/ 0 h 1493"/>
                <a:gd name="T2" fmla="*/ 887 w 868"/>
                <a:gd name="T3" fmla="*/ 9 h 1493"/>
                <a:gd name="T4" fmla="*/ 887 w 868"/>
                <a:gd name="T5" fmla="*/ 1830 h 1493"/>
                <a:gd name="T6" fmla="*/ 127 w 868"/>
                <a:gd name="T7" fmla="*/ 1830 h 14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8" h="1493">
                  <a:moveTo>
                    <a:pt x="0" y="0"/>
                  </a:moveTo>
                  <a:lnTo>
                    <a:pt x="868" y="7"/>
                  </a:lnTo>
                  <a:lnTo>
                    <a:pt x="868" y="1493"/>
                  </a:lnTo>
                  <a:lnTo>
                    <a:pt x="124" y="1493"/>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sp>
          <p:nvSpPr>
            <p:cNvPr id="28" name="Rectangle 26"/>
            <p:cNvSpPr>
              <a:spLocks noChangeArrowheads="1"/>
            </p:cNvSpPr>
            <p:nvPr/>
          </p:nvSpPr>
          <p:spPr bwMode="auto">
            <a:xfrm>
              <a:off x="4855" y="2306"/>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rPr>
                <a:t>被动关闭</a:t>
              </a:r>
              <a:endPar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grpSp>
      <p:sp>
        <p:nvSpPr>
          <p:cNvPr id="29" name="Rectangle 27"/>
          <p:cNvSpPr>
            <a:spLocks noChangeArrowheads="1"/>
          </p:cNvSpPr>
          <p:nvPr/>
        </p:nvSpPr>
        <p:spPr bwMode="auto">
          <a:xfrm>
            <a:off x="4480744" y="1778000"/>
            <a:ext cx="1215077" cy="397545"/>
          </a:xfrm>
          <a:prstGeom prst="rect">
            <a:avLst/>
          </a:prstGeom>
          <a:solidFill>
            <a:srgbClr val="CCECFF"/>
          </a:solidFill>
          <a:ln w="38100" cmpd="dbl" algn="ctr">
            <a:solidFill>
              <a:srgbClr val="3333CC"/>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2000" b="1" i="0" u="none" strike="noStrike" kern="0" cap="none" spc="0" normalizeH="0" baseline="0" noProof="0">
                <a:ln>
                  <a:noFill/>
                </a:ln>
                <a:solidFill>
                  <a:srgbClr val="3333CC"/>
                </a:solidFill>
                <a:effectLst/>
                <a:uLnTx/>
                <a:uFillTx/>
                <a:latin typeface="+mn-lt"/>
                <a:ea typeface="黑体" panose="02010609060101010101" pitchFamily="2" charset="-122"/>
              </a:rPr>
              <a:t>数据传送</a:t>
            </a:r>
            <a:endParaRPr kumimoji="0" lang="zh-CN" altLang="en-US" sz="20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grpSp>
        <p:nvGrpSpPr>
          <p:cNvPr id="30" name="Group 28"/>
          <p:cNvGrpSpPr/>
          <p:nvPr/>
        </p:nvGrpSpPr>
        <p:grpSpPr bwMode="auto">
          <a:xfrm>
            <a:off x="7803382" y="1376363"/>
            <a:ext cx="1206500" cy="1789112"/>
            <a:chOff x="4695" y="867"/>
            <a:chExt cx="760" cy="1127"/>
          </a:xfrm>
        </p:grpSpPr>
        <p:sp>
          <p:nvSpPr>
            <p:cNvPr id="31" name="Freeform 29"/>
            <p:cNvSpPr/>
            <p:nvPr/>
          </p:nvSpPr>
          <p:spPr bwMode="auto">
            <a:xfrm>
              <a:off x="4695" y="867"/>
              <a:ext cx="361" cy="1127"/>
            </a:xfrm>
            <a:custGeom>
              <a:avLst/>
              <a:gdLst>
                <a:gd name="T0" fmla="*/ 80 w 451"/>
                <a:gd name="T1" fmla="*/ 1127 h 965"/>
                <a:gd name="T2" fmla="*/ 269 w 451"/>
                <a:gd name="T3" fmla="*/ 1044 h 965"/>
                <a:gd name="T4" fmla="*/ 341 w 451"/>
                <a:gd name="T5" fmla="*/ 827 h 965"/>
                <a:gd name="T6" fmla="*/ 361 w 451"/>
                <a:gd name="T7" fmla="*/ 487 h 965"/>
                <a:gd name="T8" fmla="*/ 341 w 451"/>
                <a:gd name="T9" fmla="*/ 242 h 965"/>
                <a:gd name="T10" fmla="*/ 269 w 451"/>
                <a:gd name="T11" fmla="*/ 84 h 965"/>
                <a:gd name="T12" fmla="*/ 0 w 451"/>
                <a:gd name="T13" fmla="*/ 0 h 9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sp>
          <p:nvSpPr>
            <p:cNvPr id="32" name="Rectangle 30"/>
            <p:cNvSpPr>
              <a:spLocks noChangeArrowheads="1"/>
            </p:cNvSpPr>
            <p:nvPr/>
          </p:nvSpPr>
          <p:spPr bwMode="auto">
            <a:xfrm>
              <a:off x="5047" y="1120"/>
              <a:ext cx="408" cy="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rPr>
                <a:t>通知</a:t>
              </a:r>
              <a:endPar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endParaRPr>
            </a:p>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rPr>
                <a:t>应用</a:t>
              </a:r>
              <a:endPar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endParaRPr>
            </a:p>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rPr>
                <a:t>进程</a:t>
              </a:r>
              <a:endPar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grpSp>
      <p:sp>
        <p:nvSpPr>
          <p:cNvPr id="33" name="Rectangle 31"/>
          <p:cNvSpPr>
            <a:spLocks noChangeArrowheads="1"/>
          </p:cNvSpPr>
          <p:nvPr/>
        </p:nvSpPr>
        <p:spPr bwMode="auto">
          <a:xfrm>
            <a:off x="1937569" y="1622425"/>
            <a:ext cx="1041953"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rPr>
              <a:t>ESTAB-</a:t>
            </a:r>
            <a:endPar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endParaRPr>
          </a:p>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rPr>
              <a:t>LISHED</a:t>
            </a:r>
            <a:endPar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sp>
        <p:nvSpPr>
          <p:cNvPr id="34" name="Rectangle 32"/>
          <p:cNvSpPr>
            <a:spLocks noChangeArrowheads="1"/>
          </p:cNvSpPr>
          <p:nvPr/>
        </p:nvSpPr>
        <p:spPr bwMode="auto">
          <a:xfrm>
            <a:off x="7023919" y="2058988"/>
            <a:ext cx="1041953"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rPr>
              <a:t>ESTAB-</a:t>
            </a:r>
            <a:endPar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endParaRPr>
          </a:p>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rPr>
              <a:t>LISHED</a:t>
            </a:r>
            <a:endPar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pic>
        <p:nvPicPr>
          <p:cNvPr id="35" name="Picture 3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182044" y="969963"/>
            <a:ext cx="5048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3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268394" y="969963"/>
            <a:ext cx="5048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Rectangle 35"/>
          <p:cNvSpPr>
            <a:spLocks noChangeArrowheads="1"/>
          </p:cNvSpPr>
          <p:nvPr/>
        </p:nvSpPr>
        <p:spPr bwMode="auto">
          <a:xfrm>
            <a:off x="2572569" y="938213"/>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rPr>
              <a:t>A</a:t>
            </a:r>
            <a:endPar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sp>
        <p:nvSpPr>
          <p:cNvPr id="38" name="Rectangle 36"/>
          <p:cNvSpPr>
            <a:spLocks noChangeArrowheads="1"/>
          </p:cNvSpPr>
          <p:nvPr/>
        </p:nvSpPr>
        <p:spPr bwMode="auto">
          <a:xfrm>
            <a:off x="7073132" y="938213"/>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rPr>
              <a:t>B</a:t>
            </a:r>
            <a:endPar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sp>
        <p:nvSpPr>
          <p:cNvPr id="39" name="Rectangle 37"/>
          <p:cNvSpPr>
            <a:spLocks noChangeArrowheads="1"/>
          </p:cNvSpPr>
          <p:nvPr/>
        </p:nvSpPr>
        <p:spPr bwMode="auto">
          <a:xfrm>
            <a:off x="2116957" y="647700"/>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rPr>
              <a:t>客户</a:t>
            </a:r>
            <a:endPar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sp>
        <p:nvSpPr>
          <p:cNvPr id="40" name="Rectangle 38"/>
          <p:cNvSpPr>
            <a:spLocks noChangeArrowheads="1"/>
          </p:cNvSpPr>
          <p:nvPr/>
        </p:nvSpPr>
        <p:spPr bwMode="auto">
          <a:xfrm>
            <a:off x="7084244" y="647700"/>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rPr>
              <a:t>服务器</a:t>
            </a:r>
            <a:endPar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sp>
        <p:nvSpPr>
          <p:cNvPr id="41" name="Rectangle 39"/>
          <p:cNvSpPr>
            <a:spLocks noChangeArrowheads="1"/>
          </p:cNvSpPr>
          <p:nvPr/>
        </p:nvSpPr>
        <p:spPr bwMode="auto">
          <a:xfrm rot="-628888">
            <a:off x="4652668" y="3629484"/>
            <a:ext cx="1215077" cy="397545"/>
          </a:xfrm>
          <a:prstGeom prst="rect">
            <a:avLst/>
          </a:prstGeom>
          <a:solidFill>
            <a:srgbClr val="CCECFF"/>
          </a:solidFill>
          <a:ln w="38100" cmpd="dbl" algn="ctr">
            <a:solidFill>
              <a:srgbClr val="3333CC"/>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2000" b="1" i="0" u="none" strike="noStrike" kern="0" cap="none" spc="0" normalizeH="0" baseline="0" noProof="0">
                <a:ln>
                  <a:noFill/>
                </a:ln>
                <a:solidFill>
                  <a:srgbClr val="3333CC"/>
                </a:solidFill>
                <a:effectLst/>
                <a:uLnTx/>
                <a:uFillTx/>
                <a:latin typeface="+mn-lt"/>
                <a:ea typeface="黑体" panose="02010609060101010101" pitchFamily="2" charset="-122"/>
              </a:rPr>
              <a:t>数据传送</a:t>
            </a:r>
            <a:endParaRPr kumimoji="0" lang="zh-CN" altLang="en-US" sz="20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sp>
        <p:nvSpPr>
          <p:cNvPr id="42" name="Text Box 41"/>
          <p:cNvSpPr txBox="1">
            <a:spLocks noChangeArrowheads="1"/>
          </p:cNvSpPr>
          <p:nvPr/>
        </p:nvSpPr>
        <p:spPr bwMode="auto">
          <a:xfrm>
            <a:off x="1371674" y="6021388"/>
            <a:ext cx="7397750" cy="528637"/>
          </a:xfrm>
          <a:prstGeom prst="rect">
            <a:avLst/>
          </a:prstGeom>
          <a:solidFill>
            <a:srgbClr val="FFFF99"/>
          </a:solidFill>
          <a:ln w="9525">
            <a:solidFill>
              <a:srgbClr val="3333CC"/>
            </a:solidFill>
            <a:miter lim="800000"/>
          </a:ln>
          <a:effectLst>
            <a:outerShdw dist="35921" dir="2700000" algn="ctr" rotWithShape="0">
              <a:srgbClr val="1C1C1C"/>
            </a:outerShdw>
          </a:effec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Char char="•"/>
              <a:defRPr/>
            </a:pPr>
            <a:r>
              <a:rPr kumimoji="0" lang="en-US" altLang="zh-CN" sz="2800" b="1" i="0" u="none" strike="noStrike" kern="0" cap="none" spc="0" normalizeH="0" baseline="0" noProof="0">
                <a:ln>
                  <a:noFill/>
                </a:ln>
                <a:solidFill>
                  <a:srgbClr val="000099"/>
                </a:solidFill>
                <a:effectLst/>
                <a:uLnTx/>
                <a:uFillTx/>
                <a:latin typeface="Arial" panose="020B0604020202020204" pitchFamily="34" charset="0"/>
                <a:ea typeface="黑体" panose="02010609060101010101" pitchFamily="2" charset="-122"/>
              </a:rPr>
              <a:t>  A </a:t>
            </a:r>
            <a:r>
              <a:rPr kumimoji="0" lang="zh-CN" altLang="en-US" sz="2800" b="1" i="0" u="none" strike="noStrike" kern="0" cap="none" spc="0" normalizeH="0" baseline="0" noProof="0">
                <a:ln>
                  <a:noFill/>
                </a:ln>
                <a:solidFill>
                  <a:srgbClr val="000099"/>
                </a:solidFill>
                <a:effectLst/>
                <a:uLnTx/>
                <a:uFillTx/>
                <a:latin typeface="Arial" panose="020B0604020202020204" pitchFamily="34" charset="0"/>
                <a:ea typeface="黑体" panose="02010609060101010101" pitchFamily="2" charset="-122"/>
              </a:rPr>
              <a:t>收到连接释放报文段后，必须发出确认。 </a:t>
            </a:r>
            <a:endParaRPr kumimoji="0" lang="zh-CN" altLang="en-US" sz="2800" b="1" i="0" u="none" strike="noStrike" kern="0" cap="none" spc="0" normalizeH="0" baseline="0" noProof="0">
              <a:ln>
                <a:noFill/>
              </a:ln>
              <a:solidFill>
                <a:srgbClr val="000099"/>
              </a:solidFill>
              <a:effectLst/>
              <a:uLnTx/>
              <a:uFillTx/>
              <a:latin typeface="Arial" panose="020B0604020202020204" pitchFamily="34" charset="0"/>
              <a:ea typeface="黑体" panose="02010609060101010101" pitchFamily="2" charset="-122"/>
            </a:endParaRPr>
          </a:p>
        </p:txBody>
      </p:sp>
      <p:grpSp>
        <p:nvGrpSpPr>
          <p:cNvPr id="43" name="Group 42"/>
          <p:cNvGrpSpPr/>
          <p:nvPr/>
        </p:nvGrpSpPr>
        <p:grpSpPr bwMode="auto">
          <a:xfrm>
            <a:off x="2912294" y="4933339"/>
            <a:ext cx="4189413" cy="769937"/>
            <a:chOff x="1614" y="3081"/>
            <a:chExt cx="2639" cy="485"/>
          </a:xfrm>
        </p:grpSpPr>
        <p:sp>
          <p:nvSpPr>
            <p:cNvPr id="44" name="Rectangle 43"/>
            <p:cNvSpPr>
              <a:spLocks noChangeArrowheads="1"/>
            </p:cNvSpPr>
            <p:nvPr/>
          </p:nvSpPr>
          <p:spPr bwMode="auto">
            <a:xfrm rot="610931">
              <a:off x="1901" y="3121"/>
              <a:ext cx="235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dirty="0">
                  <a:ln>
                    <a:noFill/>
                  </a:ln>
                  <a:solidFill>
                    <a:srgbClr val="3333CC"/>
                  </a:solidFill>
                  <a:effectLst/>
                  <a:uLnTx/>
                  <a:uFillTx/>
                  <a:latin typeface="+mn-lt"/>
                  <a:ea typeface="黑体" panose="02010609060101010101" pitchFamily="2" charset="-122"/>
                </a:rPr>
                <a:t>ACK = 1, </a:t>
              </a:r>
              <a:r>
                <a:rPr kumimoji="0" lang="en-US" altLang="zh-CN" sz="1800" b="1" i="0" u="none" strike="noStrike" kern="0" cap="none" spc="0" normalizeH="0" baseline="0" noProof="0" dirty="0" err="1">
                  <a:ln>
                    <a:noFill/>
                  </a:ln>
                  <a:solidFill>
                    <a:srgbClr val="3333CC"/>
                  </a:solidFill>
                  <a:effectLst/>
                  <a:uLnTx/>
                  <a:uFillTx/>
                  <a:latin typeface="+mn-lt"/>
                  <a:ea typeface="黑体" panose="02010609060101010101" pitchFamily="2" charset="-122"/>
                </a:rPr>
                <a:t>seq</a:t>
              </a:r>
              <a:r>
                <a:rPr kumimoji="0" lang="en-US" altLang="zh-CN" sz="1800" b="1" i="0" u="none" strike="noStrike" kern="0" cap="none" spc="0" normalizeH="0" baseline="0" noProof="0" dirty="0">
                  <a:ln>
                    <a:noFill/>
                  </a:ln>
                  <a:solidFill>
                    <a:srgbClr val="3333CC"/>
                  </a:solidFill>
                  <a:effectLst/>
                  <a:uLnTx/>
                  <a:uFillTx/>
                  <a:latin typeface="+mn-lt"/>
                  <a:ea typeface="黑体" panose="02010609060101010101" pitchFamily="2" charset="-122"/>
                </a:rPr>
                <a:t> = u + 1, </a:t>
              </a:r>
              <a:r>
                <a:rPr kumimoji="0" lang="en-US" altLang="zh-CN" sz="1800" b="1" i="0" u="none" strike="noStrike" kern="0" cap="none" spc="0" normalizeH="0" baseline="0" noProof="0" dirty="0" err="1">
                  <a:ln>
                    <a:noFill/>
                  </a:ln>
                  <a:solidFill>
                    <a:srgbClr val="3333CC"/>
                  </a:solidFill>
                  <a:effectLst/>
                  <a:uLnTx/>
                  <a:uFillTx/>
                  <a:latin typeface="+mn-lt"/>
                  <a:ea typeface="黑体" panose="02010609060101010101" pitchFamily="2" charset="-122"/>
                </a:rPr>
                <a:t>ack</a:t>
              </a:r>
              <a:r>
                <a:rPr kumimoji="0" lang="en-US" altLang="zh-CN" sz="1800" b="1" i="0" u="none" strike="noStrike" kern="0" cap="none" spc="0" normalizeH="0" baseline="0" noProof="0" dirty="0">
                  <a:ln>
                    <a:noFill/>
                  </a:ln>
                  <a:solidFill>
                    <a:srgbClr val="3333CC"/>
                  </a:solidFill>
                  <a:effectLst/>
                  <a:uLnTx/>
                  <a:uFillTx/>
                  <a:latin typeface="+mn-lt"/>
                  <a:ea typeface="黑体" panose="02010609060101010101" pitchFamily="2" charset="-122"/>
                </a:rPr>
                <a:t> = w </a:t>
              </a:r>
              <a:r>
                <a:rPr kumimoji="0" lang="en-US" altLang="zh-CN" sz="1800" b="1" i="0" u="none" strike="noStrike" kern="0" cap="none" spc="0" normalizeH="0" baseline="0" noProof="0" dirty="0">
                  <a:ln>
                    <a:noFill/>
                  </a:ln>
                  <a:solidFill>
                    <a:srgbClr val="3333CC"/>
                  </a:solidFill>
                  <a:effectLst/>
                  <a:uLnTx/>
                  <a:uFillTx/>
                  <a:latin typeface="+mn-lt"/>
                  <a:ea typeface="黑体" panose="02010609060101010101" pitchFamily="2" charset="-122"/>
                  <a:sym typeface="Symbol" panose="05050102010706020507" pitchFamily="18" charset="2"/>
                </a:rPr>
                <a:t> 1</a:t>
              </a:r>
              <a:endParaRPr kumimoji="0" lang="en-US" altLang="zh-CN" sz="1800" b="1" i="0" u="none" strike="noStrike" kern="0" cap="none" spc="0" normalizeH="0" baseline="0" noProof="0" dirty="0">
                <a:ln>
                  <a:noFill/>
                </a:ln>
                <a:solidFill>
                  <a:srgbClr val="3333CC"/>
                </a:solidFill>
                <a:effectLst/>
                <a:uLnTx/>
                <a:uFillTx/>
                <a:latin typeface="+mn-lt"/>
                <a:ea typeface="黑体" panose="02010609060101010101" pitchFamily="2" charset="-122"/>
                <a:sym typeface="Symbol" panose="05050102010706020507" pitchFamily="18" charset="2"/>
              </a:endParaRPr>
            </a:p>
          </p:txBody>
        </p:sp>
        <p:sp>
          <p:nvSpPr>
            <p:cNvPr id="45" name="Line 44"/>
            <p:cNvSpPr>
              <a:spLocks noChangeShapeType="1"/>
            </p:cNvSpPr>
            <p:nvPr/>
          </p:nvSpPr>
          <p:spPr bwMode="auto">
            <a:xfrm>
              <a:off x="1614" y="3081"/>
              <a:ext cx="2604" cy="485"/>
            </a:xfrm>
            <a:prstGeom prst="line">
              <a:avLst/>
            </a:prstGeom>
            <a:noFill/>
            <a:ln w="3810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grpSp>
      <p:sp>
        <p:nvSpPr>
          <p:cNvPr id="47" name="Text Box 30"/>
          <p:cNvSpPr txBox="1">
            <a:spLocks noChangeArrowheads="1"/>
          </p:cNvSpPr>
          <p:nvPr/>
        </p:nvSpPr>
        <p:spPr bwMode="auto">
          <a:xfrm>
            <a:off x="1132656" y="34925"/>
            <a:ext cx="7924800" cy="650875"/>
          </a:xfrm>
          <a:prstGeom prst="rect">
            <a:avLst/>
          </a:prstGeom>
          <a:solidFill>
            <a:srgbClr val="FFFF99"/>
          </a:solidFill>
          <a:ln w="9525">
            <a:solidFill>
              <a:srgbClr val="3333CC"/>
            </a:solidFill>
            <a:miter lim="800000"/>
          </a:ln>
          <a:effectLst>
            <a:outerShdw dist="35921" dir="2700000" algn="ctr" rotWithShape="0">
              <a:srgbClr val="1C1C1C"/>
            </a:outerShdw>
          </a:effectLst>
        </p:spPr>
        <p:txBody>
          <a:bodyPr>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3600" b="1" i="0" u="none" strike="noStrike" kern="0" cap="none" spc="0" normalizeH="0" baseline="0" noProof="0" dirty="0">
                <a:ln>
                  <a:noFill/>
                </a:ln>
                <a:solidFill>
                  <a:srgbClr val="333399"/>
                </a:solidFill>
                <a:effectLst/>
                <a:uLnTx/>
                <a:uFillTx/>
                <a:latin typeface="Arial" panose="020B0604020202020204" pitchFamily="34" charset="0"/>
                <a:ea typeface="黑体" panose="02010609060101010101" pitchFamily="2" charset="-122"/>
              </a:rPr>
              <a:t>TCP </a:t>
            </a:r>
            <a:r>
              <a:rPr kumimoji="0" lang="zh-CN" altLang="en-US" sz="3600" b="1" i="0" u="none" strike="noStrike" kern="0" cap="none" spc="0" normalizeH="0" baseline="0" noProof="0" dirty="0">
                <a:ln>
                  <a:noFill/>
                </a:ln>
                <a:solidFill>
                  <a:srgbClr val="333399"/>
                </a:solidFill>
                <a:effectLst/>
                <a:uLnTx/>
                <a:uFillTx/>
                <a:latin typeface="Arial" panose="020B0604020202020204" pitchFamily="34" charset="0"/>
                <a:ea typeface="黑体" panose="02010609060101010101" pitchFamily="2" charset="-122"/>
              </a:rPr>
              <a:t>的连接释放：</a:t>
            </a:r>
            <a:r>
              <a:rPr kumimoji="0" lang="zh-CN" altLang="en-US" sz="3600" b="1" i="0" u="none" strike="noStrike" kern="0" cap="none" spc="0" normalizeH="0" baseline="0" noProof="0" dirty="0" smtClean="0">
                <a:ln>
                  <a:noFill/>
                </a:ln>
                <a:solidFill>
                  <a:srgbClr val="333399"/>
                </a:solidFill>
                <a:effectLst/>
                <a:uLnTx/>
                <a:uFillTx/>
                <a:latin typeface="Arial" panose="020B0604020202020204" pitchFamily="34" charset="0"/>
                <a:ea typeface="黑体" panose="02010609060101010101" pitchFamily="2" charset="-122"/>
              </a:rPr>
              <a:t>采用</a:t>
            </a:r>
            <a:r>
              <a:rPr kumimoji="0" lang="zh-CN" altLang="zh-CN" sz="3600" kern="0" dirty="0">
                <a:solidFill>
                  <a:srgbClr val="FF0000"/>
                </a:solidFill>
                <a:latin typeface="Arial" panose="020B0604020202020204" pitchFamily="34" charset="0"/>
                <a:ea typeface="黑体" panose="02010609060101010101" pitchFamily="2" charset="-122"/>
              </a:rPr>
              <a:t>四报文握手</a:t>
            </a:r>
            <a:endParaRPr kumimoji="0" lang="zh-CN" altLang="en-US" sz="3600" kern="0" dirty="0">
              <a:solidFill>
                <a:srgbClr val="FF0000"/>
              </a:solidFill>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100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p:nvPr/>
        </p:nvGrpSpPr>
        <p:grpSpPr bwMode="auto">
          <a:xfrm>
            <a:off x="2881188" y="2349500"/>
            <a:ext cx="4248150" cy="4062413"/>
            <a:chOff x="1474" y="1888"/>
            <a:chExt cx="2676" cy="2432"/>
          </a:xfrm>
        </p:grpSpPr>
        <p:sp>
          <p:nvSpPr>
            <p:cNvPr id="5" name="Line 3"/>
            <p:cNvSpPr>
              <a:spLocks noChangeShapeType="1"/>
            </p:cNvSpPr>
            <p:nvPr/>
          </p:nvSpPr>
          <p:spPr bwMode="auto">
            <a:xfrm>
              <a:off x="1474" y="1888"/>
              <a:ext cx="0" cy="2432"/>
            </a:xfrm>
            <a:prstGeom prst="line">
              <a:avLst/>
            </a:prstGeom>
            <a:noFill/>
            <a:ln w="28575">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sp>
          <p:nvSpPr>
            <p:cNvPr id="6" name="Line 4"/>
            <p:cNvSpPr>
              <a:spLocks noChangeShapeType="1"/>
            </p:cNvSpPr>
            <p:nvPr/>
          </p:nvSpPr>
          <p:spPr bwMode="auto">
            <a:xfrm>
              <a:off x="4150" y="1888"/>
              <a:ext cx="0" cy="2432"/>
            </a:xfrm>
            <a:prstGeom prst="line">
              <a:avLst/>
            </a:prstGeom>
            <a:noFill/>
            <a:ln w="28575">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grpSp>
      <p:sp>
        <p:nvSpPr>
          <p:cNvPr id="7" name="AutoShape 5"/>
          <p:cNvSpPr>
            <a:spLocks noChangeArrowheads="1"/>
          </p:cNvSpPr>
          <p:nvPr/>
        </p:nvSpPr>
        <p:spPr bwMode="auto">
          <a:xfrm rot="-651552">
            <a:off x="4157538" y="3895725"/>
            <a:ext cx="676275" cy="236538"/>
          </a:xfrm>
          <a:prstGeom prst="leftArrow">
            <a:avLst>
              <a:gd name="adj1" fmla="val 53620"/>
              <a:gd name="adj2" fmla="val 119816"/>
            </a:avLst>
          </a:prstGeom>
          <a:solidFill>
            <a:srgbClr val="FF0000"/>
          </a:solidFill>
          <a:ln w="12700" algn="ctr">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sp>
        <p:nvSpPr>
          <p:cNvPr id="8" name="AutoShape 6"/>
          <p:cNvSpPr>
            <a:spLocks noChangeArrowheads="1"/>
          </p:cNvSpPr>
          <p:nvPr/>
        </p:nvSpPr>
        <p:spPr bwMode="auto">
          <a:xfrm>
            <a:off x="3867025" y="1863725"/>
            <a:ext cx="2384425" cy="252413"/>
          </a:xfrm>
          <a:prstGeom prst="leftRightArrow">
            <a:avLst>
              <a:gd name="adj1" fmla="val 55880"/>
              <a:gd name="adj2" fmla="val 108285"/>
            </a:avLst>
          </a:prstGeom>
          <a:solidFill>
            <a:srgbClr val="FF0000"/>
          </a:solidFill>
          <a:ln w="12700" algn="ctr">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grpSp>
        <p:nvGrpSpPr>
          <p:cNvPr id="9" name="Group 7"/>
          <p:cNvGrpSpPr/>
          <p:nvPr/>
        </p:nvGrpSpPr>
        <p:grpSpPr bwMode="auto">
          <a:xfrm>
            <a:off x="2933575" y="2355850"/>
            <a:ext cx="4133850" cy="768350"/>
            <a:chOff x="1614" y="1484"/>
            <a:chExt cx="2604" cy="484"/>
          </a:xfrm>
        </p:grpSpPr>
        <p:sp>
          <p:nvSpPr>
            <p:cNvPr id="10" name="Rectangle 8"/>
            <p:cNvSpPr>
              <a:spLocks noChangeArrowheads="1"/>
            </p:cNvSpPr>
            <p:nvPr/>
          </p:nvSpPr>
          <p:spPr bwMode="auto">
            <a:xfrm rot="597975">
              <a:off x="2449" y="1520"/>
              <a:ext cx="12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2000" b="1" i="0" u="none" strike="noStrike" kern="0" cap="none" spc="0" normalizeH="0" baseline="0" noProof="0">
                  <a:ln>
                    <a:noFill/>
                  </a:ln>
                  <a:solidFill>
                    <a:srgbClr val="3333CC"/>
                  </a:solidFill>
                  <a:effectLst/>
                  <a:uLnTx/>
                  <a:uFillTx/>
                  <a:latin typeface="+mn-lt"/>
                  <a:ea typeface="黑体" panose="02010609060101010101" pitchFamily="2" charset="-122"/>
                </a:rPr>
                <a:t>FIN = 1, seq = u</a:t>
              </a:r>
              <a:endParaRPr kumimoji="0" lang="en-US" altLang="zh-CN" sz="20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sp>
          <p:nvSpPr>
            <p:cNvPr id="11" name="Line 9"/>
            <p:cNvSpPr>
              <a:spLocks noChangeShapeType="1"/>
            </p:cNvSpPr>
            <p:nvPr/>
          </p:nvSpPr>
          <p:spPr bwMode="auto">
            <a:xfrm>
              <a:off x="1614" y="1484"/>
              <a:ext cx="2604" cy="484"/>
            </a:xfrm>
            <a:prstGeom prst="line">
              <a:avLst/>
            </a:prstGeom>
            <a:noFill/>
            <a:ln w="3810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grpSp>
      <p:grpSp>
        <p:nvGrpSpPr>
          <p:cNvPr id="12" name="Group 10"/>
          <p:cNvGrpSpPr/>
          <p:nvPr/>
        </p:nvGrpSpPr>
        <p:grpSpPr bwMode="auto">
          <a:xfrm>
            <a:off x="2947863" y="3167063"/>
            <a:ext cx="4133850" cy="769937"/>
            <a:chOff x="1623" y="1995"/>
            <a:chExt cx="2604" cy="485"/>
          </a:xfrm>
        </p:grpSpPr>
        <p:sp>
          <p:nvSpPr>
            <p:cNvPr id="13" name="Rectangle 11"/>
            <p:cNvSpPr>
              <a:spLocks noChangeArrowheads="1"/>
            </p:cNvSpPr>
            <p:nvPr/>
          </p:nvSpPr>
          <p:spPr bwMode="auto">
            <a:xfrm rot="20990024" flipH="1">
              <a:off x="1828" y="2020"/>
              <a:ext cx="203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rPr>
                <a:t>ACK = 1, seq = v, ack= u </a:t>
              </a:r>
              <a:r>
                <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sym typeface="Symbol" panose="05050102010706020507" pitchFamily="18" charset="2"/>
                </a:rPr>
                <a:t> 1</a:t>
              </a:r>
              <a:endPar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sp>
          <p:nvSpPr>
            <p:cNvPr id="14" name="Line 12"/>
            <p:cNvSpPr>
              <a:spLocks noChangeShapeType="1"/>
            </p:cNvSpPr>
            <p:nvPr/>
          </p:nvSpPr>
          <p:spPr bwMode="auto">
            <a:xfrm flipH="1">
              <a:off x="1623" y="1995"/>
              <a:ext cx="2604" cy="485"/>
            </a:xfrm>
            <a:prstGeom prst="line">
              <a:avLst/>
            </a:prstGeom>
            <a:noFill/>
            <a:ln w="3810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grpSp>
      <p:grpSp>
        <p:nvGrpSpPr>
          <p:cNvPr id="15" name="Group 13"/>
          <p:cNvGrpSpPr/>
          <p:nvPr/>
        </p:nvGrpSpPr>
        <p:grpSpPr bwMode="auto">
          <a:xfrm>
            <a:off x="2912938" y="4086223"/>
            <a:ext cx="4298950" cy="787399"/>
            <a:chOff x="1601" y="2574"/>
            <a:chExt cx="2708" cy="496"/>
          </a:xfrm>
        </p:grpSpPr>
        <p:sp>
          <p:nvSpPr>
            <p:cNvPr id="16" name="Line 14"/>
            <p:cNvSpPr>
              <a:spLocks noChangeShapeType="1"/>
            </p:cNvSpPr>
            <p:nvPr/>
          </p:nvSpPr>
          <p:spPr bwMode="auto">
            <a:xfrm flipH="1">
              <a:off x="1601" y="2585"/>
              <a:ext cx="2604" cy="485"/>
            </a:xfrm>
            <a:prstGeom prst="line">
              <a:avLst/>
            </a:prstGeom>
            <a:noFill/>
            <a:ln w="3810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sp>
          <p:nvSpPr>
            <p:cNvPr id="17" name="Rectangle 15"/>
            <p:cNvSpPr>
              <a:spLocks noChangeArrowheads="1"/>
            </p:cNvSpPr>
            <p:nvPr/>
          </p:nvSpPr>
          <p:spPr bwMode="auto">
            <a:xfrm rot="20943314" flipH="1">
              <a:off x="1683" y="2574"/>
              <a:ext cx="26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rPr>
                <a:t>FIN = 1, ACK = 1, seq = w, ack= u </a:t>
              </a:r>
              <a:r>
                <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sym typeface="Symbol" panose="05050102010706020507" pitchFamily="18" charset="2"/>
                </a:rPr>
                <a:t> 1</a:t>
              </a:r>
              <a:endPar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grpSp>
      <p:sp>
        <p:nvSpPr>
          <p:cNvPr id="18" name="Rectangle 16"/>
          <p:cNvSpPr>
            <a:spLocks noChangeArrowheads="1"/>
          </p:cNvSpPr>
          <p:nvPr/>
        </p:nvSpPr>
        <p:spPr bwMode="auto">
          <a:xfrm>
            <a:off x="1977900" y="1611313"/>
            <a:ext cx="954088" cy="673100"/>
          </a:xfrm>
          <a:prstGeom prst="rect">
            <a:avLst/>
          </a:prstGeom>
          <a:solidFill>
            <a:srgbClr val="CCFF99"/>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sp>
        <p:nvSpPr>
          <p:cNvPr id="19" name="Rectangle 17"/>
          <p:cNvSpPr>
            <a:spLocks noChangeArrowheads="1"/>
          </p:cNvSpPr>
          <p:nvPr/>
        </p:nvSpPr>
        <p:spPr bwMode="auto">
          <a:xfrm>
            <a:off x="7064250" y="1611313"/>
            <a:ext cx="955675" cy="1479550"/>
          </a:xfrm>
          <a:prstGeom prst="rect">
            <a:avLst/>
          </a:prstGeom>
          <a:solidFill>
            <a:srgbClr val="CCFF99"/>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grpSp>
        <p:nvGrpSpPr>
          <p:cNvPr id="20" name="Group 18"/>
          <p:cNvGrpSpPr/>
          <p:nvPr/>
        </p:nvGrpSpPr>
        <p:grpSpPr bwMode="auto">
          <a:xfrm>
            <a:off x="1879475" y="1528763"/>
            <a:ext cx="6278563" cy="82550"/>
            <a:chOff x="1020" y="481"/>
            <a:chExt cx="4037" cy="46"/>
          </a:xfrm>
        </p:grpSpPr>
        <p:sp>
          <p:nvSpPr>
            <p:cNvPr id="21" name="Line 19"/>
            <p:cNvSpPr>
              <a:spLocks noChangeShapeType="1"/>
            </p:cNvSpPr>
            <p:nvPr/>
          </p:nvSpPr>
          <p:spPr bwMode="auto">
            <a:xfrm>
              <a:off x="1020" y="527"/>
              <a:ext cx="4037" cy="0"/>
            </a:xfrm>
            <a:prstGeom prst="line">
              <a:avLst/>
            </a:prstGeom>
            <a:noFill/>
            <a:ln w="12700">
              <a:solidFill>
                <a:srgbClr val="3333CC"/>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sp>
          <p:nvSpPr>
            <p:cNvPr id="22" name="Line 20"/>
            <p:cNvSpPr>
              <a:spLocks noChangeShapeType="1"/>
            </p:cNvSpPr>
            <p:nvPr/>
          </p:nvSpPr>
          <p:spPr bwMode="auto">
            <a:xfrm>
              <a:off x="1020" y="481"/>
              <a:ext cx="4037" cy="0"/>
            </a:xfrm>
            <a:prstGeom prst="line">
              <a:avLst/>
            </a:prstGeom>
            <a:noFill/>
            <a:ln w="12700">
              <a:solidFill>
                <a:srgbClr val="3333CC"/>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grpSp>
      <p:grpSp>
        <p:nvGrpSpPr>
          <p:cNvPr id="23" name="Group 21"/>
          <p:cNvGrpSpPr/>
          <p:nvPr/>
        </p:nvGrpSpPr>
        <p:grpSpPr bwMode="auto">
          <a:xfrm>
            <a:off x="869825" y="1257300"/>
            <a:ext cx="1403350" cy="1082675"/>
            <a:chOff x="314" y="792"/>
            <a:chExt cx="884" cy="682"/>
          </a:xfrm>
        </p:grpSpPr>
        <p:sp>
          <p:nvSpPr>
            <p:cNvPr id="24" name="Freeform 22"/>
            <p:cNvSpPr/>
            <p:nvPr/>
          </p:nvSpPr>
          <p:spPr bwMode="auto">
            <a:xfrm>
              <a:off x="349" y="792"/>
              <a:ext cx="849" cy="682"/>
            </a:xfrm>
            <a:custGeom>
              <a:avLst/>
              <a:gdLst>
                <a:gd name="T0" fmla="*/ 849 w 769"/>
                <a:gd name="T1" fmla="*/ 0 h 584"/>
                <a:gd name="T2" fmla="*/ 0 w 769"/>
                <a:gd name="T3" fmla="*/ 11 h 584"/>
                <a:gd name="T4" fmla="*/ 0 w 769"/>
                <a:gd name="T5" fmla="*/ 682 h 584"/>
                <a:gd name="T6" fmla="*/ 666 w 769"/>
                <a:gd name="T7" fmla="*/ 682 h 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9" h="584">
                  <a:moveTo>
                    <a:pt x="769" y="0"/>
                  </a:moveTo>
                  <a:lnTo>
                    <a:pt x="0" y="9"/>
                  </a:lnTo>
                  <a:lnTo>
                    <a:pt x="0" y="584"/>
                  </a:lnTo>
                  <a:lnTo>
                    <a:pt x="603" y="584"/>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sp>
          <p:nvSpPr>
            <p:cNvPr id="25" name="Rectangle 23"/>
            <p:cNvSpPr>
              <a:spLocks noChangeArrowheads="1"/>
            </p:cNvSpPr>
            <p:nvPr/>
          </p:nvSpPr>
          <p:spPr bwMode="auto">
            <a:xfrm>
              <a:off x="314" y="1227"/>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rPr>
                <a:t>主动关闭</a:t>
              </a:r>
              <a:endPar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grpSp>
      <p:grpSp>
        <p:nvGrpSpPr>
          <p:cNvPr id="26" name="Group 24"/>
          <p:cNvGrpSpPr/>
          <p:nvPr/>
        </p:nvGrpSpPr>
        <p:grpSpPr bwMode="auto">
          <a:xfrm>
            <a:off x="7783388" y="1190625"/>
            <a:ext cx="1408112" cy="2905125"/>
            <a:chOff x="4669" y="750"/>
            <a:chExt cx="887" cy="1830"/>
          </a:xfrm>
        </p:grpSpPr>
        <p:sp>
          <p:nvSpPr>
            <p:cNvPr id="27" name="Freeform 25"/>
            <p:cNvSpPr/>
            <p:nvPr/>
          </p:nvSpPr>
          <p:spPr bwMode="auto">
            <a:xfrm>
              <a:off x="4669" y="750"/>
              <a:ext cx="887" cy="1830"/>
            </a:xfrm>
            <a:custGeom>
              <a:avLst/>
              <a:gdLst>
                <a:gd name="T0" fmla="*/ 0 w 868"/>
                <a:gd name="T1" fmla="*/ 0 h 1493"/>
                <a:gd name="T2" fmla="*/ 887 w 868"/>
                <a:gd name="T3" fmla="*/ 9 h 1493"/>
                <a:gd name="T4" fmla="*/ 887 w 868"/>
                <a:gd name="T5" fmla="*/ 1830 h 1493"/>
                <a:gd name="T6" fmla="*/ 127 w 868"/>
                <a:gd name="T7" fmla="*/ 1830 h 14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8" h="1493">
                  <a:moveTo>
                    <a:pt x="0" y="0"/>
                  </a:moveTo>
                  <a:lnTo>
                    <a:pt x="868" y="7"/>
                  </a:lnTo>
                  <a:lnTo>
                    <a:pt x="868" y="1493"/>
                  </a:lnTo>
                  <a:lnTo>
                    <a:pt x="124" y="1493"/>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sp>
          <p:nvSpPr>
            <p:cNvPr id="28" name="Rectangle 26"/>
            <p:cNvSpPr>
              <a:spLocks noChangeArrowheads="1"/>
            </p:cNvSpPr>
            <p:nvPr/>
          </p:nvSpPr>
          <p:spPr bwMode="auto">
            <a:xfrm>
              <a:off x="4855" y="2306"/>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rPr>
                <a:t>被动关闭</a:t>
              </a:r>
              <a:endPar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grpSp>
      <p:sp>
        <p:nvSpPr>
          <p:cNvPr id="29" name="Rectangle 27"/>
          <p:cNvSpPr>
            <a:spLocks noChangeArrowheads="1"/>
          </p:cNvSpPr>
          <p:nvPr/>
        </p:nvSpPr>
        <p:spPr bwMode="auto">
          <a:xfrm>
            <a:off x="4502025" y="1778000"/>
            <a:ext cx="1215077" cy="397545"/>
          </a:xfrm>
          <a:prstGeom prst="rect">
            <a:avLst/>
          </a:prstGeom>
          <a:solidFill>
            <a:srgbClr val="CCECFF"/>
          </a:solidFill>
          <a:ln w="38100" cmpd="dbl" algn="ctr">
            <a:solidFill>
              <a:srgbClr val="3333CC"/>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2000" b="1" i="0" u="none" strike="noStrike" kern="0" cap="none" spc="0" normalizeH="0" baseline="0" noProof="0">
                <a:ln>
                  <a:noFill/>
                </a:ln>
                <a:solidFill>
                  <a:srgbClr val="3333CC"/>
                </a:solidFill>
                <a:effectLst/>
                <a:uLnTx/>
                <a:uFillTx/>
                <a:latin typeface="+mn-lt"/>
                <a:ea typeface="黑体" panose="02010609060101010101" pitchFamily="2" charset="-122"/>
              </a:rPr>
              <a:t>数据传送</a:t>
            </a:r>
            <a:endParaRPr kumimoji="0" lang="zh-CN" altLang="en-US" sz="20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grpSp>
        <p:nvGrpSpPr>
          <p:cNvPr id="30" name="Group 28"/>
          <p:cNvGrpSpPr/>
          <p:nvPr/>
        </p:nvGrpSpPr>
        <p:grpSpPr bwMode="auto">
          <a:xfrm>
            <a:off x="7824663" y="1376363"/>
            <a:ext cx="1206500" cy="1789112"/>
            <a:chOff x="4695" y="867"/>
            <a:chExt cx="760" cy="1127"/>
          </a:xfrm>
        </p:grpSpPr>
        <p:sp>
          <p:nvSpPr>
            <p:cNvPr id="31" name="Freeform 29"/>
            <p:cNvSpPr/>
            <p:nvPr/>
          </p:nvSpPr>
          <p:spPr bwMode="auto">
            <a:xfrm>
              <a:off x="4695" y="867"/>
              <a:ext cx="361" cy="1127"/>
            </a:xfrm>
            <a:custGeom>
              <a:avLst/>
              <a:gdLst>
                <a:gd name="T0" fmla="*/ 80 w 451"/>
                <a:gd name="T1" fmla="*/ 1127 h 965"/>
                <a:gd name="T2" fmla="*/ 269 w 451"/>
                <a:gd name="T3" fmla="*/ 1044 h 965"/>
                <a:gd name="T4" fmla="*/ 341 w 451"/>
                <a:gd name="T5" fmla="*/ 827 h 965"/>
                <a:gd name="T6" fmla="*/ 361 w 451"/>
                <a:gd name="T7" fmla="*/ 487 h 965"/>
                <a:gd name="T8" fmla="*/ 341 w 451"/>
                <a:gd name="T9" fmla="*/ 242 h 965"/>
                <a:gd name="T10" fmla="*/ 269 w 451"/>
                <a:gd name="T11" fmla="*/ 84 h 965"/>
                <a:gd name="T12" fmla="*/ 0 w 451"/>
                <a:gd name="T13" fmla="*/ 0 h 9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sp>
          <p:nvSpPr>
            <p:cNvPr id="32" name="Rectangle 30"/>
            <p:cNvSpPr>
              <a:spLocks noChangeArrowheads="1"/>
            </p:cNvSpPr>
            <p:nvPr/>
          </p:nvSpPr>
          <p:spPr bwMode="auto">
            <a:xfrm>
              <a:off x="5047" y="1120"/>
              <a:ext cx="408" cy="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rPr>
                <a:t>通知</a:t>
              </a:r>
              <a:endPar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endParaRPr>
            </a:p>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rPr>
                <a:t>应用</a:t>
              </a:r>
              <a:endPar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endParaRPr>
            </a:p>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rPr>
                <a:t>进程</a:t>
              </a:r>
              <a:endPar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grpSp>
      <p:sp>
        <p:nvSpPr>
          <p:cNvPr id="33" name="Rectangle 31"/>
          <p:cNvSpPr>
            <a:spLocks noChangeArrowheads="1"/>
          </p:cNvSpPr>
          <p:nvPr/>
        </p:nvSpPr>
        <p:spPr bwMode="auto">
          <a:xfrm>
            <a:off x="1958850" y="1622425"/>
            <a:ext cx="1041953"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rPr>
              <a:t>ESTAB-</a:t>
            </a:r>
            <a:endPar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endParaRPr>
          </a:p>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rPr>
              <a:t>LISHED</a:t>
            </a:r>
            <a:endPar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sp>
        <p:nvSpPr>
          <p:cNvPr id="34" name="Rectangle 32"/>
          <p:cNvSpPr>
            <a:spLocks noChangeArrowheads="1"/>
          </p:cNvSpPr>
          <p:nvPr/>
        </p:nvSpPr>
        <p:spPr bwMode="auto">
          <a:xfrm>
            <a:off x="7045200" y="2058988"/>
            <a:ext cx="1041953"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rPr>
              <a:t>ESTAB-</a:t>
            </a:r>
            <a:endPar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endParaRPr>
          </a:p>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rPr>
              <a:t>LISHED</a:t>
            </a:r>
            <a:endPar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pic>
        <p:nvPicPr>
          <p:cNvPr id="35" name="Picture 3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203325" y="969963"/>
            <a:ext cx="5048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3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289675" y="969963"/>
            <a:ext cx="5048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Rectangle 35"/>
          <p:cNvSpPr>
            <a:spLocks noChangeArrowheads="1"/>
          </p:cNvSpPr>
          <p:nvPr/>
        </p:nvSpPr>
        <p:spPr bwMode="auto">
          <a:xfrm>
            <a:off x="2593850" y="938213"/>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rPr>
              <a:t>A</a:t>
            </a:r>
            <a:endPar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sp>
        <p:nvSpPr>
          <p:cNvPr id="38" name="Rectangle 36"/>
          <p:cNvSpPr>
            <a:spLocks noChangeArrowheads="1"/>
          </p:cNvSpPr>
          <p:nvPr/>
        </p:nvSpPr>
        <p:spPr bwMode="auto">
          <a:xfrm>
            <a:off x="7094413" y="938213"/>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rPr>
              <a:t>B</a:t>
            </a:r>
            <a:endPar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sp>
        <p:nvSpPr>
          <p:cNvPr id="39" name="Rectangle 37"/>
          <p:cNvSpPr>
            <a:spLocks noChangeArrowheads="1"/>
          </p:cNvSpPr>
          <p:nvPr/>
        </p:nvSpPr>
        <p:spPr bwMode="auto">
          <a:xfrm>
            <a:off x="2138238" y="647700"/>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rPr>
              <a:t>客户</a:t>
            </a:r>
            <a:endPar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sp>
        <p:nvSpPr>
          <p:cNvPr id="40" name="Rectangle 38"/>
          <p:cNvSpPr>
            <a:spLocks noChangeArrowheads="1"/>
          </p:cNvSpPr>
          <p:nvPr/>
        </p:nvSpPr>
        <p:spPr bwMode="auto">
          <a:xfrm>
            <a:off x="7105525" y="647700"/>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rPr>
              <a:t>服务器</a:t>
            </a:r>
            <a:endPar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sp>
        <p:nvSpPr>
          <p:cNvPr id="41" name="Rectangle 39"/>
          <p:cNvSpPr>
            <a:spLocks noChangeArrowheads="1"/>
          </p:cNvSpPr>
          <p:nvPr/>
        </p:nvSpPr>
        <p:spPr bwMode="auto">
          <a:xfrm rot="-628888">
            <a:off x="4673949" y="3629484"/>
            <a:ext cx="1215077" cy="397545"/>
          </a:xfrm>
          <a:prstGeom prst="rect">
            <a:avLst/>
          </a:prstGeom>
          <a:solidFill>
            <a:srgbClr val="CCECFF"/>
          </a:solidFill>
          <a:ln w="38100" cmpd="dbl" algn="ctr">
            <a:solidFill>
              <a:srgbClr val="3333CC"/>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2000" b="1" i="0" u="none" strike="noStrike" kern="0" cap="none" spc="0" normalizeH="0" baseline="0" noProof="0" dirty="0">
                <a:ln>
                  <a:noFill/>
                </a:ln>
                <a:solidFill>
                  <a:srgbClr val="3333CC"/>
                </a:solidFill>
                <a:effectLst/>
                <a:uLnTx/>
                <a:uFillTx/>
                <a:latin typeface="+mn-lt"/>
                <a:ea typeface="黑体" panose="02010609060101010101" pitchFamily="2" charset="-122"/>
              </a:rPr>
              <a:t>数据传送</a:t>
            </a:r>
            <a:endParaRPr kumimoji="0" lang="zh-CN" altLang="en-US" sz="2000" b="1" i="0" u="none" strike="noStrike" kern="0" cap="none" spc="0" normalizeH="0" baseline="0" noProof="0" dirty="0">
              <a:ln>
                <a:noFill/>
              </a:ln>
              <a:solidFill>
                <a:srgbClr val="3333CC"/>
              </a:solidFill>
              <a:effectLst/>
              <a:uLnTx/>
              <a:uFillTx/>
              <a:latin typeface="+mn-lt"/>
              <a:ea typeface="黑体" panose="02010609060101010101" pitchFamily="2" charset="-122"/>
            </a:endParaRPr>
          </a:p>
        </p:txBody>
      </p:sp>
      <p:sp>
        <p:nvSpPr>
          <p:cNvPr id="42" name="Text Box 41"/>
          <p:cNvSpPr txBox="1">
            <a:spLocks noChangeArrowheads="1"/>
          </p:cNvSpPr>
          <p:nvPr/>
        </p:nvSpPr>
        <p:spPr bwMode="auto">
          <a:xfrm>
            <a:off x="1136576" y="5786438"/>
            <a:ext cx="8226425" cy="955675"/>
          </a:xfrm>
          <a:prstGeom prst="rect">
            <a:avLst/>
          </a:prstGeom>
          <a:solidFill>
            <a:srgbClr val="FFFF99"/>
          </a:solidFill>
          <a:ln w="9525">
            <a:solidFill>
              <a:srgbClr val="3333CC"/>
            </a:solidFill>
            <a:miter lim="800000"/>
          </a:ln>
          <a:effectLst>
            <a:outerShdw dist="35921" dir="2700000" algn="ctr" rotWithShape="0">
              <a:srgbClr val="1C1C1C"/>
            </a:outerShdw>
          </a:effec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Char char="•"/>
              <a:defRPr/>
            </a:pPr>
            <a:r>
              <a:rPr kumimoji="0" lang="en-US" altLang="zh-CN" sz="2800" b="1" i="0" u="none" strike="noStrike" kern="0" cap="none" spc="0" normalizeH="0" baseline="0" noProof="0">
                <a:ln>
                  <a:noFill/>
                </a:ln>
                <a:solidFill>
                  <a:srgbClr val="000099"/>
                </a:solidFill>
                <a:effectLst/>
                <a:uLnTx/>
                <a:uFillTx/>
                <a:latin typeface="Arial" panose="020B0604020202020204" pitchFamily="34" charset="0"/>
                <a:ea typeface="黑体" panose="02010609060101010101" pitchFamily="2" charset="-122"/>
              </a:rPr>
              <a:t>  </a:t>
            </a:r>
            <a:r>
              <a:rPr kumimoji="0" lang="zh-CN" altLang="en-US" sz="2800" b="1" i="0" u="none" strike="noStrike" kern="0" cap="none" spc="0" normalizeH="0" baseline="0" noProof="0">
                <a:ln>
                  <a:noFill/>
                </a:ln>
                <a:solidFill>
                  <a:srgbClr val="000099"/>
                </a:solidFill>
                <a:effectLst/>
                <a:uLnTx/>
                <a:uFillTx/>
                <a:latin typeface="Arial" panose="020B0604020202020204" pitchFamily="34" charset="0"/>
                <a:ea typeface="黑体" panose="02010609060101010101" pitchFamily="2" charset="-122"/>
              </a:rPr>
              <a:t>在确认报文段中 </a:t>
            </a:r>
            <a:r>
              <a:rPr kumimoji="0" lang="en-US" altLang="zh-CN" sz="2800" b="1" i="0" u="none" strike="noStrike" kern="0" cap="none" spc="0" normalizeH="0" baseline="0" noProof="0">
                <a:ln>
                  <a:noFill/>
                </a:ln>
                <a:solidFill>
                  <a:srgbClr val="000099"/>
                </a:solidFill>
                <a:effectLst/>
                <a:uLnTx/>
                <a:uFillTx/>
                <a:latin typeface="Arial" panose="020B0604020202020204" pitchFamily="34" charset="0"/>
                <a:ea typeface="黑体" panose="02010609060101010101" pitchFamily="2" charset="-122"/>
              </a:rPr>
              <a:t>ACK = 1</a:t>
            </a:r>
            <a:r>
              <a:rPr kumimoji="0" lang="zh-CN" altLang="en-US" sz="2800" b="1" i="0" u="none" strike="noStrike" kern="0" cap="none" spc="0" normalizeH="0" baseline="0" noProof="0">
                <a:ln>
                  <a:noFill/>
                </a:ln>
                <a:solidFill>
                  <a:srgbClr val="000099"/>
                </a:solidFill>
                <a:effectLst/>
                <a:uLnTx/>
                <a:uFillTx/>
                <a:latin typeface="Arial" panose="020B0604020202020204" pitchFamily="34" charset="0"/>
                <a:ea typeface="黑体" panose="02010609060101010101" pitchFamily="2" charset="-122"/>
              </a:rPr>
              <a:t>，确认号 </a:t>
            </a:r>
            <a:r>
              <a:rPr kumimoji="0" lang="en-US" altLang="zh-CN" sz="2800" b="1" i="0" u="none" strike="noStrike" kern="0" cap="none" spc="0" normalizeH="0" baseline="0" noProof="0">
                <a:ln>
                  <a:noFill/>
                </a:ln>
                <a:solidFill>
                  <a:srgbClr val="000099"/>
                </a:solidFill>
                <a:effectLst/>
                <a:uLnTx/>
                <a:uFillTx/>
                <a:latin typeface="Arial" panose="020B0604020202020204" pitchFamily="34" charset="0"/>
                <a:ea typeface="黑体" panose="02010609060101010101" pitchFamily="2" charset="-122"/>
              </a:rPr>
              <a:t>ack </a:t>
            </a:r>
            <a:r>
              <a:rPr kumimoji="0" lang="en-US" altLang="zh-CN" sz="2800" b="1" i="0" u="none" strike="noStrike" kern="0" cap="none" spc="0" normalizeH="0" baseline="0" noProof="0">
                <a:ln>
                  <a:noFill/>
                </a:ln>
                <a:solidFill>
                  <a:srgbClr val="000099"/>
                </a:solidFill>
                <a:effectLst/>
                <a:uLnTx/>
                <a:uFillTx/>
                <a:latin typeface="Arial" panose="020B0604020202020204" pitchFamily="34" charset="0"/>
                <a:ea typeface="黑体" panose="02010609060101010101" pitchFamily="2" charset="-122"/>
                <a:sym typeface="Symbol" panose="05050102010706020507" pitchFamily="18" charset="2"/>
              </a:rPr>
              <a:t></a:t>
            </a:r>
            <a:r>
              <a:rPr kumimoji="0" lang="en-US" altLang="zh-CN" sz="2800" b="1" i="0" u="none" strike="noStrike" kern="0" cap="none" spc="0" normalizeH="0" baseline="0" noProof="0">
                <a:ln>
                  <a:noFill/>
                </a:ln>
                <a:solidFill>
                  <a:srgbClr val="000099"/>
                </a:solidFill>
                <a:effectLst/>
                <a:uLnTx/>
                <a:uFillTx/>
                <a:latin typeface="Arial" panose="020B0604020202020204" pitchFamily="34" charset="0"/>
                <a:ea typeface="黑体" panose="02010609060101010101" pitchFamily="2" charset="-122"/>
              </a:rPr>
              <a:t> w </a:t>
            </a:r>
            <a:r>
              <a:rPr kumimoji="0" lang="en-US" altLang="zh-CN" sz="2800" b="1" i="0" u="none" strike="noStrike" kern="0" cap="none" spc="0" normalizeH="0" baseline="0" noProof="0">
                <a:ln>
                  <a:noFill/>
                </a:ln>
                <a:solidFill>
                  <a:srgbClr val="000099"/>
                </a:solidFill>
                <a:effectLst/>
                <a:uLnTx/>
                <a:uFillTx/>
                <a:latin typeface="Arial" panose="020B0604020202020204" pitchFamily="34" charset="0"/>
                <a:ea typeface="黑体" panose="02010609060101010101" pitchFamily="2" charset="-122"/>
                <a:sym typeface="Symbol" panose="05050102010706020507" pitchFamily="18" charset="2"/>
              </a:rPr>
              <a:t></a:t>
            </a:r>
            <a:r>
              <a:rPr kumimoji="0" lang="en-US" altLang="zh-CN" sz="2800" b="1" i="0" u="none" strike="noStrike" kern="0" cap="none" spc="0" normalizeH="0" baseline="0" noProof="0">
                <a:ln>
                  <a:noFill/>
                </a:ln>
                <a:solidFill>
                  <a:srgbClr val="000099"/>
                </a:solidFill>
                <a:effectLst/>
                <a:uLnTx/>
                <a:uFillTx/>
                <a:latin typeface="Arial" panose="020B0604020202020204" pitchFamily="34" charset="0"/>
                <a:ea typeface="黑体" panose="02010609060101010101" pitchFamily="2" charset="-122"/>
              </a:rPr>
              <a:t> 1</a:t>
            </a:r>
            <a:r>
              <a:rPr kumimoji="0" lang="zh-CN" altLang="en-US" sz="2800" b="1" i="0" u="none" strike="noStrike" kern="0" cap="none" spc="0" normalizeH="0" baseline="0" noProof="0">
                <a:ln>
                  <a:noFill/>
                </a:ln>
                <a:solidFill>
                  <a:srgbClr val="000099"/>
                </a:solidFill>
                <a:effectLst/>
                <a:uLnTx/>
                <a:uFillTx/>
                <a:latin typeface="Arial" panose="020B0604020202020204" pitchFamily="34" charset="0"/>
                <a:ea typeface="黑体" panose="02010609060101010101" pitchFamily="2" charset="-122"/>
              </a:rPr>
              <a:t>，</a:t>
            </a:r>
            <a:endParaRPr kumimoji="0" lang="zh-CN" altLang="en-US" sz="2800" b="1" i="0" u="none" strike="noStrike" kern="0" cap="none" spc="0" normalizeH="0" baseline="0" noProof="0">
              <a:ln>
                <a:noFill/>
              </a:ln>
              <a:solidFill>
                <a:srgbClr val="000099"/>
              </a:solidFill>
              <a:effectLst/>
              <a:uLnTx/>
              <a:uFillTx/>
              <a:latin typeface="Arial" panose="020B0604020202020204" pitchFamily="34" charset="0"/>
              <a:ea typeface="黑体" panose="02010609060101010101" pitchFamily="2" charset="-122"/>
            </a:endParaRPr>
          </a:p>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a:ln>
                  <a:noFill/>
                </a:ln>
                <a:solidFill>
                  <a:srgbClr val="000099"/>
                </a:solidFill>
                <a:effectLst/>
                <a:uLnTx/>
                <a:uFillTx/>
                <a:latin typeface="Arial" panose="020B0604020202020204" pitchFamily="34" charset="0"/>
                <a:ea typeface="黑体" panose="02010609060101010101" pitchFamily="2" charset="-122"/>
              </a:rPr>
              <a:t>   自己的序号 </a:t>
            </a:r>
            <a:r>
              <a:rPr kumimoji="0" lang="en-US" altLang="zh-CN" sz="2800" b="1" i="0" u="none" strike="noStrike" kern="0" cap="none" spc="0" normalizeH="0" baseline="0" noProof="0">
                <a:ln>
                  <a:noFill/>
                </a:ln>
                <a:solidFill>
                  <a:srgbClr val="000099"/>
                </a:solidFill>
                <a:effectLst/>
                <a:uLnTx/>
                <a:uFillTx/>
                <a:latin typeface="Arial" panose="020B0604020202020204" pitchFamily="34" charset="0"/>
                <a:ea typeface="黑体" panose="02010609060101010101" pitchFamily="2" charset="-122"/>
              </a:rPr>
              <a:t>seq = u + 1</a:t>
            </a:r>
            <a:r>
              <a:rPr kumimoji="0" lang="zh-CN" altLang="en-US" sz="2800" b="1" i="0" u="none" strike="noStrike" kern="0" cap="none" spc="0" normalizeH="0" baseline="0" noProof="0">
                <a:ln>
                  <a:noFill/>
                </a:ln>
                <a:solidFill>
                  <a:srgbClr val="000099"/>
                </a:solidFill>
                <a:effectLst/>
                <a:uLnTx/>
                <a:uFillTx/>
                <a:latin typeface="Arial" panose="020B0604020202020204" pitchFamily="34" charset="0"/>
                <a:ea typeface="黑体" panose="02010609060101010101" pitchFamily="2" charset="-122"/>
              </a:rPr>
              <a:t>。 </a:t>
            </a:r>
            <a:endParaRPr kumimoji="0" lang="zh-CN" altLang="en-US" sz="2800" b="1" i="0" u="none" strike="noStrike" kern="0" cap="none" spc="0" normalizeH="0" baseline="0" noProof="0">
              <a:ln>
                <a:noFill/>
              </a:ln>
              <a:solidFill>
                <a:srgbClr val="000099"/>
              </a:solidFill>
              <a:effectLst/>
              <a:uLnTx/>
              <a:uFillTx/>
              <a:latin typeface="Arial" panose="020B0604020202020204" pitchFamily="34" charset="0"/>
              <a:ea typeface="黑体" panose="02010609060101010101" pitchFamily="2" charset="-122"/>
            </a:endParaRPr>
          </a:p>
        </p:txBody>
      </p:sp>
      <p:sp>
        <p:nvSpPr>
          <p:cNvPr id="43" name="Rectangle 42"/>
          <p:cNvSpPr>
            <a:spLocks noChangeArrowheads="1"/>
          </p:cNvSpPr>
          <p:nvPr/>
        </p:nvSpPr>
        <p:spPr bwMode="auto">
          <a:xfrm rot="610931">
            <a:off x="3390184" y="4996812"/>
            <a:ext cx="373339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dirty="0">
                <a:ln>
                  <a:noFill/>
                </a:ln>
                <a:solidFill>
                  <a:srgbClr val="3333CC"/>
                </a:solidFill>
                <a:effectLst/>
                <a:uLnTx/>
                <a:uFillTx/>
                <a:latin typeface="+mn-lt"/>
                <a:ea typeface="黑体" panose="02010609060101010101" pitchFamily="2" charset="-122"/>
              </a:rPr>
              <a:t>ACK = 1, </a:t>
            </a:r>
            <a:r>
              <a:rPr kumimoji="0" lang="en-US" altLang="zh-CN" sz="1800" b="1" i="0" u="none" strike="noStrike" kern="0" cap="none" spc="0" normalizeH="0" baseline="0" noProof="0" dirty="0" err="1">
                <a:ln>
                  <a:noFill/>
                </a:ln>
                <a:solidFill>
                  <a:srgbClr val="3333CC"/>
                </a:solidFill>
                <a:effectLst/>
                <a:uLnTx/>
                <a:uFillTx/>
                <a:latin typeface="+mn-lt"/>
                <a:ea typeface="黑体" panose="02010609060101010101" pitchFamily="2" charset="-122"/>
              </a:rPr>
              <a:t>seq</a:t>
            </a:r>
            <a:r>
              <a:rPr kumimoji="0" lang="en-US" altLang="zh-CN" sz="1800" b="1" i="0" u="none" strike="noStrike" kern="0" cap="none" spc="0" normalizeH="0" baseline="0" noProof="0" dirty="0">
                <a:ln>
                  <a:noFill/>
                </a:ln>
                <a:solidFill>
                  <a:srgbClr val="3333CC"/>
                </a:solidFill>
                <a:effectLst/>
                <a:uLnTx/>
                <a:uFillTx/>
                <a:latin typeface="+mn-lt"/>
                <a:ea typeface="黑体" panose="02010609060101010101" pitchFamily="2" charset="-122"/>
              </a:rPr>
              <a:t> = u + 1, </a:t>
            </a:r>
            <a:r>
              <a:rPr kumimoji="0" lang="en-US" altLang="zh-CN" sz="1800" b="1" i="0" u="none" strike="noStrike" kern="0" cap="none" spc="0" normalizeH="0" baseline="0" noProof="0" dirty="0" err="1">
                <a:ln>
                  <a:noFill/>
                </a:ln>
                <a:solidFill>
                  <a:srgbClr val="3333CC"/>
                </a:solidFill>
                <a:effectLst/>
                <a:uLnTx/>
                <a:uFillTx/>
                <a:latin typeface="+mn-lt"/>
                <a:ea typeface="黑体" panose="02010609060101010101" pitchFamily="2" charset="-122"/>
              </a:rPr>
              <a:t>ack</a:t>
            </a:r>
            <a:r>
              <a:rPr kumimoji="0" lang="en-US" altLang="zh-CN" sz="1800" b="1" i="0" u="none" strike="noStrike" kern="0" cap="none" spc="0" normalizeH="0" baseline="0" noProof="0" dirty="0">
                <a:ln>
                  <a:noFill/>
                </a:ln>
                <a:solidFill>
                  <a:srgbClr val="3333CC"/>
                </a:solidFill>
                <a:effectLst/>
                <a:uLnTx/>
                <a:uFillTx/>
                <a:latin typeface="+mn-lt"/>
                <a:ea typeface="黑体" panose="02010609060101010101" pitchFamily="2" charset="-122"/>
              </a:rPr>
              <a:t> = w </a:t>
            </a:r>
            <a:r>
              <a:rPr kumimoji="0" lang="en-US" altLang="zh-CN" sz="1800" b="1" i="0" u="none" strike="noStrike" kern="0" cap="none" spc="0" normalizeH="0" baseline="0" noProof="0" dirty="0">
                <a:ln>
                  <a:noFill/>
                </a:ln>
                <a:solidFill>
                  <a:srgbClr val="3333CC"/>
                </a:solidFill>
                <a:effectLst/>
                <a:uLnTx/>
                <a:uFillTx/>
                <a:latin typeface="+mn-lt"/>
                <a:ea typeface="黑体" panose="02010609060101010101" pitchFamily="2" charset="-122"/>
                <a:sym typeface="Symbol" panose="05050102010706020507" pitchFamily="18" charset="2"/>
              </a:rPr>
              <a:t> 1</a:t>
            </a:r>
            <a:endParaRPr kumimoji="0" lang="en-US" altLang="zh-CN" sz="1800" b="1" i="0" u="none" strike="noStrike" kern="0" cap="none" spc="0" normalizeH="0" baseline="0" noProof="0" dirty="0">
              <a:ln>
                <a:noFill/>
              </a:ln>
              <a:solidFill>
                <a:srgbClr val="3333CC"/>
              </a:solidFill>
              <a:effectLst/>
              <a:uLnTx/>
              <a:uFillTx/>
              <a:latin typeface="+mn-lt"/>
              <a:ea typeface="黑体" panose="02010609060101010101" pitchFamily="2" charset="-122"/>
              <a:sym typeface="Symbol" panose="05050102010706020507" pitchFamily="18" charset="2"/>
            </a:endParaRPr>
          </a:p>
        </p:txBody>
      </p:sp>
      <p:sp>
        <p:nvSpPr>
          <p:cNvPr id="44" name="Line 43"/>
          <p:cNvSpPr>
            <a:spLocks noChangeShapeType="1"/>
          </p:cNvSpPr>
          <p:nvPr/>
        </p:nvSpPr>
        <p:spPr bwMode="auto">
          <a:xfrm>
            <a:off x="2933575" y="4933339"/>
            <a:ext cx="4133850" cy="769937"/>
          </a:xfrm>
          <a:prstGeom prst="line">
            <a:avLst/>
          </a:prstGeom>
          <a:noFill/>
          <a:ln w="3810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sp>
        <p:nvSpPr>
          <p:cNvPr id="46" name="Text Box 30"/>
          <p:cNvSpPr txBox="1">
            <a:spLocks noChangeArrowheads="1"/>
          </p:cNvSpPr>
          <p:nvPr/>
        </p:nvSpPr>
        <p:spPr bwMode="auto">
          <a:xfrm>
            <a:off x="1132656" y="34925"/>
            <a:ext cx="7924800" cy="650875"/>
          </a:xfrm>
          <a:prstGeom prst="rect">
            <a:avLst/>
          </a:prstGeom>
          <a:solidFill>
            <a:srgbClr val="FFFF99"/>
          </a:solidFill>
          <a:ln w="9525">
            <a:solidFill>
              <a:srgbClr val="3333CC"/>
            </a:solidFill>
            <a:miter lim="800000"/>
          </a:ln>
          <a:effectLst>
            <a:outerShdw dist="35921" dir="2700000" algn="ctr" rotWithShape="0">
              <a:srgbClr val="1C1C1C"/>
            </a:outerShdw>
          </a:effectLst>
        </p:spPr>
        <p:txBody>
          <a:bodyPr>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3600" b="1" i="0" u="none" strike="noStrike" kern="0" cap="none" spc="0" normalizeH="0" baseline="0" noProof="0" dirty="0">
                <a:ln>
                  <a:noFill/>
                </a:ln>
                <a:solidFill>
                  <a:srgbClr val="333399"/>
                </a:solidFill>
                <a:effectLst/>
                <a:uLnTx/>
                <a:uFillTx/>
                <a:latin typeface="Arial" panose="020B0604020202020204" pitchFamily="34" charset="0"/>
                <a:ea typeface="黑体" panose="02010609060101010101" pitchFamily="2" charset="-122"/>
              </a:rPr>
              <a:t>TCP </a:t>
            </a:r>
            <a:r>
              <a:rPr kumimoji="0" lang="zh-CN" altLang="en-US" sz="3600" b="1" i="0" u="none" strike="noStrike" kern="0" cap="none" spc="0" normalizeH="0" baseline="0" noProof="0" dirty="0">
                <a:ln>
                  <a:noFill/>
                </a:ln>
                <a:solidFill>
                  <a:srgbClr val="333399"/>
                </a:solidFill>
                <a:effectLst/>
                <a:uLnTx/>
                <a:uFillTx/>
                <a:latin typeface="Arial" panose="020B0604020202020204" pitchFamily="34" charset="0"/>
                <a:ea typeface="黑体" panose="02010609060101010101" pitchFamily="2" charset="-122"/>
              </a:rPr>
              <a:t>的连接释放：</a:t>
            </a:r>
            <a:r>
              <a:rPr kumimoji="0" lang="zh-CN" altLang="en-US" sz="3600" b="1" i="0" u="none" strike="noStrike" kern="0" cap="none" spc="0" normalizeH="0" baseline="0" noProof="0" dirty="0" smtClean="0">
                <a:ln>
                  <a:noFill/>
                </a:ln>
                <a:solidFill>
                  <a:srgbClr val="333399"/>
                </a:solidFill>
                <a:effectLst/>
                <a:uLnTx/>
                <a:uFillTx/>
                <a:latin typeface="Arial" panose="020B0604020202020204" pitchFamily="34" charset="0"/>
                <a:ea typeface="黑体" panose="02010609060101010101" pitchFamily="2" charset="-122"/>
              </a:rPr>
              <a:t>采用</a:t>
            </a:r>
            <a:r>
              <a:rPr kumimoji="0" lang="zh-CN" altLang="zh-CN" sz="3600" kern="0" dirty="0">
                <a:solidFill>
                  <a:srgbClr val="FF0000"/>
                </a:solidFill>
                <a:latin typeface="Arial" panose="020B0604020202020204" pitchFamily="34" charset="0"/>
                <a:ea typeface="黑体" panose="02010609060101010101" pitchFamily="2" charset="-122"/>
              </a:rPr>
              <a:t>四报文握手</a:t>
            </a:r>
            <a:endParaRPr kumimoji="0" lang="zh-CN" altLang="en-US" sz="3600" kern="0" dirty="0">
              <a:solidFill>
                <a:srgbClr val="FF0000"/>
              </a:solidFill>
              <a:latin typeface="Arial" panose="020B0604020202020204" pitchFamily="34" charset="0"/>
              <a:ea typeface="黑体" panose="02010609060101010101" pitchFamily="2" charset="-122"/>
            </a:endParaRP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p:nvPr/>
        </p:nvGrpSpPr>
        <p:grpSpPr bwMode="auto">
          <a:xfrm>
            <a:off x="1833885" y="6213475"/>
            <a:ext cx="1012825" cy="528638"/>
            <a:chOff x="975" y="3914"/>
            <a:chExt cx="638" cy="333"/>
          </a:xfrm>
        </p:grpSpPr>
        <p:sp>
          <p:nvSpPr>
            <p:cNvPr id="5" name="Rectangle 3"/>
            <p:cNvSpPr>
              <a:spLocks noChangeArrowheads="1"/>
            </p:cNvSpPr>
            <p:nvPr/>
          </p:nvSpPr>
          <p:spPr bwMode="auto">
            <a:xfrm>
              <a:off x="1012" y="3914"/>
              <a:ext cx="601" cy="333"/>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sp>
          <p:nvSpPr>
            <p:cNvPr id="6" name="Text Box 4"/>
            <p:cNvSpPr txBox="1">
              <a:spLocks noChangeArrowheads="1"/>
            </p:cNvSpPr>
            <p:nvPr/>
          </p:nvSpPr>
          <p:spPr bwMode="auto">
            <a:xfrm>
              <a:off x="975" y="3967"/>
              <a:ext cx="612" cy="212"/>
            </a:xfrm>
            <a:prstGeom prst="rect">
              <a:avLst/>
            </a:prstGeom>
            <a:noFill/>
            <a:ln>
              <a:noFill/>
            </a:ln>
            <a:effectLst/>
            <a:extLst>
              <a:ext uri="{909E8E84-426E-40DD-AFC4-6F175D3DCCD1}">
                <a14:hiddenFill xmlns:a14="http://schemas.microsoft.com/office/drawing/2010/main">
                  <a:solidFill>
                    <a:srgbClr val="6633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ts val="0"/>
                </a:spcBef>
                <a:spcAft>
                  <a:spcPts val="0"/>
                </a:spcAft>
                <a:buClrTx/>
                <a:buSzTx/>
                <a:buFontTx/>
                <a:buNone/>
                <a:defRPr/>
              </a:pPr>
              <a:r>
                <a:rPr kumimoji="1" lang="en-US" altLang="zh-CN" sz="1800" i="0" u="none" strike="noStrike" kern="0" cap="none" spc="0" normalizeH="0" baseline="0" noProof="0">
                  <a:ln>
                    <a:noFill/>
                  </a:ln>
                  <a:solidFill>
                    <a:srgbClr val="FFFF99"/>
                  </a:solidFill>
                  <a:effectLst/>
                  <a:uLnTx/>
                  <a:uFillTx/>
                  <a:latin typeface="+mn-lt"/>
                  <a:ea typeface="黑体" panose="02010609060101010101" pitchFamily="2" charset="-122"/>
                </a:rPr>
                <a:t>CLOSED</a:t>
              </a:r>
              <a:endParaRPr kumimoji="1" lang="en-US" altLang="zh-CN" sz="1800" i="0" u="none" strike="noStrike" kern="0" cap="none" spc="0" normalizeH="0" baseline="0" noProof="0">
                <a:ln>
                  <a:noFill/>
                </a:ln>
                <a:solidFill>
                  <a:srgbClr val="FFFF99"/>
                </a:solidFill>
                <a:effectLst/>
                <a:uLnTx/>
                <a:uFillTx/>
                <a:latin typeface="+mn-lt"/>
                <a:ea typeface="黑体" panose="02010609060101010101" pitchFamily="2" charset="-122"/>
              </a:endParaRPr>
            </a:p>
          </p:txBody>
        </p:sp>
      </p:grpSp>
      <p:sp>
        <p:nvSpPr>
          <p:cNvPr id="7" name="AutoShape 5"/>
          <p:cNvSpPr>
            <a:spLocks noChangeArrowheads="1"/>
          </p:cNvSpPr>
          <p:nvPr/>
        </p:nvSpPr>
        <p:spPr bwMode="auto">
          <a:xfrm rot="-651552">
            <a:off x="4072260" y="3895725"/>
            <a:ext cx="676275" cy="236538"/>
          </a:xfrm>
          <a:prstGeom prst="leftArrow">
            <a:avLst>
              <a:gd name="adj1" fmla="val 53620"/>
              <a:gd name="adj2" fmla="val 119816"/>
            </a:avLst>
          </a:prstGeom>
          <a:solidFill>
            <a:srgbClr val="FF0000"/>
          </a:solidFill>
          <a:ln w="12700" algn="ctr">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sp>
        <p:nvSpPr>
          <p:cNvPr id="8" name="AutoShape 6"/>
          <p:cNvSpPr>
            <a:spLocks noChangeArrowheads="1"/>
          </p:cNvSpPr>
          <p:nvPr/>
        </p:nvSpPr>
        <p:spPr bwMode="auto">
          <a:xfrm>
            <a:off x="3781747" y="1863725"/>
            <a:ext cx="2384425" cy="252413"/>
          </a:xfrm>
          <a:prstGeom prst="leftRightArrow">
            <a:avLst>
              <a:gd name="adj1" fmla="val 55880"/>
              <a:gd name="adj2" fmla="val 108285"/>
            </a:avLst>
          </a:prstGeom>
          <a:solidFill>
            <a:srgbClr val="FF0000"/>
          </a:solidFill>
          <a:ln w="12700" algn="ctr">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sp>
        <p:nvSpPr>
          <p:cNvPr id="9" name="Rectangle 7"/>
          <p:cNvSpPr>
            <a:spLocks noChangeArrowheads="1"/>
          </p:cNvSpPr>
          <p:nvPr/>
        </p:nvSpPr>
        <p:spPr bwMode="auto">
          <a:xfrm rot="610931">
            <a:off x="3304906" y="4996812"/>
            <a:ext cx="373339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dirty="0">
                <a:ln>
                  <a:noFill/>
                </a:ln>
                <a:solidFill>
                  <a:srgbClr val="3333CC"/>
                </a:solidFill>
                <a:effectLst/>
                <a:uLnTx/>
                <a:uFillTx/>
                <a:latin typeface="+mn-lt"/>
                <a:ea typeface="黑体" panose="02010609060101010101" pitchFamily="2" charset="-122"/>
              </a:rPr>
              <a:t>ACK = 1, </a:t>
            </a:r>
            <a:r>
              <a:rPr kumimoji="0" lang="en-US" altLang="zh-CN" sz="1800" b="1" i="0" u="none" strike="noStrike" kern="0" cap="none" spc="0" normalizeH="0" baseline="0" noProof="0" dirty="0" err="1">
                <a:ln>
                  <a:noFill/>
                </a:ln>
                <a:solidFill>
                  <a:srgbClr val="3333CC"/>
                </a:solidFill>
                <a:effectLst/>
                <a:uLnTx/>
                <a:uFillTx/>
                <a:latin typeface="+mn-lt"/>
                <a:ea typeface="黑体" panose="02010609060101010101" pitchFamily="2" charset="-122"/>
              </a:rPr>
              <a:t>seq</a:t>
            </a:r>
            <a:r>
              <a:rPr kumimoji="0" lang="en-US" altLang="zh-CN" sz="1800" b="1" i="0" u="none" strike="noStrike" kern="0" cap="none" spc="0" normalizeH="0" baseline="0" noProof="0" dirty="0">
                <a:ln>
                  <a:noFill/>
                </a:ln>
                <a:solidFill>
                  <a:srgbClr val="3333CC"/>
                </a:solidFill>
                <a:effectLst/>
                <a:uLnTx/>
                <a:uFillTx/>
                <a:latin typeface="+mn-lt"/>
                <a:ea typeface="黑体" panose="02010609060101010101" pitchFamily="2" charset="-122"/>
              </a:rPr>
              <a:t> = u + 1, </a:t>
            </a:r>
            <a:r>
              <a:rPr kumimoji="0" lang="en-US" altLang="zh-CN" sz="1800" b="1" i="0" u="none" strike="noStrike" kern="0" cap="none" spc="0" normalizeH="0" baseline="0" noProof="0" dirty="0" err="1">
                <a:ln>
                  <a:noFill/>
                </a:ln>
                <a:solidFill>
                  <a:srgbClr val="3333CC"/>
                </a:solidFill>
                <a:effectLst/>
                <a:uLnTx/>
                <a:uFillTx/>
                <a:latin typeface="+mn-lt"/>
                <a:ea typeface="黑体" panose="02010609060101010101" pitchFamily="2" charset="-122"/>
              </a:rPr>
              <a:t>ack</a:t>
            </a:r>
            <a:r>
              <a:rPr kumimoji="0" lang="en-US" altLang="zh-CN" sz="1800" b="1" i="0" u="none" strike="noStrike" kern="0" cap="none" spc="0" normalizeH="0" baseline="0" noProof="0" dirty="0">
                <a:ln>
                  <a:noFill/>
                </a:ln>
                <a:solidFill>
                  <a:srgbClr val="3333CC"/>
                </a:solidFill>
                <a:effectLst/>
                <a:uLnTx/>
                <a:uFillTx/>
                <a:latin typeface="+mn-lt"/>
                <a:ea typeface="黑体" panose="02010609060101010101" pitchFamily="2" charset="-122"/>
              </a:rPr>
              <a:t> = w </a:t>
            </a:r>
            <a:r>
              <a:rPr kumimoji="0" lang="en-US" altLang="zh-CN" sz="1800" b="1" i="0" u="none" strike="noStrike" kern="0" cap="none" spc="0" normalizeH="0" baseline="0" noProof="0" dirty="0">
                <a:ln>
                  <a:noFill/>
                </a:ln>
                <a:solidFill>
                  <a:srgbClr val="3333CC"/>
                </a:solidFill>
                <a:effectLst/>
                <a:uLnTx/>
                <a:uFillTx/>
                <a:latin typeface="+mn-lt"/>
                <a:ea typeface="黑体" panose="02010609060101010101" pitchFamily="2" charset="-122"/>
                <a:sym typeface="Symbol" panose="05050102010706020507" pitchFamily="18" charset="2"/>
              </a:rPr>
              <a:t> 1</a:t>
            </a:r>
            <a:endParaRPr kumimoji="0" lang="en-US" altLang="zh-CN" sz="1800" b="1" i="0" u="none" strike="noStrike" kern="0" cap="none" spc="0" normalizeH="0" baseline="0" noProof="0" dirty="0">
              <a:ln>
                <a:noFill/>
              </a:ln>
              <a:solidFill>
                <a:srgbClr val="3333CC"/>
              </a:solidFill>
              <a:effectLst/>
              <a:uLnTx/>
              <a:uFillTx/>
              <a:latin typeface="+mn-lt"/>
              <a:ea typeface="黑体" panose="02010609060101010101" pitchFamily="2" charset="-122"/>
              <a:sym typeface="Symbol" panose="05050102010706020507" pitchFamily="18" charset="2"/>
            </a:endParaRPr>
          </a:p>
        </p:txBody>
      </p:sp>
      <p:grpSp>
        <p:nvGrpSpPr>
          <p:cNvPr id="10" name="Group 8"/>
          <p:cNvGrpSpPr/>
          <p:nvPr/>
        </p:nvGrpSpPr>
        <p:grpSpPr bwMode="auto">
          <a:xfrm>
            <a:off x="2848297" y="2355850"/>
            <a:ext cx="4133850" cy="768350"/>
            <a:chOff x="1614" y="1484"/>
            <a:chExt cx="2604" cy="484"/>
          </a:xfrm>
        </p:grpSpPr>
        <p:sp>
          <p:nvSpPr>
            <p:cNvPr id="11" name="Rectangle 9"/>
            <p:cNvSpPr>
              <a:spLocks noChangeArrowheads="1"/>
            </p:cNvSpPr>
            <p:nvPr/>
          </p:nvSpPr>
          <p:spPr bwMode="auto">
            <a:xfrm rot="597975">
              <a:off x="2449" y="1520"/>
              <a:ext cx="12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2000" b="1" i="0" u="none" strike="noStrike" kern="0" cap="none" spc="0" normalizeH="0" baseline="0" noProof="0">
                  <a:ln>
                    <a:noFill/>
                  </a:ln>
                  <a:solidFill>
                    <a:srgbClr val="3333CC"/>
                  </a:solidFill>
                  <a:effectLst/>
                  <a:uLnTx/>
                  <a:uFillTx/>
                  <a:latin typeface="+mn-lt"/>
                  <a:ea typeface="黑体" panose="02010609060101010101" pitchFamily="2" charset="-122"/>
                </a:rPr>
                <a:t>FIN = 1, seq = u</a:t>
              </a:r>
              <a:endParaRPr kumimoji="0" lang="en-US" altLang="zh-CN" sz="20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sp>
          <p:nvSpPr>
            <p:cNvPr id="12" name="Line 10"/>
            <p:cNvSpPr>
              <a:spLocks noChangeShapeType="1"/>
            </p:cNvSpPr>
            <p:nvPr/>
          </p:nvSpPr>
          <p:spPr bwMode="auto">
            <a:xfrm>
              <a:off x="1614" y="1484"/>
              <a:ext cx="2604" cy="484"/>
            </a:xfrm>
            <a:prstGeom prst="line">
              <a:avLst/>
            </a:prstGeom>
            <a:noFill/>
            <a:ln w="3810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grpSp>
      <p:grpSp>
        <p:nvGrpSpPr>
          <p:cNvPr id="13" name="Group 11"/>
          <p:cNvGrpSpPr/>
          <p:nvPr/>
        </p:nvGrpSpPr>
        <p:grpSpPr bwMode="auto">
          <a:xfrm>
            <a:off x="2862585" y="3167063"/>
            <a:ext cx="4133850" cy="769937"/>
            <a:chOff x="1623" y="1995"/>
            <a:chExt cx="2604" cy="485"/>
          </a:xfrm>
        </p:grpSpPr>
        <p:sp>
          <p:nvSpPr>
            <p:cNvPr id="14" name="Rectangle 12"/>
            <p:cNvSpPr>
              <a:spLocks noChangeArrowheads="1"/>
            </p:cNvSpPr>
            <p:nvPr/>
          </p:nvSpPr>
          <p:spPr bwMode="auto">
            <a:xfrm rot="20990024" flipH="1">
              <a:off x="1829" y="2020"/>
              <a:ext cx="203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rPr>
                <a:t>ACK = 1, seq = v, ack= u </a:t>
              </a:r>
              <a:r>
                <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sym typeface="Symbol" panose="05050102010706020507" pitchFamily="18" charset="2"/>
                </a:rPr>
                <a:t> 1</a:t>
              </a:r>
              <a:endPar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sp>
          <p:nvSpPr>
            <p:cNvPr id="15" name="Line 13"/>
            <p:cNvSpPr>
              <a:spLocks noChangeShapeType="1"/>
            </p:cNvSpPr>
            <p:nvPr/>
          </p:nvSpPr>
          <p:spPr bwMode="auto">
            <a:xfrm flipH="1">
              <a:off x="1623" y="1995"/>
              <a:ext cx="2604" cy="485"/>
            </a:xfrm>
            <a:prstGeom prst="line">
              <a:avLst/>
            </a:prstGeom>
            <a:noFill/>
            <a:ln w="3810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grpSp>
      <p:sp>
        <p:nvSpPr>
          <p:cNvPr id="16" name="Line 14"/>
          <p:cNvSpPr>
            <a:spLocks noChangeShapeType="1"/>
          </p:cNvSpPr>
          <p:nvPr/>
        </p:nvSpPr>
        <p:spPr bwMode="auto">
          <a:xfrm>
            <a:off x="2848297" y="4933339"/>
            <a:ext cx="4133850" cy="769937"/>
          </a:xfrm>
          <a:prstGeom prst="line">
            <a:avLst/>
          </a:prstGeom>
          <a:noFill/>
          <a:ln w="3810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sp>
        <p:nvSpPr>
          <p:cNvPr id="17" name="Line 15"/>
          <p:cNvSpPr>
            <a:spLocks noChangeShapeType="1"/>
          </p:cNvSpPr>
          <p:nvPr/>
        </p:nvSpPr>
        <p:spPr bwMode="auto">
          <a:xfrm flipH="1">
            <a:off x="2827660" y="4103688"/>
            <a:ext cx="4133850" cy="769937"/>
          </a:xfrm>
          <a:prstGeom prst="line">
            <a:avLst/>
          </a:prstGeom>
          <a:noFill/>
          <a:ln w="3810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sp>
        <p:nvSpPr>
          <p:cNvPr id="18" name="Rectangle 16"/>
          <p:cNvSpPr>
            <a:spLocks noChangeArrowheads="1"/>
          </p:cNvSpPr>
          <p:nvPr/>
        </p:nvSpPr>
        <p:spPr bwMode="auto">
          <a:xfrm rot="20943314" flipH="1">
            <a:off x="2958310" y="4086198"/>
            <a:ext cx="416941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rPr>
              <a:t>FIN = 1, ACK = 1, seq = w, ack= u </a:t>
            </a:r>
            <a:r>
              <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sym typeface="Symbol" panose="05050102010706020507" pitchFamily="18" charset="2"/>
              </a:rPr>
              <a:t> 1</a:t>
            </a:r>
            <a:endPar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sp>
        <p:nvSpPr>
          <p:cNvPr id="19" name="Rectangle 17"/>
          <p:cNvSpPr>
            <a:spLocks noChangeArrowheads="1"/>
          </p:cNvSpPr>
          <p:nvPr/>
        </p:nvSpPr>
        <p:spPr bwMode="auto">
          <a:xfrm>
            <a:off x="1892622" y="1611313"/>
            <a:ext cx="954088" cy="673100"/>
          </a:xfrm>
          <a:prstGeom prst="rect">
            <a:avLst/>
          </a:prstGeom>
          <a:solidFill>
            <a:srgbClr val="CCFF99"/>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sp>
        <p:nvSpPr>
          <p:cNvPr id="20" name="Rectangle 18"/>
          <p:cNvSpPr>
            <a:spLocks noChangeArrowheads="1"/>
          </p:cNvSpPr>
          <p:nvPr/>
        </p:nvSpPr>
        <p:spPr bwMode="auto">
          <a:xfrm>
            <a:off x="1892622" y="2368550"/>
            <a:ext cx="954088" cy="1554163"/>
          </a:xfrm>
          <a:prstGeom prst="rect">
            <a:avLst/>
          </a:prstGeom>
          <a:solidFill>
            <a:srgbClr val="FFCCFF"/>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sp>
        <p:nvSpPr>
          <p:cNvPr id="21" name="Rectangle 19"/>
          <p:cNvSpPr>
            <a:spLocks noChangeArrowheads="1"/>
          </p:cNvSpPr>
          <p:nvPr/>
        </p:nvSpPr>
        <p:spPr bwMode="auto">
          <a:xfrm>
            <a:off x="6978972" y="1611313"/>
            <a:ext cx="955675" cy="1479550"/>
          </a:xfrm>
          <a:prstGeom prst="rect">
            <a:avLst/>
          </a:prstGeom>
          <a:solidFill>
            <a:srgbClr val="CCFF99"/>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grpSp>
        <p:nvGrpSpPr>
          <p:cNvPr id="22" name="Group 20"/>
          <p:cNvGrpSpPr/>
          <p:nvPr/>
        </p:nvGrpSpPr>
        <p:grpSpPr bwMode="auto">
          <a:xfrm>
            <a:off x="1794197" y="1528763"/>
            <a:ext cx="6278563" cy="82550"/>
            <a:chOff x="1020" y="481"/>
            <a:chExt cx="4037" cy="46"/>
          </a:xfrm>
        </p:grpSpPr>
        <p:sp>
          <p:nvSpPr>
            <p:cNvPr id="23" name="Line 21"/>
            <p:cNvSpPr>
              <a:spLocks noChangeShapeType="1"/>
            </p:cNvSpPr>
            <p:nvPr/>
          </p:nvSpPr>
          <p:spPr bwMode="auto">
            <a:xfrm>
              <a:off x="1020" y="527"/>
              <a:ext cx="4037" cy="0"/>
            </a:xfrm>
            <a:prstGeom prst="line">
              <a:avLst/>
            </a:prstGeom>
            <a:noFill/>
            <a:ln w="12700">
              <a:solidFill>
                <a:srgbClr val="3333CC"/>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sp>
          <p:nvSpPr>
            <p:cNvPr id="24" name="Line 22"/>
            <p:cNvSpPr>
              <a:spLocks noChangeShapeType="1"/>
            </p:cNvSpPr>
            <p:nvPr/>
          </p:nvSpPr>
          <p:spPr bwMode="auto">
            <a:xfrm>
              <a:off x="1020" y="481"/>
              <a:ext cx="4037" cy="0"/>
            </a:xfrm>
            <a:prstGeom prst="line">
              <a:avLst/>
            </a:prstGeom>
            <a:noFill/>
            <a:ln w="12700">
              <a:solidFill>
                <a:srgbClr val="3333CC"/>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grpSp>
      <p:sp>
        <p:nvSpPr>
          <p:cNvPr id="25" name="Rectangle 23"/>
          <p:cNvSpPr>
            <a:spLocks noChangeArrowheads="1"/>
          </p:cNvSpPr>
          <p:nvPr/>
        </p:nvSpPr>
        <p:spPr bwMode="auto">
          <a:xfrm>
            <a:off x="1865635" y="2703513"/>
            <a:ext cx="977833"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rPr>
              <a:t>FIN-</a:t>
            </a:r>
            <a:endPar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endParaRPr>
          </a:p>
          <a:p>
            <a:pPr marL="0" marR="0" lvl="0" indent="0"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rPr>
              <a:t>WAIT-1</a:t>
            </a:r>
            <a:endPar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sp>
        <p:nvSpPr>
          <p:cNvPr id="26" name="Rectangle 24"/>
          <p:cNvSpPr>
            <a:spLocks noChangeArrowheads="1"/>
          </p:cNvSpPr>
          <p:nvPr/>
        </p:nvSpPr>
        <p:spPr bwMode="auto">
          <a:xfrm>
            <a:off x="6978972" y="3178175"/>
            <a:ext cx="955675" cy="877888"/>
          </a:xfrm>
          <a:prstGeom prst="rect">
            <a:avLst/>
          </a:prstGeom>
          <a:solidFill>
            <a:srgbClr val="FF66FF"/>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sp>
        <p:nvSpPr>
          <p:cNvPr id="27" name="Rectangle 25"/>
          <p:cNvSpPr>
            <a:spLocks noChangeArrowheads="1"/>
          </p:cNvSpPr>
          <p:nvPr/>
        </p:nvSpPr>
        <p:spPr bwMode="auto">
          <a:xfrm>
            <a:off x="6920235" y="3290888"/>
            <a:ext cx="1054777"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rPr>
              <a:t>CLOSE-</a:t>
            </a:r>
            <a:endPar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endParaRPr>
          </a:p>
          <a:p>
            <a:pPr marL="0" marR="0" lvl="0" indent="0"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rPr>
              <a:t>WAIT</a:t>
            </a:r>
            <a:endPar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sp>
        <p:nvSpPr>
          <p:cNvPr id="28" name="Rectangle 26"/>
          <p:cNvSpPr>
            <a:spLocks noChangeArrowheads="1"/>
          </p:cNvSpPr>
          <p:nvPr/>
        </p:nvSpPr>
        <p:spPr bwMode="auto">
          <a:xfrm>
            <a:off x="1892622" y="3995738"/>
            <a:ext cx="954088" cy="871537"/>
          </a:xfrm>
          <a:prstGeom prst="rect">
            <a:avLst/>
          </a:prstGeom>
          <a:solidFill>
            <a:srgbClr val="CCCC00"/>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sp>
        <p:nvSpPr>
          <p:cNvPr id="29" name="Rectangle 27"/>
          <p:cNvSpPr>
            <a:spLocks noChangeArrowheads="1"/>
          </p:cNvSpPr>
          <p:nvPr/>
        </p:nvSpPr>
        <p:spPr bwMode="auto">
          <a:xfrm>
            <a:off x="1865635" y="4049713"/>
            <a:ext cx="977833"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rPr>
              <a:t>FIN-</a:t>
            </a:r>
            <a:endPar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endParaRPr>
          </a:p>
          <a:p>
            <a:pPr marL="0" marR="0" lvl="0" indent="0"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rPr>
              <a:t>WAIT-2</a:t>
            </a:r>
            <a:endPar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sp>
        <p:nvSpPr>
          <p:cNvPr id="30" name="Rectangle 28"/>
          <p:cNvSpPr>
            <a:spLocks noChangeArrowheads="1"/>
          </p:cNvSpPr>
          <p:nvPr/>
        </p:nvSpPr>
        <p:spPr bwMode="auto">
          <a:xfrm>
            <a:off x="6978972" y="4135438"/>
            <a:ext cx="955675" cy="1482725"/>
          </a:xfrm>
          <a:prstGeom prst="rect">
            <a:avLst/>
          </a:prstGeom>
          <a:solidFill>
            <a:srgbClr val="00FFFF"/>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sp>
        <p:nvSpPr>
          <p:cNvPr id="31" name="Rectangle 29"/>
          <p:cNvSpPr>
            <a:spLocks noChangeArrowheads="1"/>
          </p:cNvSpPr>
          <p:nvPr/>
        </p:nvSpPr>
        <p:spPr bwMode="auto">
          <a:xfrm>
            <a:off x="7007547" y="4556125"/>
            <a:ext cx="862417"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rPr>
              <a:t>LAST-</a:t>
            </a:r>
            <a:endPar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endParaRPr>
          </a:p>
          <a:p>
            <a:pPr marL="0" marR="0" lvl="0" indent="0"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rPr>
              <a:t>ACK</a:t>
            </a:r>
            <a:endPar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grpSp>
        <p:nvGrpSpPr>
          <p:cNvPr id="32" name="Group 30"/>
          <p:cNvGrpSpPr/>
          <p:nvPr/>
        </p:nvGrpSpPr>
        <p:grpSpPr bwMode="auto">
          <a:xfrm>
            <a:off x="681360" y="4921068"/>
            <a:ext cx="2165350" cy="1268412"/>
            <a:chOff x="249" y="3081"/>
            <a:chExt cx="1364" cy="799"/>
          </a:xfrm>
        </p:grpSpPr>
        <p:sp>
          <p:nvSpPr>
            <p:cNvPr id="33" name="Rectangle 31"/>
            <p:cNvSpPr>
              <a:spLocks noChangeArrowheads="1"/>
            </p:cNvSpPr>
            <p:nvPr/>
          </p:nvSpPr>
          <p:spPr bwMode="auto">
            <a:xfrm>
              <a:off x="249" y="3081"/>
              <a:ext cx="8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rPr>
                <a:t>等待 </a:t>
              </a:r>
              <a:r>
                <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rPr>
                <a:t>2MSL</a:t>
              </a:r>
              <a:endPar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sp>
          <p:nvSpPr>
            <p:cNvPr id="34" name="Rectangle 32"/>
            <p:cNvSpPr>
              <a:spLocks noChangeArrowheads="1"/>
            </p:cNvSpPr>
            <p:nvPr/>
          </p:nvSpPr>
          <p:spPr bwMode="auto">
            <a:xfrm>
              <a:off x="1012" y="3097"/>
              <a:ext cx="601" cy="779"/>
            </a:xfrm>
            <a:prstGeom prst="rect">
              <a:avLst/>
            </a:prstGeom>
            <a:solidFill>
              <a:srgbClr val="FFFF99"/>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sp>
          <p:nvSpPr>
            <p:cNvPr id="35" name="Rectangle 33"/>
            <p:cNvSpPr>
              <a:spLocks noChangeArrowheads="1"/>
            </p:cNvSpPr>
            <p:nvPr/>
          </p:nvSpPr>
          <p:spPr bwMode="auto">
            <a:xfrm>
              <a:off x="1039" y="3292"/>
              <a:ext cx="511"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rPr>
                <a:t>TIME-</a:t>
              </a:r>
              <a:endPar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endParaRPr>
            </a:p>
            <a:p>
              <a:pPr marL="0" marR="0" lvl="0" indent="0"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rPr>
                <a:t>WAIT</a:t>
              </a:r>
              <a:endPar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sp>
          <p:nvSpPr>
            <p:cNvPr id="36" name="Freeform 34"/>
            <p:cNvSpPr/>
            <p:nvPr/>
          </p:nvSpPr>
          <p:spPr bwMode="auto">
            <a:xfrm>
              <a:off x="255" y="3081"/>
              <a:ext cx="749" cy="799"/>
            </a:xfrm>
            <a:custGeom>
              <a:avLst/>
              <a:gdLst>
                <a:gd name="T0" fmla="*/ 749 w 635"/>
                <a:gd name="T1" fmla="*/ 0 h 499"/>
                <a:gd name="T2" fmla="*/ 0 w 635"/>
                <a:gd name="T3" fmla="*/ 0 h 499"/>
                <a:gd name="T4" fmla="*/ 0 w 635"/>
                <a:gd name="T5" fmla="*/ 799 h 499"/>
                <a:gd name="T6" fmla="*/ 749 w 635"/>
                <a:gd name="T7" fmla="*/ 799 h 49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5" h="499">
                  <a:moveTo>
                    <a:pt x="635" y="0"/>
                  </a:moveTo>
                  <a:lnTo>
                    <a:pt x="0" y="0"/>
                  </a:lnTo>
                  <a:lnTo>
                    <a:pt x="0" y="499"/>
                  </a:lnTo>
                  <a:lnTo>
                    <a:pt x="635" y="499"/>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sp>
          <p:nvSpPr>
            <p:cNvPr id="37" name="Text Box 35"/>
            <p:cNvSpPr txBox="1">
              <a:spLocks noChangeArrowheads="1"/>
            </p:cNvSpPr>
            <p:nvPr/>
          </p:nvSpPr>
          <p:spPr bwMode="auto">
            <a:xfrm>
              <a:off x="476" y="3208"/>
              <a:ext cx="373" cy="4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3600" i="0" u="none" strike="noStrike" kern="0" cap="none" spc="0" normalizeH="0" baseline="0" noProof="0">
                  <a:ln>
                    <a:noFill/>
                  </a:ln>
                  <a:solidFill>
                    <a:srgbClr val="3333CC"/>
                  </a:solidFill>
                  <a:effectLst/>
                  <a:uLnTx/>
                  <a:uFillTx/>
                  <a:latin typeface="+mn-lt"/>
                  <a:ea typeface="黑体" panose="02010609060101010101" pitchFamily="2" charset="-122"/>
                  <a:sym typeface="Wingdings" panose="05000000000000000000" pitchFamily="2" charset="2"/>
                </a:rPr>
                <a:t></a:t>
              </a:r>
              <a:endParaRPr kumimoji="0" lang="en-US" altLang="zh-CN" sz="3600" i="0" u="none" strike="noStrike" kern="0" cap="none" spc="0" normalizeH="0" baseline="0" noProof="0">
                <a:ln>
                  <a:noFill/>
                </a:ln>
                <a:solidFill>
                  <a:srgbClr val="3333CC"/>
                </a:solidFill>
                <a:effectLst/>
                <a:uLnTx/>
                <a:uFillTx/>
                <a:latin typeface="+mn-lt"/>
                <a:ea typeface="黑体" panose="02010609060101010101" pitchFamily="2" charset="-122"/>
                <a:sym typeface="Wingdings" panose="05000000000000000000" pitchFamily="2" charset="2"/>
              </a:endParaRPr>
            </a:p>
          </p:txBody>
        </p:sp>
      </p:grpSp>
      <p:sp>
        <p:nvSpPr>
          <p:cNvPr id="38" name="Rectangle 36"/>
          <p:cNvSpPr>
            <a:spLocks noChangeArrowheads="1"/>
          </p:cNvSpPr>
          <p:nvPr/>
        </p:nvSpPr>
        <p:spPr bwMode="auto">
          <a:xfrm>
            <a:off x="6978972" y="5708650"/>
            <a:ext cx="955675" cy="528638"/>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grpSp>
        <p:nvGrpSpPr>
          <p:cNvPr id="39" name="Group 37"/>
          <p:cNvGrpSpPr/>
          <p:nvPr/>
        </p:nvGrpSpPr>
        <p:grpSpPr bwMode="auto">
          <a:xfrm>
            <a:off x="784547" y="1257300"/>
            <a:ext cx="1403350" cy="1082675"/>
            <a:chOff x="314" y="792"/>
            <a:chExt cx="884" cy="682"/>
          </a:xfrm>
        </p:grpSpPr>
        <p:sp>
          <p:nvSpPr>
            <p:cNvPr id="40" name="Freeform 38"/>
            <p:cNvSpPr/>
            <p:nvPr/>
          </p:nvSpPr>
          <p:spPr bwMode="auto">
            <a:xfrm>
              <a:off x="349" y="792"/>
              <a:ext cx="849" cy="682"/>
            </a:xfrm>
            <a:custGeom>
              <a:avLst/>
              <a:gdLst>
                <a:gd name="T0" fmla="*/ 849 w 769"/>
                <a:gd name="T1" fmla="*/ 0 h 584"/>
                <a:gd name="T2" fmla="*/ 0 w 769"/>
                <a:gd name="T3" fmla="*/ 11 h 584"/>
                <a:gd name="T4" fmla="*/ 0 w 769"/>
                <a:gd name="T5" fmla="*/ 682 h 584"/>
                <a:gd name="T6" fmla="*/ 666 w 769"/>
                <a:gd name="T7" fmla="*/ 682 h 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9" h="584">
                  <a:moveTo>
                    <a:pt x="769" y="0"/>
                  </a:moveTo>
                  <a:lnTo>
                    <a:pt x="0" y="9"/>
                  </a:lnTo>
                  <a:lnTo>
                    <a:pt x="0" y="584"/>
                  </a:lnTo>
                  <a:lnTo>
                    <a:pt x="603" y="584"/>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sp>
          <p:nvSpPr>
            <p:cNvPr id="41" name="Rectangle 39"/>
            <p:cNvSpPr>
              <a:spLocks noChangeArrowheads="1"/>
            </p:cNvSpPr>
            <p:nvPr/>
          </p:nvSpPr>
          <p:spPr bwMode="auto">
            <a:xfrm>
              <a:off x="314" y="1227"/>
              <a:ext cx="7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rPr>
                <a:t>主动关闭</a:t>
              </a:r>
              <a:endPar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grpSp>
      <p:sp>
        <p:nvSpPr>
          <p:cNvPr id="42" name="Freeform 40"/>
          <p:cNvSpPr/>
          <p:nvPr/>
        </p:nvSpPr>
        <p:spPr bwMode="auto">
          <a:xfrm>
            <a:off x="7698110" y="1190625"/>
            <a:ext cx="1408112" cy="2905125"/>
          </a:xfrm>
          <a:custGeom>
            <a:avLst/>
            <a:gdLst>
              <a:gd name="T0" fmla="*/ 0 w 868"/>
              <a:gd name="T1" fmla="*/ 0 h 1493"/>
              <a:gd name="T2" fmla="*/ 1408112 w 868"/>
              <a:gd name="T3" fmla="*/ 13621 h 1493"/>
              <a:gd name="T4" fmla="*/ 1408112 w 868"/>
              <a:gd name="T5" fmla="*/ 2905125 h 1493"/>
              <a:gd name="T6" fmla="*/ 201159 w 868"/>
              <a:gd name="T7" fmla="*/ 2905125 h 14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8" h="1493">
                <a:moveTo>
                  <a:pt x="0" y="0"/>
                </a:moveTo>
                <a:lnTo>
                  <a:pt x="868" y="7"/>
                </a:lnTo>
                <a:lnTo>
                  <a:pt x="868" y="1493"/>
                </a:lnTo>
                <a:lnTo>
                  <a:pt x="124" y="1493"/>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sp>
        <p:nvSpPr>
          <p:cNvPr id="43" name="Rectangle 41"/>
          <p:cNvSpPr>
            <a:spLocks noChangeArrowheads="1"/>
          </p:cNvSpPr>
          <p:nvPr/>
        </p:nvSpPr>
        <p:spPr bwMode="auto">
          <a:xfrm>
            <a:off x="7993385" y="3660775"/>
            <a:ext cx="111248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rPr>
              <a:t>被动关闭</a:t>
            </a:r>
            <a:endPar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sp>
        <p:nvSpPr>
          <p:cNvPr id="44" name="Rectangle 42"/>
          <p:cNvSpPr>
            <a:spLocks noChangeArrowheads="1"/>
          </p:cNvSpPr>
          <p:nvPr/>
        </p:nvSpPr>
        <p:spPr bwMode="auto">
          <a:xfrm>
            <a:off x="4416747" y="1778000"/>
            <a:ext cx="1215077" cy="397545"/>
          </a:xfrm>
          <a:prstGeom prst="rect">
            <a:avLst/>
          </a:prstGeom>
          <a:solidFill>
            <a:srgbClr val="CCECFF"/>
          </a:solidFill>
          <a:ln w="38100" cmpd="dbl" algn="ctr">
            <a:solidFill>
              <a:srgbClr val="3333CC"/>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2000" b="1" i="0" u="none" strike="noStrike" kern="0" cap="none" spc="0" normalizeH="0" baseline="0" noProof="0">
                <a:ln>
                  <a:noFill/>
                </a:ln>
                <a:solidFill>
                  <a:srgbClr val="3333CC"/>
                </a:solidFill>
                <a:effectLst/>
                <a:uLnTx/>
                <a:uFillTx/>
                <a:latin typeface="+mn-lt"/>
                <a:ea typeface="黑体" panose="02010609060101010101" pitchFamily="2" charset="-122"/>
              </a:rPr>
              <a:t>数据传送</a:t>
            </a:r>
            <a:endParaRPr kumimoji="0" lang="zh-CN" altLang="en-US" sz="20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grpSp>
        <p:nvGrpSpPr>
          <p:cNvPr id="45" name="Group 43"/>
          <p:cNvGrpSpPr/>
          <p:nvPr/>
        </p:nvGrpSpPr>
        <p:grpSpPr bwMode="auto">
          <a:xfrm>
            <a:off x="7739385" y="1376363"/>
            <a:ext cx="1206500" cy="1789112"/>
            <a:chOff x="4695" y="867"/>
            <a:chExt cx="760" cy="1127"/>
          </a:xfrm>
        </p:grpSpPr>
        <p:sp>
          <p:nvSpPr>
            <p:cNvPr id="46" name="Freeform 44"/>
            <p:cNvSpPr/>
            <p:nvPr/>
          </p:nvSpPr>
          <p:spPr bwMode="auto">
            <a:xfrm>
              <a:off x="4695" y="867"/>
              <a:ext cx="361" cy="1127"/>
            </a:xfrm>
            <a:custGeom>
              <a:avLst/>
              <a:gdLst>
                <a:gd name="T0" fmla="*/ 80 w 451"/>
                <a:gd name="T1" fmla="*/ 1127 h 965"/>
                <a:gd name="T2" fmla="*/ 269 w 451"/>
                <a:gd name="T3" fmla="*/ 1044 h 965"/>
                <a:gd name="T4" fmla="*/ 341 w 451"/>
                <a:gd name="T5" fmla="*/ 827 h 965"/>
                <a:gd name="T6" fmla="*/ 361 w 451"/>
                <a:gd name="T7" fmla="*/ 487 h 965"/>
                <a:gd name="T8" fmla="*/ 341 w 451"/>
                <a:gd name="T9" fmla="*/ 242 h 965"/>
                <a:gd name="T10" fmla="*/ 269 w 451"/>
                <a:gd name="T11" fmla="*/ 84 h 965"/>
                <a:gd name="T12" fmla="*/ 0 w 451"/>
                <a:gd name="T13" fmla="*/ 0 h 9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anose="02010609060101010101" pitchFamily="2" charset="-122"/>
              </a:endParaRPr>
            </a:p>
          </p:txBody>
        </p:sp>
        <p:sp>
          <p:nvSpPr>
            <p:cNvPr id="47" name="Rectangle 45"/>
            <p:cNvSpPr>
              <a:spLocks noChangeArrowheads="1"/>
            </p:cNvSpPr>
            <p:nvPr/>
          </p:nvSpPr>
          <p:spPr bwMode="auto">
            <a:xfrm>
              <a:off x="5047" y="1120"/>
              <a:ext cx="408" cy="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rPr>
                <a:t>通知</a:t>
              </a:r>
              <a:endPar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endParaRPr>
            </a:p>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rPr>
                <a:t>应用</a:t>
              </a:r>
              <a:endPar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endParaRPr>
            </a:p>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rPr>
                <a:t>进程</a:t>
              </a:r>
              <a:endPar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grpSp>
      <p:sp>
        <p:nvSpPr>
          <p:cNvPr id="48" name="Rectangle 46"/>
          <p:cNvSpPr>
            <a:spLocks noChangeArrowheads="1"/>
          </p:cNvSpPr>
          <p:nvPr/>
        </p:nvSpPr>
        <p:spPr bwMode="auto">
          <a:xfrm>
            <a:off x="1873572" y="1622425"/>
            <a:ext cx="1041953"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rPr>
              <a:t>ESTAB-</a:t>
            </a:r>
            <a:endPar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endParaRPr>
          </a:p>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rPr>
              <a:t>LISHED</a:t>
            </a:r>
            <a:endPar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sp>
        <p:nvSpPr>
          <p:cNvPr id="49" name="Rectangle 47"/>
          <p:cNvSpPr>
            <a:spLocks noChangeArrowheads="1"/>
          </p:cNvSpPr>
          <p:nvPr/>
        </p:nvSpPr>
        <p:spPr bwMode="auto">
          <a:xfrm>
            <a:off x="6959922" y="2058988"/>
            <a:ext cx="1041953"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rPr>
              <a:t>ESTAB-</a:t>
            </a:r>
            <a:endPar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endParaRPr>
          </a:p>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rPr>
              <a:t>LISHED</a:t>
            </a:r>
            <a:endPar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pic>
        <p:nvPicPr>
          <p:cNvPr id="50" name="Picture 48"/>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118047" y="969963"/>
            <a:ext cx="5048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 name="Picture 4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204397" y="969963"/>
            <a:ext cx="5048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 name="Rectangle 50"/>
          <p:cNvSpPr>
            <a:spLocks noChangeArrowheads="1"/>
          </p:cNvSpPr>
          <p:nvPr/>
        </p:nvSpPr>
        <p:spPr bwMode="auto">
          <a:xfrm>
            <a:off x="2508572" y="938213"/>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rPr>
              <a:t>A</a:t>
            </a:r>
            <a:endPar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sp>
        <p:nvSpPr>
          <p:cNvPr id="53" name="Rectangle 51"/>
          <p:cNvSpPr>
            <a:spLocks noChangeArrowheads="1"/>
          </p:cNvSpPr>
          <p:nvPr/>
        </p:nvSpPr>
        <p:spPr bwMode="auto">
          <a:xfrm>
            <a:off x="7009135" y="938213"/>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rPr>
              <a:t>B</a:t>
            </a:r>
            <a:endParaRPr kumimoji="0" lang="en-US" altLang="zh-CN" sz="18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sp>
        <p:nvSpPr>
          <p:cNvPr id="54" name="Rectangle 52"/>
          <p:cNvSpPr>
            <a:spLocks noChangeArrowheads="1"/>
          </p:cNvSpPr>
          <p:nvPr/>
        </p:nvSpPr>
        <p:spPr bwMode="auto">
          <a:xfrm>
            <a:off x="2052960" y="647700"/>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rPr>
              <a:t>客户</a:t>
            </a:r>
            <a:endPar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sp>
        <p:nvSpPr>
          <p:cNvPr id="55" name="Rectangle 53"/>
          <p:cNvSpPr>
            <a:spLocks noChangeArrowheads="1"/>
          </p:cNvSpPr>
          <p:nvPr/>
        </p:nvSpPr>
        <p:spPr bwMode="auto">
          <a:xfrm>
            <a:off x="7020247" y="647700"/>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rPr>
              <a:t>服务器</a:t>
            </a:r>
            <a:endParaRPr kumimoji="0" lang="zh-CN" altLang="en-US" sz="18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sp>
        <p:nvSpPr>
          <p:cNvPr id="56" name="Rectangle 54"/>
          <p:cNvSpPr>
            <a:spLocks noChangeArrowheads="1"/>
          </p:cNvSpPr>
          <p:nvPr/>
        </p:nvSpPr>
        <p:spPr bwMode="auto">
          <a:xfrm rot="-628888">
            <a:off x="4588671" y="3629484"/>
            <a:ext cx="1215077" cy="397545"/>
          </a:xfrm>
          <a:prstGeom prst="rect">
            <a:avLst/>
          </a:prstGeom>
          <a:solidFill>
            <a:srgbClr val="CCECFF"/>
          </a:solidFill>
          <a:ln w="38100" cmpd="dbl" algn="ctr">
            <a:solidFill>
              <a:srgbClr val="3333CC"/>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2000" b="1" i="0" u="none" strike="noStrike" kern="0" cap="none" spc="0" normalizeH="0" baseline="0" noProof="0">
                <a:ln>
                  <a:noFill/>
                </a:ln>
                <a:solidFill>
                  <a:srgbClr val="3333CC"/>
                </a:solidFill>
                <a:effectLst/>
                <a:uLnTx/>
                <a:uFillTx/>
                <a:latin typeface="+mn-lt"/>
                <a:ea typeface="黑体" panose="02010609060101010101" pitchFamily="2" charset="-122"/>
              </a:rPr>
              <a:t>数据传送</a:t>
            </a:r>
            <a:endParaRPr kumimoji="0" lang="zh-CN" altLang="en-US" sz="2000" b="1" i="0" u="none" strike="noStrike" kern="0" cap="none" spc="0" normalizeH="0" baseline="0" noProof="0">
              <a:ln>
                <a:noFill/>
              </a:ln>
              <a:solidFill>
                <a:srgbClr val="3333CC"/>
              </a:solidFill>
              <a:effectLst/>
              <a:uLnTx/>
              <a:uFillTx/>
              <a:latin typeface="+mn-lt"/>
              <a:ea typeface="黑体" panose="02010609060101010101" pitchFamily="2" charset="-122"/>
            </a:endParaRPr>
          </a:p>
        </p:txBody>
      </p:sp>
      <p:sp>
        <p:nvSpPr>
          <p:cNvPr id="57" name="Text Box 55"/>
          <p:cNvSpPr txBox="1">
            <a:spLocks noChangeArrowheads="1"/>
          </p:cNvSpPr>
          <p:nvPr/>
        </p:nvSpPr>
        <p:spPr bwMode="auto">
          <a:xfrm>
            <a:off x="6931347" y="5803900"/>
            <a:ext cx="971550" cy="336550"/>
          </a:xfrm>
          <a:prstGeom prst="rect">
            <a:avLst/>
          </a:prstGeom>
          <a:noFill/>
          <a:ln>
            <a:noFill/>
          </a:ln>
          <a:effectLst/>
          <a:extLst>
            <a:ext uri="{909E8E84-426E-40DD-AFC4-6F175D3DCCD1}">
              <a14:hiddenFill xmlns:a14="http://schemas.microsoft.com/office/drawing/2010/main">
                <a:solidFill>
                  <a:srgbClr val="6633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a:r>
              <a:rPr lang="en-US" altLang="zh-CN" sz="1800">
                <a:solidFill>
                  <a:srgbClr val="FFFF99"/>
                </a:solidFill>
                <a:latin typeface="+mn-lt"/>
                <a:ea typeface="黑体" panose="02010609060101010101" pitchFamily="2" charset="-122"/>
              </a:rPr>
              <a:t>CLOSED</a:t>
            </a:r>
            <a:endParaRPr lang="en-US" altLang="zh-CN" sz="1800">
              <a:solidFill>
                <a:srgbClr val="FFFF99"/>
              </a:solidFill>
              <a:latin typeface="+mn-lt"/>
              <a:ea typeface="黑体" panose="02010609060101010101" pitchFamily="2" charset="-122"/>
            </a:endParaRPr>
          </a:p>
        </p:txBody>
      </p:sp>
      <p:sp>
        <p:nvSpPr>
          <p:cNvPr id="58" name="Text Box 56"/>
          <p:cNvSpPr txBox="1">
            <a:spLocks noChangeArrowheads="1"/>
          </p:cNvSpPr>
          <p:nvPr/>
        </p:nvSpPr>
        <p:spPr bwMode="auto">
          <a:xfrm>
            <a:off x="2986410" y="115888"/>
            <a:ext cx="39655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a:ln>
                  <a:noFill/>
                </a:ln>
                <a:solidFill>
                  <a:srgbClr val="3333CC"/>
                </a:solidFill>
                <a:effectLst/>
                <a:uLnTx/>
                <a:uFillTx/>
                <a:latin typeface="Arial" panose="020B0604020202020204" pitchFamily="34" charset="0"/>
                <a:ea typeface="黑体" panose="02010609060101010101" pitchFamily="2" charset="-122"/>
              </a:rPr>
              <a:t>5.9.2   TCP </a:t>
            </a:r>
            <a:r>
              <a:rPr kumimoji="0" lang="zh-CN" altLang="en-US" sz="2800" b="1" i="0" u="none" strike="noStrike" kern="0" cap="none" spc="0" normalizeH="0" baseline="0" noProof="0">
                <a:ln>
                  <a:noFill/>
                </a:ln>
                <a:solidFill>
                  <a:srgbClr val="3333CC"/>
                </a:solidFill>
                <a:effectLst/>
                <a:uLnTx/>
                <a:uFillTx/>
                <a:latin typeface="Arial" panose="020B0604020202020204" pitchFamily="34" charset="0"/>
                <a:ea typeface="黑体" panose="02010609060101010101" pitchFamily="2" charset="-122"/>
              </a:rPr>
              <a:t>的连接释放 </a:t>
            </a:r>
            <a:endParaRPr kumimoji="0" lang="zh-CN" altLang="en-US" sz="2800" b="1" i="0" u="none" strike="noStrike" kern="0" cap="none" spc="0" normalizeH="0" baseline="0" noProof="0">
              <a:ln>
                <a:noFill/>
              </a:ln>
              <a:solidFill>
                <a:srgbClr val="3333CC"/>
              </a:solidFill>
              <a:effectLst/>
              <a:uLnTx/>
              <a:uFillTx/>
              <a:latin typeface="Arial" panose="020B0604020202020204" pitchFamily="34" charset="0"/>
              <a:ea typeface="黑体" panose="02010609060101010101" pitchFamily="2" charset="-122"/>
            </a:endParaRPr>
          </a:p>
        </p:txBody>
      </p:sp>
      <p:sp>
        <p:nvSpPr>
          <p:cNvPr id="59" name="Text Box 57"/>
          <p:cNvSpPr txBox="1">
            <a:spLocks noChangeArrowheads="1"/>
          </p:cNvSpPr>
          <p:nvPr/>
        </p:nvSpPr>
        <p:spPr bwMode="auto">
          <a:xfrm>
            <a:off x="970285" y="92075"/>
            <a:ext cx="7962900" cy="528638"/>
          </a:xfrm>
          <a:prstGeom prst="rect">
            <a:avLst/>
          </a:prstGeom>
          <a:solidFill>
            <a:srgbClr val="FFFF99"/>
          </a:solidFill>
          <a:ln w="9525">
            <a:solidFill>
              <a:srgbClr val="3333CC"/>
            </a:solidFill>
            <a:miter lim="800000"/>
          </a:ln>
          <a:effectLst>
            <a:outerShdw dist="35921" dir="2700000" algn="ctr" rotWithShape="0">
              <a:srgbClr val="1C1C1C"/>
            </a:outerShdw>
          </a:effec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a:ln>
                  <a:noFill/>
                </a:ln>
                <a:solidFill>
                  <a:srgbClr val="3333CC"/>
                </a:solidFill>
                <a:effectLst/>
                <a:uLnTx/>
                <a:uFillTx/>
                <a:latin typeface="Arial" panose="020B0604020202020204" pitchFamily="34" charset="0"/>
                <a:ea typeface="黑体" panose="02010609060101010101" pitchFamily="2" charset="-122"/>
              </a:rPr>
              <a:t>TCP </a:t>
            </a:r>
            <a:r>
              <a:rPr kumimoji="0" lang="zh-CN" altLang="en-US" sz="2800" b="1" i="0" u="none" strike="noStrike" kern="0" cap="none" spc="0" normalizeH="0" baseline="0" noProof="0" dirty="0">
                <a:ln>
                  <a:noFill/>
                </a:ln>
                <a:solidFill>
                  <a:srgbClr val="3333CC"/>
                </a:solidFill>
                <a:effectLst/>
                <a:uLnTx/>
                <a:uFillTx/>
                <a:latin typeface="Arial" panose="020B0604020202020204" pitchFamily="34" charset="0"/>
                <a:ea typeface="黑体" panose="02010609060101010101" pitchFamily="2" charset="-122"/>
              </a:rPr>
              <a:t>连接必须经过时间 </a:t>
            </a:r>
            <a:r>
              <a:rPr kumimoji="0" lang="en-US" altLang="zh-CN" sz="2800" b="1" i="0" u="none" strike="noStrike" kern="0" cap="none" spc="0" normalizeH="0" baseline="0" noProof="0" dirty="0">
                <a:ln>
                  <a:noFill/>
                </a:ln>
                <a:solidFill>
                  <a:srgbClr val="3333CC"/>
                </a:solidFill>
                <a:effectLst/>
                <a:uLnTx/>
                <a:uFillTx/>
                <a:latin typeface="Arial" panose="020B0604020202020204" pitchFamily="34" charset="0"/>
                <a:ea typeface="黑体" panose="02010609060101010101" pitchFamily="2" charset="-122"/>
              </a:rPr>
              <a:t>2MSL </a:t>
            </a:r>
            <a:r>
              <a:rPr kumimoji="0" lang="zh-CN" altLang="en-US" sz="2800" b="1" i="0" u="none" strike="noStrike" kern="0" cap="none" spc="0" normalizeH="0" baseline="0" noProof="0" dirty="0">
                <a:ln>
                  <a:noFill/>
                </a:ln>
                <a:solidFill>
                  <a:srgbClr val="3333CC"/>
                </a:solidFill>
                <a:effectLst/>
                <a:uLnTx/>
                <a:uFillTx/>
                <a:latin typeface="Arial" panose="020B0604020202020204" pitchFamily="34" charset="0"/>
                <a:ea typeface="黑体" panose="02010609060101010101" pitchFamily="2" charset="-122"/>
              </a:rPr>
              <a:t>后才真正释放掉。 </a:t>
            </a:r>
            <a:endParaRPr kumimoji="0" lang="zh-CN" altLang="en-US" sz="2800" b="1" i="0" u="none" strike="noStrike" kern="0" cap="none" spc="0" normalizeH="0" baseline="0" noProof="0" dirty="0">
              <a:ln>
                <a:noFill/>
              </a:ln>
              <a:solidFill>
                <a:srgbClr val="3333CC"/>
              </a:solidFill>
              <a:effectLst/>
              <a:uLnTx/>
              <a:uFillTx/>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32"/>
                                        </p:tgtEl>
                                        <p:attrNameLst>
                                          <p:attrName>style.visibility</p:attrName>
                                        </p:attrNameLst>
                                      </p:cBhvr>
                                      <p:to>
                                        <p:strVal val="visible"/>
                                      </p:to>
                                    </p:set>
                                    <p:animEffect transition="in" filter="wipe(up)">
                                      <p:cBhvr>
                                        <p:cTn id="7" dur="1000"/>
                                        <p:tgtEl>
                                          <p:spTgt spid="32"/>
                                        </p:tgtEl>
                                      </p:cBhvr>
                                    </p:animEffect>
                                  </p:childTnLst>
                                </p:cTn>
                              </p:par>
                            </p:childTnLst>
                          </p:cTn>
                        </p:par>
                        <p:par>
                          <p:cTn id="8" fill="hold">
                            <p:stCondLst>
                              <p:cond delay="1500"/>
                            </p:stCondLst>
                            <p:childTnLst>
                              <p:par>
                                <p:cTn id="9" presetID="22" presetClass="entr" presetSubtype="1" fill="hold" nodeType="afterEffect">
                                  <p:stCondLst>
                                    <p:cond delay="50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70" name="Rectangle 2"/>
          <p:cNvSpPr>
            <a:spLocks noGrp="1" noChangeArrowheads="1"/>
          </p:cNvSpPr>
          <p:nvPr>
            <p:ph type="title"/>
          </p:nvPr>
        </p:nvSpPr>
        <p:spPr/>
        <p:txBody>
          <a:bodyPr/>
          <a:lstStyle/>
          <a:p>
            <a:pPr algn="ctr"/>
            <a:r>
              <a:rPr lang="en-US" altLang="zh-CN"/>
              <a:t>A </a:t>
            </a:r>
            <a:r>
              <a:rPr lang="zh-CN" altLang="en-US"/>
              <a:t>必须等待 </a:t>
            </a:r>
            <a:r>
              <a:rPr lang="en-US" altLang="zh-CN"/>
              <a:t>2MSL </a:t>
            </a:r>
            <a:r>
              <a:rPr lang="zh-CN" altLang="en-US"/>
              <a:t>的时间</a:t>
            </a:r>
            <a:endParaRPr lang="zh-CN" altLang="en-US"/>
          </a:p>
        </p:txBody>
      </p:sp>
      <p:sp>
        <p:nvSpPr>
          <p:cNvPr id="800771" name="Rectangle 3"/>
          <p:cNvSpPr>
            <a:spLocks noGrp="1" noChangeArrowheads="1"/>
          </p:cNvSpPr>
          <p:nvPr>
            <p:ph idx="1"/>
          </p:nvPr>
        </p:nvSpPr>
        <p:spPr/>
        <p:txBody>
          <a:bodyPr/>
          <a:lstStyle/>
          <a:p>
            <a:r>
              <a:rPr lang="zh-CN" altLang="en-US" dirty="0">
                <a:solidFill>
                  <a:srgbClr val="FF0000"/>
                </a:solidFill>
              </a:rPr>
              <a:t>第一，</a:t>
            </a:r>
            <a:r>
              <a:rPr lang="zh-CN" altLang="en-US" dirty="0"/>
              <a:t>为了保证 </a:t>
            </a:r>
            <a:r>
              <a:rPr lang="en-US" altLang="zh-CN" dirty="0"/>
              <a:t>A </a:t>
            </a:r>
            <a:r>
              <a:rPr lang="zh-CN" altLang="en-US" dirty="0"/>
              <a:t>发送的最后一个 </a:t>
            </a:r>
            <a:r>
              <a:rPr lang="en-US" altLang="zh-CN" dirty="0"/>
              <a:t>ACK </a:t>
            </a:r>
            <a:r>
              <a:rPr lang="zh-CN" altLang="en-US" dirty="0"/>
              <a:t>报文段能够到达 </a:t>
            </a:r>
            <a:r>
              <a:rPr lang="en-US" altLang="zh-CN" dirty="0"/>
              <a:t>B</a:t>
            </a:r>
            <a:r>
              <a:rPr lang="zh-CN" altLang="en-US" dirty="0"/>
              <a:t>。</a:t>
            </a:r>
            <a:endParaRPr lang="zh-CN" altLang="en-US" dirty="0"/>
          </a:p>
          <a:p>
            <a:r>
              <a:rPr lang="zh-CN" altLang="en-US" dirty="0">
                <a:solidFill>
                  <a:srgbClr val="FF0000"/>
                </a:solidFill>
              </a:rPr>
              <a:t>第二，</a:t>
            </a:r>
            <a:r>
              <a:rPr lang="zh-CN" altLang="en-US" dirty="0"/>
              <a:t>防止 “已失效的连接请求报文段”出现在本连接中。</a:t>
            </a:r>
            <a:r>
              <a:rPr lang="en-US" altLang="zh-CN" dirty="0"/>
              <a:t>A </a:t>
            </a:r>
            <a:r>
              <a:rPr lang="zh-CN" altLang="en-US" dirty="0"/>
              <a:t>在发送完最后一个 </a:t>
            </a:r>
            <a:r>
              <a:rPr lang="en-US" altLang="zh-CN" dirty="0"/>
              <a:t>ACK </a:t>
            </a:r>
            <a:r>
              <a:rPr lang="zh-CN" altLang="en-US" dirty="0"/>
              <a:t>报文段后，再经过时间 </a:t>
            </a:r>
            <a:r>
              <a:rPr lang="en-US" altLang="zh-CN" dirty="0"/>
              <a:t>2MSL</a:t>
            </a:r>
            <a:r>
              <a:rPr lang="zh-CN" altLang="en-US" dirty="0"/>
              <a:t>，就可以使本连接持续的时间内所产生的所有报文段，都从网络中消失。这样就可以使下一个新的连接中不会出现这种旧的连接请求报文段。</a:t>
            </a:r>
            <a:endParaRPr lang="zh-CN" alt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a:t>查看</a:t>
            </a:r>
            <a:r>
              <a:rPr lang="en-US" altLang="zh-CN" dirty="0"/>
              <a:t>TCP</a:t>
            </a:r>
            <a:r>
              <a:rPr lang="zh-CN" altLang="zh-CN" dirty="0"/>
              <a:t>释放连接的数据包</a:t>
            </a:r>
            <a:endParaRPr lang="zh-CN" altLang="en-US" dirty="0"/>
          </a:p>
        </p:txBody>
      </p:sp>
      <p:pic>
        <p:nvPicPr>
          <p:cNvPr id="4" name="内容占位符 3"/>
          <p:cNvPicPr>
            <a:picLocks noGrp="1"/>
          </p:cNvPicPr>
          <p:nvPr>
            <p:ph idx="4294967295"/>
          </p:nvPr>
        </p:nvPicPr>
        <p:blipFill>
          <a:blip r:embed="rId1">
            <a:extLst>
              <a:ext uri="{28A0092B-C50C-407E-A947-70E740481C1C}">
                <a14:useLocalDpi xmlns:a14="http://schemas.microsoft.com/office/drawing/2010/main" val="0"/>
              </a:ext>
            </a:extLst>
          </a:blip>
          <a:srcRect/>
          <a:stretch>
            <a:fillRect/>
          </a:stretch>
        </p:blipFill>
        <p:spPr bwMode="auto">
          <a:xfrm>
            <a:off x="1384104" y="1373868"/>
            <a:ext cx="6772969" cy="473888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algn="ctr"/>
            <a:r>
              <a:rPr lang="en-US" altLang="zh-CN" dirty="0" smtClean="0"/>
              <a:t>TCP/IP </a:t>
            </a:r>
            <a:r>
              <a:rPr lang="zh-CN" altLang="en-US" dirty="0" smtClean="0"/>
              <a:t>运输层端口 </a:t>
            </a:r>
            <a:endParaRPr lang="zh-CN" altLang="en-US" dirty="0"/>
          </a:p>
        </p:txBody>
      </p:sp>
      <p:sp>
        <p:nvSpPr>
          <p:cNvPr id="141315" name="Rectangle 3"/>
          <p:cNvSpPr>
            <a:spLocks noGrp="1" noChangeArrowheads="1"/>
          </p:cNvSpPr>
          <p:nvPr>
            <p:ph idx="1"/>
          </p:nvPr>
        </p:nvSpPr>
        <p:spPr/>
        <p:txBody>
          <a:bodyPr/>
          <a:lstStyle/>
          <a:p>
            <a:pPr algn="just"/>
            <a:r>
              <a:rPr lang="zh-CN" altLang="en-US" dirty="0"/>
              <a:t>端口用一个 </a:t>
            </a:r>
            <a:r>
              <a:rPr lang="en-US" altLang="zh-CN" dirty="0"/>
              <a:t>16 </a:t>
            </a:r>
            <a:r>
              <a:rPr lang="zh-CN" altLang="en-US" dirty="0"/>
              <a:t>位端口号进行标志</a:t>
            </a:r>
            <a:r>
              <a:rPr lang="zh-CN" altLang="en-US" dirty="0" smtClean="0"/>
              <a:t>。</a:t>
            </a:r>
            <a:endParaRPr lang="en-US" altLang="zh-CN" dirty="0" smtClean="0"/>
          </a:p>
          <a:p>
            <a:pPr marL="914400" lvl="1" indent="-514350" algn="just">
              <a:lnSpc>
                <a:spcPct val="90000"/>
              </a:lnSpc>
            </a:pPr>
            <a:r>
              <a:rPr lang="en-US" altLang="zh-CN" sz="2400" dirty="0" smtClean="0"/>
              <a:t>0-65535</a:t>
            </a:r>
            <a:endParaRPr lang="en-US" altLang="zh-CN" sz="2400" dirty="0" smtClean="0"/>
          </a:p>
          <a:p>
            <a:pPr marL="914400" lvl="1" indent="-514350" algn="just">
              <a:lnSpc>
                <a:spcPct val="90000"/>
              </a:lnSpc>
            </a:pPr>
            <a:endParaRPr lang="en-US" altLang="zh-CN" sz="2400" dirty="0" smtClean="0"/>
          </a:p>
          <a:p>
            <a:pPr algn="just">
              <a:lnSpc>
                <a:spcPct val="90000"/>
              </a:lnSpc>
            </a:pPr>
            <a:r>
              <a:rPr lang="en-US" altLang="zh-CN" sz="2800" dirty="0" smtClean="0"/>
              <a:t>0-1023</a:t>
            </a:r>
            <a:r>
              <a:rPr lang="zh-CN" altLang="en-US" sz="2800" dirty="0" smtClean="0"/>
              <a:t>：周知端口。保留给周知应用层协议的。如</a:t>
            </a:r>
            <a:r>
              <a:rPr lang="en-US" altLang="zh-CN" sz="2800" dirty="0" smtClean="0"/>
              <a:t>HTTP:80</a:t>
            </a:r>
            <a:r>
              <a:rPr lang="zh-CN" altLang="en-US" sz="2800" dirty="0" smtClean="0"/>
              <a:t>，</a:t>
            </a:r>
            <a:r>
              <a:rPr lang="en-US" altLang="zh-CN" sz="2800" dirty="0" smtClean="0"/>
              <a:t>FTP:21 ,SMTP:25</a:t>
            </a:r>
            <a:r>
              <a:rPr lang="zh-CN" altLang="en-US" sz="2800" dirty="0" smtClean="0"/>
              <a:t>等。</a:t>
            </a:r>
            <a:endParaRPr lang="zh-CN" altLang="en-US" sz="2800" dirty="0" smtClean="0"/>
          </a:p>
          <a:p>
            <a:pPr lvl="1" algn="just">
              <a:lnSpc>
                <a:spcPct val="90000"/>
              </a:lnSpc>
            </a:pPr>
            <a:r>
              <a:rPr lang="zh-CN" altLang="en-US" sz="2400" dirty="0" smtClean="0">
                <a:solidFill>
                  <a:schemeClr val="bg1">
                    <a:lumMod val="50000"/>
                  </a:schemeClr>
                </a:solidFill>
              </a:rPr>
              <a:t>文档</a:t>
            </a:r>
            <a:r>
              <a:rPr lang="en-US" altLang="zh-CN" sz="2400" dirty="0" smtClean="0">
                <a:solidFill>
                  <a:schemeClr val="bg1">
                    <a:lumMod val="50000"/>
                  </a:schemeClr>
                </a:solidFill>
              </a:rPr>
              <a:t>RFC1700</a:t>
            </a:r>
            <a:r>
              <a:rPr lang="zh-CN" altLang="en-US" sz="2400" dirty="0" smtClean="0">
                <a:solidFill>
                  <a:schemeClr val="bg1">
                    <a:lumMod val="50000"/>
                  </a:schemeClr>
                </a:solidFill>
              </a:rPr>
              <a:t>中已列出周知端口号。</a:t>
            </a:r>
            <a:endParaRPr lang="zh-CN" altLang="en-US" sz="2400" dirty="0" smtClean="0">
              <a:solidFill>
                <a:schemeClr val="bg1">
                  <a:lumMod val="50000"/>
                </a:schemeClr>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algn="ctr"/>
            <a:r>
              <a:rPr lang="zh-CN" altLang="en-US" dirty="0" smtClean="0"/>
              <a:t>两大类端口 </a:t>
            </a:r>
            <a:endParaRPr lang="zh-CN" altLang="en-US" dirty="0"/>
          </a:p>
        </p:txBody>
      </p:sp>
      <p:sp>
        <p:nvSpPr>
          <p:cNvPr id="143372" name="Rectangle 12"/>
          <p:cNvSpPr>
            <a:spLocks noGrp="1" noChangeArrowheads="1"/>
          </p:cNvSpPr>
          <p:nvPr>
            <p:ph idx="1"/>
          </p:nvPr>
        </p:nvSpPr>
        <p:spPr/>
        <p:txBody>
          <a:bodyPr/>
          <a:lstStyle/>
          <a:p>
            <a:pPr marL="360680" indent="-360680">
              <a:buNone/>
            </a:pPr>
            <a:r>
              <a:rPr lang="en-US" altLang="zh-CN" sz="2800" dirty="0" smtClean="0">
                <a:solidFill>
                  <a:srgbClr val="0000FF"/>
                </a:solidFill>
              </a:rPr>
              <a:t>(</a:t>
            </a:r>
            <a:r>
              <a:rPr lang="en-US" altLang="zh-CN" sz="2800" dirty="0">
                <a:solidFill>
                  <a:srgbClr val="0000FF"/>
                </a:solidFill>
              </a:rPr>
              <a:t>1) </a:t>
            </a:r>
            <a:r>
              <a:rPr lang="zh-CN" altLang="zh-CN" sz="2800" dirty="0">
                <a:solidFill>
                  <a:srgbClr val="0000FF"/>
                </a:solidFill>
              </a:rPr>
              <a:t>服务器端使用的端口号</a:t>
            </a:r>
            <a:endParaRPr lang="en-US" altLang="zh-CN" sz="2800" dirty="0" smtClean="0">
              <a:solidFill>
                <a:srgbClr val="0000FF"/>
              </a:solidFill>
            </a:endParaRPr>
          </a:p>
          <a:p>
            <a:pPr lvl="1"/>
            <a:r>
              <a:rPr lang="zh-CN" altLang="en-US" sz="2400" dirty="0" smtClean="0">
                <a:solidFill>
                  <a:srgbClr val="FF0000"/>
                </a:solidFill>
              </a:rPr>
              <a:t>熟知</a:t>
            </a:r>
            <a:r>
              <a:rPr lang="zh-CN" altLang="en-US" sz="2400" dirty="0">
                <a:solidFill>
                  <a:srgbClr val="FF0000"/>
                </a:solidFill>
              </a:rPr>
              <a:t>端口，</a:t>
            </a:r>
            <a:r>
              <a:rPr lang="zh-CN" altLang="en-US" sz="2400" dirty="0"/>
              <a:t>数值一般为 </a:t>
            </a:r>
            <a:r>
              <a:rPr lang="en-US" altLang="zh-CN" sz="2400" dirty="0"/>
              <a:t>0~1023</a:t>
            </a:r>
            <a:r>
              <a:rPr lang="zh-CN" altLang="en-US" sz="2400" dirty="0"/>
              <a:t>。</a:t>
            </a:r>
            <a:endParaRPr lang="zh-CN" altLang="en-US" sz="2400" dirty="0"/>
          </a:p>
          <a:p>
            <a:pPr lvl="1"/>
            <a:r>
              <a:rPr lang="zh-CN" altLang="en-US" sz="2400" dirty="0">
                <a:solidFill>
                  <a:srgbClr val="FF0000"/>
                </a:solidFill>
              </a:rPr>
              <a:t>登记端口号，</a:t>
            </a:r>
            <a:r>
              <a:rPr lang="zh-CN" altLang="en-US" sz="2400" dirty="0"/>
              <a:t>数值</a:t>
            </a:r>
            <a:r>
              <a:rPr lang="zh-CN" altLang="en-US" sz="2400" dirty="0" smtClean="0"/>
              <a:t>为 </a:t>
            </a:r>
            <a:r>
              <a:rPr lang="en-US" altLang="zh-CN" sz="2400" dirty="0" smtClean="0"/>
              <a:t>1024~49151</a:t>
            </a:r>
            <a:r>
              <a:rPr lang="zh-CN" altLang="en-US" sz="2400" dirty="0"/>
              <a:t>，为没有熟知端口号的应用程序使用的。使用这个范围的端口号必须在 </a:t>
            </a:r>
            <a:r>
              <a:rPr lang="en-US" altLang="zh-CN" sz="2400" dirty="0"/>
              <a:t>IANA </a:t>
            </a:r>
            <a:r>
              <a:rPr lang="zh-CN" altLang="en-US" sz="2400" dirty="0"/>
              <a:t>登记，以防止重复</a:t>
            </a:r>
            <a:r>
              <a:rPr lang="zh-CN" altLang="en-US" sz="2400" dirty="0" smtClean="0"/>
              <a:t>。</a:t>
            </a:r>
            <a:endParaRPr lang="en-US" altLang="zh-CN" sz="2400" dirty="0" smtClean="0"/>
          </a:p>
          <a:p>
            <a:pPr marL="360680" indent="-360680">
              <a:buNone/>
            </a:pPr>
            <a:r>
              <a:rPr lang="en-US" altLang="zh-CN" sz="2800" dirty="0" smtClean="0">
                <a:solidFill>
                  <a:srgbClr val="0000FF"/>
                </a:solidFill>
              </a:rPr>
              <a:t>(</a:t>
            </a:r>
            <a:r>
              <a:rPr lang="en-US" altLang="zh-CN" sz="2800" dirty="0">
                <a:solidFill>
                  <a:srgbClr val="0000FF"/>
                </a:solidFill>
              </a:rPr>
              <a:t>2) </a:t>
            </a:r>
            <a:r>
              <a:rPr lang="zh-CN" altLang="zh-CN" sz="2800" dirty="0">
                <a:solidFill>
                  <a:srgbClr val="0000FF"/>
                </a:solidFill>
              </a:rPr>
              <a:t>客户端使用的端口号</a:t>
            </a:r>
            <a:endParaRPr lang="zh-CN" altLang="en-US" sz="2800" dirty="0">
              <a:solidFill>
                <a:srgbClr val="0000FF"/>
              </a:solidFill>
            </a:endParaRPr>
          </a:p>
          <a:p>
            <a:pPr lvl="1"/>
            <a:r>
              <a:rPr lang="zh-CN" altLang="en-US" sz="2400" dirty="0" smtClean="0">
                <a:solidFill>
                  <a:srgbClr val="FF0000"/>
                </a:solidFill>
              </a:rPr>
              <a:t>又称为短暂</a:t>
            </a:r>
            <a:r>
              <a:rPr lang="zh-CN" altLang="en-US" sz="2400" dirty="0">
                <a:solidFill>
                  <a:srgbClr val="FF0000"/>
                </a:solidFill>
              </a:rPr>
              <a:t>端口号，</a:t>
            </a:r>
            <a:r>
              <a:rPr lang="zh-CN" altLang="en-US" sz="2400" dirty="0"/>
              <a:t>数值</a:t>
            </a:r>
            <a:r>
              <a:rPr lang="zh-CN" altLang="en-US" sz="2400" dirty="0" smtClean="0"/>
              <a:t>为 </a:t>
            </a:r>
            <a:r>
              <a:rPr lang="en-US" altLang="zh-CN" sz="2400" dirty="0" smtClean="0"/>
              <a:t>49152~65535</a:t>
            </a:r>
            <a:r>
              <a:rPr lang="zh-CN" altLang="en-US" sz="2400" dirty="0"/>
              <a:t>，留给客户进程选择暂时使用</a:t>
            </a:r>
            <a:r>
              <a:rPr lang="zh-CN" altLang="en-US" sz="2400" dirty="0" smtClean="0"/>
              <a:t>。</a:t>
            </a:r>
            <a:endParaRPr lang="en-US" altLang="zh-CN" sz="2400" dirty="0" smtClean="0"/>
          </a:p>
          <a:p>
            <a:pPr lvl="1"/>
            <a:r>
              <a:rPr lang="zh-CN" altLang="en-US" sz="2400" dirty="0" smtClean="0"/>
              <a:t>当</a:t>
            </a:r>
            <a:r>
              <a:rPr lang="zh-CN" altLang="en-US" sz="2400" dirty="0"/>
              <a:t>服务器进程收到客户进程的报文时，就知道了客户进程所使用的动态端口号。通信结束后，这个端口号可供其他客户进程以后使用。 </a:t>
            </a:r>
            <a:endParaRPr lang="zh-CN" altLang="en-US" sz="2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gn="just">
              <a:lnSpc>
                <a:spcPct val="90000"/>
              </a:lnSpc>
            </a:pPr>
            <a:r>
              <a:rPr lang="zh-CN" altLang="en-US" sz="2800" dirty="0" smtClean="0"/>
              <a:t>当我们开发一个新的应用程序时，必须为其分配一个端口号。</a:t>
            </a:r>
            <a:endParaRPr lang="zh-CN" altLang="en-US" sz="2800" dirty="0" smtClean="0"/>
          </a:p>
          <a:p>
            <a:pPr lvl="1" algn="just">
              <a:lnSpc>
                <a:spcPct val="90000"/>
              </a:lnSpc>
            </a:pPr>
            <a:r>
              <a:rPr lang="en-US" altLang="zh-CN" sz="2400" dirty="0" smtClean="0"/>
              <a:t>QQ</a:t>
            </a:r>
            <a:r>
              <a:rPr lang="zh-CN" altLang="en-US" sz="2400" dirty="0" smtClean="0"/>
              <a:t>：从</a:t>
            </a:r>
            <a:r>
              <a:rPr lang="en-US" altLang="zh-CN" sz="2400" dirty="0" smtClean="0"/>
              <a:t>4000</a:t>
            </a:r>
            <a:r>
              <a:rPr lang="zh-CN" altLang="en-US" sz="2400" dirty="0" smtClean="0"/>
              <a:t>开始，每开一个</a:t>
            </a:r>
            <a:r>
              <a:rPr lang="en-US" altLang="zh-CN" sz="2400" dirty="0" smtClean="0"/>
              <a:t>QQ</a:t>
            </a:r>
            <a:r>
              <a:rPr lang="zh-CN" altLang="en-US" sz="2400" dirty="0" smtClean="0"/>
              <a:t>，就多开一个端口</a:t>
            </a:r>
            <a:r>
              <a:rPr lang="en-US" altLang="zh-CN" sz="2400" dirty="0" smtClean="0"/>
              <a:t>400x; </a:t>
            </a:r>
            <a:endParaRPr lang="en-US" altLang="zh-CN" sz="2400" dirty="0" smtClean="0"/>
          </a:p>
          <a:p>
            <a:pPr algn="just">
              <a:lnSpc>
                <a:spcPct val="90000"/>
              </a:lnSpc>
            </a:pPr>
            <a:endParaRPr lang="en-US" altLang="zh-CN" sz="2800" dirty="0" smtClean="0"/>
          </a:p>
          <a:p>
            <a:pPr algn="just">
              <a:lnSpc>
                <a:spcPct val="90000"/>
              </a:lnSpc>
            </a:pPr>
            <a:r>
              <a:rPr lang="zh-CN" altLang="en-US" sz="2800" dirty="0" smtClean="0"/>
              <a:t>如何查看一个程序所使用的端口号（</a:t>
            </a:r>
            <a:r>
              <a:rPr lang="en-US" altLang="zh-CN" sz="2800" dirty="0" smtClean="0"/>
              <a:t>QQ</a:t>
            </a:r>
            <a:r>
              <a:rPr lang="zh-CN" altLang="en-US" sz="2800" dirty="0" smtClean="0"/>
              <a:t>为例）</a:t>
            </a:r>
            <a:endParaRPr lang="zh-CN" altLang="en-US" sz="2800" dirty="0" smtClean="0"/>
          </a:p>
          <a:p>
            <a:pPr lvl="1" algn="just">
              <a:lnSpc>
                <a:spcPct val="90000"/>
              </a:lnSpc>
            </a:pPr>
            <a:r>
              <a:rPr lang="en-US" altLang="zh-CN" sz="2400" dirty="0" err="1" smtClean="0"/>
              <a:t>netstat</a:t>
            </a:r>
            <a:r>
              <a:rPr lang="en-US" altLang="zh-CN" sz="2400" dirty="0" smtClean="0"/>
              <a:t> -</a:t>
            </a:r>
            <a:r>
              <a:rPr lang="en-US" altLang="zh-CN" sz="2400" dirty="0" err="1" smtClean="0"/>
              <a:t>ano</a:t>
            </a:r>
            <a:r>
              <a:rPr lang="en-US" altLang="zh-CN" sz="2400" dirty="0" smtClean="0"/>
              <a:t> </a:t>
            </a:r>
            <a:endParaRPr lang="en-US" altLang="zh-CN" sz="2400" dirty="0" smtClean="0"/>
          </a:p>
          <a:p>
            <a:pPr algn="just"/>
            <a:endParaRPr lang="zh-CN" altLang="en-US" dirty="0" smtClean="0"/>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传</a:t>
            </a:r>
            <a:r>
              <a:rPr lang="zh-CN" altLang="en-US" dirty="0"/>
              <a:t>输</a:t>
            </a:r>
            <a:r>
              <a:rPr lang="zh-CN" altLang="en-US" dirty="0" smtClean="0"/>
              <a:t>层</a:t>
            </a:r>
            <a:endParaRPr lang="zh-CN" altLang="en-US" dirty="0"/>
          </a:p>
        </p:txBody>
      </p:sp>
      <p:pic>
        <p:nvPicPr>
          <p:cNvPr id="1026" name="Picture 2" descr="C:\Users\hanlg\Documents\Tencent Files\458717185\Image\C2C\8CH_L4GHPNBYLI0U_14K9IT.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91571" y="1484784"/>
            <a:ext cx="7234069" cy="43574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178" name="Rectangle 2"/>
          <p:cNvSpPr>
            <a:spLocks noGrp="1" noChangeArrowheads="1"/>
          </p:cNvSpPr>
          <p:nvPr>
            <p:ph type="title"/>
          </p:nvPr>
        </p:nvSpPr>
        <p:spPr/>
        <p:txBody>
          <a:bodyPr/>
          <a:lstStyle/>
          <a:p>
            <a:endParaRPr lang="zh-CN" altLang="zh-CN"/>
          </a:p>
        </p:txBody>
      </p:sp>
      <p:sp>
        <p:nvSpPr>
          <p:cNvPr id="818179" name="Rectangle 3"/>
          <p:cNvSpPr>
            <a:spLocks noGrp="1" noChangeArrowheads="1"/>
          </p:cNvSpPr>
          <p:nvPr>
            <p:ph type="body" idx="1"/>
          </p:nvPr>
        </p:nvSpPr>
        <p:spPr/>
        <p:txBody>
          <a:bodyPr/>
          <a:lstStyle/>
          <a:p>
            <a:endParaRPr lang="zh-CN" altLang="zh-CN"/>
          </a:p>
        </p:txBody>
      </p:sp>
      <p:pic>
        <p:nvPicPr>
          <p:cNvPr id="818180" name="Picture 4"/>
          <p:cNvPicPr>
            <a:picLocks noChangeAspect="1" noChangeArrowheads="1"/>
          </p:cNvPicPr>
          <p:nvPr/>
        </p:nvPicPr>
        <p:blipFill>
          <a:blip r:embed="rId1" cstate="print"/>
          <a:srcRect l="1659" t="3949" r="49646" b="38956"/>
          <a:stretch>
            <a:fillRect/>
          </a:stretch>
        </p:blipFill>
        <p:spPr bwMode="auto">
          <a:xfrm>
            <a:off x="0" y="188914"/>
            <a:ext cx="9906000" cy="66690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770576" y="134573"/>
            <a:ext cx="7566800" cy="711578"/>
          </a:xfrm>
        </p:spPr>
        <p:txBody>
          <a:bodyPr>
            <a:normAutofit/>
          </a:bodyPr>
          <a:lstStyle/>
          <a:p>
            <a:r>
              <a:rPr lang="zh-CN" altLang="zh-CN" dirty="0" smtClean="0"/>
              <a:t>传</a:t>
            </a:r>
            <a:r>
              <a:rPr lang="zh-CN" altLang="zh-CN" dirty="0"/>
              <a:t>输层协议和应用层协议之间的关</a:t>
            </a:r>
            <a:r>
              <a:rPr lang="zh-CN" altLang="zh-CN" dirty="0" smtClean="0"/>
              <a:t>系</a:t>
            </a:r>
            <a:endParaRPr lang="zh-CN" altLang="en-US" dirty="0"/>
          </a:p>
        </p:txBody>
      </p:sp>
      <p:sp>
        <p:nvSpPr>
          <p:cNvPr id="3" name="内容占位符 2"/>
          <p:cNvSpPr>
            <a:spLocks noGrp="1"/>
          </p:cNvSpPr>
          <p:nvPr>
            <p:ph type="body" sz="quarter" idx="10"/>
          </p:nvPr>
        </p:nvSpPr>
        <p:spPr/>
        <p:txBody>
          <a:bodyPr>
            <a:normAutofit fontScale="77500" lnSpcReduction="20000"/>
          </a:bodyPr>
          <a:lstStyle/>
          <a:p>
            <a:r>
              <a:rPr lang="zh-CN" altLang="zh-CN" dirty="0" smtClean="0"/>
              <a:t>常</a:t>
            </a:r>
            <a:r>
              <a:rPr lang="zh-CN" altLang="zh-CN" dirty="0"/>
              <a:t>见的应用层协议和传输层协议，以及它们之间的关系。</a:t>
            </a:r>
            <a:endParaRPr lang="zh-CN" altLang="zh-CN" dirty="0"/>
          </a:p>
          <a:p>
            <a:pPr lvl="1"/>
            <a:r>
              <a:rPr lang="en-US" altLang="zh-CN" dirty="0"/>
              <a:t>HTTP</a:t>
            </a:r>
            <a:r>
              <a:rPr lang="zh-CN" altLang="zh-CN" dirty="0"/>
              <a:t>默认使用</a:t>
            </a:r>
            <a:r>
              <a:rPr lang="en-US" altLang="zh-CN" dirty="0"/>
              <a:t>TCP</a:t>
            </a:r>
            <a:r>
              <a:rPr lang="zh-CN" altLang="zh-CN" dirty="0"/>
              <a:t>的</a:t>
            </a:r>
            <a:r>
              <a:rPr lang="en-US" altLang="zh-CN" dirty="0"/>
              <a:t>80</a:t>
            </a:r>
            <a:r>
              <a:rPr lang="zh-CN" altLang="zh-CN" dirty="0"/>
              <a:t>端口标识。</a:t>
            </a:r>
            <a:endParaRPr lang="zh-CN" altLang="zh-CN" dirty="0"/>
          </a:p>
          <a:p>
            <a:pPr lvl="1"/>
            <a:r>
              <a:rPr lang="en-US" altLang="zh-CN" dirty="0"/>
              <a:t>FTP</a:t>
            </a:r>
            <a:r>
              <a:rPr lang="zh-CN" altLang="zh-CN" dirty="0"/>
              <a:t>默认使用</a:t>
            </a:r>
            <a:r>
              <a:rPr lang="en-US" altLang="zh-CN" dirty="0"/>
              <a:t>TCP</a:t>
            </a:r>
            <a:r>
              <a:rPr lang="zh-CN" altLang="zh-CN" dirty="0"/>
              <a:t>的</a:t>
            </a:r>
            <a:r>
              <a:rPr lang="en-US" altLang="zh-CN" dirty="0"/>
              <a:t>21</a:t>
            </a:r>
            <a:r>
              <a:rPr lang="zh-CN" altLang="zh-CN" dirty="0"/>
              <a:t>端口标识。</a:t>
            </a:r>
            <a:endParaRPr lang="zh-CN" altLang="zh-CN" dirty="0"/>
          </a:p>
          <a:p>
            <a:pPr lvl="1"/>
            <a:r>
              <a:rPr lang="en-US" altLang="zh-CN" dirty="0"/>
              <a:t>SMTP</a:t>
            </a:r>
            <a:r>
              <a:rPr lang="zh-CN" altLang="zh-CN" dirty="0"/>
              <a:t>默认使用</a:t>
            </a:r>
            <a:r>
              <a:rPr lang="en-US" altLang="zh-CN" dirty="0"/>
              <a:t>TCP</a:t>
            </a:r>
            <a:r>
              <a:rPr lang="zh-CN" altLang="zh-CN" dirty="0"/>
              <a:t>的</a:t>
            </a:r>
            <a:r>
              <a:rPr lang="en-US" altLang="zh-CN" dirty="0"/>
              <a:t>25</a:t>
            </a:r>
            <a:r>
              <a:rPr lang="zh-CN" altLang="zh-CN" dirty="0"/>
              <a:t>端口标识。</a:t>
            </a:r>
            <a:endParaRPr lang="zh-CN" altLang="zh-CN" dirty="0"/>
          </a:p>
          <a:p>
            <a:pPr lvl="1"/>
            <a:r>
              <a:rPr lang="en-US" altLang="zh-CN" dirty="0"/>
              <a:t>POP3</a:t>
            </a:r>
            <a:r>
              <a:rPr lang="zh-CN" altLang="zh-CN" dirty="0"/>
              <a:t>默认使用</a:t>
            </a:r>
            <a:r>
              <a:rPr lang="en-US" altLang="zh-CN" dirty="0"/>
              <a:t>TCP</a:t>
            </a:r>
            <a:r>
              <a:rPr lang="zh-CN" altLang="zh-CN" dirty="0"/>
              <a:t>的</a:t>
            </a:r>
            <a:r>
              <a:rPr lang="en-US" altLang="zh-CN" dirty="0"/>
              <a:t>110</a:t>
            </a:r>
            <a:r>
              <a:rPr lang="zh-CN" altLang="zh-CN" dirty="0"/>
              <a:t>端口。</a:t>
            </a:r>
            <a:endParaRPr lang="zh-CN" altLang="zh-CN" dirty="0"/>
          </a:p>
          <a:p>
            <a:pPr lvl="1"/>
            <a:r>
              <a:rPr lang="en-US" altLang="zh-CN" dirty="0"/>
              <a:t>HTTPS</a:t>
            </a:r>
            <a:r>
              <a:rPr lang="zh-CN" altLang="zh-CN" dirty="0"/>
              <a:t>默认使用</a:t>
            </a:r>
            <a:r>
              <a:rPr lang="en-US" altLang="zh-CN" dirty="0"/>
              <a:t>TCP</a:t>
            </a:r>
            <a:r>
              <a:rPr lang="zh-CN" altLang="zh-CN" dirty="0"/>
              <a:t>的</a:t>
            </a:r>
            <a:r>
              <a:rPr lang="en-US" altLang="zh-CN" dirty="0"/>
              <a:t>443</a:t>
            </a:r>
            <a:r>
              <a:rPr lang="zh-CN" altLang="zh-CN" dirty="0"/>
              <a:t>端口。</a:t>
            </a:r>
            <a:endParaRPr lang="zh-CN" altLang="zh-CN" dirty="0"/>
          </a:p>
          <a:p>
            <a:pPr lvl="1"/>
            <a:r>
              <a:rPr lang="en-US" altLang="zh-CN" dirty="0"/>
              <a:t>DNS</a:t>
            </a:r>
            <a:r>
              <a:rPr lang="zh-CN" altLang="zh-CN" dirty="0"/>
              <a:t>使用</a:t>
            </a:r>
            <a:r>
              <a:rPr lang="en-US" altLang="zh-CN" dirty="0"/>
              <a:t>UDP</a:t>
            </a:r>
            <a:r>
              <a:rPr lang="zh-CN" altLang="zh-CN" dirty="0"/>
              <a:t>的</a:t>
            </a:r>
            <a:r>
              <a:rPr lang="en-US" altLang="zh-CN" dirty="0"/>
              <a:t>53</a:t>
            </a:r>
            <a:r>
              <a:rPr lang="zh-CN" altLang="zh-CN" dirty="0"/>
              <a:t>端口。</a:t>
            </a:r>
            <a:endParaRPr lang="zh-CN" altLang="zh-CN" dirty="0"/>
          </a:p>
          <a:p>
            <a:pPr lvl="1"/>
            <a:r>
              <a:rPr lang="zh-CN" altLang="zh-CN" dirty="0"/>
              <a:t>远程桌面协议（</a:t>
            </a:r>
            <a:r>
              <a:rPr lang="en-US" altLang="zh-CN" dirty="0"/>
              <a:t>RDP</a:t>
            </a:r>
            <a:r>
              <a:rPr lang="zh-CN" altLang="zh-CN" dirty="0"/>
              <a:t>）默认使用</a:t>
            </a:r>
            <a:r>
              <a:rPr lang="en-US" altLang="zh-CN" dirty="0"/>
              <a:t>TCP</a:t>
            </a:r>
            <a:r>
              <a:rPr lang="zh-CN" altLang="zh-CN" dirty="0"/>
              <a:t>的</a:t>
            </a:r>
            <a:r>
              <a:rPr lang="en-US" altLang="zh-CN" dirty="0"/>
              <a:t>3389</a:t>
            </a:r>
            <a:r>
              <a:rPr lang="zh-CN" altLang="zh-CN" dirty="0"/>
              <a:t>端口。</a:t>
            </a:r>
            <a:endParaRPr lang="zh-CN" altLang="zh-CN" dirty="0"/>
          </a:p>
          <a:p>
            <a:pPr lvl="1"/>
            <a:r>
              <a:rPr lang="en-US" altLang="zh-CN" dirty="0"/>
              <a:t>Telnet</a:t>
            </a:r>
            <a:r>
              <a:rPr lang="zh-CN" altLang="zh-CN" dirty="0"/>
              <a:t>使用</a:t>
            </a:r>
            <a:r>
              <a:rPr lang="en-US" altLang="zh-CN" dirty="0"/>
              <a:t>TCP</a:t>
            </a:r>
            <a:r>
              <a:rPr lang="zh-CN" altLang="zh-CN" dirty="0"/>
              <a:t>的</a:t>
            </a:r>
            <a:r>
              <a:rPr lang="en-US" altLang="zh-CN" dirty="0"/>
              <a:t>23</a:t>
            </a:r>
            <a:r>
              <a:rPr lang="zh-CN" altLang="zh-CN" dirty="0"/>
              <a:t>端口。</a:t>
            </a:r>
            <a:endParaRPr lang="zh-CN" altLang="zh-CN" dirty="0"/>
          </a:p>
          <a:p>
            <a:pPr lvl="1"/>
            <a:r>
              <a:rPr lang="en-US" altLang="zh-CN" dirty="0"/>
              <a:t>Windows</a:t>
            </a:r>
            <a:r>
              <a:rPr lang="zh-CN" altLang="zh-CN" dirty="0"/>
              <a:t>访问共享资源使用</a:t>
            </a:r>
            <a:r>
              <a:rPr lang="en-US" altLang="zh-CN" dirty="0"/>
              <a:t>TCP</a:t>
            </a:r>
            <a:r>
              <a:rPr lang="zh-CN" altLang="zh-CN" dirty="0"/>
              <a:t>的</a:t>
            </a:r>
            <a:r>
              <a:rPr lang="en-US" altLang="zh-CN" dirty="0"/>
              <a:t>445</a:t>
            </a:r>
            <a:r>
              <a:rPr lang="zh-CN" altLang="zh-CN" dirty="0"/>
              <a:t>端口。</a:t>
            </a:r>
            <a:endParaRPr lang="zh-CN" altLang="zh-CN" dirty="0"/>
          </a:p>
          <a:p>
            <a:pPr lvl="1"/>
            <a:r>
              <a:rPr lang="zh-CN" altLang="zh-CN" dirty="0"/>
              <a:t>微软</a:t>
            </a:r>
            <a:r>
              <a:rPr lang="en-US" altLang="zh-CN" dirty="0"/>
              <a:t>SQL</a:t>
            </a:r>
            <a:r>
              <a:rPr lang="zh-CN" altLang="zh-CN" dirty="0"/>
              <a:t>数据库默认使用</a:t>
            </a:r>
            <a:r>
              <a:rPr lang="en-US" altLang="zh-CN" dirty="0"/>
              <a:t>TCP</a:t>
            </a:r>
            <a:r>
              <a:rPr lang="zh-CN" altLang="zh-CN" dirty="0"/>
              <a:t>的</a:t>
            </a:r>
            <a:r>
              <a:rPr lang="en-US" altLang="zh-CN" dirty="0"/>
              <a:t>1433</a:t>
            </a:r>
            <a:r>
              <a:rPr lang="zh-CN" altLang="zh-CN" dirty="0"/>
              <a:t>端口。</a:t>
            </a:r>
            <a:endParaRPr lang="zh-CN" altLang="zh-CN" dirty="0"/>
          </a:p>
          <a:p>
            <a:pPr lvl="1"/>
            <a:r>
              <a:rPr lang="en-US" altLang="zh-CN" dirty="0" err="1"/>
              <a:t>mySQL</a:t>
            </a:r>
            <a:r>
              <a:rPr lang="zh-CN" altLang="zh-CN" dirty="0"/>
              <a:t>数据库默认使用</a:t>
            </a:r>
            <a:r>
              <a:rPr lang="en-US" altLang="zh-CN" dirty="0"/>
              <a:t>TCP</a:t>
            </a:r>
            <a:r>
              <a:rPr lang="zh-CN" altLang="zh-CN" dirty="0"/>
              <a:t>的</a:t>
            </a:r>
            <a:r>
              <a:rPr lang="en-US" altLang="zh-CN" dirty="0"/>
              <a:t>3306</a:t>
            </a:r>
            <a:r>
              <a:rPr lang="zh-CN" altLang="zh-CN" dirty="0"/>
              <a:t>端口。</a:t>
            </a:r>
            <a:endParaRPr lang="zh-CN" altLang="zh-C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smtClean="0"/>
              <a:t>服</a:t>
            </a:r>
            <a:r>
              <a:rPr lang="zh-CN" altLang="zh-CN" dirty="0"/>
              <a:t>务和端口之间的关系</a:t>
            </a:r>
            <a:endParaRPr lang="zh-CN" altLang="en-US" dirty="0"/>
          </a:p>
        </p:txBody>
      </p:sp>
      <p:sp>
        <p:nvSpPr>
          <p:cNvPr id="3" name="内容占位符 2"/>
          <p:cNvSpPr>
            <a:spLocks noGrp="1"/>
          </p:cNvSpPr>
          <p:nvPr>
            <p:ph type="body" sz="quarter" idx="10"/>
          </p:nvPr>
        </p:nvSpPr>
        <p:spPr>
          <a:xfrm>
            <a:off x="344488" y="908720"/>
            <a:ext cx="9194006" cy="4897437"/>
          </a:xfrm>
        </p:spPr>
        <p:txBody>
          <a:bodyPr>
            <a:normAutofit/>
          </a:bodyPr>
          <a:lstStyle/>
          <a:p>
            <a:r>
              <a:rPr lang="en-US" altLang="zh-CN" sz="2000" dirty="0"/>
              <a:t>Windows</a:t>
            </a:r>
            <a:r>
              <a:rPr lang="zh-CN" altLang="en-US" sz="2000" dirty="0"/>
              <a:t>和</a:t>
            </a:r>
            <a:r>
              <a:rPr lang="en-US" altLang="zh-CN" sz="2000" dirty="0"/>
              <a:t>Linux</a:t>
            </a:r>
            <a:r>
              <a:rPr lang="zh-CN" altLang="en-US" sz="2000" dirty="0"/>
              <a:t>操作系统</a:t>
            </a:r>
            <a:r>
              <a:rPr lang="zh-CN" altLang="zh-CN" sz="2000" dirty="0"/>
              <a:t>有些服务为本地计算机提供服务，有些服务为网络中的计算机提供服务。</a:t>
            </a:r>
            <a:endParaRPr lang="en-US" altLang="zh-CN" sz="2000" dirty="0"/>
          </a:p>
          <a:p>
            <a:r>
              <a:rPr lang="zh-CN" altLang="en-US" sz="2000" dirty="0"/>
              <a:t>为网络中计算机提供服务的服务，一旦启动就会使用</a:t>
            </a:r>
            <a:r>
              <a:rPr lang="en-US" altLang="zh-CN" sz="2000" dirty="0"/>
              <a:t>TCP</a:t>
            </a:r>
            <a:r>
              <a:rPr lang="zh-CN" altLang="en-US" sz="2000" dirty="0"/>
              <a:t>或</a:t>
            </a:r>
            <a:r>
              <a:rPr lang="en-US" altLang="zh-CN" sz="2000" dirty="0"/>
              <a:t>UDP</a:t>
            </a:r>
            <a:r>
              <a:rPr lang="zh-CN" altLang="en-US" sz="2000" dirty="0"/>
              <a:t>的某个端口侦听客户端的请求。</a:t>
            </a:r>
            <a:endParaRPr lang="zh-CN" altLang="en-US" sz="2000" dirty="0"/>
          </a:p>
        </p:txBody>
      </p:sp>
      <p:pic>
        <p:nvPicPr>
          <p:cNvPr id="4" name="图片 3"/>
          <p:cNvPicPr/>
          <p:nvPr/>
        </p:nvPicPr>
        <p:blipFill>
          <a:blip r:embed="rId1" cstate="print"/>
          <a:stretch>
            <a:fillRect/>
          </a:stretch>
        </p:blipFill>
        <p:spPr>
          <a:xfrm>
            <a:off x="2720752" y="2060848"/>
            <a:ext cx="5616624" cy="438324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服务和端口的关系</a:t>
            </a:r>
            <a:endParaRPr lang="zh-CN" altLang="en-US" dirty="0"/>
          </a:p>
        </p:txBody>
      </p:sp>
      <p:sp>
        <p:nvSpPr>
          <p:cNvPr id="3" name="文本占位符 2"/>
          <p:cNvSpPr>
            <a:spLocks noGrp="1"/>
          </p:cNvSpPr>
          <p:nvPr>
            <p:ph type="body" sz="quarter" idx="10"/>
          </p:nvPr>
        </p:nvSpPr>
        <p:spPr/>
        <p:txBody>
          <a:bodyPr/>
          <a:lstStyle/>
          <a:p>
            <a:r>
              <a:rPr lang="zh-CN" altLang="en-US" dirty="0"/>
              <a:t>客户端通过</a:t>
            </a:r>
            <a:r>
              <a:rPr lang="en-US" altLang="zh-CN" dirty="0"/>
              <a:t>IP</a:t>
            </a:r>
            <a:r>
              <a:rPr lang="zh-CN" altLang="en-US" dirty="0"/>
              <a:t>地址定位服务器，通过协议和端口号定位服务器上的服务。</a:t>
            </a:r>
            <a:endParaRPr lang="zh-CN" altLang="en-US" dirty="0"/>
          </a:p>
        </p:txBody>
      </p:sp>
      <p:pic>
        <p:nvPicPr>
          <p:cNvPr id="4" name="内容占位符 3"/>
          <p:cNvPicPr>
            <a:picLocks noGrp="1"/>
          </p:cNvPicPr>
          <p:nvPr>
            <p:ph idx="4294967295"/>
          </p:nvPr>
        </p:nvPicPr>
        <p:blipFill>
          <a:blip r:embed="rId1" cstate="print">
            <a:extLst>
              <a:ext uri="{28A0092B-C50C-407E-A947-70E740481C1C}">
                <a14:useLocalDpi xmlns:a14="http://schemas.microsoft.com/office/drawing/2010/main" val="0"/>
              </a:ext>
            </a:extLst>
          </a:blip>
          <a:srcRect/>
          <a:stretch>
            <a:fillRect/>
          </a:stretch>
        </p:blipFill>
        <p:spPr bwMode="auto">
          <a:xfrm>
            <a:off x="827969" y="2687950"/>
            <a:ext cx="8317134" cy="383058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a:t>客户端端口的作用</a:t>
            </a:r>
            <a:endParaRPr lang="zh-CN" altLang="en-US" dirty="0"/>
          </a:p>
        </p:txBody>
      </p:sp>
      <p:sp>
        <p:nvSpPr>
          <p:cNvPr id="3" name="文本占位符 2"/>
          <p:cNvSpPr>
            <a:spLocks noGrp="1"/>
          </p:cNvSpPr>
          <p:nvPr>
            <p:ph type="body" sz="quarter" idx="10"/>
          </p:nvPr>
        </p:nvSpPr>
        <p:spPr>
          <a:xfrm>
            <a:off x="565013" y="1124745"/>
            <a:ext cx="9194006" cy="4897437"/>
          </a:xfrm>
        </p:spPr>
        <p:txBody>
          <a:bodyPr/>
          <a:lstStyle/>
          <a:p>
            <a:r>
              <a:rPr lang="zh-CN" altLang="en-US" dirty="0"/>
              <a:t>客户端软件可以同时访问多个服务器，客户端会为每个出去的流量分配一个唯一的源端口。</a:t>
            </a:r>
            <a:endParaRPr lang="zh-CN" altLang="en-US" dirty="0"/>
          </a:p>
        </p:txBody>
      </p:sp>
      <p:pic>
        <p:nvPicPr>
          <p:cNvPr id="4" name="内容占位符 3"/>
          <p:cNvPicPr>
            <a:picLocks noGrp="1"/>
          </p:cNvPicPr>
          <p:nvPr>
            <p:ph idx="4294967295"/>
          </p:nvPr>
        </p:nvPicPr>
        <p:blipFill>
          <a:blip r:embed="rId1" cstate="print">
            <a:extLst>
              <a:ext uri="{28A0092B-C50C-407E-A947-70E740481C1C}">
                <a14:useLocalDpi xmlns:a14="http://schemas.microsoft.com/office/drawing/2010/main" val="0"/>
              </a:ext>
            </a:extLst>
          </a:blip>
          <a:srcRect/>
          <a:stretch>
            <a:fillRect/>
          </a:stretch>
        </p:blipFill>
        <p:spPr bwMode="auto">
          <a:xfrm>
            <a:off x="770575" y="2348881"/>
            <a:ext cx="7751321" cy="410348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smtClean="0"/>
              <a:t>实</a:t>
            </a:r>
            <a:r>
              <a:rPr lang="zh-CN" altLang="zh-CN" dirty="0"/>
              <a:t>战：更改服务使用的默认端口</a:t>
            </a:r>
            <a:endParaRPr lang="zh-CN" altLang="en-US" dirty="0"/>
          </a:p>
        </p:txBody>
      </p:sp>
      <p:sp>
        <p:nvSpPr>
          <p:cNvPr id="3" name="内容占位符 2"/>
          <p:cNvSpPr>
            <a:spLocks noGrp="1"/>
          </p:cNvSpPr>
          <p:nvPr>
            <p:ph type="body" sz="quarter" idx="10"/>
          </p:nvPr>
        </p:nvSpPr>
        <p:spPr>
          <a:xfrm>
            <a:off x="319879" y="1052737"/>
            <a:ext cx="9194006" cy="1008112"/>
          </a:xfrm>
        </p:spPr>
        <p:txBody>
          <a:bodyPr/>
          <a:lstStyle/>
          <a:p>
            <a:r>
              <a:rPr lang="zh-CN" altLang="zh-CN" sz="2800" dirty="0"/>
              <a:t>应用层协议也可以不使用默认端口和客户端通信。</a:t>
            </a:r>
            <a:endParaRPr lang="en-US" altLang="zh-CN" sz="2800" dirty="0"/>
          </a:p>
          <a:p>
            <a:r>
              <a:rPr lang="zh-CN" altLang="en-US" sz="2800" dirty="0"/>
              <a:t>如果不适用默认端口通信，客户度需要指明使用的端口。</a:t>
            </a:r>
            <a:endParaRPr lang="zh-CN" altLang="en-US" sz="2800" dirty="0"/>
          </a:p>
        </p:txBody>
      </p:sp>
      <p:pic>
        <p:nvPicPr>
          <p:cNvPr id="4" name="图片 3"/>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9879" y="2393504"/>
            <a:ext cx="5168383" cy="4464496"/>
          </a:xfrm>
          <a:prstGeom prst="rect">
            <a:avLst/>
          </a:prstGeom>
          <a:noFill/>
          <a:ln>
            <a:noFill/>
          </a:ln>
        </p:spPr>
      </p:pic>
      <p:pic>
        <p:nvPicPr>
          <p:cNvPr id="5" name="图片 4"/>
          <p:cNvPicPr/>
          <p:nvPr/>
        </p:nvPicPr>
        <p:blipFill>
          <a:blip r:embed="rId2" cstate="print"/>
          <a:stretch>
            <a:fillRect/>
          </a:stretch>
        </p:blipFill>
        <p:spPr>
          <a:xfrm>
            <a:off x="5557916" y="2393504"/>
            <a:ext cx="3906844" cy="396044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smtClean="0"/>
              <a:t>端</a:t>
            </a:r>
            <a:r>
              <a:rPr lang="zh-CN" altLang="zh-CN" dirty="0"/>
              <a:t>口和网络安全的关</a:t>
            </a:r>
            <a:r>
              <a:rPr lang="zh-CN" altLang="zh-CN" dirty="0" smtClean="0"/>
              <a:t>系</a:t>
            </a:r>
            <a:endParaRPr lang="zh-CN" altLang="zh-CN" dirty="0"/>
          </a:p>
        </p:txBody>
      </p:sp>
      <p:sp>
        <p:nvSpPr>
          <p:cNvPr id="3" name="内容占位符 2"/>
          <p:cNvSpPr>
            <a:spLocks noGrp="1"/>
          </p:cNvSpPr>
          <p:nvPr>
            <p:ph type="body" sz="quarter" idx="10"/>
          </p:nvPr>
        </p:nvSpPr>
        <p:spPr>
          <a:xfrm>
            <a:off x="448000" y="980282"/>
            <a:ext cx="9194006" cy="4897437"/>
          </a:xfrm>
        </p:spPr>
        <p:txBody>
          <a:bodyPr/>
          <a:lstStyle/>
          <a:p>
            <a:r>
              <a:rPr lang="zh-CN" altLang="zh-CN" sz="2800" dirty="0"/>
              <a:t>客户端和服务器之间的通信使用应用层协议，应用层协议使用传输层协议</a:t>
            </a:r>
            <a:r>
              <a:rPr lang="en-US" altLang="zh-CN" sz="2800" dirty="0"/>
              <a:t>+</a:t>
            </a:r>
            <a:r>
              <a:rPr lang="zh-CN" altLang="zh-CN" sz="2800" dirty="0"/>
              <a:t>端口标识</a:t>
            </a:r>
            <a:r>
              <a:rPr lang="zh-CN" altLang="en-US" sz="2800" dirty="0"/>
              <a:t>，如果在网络设备封掉</a:t>
            </a:r>
            <a:r>
              <a:rPr lang="en-US" altLang="zh-CN" sz="2800" dirty="0"/>
              <a:t>TCP</a:t>
            </a:r>
            <a:r>
              <a:rPr lang="zh-CN" altLang="en-US" sz="2800" dirty="0"/>
              <a:t>或</a:t>
            </a:r>
            <a:r>
              <a:rPr lang="en-US" altLang="zh-CN" sz="2800" dirty="0"/>
              <a:t>UDP</a:t>
            </a:r>
            <a:r>
              <a:rPr lang="zh-CN" altLang="en-US" sz="2800" dirty="0"/>
              <a:t>的某个端口，就不能访问其对应的服务，就可以实现网络安全。</a:t>
            </a:r>
            <a:endParaRPr lang="zh-CN" altLang="en-US" sz="2800" dirty="0"/>
          </a:p>
        </p:txBody>
      </p:sp>
      <p:pic>
        <p:nvPicPr>
          <p:cNvPr id="4" name="图片 3"/>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080792" y="2492896"/>
            <a:ext cx="6435715" cy="388843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设置服务器网络安全</a:t>
            </a:r>
            <a:endParaRPr lang="zh-CN" altLang="en-US" dirty="0"/>
          </a:p>
        </p:txBody>
      </p:sp>
      <p:sp>
        <p:nvSpPr>
          <p:cNvPr id="3" name="文本占位符 2"/>
          <p:cNvSpPr>
            <a:spLocks noGrp="1"/>
          </p:cNvSpPr>
          <p:nvPr>
            <p:ph type="body" sz="quarter" idx="10"/>
          </p:nvPr>
        </p:nvSpPr>
        <p:spPr/>
        <p:txBody>
          <a:bodyPr/>
          <a:lstStyle/>
          <a:p>
            <a:r>
              <a:rPr lang="zh-CN" altLang="en-US" sz="2800" dirty="0"/>
              <a:t>设置服务器网络安全，只开放必要的端口。</a:t>
            </a:r>
            <a:endParaRPr lang="en-US" altLang="zh-CN" sz="2800" dirty="0"/>
          </a:p>
          <a:p>
            <a:r>
              <a:rPr lang="zh-CN" altLang="en-US" sz="2800" dirty="0"/>
              <a:t>在</a:t>
            </a:r>
            <a:r>
              <a:rPr lang="en-US" altLang="zh-CN" sz="2800" dirty="0"/>
              <a:t>Windows</a:t>
            </a:r>
            <a:r>
              <a:rPr lang="zh-CN" altLang="en-US" sz="2800" dirty="0"/>
              <a:t>上可以通过设置</a:t>
            </a:r>
            <a:r>
              <a:rPr lang="en-US" altLang="zh-CN" sz="2800" dirty="0"/>
              <a:t>TCP/IP</a:t>
            </a:r>
            <a:r>
              <a:rPr lang="zh-CN" altLang="en-US" sz="2800" dirty="0"/>
              <a:t>筛选和</a:t>
            </a:r>
            <a:r>
              <a:rPr lang="en-US" altLang="zh-CN" sz="2800" dirty="0"/>
              <a:t>Windows</a:t>
            </a:r>
            <a:r>
              <a:rPr lang="zh-CN" altLang="en-US" sz="2800" dirty="0"/>
              <a:t>防火墙来实现。</a:t>
            </a:r>
            <a:endParaRPr lang="zh-CN" altLang="en-US" sz="2800" dirty="0"/>
          </a:p>
        </p:txBody>
      </p:sp>
      <p:pic>
        <p:nvPicPr>
          <p:cNvPr id="4" name="内容占位符 3"/>
          <p:cNvPicPr>
            <a:picLocks noGrp="1"/>
          </p:cNvPicPr>
          <p:nvPr>
            <p:ph idx="4294967295"/>
          </p:nvPr>
        </p:nvPicPr>
        <p:blipFill>
          <a:blip r:embed="rId1" cstate="print">
            <a:extLst>
              <a:ext uri="{28A0092B-C50C-407E-A947-70E740481C1C}">
                <a14:useLocalDpi xmlns:a14="http://schemas.microsoft.com/office/drawing/2010/main" val="0"/>
              </a:ext>
            </a:extLst>
          </a:blip>
          <a:srcRect/>
          <a:stretch>
            <a:fillRect/>
          </a:stretch>
        </p:blipFill>
        <p:spPr bwMode="auto">
          <a:xfrm>
            <a:off x="2864768" y="2276872"/>
            <a:ext cx="6686550" cy="4256088"/>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0576" y="134573"/>
            <a:ext cx="7692814" cy="711578"/>
          </a:xfrm>
        </p:spPr>
        <p:txBody>
          <a:bodyPr>
            <a:normAutofit fontScale="90000"/>
          </a:bodyPr>
          <a:lstStyle/>
          <a:p>
            <a:r>
              <a:rPr lang="zh-CN" altLang="zh-CN" sz="2700" dirty="0" smtClean="0"/>
              <a:t>实</a:t>
            </a:r>
            <a:r>
              <a:rPr lang="zh-CN" altLang="zh-CN" sz="2700" dirty="0"/>
              <a:t>战：</a:t>
            </a:r>
            <a:r>
              <a:rPr lang="en-US" altLang="zh-CN" sz="2700" dirty="0"/>
              <a:t>Windows</a:t>
            </a:r>
            <a:r>
              <a:rPr lang="zh-CN" altLang="zh-CN" sz="2700" dirty="0"/>
              <a:t>防火墙和</a:t>
            </a:r>
            <a:r>
              <a:rPr lang="en-US" altLang="zh-CN" sz="2700" dirty="0"/>
              <a:t>TCP/IP</a:t>
            </a:r>
            <a:r>
              <a:rPr lang="zh-CN" altLang="zh-CN" sz="2700" dirty="0"/>
              <a:t>筛选实现网络安全</a:t>
            </a:r>
            <a:r>
              <a:rPr lang="en-US" altLang="zh-CN" sz="2700" dirty="0"/>
              <a:t>1</a:t>
            </a:r>
            <a:endParaRPr lang="zh-CN" altLang="en-US" dirty="0"/>
          </a:p>
        </p:txBody>
      </p:sp>
      <p:pic>
        <p:nvPicPr>
          <p:cNvPr id="4" name="内容占位符 3"/>
          <p:cNvPicPr>
            <a:picLocks noGrp="1"/>
          </p:cNvPicPr>
          <p:nvPr>
            <p:ph idx="4294967295"/>
          </p:nvPr>
        </p:nvPicPr>
        <p:blipFill>
          <a:blip r:embed="rId1" cstate="print"/>
          <a:stretch>
            <a:fillRect/>
          </a:stretch>
        </p:blipFill>
        <p:spPr>
          <a:xfrm>
            <a:off x="2378714" y="962390"/>
            <a:ext cx="5850731" cy="5761037"/>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0576" y="134573"/>
            <a:ext cx="7458788" cy="711578"/>
          </a:xfrm>
        </p:spPr>
        <p:txBody>
          <a:bodyPr>
            <a:noAutofit/>
          </a:bodyPr>
          <a:lstStyle/>
          <a:p>
            <a:r>
              <a:rPr lang="zh-CN" altLang="zh-CN" sz="2400" dirty="0" smtClean="0"/>
              <a:t>实</a:t>
            </a:r>
            <a:r>
              <a:rPr lang="zh-CN" altLang="zh-CN" sz="2400" dirty="0"/>
              <a:t>战：</a:t>
            </a:r>
            <a:r>
              <a:rPr lang="en-US" altLang="zh-CN" sz="2400" dirty="0"/>
              <a:t>Windows</a:t>
            </a:r>
            <a:r>
              <a:rPr lang="zh-CN" altLang="zh-CN" sz="2400" dirty="0"/>
              <a:t>防火墙和</a:t>
            </a:r>
            <a:r>
              <a:rPr lang="en-US" altLang="zh-CN" sz="2400" dirty="0"/>
              <a:t>TCP/IP</a:t>
            </a:r>
            <a:r>
              <a:rPr lang="zh-CN" altLang="zh-CN" sz="2400" dirty="0"/>
              <a:t>筛选实现网络安全</a:t>
            </a:r>
            <a:r>
              <a:rPr lang="en-US" altLang="zh-CN" sz="2400" dirty="0"/>
              <a:t>2</a:t>
            </a:r>
            <a:endParaRPr lang="zh-CN" altLang="en-US" sz="2400" dirty="0"/>
          </a:p>
        </p:txBody>
      </p:sp>
      <p:pic>
        <p:nvPicPr>
          <p:cNvPr id="4" name="内容占位符 3"/>
          <p:cNvPicPr>
            <a:picLocks noGrp="1"/>
          </p:cNvPicPr>
          <p:nvPr>
            <p:ph idx="4294967295"/>
          </p:nvPr>
        </p:nvPicPr>
        <p:blipFill>
          <a:blip r:embed="rId1" cstate="print">
            <a:extLst>
              <a:ext uri="{28A0092B-C50C-407E-A947-70E740481C1C}">
                <a14:useLocalDpi xmlns:a14="http://schemas.microsoft.com/office/drawing/2010/main" val="0"/>
              </a:ext>
            </a:extLst>
          </a:blip>
          <a:srcRect/>
          <a:stretch>
            <a:fillRect/>
          </a:stretch>
        </p:blipFill>
        <p:spPr bwMode="auto">
          <a:xfrm>
            <a:off x="2086181" y="1340768"/>
            <a:ext cx="5324092" cy="516616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第</a:t>
            </a:r>
            <a:r>
              <a:rPr lang="en-US" altLang="zh-CN" dirty="0" smtClean="0"/>
              <a:t> 5 </a:t>
            </a:r>
            <a:r>
              <a:rPr lang="zh-CN" altLang="zh-CN" dirty="0" smtClean="0"/>
              <a:t>章</a:t>
            </a:r>
            <a:r>
              <a:rPr lang="en-US" altLang="zh-CN" dirty="0" smtClean="0"/>
              <a:t>  </a:t>
            </a:r>
            <a:r>
              <a:rPr lang="zh-CN" altLang="en-US" dirty="0" smtClean="0"/>
              <a:t>运输</a:t>
            </a:r>
            <a:r>
              <a:rPr lang="zh-CN" altLang="zh-CN" dirty="0" smtClean="0"/>
              <a:t>层</a:t>
            </a:r>
            <a:endParaRPr lang="zh-CN" altLang="en-US" dirty="0"/>
          </a:p>
        </p:txBody>
      </p:sp>
      <p:sp>
        <p:nvSpPr>
          <p:cNvPr id="3" name="内容占位符 2"/>
          <p:cNvSpPr>
            <a:spLocks noGrp="1"/>
          </p:cNvSpPr>
          <p:nvPr>
            <p:ph idx="1"/>
          </p:nvPr>
        </p:nvSpPr>
        <p:spPr/>
        <p:txBody>
          <a:bodyPr/>
          <a:lstStyle/>
          <a:p>
            <a:r>
              <a:rPr lang="en-US" altLang="zh-CN" sz="2800" dirty="0" smtClean="0"/>
              <a:t>5.1  </a:t>
            </a:r>
            <a:r>
              <a:rPr lang="zh-CN" altLang="zh-CN" sz="2800" dirty="0"/>
              <a:t>运输层协议概述</a:t>
            </a:r>
            <a:endParaRPr lang="zh-CN" altLang="zh-CN" sz="2800" dirty="0"/>
          </a:p>
          <a:p>
            <a:r>
              <a:rPr lang="en-US" altLang="zh-CN" sz="2800" dirty="0" smtClean="0"/>
              <a:t>5.2  </a:t>
            </a:r>
            <a:r>
              <a:rPr lang="zh-CN" altLang="zh-CN" sz="2800" dirty="0"/>
              <a:t>用户数据报</a:t>
            </a:r>
            <a:r>
              <a:rPr lang="zh-CN" altLang="zh-CN" sz="2800" dirty="0" smtClean="0"/>
              <a:t>协议</a:t>
            </a:r>
            <a:r>
              <a:rPr lang="en-US" altLang="zh-CN" sz="2800" dirty="0" smtClean="0"/>
              <a:t> UDP </a:t>
            </a:r>
            <a:endParaRPr lang="zh-CN" altLang="zh-CN" sz="2800" dirty="0"/>
          </a:p>
          <a:p>
            <a:r>
              <a:rPr lang="en-US" altLang="zh-CN" sz="2800" dirty="0" smtClean="0"/>
              <a:t>5.3  </a:t>
            </a:r>
            <a:r>
              <a:rPr lang="zh-CN" altLang="zh-CN" sz="2800" dirty="0" smtClean="0"/>
              <a:t>传输控制协议</a:t>
            </a:r>
            <a:r>
              <a:rPr lang="en-US" altLang="zh-CN" sz="2800" dirty="0" smtClean="0"/>
              <a:t> TCP </a:t>
            </a:r>
            <a:r>
              <a:rPr lang="zh-CN" altLang="zh-CN" sz="2800" dirty="0" smtClean="0"/>
              <a:t>概述</a:t>
            </a:r>
            <a:endParaRPr lang="zh-CN" altLang="zh-CN" sz="2800" dirty="0"/>
          </a:p>
          <a:p>
            <a:r>
              <a:rPr lang="en-US" altLang="zh-CN" sz="2800" dirty="0" smtClean="0"/>
              <a:t>5.4  </a:t>
            </a:r>
            <a:r>
              <a:rPr lang="zh-CN" altLang="zh-CN" sz="2800" dirty="0"/>
              <a:t>可靠传输的工作原理</a:t>
            </a:r>
            <a:endParaRPr lang="zh-CN" altLang="zh-CN" sz="2800" dirty="0"/>
          </a:p>
          <a:p>
            <a:r>
              <a:rPr lang="en-US" altLang="zh-CN" sz="2800" dirty="0" smtClean="0"/>
              <a:t>5.5  TCP </a:t>
            </a:r>
            <a:r>
              <a:rPr lang="zh-CN" altLang="zh-CN" sz="2800" dirty="0" smtClean="0"/>
              <a:t>报文</a:t>
            </a:r>
            <a:r>
              <a:rPr lang="zh-CN" altLang="zh-CN" sz="2800" dirty="0"/>
              <a:t>段的首部格式</a:t>
            </a:r>
            <a:endParaRPr lang="zh-CN" altLang="zh-CN" sz="2800" dirty="0"/>
          </a:p>
          <a:p>
            <a:r>
              <a:rPr lang="en-US" altLang="zh-CN" sz="2800" dirty="0"/>
              <a:t>5.6  </a:t>
            </a:r>
            <a:r>
              <a:rPr lang="en-US" altLang="zh-CN" sz="2800" dirty="0" smtClean="0"/>
              <a:t>TCP </a:t>
            </a:r>
            <a:r>
              <a:rPr lang="zh-CN" altLang="zh-CN" sz="2800" dirty="0" smtClean="0"/>
              <a:t>可靠</a:t>
            </a:r>
            <a:r>
              <a:rPr lang="zh-CN" altLang="zh-CN" sz="2800" dirty="0"/>
              <a:t>传输的实现</a:t>
            </a:r>
            <a:endParaRPr lang="zh-CN" altLang="zh-CN" sz="2800" dirty="0"/>
          </a:p>
          <a:p>
            <a:r>
              <a:rPr lang="en-US" altLang="zh-CN" sz="2800" dirty="0" smtClean="0"/>
              <a:t>5.7  TCP </a:t>
            </a:r>
            <a:r>
              <a:rPr lang="zh-CN" altLang="zh-CN" sz="2800" dirty="0" smtClean="0"/>
              <a:t>的</a:t>
            </a:r>
            <a:r>
              <a:rPr lang="zh-CN" altLang="zh-CN" sz="2800" dirty="0"/>
              <a:t>流量控制</a:t>
            </a:r>
            <a:endParaRPr lang="zh-CN" altLang="zh-CN" sz="2800" dirty="0"/>
          </a:p>
          <a:p>
            <a:r>
              <a:rPr lang="en-US" altLang="zh-CN" sz="2800" dirty="0" smtClean="0"/>
              <a:t>5.8  TCP </a:t>
            </a:r>
            <a:r>
              <a:rPr lang="zh-CN" altLang="zh-CN" sz="2800" dirty="0" smtClean="0"/>
              <a:t>的</a:t>
            </a:r>
            <a:r>
              <a:rPr lang="zh-CN" altLang="zh-CN" sz="2800" dirty="0"/>
              <a:t>拥塞控制</a:t>
            </a:r>
            <a:endParaRPr lang="zh-CN" altLang="zh-CN" sz="2800" dirty="0"/>
          </a:p>
          <a:p>
            <a:r>
              <a:rPr lang="en-US" altLang="zh-CN" sz="2800" dirty="0" smtClean="0"/>
              <a:t>5.9  TCP </a:t>
            </a:r>
            <a:r>
              <a:rPr lang="zh-CN" altLang="zh-CN" sz="2800" dirty="0" smtClean="0"/>
              <a:t>的</a:t>
            </a:r>
            <a:r>
              <a:rPr lang="zh-CN" altLang="zh-CN" sz="2800" dirty="0"/>
              <a:t>运输连接管理</a:t>
            </a:r>
            <a:endParaRPr lang="zh-CN" altLang="zh-CN" sz="28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r>
              <a:rPr lang="en-US" altLang="zh-CN" dirty="0"/>
              <a:t>5.2  </a:t>
            </a:r>
            <a:r>
              <a:rPr lang="zh-CN" altLang="zh-CN" dirty="0"/>
              <a:t>用户数据报</a:t>
            </a:r>
            <a:r>
              <a:rPr lang="zh-CN" altLang="zh-CN" dirty="0" smtClean="0"/>
              <a:t>协议</a:t>
            </a:r>
            <a:r>
              <a:rPr lang="en-US" altLang="zh-CN" dirty="0" smtClean="0"/>
              <a:t> UDP</a:t>
            </a:r>
            <a:endParaRPr lang="zh-CN" altLang="zh-CN" dirty="0"/>
          </a:p>
        </p:txBody>
      </p:sp>
      <p:sp>
        <p:nvSpPr>
          <p:cNvPr id="931843" name="Rectangle 3"/>
          <p:cNvSpPr>
            <a:spLocks noGrp="1" noChangeArrowheads="1"/>
          </p:cNvSpPr>
          <p:nvPr>
            <p:ph idx="1"/>
          </p:nvPr>
        </p:nvSpPr>
        <p:spPr/>
        <p:txBody>
          <a:bodyPr/>
          <a:lstStyle/>
          <a:p>
            <a:r>
              <a:rPr lang="en-US" altLang="zh-CN" dirty="0"/>
              <a:t>5.2.1  </a:t>
            </a:r>
            <a:r>
              <a:rPr lang="en-US" altLang="zh-CN" dirty="0" smtClean="0"/>
              <a:t>UDP </a:t>
            </a:r>
            <a:r>
              <a:rPr lang="zh-CN" altLang="zh-CN" dirty="0" smtClean="0"/>
              <a:t>概述</a:t>
            </a:r>
            <a:endParaRPr lang="zh-CN" altLang="zh-CN" dirty="0"/>
          </a:p>
          <a:p>
            <a:r>
              <a:rPr lang="en-US" altLang="zh-CN" dirty="0" smtClean="0"/>
              <a:t>5.2.2  UDP </a:t>
            </a:r>
            <a:r>
              <a:rPr lang="zh-CN" altLang="zh-CN" dirty="0" smtClean="0"/>
              <a:t>的</a:t>
            </a:r>
            <a:r>
              <a:rPr lang="zh-CN" altLang="zh-CN" dirty="0"/>
              <a:t>首部格式</a:t>
            </a:r>
            <a:endParaRPr lang="zh-CN" altLang="zh-CN"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r>
              <a:rPr lang="en-US" altLang="zh-CN" dirty="0"/>
              <a:t>5.2.1  UDP</a:t>
            </a:r>
            <a:r>
              <a:rPr lang="zh-CN" altLang="zh-CN" dirty="0"/>
              <a:t>概述</a:t>
            </a:r>
            <a:endParaRPr lang="zh-CN" altLang="zh-CN" dirty="0"/>
          </a:p>
        </p:txBody>
      </p:sp>
      <p:sp>
        <p:nvSpPr>
          <p:cNvPr id="931843"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spcBef>
                <a:spcPts val="1200"/>
              </a:spcBef>
            </a:pPr>
            <a:r>
              <a:rPr lang="en-US" altLang="zh-CN" dirty="0"/>
              <a:t>UDP </a:t>
            </a:r>
            <a:r>
              <a:rPr lang="zh-CN" altLang="en-US" dirty="0"/>
              <a:t>只在 </a:t>
            </a:r>
            <a:r>
              <a:rPr lang="en-US" altLang="zh-CN" dirty="0"/>
              <a:t>IP </a:t>
            </a:r>
            <a:r>
              <a:rPr lang="zh-CN" altLang="en-US" dirty="0"/>
              <a:t>的数据报服务之上增加了很少一点的</a:t>
            </a:r>
            <a:r>
              <a:rPr lang="zh-CN" altLang="en-US" dirty="0" smtClean="0"/>
              <a:t>功能：</a:t>
            </a:r>
            <a:endParaRPr lang="en-US" altLang="zh-CN" dirty="0" smtClean="0"/>
          </a:p>
          <a:p>
            <a:pPr lvl="1">
              <a:spcBef>
                <a:spcPts val="1200"/>
              </a:spcBef>
            </a:pPr>
            <a:r>
              <a:rPr lang="zh-CN" altLang="zh-CN" dirty="0" smtClean="0"/>
              <a:t>复用</a:t>
            </a:r>
            <a:r>
              <a:rPr lang="zh-CN" altLang="zh-CN" dirty="0"/>
              <a:t>和分用的</a:t>
            </a:r>
            <a:r>
              <a:rPr lang="zh-CN" altLang="zh-CN" dirty="0" smtClean="0"/>
              <a:t>功能</a:t>
            </a:r>
            <a:endParaRPr lang="en-US" altLang="zh-CN" dirty="0" smtClean="0"/>
          </a:p>
          <a:p>
            <a:pPr lvl="1">
              <a:spcBef>
                <a:spcPts val="1200"/>
              </a:spcBef>
            </a:pPr>
            <a:r>
              <a:rPr lang="zh-CN" altLang="zh-CN" dirty="0" smtClean="0"/>
              <a:t>差错检测</a:t>
            </a:r>
            <a:r>
              <a:rPr lang="zh-CN" altLang="zh-CN" dirty="0"/>
              <a:t>的</a:t>
            </a:r>
            <a:r>
              <a:rPr lang="zh-CN" altLang="zh-CN" dirty="0" smtClean="0"/>
              <a:t>功能</a:t>
            </a:r>
            <a:endParaRPr lang="en-US" altLang="zh-CN" dirty="0" smtClean="0"/>
          </a:p>
          <a:p>
            <a:pPr>
              <a:spcBef>
                <a:spcPts val="1200"/>
              </a:spcBef>
            </a:pPr>
            <a:r>
              <a:rPr lang="zh-CN" altLang="en-US" dirty="0" smtClean="0"/>
              <a:t>虽然 </a:t>
            </a:r>
            <a:r>
              <a:rPr lang="en-US" altLang="zh-CN" dirty="0"/>
              <a:t>UDP </a:t>
            </a:r>
            <a:r>
              <a:rPr lang="zh-CN" altLang="en-US" dirty="0"/>
              <a:t>用户数据报只能提供不可靠的交付，但 </a:t>
            </a:r>
            <a:r>
              <a:rPr lang="en-US" altLang="zh-CN" dirty="0"/>
              <a:t>UDP </a:t>
            </a:r>
            <a:r>
              <a:rPr lang="zh-CN" altLang="en-US" dirty="0"/>
              <a:t>在某些方面有其特殊的优点。</a:t>
            </a:r>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2" name="Rectangle 2"/>
          <p:cNvSpPr>
            <a:spLocks noGrp="1" noChangeArrowheads="1"/>
          </p:cNvSpPr>
          <p:nvPr>
            <p:ph type="title"/>
          </p:nvPr>
        </p:nvSpPr>
        <p:spPr/>
        <p:txBody>
          <a:bodyPr/>
          <a:lstStyle/>
          <a:p>
            <a:pPr algn="ctr"/>
            <a:r>
              <a:rPr lang="en-US" altLang="zh-CN"/>
              <a:t>UDP </a:t>
            </a:r>
            <a:r>
              <a:rPr lang="zh-CN" altLang="en-US"/>
              <a:t>的主要特点 </a:t>
            </a:r>
            <a:endParaRPr lang="zh-CN" altLang="en-US"/>
          </a:p>
        </p:txBody>
      </p:sp>
      <p:sp>
        <p:nvSpPr>
          <p:cNvPr id="680963"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en-US" altLang="zh-CN" sz="2800" dirty="0" smtClean="0">
                <a:solidFill>
                  <a:srgbClr val="FF0000"/>
                </a:solidFill>
              </a:rPr>
              <a:t>(1) UDP </a:t>
            </a:r>
            <a:r>
              <a:rPr lang="zh-CN" altLang="en-US" sz="2800" dirty="0">
                <a:solidFill>
                  <a:srgbClr val="FF0000"/>
                </a:solidFill>
              </a:rPr>
              <a:t>是无连接</a:t>
            </a:r>
            <a:r>
              <a:rPr lang="zh-CN" altLang="en-US" sz="2800" dirty="0" smtClean="0">
                <a:solidFill>
                  <a:srgbClr val="FF0000"/>
                </a:solidFill>
              </a:rPr>
              <a:t>的</a:t>
            </a:r>
            <a:r>
              <a:rPr lang="zh-CN" altLang="en-US" sz="2800" dirty="0" smtClean="0"/>
              <a:t>，发送</a:t>
            </a:r>
            <a:r>
              <a:rPr lang="zh-CN" altLang="en-US" sz="2800" dirty="0"/>
              <a:t>数据之前不需要建立</a:t>
            </a:r>
            <a:r>
              <a:rPr lang="zh-CN" altLang="en-US" sz="2800" dirty="0" smtClean="0"/>
              <a:t>连接，</a:t>
            </a:r>
            <a:r>
              <a:rPr lang="zh-CN" altLang="zh-CN" sz="2800" dirty="0"/>
              <a:t>，因此减少了开销和发送数据之前的时延</a:t>
            </a:r>
            <a:r>
              <a:rPr lang="zh-CN" altLang="zh-CN" sz="2800" dirty="0" smtClean="0"/>
              <a:t>。</a:t>
            </a:r>
            <a:endParaRPr lang="zh-CN" altLang="en-US" sz="2800" dirty="0"/>
          </a:p>
          <a:p>
            <a:r>
              <a:rPr lang="en-US" altLang="zh-CN" sz="2800" dirty="0" smtClean="0">
                <a:solidFill>
                  <a:srgbClr val="FF0000"/>
                </a:solidFill>
              </a:rPr>
              <a:t>(2) UDP </a:t>
            </a:r>
            <a:r>
              <a:rPr lang="zh-CN" altLang="en-US" sz="2800" dirty="0">
                <a:solidFill>
                  <a:srgbClr val="FF0000"/>
                </a:solidFill>
              </a:rPr>
              <a:t>使用尽最大努力交付，</a:t>
            </a:r>
            <a:r>
              <a:rPr lang="zh-CN" altLang="en-US" sz="2800" dirty="0"/>
              <a:t>即不保证可靠交付</a:t>
            </a:r>
            <a:r>
              <a:rPr lang="zh-CN" altLang="en-US" sz="2800" dirty="0" smtClean="0"/>
              <a:t>，</a:t>
            </a:r>
            <a:r>
              <a:rPr lang="zh-CN" altLang="zh-CN" sz="2800" dirty="0"/>
              <a:t>因此主机不需要维持复杂的连接状态</a:t>
            </a:r>
            <a:r>
              <a:rPr lang="zh-CN" altLang="zh-CN" sz="2800" dirty="0" smtClean="0"/>
              <a:t>表。</a:t>
            </a:r>
            <a:endParaRPr lang="zh-CN" altLang="en-US" sz="2800" dirty="0"/>
          </a:p>
          <a:p>
            <a:r>
              <a:rPr lang="en-US" altLang="zh-CN" sz="2800" dirty="0" smtClean="0">
                <a:solidFill>
                  <a:srgbClr val="FF0000"/>
                </a:solidFill>
              </a:rPr>
              <a:t>(3) UDP </a:t>
            </a:r>
            <a:r>
              <a:rPr lang="zh-CN" altLang="en-US" sz="2800" dirty="0">
                <a:solidFill>
                  <a:srgbClr val="FF0000"/>
                </a:solidFill>
              </a:rPr>
              <a:t>是面向报文的</a:t>
            </a:r>
            <a:r>
              <a:rPr lang="zh-CN" altLang="en-US" sz="2800" dirty="0" smtClean="0">
                <a:solidFill>
                  <a:srgbClr val="FF0000"/>
                </a:solidFill>
              </a:rPr>
              <a:t>。</a:t>
            </a:r>
            <a:r>
              <a:rPr lang="en-US" altLang="zh-CN" sz="2800" dirty="0" smtClean="0"/>
              <a:t>UDP </a:t>
            </a:r>
            <a:r>
              <a:rPr lang="zh-CN" altLang="zh-CN" sz="2800" dirty="0" smtClean="0"/>
              <a:t>对</a:t>
            </a:r>
            <a:r>
              <a:rPr lang="zh-CN" altLang="zh-CN" sz="2800" dirty="0"/>
              <a:t>应用层交下来的报文，既不合并，也不拆分，而是保留这些报文的边界</a:t>
            </a:r>
            <a:r>
              <a:rPr lang="zh-CN" altLang="zh-CN" sz="2800" dirty="0" smtClean="0"/>
              <a:t>。</a:t>
            </a:r>
            <a:r>
              <a:rPr lang="en-US" altLang="zh-CN" sz="2800" dirty="0" smtClean="0"/>
              <a:t>UDP </a:t>
            </a:r>
            <a:r>
              <a:rPr lang="zh-CN" altLang="zh-CN" sz="2800" dirty="0" smtClean="0"/>
              <a:t>一</a:t>
            </a:r>
            <a:r>
              <a:rPr lang="zh-CN" altLang="zh-CN" sz="2800" dirty="0"/>
              <a:t>次交付一个完整的报文。</a:t>
            </a:r>
            <a:endParaRPr lang="en-US" altLang="zh-CN" sz="2800" dirty="0" smtClean="0"/>
          </a:p>
          <a:p>
            <a:r>
              <a:rPr lang="en-US" altLang="zh-CN" sz="2800" dirty="0" smtClean="0">
                <a:solidFill>
                  <a:srgbClr val="FF0000"/>
                </a:solidFill>
              </a:rPr>
              <a:t>(4) UDP </a:t>
            </a:r>
            <a:r>
              <a:rPr lang="zh-CN" altLang="zh-CN" sz="2800" dirty="0" smtClean="0">
                <a:solidFill>
                  <a:srgbClr val="FF0000"/>
                </a:solidFill>
              </a:rPr>
              <a:t>没有</a:t>
            </a:r>
            <a:r>
              <a:rPr lang="zh-CN" altLang="zh-CN" sz="2800" dirty="0">
                <a:solidFill>
                  <a:srgbClr val="FF0000"/>
                </a:solidFill>
              </a:rPr>
              <a:t>拥塞控制，</a:t>
            </a:r>
            <a:r>
              <a:rPr lang="zh-CN" altLang="zh-CN" sz="2800" dirty="0"/>
              <a:t>因此网络出现的拥塞不会使源主机的发送速率降低。这对某些实时应用是很重要的。</a:t>
            </a:r>
            <a:r>
              <a:rPr lang="zh-CN" altLang="en-US" sz="2800" dirty="0" smtClean="0"/>
              <a:t>很</a:t>
            </a:r>
            <a:r>
              <a:rPr lang="zh-CN" altLang="en-US" sz="2800" dirty="0"/>
              <a:t>适合多媒体通信的要求。 </a:t>
            </a:r>
            <a:endParaRPr lang="zh-CN" altLang="en-US" sz="28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2" name="Rectangle 2"/>
          <p:cNvSpPr>
            <a:spLocks noGrp="1" noChangeArrowheads="1"/>
          </p:cNvSpPr>
          <p:nvPr>
            <p:ph type="title"/>
          </p:nvPr>
        </p:nvSpPr>
        <p:spPr/>
        <p:txBody>
          <a:bodyPr/>
          <a:lstStyle/>
          <a:p>
            <a:pPr algn="ctr"/>
            <a:r>
              <a:rPr lang="en-US" altLang="zh-CN"/>
              <a:t>UDP </a:t>
            </a:r>
            <a:r>
              <a:rPr lang="zh-CN" altLang="en-US"/>
              <a:t>的主要特点 </a:t>
            </a:r>
            <a:endParaRPr lang="zh-CN" altLang="en-US"/>
          </a:p>
        </p:txBody>
      </p:sp>
      <p:sp>
        <p:nvSpPr>
          <p:cNvPr id="680963"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en-US" altLang="zh-CN" dirty="0" smtClean="0">
                <a:solidFill>
                  <a:srgbClr val="FF0000"/>
                </a:solidFill>
              </a:rPr>
              <a:t>(5) UDP </a:t>
            </a:r>
            <a:r>
              <a:rPr lang="zh-CN" altLang="zh-CN" dirty="0" smtClean="0">
                <a:solidFill>
                  <a:srgbClr val="FF0000"/>
                </a:solidFill>
              </a:rPr>
              <a:t>支持</a:t>
            </a:r>
            <a:r>
              <a:rPr lang="zh-CN" altLang="zh-CN" dirty="0">
                <a:solidFill>
                  <a:srgbClr val="FF0000"/>
                </a:solidFill>
              </a:rPr>
              <a:t>一对一、一对多、多对一和多对多的交互通信。</a:t>
            </a:r>
            <a:endParaRPr lang="zh-CN" altLang="zh-CN" dirty="0">
              <a:solidFill>
                <a:srgbClr val="FF0000"/>
              </a:solidFill>
            </a:endParaRPr>
          </a:p>
          <a:p>
            <a:pPr lvl="0"/>
            <a:r>
              <a:rPr lang="en-US" altLang="zh-CN" dirty="0" smtClean="0">
                <a:solidFill>
                  <a:srgbClr val="FF0000"/>
                </a:solidFill>
              </a:rPr>
              <a:t>(</a:t>
            </a:r>
            <a:r>
              <a:rPr lang="en-US" altLang="zh-CN" dirty="0">
                <a:solidFill>
                  <a:srgbClr val="FF0000"/>
                </a:solidFill>
              </a:rPr>
              <a:t>6) </a:t>
            </a:r>
            <a:r>
              <a:rPr lang="en-US" altLang="zh-CN" dirty="0" smtClean="0">
                <a:solidFill>
                  <a:srgbClr val="FF0000"/>
                </a:solidFill>
              </a:rPr>
              <a:t>UDP </a:t>
            </a:r>
            <a:r>
              <a:rPr lang="zh-CN" altLang="zh-CN" dirty="0" smtClean="0">
                <a:solidFill>
                  <a:srgbClr val="FF0000"/>
                </a:solidFill>
              </a:rPr>
              <a:t>的</a:t>
            </a:r>
            <a:r>
              <a:rPr lang="zh-CN" altLang="zh-CN" dirty="0">
                <a:solidFill>
                  <a:srgbClr val="FF0000"/>
                </a:solidFill>
              </a:rPr>
              <a:t>首部开销小，</a:t>
            </a:r>
            <a:r>
              <a:rPr lang="zh-CN" altLang="zh-CN" dirty="0" smtClean="0"/>
              <a:t>只有</a:t>
            </a:r>
            <a:r>
              <a:rPr lang="en-US" altLang="zh-CN" dirty="0" smtClean="0"/>
              <a:t> 8 </a:t>
            </a:r>
            <a:r>
              <a:rPr lang="zh-CN" altLang="zh-CN" dirty="0" smtClean="0"/>
              <a:t>个</a:t>
            </a:r>
            <a:r>
              <a:rPr lang="zh-CN" altLang="zh-CN" dirty="0"/>
              <a:t>字节，</a:t>
            </a:r>
            <a:r>
              <a:rPr lang="zh-CN" altLang="zh-CN" dirty="0" smtClean="0"/>
              <a:t>比</a:t>
            </a:r>
            <a:r>
              <a:rPr lang="en-US" altLang="zh-CN" dirty="0" smtClean="0"/>
              <a:t> TCP </a:t>
            </a:r>
            <a:r>
              <a:rPr lang="zh-CN" altLang="zh-CN" dirty="0" smtClean="0"/>
              <a:t>的</a:t>
            </a:r>
            <a:r>
              <a:rPr lang="en-US" altLang="zh-CN" dirty="0" smtClean="0"/>
              <a:t> 20 </a:t>
            </a:r>
            <a:r>
              <a:rPr lang="zh-CN" altLang="zh-CN" dirty="0" smtClean="0"/>
              <a:t>个</a:t>
            </a:r>
            <a:r>
              <a:rPr lang="zh-CN" altLang="zh-CN" dirty="0"/>
              <a:t>字节的首部要短。</a:t>
            </a:r>
            <a:endParaRPr lang="zh-CN" altLang="zh-CN"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86" name="Rectangle 2"/>
          <p:cNvSpPr>
            <a:spLocks noGrp="1" noChangeArrowheads="1"/>
          </p:cNvSpPr>
          <p:nvPr>
            <p:ph type="title"/>
          </p:nvPr>
        </p:nvSpPr>
        <p:spPr/>
        <p:txBody>
          <a:bodyPr/>
          <a:lstStyle/>
          <a:p>
            <a:pPr algn="ctr"/>
            <a:r>
              <a:rPr lang="zh-CN" altLang="en-US"/>
              <a:t>面向报文的 </a:t>
            </a:r>
            <a:r>
              <a:rPr lang="en-US" altLang="zh-CN"/>
              <a:t>UDP</a:t>
            </a:r>
            <a:endParaRPr lang="en-US" altLang="zh-CN"/>
          </a:p>
        </p:txBody>
      </p:sp>
      <p:sp>
        <p:nvSpPr>
          <p:cNvPr id="681987" name="Rectangle 3"/>
          <p:cNvSpPr>
            <a:spLocks noGrp="1" noChangeArrowheads="1"/>
          </p:cNvSpPr>
          <p:nvPr>
            <p:ph idx="1"/>
          </p:nvPr>
        </p:nvSpPr>
        <p:spPr/>
        <p:txBody>
          <a:bodyPr/>
          <a:lstStyle/>
          <a:p>
            <a:r>
              <a:rPr lang="zh-CN" altLang="en-US" dirty="0"/>
              <a:t>发送方 </a:t>
            </a:r>
            <a:r>
              <a:rPr lang="en-US" altLang="zh-CN" dirty="0"/>
              <a:t>UDP </a:t>
            </a:r>
            <a:r>
              <a:rPr lang="zh-CN" altLang="en-US" dirty="0"/>
              <a:t>对应用程序交下来的报文，在添加首部后就向下交付 </a:t>
            </a:r>
            <a:r>
              <a:rPr lang="en-US" altLang="zh-CN" dirty="0"/>
              <a:t>IP </a:t>
            </a:r>
            <a:r>
              <a:rPr lang="zh-CN" altLang="en-US" dirty="0"/>
              <a:t>层。</a:t>
            </a:r>
            <a:r>
              <a:rPr lang="en-US" altLang="zh-CN" dirty="0"/>
              <a:t>UDP </a:t>
            </a:r>
            <a:r>
              <a:rPr lang="zh-CN" altLang="en-US" dirty="0"/>
              <a:t>对应用层交下来的报文，</a:t>
            </a:r>
            <a:r>
              <a:rPr lang="zh-CN" altLang="en-US" dirty="0">
                <a:solidFill>
                  <a:srgbClr val="FF0000"/>
                </a:solidFill>
              </a:rPr>
              <a:t>既不合并，也不拆</a:t>
            </a:r>
            <a:r>
              <a:rPr lang="zh-CN" altLang="en-US" dirty="0" smtClean="0">
                <a:solidFill>
                  <a:srgbClr val="FF0000"/>
                </a:solidFill>
              </a:rPr>
              <a:t>分</a:t>
            </a:r>
            <a:r>
              <a:rPr lang="zh-CN" altLang="en-US" dirty="0" smtClean="0"/>
              <a:t>。</a:t>
            </a:r>
            <a:endParaRPr lang="en-US" altLang="zh-CN" dirty="0" smtClean="0"/>
          </a:p>
          <a:p>
            <a:endParaRPr lang="zh-CN" altLang="en-US" dirty="0"/>
          </a:p>
          <a:p>
            <a:r>
              <a:rPr lang="zh-CN" altLang="en-US" dirty="0"/>
              <a:t>应用层交给 </a:t>
            </a:r>
            <a:r>
              <a:rPr lang="en-US" altLang="zh-CN" dirty="0"/>
              <a:t>UDP </a:t>
            </a:r>
            <a:r>
              <a:rPr lang="zh-CN" altLang="en-US" dirty="0"/>
              <a:t>多长的报文，</a:t>
            </a:r>
            <a:r>
              <a:rPr lang="en-US" altLang="zh-CN" dirty="0"/>
              <a:t>UDP </a:t>
            </a:r>
            <a:r>
              <a:rPr lang="zh-CN" altLang="en-US" dirty="0"/>
              <a:t>就照样发送，即</a:t>
            </a:r>
            <a:r>
              <a:rPr lang="zh-CN" altLang="en-US" dirty="0">
                <a:solidFill>
                  <a:srgbClr val="FF0000"/>
                </a:solidFill>
              </a:rPr>
              <a:t>一次发送一个报文</a:t>
            </a:r>
            <a:r>
              <a:rPr lang="zh-CN" altLang="en-US" dirty="0" smtClean="0">
                <a:solidFill>
                  <a:srgbClr val="FF0000"/>
                </a:solidFill>
              </a:rPr>
              <a:t>。</a:t>
            </a:r>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86" name="Rectangle 2"/>
          <p:cNvSpPr>
            <a:spLocks noGrp="1" noChangeArrowheads="1"/>
          </p:cNvSpPr>
          <p:nvPr>
            <p:ph type="title"/>
          </p:nvPr>
        </p:nvSpPr>
        <p:spPr/>
        <p:txBody>
          <a:bodyPr/>
          <a:lstStyle/>
          <a:p>
            <a:pPr algn="ctr"/>
            <a:r>
              <a:rPr lang="zh-CN" altLang="en-US"/>
              <a:t>面向报文的 </a:t>
            </a:r>
            <a:r>
              <a:rPr lang="en-US" altLang="zh-CN"/>
              <a:t>UDP</a:t>
            </a:r>
            <a:endParaRPr lang="en-US" altLang="zh-CN"/>
          </a:p>
        </p:txBody>
      </p:sp>
      <p:sp>
        <p:nvSpPr>
          <p:cNvPr id="681987" name="Rectangle 3"/>
          <p:cNvSpPr>
            <a:spLocks noGrp="1" noChangeArrowheads="1"/>
          </p:cNvSpPr>
          <p:nvPr>
            <p:ph idx="1"/>
          </p:nvPr>
        </p:nvSpPr>
        <p:spPr/>
        <p:txBody>
          <a:bodyPr/>
          <a:lstStyle/>
          <a:p>
            <a:r>
              <a:rPr lang="zh-CN" altLang="en-US" dirty="0" smtClean="0"/>
              <a:t>应</a:t>
            </a:r>
            <a:r>
              <a:rPr lang="zh-CN" altLang="en-US" dirty="0"/>
              <a:t>用程序必须</a:t>
            </a:r>
            <a:r>
              <a:rPr lang="zh-CN" altLang="en-US" dirty="0">
                <a:solidFill>
                  <a:srgbClr val="FF0000"/>
                </a:solidFill>
              </a:rPr>
              <a:t>选择合适大小的报文</a:t>
            </a:r>
            <a:r>
              <a:rPr lang="zh-CN" altLang="en-US" dirty="0" smtClean="0">
                <a:solidFill>
                  <a:srgbClr val="FF0000"/>
                </a:solidFill>
              </a:rPr>
              <a:t>。</a:t>
            </a:r>
            <a:endParaRPr lang="en-US" altLang="zh-CN" dirty="0" smtClean="0">
              <a:solidFill>
                <a:srgbClr val="FF0000"/>
              </a:solidFill>
            </a:endParaRPr>
          </a:p>
          <a:p>
            <a:pPr lvl="1"/>
            <a:r>
              <a:rPr lang="zh-CN" altLang="zh-CN" dirty="0">
                <a:solidFill>
                  <a:srgbClr val="0000FF"/>
                </a:solidFill>
              </a:rPr>
              <a:t>若报文太长，</a:t>
            </a:r>
            <a:r>
              <a:rPr lang="en-US" altLang="zh-CN" dirty="0" smtClean="0"/>
              <a:t>UDP </a:t>
            </a:r>
            <a:r>
              <a:rPr lang="zh-CN" altLang="zh-CN" dirty="0" smtClean="0"/>
              <a:t>把</a:t>
            </a:r>
            <a:r>
              <a:rPr lang="zh-CN" altLang="zh-CN" dirty="0"/>
              <a:t>它</a:t>
            </a:r>
            <a:r>
              <a:rPr lang="zh-CN" altLang="zh-CN" dirty="0" smtClean="0"/>
              <a:t>交给</a:t>
            </a:r>
            <a:r>
              <a:rPr lang="en-US" altLang="zh-CN" dirty="0" smtClean="0"/>
              <a:t> IP </a:t>
            </a:r>
            <a:r>
              <a:rPr lang="zh-CN" altLang="zh-CN" dirty="0" smtClean="0"/>
              <a:t>层</a:t>
            </a:r>
            <a:r>
              <a:rPr lang="zh-CN" altLang="zh-CN" dirty="0"/>
              <a:t>后，</a:t>
            </a:r>
            <a:r>
              <a:rPr lang="en-US" altLang="zh-CN" dirty="0" smtClean="0"/>
              <a:t>IP </a:t>
            </a:r>
            <a:r>
              <a:rPr lang="zh-CN" altLang="zh-CN" dirty="0" smtClean="0"/>
              <a:t>层</a:t>
            </a:r>
            <a:r>
              <a:rPr lang="zh-CN" altLang="zh-CN" dirty="0"/>
              <a:t>在传送时可能要进行分片，这会</a:t>
            </a:r>
            <a:r>
              <a:rPr lang="zh-CN" altLang="zh-CN" dirty="0" smtClean="0"/>
              <a:t>降低</a:t>
            </a:r>
            <a:r>
              <a:rPr lang="en-US" altLang="zh-CN" dirty="0" smtClean="0"/>
              <a:t> IP </a:t>
            </a:r>
            <a:r>
              <a:rPr lang="zh-CN" altLang="zh-CN" dirty="0" smtClean="0"/>
              <a:t>层</a:t>
            </a:r>
            <a:r>
              <a:rPr lang="zh-CN" altLang="zh-CN" dirty="0"/>
              <a:t>的效率</a:t>
            </a:r>
            <a:r>
              <a:rPr lang="zh-CN" altLang="zh-CN" dirty="0" smtClean="0"/>
              <a:t>。</a:t>
            </a:r>
            <a:endParaRPr lang="en-US" altLang="zh-CN" dirty="0" smtClean="0"/>
          </a:p>
          <a:p>
            <a:pPr lvl="1"/>
            <a:r>
              <a:rPr lang="zh-CN" altLang="zh-CN" dirty="0" smtClean="0">
                <a:solidFill>
                  <a:srgbClr val="0000FF"/>
                </a:solidFill>
              </a:rPr>
              <a:t>若报文</a:t>
            </a:r>
            <a:r>
              <a:rPr lang="zh-CN" altLang="zh-CN" dirty="0">
                <a:solidFill>
                  <a:srgbClr val="0000FF"/>
                </a:solidFill>
              </a:rPr>
              <a:t>太短，</a:t>
            </a:r>
            <a:r>
              <a:rPr lang="en-US" altLang="zh-CN" dirty="0" smtClean="0"/>
              <a:t>UDP </a:t>
            </a:r>
            <a:r>
              <a:rPr lang="zh-CN" altLang="zh-CN" dirty="0" smtClean="0"/>
              <a:t>把</a:t>
            </a:r>
            <a:r>
              <a:rPr lang="zh-CN" altLang="zh-CN" dirty="0"/>
              <a:t>它</a:t>
            </a:r>
            <a:r>
              <a:rPr lang="zh-CN" altLang="zh-CN" dirty="0" smtClean="0"/>
              <a:t>交给</a:t>
            </a:r>
            <a:r>
              <a:rPr lang="en-US" altLang="zh-CN" dirty="0" smtClean="0"/>
              <a:t> IP </a:t>
            </a:r>
            <a:r>
              <a:rPr lang="zh-CN" altLang="zh-CN" dirty="0" smtClean="0"/>
              <a:t>层</a:t>
            </a:r>
            <a:r>
              <a:rPr lang="zh-CN" altLang="zh-CN" dirty="0"/>
              <a:t>后，会</a:t>
            </a:r>
            <a:r>
              <a:rPr lang="zh-CN" altLang="zh-CN" dirty="0" smtClean="0"/>
              <a:t>使</a:t>
            </a:r>
            <a:r>
              <a:rPr lang="en-US" altLang="zh-CN" dirty="0" smtClean="0"/>
              <a:t> IP </a:t>
            </a:r>
            <a:r>
              <a:rPr lang="zh-CN" altLang="zh-CN" dirty="0" smtClean="0"/>
              <a:t>数据报</a:t>
            </a:r>
            <a:r>
              <a:rPr lang="zh-CN" altLang="zh-CN" dirty="0"/>
              <a:t>的首部的相对长度太大，这也降低</a:t>
            </a:r>
            <a:r>
              <a:rPr lang="zh-CN" altLang="zh-CN" dirty="0" smtClean="0"/>
              <a:t>了</a:t>
            </a:r>
            <a:r>
              <a:rPr lang="en-US" altLang="zh-CN" dirty="0" smtClean="0"/>
              <a:t> IP </a:t>
            </a:r>
            <a:r>
              <a:rPr lang="zh-CN" altLang="zh-CN" dirty="0" smtClean="0"/>
              <a:t>层</a:t>
            </a:r>
            <a:r>
              <a:rPr lang="zh-CN" altLang="zh-CN" dirty="0"/>
              <a:t>的效率。</a:t>
            </a:r>
            <a:endParaRPr lang="zh-CN"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p:cNvPicPr>
          <p:nvPr>
            <p:ph idx="4294967295"/>
          </p:nvPr>
        </p:nvPicPr>
        <p:blipFill>
          <a:blip r:embed="rId1" cstate="print">
            <a:extLst>
              <a:ext uri="{28A0092B-C50C-407E-A947-70E740481C1C}">
                <a14:useLocalDpi xmlns:a14="http://schemas.microsoft.com/office/drawing/2010/main" val="0"/>
              </a:ext>
            </a:extLst>
          </a:blip>
          <a:srcRect/>
          <a:stretch>
            <a:fillRect/>
          </a:stretch>
        </p:blipFill>
        <p:spPr bwMode="auto">
          <a:xfrm>
            <a:off x="2476500" y="-55903"/>
            <a:ext cx="7429500" cy="6891338"/>
          </a:xfrm>
          <a:prstGeom prst="rect">
            <a:avLst/>
          </a:prstGeom>
          <a:noFill/>
          <a:ln>
            <a:noFill/>
          </a:ln>
        </p:spPr>
      </p:pic>
      <p:sp>
        <p:nvSpPr>
          <p:cNvPr id="5" name="矩形 4"/>
          <p:cNvSpPr/>
          <p:nvPr/>
        </p:nvSpPr>
        <p:spPr>
          <a:xfrm>
            <a:off x="0" y="-55903"/>
            <a:ext cx="2476500" cy="6891338"/>
          </a:xfrm>
          <a:prstGeom prst="rect">
            <a:avLst/>
          </a:prstGeom>
          <a:solidFill>
            <a:srgbClr val="0055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2000" b="1" dirty="0">
              <a:solidFill>
                <a:schemeClr val="tx1"/>
              </a:solidFill>
            </a:endParaRPr>
          </a:p>
        </p:txBody>
      </p:sp>
      <p:sp>
        <p:nvSpPr>
          <p:cNvPr id="2" name="标题 1"/>
          <p:cNvSpPr>
            <a:spLocks noGrp="1"/>
          </p:cNvSpPr>
          <p:nvPr>
            <p:ph type="title"/>
          </p:nvPr>
        </p:nvSpPr>
        <p:spPr>
          <a:xfrm>
            <a:off x="344488" y="764704"/>
            <a:ext cx="1603638" cy="2934388"/>
          </a:xfrm>
        </p:spPr>
        <p:txBody>
          <a:bodyPr>
            <a:normAutofit/>
          </a:bodyPr>
          <a:lstStyle/>
          <a:p>
            <a:r>
              <a:rPr lang="en-US" altLang="zh-CN" dirty="0" smtClean="0"/>
              <a:t>UDP</a:t>
            </a:r>
            <a:r>
              <a:rPr lang="zh-CN" altLang="zh-CN" dirty="0"/>
              <a:t>的首部格</a:t>
            </a:r>
            <a:r>
              <a:rPr lang="zh-CN" altLang="zh-CN" dirty="0" smtClean="0"/>
              <a:t>式</a:t>
            </a: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title"/>
          </p:nvPr>
        </p:nvSpPr>
        <p:spPr/>
        <p:txBody>
          <a:bodyPr/>
          <a:lstStyle/>
          <a:p>
            <a:pPr algn="ctr"/>
            <a:r>
              <a:rPr lang="en-US" altLang="zh-CN" sz="4000"/>
              <a:t>UDP </a:t>
            </a:r>
            <a:r>
              <a:rPr lang="zh-CN" altLang="en-US" sz="4000"/>
              <a:t>是面向报文的 </a:t>
            </a:r>
            <a:endParaRPr lang="zh-CN" altLang="en-US" sz="4000"/>
          </a:p>
        </p:txBody>
      </p:sp>
      <p:sp>
        <p:nvSpPr>
          <p:cNvPr id="23" name="AutoShape 3"/>
          <p:cNvSpPr>
            <a:spLocks noChangeArrowheads="1"/>
          </p:cNvSpPr>
          <p:nvPr/>
        </p:nvSpPr>
        <p:spPr bwMode="auto">
          <a:xfrm flipH="1">
            <a:off x="422071" y="4565675"/>
            <a:ext cx="863600" cy="363538"/>
          </a:xfrm>
          <a:prstGeom prst="rightArrow">
            <a:avLst>
              <a:gd name="adj1" fmla="val 50000"/>
              <a:gd name="adj2" fmla="val 118788"/>
            </a:avLst>
          </a:prstGeom>
          <a:solidFill>
            <a:srgbClr val="C00000"/>
          </a:solidFill>
          <a:ln w="12700">
            <a:solidFill>
              <a:srgbClr val="000000"/>
            </a:solidFill>
            <a:miter lim="800000"/>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24" name="Rectangle 4"/>
          <p:cNvSpPr>
            <a:spLocks noChangeArrowheads="1"/>
          </p:cNvSpPr>
          <p:nvPr/>
        </p:nvSpPr>
        <p:spPr bwMode="auto">
          <a:xfrm>
            <a:off x="2360409" y="3678263"/>
            <a:ext cx="5915025" cy="690562"/>
          </a:xfrm>
          <a:prstGeom prst="rect">
            <a:avLst/>
          </a:prstGeom>
          <a:gradFill rotWithShape="1">
            <a:gsLst>
              <a:gs pos="0">
                <a:srgbClr val="66FF99"/>
              </a:gs>
              <a:gs pos="100000">
                <a:srgbClr val="47B26B"/>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25" name="Rectangle 5"/>
          <p:cNvSpPr>
            <a:spLocks noChangeArrowheads="1"/>
          </p:cNvSpPr>
          <p:nvPr/>
        </p:nvSpPr>
        <p:spPr bwMode="auto">
          <a:xfrm>
            <a:off x="3789159" y="2268563"/>
            <a:ext cx="4486275" cy="682625"/>
          </a:xfrm>
          <a:prstGeom prst="rect">
            <a:avLst/>
          </a:prstGeom>
          <a:gradFill rotWithShape="1">
            <a:gsLst>
              <a:gs pos="0">
                <a:srgbClr val="B2B28E"/>
              </a:gs>
              <a:gs pos="100000">
                <a:srgbClr val="FFFFCC"/>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26" name="Rectangle 6"/>
          <p:cNvSpPr>
            <a:spLocks noChangeArrowheads="1"/>
          </p:cNvSpPr>
          <p:nvPr/>
        </p:nvSpPr>
        <p:spPr bwMode="auto">
          <a:xfrm>
            <a:off x="2360409" y="2952775"/>
            <a:ext cx="5915025" cy="722313"/>
          </a:xfrm>
          <a:prstGeom prst="rect">
            <a:avLst/>
          </a:prstGeom>
          <a:solidFill>
            <a:srgbClr val="FFFFFF"/>
          </a:solidFill>
          <a:ln w="28575">
            <a:solidFill>
              <a:srgbClr val="000000"/>
            </a:solidFill>
            <a:miter lim="800000"/>
          </a:ln>
          <a:effectLst>
            <a:outerShdw dist="35921" dir="2700000" algn="ctr" rotWithShape="0">
              <a:srgbClr val="1C1C1C"/>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27" name="Rectangle 7"/>
          <p:cNvSpPr>
            <a:spLocks noChangeArrowheads="1"/>
          </p:cNvSpPr>
          <p:nvPr/>
        </p:nvSpPr>
        <p:spPr bwMode="auto">
          <a:xfrm>
            <a:off x="1238046" y="4408513"/>
            <a:ext cx="7037388" cy="749300"/>
          </a:xfrm>
          <a:prstGeom prst="rect">
            <a:avLst/>
          </a:prstGeom>
          <a:solidFill>
            <a:srgbClr val="FFFFFF"/>
          </a:solidFill>
          <a:ln w="2857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28" name="Rectangle 8"/>
          <p:cNvSpPr>
            <a:spLocks noChangeArrowheads="1"/>
          </p:cNvSpPr>
          <p:nvPr/>
        </p:nvSpPr>
        <p:spPr bwMode="auto">
          <a:xfrm>
            <a:off x="2401684" y="4437088"/>
            <a:ext cx="5849937" cy="690562"/>
          </a:xfrm>
          <a:prstGeom prst="rect">
            <a:avLst/>
          </a:prstGeom>
          <a:solidFill>
            <a:srgbClr val="66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29" name="Rectangle 9"/>
          <p:cNvSpPr>
            <a:spLocks noChangeArrowheads="1"/>
          </p:cNvSpPr>
          <p:nvPr/>
        </p:nvSpPr>
        <p:spPr bwMode="auto">
          <a:xfrm>
            <a:off x="3747884" y="4573613"/>
            <a:ext cx="303288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2400" b="1" i="0" u="none" strike="noStrike" kern="0" cap="none" spc="0" normalizeH="0" baseline="0" noProof="0">
                <a:ln>
                  <a:noFill/>
                </a:ln>
                <a:solidFill>
                  <a:srgbClr val="000099"/>
                </a:solidFill>
                <a:effectLst/>
                <a:uLnTx/>
                <a:uFillTx/>
                <a:latin typeface="+mn-lt"/>
                <a:ea typeface="黑体" panose="02010609060101010101" pitchFamily="2" charset="-122"/>
              </a:rPr>
              <a:t>IP </a:t>
            </a:r>
            <a:r>
              <a:rPr kumimoji="0" lang="zh-CN" altLang="en-US" sz="2400" b="1" i="0" u="none" strike="noStrike" kern="0" cap="none" spc="0" normalizeH="0" baseline="0" noProof="0">
                <a:ln>
                  <a:noFill/>
                </a:ln>
                <a:solidFill>
                  <a:srgbClr val="000099"/>
                </a:solidFill>
                <a:effectLst/>
                <a:uLnTx/>
                <a:uFillTx/>
                <a:latin typeface="+mn-lt"/>
                <a:ea typeface="黑体" panose="02010609060101010101" pitchFamily="2" charset="-122"/>
              </a:rPr>
              <a:t>数据报的数据部分</a:t>
            </a:r>
            <a:endParaRPr kumimoji="0" lang="zh-CN" altLang="en-US" sz="24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30" name="Rectangle 10"/>
          <p:cNvSpPr>
            <a:spLocks noChangeArrowheads="1"/>
          </p:cNvSpPr>
          <p:nvPr/>
        </p:nvSpPr>
        <p:spPr bwMode="auto">
          <a:xfrm>
            <a:off x="1199946" y="4543450"/>
            <a:ext cx="117660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2400" b="1" i="0" u="none" strike="noStrike" kern="0" cap="none" spc="0" normalizeH="0" baseline="0" noProof="0">
                <a:ln>
                  <a:noFill/>
                </a:ln>
                <a:solidFill>
                  <a:srgbClr val="000099"/>
                </a:solidFill>
                <a:effectLst/>
                <a:uLnTx/>
                <a:uFillTx/>
                <a:latin typeface="+mn-lt"/>
                <a:ea typeface="黑体" panose="02010609060101010101" pitchFamily="2" charset="-122"/>
              </a:rPr>
              <a:t>IP </a:t>
            </a:r>
            <a:r>
              <a:rPr kumimoji="0" lang="zh-CN" altLang="en-US" sz="2400" b="1" i="0" u="none" strike="noStrike" kern="0" cap="none" spc="0" normalizeH="0" baseline="0" noProof="0">
                <a:ln>
                  <a:noFill/>
                </a:ln>
                <a:solidFill>
                  <a:srgbClr val="000099"/>
                </a:solidFill>
                <a:effectLst/>
                <a:uLnTx/>
                <a:uFillTx/>
                <a:latin typeface="+mn-lt"/>
                <a:ea typeface="黑体" panose="02010609060101010101" pitchFamily="2" charset="-122"/>
              </a:rPr>
              <a:t>首部</a:t>
            </a:r>
            <a:endParaRPr kumimoji="0" lang="zh-CN" altLang="en-US" sz="24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31" name="Rectangle 11"/>
          <p:cNvSpPr>
            <a:spLocks noChangeArrowheads="1"/>
          </p:cNvSpPr>
          <p:nvPr/>
        </p:nvSpPr>
        <p:spPr bwMode="auto">
          <a:xfrm>
            <a:off x="8480221" y="4540275"/>
            <a:ext cx="86722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2400" b="1" i="0" u="none" strike="noStrike" kern="0" cap="none" spc="0" normalizeH="0" baseline="0" noProof="0">
                <a:ln>
                  <a:noFill/>
                </a:ln>
                <a:solidFill>
                  <a:srgbClr val="000099"/>
                </a:solidFill>
                <a:effectLst/>
                <a:uLnTx/>
                <a:uFillTx/>
                <a:latin typeface="+mn-lt"/>
                <a:ea typeface="黑体" panose="02010609060101010101" pitchFamily="2" charset="-122"/>
              </a:rPr>
              <a:t>IP </a:t>
            </a:r>
            <a:r>
              <a:rPr kumimoji="0" lang="zh-CN" altLang="en-US" sz="2400" b="1" i="0" u="none" strike="noStrike" kern="0" cap="none" spc="0" normalizeH="0" baseline="0" noProof="0">
                <a:ln>
                  <a:noFill/>
                </a:ln>
                <a:solidFill>
                  <a:srgbClr val="000099"/>
                </a:solidFill>
                <a:effectLst/>
                <a:uLnTx/>
                <a:uFillTx/>
                <a:latin typeface="+mn-lt"/>
                <a:ea typeface="黑体" panose="02010609060101010101" pitchFamily="2" charset="-122"/>
              </a:rPr>
              <a:t>层</a:t>
            </a:r>
            <a:endParaRPr kumimoji="0" lang="zh-CN" altLang="en-US" sz="24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32" name="Line 12"/>
          <p:cNvSpPr>
            <a:spLocks noChangeShapeType="1"/>
          </p:cNvSpPr>
          <p:nvPr/>
        </p:nvSpPr>
        <p:spPr bwMode="auto">
          <a:xfrm>
            <a:off x="3824084" y="2952775"/>
            <a:ext cx="0" cy="722313"/>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33" name="AutoShape 13"/>
          <p:cNvSpPr>
            <a:spLocks noChangeArrowheads="1"/>
          </p:cNvSpPr>
          <p:nvPr/>
        </p:nvSpPr>
        <p:spPr bwMode="auto">
          <a:xfrm rot="16200000" flipH="1">
            <a:off x="4890884" y="3994175"/>
            <a:ext cx="963612" cy="325438"/>
          </a:xfrm>
          <a:prstGeom prst="rightArrow">
            <a:avLst>
              <a:gd name="adj1" fmla="val 50000"/>
              <a:gd name="adj2" fmla="val 148062"/>
            </a:avLst>
          </a:prstGeom>
          <a:solidFill>
            <a:srgbClr val="33CC33"/>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34" name="Rectangle 14"/>
          <p:cNvSpPr>
            <a:spLocks noChangeArrowheads="1"/>
          </p:cNvSpPr>
          <p:nvPr/>
        </p:nvSpPr>
        <p:spPr bwMode="auto">
          <a:xfrm>
            <a:off x="2360409" y="3060725"/>
            <a:ext cx="1537281"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2400" b="1" i="0" u="none" strike="noStrike" kern="0" cap="none" spc="0" normalizeH="0" baseline="0" noProof="0">
                <a:ln>
                  <a:noFill/>
                </a:ln>
                <a:solidFill>
                  <a:srgbClr val="000099"/>
                </a:solidFill>
                <a:effectLst/>
                <a:uLnTx/>
                <a:uFillTx/>
                <a:latin typeface="+mn-lt"/>
                <a:ea typeface="黑体" panose="02010609060101010101" pitchFamily="2" charset="-122"/>
              </a:rPr>
              <a:t>UDP </a:t>
            </a:r>
            <a:r>
              <a:rPr kumimoji="0" lang="zh-CN" altLang="en-US" sz="2400" b="1" i="0" u="none" strike="noStrike" kern="0" cap="none" spc="0" normalizeH="0" baseline="0" noProof="0">
                <a:ln>
                  <a:noFill/>
                </a:ln>
                <a:solidFill>
                  <a:srgbClr val="000099"/>
                </a:solidFill>
                <a:effectLst/>
                <a:uLnTx/>
                <a:uFillTx/>
                <a:latin typeface="+mn-lt"/>
                <a:ea typeface="黑体" panose="02010609060101010101" pitchFamily="2" charset="-122"/>
              </a:rPr>
              <a:t>首部</a:t>
            </a:r>
            <a:endParaRPr kumimoji="0" lang="zh-CN" altLang="en-US" sz="24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35" name="Rectangle 15"/>
          <p:cNvSpPr>
            <a:spLocks noChangeArrowheads="1"/>
          </p:cNvSpPr>
          <p:nvPr/>
        </p:nvSpPr>
        <p:spPr bwMode="auto">
          <a:xfrm>
            <a:off x="4189209" y="3065488"/>
            <a:ext cx="4012318"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000099"/>
                </a:solidFill>
                <a:effectLst/>
                <a:uLnTx/>
                <a:uFillTx/>
                <a:latin typeface="+mn-lt"/>
                <a:ea typeface="黑体" panose="02010609060101010101" pitchFamily="2" charset="-122"/>
              </a:rPr>
              <a:t>UDP </a:t>
            </a:r>
            <a:r>
              <a:rPr kumimoji="0" lang="zh-CN" altLang="en-US" sz="2400" b="1" i="0" u="none" strike="noStrike" kern="0" cap="none" spc="0" normalizeH="0" baseline="0" noProof="0" dirty="0">
                <a:ln>
                  <a:noFill/>
                </a:ln>
                <a:solidFill>
                  <a:srgbClr val="000099"/>
                </a:solidFill>
                <a:effectLst/>
                <a:uLnTx/>
                <a:uFillTx/>
                <a:latin typeface="+mn-lt"/>
                <a:ea typeface="黑体" panose="02010609060101010101" pitchFamily="2" charset="-122"/>
              </a:rPr>
              <a:t>用户数据报的数据部分</a:t>
            </a:r>
            <a:endParaRPr kumimoji="0" lang="zh-CN" altLang="en-US" sz="2400" b="1" i="0" u="none" strike="noStrike" kern="0" cap="none" spc="0" normalizeH="0" baseline="0" noProof="0" dirty="0">
              <a:ln>
                <a:noFill/>
              </a:ln>
              <a:solidFill>
                <a:srgbClr val="000099"/>
              </a:solidFill>
              <a:effectLst/>
              <a:uLnTx/>
              <a:uFillTx/>
              <a:latin typeface="+mn-lt"/>
              <a:ea typeface="黑体" panose="02010609060101010101" pitchFamily="2" charset="-122"/>
            </a:endParaRPr>
          </a:p>
        </p:txBody>
      </p:sp>
      <p:sp>
        <p:nvSpPr>
          <p:cNvPr id="36" name="Rectangle 16"/>
          <p:cNvSpPr>
            <a:spLocks noChangeArrowheads="1"/>
          </p:cNvSpPr>
          <p:nvPr/>
        </p:nvSpPr>
        <p:spPr bwMode="auto">
          <a:xfrm>
            <a:off x="8378621" y="3073425"/>
            <a:ext cx="1110883" cy="4591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rgbClr val="000099"/>
                </a:solidFill>
                <a:effectLst/>
                <a:uLnTx/>
                <a:uFillTx/>
                <a:latin typeface="+mn-lt"/>
                <a:ea typeface="黑体" panose="02010609060101010101" pitchFamily="2" charset="-122"/>
              </a:rPr>
              <a:t>运输层</a:t>
            </a:r>
            <a:endParaRPr kumimoji="0" lang="zh-CN" altLang="en-US" sz="24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37" name="Line 17"/>
          <p:cNvSpPr>
            <a:spLocks noChangeShapeType="1"/>
          </p:cNvSpPr>
          <p:nvPr/>
        </p:nvSpPr>
        <p:spPr bwMode="auto">
          <a:xfrm>
            <a:off x="2360409" y="4408513"/>
            <a:ext cx="0" cy="74930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38" name="AutoShape 18"/>
          <p:cNvSpPr>
            <a:spLocks noChangeArrowheads="1"/>
          </p:cNvSpPr>
          <p:nvPr/>
        </p:nvSpPr>
        <p:spPr bwMode="auto">
          <a:xfrm rot="16200000" flipH="1">
            <a:off x="5556841" y="2548756"/>
            <a:ext cx="963612" cy="327025"/>
          </a:xfrm>
          <a:prstGeom prst="rightArrow">
            <a:avLst>
              <a:gd name="adj1" fmla="val 50000"/>
              <a:gd name="adj2" fmla="val 147344"/>
            </a:avLst>
          </a:prstGeom>
          <a:solidFill>
            <a:srgbClr val="FFFFFF"/>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39" name="Rectangle 19"/>
          <p:cNvSpPr>
            <a:spLocks noChangeArrowheads="1"/>
          </p:cNvSpPr>
          <p:nvPr/>
        </p:nvSpPr>
        <p:spPr bwMode="auto">
          <a:xfrm>
            <a:off x="3824084" y="1628800"/>
            <a:ext cx="4425950" cy="601663"/>
          </a:xfrm>
          <a:prstGeom prst="rect">
            <a:avLst/>
          </a:prstGeom>
          <a:solidFill>
            <a:srgbClr val="FFFFCC"/>
          </a:solidFill>
          <a:ln w="28575">
            <a:solidFill>
              <a:srgbClr val="000000"/>
            </a:solidFill>
            <a:miter lim="800000"/>
          </a:ln>
          <a:effectLst>
            <a:outerShdw dist="35921" dir="2700000" algn="ctr" rotWithShape="0">
              <a:srgbClr val="1C1C1C"/>
            </a:outerShdw>
          </a:effectLst>
        </p:spPr>
        <p:txBody>
          <a:bodyPr wrap="none" anchor="ctr"/>
          <a:lstStyle/>
          <a:p>
            <a:pPr marL="0" marR="0" lvl="0" indent="0" algn="ctr" defTabSz="762000" eaLnBrk="0" fontAlgn="auto" latinLnBrk="0" hangingPunct="0">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srgbClr val="000099"/>
                </a:solidFill>
                <a:effectLst/>
                <a:uLnTx/>
                <a:uFillTx/>
                <a:latin typeface="+mn-lt"/>
                <a:ea typeface="黑体" panose="02010609060101010101" pitchFamily="2" charset="-122"/>
              </a:rPr>
              <a:t>应用层报文</a:t>
            </a:r>
            <a:endParaRPr kumimoji="0" lang="zh-CN" altLang="en-US" sz="2400" b="1" i="0" u="none" strike="noStrike" kern="0" cap="none" spc="0" normalizeH="0" baseline="0" noProof="0" dirty="0">
              <a:ln>
                <a:noFill/>
              </a:ln>
              <a:solidFill>
                <a:srgbClr val="000099"/>
              </a:solidFill>
              <a:effectLst/>
              <a:uLnTx/>
              <a:uFillTx/>
              <a:latin typeface="+mn-lt"/>
              <a:ea typeface="黑体" panose="02010609060101010101" pitchFamily="2" charset="-122"/>
            </a:endParaRPr>
          </a:p>
        </p:txBody>
      </p:sp>
      <p:sp>
        <p:nvSpPr>
          <p:cNvPr id="40" name="Rectangle 20"/>
          <p:cNvSpPr>
            <a:spLocks noChangeArrowheads="1"/>
          </p:cNvSpPr>
          <p:nvPr/>
        </p:nvSpPr>
        <p:spPr bwMode="auto">
          <a:xfrm>
            <a:off x="8378621" y="1628800"/>
            <a:ext cx="111088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rgbClr val="000099"/>
                </a:solidFill>
                <a:effectLst/>
                <a:uLnTx/>
                <a:uFillTx/>
                <a:latin typeface="+mn-lt"/>
                <a:ea typeface="黑体" panose="02010609060101010101" pitchFamily="2" charset="-122"/>
              </a:rPr>
              <a:t>应用层</a:t>
            </a:r>
            <a:endParaRPr kumimoji="0" lang="zh-CN" altLang="en-US" sz="24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41" name="Rectangle 5"/>
          <p:cNvSpPr>
            <a:spLocks noGrp="1" noChangeArrowheads="1"/>
          </p:cNvSpPr>
          <p:nvPr>
            <p:ph type="title"/>
          </p:nvPr>
        </p:nvSpPr>
        <p:spPr/>
        <p:txBody>
          <a:bodyPr/>
          <a:lstStyle/>
          <a:p>
            <a:r>
              <a:rPr lang="en-US" altLang="zh-CN" dirty="0"/>
              <a:t>5.2.2  UDP </a:t>
            </a:r>
            <a:r>
              <a:rPr lang="zh-CN" altLang="en-US" dirty="0"/>
              <a:t>的首部格式 </a:t>
            </a:r>
            <a:endParaRPr lang="zh-CN" altLang="en-US" dirty="0"/>
          </a:p>
        </p:txBody>
      </p:sp>
      <p:sp>
        <p:nvSpPr>
          <p:cNvPr id="3" name="矩形 2"/>
          <p:cNvSpPr/>
          <p:nvPr/>
        </p:nvSpPr>
        <p:spPr>
          <a:xfrm>
            <a:off x="1136577" y="1124744"/>
            <a:ext cx="7488832" cy="830997"/>
          </a:xfrm>
          <a:prstGeom prst="rect">
            <a:avLst/>
          </a:prstGeom>
          <a:solidFill>
            <a:srgbClr val="66FFFF"/>
          </a:solidFill>
          <a:ln>
            <a:solidFill>
              <a:srgbClr val="000066"/>
            </a:solidFill>
          </a:ln>
        </p:spPr>
        <p:txBody>
          <a:bodyPr wrap="square">
            <a:spAutoFit/>
          </a:bodyPr>
          <a:lstStyle/>
          <a:p>
            <a:r>
              <a:rPr lang="zh-CN" altLang="zh-CN" sz="2400" b="1" dirty="0">
                <a:solidFill>
                  <a:srgbClr val="000066"/>
                </a:solidFill>
                <a:latin typeface="+mn-lt"/>
                <a:ea typeface="黑体" panose="02010609060101010101" pitchFamily="2" charset="-122"/>
              </a:rPr>
              <a:t>用户</a:t>
            </a:r>
            <a:r>
              <a:rPr lang="zh-CN" altLang="zh-CN" sz="2400" b="1" dirty="0" smtClean="0">
                <a:solidFill>
                  <a:srgbClr val="000066"/>
                </a:solidFill>
                <a:latin typeface="+mn-lt"/>
                <a:ea typeface="黑体" panose="02010609060101010101" pitchFamily="2" charset="-122"/>
              </a:rPr>
              <a:t>数据报</a:t>
            </a:r>
            <a:r>
              <a:rPr lang="en-US" altLang="zh-CN" sz="2400" b="1" dirty="0" smtClean="0">
                <a:solidFill>
                  <a:srgbClr val="000066"/>
                </a:solidFill>
                <a:latin typeface="+mn-lt"/>
                <a:ea typeface="黑体" panose="02010609060101010101" pitchFamily="2" charset="-122"/>
              </a:rPr>
              <a:t> UDP </a:t>
            </a:r>
            <a:r>
              <a:rPr lang="zh-CN" altLang="zh-CN" sz="2400" b="1" dirty="0" smtClean="0">
                <a:solidFill>
                  <a:srgbClr val="000066"/>
                </a:solidFill>
                <a:latin typeface="+mn-lt"/>
                <a:ea typeface="黑体" panose="02010609060101010101" pitchFamily="2" charset="-122"/>
              </a:rPr>
              <a:t>有</a:t>
            </a:r>
            <a:r>
              <a:rPr lang="zh-CN" altLang="zh-CN" sz="2400" b="1" dirty="0">
                <a:solidFill>
                  <a:srgbClr val="C00000"/>
                </a:solidFill>
                <a:latin typeface="+mn-lt"/>
                <a:ea typeface="黑体" panose="02010609060101010101" pitchFamily="2" charset="-122"/>
              </a:rPr>
              <a:t>两个字段</a:t>
            </a:r>
            <a:r>
              <a:rPr lang="zh-CN" altLang="zh-CN" sz="2400" b="1" dirty="0">
                <a:solidFill>
                  <a:srgbClr val="000066"/>
                </a:solidFill>
                <a:latin typeface="+mn-lt"/>
                <a:ea typeface="黑体" panose="02010609060101010101" pitchFamily="2" charset="-122"/>
              </a:rPr>
              <a:t>：数据字段和首部字段。首部字段很简单，</a:t>
            </a:r>
            <a:r>
              <a:rPr lang="zh-CN" altLang="zh-CN" sz="2400" b="1" dirty="0" smtClean="0">
                <a:solidFill>
                  <a:srgbClr val="C00000"/>
                </a:solidFill>
                <a:latin typeface="+mn-lt"/>
                <a:ea typeface="黑体" panose="02010609060101010101" pitchFamily="2" charset="-122"/>
              </a:rPr>
              <a:t>只有</a:t>
            </a:r>
            <a:r>
              <a:rPr lang="en-US" altLang="zh-CN" sz="2400" b="1" dirty="0" smtClean="0">
                <a:solidFill>
                  <a:srgbClr val="C00000"/>
                </a:solidFill>
                <a:latin typeface="+mn-lt"/>
                <a:ea typeface="黑体" panose="02010609060101010101" pitchFamily="2" charset="-122"/>
              </a:rPr>
              <a:t> 8 </a:t>
            </a:r>
            <a:r>
              <a:rPr lang="zh-CN" altLang="zh-CN" sz="2400" b="1" dirty="0" smtClean="0">
                <a:solidFill>
                  <a:srgbClr val="C00000"/>
                </a:solidFill>
                <a:latin typeface="+mn-lt"/>
                <a:ea typeface="黑体" panose="02010609060101010101" pitchFamily="2" charset="-122"/>
              </a:rPr>
              <a:t>个字节</a:t>
            </a:r>
            <a:r>
              <a:rPr lang="zh-CN" altLang="en-US" sz="2400" b="1" dirty="0">
                <a:solidFill>
                  <a:srgbClr val="C00000"/>
                </a:solidFill>
                <a:latin typeface="+mn-lt"/>
                <a:ea typeface="黑体" panose="02010609060101010101" pitchFamily="2" charset="-122"/>
              </a:rPr>
              <a:t>。</a:t>
            </a:r>
            <a:endParaRPr lang="zh-CN" altLang="en-US" sz="2400" b="1" dirty="0">
              <a:solidFill>
                <a:srgbClr val="C00000"/>
              </a:solidFill>
              <a:latin typeface="+mn-lt"/>
              <a:ea typeface="黑体" panose="02010609060101010101" pitchFamily="2" charset="-122"/>
            </a:endParaRPr>
          </a:p>
        </p:txBody>
      </p:sp>
      <p:grpSp>
        <p:nvGrpSpPr>
          <p:cNvPr id="5" name="组合 4"/>
          <p:cNvGrpSpPr/>
          <p:nvPr/>
        </p:nvGrpSpPr>
        <p:grpSpPr>
          <a:xfrm>
            <a:off x="389640" y="2060848"/>
            <a:ext cx="9243880" cy="4150380"/>
            <a:chOff x="389640" y="2060848"/>
            <a:chExt cx="9243880" cy="4150380"/>
          </a:xfrm>
        </p:grpSpPr>
        <p:sp>
          <p:nvSpPr>
            <p:cNvPr id="500738" name="Rectangle 2"/>
            <p:cNvSpPr>
              <a:spLocks noChangeArrowheads="1"/>
            </p:cNvSpPr>
            <p:nvPr/>
          </p:nvSpPr>
          <p:spPr bwMode="auto">
            <a:xfrm>
              <a:off x="2535940" y="5155429"/>
              <a:ext cx="1169458" cy="457200"/>
            </a:xfrm>
            <a:prstGeom prst="rect">
              <a:avLst/>
            </a:prstGeom>
            <a:solidFill>
              <a:srgbClr val="FF9900"/>
            </a:solidFill>
            <a:ln w="19050">
              <a:solidFill>
                <a:schemeClr val="tx1"/>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500739" name="Freeform 3"/>
            <p:cNvSpPr/>
            <p:nvPr/>
          </p:nvSpPr>
          <p:spPr bwMode="auto">
            <a:xfrm>
              <a:off x="3165384" y="3940981"/>
              <a:ext cx="5020071" cy="350030"/>
            </a:xfrm>
            <a:custGeom>
              <a:avLst/>
              <a:gdLst>
                <a:gd name="T0" fmla="*/ 0 w 2919"/>
                <a:gd name="T1" fmla="*/ 0 h 276"/>
                <a:gd name="T2" fmla="*/ 2919 w 2919"/>
                <a:gd name="T3" fmla="*/ 0 h 276"/>
                <a:gd name="T4" fmla="*/ 1066 w 2919"/>
                <a:gd name="T5" fmla="*/ 276 h 276"/>
                <a:gd name="T6" fmla="*/ 346 w 2919"/>
                <a:gd name="T7" fmla="*/ 268 h 276"/>
                <a:gd name="T8" fmla="*/ 0 w 2919"/>
                <a:gd name="T9" fmla="*/ 0 h 276"/>
              </a:gdLst>
              <a:ahLst/>
              <a:cxnLst>
                <a:cxn ang="0">
                  <a:pos x="T0" y="T1"/>
                </a:cxn>
                <a:cxn ang="0">
                  <a:pos x="T2" y="T3"/>
                </a:cxn>
                <a:cxn ang="0">
                  <a:pos x="T4" y="T5"/>
                </a:cxn>
                <a:cxn ang="0">
                  <a:pos x="T6" y="T7"/>
                </a:cxn>
                <a:cxn ang="0">
                  <a:pos x="T8" y="T9"/>
                </a:cxn>
              </a:cxnLst>
              <a:rect l="0" t="0" r="r" b="b"/>
              <a:pathLst>
                <a:path w="2919" h="276">
                  <a:moveTo>
                    <a:pt x="0" y="0"/>
                  </a:moveTo>
                  <a:lnTo>
                    <a:pt x="2919" y="0"/>
                  </a:lnTo>
                  <a:lnTo>
                    <a:pt x="1066" y="276"/>
                  </a:lnTo>
                  <a:lnTo>
                    <a:pt x="346" y="268"/>
                  </a:lnTo>
                  <a:lnTo>
                    <a:pt x="0" y="0"/>
                  </a:lnTo>
                  <a:close/>
                </a:path>
              </a:pathLst>
            </a:custGeom>
            <a:gradFill rotWithShape="1">
              <a:gsLst>
                <a:gs pos="0">
                  <a:srgbClr val="CCECFF">
                    <a:gamma/>
                    <a:shade val="81961"/>
                    <a:invGamma/>
                  </a:srgbClr>
                </a:gs>
                <a:gs pos="100000">
                  <a:srgbClr val="CCECFF"/>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00740" name="Rectangle 4"/>
            <p:cNvSpPr>
              <a:spLocks noChangeArrowheads="1"/>
            </p:cNvSpPr>
            <p:nvPr/>
          </p:nvSpPr>
          <p:spPr bwMode="auto">
            <a:xfrm>
              <a:off x="3703678" y="4291011"/>
              <a:ext cx="1171179" cy="457200"/>
            </a:xfrm>
            <a:prstGeom prst="rect">
              <a:avLst/>
            </a:prstGeom>
            <a:solidFill>
              <a:srgbClr val="CCEC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00742" name="AutoShape 6"/>
            <p:cNvSpPr>
              <a:spLocks noChangeArrowheads="1"/>
            </p:cNvSpPr>
            <p:nvPr/>
          </p:nvSpPr>
          <p:spPr bwMode="auto">
            <a:xfrm>
              <a:off x="1670885" y="5245917"/>
              <a:ext cx="865056" cy="288925"/>
            </a:xfrm>
            <a:prstGeom prst="leftArrow">
              <a:avLst>
                <a:gd name="adj1" fmla="val 50000"/>
                <a:gd name="adj2" fmla="val 69093"/>
              </a:avLst>
            </a:prstGeom>
            <a:solidFill>
              <a:srgbClr val="C00000"/>
            </a:solidFill>
            <a:ln w="12700">
              <a:solidFill>
                <a:schemeClr val="tx1"/>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500743" name="Freeform 7"/>
            <p:cNvSpPr/>
            <p:nvPr/>
          </p:nvSpPr>
          <p:spPr bwMode="auto">
            <a:xfrm>
              <a:off x="1043161" y="2922859"/>
              <a:ext cx="7247202" cy="560922"/>
            </a:xfrm>
            <a:custGeom>
              <a:avLst/>
              <a:gdLst>
                <a:gd name="T0" fmla="*/ 0 w 3600"/>
                <a:gd name="T1" fmla="*/ 0 h 432"/>
                <a:gd name="T2" fmla="*/ 3600 w 3600"/>
                <a:gd name="T3" fmla="*/ 0 h 432"/>
                <a:gd name="T4" fmla="*/ 1056 w 3600"/>
                <a:gd name="T5" fmla="*/ 432 h 432"/>
                <a:gd name="T6" fmla="*/ 384 w 3600"/>
                <a:gd name="T7" fmla="*/ 432 h 432"/>
                <a:gd name="T8" fmla="*/ 0 w 3600"/>
                <a:gd name="T9" fmla="*/ 0 h 432"/>
              </a:gdLst>
              <a:ahLst/>
              <a:cxnLst>
                <a:cxn ang="0">
                  <a:pos x="T0" y="T1"/>
                </a:cxn>
                <a:cxn ang="0">
                  <a:pos x="T2" y="T3"/>
                </a:cxn>
                <a:cxn ang="0">
                  <a:pos x="T4" y="T5"/>
                </a:cxn>
                <a:cxn ang="0">
                  <a:pos x="T6" y="T7"/>
                </a:cxn>
                <a:cxn ang="0">
                  <a:pos x="T8" y="T9"/>
                </a:cxn>
              </a:cxnLst>
              <a:rect l="0" t="0" r="r" b="b"/>
              <a:pathLst>
                <a:path w="3600" h="432">
                  <a:moveTo>
                    <a:pt x="0" y="0"/>
                  </a:moveTo>
                  <a:lnTo>
                    <a:pt x="3600" y="0"/>
                  </a:lnTo>
                  <a:lnTo>
                    <a:pt x="1056" y="432"/>
                  </a:lnTo>
                  <a:lnTo>
                    <a:pt x="384" y="432"/>
                  </a:lnTo>
                  <a:lnTo>
                    <a:pt x="0" y="0"/>
                  </a:lnTo>
                  <a:close/>
                </a:path>
              </a:pathLst>
            </a:custGeom>
            <a:gradFill rotWithShape="1">
              <a:gsLst>
                <a:gs pos="0">
                  <a:srgbClr val="FFFF99">
                    <a:gamma/>
                    <a:shade val="69804"/>
                    <a:invGamma/>
                  </a:srgbClr>
                </a:gs>
                <a:gs pos="100000">
                  <a:srgbClr val="FFFF99"/>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00744" name="Rectangle 8"/>
            <p:cNvSpPr>
              <a:spLocks noChangeArrowheads="1"/>
            </p:cNvSpPr>
            <p:nvPr/>
          </p:nvSpPr>
          <p:spPr bwMode="auto">
            <a:xfrm>
              <a:off x="3165384" y="3483781"/>
              <a:ext cx="5020071" cy="457200"/>
            </a:xfrm>
            <a:prstGeom prst="rect">
              <a:avLst/>
            </a:prstGeom>
            <a:solidFill>
              <a:srgbClr val="CCEC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00745" name="Rectangle 9"/>
            <p:cNvSpPr>
              <a:spLocks noChangeArrowheads="1"/>
            </p:cNvSpPr>
            <p:nvPr/>
          </p:nvSpPr>
          <p:spPr bwMode="auto">
            <a:xfrm>
              <a:off x="3705398" y="5158604"/>
              <a:ext cx="5928121" cy="457200"/>
            </a:xfrm>
            <a:prstGeom prst="rect">
              <a:avLst/>
            </a:prstGeom>
            <a:solidFill>
              <a:srgbClr val="99FF66"/>
            </a:solidFill>
            <a:ln w="19050">
              <a:solidFill>
                <a:schemeClr val="tx1"/>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500746" name="Line 10"/>
            <p:cNvSpPr>
              <a:spLocks noChangeShapeType="1"/>
            </p:cNvSpPr>
            <p:nvPr/>
          </p:nvSpPr>
          <p:spPr bwMode="auto">
            <a:xfrm>
              <a:off x="4420832" y="3483781"/>
              <a:ext cx="1719"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00747" name="Rectangle 11"/>
            <p:cNvSpPr>
              <a:spLocks noChangeArrowheads="1"/>
            </p:cNvSpPr>
            <p:nvPr/>
          </p:nvSpPr>
          <p:spPr bwMode="auto">
            <a:xfrm>
              <a:off x="1048320" y="2465659"/>
              <a:ext cx="7242043" cy="457200"/>
            </a:xfrm>
            <a:prstGeom prst="rect">
              <a:avLst/>
            </a:prstGeom>
            <a:solidFill>
              <a:srgbClr val="FFFF99"/>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00748" name="Line 12"/>
            <p:cNvSpPr>
              <a:spLocks noChangeShapeType="1"/>
            </p:cNvSpPr>
            <p:nvPr/>
          </p:nvSpPr>
          <p:spPr bwMode="auto">
            <a:xfrm>
              <a:off x="3459468" y="2465659"/>
              <a:ext cx="344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00749" name="Line 13"/>
            <p:cNvSpPr>
              <a:spLocks noChangeShapeType="1"/>
            </p:cNvSpPr>
            <p:nvPr/>
          </p:nvSpPr>
          <p:spPr bwMode="auto">
            <a:xfrm>
              <a:off x="5674559" y="3483781"/>
              <a:ext cx="344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00750" name="Line 14"/>
            <p:cNvSpPr>
              <a:spLocks noChangeShapeType="1"/>
            </p:cNvSpPr>
            <p:nvPr/>
          </p:nvSpPr>
          <p:spPr bwMode="auto">
            <a:xfrm>
              <a:off x="6930007" y="3483781"/>
              <a:ext cx="172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00751" name="Freeform 15"/>
            <p:cNvSpPr/>
            <p:nvPr/>
          </p:nvSpPr>
          <p:spPr bwMode="auto">
            <a:xfrm>
              <a:off x="1811907" y="3483781"/>
              <a:ext cx="1353477" cy="457200"/>
            </a:xfrm>
            <a:custGeom>
              <a:avLst/>
              <a:gdLst>
                <a:gd name="T0" fmla="*/ 672 w 672"/>
                <a:gd name="T1" fmla="*/ 288 h 288"/>
                <a:gd name="T2" fmla="*/ 0 w 672"/>
                <a:gd name="T3" fmla="*/ 288 h 288"/>
                <a:gd name="T4" fmla="*/ 0 w 672"/>
                <a:gd name="T5" fmla="*/ 0 h 288"/>
                <a:gd name="T6" fmla="*/ 672 w 672"/>
                <a:gd name="T7" fmla="*/ 0 h 288"/>
              </a:gdLst>
              <a:ahLst/>
              <a:cxnLst>
                <a:cxn ang="0">
                  <a:pos x="T0" y="T1"/>
                </a:cxn>
                <a:cxn ang="0">
                  <a:pos x="T2" y="T3"/>
                </a:cxn>
                <a:cxn ang="0">
                  <a:pos x="T4" y="T5"/>
                </a:cxn>
                <a:cxn ang="0">
                  <a:pos x="T6" y="T7"/>
                </a:cxn>
              </a:cxnLst>
              <a:rect l="0" t="0" r="r" b="b"/>
              <a:pathLst>
                <a:path w="672" h="288">
                  <a:moveTo>
                    <a:pt x="672" y="288"/>
                  </a:moveTo>
                  <a:lnTo>
                    <a:pt x="0" y="288"/>
                  </a:lnTo>
                  <a:lnTo>
                    <a:pt x="0" y="0"/>
                  </a:lnTo>
                  <a:lnTo>
                    <a:pt x="672" y="0"/>
                  </a:lnTo>
                </a:path>
              </a:pathLst>
            </a:custGeom>
            <a:solidFill>
              <a:srgbClr val="FFFF99"/>
            </a:solidFill>
            <a:ln w="19050" cap="flat" cmpd="sng">
              <a:solidFill>
                <a:schemeClr val="tx1"/>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00752" name="Text Box 16"/>
            <p:cNvSpPr txBox="1">
              <a:spLocks noChangeArrowheads="1"/>
            </p:cNvSpPr>
            <p:nvPr/>
          </p:nvSpPr>
          <p:spPr bwMode="auto">
            <a:xfrm>
              <a:off x="1939172" y="3480607"/>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伪首部</a:t>
              </a:r>
              <a:endParaRPr kumimoji="1" lang="zh-CN" altLang="en-US" sz="2000" b="1">
                <a:solidFill>
                  <a:srgbClr val="000099"/>
                </a:solidFill>
                <a:latin typeface="+mn-lt"/>
                <a:ea typeface="黑体" panose="02010609060101010101" pitchFamily="2" charset="-122"/>
              </a:endParaRPr>
            </a:p>
          </p:txBody>
        </p:sp>
        <p:sp>
          <p:nvSpPr>
            <p:cNvPr id="500753" name="Text Box 17"/>
            <p:cNvSpPr txBox="1">
              <a:spLocks noChangeArrowheads="1"/>
            </p:cNvSpPr>
            <p:nvPr/>
          </p:nvSpPr>
          <p:spPr bwMode="auto">
            <a:xfrm>
              <a:off x="3177422" y="3480607"/>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源端口</a:t>
              </a:r>
              <a:endParaRPr kumimoji="1" lang="zh-CN" altLang="en-US" sz="2000" b="1">
                <a:solidFill>
                  <a:srgbClr val="000099"/>
                </a:solidFill>
                <a:latin typeface="+mn-lt"/>
                <a:ea typeface="黑体" panose="02010609060101010101" pitchFamily="2" charset="-122"/>
              </a:endParaRPr>
            </a:p>
          </p:txBody>
        </p:sp>
        <p:sp>
          <p:nvSpPr>
            <p:cNvPr id="500754" name="Text Box 18"/>
            <p:cNvSpPr txBox="1">
              <a:spLocks noChangeArrowheads="1"/>
            </p:cNvSpPr>
            <p:nvPr/>
          </p:nvSpPr>
          <p:spPr bwMode="auto">
            <a:xfrm>
              <a:off x="4357198" y="3480607"/>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目的端口</a:t>
              </a:r>
              <a:endParaRPr kumimoji="1" lang="zh-CN" altLang="en-US" sz="2000" b="1">
                <a:solidFill>
                  <a:srgbClr val="000099"/>
                </a:solidFill>
                <a:latin typeface="+mn-lt"/>
                <a:ea typeface="黑体" panose="02010609060101010101" pitchFamily="2" charset="-122"/>
              </a:endParaRPr>
            </a:p>
          </p:txBody>
        </p:sp>
        <p:sp>
          <p:nvSpPr>
            <p:cNvPr id="500755" name="Text Box 19"/>
            <p:cNvSpPr txBox="1">
              <a:spLocks noChangeArrowheads="1"/>
            </p:cNvSpPr>
            <p:nvPr/>
          </p:nvSpPr>
          <p:spPr bwMode="auto">
            <a:xfrm>
              <a:off x="5803544" y="3479020"/>
              <a:ext cx="8418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长  度</a:t>
              </a:r>
              <a:endParaRPr kumimoji="1" lang="zh-CN" altLang="en-US" sz="2000" b="1">
                <a:solidFill>
                  <a:srgbClr val="000099"/>
                </a:solidFill>
                <a:latin typeface="+mn-lt"/>
                <a:ea typeface="黑体" panose="02010609060101010101" pitchFamily="2" charset="-122"/>
              </a:endParaRPr>
            </a:p>
          </p:txBody>
        </p:sp>
        <p:sp>
          <p:nvSpPr>
            <p:cNvPr id="500756" name="Text Box 20"/>
            <p:cNvSpPr txBox="1">
              <a:spLocks noChangeArrowheads="1"/>
            </p:cNvSpPr>
            <p:nvPr/>
          </p:nvSpPr>
          <p:spPr bwMode="auto">
            <a:xfrm>
              <a:off x="7043513" y="3480607"/>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检验和</a:t>
              </a:r>
              <a:endParaRPr kumimoji="1" lang="zh-CN" altLang="en-US" sz="2000" b="1">
                <a:solidFill>
                  <a:srgbClr val="000099"/>
                </a:solidFill>
                <a:latin typeface="+mn-lt"/>
                <a:ea typeface="黑体" panose="02010609060101010101" pitchFamily="2" charset="-122"/>
              </a:endParaRPr>
            </a:p>
          </p:txBody>
        </p:sp>
        <p:sp>
          <p:nvSpPr>
            <p:cNvPr id="500757" name="Text Box 21"/>
            <p:cNvSpPr txBox="1">
              <a:spLocks noChangeArrowheads="1"/>
            </p:cNvSpPr>
            <p:nvPr/>
          </p:nvSpPr>
          <p:spPr bwMode="auto">
            <a:xfrm>
              <a:off x="5960044" y="5199880"/>
              <a:ext cx="13356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数         据</a:t>
              </a:r>
              <a:endParaRPr kumimoji="1" lang="zh-CN" altLang="en-US" sz="2000" b="1">
                <a:solidFill>
                  <a:srgbClr val="000099"/>
                </a:solidFill>
                <a:latin typeface="+mn-lt"/>
                <a:ea typeface="黑体" panose="02010609060101010101" pitchFamily="2" charset="-122"/>
              </a:endParaRPr>
            </a:p>
          </p:txBody>
        </p:sp>
        <p:sp>
          <p:nvSpPr>
            <p:cNvPr id="500758" name="Text Box 22"/>
            <p:cNvSpPr txBox="1">
              <a:spLocks noChangeArrowheads="1"/>
            </p:cNvSpPr>
            <p:nvPr/>
          </p:nvSpPr>
          <p:spPr bwMode="auto">
            <a:xfrm>
              <a:off x="2649446" y="5199880"/>
              <a:ext cx="8418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首  部</a:t>
              </a:r>
              <a:endParaRPr kumimoji="1" lang="zh-CN" altLang="en-US" sz="2000" b="1">
                <a:solidFill>
                  <a:srgbClr val="000099"/>
                </a:solidFill>
                <a:latin typeface="+mn-lt"/>
                <a:ea typeface="黑体" panose="02010609060101010101" pitchFamily="2" charset="-122"/>
              </a:endParaRPr>
            </a:p>
          </p:txBody>
        </p:sp>
        <p:sp>
          <p:nvSpPr>
            <p:cNvPr id="500759" name="Line 23"/>
            <p:cNvSpPr>
              <a:spLocks noChangeShapeType="1"/>
            </p:cNvSpPr>
            <p:nvPr/>
          </p:nvSpPr>
          <p:spPr bwMode="auto">
            <a:xfrm>
              <a:off x="5877495" y="2465659"/>
              <a:ext cx="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00760" name="Line 24"/>
            <p:cNvSpPr>
              <a:spLocks noChangeShapeType="1"/>
            </p:cNvSpPr>
            <p:nvPr/>
          </p:nvSpPr>
          <p:spPr bwMode="auto">
            <a:xfrm>
              <a:off x="6455345" y="2465659"/>
              <a:ext cx="172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00761" name="Line 25"/>
            <p:cNvSpPr>
              <a:spLocks noChangeShapeType="1"/>
            </p:cNvSpPr>
            <p:nvPr/>
          </p:nvSpPr>
          <p:spPr bwMode="auto">
            <a:xfrm>
              <a:off x="7033194" y="2465659"/>
              <a:ext cx="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00762" name="Text Box 26"/>
            <p:cNvSpPr txBox="1">
              <a:spLocks noChangeArrowheads="1"/>
            </p:cNvSpPr>
            <p:nvPr/>
          </p:nvSpPr>
          <p:spPr bwMode="auto">
            <a:xfrm>
              <a:off x="6986761" y="2462485"/>
              <a:ext cx="12442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anose="02010609060101010101" pitchFamily="2" charset="-122"/>
                </a:rPr>
                <a:t>UDP</a:t>
              </a:r>
              <a:r>
                <a:rPr kumimoji="1" lang="zh-CN" altLang="en-US" sz="2000" b="1">
                  <a:solidFill>
                    <a:srgbClr val="000099"/>
                  </a:solidFill>
                  <a:latin typeface="+mn-lt"/>
                  <a:ea typeface="黑体" panose="02010609060101010101" pitchFamily="2" charset="-122"/>
                </a:rPr>
                <a:t>长度</a:t>
              </a:r>
              <a:endParaRPr kumimoji="1" lang="zh-CN" altLang="en-US" sz="2000" b="1">
                <a:solidFill>
                  <a:srgbClr val="000099"/>
                </a:solidFill>
                <a:latin typeface="+mn-lt"/>
                <a:ea typeface="黑体" panose="02010609060101010101" pitchFamily="2" charset="-122"/>
              </a:endParaRPr>
            </a:p>
          </p:txBody>
        </p:sp>
        <p:sp>
          <p:nvSpPr>
            <p:cNvPr id="500763" name="Text Box 27"/>
            <p:cNvSpPr txBox="1">
              <a:spLocks noChangeArrowheads="1"/>
            </p:cNvSpPr>
            <p:nvPr/>
          </p:nvSpPr>
          <p:spPr bwMode="auto">
            <a:xfrm>
              <a:off x="1467949" y="2462485"/>
              <a:ext cx="13374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源 </a:t>
              </a:r>
              <a:r>
                <a:rPr kumimoji="1" lang="en-US" altLang="zh-CN" sz="2000" b="1">
                  <a:solidFill>
                    <a:srgbClr val="000099"/>
                  </a:solidFill>
                  <a:latin typeface="+mn-lt"/>
                  <a:ea typeface="黑体" panose="02010609060101010101" pitchFamily="2" charset="-122"/>
                </a:rPr>
                <a:t>IP </a:t>
              </a:r>
              <a:r>
                <a:rPr kumimoji="1" lang="zh-CN" altLang="en-US" sz="2000" b="1">
                  <a:solidFill>
                    <a:srgbClr val="000099"/>
                  </a:solidFill>
                  <a:latin typeface="+mn-lt"/>
                  <a:ea typeface="黑体" panose="02010609060101010101" pitchFamily="2" charset="-122"/>
                </a:rPr>
                <a:t>地址</a:t>
              </a:r>
              <a:endParaRPr kumimoji="1" lang="zh-CN" altLang="en-US" sz="2000" b="1">
                <a:solidFill>
                  <a:srgbClr val="000099"/>
                </a:solidFill>
                <a:latin typeface="+mn-lt"/>
                <a:ea typeface="黑体" panose="02010609060101010101" pitchFamily="2" charset="-122"/>
              </a:endParaRPr>
            </a:p>
          </p:txBody>
        </p:sp>
        <p:sp>
          <p:nvSpPr>
            <p:cNvPr id="500764" name="Text Box 28"/>
            <p:cNvSpPr txBox="1">
              <a:spLocks noChangeArrowheads="1"/>
            </p:cNvSpPr>
            <p:nvPr/>
          </p:nvSpPr>
          <p:spPr bwMode="auto">
            <a:xfrm>
              <a:off x="3784509" y="2462485"/>
              <a:ext cx="15955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目的 </a:t>
              </a:r>
              <a:r>
                <a:rPr kumimoji="1" lang="en-US" altLang="zh-CN" sz="2000" b="1">
                  <a:solidFill>
                    <a:srgbClr val="000099"/>
                  </a:solidFill>
                  <a:latin typeface="+mn-lt"/>
                  <a:ea typeface="黑体" panose="02010609060101010101" pitchFamily="2" charset="-122"/>
                </a:rPr>
                <a:t>IP </a:t>
              </a:r>
              <a:r>
                <a:rPr kumimoji="1" lang="zh-CN" altLang="en-US" sz="2000" b="1">
                  <a:solidFill>
                    <a:srgbClr val="000099"/>
                  </a:solidFill>
                  <a:latin typeface="+mn-lt"/>
                  <a:ea typeface="黑体" panose="02010609060101010101" pitchFamily="2" charset="-122"/>
                </a:rPr>
                <a:t>地址</a:t>
              </a:r>
              <a:endParaRPr kumimoji="1" lang="zh-CN" altLang="en-US" sz="2000" b="1">
                <a:solidFill>
                  <a:srgbClr val="000099"/>
                </a:solidFill>
                <a:latin typeface="+mn-lt"/>
                <a:ea typeface="黑体" panose="02010609060101010101" pitchFamily="2" charset="-122"/>
              </a:endParaRPr>
            </a:p>
          </p:txBody>
        </p:sp>
        <p:sp>
          <p:nvSpPr>
            <p:cNvPr id="500765" name="Text Box 29"/>
            <p:cNvSpPr txBox="1">
              <a:spLocks noChangeArrowheads="1"/>
            </p:cNvSpPr>
            <p:nvPr/>
          </p:nvSpPr>
          <p:spPr bwMode="auto">
            <a:xfrm>
              <a:off x="5987561" y="246248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anose="02010609060101010101" pitchFamily="2" charset="-122"/>
                </a:rPr>
                <a:t>0</a:t>
              </a:r>
              <a:endParaRPr kumimoji="1" lang="en-US" altLang="zh-CN" sz="2000" b="1">
                <a:solidFill>
                  <a:srgbClr val="000099"/>
                </a:solidFill>
                <a:latin typeface="+mn-lt"/>
                <a:ea typeface="黑体" panose="02010609060101010101" pitchFamily="2" charset="-122"/>
              </a:endParaRPr>
            </a:p>
          </p:txBody>
        </p:sp>
        <p:sp>
          <p:nvSpPr>
            <p:cNvPr id="500766" name="Text Box 30"/>
            <p:cNvSpPr txBox="1">
              <a:spLocks noChangeArrowheads="1"/>
            </p:cNvSpPr>
            <p:nvPr/>
          </p:nvSpPr>
          <p:spPr bwMode="auto">
            <a:xfrm>
              <a:off x="6457065" y="2462485"/>
              <a:ext cx="470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anose="02010609060101010101" pitchFamily="2" charset="-122"/>
                </a:rPr>
                <a:t>17</a:t>
              </a:r>
              <a:endParaRPr kumimoji="1" lang="en-US" altLang="zh-CN" sz="2000" b="1">
                <a:solidFill>
                  <a:srgbClr val="000099"/>
                </a:solidFill>
                <a:latin typeface="+mn-lt"/>
                <a:ea typeface="黑体" panose="02010609060101010101" pitchFamily="2" charset="-122"/>
              </a:endParaRPr>
            </a:p>
          </p:txBody>
        </p:sp>
        <p:sp>
          <p:nvSpPr>
            <p:cNvPr id="500767" name="Line 31"/>
            <p:cNvSpPr>
              <a:spLocks noChangeShapeType="1"/>
            </p:cNvSpPr>
            <p:nvPr/>
          </p:nvSpPr>
          <p:spPr bwMode="auto">
            <a:xfrm>
              <a:off x="2489505" y="5844404"/>
              <a:ext cx="7144015" cy="0"/>
            </a:xfrm>
            <a:prstGeom prst="line">
              <a:avLst/>
            </a:prstGeom>
            <a:noFill/>
            <a:ln w="952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00768" name="Rectangle 32"/>
            <p:cNvSpPr>
              <a:spLocks noChangeArrowheads="1"/>
            </p:cNvSpPr>
            <p:nvPr/>
          </p:nvSpPr>
          <p:spPr bwMode="auto">
            <a:xfrm>
              <a:off x="5289326" y="5690416"/>
              <a:ext cx="1270927" cy="2921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00769" name="Text Box 33"/>
            <p:cNvSpPr txBox="1">
              <a:spLocks noChangeArrowheads="1"/>
            </p:cNvSpPr>
            <p:nvPr/>
          </p:nvSpPr>
          <p:spPr bwMode="auto">
            <a:xfrm>
              <a:off x="5239453" y="5811118"/>
              <a:ext cx="126688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anose="02010609060101010101" pitchFamily="2" charset="-122"/>
                </a:rPr>
                <a:t>IP </a:t>
              </a:r>
              <a:r>
                <a:rPr kumimoji="1" lang="zh-CN" altLang="en-US" sz="2000" b="1">
                  <a:solidFill>
                    <a:srgbClr val="000099"/>
                  </a:solidFill>
                  <a:latin typeface="+mn-lt"/>
                  <a:ea typeface="黑体" panose="02010609060101010101" pitchFamily="2" charset="-122"/>
                </a:rPr>
                <a:t>数据报</a:t>
              </a:r>
              <a:endParaRPr kumimoji="1" lang="zh-CN" altLang="en-US" sz="2000" b="1">
                <a:solidFill>
                  <a:srgbClr val="000099"/>
                </a:solidFill>
                <a:latin typeface="+mn-lt"/>
                <a:ea typeface="黑体" panose="02010609060101010101" pitchFamily="2" charset="-122"/>
              </a:endParaRPr>
            </a:p>
          </p:txBody>
        </p:sp>
        <p:sp>
          <p:nvSpPr>
            <p:cNvPr id="500770" name="Text Box 34"/>
            <p:cNvSpPr txBox="1">
              <a:spLocks noChangeArrowheads="1"/>
            </p:cNvSpPr>
            <p:nvPr/>
          </p:nvSpPr>
          <p:spPr bwMode="auto">
            <a:xfrm>
              <a:off x="389640" y="2083073"/>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字节</a:t>
              </a:r>
              <a:endParaRPr kumimoji="1" lang="zh-CN" altLang="en-US" sz="2000" b="1">
                <a:solidFill>
                  <a:srgbClr val="000099"/>
                </a:solidFill>
                <a:latin typeface="+mn-lt"/>
                <a:ea typeface="黑体" panose="02010609060101010101" pitchFamily="2" charset="-122"/>
              </a:endParaRPr>
            </a:p>
          </p:txBody>
        </p:sp>
        <p:sp>
          <p:nvSpPr>
            <p:cNvPr id="500771" name="Text Box 35"/>
            <p:cNvSpPr txBox="1">
              <a:spLocks noChangeArrowheads="1"/>
            </p:cNvSpPr>
            <p:nvPr/>
          </p:nvSpPr>
          <p:spPr bwMode="auto">
            <a:xfrm>
              <a:off x="2062997" y="206084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anose="02010609060101010101" pitchFamily="2" charset="-122"/>
                </a:rPr>
                <a:t>4</a:t>
              </a:r>
              <a:endParaRPr kumimoji="1" lang="en-US" altLang="zh-CN" sz="2000" b="1">
                <a:solidFill>
                  <a:srgbClr val="000099"/>
                </a:solidFill>
                <a:latin typeface="+mn-lt"/>
                <a:ea typeface="黑体" panose="02010609060101010101" pitchFamily="2" charset="-122"/>
              </a:endParaRPr>
            </a:p>
          </p:txBody>
        </p:sp>
        <p:sp>
          <p:nvSpPr>
            <p:cNvPr id="500772" name="Text Box 36"/>
            <p:cNvSpPr txBox="1">
              <a:spLocks noChangeArrowheads="1"/>
            </p:cNvSpPr>
            <p:nvPr/>
          </p:nvSpPr>
          <p:spPr bwMode="auto">
            <a:xfrm>
              <a:off x="4475865" y="206084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anose="02010609060101010101" pitchFamily="2" charset="-122"/>
                </a:rPr>
                <a:t>4</a:t>
              </a:r>
              <a:endParaRPr kumimoji="1" lang="en-US" altLang="zh-CN" sz="2000" b="1">
                <a:solidFill>
                  <a:srgbClr val="000099"/>
                </a:solidFill>
                <a:latin typeface="+mn-lt"/>
                <a:ea typeface="黑体" panose="02010609060101010101" pitchFamily="2" charset="-122"/>
              </a:endParaRPr>
            </a:p>
          </p:txBody>
        </p:sp>
        <p:sp>
          <p:nvSpPr>
            <p:cNvPr id="500773" name="Text Box 37"/>
            <p:cNvSpPr txBox="1">
              <a:spLocks noChangeArrowheads="1"/>
            </p:cNvSpPr>
            <p:nvPr/>
          </p:nvSpPr>
          <p:spPr bwMode="auto">
            <a:xfrm>
              <a:off x="5987561" y="206084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anose="02010609060101010101" pitchFamily="2" charset="-122"/>
                </a:rPr>
                <a:t>1</a:t>
              </a:r>
              <a:endParaRPr kumimoji="1" lang="en-US" altLang="zh-CN" sz="2000" b="1">
                <a:solidFill>
                  <a:srgbClr val="000099"/>
                </a:solidFill>
                <a:latin typeface="+mn-lt"/>
                <a:ea typeface="黑体" panose="02010609060101010101" pitchFamily="2" charset="-122"/>
              </a:endParaRPr>
            </a:p>
          </p:txBody>
        </p:sp>
        <p:sp>
          <p:nvSpPr>
            <p:cNvPr id="500774" name="Text Box 38"/>
            <p:cNvSpPr txBox="1">
              <a:spLocks noChangeArrowheads="1"/>
            </p:cNvSpPr>
            <p:nvPr/>
          </p:nvSpPr>
          <p:spPr bwMode="auto">
            <a:xfrm>
              <a:off x="6551653" y="206084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anose="02010609060101010101" pitchFamily="2" charset="-122"/>
                </a:rPr>
                <a:t>1</a:t>
              </a:r>
              <a:endParaRPr kumimoji="1" lang="en-US" altLang="zh-CN" sz="2000" b="1">
                <a:solidFill>
                  <a:srgbClr val="000099"/>
                </a:solidFill>
                <a:latin typeface="+mn-lt"/>
                <a:ea typeface="黑体" panose="02010609060101010101" pitchFamily="2" charset="-122"/>
              </a:endParaRPr>
            </a:p>
          </p:txBody>
        </p:sp>
        <p:sp>
          <p:nvSpPr>
            <p:cNvPr id="500775" name="Text Box 39"/>
            <p:cNvSpPr txBox="1">
              <a:spLocks noChangeArrowheads="1"/>
            </p:cNvSpPr>
            <p:nvPr/>
          </p:nvSpPr>
          <p:spPr bwMode="auto">
            <a:xfrm>
              <a:off x="7404669" y="206084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anose="02010609060101010101" pitchFamily="2" charset="-122"/>
                </a:rPr>
                <a:t>2</a:t>
              </a:r>
              <a:endParaRPr kumimoji="1" lang="en-US" altLang="zh-CN" sz="2000" b="1">
                <a:solidFill>
                  <a:srgbClr val="000099"/>
                </a:solidFill>
                <a:latin typeface="+mn-lt"/>
                <a:ea typeface="黑体" panose="02010609060101010101" pitchFamily="2" charset="-122"/>
              </a:endParaRPr>
            </a:p>
          </p:txBody>
        </p:sp>
        <p:sp>
          <p:nvSpPr>
            <p:cNvPr id="500776" name="Text Box 40"/>
            <p:cNvSpPr txBox="1">
              <a:spLocks noChangeArrowheads="1"/>
            </p:cNvSpPr>
            <p:nvPr/>
          </p:nvSpPr>
          <p:spPr bwMode="auto">
            <a:xfrm>
              <a:off x="2198861" y="3105956"/>
              <a:ext cx="470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anose="02010609060101010101" pitchFamily="2" charset="-122"/>
                </a:rPr>
                <a:t>12</a:t>
              </a:r>
              <a:endParaRPr kumimoji="1" lang="en-US" altLang="zh-CN" sz="2000" b="1">
                <a:solidFill>
                  <a:srgbClr val="000099"/>
                </a:solidFill>
                <a:latin typeface="+mn-lt"/>
                <a:ea typeface="黑体" panose="02010609060101010101" pitchFamily="2" charset="-122"/>
              </a:endParaRPr>
            </a:p>
          </p:txBody>
        </p:sp>
        <p:sp>
          <p:nvSpPr>
            <p:cNvPr id="500777" name="Text Box 41"/>
            <p:cNvSpPr txBox="1">
              <a:spLocks noChangeArrowheads="1"/>
            </p:cNvSpPr>
            <p:nvPr/>
          </p:nvSpPr>
          <p:spPr bwMode="auto">
            <a:xfrm>
              <a:off x="3574695" y="3110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anose="02010609060101010101" pitchFamily="2" charset="-122"/>
                </a:rPr>
                <a:t>2</a:t>
              </a:r>
              <a:endParaRPr kumimoji="1" lang="en-US" altLang="zh-CN" sz="2000" b="1">
                <a:solidFill>
                  <a:srgbClr val="000099"/>
                </a:solidFill>
                <a:latin typeface="+mn-lt"/>
                <a:ea typeface="黑体" panose="02010609060101010101" pitchFamily="2" charset="-122"/>
              </a:endParaRPr>
            </a:p>
          </p:txBody>
        </p:sp>
        <p:sp>
          <p:nvSpPr>
            <p:cNvPr id="500778" name="Text Box 42"/>
            <p:cNvSpPr txBox="1">
              <a:spLocks noChangeArrowheads="1"/>
            </p:cNvSpPr>
            <p:nvPr/>
          </p:nvSpPr>
          <p:spPr bwMode="auto">
            <a:xfrm>
              <a:off x="4902374" y="3110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anose="02010609060101010101" pitchFamily="2" charset="-122"/>
                </a:rPr>
                <a:t>2</a:t>
              </a:r>
              <a:endParaRPr kumimoji="1" lang="en-US" altLang="zh-CN" sz="2000" b="1">
                <a:solidFill>
                  <a:srgbClr val="000099"/>
                </a:solidFill>
                <a:latin typeface="+mn-lt"/>
                <a:ea typeface="黑体" panose="02010609060101010101" pitchFamily="2" charset="-122"/>
              </a:endParaRPr>
            </a:p>
          </p:txBody>
        </p:sp>
        <p:sp>
          <p:nvSpPr>
            <p:cNvPr id="500779" name="Text Box 43"/>
            <p:cNvSpPr txBox="1">
              <a:spLocks noChangeArrowheads="1"/>
            </p:cNvSpPr>
            <p:nvPr/>
          </p:nvSpPr>
          <p:spPr bwMode="auto">
            <a:xfrm>
              <a:off x="6061513" y="3110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anose="02010609060101010101" pitchFamily="2" charset="-122"/>
                </a:rPr>
                <a:t>2</a:t>
              </a:r>
              <a:endParaRPr kumimoji="1" lang="en-US" altLang="zh-CN" sz="2000" b="1">
                <a:solidFill>
                  <a:srgbClr val="000099"/>
                </a:solidFill>
                <a:latin typeface="+mn-lt"/>
                <a:ea typeface="黑体" panose="02010609060101010101" pitchFamily="2" charset="-122"/>
              </a:endParaRPr>
            </a:p>
          </p:txBody>
        </p:sp>
        <p:sp>
          <p:nvSpPr>
            <p:cNvPr id="500780" name="Text Box 44"/>
            <p:cNvSpPr txBox="1">
              <a:spLocks noChangeArrowheads="1"/>
            </p:cNvSpPr>
            <p:nvPr/>
          </p:nvSpPr>
          <p:spPr bwMode="auto">
            <a:xfrm>
              <a:off x="7380592" y="3110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anose="02010609060101010101" pitchFamily="2" charset="-122"/>
                </a:rPr>
                <a:t>2</a:t>
              </a:r>
              <a:endParaRPr kumimoji="1" lang="en-US" altLang="zh-CN" sz="2000" b="1">
                <a:solidFill>
                  <a:srgbClr val="000099"/>
                </a:solidFill>
                <a:latin typeface="+mn-lt"/>
                <a:ea typeface="黑体" panose="02010609060101010101" pitchFamily="2" charset="-122"/>
              </a:endParaRPr>
            </a:p>
          </p:txBody>
        </p:sp>
        <p:sp>
          <p:nvSpPr>
            <p:cNvPr id="500781" name="Text Box 45"/>
            <p:cNvSpPr txBox="1">
              <a:spLocks noChangeArrowheads="1"/>
            </p:cNvSpPr>
            <p:nvPr/>
          </p:nvSpPr>
          <p:spPr bwMode="auto">
            <a:xfrm>
              <a:off x="945132" y="3105956"/>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字节</a:t>
              </a:r>
              <a:endParaRPr kumimoji="1" lang="zh-CN" altLang="en-US" sz="2000" b="1">
                <a:solidFill>
                  <a:srgbClr val="000099"/>
                </a:solidFill>
                <a:latin typeface="+mn-lt"/>
                <a:ea typeface="黑体" panose="02010609060101010101" pitchFamily="2" charset="-122"/>
              </a:endParaRPr>
            </a:p>
          </p:txBody>
        </p:sp>
        <p:sp>
          <p:nvSpPr>
            <p:cNvPr id="500782" name="Text Box 46"/>
            <p:cNvSpPr txBox="1">
              <a:spLocks noChangeArrowheads="1"/>
            </p:cNvSpPr>
            <p:nvPr/>
          </p:nvSpPr>
          <p:spPr bwMode="auto">
            <a:xfrm>
              <a:off x="1064568" y="559440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anose="02010609060101010101" pitchFamily="2" charset="-122"/>
                </a:rPr>
                <a:t>发送在前</a:t>
              </a:r>
              <a:endParaRPr kumimoji="1" lang="zh-CN" altLang="en-US" sz="2000" b="1" dirty="0">
                <a:solidFill>
                  <a:srgbClr val="000099"/>
                </a:solidFill>
                <a:latin typeface="+mn-lt"/>
                <a:ea typeface="黑体" panose="02010609060101010101" pitchFamily="2" charset="-122"/>
              </a:endParaRPr>
            </a:p>
          </p:txBody>
        </p:sp>
        <p:sp>
          <p:nvSpPr>
            <p:cNvPr id="500784" name="Rectangle 48"/>
            <p:cNvSpPr>
              <a:spLocks noChangeArrowheads="1"/>
            </p:cNvSpPr>
            <p:nvPr/>
          </p:nvSpPr>
          <p:spPr bwMode="auto">
            <a:xfrm>
              <a:off x="4874857" y="4291011"/>
              <a:ext cx="4758663" cy="457200"/>
            </a:xfrm>
            <a:prstGeom prst="rect">
              <a:avLst/>
            </a:prstGeom>
            <a:solidFill>
              <a:srgbClr val="FFCC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00785" name="Text Box 49"/>
            <p:cNvSpPr txBox="1">
              <a:spLocks noChangeArrowheads="1"/>
            </p:cNvSpPr>
            <p:nvPr/>
          </p:nvSpPr>
          <p:spPr bwMode="auto">
            <a:xfrm>
              <a:off x="6560252" y="4333874"/>
              <a:ext cx="13356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数         据</a:t>
              </a:r>
              <a:endParaRPr kumimoji="1" lang="zh-CN" altLang="en-US" sz="2000" b="1">
                <a:solidFill>
                  <a:srgbClr val="000099"/>
                </a:solidFill>
                <a:latin typeface="+mn-lt"/>
                <a:ea typeface="黑体" panose="02010609060101010101" pitchFamily="2" charset="-122"/>
              </a:endParaRPr>
            </a:p>
          </p:txBody>
        </p:sp>
        <p:sp>
          <p:nvSpPr>
            <p:cNvPr id="500786" name="Text Box 50"/>
            <p:cNvSpPr txBox="1">
              <a:spLocks noChangeArrowheads="1"/>
            </p:cNvSpPr>
            <p:nvPr/>
          </p:nvSpPr>
          <p:spPr bwMode="auto">
            <a:xfrm>
              <a:off x="3856740" y="4333874"/>
              <a:ext cx="8418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首  部</a:t>
              </a:r>
              <a:endParaRPr kumimoji="1" lang="zh-CN" altLang="en-US" sz="2000" b="1">
                <a:solidFill>
                  <a:srgbClr val="000099"/>
                </a:solidFill>
                <a:latin typeface="+mn-lt"/>
                <a:ea typeface="黑体" panose="02010609060101010101" pitchFamily="2" charset="-122"/>
              </a:endParaRPr>
            </a:p>
          </p:txBody>
        </p:sp>
        <p:sp>
          <p:nvSpPr>
            <p:cNvPr id="500788" name="Text Box 52"/>
            <p:cNvSpPr txBox="1">
              <a:spLocks noChangeArrowheads="1"/>
            </p:cNvSpPr>
            <p:nvPr/>
          </p:nvSpPr>
          <p:spPr bwMode="auto">
            <a:xfrm>
              <a:off x="1442152" y="4291012"/>
              <a:ext cx="20844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anose="02010609060101010101" pitchFamily="2" charset="-122"/>
                </a:rPr>
                <a:t>UDP </a:t>
              </a:r>
              <a:r>
                <a:rPr kumimoji="1" lang="zh-CN" altLang="en-US" sz="2000" b="1">
                  <a:solidFill>
                    <a:srgbClr val="000099"/>
                  </a:solidFill>
                  <a:latin typeface="+mn-lt"/>
                  <a:ea typeface="黑体" panose="02010609060101010101" pitchFamily="2" charset="-122"/>
                </a:rPr>
                <a:t>用户数据报</a:t>
              </a:r>
              <a:endParaRPr kumimoji="1" lang="zh-CN" altLang="en-US" sz="2000" b="1">
                <a:solidFill>
                  <a:srgbClr val="000099"/>
                </a:solidFill>
                <a:latin typeface="+mn-lt"/>
                <a:ea typeface="黑体" panose="02010609060101010101" pitchFamily="2" charset="-122"/>
              </a:endParaRPr>
            </a:p>
          </p:txBody>
        </p:sp>
        <p:sp>
          <p:nvSpPr>
            <p:cNvPr id="56" name="Rectangle 4"/>
            <p:cNvSpPr>
              <a:spLocks noChangeArrowheads="1"/>
            </p:cNvSpPr>
            <p:nvPr/>
          </p:nvSpPr>
          <p:spPr bwMode="auto">
            <a:xfrm>
              <a:off x="3709939" y="4759107"/>
              <a:ext cx="5915025" cy="396000"/>
            </a:xfrm>
            <a:prstGeom prst="rect">
              <a:avLst/>
            </a:prstGeom>
            <a:gradFill flip="none" rotWithShape="1">
              <a:gsLst>
                <a:gs pos="0">
                  <a:srgbClr val="99FF66"/>
                </a:gs>
                <a:gs pos="100000">
                  <a:srgbClr val="47B26B"/>
                </a:gs>
              </a:gsLst>
              <a:lin ang="16200000" scaled="1"/>
              <a:tileRect/>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grpSp>
      <p:sp>
        <p:nvSpPr>
          <p:cNvPr id="4" name="矩形 3"/>
          <p:cNvSpPr/>
          <p:nvPr/>
        </p:nvSpPr>
        <p:spPr>
          <a:xfrm>
            <a:off x="2198861" y="6247667"/>
            <a:ext cx="6426547" cy="461665"/>
          </a:xfrm>
          <a:prstGeom prst="rect">
            <a:avLst/>
          </a:prstGeom>
        </p:spPr>
        <p:txBody>
          <a:bodyPr wrap="square">
            <a:spAutoFit/>
          </a:bodyPr>
          <a:lstStyle/>
          <a:p>
            <a:pPr algn="ctr"/>
            <a:r>
              <a:rPr lang="en-US" altLang="zh-CN" sz="2400" b="1" dirty="0" smtClean="0">
                <a:latin typeface="+mn-lt"/>
                <a:ea typeface="黑体" panose="02010609060101010101" pitchFamily="2" charset="-122"/>
              </a:rPr>
              <a:t>UD P</a:t>
            </a:r>
            <a:r>
              <a:rPr lang="zh-CN" altLang="zh-CN" sz="2400" b="1" dirty="0">
                <a:latin typeface="+mn-lt"/>
                <a:ea typeface="黑体" panose="02010609060101010101" pitchFamily="2" charset="-122"/>
              </a:rPr>
              <a:t>用户数据报的首部和伪首部</a:t>
            </a:r>
            <a:endParaRPr lang="zh-CN" altLang="en-US" sz="2400" b="1" dirty="0">
              <a:latin typeface="+mn-lt"/>
              <a:ea typeface="黑体" panose="02010609060101010101" pitchFamily="2" charset="-122"/>
            </a:endParaRPr>
          </a:p>
        </p:txBody>
      </p:sp>
      <p:sp>
        <p:nvSpPr>
          <p:cNvPr id="55" name="Rectangle 59"/>
          <p:cNvSpPr>
            <a:spLocks noChangeArrowheads="1"/>
          </p:cNvSpPr>
          <p:nvPr/>
        </p:nvSpPr>
        <p:spPr bwMode="auto">
          <a:xfrm>
            <a:off x="3169849" y="3443990"/>
            <a:ext cx="5023511" cy="461963"/>
          </a:xfrm>
          <a:prstGeom prst="rect">
            <a:avLst/>
          </a:prstGeom>
          <a:noFill/>
          <a:ln w="762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5"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3" name="Text Box 53"/>
          <p:cNvSpPr txBox="1">
            <a:spLocks noChangeArrowheads="1"/>
          </p:cNvSpPr>
          <p:nvPr/>
        </p:nvSpPr>
        <p:spPr bwMode="auto">
          <a:xfrm>
            <a:off x="632520" y="332656"/>
            <a:ext cx="8352928" cy="954107"/>
          </a:xfrm>
          <a:prstGeom prst="rect">
            <a:avLst/>
          </a:prstGeom>
          <a:solidFill>
            <a:srgbClr val="66FFFF"/>
          </a:solidFill>
          <a:ln>
            <a:solidFill>
              <a:srgbClr val="000066"/>
            </a:solidFill>
          </a:ln>
        </p:spPr>
        <p:txBody>
          <a:bodyPr wrap="square">
            <a:spAutoFit/>
          </a:bodyPr>
          <a:lstStyle>
            <a:defPPr>
              <a:defRPr lang="en-US"/>
            </a:defPPr>
            <a:lvl1pPr>
              <a:defRPr sz="2800" b="1">
                <a:solidFill>
                  <a:srgbClr val="000066"/>
                </a:solidFill>
                <a:latin typeface="+mn-lt"/>
                <a:ea typeface="黑体" panose="02010609060101010101" pitchFamily="2" charset="-122"/>
              </a:defRPr>
            </a:lvl1pPr>
          </a:lstStyle>
          <a:p>
            <a:r>
              <a:rPr lang="zh-CN" altLang="en-US" dirty="0"/>
              <a:t>在计算检验和时，临时把“伪首部”和 </a:t>
            </a:r>
            <a:r>
              <a:rPr lang="en-US" altLang="zh-CN" dirty="0"/>
              <a:t>UDP </a:t>
            </a:r>
            <a:r>
              <a:rPr lang="zh-CN" altLang="en-US" dirty="0"/>
              <a:t>用户数据报连接在一起。伪首部仅仅是为了计算检验和。</a:t>
            </a:r>
            <a:endParaRPr lang="zh-CN" altLang="en-US" dirty="0"/>
          </a:p>
        </p:txBody>
      </p:sp>
      <p:sp>
        <p:nvSpPr>
          <p:cNvPr id="54" name="Rectangle 2"/>
          <p:cNvSpPr>
            <a:spLocks noChangeArrowheads="1"/>
          </p:cNvSpPr>
          <p:nvPr/>
        </p:nvSpPr>
        <p:spPr bwMode="auto">
          <a:xfrm>
            <a:off x="2535940" y="5155429"/>
            <a:ext cx="1169458" cy="457200"/>
          </a:xfrm>
          <a:prstGeom prst="rect">
            <a:avLst/>
          </a:prstGeom>
          <a:solidFill>
            <a:srgbClr val="FF9900"/>
          </a:solidFill>
          <a:ln w="19050">
            <a:solidFill>
              <a:schemeClr val="tx1"/>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55" name="Freeform 3"/>
          <p:cNvSpPr/>
          <p:nvPr/>
        </p:nvSpPr>
        <p:spPr bwMode="auto">
          <a:xfrm>
            <a:off x="3165384" y="3940981"/>
            <a:ext cx="5020071" cy="350030"/>
          </a:xfrm>
          <a:custGeom>
            <a:avLst/>
            <a:gdLst>
              <a:gd name="T0" fmla="*/ 0 w 2919"/>
              <a:gd name="T1" fmla="*/ 0 h 276"/>
              <a:gd name="T2" fmla="*/ 2919 w 2919"/>
              <a:gd name="T3" fmla="*/ 0 h 276"/>
              <a:gd name="T4" fmla="*/ 1066 w 2919"/>
              <a:gd name="T5" fmla="*/ 276 h 276"/>
              <a:gd name="T6" fmla="*/ 346 w 2919"/>
              <a:gd name="T7" fmla="*/ 268 h 276"/>
              <a:gd name="T8" fmla="*/ 0 w 2919"/>
              <a:gd name="T9" fmla="*/ 0 h 276"/>
            </a:gdLst>
            <a:ahLst/>
            <a:cxnLst>
              <a:cxn ang="0">
                <a:pos x="T0" y="T1"/>
              </a:cxn>
              <a:cxn ang="0">
                <a:pos x="T2" y="T3"/>
              </a:cxn>
              <a:cxn ang="0">
                <a:pos x="T4" y="T5"/>
              </a:cxn>
              <a:cxn ang="0">
                <a:pos x="T6" y="T7"/>
              </a:cxn>
              <a:cxn ang="0">
                <a:pos x="T8" y="T9"/>
              </a:cxn>
            </a:cxnLst>
            <a:rect l="0" t="0" r="r" b="b"/>
            <a:pathLst>
              <a:path w="2919" h="276">
                <a:moveTo>
                  <a:pt x="0" y="0"/>
                </a:moveTo>
                <a:lnTo>
                  <a:pt x="2919" y="0"/>
                </a:lnTo>
                <a:lnTo>
                  <a:pt x="1066" y="276"/>
                </a:lnTo>
                <a:lnTo>
                  <a:pt x="346" y="268"/>
                </a:lnTo>
                <a:lnTo>
                  <a:pt x="0" y="0"/>
                </a:lnTo>
                <a:close/>
              </a:path>
            </a:pathLst>
          </a:custGeom>
          <a:gradFill rotWithShape="1">
            <a:gsLst>
              <a:gs pos="0">
                <a:srgbClr val="CCECFF">
                  <a:gamma/>
                  <a:shade val="81961"/>
                  <a:invGamma/>
                </a:srgbClr>
              </a:gs>
              <a:gs pos="100000">
                <a:srgbClr val="CCECFF"/>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6" name="Rectangle 4"/>
          <p:cNvSpPr>
            <a:spLocks noChangeArrowheads="1"/>
          </p:cNvSpPr>
          <p:nvPr/>
        </p:nvSpPr>
        <p:spPr bwMode="auto">
          <a:xfrm>
            <a:off x="3703678" y="4291011"/>
            <a:ext cx="1171179" cy="457200"/>
          </a:xfrm>
          <a:prstGeom prst="rect">
            <a:avLst/>
          </a:prstGeom>
          <a:solidFill>
            <a:srgbClr val="CCEC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7" name="AutoShape 6"/>
          <p:cNvSpPr>
            <a:spLocks noChangeArrowheads="1"/>
          </p:cNvSpPr>
          <p:nvPr/>
        </p:nvSpPr>
        <p:spPr bwMode="auto">
          <a:xfrm>
            <a:off x="1670885" y="5245917"/>
            <a:ext cx="865056" cy="288925"/>
          </a:xfrm>
          <a:prstGeom prst="leftArrow">
            <a:avLst>
              <a:gd name="adj1" fmla="val 50000"/>
              <a:gd name="adj2" fmla="val 69093"/>
            </a:avLst>
          </a:prstGeom>
          <a:solidFill>
            <a:srgbClr val="C00000"/>
          </a:solidFill>
          <a:ln w="12700">
            <a:solidFill>
              <a:schemeClr val="tx1"/>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58" name="Freeform 7"/>
          <p:cNvSpPr/>
          <p:nvPr/>
        </p:nvSpPr>
        <p:spPr bwMode="auto">
          <a:xfrm>
            <a:off x="1043161" y="2922859"/>
            <a:ext cx="7247202" cy="560922"/>
          </a:xfrm>
          <a:custGeom>
            <a:avLst/>
            <a:gdLst>
              <a:gd name="T0" fmla="*/ 0 w 3600"/>
              <a:gd name="T1" fmla="*/ 0 h 432"/>
              <a:gd name="T2" fmla="*/ 3600 w 3600"/>
              <a:gd name="T3" fmla="*/ 0 h 432"/>
              <a:gd name="T4" fmla="*/ 1056 w 3600"/>
              <a:gd name="T5" fmla="*/ 432 h 432"/>
              <a:gd name="T6" fmla="*/ 384 w 3600"/>
              <a:gd name="T7" fmla="*/ 432 h 432"/>
              <a:gd name="T8" fmla="*/ 0 w 3600"/>
              <a:gd name="T9" fmla="*/ 0 h 432"/>
            </a:gdLst>
            <a:ahLst/>
            <a:cxnLst>
              <a:cxn ang="0">
                <a:pos x="T0" y="T1"/>
              </a:cxn>
              <a:cxn ang="0">
                <a:pos x="T2" y="T3"/>
              </a:cxn>
              <a:cxn ang="0">
                <a:pos x="T4" y="T5"/>
              </a:cxn>
              <a:cxn ang="0">
                <a:pos x="T6" y="T7"/>
              </a:cxn>
              <a:cxn ang="0">
                <a:pos x="T8" y="T9"/>
              </a:cxn>
            </a:cxnLst>
            <a:rect l="0" t="0" r="r" b="b"/>
            <a:pathLst>
              <a:path w="3600" h="432">
                <a:moveTo>
                  <a:pt x="0" y="0"/>
                </a:moveTo>
                <a:lnTo>
                  <a:pt x="3600" y="0"/>
                </a:lnTo>
                <a:lnTo>
                  <a:pt x="1056" y="432"/>
                </a:lnTo>
                <a:lnTo>
                  <a:pt x="384" y="432"/>
                </a:lnTo>
                <a:lnTo>
                  <a:pt x="0" y="0"/>
                </a:lnTo>
                <a:close/>
              </a:path>
            </a:pathLst>
          </a:custGeom>
          <a:gradFill rotWithShape="1">
            <a:gsLst>
              <a:gs pos="0">
                <a:srgbClr val="FFFF99">
                  <a:gamma/>
                  <a:shade val="69804"/>
                  <a:invGamma/>
                </a:srgbClr>
              </a:gs>
              <a:gs pos="100000">
                <a:srgbClr val="FFFF99"/>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9" name="Rectangle 8"/>
          <p:cNvSpPr>
            <a:spLocks noChangeArrowheads="1"/>
          </p:cNvSpPr>
          <p:nvPr/>
        </p:nvSpPr>
        <p:spPr bwMode="auto">
          <a:xfrm>
            <a:off x="3165384" y="3483781"/>
            <a:ext cx="5020071" cy="457200"/>
          </a:xfrm>
          <a:prstGeom prst="rect">
            <a:avLst/>
          </a:prstGeom>
          <a:solidFill>
            <a:srgbClr val="CCEC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0" name="Rectangle 9"/>
          <p:cNvSpPr>
            <a:spLocks noChangeArrowheads="1"/>
          </p:cNvSpPr>
          <p:nvPr/>
        </p:nvSpPr>
        <p:spPr bwMode="auto">
          <a:xfrm>
            <a:off x="3705398" y="5158604"/>
            <a:ext cx="5928121" cy="457200"/>
          </a:xfrm>
          <a:prstGeom prst="rect">
            <a:avLst/>
          </a:prstGeom>
          <a:solidFill>
            <a:srgbClr val="99FF66"/>
          </a:solidFill>
          <a:ln w="19050">
            <a:solidFill>
              <a:schemeClr val="tx1"/>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61" name="Line 10"/>
          <p:cNvSpPr>
            <a:spLocks noChangeShapeType="1"/>
          </p:cNvSpPr>
          <p:nvPr/>
        </p:nvSpPr>
        <p:spPr bwMode="auto">
          <a:xfrm>
            <a:off x="4420832" y="3483781"/>
            <a:ext cx="1719"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2" name="Rectangle 11"/>
          <p:cNvSpPr>
            <a:spLocks noChangeArrowheads="1"/>
          </p:cNvSpPr>
          <p:nvPr/>
        </p:nvSpPr>
        <p:spPr bwMode="auto">
          <a:xfrm>
            <a:off x="1048320" y="2465659"/>
            <a:ext cx="7242043" cy="457200"/>
          </a:xfrm>
          <a:prstGeom prst="rect">
            <a:avLst/>
          </a:prstGeom>
          <a:solidFill>
            <a:srgbClr val="FFFF99"/>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3" name="Line 12"/>
          <p:cNvSpPr>
            <a:spLocks noChangeShapeType="1"/>
          </p:cNvSpPr>
          <p:nvPr/>
        </p:nvSpPr>
        <p:spPr bwMode="auto">
          <a:xfrm>
            <a:off x="3459468" y="2465659"/>
            <a:ext cx="344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4" name="Line 13"/>
          <p:cNvSpPr>
            <a:spLocks noChangeShapeType="1"/>
          </p:cNvSpPr>
          <p:nvPr/>
        </p:nvSpPr>
        <p:spPr bwMode="auto">
          <a:xfrm>
            <a:off x="5674559" y="3483781"/>
            <a:ext cx="344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5" name="Line 14"/>
          <p:cNvSpPr>
            <a:spLocks noChangeShapeType="1"/>
          </p:cNvSpPr>
          <p:nvPr/>
        </p:nvSpPr>
        <p:spPr bwMode="auto">
          <a:xfrm>
            <a:off x="6930007" y="3483781"/>
            <a:ext cx="172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6" name="Freeform 15"/>
          <p:cNvSpPr/>
          <p:nvPr/>
        </p:nvSpPr>
        <p:spPr bwMode="auto">
          <a:xfrm>
            <a:off x="1811907" y="3483781"/>
            <a:ext cx="1353477" cy="457200"/>
          </a:xfrm>
          <a:custGeom>
            <a:avLst/>
            <a:gdLst>
              <a:gd name="T0" fmla="*/ 672 w 672"/>
              <a:gd name="T1" fmla="*/ 288 h 288"/>
              <a:gd name="T2" fmla="*/ 0 w 672"/>
              <a:gd name="T3" fmla="*/ 288 h 288"/>
              <a:gd name="T4" fmla="*/ 0 w 672"/>
              <a:gd name="T5" fmla="*/ 0 h 288"/>
              <a:gd name="T6" fmla="*/ 672 w 672"/>
              <a:gd name="T7" fmla="*/ 0 h 288"/>
            </a:gdLst>
            <a:ahLst/>
            <a:cxnLst>
              <a:cxn ang="0">
                <a:pos x="T0" y="T1"/>
              </a:cxn>
              <a:cxn ang="0">
                <a:pos x="T2" y="T3"/>
              </a:cxn>
              <a:cxn ang="0">
                <a:pos x="T4" y="T5"/>
              </a:cxn>
              <a:cxn ang="0">
                <a:pos x="T6" y="T7"/>
              </a:cxn>
            </a:cxnLst>
            <a:rect l="0" t="0" r="r" b="b"/>
            <a:pathLst>
              <a:path w="672" h="288">
                <a:moveTo>
                  <a:pt x="672" y="288"/>
                </a:moveTo>
                <a:lnTo>
                  <a:pt x="0" y="288"/>
                </a:lnTo>
                <a:lnTo>
                  <a:pt x="0" y="0"/>
                </a:lnTo>
                <a:lnTo>
                  <a:pt x="672" y="0"/>
                </a:lnTo>
              </a:path>
            </a:pathLst>
          </a:custGeom>
          <a:solidFill>
            <a:srgbClr val="FFFF99"/>
          </a:solidFill>
          <a:ln w="19050" cap="flat" cmpd="sng">
            <a:solidFill>
              <a:schemeClr val="tx1"/>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7" name="Text Box 16"/>
          <p:cNvSpPr txBox="1">
            <a:spLocks noChangeArrowheads="1"/>
          </p:cNvSpPr>
          <p:nvPr/>
        </p:nvSpPr>
        <p:spPr bwMode="auto">
          <a:xfrm>
            <a:off x="1939172" y="3480607"/>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伪首部</a:t>
            </a:r>
            <a:endParaRPr kumimoji="1" lang="zh-CN" altLang="en-US" sz="2000" b="1">
              <a:solidFill>
                <a:srgbClr val="000099"/>
              </a:solidFill>
              <a:latin typeface="+mn-lt"/>
              <a:ea typeface="黑体" panose="02010609060101010101" pitchFamily="2" charset="-122"/>
            </a:endParaRPr>
          </a:p>
        </p:txBody>
      </p:sp>
      <p:sp>
        <p:nvSpPr>
          <p:cNvPr id="68" name="Text Box 17"/>
          <p:cNvSpPr txBox="1">
            <a:spLocks noChangeArrowheads="1"/>
          </p:cNvSpPr>
          <p:nvPr/>
        </p:nvSpPr>
        <p:spPr bwMode="auto">
          <a:xfrm>
            <a:off x="3177422" y="3480607"/>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源端口</a:t>
            </a:r>
            <a:endParaRPr kumimoji="1" lang="zh-CN" altLang="en-US" sz="2000" b="1">
              <a:solidFill>
                <a:srgbClr val="000099"/>
              </a:solidFill>
              <a:latin typeface="+mn-lt"/>
              <a:ea typeface="黑体" panose="02010609060101010101" pitchFamily="2" charset="-122"/>
            </a:endParaRPr>
          </a:p>
        </p:txBody>
      </p:sp>
      <p:sp>
        <p:nvSpPr>
          <p:cNvPr id="69" name="Text Box 18"/>
          <p:cNvSpPr txBox="1">
            <a:spLocks noChangeArrowheads="1"/>
          </p:cNvSpPr>
          <p:nvPr/>
        </p:nvSpPr>
        <p:spPr bwMode="auto">
          <a:xfrm>
            <a:off x="4357198" y="3480607"/>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目的端口</a:t>
            </a:r>
            <a:endParaRPr kumimoji="1" lang="zh-CN" altLang="en-US" sz="2000" b="1">
              <a:solidFill>
                <a:srgbClr val="000099"/>
              </a:solidFill>
              <a:latin typeface="+mn-lt"/>
              <a:ea typeface="黑体" panose="02010609060101010101" pitchFamily="2" charset="-122"/>
            </a:endParaRPr>
          </a:p>
        </p:txBody>
      </p:sp>
      <p:sp>
        <p:nvSpPr>
          <p:cNvPr id="70" name="Text Box 19"/>
          <p:cNvSpPr txBox="1">
            <a:spLocks noChangeArrowheads="1"/>
          </p:cNvSpPr>
          <p:nvPr/>
        </p:nvSpPr>
        <p:spPr bwMode="auto">
          <a:xfrm>
            <a:off x="5803544" y="3479020"/>
            <a:ext cx="8418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长  度</a:t>
            </a:r>
            <a:endParaRPr kumimoji="1" lang="zh-CN" altLang="en-US" sz="2000" b="1">
              <a:solidFill>
                <a:srgbClr val="000099"/>
              </a:solidFill>
              <a:latin typeface="+mn-lt"/>
              <a:ea typeface="黑体" panose="02010609060101010101" pitchFamily="2" charset="-122"/>
            </a:endParaRPr>
          </a:p>
        </p:txBody>
      </p:sp>
      <p:sp>
        <p:nvSpPr>
          <p:cNvPr id="71" name="Text Box 20"/>
          <p:cNvSpPr txBox="1">
            <a:spLocks noChangeArrowheads="1"/>
          </p:cNvSpPr>
          <p:nvPr/>
        </p:nvSpPr>
        <p:spPr bwMode="auto">
          <a:xfrm>
            <a:off x="7043513" y="3480607"/>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检验和</a:t>
            </a:r>
            <a:endParaRPr kumimoji="1" lang="zh-CN" altLang="en-US" sz="2000" b="1">
              <a:solidFill>
                <a:srgbClr val="000099"/>
              </a:solidFill>
              <a:latin typeface="+mn-lt"/>
              <a:ea typeface="黑体" panose="02010609060101010101" pitchFamily="2" charset="-122"/>
            </a:endParaRPr>
          </a:p>
        </p:txBody>
      </p:sp>
      <p:sp>
        <p:nvSpPr>
          <p:cNvPr id="72" name="Text Box 21"/>
          <p:cNvSpPr txBox="1">
            <a:spLocks noChangeArrowheads="1"/>
          </p:cNvSpPr>
          <p:nvPr/>
        </p:nvSpPr>
        <p:spPr bwMode="auto">
          <a:xfrm>
            <a:off x="5960044" y="5199880"/>
            <a:ext cx="13356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数         据</a:t>
            </a:r>
            <a:endParaRPr kumimoji="1" lang="zh-CN" altLang="en-US" sz="2000" b="1">
              <a:solidFill>
                <a:srgbClr val="000099"/>
              </a:solidFill>
              <a:latin typeface="+mn-lt"/>
              <a:ea typeface="黑体" panose="02010609060101010101" pitchFamily="2" charset="-122"/>
            </a:endParaRPr>
          </a:p>
        </p:txBody>
      </p:sp>
      <p:sp>
        <p:nvSpPr>
          <p:cNvPr id="73" name="Text Box 22"/>
          <p:cNvSpPr txBox="1">
            <a:spLocks noChangeArrowheads="1"/>
          </p:cNvSpPr>
          <p:nvPr/>
        </p:nvSpPr>
        <p:spPr bwMode="auto">
          <a:xfrm>
            <a:off x="2649446" y="5199880"/>
            <a:ext cx="8418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首  部</a:t>
            </a:r>
            <a:endParaRPr kumimoji="1" lang="zh-CN" altLang="en-US" sz="2000" b="1">
              <a:solidFill>
                <a:srgbClr val="000099"/>
              </a:solidFill>
              <a:latin typeface="+mn-lt"/>
              <a:ea typeface="黑体" panose="02010609060101010101" pitchFamily="2" charset="-122"/>
            </a:endParaRPr>
          </a:p>
        </p:txBody>
      </p:sp>
      <p:sp>
        <p:nvSpPr>
          <p:cNvPr id="74" name="Line 23"/>
          <p:cNvSpPr>
            <a:spLocks noChangeShapeType="1"/>
          </p:cNvSpPr>
          <p:nvPr/>
        </p:nvSpPr>
        <p:spPr bwMode="auto">
          <a:xfrm>
            <a:off x="5877495" y="2465659"/>
            <a:ext cx="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75" name="Line 24"/>
          <p:cNvSpPr>
            <a:spLocks noChangeShapeType="1"/>
          </p:cNvSpPr>
          <p:nvPr/>
        </p:nvSpPr>
        <p:spPr bwMode="auto">
          <a:xfrm>
            <a:off x="6455345" y="2465659"/>
            <a:ext cx="172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76" name="Line 25"/>
          <p:cNvSpPr>
            <a:spLocks noChangeShapeType="1"/>
          </p:cNvSpPr>
          <p:nvPr/>
        </p:nvSpPr>
        <p:spPr bwMode="auto">
          <a:xfrm>
            <a:off x="7033194" y="2465659"/>
            <a:ext cx="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77" name="Text Box 26"/>
          <p:cNvSpPr txBox="1">
            <a:spLocks noChangeArrowheads="1"/>
          </p:cNvSpPr>
          <p:nvPr/>
        </p:nvSpPr>
        <p:spPr bwMode="auto">
          <a:xfrm>
            <a:off x="6986761" y="2462485"/>
            <a:ext cx="12442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anose="02010609060101010101" pitchFamily="2" charset="-122"/>
              </a:rPr>
              <a:t>UDP</a:t>
            </a:r>
            <a:r>
              <a:rPr kumimoji="1" lang="zh-CN" altLang="en-US" sz="2000" b="1">
                <a:solidFill>
                  <a:srgbClr val="000099"/>
                </a:solidFill>
                <a:latin typeface="+mn-lt"/>
                <a:ea typeface="黑体" panose="02010609060101010101" pitchFamily="2" charset="-122"/>
              </a:rPr>
              <a:t>长度</a:t>
            </a:r>
            <a:endParaRPr kumimoji="1" lang="zh-CN" altLang="en-US" sz="2000" b="1">
              <a:solidFill>
                <a:srgbClr val="000099"/>
              </a:solidFill>
              <a:latin typeface="+mn-lt"/>
              <a:ea typeface="黑体" panose="02010609060101010101" pitchFamily="2" charset="-122"/>
            </a:endParaRPr>
          </a:p>
        </p:txBody>
      </p:sp>
      <p:sp>
        <p:nvSpPr>
          <p:cNvPr id="78" name="Text Box 27"/>
          <p:cNvSpPr txBox="1">
            <a:spLocks noChangeArrowheads="1"/>
          </p:cNvSpPr>
          <p:nvPr/>
        </p:nvSpPr>
        <p:spPr bwMode="auto">
          <a:xfrm>
            <a:off x="1467949" y="2462485"/>
            <a:ext cx="13374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anose="02010609060101010101" pitchFamily="2" charset="-122"/>
              </a:rPr>
              <a:t>源 </a:t>
            </a:r>
            <a:r>
              <a:rPr kumimoji="1" lang="en-US" altLang="zh-CN" sz="2000" b="1" dirty="0">
                <a:solidFill>
                  <a:srgbClr val="000099"/>
                </a:solidFill>
                <a:latin typeface="+mn-lt"/>
                <a:ea typeface="黑体" panose="02010609060101010101" pitchFamily="2" charset="-122"/>
              </a:rPr>
              <a:t>IP </a:t>
            </a:r>
            <a:r>
              <a:rPr kumimoji="1" lang="zh-CN" altLang="en-US" sz="2000" b="1" dirty="0">
                <a:solidFill>
                  <a:srgbClr val="000099"/>
                </a:solidFill>
                <a:latin typeface="+mn-lt"/>
                <a:ea typeface="黑体" panose="02010609060101010101" pitchFamily="2" charset="-122"/>
              </a:rPr>
              <a:t>地址</a:t>
            </a:r>
            <a:endParaRPr kumimoji="1" lang="zh-CN" altLang="en-US" sz="2000" b="1" dirty="0">
              <a:solidFill>
                <a:srgbClr val="000099"/>
              </a:solidFill>
              <a:latin typeface="+mn-lt"/>
              <a:ea typeface="黑体" panose="02010609060101010101" pitchFamily="2" charset="-122"/>
            </a:endParaRPr>
          </a:p>
        </p:txBody>
      </p:sp>
      <p:sp>
        <p:nvSpPr>
          <p:cNvPr id="79" name="Text Box 28"/>
          <p:cNvSpPr txBox="1">
            <a:spLocks noChangeArrowheads="1"/>
          </p:cNvSpPr>
          <p:nvPr/>
        </p:nvSpPr>
        <p:spPr bwMode="auto">
          <a:xfrm>
            <a:off x="3784509" y="2462485"/>
            <a:ext cx="15955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目的 </a:t>
            </a:r>
            <a:r>
              <a:rPr kumimoji="1" lang="en-US" altLang="zh-CN" sz="2000" b="1">
                <a:solidFill>
                  <a:srgbClr val="000099"/>
                </a:solidFill>
                <a:latin typeface="+mn-lt"/>
                <a:ea typeface="黑体" panose="02010609060101010101" pitchFamily="2" charset="-122"/>
              </a:rPr>
              <a:t>IP </a:t>
            </a:r>
            <a:r>
              <a:rPr kumimoji="1" lang="zh-CN" altLang="en-US" sz="2000" b="1">
                <a:solidFill>
                  <a:srgbClr val="000099"/>
                </a:solidFill>
                <a:latin typeface="+mn-lt"/>
                <a:ea typeface="黑体" panose="02010609060101010101" pitchFamily="2" charset="-122"/>
              </a:rPr>
              <a:t>地址</a:t>
            </a:r>
            <a:endParaRPr kumimoji="1" lang="zh-CN" altLang="en-US" sz="2000" b="1">
              <a:solidFill>
                <a:srgbClr val="000099"/>
              </a:solidFill>
              <a:latin typeface="+mn-lt"/>
              <a:ea typeface="黑体" panose="02010609060101010101" pitchFamily="2" charset="-122"/>
            </a:endParaRPr>
          </a:p>
        </p:txBody>
      </p:sp>
      <p:sp>
        <p:nvSpPr>
          <p:cNvPr id="80" name="Text Box 29"/>
          <p:cNvSpPr txBox="1">
            <a:spLocks noChangeArrowheads="1"/>
          </p:cNvSpPr>
          <p:nvPr/>
        </p:nvSpPr>
        <p:spPr bwMode="auto">
          <a:xfrm>
            <a:off x="5987561" y="246248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anose="02010609060101010101" pitchFamily="2" charset="-122"/>
              </a:rPr>
              <a:t>0</a:t>
            </a:r>
            <a:endParaRPr kumimoji="1" lang="en-US" altLang="zh-CN" sz="2000" b="1">
              <a:solidFill>
                <a:srgbClr val="000099"/>
              </a:solidFill>
              <a:latin typeface="+mn-lt"/>
              <a:ea typeface="黑体" panose="02010609060101010101" pitchFamily="2" charset="-122"/>
            </a:endParaRPr>
          </a:p>
        </p:txBody>
      </p:sp>
      <p:sp>
        <p:nvSpPr>
          <p:cNvPr id="81" name="Text Box 30"/>
          <p:cNvSpPr txBox="1">
            <a:spLocks noChangeArrowheads="1"/>
          </p:cNvSpPr>
          <p:nvPr/>
        </p:nvSpPr>
        <p:spPr bwMode="auto">
          <a:xfrm>
            <a:off x="6457065" y="2462485"/>
            <a:ext cx="470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anose="02010609060101010101" pitchFamily="2" charset="-122"/>
              </a:rPr>
              <a:t>17</a:t>
            </a:r>
            <a:endParaRPr kumimoji="1" lang="en-US" altLang="zh-CN" sz="2000" b="1">
              <a:solidFill>
                <a:srgbClr val="000099"/>
              </a:solidFill>
              <a:latin typeface="+mn-lt"/>
              <a:ea typeface="黑体" panose="02010609060101010101" pitchFamily="2" charset="-122"/>
            </a:endParaRPr>
          </a:p>
        </p:txBody>
      </p:sp>
      <p:sp>
        <p:nvSpPr>
          <p:cNvPr id="82" name="Line 31"/>
          <p:cNvSpPr>
            <a:spLocks noChangeShapeType="1"/>
          </p:cNvSpPr>
          <p:nvPr/>
        </p:nvSpPr>
        <p:spPr bwMode="auto">
          <a:xfrm>
            <a:off x="2489505" y="5844404"/>
            <a:ext cx="7144015" cy="0"/>
          </a:xfrm>
          <a:prstGeom prst="line">
            <a:avLst/>
          </a:prstGeom>
          <a:noFill/>
          <a:ln w="952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83" name="Rectangle 32"/>
          <p:cNvSpPr>
            <a:spLocks noChangeArrowheads="1"/>
          </p:cNvSpPr>
          <p:nvPr/>
        </p:nvSpPr>
        <p:spPr bwMode="auto">
          <a:xfrm>
            <a:off x="5289326" y="5690416"/>
            <a:ext cx="1270927" cy="2921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84" name="Text Box 33"/>
          <p:cNvSpPr txBox="1">
            <a:spLocks noChangeArrowheads="1"/>
          </p:cNvSpPr>
          <p:nvPr/>
        </p:nvSpPr>
        <p:spPr bwMode="auto">
          <a:xfrm>
            <a:off x="5239453" y="5811118"/>
            <a:ext cx="126688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anose="02010609060101010101" pitchFamily="2" charset="-122"/>
              </a:rPr>
              <a:t>IP </a:t>
            </a:r>
            <a:r>
              <a:rPr kumimoji="1" lang="zh-CN" altLang="en-US" sz="2000" b="1">
                <a:solidFill>
                  <a:srgbClr val="000099"/>
                </a:solidFill>
                <a:latin typeface="+mn-lt"/>
                <a:ea typeface="黑体" panose="02010609060101010101" pitchFamily="2" charset="-122"/>
              </a:rPr>
              <a:t>数据报</a:t>
            </a:r>
            <a:endParaRPr kumimoji="1" lang="zh-CN" altLang="en-US" sz="2000" b="1">
              <a:solidFill>
                <a:srgbClr val="000099"/>
              </a:solidFill>
              <a:latin typeface="+mn-lt"/>
              <a:ea typeface="黑体" panose="02010609060101010101" pitchFamily="2" charset="-122"/>
            </a:endParaRPr>
          </a:p>
        </p:txBody>
      </p:sp>
      <p:sp>
        <p:nvSpPr>
          <p:cNvPr id="85" name="Text Box 34"/>
          <p:cNvSpPr txBox="1">
            <a:spLocks noChangeArrowheads="1"/>
          </p:cNvSpPr>
          <p:nvPr/>
        </p:nvSpPr>
        <p:spPr bwMode="auto">
          <a:xfrm>
            <a:off x="389640" y="2083073"/>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字节</a:t>
            </a:r>
            <a:endParaRPr kumimoji="1" lang="zh-CN" altLang="en-US" sz="2000" b="1">
              <a:solidFill>
                <a:srgbClr val="000099"/>
              </a:solidFill>
              <a:latin typeface="+mn-lt"/>
              <a:ea typeface="黑体" panose="02010609060101010101" pitchFamily="2" charset="-122"/>
            </a:endParaRPr>
          </a:p>
        </p:txBody>
      </p:sp>
      <p:sp>
        <p:nvSpPr>
          <p:cNvPr id="86" name="Text Box 35"/>
          <p:cNvSpPr txBox="1">
            <a:spLocks noChangeArrowheads="1"/>
          </p:cNvSpPr>
          <p:nvPr/>
        </p:nvSpPr>
        <p:spPr bwMode="auto">
          <a:xfrm>
            <a:off x="2062997" y="206084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anose="02010609060101010101" pitchFamily="2" charset="-122"/>
              </a:rPr>
              <a:t>4</a:t>
            </a:r>
            <a:endParaRPr kumimoji="1" lang="en-US" altLang="zh-CN" sz="2000" b="1">
              <a:solidFill>
                <a:srgbClr val="000099"/>
              </a:solidFill>
              <a:latin typeface="+mn-lt"/>
              <a:ea typeface="黑体" panose="02010609060101010101" pitchFamily="2" charset="-122"/>
            </a:endParaRPr>
          </a:p>
        </p:txBody>
      </p:sp>
      <p:sp>
        <p:nvSpPr>
          <p:cNvPr id="87" name="Text Box 36"/>
          <p:cNvSpPr txBox="1">
            <a:spLocks noChangeArrowheads="1"/>
          </p:cNvSpPr>
          <p:nvPr/>
        </p:nvSpPr>
        <p:spPr bwMode="auto">
          <a:xfrm>
            <a:off x="4475865" y="206084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anose="02010609060101010101" pitchFamily="2" charset="-122"/>
              </a:rPr>
              <a:t>4</a:t>
            </a:r>
            <a:endParaRPr kumimoji="1" lang="en-US" altLang="zh-CN" sz="2000" b="1">
              <a:solidFill>
                <a:srgbClr val="000099"/>
              </a:solidFill>
              <a:latin typeface="+mn-lt"/>
              <a:ea typeface="黑体" panose="02010609060101010101" pitchFamily="2" charset="-122"/>
            </a:endParaRPr>
          </a:p>
        </p:txBody>
      </p:sp>
      <p:sp>
        <p:nvSpPr>
          <p:cNvPr id="88" name="Text Box 37"/>
          <p:cNvSpPr txBox="1">
            <a:spLocks noChangeArrowheads="1"/>
          </p:cNvSpPr>
          <p:nvPr/>
        </p:nvSpPr>
        <p:spPr bwMode="auto">
          <a:xfrm>
            <a:off x="5987561" y="206084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anose="02010609060101010101" pitchFamily="2" charset="-122"/>
              </a:rPr>
              <a:t>1</a:t>
            </a:r>
            <a:endParaRPr kumimoji="1" lang="en-US" altLang="zh-CN" sz="2000" b="1">
              <a:solidFill>
                <a:srgbClr val="000099"/>
              </a:solidFill>
              <a:latin typeface="+mn-lt"/>
              <a:ea typeface="黑体" panose="02010609060101010101" pitchFamily="2" charset="-122"/>
            </a:endParaRPr>
          </a:p>
        </p:txBody>
      </p:sp>
      <p:sp>
        <p:nvSpPr>
          <p:cNvPr id="89" name="Text Box 38"/>
          <p:cNvSpPr txBox="1">
            <a:spLocks noChangeArrowheads="1"/>
          </p:cNvSpPr>
          <p:nvPr/>
        </p:nvSpPr>
        <p:spPr bwMode="auto">
          <a:xfrm>
            <a:off x="6551653" y="206084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anose="02010609060101010101" pitchFamily="2" charset="-122"/>
              </a:rPr>
              <a:t>1</a:t>
            </a:r>
            <a:endParaRPr kumimoji="1" lang="en-US" altLang="zh-CN" sz="2000" b="1">
              <a:solidFill>
                <a:srgbClr val="000099"/>
              </a:solidFill>
              <a:latin typeface="+mn-lt"/>
              <a:ea typeface="黑体" panose="02010609060101010101" pitchFamily="2" charset="-122"/>
            </a:endParaRPr>
          </a:p>
        </p:txBody>
      </p:sp>
      <p:sp>
        <p:nvSpPr>
          <p:cNvPr id="90" name="Text Box 39"/>
          <p:cNvSpPr txBox="1">
            <a:spLocks noChangeArrowheads="1"/>
          </p:cNvSpPr>
          <p:nvPr/>
        </p:nvSpPr>
        <p:spPr bwMode="auto">
          <a:xfrm>
            <a:off x="7404669" y="206084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anose="02010609060101010101" pitchFamily="2" charset="-122"/>
              </a:rPr>
              <a:t>2</a:t>
            </a:r>
            <a:endParaRPr kumimoji="1" lang="en-US" altLang="zh-CN" sz="2000" b="1">
              <a:solidFill>
                <a:srgbClr val="000099"/>
              </a:solidFill>
              <a:latin typeface="+mn-lt"/>
              <a:ea typeface="黑体" panose="02010609060101010101" pitchFamily="2" charset="-122"/>
            </a:endParaRPr>
          </a:p>
        </p:txBody>
      </p:sp>
      <p:sp>
        <p:nvSpPr>
          <p:cNvPr id="91" name="Text Box 40"/>
          <p:cNvSpPr txBox="1">
            <a:spLocks noChangeArrowheads="1"/>
          </p:cNvSpPr>
          <p:nvPr/>
        </p:nvSpPr>
        <p:spPr bwMode="auto">
          <a:xfrm>
            <a:off x="2198861" y="3105956"/>
            <a:ext cx="470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anose="02010609060101010101" pitchFamily="2" charset="-122"/>
              </a:rPr>
              <a:t>12</a:t>
            </a:r>
            <a:endParaRPr kumimoji="1" lang="en-US" altLang="zh-CN" sz="2000" b="1">
              <a:solidFill>
                <a:srgbClr val="000099"/>
              </a:solidFill>
              <a:latin typeface="+mn-lt"/>
              <a:ea typeface="黑体" panose="02010609060101010101" pitchFamily="2" charset="-122"/>
            </a:endParaRPr>
          </a:p>
        </p:txBody>
      </p:sp>
      <p:sp>
        <p:nvSpPr>
          <p:cNvPr id="92" name="Text Box 41"/>
          <p:cNvSpPr txBox="1">
            <a:spLocks noChangeArrowheads="1"/>
          </p:cNvSpPr>
          <p:nvPr/>
        </p:nvSpPr>
        <p:spPr bwMode="auto">
          <a:xfrm>
            <a:off x="3574695" y="3110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anose="02010609060101010101" pitchFamily="2" charset="-122"/>
              </a:rPr>
              <a:t>2</a:t>
            </a:r>
            <a:endParaRPr kumimoji="1" lang="en-US" altLang="zh-CN" sz="2000" b="1">
              <a:solidFill>
                <a:srgbClr val="000099"/>
              </a:solidFill>
              <a:latin typeface="+mn-lt"/>
              <a:ea typeface="黑体" panose="02010609060101010101" pitchFamily="2" charset="-122"/>
            </a:endParaRPr>
          </a:p>
        </p:txBody>
      </p:sp>
      <p:sp>
        <p:nvSpPr>
          <p:cNvPr id="93" name="Text Box 42"/>
          <p:cNvSpPr txBox="1">
            <a:spLocks noChangeArrowheads="1"/>
          </p:cNvSpPr>
          <p:nvPr/>
        </p:nvSpPr>
        <p:spPr bwMode="auto">
          <a:xfrm>
            <a:off x="4902374" y="3110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anose="02010609060101010101" pitchFamily="2" charset="-122"/>
              </a:rPr>
              <a:t>2</a:t>
            </a:r>
            <a:endParaRPr kumimoji="1" lang="en-US" altLang="zh-CN" sz="2000" b="1">
              <a:solidFill>
                <a:srgbClr val="000099"/>
              </a:solidFill>
              <a:latin typeface="+mn-lt"/>
              <a:ea typeface="黑体" panose="02010609060101010101" pitchFamily="2" charset="-122"/>
            </a:endParaRPr>
          </a:p>
        </p:txBody>
      </p:sp>
      <p:sp>
        <p:nvSpPr>
          <p:cNvPr id="94" name="Text Box 43"/>
          <p:cNvSpPr txBox="1">
            <a:spLocks noChangeArrowheads="1"/>
          </p:cNvSpPr>
          <p:nvPr/>
        </p:nvSpPr>
        <p:spPr bwMode="auto">
          <a:xfrm>
            <a:off x="6061513" y="3110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anose="02010609060101010101" pitchFamily="2" charset="-122"/>
              </a:rPr>
              <a:t>2</a:t>
            </a:r>
            <a:endParaRPr kumimoji="1" lang="en-US" altLang="zh-CN" sz="2000" b="1">
              <a:solidFill>
                <a:srgbClr val="000099"/>
              </a:solidFill>
              <a:latin typeface="+mn-lt"/>
              <a:ea typeface="黑体" panose="02010609060101010101" pitchFamily="2" charset="-122"/>
            </a:endParaRPr>
          </a:p>
        </p:txBody>
      </p:sp>
      <p:sp>
        <p:nvSpPr>
          <p:cNvPr id="95" name="Text Box 44"/>
          <p:cNvSpPr txBox="1">
            <a:spLocks noChangeArrowheads="1"/>
          </p:cNvSpPr>
          <p:nvPr/>
        </p:nvSpPr>
        <p:spPr bwMode="auto">
          <a:xfrm>
            <a:off x="7380592" y="3110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anose="02010609060101010101" pitchFamily="2" charset="-122"/>
              </a:rPr>
              <a:t>2</a:t>
            </a:r>
            <a:endParaRPr kumimoji="1" lang="en-US" altLang="zh-CN" sz="2000" b="1">
              <a:solidFill>
                <a:srgbClr val="000099"/>
              </a:solidFill>
              <a:latin typeface="+mn-lt"/>
              <a:ea typeface="黑体" panose="02010609060101010101" pitchFamily="2" charset="-122"/>
            </a:endParaRPr>
          </a:p>
        </p:txBody>
      </p:sp>
      <p:sp>
        <p:nvSpPr>
          <p:cNvPr id="96" name="Text Box 45"/>
          <p:cNvSpPr txBox="1">
            <a:spLocks noChangeArrowheads="1"/>
          </p:cNvSpPr>
          <p:nvPr/>
        </p:nvSpPr>
        <p:spPr bwMode="auto">
          <a:xfrm>
            <a:off x="945132" y="3105956"/>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字节</a:t>
            </a:r>
            <a:endParaRPr kumimoji="1" lang="zh-CN" altLang="en-US" sz="2000" b="1">
              <a:solidFill>
                <a:srgbClr val="000099"/>
              </a:solidFill>
              <a:latin typeface="+mn-lt"/>
              <a:ea typeface="黑体" panose="02010609060101010101" pitchFamily="2" charset="-122"/>
            </a:endParaRPr>
          </a:p>
        </p:txBody>
      </p:sp>
      <p:sp>
        <p:nvSpPr>
          <p:cNvPr id="97" name="Text Box 46"/>
          <p:cNvSpPr txBox="1">
            <a:spLocks noChangeArrowheads="1"/>
          </p:cNvSpPr>
          <p:nvPr/>
        </p:nvSpPr>
        <p:spPr bwMode="auto">
          <a:xfrm>
            <a:off x="1064568" y="559440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anose="02010609060101010101" pitchFamily="2" charset="-122"/>
              </a:rPr>
              <a:t>发送在前</a:t>
            </a:r>
            <a:endParaRPr kumimoji="1" lang="zh-CN" altLang="en-US" sz="2000" b="1" dirty="0">
              <a:solidFill>
                <a:srgbClr val="000099"/>
              </a:solidFill>
              <a:latin typeface="+mn-lt"/>
              <a:ea typeface="黑体" panose="02010609060101010101" pitchFamily="2" charset="-122"/>
            </a:endParaRPr>
          </a:p>
        </p:txBody>
      </p:sp>
      <p:sp>
        <p:nvSpPr>
          <p:cNvPr id="98" name="Rectangle 48"/>
          <p:cNvSpPr>
            <a:spLocks noChangeArrowheads="1"/>
          </p:cNvSpPr>
          <p:nvPr/>
        </p:nvSpPr>
        <p:spPr bwMode="auto">
          <a:xfrm>
            <a:off x="4874857" y="4291011"/>
            <a:ext cx="4758663" cy="457200"/>
          </a:xfrm>
          <a:prstGeom prst="rect">
            <a:avLst/>
          </a:prstGeom>
          <a:solidFill>
            <a:srgbClr val="FFCC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9" name="Text Box 49"/>
          <p:cNvSpPr txBox="1">
            <a:spLocks noChangeArrowheads="1"/>
          </p:cNvSpPr>
          <p:nvPr/>
        </p:nvSpPr>
        <p:spPr bwMode="auto">
          <a:xfrm>
            <a:off x="6560252" y="4333874"/>
            <a:ext cx="13356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数         据</a:t>
            </a:r>
            <a:endParaRPr kumimoji="1" lang="zh-CN" altLang="en-US" sz="2000" b="1">
              <a:solidFill>
                <a:srgbClr val="000099"/>
              </a:solidFill>
              <a:latin typeface="+mn-lt"/>
              <a:ea typeface="黑体" panose="02010609060101010101" pitchFamily="2" charset="-122"/>
            </a:endParaRPr>
          </a:p>
        </p:txBody>
      </p:sp>
      <p:sp>
        <p:nvSpPr>
          <p:cNvPr id="100" name="Text Box 50"/>
          <p:cNvSpPr txBox="1">
            <a:spLocks noChangeArrowheads="1"/>
          </p:cNvSpPr>
          <p:nvPr/>
        </p:nvSpPr>
        <p:spPr bwMode="auto">
          <a:xfrm>
            <a:off x="3856740" y="4333874"/>
            <a:ext cx="8418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anose="02010609060101010101" pitchFamily="2" charset="-122"/>
              </a:rPr>
              <a:t>首  部</a:t>
            </a:r>
            <a:endParaRPr kumimoji="1" lang="zh-CN" altLang="en-US" sz="2000" b="1" dirty="0">
              <a:solidFill>
                <a:srgbClr val="000099"/>
              </a:solidFill>
              <a:latin typeface="+mn-lt"/>
              <a:ea typeface="黑体" panose="02010609060101010101" pitchFamily="2" charset="-122"/>
            </a:endParaRPr>
          </a:p>
        </p:txBody>
      </p:sp>
      <p:sp>
        <p:nvSpPr>
          <p:cNvPr id="101" name="Text Box 52"/>
          <p:cNvSpPr txBox="1">
            <a:spLocks noChangeArrowheads="1"/>
          </p:cNvSpPr>
          <p:nvPr/>
        </p:nvSpPr>
        <p:spPr bwMode="auto">
          <a:xfrm>
            <a:off x="1442152" y="4291012"/>
            <a:ext cx="20844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anose="02010609060101010101" pitchFamily="2" charset="-122"/>
              </a:rPr>
              <a:t>UDP </a:t>
            </a:r>
            <a:r>
              <a:rPr kumimoji="1" lang="zh-CN" altLang="en-US" sz="2000" b="1">
                <a:solidFill>
                  <a:srgbClr val="000099"/>
                </a:solidFill>
                <a:latin typeface="+mn-lt"/>
                <a:ea typeface="黑体" panose="02010609060101010101" pitchFamily="2" charset="-122"/>
              </a:rPr>
              <a:t>用户数据报</a:t>
            </a:r>
            <a:endParaRPr kumimoji="1" lang="zh-CN" altLang="en-US" sz="2000" b="1">
              <a:solidFill>
                <a:srgbClr val="000099"/>
              </a:solidFill>
              <a:latin typeface="+mn-lt"/>
              <a:ea typeface="黑体" panose="02010609060101010101" pitchFamily="2" charset="-122"/>
            </a:endParaRPr>
          </a:p>
        </p:txBody>
      </p:sp>
      <p:sp>
        <p:nvSpPr>
          <p:cNvPr id="102" name="Rectangle 4"/>
          <p:cNvSpPr>
            <a:spLocks noChangeArrowheads="1"/>
          </p:cNvSpPr>
          <p:nvPr/>
        </p:nvSpPr>
        <p:spPr bwMode="auto">
          <a:xfrm>
            <a:off x="3709939" y="4759107"/>
            <a:ext cx="5915025" cy="396000"/>
          </a:xfrm>
          <a:prstGeom prst="rect">
            <a:avLst/>
          </a:prstGeom>
          <a:gradFill flip="none" rotWithShape="1">
            <a:gsLst>
              <a:gs pos="0">
                <a:srgbClr val="99FF66"/>
              </a:gs>
              <a:gs pos="100000">
                <a:srgbClr val="47B26B"/>
              </a:gs>
            </a:gsLst>
            <a:lin ang="16200000" scaled="1"/>
            <a:tileRect/>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rgbClr val="000099"/>
              </a:solidFill>
              <a:effectLst/>
              <a:uLnTx/>
              <a:uFillTx/>
              <a:latin typeface="+mn-lt"/>
              <a:ea typeface="黑体" panose="02010609060101010101" pitchFamily="2" charset="-122"/>
            </a:endParaRPr>
          </a:p>
        </p:txBody>
      </p:sp>
      <p:sp>
        <p:nvSpPr>
          <p:cNvPr id="501812" name="Rectangle 52"/>
          <p:cNvSpPr>
            <a:spLocks noChangeArrowheads="1"/>
          </p:cNvSpPr>
          <p:nvPr/>
        </p:nvSpPr>
        <p:spPr bwMode="auto">
          <a:xfrm>
            <a:off x="1784648" y="3501008"/>
            <a:ext cx="1356916" cy="461962"/>
          </a:xfrm>
          <a:prstGeom prst="rect">
            <a:avLst/>
          </a:prstGeom>
          <a:noFill/>
          <a:ln w="762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1812"/>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4000" fill="hold" grpId="1" nodeType="afterEffect">
                                  <p:stCondLst>
                                    <p:cond delay="500"/>
                                  </p:stCondLst>
                                  <p:childTnLst>
                                    <p:anim calcmode="discrete" valueType="str">
                                      <p:cBhvr>
                                        <p:cTn id="9" dur="1000" fill="hold"/>
                                        <p:tgtEl>
                                          <p:spTgt spid="50181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12" grpId="0" animBg="1"/>
      <p:bldP spid="501812"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TCP</a:t>
            </a:r>
            <a:r>
              <a:rPr lang="zh-CN" altLang="zh-CN" dirty="0"/>
              <a:t>和</a:t>
            </a:r>
            <a:r>
              <a:rPr lang="en-US" altLang="zh-CN" dirty="0"/>
              <a:t>UDP</a:t>
            </a:r>
            <a:r>
              <a:rPr lang="zh-CN" altLang="zh-CN" dirty="0"/>
              <a:t>协议的应用场景</a:t>
            </a:r>
            <a:endParaRPr lang="zh-CN" altLang="en-US" dirty="0"/>
          </a:p>
        </p:txBody>
      </p:sp>
      <p:sp>
        <p:nvSpPr>
          <p:cNvPr id="3" name="内容占位符 2"/>
          <p:cNvSpPr>
            <a:spLocks noGrp="1"/>
          </p:cNvSpPr>
          <p:nvPr>
            <p:ph type="body" sz="quarter" idx="10"/>
          </p:nvPr>
        </p:nvSpPr>
        <p:spPr/>
        <p:txBody>
          <a:bodyPr/>
          <a:lstStyle/>
          <a:p>
            <a:r>
              <a:rPr lang="zh-CN" altLang="zh-CN" dirty="0"/>
              <a:t>网络中的计算机通信无外乎有以下两种情况：</a:t>
            </a:r>
            <a:endParaRPr lang="zh-CN" altLang="zh-CN" dirty="0"/>
          </a:p>
          <a:p>
            <a:pPr lvl="1"/>
            <a:r>
              <a:rPr lang="en-US" altLang="zh-CN" dirty="0"/>
              <a:t>1.</a:t>
            </a:r>
            <a:r>
              <a:rPr lang="zh-CN" altLang="zh-CN" dirty="0"/>
              <a:t>要发送的内容多，需要将发送的内容分成多个数据包发送。</a:t>
            </a:r>
            <a:endParaRPr lang="zh-CN" altLang="zh-CN" dirty="0"/>
          </a:p>
          <a:p>
            <a:pPr lvl="1"/>
            <a:r>
              <a:rPr lang="en-US" altLang="zh-CN" dirty="0"/>
              <a:t>2.</a:t>
            </a:r>
            <a:r>
              <a:rPr lang="zh-CN" altLang="zh-CN" dirty="0"/>
              <a:t>要发送的内容少，一个数据包就能发送全部内容。</a:t>
            </a:r>
            <a:endParaRPr lang="zh-CN" altLang="zh-CN" dirty="0"/>
          </a:p>
          <a:p>
            <a:r>
              <a:rPr lang="zh-CN" altLang="zh-CN" dirty="0"/>
              <a:t>针对这两种情况，在传输层有两个协议，</a:t>
            </a:r>
            <a:r>
              <a:rPr lang="en-US" altLang="zh-CN" dirty="0"/>
              <a:t>TCP</a:t>
            </a:r>
            <a:r>
              <a:rPr lang="zh-CN" altLang="zh-CN" dirty="0"/>
              <a:t>（</a:t>
            </a:r>
            <a:r>
              <a:rPr lang="en-US" altLang="zh-CN" dirty="0"/>
              <a:t>Transmission Control Protocol </a:t>
            </a:r>
            <a:r>
              <a:rPr lang="zh-CN" altLang="zh-CN" dirty="0"/>
              <a:t>即传输控制协议）和</a:t>
            </a:r>
            <a:r>
              <a:rPr lang="en-US" altLang="zh-CN" dirty="0"/>
              <a:t>UDP</a:t>
            </a:r>
            <a:r>
              <a:rPr lang="zh-CN" altLang="zh-CN" dirty="0"/>
              <a:t>（</a:t>
            </a:r>
            <a:r>
              <a:rPr lang="en-US" altLang="zh-CN" dirty="0"/>
              <a:t>User Datagram Protocol</a:t>
            </a:r>
            <a:r>
              <a:rPr lang="zh-CN" altLang="zh-CN" dirty="0"/>
              <a:t>即用户数据报协议）。</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92" name="Rectangle 36"/>
          <p:cNvSpPr>
            <a:spLocks noChangeArrowheads="1"/>
          </p:cNvSpPr>
          <p:nvPr/>
        </p:nvSpPr>
        <p:spPr bwMode="auto">
          <a:xfrm>
            <a:off x="3879850" y="3434238"/>
            <a:ext cx="660400" cy="361950"/>
          </a:xfrm>
          <a:prstGeom prst="rect">
            <a:avLst/>
          </a:prstGeom>
          <a:solidFill>
            <a:srgbClr val="FF66FF"/>
          </a:solidFill>
          <a:ln>
            <a:noFill/>
          </a:ln>
          <a:effectLst/>
        </p:spPr>
        <p:txBody>
          <a:bodyPr wrap="none" anchor="ctr"/>
          <a:lstStyle/>
          <a:p>
            <a:endParaRPr lang="zh-CN" altLang="en-US" b="1">
              <a:latin typeface="+mn-lt"/>
              <a:ea typeface="黑体" panose="02010609060101010101" pitchFamily="2" charset="-122"/>
            </a:endParaRPr>
          </a:p>
        </p:txBody>
      </p:sp>
      <p:sp>
        <p:nvSpPr>
          <p:cNvPr id="377891" name="Rectangle 35"/>
          <p:cNvSpPr>
            <a:spLocks noChangeArrowheads="1"/>
          </p:cNvSpPr>
          <p:nvPr/>
        </p:nvSpPr>
        <p:spPr bwMode="auto">
          <a:xfrm>
            <a:off x="1754187" y="2420888"/>
            <a:ext cx="2786063" cy="671512"/>
          </a:xfrm>
          <a:prstGeom prst="rect">
            <a:avLst/>
          </a:prstGeom>
          <a:solidFill>
            <a:srgbClr val="FFFF66"/>
          </a:solidFill>
          <a:ln>
            <a:noFill/>
          </a:ln>
          <a:effectLst/>
        </p:spPr>
        <p:txBody>
          <a:bodyPr wrap="none" anchor="ctr"/>
          <a:lstStyle/>
          <a:p>
            <a:endParaRPr lang="zh-CN" altLang="en-US" b="1">
              <a:latin typeface="+mn-lt"/>
              <a:ea typeface="黑体" panose="02010609060101010101" pitchFamily="2" charset="-122"/>
            </a:endParaRPr>
          </a:p>
        </p:txBody>
      </p:sp>
      <p:sp>
        <p:nvSpPr>
          <p:cNvPr id="377858" name="Rectangle 2"/>
          <p:cNvSpPr>
            <a:spLocks noGrp="1" noChangeArrowheads="1"/>
          </p:cNvSpPr>
          <p:nvPr>
            <p:ph type="title"/>
          </p:nvPr>
        </p:nvSpPr>
        <p:spPr/>
        <p:txBody>
          <a:bodyPr/>
          <a:lstStyle/>
          <a:p>
            <a:pPr algn="ctr"/>
            <a:r>
              <a:rPr lang="zh-CN" altLang="en-US" dirty="0"/>
              <a:t>计算 </a:t>
            </a:r>
            <a:r>
              <a:rPr lang="en-US" altLang="zh-CN" dirty="0"/>
              <a:t>UDP </a:t>
            </a:r>
            <a:r>
              <a:rPr lang="zh-CN" altLang="en-US" dirty="0"/>
              <a:t>检验和的例子 </a:t>
            </a:r>
            <a:endParaRPr lang="zh-CN" altLang="en-US" dirty="0"/>
          </a:p>
        </p:txBody>
      </p:sp>
      <p:sp>
        <p:nvSpPr>
          <p:cNvPr id="377863" name="Text Box 7"/>
          <p:cNvSpPr txBox="1">
            <a:spLocks noChangeArrowheads="1"/>
          </p:cNvSpPr>
          <p:nvPr/>
        </p:nvSpPr>
        <p:spPr bwMode="auto">
          <a:xfrm>
            <a:off x="4658916" y="1094263"/>
            <a:ext cx="5247084" cy="521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000" b="1" dirty="0">
                <a:latin typeface="+mn-lt"/>
                <a:ea typeface="黑体" panose="02010609060101010101" pitchFamily="2" charset="-122"/>
              </a:rPr>
              <a:t>10011001 00010011  →  153.19</a:t>
            </a:r>
            <a:endParaRPr kumimoji="1" lang="en-US" altLang="zh-CN" sz="2000" b="1" dirty="0">
              <a:latin typeface="+mn-lt"/>
              <a:ea typeface="黑体" panose="02010609060101010101" pitchFamily="2" charset="-122"/>
            </a:endParaRPr>
          </a:p>
          <a:p>
            <a:r>
              <a:rPr kumimoji="1" lang="en-US" altLang="zh-CN" sz="2000" b="1" dirty="0">
                <a:latin typeface="+mn-lt"/>
                <a:ea typeface="黑体" panose="02010609060101010101" pitchFamily="2" charset="-122"/>
              </a:rPr>
              <a:t>00001000 01101000  →  8.104</a:t>
            </a:r>
            <a:endParaRPr kumimoji="1" lang="en-US" altLang="zh-CN" sz="2000" b="1" dirty="0">
              <a:latin typeface="+mn-lt"/>
              <a:ea typeface="黑体" panose="02010609060101010101" pitchFamily="2" charset="-122"/>
            </a:endParaRPr>
          </a:p>
          <a:p>
            <a:r>
              <a:rPr kumimoji="1" lang="en-US" altLang="zh-CN" sz="2000" b="1" dirty="0">
                <a:latin typeface="+mn-lt"/>
                <a:ea typeface="黑体" panose="02010609060101010101" pitchFamily="2" charset="-122"/>
              </a:rPr>
              <a:t>10101011 00000011  →  171.3</a:t>
            </a:r>
            <a:endParaRPr kumimoji="1" lang="en-US" altLang="zh-CN" sz="2000" b="1" dirty="0">
              <a:latin typeface="+mn-lt"/>
              <a:ea typeface="黑体" panose="02010609060101010101" pitchFamily="2" charset="-122"/>
            </a:endParaRPr>
          </a:p>
          <a:p>
            <a:r>
              <a:rPr kumimoji="1" lang="en-US" altLang="zh-CN" sz="2000" b="1" dirty="0">
                <a:latin typeface="+mn-lt"/>
                <a:ea typeface="黑体" panose="02010609060101010101" pitchFamily="2" charset="-122"/>
              </a:rPr>
              <a:t>00001110 00001011  →  14.11</a:t>
            </a:r>
            <a:endParaRPr kumimoji="1" lang="en-US" altLang="zh-CN" sz="2000" b="1" dirty="0">
              <a:latin typeface="+mn-lt"/>
              <a:ea typeface="黑体" panose="02010609060101010101" pitchFamily="2" charset="-122"/>
            </a:endParaRPr>
          </a:p>
          <a:p>
            <a:r>
              <a:rPr kumimoji="1" lang="en-US" altLang="zh-CN" sz="2000" b="1" dirty="0">
                <a:latin typeface="+mn-lt"/>
                <a:ea typeface="黑体" panose="02010609060101010101" pitchFamily="2" charset="-122"/>
              </a:rPr>
              <a:t>00000000 00010001  →  0 </a:t>
            </a:r>
            <a:r>
              <a:rPr kumimoji="1" lang="zh-CN" altLang="en-US" sz="2000" b="1" dirty="0">
                <a:latin typeface="+mn-lt"/>
                <a:ea typeface="黑体" panose="02010609060101010101" pitchFamily="2" charset="-122"/>
              </a:rPr>
              <a:t>和 </a:t>
            </a:r>
            <a:r>
              <a:rPr kumimoji="1" lang="en-US" altLang="zh-CN" sz="2000" b="1" dirty="0">
                <a:latin typeface="+mn-lt"/>
                <a:ea typeface="黑体" panose="02010609060101010101" pitchFamily="2" charset="-122"/>
              </a:rPr>
              <a:t>17</a:t>
            </a:r>
            <a:endParaRPr kumimoji="1" lang="en-US" altLang="zh-CN" sz="2000" b="1" dirty="0">
              <a:latin typeface="+mn-lt"/>
              <a:ea typeface="黑体" panose="02010609060101010101" pitchFamily="2" charset="-122"/>
            </a:endParaRPr>
          </a:p>
          <a:p>
            <a:r>
              <a:rPr kumimoji="1" lang="en-US" altLang="zh-CN" sz="2000" b="1" dirty="0">
                <a:latin typeface="+mn-lt"/>
                <a:ea typeface="黑体" panose="02010609060101010101" pitchFamily="2" charset="-122"/>
              </a:rPr>
              <a:t>00000000 00001111  →  15</a:t>
            </a:r>
            <a:endParaRPr kumimoji="1" lang="en-US" altLang="zh-CN" sz="2000" b="1" dirty="0">
              <a:latin typeface="+mn-lt"/>
              <a:ea typeface="黑体" panose="02010609060101010101" pitchFamily="2" charset="-122"/>
            </a:endParaRPr>
          </a:p>
          <a:p>
            <a:r>
              <a:rPr kumimoji="1" lang="en-US" altLang="zh-CN" sz="2000" b="1" dirty="0">
                <a:latin typeface="+mn-lt"/>
                <a:ea typeface="黑体" panose="02010609060101010101" pitchFamily="2" charset="-122"/>
              </a:rPr>
              <a:t>00000100 00111111  →  1087</a:t>
            </a:r>
            <a:endParaRPr kumimoji="1" lang="en-US" altLang="zh-CN" sz="2000" b="1" dirty="0">
              <a:latin typeface="+mn-lt"/>
              <a:ea typeface="黑体" panose="02010609060101010101" pitchFamily="2" charset="-122"/>
            </a:endParaRPr>
          </a:p>
          <a:p>
            <a:r>
              <a:rPr kumimoji="1" lang="en-US" altLang="zh-CN" sz="2000" b="1" dirty="0">
                <a:latin typeface="+mn-lt"/>
                <a:ea typeface="黑体" panose="02010609060101010101" pitchFamily="2" charset="-122"/>
              </a:rPr>
              <a:t>00000000 00001101  →  13</a:t>
            </a:r>
            <a:endParaRPr kumimoji="1" lang="en-US" altLang="zh-CN" sz="2000" b="1" dirty="0">
              <a:latin typeface="+mn-lt"/>
              <a:ea typeface="黑体" panose="02010609060101010101" pitchFamily="2" charset="-122"/>
            </a:endParaRPr>
          </a:p>
          <a:p>
            <a:r>
              <a:rPr kumimoji="1" lang="en-US" altLang="zh-CN" sz="2000" b="1" dirty="0">
                <a:latin typeface="+mn-lt"/>
                <a:ea typeface="黑体" panose="02010609060101010101" pitchFamily="2" charset="-122"/>
              </a:rPr>
              <a:t>00000000 00001111  →  15</a:t>
            </a:r>
            <a:endParaRPr kumimoji="1" lang="en-US" altLang="zh-CN" sz="2000" b="1" dirty="0">
              <a:latin typeface="+mn-lt"/>
              <a:ea typeface="黑体" panose="02010609060101010101" pitchFamily="2" charset="-122"/>
            </a:endParaRPr>
          </a:p>
          <a:p>
            <a:r>
              <a:rPr kumimoji="1" lang="en-US" altLang="zh-CN" sz="2000" b="1" dirty="0">
                <a:latin typeface="+mn-lt"/>
                <a:ea typeface="黑体" panose="02010609060101010101" pitchFamily="2" charset="-122"/>
              </a:rPr>
              <a:t>00000000 00000000  →  0</a:t>
            </a:r>
            <a:r>
              <a:rPr kumimoji="1" lang="zh-CN" altLang="en-US" sz="2000" b="1" dirty="0">
                <a:latin typeface="+mn-lt"/>
                <a:ea typeface="黑体" panose="02010609060101010101" pitchFamily="2" charset="-122"/>
              </a:rPr>
              <a:t>（检验和）</a:t>
            </a:r>
            <a:endParaRPr kumimoji="1" lang="zh-CN" altLang="en-US" sz="2000" b="1" dirty="0">
              <a:latin typeface="+mn-lt"/>
              <a:ea typeface="黑体" panose="02010609060101010101" pitchFamily="2" charset="-122"/>
            </a:endParaRPr>
          </a:p>
          <a:p>
            <a:r>
              <a:rPr kumimoji="1" lang="en-US" altLang="zh-CN" sz="2000" b="1" dirty="0">
                <a:latin typeface="+mn-lt"/>
                <a:ea typeface="黑体" panose="02010609060101010101" pitchFamily="2" charset="-122"/>
              </a:rPr>
              <a:t>01010100 01000101  →  </a:t>
            </a:r>
            <a:r>
              <a:rPr kumimoji="1" lang="zh-CN" altLang="en-US" sz="2000" b="1" dirty="0">
                <a:latin typeface="+mn-lt"/>
                <a:ea typeface="黑体" panose="02010609060101010101" pitchFamily="2" charset="-122"/>
              </a:rPr>
              <a:t>数据</a:t>
            </a:r>
            <a:endParaRPr kumimoji="1" lang="zh-CN" altLang="en-US" sz="2000" b="1" dirty="0">
              <a:latin typeface="+mn-lt"/>
              <a:ea typeface="黑体" panose="02010609060101010101" pitchFamily="2" charset="-122"/>
            </a:endParaRPr>
          </a:p>
          <a:p>
            <a:r>
              <a:rPr kumimoji="1" lang="en-US" altLang="zh-CN" sz="2000" b="1" dirty="0">
                <a:latin typeface="+mn-lt"/>
                <a:ea typeface="黑体" panose="02010609060101010101" pitchFamily="2" charset="-122"/>
              </a:rPr>
              <a:t>01010011 01010100  →  </a:t>
            </a:r>
            <a:r>
              <a:rPr kumimoji="1" lang="zh-CN" altLang="en-US" sz="2000" b="1" dirty="0">
                <a:latin typeface="+mn-lt"/>
                <a:ea typeface="黑体" panose="02010609060101010101" pitchFamily="2" charset="-122"/>
              </a:rPr>
              <a:t>数据</a:t>
            </a:r>
            <a:endParaRPr kumimoji="1" lang="zh-CN" altLang="en-US" sz="2000" b="1" dirty="0">
              <a:latin typeface="+mn-lt"/>
              <a:ea typeface="黑体" panose="02010609060101010101" pitchFamily="2" charset="-122"/>
            </a:endParaRPr>
          </a:p>
          <a:p>
            <a:r>
              <a:rPr kumimoji="1" lang="en-US" altLang="zh-CN" sz="2000" b="1" dirty="0">
                <a:latin typeface="+mn-lt"/>
                <a:ea typeface="黑体" panose="02010609060101010101" pitchFamily="2" charset="-122"/>
              </a:rPr>
              <a:t>01001001 01001110  →  </a:t>
            </a:r>
            <a:r>
              <a:rPr kumimoji="1" lang="zh-CN" altLang="en-US" sz="2000" b="1" dirty="0">
                <a:latin typeface="+mn-lt"/>
                <a:ea typeface="黑体" panose="02010609060101010101" pitchFamily="2" charset="-122"/>
              </a:rPr>
              <a:t>数据</a:t>
            </a:r>
            <a:endParaRPr kumimoji="1" lang="zh-CN" altLang="en-US" sz="2000" b="1" dirty="0">
              <a:latin typeface="+mn-lt"/>
              <a:ea typeface="黑体" panose="02010609060101010101" pitchFamily="2" charset="-122"/>
            </a:endParaRPr>
          </a:p>
          <a:p>
            <a:r>
              <a:rPr kumimoji="1" lang="en-US" altLang="zh-CN" sz="2000" b="1" dirty="0">
                <a:latin typeface="+mn-lt"/>
                <a:ea typeface="黑体" panose="02010609060101010101" pitchFamily="2" charset="-122"/>
              </a:rPr>
              <a:t>01000111 00000000  →  </a:t>
            </a:r>
            <a:r>
              <a:rPr kumimoji="1" lang="zh-CN" altLang="en-US" sz="2000" b="1" dirty="0">
                <a:latin typeface="+mn-lt"/>
                <a:ea typeface="黑体" panose="02010609060101010101" pitchFamily="2" charset="-122"/>
              </a:rPr>
              <a:t>数据和 </a:t>
            </a:r>
            <a:r>
              <a:rPr kumimoji="1" lang="en-US" altLang="zh-CN" sz="2000" b="1" dirty="0">
                <a:latin typeface="+mn-lt"/>
                <a:ea typeface="黑体" panose="02010609060101010101" pitchFamily="2" charset="-122"/>
              </a:rPr>
              <a:t>0</a:t>
            </a:r>
            <a:r>
              <a:rPr kumimoji="1" lang="zh-CN" altLang="en-US" sz="2000" b="1" dirty="0">
                <a:latin typeface="+mn-lt"/>
                <a:ea typeface="黑体" panose="02010609060101010101" pitchFamily="2" charset="-122"/>
              </a:rPr>
              <a:t>（填充）</a:t>
            </a:r>
            <a:endParaRPr kumimoji="1" lang="zh-CN" altLang="en-US" sz="2000" b="1" dirty="0">
              <a:latin typeface="+mn-lt"/>
              <a:ea typeface="黑体" panose="02010609060101010101" pitchFamily="2" charset="-122"/>
            </a:endParaRPr>
          </a:p>
          <a:p>
            <a:endParaRPr kumimoji="1" lang="zh-CN" altLang="en-US" sz="1000" b="1" dirty="0">
              <a:latin typeface="+mn-lt"/>
              <a:ea typeface="黑体" panose="02010609060101010101" pitchFamily="2" charset="-122"/>
            </a:endParaRPr>
          </a:p>
          <a:p>
            <a:r>
              <a:rPr kumimoji="1" lang="en-US" altLang="zh-CN" sz="2000" b="1" dirty="0">
                <a:latin typeface="+mn-lt"/>
                <a:ea typeface="黑体" panose="02010609060101010101" pitchFamily="2" charset="-122"/>
              </a:rPr>
              <a:t>10010110 11101101  →  </a:t>
            </a:r>
            <a:r>
              <a:rPr kumimoji="1" lang="zh-CN" altLang="en-US" sz="2000" b="1" dirty="0">
                <a:latin typeface="+mn-lt"/>
                <a:ea typeface="黑体" panose="02010609060101010101" pitchFamily="2" charset="-122"/>
              </a:rPr>
              <a:t>求和得出的结果</a:t>
            </a:r>
            <a:endParaRPr kumimoji="1" lang="zh-CN" altLang="en-US" sz="2000" b="1" dirty="0">
              <a:latin typeface="+mn-lt"/>
              <a:ea typeface="黑体" panose="02010609060101010101" pitchFamily="2" charset="-122"/>
            </a:endParaRPr>
          </a:p>
          <a:p>
            <a:pPr>
              <a:lnSpc>
                <a:spcPct val="130000"/>
              </a:lnSpc>
            </a:pPr>
            <a:r>
              <a:rPr kumimoji="1" lang="en-US" altLang="zh-CN" sz="2000" b="1" dirty="0">
                <a:latin typeface="+mn-lt"/>
                <a:ea typeface="黑体" panose="02010609060101010101" pitchFamily="2" charset="-122"/>
              </a:rPr>
              <a:t>01101001 00010010  →  </a:t>
            </a:r>
            <a:r>
              <a:rPr kumimoji="1" lang="zh-CN" altLang="en-US" sz="2000" b="1" dirty="0">
                <a:latin typeface="+mn-lt"/>
                <a:ea typeface="黑体" panose="02010609060101010101" pitchFamily="2" charset="-122"/>
              </a:rPr>
              <a:t>检验和 </a:t>
            </a:r>
            <a:endParaRPr kumimoji="1" lang="zh-CN" altLang="en-US" sz="2000" b="1" dirty="0">
              <a:latin typeface="+mn-lt"/>
              <a:ea typeface="黑体" panose="02010609060101010101" pitchFamily="2" charset="-122"/>
            </a:endParaRPr>
          </a:p>
        </p:txBody>
      </p:sp>
      <p:sp>
        <p:nvSpPr>
          <p:cNvPr id="377861" name="Freeform 5"/>
          <p:cNvSpPr/>
          <p:nvPr/>
        </p:nvSpPr>
        <p:spPr bwMode="auto">
          <a:xfrm>
            <a:off x="1754188" y="3115151"/>
            <a:ext cx="2813579" cy="673100"/>
          </a:xfrm>
          <a:custGeom>
            <a:avLst/>
            <a:gdLst>
              <a:gd name="T0" fmla="*/ 0 w 1536"/>
              <a:gd name="T1" fmla="*/ 0 h 480"/>
              <a:gd name="T2" fmla="*/ 1536 w 1536"/>
              <a:gd name="T3" fmla="*/ 0 h 480"/>
              <a:gd name="T4" fmla="*/ 1536 w 1536"/>
              <a:gd name="T5" fmla="*/ 240 h 480"/>
              <a:gd name="T6" fmla="*/ 1152 w 1536"/>
              <a:gd name="T7" fmla="*/ 240 h 480"/>
              <a:gd name="T8" fmla="*/ 1152 w 1536"/>
              <a:gd name="T9" fmla="*/ 480 h 480"/>
              <a:gd name="T10" fmla="*/ 0 w 1536"/>
              <a:gd name="T11" fmla="*/ 480 h 480"/>
              <a:gd name="T12" fmla="*/ 0 w 1536"/>
              <a:gd name="T13" fmla="*/ 0 h 480"/>
            </a:gdLst>
            <a:ahLst/>
            <a:cxnLst>
              <a:cxn ang="0">
                <a:pos x="T0" y="T1"/>
              </a:cxn>
              <a:cxn ang="0">
                <a:pos x="T2" y="T3"/>
              </a:cxn>
              <a:cxn ang="0">
                <a:pos x="T4" y="T5"/>
              </a:cxn>
              <a:cxn ang="0">
                <a:pos x="T6" y="T7"/>
              </a:cxn>
              <a:cxn ang="0">
                <a:pos x="T8" y="T9"/>
              </a:cxn>
              <a:cxn ang="0">
                <a:pos x="T10" y="T11"/>
              </a:cxn>
              <a:cxn ang="0">
                <a:pos x="T12" y="T13"/>
              </a:cxn>
            </a:cxnLst>
            <a:rect l="0" t="0" r="r" b="b"/>
            <a:pathLst>
              <a:path w="1536" h="480">
                <a:moveTo>
                  <a:pt x="0" y="0"/>
                </a:moveTo>
                <a:lnTo>
                  <a:pt x="1536" y="0"/>
                </a:lnTo>
                <a:lnTo>
                  <a:pt x="1536" y="240"/>
                </a:lnTo>
                <a:lnTo>
                  <a:pt x="1152" y="240"/>
                </a:lnTo>
                <a:lnTo>
                  <a:pt x="1152" y="480"/>
                </a:lnTo>
                <a:lnTo>
                  <a:pt x="0" y="480"/>
                </a:lnTo>
                <a:lnTo>
                  <a:pt x="0" y="0"/>
                </a:lnTo>
                <a:close/>
              </a:path>
            </a:pathLst>
          </a:custGeom>
          <a:solidFill>
            <a:srgbClr val="CCECFF"/>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377862" name="Rectangle 6"/>
          <p:cNvSpPr>
            <a:spLocks noChangeArrowheads="1"/>
          </p:cNvSpPr>
          <p:nvPr/>
        </p:nvSpPr>
        <p:spPr bwMode="auto">
          <a:xfrm>
            <a:off x="1754188" y="1430813"/>
            <a:ext cx="2813579" cy="1009650"/>
          </a:xfrm>
          <a:prstGeom prst="rect">
            <a:avLst/>
          </a:prstGeom>
          <a:solidFill>
            <a:srgbClr val="66FFFF"/>
          </a:solidFill>
          <a:ln>
            <a:noFill/>
          </a:ln>
          <a:effectLst/>
        </p:spPr>
        <p:txBody>
          <a:bodyPr wrap="none" anchor="ctr"/>
          <a:lstStyle/>
          <a:p>
            <a:endParaRPr lang="zh-CN" altLang="en-US" b="1">
              <a:latin typeface="+mn-lt"/>
              <a:ea typeface="黑体" panose="02010609060101010101" pitchFamily="2" charset="-122"/>
            </a:endParaRPr>
          </a:p>
        </p:txBody>
      </p:sp>
      <p:sp>
        <p:nvSpPr>
          <p:cNvPr id="377864" name="Rectangle 8"/>
          <p:cNvSpPr>
            <a:spLocks noChangeArrowheads="1"/>
          </p:cNvSpPr>
          <p:nvPr/>
        </p:nvSpPr>
        <p:spPr bwMode="auto">
          <a:xfrm>
            <a:off x="1755909" y="1405413"/>
            <a:ext cx="2808419" cy="2376488"/>
          </a:xfrm>
          <a:prstGeom prst="rect">
            <a:avLst/>
          </a:prstGeom>
          <a:noFill/>
          <a:ln w="1905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377865" name="Line 9"/>
          <p:cNvSpPr>
            <a:spLocks noChangeShapeType="1"/>
          </p:cNvSpPr>
          <p:nvPr/>
        </p:nvSpPr>
        <p:spPr bwMode="auto">
          <a:xfrm>
            <a:off x="1754188" y="1767363"/>
            <a:ext cx="2813579" cy="15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377866" name="Line 10"/>
          <p:cNvSpPr>
            <a:spLocks noChangeShapeType="1"/>
          </p:cNvSpPr>
          <p:nvPr/>
        </p:nvSpPr>
        <p:spPr bwMode="auto">
          <a:xfrm>
            <a:off x="1754188" y="2103913"/>
            <a:ext cx="2813579" cy="15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377867" name="Line 11"/>
          <p:cNvSpPr>
            <a:spLocks noChangeShapeType="1"/>
          </p:cNvSpPr>
          <p:nvPr/>
        </p:nvSpPr>
        <p:spPr bwMode="auto">
          <a:xfrm>
            <a:off x="1754188" y="2440463"/>
            <a:ext cx="2813579" cy="158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377868" name="Line 12"/>
          <p:cNvSpPr>
            <a:spLocks noChangeShapeType="1"/>
          </p:cNvSpPr>
          <p:nvPr/>
        </p:nvSpPr>
        <p:spPr bwMode="auto">
          <a:xfrm>
            <a:off x="1754188" y="2778602"/>
            <a:ext cx="2813579" cy="158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377869" name="Line 13"/>
          <p:cNvSpPr>
            <a:spLocks noChangeShapeType="1"/>
          </p:cNvSpPr>
          <p:nvPr/>
        </p:nvSpPr>
        <p:spPr bwMode="auto">
          <a:xfrm>
            <a:off x="1754188" y="3115152"/>
            <a:ext cx="2813579" cy="158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377870" name="Line 14"/>
          <p:cNvSpPr>
            <a:spLocks noChangeShapeType="1"/>
          </p:cNvSpPr>
          <p:nvPr/>
        </p:nvSpPr>
        <p:spPr bwMode="auto">
          <a:xfrm>
            <a:off x="1754188" y="3451702"/>
            <a:ext cx="2813579" cy="158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377871" name="Line 15"/>
          <p:cNvSpPr>
            <a:spLocks noChangeShapeType="1"/>
          </p:cNvSpPr>
          <p:nvPr/>
        </p:nvSpPr>
        <p:spPr bwMode="auto">
          <a:xfrm>
            <a:off x="3160977" y="2103913"/>
            <a:ext cx="0" cy="16843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377872" name="Line 16"/>
          <p:cNvSpPr>
            <a:spLocks noChangeShapeType="1"/>
          </p:cNvSpPr>
          <p:nvPr/>
        </p:nvSpPr>
        <p:spPr bwMode="auto">
          <a:xfrm>
            <a:off x="3862652" y="3115151"/>
            <a:ext cx="0" cy="6731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377873" name="Line 17"/>
          <p:cNvSpPr>
            <a:spLocks noChangeShapeType="1"/>
          </p:cNvSpPr>
          <p:nvPr/>
        </p:nvSpPr>
        <p:spPr bwMode="auto">
          <a:xfrm>
            <a:off x="2445544" y="3096101"/>
            <a:ext cx="0" cy="6731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377874" name="Line 18"/>
          <p:cNvSpPr>
            <a:spLocks noChangeShapeType="1"/>
          </p:cNvSpPr>
          <p:nvPr/>
        </p:nvSpPr>
        <p:spPr bwMode="auto">
          <a:xfrm>
            <a:off x="2457583" y="2124551"/>
            <a:ext cx="0" cy="3365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377875" name="Text Box 19"/>
          <p:cNvSpPr txBox="1">
            <a:spLocks noChangeArrowheads="1"/>
          </p:cNvSpPr>
          <p:nvPr/>
        </p:nvSpPr>
        <p:spPr bwMode="auto">
          <a:xfrm>
            <a:off x="2301081" y="1411764"/>
            <a:ext cx="174278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mn-lt"/>
                <a:ea typeface="黑体" panose="02010609060101010101" pitchFamily="2" charset="-122"/>
              </a:rPr>
              <a:t>153.19.8.104</a:t>
            </a:r>
            <a:endParaRPr kumimoji="1" lang="en-US" altLang="zh-CN" sz="2000" b="1">
              <a:latin typeface="+mn-lt"/>
              <a:ea typeface="黑体" panose="02010609060101010101" pitchFamily="2" charset="-122"/>
            </a:endParaRPr>
          </a:p>
        </p:txBody>
      </p:sp>
      <p:sp>
        <p:nvSpPr>
          <p:cNvPr id="377876" name="Text Box 20"/>
          <p:cNvSpPr txBox="1">
            <a:spLocks noChangeArrowheads="1"/>
          </p:cNvSpPr>
          <p:nvPr/>
        </p:nvSpPr>
        <p:spPr bwMode="auto">
          <a:xfrm>
            <a:off x="2337197" y="1753077"/>
            <a:ext cx="152343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mn-lt"/>
                <a:ea typeface="黑体" panose="02010609060101010101" pitchFamily="2" charset="-122"/>
              </a:rPr>
              <a:t>171.3.14.11</a:t>
            </a:r>
            <a:endParaRPr kumimoji="1" lang="en-US" altLang="zh-CN" sz="2000" b="1">
              <a:latin typeface="+mn-lt"/>
              <a:ea typeface="黑体" panose="02010609060101010101" pitchFamily="2" charset="-122"/>
            </a:endParaRPr>
          </a:p>
        </p:txBody>
      </p:sp>
      <p:sp>
        <p:nvSpPr>
          <p:cNvPr id="377878" name="AutoShape 22"/>
          <p:cNvSpPr/>
          <p:nvPr/>
        </p:nvSpPr>
        <p:spPr bwMode="auto">
          <a:xfrm>
            <a:off x="1601127" y="1392714"/>
            <a:ext cx="75671" cy="1039813"/>
          </a:xfrm>
          <a:prstGeom prst="leftBrace">
            <a:avLst>
              <a:gd name="adj1" fmla="val 124053"/>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377879" name="AutoShape 23"/>
          <p:cNvSpPr/>
          <p:nvPr/>
        </p:nvSpPr>
        <p:spPr bwMode="auto">
          <a:xfrm>
            <a:off x="1592527" y="2491263"/>
            <a:ext cx="84270" cy="604838"/>
          </a:xfrm>
          <a:prstGeom prst="leftBrace">
            <a:avLst>
              <a:gd name="adj1" fmla="val 64796"/>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377880" name="AutoShape 24"/>
          <p:cNvSpPr/>
          <p:nvPr/>
        </p:nvSpPr>
        <p:spPr bwMode="auto">
          <a:xfrm>
            <a:off x="1599406" y="3132613"/>
            <a:ext cx="84270" cy="635000"/>
          </a:xfrm>
          <a:prstGeom prst="leftBrace">
            <a:avLst>
              <a:gd name="adj1" fmla="val 68027"/>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377881" name="Text Box 25"/>
          <p:cNvSpPr txBox="1">
            <a:spLocks noChangeArrowheads="1"/>
          </p:cNvSpPr>
          <p:nvPr/>
        </p:nvSpPr>
        <p:spPr bwMode="auto">
          <a:xfrm>
            <a:off x="546894" y="1549877"/>
            <a:ext cx="1129904"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2000" b="1">
                <a:latin typeface="+mn-lt"/>
                <a:ea typeface="黑体" panose="02010609060101010101" pitchFamily="2" charset="-122"/>
              </a:rPr>
              <a:t>12 </a:t>
            </a:r>
            <a:r>
              <a:rPr kumimoji="1" lang="zh-CN" altLang="en-US" sz="2000" b="1">
                <a:latin typeface="+mn-lt"/>
                <a:ea typeface="黑体" panose="02010609060101010101" pitchFamily="2" charset="-122"/>
              </a:rPr>
              <a:t>字节</a:t>
            </a:r>
            <a:endParaRPr kumimoji="1" lang="zh-CN" altLang="en-US" sz="2000" b="1">
              <a:latin typeface="+mn-lt"/>
              <a:ea typeface="黑体" panose="02010609060101010101" pitchFamily="2" charset="-122"/>
            </a:endParaRPr>
          </a:p>
          <a:p>
            <a:pPr algn="ctr"/>
            <a:r>
              <a:rPr kumimoji="1" lang="zh-CN" altLang="en-US" sz="2000" b="1">
                <a:latin typeface="+mn-lt"/>
                <a:ea typeface="黑体" panose="02010609060101010101" pitchFamily="2" charset="-122"/>
              </a:rPr>
              <a:t>伪首部</a:t>
            </a:r>
            <a:endParaRPr kumimoji="1" lang="zh-CN" altLang="en-US" sz="2000" b="1">
              <a:latin typeface="+mn-lt"/>
              <a:ea typeface="黑体" panose="02010609060101010101" pitchFamily="2" charset="-122"/>
            </a:endParaRPr>
          </a:p>
        </p:txBody>
      </p:sp>
      <p:sp>
        <p:nvSpPr>
          <p:cNvPr id="377882" name="Text Box 26"/>
          <p:cNvSpPr txBox="1">
            <a:spLocks noChangeArrowheads="1"/>
          </p:cNvSpPr>
          <p:nvPr/>
        </p:nvSpPr>
        <p:spPr bwMode="auto">
          <a:xfrm>
            <a:off x="339817" y="2376964"/>
            <a:ext cx="131016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000" b="1">
                <a:latin typeface="+mn-lt"/>
                <a:ea typeface="黑体" panose="02010609060101010101" pitchFamily="2" charset="-122"/>
              </a:rPr>
              <a:t>8 </a:t>
            </a:r>
            <a:r>
              <a:rPr kumimoji="1" lang="zh-CN" altLang="en-US" sz="2000" b="1">
                <a:latin typeface="+mn-lt"/>
                <a:ea typeface="黑体" panose="02010609060101010101" pitchFamily="2" charset="-122"/>
              </a:rPr>
              <a:t>字节</a:t>
            </a:r>
            <a:endParaRPr kumimoji="1" lang="zh-CN" altLang="en-US" sz="2000" b="1">
              <a:latin typeface="+mn-lt"/>
              <a:ea typeface="黑体" panose="02010609060101010101" pitchFamily="2" charset="-122"/>
            </a:endParaRPr>
          </a:p>
          <a:p>
            <a:pPr algn="ctr"/>
            <a:r>
              <a:rPr kumimoji="1" lang="en-US" altLang="zh-CN" sz="2000" b="1">
                <a:latin typeface="+mn-lt"/>
                <a:ea typeface="黑体" panose="02010609060101010101" pitchFamily="2" charset="-122"/>
              </a:rPr>
              <a:t>UDP </a:t>
            </a:r>
            <a:r>
              <a:rPr kumimoji="1" lang="zh-CN" altLang="en-US" sz="2000" b="1">
                <a:latin typeface="+mn-lt"/>
                <a:ea typeface="黑体" panose="02010609060101010101" pitchFamily="2" charset="-122"/>
              </a:rPr>
              <a:t>首部</a:t>
            </a:r>
            <a:endParaRPr kumimoji="1" lang="zh-CN" altLang="en-US" sz="2000" b="1">
              <a:latin typeface="+mn-lt"/>
              <a:ea typeface="黑体" panose="02010609060101010101" pitchFamily="2" charset="-122"/>
            </a:endParaRPr>
          </a:p>
        </p:txBody>
      </p:sp>
      <p:sp>
        <p:nvSpPr>
          <p:cNvPr id="377883" name="Text Box 27"/>
          <p:cNvSpPr txBox="1">
            <a:spLocks noChangeArrowheads="1"/>
          </p:cNvSpPr>
          <p:nvPr/>
        </p:nvSpPr>
        <p:spPr bwMode="auto">
          <a:xfrm>
            <a:off x="624734" y="3080227"/>
            <a:ext cx="91403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000" b="1">
                <a:latin typeface="+mn-lt"/>
                <a:ea typeface="黑体" panose="02010609060101010101" pitchFamily="2" charset="-122"/>
              </a:rPr>
              <a:t>7 </a:t>
            </a:r>
            <a:r>
              <a:rPr kumimoji="1" lang="zh-CN" altLang="en-US" sz="2000" b="1">
                <a:latin typeface="+mn-lt"/>
                <a:ea typeface="黑体" panose="02010609060101010101" pitchFamily="2" charset="-122"/>
              </a:rPr>
              <a:t>字节</a:t>
            </a:r>
            <a:endParaRPr kumimoji="1" lang="zh-CN" altLang="en-US" sz="2000" b="1">
              <a:latin typeface="+mn-lt"/>
              <a:ea typeface="黑体" panose="02010609060101010101" pitchFamily="2" charset="-122"/>
            </a:endParaRPr>
          </a:p>
          <a:p>
            <a:pPr algn="ctr"/>
            <a:r>
              <a:rPr kumimoji="1" lang="zh-CN" altLang="en-US" sz="2000" b="1">
                <a:latin typeface="+mn-lt"/>
                <a:ea typeface="黑体" panose="02010609060101010101" pitchFamily="2" charset="-122"/>
              </a:rPr>
              <a:t>数据</a:t>
            </a:r>
            <a:endParaRPr kumimoji="1" lang="zh-CN" altLang="en-US" sz="2000" b="1">
              <a:latin typeface="+mn-lt"/>
              <a:ea typeface="黑体" panose="02010609060101010101" pitchFamily="2" charset="-122"/>
            </a:endParaRPr>
          </a:p>
        </p:txBody>
      </p:sp>
      <p:grpSp>
        <p:nvGrpSpPr>
          <p:cNvPr id="377890" name="Group 34"/>
          <p:cNvGrpSpPr/>
          <p:nvPr/>
        </p:nvGrpSpPr>
        <p:grpSpPr bwMode="auto">
          <a:xfrm>
            <a:off x="3578886" y="3708876"/>
            <a:ext cx="698235" cy="630237"/>
            <a:chOff x="1651" y="2763"/>
            <a:chExt cx="406" cy="397"/>
          </a:xfrm>
        </p:grpSpPr>
        <p:sp>
          <p:nvSpPr>
            <p:cNvPr id="377884" name="Text Box 28"/>
            <p:cNvSpPr txBox="1">
              <a:spLocks noChangeArrowheads="1"/>
            </p:cNvSpPr>
            <p:nvPr/>
          </p:nvSpPr>
          <p:spPr bwMode="auto">
            <a:xfrm>
              <a:off x="1651" y="2908"/>
              <a:ext cx="40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latin typeface="+mn-lt"/>
                  <a:ea typeface="黑体" panose="02010609060101010101" pitchFamily="2" charset="-122"/>
                </a:rPr>
                <a:t>填充</a:t>
              </a:r>
              <a:endParaRPr kumimoji="1" lang="zh-CN" altLang="en-US" sz="2000" b="1">
                <a:latin typeface="+mn-lt"/>
                <a:ea typeface="黑体" panose="02010609060101010101" pitchFamily="2" charset="-122"/>
              </a:endParaRPr>
            </a:p>
          </p:txBody>
        </p:sp>
        <p:sp>
          <p:nvSpPr>
            <p:cNvPr id="377885" name="Line 29"/>
            <p:cNvSpPr>
              <a:spLocks noChangeShapeType="1"/>
            </p:cNvSpPr>
            <p:nvPr/>
          </p:nvSpPr>
          <p:spPr bwMode="auto">
            <a:xfrm flipV="1">
              <a:off x="1890" y="2763"/>
              <a:ext cx="134" cy="207"/>
            </a:xfrm>
            <a:prstGeom prst="line">
              <a:avLst/>
            </a:prstGeom>
            <a:noFill/>
            <a:ln w="28575">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grpSp>
      <p:sp>
        <p:nvSpPr>
          <p:cNvPr id="377886" name="Line 30"/>
          <p:cNvSpPr>
            <a:spLocks noChangeShapeType="1"/>
          </p:cNvSpPr>
          <p:nvPr/>
        </p:nvSpPr>
        <p:spPr bwMode="auto">
          <a:xfrm flipV="1">
            <a:off x="4517893" y="5482114"/>
            <a:ext cx="5219567" cy="9525"/>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377887" name="Text Box 31"/>
          <p:cNvSpPr txBox="1">
            <a:spLocks noChangeArrowheads="1"/>
          </p:cNvSpPr>
          <p:nvPr/>
        </p:nvSpPr>
        <p:spPr bwMode="auto">
          <a:xfrm>
            <a:off x="1969638" y="5509101"/>
            <a:ext cx="2749471"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2000" b="1" dirty="0">
                <a:solidFill>
                  <a:srgbClr val="C00000"/>
                </a:solidFill>
                <a:latin typeface="+mn-lt"/>
                <a:ea typeface="黑体" panose="02010609060101010101" pitchFamily="2" charset="-122"/>
              </a:rPr>
              <a:t>按二进制反码运算求和</a:t>
            </a:r>
            <a:endParaRPr kumimoji="1" lang="zh-CN" altLang="en-US" sz="2000" b="1" dirty="0">
              <a:solidFill>
                <a:srgbClr val="C00000"/>
              </a:solidFill>
              <a:latin typeface="+mn-lt"/>
              <a:ea typeface="黑体" panose="02010609060101010101" pitchFamily="2" charset="-122"/>
            </a:endParaRPr>
          </a:p>
          <a:p>
            <a:pPr algn="r">
              <a:lnSpc>
                <a:spcPct val="130000"/>
              </a:lnSpc>
            </a:pPr>
            <a:r>
              <a:rPr kumimoji="1" lang="zh-CN" altLang="en-US" sz="2000" b="1" dirty="0">
                <a:solidFill>
                  <a:srgbClr val="C00000"/>
                </a:solidFill>
                <a:latin typeface="+mn-lt"/>
                <a:ea typeface="黑体" panose="02010609060101010101" pitchFamily="2" charset="-122"/>
              </a:rPr>
              <a:t>将得出的结果求反码</a:t>
            </a:r>
            <a:endParaRPr kumimoji="1" lang="zh-CN" altLang="en-US" sz="2000" b="1" dirty="0">
              <a:solidFill>
                <a:srgbClr val="C00000"/>
              </a:solidFill>
              <a:latin typeface="+mn-lt"/>
              <a:ea typeface="黑体" panose="02010609060101010101" pitchFamily="2" charset="-122"/>
            </a:endParaRPr>
          </a:p>
        </p:txBody>
      </p:sp>
      <p:sp>
        <p:nvSpPr>
          <p:cNvPr id="377877" name="Text Box 21"/>
          <p:cNvSpPr txBox="1">
            <a:spLocks noChangeArrowheads="1"/>
          </p:cNvSpPr>
          <p:nvPr/>
        </p:nvSpPr>
        <p:spPr bwMode="auto">
          <a:xfrm>
            <a:off x="1801598" y="2060848"/>
            <a:ext cx="3121422" cy="1785104"/>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kumimoji="1" lang="zh-CN" altLang="en-US" sz="2000" b="1" dirty="0">
                <a:latin typeface="+mn-lt"/>
                <a:ea typeface="黑体" panose="02010609060101010101" pitchFamily="2" charset="-122"/>
              </a:rPr>
              <a:t>全 </a:t>
            </a:r>
            <a:r>
              <a:rPr kumimoji="1" lang="en-US" altLang="zh-CN" sz="2000" b="1" dirty="0">
                <a:latin typeface="+mn-lt"/>
                <a:ea typeface="黑体" panose="02010609060101010101" pitchFamily="2" charset="-122"/>
              </a:rPr>
              <a:t>0   17          15</a:t>
            </a:r>
            <a:endParaRPr kumimoji="1" lang="en-US" altLang="zh-CN" sz="2000" b="1" dirty="0">
              <a:latin typeface="+mn-lt"/>
              <a:ea typeface="黑体" panose="02010609060101010101" pitchFamily="2" charset="-122"/>
            </a:endParaRPr>
          </a:p>
          <a:p>
            <a:pPr>
              <a:lnSpc>
                <a:spcPct val="110000"/>
              </a:lnSpc>
            </a:pPr>
            <a:r>
              <a:rPr kumimoji="1" lang="en-US" altLang="zh-CN" sz="2000" b="1" dirty="0">
                <a:latin typeface="+mn-lt"/>
                <a:ea typeface="黑体" panose="02010609060101010101" pitchFamily="2" charset="-122"/>
              </a:rPr>
              <a:t>    1087            13</a:t>
            </a:r>
            <a:endParaRPr kumimoji="1" lang="en-US" altLang="zh-CN" sz="2000" b="1" dirty="0">
              <a:latin typeface="+mn-lt"/>
              <a:ea typeface="黑体" panose="02010609060101010101" pitchFamily="2" charset="-122"/>
            </a:endParaRPr>
          </a:p>
          <a:p>
            <a:pPr>
              <a:lnSpc>
                <a:spcPct val="110000"/>
              </a:lnSpc>
            </a:pPr>
            <a:r>
              <a:rPr kumimoji="1" lang="en-US" altLang="zh-CN" sz="2000" b="1" dirty="0">
                <a:latin typeface="+mn-lt"/>
                <a:ea typeface="黑体" panose="02010609060101010101" pitchFamily="2" charset="-122"/>
              </a:rPr>
              <a:t>      15             </a:t>
            </a:r>
            <a:r>
              <a:rPr kumimoji="1" lang="zh-CN" altLang="en-US" sz="2000" b="1" dirty="0">
                <a:latin typeface="+mn-lt"/>
                <a:ea typeface="黑体" panose="02010609060101010101" pitchFamily="2" charset="-122"/>
              </a:rPr>
              <a:t>全 </a:t>
            </a:r>
            <a:r>
              <a:rPr kumimoji="1" lang="en-US" altLang="zh-CN" sz="2000" b="1" dirty="0">
                <a:latin typeface="+mn-lt"/>
                <a:ea typeface="黑体" panose="02010609060101010101" pitchFamily="2" charset="-122"/>
              </a:rPr>
              <a:t>0</a:t>
            </a:r>
            <a:endParaRPr kumimoji="1" lang="en-US" altLang="zh-CN" sz="2000" b="1" dirty="0">
              <a:latin typeface="+mn-lt"/>
              <a:ea typeface="黑体" panose="02010609060101010101" pitchFamily="2" charset="-122"/>
            </a:endParaRPr>
          </a:p>
          <a:p>
            <a:pPr>
              <a:lnSpc>
                <a:spcPct val="110000"/>
              </a:lnSpc>
            </a:pPr>
            <a:r>
              <a:rPr kumimoji="1" lang="zh-CN" altLang="en-US" sz="2000" b="1" dirty="0">
                <a:latin typeface="+mn-lt"/>
                <a:ea typeface="黑体" panose="02010609060101010101" pitchFamily="2" charset="-122"/>
              </a:rPr>
              <a:t>数据  数据   数据  数据</a:t>
            </a:r>
            <a:endParaRPr kumimoji="1" lang="zh-CN" altLang="en-US" sz="2000" b="1" dirty="0">
              <a:latin typeface="+mn-lt"/>
              <a:ea typeface="黑体" panose="02010609060101010101" pitchFamily="2" charset="-122"/>
            </a:endParaRPr>
          </a:p>
          <a:p>
            <a:pPr>
              <a:lnSpc>
                <a:spcPct val="110000"/>
              </a:lnSpc>
            </a:pPr>
            <a:r>
              <a:rPr kumimoji="1" lang="zh-CN" altLang="en-US" sz="2000" b="1" dirty="0">
                <a:latin typeface="+mn-lt"/>
                <a:ea typeface="黑体" panose="02010609060101010101" pitchFamily="2" charset="-122"/>
              </a:rPr>
              <a:t>数据  数据   数据  全 </a:t>
            </a:r>
            <a:r>
              <a:rPr kumimoji="1" lang="en-US" altLang="zh-CN" sz="2000" b="1" dirty="0">
                <a:latin typeface="+mn-lt"/>
                <a:ea typeface="黑体" panose="02010609060101010101" pitchFamily="2" charset="-122"/>
              </a:rPr>
              <a:t>0</a:t>
            </a:r>
            <a:endParaRPr kumimoji="1" lang="en-US" altLang="zh-CN" sz="2000" b="1" dirty="0">
              <a:latin typeface="+mn-lt"/>
              <a:ea typeface="黑体" panose="02010609060101010101" pitchFamily="2" charset="-122"/>
            </a:endParaRPr>
          </a:p>
        </p:txBody>
      </p:sp>
      <p:sp>
        <p:nvSpPr>
          <p:cNvPr id="3" name="矩形 2"/>
          <p:cNvSpPr/>
          <p:nvPr/>
        </p:nvSpPr>
        <p:spPr>
          <a:xfrm>
            <a:off x="515937" y="4161034"/>
            <a:ext cx="2656536" cy="1015663"/>
          </a:xfrm>
          <a:prstGeom prst="rect">
            <a:avLst/>
          </a:prstGeom>
          <a:solidFill>
            <a:srgbClr val="000099"/>
          </a:solidFill>
        </p:spPr>
        <p:txBody>
          <a:bodyPr wrap="square">
            <a:spAutoFit/>
          </a:bodyPr>
          <a:lstStyle/>
          <a:p>
            <a:r>
              <a:rPr lang="en-US" altLang="zh-CN" sz="2000" b="1" dirty="0">
                <a:solidFill>
                  <a:schemeClr val="bg1"/>
                </a:solidFill>
                <a:latin typeface="+mn-lt"/>
                <a:ea typeface="黑体" panose="02010609060101010101" pitchFamily="2" charset="-122"/>
              </a:rPr>
              <a:t>UDP</a:t>
            </a:r>
            <a:r>
              <a:rPr lang="zh-CN" altLang="zh-CN" sz="2000" b="1" dirty="0">
                <a:solidFill>
                  <a:schemeClr val="bg1"/>
                </a:solidFill>
                <a:latin typeface="+mn-lt"/>
                <a:ea typeface="黑体" panose="02010609060101010101" pitchFamily="2" charset="-122"/>
              </a:rPr>
              <a:t>的检验和是把首部和数据部分一起都检验。</a:t>
            </a:r>
            <a:endParaRPr lang="zh-CN" altLang="en-US" sz="2000" b="1" dirty="0">
              <a:solidFill>
                <a:schemeClr val="bg1"/>
              </a:solidFill>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788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786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78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63" grpId="0"/>
      <p:bldP spid="377886" grpId="0" animBg="1"/>
      <p:bldP spid="37788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r>
              <a:rPr lang="en-US" altLang="zh-CN" dirty="0"/>
              <a:t>5.3  </a:t>
            </a:r>
            <a:r>
              <a:rPr lang="zh-CN" altLang="zh-CN" dirty="0" smtClean="0"/>
              <a:t>传输控制协议</a:t>
            </a:r>
            <a:r>
              <a:rPr lang="en-US" altLang="zh-CN" dirty="0" smtClean="0"/>
              <a:t> TCP </a:t>
            </a:r>
            <a:r>
              <a:rPr lang="zh-CN" altLang="zh-CN" dirty="0" smtClean="0"/>
              <a:t>概述</a:t>
            </a:r>
            <a:endParaRPr lang="zh-CN" altLang="zh-CN" dirty="0"/>
          </a:p>
        </p:txBody>
      </p:sp>
      <p:sp>
        <p:nvSpPr>
          <p:cNvPr id="931843" name="Rectangle 3"/>
          <p:cNvSpPr>
            <a:spLocks noGrp="1" noChangeArrowheads="1"/>
          </p:cNvSpPr>
          <p:nvPr>
            <p:ph idx="1"/>
          </p:nvPr>
        </p:nvSpPr>
        <p:spPr/>
        <p:txBody>
          <a:bodyPr/>
          <a:lstStyle/>
          <a:p>
            <a:r>
              <a:rPr lang="en-US" altLang="zh-CN" dirty="0"/>
              <a:t>5.3.1  </a:t>
            </a:r>
            <a:r>
              <a:rPr lang="en-US" altLang="zh-CN" dirty="0" smtClean="0"/>
              <a:t>TCP </a:t>
            </a:r>
            <a:r>
              <a:rPr lang="zh-CN" altLang="zh-CN" dirty="0" smtClean="0"/>
              <a:t>最主要</a:t>
            </a:r>
            <a:r>
              <a:rPr lang="zh-CN" altLang="zh-CN" dirty="0"/>
              <a:t>的特点</a:t>
            </a:r>
            <a:endParaRPr lang="zh-CN" altLang="zh-CN" dirty="0"/>
          </a:p>
          <a:p>
            <a:r>
              <a:rPr lang="en-US" altLang="zh-CN" dirty="0"/>
              <a:t>5.3.2  </a:t>
            </a:r>
            <a:r>
              <a:rPr lang="en-US" altLang="zh-CN" dirty="0" smtClean="0"/>
              <a:t>TCP </a:t>
            </a:r>
            <a:r>
              <a:rPr lang="zh-CN" altLang="zh-CN" dirty="0" smtClean="0"/>
              <a:t>的</a:t>
            </a:r>
            <a:r>
              <a:rPr lang="zh-CN" altLang="zh-CN" dirty="0"/>
              <a:t>连接</a:t>
            </a:r>
            <a:endParaRPr lang="zh-CN" altLang="zh-CN"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p:cNvSpPr>
            <a:spLocks noGrp="1" noChangeArrowheads="1"/>
          </p:cNvSpPr>
          <p:nvPr>
            <p:ph type="title"/>
          </p:nvPr>
        </p:nvSpPr>
        <p:spPr/>
        <p:txBody>
          <a:bodyPr/>
          <a:lstStyle/>
          <a:p>
            <a:r>
              <a:rPr lang="en-US" altLang="zh-CN" dirty="0" smtClean="0"/>
              <a:t>5.3.1  </a:t>
            </a:r>
            <a:r>
              <a:rPr lang="en-US" altLang="zh-CN" dirty="0"/>
              <a:t>TCP </a:t>
            </a:r>
            <a:r>
              <a:rPr lang="zh-CN" altLang="en-US" dirty="0"/>
              <a:t>最主要的特点 </a:t>
            </a:r>
            <a:endParaRPr lang="zh-CN" altLang="en-US" dirty="0"/>
          </a:p>
        </p:txBody>
      </p:sp>
      <p:sp>
        <p:nvSpPr>
          <p:cNvPr id="689192" name="Rectangle 40"/>
          <p:cNvSpPr>
            <a:spLocks noGrp="1" noChangeArrowheads="1"/>
          </p:cNvSpPr>
          <p:nvPr>
            <p:ph idx="1"/>
          </p:nvPr>
        </p:nvSpPr>
        <p:spPr/>
        <p:txBody>
          <a:bodyPr/>
          <a:lstStyle/>
          <a:p>
            <a:r>
              <a:rPr lang="en-US" altLang="zh-CN" sz="2800" dirty="0"/>
              <a:t>TCP </a:t>
            </a:r>
            <a:r>
              <a:rPr lang="zh-CN" altLang="en-US" sz="2800" dirty="0"/>
              <a:t>是</a:t>
            </a:r>
            <a:r>
              <a:rPr lang="zh-CN" altLang="en-US" sz="2800" dirty="0">
                <a:solidFill>
                  <a:srgbClr val="FF0000"/>
                </a:solidFill>
              </a:rPr>
              <a:t>面向连接</a:t>
            </a:r>
            <a:r>
              <a:rPr lang="zh-CN" altLang="en-US" sz="2800" dirty="0"/>
              <a:t>的运输层协议。</a:t>
            </a:r>
            <a:endParaRPr lang="zh-CN" altLang="en-US" sz="2800" dirty="0"/>
          </a:p>
          <a:p>
            <a:r>
              <a:rPr lang="zh-CN" altLang="en-US" sz="2800" dirty="0"/>
              <a:t>每一条 </a:t>
            </a:r>
            <a:r>
              <a:rPr lang="en-US" altLang="zh-CN" sz="2800" dirty="0"/>
              <a:t>TCP </a:t>
            </a:r>
            <a:r>
              <a:rPr lang="zh-CN" altLang="en-US" sz="2800" dirty="0"/>
              <a:t>连接</a:t>
            </a:r>
            <a:r>
              <a:rPr lang="zh-CN" altLang="en-US" sz="2800" dirty="0">
                <a:solidFill>
                  <a:srgbClr val="FF0000"/>
                </a:solidFill>
              </a:rPr>
              <a:t>只能有两个</a:t>
            </a:r>
            <a:r>
              <a:rPr lang="zh-CN" altLang="en-US" sz="2800" dirty="0" smtClean="0">
                <a:solidFill>
                  <a:srgbClr val="FF0000"/>
                </a:solidFill>
              </a:rPr>
              <a:t>端点 </a:t>
            </a:r>
            <a:r>
              <a:rPr lang="en-US" altLang="zh-CN" sz="2800" dirty="0" smtClean="0"/>
              <a:t>(</a:t>
            </a:r>
            <a:r>
              <a:rPr lang="en-US" altLang="zh-CN" sz="2800" dirty="0"/>
              <a:t>endpoint)</a:t>
            </a:r>
            <a:r>
              <a:rPr lang="zh-CN" altLang="en-US" sz="2800" dirty="0"/>
              <a:t>，每一条 </a:t>
            </a:r>
            <a:r>
              <a:rPr lang="en-US" altLang="zh-CN" sz="2800" dirty="0"/>
              <a:t>TCP </a:t>
            </a:r>
            <a:r>
              <a:rPr lang="zh-CN" altLang="en-US" sz="2800" dirty="0"/>
              <a:t>连接</a:t>
            </a:r>
            <a:r>
              <a:rPr lang="zh-CN" altLang="en-US" sz="2800" dirty="0">
                <a:solidFill>
                  <a:srgbClr val="FF0000"/>
                </a:solidFill>
              </a:rPr>
              <a:t>只能是点对点</a:t>
            </a:r>
            <a:r>
              <a:rPr lang="zh-CN" altLang="en-US" sz="2800" dirty="0"/>
              <a:t>的（一对一）。 </a:t>
            </a:r>
            <a:endParaRPr lang="zh-CN" altLang="en-US" sz="2800" dirty="0"/>
          </a:p>
          <a:p>
            <a:r>
              <a:rPr lang="en-US" altLang="zh-CN" sz="2800" dirty="0"/>
              <a:t>TCP </a:t>
            </a:r>
            <a:r>
              <a:rPr lang="zh-CN" altLang="en-US" sz="2800" dirty="0"/>
              <a:t>提供</a:t>
            </a:r>
            <a:r>
              <a:rPr lang="zh-CN" altLang="en-US" sz="2800" dirty="0">
                <a:solidFill>
                  <a:srgbClr val="FF0000"/>
                </a:solidFill>
              </a:rPr>
              <a:t>可靠交付</a:t>
            </a:r>
            <a:r>
              <a:rPr lang="zh-CN" altLang="en-US" sz="2800" dirty="0"/>
              <a:t>的服务。</a:t>
            </a:r>
            <a:endParaRPr lang="zh-CN" altLang="en-US" sz="2800" dirty="0"/>
          </a:p>
          <a:p>
            <a:r>
              <a:rPr lang="en-US" altLang="zh-CN" sz="2800" dirty="0" smtClean="0"/>
              <a:t>TCP </a:t>
            </a:r>
            <a:r>
              <a:rPr lang="zh-CN" altLang="en-US" sz="2800" dirty="0"/>
              <a:t>提供</a:t>
            </a:r>
            <a:r>
              <a:rPr lang="zh-CN" altLang="en-US" sz="2800" dirty="0">
                <a:solidFill>
                  <a:srgbClr val="FF0000"/>
                </a:solidFill>
              </a:rPr>
              <a:t>全双工</a:t>
            </a:r>
            <a:r>
              <a:rPr lang="zh-CN" altLang="en-US" sz="2800" dirty="0"/>
              <a:t>通信。</a:t>
            </a:r>
            <a:endParaRPr lang="zh-CN" altLang="en-US" sz="2800" dirty="0"/>
          </a:p>
          <a:p>
            <a:r>
              <a:rPr lang="zh-CN" altLang="en-US" sz="2800" dirty="0">
                <a:solidFill>
                  <a:srgbClr val="FF0000"/>
                </a:solidFill>
              </a:rPr>
              <a:t>面向字节</a:t>
            </a:r>
            <a:r>
              <a:rPr lang="zh-CN" altLang="en-US" sz="2800" dirty="0" smtClean="0">
                <a:solidFill>
                  <a:srgbClr val="FF0000"/>
                </a:solidFill>
              </a:rPr>
              <a:t>流</a:t>
            </a:r>
            <a:endParaRPr lang="en-US" altLang="zh-CN" sz="2800" dirty="0"/>
          </a:p>
          <a:p>
            <a:pPr lvl="1"/>
            <a:r>
              <a:rPr lang="en-US" altLang="zh-CN" sz="2400" dirty="0" smtClean="0"/>
              <a:t>TCP </a:t>
            </a:r>
            <a:r>
              <a:rPr lang="zh-CN" altLang="zh-CN" sz="2400" dirty="0" smtClean="0"/>
              <a:t>中</a:t>
            </a:r>
            <a:r>
              <a:rPr lang="zh-CN" altLang="zh-CN" sz="2400" dirty="0"/>
              <a:t>的</a:t>
            </a:r>
            <a:r>
              <a:rPr lang="zh-CN" altLang="zh-CN" sz="2400" dirty="0">
                <a:solidFill>
                  <a:srgbClr val="0000FF"/>
                </a:solidFill>
              </a:rPr>
              <a:t>“流”</a:t>
            </a:r>
            <a:r>
              <a:rPr lang="en-US" altLang="zh-CN" sz="2400" dirty="0">
                <a:solidFill>
                  <a:srgbClr val="0000FF"/>
                </a:solidFill>
              </a:rPr>
              <a:t>(stream)</a:t>
            </a:r>
            <a:r>
              <a:rPr lang="zh-CN" altLang="zh-CN" sz="2400" dirty="0"/>
              <a:t>指的是</a:t>
            </a:r>
            <a:r>
              <a:rPr lang="zh-CN" altLang="zh-CN" sz="2400" dirty="0" smtClean="0"/>
              <a:t>流入</a:t>
            </a:r>
            <a:r>
              <a:rPr lang="zh-CN" altLang="en-US" sz="2400" dirty="0" smtClean="0"/>
              <a:t>或流出</a:t>
            </a:r>
            <a:r>
              <a:rPr lang="zh-CN" altLang="zh-CN" sz="2400" dirty="0" smtClean="0"/>
              <a:t>进程的</a:t>
            </a:r>
            <a:r>
              <a:rPr lang="zh-CN" altLang="zh-CN" sz="2400" dirty="0"/>
              <a:t>字节序列。</a:t>
            </a:r>
            <a:endParaRPr lang="en-US" altLang="zh-CN" sz="2400" dirty="0"/>
          </a:p>
          <a:p>
            <a:pPr lvl="1"/>
            <a:r>
              <a:rPr lang="zh-CN" altLang="zh-CN" sz="2400" dirty="0" smtClean="0">
                <a:solidFill>
                  <a:srgbClr val="0000FF"/>
                </a:solidFill>
              </a:rPr>
              <a:t>“面向字节流”</a:t>
            </a:r>
            <a:r>
              <a:rPr lang="zh-CN" altLang="zh-CN" sz="2400" dirty="0">
                <a:solidFill>
                  <a:srgbClr val="0000FF"/>
                </a:solidFill>
              </a:rPr>
              <a:t>的含义是：</a:t>
            </a:r>
            <a:r>
              <a:rPr lang="zh-CN" altLang="zh-CN" sz="2400" dirty="0"/>
              <a:t>虽然应用程序</a:t>
            </a:r>
            <a:r>
              <a:rPr lang="zh-CN" altLang="zh-CN" sz="2400" dirty="0" smtClean="0"/>
              <a:t>和</a:t>
            </a:r>
            <a:r>
              <a:rPr lang="en-US" altLang="zh-CN" sz="2400" dirty="0" smtClean="0"/>
              <a:t> TCP </a:t>
            </a:r>
            <a:r>
              <a:rPr lang="zh-CN" altLang="zh-CN" sz="2400" dirty="0" smtClean="0"/>
              <a:t>的</a:t>
            </a:r>
            <a:r>
              <a:rPr lang="zh-CN" altLang="zh-CN" sz="2400" dirty="0"/>
              <a:t>交互是一次一个数据块，</a:t>
            </a:r>
            <a:r>
              <a:rPr lang="zh-CN" altLang="zh-CN" sz="2400" dirty="0" smtClean="0"/>
              <a:t>但</a:t>
            </a:r>
            <a:r>
              <a:rPr lang="en-US" altLang="zh-CN" sz="2400" dirty="0" smtClean="0"/>
              <a:t> TCP </a:t>
            </a:r>
            <a:r>
              <a:rPr lang="zh-CN" altLang="zh-CN" sz="2400" dirty="0" smtClean="0"/>
              <a:t>把</a:t>
            </a:r>
            <a:r>
              <a:rPr lang="zh-CN" altLang="zh-CN" sz="2400" dirty="0"/>
              <a:t>应用程序交下来的数据看成仅仅是</a:t>
            </a:r>
            <a:r>
              <a:rPr lang="zh-CN" altLang="zh-CN" sz="2400" dirty="0" smtClean="0"/>
              <a:t>一连串无</a:t>
            </a:r>
            <a:r>
              <a:rPr lang="zh-CN" altLang="zh-CN" sz="2400" dirty="0"/>
              <a:t>结构的字节流。</a:t>
            </a:r>
            <a:endParaRPr lang="zh-CN" altLang="en-US" sz="2400" dirty="0"/>
          </a:p>
          <a:p>
            <a:pPr lvl="1"/>
            <a:endParaRPr lang="zh-CN" altLang="en-US" sz="24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ctr"/>
            <a:r>
              <a:rPr lang="en-US" altLang="zh-CN" sz="4000"/>
              <a:t>TCP </a:t>
            </a:r>
            <a:r>
              <a:rPr lang="zh-CN" altLang="en-US" sz="4000"/>
              <a:t>面向流的概念 </a:t>
            </a:r>
            <a:endParaRPr lang="zh-CN" altLang="en-US" sz="4000"/>
          </a:p>
        </p:txBody>
      </p:sp>
      <p:sp>
        <p:nvSpPr>
          <p:cNvPr id="2" name="内容占位符 1"/>
          <p:cNvSpPr>
            <a:spLocks noGrp="1"/>
          </p:cNvSpPr>
          <p:nvPr>
            <p:ph idx="1"/>
          </p:nvPr>
        </p:nvSpPr>
        <p:spPr/>
        <p:txBody>
          <a:bodyPr/>
          <a:lstStyle/>
          <a:p>
            <a:r>
              <a:rPr lang="en-US" altLang="zh-CN" dirty="0" smtClean="0"/>
              <a:t>TCP </a:t>
            </a:r>
            <a:r>
              <a:rPr lang="zh-CN" altLang="zh-CN" dirty="0" smtClean="0">
                <a:solidFill>
                  <a:srgbClr val="FF0000"/>
                </a:solidFill>
              </a:rPr>
              <a:t>不</a:t>
            </a:r>
            <a:r>
              <a:rPr lang="zh-CN" altLang="zh-CN" dirty="0">
                <a:solidFill>
                  <a:srgbClr val="FF0000"/>
                </a:solidFill>
              </a:rPr>
              <a:t>保证</a:t>
            </a:r>
            <a:r>
              <a:rPr lang="zh-CN" altLang="zh-CN" dirty="0"/>
              <a:t>接收方应用程序所收到的数据块和发送方应用程序所发出的</a:t>
            </a:r>
            <a:r>
              <a:rPr lang="zh-CN" altLang="zh-CN" dirty="0">
                <a:solidFill>
                  <a:srgbClr val="FF0000"/>
                </a:solidFill>
              </a:rPr>
              <a:t>数据块具有对应大小的</a:t>
            </a:r>
            <a:r>
              <a:rPr lang="zh-CN" altLang="zh-CN" dirty="0" smtClean="0">
                <a:solidFill>
                  <a:srgbClr val="FF0000"/>
                </a:solidFill>
              </a:rPr>
              <a:t>关系</a:t>
            </a:r>
            <a:r>
              <a:rPr lang="zh-CN" altLang="en-US" dirty="0" smtClean="0">
                <a:solidFill>
                  <a:srgbClr val="FF0000"/>
                </a:solidFill>
              </a:rPr>
              <a:t>。</a:t>
            </a:r>
            <a:endParaRPr lang="en-US" altLang="zh-CN" dirty="0" smtClean="0">
              <a:solidFill>
                <a:srgbClr val="FF0000"/>
              </a:solidFill>
            </a:endParaRPr>
          </a:p>
          <a:p>
            <a:r>
              <a:rPr lang="zh-CN" altLang="zh-CN" dirty="0"/>
              <a:t>但接收方应用程序收到的字节流必须和发送方应用程序发出的</a:t>
            </a:r>
            <a:r>
              <a:rPr lang="zh-CN" altLang="zh-CN" dirty="0">
                <a:solidFill>
                  <a:srgbClr val="FF0000"/>
                </a:solidFill>
              </a:rPr>
              <a:t>字节流完全一样。</a:t>
            </a:r>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ctr"/>
            <a:r>
              <a:rPr lang="en-US" altLang="zh-CN" sz="4000"/>
              <a:t>TCP </a:t>
            </a:r>
            <a:r>
              <a:rPr lang="zh-CN" altLang="en-US" sz="4000"/>
              <a:t>面向流的概念 </a:t>
            </a:r>
            <a:endParaRPr lang="zh-CN" altLang="en-US" sz="4000"/>
          </a:p>
        </p:txBody>
      </p:sp>
      <p:sp>
        <p:nvSpPr>
          <p:cNvPr id="221231" name="AutoShape 47"/>
          <p:cNvSpPr>
            <a:spLocks noChangeArrowheads="1"/>
          </p:cNvSpPr>
          <p:nvPr/>
        </p:nvSpPr>
        <p:spPr bwMode="auto">
          <a:xfrm>
            <a:off x="7087263" y="5034882"/>
            <a:ext cx="283765" cy="130175"/>
          </a:xfrm>
          <a:prstGeom prst="rightArrow">
            <a:avLst>
              <a:gd name="adj1" fmla="val 50000"/>
              <a:gd name="adj2" fmla="val 50305"/>
            </a:avLst>
          </a:prstGeom>
          <a:solidFill>
            <a:srgbClr val="C00000"/>
          </a:solidFill>
          <a:ln w="9525">
            <a:solidFill>
              <a:srgbClr val="C00000"/>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21291" name="Rectangle 107"/>
          <p:cNvSpPr>
            <a:spLocks noChangeArrowheads="1"/>
          </p:cNvSpPr>
          <p:nvPr/>
        </p:nvSpPr>
        <p:spPr bwMode="auto">
          <a:xfrm>
            <a:off x="3440832" y="1623118"/>
            <a:ext cx="3679495" cy="869778"/>
          </a:xfrm>
          <a:prstGeom prst="rect">
            <a:avLst/>
          </a:prstGeom>
          <a:solidFill>
            <a:srgbClr val="FFFFCC"/>
          </a:solidFill>
          <a:ln w="38100" cmpd="dbl">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221264" name="Group 80"/>
          <p:cNvGrpSpPr/>
          <p:nvPr/>
        </p:nvGrpSpPr>
        <p:grpSpPr bwMode="auto">
          <a:xfrm>
            <a:off x="6201569" y="4945982"/>
            <a:ext cx="937287" cy="287337"/>
            <a:chOff x="2925" y="1570"/>
            <a:chExt cx="545" cy="181"/>
          </a:xfrm>
        </p:grpSpPr>
        <p:grpSp>
          <p:nvGrpSpPr>
            <p:cNvPr id="221265" name="Group 81"/>
            <p:cNvGrpSpPr/>
            <p:nvPr/>
          </p:nvGrpSpPr>
          <p:grpSpPr bwMode="auto">
            <a:xfrm>
              <a:off x="3061" y="1570"/>
              <a:ext cx="272" cy="181"/>
              <a:chOff x="3061" y="1842"/>
              <a:chExt cx="272" cy="181"/>
            </a:xfrm>
          </p:grpSpPr>
          <p:sp>
            <p:nvSpPr>
              <p:cNvPr id="221266" name="Rectangle 82"/>
              <p:cNvSpPr>
                <a:spLocks noChangeArrowheads="1"/>
              </p:cNvSpPr>
              <p:nvPr/>
            </p:nvSpPr>
            <p:spPr bwMode="auto">
              <a:xfrm>
                <a:off x="3061" y="1842"/>
                <a:ext cx="136" cy="181"/>
              </a:xfrm>
              <a:prstGeom prst="rect">
                <a:avLst/>
              </a:prstGeom>
              <a:solidFill>
                <a:srgbClr val="66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anose="02010609060101010101" pitchFamily="2" charset="-122"/>
                  </a:rPr>
                  <a:t>7</a:t>
                </a:r>
                <a:endParaRPr kumimoji="1" lang="en-US" altLang="zh-CN" sz="1800" b="1">
                  <a:solidFill>
                    <a:srgbClr val="000099"/>
                  </a:solidFill>
                  <a:latin typeface="+mn-lt"/>
                  <a:ea typeface="黑体" panose="02010609060101010101" pitchFamily="2" charset="-122"/>
                </a:endParaRPr>
              </a:p>
            </p:txBody>
          </p:sp>
          <p:sp>
            <p:nvSpPr>
              <p:cNvPr id="221267" name="Rectangle 83"/>
              <p:cNvSpPr>
                <a:spLocks noChangeArrowheads="1"/>
              </p:cNvSpPr>
              <p:nvPr/>
            </p:nvSpPr>
            <p:spPr bwMode="auto">
              <a:xfrm>
                <a:off x="3197" y="1842"/>
                <a:ext cx="136" cy="181"/>
              </a:xfrm>
              <a:prstGeom prst="rect">
                <a:avLst/>
              </a:prstGeom>
              <a:solidFill>
                <a:srgbClr val="66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anose="02010609060101010101" pitchFamily="2" charset="-122"/>
                  </a:rPr>
                  <a:t>6</a:t>
                </a:r>
                <a:endParaRPr kumimoji="1" lang="en-US" altLang="zh-CN" sz="1800" b="1">
                  <a:solidFill>
                    <a:srgbClr val="000099"/>
                  </a:solidFill>
                  <a:latin typeface="+mn-lt"/>
                  <a:ea typeface="黑体" panose="02010609060101010101" pitchFamily="2" charset="-122"/>
                </a:endParaRPr>
              </a:p>
            </p:txBody>
          </p:sp>
        </p:grpSp>
        <p:sp>
          <p:nvSpPr>
            <p:cNvPr id="221268" name="Rectangle 84"/>
            <p:cNvSpPr>
              <a:spLocks noChangeArrowheads="1"/>
            </p:cNvSpPr>
            <p:nvPr/>
          </p:nvSpPr>
          <p:spPr bwMode="auto">
            <a:xfrm>
              <a:off x="2925" y="1570"/>
              <a:ext cx="136" cy="181"/>
            </a:xfrm>
            <a:prstGeom prst="rect">
              <a:avLst/>
            </a:prstGeom>
            <a:solidFill>
              <a:srgbClr val="66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anose="02010609060101010101" pitchFamily="2" charset="-122"/>
                </a:rPr>
                <a:t>8</a:t>
              </a:r>
              <a:endParaRPr kumimoji="1" lang="en-US" altLang="zh-CN" sz="1800" b="1">
                <a:solidFill>
                  <a:srgbClr val="000099"/>
                </a:solidFill>
                <a:latin typeface="+mn-lt"/>
                <a:ea typeface="黑体" panose="02010609060101010101" pitchFamily="2" charset="-122"/>
              </a:endParaRPr>
            </a:p>
          </p:txBody>
        </p:sp>
        <p:sp>
          <p:nvSpPr>
            <p:cNvPr id="221269" name="Rectangle 85"/>
            <p:cNvSpPr>
              <a:spLocks noChangeArrowheads="1"/>
            </p:cNvSpPr>
            <p:nvPr/>
          </p:nvSpPr>
          <p:spPr bwMode="auto">
            <a:xfrm>
              <a:off x="3334" y="1570"/>
              <a:ext cx="136" cy="181"/>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anose="02010609060101010101" pitchFamily="2" charset="-122"/>
                </a:rPr>
                <a:t>H</a:t>
              </a:r>
              <a:endParaRPr kumimoji="1" lang="en-US" altLang="zh-CN" sz="1800" b="1">
                <a:solidFill>
                  <a:srgbClr val="000099"/>
                </a:solidFill>
                <a:latin typeface="+mn-lt"/>
                <a:ea typeface="黑体" panose="02010609060101010101" pitchFamily="2" charset="-122"/>
              </a:endParaRPr>
            </a:p>
          </p:txBody>
        </p:sp>
      </p:grpSp>
      <p:sp>
        <p:nvSpPr>
          <p:cNvPr id="221246" name="Text Box 62"/>
          <p:cNvSpPr txBox="1">
            <a:spLocks noChangeArrowheads="1"/>
          </p:cNvSpPr>
          <p:nvPr/>
        </p:nvSpPr>
        <p:spPr bwMode="auto">
          <a:xfrm>
            <a:off x="7869766" y="1559843"/>
            <a:ext cx="776175"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b="1">
                <a:solidFill>
                  <a:srgbClr val="000099"/>
                </a:solidFill>
                <a:latin typeface="+mn-lt"/>
                <a:ea typeface="黑体" panose="02010609060101010101" pitchFamily="2" charset="-122"/>
                <a:sym typeface="Wingdings" panose="05000000000000000000" pitchFamily="2" charset="2"/>
              </a:rPr>
              <a:t></a:t>
            </a:r>
            <a:endParaRPr kumimoji="1" lang="en-US" altLang="zh-CN" sz="6600" b="1">
              <a:solidFill>
                <a:srgbClr val="000099"/>
              </a:solidFill>
              <a:latin typeface="+mn-lt"/>
              <a:ea typeface="黑体" panose="02010609060101010101" pitchFamily="2" charset="-122"/>
            </a:endParaRPr>
          </a:p>
        </p:txBody>
      </p:sp>
      <p:sp>
        <p:nvSpPr>
          <p:cNvPr id="221228" name="Freeform 44"/>
          <p:cNvSpPr/>
          <p:nvPr/>
        </p:nvSpPr>
        <p:spPr bwMode="auto">
          <a:xfrm>
            <a:off x="7842250" y="4585618"/>
            <a:ext cx="386954" cy="889000"/>
          </a:xfrm>
          <a:custGeom>
            <a:avLst/>
            <a:gdLst>
              <a:gd name="T0" fmla="*/ 0 w 225"/>
              <a:gd name="T1" fmla="*/ 590 h 590"/>
              <a:gd name="T2" fmla="*/ 225 w 225"/>
              <a:gd name="T3" fmla="*/ 590 h 590"/>
              <a:gd name="T4" fmla="*/ 225 w 225"/>
              <a:gd name="T5" fmla="*/ 0 h 590"/>
            </a:gdLst>
            <a:ahLst/>
            <a:cxnLst>
              <a:cxn ang="0">
                <a:pos x="T0" y="T1"/>
              </a:cxn>
              <a:cxn ang="0">
                <a:pos x="T2" y="T3"/>
              </a:cxn>
              <a:cxn ang="0">
                <a:pos x="T4" y="T5"/>
              </a:cxn>
            </a:cxnLst>
            <a:rect l="0" t="0" r="r" b="b"/>
            <a:pathLst>
              <a:path w="225" h="590">
                <a:moveTo>
                  <a:pt x="0" y="590"/>
                </a:moveTo>
                <a:lnTo>
                  <a:pt x="225" y="590"/>
                </a:lnTo>
                <a:lnTo>
                  <a:pt x="225" y="0"/>
                </a:lnTo>
              </a:path>
            </a:pathLst>
          </a:custGeom>
          <a:noFill/>
          <a:ln w="57150" cap="flat" cmpd="sng">
            <a:solidFill>
              <a:schemeClr val="tx1"/>
            </a:solidFill>
            <a:prstDash val="solid"/>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21229" name="Text Box 45"/>
          <p:cNvSpPr txBox="1">
            <a:spLocks noChangeArrowheads="1"/>
          </p:cNvSpPr>
          <p:nvPr/>
        </p:nvSpPr>
        <p:spPr bwMode="auto">
          <a:xfrm>
            <a:off x="1081750" y="1559843"/>
            <a:ext cx="776175"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b="1">
                <a:solidFill>
                  <a:srgbClr val="000099"/>
                </a:solidFill>
                <a:latin typeface="+mn-lt"/>
                <a:ea typeface="黑体" panose="02010609060101010101" pitchFamily="2" charset="-122"/>
                <a:sym typeface="Wingdings" panose="05000000000000000000" pitchFamily="2" charset="2"/>
              </a:rPr>
              <a:t></a:t>
            </a:r>
            <a:endParaRPr kumimoji="1" lang="en-US" altLang="zh-CN" sz="6600" b="1">
              <a:solidFill>
                <a:srgbClr val="000099"/>
              </a:solidFill>
              <a:latin typeface="+mn-lt"/>
              <a:ea typeface="黑体" panose="02010609060101010101" pitchFamily="2" charset="-122"/>
            </a:endParaRPr>
          </a:p>
        </p:txBody>
      </p:sp>
      <p:sp>
        <p:nvSpPr>
          <p:cNvPr id="221230" name="AutoShape 46"/>
          <p:cNvSpPr>
            <a:spLocks noChangeArrowheads="1"/>
          </p:cNvSpPr>
          <p:nvPr/>
        </p:nvSpPr>
        <p:spPr bwMode="auto">
          <a:xfrm>
            <a:off x="4913446" y="5036469"/>
            <a:ext cx="285485" cy="130175"/>
          </a:xfrm>
          <a:prstGeom prst="rightArrow">
            <a:avLst>
              <a:gd name="adj1" fmla="val 50000"/>
              <a:gd name="adj2" fmla="val 50610"/>
            </a:avLst>
          </a:prstGeom>
          <a:solidFill>
            <a:srgbClr val="C00000"/>
          </a:solidFill>
          <a:ln w="9525">
            <a:solidFill>
              <a:srgbClr val="C00000"/>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21232" name="AutoShape 48"/>
          <p:cNvSpPr>
            <a:spLocks noChangeArrowheads="1"/>
          </p:cNvSpPr>
          <p:nvPr/>
        </p:nvSpPr>
        <p:spPr bwMode="auto">
          <a:xfrm>
            <a:off x="2951163" y="5034882"/>
            <a:ext cx="285485" cy="130175"/>
          </a:xfrm>
          <a:prstGeom prst="rightArrow">
            <a:avLst>
              <a:gd name="adj1" fmla="val 50000"/>
              <a:gd name="adj2" fmla="val 50610"/>
            </a:avLst>
          </a:prstGeom>
          <a:solidFill>
            <a:srgbClr val="C00000"/>
          </a:solidFill>
          <a:ln w="9525">
            <a:solidFill>
              <a:srgbClr val="C00000"/>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21233" name="Line 49"/>
          <p:cNvSpPr>
            <a:spLocks noChangeShapeType="1"/>
          </p:cNvSpPr>
          <p:nvPr/>
        </p:nvSpPr>
        <p:spPr bwMode="auto">
          <a:xfrm>
            <a:off x="1442906" y="2426618"/>
            <a:ext cx="3440" cy="1487488"/>
          </a:xfrm>
          <a:prstGeom prst="line">
            <a:avLst/>
          </a:prstGeom>
          <a:noFill/>
          <a:ln w="19050">
            <a:solidFill>
              <a:schemeClr val="tx1"/>
            </a:solidFill>
            <a:rou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21234" name="Text Box 50"/>
          <p:cNvSpPr txBox="1">
            <a:spLocks noChangeArrowheads="1"/>
          </p:cNvSpPr>
          <p:nvPr/>
        </p:nvSpPr>
        <p:spPr bwMode="auto">
          <a:xfrm>
            <a:off x="5512487" y="4561806"/>
            <a:ext cx="193193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b="1">
                <a:solidFill>
                  <a:srgbClr val="000099"/>
                </a:solidFill>
                <a:latin typeface="+mn-lt"/>
                <a:ea typeface="黑体" panose="02010609060101010101" pitchFamily="2" charset="-122"/>
              </a:rPr>
              <a:t>发送 </a:t>
            </a:r>
            <a:r>
              <a:rPr kumimoji="1" lang="en-US" altLang="zh-CN" sz="1800" b="1">
                <a:solidFill>
                  <a:srgbClr val="000099"/>
                </a:solidFill>
                <a:latin typeface="+mn-lt"/>
                <a:ea typeface="黑体" panose="02010609060101010101" pitchFamily="2" charset="-122"/>
              </a:rPr>
              <a:t>TCP </a:t>
            </a:r>
            <a:r>
              <a:rPr kumimoji="1" lang="zh-CN" altLang="en-US" sz="1800" b="1">
                <a:solidFill>
                  <a:srgbClr val="000099"/>
                </a:solidFill>
                <a:latin typeface="+mn-lt"/>
                <a:ea typeface="黑体" panose="02010609060101010101" pitchFamily="2" charset="-122"/>
              </a:rPr>
              <a:t>报文段</a:t>
            </a:r>
            <a:endParaRPr kumimoji="1" lang="zh-CN" altLang="en-US" sz="1800" b="1">
              <a:solidFill>
                <a:srgbClr val="000099"/>
              </a:solidFill>
              <a:latin typeface="+mn-lt"/>
              <a:ea typeface="黑体" panose="02010609060101010101" pitchFamily="2" charset="-122"/>
            </a:endParaRPr>
          </a:p>
        </p:txBody>
      </p:sp>
      <p:sp>
        <p:nvSpPr>
          <p:cNvPr id="221235" name="Rectangle 51"/>
          <p:cNvSpPr>
            <a:spLocks noChangeArrowheads="1"/>
          </p:cNvSpPr>
          <p:nvPr/>
        </p:nvSpPr>
        <p:spPr bwMode="auto">
          <a:xfrm>
            <a:off x="550333" y="3902994"/>
            <a:ext cx="1802342" cy="682625"/>
          </a:xfrm>
          <a:prstGeom prst="rect">
            <a:avLst/>
          </a:prstGeom>
          <a:solidFill>
            <a:srgbClr val="FFFF99"/>
          </a:solidFill>
          <a:ln w="19050">
            <a:solidFill>
              <a:schemeClr val="tx1"/>
            </a:solidFill>
            <a:miter lim="800000"/>
          </a:ln>
          <a:effectLst>
            <a:outerShdw dist="35921" dir="2700000" algn="ctr" rotWithShape="0">
              <a:schemeClr val="bg2"/>
            </a:outerShdw>
          </a:effectLst>
        </p:spPr>
        <p:txBody>
          <a:bodyPr wrap="none" anchor="ctr"/>
          <a:lstStyle/>
          <a:p>
            <a:pPr algn="ctr"/>
            <a:endParaRPr kumimoji="1" lang="en-US" altLang="zh-CN" sz="1800" b="1">
              <a:solidFill>
                <a:srgbClr val="000099"/>
              </a:solidFill>
              <a:latin typeface="+mn-lt"/>
              <a:ea typeface="黑体" panose="02010609060101010101" pitchFamily="2" charset="-122"/>
            </a:endParaRPr>
          </a:p>
          <a:p>
            <a:pPr algn="ctr"/>
            <a:endParaRPr kumimoji="1" lang="en-US" altLang="zh-CN" sz="900" b="1">
              <a:solidFill>
                <a:srgbClr val="000099"/>
              </a:solidFill>
              <a:latin typeface="+mn-lt"/>
              <a:ea typeface="黑体" panose="02010609060101010101" pitchFamily="2" charset="-122"/>
            </a:endParaRPr>
          </a:p>
          <a:p>
            <a:pPr algn="ctr"/>
            <a:endParaRPr kumimoji="1" lang="en-US" altLang="zh-CN" sz="1800" b="1">
              <a:solidFill>
                <a:srgbClr val="000099"/>
              </a:solidFill>
              <a:latin typeface="+mn-lt"/>
              <a:ea typeface="黑体" panose="02010609060101010101" pitchFamily="2" charset="-122"/>
            </a:endParaRPr>
          </a:p>
        </p:txBody>
      </p:sp>
      <p:sp>
        <p:nvSpPr>
          <p:cNvPr id="221236" name="Line 52"/>
          <p:cNvSpPr>
            <a:spLocks noChangeShapeType="1"/>
          </p:cNvSpPr>
          <p:nvPr/>
        </p:nvSpPr>
        <p:spPr bwMode="auto">
          <a:xfrm flipV="1">
            <a:off x="8258440" y="2426619"/>
            <a:ext cx="0" cy="1476375"/>
          </a:xfrm>
          <a:prstGeom prst="line">
            <a:avLst/>
          </a:prstGeom>
          <a:noFill/>
          <a:ln w="19050">
            <a:solidFill>
              <a:schemeClr val="tx1"/>
            </a:solidFill>
            <a:rou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21237" name="Rectangle 53"/>
          <p:cNvSpPr>
            <a:spLocks noChangeArrowheads="1"/>
          </p:cNvSpPr>
          <p:nvPr/>
        </p:nvSpPr>
        <p:spPr bwMode="auto">
          <a:xfrm>
            <a:off x="7357270" y="3902994"/>
            <a:ext cx="1800622" cy="682625"/>
          </a:xfrm>
          <a:prstGeom prst="rect">
            <a:avLst/>
          </a:prstGeom>
          <a:solidFill>
            <a:srgbClr val="FFFF99"/>
          </a:solidFill>
          <a:ln w="19050">
            <a:solidFill>
              <a:schemeClr val="tx1"/>
            </a:solidFill>
            <a:miter lim="800000"/>
          </a:ln>
          <a:effectLst>
            <a:outerShdw dist="35921" dir="2700000" algn="ctr" rotWithShape="0">
              <a:schemeClr val="bg2"/>
            </a:outerShdw>
          </a:effectLst>
        </p:spPr>
        <p:txBody>
          <a:bodyPr wrap="none" anchor="ctr"/>
          <a:lstStyle/>
          <a:p>
            <a:pPr algn="ctr"/>
            <a:endParaRPr kumimoji="1" lang="en-US" altLang="zh-CN" sz="1800" b="1">
              <a:solidFill>
                <a:srgbClr val="000099"/>
              </a:solidFill>
              <a:latin typeface="+mn-lt"/>
              <a:ea typeface="黑体" panose="02010609060101010101" pitchFamily="2" charset="-122"/>
            </a:endParaRPr>
          </a:p>
          <a:p>
            <a:pPr algn="ctr"/>
            <a:endParaRPr kumimoji="1" lang="en-US" altLang="zh-CN" sz="900" b="1">
              <a:solidFill>
                <a:srgbClr val="000099"/>
              </a:solidFill>
              <a:latin typeface="+mn-lt"/>
              <a:ea typeface="黑体" panose="02010609060101010101" pitchFamily="2" charset="-122"/>
            </a:endParaRPr>
          </a:p>
          <a:p>
            <a:pPr algn="ctr"/>
            <a:endParaRPr kumimoji="1" lang="en-US" altLang="zh-CN" sz="1800" b="1">
              <a:solidFill>
                <a:srgbClr val="000099"/>
              </a:solidFill>
              <a:latin typeface="+mn-lt"/>
              <a:ea typeface="黑体" panose="02010609060101010101" pitchFamily="2" charset="-122"/>
            </a:endParaRPr>
          </a:p>
        </p:txBody>
      </p:sp>
      <p:sp>
        <p:nvSpPr>
          <p:cNvPr id="221238" name="Text Box 54"/>
          <p:cNvSpPr txBox="1">
            <a:spLocks noChangeArrowheads="1"/>
          </p:cNvSpPr>
          <p:nvPr/>
        </p:nvSpPr>
        <p:spPr bwMode="auto">
          <a:xfrm>
            <a:off x="887187" y="1340768"/>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dirty="0">
                <a:solidFill>
                  <a:srgbClr val="000099"/>
                </a:solidFill>
                <a:latin typeface="+mn-lt"/>
                <a:ea typeface="黑体" panose="02010609060101010101" pitchFamily="2" charset="-122"/>
              </a:rPr>
              <a:t>发送方</a:t>
            </a:r>
            <a:endParaRPr kumimoji="1" lang="zh-CN" altLang="en-US" sz="2400" b="1" dirty="0">
              <a:solidFill>
                <a:srgbClr val="000099"/>
              </a:solidFill>
              <a:latin typeface="+mn-lt"/>
              <a:ea typeface="黑体" panose="02010609060101010101" pitchFamily="2" charset="-122"/>
            </a:endParaRPr>
          </a:p>
        </p:txBody>
      </p:sp>
      <p:sp>
        <p:nvSpPr>
          <p:cNvPr id="221239" name="Text Box 55"/>
          <p:cNvSpPr txBox="1">
            <a:spLocks noChangeArrowheads="1"/>
          </p:cNvSpPr>
          <p:nvPr/>
        </p:nvSpPr>
        <p:spPr bwMode="auto">
          <a:xfrm>
            <a:off x="7687244" y="1340768"/>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000099"/>
                </a:solidFill>
                <a:latin typeface="+mn-lt"/>
                <a:ea typeface="黑体" panose="02010609060101010101" pitchFamily="2" charset="-122"/>
              </a:rPr>
              <a:t>接收方</a:t>
            </a:r>
            <a:endParaRPr kumimoji="1" lang="zh-CN" altLang="en-US" sz="2400" b="1">
              <a:solidFill>
                <a:srgbClr val="000099"/>
              </a:solidFill>
              <a:latin typeface="+mn-lt"/>
              <a:ea typeface="黑体" panose="02010609060101010101" pitchFamily="2" charset="-122"/>
            </a:endParaRPr>
          </a:p>
        </p:txBody>
      </p:sp>
      <p:sp>
        <p:nvSpPr>
          <p:cNvPr id="221240" name="AutoShape 56"/>
          <p:cNvSpPr>
            <a:spLocks noChangeArrowheads="1"/>
          </p:cNvSpPr>
          <p:nvPr/>
        </p:nvSpPr>
        <p:spPr bwMode="auto">
          <a:xfrm>
            <a:off x="2221971" y="3145756"/>
            <a:ext cx="1307042" cy="609600"/>
          </a:xfrm>
          <a:prstGeom prst="wedgeRoundRectCallout">
            <a:avLst>
              <a:gd name="adj1" fmla="val -85792"/>
              <a:gd name="adj2" fmla="val 120833"/>
              <a:gd name="adj3" fmla="val 16667"/>
            </a:avLst>
          </a:prstGeom>
          <a:solidFill>
            <a:srgbClr val="CCECFF"/>
          </a:solidFill>
          <a:ln w="9525">
            <a:solidFill>
              <a:schemeClr val="tx1"/>
            </a:solidFill>
            <a:miter lim="800000"/>
          </a:ln>
          <a:effectLst>
            <a:outerShdw dist="35921" dir="2700000" algn="ctr" rotWithShape="0">
              <a:schemeClr val="bg2"/>
            </a:outerShdw>
          </a:effectLst>
        </p:spPr>
        <p:txBody>
          <a:bodyPr/>
          <a:lstStyle/>
          <a:p>
            <a:pPr algn="ctr"/>
            <a:endParaRPr kumimoji="1" lang="zh-CN" altLang="zh-CN" b="1">
              <a:solidFill>
                <a:srgbClr val="000099"/>
              </a:solidFill>
              <a:latin typeface="+mn-lt"/>
              <a:ea typeface="黑体" panose="02010609060101010101" pitchFamily="2" charset="-122"/>
            </a:endParaRPr>
          </a:p>
        </p:txBody>
      </p:sp>
      <p:sp>
        <p:nvSpPr>
          <p:cNvPr id="221241" name="Text Box 57"/>
          <p:cNvSpPr txBox="1">
            <a:spLocks noChangeArrowheads="1"/>
          </p:cNvSpPr>
          <p:nvPr/>
        </p:nvSpPr>
        <p:spPr bwMode="auto">
          <a:xfrm>
            <a:off x="2228436" y="3128293"/>
            <a:ext cx="133882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b="1" dirty="0">
                <a:solidFill>
                  <a:srgbClr val="000099"/>
                </a:solidFill>
                <a:latin typeface="+mn-lt"/>
                <a:ea typeface="黑体" panose="02010609060101010101" pitchFamily="2" charset="-122"/>
              </a:rPr>
              <a:t>把字节写入</a:t>
            </a:r>
            <a:endParaRPr kumimoji="1" lang="zh-CN" altLang="en-US" sz="1800" b="1" dirty="0">
              <a:solidFill>
                <a:srgbClr val="000099"/>
              </a:solidFill>
              <a:latin typeface="+mn-lt"/>
              <a:ea typeface="黑体" panose="02010609060101010101" pitchFamily="2" charset="-122"/>
            </a:endParaRPr>
          </a:p>
          <a:p>
            <a:pPr algn="ctr"/>
            <a:r>
              <a:rPr kumimoji="1" lang="zh-CN" altLang="en-US" sz="1800" b="1" dirty="0">
                <a:solidFill>
                  <a:srgbClr val="C00000"/>
                </a:solidFill>
                <a:latin typeface="+mn-lt"/>
                <a:ea typeface="黑体" panose="02010609060101010101" pitchFamily="2" charset="-122"/>
              </a:rPr>
              <a:t>发送缓存</a:t>
            </a:r>
            <a:endParaRPr kumimoji="1" lang="zh-CN" altLang="en-US" sz="1800" b="1" dirty="0">
              <a:solidFill>
                <a:srgbClr val="C00000"/>
              </a:solidFill>
              <a:latin typeface="+mn-lt"/>
              <a:ea typeface="黑体" panose="02010609060101010101" pitchFamily="2" charset="-122"/>
            </a:endParaRPr>
          </a:p>
        </p:txBody>
      </p:sp>
      <p:sp>
        <p:nvSpPr>
          <p:cNvPr id="221242" name="AutoShape 58"/>
          <p:cNvSpPr>
            <a:spLocks noChangeArrowheads="1"/>
          </p:cNvSpPr>
          <p:nvPr/>
        </p:nvSpPr>
        <p:spPr bwMode="auto">
          <a:xfrm>
            <a:off x="6669352" y="2858418"/>
            <a:ext cx="1279525" cy="609600"/>
          </a:xfrm>
          <a:prstGeom prst="wedgeRoundRectCallout">
            <a:avLst>
              <a:gd name="adj1" fmla="val 80912"/>
              <a:gd name="adj2" fmla="val 178384"/>
              <a:gd name="adj3" fmla="val 16667"/>
            </a:avLst>
          </a:prstGeom>
          <a:solidFill>
            <a:srgbClr val="CCECFF"/>
          </a:solidFill>
          <a:ln w="9525">
            <a:solidFill>
              <a:schemeClr val="tx1"/>
            </a:solidFill>
            <a:miter lim="800000"/>
          </a:ln>
          <a:effectLst>
            <a:outerShdw dist="35921" dir="2700000" algn="ctr" rotWithShape="0">
              <a:schemeClr val="bg2"/>
            </a:outerShdw>
          </a:effectLst>
        </p:spPr>
        <p:txBody>
          <a:bodyPr/>
          <a:lstStyle/>
          <a:p>
            <a:pPr algn="ctr"/>
            <a:endParaRPr kumimoji="1" lang="zh-CN" altLang="zh-CN" b="1">
              <a:solidFill>
                <a:srgbClr val="000099"/>
              </a:solidFill>
              <a:latin typeface="+mn-lt"/>
              <a:ea typeface="黑体" panose="02010609060101010101" pitchFamily="2" charset="-122"/>
            </a:endParaRPr>
          </a:p>
        </p:txBody>
      </p:sp>
      <p:sp>
        <p:nvSpPr>
          <p:cNvPr id="221243" name="Text Box 59"/>
          <p:cNvSpPr txBox="1">
            <a:spLocks noChangeArrowheads="1"/>
          </p:cNvSpPr>
          <p:nvPr/>
        </p:nvSpPr>
        <p:spPr bwMode="auto">
          <a:xfrm>
            <a:off x="6641421" y="2858418"/>
            <a:ext cx="133882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b="1" dirty="0">
                <a:solidFill>
                  <a:srgbClr val="000099"/>
                </a:solidFill>
                <a:latin typeface="+mn-lt"/>
                <a:ea typeface="黑体" panose="02010609060101010101" pitchFamily="2" charset="-122"/>
              </a:rPr>
              <a:t>从</a:t>
            </a:r>
            <a:r>
              <a:rPr kumimoji="1" lang="zh-CN" altLang="en-US" sz="1800" b="1" dirty="0">
                <a:solidFill>
                  <a:srgbClr val="C00000"/>
                </a:solidFill>
                <a:latin typeface="+mn-lt"/>
                <a:ea typeface="黑体" panose="02010609060101010101" pitchFamily="2" charset="-122"/>
              </a:rPr>
              <a:t>接收缓存</a:t>
            </a:r>
            <a:endParaRPr kumimoji="1" lang="zh-CN" altLang="en-US" sz="1800" b="1" dirty="0">
              <a:solidFill>
                <a:srgbClr val="C00000"/>
              </a:solidFill>
              <a:latin typeface="+mn-lt"/>
              <a:ea typeface="黑体" panose="02010609060101010101" pitchFamily="2" charset="-122"/>
            </a:endParaRPr>
          </a:p>
          <a:p>
            <a:pPr algn="ctr"/>
            <a:r>
              <a:rPr kumimoji="1" lang="zh-CN" altLang="en-US" sz="1800" b="1" dirty="0">
                <a:solidFill>
                  <a:srgbClr val="000099"/>
                </a:solidFill>
                <a:latin typeface="+mn-lt"/>
                <a:ea typeface="黑体" panose="02010609060101010101" pitchFamily="2" charset="-122"/>
              </a:rPr>
              <a:t>读取字节</a:t>
            </a:r>
            <a:endParaRPr kumimoji="1" lang="zh-CN" altLang="en-US" sz="1800" b="1" dirty="0">
              <a:solidFill>
                <a:srgbClr val="000099"/>
              </a:solidFill>
              <a:latin typeface="+mn-lt"/>
              <a:ea typeface="黑体" panose="02010609060101010101" pitchFamily="2" charset="-122"/>
            </a:endParaRPr>
          </a:p>
        </p:txBody>
      </p:sp>
      <p:sp>
        <p:nvSpPr>
          <p:cNvPr id="221244" name="Text Box 60"/>
          <p:cNvSpPr txBox="1">
            <a:spLocks noChangeArrowheads="1"/>
          </p:cNvSpPr>
          <p:nvPr/>
        </p:nvSpPr>
        <p:spPr bwMode="auto">
          <a:xfrm>
            <a:off x="1676797" y="194084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应用进程</a:t>
            </a:r>
            <a:endParaRPr kumimoji="1" lang="zh-CN" altLang="en-US" sz="2000" b="1">
              <a:solidFill>
                <a:srgbClr val="000099"/>
              </a:solidFill>
              <a:latin typeface="+mn-lt"/>
              <a:ea typeface="黑体" panose="02010609060101010101" pitchFamily="2" charset="-122"/>
            </a:endParaRPr>
          </a:p>
        </p:txBody>
      </p:sp>
      <p:sp>
        <p:nvSpPr>
          <p:cNvPr id="221245" name="Text Box 61"/>
          <p:cNvSpPr txBox="1">
            <a:spLocks noChangeArrowheads="1"/>
          </p:cNvSpPr>
          <p:nvPr/>
        </p:nvSpPr>
        <p:spPr bwMode="auto">
          <a:xfrm>
            <a:off x="8488891" y="1885282"/>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应用进程</a:t>
            </a:r>
            <a:endParaRPr kumimoji="1" lang="zh-CN" altLang="en-US" sz="2000" b="1">
              <a:solidFill>
                <a:srgbClr val="000099"/>
              </a:solidFill>
              <a:latin typeface="+mn-lt"/>
              <a:ea typeface="黑体" panose="02010609060101010101" pitchFamily="2" charset="-122"/>
            </a:endParaRPr>
          </a:p>
        </p:txBody>
      </p:sp>
      <p:grpSp>
        <p:nvGrpSpPr>
          <p:cNvPr id="221247" name="Group 63"/>
          <p:cNvGrpSpPr/>
          <p:nvPr/>
        </p:nvGrpSpPr>
        <p:grpSpPr bwMode="auto">
          <a:xfrm>
            <a:off x="8414941" y="2571081"/>
            <a:ext cx="233892" cy="1150937"/>
            <a:chOff x="3107" y="210"/>
            <a:chExt cx="136" cy="725"/>
          </a:xfrm>
        </p:grpSpPr>
        <p:sp>
          <p:nvSpPr>
            <p:cNvPr id="221248" name="Rectangle 64"/>
            <p:cNvSpPr>
              <a:spLocks noChangeArrowheads="1"/>
            </p:cNvSpPr>
            <p:nvPr/>
          </p:nvSpPr>
          <p:spPr bwMode="auto">
            <a:xfrm>
              <a:off x="3107" y="391"/>
              <a:ext cx="136" cy="181"/>
            </a:xfrm>
            <a:prstGeom prst="rect">
              <a:avLst/>
            </a:prstGeom>
            <a:solidFill>
              <a:srgbClr val="66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anose="02010609060101010101" pitchFamily="2" charset="-122"/>
                </a:rPr>
                <a:t>1</a:t>
              </a:r>
              <a:endParaRPr kumimoji="1" lang="en-US" altLang="zh-CN" sz="1800" b="1">
                <a:solidFill>
                  <a:srgbClr val="000099"/>
                </a:solidFill>
                <a:latin typeface="+mn-lt"/>
                <a:ea typeface="黑体" panose="02010609060101010101" pitchFamily="2" charset="-122"/>
              </a:endParaRPr>
            </a:p>
          </p:txBody>
        </p:sp>
        <p:sp>
          <p:nvSpPr>
            <p:cNvPr id="221249" name="Rectangle 65"/>
            <p:cNvSpPr>
              <a:spLocks noChangeArrowheads="1"/>
            </p:cNvSpPr>
            <p:nvPr/>
          </p:nvSpPr>
          <p:spPr bwMode="auto">
            <a:xfrm>
              <a:off x="3107" y="573"/>
              <a:ext cx="136" cy="181"/>
            </a:xfrm>
            <a:prstGeom prst="rect">
              <a:avLst/>
            </a:prstGeom>
            <a:solidFill>
              <a:srgbClr val="66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anose="02010609060101010101" pitchFamily="2" charset="-122"/>
                </a:rPr>
                <a:t>2</a:t>
              </a:r>
              <a:endParaRPr kumimoji="1" lang="en-US" altLang="zh-CN" sz="1800" b="1">
                <a:solidFill>
                  <a:srgbClr val="000099"/>
                </a:solidFill>
                <a:latin typeface="+mn-lt"/>
                <a:ea typeface="黑体" panose="02010609060101010101" pitchFamily="2" charset="-122"/>
              </a:endParaRPr>
            </a:p>
          </p:txBody>
        </p:sp>
        <p:sp>
          <p:nvSpPr>
            <p:cNvPr id="221250" name="Rectangle 66"/>
            <p:cNvSpPr>
              <a:spLocks noChangeArrowheads="1"/>
            </p:cNvSpPr>
            <p:nvPr/>
          </p:nvSpPr>
          <p:spPr bwMode="auto">
            <a:xfrm>
              <a:off x="3107" y="754"/>
              <a:ext cx="136" cy="181"/>
            </a:xfrm>
            <a:prstGeom prst="rect">
              <a:avLst/>
            </a:prstGeom>
            <a:solidFill>
              <a:srgbClr val="66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anose="02010609060101010101" pitchFamily="2" charset="-122"/>
                </a:rPr>
                <a:t>3</a:t>
              </a:r>
              <a:endParaRPr kumimoji="1" lang="en-US" altLang="zh-CN" sz="1800" b="1">
                <a:solidFill>
                  <a:srgbClr val="000099"/>
                </a:solidFill>
                <a:latin typeface="+mn-lt"/>
                <a:ea typeface="黑体" panose="02010609060101010101" pitchFamily="2" charset="-122"/>
              </a:endParaRPr>
            </a:p>
          </p:txBody>
        </p:sp>
        <p:sp>
          <p:nvSpPr>
            <p:cNvPr id="221251" name="Rectangle 67"/>
            <p:cNvSpPr>
              <a:spLocks noChangeArrowheads="1"/>
            </p:cNvSpPr>
            <p:nvPr/>
          </p:nvSpPr>
          <p:spPr bwMode="auto">
            <a:xfrm>
              <a:off x="3107" y="210"/>
              <a:ext cx="136" cy="181"/>
            </a:xfrm>
            <a:prstGeom prst="rect">
              <a:avLst/>
            </a:prstGeom>
            <a:solidFill>
              <a:srgbClr val="66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anose="02010609060101010101" pitchFamily="2" charset="-122"/>
                </a:rPr>
                <a:t>0</a:t>
              </a:r>
              <a:endParaRPr kumimoji="1" lang="en-US" altLang="zh-CN" sz="1800" b="1">
                <a:solidFill>
                  <a:srgbClr val="000099"/>
                </a:solidFill>
                <a:latin typeface="+mn-lt"/>
                <a:ea typeface="黑体" panose="02010609060101010101" pitchFamily="2" charset="-122"/>
              </a:endParaRPr>
            </a:p>
          </p:txBody>
        </p:sp>
      </p:grpSp>
      <p:sp>
        <p:nvSpPr>
          <p:cNvPr id="221252" name="Rectangle 68"/>
          <p:cNvSpPr>
            <a:spLocks noChangeArrowheads="1"/>
          </p:cNvSpPr>
          <p:nvPr/>
        </p:nvSpPr>
        <p:spPr bwMode="auto">
          <a:xfrm>
            <a:off x="818621" y="4226843"/>
            <a:ext cx="233892" cy="287338"/>
          </a:xfrm>
          <a:prstGeom prst="rect">
            <a:avLst/>
          </a:prstGeom>
          <a:solidFill>
            <a:srgbClr val="66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anose="02010609060101010101" pitchFamily="2" charset="-122"/>
              </a:rPr>
              <a:t>18</a:t>
            </a:r>
            <a:endParaRPr kumimoji="1" lang="en-US" altLang="zh-CN" sz="1800" b="1">
              <a:solidFill>
                <a:srgbClr val="000099"/>
              </a:solidFill>
              <a:latin typeface="+mn-lt"/>
              <a:ea typeface="黑体" panose="02010609060101010101" pitchFamily="2" charset="-122"/>
            </a:endParaRPr>
          </a:p>
        </p:txBody>
      </p:sp>
      <p:sp>
        <p:nvSpPr>
          <p:cNvPr id="221253" name="Rectangle 69"/>
          <p:cNvSpPr>
            <a:spLocks noChangeArrowheads="1"/>
          </p:cNvSpPr>
          <p:nvPr/>
        </p:nvSpPr>
        <p:spPr bwMode="auto">
          <a:xfrm>
            <a:off x="1052512" y="4226843"/>
            <a:ext cx="233892" cy="287338"/>
          </a:xfrm>
          <a:prstGeom prst="rect">
            <a:avLst/>
          </a:prstGeom>
          <a:solidFill>
            <a:srgbClr val="66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anose="02010609060101010101" pitchFamily="2" charset="-122"/>
              </a:rPr>
              <a:t>17</a:t>
            </a:r>
            <a:endParaRPr kumimoji="1" lang="en-US" altLang="zh-CN" sz="1800" b="1">
              <a:solidFill>
                <a:srgbClr val="000099"/>
              </a:solidFill>
              <a:latin typeface="+mn-lt"/>
              <a:ea typeface="黑体" panose="02010609060101010101" pitchFamily="2" charset="-122"/>
            </a:endParaRPr>
          </a:p>
        </p:txBody>
      </p:sp>
      <p:sp>
        <p:nvSpPr>
          <p:cNvPr id="221254" name="Rectangle 70"/>
          <p:cNvSpPr>
            <a:spLocks noChangeArrowheads="1"/>
          </p:cNvSpPr>
          <p:nvPr/>
        </p:nvSpPr>
        <p:spPr bwMode="auto">
          <a:xfrm>
            <a:off x="1286404" y="4226843"/>
            <a:ext cx="233892" cy="287338"/>
          </a:xfrm>
          <a:prstGeom prst="rect">
            <a:avLst/>
          </a:prstGeom>
          <a:solidFill>
            <a:srgbClr val="66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anose="02010609060101010101" pitchFamily="2" charset="-122"/>
              </a:rPr>
              <a:t>16</a:t>
            </a:r>
            <a:endParaRPr kumimoji="1" lang="en-US" altLang="zh-CN" sz="1800" b="1">
              <a:solidFill>
                <a:srgbClr val="000099"/>
              </a:solidFill>
              <a:latin typeface="+mn-lt"/>
              <a:ea typeface="黑体" panose="02010609060101010101" pitchFamily="2" charset="-122"/>
            </a:endParaRPr>
          </a:p>
        </p:txBody>
      </p:sp>
      <p:sp>
        <p:nvSpPr>
          <p:cNvPr id="221255" name="Rectangle 71"/>
          <p:cNvSpPr>
            <a:spLocks noChangeArrowheads="1"/>
          </p:cNvSpPr>
          <p:nvPr/>
        </p:nvSpPr>
        <p:spPr bwMode="auto">
          <a:xfrm>
            <a:off x="1520296" y="4226843"/>
            <a:ext cx="233892" cy="287338"/>
          </a:xfrm>
          <a:prstGeom prst="rect">
            <a:avLst/>
          </a:prstGeom>
          <a:solidFill>
            <a:srgbClr val="66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anose="02010609060101010101" pitchFamily="2" charset="-122"/>
              </a:rPr>
              <a:t>15</a:t>
            </a:r>
            <a:endParaRPr kumimoji="1" lang="en-US" altLang="zh-CN" sz="1800" b="1">
              <a:solidFill>
                <a:srgbClr val="000099"/>
              </a:solidFill>
              <a:latin typeface="+mn-lt"/>
              <a:ea typeface="黑体" panose="02010609060101010101" pitchFamily="2" charset="-122"/>
            </a:endParaRPr>
          </a:p>
        </p:txBody>
      </p:sp>
      <p:sp>
        <p:nvSpPr>
          <p:cNvPr id="221256" name="Rectangle 72"/>
          <p:cNvSpPr>
            <a:spLocks noChangeArrowheads="1"/>
          </p:cNvSpPr>
          <p:nvPr/>
        </p:nvSpPr>
        <p:spPr bwMode="auto">
          <a:xfrm>
            <a:off x="1754187" y="4226843"/>
            <a:ext cx="233892" cy="287338"/>
          </a:xfrm>
          <a:prstGeom prst="rect">
            <a:avLst/>
          </a:prstGeom>
          <a:solidFill>
            <a:srgbClr val="66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anose="02010609060101010101" pitchFamily="2" charset="-122"/>
              </a:rPr>
              <a:t>14</a:t>
            </a:r>
            <a:endParaRPr kumimoji="1" lang="en-US" altLang="zh-CN" sz="1800" b="1">
              <a:solidFill>
                <a:srgbClr val="000099"/>
              </a:solidFill>
              <a:latin typeface="+mn-lt"/>
              <a:ea typeface="黑体" panose="02010609060101010101" pitchFamily="2" charset="-122"/>
            </a:endParaRPr>
          </a:p>
        </p:txBody>
      </p:sp>
      <p:grpSp>
        <p:nvGrpSpPr>
          <p:cNvPr id="221257" name="Group 73"/>
          <p:cNvGrpSpPr/>
          <p:nvPr/>
        </p:nvGrpSpPr>
        <p:grpSpPr bwMode="auto">
          <a:xfrm>
            <a:off x="1597687" y="2642518"/>
            <a:ext cx="233892" cy="863600"/>
            <a:chOff x="1429" y="164"/>
            <a:chExt cx="136" cy="544"/>
          </a:xfrm>
        </p:grpSpPr>
        <p:sp>
          <p:nvSpPr>
            <p:cNvPr id="221258" name="Rectangle 74"/>
            <p:cNvSpPr>
              <a:spLocks noChangeArrowheads="1"/>
            </p:cNvSpPr>
            <p:nvPr/>
          </p:nvSpPr>
          <p:spPr bwMode="auto">
            <a:xfrm>
              <a:off x="1429" y="527"/>
              <a:ext cx="136" cy="181"/>
            </a:xfrm>
            <a:prstGeom prst="rect">
              <a:avLst/>
            </a:prstGeom>
            <a:solidFill>
              <a:srgbClr val="66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anose="02010609060101010101" pitchFamily="2" charset="-122"/>
                </a:rPr>
                <a:t>19</a:t>
              </a:r>
              <a:endParaRPr kumimoji="1" lang="en-US" altLang="zh-CN" sz="1800" b="1">
                <a:solidFill>
                  <a:srgbClr val="000099"/>
                </a:solidFill>
                <a:latin typeface="+mn-lt"/>
                <a:ea typeface="黑体" panose="02010609060101010101" pitchFamily="2" charset="-122"/>
              </a:endParaRPr>
            </a:p>
          </p:txBody>
        </p:sp>
        <p:sp>
          <p:nvSpPr>
            <p:cNvPr id="221259" name="Rectangle 75"/>
            <p:cNvSpPr>
              <a:spLocks noChangeArrowheads="1"/>
            </p:cNvSpPr>
            <p:nvPr/>
          </p:nvSpPr>
          <p:spPr bwMode="auto">
            <a:xfrm>
              <a:off x="1429" y="346"/>
              <a:ext cx="136" cy="181"/>
            </a:xfrm>
            <a:prstGeom prst="rect">
              <a:avLst/>
            </a:prstGeom>
            <a:solidFill>
              <a:srgbClr val="66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anose="02010609060101010101" pitchFamily="2" charset="-122"/>
                </a:rPr>
                <a:t>20</a:t>
              </a:r>
              <a:endParaRPr kumimoji="1" lang="en-US" altLang="zh-CN" sz="1800" b="1">
                <a:solidFill>
                  <a:srgbClr val="000099"/>
                </a:solidFill>
                <a:latin typeface="+mn-lt"/>
                <a:ea typeface="黑体" panose="02010609060101010101" pitchFamily="2" charset="-122"/>
              </a:endParaRPr>
            </a:p>
          </p:txBody>
        </p:sp>
        <p:sp>
          <p:nvSpPr>
            <p:cNvPr id="221260" name="Rectangle 76"/>
            <p:cNvSpPr>
              <a:spLocks noChangeArrowheads="1"/>
            </p:cNvSpPr>
            <p:nvPr/>
          </p:nvSpPr>
          <p:spPr bwMode="auto">
            <a:xfrm>
              <a:off x="1429" y="164"/>
              <a:ext cx="136" cy="181"/>
            </a:xfrm>
            <a:prstGeom prst="rect">
              <a:avLst/>
            </a:prstGeom>
            <a:solidFill>
              <a:srgbClr val="66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anose="02010609060101010101" pitchFamily="2" charset="-122"/>
                </a:rPr>
                <a:t>21</a:t>
              </a:r>
              <a:endParaRPr kumimoji="1" lang="en-US" altLang="zh-CN" sz="1800" b="1">
                <a:solidFill>
                  <a:srgbClr val="000099"/>
                </a:solidFill>
                <a:latin typeface="+mn-lt"/>
                <a:ea typeface="黑体" panose="02010609060101010101" pitchFamily="2" charset="-122"/>
              </a:endParaRPr>
            </a:p>
          </p:txBody>
        </p:sp>
      </p:grpSp>
      <p:grpSp>
        <p:nvGrpSpPr>
          <p:cNvPr id="221261" name="Group 77"/>
          <p:cNvGrpSpPr/>
          <p:nvPr/>
        </p:nvGrpSpPr>
        <p:grpSpPr bwMode="auto">
          <a:xfrm>
            <a:off x="8026268" y="4225257"/>
            <a:ext cx="467783" cy="287337"/>
            <a:chOff x="2789" y="1842"/>
            <a:chExt cx="272" cy="181"/>
          </a:xfrm>
        </p:grpSpPr>
        <p:sp>
          <p:nvSpPr>
            <p:cNvPr id="221262" name="Rectangle 78"/>
            <p:cNvSpPr>
              <a:spLocks noChangeArrowheads="1"/>
            </p:cNvSpPr>
            <p:nvPr/>
          </p:nvSpPr>
          <p:spPr bwMode="auto">
            <a:xfrm>
              <a:off x="2925" y="1842"/>
              <a:ext cx="136" cy="181"/>
            </a:xfrm>
            <a:prstGeom prst="rect">
              <a:avLst/>
            </a:prstGeom>
            <a:solidFill>
              <a:srgbClr val="66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anose="02010609060101010101" pitchFamily="2" charset="-122"/>
                </a:rPr>
                <a:t>4</a:t>
              </a:r>
              <a:endParaRPr kumimoji="1" lang="en-US" altLang="zh-CN" sz="1800" b="1">
                <a:solidFill>
                  <a:srgbClr val="000099"/>
                </a:solidFill>
                <a:latin typeface="+mn-lt"/>
                <a:ea typeface="黑体" panose="02010609060101010101" pitchFamily="2" charset="-122"/>
              </a:endParaRPr>
            </a:p>
          </p:txBody>
        </p:sp>
        <p:sp>
          <p:nvSpPr>
            <p:cNvPr id="221263" name="Rectangle 79"/>
            <p:cNvSpPr>
              <a:spLocks noChangeArrowheads="1"/>
            </p:cNvSpPr>
            <p:nvPr/>
          </p:nvSpPr>
          <p:spPr bwMode="auto">
            <a:xfrm>
              <a:off x="2789" y="1842"/>
              <a:ext cx="136" cy="181"/>
            </a:xfrm>
            <a:prstGeom prst="rect">
              <a:avLst/>
            </a:prstGeom>
            <a:solidFill>
              <a:srgbClr val="66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anose="02010609060101010101" pitchFamily="2" charset="-122"/>
                </a:rPr>
                <a:t>5</a:t>
              </a:r>
              <a:endParaRPr kumimoji="1" lang="en-US" altLang="zh-CN" sz="1800" b="1">
                <a:solidFill>
                  <a:srgbClr val="000099"/>
                </a:solidFill>
                <a:latin typeface="+mn-lt"/>
                <a:ea typeface="黑体" panose="02010609060101010101" pitchFamily="2" charset="-122"/>
              </a:endParaRPr>
            </a:p>
          </p:txBody>
        </p:sp>
      </p:grpSp>
      <p:grpSp>
        <p:nvGrpSpPr>
          <p:cNvPr id="221270" name="Group 86"/>
          <p:cNvGrpSpPr/>
          <p:nvPr/>
        </p:nvGrpSpPr>
        <p:grpSpPr bwMode="auto">
          <a:xfrm>
            <a:off x="2067189" y="4945982"/>
            <a:ext cx="935567" cy="287337"/>
            <a:chOff x="2200" y="1298"/>
            <a:chExt cx="544" cy="181"/>
          </a:xfrm>
        </p:grpSpPr>
        <p:sp>
          <p:nvSpPr>
            <p:cNvPr id="221271" name="Rectangle 87"/>
            <p:cNvSpPr>
              <a:spLocks noChangeArrowheads="1"/>
            </p:cNvSpPr>
            <p:nvPr/>
          </p:nvSpPr>
          <p:spPr bwMode="auto">
            <a:xfrm>
              <a:off x="2200" y="1298"/>
              <a:ext cx="136" cy="181"/>
            </a:xfrm>
            <a:prstGeom prst="rect">
              <a:avLst/>
            </a:prstGeom>
            <a:solidFill>
              <a:srgbClr val="66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anose="02010609060101010101" pitchFamily="2" charset="-122"/>
                </a:rPr>
                <a:t>13</a:t>
              </a:r>
              <a:endParaRPr kumimoji="1" lang="en-US" altLang="zh-CN" sz="1800" b="1">
                <a:solidFill>
                  <a:srgbClr val="000099"/>
                </a:solidFill>
                <a:latin typeface="+mn-lt"/>
                <a:ea typeface="黑体" panose="02010609060101010101" pitchFamily="2" charset="-122"/>
              </a:endParaRPr>
            </a:p>
          </p:txBody>
        </p:sp>
        <p:sp>
          <p:nvSpPr>
            <p:cNvPr id="221272" name="Rectangle 88"/>
            <p:cNvSpPr>
              <a:spLocks noChangeArrowheads="1"/>
            </p:cNvSpPr>
            <p:nvPr/>
          </p:nvSpPr>
          <p:spPr bwMode="auto">
            <a:xfrm>
              <a:off x="2336" y="1298"/>
              <a:ext cx="136" cy="181"/>
            </a:xfrm>
            <a:prstGeom prst="rect">
              <a:avLst/>
            </a:prstGeom>
            <a:solidFill>
              <a:srgbClr val="66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anose="02010609060101010101" pitchFamily="2" charset="-122"/>
                </a:rPr>
                <a:t>12</a:t>
              </a:r>
              <a:endParaRPr kumimoji="1" lang="en-US" altLang="zh-CN" sz="1800" b="1">
                <a:solidFill>
                  <a:srgbClr val="000099"/>
                </a:solidFill>
                <a:latin typeface="+mn-lt"/>
                <a:ea typeface="黑体" panose="02010609060101010101" pitchFamily="2" charset="-122"/>
              </a:endParaRPr>
            </a:p>
          </p:txBody>
        </p:sp>
        <p:sp>
          <p:nvSpPr>
            <p:cNvPr id="221273" name="Rectangle 89"/>
            <p:cNvSpPr>
              <a:spLocks noChangeArrowheads="1"/>
            </p:cNvSpPr>
            <p:nvPr/>
          </p:nvSpPr>
          <p:spPr bwMode="auto">
            <a:xfrm>
              <a:off x="2472" y="1298"/>
              <a:ext cx="136" cy="181"/>
            </a:xfrm>
            <a:prstGeom prst="rect">
              <a:avLst/>
            </a:prstGeom>
            <a:solidFill>
              <a:srgbClr val="66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anose="02010609060101010101" pitchFamily="2" charset="-122"/>
                </a:rPr>
                <a:t>11</a:t>
              </a:r>
              <a:endParaRPr kumimoji="1" lang="en-US" altLang="zh-CN" sz="1800" b="1">
                <a:solidFill>
                  <a:srgbClr val="000099"/>
                </a:solidFill>
                <a:latin typeface="+mn-lt"/>
                <a:ea typeface="黑体" panose="02010609060101010101" pitchFamily="2" charset="-122"/>
              </a:endParaRPr>
            </a:p>
          </p:txBody>
        </p:sp>
        <p:sp>
          <p:nvSpPr>
            <p:cNvPr id="221274" name="Rectangle 90"/>
            <p:cNvSpPr>
              <a:spLocks noChangeArrowheads="1"/>
            </p:cNvSpPr>
            <p:nvPr/>
          </p:nvSpPr>
          <p:spPr bwMode="auto">
            <a:xfrm>
              <a:off x="2608" y="1298"/>
              <a:ext cx="136" cy="181"/>
            </a:xfrm>
            <a:prstGeom prst="rect">
              <a:avLst/>
            </a:prstGeom>
            <a:solidFill>
              <a:srgbClr val="FFCC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anose="02010609060101010101" pitchFamily="2" charset="-122"/>
                </a:rPr>
                <a:t>H</a:t>
              </a:r>
              <a:endParaRPr kumimoji="1" lang="en-US" altLang="zh-CN" sz="1800" b="1">
                <a:solidFill>
                  <a:srgbClr val="000099"/>
                </a:solidFill>
                <a:latin typeface="+mn-lt"/>
                <a:ea typeface="黑体" panose="02010609060101010101" pitchFamily="2" charset="-122"/>
              </a:endParaRPr>
            </a:p>
          </p:txBody>
        </p:sp>
      </p:grpSp>
      <p:grpSp>
        <p:nvGrpSpPr>
          <p:cNvPr id="221275" name="Group 91"/>
          <p:cNvGrpSpPr/>
          <p:nvPr/>
        </p:nvGrpSpPr>
        <p:grpSpPr bwMode="auto">
          <a:xfrm>
            <a:off x="4251325" y="4947568"/>
            <a:ext cx="467783" cy="287338"/>
            <a:chOff x="2290" y="482"/>
            <a:chExt cx="272" cy="181"/>
          </a:xfrm>
        </p:grpSpPr>
        <p:sp>
          <p:nvSpPr>
            <p:cNvPr id="221276" name="Rectangle 92"/>
            <p:cNvSpPr>
              <a:spLocks noChangeArrowheads="1"/>
            </p:cNvSpPr>
            <p:nvPr/>
          </p:nvSpPr>
          <p:spPr bwMode="auto">
            <a:xfrm>
              <a:off x="2290" y="482"/>
              <a:ext cx="136" cy="181"/>
            </a:xfrm>
            <a:prstGeom prst="rect">
              <a:avLst/>
            </a:prstGeom>
            <a:solidFill>
              <a:srgbClr val="66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anose="02010609060101010101" pitchFamily="2" charset="-122"/>
                </a:rPr>
                <a:t>10</a:t>
              </a:r>
              <a:endParaRPr kumimoji="1" lang="en-US" altLang="zh-CN" sz="1800" b="1">
                <a:solidFill>
                  <a:srgbClr val="000099"/>
                </a:solidFill>
                <a:latin typeface="+mn-lt"/>
                <a:ea typeface="黑体" panose="02010609060101010101" pitchFamily="2" charset="-122"/>
              </a:endParaRPr>
            </a:p>
          </p:txBody>
        </p:sp>
        <p:sp>
          <p:nvSpPr>
            <p:cNvPr id="221277" name="Rectangle 93"/>
            <p:cNvSpPr>
              <a:spLocks noChangeArrowheads="1"/>
            </p:cNvSpPr>
            <p:nvPr/>
          </p:nvSpPr>
          <p:spPr bwMode="auto">
            <a:xfrm>
              <a:off x="2426" y="482"/>
              <a:ext cx="136" cy="181"/>
            </a:xfrm>
            <a:prstGeom prst="rect">
              <a:avLst/>
            </a:prstGeom>
            <a:solidFill>
              <a:srgbClr val="66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anose="02010609060101010101" pitchFamily="2" charset="-122"/>
                </a:rPr>
                <a:t>9</a:t>
              </a:r>
              <a:endParaRPr kumimoji="1" lang="en-US" altLang="zh-CN" sz="1800" b="1">
                <a:solidFill>
                  <a:srgbClr val="000099"/>
                </a:solidFill>
                <a:latin typeface="+mn-lt"/>
                <a:ea typeface="黑体" panose="02010609060101010101" pitchFamily="2" charset="-122"/>
              </a:endParaRPr>
            </a:p>
          </p:txBody>
        </p:sp>
      </p:grpSp>
      <p:sp>
        <p:nvSpPr>
          <p:cNvPr id="221278" name="Rectangle 94"/>
          <p:cNvSpPr>
            <a:spLocks noChangeArrowheads="1"/>
          </p:cNvSpPr>
          <p:nvPr/>
        </p:nvSpPr>
        <p:spPr bwMode="auto">
          <a:xfrm>
            <a:off x="4719108" y="4947568"/>
            <a:ext cx="233892" cy="287338"/>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anose="02010609060101010101" pitchFamily="2" charset="-122"/>
              </a:rPr>
              <a:t>H</a:t>
            </a:r>
            <a:endParaRPr kumimoji="1" lang="en-US" altLang="zh-CN" sz="1800" b="1">
              <a:solidFill>
                <a:srgbClr val="000099"/>
              </a:solidFill>
              <a:latin typeface="+mn-lt"/>
              <a:ea typeface="黑体" panose="02010609060101010101" pitchFamily="2" charset="-122"/>
            </a:endParaRPr>
          </a:p>
        </p:txBody>
      </p:sp>
      <p:sp>
        <p:nvSpPr>
          <p:cNvPr id="221279" name="AutoShape 95"/>
          <p:cNvSpPr>
            <a:spLocks noChangeArrowheads="1"/>
          </p:cNvSpPr>
          <p:nvPr/>
        </p:nvSpPr>
        <p:spPr bwMode="auto">
          <a:xfrm>
            <a:off x="3470540" y="3866481"/>
            <a:ext cx="2029354" cy="609600"/>
          </a:xfrm>
          <a:prstGeom prst="wedgeRoundRectCallout">
            <a:avLst>
              <a:gd name="adj1" fmla="val -73306"/>
              <a:gd name="adj2" fmla="val 126301"/>
              <a:gd name="adj3" fmla="val 16667"/>
            </a:avLst>
          </a:prstGeom>
          <a:solidFill>
            <a:srgbClr val="CCECFF"/>
          </a:solidFill>
          <a:ln w="9525">
            <a:solidFill>
              <a:schemeClr val="tx1"/>
            </a:solidFill>
            <a:miter lim="800000"/>
          </a:ln>
          <a:effectLst>
            <a:outerShdw dist="35921" dir="2700000" algn="ctr" rotWithShape="0">
              <a:schemeClr val="bg2"/>
            </a:outerShdw>
          </a:effectLst>
        </p:spPr>
        <p:txBody>
          <a:bodyPr/>
          <a:lstStyle/>
          <a:p>
            <a:pPr algn="ctr"/>
            <a:endParaRPr kumimoji="1" lang="zh-CN" altLang="zh-CN" b="1">
              <a:solidFill>
                <a:srgbClr val="000099"/>
              </a:solidFill>
              <a:latin typeface="+mn-lt"/>
              <a:ea typeface="黑体" panose="02010609060101010101" pitchFamily="2" charset="-122"/>
            </a:endParaRPr>
          </a:p>
        </p:txBody>
      </p:sp>
      <p:sp>
        <p:nvSpPr>
          <p:cNvPr id="221280" name="Text Box 96"/>
          <p:cNvSpPr txBox="1">
            <a:spLocks noChangeArrowheads="1"/>
          </p:cNvSpPr>
          <p:nvPr/>
        </p:nvSpPr>
        <p:spPr bwMode="auto">
          <a:xfrm>
            <a:off x="3471094" y="3847431"/>
            <a:ext cx="193193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b="1" dirty="0">
                <a:solidFill>
                  <a:srgbClr val="000099"/>
                </a:solidFill>
                <a:latin typeface="+mn-lt"/>
                <a:ea typeface="黑体" panose="02010609060101010101" pitchFamily="2" charset="-122"/>
              </a:rPr>
              <a:t>加上 </a:t>
            </a:r>
            <a:r>
              <a:rPr kumimoji="1" lang="en-US" altLang="zh-CN" sz="1800" b="1" dirty="0">
                <a:solidFill>
                  <a:srgbClr val="000099"/>
                </a:solidFill>
                <a:latin typeface="+mn-lt"/>
                <a:ea typeface="黑体" panose="02010609060101010101" pitchFamily="2" charset="-122"/>
              </a:rPr>
              <a:t>TCP </a:t>
            </a:r>
            <a:r>
              <a:rPr kumimoji="1" lang="zh-CN" altLang="en-US" sz="1800" b="1" dirty="0">
                <a:solidFill>
                  <a:srgbClr val="000099"/>
                </a:solidFill>
                <a:latin typeface="+mn-lt"/>
                <a:ea typeface="黑体" panose="02010609060101010101" pitchFamily="2" charset="-122"/>
              </a:rPr>
              <a:t>首部</a:t>
            </a:r>
            <a:endParaRPr kumimoji="1" lang="zh-CN" altLang="en-US" sz="1800" b="1" dirty="0">
              <a:solidFill>
                <a:srgbClr val="000099"/>
              </a:solidFill>
              <a:latin typeface="+mn-lt"/>
              <a:ea typeface="黑体" panose="02010609060101010101" pitchFamily="2" charset="-122"/>
            </a:endParaRPr>
          </a:p>
          <a:p>
            <a:pPr algn="ctr"/>
            <a:r>
              <a:rPr kumimoji="1" lang="zh-CN" altLang="en-US" sz="1800" b="1" dirty="0">
                <a:solidFill>
                  <a:srgbClr val="000099"/>
                </a:solidFill>
                <a:latin typeface="+mn-lt"/>
                <a:ea typeface="黑体" panose="02010609060101010101" pitchFamily="2" charset="-122"/>
              </a:rPr>
              <a:t>构成 </a:t>
            </a:r>
            <a:r>
              <a:rPr kumimoji="1" lang="en-US" altLang="zh-CN" sz="1800" b="1" dirty="0">
                <a:solidFill>
                  <a:srgbClr val="C00000"/>
                </a:solidFill>
                <a:latin typeface="+mn-lt"/>
                <a:ea typeface="黑体" panose="02010609060101010101" pitchFamily="2" charset="-122"/>
              </a:rPr>
              <a:t>TCP </a:t>
            </a:r>
            <a:r>
              <a:rPr kumimoji="1" lang="zh-CN" altLang="en-US" sz="1800" b="1" dirty="0">
                <a:solidFill>
                  <a:srgbClr val="C00000"/>
                </a:solidFill>
                <a:latin typeface="+mn-lt"/>
                <a:ea typeface="黑体" panose="02010609060101010101" pitchFamily="2" charset="-122"/>
              </a:rPr>
              <a:t>报文段</a:t>
            </a:r>
            <a:endParaRPr kumimoji="1" lang="zh-CN" altLang="en-US" sz="1800" b="1" dirty="0">
              <a:solidFill>
                <a:srgbClr val="C00000"/>
              </a:solidFill>
              <a:latin typeface="+mn-lt"/>
              <a:ea typeface="黑体" panose="02010609060101010101" pitchFamily="2" charset="-122"/>
            </a:endParaRPr>
          </a:p>
        </p:txBody>
      </p:sp>
      <p:sp>
        <p:nvSpPr>
          <p:cNvPr id="221281" name="Line 97"/>
          <p:cNvSpPr>
            <a:spLocks noChangeShapeType="1"/>
          </p:cNvSpPr>
          <p:nvPr/>
        </p:nvSpPr>
        <p:spPr bwMode="auto">
          <a:xfrm>
            <a:off x="1979687" y="2798093"/>
            <a:ext cx="0" cy="576263"/>
          </a:xfrm>
          <a:prstGeom prst="line">
            <a:avLst/>
          </a:prstGeom>
          <a:noFill/>
          <a:ln w="3810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21282" name="Line 98"/>
          <p:cNvSpPr>
            <a:spLocks noChangeShapeType="1"/>
          </p:cNvSpPr>
          <p:nvPr/>
        </p:nvSpPr>
        <p:spPr bwMode="auto">
          <a:xfrm flipV="1">
            <a:off x="8769424" y="2858418"/>
            <a:ext cx="0" cy="576263"/>
          </a:xfrm>
          <a:prstGeom prst="line">
            <a:avLst/>
          </a:prstGeom>
          <a:noFill/>
          <a:ln w="3810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21283" name="Text Box 99"/>
          <p:cNvSpPr txBox="1">
            <a:spLocks noChangeArrowheads="1"/>
          </p:cNvSpPr>
          <p:nvPr/>
        </p:nvSpPr>
        <p:spPr bwMode="auto">
          <a:xfrm>
            <a:off x="517812" y="3833144"/>
            <a:ext cx="64633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800" b="1">
                <a:solidFill>
                  <a:srgbClr val="000099"/>
                </a:solidFill>
                <a:latin typeface="+mn-lt"/>
                <a:ea typeface="黑体" panose="02010609060101010101" pitchFamily="2" charset="-122"/>
              </a:rPr>
              <a:t>TCP</a:t>
            </a:r>
            <a:endParaRPr kumimoji="1" lang="en-US" altLang="zh-CN" sz="1800" b="1">
              <a:solidFill>
                <a:srgbClr val="000099"/>
              </a:solidFill>
              <a:latin typeface="+mn-lt"/>
              <a:ea typeface="黑体" panose="02010609060101010101" pitchFamily="2" charset="-122"/>
            </a:endParaRPr>
          </a:p>
        </p:txBody>
      </p:sp>
      <p:sp>
        <p:nvSpPr>
          <p:cNvPr id="221284" name="Text Box 100"/>
          <p:cNvSpPr txBox="1">
            <a:spLocks noChangeArrowheads="1"/>
          </p:cNvSpPr>
          <p:nvPr/>
        </p:nvSpPr>
        <p:spPr bwMode="auto">
          <a:xfrm>
            <a:off x="7323027" y="3842669"/>
            <a:ext cx="64633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800" b="1">
                <a:solidFill>
                  <a:srgbClr val="000099"/>
                </a:solidFill>
                <a:latin typeface="+mn-lt"/>
                <a:ea typeface="黑体" panose="02010609060101010101" pitchFamily="2" charset="-122"/>
              </a:rPr>
              <a:t>TCP</a:t>
            </a:r>
            <a:endParaRPr kumimoji="1" lang="en-US" altLang="zh-CN" sz="1800" b="1">
              <a:solidFill>
                <a:srgbClr val="000099"/>
              </a:solidFill>
              <a:latin typeface="+mn-lt"/>
              <a:ea typeface="黑体" panose="02010609060101010101" pitchFamily="2" charset="-122"/>
            </a:endParaRPr>
          </a:p>
        </p:txBody>
      </p:sp>
      <p:sp>
        <p:nvSpPr>
          <p:cNvPr id="221285" name="Text Box 101"/>
          <p:cNvSpPr txBox="1">
            <a:spLocks noChangeArrowheads="1"/>
          </p:cNvSpPr>
          <p:nvPr/>
        </p:nvSpPr>
        <p:spPr bwMode="auto">
          <a:xfrm>
            <a:off x="1910689" y="2542506"/>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字节流</a:t>
            </a:r>
            <a:endParaRPr kumimoji="1" lang="zh-CN" altLang="en-US" sz="1800" b="1">
              <a:solidFill>
                <a:srgbClr val="000099"/>
              </a:solidFill>
              <a:latin typeface="+mn-lt"/>
              <a:ea typeface="黑体" panose="02010609060101010101" pitchFamily="2" charset="-122"/>
            </a:endParaRPr>
          </a:p>
        </p:txBody>
      </p:sp>
      <p:sp>
        <p:nvSpPr>
          <p:cNvPr id="221286" name="Text Box 102"/>
          <p:cNvSpPr txBox="1">
            <a:spLocks noChangeArrowheads="1"/>
          </p:cNvSpPr>
          <p:nvPr/>
        </p:nvSpPr>
        <p:spPr bwMode="auto">
          <a:xfrm>
            <a:off x="8647112" y="2542506"/>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字节流</a:t>
            </a:r>
            <a:endParaRPr kumimoji="1" lang="zh-CN" altLang="en-US" sz="1800" b="1">
              <a:solidFill>
                <a:srgbClr val="000099"/>
              </a:solidFill>
              <a:latin typeface="+mn-lt"/>
              <a:ea typeface="黑体" panose="02010609060101010101" pitchFamily="2" charset="-122"/>
            </a:endParaRPr>
          </a:p>
        </p:txBody>
      </p:sp>
      <p:sp>
        <p:nvSpPr>
          <p:cNvPr id="221287" name="Rectangle 103"/>
          <p:cNvSpPr>
            <a:spLocks noChangeArrowheads="1"/>
          </p:cNvSpPr>
          <p:nvPr/>
        </p:nvSpPr>
        <p:spPr bwMode="auto">
          <a:xfrm>
            <a:off x="3595613" y="1701304"/>
            <a:ext cx="233892" cy="287337"/>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anose="02010609060101010101" pitchFamily="2" charset="-122"/>
              </a:rPr>
              <a:t>H</a:t>
            </a:r>
            <a:endParaRPr kumimoji="1" lang="en-US" altLang="zh-CN" sz="1800" b="1">
              <a:solidFill>
                <a:srgbClr val="000099"/>
              </a:solidFill>
              <a:latin typeface="+mn-lt"/>
              <a:ea typeface="黑体" panose="02010609060101010101" pitchFamily="2" charset="-122"/>
            </a:endParaRPr>
          </a:p>
        </p:txBody>
      </p:sp>
      <p:sp>
        <p:nvSpPr>
          <p:cNvPr id="221288" name="Text Box 104"/>
          <p:cNvSpPr txBox="1">
            <a:spLocks noChangeArrowheads="1"/>
          </p:cNvSpPr>
          <p:nvPr/>
        </p:nvSpPr>
        <p:spPr bwMode="auto">
          <a:xfrm>
            <a:off x="3908615" y="1677491"/>
            <a:ext cx="29003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表示 </a:t>
            </a:r>
            <a:r>
              <a:rPr kumimoji="1" lang="en-US" altLang="zh-CN" sz="2000" b="1">
                <a:solidFill>
                  <a:srgbClr val="000099"/>
                </a:solidFill>
                <a:latin typeface="+mn-lt"/>
                <a:ea typeface="黑体" panose="02010609060101010101" pitchFamily="2" charset="-122"/>
              </a:rPr>
              <a:t>TCP </a:t>
            </a:r>
            <a:r>
              <a:rPr kumimoji="1" lang="zh-CN" altLang="en-US" sz="2000" b="1">
                <a:solidFill>
                  <a:srgbClr val="000099"/>
                </a:solidFill>
                <a:latin typeface="+mn-lt"/>
                <a:ea typeface="黑体" panose="02010609060101010101" pitchFamily="2" charset="-122"/>
              </a:rPr>
              <a:t>报文段的首部</a:t>
            </a:r>
            <a:endParaRPr kumimoji="1" lang="zh-CN" altLang="en-US" sz="2000" b="1">
              <a:solidFill>
                <a:srgbClr val="000099"/>
              </a:solidFill>
              <a:latin typeface="+mn-lt"/>
              <a:ea typeface="黑体" panose="02010609060101010101" pitchFamily="2" charset="-122"/>
            </a:endParaRPr>
          </a:p>
        </p:txBody>
      </p:sp>
      <p:sp>
        <p:nvSpPr>
          <p:cNvPr id="221289" name="Rectangle 105"/>
          <p:cNvSpPr>
            <a:spLocks noChangeArrowheads="1"/>
          </p:cNvSpPr>
          <p:nvPr/>
        </p:nvSpPr>
        <p:spPr bwMode="auto">
          <a:xfrm>
            <a:off x="3595613" y="2044591"/>
            <a:ext cx="233892" cy="287337"/>
          </a:xfrm>
          <a:prstGeom prst="rect">
            <a:avLst/>
          </a:prstGeom>
          <a:solidFill>
            <a:srgbClr val="66FF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dirty="0">
                <a:solidFill>
                  <a:srgbClr val="000099"/>
                </a:solidFill>
                <a:latin typeface="+mn-lt"/>
                <a:ea typeface="黑体" panose="02010609060101010101" pitchFamily="2" charset="-122"/>
              </a:rPr>
              <a:t>x</a:t>
            </a:r>
            <a:endParaRPr kumimoji="1" lang="en-US" altLang="zh-CN" sz="1800" b="1" dirty="0">
              <a:solidFill>
                <a:srgbClr val="000099"/>
              </a:solidFill>
              <a:latin typeface="+mn-lt"/>
              <a:ea typeface="黑体" panose="02010609060101010101" pitchFamily="2" charset="-122"/>
            </a:endParaRPr>
          </a:p>
        </p:txBody>
      </p:sp>
      <p:sp>
        <p:nvSpPr>
          <p:cNvPr id="221290" name="Text Box 106"/>
          <p:cNvSpPr txBox="1">
            <a:spLocks noChangeArrowheads="1"/>
          </p:cNvSpPr>
          <p:nvPr/>
        </p:nvSpPr>
        <p:spPr bwMode="auto">
          <a:xfrm>
            <a:off x="3908615" y="2020778"/>
            <a:ext cx="30492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表示序号为 </a:t>
            </a:r>
            <a:r>
              <a:rPr kumimoji="1" lang="en-US" altLang="zh-CN" sz="2000" b="1">
                <a:solidFill>
                  <a:srgbClr val="000099"/>
                </a:solidFill>
                <a:latin typeface="+mn-lt"/>
                <a:ea typeface="黑体" panose="02010609060101010101" pitchFamily="2" charset="-122"/>
              </a:rPr>
              <a:t>x </a:t>
            </a:r>
            <a:r>
              <a:rPr kumimoji="1" lang="zh-CN" altLang="en-US" sz="2000" b="1">
                <a:solidFill>
                  <a:srgbClr val="000099"/>
                </a:solidFill>
                <a:latin typeface="+mn-lt"/>
                <a:ea typeface="黑体" panose="02010609060101010101" pitchFamily="2" charset="-122"/>
              </a:rPr>
              <a:t>的数据字节</a:t>
            </a:r>
            <a:endParaRPr kumimoji="1" lang="zh-CN" altLang="en-US" sz="2000" b="1">
              <a:solidFill>
                <a:srgbClr val="000099"/>
              </a:solidFill>
              <a:latin typeface="+mn-lt"/>
              <a:ea typeface="黑体" panose="02010609060101010101" pitchFamily="2" charset="-122"/>
            </a:endParaRPr>
          </a:p>
        </p:txBody>
      </p:sp>
      <p:sp>
        <p:nvSpPr>
          <p:cNvPr id="221292" name="AutoShape 108"/>
          <p:cNvSpPr>
            <a:spLocks noChangeArrowheads="1"/>
          </p:cNvSpPr>
          <p:nvPr/>
        </p:nvSpPr>
        <p:spPr bwMode="auto">
          <a:xfrm rot="-5400000">
            <a:off x="4694568" y="2209462"/>
            <a:ext cx="360363" cy="6554126"/>
          </a:xfrm>
          <a:prstGeom prst="can">
            <a:avLst>
              <a:gd name="adj" fmla="val 28603"/>
            </a:avLst>
          </a:prstGeom>
          <a:gradFill rotWithShape="1">
            <a:gsLst>
              <a:gs pos="0">
                <a:srgbClr val="FFFF00">
                  <a:gamma/>
                  <a:shade val="57647"/>
                  <a:invGamma/>
                </a:srgbClr>
              </a:gs>
              <a:gs pos="50000">
                <a:srgbClr val="FFFF00"/>
              </a:gs>
              <a:gs pos="100000">
                <a:srgbClr val="FFFF00">
                  <a:gamma/>
                  <a:shade val="57647"/>
                  <a:invGamma/>
                </a:srgbClr>
              </a:gs>
            </a:gsLst>
            <a:lin ang="0" scaled="1"/>
          </a:gra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21293" name="Text Box 109"/>
          <p:cNvSpPr txBox="1">
            <a:spLocks noChangeArrowheads="1"/>
          </p:cNvSpPr>
          <p:nvPr/>
        </p:nvSpPr>
        <p:spPr bwMode="auto">
          <a:xfrm>
            <a:off x="4109603" y="5282531"/>
            <a:ext cx="12224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800" b="1" dirty="0">
                <a:solidFill>
                  <a:srgbClr val="000099"/>
                </a:solidFill>
                <a:latin typeface="+mn-lt"/>
                <a:ea typeface="黑体" panose="02010609060101010101" pitchFamily="2" charset="-122"/>
              </a:rPr>
              <a:t>TCP </a:t>
            </a:r>
            <a:r>
              <a:rPr kumimoji="1" lang="zh-CN" altLang="en-US" sz="2000" b="1" dirty="0">
                <a:solidFill>
                  <a:srgbClr val="000099"/>
                </a:solidFill>
                <a:latin typeface="+mn-lt"/>
                <a:ea typeface="黑体" panose="02010609060101010101" pitchFamily="2" charset="-122"/>
              </a:rPr>
              <a:t>连接</a:t>
            </a:r>
            <a:endParaRPr kumimoji="1" lang="zh-CN" altLang="en-US" sz="1800" b="1" dirty="0">
              <a:solidFill>
                <a:srgbClr val="000099"/>
              </a:solidFill>
              <a:latin typeface="+mn-lt"/>
              <a:ea typeface="黑体" panose="02010609060101010101" pitchFamily="2" charset="-122"/>
            </a:endParaRPr>
          </a:p>
        </p:txBody>
      </p:sp>
      <p:sp>
        <p:nvSpPr>
          <p:cNvPr id="221294" name="Freeform 110"/>
          <p:cNvSpPr/>
          <p:nvPr/>
        </p:nvSpPr>
        <p:spPr bwMode="auto">
          <a:xfrm>
            <a:off x="1451505" y="4585619"/>
            <a:ext cx="216694" cy="892175"/>
          </a:xfrm>
          <a:custGeom>
            <a:avLst/>
            <a:gdLst>
              <a:gd name="T0" fmla="*/ 0 w 108"/>
              <a:gd name="T1" fmla="*/ 0 h 590"/>
              <a:gd name="T2" fmla="*/ 0 w 108"/>
              <a:gd name="T3" fmla="*/ 590 h 590"/>
              <a:gd name="T4" fmla="*/ 108 w 108"/>
              <a:gd name="T5" fmla="*/ 587 h 590"/>
            </a:gdLst>
            <a:ahLst/>
            <a:cxnLst>
              <a:cxn ang="0">
                <a:pos x="T0" y="T1"/>
              </a:cxn>
              <a:cxn ang="0">
                <a:pos x="T2" y="T3"/>
              </a:cxn>
              <a:cxn ang="0">
                <a:pos x="T4" y="T5"/>
              </a:cxn>
            </a:cxnLst>
            <a:rect l="0" t="0" r="r" b="b"/>
            <a:pathLst>
              <a:path w="108" h="590">
                <a:moveTo>
                  <a:pt x="0" y="0"/>
                </a:moveTo>
                <a:lnTo>
                  <a:pt x="0" y="590"/>
                </a:lnTo>
                <a:lnTo>
                  <a:pt x="108" y="587"/>
                </a:lnTo>
              </a:path>
            </a:pathLst>
          </a:custGeom>
          <a:noFill/>
          <a:ln w="57150" cap="flat" cmpd="sng">
            <a:solidFill>
              <a:schemeClr val="tx1"/>
            </a:solidFill>
            <a:prstDash val="solid"/>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9039" y="116632"/>
            <a:ext cx="2485736" cy="711578"/>
          </a:xfrm>
        </p:spPr>
        <p:txBody>
          <a:bodyPr/>
          <a:lstStyle/>
          <a:p>
            <a:r>
              <a:rPr lang="zh-CN" altLang="en-US" dirty="0"/>
              <a:t>面向字节流</a:t>
            </a:r>
            <a:endParaRPr lang="zh-CN" altLang="en-US" dirty="0"/>
          </a:p>
        </p:txBody>
      </p:sp>
      <p:pic>
        <p:nvPicPr>
          <p:cNvPr id="4" name="内容占位符 3"/>
          <p:cNvPicPr>
            <a:picLocks noGrp="1"/>
          </p:cNvPicPr>
          <p:nvPr>
            <p:ph idx="4294967295"/>
          </p:nvPr>
        </p:nvPicPr>
        <p:blipFill>
          <a:blip r:embed="rId1" cstate="print">
            <a:extLst>
              <a:ext uri="{28A0092B-C50C-407E-A947-70E740481C1C}">
                <a14:useLocalDpi xmlns:a14="http://schemas.microsoft.com/office/drawing/2010/main" val="0"/>
              </a:ext>
            </a:extLst>
          </a:blip>
          <a:srcRect/>
          <a:stretch>
            <a:fillRect/>
          </a:stretch>
        </p:blipFill>
        <p:spPr bwMode="auto">
          <a:xfrm>
            <a:off x="1384104" y="1025526"/>
            <a:ext cx="7429500" cy="58324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50" name="Rectangle 2"/>
          <p:cNvSpPr>
            <a:spLocks noGrp="1" noChangeArrowheads="1"/>
          </p:cNvSpPr>
          <p:nvPr>
            <p:ph type="title"/>
          </p:nvPr>
        </p:nvSpPr>
        <p:spPr/>
        <p:txBody>
          <a:bodyPr/>
          <a:lstStyle/>
          <a:p>
            <a:r>
              <a:rPr lang="en-US" altLang="zh-CN" dirty="0"/>
              <a:t>5.3.2  TCP </a:t>
            </a:r>
            <a:r>
              <a:rPr lang="zh-CN" altLang="en-US" dirty="0"/>
              <a:t>的连接 </a:t>
            </a:r>
            <a:endParaRPr lang="zh-CN" altLang="en-US" dirty="0"/>
          </a:p>
        </p:txBody>
      </p:sp>
      <p:sp>
        <p:nvSpPr>
          <p:cNvPr id="69325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en-US" dirty="0" smtClean="0"/>
              <a:t>每</a:t>
            </a:r>
            <a:r>
              <a:rPr lang="zh-CN" altLang="en-US" dirty="0"/>
              <a:t>一条 </a:t>
            </a:r>
            <a:r>
              <a:rPr lang="en-US" altLang="zh-CN" dirty="0"/>
              <a:t>TCP </a:t>
            </a:r>
            <a:r>
              <a:rPr lang="zh-CN" altLang="en-US" dirty="0"/>
              <a:t>连接</a:t>
            </a:r>
            <a:r>
              <a:rPr lang="zh-CN" altLang="en-US" dirty="0">
                <a:solidFill>
                  <a:srgbClr val="FF0000"/>
                </a:solidFill>
              </a:rPr>
              <a:t>有两个端</a:t>
            </a:r>
            <a:r>
              <a:rPr lang="zh-CN" altLang="en-US" dirty="0" smtClean="0">
                <a:solidFill>
                  <a:srgbClr val="FF0000"/>
                </a:solidFill>
              </a:rPr>
              <a:t>点</a:t>
            </a:r>
            <a:endParaRPr lang="en-US" altLang="zh-CN" dirty="0" smtClean="0">
              <a:solidFill>
                <a:srgbClr val="FF0000"/>
              </a:solidFill>
            </a:endParaRPr>
          </a:p>
          <a:p>
            <a:endParaRPr lang="zh-CN" altLang="en-US" dirty="0">
              <a:solidFill>
                <a:srgbClr val="FF0000"/>
              </a:solidFill>
            </a:endParaRPr>
          </a:p>
          <a:p>
            <a:r>
              <a:rPr lang="en-US" altLang="zh-CN" dirty="0"/>
              <a:t>TCP </a:t>
            </a:r>
            <a:r>
              <a:rPr lang="zh-CN" altLang="en-US" dirty="0"/>
              <a:t>连接的端点不是主机，不是主机的</a:t>
            </a:r>
            <a:r>
              <a:rPr lang="en-US" altLang="zh-CN" dirty="0"/>
              <a:t>IP </a:t>
            </a:r>
            <a:r>
              <a:rPr lang="zh-CN" altLang="en-US" dirty="0"/>
              <a:t>地址，不是应用进程，也不是运输层的协议端口</a:t>
            </a:r>
            <a:r>
              <a:rPr lang="zh-CN" altLang="en-US" dirty="0" smtClean="0"/>
              <a:t>。</a:t>
            </a:r>
            <a:endParaRPr lang="en-US" altLang="zh-CN" dirty="0" smtClean="0"/>
          </a:p>
          <a:p>
            <a:pPr>
              <a:buNone/>
            </a:pPr>
            <a:r>
              <a:rPr lang="en-US" altLang="zh-CN" dirty="0" smtClean="0">
                <a:solidFill>
                  <a:srgbClr val="0000FF"/>
                </a:solidFill>
              </a:rPr>
              <a:t>    TCP </a:t>
            </a:r>
            <a:r>
              <a:rPr lang="zh-CN" altLang="en-US" dirty="0">
                <a:solidFill>
                  <a:srgbClr val="0000FF"/>
                </a:solidFill>
              </a:rPr>
              <a:t>连接的端点叫做套接</a:t>
            </a:r>
            <a:r>
              <a:rPr lang="zh-CN" altLang="en-US" dirty="0" smtClean="0">
                <a:solidFill>
                  <a:srgbClr val="0000FF"/>
                </a:solidFill>
              </a:rPr>
              <a:t>字 </a:t>
            </a:r>
            <a:r>
              <a:rPr lang="en-US" altLang="zh-CN" dirty="0" smtClean="0">
                <a:solidFill>
                  <a:srgbClr val="0000FF"/>
                </a:solidFill>
              </a:rPr>
              <a:t>(</a:t>
            </a:r>
            <a:r>
              <a:rPr lang="en-US" altLang="zh-CN" dirty="0">
                <a:solidFill>
                  <a:srgbClr val="0000FF"/>
                </a:solidFill>
              </a:rPr>
              <a:t>socket</a:t>
            </a:r>
            <a:r>
              <a:rPr lang="en-US" altLang="zh-CN" dirty="0" smtClean="0">
                <a:solidFill>
                  <a:srgbClr val="0000FF"/>
                </a:solidFill>
              </a:rPr>
              <a:t>) </a:t>
            </a:r>
            <a:r>
              <a:rPr lang="zh-CN" altLang="en-US" dirty="0" smtClean="0">
                <a:solidFill>
                  <a:srgbClr val="0000FF"/>
                </a:solidFill>
              </a:rPr>
              <a:t>或</a:t>
            </a:r>
            <a:r>
              <a:rPr lang="zh-CN" altLang="en-US" dirty="0">
                <a:solidFill>
                  <a:srgbClr val="0000FF"/>
                </a:solidFill>
              </a:rPr>
              <a:t>插口。</a:t>
            </a:r>
            <a:endParaRPr lang="zh-CN" altLang="en-US" dirty="0">
              <a:solidFill>
                <a:srgbClr val="0000FF"/>
              </a:solidFill>
            </a:endParaRPr>
          </a:p>
          <a:p>
            <a:endParaRPr lang="en-US" altLang="zh-CN" dirty="0" smtClean="0">
              <a:solidFill>
                <a:srgbClr val="C00000"/>
              </a:solidFill>
            </a:endParaRPr>
          </a:p>
          <a:p>
            <a:r>
              <a:rPr lang="zh-CN" altLang="en-US" dirty="0" smtClean="0">
                <a:solidFill>
                  <a:srgbClr val="C00000"/>
                </a:solidFill>
              </a:rPr>
              <a:t>端</a:t>
            </a:r>
            <a:r>
              <a:rPr lang="zh-CN" altLang="en-US" dirty="0">
                <a:solidFill>
                  <a:srgbClr val="C00000"/>
                </a:solidFill>
              </a:rPr>
              <a:t>口号拼接</a:t>
            </a:r>
            <a:r>
              <a:rPr lang="zh-CN" altLang="en-US" dirty="0" smtClean="0">
                <a:solidFill>
                  <a:srgbClr val="C00000"/>
                </a:solidFill>
              </a:rPr>
              <a:t>到 </a:t>
            </a:r>
            <a:r>
              <a:rPr lang="en-US" altLang="zh-CN" dirty="0" smtClean="0">
                <a:solidFill>
                  <a:srgbClr val="C00000"/>
                </a:solidFill>
              </a:rPr>
              <a:t>(</a:t>
            </a:r>
            <a:r>
              <a:rPr lang="en-US" altLang="zh-CN" dirty="0" err="1">
                <a:solidFill>
                  <a:srgbClr val="C00000"/>
                </a:solidFill>
              </a:rPr>
              <a:t>contatenated</a:t>
            </a:r>
            <a:r>
              <a:rPr lang="en-US" altLang="zh-CN" dirty="0">
                <a:solidFill>
                  <a:srgbClr val="C00000"/>
                </a:solidFill>
              </a:rPr>
              <a:t> with) IP </a:t>
            </a:r>
            <a:r>
              <a:rPr lang="zh-CN" altLang="en-US" dirty="0">
                <a:solidFill>
                  <a:srgbClr val="C00000"/>
                </a:solidFill>
              </a:rPr>
              <a:t>地址即构成了套接字。</a:t>
            </a:r>
            <a:r>
              <a:rPr lang="zh-CN" altLang="en-US" dirty="0"/>
              <a:t>   </a:t>
            </a:r>
            <a:endParaRPr lang="zh-CN" alt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4" name="Rectangle 2"/>
          <p:cNvSpPr>
            <a:spLocks noGrp="1" noChangeArrowheads="1"/>
          </p:cNvSpPr>
          <p:nvPr>
            <p:ph type="title"/>
          </p:nvPr>
        </p:nvSpPr>
        <p:spPr/>
        <p:txBody>
          <a:bodyPr/>
          <a:lstStyle/>
          <a:p>
            <a:pPr algn="ctr"/>
            <a:r>
              <a:rPr lang="zh-CN" altLang="en-US"/>
              <a:t>套接字 </a:t>
            </a:r>
            <a:r>
              <a:rPr lang="en-US" altLang="zh-CN"/>
              <a:t>(socket)</a:t>
            </a:r>
            <a:endParaRPr lang="en-US" altLang="zh-CN"/>
          </a:p>
        </p:txBody>
      </p:sp>
      <p:sp>
        <p:nvSpPr>
          <p:cNvPr id="694277" name="Rectangle 5"/>
          <p:cNvSpPr>
            <a:spLocks noChangeArrowheads="1"/>
          </p:cNvSpPr>
          <p:nvPr/>
        </p:nvSpPr>
        <p:spPr bwMode="auto">
          <a:xfrm>
            <a:off x="632520" y="4005064"/>
            <a:ext cx="9001000" cy="1295400"/>
          </a:xfrm>
          <a:prstGeom prst="rect">
            <a:avLst/>
          </a:prstGeom>
          <a:solidFill>
            <a:srgbClr val="FFFF66"/>
          </a:solidFill>
          <a:ln w="38100" cmpd="dbl">
            <a:solidFill>
              <a:schemeClr val="tx1"/>
            </a:solidFill>
            <a:miter lim="800000"/>
          </a:ln>
          <a:effectLst/>
        </p:spPr>
        <p:txBody>
          <a:bodyPr wrap="none" anchor="ctr"/>
          <a:lstStyle/>
          <a:p>
            <a:pPr>
              <a:lnSpc>
                <a:spcPct val="110000"/>
              </a:lnSpc>
            </a:pPr>
            <a:r>
              <a:rPr lang="en-US" altLang="zh-CN" sz="3200" b="1" dirty="0">
                <a:latin typeface="+mn-lt"/>
                <a:ea typeface="黑体" panose="02010609060101010101" pitchFamily="2" charset="-122"/>
              </a:rPr>
              <a:t>TCP </a:t>
            </a:r>
            <a:r>
              <a:rPr lang="zh-CN" altLang="en-US" sz="3200" b="1" dirty="0">
                <a:latin typeface="+mn-lt"/>
                <a:ea typeface="黑体" panose="02010609060101010101" pitchFamily="2" charset="-122"/>
              </a:rPr>
              <a:t>连接 </a:t>
            </a:r>
            <a:r>
              <a:rPr lang="en-US" altLang="zh-CN" sz="3200" b="1" dirty="0">
                <a:latin typeface="+mn-lt"/>
                <a:ea typeface="黑体" panose="02010609060101010101" pitchFamily="2" charset="-122"/>
              </a:rPr>
              <a:t>::= {socket1, socket2} </a:t>
            </a:r>
            <a:endParaRPr lang="en-US" altLang="zh-CN" sz="3200" b="1" dirty="0">
              <a:latin typeface="+mn-lt"/>
              <a:ea typeface="黑体" panose="02010609060101010101" pitchFamily="2" charset="-122"/>
            </a:endParaRPr>
          </a:p>
          <a:p>
            <a:pPr>
              <a:lnSpc>
                <a:spcPct val="110000"/>
              </a:lnSpc>
            </a:pPr>
            <a:r>
              <a:rPr lang="en-US" altLang="zh-CN" sz="3200" b="1" dirty="0">
                <a:latin typeface="+mn-lt"/>
                <a:ea typeface="黑体" panose="02010609060101010101" pitchFamily="2" charset="-122"/>
              </a:rPr>
              <a:t>             </a:t>
            </a:r>
            <a:r>
              <a:rPr lang="en-US" altLang="zh-CN" sz="3200" b="1" dirty="0" smtClean="0">
                <a:latin typeface="+mn-lt"/>
                <a:ea typeface="黑体" panose="02010609060101010101" pitchFamily="2" charset="-122"/>
              </a:rPr>
              <a:t>	  = </a:t>
            </a:r>
            <a:r>
              <a:rPr lang="en-US" altLang="zh-CN" sz="3200" b="1" dirty="0">
                <a:latin typeface="+mn-lt"/>
                <a:ea typeface="黑体" panose="02010609060101010101" pitchFamily="2" charset="-122"/>
              </a:rPr>
              <a:t>{(IP1: port1</a:t>
            </a:r>
            <a:r>
              <a:rPr lang="en-US" altLang="zh-CN" sz="3200" b="1" dirty="0" smtClean="0">
                <a:latin typeface="+mn-lt"/>
                <a:ea typeface="黑体" panose="02010609060101010101" pitchFamily="2" charset="-122"/>
              </a:rPr>
              <a:t>)</a:t>
            </a:r>
            <a:r>
              <a:rPr lang="zh-CN" altLang="en-US" sz="3200" b="1" dirty="0" smtClean="0">
                <a:latin typeface="+mn-lt"/>
                <a:ea typeface="黑体" panose="02010609060101010101" pitchFamily="2" charset="-122"/>
              </a:rPr>
              <a:t>，</a:t>
            </a:r>
            <a:r>
              <a:rPr lang="en-US" altLang="zh-CN" sz="3200" b="1" dirty="0" smtClean="0">
                <a:latin typeface="+mn-lt"/>
                <a:ea typeface="黑体" panose="02010609060101010101" pitchFamily="2" charset="-122"/>
              </a:rPr>
              <a:t>(</a:t>
            </a:r>
            <a:r>
              <a:rPr lang="en-US" altLang="zh-CN" sz="3200" b="1" dirty="0">
                <a:latin typeface="+mn-lt"/>
                <a:ea typeface="黑体" panose="02010609060101010101" pitchFamily="2" charset="-122"/>
              </a:rPr>
              <a:t>IP2: port2)}     (5-2)</a:t>
            </a:r>
            <a:endParaRPr lang="en-US" altLang="zh-CN" sz="3200" b="1" dirty="0">
              <a:latin typeface="+mn-lt"/>
              <a:ea typeface="黑体" panose="02010609060101010101" pitchFamily="2" charset="-122"/>
            </a:endParaRPr>
          </a:p>
        </p:txBody>
      </p:sp>
      <p:sp>
        <p:nvSpPr>
          <p:cNvPr id="694276" name="Rectangle 4"/>
          <p:cNvSpPr>
            <a:spLocks noChangeArrowheads="1"/>
          </p:cNvSpPr>
          <p:nvPr/>
        </p:nvSpPr>
        <p:spPr bwMode="auto">
          <a:xfrm>
            <a:off x="642645" y="1629569"/>
            <a:ext cx="9001000" cy="719137"/>
          </a:xfrm>
          <a:prstGeom prst="rect">
            <a:avLst/>
          </a:prstGeom>
          <a:solidFill>
            <a:srgbClr val="FFFF66"/>
          </a:solidFill>
          <a:ln w="38100" cmpd="dbl">
            <a:solidFill>
              <a:schemeClr val="tx1"/>
            </a:solidFill>
            <a:miter lim="800000"/>
          </a:ln>
          <a:effectLst/>
        </p:spPr>
        <p:txBody>
          <a:bodyPr wrap="none" anchor="ctr"/>
          <a:lstStyle/>
          <a:p>
            <a:r>
              <a:rPr lang="zh-CN" altLang="en-US" sz="3200" b="1" dirty="0">
                <a:latin typeface="+mn-lt"/>
                <a:ea typeface="黑体" panose="02010609060101010101" pitchFamily="2" charset="-122"/>
              </a:rPr>
              <a:t>套接字 </a:t>
            </a:r>
            <a:r>
              <a:rPr lang="en-US" altLang="zh-CN" sz="3200" b="1" dirty="0">
                <a:latin typeface="+mn-lt"/>
                <a:ea typeface="黑体" panose="02010609060101010101" pitchFamily="2" charset="-122"/>
              </a:rPr>
              <a:t>socket = (IP</a:t>
            </a:r>
            <a:r>
              <a:rPr lang="zh-CN" altLang="en-US" sz="3200" b="1" dirty="0" smtClean="0">
                <a:latin typeface="+mn-lt"/>
                <a:ea typeface="黑体" panose="02010609060101010101" pitchFamily="2" charset="-122"/>
              </a:rPr>
              <a:t>地址 </a:t>
            </a:r>
            <a:r>
              <a:rPr lang="en-US" altLang="zh-CN" sz="3200" b="1" dirty="0" smtClean="0">
                <a:latin typeface="+mn-lt"/>
                <a:ea typeface="黑体" panose="02010609060101010101" pitchFamily="2" charset="-122"/>
              </a:rPr>
              <a:t>: </a:t>
            </a:r>
            <a:r>
              <a:rPr lang="zh-CN" altLang="en-US" sz="3200" b="1" dirty="0">
                <a:latin typeface="+mn-lt"/>
                <a:ea typeface="黑体" panose="02010609060101010101" pitchFamily="2" charset="-122"/>
              </a:rPr>
              <a:t>端口号</a:t>
            </a:r>
            <a:r>
              <a:rPr lang="en-US" altLang="zh-CN" sz="3200" b="1" dirty="0">
                <a:latin typeface="+mn-lt"/>
                <a:ea typeface="黑体" panose="02010609060101010101" pitchFamily="2" charset="-122"/>
              </a:rPr>
              <a:t>)      </a:t>
            </a:r>
            <a:r>
              <a:rPr lang="en-US" altLang="zh-CN" sz="3200" b="1" dirty="0" smtClean="0">
                <a:latin typeface="+mn-lt"/>
                <a:ea typeface="黑体" panose="02010609060101010101" pitchFamily="2" charset="-122"/>
              </a:rPr>
              <a:t>         (</a:t>
            </a:r>
            <a:r>
              <a:rPr lang="en-US" altLang="zh-CN" sz="3200" b="1" dirty="0">
                <a:latin typeface="+mn-lt"/>
                <a:ea typeface="黑体" panose="02010609060101010101" pitchFamily="2" charset="-122"/>
              </a:rPr>
              <a:t>5-1</a:t>
            </a:r>
            <a:r>
              <a:rPr lang="en-US" altLang="zh-CN" sz="3200" b="1" dirty="0" smtClean="0">
                <a:latin typeface="+mn-lt"/>
                <a:ea typeface="黑体" panose="02010609060101010101" pitchFamily="2" charset="-122"/>
              </a:rPr>
              <a:t>)</a:t>
            </a:r>
            <a:endParaRPr lang="en-US" altLang="zh-CN" sz="3200" b="1" dirty="0">
              <a:latin typeface="+mn-lt"/>
              <a:ea typeface="黑体" panose="02010609060101010101" pitchFamily="2" charset="-122"/>
            </a:endParaRPr>
          </a:p>
        </p:txBody>
      </p:sp>
      <p:sp>
        <p:nvSpPr>
          <p:cNvPr id="3" name="矩形 2"/>
          <p:cNvSpPr/>
          <p:nvPr/>
        </p:nvSpPr>
        <p:spPr>
          <a:xfrm>
            <a:off x="642646" y="2783830"/>
            <a:ext cx="8774850" cy="1077218"/>
          </a:xfrm>
          <a:prstGeom prst="rect">
            <a:avLst/>
          </a:prstGeom>
        </p:spPr>
        <p:txBody>
          <a:bodyPr wrap="square">
            <a:spAutoFit/>
          </a:bodyPr>
          <a:lstStyle/>
          <a:p>
            <a:pPr>
              <a:spcBef>
                <a:spcPct val="40000"/>
              </a:spcBef>
              <a:spcAft>
                <a:spcPct val="50000"/>
              </a:spcAft>
            </a:pPr>
            <a:r>
              <a:rPr lang="zh-CN" altLang="en-US" sz="3200" b="1" dirty="0">
                <a:latin typeface="+mn-lt"/>
                <a:ea typeface="黑体" panose="02010609060101010101" pitchFamily="2" charset="-122"/>
              </a:rPr>
              <a:t>每一条 </a:t>
            </a:r>
            <a:r>
              <a:rPr lang="en-US" altLang="zh-CN" sz="3200" b="1" dirty="0">
                <a:latin typeface="+mn-lt"/>
                <a:ea typeface="黑体" panose="02010609060101010101" pitchFamily="2" charset="-122"/>
              </a:rPr>
              <a:t>TCP </a:t>
            </a:r>
            <a:r>
              <a:rPr lang="zh-CN" altLang="en-US" sz="3200" b="1" dirty="0">
                <a:latin typeface="+mn-lt"/>
                <a:ea typeface="黑体" panose="02010609060101010101" pitchFamily="2" charset="-122"/>
              </a:rPr>
              <a:t>连接</a:t>
            </a:r>
            <a:r>
              <a:rPr lang="zh-CN" altLang="en-US" sz="3200" b="1" dirty="0">
                <a:solidFill>
                  <a:srgbClr val="FF0000"/>
                </a:solidFill>
                <a:latin typeface="+mn-lt"/>
                <a:ea typeface="黑体" panose="02010609060101010101" pitchFamily="2" charset="-122"/>
              </a:rPr>
              <a:t>唯一</a:t>
            </a:r>
            <a:r>
              <a:rPr lang="zh-CN" altLang="en-US" sz="3200" b="1" dirty="0">
                <a:latin typeface="+mn-lt"/>
                <a:ea typeface="黑体" panose="02010609060101010101" pitchFamily="2" charset="-122"/>
              </a:rPr>
              <a:t>地被通信两端的</a:t>
            </a:r>
            <a:r>
              <a:rPr lang="zh-CN" altLang="en-US" sz="3200" b="1" dirty="0">
                <a:solidFill>
                  <a:srgbClr val="FF0000"/>
                </a:solidFill>
                <a:latin typeface="+mn-lt"/>
                <a:ea typeface="黑体" panose="02010609060101010101" pitchFamily="2" charset="-122"/>
              </a:rPr>
              <a:t>两个端点</a:t>
            </a:r>
            <a:r>
              <a:rPr lang="zh-CN" altLang="en-US" sz="3200" b="1" dirty="0">
                <a:latin typeface="+mn-lt"/>
                <a:ea typeface="黑体" panose="02010609060101010101" pitchFamily="2" charset="-122"/>
              </a:rPr>
              <a:t>（即两个套接字）所确定。即：</a:t>
            </a:r>
            <a:endParaRPr lang="zh-CN" altLang="en-US" sz="32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TCP</a:t>
            </a:r>
            <a:r>
              <a:rPr lang="zh-CN" altLang="zh-CN" dirty="0"/>
              <a:t>报文的首部格式</a:t>
            </a:r>
            <a:r>
              <a:rPr lang="en-US" altLang="zh-CN" dirty="0"/>
              <a:t>1</a:t>
            </a:r>
            <a:endParaRPr lang="zh-CN" altLang="zh-CN" dirty="0"/>
          </a:p>
        </p:txBody>
      </p:sp>
      <p:sp>
        <p:nvSpPr>
          <p:cNvPr id="3" name="内容占位符 2"/>
          <p:cNvSpPr>
            <a:spLocks noGrp="1"/>
          </p:cNvSpPr>
          <p:nvPr>
            <p:ph type="body" sz="quarter" idx="10"/>
          </p:nvPr>
        </p:nvSpPr>
        <p:spPr/>
        <p:txBody>
          <a:bodyPr/>
          <a:lstStyle/>
          <a:p>
            <a:r>
              <a:rPr lang="en-US" altLang="zh-CN" dirty="0"/>
              <a:t>TCP</a:t>
            </a:r>
            <a:r>
              <a:rPr lang="zh-CN" altLang="zh-CN" dirty="0"/>
              <a:t>协议是能够实现数据分段传输、可靠传输、流量控制、网络拥塞避免等功能，因此</a:t>
            </a:r>
            <a:r>
              <a:rPr lang="en-US" altLang="zh-CN" dirty="0"/>
              <a:t>TCP</a:t>
            </a:r>
            <a:r>
              <a:rPr lang="zh-CN" altLang="zh-CN" dirty="0"/>
              <a:t>报文的首部要比</a:t>
            </a:r>
            <a:r>
              <a:rPr lang="en-US" altLang="zh-CN" dirty="0"/>
              <a:t>UDP</a:t>
            </a:r>
            <a:r>
              <a:rPr lang="zh-CN" altLang="zh-CN" dirty="0"/>
              <a:t>报文首部字段要多，并且首部长度不固定。</a:t>
            </a:r>
            <a:endParaRPr lang="zh-CN"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053164" y="13455"/>
            <a:ext cx="7839871" cy="6858000"/>
          </a:xfrm>
          <a:prstGeom prst="rect">
            <a:avLst/>
          </a:prstGeom>
          <a:noFill/>
          <a:ln>
            <a:noFill/>
          </a:ln>
        </p:spPr>
      </p:pic>
      <p:sp>
        <p:nvSpPr>
          <p:cNvPr id="5" name="标题 1"/>
          <p:cNvSpPr>
            <a:spLocks noGrp="1"/>
          </p:cNvSpPr>
          <p:nvPr>
            <p:ph type="title"/>
          </p:nvPr>
        </p:nvSpPr>
        <p:spPr>
          <a:xfrm>
            <a:off x="96960" y="116632"/>
            <a:ext cx="6611235" cy="711578"/>
          </a:xfrm>
        </p:spPr>
        <p:txBody>
          <a:bodyPr>
            <a:normAutofit/>
          </a:bodyPr>
          <a:lstStyle/>
          <a:p>
            <a:r>
              <a:rPr lang="zh-CN" altLang="en-US" dirty="0"/>
              <a:t>传输层首部</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0576" y="134573"/>
            <a:ext cx="7278768" cy="711578"/>
          </a:xfrm>
        </p:spPr>
        <p:txBody>
          <a:bodyPr>
            <a:normAutofit fontScale="90000"/>
          </a:bodyPr>
          <a:lstStyle/>
          <a:p>
            <a:r>
              <a:rPr lang="zh-CN" altLang="zh-CN" dirty="0" smtClean="0"/>
              <a:t>传</a:t>
            </a:r>
            <a:r>
              <a:rPr lang="zh-CN" altLang="zh-CN" dirty="0"/>
              <a:t>输层协议和应用层协议之间的关系</a:t>
            </a:r>
            <a:r>
              <a:rPr lang="en-US" altLang="zh-CN" dirty="0"/>
              <a:t>1</a:t>
            </a:r>
            <a:endParaRPr lang="zh-CN" altLang="en-US" dirty="0"/>
          </a:p>
        </p:txBody>
      </p:sp>
      <p:sp>
        <p:nvSpPr>
          <p:cNvPr id="3" name="内容占位符 2"/>
          <p:cNvSpPr>
            <a:spLocks noGrp="1"/>
          </p:cNvSpPr>
          <p:nvPr>
            <p:ph type="body" sz="quarter" idx="10"/>
          </p:nvPr>
        </p:nvSpPr>
        <p:spPr/>
        <p:txBody>
          <a:bodyPr/>
          <a:lstStyle/>
          <a:p>
            <a:r>
              <a:rPr lang="zh-CN" altLang="zh-CN" dirty="0"/>
              <a:t>应用层协议很多，传输层就两个协议，如何使用传输层两个协议标识应用层协议呢？</a:t>
            </a:r>
            <a:endParaRPr lang="zh-CN" altLang="zh-CN" dirty="0"/>
          </a:p>
          <a:p>
            <a:r>
              <a:rPr lang="zh-CN" altLang="zh-CN" dirty="0"/>
              <a:t>传输层协议加一个端口号来标识一个应用层协议，展示了传输层协议和应用层协议之间的关系。</a:t>
            </a:r>
            <a:endParaRPr lang="zh-CN" altLang="zh-CN" dirty="0"/>
          </a:p>
          <a:p>
            <a:endParaRPr lang="zh-CN" altLang="en-US" dirty="0"/>
          </a:p>
        </p:txBody>
      </p:sp>
      <p:pic>
        <p:nvPicPr>
          <p:cNvPr id="4" name="图片 3"/>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501117" y="4149080"/>
            <a:ext cx="7767281" cy="1728738"/>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TCP</a:t>
            </a:r>
            <a:r>
              <a:rPr lang="zh-CN" altLang="zh-CN" dirty="0"/>
              <a:t>报文的首部格式</a:t>
            </a:r>
            <a:r>
              <a:rPr lang="en-US" altLang="zh-CN" dirty="0"/>
              <a:t>2</a:t>
            </a:r>
            <a:endParaRPr lang="zh-CN" altLang="en-US" dirty="0"/>
          </a:p>
        </p:txBody>
      </p:sp>
      <p:pic>
        <p:nvPicPr>
          <p:cNvPr id="4" name="内容占位符 3"/>
          <p:cNvPicPr>
            <a:picLocks noGrp="1"/>
          </p:cNvPicPr>
          <p:nvPr>
            <p:ph idx="4294967295"/>
          </p:nvPr>
        </p:nvPicPr>
        <p:blipFill>
          <a:blip r:embed="rId1" cstate="print">
            <a:extLst>
              <a:ext uri="{28A0092B-C50C-407E-A947-70E740481C1C}">
                <a14:useLocalDpi xmlns:a14="http://schemas.microsoft.com/office/drawing/2010/main" val="0"/>
              </a:ext>
            </a:extLst>
          </a:blip>
          <a:srcRect/>
          <a:stretch>
            <a:fillRect/>
          </a:stretch>
        </p:blipFill>
        <p:spPr bwMode="auto">
          <a:xfrm>
            <a:off x="1501117" y="980728"/>
            <a:ext cx="7546875" cy="5472608"/>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TCP</a:t>
            </a:r>
            <a:r>
              <a:rPr lang="zh-CN" altLang="zh-CN" dirty="0"/>
              <a:t>报文的首部格式</a:t>
            </a:r>
            <a:r>
              <a:rPr lang="en-US" altLang="zh-CN" dirty="0"/>
              <a:t>3</a:t>
            </a:r>
            <a:endParaRPr lang="zh-CN" altLang="en-US" dirty="0"/>
          </a:p>
        </p:txBody>
      </p:sp>
      <p:sp>
        <p:nvSpPr>
          <p:cNvPr id="3" name="内容占位符 2"/>
          <p:cNvSpPr>
            <a:spLocks noGrp="1"/>
          </p:cNvSpPr>
          <p:nvPr>
            <p:ph type="body" sz="quarter" idx="10"/>
          </p:nvPr>
        </p:nvSpPr>
        <p:spPr/>
        <p:txBody>
          <a:bodyPr/>
          <a:lstStyle/>
          <a:p>
            <a:pPr>
              <a:buNone/>
            </a:pPr>
            <a:r>
              <a:rPr lang="zh-CN" altLang="zh-CN" dirty="0"/>
              <a:t>（</a:t>
            </a:r>
            <a:r>
              <a:rPr lang="en-US" altLang="zh-CN" dirty="0"/>
              <a:t>1</a:t>
            </a:r>
            <a:r>
              <a:rPr lang="zh-CN" altLang="zh-CN" dirty="0"/>
              <a:t>）源端口和目的端口各占</a:t>
            </a:r>
            <a:r>
              <a:rPr lang="en-US" altLang="zh-CN" dirty="0"/>
              <a:t>2</a:t>
            </a:r>
            <a:r>
              <a:rPr lang="zh-CN" altLang="zh-CN" dirty="0"/>
              <a:t>个字节，分别写入源端口号和目的端口号</a:t>
            </a:r>
            <a:r>
              <a:rPr lang="zh-CN" altLang="zh-CN" dirty="0" smtClean="0"/>
              <a:t>。</a:t>
            </a:r>
            <a:endParaRPr lang="zh-CN" altLang="zh-CN" dirty="0"/>
          </a:p>
          <a:p>
            <a:pPr>
              <a:buNone/>
            </a:pPr>
            <a:r>
              <a:rPr lang="zh-CN" altLang="zh-CN" dirty="0"/>
              <a:t>（</a:t>
            </a:r>
            <a:r>
              <a:rPr lang="en-US" altLang="zh-CN" dirty="0"/>
              <a:t>2</a:t>
            </a:r>
            <a:r>
              <a:rPr lang="zh-CN" altLang="zh-CN" dirty="0"/>
              <a:t>）序号占</a:t>
            </a:r>
            <a:r>
              <a:rPr lang="en-US" altLang="zh-CN" dirty="0"/>
              <a:t>4</a:t>
            </a:r>
            <a:r>
              <a:rPr lang="zh-CN" altLang="zh-CN" dirty="0"/>
              <a:t>字节</a:t>
            </a:r>
            <a:r>
              <a:rPr lang="zh-CN" altLang="zh-CN" dirty="0" smtClean="0"/>
              <a:t>。</a:t>
            </a:r>
            <a:endParaRPr lang="en-US" altLang="zh-CN" dirty="0" smtClean="0"/>
          </a:p>
          <a:p>
            <a:pPr lvl="1"/>
            <a:r>
              <a:rPr lang="zh-CN" altLang="zh-CN" dirty="0" smtClean="0"/>
              <a:t>序</a:t>
            </a:r>
            <a:r>
              <a:rPr lang="zh-CN" altLang="zh-CN" dirty="0"/>
              <a:t>号范围是</a:t>
            </a:r>
            <a:r>
              <a:rPr lang="en-US" altLang="zh-CN" dirty="0"/>
              <a:t>[0</a:t>
            </a:r>
            <a:r>
              <a:rPr lang="zh-CN" altLang="zh-CN" dirty="0"/>
              <a:t>，</a:t>
            </a:r>
            <a:r>
              <a:rPr lang="en-US" altLang="zh-CN" dirty="0"/>
              <a:t>2</a:t>
            </a:r>
            <a:r>
              <a:rPr lang="en-US" altLang="zh-CN" baseline="30000" dirty="0"/>
              <a:t>32</a:t>
            </a:r>
            <a:r>
              <a:rPr lang="en-US" altLang="zh-CN" dirty="0"/>
              <a:t>-1]</a:t>
            </a:r>
            <a:r>
              <a:rPr lang="zh-CN" altLang="zh-CN" dirty="0"/>
              <a:t>，共</a:t>
            </a:r>
            <a:r>
              <a:rPr lang="en-US" altLang="zh-CN" dirty="0"/>
              <a:t>2</a:t>
            </a:r>
            <a:r>
              <a:rPr lang="en-US" altLang="zh-CN" baseline="30000" dirty="0"/>
              <a:t>32</a:t>
            </a:r>
            <a:r>
              <a:rPr lang="zh-CN" altLang="zh-CN" dirty="0"/>
              <a:t>（即</a:t>
            </a:r>
            <a:r>
              <a:rPr lang="en-US" altLang="zh-CN" dirty="0"/>
              <a:t>4 294 967 296</a:t>
            </a:r>
            <a:r>
              <a:rPr lang="zh-CN" altLang="zh-CN" dirty="0"/>
              <a:t>）个序号</a:t>
            </a:r>
            <a:r>
              <a:rPr lang="zh-CN" altLang="zh-CN" dirty="0" smtClean="0"/>
              <a:t>。</a:t>
            </a:r>
            <a:endParaRPr lang="en-US" altLang="zh-CN" dirty="0" smtClean="0"/>
          </a:p>
          <a:p>
            <a:pPr lvl="1"/>
            <a:r>
              <a:rPr lang="zh-CN" altLang="zh-CN" dirty="0" smtClean="0"/>
              <a:t>序</a:t>
            </a:r>
            <a:r>
              <a:rPr lang="zh-CN" altLang="zh-CN" dirty="0"/>
              <a:t>号增加到</a:t>
            </a:r>
            <a:r>
              <a:rPr lang="en-US" altLang="zh-CN" dirty="0"/>
              <a:t>2</a:t>
            </a:r>
            <a:r>
              <a:rPr lang="en-US" altLang="zh-CN" baseline="30000" dirty="0"/>
              <a:t>32</a:t>
            </a:r>
            <a:r>
              <a:rPr lang="en-US" altLang="zh-CN" dirty="0"/>
              <a:t>-1</a:t>
            </a:r>
            <a:r>
              <a:rPr lang="zh-CN" altLang="zh-CN" dirty="0"/>
              <a:t>后，下一个序号就又回到</a:t>
            </a:r>
            <a:r>
              <a:rPr lang="en-US" altLang="zh-CN" dirty="0"/>
              <a:t>0</a:t>
            </a:r>
            <a:r>
              <a:rPr lang="zh-CN" altLang="zh-CN" dirty="0" smtClean="0"/>
              <a:t>。</a:t>
            </a:r>
            <a:endParaRPr lang="en-US" altLang="zh-CN" dirty="0" smtClean="0"/>
          </a:p>
          <a:p>
            <a:pPr lvl="1"/>
            <a:r>
              <a:rPr lang="en-US" altLang="zh-CN" dirty="0" smtClean="0"/>
              <a:t>TCP</a:t>
            </a:r>
            <a:r>
              <a:rPr lang="zh-CN" altLang="zh-CN" dirty="0"/>
              <a:t>是面向字节流的</a:t>
            </a:r>
            <a:r>
              <a:rPr lang="zh-CN" altLang="zh-CN" dirty="0" smtClean="0"/>
              <a:t>。</a:t>
            </a:r>
            <a:endParaRPr lang="en-US" altLang="zh-CN" dirty="0" smtClean="0"/>
          </a:p>
          <a:p>
            <a:pPr lvl="1"/>
            <a:r>
              <a:rPr lang="zh-CN" altLang="zh-CN" dirty="0" smtClean="0"/>
              <a:t>在</a:t>
            </a:r>
            <a:r>
              <a:rPr lang="zh-CN" altLang="zh-CN" dirty="0"/>
              <a:t>一个</a:t>
            </a:r>
            <a:r>
              <a:rPr lang="en-US" altLang="zh-CN" dirty="0"/>
              <a:t>TCP</a:t>
            </a:r>
            <a:r>
              <a:rPr lang="zh-CN" altLang="zh-CN" dirty="0"/>
              <a:t>连接中传送的字节流中的每一个字节都按顺序编号</a:t>
            </a:r>
            <a:endParaRPr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a:t>序号</a:t>
            </a:r>
            <a:r>
              <a:rPr lang="en-US" altLang="zh-CN" dirty="0"/>
              <a:t> </a:t>
            </a:r>
            <a:r>
              <a:rPr lang="zh-CN" altLang="en-US" dirty="0"/>
              <a:t>字段的意义</a:t>
            </a:r>
            <a:endParaRPr lang="zh-CN" altLang="en-US" dirty="0"/>
          </a:p>
        </p:txBody>
      </p:sp>
      <p:pic>
        <p:nvPicPr>
          <p:cNvPr id="4" name="内容占位符 3"/>
          <p:cNvPicPr>
            <a:picLocks noGrp="1"/>
          </p:cNvPicPr>
          <p:nvPr>
            <p:ph idx="4294967295"/>
          </p:nvPr>
        </p:nvPicPr>
        <p:blipFill>
          <a:blip r:embed="rId1" cstate="print">
            <a:extLst>
              <a:ext uri="{28A0092B-C50C-407E-A947-70E740481C1C}">
                <a14:useLocalDpi xmlns:a14="http://schemas.microsoft.com/office/drawing/2010/main" val="0"/>
              </a:ext>
            </a:extLst>
          </a:blip>
          <a:srcRect/>
          <a:stretch>
            <a:fillRect/>
          </a:stretch>
        </p:blipFill>
        <p:spPr bwMode="auto">
          <a:xfrm>
            <a:off x="1910662" y="1026051"/>
            <a:ext cx="6760072" cy="56896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914" name="Text Box 82"/>
          <p:cNvSpPr txBox="1">
            <a:spLocks noChangeArrowheads="1"/>
          </p:cNvSpPr>
          <p:nvPr/>
        </p:nvSpPr>
        <p:spPr bwMode="auto">
          <a:xfrm>
            <a:off x="534737" y="5036983"/>
            <a:ext cx="902042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defRPr sz="2400" b="1">
                <a:solidFill>
                  <a:srgbClr val="000099"/>
                </a:solidFill>
                <a:latin typeface="+mn-lt"/>
                <a:ea typeface="黑体" panose="02010609060101010101" pitchFamily="2" charset="-122"/>
              </a:defRPr>
            </a:lvl1pPr>
          </a:lstStyle>
          <a:p>
            <a:r>
              <a:rPr lang="zh-CN" altLang="en-US" dirty="0"/>
              <a:t>序号字段</a:t>
            </a:r>
            <a:r>
              <a:rPr lang="en-US" altLang="zh-CN" dirty="0"/>
              <a:t>——</a:t>
            </a:r>
            <a:r>
              <a:rPr lang="zh-CN" altLang="en-US" dirty="0"/>
              <a:t>占 </a:t>
            </a:r>
            <a:r>
              <a:rPr lang="en-US" altLang="zh-CN" dirty="0"/>
              <a:t>4 </a:t>
            </a:r>
            <a:r>
              <a:rPr lang="zh-CN" altLang="en-US" dirty="0"/>
              <a:t>字节。</a:t>
            </a:r>
            <a:r>
              <a:rPr lang="en-US" altLang="zh-CN" dirty="0"/>
              <a:t>TCP </a:t>
            </a:r>
            <a:r>
              <a:rPr lang="zh-CN" altLang="en-US" dirty="0"/>
              <a:t>连接中传送的数据流中的每一个字节都编上一个序号。序号字段的值则指的是本报文段所发送的数据的第一个字节的序号。 </a:t>
            </a:r>
            <a:endParaRPr lang="zh-CN" altLang="en-US" dirty="0"/>
          </a:p>
        </p:txBody>
      </p:sp>
      <p:grpSp>
        <p:nvGrpSpPr>
          <p:cNvPr id="2" name="组合 83"/>
          <p:cNvGrpSpPr/>
          <p:nvPr/>
        </p:nvGrpSpPr>
        <p:grpSpPr>
          <a:xfrm>
            <a:off x="214869" y="78539"/>
            <a:ext cx="9852335" cy="4873626"/>
            <a:chOff x="214869" y="78539"/>
            <a:chExt cx="9852335" cy="4873626"/>
          </a:xfrm>
        </p:grpSpPr>
        <p:sp>
          <p:nvSpPr>
            <p:cNvPr id="85" name="Line 3"/>
            <p:cNvSpPr>
              <a:spLocks noChangeShapeType="1"/>
            </p:cNvSpPr>
            <p:nvPr/>
          </p:nvSpPr>
          <p:spPr bwMode="auto">
            <a:xfrm flipH="1">
              <a:off x="507233" y="815141"/>
              <a:ext cx="18917" cy="4122737"/>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86" name="Rectangle 4"/>
            <p:cNvSpPr>
              <a:spLocks noChangeArrowheads="1"/>
            </p:cNvSpPr>
            <p:nvPr/>
          </p:nvSpPr>
          <p:spPr bwMode="auto">
            <a:xfrm>
              <a:off x="277167" y="2060848"/>
              <a:ext cx="515142" cy="171675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eaLnBrk="0" hangingPunct="0">
                <a:lnSpc>
                  <a:spcPct val="90000"/>
                </a:lnSpc>
              </a:pPr>
              <a:r>
                <a:rPr kumimoji="1" lang="en-US" altLang="zh-CN" sz="2400" b="1" dirty="0" smtClean="0">
                  <a:solidFill>
                    <a:srgbClr val="000099"/>
                  </a:solidFill>
                  <a:latin typeface="+mn-lt"/>
                  <a:ea typeface="黑体" panose="02010609060101010101" pitchFamily="2" charset="-122"/>
                </a:rPr>
                <a:t>TCP</a:t>
              </a:r>
              <a:r>
                <a:rPr kumimoji="1" lang="zh-CN" altLang="en-US" sz="2400" b="1" dirty="0" smtClean="0">
                  <a:solidFill>
                    <a:srgbClr val="000099"/>
                  </a:solidFill>
                  <a:latin typeface="+mn-lt"/>
                  <a:ea typeface="黑体" panose="02010609060101010101" pitchFamily="2" charset="-122"/>
                </a:rPr>
                <a:t>首部</a:t>
              </a:r>
              <a:endParaRPr kumimoji="1" lang="zh-CN" altLang="en-US" sz="2400" b="1" dirty="0">
                <a:solidFill>
                  <a:srgbClr val="000099"/>
                </a:solidFill>
                <a:latin typeface="+mn-lt"/>
                <a:ea typeface="黑体" panose="02010609060101010101" pitchFamily="2" charset="-122"/>
              </a:endParaRPr>
            </a:p>
          </p:txBody>
        </p:sp>
        <p:sp>
          <p:nvSpPr>
            <p:cNvPr id="87" name="Line 5"/>
            <p:cNvSpPr>
              <a:spLocks noChangeShapeType="1"/>
            </p:cNvSpPr>
            <p:nvPr/>
          </p:nvSpPr>
          <p:spPr bwMode="auto">
            <a:xfrm>
              <a:off x="9494513" y="805616"/>
              <a:ext cx="0" cy="3463925"/>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88" name="Rectangle 6"/>
            <p:cNvSpPr>
              <a:spLocks noChangeArrowheads="1"/>
            </p:cNvSpPr>
            <p:nvPr/>
          </p:nvSpPr>
          <p:spPr bwMode="auto">
            <a:xfrm>
              <a:off x="9129464" y="1883527"/>
              <a:ext cx="695704" cy="119776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anose="02010609060101010101" pitchFamily="2" charset="-122"/>
                </a:rPr>
                <a:t>20</a:t>
              </a:r>
              <a:endParaRPr kumimoji="1" lang="en-US" altLang="zh-CN" sz="2000" b="1" dirty="0">
                <a:solidFill>
                  <a:srgbClr val="000099"/>
                </a:solidFill>
                <a:latin typeface="+mn-lt"/>
                <a:ea typeface="黑体" panose="02010609060101010101" pitchFamily="2" charset="-122"/>
              </a:endParaRPr>
            </a:p>
            <a:p>
              <a:pPr algn="ctr" defTabSz="762000" eaLnBrk="0" hangingPunct="0">
                <a:lnSpc>
                  <a:spcPct val="90000"/>
                </a:lnSpc>
              </a:pPr>
              <a:r>
                <a:rPr kumimoji="1" lang="zh-CN" altLang="en-US" sz="2000" b="1" dirty="0">
                  <a:solidFill>
                    <a:srgbClr val="000099"/>
                  </a:solidFill>
                  <a:latin typeface="+mn-lt"/>
                  <a:ea typeface="黑体" panose="02010609060101010101" pitchFamily="2" charset="-122"/>
                </a:rPr>
                <a:t>字节</a:t>
              </a:r>
              <a:endParaRPr kumimoji="1" lang="zh-CN" altLang="en-US" sz="2000" b="1" dirty="0">
                <a:solidFill>
                  <a:srgbClr val="000099"/>
                </a:solidFill>
                <a:latin typeface="+mn-lt"/>
                <a:ea typeface="黑体" panose="02010609060101010101" pitchFamily="2" charset="-122"/>
              </a:endParaRPr>
            </a:p>
            <a:p>
              <a:pPr algn="ctr" defTabSz="762000" eaLnBrk="0" hangingPunct="0">
                <a:lnSpc>
                  <a:spcPct val="90000"/>
                </a:lnSpc>
              </a:pPr>
              <a:r>
                <a:rPr kumimoji="1" lang="zh-CN" altLang="en-US" sz="2000" b="1" dirty="0">
                  <a:solidFill>
                    <a:srgbClr val="000099"/>
                  </a:solidFill>
                  <a:latin typeface="+mn-lt"/>
                  <a:ea typeface="黑体" panose="02010609060101010101" pitchFamily="2" charset="-122"/>
                </a:rPr>
                <a:t>固定</a:t>
              </a:r>
              <a:endParaRPr kumimoji="1" lang="zh-CN" altLang="en-US" sz="2000" b="1" dirty="0">
                <a:solidFill>
                  <a:srgbClr val="000099"/>
                </a:solidFill>
                <a:latin typeface="+mn-lt"/>
                <a:ea typeface="黑体" panose="02010609060101010101" pitchFamily="2" charset="-122"/>
              </a:endParaRPr>
            </a:p>
            <a:p>
              <a:pPr algn="ctr" defTabSz="762000" eaLnBrk="0" hangingPunct="0">
                <a:lnSpc>
                  <a:spcPct val="90000"/>
                </a:lnSpc>
              </a:pPr>
              <a:r>
                <a:rPr kumimoji="1" lang="zh-CN" altLang="en-US" sz="2000" b="1" dirty="0">
                  <a:solidFill>
                    <a:srgbClr val="000099"/>
                  </a:solidFill>
                  <a:latin typeface="+mn-lt"/>
                  <a:ea typeface="黑体" panose="02010609060101010101" pitchFamily="2" charset="-122"/>
                </a:rPr>
                <a:t>首部</a:t>
              </a:r>
              <a:endParaRPr kumimoji="1" lang="zh-CN" altLang="en-US" sz="2000" b="1" dirty="0">
                <a:solidFill>
                  <a:srgbClr val="000099"/>
                </a:solidFill>
                <a:latin typeface="+mn-lt"/>
                <a:ea typeface="黑体" panose="02010609060101010101" pitchFamily="2" charset="-122"/>
              </a:endParaRPr>
            </a:p>
          </p:txBody>
        </p:sp>
        <p:sp>
          <p:nvSpPr>
            <p:cNvPr id="89" name="Rectangle 7"/>
            <p:cNvSpPr>
              <a:spLocks noChangeArrowheads="1"/>
            </p:cNvSpPr>
            <p:nvPr/>
          </p:nvSpPr>
          <p:spPr bwMode="auto">
            <a:xfrm>
              <a:off x="795668" y="811965"/>
              <a:ext cx="8327231" cy="4133850"/>
            </a:xfrm>
            <a:prstGeom prst="rect">
              <a:avLst/>
            </a:prstGeom>
            <a:solidFill>
              <a:srgbClr val="FFFFCC"/>
            </a:soli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0" name="Line 10"/>
            <p:cNvSpPr>
              <a:spLocks noChangeShapeType="1"/>
            </p:cNvSpPr>
            <p:nvPr/>
          </p:nvSpPr>
          <p:spPr bwMode="auto">
            <a:xfrm>
              <a:off x="787069" y="1515227"/>
              <a:ext cx="834099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1" name="Line 11"/>
            <p:cNvSpPr>
              <a:spLocks noChangeShapeType="1"/>
            </p:cNvSpPr>
            <p:nvPr/>
          </p:nvSpPr>
          <p:spPr bwMode="auto">
            <a:xfrm>
              <a:off x="802546" y="2210552"/>
              <a:ext cx="8325512"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2" name="Line 12"/>
            <p:cNvSpPr>
              <a:spLocks noChangeShapeType="1"/>
            </p:cNvSpPr>
            <p:nvPr/>
          </p:nvSpPr>
          <p:spPr bwMode="auto">
            <a:xfrm>
              <a:off x="787069" y="2904290"/>
              <a:ext cx="834099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3" name="Line 13"/>
            <p:cNvSpPr>
              <a:spLocks noChangeShapeType="1"/>
            </p:cNvSpPr>
            <p:nvPr/>
          </p:nvSpPr>
          <p:spPr bwMode="auto">
            <a:xfrm>
              <a:off x="787069" y="3596440"/>
              <a:ext cx="834099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4" name="Line 14"/>
            <p:cNvSpPr>
              <a:spLocks noChangeShapeType="1"/>
            </p:cNvSpPr>
            <p:nvPr/>
          </p:nvSpPr>
          <p:spPr bwMode="auto">
            <a:xfrm>
              <a:off x="802546" y="4291765"/>
              <a:ext cx="8325512"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5" name="Line 15"/>
            <p:cNvSpPr>
              <a:spLocks noChangeShapeType="1"/>
            </p:cNvSpPr>
            <p:nvPr/>
          </p:nvSpPr>
          <p:spPr bwMode="auto">
            <a:xfrm>
              <a:off x="4961003" y="819903"/>
              <a:ext cx="0" cy="70961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6" name="Rectangle 16"/>
            <p:cNvSpPr>
              <a:spLocks noChangeArrowheads="1"/>
            </p:cNvSpPr>
            <p:nvPr/>
          </p:nvSpPr>
          <p:spPr bwMode="auto">
            <a:xfrm>
              <a:off x="6261166" y="946902"/>
              <a:ext cx="163827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目  的  端  口</a:t>
              </a:r>
              <a:endParaRPr kumimoji="1" lang="zh-CN" altLang="en-US" sz="2000" b="1">
                <a:solidFill>
                  <a:srgbClr val="000099"/>
                </a:solidFill>
                <a:latin typeface="+mn-lt"/>
                <a:ea typeface="黑体" panose="02010609060101010101" pitchFamily="2" charset="-122"/>
              </a:endParaRPr>
            </a:p>
          </p:txBody>
        </p:sp>
        <p:sp>
          <p:nvSpPr>
            <p:cNvPr id="97" name="Rectangle 17"/>
            <p:cNvSpPr>
              <a:spLocks noChangeArrowheads="1"/>
            </p:cNvSpPr>
            <p:nvPr/>
          </p:nvSpPr>
          <p:spPr bwMode="auto">
            <a:xfrm>
              <a:off x="962488" y="2869365"/>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数据</a:t>
              </a:r>
              <a:endParaRPr kumimoji="1" lang="zh-CN" altLang="en-US" sz="2000" b="1">
                <a:solidFill>
                  <a:srgbClr val="000099"/>
                </a:solidFill>
                <a:latin typeface="+mn-lt"/>
                <a:ea typeface="黑体" panose="02010609060101010101" pitchFamily="2" charset="-122"/>
              </a:endParaRPr>
            </a:p>
            <a:p>
              <a:pPr defTabSz="762000" eaLnBrk="0" hangingPunct="0"/>
              <a:r>
                <a:rPr kumimoji="1" lang="zh-CN" altLang="en-US" sz="2000" b="1">
                  <a:solidFill>
                    <a:srgbClr val="000099"/>
                  </a:solidFill>
                  <a:latin typeface="+mn-lt"/>
                  <a:ea typeface="黑体" panose="02010609060101010101" pitchFamily="2" charset="-122"/>
                </a:rPr>
                <a:t>偏移</a:t>
              </a:r>
              <a:endParaRPr kumimoji="1" lang="zh-CN" altLang="en-US" sz="2000" b="1">
                <a:solidFill>
                  <a:srgbClr val="000099"/>
                </a:solidFill>
                <a:latin typeface="+mn-lt"/>
                <a:ea typeface="黑体" panose="02010609060101010101" pitchFamily="2" charset="-122"/>
              </a:endParaRPr>
            </a:p>
          </p:txBody>
        </p:sp>
        <p:sp>
          <p:nvSpPr>
            <p:cNvPr id="98" name="Rectangle 18"/>
            <p:cNvSpPr>
              <a:spLocks noChangeArrowheads="1"/>
            </p:cNvSpPr>
            <p:nvPr/>
          </p:nvSpPr>
          <p:spPr bwMode="auto">
            <a:xfrm>
              <a:off x="2131946" y="3734552"/>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检   验   和</a:t>
              </a:r>
              <a:endParaRPr kumimoji="1" lang="zh-CN" altLang="en-US" sz="2000" b="1">
                <a:solidFill>
                  <a:srgbClr val="000099"/>
                </a:solidFill>
                <a:latin typeface="+mn-lt"/>
                <a:ea typeface="黑体" panose="02010609060101010101" pitchFamily="2" charset="-122"/>
              </a:endParaRPr>
            </a:p>
          </p:txBody>
        </p:sp>
        <p:sp>
          <p:nvSpPr>
            <p:cNvPr id="99" name="Rectangle 19"/>
            <p:cNvSpPr>
              <a:spLocks noChangeArrowheads="1"/>
            </p:cNvSpPr>
            <p:nvPr/>
          </p:nvSpPr>
          <p:spPr bwMode="auto">
            <a:xfrm>
              <a:off x="2350359" y="4375902"/>
              <a:ext cx="34653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选    项    （长  度  可  变）</a:t>
              </a:r>
              <a:endParaRPr kumimoji="1" lang="zh-CN" altLang="en-US" sz="2000" b="1">
                <a:solidFill>
                  <a:srgbClr val="000099"/>
                </a:solidFill>
                <a:latin typeface="+mn-lt"/>
                <a:ea typeface="黑体" panose="02010609060101010101" pitchFamily="2" charset="-122"/>
              </a:endParaRPr>
            </a:p>
          </p:txBody>
        </p:sp>
        <p:sp>
          <p:nvSpPr>
            <p:cNvPr id="100" name="Rectangle 20"/>
            <p:cNvSpPr>
              <a:spLocks noChangeArrowheads="1"/>
            </p:cNvSpPr>
            <p:nvPr/>
          </p:nvSpPr>
          <p:spPr bwMode="auto">
            <a:xfrm>
              <a:off x="2255771" y="946902"/>
              <a:ext cx="1239123"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源  端  口</a:t>
              </a:r>
              <a:endParaRPr kumimoji="1" lang="zh-CN" altLang="en-US" sz="2000" b="1">
                <a:solidFill>
                  <a:srgbClr val="000099"/>
                </a:solidFill>
                <a:latin typeface="+mn-lt"/>
                <a:ea typeface="黑体" panose="02010609060101010101" pitchFamily="2" charset="-122"/>
              </a:endParaRPr>
            </a:p>
          </p:txBody>
        </p:sp>
        <p:sp>
          <p:nvSpPr>
            <p:cNvPr id="101" name="Rectangle 21"/>
            <p:cNvSpPr>
              <a:spLocks noChangeArrowheads="1"/>
            </p:cNvSpPr>
            <p:nvPr/>
          </p:nvSpPr>
          <p:spPr bwMode="auto">
            <a:xfrm>
              <a:off x="4479461" y="1634290"/>
              <a:ext cx="1496219"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序   号</a:t>
              </a:r>
              <a:endParaRPr kumimoji="1" lang="zh-CN" altLang="en-US" sz="2000" b="1">
                <a:solidFill>
                  <a:srgbClr val="000099"/>
                </a:solidFill>
                <a:latin typeface="+mn-lt"/>
                <a:ea typeface="黑体" panose="02010609060101010101" pitchFamily="2" charset="-122"/>
              </a:endParaRPr>
            </a:p>
          </p:txBody>
        </p:sp>
        <p:sp>
          <p:nvSpPr>
            <p:cNvPr id="102" name="Line 22"/>
            <p:cNvSpPr>
              <a:spLocks noChangeShapeType="1"/>
            </p:cNvSpPr>
            <p:nvPr/>
          </p:nvSpPr>
          <p:spPr bwMode="auto">
            <a:xfrm>
              <a:off x="4967882" y="2913815"/>
              <a:ext cx="0" cy="13700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3" name="Rectangle 23"/>
            <p:cNvSpPr>
              <a:spLocks noChangeArrowheads="1"/>
            </p:cNvSpPr>
            <p:nvPr/>
          </p:nvSpPr>
          <p:spPr bwMode="auto">
            <a:xfrm>
              <a:off x="6087467" y="3734552"/>
              <a:ext cx="1849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紧   急   指   针</a:t>
              </a:r>
              <a:endParaRPr kumimoji="1" lang="zh-CN" altLang="en-US" sz="2000" b="1">
                <a:solidFill>
                  <a:srgbClr val="000099"/>
                </a:solidFill>
                <a:latin typeface="+mn-lt"/>
                <a:ea typeface="黑体" panose="02010609060101010101" pitchFamily="2" charset="-122"/>
              </a:endParaRPr>
            </a:p>
          </p:txBody>
        </p:sp>
        <p:sp>
          <p:nvSpPr>
            <p:cNvPr id="104" name="Rectangle 24"/>
            <p:cNvSpPr>
              <a:spLocks noChangeArrowheads="1"/>
            </p:cNvSpPr>
            <p:nvPr/>
          </p:nvSpPr>
          <p:spPr bwMode="auto">
            <a:xfrm>
              <a:off x="6574168" y="3015415"/>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窗   口</a:t>
              </a:r>
              <a:endParaRPr kumimoji="1" lang="zh-CN" altLang="en-US" sz="2000" b="1">
                <a:solidFill>
                  <a:srgbClr val="000099"/>
                </a:solidFill>
                <a:latin typeface="+mn-lt"/>
                <a:ea typeface="黑体" panose="02010609060101010101" pitchFamily="2" charset="-122"/>
              </a:endParaRPr>
            </a:p>
          </p:txBody>
        </p:sp>
        <p:sp>
          <p:nvSpPr>
            <p:cNvPr id="105" name="Rectangle 25"/>
            <p:cNvSpPr>
              <a:spLocks noChangeArrowheads="1"/>
            </p:cNvSpPr>
            <p:nvPr/>
          </p:nvSpPr>
          <p:spPr bwMode="auto">
            <a:xfrm>
              <a:off x="4214613" y="2358190"/>
              <a:ext cx="199495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确    认    号</a:t>
              </a:r>
              <a:endParaRPr kumimoji="1" lang="zh-CN" altLang="en-US" sz="2000" b="1">
                <a:solidFill>
                  <a:srgbClr val="000099"/>
                </a:solidFill>
                <a:latin typeface="+mn-lt"/>
                <a:ea typeface="黑体" panose="02010609060101010101" pitchFamily="2" charset="-122"/>
              </a:endParaRPr>
            </a:p>
          </p:txBody>
        </p:sp>
        <p:sp>
          <p:nvSpPr>
            <p:cNvPr id="106" name="Line 26"/>
            <p:cNvSpPr>
              <a:spLocks noChangeShapeType="1"/>
            </p:cNvSpPr>
            <p:nvPr/>
          </p:nvSpPr>
          <p:spPr bwMode="auto">
            <a:xfrm>
              <a:off x="1832702" y="2913815"/>
              <a:ext cx="0" cy="6921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7" name="Line 27"/>
            <p:cNvSpPr>
              <a:spLocks noChangeShapeType="1"/>
            </p:cNvSpPr>
            <p:nvPr/>
          </p:nvSpPr>
          <p:spPr bwMode="auto">
            <a:xfrm>
              <a:off x="3920529" y="2905878"/>
              <a:ext cx="0" cy="68421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8" name="Line 28"/>
            <p:cNvSpPr>
              <a:spLocks noChangeShapeType="1"/>
            </p:cNvSpPr>
            <p:nvPr/>
          </p:nvSpPr>
          <p:spPr bwMode="auto">
            <a:xfrm>
              <a:off x="3385673" y="2913815"/>
              <a:ext cx="0" cy="6921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9" name="Line 29"/>
            <p:cNvSpPr>
              <a:spLocks noChangeShapeType="1"/>
            </p:cNvSpPr>
            <p:nvPr/>
          </p:nvSpPr>
          <p:spPr bwMode="auto">
            <a:xfrm>
              <a:off x="3650521" y="2913816"/>
              <a:ext cx="0" cy="6810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0" name="Line 30"/>
            <p:cNvSpPr>
              <a:spLocks noChangeShapeType="1"/>
            </p:cNvSpPr>
            <p:nvPr/>
          </p:nvSpPr>
          <p:spPr bwMode="auto">
            <a:xfrm>
              <a:off x="4441626" y="2913816"/>
              <a:ext cx="0" cy="6810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1" name="Line 31"/>
            <p:cNvSpPr>
              <a:spLocks noChangeShapeType="1"/>
            </p:cNvSpPr>
            <p:nvPr/>
          </p:nvSpPr>
          <p:spPr bwMode="auto">
            <a:xfrm>
              <a:off x="4180217" y="2913816"/>
              <a:ext cx="0" cy="6810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2" name="Line 32"/>
            <p:cNvSpPr>
              <a:spLocks noChangeShapeType="1"/>
            </p:cNvSpPr>
            <p:nvPr/>
          </p:nvSpPr>
          <p:spPr bwMode="auto">
            <a:xfrm>
              <a:off x="4706473" y="2913816"/>
              <a:ext cx="0" cy="6810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3" name="Rectangle 33"/>
            <p:cNvSpPr>
              <a:spLocks noChangeArrowheads="1"/>
            </p:cNvSpPr>
            <p:nvPr/>
          </p:nvSpPr>
          <p:spPr bwMode="auto">
            <a:xfrm>
              <a:off x="2157743" y="3029702"/>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保   留</a:t>
              </a:r>
              <a:endParaRPr kumimoji="1" lang="zh-CN" altLang="en-US" sz="2000" b="1">
                <a:solidFill>
                  <a:srgbClr val="000099"/>
                </a:solidFill>
                <a:latin typeface="+mn-lt"/>
                <a:ea typeface="黑体" panose="02010609060101010101" pitchFamily="2" charset="-122"/>
              </a:endParaRPr>
            </a:p>
          </p:txBody>
        </p:sp>
        <p:sp>
          <p:nvSpPr>
            <p:cNvPr id="114" name="Rectangle 34"/>
            <p:cNvSpPr>
              <a:spLocks noChangeArrowheads="1"/>
            </p:cNvSpPr>
            <p:nvPr/>
          </p:nvSpPr>
          <p:spPr bwMode="auto">
            <a:xfrm>
              <a:off x="4689265" y="2932865"/>
              <a:ext cx="330221"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600" b="1">
                  <a:solidFill>
                    <a:srgbClr val="000099"/>
                  </a:solidFill>
                  <a:latin typeface="+mn-lt"/>
                  <a:ea typeface="黑体" panose="02010609060101010101" pitchFamily="2" charset="-122"/>
                </a:rPr>
                <a:t>F</a:t>
              </a:r>
              <a:endParaRPr kumimoji="1" lang="en-US" altLang="zh-CN" sz="1600" b="1">
                <a:solidFill>
                  <a:srgbClr val="000099"/>
                </a:solidFill>
                <a:latin typeface="+mn-lt"/>
                <a:ea typeface="黑体" panose="02010609060101010101" pitchFamily="2" charset="-122"/>
              </a:endParaRPr>
            </a:p>
            <a:p>
              <a:pPr algn="ctr" defTabSz="762000" eaLnBrk="0" hangingPunct="0">
                <a:lnSpc>
                  <a:spcPct val="75000"/>
                </a:lnSpc>
              </a:pPr>
              <a:r>
                <a:rPr kumimoji="1" lang="en-US" altLang="zh-CN" sz="1600" b="1">
                  <a:solidFill>
                    <a:srgbClr val="000099"/>
                  </a:solidFill>
                  <a:latin typeface="+mn-lt"/>
                  <a:ea typeface="黑体" panose="02010609060101010101" pitchFamily="2" charset="-122"/>
                </a:rPr>
                <a:t>I</a:t>
              </a:r>
              <a:endParaRPr kumimoji="1" lang="en-US" altLang="zh-CN" sz="1600" b="1">
                <a:solidFill>
                  <a:srgbClr val="000099"/>
                </a:solidFill>
                <a:latin typeface="+mn-lt"/>
                <a:ea typeface="黑体" panose="02010609060101010101" pitchFamily="2" charset="-122"/>
              </a:endParaRPr>
            </a:p>
            <a:p>
              <a:pPr algn="ctr" defTabSz="762000" eaLnBrk="0" hangingPunct="0">
                <a:lnSpc>
                  <a:spcPct val="75000"/>
                </a:lnSpc>
              </a:pPr>
              <a:r>
                <a:rPr kumimoji="1" lang="en-US" altLang="zh-CN" sz="1600" b="1">
                  <a:solidFill>
                    <a:srgbClr val="000099"/>
                  </a:solidFill>
                  <a:latin typeface="+mn-lt"/>
                  <a:ea typeface="黑体" panose="02010609060101010101" pitchFamily="2" charset="-122"/>
                </a:rPr>
                <a:t>N</a:t>
              </a:r>
              <a:endParaRPr kumimoji="1" lang="en-US" altLang="zh-CN" sz="1600" b="1">
                <a:solidFill>
                  <a:srgbClr val="000099"/>
                </a:solidFill>
                <a:latin typeface="+mn-lt"/>
                <a:ea typeface="黑体" panose="02010609060101010101" pitchFamily="2" charset="-122"/>
              </a:endParaRPr>
            </a:p>
          </p:txBody>
        </p:sp>
        <p:sp>
          <p:nvSpPr>
            <p:cNvPr id="115" name="Line 37"/>
            <p:cNvSpPr>
              <a:spLocks noChangeShapeType="1"/>
            </p:cNvSpPr>
            <p:nvPr/>
          </p:nvSpPr>
          <p:spPr bwMode="auto">
            <a:xfrm>
              <a:off x="792228" y="654802"/>
              <a:ext cx="8315193"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6" name="Line 38"/>
            <p:cNvSpPr>
              <a:spLocks noChangeShapeType="1"/>
            </p:cNvSpPr>
            <p:nvPr/>
          </p:nvSpPr>
          <p:spPr bwMode="auto">
            <a:xfrm>
              <a:off x="792228" y="456365"/>
              <a:ext cx="0" cy="1984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7" name="Line 39"/>
            <p:cNvSpPr>
              <a:spLocks noChangeShapeType="1"/>
            </p:cNvSpPr>
            <p:nvPr/>
          </p:nvSpPr>
          <p:spPr bwMode="auto">
            <a:xfrm>
              <a:off x="1051917"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8" name="Line 40"/>
            <p:cNvSpPr>
              <a:spLocks noChangeShapeType="1"/>
            </p:cNvSpPr>
            <p:nvPr/>
          </p:nvSpPr>
          <p:spPr bwMode="auto">
            <a:xfrm>
              <a:off x="1311605"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9" name="Line 41"/>
            <p:cNvSpPr>
              <a:spLocks noChangeShapeType="1"/>
            </p:cNvSpPr>
            <p:nvPr/>
          </p:nvSpPr>
          <p:spPr bwMode="auto">
            <a:xfrm>
              <a:off x="1571294"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0" name="Line 42"/>
            <p:cNvSpPr>
              <a:spLocks noChangeShapeType="1"/>
            </p:cNvSpPr>
            <p:nvPr/>
          </p:nvSpPr>
          <p:spPr bwMode="auto">
            <a:xfrm>
              <a:off x="1832702"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1" name="Line 43"/>
            <p:cNvSpPr>
              <a:spLocks noChangeShapeType="1"/>
            </p:cNvSpPr>
            <p:nvPr/>
          </p:nvSpPr>
          <p:spPr bwMode="auto">
            <a:xfrm>
              <a:off x="2092390"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2" name="Line 44"/>
            <p:cNvSpPr>
              <a:spLocks noChangeShapeType="1"/>
            </p:cNvSpPr>
            <p:nvPr/>
          </p:nvSpPr>
          <p:spPr bwMode="auto">
            <a:xfrm>
              <a:off x="2350359"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3" name="Line 45"/>
            <p:cNvSpPr>
              <a:spLocks noChangeShapeType="1"/>
            </p:cNvSpPr>
            <p:nvPr/>
          </p:nvSpPr>
          <p:spPr bwMode="auto">
            <a:xfrm>
              <a:off x="2610048"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4" name="Line 46"/>
            <p:cNvSpPr>
              <a:spLocks noChangeShapeType="1"/>
            </p:cNvSpPr>
            <p:nvPr/>
          </p:nvSpPr>
          <p:spPr bwMode="auto">
            <a:xfrm>
              <a:off x="2871456" y="456365"/>
              <a:ext cx="0" cy="1984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5" name="Line 47"/>
            <p:cNvSpPr>
              <a:spLocks noChangeShapeType="1"/>
            </p:cNvSpPr>
            <p:nvPr/>
          </p:nvSpPr>
          <p:spPr bwMode="auto">
            <a:xfrm>
              <a:off x="3131144"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6" name="Line 48"/>
            <p:cNvSpPr>
              <a:spLocks noChangeShapeType="1"/>
            </p:cNvSpPr>
            <p:nvPr/>
          </p:nvSpPr>
          <p:spPr bwMode="auto">
            <a:xfrm>
              <a:off x="3390833"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7" name="Line 49"/>
            <p:cNvSpPr>
              <a:spLocks noChangeShapeType="1"/>
            </p:cNvSpPr>
            <p:nvPr/>
          </p:nvSpPr>
          <p:spPr bwMode="auto">
            <a:xfrm>
              <a:off x="3650521"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8" name="Line 50"/>
            <p:cNvSpPr>
              <a:spLocks noChangeShapeType="1"/>
            </p:cNvSpPr>
            <p:nvPr/>
          </p:nvSpPr>
          <p:spPr bwMode="auto">
            <a:xfrm>
              <a:off x="3911930"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9" name="Line 51"/>
            <p:cNvSpPr>
              <a:spLocks noChangeShapeType="1"/>
            </p:cNvSpPr>
            <p:nvPr/>
          </p:nvSpPr>
          <p:spPr bwMode="auto">
            <a:xfrm>
              <a:off x="4171619"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0" name="Line 52"/>
            <p:cNvSpPr>
              <a:spLocks noChangeShapeType="1"/>
            </p:cNvSpPr>
            <p:nvPr/>
          </p:nvSpPr>
          <p:spPr bwMode="auto">
            <a:xfrm>
              <a:off x="4429588"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1" name="Line 53"/>
            <p:cNvSpPr>
              <a:spLocks noChangeShapeType="1"/>
            </p:cNvSpPr>
            <p:nvPr/>
          </p:nvSpPr>
          <p:spPr bwMode="auto">
            <a:xfrm>
              <a:off x="4689276"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2" name="Line 54"/>
            <p:cNvSpPr>
              <a:spLocks noChangeShapeType="1"/>
            </p:cNvSpPr>
            <p:nvPr/>
          </p:nvSpPr>
          <p:spPr bwMode="auto">
            <a:xfrm>
              <a:off x="4948965" y="456365"/>
              <a:ext cx="0" cy="1984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3" name="Line 55"/>
            <p:cNvSpPr>
              <a:spLocks noChangeShapeType="1"/>
            </p:cNvSpPr>
            <p:nvPr/>
          </p:nvSpPr>
          <p:spPr bwMode="auto">
            <a:xfrm>
              <a:off x="5210373"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4" name="Line 56"/>
            <p:cNvSpPr>
              <a:spLocks noChangeShapeType="1"/>
            </p:cNvSpPr>
            <p:nvPr/>
          </p:nvSpPr>
          <p:spPr bwMode="auto">
            <a:xfrm>
              <a:off x="5470061"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5" name="Line 57"/>
            <p:cNvSpPr>
              <a:spLocks noChangeShapeType="1"/>
            </p:cNvSpPr>
            <p:nvPr/>
          </p:nvSpPr>
          <p:spPr bwMode="auto">
            <a:xfrm>
              <a:off x="5729750"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6" name="Line 58"/>
            <p:cNvSpPr>
              <a:spLocks noChangeShapeType="1"/>
            </p:cNvSpPr>
            <p:nvPr/>
          </p:nvSpPr>
          <p:spPr bwMode="auto">
            <a:xfrm>
              <a:off x="5989438"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7" name="Line 59"/>
            <p:cNvSpPr>
              <a:spLocks noChangeShapeType="1"/>
            </p:cNvSpPr>
            <p:nvPr/>
          </p:nvSpPr>
          <p:spPr bwMode="auto">
            <a:xfrm>
              <a:off x="6250846"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 name="Line 60"/>
            <p:cNvSpPr>
              <a:spLocks noChangeShapeType="1"/>
            </p:cNvSpPr>
            <p:nvPr/>
          </p:nvSpPr>
          <p:spPr bwMode="auto">
            <a:xfrm>
              <a:off x="6508815"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9" name="Line 61"/>
            <p:cNvSpPr>
              <a:spLocks noChangeShapeType="1"/>
            </p:cNvSpPr>
            <p:nvPr/>
          </p:nvSpPr>
          <p:spPr bwMode="auto">
            <a:xfrm>
              <a:off x="6768504"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0" name="Line 62"/>
            <p:cNvSpPr>
              <a:spLocks noChangeShapeType="1"/>
            </p:cNvSpPr>
            <p:nvPr/>
          </p:nvSpPr>
          <p:spPr bwMode="auto">
            <a:xfrm>
              <a:off x="7028192" y="456365"/>
              <a:ext cx="0" cy="1984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1" name="Line 63"/>
            <p:cNvSpPr>
              <a:spLocks noChangeShapeType="1"/>
            </p:cNvSpPr>
            <p:nvPr/>
          </p:nvSpPr>
          <p:spPr bwMode="auto">
            <a:xfrm>
              <a:off x="7287881"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2" name="Line 64"/>
            <p:cNvSpPr>
              <a:spLocks noChangeShapeType="1"/>
            </p:cNvSpPr>
            <p:nvPr/>
          </p:nvSpPr>
          <p:spPr bwMode="auto">
            <a:xfrm>
              <a:off x="7549290"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3" name="Line 65"/>
            <p:cNvSpPr>
              <a:spLocks noChangeShapeType="1"/>
            </p:cNvSpPr>
            <p:nvPr/>
          </p:nvSpPr>
          <p:spPr bwMode="auto">
            <a:xfrm>
              <a:off x="7808978"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4" name="Line 66"/>
            <p:cNvSpPr>
              <a:spLocks noChangeShapeType="1"/>
            </p:cNvSpPr>
            <p:nvPr/>
          </p:nvSpPr>
          <p:spPr bwMode="auto">
            <a:xfrm>
              <a:off x="8068667"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5" name="Line 67"/>
            <p:cNvSpPr>
              <a:spLocks noChangeShapeType="1"/>
            </p:cNvSpPr>
            <p:nvPr/>
          </p:nvSpPr>
          <p:spPr bwMode="auto">
            <a:xfrm>
              <a:off x="8328355"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6" name="Line 68"/>
            <p:cNvSpPr>
              <a:spLocks noChangeShapeType="1"/>
            </p:cNvSpPr>
            <p:nvPr/>
          </p:nvSpPr>
          <p:spPr bwMode="auto">
            <a:xfrm>
              <a:off x="8588044"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7" name="Line 69"/>
            <p:cNvSpPr>
              <a:spLocks noChangeShapeType="1"/>
            </p:cNvSpPr>
            <p:nvPr/>
          </p:nvSpPr>
          <p:spPr bwMode="auto">
            <a:xfrm>
              <a:off x="8847732"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8" name="Line 70"/>
            <p:cNvSpPr>
              <a:spLocks noChangeShapeType="1"/>
            </p:cNvSpPr>
            <p:nvPr/>
          </p:nvSpPr>
          <p:spPr bwMode="auto">
            <a:xfrm>
              <a:off x="9107421" y="456365"/>
              <a:ext cx="0" cy="1984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9" name="Rectangle 71"/>
            <p:cNvSpPr>
              <a:spLocks noChangeArrowheads="1"/>
            </p:cNvSpPr>
            <p:nvPr/>
          </p:nvSpPr>
          <p:spPr bwMode="auto">
            <a:xfrm>
              <a:off x="964207"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0" name="Rectangle 72"/>
            <p:cNvSpPr>
              <a:spLocks noChangeArrowheads="1"/>
            </p:cNvSpPr>
            <p:nvPr/>
          </p:nvSpPr>
          <p:spPr bwMode="auto">
            <a:xfrm>
              <a:off x="3043435"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1" name="Rectangle 73"/>
            <p:cNvSpPr>
              <a:spLocks noChangeArrowheads="1"/>
            </p:cNvSpPr>
            <p:nvPr/>
          </p:nvSpPr>
          <p:spPr bwMode="auto">
            <a:xfrm>
              <a:off x="5122663"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2" name="Rectangle 74"/>
            <p:cNvSpPr>
              <a:spLocks noChangeArrowheads="1"/>
            </p:cNvSpPr>
            <p:nvPr/>
          </p:nvSpPr>
          <p:spPr bwMode="auto">
            <a:xfrm>
              <a:off x="7201892"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3" name="Rectangle 75"/>
            <p:cNvSpPr>
              <a:spLocks noChangeArrowheads="1"/>
            </p:cNvSpPr>
            <p:nvPr/>
          </p:nvSpPr>
          <p:spPr bwMode="auto">
            <a:xfrm>
              <a:off x="4429588"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anose="02010609060101010101" pitchFamily="2" charset="-122"/>
                </a:rPr>
                <a:t>S</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Y</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N</a:t>
              </a:r>
              <a:endParaRPr kumimoji="1" lang="en-US" altLang="zh-CN" sz="1600" b="1">
                <a:solidFill>
                  <a:srgbClr val="000099"/>
                </a:solidFill>
                <a:latin typeface="+mn-lt"/>
                <a:ea typeface="黑体" panose="02010609060101010101" pitchFamily="2" charset="-122"/>
              </a:endParaRPr>
            </a:p>
          </p:txBody>
        </p:sp>
        <p:sp>
          <p:nvSpPr>
            <p:cNvPr id="154" name="Rectangle 76"/>
            <p:cNvSpPr>
              <a:spLocks noChangeArrowheads="1"/>
            </p:cNvSpPr>
            <p:nvPr/>
          </p:nvSpPr>
          <p:spPr bwMode="auto">
            <a:xfrm>
              <a:off x="4171619"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anose="02010609060101010101" pitchFamily="2" charset="-122"/>
                </a:rPr>
                <a:t>R</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S</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T</a:t>
              </a:r>
              <a:endParaRPr kumimoji="1" lang="en-US" altLang="zh-CN" sz="1600" b="1">
                <a:solidFill>
                  <a:srgbClr val="000099"/>
                </a:solidFill>
                <a:latin typeface="+mn-lt"/>
                <a:ea typeface="黑体" panose="02010609060101010101" pitchFamily="2" charset="-122"/>
              </a:endParaRPr>
            </a:p>
          </p:txBody>
        </p:sp>
        <p:sp>
          <p:nvSpPr>
            <p:cNvPr id="155" name="Rectangle 77"/>
            <p:cNvSpPr>
              <a:spLocks noChangeArrowheads="1"/>
            </p:cNvSpPr>
            <p:nvPr/>
          </p:nvSpPr>
          <p:spPr bwMode="auto">
            <a:xfrm>
              <a:off x="3893013"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anose="02010609060101010101" pitchFamily="2" charset="-122"/>
                </a:rPr>
                <a:t>P</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S</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H</a:t>
              </a:r>
              <a:endParaRPr kumimoji="1" lang="en-US" altLang="zh-CN" sz="1600" b="1">
                <a:solidFill>
                  <a:srgbClr val="000099"/>
                </a:solidFill>
                <a:latin typeface="+mn-lt"/>
                <a:ea typeface="黑体" panose="02010609060101010101" pitchFamily="2" charset="-122"/>
              </a:endParaRPr>
            </a:p>
          </p:txBody>
        </p:sp>
        <p:sp>
          <p:nvSpPr>
            <p:cNvPr id="156" name="Rectangle 78"/>
            <p:cNvSpPr>
              <a:spLocks noChangeArrowheads="1"/>
            </p:cNvSpPr>
            <p:nvPr/>
          </p:nvSpPr>
          <p:spPr bwMode="auto">
            <a:xfrm>
              <a:off x="3633324"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anose="02010609060101010101" pitchFamily="2" charset="-122"/>
                </a:rPr>
                <a:t>A</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C</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K</a:t>
              </a:r>
              <a:endParaRPr kumimoji="1" lang="en-US" altLang="zh-CN" sz="1600" b="1">
                <a:solidFill>
                  <a:srgbClr val="000099"/>
                </a:solidFill>
                <a:latin typeface="+mn-lt"/>
                <a:ea typeface="黑体" panose="02010609060101010101" pitchFamily="2" charset="-122"/>
              </a:endParaRPr>
            </a:p>
          </p:txBody>
        </p:sp>
        <p:sp>
          <p:nvSpPr>
            <p:cNvPr id="157" name="Rectangle 79"/>
            <p:cNvSpPr>
              <a:spLocks noChangeArrowheads="1"/>
            </p:cNvSpPr>
            <p:nvPr/>
          </p:nvSpPr>
          <p:spPr bwMode="auto">
            <a:xfrm>
              <a:off x="3349559" y="2932865"/>
              <a:ext cx="343044"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anose="02010609060101010101" pitchFamily="2" charset="-122"/>
                </a:rPr>
                <a:t>U</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R</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G</a:t>
              </a:r>
              <a:endParaRPr kumimoji="1" lang="en-US" altLang="zh-CN" sz="1600" b="1">
                <a:solidFill>
                  <a:srgbClr val="000099"/>
                </a:solidFill>
                <a:latin typeface="+mn-lt"/>
                <a:ea typeface="黑体" panose="02010609060101010101" pitchFamily="2" charset="-122"/>
              </a:endParaRPr>
            </a:p>
          </p:txBody>
        </p:sp>
        <p:sp>
          <p:nvSpPr>
            <p:cNvPr id="158" name="Rectangle 80"/>
            <p:cNvSpPr>
              <a:spLocks noChangeArrowheads="1"/>
            </p:cNvSpPr>
            <p:nvPr/>
          </p:nvSpPr>
          <p:spPr bwMode="auto">
            <a:xfrm>
              <a:off x="365720" y="78539"/>
              <a:ext cx="8917507"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anose="02010609060101010101" pitchFamily="2" charset="-122"/>
                </a:rPr>
                <a:t>位 </a:t>
              </a:r>
              <a:r>
                <a:rPr kumimoji="1" lang="en-US" altLang="zh-CN" sz="2000" b="1" dirty="0">
                  <a:solidFill>
                    <a:srgbClr val="000099"/>
                  </a:solidFill>
                  <a:latin typeface="+mn-lt"/>
                  <a:ea typeface="黑体" panose="02010609060101010101" pitchFamily="2" charset="-122"/>
                </a:rPr>
                <a:t>0                         8                       </a:t>
              </a:r>
              <a:r>
                <a:rPr kumimoji="1" lang="en-US" altLang="zh-CN" sz="2000" b="1" dirty="0" smtClean="0">
                  <a:solidFill>
                    <a:srgbClr val="000099"/>
                  </a:solidFill>
                  <a:latin typeface="+mn-lt"/>
                  <a:ea typeface="黑体" panose="02010609060101010101" pitchFamily="2" charset="-122"/>
                </a:rPr>
                <a:t>   </a:t>
              </a:r>
              <a:r>
                <a:rPr kumimoji="1" lang="en-US" altLang="zh-CN" sz="2000" b="1" dirty="0">
                  <a:solidFill>
                    <a:srgbClr val="000099"/>
                  </a:solidFill>
                  <a:latin typeface="+mn-lt"/>
                  <a:ea typeface="黑体" panose="02010609060101010101" pitchFamily="2" charset="-122"/>
                </a:rPr>
                <a:t>16                       </a:t>
              </a:r>
              <a:r>
                <a:rPr kumimoji="1" lang="en-US" altLang="zh-CN" sz="2000" b="1" dirty="0" smtClean="0">
                  <a:solidFill>
                    <a:srgbClr val="000099"/>
                  </a:solidFill>
                  <a:latin typeface="+mn-lt"/>
                  <a:ea typeface="黑体" panose="02010609060101010101" pitchFamily="2" charset="-122"/>
                </a:rPr>
                <a:t>   </a:t>
              </a:r>
              <a:r>
                <a:rPr kumimoji="1" lang="en-US" altLang="zh-CN" sz="2000" b="1" dirty="0">
                  <a:solidFill>
                    <a:srgbClr val="000099"/>
                  </a:solidFill>
                  <a:latin typeface="+mn-lt"/>
                  <a:ea typeface="黑体" panose="02010609060101010101" pitchFamily="2" charset="-122"/>
                </a:rPr>
                <a:t>24                  </a:t>
              </a:r>
              <a:r>
                <a:rPr kumimoji="1" lang="en-US" altLang="zh-CN" sz="2000" b="1" dirty="0" smtClean="0">
                  <a:solidFill>
                    <a:srgbClr val="000099"/>
                  </a:solidFill>
                  <a:latin typeface="+mn-lt"/>
                  <a:ea typeface="黑体" panose="02010609060101010101" pitchFamily="2" charset="-122"/>
                </a:rPr>
                <a:t>        </a:t>
              </a:r>
              <a:r>
                <a:rPr kumimoji="1" lang="en-US" altLang="zh-CN" sz="2000" b="1" dirty="0">
                  <a:solidFill>
                    <a:srgbClr val="000099"/>
                  </a:solidFill>
                  <a:latin typeface="+mn-lt"/>
                  <a:ea typeface="黑体" panose="02010609060101010101" pitchFamily="2" charset="-122"/>
                </a:rPr>
                <a:t>31</a:t>
              </a:r>
              <a:endParaRPr kumimoji="1" lang="en-US" altLang="zh-CN" sz="2000" b="1" dirty="0">
                <a:solidFill>
                  <a:srgbClr val="000099"/>
                </a:solidFill>
                <a:latin typeface="+mn-lt"/>
                <a:ea typeface="黑体" panose="02010609060101010101" pitchFamily="2" charset="-122"/>
              </a:endParaRPr>
            </a:p>
          </p:txBody>
        </p:sp>
        <p:sp>
          <p:nvSpPr>
            <p:cNvPr id="159" name="Line 81"/>
            <p:cNvSpPr>
              <a:spLocks noChangeShapeType="1"/>
            </p:cNvSpPr>
            <p:nvPr/>
          </p:nvSpPr>
          <p:spPr bwMode="auto">
            <a:xfrm flipH="1">
              <a:off x="7026473" y="4309227"/>
              <a:ext cx="3440" cy="6429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60" name="Rectangle 83"/>
            <p:cNvSpPr>
              <a:spLocks noChangeArrowheads="1"/>
            </p:cNvSpPr>
            <p:nvPr/>
          </p:nvSpPr>
          <p:spPr bwMode="auto">
            <a:xfrm>
              <a:off x="7581966" y="4375902"/>
              <a:ext cx="135863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填    充</a:t>
              </a:r>
              <a:endParaRPr kumimoji="1" lang="zh-CN" altLang="en-US" sz="2000" b="1">
                <a:solidFill>
                  <a:srgbClr val="000099"/>
                </a:solidFill>
                <a:latin typeface="+mn-lt"/>
                <a:ea typeface="黑体" panose="02010609060101010101" pitchFamily="2" charset="-122"/>
              </a:endParaRPr>
            </a:p>
          </p:txBody>
        </p:sp>
        <p:sp>
          <p:nvSpPr>
            <p:cNvPr id="161" name="Line 96"/>
            <p:cNvSpPr>
              <a:spLocks noChangeShapeType="1"/>
            </p:cNvSpPr>
            <p:nvPr/>
          </p:nvSpPr>
          <p:spPr bwMode="auto">
            <a:xfrm>
              <a:off x="9167753" y="788152"/>
              <a:ext cx="899451"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62" name="Line 97"/>
            <p:cNvSpPr>
              <a:spLocks noChangeShapeType="1"/>
            </p:cNvSpPr>
            <p:nvPr/>
          </p:nvSpPr>
          <p:spPr bwMode="auto">
            <a:xfrm>
              <a:off x="9167753" y="4283827"/>
              <a:ext cx="899451"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63" name="Line 98"/>
            <p:cNvSpPr>
              <a:spLocks noChangeShapeType="1"/>
            </p:cNvSpPr>
            <p:nvPr/>
          </p:nvSpPr>
          <p:spPr bwMode="auto">
            <a:xfrm>
              <a:off x="214869" y="826252"/>
              <a:ext cx="574410"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64" name="Line 99"/>
            <p:cNvSpPr>
              <a:spLocks noChangeShapeType="1"/>
            </p:cNvSpPr>
            <p:nvPr/>
          </p:nvSpPr>
          <p:spPr bwMode="auto">
            <a:xfrm>
              <a:off x="230346" y="4926765"/>
              <a:ext cx="574410"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504915" name="Rectangle 83"/>
          <p:cNvSpPr>
            <a:spLocks noChangeArrowheads="1"/>
          </p:cNvSpPr>
          <p:nvPr/>
        </p:nvSpPr>
        <p:spPr bwMode="auto">
          <a:xfrm>
            <a:off x="787068" y="1487314"/>
            <a:ext cx="8318641" cy="717550"/>
          </a:xfrm>
          <a:prstGeom prst="rect">
            <a:avLst/>
          </a:prstGeom>
          <a:noFill/>
          <a:ln w="762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4915"/>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0491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915" grpId="0" animBg="1"/>
      <p:bldP spid="504915" grpId="1"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normAutofit/>
          </a:bodyPr>
          <a:lstStyle/>
          <a:p>
            <a:r>
              <a:rPr lang="en-US" altLang="zh-CN" dirty="0" smtClean="0"/>
              <a:t>TCP</a:t>
            </a:r>
            <a:r>
              <a:rPr lang="zh-CN" altLang="zh-CN" dirty="0"/>
              <a:t>报文的首部格式</a:t>
            </a:r>
            <a:r>
              <a:rPr lang="en-US" altLang="zh-CN" dirty="0"/>
              <a:t>4</a:t>
            </a:r>
            <a:endParaRPr lang="zh-CN" altLang="en-US" dirty="0"/>
          </a:p>
        </p:txBody>
      </p:sp>
      <p:sp>
        <p:nvSpPr>
          <p:cNvPr id="3" name="内容占位符 2"/>
          <p:cNvSpPr>
            <a:spLocks noGrp="1"/>
          </p:cNvSpPr>
          <p:nvPr>
            <p:ph type="body" sz="quarter" idx="10"/>
          </p:nvPr>
        </p:nvSpPr>
        <p:spPr/>
        <p:txBody>
          <a:bodyPr>
            <a:normAutofit/>
          </a:bodyPr>
          <a:lstStyle/>
          <a:p>
            <a:pPr>
              <a:buNone/>
            </a:pPr>
            <a:r>
              <a:rPr lang="zh-CN" altLang="zh-CN" dirty="0"/>
              <a:t>（</a:t>
            </a:r>
            <a:r>
              <a:rPr lang="en-US" altLang="zh-CN" dirty="0"/>
              <a:t>3</a:t>
            </a:r>
            <a:r>
              <a:rPr lang="zh-CN" altLang="zh-CN" dirty="0"/>
              <a:t>）确认号</a:t>
            </a:r>
            <a:r>
              <a:rPr lang="en-US" altLang="zh-CN" dirty="0"/>
              <a:t>  </a:t>
            </a:r>
            <a:r>
              <a:rPr lang="zh-CN" altLang="zh-CN" dirty="0"/>
              <a:t>占</a:t>
            </a:r>
            <a:r>
              <a:rPr lang="en-US" altLang="zh-CN" dirty="0"/>
              <a:t>4</a:t>
            </a:r>
            <a:r>
              <a:rPr lang="zh-CN" altLang="zh-CN" dirty="0"/>
              <a:t>字节，是期望收到对方下一个报文段的第一个数据字节的序号。</a:t>
            </a:r>
            <a:endParaRPr lang="zh-CN" altLang="zh-CN" dirty="0"/>
          </a:p>
          <a:p>
            <a:pPr lvl="1"/>
            <a:r>
              <a:rPr lang="en-US" altLang="zh-CN" dirty="0">
                <a:solidFill>
                  <a:srgbClr val="0000FF"/>
                </a:solidFill>
              </a:rPr>
              <a:t>TCP</a:t>
            </a:r>
            <a:r>
              <a:rPr lang="zh-CN" altLang="zh-CN" dirty="0">
                <a:solidFill>
                  <a:srgbClr val="0000FF"/>
                </a:solidFill>
              </a:rPr>
              <a:t>协议能够实现可靠传输，接收方收到几个数据包后，就会给发送方一个确认数据包，告诉发送方下一个数据包该发第多少个字节了</a:t>
            </a:r>
            <a:r>
              <a:rPr lang="zh-CN" altLang="zh-CN" dirty="0" smtClean="0">
                <a:solidFill>
                  <a:srgbClr val="0000FF"/>
                </a:solidFill>
              </a:rPr>
              <a:t>。</a:t>
            </a:r>
            <a:endParaRPr lang="en-US" altLang="zh-CN" dirty="0" smtClean="0">
              <a:solidFill>
                <a:srgbClr val="0000FF"/>
              </a:solidFill>
            </a:endParaRPr>
          </a:p>
          <a:p>
            <a:pPr lvl="1"/>
            <a:endParaRPr lang="en-US" altLang="zh-CN" dirty="0">
              <a:solidFill>
                <a:srgbClr val="0000FF"/>
              </a:solidFill>
            </a:endParaRPr>
          </a:p>
          <a:p>
            <a:pPr lvl="1"/>
            <a:r>
              <a:rPr lang="zh-CN" altLang="zh-CN" dirty="0">
                <a:solidFill>
                  <a:srgbClr val="0000FF"/>
                </a:solidFill>
              </a:rPr>
              <a:t>若确认号是</a:t>
            </a:r>
            <a:r>
              <a:rPr lang="en-US" altLang="zh-CN" dirty="0">
                <a:solidFill>
                  <a:srgbClr val="0000FF"/>
                </a:solidFill>
              </a:rPr>
              <a:t>N</a:t>
            </a:r>
            <a:r>
              <a:rPr lang="zh-CN" altLang="zh-CN" dirty="0">
                <a:solidFill>
                  <a:srgbClr val="0000FF"/>
                </a:solidFill>
              </a:rPr>
              <a:t>，则表明：到序号</a:t>
            </a:r>
            <a:r>
              <a:rPr lang="en-US" altLang="zh-CN" dirty="0">
                <a:solidFill>
                  <a:srgbClr val="0000FF"/>
                </a:solidFill>
              </a:rPr>
              <a:t>N-1</a:t>
            </a:r>
            <a:r>
              <a:rPr lang="zh-CN" altLang="zh-CN" dirty="0">
                <a:solidFill>
                  <a:srgbClr val="0000FF"/>
                </a:solidFill>
              </a:rPr>
              <a:t>为止的所有数据都已正确收到</a:t>
            </a:r>
            <a:r>
              <a:rPr lang="zh-CN" altLang="zh-CN" dirty="0" smtClean="0">
                <a:solidFill>
                  <a:srgbClr val="0000FF"/>
                </a:solidFill>
              </a:rPr>
              <a:t>。</a:t>
            </a:r>
            <a:endParaRPr lang="en-US" altLang="zh-CN" dirty="0">
              <a:solidFill>
                <a:srgbClr val="0000FF"/>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962" name="Text Box 82"/>
          <p:cNvSpPr txBox="1">
            <a:spLocks noChangeArrowheads="1"/>
          </p:cNvSpPr>
          <p:nvPr/>
        </p:nvSpPr>
        <p:spPr bwMode="auto">
          <a:xfrm>
            <a:off x="488504" y="5036983"/>
            <a:ext cx="9001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defRPr sz="2400" b="1">
                <a:solidFill>
                  <a:srgbClr val="000099"/>
                </a:solidFill>
                <a:latin typeface="+mn-lt"/>
                <a:ea typeface="黑体" panose="02010609060101010101" pitchFamily="2" charset="-122"/>
              </a:defRPr>
            </a:lvl1pPr>
          </a:lstStyle>
          <a:p>
            <a:r>
              <a:rPr lang="zh-CN" altLang="en-US" dirty="0"/>
              <a:t>数据偏移（即首部长度）</a:t>
            </a:r>
            <a:r>
              <a:rPr lang="en-US" altLang="zh-CN" dirty="0"/>
              <a:t>——</a:t>
            </a:r>
            <a:r>
              <a:rPr lang="zh-CN" altLang="en-US" dirty="0"/>
              <a:t>占 </a:t>
            </a:r>
            <a:r>
              <a:rPr lang="en-US" altLang="zh-CN" dirty="0"/>
              <a:t>4 </a:t>
            </a:r>
            <a:r>
              <a:rPr lang="zh-CN" altLang="en-US" dirty="0"/>
              <a:t>位，它指出 </a:t>
            </a:r>
            <a:r>
              <a:rPr lang="en-US" altLang="zh-CN" dirty="0"/>
              <a:t>TCP </a:t>
            </a:r>
            <a:r>
              <a:rPr lang="zh-CN" altLang="en-US" dirty="0"/>
              <a:t>报文段的数据起始处距离 </a:t>
            </a:r>
            <a:r>
              <a:rPr lang="en-US" altLang="zh-CN" dirty="0"/>
              <a:t>TCP </a:t>
            </a:r>
            <a:r>
              <a:rPr lang="zh-CN" altLang="en-US" dirty="0"/>
              <a:t>报文段的起始处有多远。“数据偏移”的单位是 </a:t>
            </a:r>
            <a:r>
              <a:rPr lang="en-US" altLang="zh-CN" dirty="0"/>
              <a:t>32 </a:t>
            </a:r>
            <a:r>
              <a:rPr lang="zh-CN" altLang="en-US" dirty="0"/>
              <a:t>位字（以 </a:t>
            </a:r>
            <a:r>
              <a:rPr lang="en-US" altLang="zh-CN" dirty="0"/>
              <a:t>4 </a:t>
            </a:r>
            <a:r>
              <a:rPr lang="zh-CN" altLang="en-US" dirty="0"/>
              <a:t>字节为计算单位</a:t>
            </a:r>
            <a:r>
              <a:rPr lang="zh-CN" altLang="en-US" dirty="0" smtClean="0"/>
              <a:t>）。</a:t>
            </a:r>
            <a:r>
              <a:rPr lang="zh-CN" altLang="zh-CN" dirty="0" smtClean="0"/>
              <a:t>选项长度不能超过</a:t>
            </a:r>
            <a:r>
              <a:rPr lang="en-US" altLang="zh-CN" dirty="0" smtClean="0"/>
              <a:t>40</a:t>
            </a:r>
            <a:r>
              <a:rPr lang="zh-CN" altLang="zh-CN" dirty="0" smtClean="0"/>
              <a:t>字节</a:t>
            </a:r>
            <a:r>
              <a:rPr lang="zh-CN" altLang="en-US" dirty="0" smtClean="0"/>
              <a:t>？  </a:t>
            </a:r>
            <a:endParaRPr lang="zh-CN" altLang="en-US" dirty="0"/>
          </a:p>
        </p:txBody>
      </p:sp>
      <p:grpSp>
        <p:nvGrpSpPr>
          <p:cNvPr id="2" name="组合 83"/>
          <p:cNvGrpSpPr/>
          <p:nvPr/>
        </p:nvGrpSpPr>
        <p:grpSpPr>
          <a:xfrm>
            <a:off x="214869" y="78539"/>
            <a:ext cx="9852335" cy="4873626"/>
            <a:chOff x="214869" y="78539"/>
            <a:chExt cx="9852335" cy="4873626"/>
          </a:xfrm>
        </p:grpSpPr>
        <p:sp>
          <p:nvSpPr>
            <p:cNvPr id="85" name="Line 3"/>
            <p:cNvSpPr>
              <a:spLocks noChangeShapeType="1"/>
            </p:cNvSpPr>
            <p:nvPr/>
          </p:nvSpPr>
          <p:spPr bwMode="auto">
            <a:xfrm flipH="1">
              <a:off x="507233" y="815141"/>
              <a:ext cx="18917" cy="4122737"/>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86" name="Rectangle 4"/>
            <p:cNvSpPr>
              <a:spLocks noChangeArrowheads="1"/>
            </p:cNvSpPr>
            <p:nvPr/>
          </p:nvSpPr>
          <p:spPr bwMode="auto">
            <a:xfrm>
              <a:off x="277167" y="2060848"/>
              <a:ext cx="515142" cy="171675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eaLnBrk="0" hangingPunct="0">
                <a:lnSpc>
                  <a:spcPct val="90000"/>
                </a:lnSpc>
              </a:pPr>
              <a:r>
                <a:rPr kumimoji="1" lang="en-US" altLang="zh-CN" sz="2400" b="1" dirty="0" smtClean="0">
                  <a:solidFill>
                    <a:srgbClr val="000099"/>
                  </a:solidFill>
                  <a:latin typeface="+mn-lt"/>
                  <a:ea typeface="黑体" panose="02010609060101010101" pitchFamily="2" charset="-122"/>
                </a:rPr>
                <a:t>TCP</a:t>
              </a:r>
              <a:r>
                <a:rPr kumimoji="1" lang="zh-CN" altLang="en-US" sz="2400" b="1" dirty="0" smtClean="0">
                  <a:solidFill>
                    <a:srgbClr val="000099"/>
                  </a:solidFill>
                  <a:latin typeface="+mn-lt"/>
                  <a:ea typeface="黑体" panose="02010609060101010101" pitchFamily="2" charset="-122"/>
                </a:rPr>
                <a:t>首部</a:t>
              </a:r>
              <a:endParaRPr kumimoji="1" lang="zh-CN" altLang="en-US" sz="2400" b="1" dirty="0">
                <a:solidFill>
                  <a:srgbClr val="000099"/>
                </a:solidFill>
                <a:latin typeface="+mn-lt"/>
                <a:ea typeface="黑体" panose="02010609060101010101" pitchFamily="2" charset="-122"/>
              </a:endParaRPr>
            </a:p>
          </p:txBody>
        </p:sp>
        <p:sp>
          <p:nvSpPr>
            <p:cNvPr id="87" name="Line 5"/>
            <p:cNvSpPr>
              <a:spLocks noChangeShapeType="1"/>
            </p:cNvSpPr>
            <p:nvPr/>
          </p:nvSpPr>
          <p:spPr bwMode="auto">
            <a:xfrm>
              <a:off x="9494513" y="805616"/>
              <a:ext cx="0" cy="3463925"/>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88" name="Rectangle 6"/>
            <p:cNvSpPr>
              <a:spLocks noChangeArrowheads="1"/>
            </p:cNvSpPr>
            <p:nvPr/>
          </p:nvSpPr>
          <p:spPr bwMode="auto">
            <a:xfrm>
              <a:off x="9129464" y="1883527"/>
              <a:ext cx="695704" cy="119776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anose="02010609060101010101" pitchFamily="2" charset="-122"/>
                </a:rPr>
                <a:t>20</a:t>
              </a:r>
              <a:endParaRPr kumimoji="1" lang="en-US" altLang="zh-CN" sz="2000" b="1" dirty="0">
                <a:solidFill>
                  <a:srgbClr val="000099"/>
                </a:solidFill>
                <a:latin typeface="+mn-lt"/>
                <a:ea typeface="黑体" panose="02010609060101010101" pitchFamily="2" charset="-122"/>
              </a:endParaRPr>
            </a:p>
            <a:p>
              <a:pPr algn="ctr" defTabSz="762000" eaLnBrk="0" hangingPunct="0">
                <a:lnSpc>
                  <a:spcPct val="90000"/>
                </a:lnSpc>
              </a:pPr>
              <a:r>
                <a:rPr kumimoji="1" lang="zh-CN" altLang="en-US" sz="2000" b="1" dirty="0">
                  <a:solidFill>
                    <a:srgbClr val="000099"/>
                  </a:solidFill>
                  <a:latin typeface="+mn-lt"/>
                  <a:ea typeface="黑体" panose="02010609060101010101" pitchFamily="2" charset="-122"/>
                </a:rPr>
                <a:t>字节</a:t>
              </a:r>
              <a:endParaRPr kumimoji="1" lang="zh-CN" altLang="en-US" sz="2000" b="1" dirty="0">
                <a:solidFill>
                  <a:srgbClr val="000099"/>
                </a:solidFill>
                <a:latin typeface="+mn-lt"/>
                <a:ea typeface="黑体" panose="02010609060101010101" pitchFamily="2" charset="-122"/>
              </a:endParaRPr>
            </a:p>
            <a:p>
              <a:pPr algn="ctr" defTabSz="762000" eaLnBrk="0" hangingPunct="0">
                <a:lnSpc>
                  <a:spcPct val="90000"/>
                </a:lnSpc>
              </a:pPr>
              <a:r>
                <a:rPr kumimoji="1" lang="zh-CN" altLang="en-US" sz="2000" b="1" dirty="0">
                  <a:solidFill>
                    <a:srgbClr val="000099"/>
                  </a:solidFill>
                  <a:latin typeface="+mn-lt"/>
                  <a:ea typeface="黑体" panose="02010609060101010101" pitchFamily="2" charset="-122"/>
                </a:rPr>
                <a:t>固定</a:t>
              </a:r>
              <a:endParaRPr kumimoji="1" lang="zh-CN" altLang="en-US" sz="2000" b="1" dirty="0">
                <a:solidFill>
                  <a:srgbClr val="000099"/>
                </a:solidFill>
                <a:latin typeface="+mn-lt"/>
                <a:ea typeface="黑体" panose="02010609060101010101" pitchFamily="2" charset="-122"/>
              </a:endParaRPr>
            </a:p>
            <a:p>
              <a:pPr algn="ctr" defTabSz="762000" eaLnBrk="0" hangingPunct="0">
                <a:lnSpc>
                  <a:spcPct val="90000"/>
                </a:lnSpc>
              </a:pPr>
              <a:r>
                <a:rPr kumimoji="1" lang="zh-CN" altLang="en-US" sz="2000" b="1" dirty="0">
                  <a:solidFill>
                    <a:srgbClr val="000099"/>
                  </a:solidFill>
                  <a:latin typeface="+mn-lt"/>
                  <a:ea typeface="黑体" panose="02010609060101010101" pitchFamily="2" charset="-122"/>
                </a:rPr>
                <a:t>首部</a:t>
              </a:r>
              <a:endParaRPr kumimoji="1" lang="zh-CN" altLang="en-US" sz="2000" b="1" dirty="0">
                <a:solidFill>
                  <a:srgbClr val="000099"/>
                </a:solidFill>
                <a:latin typeface="+mn-lt"/>
                <a:ea typeface="黑体" panose="02010609060101010101" pitchFamily="2" charset="-122"/>
              </a:endParaRPr>
            </a:p>
          </p:txBody>
        </p:sp>
        <p:sp>
          <p:nvSpPr>
            <p:cNvPr id="89" name="Rectangle 7"/>
            <p:cNvSpPr>
              <a:spLocks noChangeArrowheads="1"/>
            </p:cNvSpPr>
            <p:nvPr/>
          </p:nvSpPr>
          <p:spPr bwMode="auto">
            <a:xfrm>
              <a:off x="795668" y="811965"/>
              <a:ext cx="8327231" cy="4133850"/>
            </a:xfrm>
            <a:prstGeom prst="rect">
              <a:avLst/>
            </a:prstGeom>
            <a:solidFill>
              <a:srgbClr val="FFFFCC"/>
            </a:soli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0" name="Line 10"/>
            <p:cNvSpPr>
              <a:spLocks noChangeShapeType="1"/>
            </p:cNvSpPr>
            <p:nvPr/>
          </p:nvSpPr>
          <p:spPr bwMode="auto">
            <a:xfrm>
              <a:off x="787069" y="1515227"/>
              <a:ext cx="834099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1" name="Line 11"/>
            <p:cNvSpPr>
              <a:spLocks noChangeShapeType="1"/>
            </p:cNvSpPr>
            <p:nvPr/>
          </p:nvSpPr>
          <p:spPr bwMode="auto">
            <a:xfrm>
              <a:off x="802546" y="2210552"/>
              <a:ext cx="8325512"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2" name="Line 12"/>
            <p:cNvSpPr>
              <a:spLocks noChangeShapeType="1"/>
            </p:cNvSpPr>
            <p:nvPr/>
          </p:nvSpPr>
          <p:spPr bwMode="auto">
            <a:xfrm>
              <a:off x="787069" y="2904290"/>
              <a:ext cx="834099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3" name="Line 13"/>
            <p:cNvSpPr>
              <a:spLocks noChangeShapeType="1"/>
            </p:cNvSpPr>
            <p:nvPr/>
          </p:nvSpPr>
          <p:spPr bwMode="auto">
            <a:xfrm>
              <a:off x="787069" y="3596440"/>
              <a:ext cx="834099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4" name="Line 14"/>
            <p:cNvSpPr>
              <a:spLocks noChangeShapeType="1"/>
            </p:cNvSpPr>
            <p:nvPr/>
          </p:nvSpPr>
          <p:spPr bwMode="auto">
            <a:xfrm>
              <a:off x="802546" y="4291765"/>
              <a:ext cx="8325512"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5" name="Line 15"/>
            <p:cNvSpPr>
              <a:spLocks noChangeShapeType="1"/>
            </p:cNvSpPr>
            <p:nvPr/>
          </p:nvSpPr>
          <p:spPr bwMode="auto">
            <a:xfrm>
              <a:off x="4961003" y="819903"/>
              <a:ext cx="0" cy="70961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6" name="Rectangle 16"/>
            <p:cNvSpPr>
              <a:spLocks noChangeArrowheads="1"/>
            </p:cNvSpPr>
            <p:nvPr/>
          </p:nvSpPr>
          <p:spPr bwMode="auto">
            <a:xfrm>
              <a:off x="6261166" y="946902"/>
              <a:ext cx="163827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目  的  端  口</a:t>
              </a:r>
              <a:endParaRPr kumimoji="1" lang="zh-CN" altLang="en-US" sz="2000" b="1">
                <a:solidFill>
                  <a:srgbClr val="000099"/>
                </a:solidFill>
                <a:latin typeface="+mn-lt"/>
                <a:ea typeface="黑体" panose="02010609060101010101" pitchFamily="2" charset="-122"/>
              </a:endParaRPr>
            </a:p>
          </p:txBody>
        </p:sp>
        <p:sp>
          <p:nvSpPr>
            <p:cNvPr id="97" name="Rectangle 17"/>
            <p:cNvSpPr>
              <a:spLocks noChangeArrowheads="1"/>
            </p:cNvSpPr>
            <p:nvPr/>
          </p:nvSpPr>
          <p:spPr bwMode="auto">
            <a:xfrm>
              <a:off x="962488" y="2869365"/>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数据</a:t>
              </a:r>
              <a:endParaRPr kumimoji="1" lang="zh-CN" altLang="en-US" sz="2000" b="1">
                <a:solidFill>
                  <a:srgbClr val="000099"/>
                </a:solidFill>
                <a:latin typeface="+mn-lt"/>
                <a:ea typeface="黑体" panose="02010609060101010101" pitchFamily="2" charset="-122"/>
              </a:endParaRPr>
            </a:p>
            <a:p>
              <a:pPr defTabSz="762000" eaLnBrk="0" hangingPunct="0"/>
              <a:r>
                <a:rPr kumimoji="1" lang="zh-CN" altLang="en-US" sz="2000" b="1">
                  <a:solidFill>
                    <a:srgbClr val="000099"/>
                  </a:solidFill>
                  <a:latin typeface="+mn-lt"/>
                  <a:ea typeface="黑体" panose="02010609060101010101" pitchFamily="2" charset="-122"/>
                </a:rPr>
                <a:t>偏移</a:t>
              </a:r>
              <a:endParaRPr kumimoji="1" lang="zh-CN" altLang="en-US" sz="2000" b="1">
                <a:solidFill>
                  <a:srgbClr val="000099"/>
                </a:solidFill>
                <a:latin typeface="+mn-lt"/>
                <a:ea typeface="黑体" panose="02010609060101010101" pitchFamily="2" charset="-122"/>
              </a:endParaRPr>
            </a:p>
          </p:txBody>
        </p:sp>
        <p:sp>
          <p:nvSpPr>
            <p:cNvPr id="98" name="Rectangle 18"/>
            <p:cNvSpPr>
              <a:spLocks noChangeArrowheads="1"/>
            </p:cNvSpPr>
            <p:nvPr/>
          </p:nvSpPr>
          <p:spPr bwMode="auto">
            <a:xfrm>
              <a:off x="2131946" y="3734552"/>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检   验   和</a:t>
              </a:r>
              <a:endParaRPr kumimoji="1" lang="zh-CN" altLang="en-US" sz="2000" b="1">
                <a:solidFill>
                  <a:srgbClr val="000099"/>
                </a:solidFill>
                <a:latin typeface="+mn-lt"/>
                <a:ea typeface="黑体" panose="02010609060101010101" pitchFamily="2" charset="-122"/>
              </a:endParaRPr>
            </a:p>
          </p:txBody>
        </p:sp>
        <p:sp>
          <p:nvSpPr>
            <p:cNvPr id="99" name="Rectangle 19"/>
            <p:cNvSpPr>
              <a:spLocks noChangeArrowheads="1"/>
            </p:cNvSpPr>
            <p:nvPr/>
          </p:nvSpPr>
          <p:spPr bwMode="auto">
            <a:xfrm>
              <a:off x="2350359" y="4375902"/>
              <a:ext cx="34653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选    项    （长  度  可  变）</a:t>
              </a:r>
              <a:endParaRPr kumimoji="1" lang="zh-CN" altLang="en-US" sz="2000" b="1">
                <a:solidFill>
                  <a:srgbClr val="000099"/>
                </a:solidFill>
                <a:latin typeface="+mn-lt"/>
                <a:ea typeface="黑体" panose="02010609060101010101" pitchFamily="2" charset="-122"/>
              </a:endParaRPr>
            </a:p>
          </p:txBody>
        </p:sp>
        <p:sp>
          <p:nvSpPr>
            <p:cNvPr id="100" name="Rectangle 20"/>
            <p:cNvSpPr>
              <a:spLocks noChangeArrowheads="1"/>
            </p:cNvSpPr>
            <p:nvPr/>
          </p:nvSpPr>
          <p:spPr bwMode="auto">
            <a:xfrm>
              <a:off x="2255771" y="946902"/>
              <a:ext cx="1239123"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源  端  口</a:t>
              </a:r>
              <a:endParaRPr kumimoji="1" lang="zh-CN" altLang="en-US" sz="2000" b="1">
                <a:solidFill>
                  <a:srgbClr val="000099"/>
                </a:solidFill>
                <a:latin typeface="+mn-lt"/>
                <a:ea typeface="黑体" panose="02010609060101010101" pitchFamily="2" charset="-122"/>
              </a:endParaRPr>
            </a:p>
          </p:txBody>
        </p:sp>
        <p:sp>
          <p:nvSpPr>
            <p:cNvPr id="101" name="Rectangle 21"/>
            <p:cNvSpPr>
              <a:spLocks noChangeArrowheads="1"/>
            </p:cNvSpPr>
            <p:nvPr/>
          </p:nvSpPr>
          <p:spPr bwMode="auto">
            <a:xfrm>
              <a:off x="4479461" y="1634290"/>
              <a:ext cx="1496219"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序   号</a:t>
              </a:r>
              <a:endParaRPr kumimoji="1" lang="zh-CN" altLang="en-US" sz="2000" b="1">
                <a:solidFill>
                  <a:srgbClr val="000099"/>
                </a:solidFill>
                <a:latin typeface="+mn-lt"/>
                <a:ea typeface="黑体" panose="02010609060101010101" pitchFamily="2" charset="-122"/>
              </a:endParaRPr>
            </a:p>
          </p:txBody>
        </p:sp>
        <p:sp>
          <p:nvSpPr>
            <p:cNvPr id="102" name="Line 22"/>
            <p:cNvSpPr>
              <a:spLocks noChangeShapeType="1"/>
            </p:cNvSpPr>
            <p:nvPr/>
          </p:nvSpPr>
          <p:spPr bwMode="auto">
            <a:xfrm>
              <a:off x="4967882" y="2913815"/>
              <a:ext cx="0" cy="13700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3" name="Rectangle 23"/>
            <p:cNvSpPr>
              <a:spLocks noChangeArrowheads="1"/>
            </p:cNvSpPr>
            <p:nvPr/>
          </p:nvSpPr>
          <p:spPr bwMode="auto">
            <a:xfrm>
              <a:off x="6087467" y="3734552"/>
              <a:ext cx="1849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紧   急   指   针</a:t>
              </a:r>
              <a:endParaRPr kumimoji="1" lang="zh-CN" altLang="en-US" sz="2000" b="1">
                <a:solidFill>
                  <a:srgbClr val="000099"/>
                </a:solidFill>
                <a:latin typeface="+mn-lt"/>
                <a:ea typeface="黑体" panose="02010609060101010101" pitchFamily="2" charset="-122"/>
              </a:endParaRPr>
            </a:p>
          </p:txBody>
        </p:sp>
        <p:sp>
          <p:nvSpPr>
            <p:cNvPr id="104" name="Rectangle 24"/>
            <p:cNvSpPr>
              <a:spLocks noChangeArrowheads="1"/>
            </p:cNvSpPr>
            <p:nvPr/>
          </p:nvSpPr>
          <p:spPr bwMode="auto">
            <a:xfrm>
              <a:off x="6574168" y="3015415"/>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窗   口</a:t>
              </a:r>
              <a:endParaRPr kumimoji="1" lang="zh-CN" altLang="en-US" sz="2000" b="1">
                <a:solidFill>
                  <a:srgbClr val="000099"/>
                </a:solidFill>
                <a:latin typeface="+mn-lt"/>
                <a:ea typeface="黑体" panose="02010609060101010101" pitchFamily="2" charset="-122"/>
              </a:endParaRPr>
            </a:p>
          </p:txBody>
        </p:sp>
        <p:sp>
          <p:nvSpPr>
            <p:cNvPr id="105" name="Rectangle 25"/>
            <p:cNvSpPr>
              <a:spLocks noChangeArrowheads="1"/>
            </p:cNvSpPr>
            <p:nvPr/>
          </p:nvSpPr>
          <p:spPr bwMode="auto">
            <a:xfrm>
              <a:off x="4214613" y="2358190"/>
              <a:ext cx="199495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确    认    号</a:t>
              </a:r>
              <a:endParaRPr kumimoji="1" lang="zh-CN" altLang="en-US" sz="2000" b="1">
                <a:solidFill>
                  <a:srgbClr val="000099"/>
                </a:solidFill>
                <a:latin typeface="+mn-lt"/>
                <a:ea typeface="黑体" panose="02010609060101010101" pitchFamily="2" charset="-122"/>
              </a:endParaRPr>
            </a:p>
          </p:txBody>
        </p:sp>
        <p:sp>
          <p:nvSpPr>
            <p:cNvPr id="106" name="Line 26"/>
            <p:cNvSpPr>
              <a:spLocks noChangeShapeType="1"/>
            </p:cNvSpPr>
            <p:nvPr/>
          </p:nvSpPr>
          <p:spPr bwMode="auto">
            <a:xfrm>
              <a:off x="1832702" y="2913815"/>
              <a:ext cx="0" cy="6921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7" name="Line 27"/>
            <p:cNvSpPr>
              <a:spLocks noChangeShapeType="1"/>
            </p:cNvSpPr>
            <p:nvPr/>
          </p:nvSpPr>
          <p:spPr bwMode="auto">
            <a:xfrm>
              <a:off x="3920529" y="2905878"/>
              <a:ext cx="0" cy="68421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8" name="Line 28"/>
            <p:cNvSpPr>
              <a:spLocks noChangeShapeType="1"/>
            </p:cNvSpPr>
            <p:nvPr/>
          </p:nvSpPr>
          <p:spPr bwMode="auto">
            <a:xfrm>
              <a:off x="3385673" y="2913815"/>
              <a:ext cx="0" cy="6921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9" name="Line 29"/>
            <p:cNvSpPr>
              <a:spLocks noChangeShapeType="1"/>
            </p:cNvSpPr>
            <p:nvPr/>
          </p:nvSpPr>
          <p:spPr bwMode="auto">
            <a:xfrm>
              <a:off x="3650521" y="2913816"/>
              <a:ext cx="0" cy="6810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0" name="Line 30"/>
            <p:cNvSpPr>
              <a:spLocks noChangeShapeType="1"/>
            </p:cNvSpPr>
            <p:nvPr/>
          </p:nvSpPr>
          <p:spPr bwMode="auto">
            <a:xfrm>
              <a:off x="4441626" y="2913816"/>
              <a:ext cx="0" cy="6810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1" name="Line 31"/>
            <p:cNvSpPr>
              <a:spLocks noChangeShapeType="1"/>
            </p:cNvSpPr>
            <p:nvPr/>
          </p:nvSpPr>
          <p:spPr bwMode="auto">
            <a:xfrm>
              <a:off x="4180217" y="2913816"/>
              <a:ext cx="0" cy="6810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2" name="Line 32"/>
            <p:cNvSpPr>
              <a:spLocks noChangeShapeType="1"/>
            </p:cNvSpPr>
            <p:nvPr/>
          </p:nvSpPr>
          <p:spPr bwMode="auto">
            <a:xfrm>
              <a:off x="4706473" y="2913816"/>
              <a:ext cx="0" cy="6810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3" name="Rectangle 33"/>
            <p:cNvSpPr>
              <a:spLocks noChangeArrowheads="1"/>
            </p:cNvSpPr>
            <p:nvPr/>
          </p:nvSpPr>
          <p:spPr bwMode="auto">
            <a:xfrm>
              <a:off x="2157743" y="3029702"/>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保   留</a:t>
              </a:r>
              <a:endParaRPr kumimoji="1" lang="zh-CN" altLang="en-US" sz="2000" b="1">
                <a:solidFill>
                  <a:srgbClr val="000099"/>
                </a:solidFill>
                <a:latin typeface="+mn-lt"/>
                <a:ea typeface="黑体" panose="02010609060101010101" pitchFamily="2" charset="-122"/>
              </a:endParaRPr>
            </a:p>
          </p:txBody>
        </p:sp>
        <p:sp>
          <p:nvSpPr>
            <p:cNvPr id="114" name="Rectangle 34"/>
            <p:cNvSpPr>
              <a:spLocks noChangeArrowheads="1"/>
            </p:cNvSpPr>
            <p:nvPr/>
          </p:nvSpPr>
          <p:spPr bwMode="auto">
            <a:xfrm>
              <a:off x="4689265" y="2932865"/>
              <a:ext cx="330221"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600" b="1">
                  <a:solidFill>
                    <a:srgbClr val="000099"/>
                  </a:solidFill>
                  <a:latin typeface="+mn-lt"/>
                  <a:ea typeface="黑体" panose="02010609060101010101" pitchFamily="2" charset="-122"/>
                </a:rPr>
                <a:t>F</a:t>
              </a:r>
              <a:endParaRPr kumimoji="1" lang="en-US" altLang="zh-CN" sz="1600" b="1">
                <a:solidFill>
                  <a:srgbClr val="000099"/>
                </a:solidFill>
                <a:latin typeface="+mn-lt"/>
                <a:ea typeface="黑体" panose="02010609060101010101" pitchFamily="2" charset="-122"/>
              </a:endParaRPr>
            </a:p>
            <a:p>
              <a:pPr algn="ctr" defTabSz="762000" eaLnBrk="0" hangingPunct="0">
                <a:lnSpc>
                  <a:spcPct val="75000"/>
                </a:lnSpc>
              </a:pPr>
              <a:r>
                <a:rPr kumimoji="1" lang="en-US" altLang="zh-CN" sz="1600" b="1">
                  <a:solidFill>
                    <a:srgbClr val="000099"/>
                  </a:solidFill>
                  <a:latin typeface="+mn-lt"/>
                  <a:ea typeface="黑体" panose="02010609060101010101" pitchFamily="2" charset="-122"/>
                </a:rPr>
                <a:t>I</a:t>
              </a:r>
              <a:endParaRPr kumimoji="1" lang="en-US" altLang="zh-CN" sz="1600" b="1">
                <a:solidFill>
                  <a:srgbClr val="000099"/>
                </a:solidFill>
                <a:latin typeface="+mn-lt"/>
                <a:ea typeface="黑体" panose="02010609060101010101" pitchFamily="2" charset="-122"/>
              </a:endParaRPr>
            </a:p>
            <a:p>
              <a:pPr algn="ctr" defTabSz="762000" eaLnBrk="0" hangingPunct="0">
                <a:lnSpc>
                  <a:spcPct val="75000"/>
                </a:lnSpc>
              </a:pPr>
              <a:r>
                <a:rPr kumimoji="1" lang="en-US" altLang="zh-CN" sz="1600" b="1">
                  <a:solidFill>
                    <a:srgbClr val="000099"/>
                  </a:solidFill>
                  <a:latin typeface="+mn-lt"/>
                  <a:ea typeface="黑体" panose="02010609060101010101" pitchFamily="2" charset="-122"/>
                </a:rPr>
                <a:t>N</a:t>
              </a:r>
              <a:endParaRPr kumimoji="1" lang="en-US" altLang="zh-CN" sz="1600" b="1">
                <a:solidFill>
                  <a:srgbClr val="000099"/>
                </a:solidFill>
                <a:latin typeface="+mn-lt"/>
                <a:ea typeface="黑体" panose="02010609060101010101" pitchFamily="2" charset="-122"/>
              </a:endParaRPr>
            </a:p>
          </p:txBody>
        </p:sp>
        <p:sp>
          <p:nvSpPr>
            <p:cNvPr id="115" name="Line 37"/>
            <p:cNvSpPr>
              <a:spLocks noChangeShapeType="1"/>
            </p:cNvSpPr>
            <p:nvPr/>
          </p:nvSpPr>
          <p:spPr bwMode="auto">
            <a:xfrm>
              <a:off x="792228" y="654802"/>
              <a:ext cx="8315193"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6" name="Line 38"/>
            <p:cNvSpPr>
              <a:spLocks noChangeShapeType="1"/>
            </p:cNvSpPr>
            <p:nvPr/>
          </p:nvSpPr>
          <p:spPr bwMode="auto">
            <a:xfrm>
              <a:off x="792228" y="456365"/>
              <a:ext cx="0" cy="1984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7" name="Line 39"/>
            <p:cNvSpPr>
              <a:spLocks noChangeShapeType="1"/>
            </p:cNvSpPr>
            <p:nvPr/>
          </p:nvSpPr>
          <p:spPr bwMode="auto">
            <a:xfrm>
              <a:off x="1051917"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8" name="Line 40"/>
            <p:cNvSpPr>
              <a:spLocks noChangeShapeType="1"/>
            </p:cNvSpPr>
            <p:nvPr/>
          </p:nvSpPr>
          <p:spPr bwMode="auto">
            <a:xfrm>
              <a:off x="1311605"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9" name="Line 41"/>
            <p:cNvSpPr>
              <a:spLocks noChangeShapeType="1"/>
            </p:cNvSpPr>
            <p:nvPr/>
          </p:nvSpPr>
          <p:spPr bwMode="auto">
            <a:xfrm>
              <a:off x="1571294"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0" name="Line 42"/>
            <p:cNvSpPr>
              <a:spLocks noChangeShapeType="1"/>
            </p:cNvSpPr>
            <p:nvPr/>
          </p:nvSpPr>
          <p:spPr bwMode="auto">
            <a:xfrm>
              <a:off x="1832702"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1" name="Line 43"/>
            <p:cNvSpPr>
              <a:spLocks noChangeShapeType="1"/>
            </p:cNvSpPr>
            <p:nvPr/>
          </p:nvSpPr>
          <p:spPr bwMode="auto">
            <a:xfrm>
              <a:off x="2092390"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2" name="Line 44"/>
            <p:cNvSpPr>
              <a:spLocks noChangeShapeType="1"/>
            </p:cNvSpPr>
            <p:nvPr/>
          </p:nvSpPr>
          <p:spPr bwMode="auto">
            <a:xfrm>
              <a:off x="2350359"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3" name="Line 45"/>
            <p:cNvSpPr>
              <a:spLocks noChangeShapeType="1"/>
            </p:cNvSpPr>
            <p:nvPr/>
          </p:nvSpPr>
          <p:spPr bwMode="auto">
            <a:xfrm>
              <a:off x="2610048"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4" name="Line 46"/>
            <p:cNvSpPr>
              <a:spLocks noChangeShapeType="1"/>
            </p:cNvSpPr>
            <p:nvPr/>
          </p:nvSpPr>
          <p:spPr bwMode="auto">
            <a:xfrm>
              <a:off x="2871456" y="456365"/>
              <a:ext cx="0" cy="1984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5" name="Line 47"/>
            <p:cNvSpPr>
              <a:spLocks noChangeShapeType="1"/>
            </p:cNvSpPr>
            <p:nvPr/>
          </p:nvSpPr>
          <p:spPr bwMode="auto">
            <a:xfrm>
              <a:off x="3131144"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6" name="Line 48"/>
            <p:cNvSpPr>
              <a:spLocks noChangeShapeType="1"/>
            </p:cNvSpPr>
            <p:nvPr/>
          </p:nvSpPr>
          <p:spPr bwMode="auto">
            <a:xfrm>
              <a:off x="3390833"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7" name="Line 49"/>
            <p:cNvSpPr>
              <a:spLocks noChangeShapeType="1"/>
            </p:cNvSpPr>
            <p:nvPr/>
          </p:nvSpPr>
          <p:spPr bwMode="auto">
            <a:xfrm>
              <a:off x="3650521"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8" name="Line 50"/>
            <p:cNvSpPr>
              <a:spLocks noChangeShapeType="1"/>
            </p:cNvSpPr>
            <p:nvPr/>
          </p:nvSpPr>
          <p:spPr bwMode="auto">
            <a:xfrm>
              <a:off x="3911930"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9" name="Line 51"/>
            <p:cNvSpPr>
              <a:spLocks noChangeShapeType="1"/>
            </p:cNvSpPr>
            <p:nvPr/>
          </p:nvSpPr>
          <p:spPr bwMode="auto">
            <a:xfrm>
              <a:off x="4171619"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0" name="Line 52"/>
            <p:cNvSpPr>
              <a:spLocks noChangeShapeType="1"/>
            </p:cNvSpPr>
            <p:nvPr/>
          </p:nvSpPr>
          <p:spPr bwMode="auto">
            <a:xfrm>
              <a:off x="4429588"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1" name="Line 53"/>
            <p:cNvSpPr>
              <a:spLocks noChangeShapeType="1"/>
            </p:cNvSpPr>
            <p:nvPr/>
          </p:nvSpPr>
          <p:spPr bwMode="auto">
            <a:xfrm>
              <a:off x="4689276"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2" name="Line 54"/>
            <p:cNvSpPr>
              <a:spLocks noChangeShapeType="1"/>
            </p:cNvSpPr>
            <p:nvPr/>
          </p:nvSpPr>
          <p:spPr bwMode="auto">
            <a:xfrm>
              <a:off x="4948965" y="456365"/>
              <a:ext cx="0" cy="1984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3" name="Line 55"/>
            <p:cNvSpPr>
              <a:spLocks noChangeShapeType="1"/>
            </p:cNvSpPr>
            <p:nvPr/>
          </p:nvSpPr>
          <p:spPr bwMode="auto">
            <a:xfrm>
              <a:off x="5210373"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4" name="Line 56"/>
            <p:cNvSpPr>
              <a:spLocks noChangeShapeType="1"/>
            </p:cNvSpPr>
            <p:nvPr/>
          </p:nvSpPr>
          <p:spPr bwMode="auto">
            <a:xfrm>
              <a:off x="5470061"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5" name="Line 57"/>
            <p:cNvSpPr>
              <a:spLocks noChangeShapeType="1"/>
            </p:cNvSpPr>
            <p:nvPr/>
          </p:nvSpPr>
          <p:spPr bwMode="auto">
            <a:xfrm>
              <a:off x="5729750"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6" name="Line 58"/>
            <p:cNvSpPr>
              <a:spLocks noChangeShapeType="1"/>
            </p:cNvSpPr>
            <p:nvPr/>
          </p:nvSpPr>
          <p:spPr bwMode="auto">
            <a:xfrm>
              <a:off x="5989438"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7" name="Line 59"/>
            <p:cNvSpPr>
              <a:spLocks noChangeShapeType="1"/>
            </p:cNvSpPr>
            <p:nvPr/>
          </p:nvSpPr>
          <p:spPr bwMode="auto">
            <a:xfrm>
              <a:off x="6250846"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 name="Line 60"/>
            <p:cNvSpPr>
              <a:spLocks noChangeShapeType="1"/>
            </p:cNvSpPr>
            <p:nvPr/>
          </p:nvSpPr>
          <p:spPr bwMode="auto">
            <a:xfrm>
              <a:off x="6508815"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9" name="Line 61"/>
            <p:cNvSpPr>
              <a:spLocks noChangeShapeType="1"/>
            </p:cNvSpPr>
            <p:nvPr/>
          </p:nvSpPr>
          <p:spPr bwMode="auto">
            <a:xfrm>
              <a:off x="6768504"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0" name="Line 62"/>
            <p:cNvSpPr>
              <a:spLocks noChangeShapeType="1"/>
            </p:cNvSpPr>
            <p:nvPr/>
          </p:nvSpPr>
          <p:spPr bwMode="auto">
            <a:xfrm>
              <a:off x="7028192" y="456365"/>
              <a:ext cx="0" cy="1984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1" name="Line 63"/>
            <p:cNvSpPr>
              <a:spLocks noChangeShapeType="1"/>
            </p:cNvSpPr>
            <p:nvPr/>
          </p:nvSpPr>
          <p:spPr bwMode="auto">
            <a:xfrm>
              <a:off x="7287881"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2" name="Line 64"/>
            <p:cNvSpPr>
              <a:spLocks noChangeShapeType="1"/>
            </p:cNvSpPr>
            <p:nvPr/>
          </p:nvSpPr>
          <p:spPr bwMode="auto">
            <a:xfrm>
              <a:off x="7549290"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3" name="Line 65"/>
            <p:cNvSpPr>
              <a:spLocks noChangeShapeType="1"/>
            </p:cNvSpPr>
            <p:nvPr/>
          </p:nvSpPr>
          <p:spPr bwMode="auto">
            <a:xfrm>
              <a:off x="7808978"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4" name="Line 66"/>
            <p:cNvSpPr>
              <a:spLocks noChangeShapeType="1"/>
            </p:cNvSpPr>
            <p:nvPr/>
          </p:nvSpPr>
          <p:spPr bwMode="auto">
            <a:xfrm>
              <a:off x="8068667"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5" name="Line 67"/>
            <p:cNvSpPr>
              <a:spLocks noChangeShapeType="1"/>
            </p:cNvSpPr>
            <p:nvPr/>
          </p:nvSpPr>
          <p:spPr bwMode="auto">
            <a:xfrm>
              <a:off x="8328355"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6" name="Line 68"/>
            <p:cNvSpPr>
              <a:spLocks noChangeShapeType="1"/>
            </p:cNvSpPr>
            <p:nvPr/>
          </p:nvSpPr>
          <p:spPr bwMode="auto">
            <a:xfrm>
              <a:off x="8588044"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7" name="Line 69"/>
            <p:cNvSpPr>
              <a:spLocks noChangeShapeType="1"/>
            </p:cNvSpPr>
            <p:nvPr/>
          </p:nvSpPr>
          <p:spPr bwMode="auto">
            <a:xfrm>
              <a:off x="8847732"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8" name="Line 70"/>
            <p:cNvSpPr>
              <a:spLocks noChangeShapeType="1"/>
            </p:cNvSpPr>
            <p:nvPr/>
          </p:nvSpPr>
          <p:spPr bwMode="auto">
            <a:xfrm>
              <a:off x="9107421" y="456365"/>
              <a:ext cx="0" cy="1984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9" name="Rectangle 71"/>
            <p:cNvSpPr>
              <a:spLocks noChangeArrowheads="1"/>
            </p:cNvSpPr>
            <p:nvPr/>
          </p:nvSpPr>
          <p:spPr bwMode="auto">
            <a:xfrm>
              <a:off x="964207"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0" name="Rectangle 72"/>
            <p:cNvSpPr>
              <a:spLocks noChangeArrowheads="1"/>
            </p:cNvSpPr>
            <p:nvPr/>
          </p:nvSpPr>
          <p:spPr bwMode="auto">
            <a:xfrm>
              <a:off x="3043435"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1" name="Rectangle 73"/>
            <p:cNvSpPr>
              <a:spLocks noChangeArrowheads="1"/>
            </p:cNvSpPr>
            <p:nvPr/>
          </p:nvSpPr>
          <p:spPr bwMode="auto">
            <a:xfrm>
              <a:off x="5122663"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2" name="Rectangle 74"/>
            <p:cNvSpPr>
              <a:spLocks noChangeArrowheads="1"/>
            </p:cNvSpPr>
            <p:nvPr/>
          </p:nvSpPr>
          <p:spPr bwMode="auto">
            <a:xfrm>
              <a:off x="7201892"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3" name="Rectangle 75"/>
            <p:cNvSpPr>
              <a:spLocks noChangeArrowheads="1"/>
            </p:cNvSpPr>
            <p:nvPr/>
          </p:nvSpPr>
          <p:spPr bwMode="auto">
            <a:xfrm>
              <a:off x="4429588"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anose="02010609060101010101" pitchFamily="2" charset="-122"/>
                </a:rPr>
                <a:t>S</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Y</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N</a:t>
              </a:r>
              <a:endParaRPr kumimoji="1" lang="en-US" altLang="zh-CN" sz="1600" b="1">
                <a:solidFill>
                  <a:srgbClr val="000099"/>
                </a:solidFill>
                <a:latin typeface="+mn-lt"/>
                <a:ea typeface="黑体" panose="02010609060101010101" pitchFamily="2" charset="-122"/>
              </a:endParaRPr>
            </a:p>
          </p:txBody>
        </p:sp>
        <p:sp>
          <p:nvSpPr>
            <p:cNvPr id="154" name="Rectangle 76"/>
            <p:cNvSpPr>
              <a:spLocks noChangeArrowheads="1"/>
            </p:cNvSpPr>
            <p:nvPr/>
          </p:nvSpPr>
          <p:spPr bwMode="auto">
            <a:xfrm>
              <a:off x="4171619"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anose="02010609060101010101" pitchFamily="2" charset="-122"/>
                </a:rPr>
                <a:t>R</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S</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T</a:t>
              </a:r>
              <a:endParaRPr kumimoji="1" lang="en-US" altLang="zh-CN" sz="1600" b="1">
                <a:solidFill>
                  <a:srgbClr val="000099"/>
                </a:solidFill>
                <a:latin typeface="+mn-lt"/>
                <a:ea typeface="黑体" panose="02010609060101010101" pitchFamily="2" charset="-122"/>
              </a:endParaRPr>
            </a:p>
          </p:txBody>
        </p:sp>
        <p:sp>
          <p:nvSpPr>
            <p:cNvPr id="155" name="Rectangle 77"/>
            <p:cNvSpPr>
              <a:spLocks noChangeArrowheads="1"/>
            </p:cNvSpPr>
            <p:nvPr/>
          </p:nvSpPr>
          <p:spPr bwMode="auto">
            <a:xfrm>
              <a:off x="3893013"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anose="02010609060101010101" pitchFamily="2" charset="-122"/>
                </a:rPr>
                <a:t>P</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S</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H</a:t>
              </a:r>
              <a:endParaRPr kumimoji="1" lang="en-US" altLang="zh-CN" sz="1600" b="1">
                <a:solidFill>
                  <a:srgbClr val="000099"/>
                </a:solidFill>
                <a:latin typeface="+mn-lt"/>
                <a:ea typeface="黑体" panose="02010609060101010101" pitchFamily="2" charset="-122"/>
              </a:endParaRPr>
            </a:p>
          </p:txBody>
        </p:sp>
        <p:sp>
          <p:nvSpPr>
            <p:cNvPr id="156" name="Rectangle 78"/>
            <p:cNvSpPr>
              <a:spLocks noChangeArrowheads="1"/>
            </p:cNvSpPr>
            <p:nvPr/>
          </p:nvSpPr>
          <p:spPr bwMode="auto">
            <a:xfrm>
              <a:off x="3633324"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anose="02010609060101010101" pitchFamily="2" charset="-122"/>
                </a:rPr>
                <a:t>A</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C</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K</a:t>
              </a:r>
              <a:endParaRPr kumimoji="1" lang="en-US" altLang="zh-CN" sz="1600" b="1">
                <a:solidFill>
                  <a:srgbClr val="000099"/>
                </a:solidFill>
                <a:latin typeface="+mn-lt"/>
                <a:ea typeface="黑体" panose="02010609060101010101" pitchFamily="2" charset="-122"/>
              </a:endParaRPr>
            </a:p>
          </p:txBody>
        </p:sp>
        <p:sp>
          <p:nvSpPr>
            <p:cNvPr id="157" name="Rectangle 79"/>
            <p:cNvSpPr>
              <a:spLocks noChangeArrowheads="1"/>
            </p:cNvSpPr>
            <p:nvPr/>
          </p:nvSpPr>
          <p:spPr bwMode="auto">
            <a:xfrm>
              <a:off x="3349559" y="2932865"/>
              <a:ext cx="343044"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anose="02010609060101010101" pitchFamily="2" charset="-122"/>
                </a:rPr>
                <a:t>U</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R</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G</a:t>
              </a:r>
              <a:endParaRPr kumimoji="1" lang="en-US" altLang="zh-CN" sz="1600" b="1">
                <a:solidFill>
                  <a:srgbClr val="000099"/>
                </a:solidFill>
                <a:latin typeface="+mn-lt"/>
                <a:ea typeface="黑体" panose="02010609060101010101" pitchFamily="2" charset="-122"/>
              </a:endParaRPr>
            </a:p>
          </p:txBody>
        </p:sp>
        <p:sp>
          <p:nvSpPr>
            <p:cNvPr id="158" name="Rectangle 80"/>
            <p:cNvSpPr>
              <a:spLocks noChangeArrowheads="1"/>
            </p:cNvSpPr>
            <p:nvPr/>
          </p:nvSpPr>
          <p:spPr bwMode="auto">
            <a:xfrm>
              <a:off x="365720" y="78539"/>
              <a:ext cx="8917507"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anose="02010609060101010101" pitchFamily="2" charset="-122"/>
                </a:rPr>
                <a:t>位 </a:t>
              </a:r>
              <a:r>
                <a:rPr kumimoji="1" lang="en-US" altLang="zh-CN" sz="2000" b="1" dirty="0">
                  <a:solidFill>
                    <a:srgbClr val="000099"/>
                  </a:solidFill>
                  <a:latin typeface="+mn-lt"/>
                  <a:ea typeface="黑体" panose="02010609060101010101" pitchFamily="2" charset="-122"/>
                </a:rPr>
                <a:t>0                         8                       </a:t>
              </a:r>
              <a:r>
                <a:rPr kumimoji="1" lang="en-US" altLang="zh-CN" sz="2000" b="1" dirty="0" smtClean="0">
                  <a:solidFill>
                    <a:srgbClr val="000099"/>
                  </a:solidFill>
                  <a:latin typeface="+mn-lt"/>
                  <a:ea typeface="黑体" panose="02010609060101010101" pitchFamily="2" charset="-122"/>
                </a:rPr>
                <a:t>   </a:t>
              </a:r>
              <a:r>
                <a:rPr kumimoji="1" lang="en-US" altLang="zh-CN" sz="2000" b="1" dirty="0">
                  <a:solidFill>
                    <a:srgbClr val="000099"/>
                  </a:solidFill>
                  <a:latin typeface="+mn-lt"/>
                  <a:ea typeface="黑体" panose="02010609060101010101" pitchFamily="2" charset="-122"/>
                </a:rPr>
                <a:t>16                       </a:t>
              </a:r>
              <a:r>
                <a:rPr kumimoji="1" lang="en-US" altLang="zh-CN" sz="2000" b="1" dirty="0" smtClean="0">
                  <a:solidFill>
                    <a:srgbClr val="000099"/>
                  </a:solidFill>
                  <a:latin typeface="+mn-lt"/>
                  <a:ea typeface="黑体" panose="02010609060101010101" pitchFamily="2" charset="-122"/>
                </a:rPr>
                <a:t>   </a:t>
              </a:r>
              <a:r>
                <a:rPr kumimoji="1" lang="en-US" altLang="zh-CN" sz="2000" b="1" dirty="0">
                  <a:solidFill>
                    <a:srgbClr val="000099"/>
                  </a:solidFill>
                  <a:latin typeface="+mn-lt"/>
                  <a:ea typeface="黑体" panose="02010609060101010101" pitchFamily="2" charset="-122"/>
                </a:rPr>
                <a:t>24                  </a:t>
              </a:r>
              <a:r>
                <a:rPr kumimoji="1" lang="en-US" altLang="zh-CN" sz="2000" b="1" dirty="0" smtClean="0">
                  <a:solidFill>
                    <a:srgbClr val="000099"/>
                  </a:solidFill>
                  <a:latin typeface="+mn-lt"/>
                  <a:ea typeface="黑体" panose="02010609060101010101" pitchFamily="2" charset="-122"/>
                </a:rPr>
                <a:t>        </a:t>
              </a:r>
              <a:r>
                <a:rPr kumimoji="1" lang="en-US" altLang="zh-CN" sz="2000" b="1" dirty="0">
                  <a:solidFill>
                    <a:srgbClr val="000099"/>
                  </a:solidFill>
                  <a:latin typeface="+mn-lt"/>
                  <a:ea typeface="黑体" panose="02010609060101010101" pitchFamily="2" charset="-122"/>
                </a:rPr>
                <a:t>31</a:t>
              </a:r>
              <a:endParaRPr kumimoji="1" lang="en-US" altLang="zh-CN" sz="2000" b="1" dirty="0">
                <a:solidFill>
                  <a:srgbClr val="000099"/>
                </a:solidFill>
                <a:latin typeface="+mn-lt"/>
                <a:ea typeface="黑体" panose="02010609060101010101" pitchFamily="2" charset="-122"/>
              </a:endParaRPr>
            </a:p>
          </p:txBody>
        </p:sp>
        <p:sp>
          <p:nvSpPr>
            <p:cNvPr id="159" name="Line 81"/>
            <p:cNvSpPr>
              <a:spLocks noChangeShapeType="1"/>
            </p:cNvSpPr>
            <p:nvPr/>
          </p:nvSpPr>
          <p:spPr bwMode="auto">
            <a:xfrm flipH="1">
              <a:off x="7026473" y="4309227"/>
              <a:ext cx="3440" cy="6429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60" name="Rectangle 83"/>
            <p:cNvSpPr>
              <a:spLocks noChangeArrowheads="1"/>
            </p:cNvSpPr>
            <p:nvPr/>
          </p:nvSpPr>
          <p:spPr bwMode="auto">
            <a:xfrm>
              <a:off x="7581966" y="4375902"/>
              <a:ext cx="135863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填    充</a:t>
              </a:r>
              <a:endParaRPr kumimoji="1" lang="zh-CN" altLang="en-US" sz="2000" b="1">
                <a:solidFill>
                  <a:srgbClr val="000099"/>
                </a:solidFill>
                <a:latin typeface="+mn-lt"/>
                <a:ea typeface="黑体" panose="02010609060101010101" pitchFamily="2" charset="-122"/>
              </a:endParaRPr>
            </a:p>
          </p:txBody>
        </p:sp>
        <p:sp>
          <p:nvSpPr>
            <p:cNvPr id="161" name="Line 96"/>
            <p:cNvSpPr>
              <a:spLocks noChangeShapeType="1"/>
            </p:cNvSpPr>
            <p:nvPr/>
          </p:nvSpPr>
          <p:spPr bwMode="auto">
            <a:xfrm>
              <a:off x="9167753" y="788152"/>
              <a:ext cx="899451"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62" name="Line 97"/>
            <p:cNvSpPr>
              <a:spLocks noChangeShapeType="1"/>
            </p:cNvSpPr>
            <p:nvPr/>
          </p:nvSpPr>
          <p:spPr bwMode="auto">
            <a:xfrm>
              <a:off x="9167753" y="4283827"/>
              <a:ext cx="899451"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63" name="Line 98"/>
            <p:cNvSpPr>
              <a:spLocks noChangeShapeType="1"/>
            </p:cNvSpPr>
            <p:nvPr/>
          </p:nvSpPr>
          <p:spPr bwMode="auto">
            <a:xfrm>
              <a:off x="214869" y="826252"/>
              <a:ext cx="574410"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64" name="Line 99"/>
            <p:cNvSpPr>
              <a:spLocks noChangeShapeType="1"/>
            </p:cNvSpPr>
            <p:nvPr/>
          </p:nvSpPr>
          <p:spPr bwMode="auto">
            <a:xfrm>
              <a:off x="230346" y="4926765"/>
              <a:ext cx="574410"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506963" name="Rectangle 83"/>
          <p:cNvSpPr>
            <a:spLocks noChangeArrowheads="1"/>
          </p:cNvSpPr>
          <p:nvPr/>
        </p:nvSpPr>
        <p:spPr bwMode="auto">
          <a:xfrm>
            <a:off x="764589" y="2905878"/>
            <a:ext cx="1092067" cy="664608"/>
          </a:xfrm>
          <a:prstGeom prst="rect">
            <a:avLst/>
          </a:prstGeom>
          <a:noFill/>
          <a:ln w="762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6963"/>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0696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963" grpId="0" animBg="1"/>
      <p:bldP spid="506963" grpId="1"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86" name="Text Box 82"/>
          <p:cNvSpPr txBox="1">
            <a:spLocks noChangeArrowheads="1"/>
          </p:cNvSpPr>
          <p:nvPr/>
        </p:nvSpPr>
        <p:spPr bwMode="auto">
          <a:xfrm>
            <a:off x="534739" y="5055567"/>
            <a:ext cx="873874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defRPr sz="2400" b="1">
                <a:solidFill>
                  <a:srgbClr val="000099"/>
                </a:solidFill>
                <a:latin typeface="+mn-lt"/>
                <a:ea typeface="黑体" panose="02010609060101010101" pitchFamily="2" charset="-122"/>
              </a:defRPr>
            </a:lvl1pPr>
          </a:lstStyle>
          <a:p>
            <a:r>
              <a:rPr lang="zh-CN" altLang="en-US" dirty="0"/>
              <a:t>保留字段</a:t>
            </a:r>
            <a:r>
              <a:rPr lang="en-US" altLang="zh-CN" dirty="0"/>
              <a:t>——</a:t>
            </a:r>
            <a:r>
              <a:rPr lang="zh-CN" altLang="en-US" dirty="0"/>
              <a:t>占 </a:t>
            </a:r>
            <a:r>
              <a:rPr lang="en-US" altLang="zh-CN" dirty="0"/>
              <a:t>6 </a:t>
            </a:r>
            <a:r>
              <a:rPr lang="zh-CN" altLang="en-US" dirty="0"/>
              <a:t>位，保留为今后使用，但目前应置为 </a:t>
            </a:r>
            <a:r>
              <a:rPr lang="en-US" altLang="zh-CN" dirty="0"/>
              <a:t>0</a:t>
            </a:r>
            <a:r>
              <a:rPr lang="zh-CN" altLang="en-US" dirty="0"/>
              <a:t>。 </a:t>
            </a:r>
            <a:endParaRPr lang="zh-CN" altLang="en-US" dirty="0"/>
          </a:p>
        </p:txBody>
      </p:sp>
      <p:grpSp>
        <p:nvGrpSpPr>
          <p:cNvPr id="2" name="组合 83"/>
          <p:cNvGrpSpPr/>
          <p:nvPr/>
        </p:nvGrpSpPr>
        <p:grpSpPr>
          <a:xfrm>
            <a:off x="214869" y="78539"/>
            <a:ext cx="9852335" cy="4873626"/>
            <a:chOff x="214869" y="78539"/>
            <a:chExt cx="9852335" cy="4873626"/>
          </a:xfrm>
        </p:grpSpPr>
        <p:sp>
          <p:nvSpPr>
            <p:cNvPr id="85" name="Line 3"/>
            <p:cNvSpPr>
              <a:spLocks noChangeShapeType="1"/>
            </p:cNvSpPr>
            <p:nvPr/>
          </p:nvSpPr>
          <p:spPr bwMode="auto">
            <a:xfrm flipH="1">
              <a:off x="507233" y="815141"/>
              <a:ext cx="18917" cy="4122737"/>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86" name="Rectangle 4"/>
            <p:cNvSpPr>
              <a:spLocks noChangeArrowheads="1"/>
            </p:cNvSpPr>
            <p:nvPr/>
          </p:nvSpPr>
          <p:spPr bwMode="auto">
            <a:xfrm>
              <a:off x="277167" y="2060848"/>
              <a:ext cx="515142" cy="171675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eaLnBrk="0" hangingPunct="0">
                <a:lnSpc>
                  <a:spcPct val="90000"/>
                </a:lnSpc>
              </a:pPr>
              <a:r>
                <a:rPr kumimoji="1" lang="en-US" altLang="zh-CN" sz="2400" b="1" dirty="0" smtClean="0">
                  <a:solidFill>
                    <a:srgbClr val="000099"/>
                  </a:solidFill>
                  <a:latin typeface="+mn-lt"/>
                  <a:ea typeface="黑体" panose="02010609060101010101" pitchFamily="2" charset="-122"/>
                </a:rPr>
                <a:t>TCP</a:t>
              </a:r>
              <a:r>
                <a:rPr kumimoji="1" lang="zh-CN" altLang="en-US" sz="2400" b="1" dirty="0" smtClean="0">
                  <a:solidFill>
                    <a:srgbClr val="000099"/>
                  </a:solidFill>
                  <a:latin typeface="+mn-lt"/>
                  <a:ea typeface="黑体" panose="02010609060101010101" pitchFamily="2" charset="-122"/>
                </a:rPr>
                <a:t>首部</a:t>
              </a:r>
              <a:endParaRPr kumimoji="1" lang="zh-CN" altLang="en-US" sz="2400" b="1" dirty="0">
                <a:solidFill>
                  <a:srgbClr val="000099"/>
                </a:solidFill>
                <a:latin typeface="+mn-lt"/>
                <a:ea typeface="黑体" panose="02010609060101010101" pitchFamily="2" charset="-122"/>
              </a:endParaRPr>
            </a:p>
          </p:txBody>
        </p:sp>
        <p:sp>
          <p:nvSpPr>
            <p:cNvPr id="87" name="Line 5"/>
            <p:cNvSpPr>
              <a:spLocks noChangeShapeType="1"/>
            </p:cNvSpPr>
            <p:nvPr/>
          </p:nvSpPr>
          <p:spPr bwMode="auto">
            <a:xfrm>
              <a:off x="9494513" y="805616"/>
              <a:ext cx="0" cy="3463925"/>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88" name="Rectangle 6"/>
            <p:cNvSpPr>
              <a:spLocks noChangeArrowheads="1"/>
            </p:cNvSpPr>
            <p:nvPr/>
          </p:nvSpPr>
          <p:spPr bwMode="auto">
            <a:xfrm>
              <a:off x="9129464" y="1883527"/>
              <a:ext cx="695704" cy="119776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anose="02010609060101010101" pitchFamily="2" charset="-122"/>
                </a:rPr>
                <a:t>20</a:t>
              </a:r>
              <a:endParaRPr kumimoji="1" lang="en-US" altLang="zh-CN" sz="2000" b="1" dirty="0">
                <a:solidFill>
                  <a:srgbClr val="000099"/>
                </a:solidFill>
                <a:latin typeface="+mn-lt"/>
                <a:ea typeface="黑体" panose="02010609060101010101" pitchFamily="2" charset="-122"/>
              </a:endParaRPr>
            </a:p>
            <a:p>
              <a:pPr algn="ctr" defTabSz="762000" eaLnBrk="0" hangingPunct="0">
                <a:lnSpc>
                  <a:spcPct val="90000"/>
                </a:lnSpc>
              </a:pPr>
              <a:r>
                <a:rPr kumimoji="1" lang="zh-CN" altLang="en-US" sz="2000" b="1" dirty="0">
                  <a:solidFill>
                    <a:srgbClr val="000099"/>
                  </a:solidFill>
                  <a:latin typeface="+mn-lt"/>
                  <a:ea typeface="黑体" panose="02010609060101010101" pitchFamily="2" charset="-122"/>
                </a:rPr>
                <a:t>字节</a:t>
              </a:r>
              <a:endParaRPr kumimoji="1" lang="zh-CN" altLang="en-US" sz="2000" b="1" dirty="0">
                <a:solidFill>
                  <a:srgbClr val="000099"/>
                </a:solidFill>
                <a:latin typeface="+mn-lt"/>
                <a:ea typeface="黑体" panose="02010609060101010101" pitchFamily="2" charset="-122"/>
              </a:endParaRPr>
            </a:p>
            <a:p>
              <a:pPr algn="ctr" defTabSz="762000" eaLnBrk="0" hangingPunct="0">
                <a:lnSpc>
                  <a:spcPct val="90000"/>
                </a:lnSpc>
              </a:pPr>
              <a:r>
                <a:rPr kumimoji="1" lang="zh-CN" altLang="en-US" sz="2000" b="1" dirty="0">
                  <a:solidFill>
                    <a:srgbClr val="000099"/>
                  </a:solidFill>
                  <a:latin typeface="+mn-lt"/>
                  <a:ea typeface="黑体" panose="02010609060101010101" pitchFamily="2" charset="-122"/>
                </a:rPr>
                <a:t>固定</a:t>
              </a:r>
              <a:endParaRPr kumimoji="1" lang="zh-CN" altLang="en-US" sz="2000" b="1" dirty="0">
                <a:solidFill>
                  <a:srgbClr val="000099"/>
                </a:solidFill>
                <a:latin typeface="+mn-lt"/>
                <a:ea typeface="黑体" panose="02010609060101010101" pitchFamily="2" charset="-122"/>
              </a:endParaRPr>
            </a:p>
            <a:p>
              <a:pPr algn="ctr" defTabSz="762000" eaLnBrk="0" hangingPunct="0">
                <a:lnSpc>
                  <a:spcPct val="90000"/>
                </a:lnSpc>
              </a:pPr>
              <a:r>
                <a:rPr kumimoji="1" lang="zh-CN" altLang="en-US" sz="2000" b="1" dirty="0">
                  <a:solidFill>
                    <a:srgbClr val="000099"/>
                  </a:solidFill>
                  <a:latin typeface="+mn-lt"/>
                  <a:ea typeface="黑体" panose="02010609060101010101" pitchFamily="2" charset="-122"/>
                </a:rPr>
                <a:t>首部</a:t>
              </a:r>
              <a:endParaRPr kumimoji="1" lang="zh-CN" altLang="en-US" sz="2000" b="1" dirty="0">
                <a:solidFill>
                  <a:srgbClr val="000099"/>
                </a:solidFill>
                <a:latin typeface="+mn-lt"/>
                <a:ea typeface="黑体" panose="02010609060101010101" pitchFamily="2" charset="-122"/>
              </a:endParaRPr>
            </a:p>
          </p:txBody>
        </p:sp>
        <p:sp>
          <p:nvSpPr>
            <p:cNvPr id="89" name="Rectangle 7"/>
            <p:cNvSpPr>
              <a:spLocks noChangeArrowheads="1"/>
            </p:cNvSpPr>
            <p:nvPr/>
          </p:nvSpPr>
          <p:spPr bwMode="auto">
            <a:xfrm>
              <a:off x="795668" y="811965"/>
              <a:ext cx="8327231" cy="4133850"/>
            </a:xfrm>
            <a:prstGeom prst="rect">
              <a:avLst/>
            </a:prstGeom>
            <a:solidFill>
              <a:srgbClr val="FFFFCC"/>
            </a:soli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0" name="Line 10"/>
            <p:cNvSpPr>
              <a:spLocks noChangeShapeType="1"/>
            </p:cNvSpPr>
            <p:nvPr/>
          </p:nvSpPr>
          <p:spPr bwMode="auto">
            <a:xfrm>
              <a:off x="787069" y="1515227"/>
              <a:ext cx="834099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1" name="Line 11"/>
            <p:cNvSpPr>
              <a:spLocks noChangeShapeType="1"/>
            </p:cNvSpPr>
            <p:nvPr/>
          </p:nvSpPr>
          <p:spPr bwMode="auto">
            <a:xfrm>
              <a:off x="802546" y="2210552"/>
              <a:ext cx="8325512"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2" name="Line 12"/>
            <p:cNvSpPr>
              <a:spLocks noChangeShapeType="1"/>
            </p:cNvSpPr>
            <p:nvPr/>
          </p:nvSpPr>
          <p:spPr bwMode="auto">
            <a:xfrm>
              <a:off x="787069" y="2904290"/>
              <a:ext cx="834099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3" name="Line 13"/>
            <p:cNvSpPr>
              <a:spLocks noChangeShapeType="1"/>
            </p:cNvSpPr>
            <p:nvPr/>
          </p:nvSpPr>
          <p:spPr bwMode="auto">
            <a:xfrm>
              <a:off x="787069" y="3596440"/>
              <a:ext cx="834099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4" name="Line 14"/>
            <p:cNvSpPr>
              <a:spLocks noChangeShapeType="1"/>
            </p:cNvSpPr>
            <p:nvPr/>
          </p:nvSpPr>
          <p:spPr bwMode="auto">
            <a:xfrm>
              <a:off x="802546" y="4291765"/>
              <a:ext cx="8325512"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5" name="Line 15"/>
            <p:cNvSpPr>
              <a:spLocks noChangeShapeType="1"/>
            </p:cNvSpPr>
            <p:nvPr/>
          </p:nvSpPr>
          <p:spPr bwMode="auto">
            <a:xfrm>
              <a:off x="4961003" y="819903"/>
              <a:ext cx="0" cy="70961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6" name="Rectangle 16"/>
            <p:cNvSpPr>
              <a:spLocks noChangeArrowheads="1"/>
            </p:cNvSpPr>
            <p:nvPr/>
          </p:nvSpPr>
          <p:spPr bwMode="auto">
            <a:xfrm>
              <a:off x="6261166" y="946902"/>
              <a:ext cx="163827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目  的  端  口</a:t>
              </a:r>
              <a:endParaRPr kumimoji="1" lang="zh-CN" altLang="en-US" sz="2000" b="1">
                <a:solidFill>
                  <a:srgbClr val="000099"/>
                </a:solidFill>
                <a:latin typeface="+mn-lt"/>
                <a:ea typeface="黑体" panose="02010609060101010101" pitchFamily="2" charset="-122"/>
              </a:endParaRPr>
            </a:p>
          </p:txBody>
        </p:sp>
        <p:sp>
          <p:nvSpPr>
            <p:cNvPr id="97" name="Rectangle 17"/>
            <p:cNvSpPr>
              <a:spLocks noChangeArrowheads="1"/>
            </p:cNvSpPr>
            <p:nvPr/>
          </p:nvSpPr>
          <p:spPr bwMode="auto">
            <a:xfrm>
              <a:off x="962488" y="2869365"/>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数据</a:t>
              </a:r>
              <a:endParaRPr kumimoji="1" lang="zh-CN" altLang="en-US" sz="2000" b="1">
                <a:solidFill>
                  <a:srgbClr val="000099"/>
                </a:solidFill>
                <a:latin typeface="+mn-lt"/>
                <a:ea typeface="黑体" panose="02010609060101010101" pitchFamily="2" charset="-122"/>
              </a:endParaRPr>
            </a:p>
            <a:p>
              <a:pPr defTabSz="762000" eaLnBrk="0" hangingPunct="0"/>
              <a:r>
                <a:rPr kumimoji="1" lang="zh-CN" altLang="en-US" sz="2000" b="1">
                  <a:solidFill>
                    <a:srgbClr val="000099"/>
                  </a:solidFill>
                  <a:latin typeface="+mn-lt"/>
                  <a:ea typeface="黑体" panose="02010609060101010101" pitchFamily="2" charset="-122"/>
                </a:rPr>
                <a:t>偏移</a:t>
              </a:r>
              <a:endParaRPr kumimoji="1" lang="zh-CN" altLang="en-US" sz="2000" b="1">
                <a:solidFill>
                  <a:srgbClr val="000099"/>
                </a:solidFill>
                <a:latin typeface="+mn-lt"/>
                <a:ea typeface="黑体" panose="02010609060101010101" pitchFamily="2" charset="-122"/>
              </a:endParaRPr>
            </a:p>
          </p:txBody>
        </p:sp>
        <p:sp>
          <p:nvSpPr>
            <p:cNvPr id="98" name="Rectangle 18"/>
            <p:cNvSpPr>
              <a:spLocks noChangeArrowheads="1"/>
            </p:cNvSpPr>
            <p:nvPr/>
          </p:nvSpPr>
          <p:spPr bwMode="auto">
            <a:xfrm>
              <a:off x="2131946" y="3734552"/>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检   验   和</a:t>
              </a:r>
              <a:endParaRPr kumimoji="1" lang="zh-CN" altLang="en-US" sz="2000" b="1">
                <a:solidFill>
                  <a:srgbClr val="000099"/>
                </a:solidFill>
                <a:latin typeface="+mn-lt"/>
                <a:ea typeface="黑体" panose="02010609060101010101" pitchFamily="2" charset="-122"/>
              </a:endParaRPr>
            </a:p>
          </p:txBody>
        </p:sp>
        <p:sp>
          <p:nvSpPr>
            <p:cNvPr id="99" name="Rectangle 19"/>
            <p:cNvSpPr>
              <a:spLocks noChangeArrowheads="1"/>
            </p:cNvSpPr>
            <p:nvPr/>
          </p:nvSpPr>
          <p:spPr bwMode="auto">
            <a:xfrm>
              <a:off x="2350359" y="4375902"/>
              <a:ext cx="34653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选    项    （长  度  可  变）</a:t>
              </a:r>
              <a:endParaRPr kumimoji="1" lang="zh-CN" altLang="en-US" sz="2000" b="1">
                <a:solidFill>
                  <a:srgbClr val="000099"/>
                </a:solidFill>
                <a:latin typeface="+mn-lt"/>
                <a:ea typeface="黑体" panose="02010609060101010101" pitchFamily="2" charset="-122"/>
              </a:endParaRPr>
            </a:p>
          </p:txBody>
        </p:sp>
        <p:sp>
          <p:nvSpPr>
            <p:cNvPr id="100" name="Rectangle 20"/>
            <p:cNvSpPr>
              <a:spLocks noChangeArrowheads="1"/>
            </p:cNvSpPr>
            <p:nvPr/>
          </p:nvSpPr>
          <p:spPr bwMode="auto">
            <a:xfrm>
              <a:off x="2255771" y="946902"/>
              <a:ext cx="1239123"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源  端  口</a:t>
              </a:r>
              <a:endParaRPr kumimoji="1" lang="zh-CN" altLang="en-US" sz="2000" b="1">
                <a:solidFill>
                  <a:srgbClr val="000099"/>
                </a:solidFill>
                <a:latin typeface="+mn-lt"/>
                <a:ea typeface="黑体" panose="02010609060101010101" pitchFamily="2" charset="-122"/>
              </a:endParaRPr>
            </a:p>
          </p:txBody>
        </p:sp>
        <p:sp>
          <p:nvSpPr>
            <p:cNvPr id="101" name="Rectangle 21"/>
            <p:cNvSpPr>
              <a:spLocks noChangeArrowheads="1"/>
            </p:cNvSpPr>
            <p:nvPr/>
          </p:nvSpPr>
          <p:spPr bwMode="auto">
            <a:xfrm>
              <a:off x="4479461" y="1634290"/>
              <a:ext cx="1496219"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序   号</a:t>
              </a:r>
              <a:endParaRPr kumimoji="1" lang="zh-CN" altLang="en-US" sz="2000" b="1">
                <a:solidFill>
                  <a:srgbClr val="000099"/>
                </a:solidFill>
                <a:latin typeface="+mn-lt"/>
                <a:ea typeface="黑体" panose="02010609060101010101" pitchFamily="2" charset="-122"/>
              </a:endParaRPr>
            </a:p>
          </p:txBody>
        </p:sp>
        <p:sp>
          <p:nvSpPr>
            <p:cNvPr id="102" name="Line 22"/>
            <p:cNvSpPr>
              <a:spLocks noChangeShapeType="1"/>
            </p:cNvSpPr>
            <p:nvPr/>
          </p:nvSpPr>
          <p:spPr bwMode="auto">
            <a:xfrm>
              <a:off x="4967882" y="2913815"/>
              <a:ext cx="0" cy="13700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3" name="Rectangle 23"/>
            <p:cNvSpPr>
              <a:spLocks noChangeArrowheads="1"/>
            </p:cNvSpPr>
            <p:nvPr/>
          </p:nvSpPr>
          <p:spPr bwMode="auto">
            <a:xfrm>
              <a:off x="6087467" y="3734552"/>
              <a:ext cx="1849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紧   急   指   针</a:t>
              </a:r>
              <a:endParaRPr kumimoji="1" lang="zh-CN" altLang="en-US" sz="2000" b="1">
                <a:solidFill>
                  <a:srgbClr val="000099"/>
                </a:solidFill>
                <a:latin typeface="+mn-lt"/>
                <a:ea typeface="黑体" panose="02010609060101010101" pitchFamily="2" charset="-122"/>
              </a:endParaRPr>
            </a:p>
          </p:txBody>
        </p:sp>
        <p:sp>
          <p:nvSpPr>
            <p:cNvPr id="104" name="Rectangle 24"/>
            <p:cNvSpPr>
              <a:spLocks noChangeArrowheads="1"/>
            </p:cNvSpPr>
            <p:nvPr/>
          </p:nvSpPr>
          <p:spPr bwMode="auto">
            <a:xfrm>
              <a:off x="6574168" y="3015415"/>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窗   口</a:t>
              </a:r>
              <a:endParaRPr kumimoji="1" lang="zh-CN" altLang="en-US" sz="2000" b="1">
                <a:solidFill>
                  <a:srgbClr val="000099"/>
                </a:solidFill>
                <a:latin typeface="+mn-lt"/>
                <a:ea typeface="黑体" panose="02010609060101010101" pitchFamily="2" charset="-122"/>
              </a:endParaRPr>
            </a:p>
          </p:txBody>
        </p:sp>
        <p:sp>
          <p:nvSpPr>
            <p:cNvPr id="105" name="Rectangle 25"/>
            <p:cNvSpPr>
              <a:spLocks noChangeArrowheads="1"/>
            </p:cNvSpPr>
            <p:nvPr/>
          </p:nvSpPr>
          <p:spPr bwMode="auto">
            <a:xfrm>
              <a:off x="4214613" y="2358190"/>
              <a:ext cx="199495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确    认    号</a:t>
              </a:r>
              <a:endParaRPr kumimoji="1" lang="zh-CN" altLang="en-US" sz="2000" b="1">
                <a:solidFill>
                  <a:srgbClr val="000099"/>
                </a:solidFill>
                <a:latin typeface="+mn-lt"/>
                <a:ea typeface="黑体" panose="02010609060101010101" pitchFamily="2" charset="-122"/>
              </a:endParaRPr>
            </a:p>
          </p:txBody>
        </p:sp>
        <p:sp>
          <p:nvSpPr>
            <p:cNvPr id="106" name="Line 26"/>
            <p:cNvSpPr>
              <a:spLocks noChangeShapeType="1"/>
            </p:cNvSpPr>
            <p:nvPr/>
          </p:nvSpPr>
          <p:spPr bwMode="auto">
            <a:xfrm>
              <a:off x="1832702" y="2913815"/>
              <a:ext cx="0" cy="6921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7" name="Line 27"/>
            <p:cNvSpPr>
              <a:spLocks noChangeShapeType="1"/>
            </p:cNvSpPr>
            <p:nvPr/>
          </p:nvSpPr>
          <p:spPr bwMode="auto">
            <a:xfrm>
              <a:off x="3920529" y="2905878"/>
              <a:ext cx="0" cy="68421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8" name="Line 28"/>
            <p:cNvSpPr>
              <a:spLocks noChangeShapeType="1"/>
            </p:cNvSpPr>
            <p:nvPr/>
          </p:nvSpPr>
          <p:spPr bwMode="auto">
            <a:xfrm>
              <a:off x="3385673" y="2913815"/>
              <a:ext cx="0" cy="6921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9" name="Line 29"/>
            <p:cNvSpPr>
              <a:spLocks noChangeShapeType="1"/>
            </p:cNvSpPr>
            <p:nvPr/>
          </p:nvSpPr>
          <p:spPr bwMode="auto">
            <a:xfrm>
              <a:off x="3650521" y="2913816"/>
              <a:ext cx="0" cy="6810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0" name="Line 30"/>
            <p:cNvSpPr>
              <a:spLocks noChangeShapeType="1"/>
            </p:cNvSpPr>
            <p:nvPr/>
          </p:nvSpPr>
          <p:spPr bwMode="auto">
            <a:xfrm>
              <a:off x="4441626" y="2913816"/>
              <a:ext cx="0" cy="6810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1" name="Line 31"/>
            <p:cNvSpPr>
              <a:spLocks noChangeShapeType="1"/>
            </p:cNvSpPr>
            <p:nvPr/>
          </p:nvSpPr>
          <p:spPr bwMode="auto">
            <a:xfrm>
              <a:off x="4180217" y="2913816"/>
              <a:ext cx="0" cy="6810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2" name="Line 32"/>
            <p:cNvSpPr>
              <a:spLocks noChangeShapeType="1"/>
            </p:cNvSpPr>
            <p:nvPr/>
          </p:nvSpPr>
          <p:spPr bwMode="auto">
            <a:xfrm>
              <a:off x="4706473" y="2913816"/>
              <a:ext cx="0" cy="6810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3" name="Rectangle 33"/>
            <p:cNvSpPr>
              <a:spLocks noChangeArrowheads="1"/>
            </p:cNvSpPr>
            <p:nvPr/>
          </p:nvSpPr>
          <p:spPr bwMode="auto">
            <a:xfrm>
              <a:off x="2157743" y="3029702"/>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保   留</a:t>
              </a:r>
              <a:endParaRPr kumimoji="1" lang="zh-CN" altLang="en-US" sz="2000" b="1">
                <a:solidFill>
                  <a:srgbClr val="000099"/>
                </a:solidFill>
                <a:latin typeface="+mn-lt"/>
                <a:ea typeface="黑体" panose="02010609060101010101" pitchFamily="2" charset="-122"/>
              </a:endParaRPr>
            </a:p>
          </p:txBody>
        </p:sp>
        <p:sp>
          <p:nvSpPr>
            <p:cNvPr id="114" name="Rectangle 34"/>
            <p:cNvSpPr>
              <a:spLocks noChangeArrowheads="1"/>
            </p:cNvSpPr>
            <p:nvPr/>
          </p:nvSpPr>
          <p:spPr bwMode="auto">
            <a:xfrm>
              <a:off x="4689265" y="2932865"/>
              <a:ext cx="330221"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600" b="1">
                  <a:solidFill>
                    <a:srgbClr val="000099"/>
                  </a:solidFill>
                  <a:latin typeface="+mn-lt"/>
                  <a:ea typeface="黑体" panose="02010609060101010101" pitchFamily="2" charset="-122"/>
                </a:rPr>
                <a:t>F</a:t>
              </a:r>
              <a:endParaRPr kumimoji="1" lang="en-US" altLang="zh-CN" sz="1600" b="1">
                <a:solidFill>
                  <a:srgbClr val="000099"/>
                </a:solidFill>
                <a:latin typeface="+mn-lt"/>
                <a:ea typeface="黑体" panose="02010609060101010101" pitchFamily="2" charset="-122"/>
              </a:endParaRPr>
            </a:p>
            <a:p>
              <a:pPr algn="ctr" defTabSz="762000" eaLnBrk="0" hangingPunct="0">
                <a:lnSpc>
                  <a:spcPct val="75000"/>
                </a:lnSpc>
              </a:pPr>
              <a:r>
                <a:rPr kumimoji="1" lang="en-US" altLang="zh-CN" sz="1600" b="1">
                  <a:solidFill>
                    <a:srgbClr val="000099"/>
                  </a:solidFill>
                  <a:latin typeface="+mn-lt"/>
                  <a:ea typeface="黑体" panose="02010609060101010101" pitchFamily="2" charset="-122"/>
                </a:rPr>
                <a:t>I</a:t>
              </a:r>
              <a:endParaRPr kumimoji="1" lang="en-US" altLang="zh-CN" sz="1600" b="1">
                <a:solidFill>
                  <a:srgbClr val="000099"/>
                </a:solidFill>
                <a:latin typeface="+mn-lt"/>
                <a:ea typeface="黑体" panose="02010609060101010101" pitchFamily="2" charset="-122"/>
              </a:endParaRPr>
            </a:p>
            <a:p>
              <a:pPr algn="ctr" defTabSz="762000" eaLnBrk="0" hangingPunct="0">
                <a:lnSpc>
                  <a:spcPct val="75000"/>
                </a:lnSpc>
              </a:pPr>
              <a:r>
                <a:rPr kumimoji="1" lang="en-US" altLang="zh-CN" sz="1600" b="1">
                  <a:solidFill>
                    <a:srgbClr val="000099"/>
                  </a:solidFill>
                  <a:latin typeface="+mn-lt"/>
                  <a:ea typeface="黑体" panose="02010609060101010101" pitchFamily="2" charset="-122"/>
                </a:rPr>
                <a:t>N</a:t>
              </a:r>
              <a:endParaRPr kumimoji="1" lang="en-US" altLang="zh-CN" sz="1600" b="1">
                <a:solidFill>
                  <a:srgbClr val="000099"/>
                </a:solidFill>
                <a:latin typeface="+mn-lt"/>
                <a:ea typeface="黑体" panose="02010609060101010101" pitchFamily="2" charset="-122"/>
              </a:endParaRPr>
            </a:p>
          </p:txBody>
        </p:sp>
        <p:sp>
          <p:nvSpPr>
            <p:cNvPr id="115" name="Line 37"/>
            <p:cNvSpPr>
              <a:spLocks noChangeShapeType="1"/>
            </p:cNvSpPr>
            <p:nvPr/>
          </p:nvSpPr>
          <p:spPr bwMode="auto">
            <a:xfrm>
              <a:off x="792228" y="654802"/>
              <a:ext cx="8315193"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6" name="Line 38"/>
            <p:cNvSpPr>
              <a:spLocks noChangeShapeType="1"/>
            </p:cNvSpPr>
            <p:nvPr/>
          </p:nvSpPr>
          <p:spPr bwMode="auto">
            <a:xfrm>
              <a:off x="792228" y="456365"/>
              <a:ext cx="0" cy="1984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7" name="Line 39"/>
            <p:cNvSpPr>
              <a:spLocks noChangeShapeType="1"/>
            </p:cNvSpPr>
            <p:nvPr/>
          </p:nvSpPr>
          <p:spPr bwMode="auto">
            <a:xfrm>
              <a:off x="1051917"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8" name="Line 40"/>
            <p:cNvSpPr>
              <a:spLocks noChangeShapeType="1"/>
            </p:cNvSpPr>
            <p:nvPr/>
          </p:nvSpPr>
          <p:spPr bwMode="auto">
            <a:xfrm>
              <a:off x="1311605"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9" name="Line 41"/>
            <p:cNvSpPr>
              <a:spLocks noChangeShapeType="1"/>
            </p:cNvSpPr>
            <p:nvPr/>
          </p:nvSpPr>
          <p:spPr bwMode="auto">
            <a:xfrm>
              <a:off x="1571294"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0" name="Line 42"/>
            <p:cNvSpPr>
              <a:spLocks noChangeShapeType="1"/>
            </p:cNvSpPr>
            <p:nvPr/>
          </p:nvSpPr>
          <p:spPr bwMode="auto">
            <a:xfrm>
              <a:off x="1832702"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1" name="Line 43"/>
            <p:cNvSpPr>
              <a:spLocks noChangeShapeType="1"/>
            </p:cNvSpPr>
            <p:nvPr/>
          </p:nvSpPr>
          <p:spPr bwMode="auto">
            <a:xfrm>
              <a:off x="2092390"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2" name="Line 44"/>
            <p:cNvSpPr>
              <a:spLocks noChangeShapeType="1"/>
            </p:cNvSpPr>
            <p:nvPr/>
          </p:nvSpPr>
          <p:spPr bwMode="auto">
            <a:xfrm>
              <a:off x="2350359"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3" name="Line 45"/>
            <p:cNvSpPr>
              <a:spLocks noChangeShapeType="1"/>
            </p:cNvSpPr>
            <p:nvPr/>
          </p:nvSpPr>
          <p:spPr bwMode="auto">
            <a:xfrm>
              <a:off x="2610048"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4" name="Line 46"/>
            <p:cNvSpPr>
              <a:spLocks noChangeShapeType="1"/>
            </p:cNvSpPr>
            <p:nvPr/>
          </p:nvSpPr>
          <p:spPr bwMode="auto">
            <a:xfrm>
              <a:off x="2871456" y="456365"/>
              <a:ext cx="0" cy="1984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5" name="Line 47"/>
            <p:cNvSpPr>
              <a:spLocks noChangeShapeType="1"/>
            </p:cNvSpPr>
            <p:nvPr/>
          </p:nvSpPr>
          <p:spPr bwMode="auto">
            <a:xfrm>
              <a:off x="3131144"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6" name="Line 48"/>
            <p:cNvSpPr>
              <a:spLocks noChangeShapeType="1"/>
            </p:cNvSpPr>
            <p:nvPr/>
          </p:nvSpPr>
          <p:spPr bwMode="auto">
            <a:xfrm>
              <a:off x="3390833"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7" name="Line 49"/>
            <p:cNvSpPr>
              <a:spLocks noChangeShapeType="1"/>
            </p:cNvSpPr>
            <p:nvPr/>
          </p:nvSpPr>
          <p:spPr bwMode="auto">
            <a:xfrm>
              <a:off x="3650521"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8" name="Line 50"/>
            <p:cNvSpPr>
              <a:spLocks noChangeShapeType="1"/>
            </p:cNvSpPr>
            <p:nvPr/>
          </p:nvSpPr>
          <p:spPr bwMode="auto">
            <a:xfrm>
              <a:off x="3911930"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9" name="Line 51"/>
            <p:cNvSpPr>
              <a:spLocks noChangeShapeType="1"/>
            </p:cNvSpPr>
            <p:nvPr/>
          </p:nvSpPr>
          <p:spPr bwMode="auto">
            <a:xfrm>
              <a:off x="4171619"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0" name="Line 52"/>
            <p:cNvSpPr>
              <a:spLocks noChangeShapeType="1"/>
            </p:cNvSpPr>
            <p:nvPr/>
          </p:nvSpPr>
          <p:spPr bwMode="auto">
            <a:xfrm>
              <a:off x="4429588"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1" name="Line 53"/>
            <p:cNvSpPr>
              <a:spLocks noChangeShapeType="1"/>
            </p:cNvSpPr>
            <p:nvPr/>
          </p:nvSpPr>
          <p:spPr bwMode="auto">
            <a:xfrm>
              <a:off x="4689276"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2" name="Line 54"/>
            <p:cNvSpPr>
              <a:spLocks noChangeShapeType="1"/>
            </p:cNvSpPr>
            <p:nvPr/>
          </p:nvSpPr>
          <p:spPr bwMode="auto">
            <a:xfrm>
              <a:off x="4948965" y="456365"/>
              <a:ext cx="0" cy="1984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3" name="Line 55"/>
            <p:cNvSpPr>
              <a:spLocks noChangeShapeType="1"/>
            </p:cNvSpPr>
            <p:nvPr/>
          </p:nvSpPr>
          <p:spPr bwMode="auto">
            <a:xfrm>
              <a:off x="5210373"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4" name="Line 56"/>
            <p:cNvSpPr>
              <a:spLocks noChangeShapeType="1"/>
            </p:cNvSpPr>
            <p:nvPr/>
          </p:nvSpPr>
          <p:spPr bwMode="auto">
            <a:xfrm>
              <a:off x="5470061"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5" name="Line 57"/>
            <p:cNvSpPr>
              <a:spLocks noChangeShapeType="1"/>
            </p:cNvSpPr>
            <p:nvPr/>
          </p:nvSpPr>
          <p:spPr bwMode="auto">
            <a:xfrm>
              <a:off x="5729750"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6" name="Line 58"/>
            <p:cNvSpPr>
              <a:spLocks noChangeShapeType="1"/>
            </p:cNvSpPr>
            <p:nvPr/>
          </p:nvSpPr>
          <p:spPr bwMode="auto">
            <a:xfrm>
              <a:off x="5989438"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7" name="Line 59"/>
            <p:cNvSpPr>
              <a:spLocks noChangeShapeType="1"/>
            </p:cNvSpPr>
            <p:nvPr/>
          </p:nvSpPr>
          <p:spPr bwMode="auto">
            <a:xfrm>
              <a:off x="6250846"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 name="Line 60"/>
            <p:cNvSpPr>
              <a:spLocks noChangeShapeType="1"/>
            </p:cNvSpPr>
            <p:nvPr/>
          </p:nvSpPr>
          <p:spPr bwMode="auto">
            <a:xfrm>
              <a:off x="6508815"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9" name="Line 61"/>
            <p:cNvSpPr>
              <a:spLocks noChangeShapeType="1"/>
            </p:cNvSpPr>
            <p:nvPr/>
          </p:nvSpPr>
          <p:spPr bwMode="auto">
            <a:xfrm>
              <a:off x="6768504"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0" name="Line 62"/>
            <p:cNvSpPr>
              <a:spLocks noChangeShapeType="1"/>
            </p:cNvSpPr>
            <p:nvPr/>
          </p:nvSpPr>
          <p:spPr bwMode="auto">
            <a:xfrm>
              <a:off x="7028192" y="456365"/>
              <a:ext cx="0" cy="1984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1" name="Line 63"/>
            <p:cNvSpPr>
              <a:spLocks noChangeShapeType="1"/>
            </p:cNvSpPr>
            <p:nvPr/>
          </p:nvSpPr>
          <p:spPr bwMode="auto">
            <a:xfrm>
              <a:off x="7287881"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2" name="Line 64"/>
            <p:cNvSpPr>
              <a:spLocks noChangeShapeType="1"/>
            </p:cNvSpPr>
            <p:nvPr/>
          </p:nvSpPr>
          <p:spPr bwMode="auto">
            <a:xfrm>
              <a:off x="7549290"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3" name="Line 65"/>
            <p:cNvSpPr>
              <a:spLocks noChangeShapeType="1"/>
            </p:cNvSpPr>
            <p:nvPr/>
          </p:nvSpPr>
          <p:spPr bwMode="auto">
            <a:xfrm>
              <a:off x="7808978"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4" name="Line 66"/>
            <p:cNvSpPr>
              <a:spLocks noChangeShapeType="1"/>
            </p:cNvSpPr>
            <p:nvPr/>
          </p:nvSpPr>
          <p:spPr bwMode="auto">
            <a:xfrm>
              <a:off x="8068667"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5" name="Line 67"/>
            <p:cNvSpPr>
              <a:spLocks noChangeShapeType="1"/>
            </p:cNvSpPr>
            <p:nvPr/>
          </p:nvSpPr>
          <p:spPr bwMode="auto">
            <a:xfrm>
              <a:off x="8328355"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6" name="Line 68"/>
            <p:cNvSpPr>
              <a:spLocks noChangeShapeType="1"/>
            </p:cNvSpPr>
            <p:nvPr/>
          </p:nvSpPr>
          <p:spPr bwMode="auto">
            <a:xfrm>
              <a:off x="8588044"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7" name="Line 69"/>
            <p:cNvSpPr>
              <a:spLocks noChangeShapeType="1"/>
            </p:cNvSpPr>
            <p:nvPr/>
          </p:nvSpPr>
          <p:spPr bwMode="auto">
            <a:xfrm>
              <a:off x="8847732"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8" name="Line 70"/>
            <p:cNvSpPr>
              <a:spLocks noChangeShapeType="1"/>
            </p:cNvSpPr>
            <p:nvPr/>
          </p:nvSpPr>
          <p:spPr bwMode="auto">
            <a:xfrm>
              <a:off x="9107421" y="456365"/>
              <a:ext cx="0" cy="1984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9" name="Rectangle 71"/>
            <p:cNvSpPr>
              <a:spLocks noChangeArrowheads="1"/>
            </p:cNvSpPr>
            <p:nvPr/>
          </p:nvSpPr>
          <p:spPr bwMode="auto">
            <a:xfrm>
              <a:off x="964207"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0" name="Rectangle 72"/>
            <p:cNvSpPr>
              <a:spLocks noChangeArrowheads="1"/>
            </p:cNvSpPr>
            <p:nvPr/>
          </p:nvSpPr>
          <p:spPr bwMode="auto">
            <a:xfrm>
              <a:off x="3043435"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1" name="Rectangle 73"/>
            <p:cNvSpPr>
              <a:spLocks noChangeArrowheads="1"/>
            </p:cNvSpPr>
            <p:nvPr/>
          </p:nvSpPr>
          <p:spPr bwMode="auto">
            <a:xfrm>
              <a:off x="5122663"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2" name="Rectangle 74"/>
            <p:cNvSpPr>
              <a:spLocks noChangeArrowheads="1"/>
            </p:cNvSpPr>
            <p:nvPr/>
          </p:nvSpPr>
          <p:spPr bwMode="auto">
            <a:xfrm>
              <a:off x="7201892"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3" name="Rectangle 75"/>
            <p:cNvSpPr>
              <a:spLocks noChangeArrowheads="1"/>
            </p:cNvSpPr>
            <p:nvPr/>
          </p:nvSpPr>
          <p:spPr bwMode="auto">
            <a:xfrm>
              <a:off x="4429588"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anose="02010609060101010101" pitchFamily="2" charset="-122"/>
                </a:rPr>
                <a:t>S</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Y</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N</a:t>
              </a:r>
              <a:endParaRPr kumimoji="1" lang="en-US" altLang="zh-CN" sz="1600" b="1">
                <a:solidFill>
                  <a:srgbClr val="000099"/>
                </a:solidFill>
                <a:latin typeface="+mn-lt"/>
                <a:ea typeface="黑体" panose="02010609060101010101" pitchFamily="2" charset="-122"/>
              </a:endParaRPr>
            </a:p>
          </p:txBody>
        </p:sp>
        <p:sp>
          <p:nvSpPr>
            <p:cNvPr id="154" name="Rectangle 76"/>
            <p:cNvSpPr>
              <a:spLocks noChangeArrowheads="1"/>
            </p:cNvSpPr>
            <p:nvPr/>
          </p:nvSpPr>
          <p:spPr bwMode="auto">
            <a:xfrm>
              <a:off x="4171619"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anose="02010609060101010101" pitchFamily="2" charset="-122"/>
                </a:rPr>
                <a:t>R</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S</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T</a:t>
              </a:r>
              <a:endParaRPr kumimoji="1" lang="en-US" altLang="zh-CN" sz="1600" b="1">
                <a:solidFill>
                  <a:srgbClr val="000099"/>
                </a:solidFill>
                <a:latin typeface="+mn-lt"/>
                <a:ea typeface="黑体" panose="02010609060101010101" pitchFamily="2" charset="-122"/>
              </a:endParaRPr>
            </a:p>
          </p:txBody>
        </p:sp>
        <p:sp>
          <p:nvSpPr>
            <p:cNvPr id="155" name="Rectangle 77"/>
            <p:cNvSpPr>
              <a:spLocks noChangeArrowheads="1"/>
            </p:cNvSpPr>
            <p:nvPr/>
          </p:nvSpPr>
          <p:spPr bwMode="auto">
            <a:xfrm>
              <a:off x="3893013"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anose="02010609060101010101" pitchFamily="2" charset="-122"/>
                </a:rPr>
                <a:t>P</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S</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H</a:t>
              </a:r>
              <a:endParaRPr kumimoji="1" lang="en-US" altLang="zh-CN" sz="1600" b="1">
                <a:solidFill>
                  <a:srgbClr val="000099"/>
                </a:solidFill>
                <a:latin typeface="+mn-lt"/>
                <a:ea typeface="黑体" panose="02010609060101010101" pitchFamily="2" charset="-122"/>
              </a:endParaRPr>
            </a:p>
          </p:txBody>
        </p:sp>
        <p:sp>
          <p:nvSpPr>
            <p:cNvPr id="156" name="Rectangle 78"/>
            <p:cNvSpPr>
              <a:spLocks noChangeArrowheads="1"/>
            </p:cNvSpPr>
            <p:nvPr/>
          </p:nvSpPr>
          <p:spPr bwMode="auto">
            <a:xfrm>
              <a:off x="3633324"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anose="02010609060101010101" pitchFamily="2" charset="-122"/>
                </a:rPr>
                <a:t>A</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C</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K</a:t>
              </a:r>
              <a:endParaRPr kumimoji="1" lang="en-US" altLang="zh-CN" sz="1600" b="1">
                <a:solidFill>
                  <a:srgbClr val="000099"/>
                </a:solidFill>
                <a:latin typeface="+mn-lt"/>
                <a:ea typeface="黑体" panose="02010609060101010101" pitchFamily="2" charset="-122"/>
              </a:endParaRPr>
            </a:p>
          </p:txBody>
        </p:sp>
        <p:sp>
          <p:nvSpPr>
            <p:cNvPr id="157" name="Rectangle 79"/>
            <p:cNvSpPr>
              <a:spLocks noChangeArrowheads="1"/>
            </p:cNvSpPr>
            <p:nvPr/>
          </p:nvSpPr>
          <p:spPr bwMode="auto">
            <a:xfrm>
              <a:off x="3349559" y="2932865"/>
              <a:ext cx="343044"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anose="02010609060101010101" pitchFamily="2" charset="-122"/>
                </a:rPr>
                <a:t>U</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R</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G</a:t>
              </a:r>
              <a:endParaRPr kumimoji="1" lang="en-US" altLang="zh-CN" sz="1600" b="1">
                <a:solidFill>
                  <a:srgbClr val="000099"/>
                </a:solidFill>
                <a:latin typeface="+mn-lt"/>
                <a:ea typeface="黑体" panose="02010609060101010101" pitchFamily="2" charset="-122"/>
              </a:endParaRPr>
            </a:p>
          </p:txBody>
        </p:sp>
        <p:sp>
          <p:nvSpPr>
            <p:cNvPr id="158" name="Rectangle 80"/>
            <p:cNvSpPr>
              <a:spLocks noChangeArrowheads="1"/>
            </p:cNvSpPr>
            <p:nvPr/>
          </p:nvSpPr>
          <p:spPr bwMode="auto">
            <a:xfrm>
              <a:off x="365720" y="78539"/>
              <a:ext cx="8917507"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anose="02010609060101010101" pitchFamily="2" charset="-122"/>
                </a:rPr>
                <a:t>位 </a:t>
              </a:r>
              <a:r>
                <a:rPr kumimoji="1" lang="en-US" altLang="zh-CN" sz="2000" b="1" dirty="0">
                  <a:solidFill>
                    <a:srgbClr val="000099"/>
                  </a:solidFill>
                  <a:latin typeface="+mn-lt"/>
                  <a:ea typeface="黑体" panose="02010609060101010101" pitchFamily="2" charset="-122"/>
                </a:rPr>
                <a:t>0                         8                       </a:t>
              </a:r>
              <a:r>
                <a:rPr kumimoji="1" lang="en-US" altLang="zh-CN" sz="2000" b="1" dirty="0" smtClean="0">
                  <a:solidFill>
                    <a:srgbClr val="000099"/>
                  </a:solidFill>
                  <a:latin typeface="+mn-lt"/>
                  <a:ea typeface="黑体" panose="02010609060101010101" pitchFamily="2" charset="-122"/>
                </a:rPr>
                <a:t>   </a:t>
              </a:r>
              <a:r>
                <a:rPr kumimoji="1" lang="en-US" altLang="zh-CN" sz="2000" b="1" dirty="0">
                  <a:solidFill>
                    <a:srgbClr val="000099"/>
                  </a:solidFill>
                  <a:latin typeface="+mn-lt"/>
                  <a:ea typeface="黑体" panose="02010609060101010101" pitchFamily="2" charset="-122"/>
                </a:rPr>
                <a:t>16                       </a:t>
              </a:r>
              <a:r>
                <a:rPr kumimoji="1" lang="en-US" altLang="zh-CN" sz="2000" b="1" dirty="0" smtClean="0">
                  <a:solidFill>
                    <a:srgbClr val="000099"/>
                  </a:solidFill>
                  <a:latin typeface="+mn-lt"/>
                  <a:ea typeface="黑体" panose="02010609060101010101" pitchFamily="2" charset="-122"/>
                </a:rPr>
                <a:t>   </a:t>
              </a:r>
              <a:r>
                <a:rPr kumimoji="1" lang="en-US" altLang="zh-CN" sz="2000" b="1" dirty="0">
                  <a:solidFill>
                    <a:srgbClr val="000099"/>
                  </a:solidFill>
                  <a:latin typeface="+mn-lt"/>
                  <a:ea typeface="黑体" panose="02010609060101010101" pitchFamily="2" charset="-122"/>
                </a:rPr>
                <a:t>24                  </a:t>
              </a:r>
              <a:r>
                <a:rPr kumimoji="1" lang="en-US" altLang="zh-CN" sz="2000" b="1" dirty="0" smtClean="0">
                  <a:solidFill>
                    <a:srgbClr val="000099"/>
                  </a:solidFill>
                  <a:latin typeface="+mn-lt"/>
                  <a:ea typeface="黑体" panose="02010609060101010101" pitchFamily="2" charset="-122"/>
                </a:rPr>
                <a:t>        </a:t>
              </a:r>
              <a:r>
                <a:rPr kumimoji="1" lang="en-US" altLang="zh-CN" sz="2000" b="1" dirty="0">
                  <a:solidFill>
                    <a:srgbClr val="000099"/>
                  </a:solidFill>
                  <a:latin typeface="+mn-lt"/>
                  <a:ea typeface="黑体" panose="02010609060101010101" pitchFamily="2" charset="-122"/>
                </a:rPr>
                <a:t>31</a:t>
              </a:r>
              <a:endParaRPr kumimoji="1" lang="en-US" altLang="zh-CN" sz="2000" b="1" dirty="0">
                <a:solidFill>
                  <a:srgbClr val="000099"/>
                </a:solidFill>
                <a:latin typeface="+mn-lt"/>
                <a:ea typeface="黑体" panose="02010609060101010101" pitchFamily="2" charset="-122"/>
              </a:endParaRPr>
            </a:p>
          </p:txBody>
        </p:sp>
        <p:sp>
          <p:nvSpPr>
            <p:cNvPr id="159" name="Line 81"/>
            <p:cNvSpPr>
              <a:spLocks noChangeShapeType="1"/>
            </p:cNvSpPr>
            <p:nvPr/>
          </p:nvSpPr>
          <p:spPr bwMode="auto">
            <a:xfrm flipH="1">
              <a:off x="7026473" y="4309227"/>
              <a:ext cx="3440" cy="6429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60" name="Rectangle 83"/>
            <p:cNvSpPr>
              <a:spLocks noChangeArrowheads="1"/>
            </p:cNvSpPr>
            <p:nvPr/>
          </p:nvSpPr>
          <p:spPr bwMode="auto">
            <a:xfrm>
              <a:off x="7581966" y="4375902"/>
              <a:ext cx="135863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填    充</a:t>
              </a:r>
              <a:endParaRPr kumimoji="1" lang="zh-CN" altLang="en-US" sz="2000" b="1">
                <a:solidFill>
                  <a:srgbClr val="000099"/>
                </a:solidFill>
                <a:latin typeface="+mn-lt"/>
                <a:ea typeface="黑体" panose="02010609060101010101" pitchFamily="2" charset="-122"/>
              </a:endParaRPr>
            </a:p>
          </p:txBody>
        </p:sp>
        <p:sp>
          <p:nvSpPr>
            <p:cNvPr id="161" name="Line 96"/>
            <p:cNvSpPr>
              <a:spLocks noChangeShapeType="1"/>
            </p:cNvSpPr>
            <p:nvPr/>
          </p:nvSpPr>
          <p:spPr bwMode="auto">
            <a:xfrm>
              <a:off x="9167753" y="788152"/>
              <a:ext cx="899451"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62" name="Line 97"/>
            <p:cNvSpPr>
              <a:spLocks noChangeShapeType="1"/>
            </p:cNvSpPr>
            <p:nvPr/>
          </p:nvSpPr>
          <p:spPr bwMode="auto">
            <a:xfrm>
              <a:off x="9167753" y="4283827"/>
              <a:ext cx="899451"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63" name="Line 98"/>
            <p:cNvSpPr>
              <a:spLocks noChangeShapeType="1"/>
            </p:cNvSpPr>
            <p:nvPr/>
          </p:nvSpPr>
          <p:spPr bwMode="auto">
            <a:xfrm>
              <a:off x="214869" y="826252"/>
              <a:ext cx="574410"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64" name="Line 99"/>
            <p:cNvSpPr>
              <a:spLocks noChangeShapeType="1"/>
            </p:cNvSpPr>
            <p:nvPr/>
          </p:nvSpPr>
          <p:spPr bwMode="auto">
            <a:xfrm>
              <a:off x="230346" y="4926765"/>
              <a:ext cx="574410"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507987" name="Rectangle 83"/>
          <p:cNvSpPr>
            <a:spLocks noChangeArrowheads="1"/>
          </p:cNvSpPr>
          <p:nvPr/>
        </p:nvSpPr>
        <p:spPr bwMode="auto">
          <a:xfrm>
            <a:off x="1856656" y="2927474"/>
            <a:ext cx="1547813" cy="717550"/>
          </a:xfrm>
          <a:prstGeom prst="rect">
            <a:avLst/>
          </a:prstGeom>
          <a:noFill/>
          <a:ln w="762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7987"/>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0798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7987" grpId="0" animBg="1"/>
      <p:bldP spid="507987" grpId="1"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010" name="Text Box 82"/>
          <p:cNvSpPr txBox="1">
            <a:spLocks noChangeArrowheads="1"/>
          </p:cNvSpPr>
          <p:nvPr/>
        </p:nvSpPr>
        <p:spPr bwMode="auto">
          <a:xfrm>
            <a:off x="534738" y="5036983"/>
            <a:ext cx="929043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defRPr sz="2400" b="1">
                <a:solidFill>
                  <a:srgbClr val="000099"/>
                </a:solidFill>
                <a:latin typeface="+mn-lt"/>
                <a:ea typeface="黑体" panose="02010609060101010101" pitchFamily="2" charset="-122"/>
              </a:defRPr>
            </a:lvl1pPr>
          </a:lstStyle>
          <a:p>
            <a:r>
              <a:rPr lang="zh-CN" altLang="en-US" dirty="0"/>
              <a:t>紧急 </a:t>
            </a:r>
            <a:r>
              <a:rPr lang="en-US" altLang="zh-CN" dirty="0"/>
              <a:t>URG —— </a:t>
            </a:r>
            <a:r>
              <a:rPr lang="zh-CN" altLang="en-US" dirty="0"/>
              <a:t>当 </a:t>
            </a:r>
            <a:r>
              <a:rPr lang="en-US" altLang="zh-CN" dirty="0"/>
              <a:t>URG </a:t>
            </a:r>
            <a:r>
              <a:rPr lang="en-US" altLang="zh-CN" dirty="0">
                <a:sym typeface="Symbol" panose="05050102010706020507" pitchFamily="18" charset="2"/>
              </a:rPr>
              <a:t></a:t>
            </a:r>
            <a:r>
              <a:rPr lang="en-US" altLang="zh-CN" dirty="0"/>
              <a:t> 1 </a:t>
            </a:r>
            <a:r>
              <a:rPr lang="zh-CN" altLang="en-US" dirty="0"/>
              <a:t>时，表明紧急指针字段有效。它告诉系统此报文段中有紧急数据，应尽快传送</a:t>
            </a:r>
            <a:r>
              <a:rPr lang="en-US" altLang="zh-CN" dirty="0"/>
              <a:t>(</a:t>
            </a:r>
            <a:r>
              <a:rPr lang="zh-CN" altLang="en-US" dirty="0"/>
              <a:t>相当于高优先级的数据</a:t>
            </a:r>
            <a:r>
              <a:rPr lang="en-US" altLang="zh-CN" dirty="0"/>
              <a:t>)</a:t>
            </a:r>
            <a:r>
              <a:rPr lang="zh-CN" altLang="en-US" dirty="0"/>
              <a:t>。 </a:t>
            </a:r>
            <a:endParaRPr lang="zh-CN" altLang="en-US" dirty="0"/>
          </a:p>
        </p:txBody>
      </p:sp>
      <p:grpSp>
        <p:nvGrpSpPr>
          <p:cNvPr id="2" name="组合 83"/>
          <p:cNvGrpSpPr/>
          <p:nvPr/>
        </p:nvGrpSpPr>
        <p:grpSpPr>
          <a:xfrm>
            <a:off x="214869" y="78539"/>
            <a:ext cx="9852335" cy="4873626"/>
            <a:chOff x="214869" y="78539"/>
            <a:chExt cx="9852335" cy="4873626"/>
          </a:xfrm>
        </p:grpSpPr>
        <p:sp>
          <p:nvSpPr>
            <p:cNvPr id="85" name="Line 3"/>
            <p:cNvSpPr>
              <a:spLocks noChangeShapeType="1"/>
            </p:cNvSpPr>
            <p:nvPr/>
          </p:nvSpPr>
          <p:spPr bwMode="auto">
            <a:xfrm flipH="1">
              <a:off x="507233" y="815141"/>
              <a:ext cx="18917" cy="4122737"/>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86" name="Rectangle 4"/>
            <p:cNvSpPr>
              <a:spLocks noChangeArrowheads="1"/>
            </p:cNvSpPr>
            <p:nvPr/>
          </p:nvSpPr>
          <p:spPr bwMode="auto">
            <a:xfrm>
              <a:off x="277167" y="2060848"/>
              <a:ext cx="515142" cy="171675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eaLnBrk="0" hangingPunct="0">
                <a:lnSpc>
                  <a:spcPct val="90000"/>
                </a:lnSpc>
              </a:pPr>
              <a:r>
                <a:rPr kumimoji="1" lang="en-US" altLang="zh-CN" sz="2400" b="1" dirty="0" smtClean="0">
                  <a:solidFill>
                    <a:srgbClr val="000099"/>
                  </a:solidFill>
                  <a:latin typeface="+mn-lt"/>
                  <a:ea typeface="黑体" panose="02010609060101010101" pitchFamily="2" charset="-122"/>
                </a:rPr>
                <a:t>TCP</a:t>
              </a:r>
              <a:r>
                <a:rPr kumimoji="1" lang="zh-CN" altLang="en-US" sz="2400" b="1" dirty="0" smtClean="0">
                  <a:solidFill>
                    <a:srgbClr val="000099"/>
                  </a:solidFill>
                  <a:latin typeface="+mn-lt"/>
                  <a:ea typeface="黑体" panose="02010609060101010101" pitchFamily="2" charset="-122"/>
                </a:rPr>
                <a:t>首部</a:t>
              </a:r>
              <a:endParaRPr kumimoji="1" lang="zh-CN" altLang="en-US" sz="2400" b="1" dirty="0">
                <a:solidFill>
                  <a:srgbClr val="000099"/>
                </a:solidFill>
                <a:latin typeface="+mn-lt"/>
                <a:ea typeface="黑体" panose="02010609060101010101" pitchFamily="2" charset="-122"/>
              </a:endParaRPr>
            </a:p>
          </p:txBody>
        </p:sp>
        <p:sp>
          <p:nvSpPr>
            <p:cNvPr id="87" name="Line 5"/>
            <p:cNvSpPr>
              <a:spLocks noChangeShapeType="1"/>
            </p:cNvSpPr>
            <p:nvPr/>
          </p:nvSpPr>
          <p:spPr bwMode="auto">
            <a:xfrm>
              <a:off x="9494513" y="805616"/>
              <a:ext cx="0" cy="3463925"/>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88" name="Rectangle 6"/>
            <p:cNvSpPr>
              <a:spLocks noChangeArrowheads="1"/>
            </p:cNvSpPr>
            <p:nvPr/>
          </p:nvSpPr>
          <p:spPr bwMode="auto">
            <a:xfrm>
              <a:off x="9129464" y="1883527"/>
              <a:ext cx="695704" cy="119776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anose="02010609060101010101" pitchFamily="2" charset="-122"/>
                </a:rPr>
                <a:t>20</a:t>
              </a:r>
              <a:endParaRPr kumimoji="1" lang="en-US" altLang="zh-CN" sz="2000" b="1" dirty="0">
                <a:solidFill>
                  <a:srgbClr val="000099"/>
                </a:solidFill>
                <a:latin typeface="+mn-lt"/>
                <a:ea typeface="黑体" panose="02010609060101010101" pitchFamily="2" charset="-122"/>
              </a:endParaRPr>
            </a:p>
            <a:p>
              <a:pPr algn="ctr" defTabSz="762000" eaLnBrk="0" hangingPunct="0">
                <a:lnSpc>
                  <a:spcPct val="90000"/>
                </a:lnSpc>
              </a:pPr>
              <a:r>
                <a:rPr kumimoji="1" lang="zh-CN" altLang="en-US" sz="2000" b="1" dirty="0">
                  <a:solidFill>
                    <a:srgbClr val="000099"/>
                  </a:solidFill>
                  <a:latin typeface="+mn-lt"/>
                  <a:ea typeface="黑体" panose="02010609060101010101" pitchFamily="2" charset="-122"/>
                </a:rPr>
                <a:t>字节</a:t>
              </a:r>
              <a:endParaRPr kumimoji="1" lang="zh-CN" altLang="en-US" sz="2000" b="1" dirty="0">
                <a:solidFill>
                  <a:srgbClr val="000099"/>
                </a:solidFill>
                <a:latin typeface="+mn-lt"/>
                <a:ea typeface="黑体" panose="02010609060101010101" pitchFamily="2" charset="-122"/>
              </a:endParaRPr>
            </a:p>
            <a:p>
              <a:pPr algn="ctr" defTabSz="762000" eaLnBrk="0" hangingPunct="0">
                <a:lnSpc>
                  <a:spcPct val="90000"/>
                </a:lnSpc>
              </a:pPr>
              <a:r>
                <a:rPr kumimoji="1" lang="zh-CN" altLang="en-US" sz="2000" b="1" dirty="0">
                  <a:solidFill>
                    <a:srgbClr val="000099"/>
                  </a:solidFill>
                  <a:latin typeface="+mn-lt"/>
                  <a:ea typeface="黑体" panose="02010609060101010101" pitchFamily="2" charset="-122"/>
                </a:rPr>
                <a:t>固定</a:t>
              </a:r>
              <a:endParaRPr kumimoji="1" lang="zh-CN" altLang="en-US" sz="2000" b="1" dirty="0">
                <a:solidFill>
                  <a:srgbClr val="000099"/>
                </a:solidFill>
                <a:latin typeface="+mn-lt"/>
                <a:ea typeface="黑体" panose="02010609060101010101" pitchFamily="2" charset="-122"/>
              </a:endParaRPr>
            </a:p>
            <a:p>
              <a:pPr algn="ctr" defTabSz="762000" eaLnBrk="0" hangingPunct="0">
                <a:lnSpc>
                  <a:spcPct val="90000"/>
                </a:lnSpc>
              </a:pPr>
              <a:r>
                <a:rPr kumimoji="1" lang="zh-CN" altLang="en-US" sz="2000" b="1" dirty="0">
                  <a:solidFill>
                    <a:srgbClr val="000099"/>
                  </a:solidFill>
                  <a:latin typeface="+mn-lt"/>
                  <a:ea typeface="黑体" panose="02010609060101010101" pitchFamily="2" charset="-122"/>
                </a:rPr>
                <a:t>首部</a:t>
              </a:r>
              <a:endParaRPr kumimoji="1" lang="zh-CN" altLang="en-US" sz="2000" b="1" dirty="0">
                <a:solidFill>
                  <a:srgbClr val="000099"/>
                </a:solidFill>
                <a:latin typeface="+mn-lt"/>
                <a:ea typeface="黑体" panose="02010609060101010101" pitchFamily="2" charset="-122"/>
              </a:endParaRPr>
            </a:p>
          </p:txBody>
        </p:sp>
        <p:sp>
          <p:nvSpPr>
            <p:cNvPr id="89" name="Rectangle 7"/>
            <p:cNvSpPr>
              <a:spLocks noChangeArrowheads="1"/>
            </p:cNvSpPr>
            <p:nvPr/>
          </p:nvSpPr>
          <p:spPr bwMode="auto">
            <a:xfrm>
              <a:off x="795668" y="811965"/>
              <a:ext cx="8327231" cy="4133850"/>
            </a:xfrm>
            <a:prstGeom prst="rect">
              <a:avLst/>
            </a:prstGeom>
            <a:solidFill>
              <a:srgbClr val="FFFFCC"/>
            </a:soli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0" name="Line 10"/>
            <p:cNvSpPr>
              <a:spLocks noChangeShapeType="1"/>
            </p:cNvSpPr>
            <p:nvPr/>
          </p:nvSpPr>
          <p:spPr bwMode="auto">
            <a:xfrm>
              <a:off x="787069" y="1515227"/>
              <a:ext cx="834099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1" name="Line 11"/>
            <p:cNvSpPr>
              <a:spLocks noChangeShapeType="1"/>
            </p:cNvSpPr>
            <p:nvPr/>
          </p:nvSpPr>
          <p:spPr bwMode="auto">
            <a:xfrm>
              <a:off x="802546" y="2210552"/>
              <a:ext cx="8325512"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2" name="Line 12"/>
            <p:cNvSpPr>
              <a:spLocks noChangeShapeType="1"/>
            </p:cNvSpPr>
            <p:nvPr/>
          </p:nvSpPr>
          <p:spPr bwMode="auto">
            <a:xfrm>
              <a:off x="787069" y="2904290"/>
              <a:ext cx="834099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3" name="Line 13"/>
            <p:cNvSpPr>
              <a:spLocks noChangeShapeType="1"/>
            </p:cNvSpPr>
            <p:nvPr/>
          </p:nvSpPr>
          <p:spPr bwMode="auto">
            <a:xfrm>
              <a:off x="787069" y="3596440"/>
              <a:ext cx="834099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4" name="Line 14"/>
            <p:cNvSpPr>
              <a:spLocks noChangeShapeType="1"/>
            </p:cNvSpPr>
            <p:nvPr/>
          </p:nvSpPr>
          <p:spPr bwMode="auto">
            <a:xfrm>
              <a:off x="802546" y="4291765"/>
              <a:ext cx="8325512"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5" name="Line 15"/>
            <p:cNvSpPr>
              <a:spLocks noChangeShapeType="1"/>
            </p:cNvSpPr>
            <p:nvPr/>
          </p:nvSpPr>
          <p:spPr bwMode="auto">
            <a:xfrm>
              <a:off x="4961003" y="819903"/>
              <a:ext cx="0" cy="70961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6" name="Rectangle 16"/>
            <p:cNvSpPr>
              <a:spLocks noChangeArrowheads="1"/>
            </p:cNvSpPr>
            <p:nvPr/>
          </p:nvSpPr>
          <p:spPr bwMode="auto">
            <a:xfrm>
              <a:off x="6261166" y="946902"/>
              <a:ext cx="163827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目  的  端  口</a:t>
              </a:r>
              <a:endParaRPr kumimoji="1" lang="zh-CN" altLang="en-US" sz="2000" b="1">
                <a:solidFill>
                  <a:srgbClr val="000099"/>
                </a:solidFill>
                <a:latin typeface="+mn-lt"/>
                <a:ea typeface="黑体" panose="02010609060101010101" pitchFamily="2" charset="-122"/>
              </a:endParaRPr>
            </a:p>
          </p:txBody>
        </p:sp>
        <p:sp>
          <p:nvSpPr>
            <p:cNvPr id="97" name="Rectangle 17"/>
            <p:cNvSpPr>
              <a:spLocks noChangeArrowheads="1"/>
            </p:cNvSpPr>
            <p:nvPr/>
          </p:nvSpPr>
          <p:spPr bwMode="auto">
            <a:xfrm>
              <a:off x="962488" y="2869365"/>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数据</a:t>
              </a:r>
              <a:endParaRPr kumimoji="1" lang="zh-CN" altLang="en-US" sz="2000" b="1">
                <a:solidFill>
                  <a:srgbClr val="000099"/>
                </a:solidFill>
                <a:latin typeface="+mn-lt"/>
                <a:ea typeface="黑体" panose="02010609060101010101" pitchFamily="2" charset="-122"/>
              </a:endParaRPr>
            </a:p>
            <a:p>
              <a:pPr defTabSz="762000" eaLnBrk="0" hangingPunct="0"/>
              <a:r>
                <a:rPr kumimoji="1" lang="zh-CN" altLang="en-US" sz="2000" b="1">
                  <a:solidFill>
                    <a:srgbClr val="000099"/>
                  </a:solidFill>
                  <a:latin typeface="+mn-lt"/>
                  <a:ea typeface="黑体" panose="02010609060101010101" pitchFamily="2" charset="-122"/>
                </a:rPr>
                <a:t>偏移</a:t>
              </a:r>
              <a:endParaRPr kumimoji="1" lang="zh-CN" altLang="en-US" sz="2000" b="1">
                <a:solidFill>
                  <a:srgbClr val="000099"/>
                </a:solidFill>
                <a:latin typeface="+mn-lt"/>
                <a:ea typeface="黑体" panose="02010609060101010101" pitchFamily="2" charset="-122"/>
              </a:endParaRPr>
            </a:p>
          </p:txBody>
        </p:sp>
        <p:sp>
          <p:nvSpPr>
            <p:cNvPr id="98" name="Rectangle 18"/>
            <p:cNvSpPr>
              <a:spLocks noChangeArrowheads="1"/>
            </p:cNvSpPr>
            <p:nvPr/>
          </p:nvSpPr>
          <p:spPr bwMode="auto">
            <a:xfrm>
              <a:off x="2131946" y="3734552"/>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检   验   和</a:t>
              </a:r>
              <a:endParaRPr kumimoji="1" lang="zh-CN" altLang="en-US" sz="2000" b="1">
                <a:solidFill>
                  <a:srgbClr val="000099"/>
                </a:solidFill>
                <a:latin typeface="+mn-lt"/>
                <a:ea typeface="黑体" panose="02010609060101010101" pitchFamily="2" charset="-122"/>
              </a:endParaRPr>
            </a:p>
          </p:txBody>
        </p:sp>
        <p:sp>
          <p:nvSpPr>
            <p:cNvPr id="99" name="Rectangle 19"/>
            <p:cNvSpPr>
              <a:spLocks noChangeArrowheads="1"/>
            </p:cNvSpPr>
            <p:nvPr/>
          </p:nvSpPr>
          <p:spPr bwMode="auto">
            <a:xfrm>
              <a:off x="2350359" y="4375902"/>
              <a:ext cx="34653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选    项    （长  度  可  变）</a:t>
              </a:r>
              <a:endParaRPr kumimoji="1" lang="zh-CN" altLang="en-US" sz="2000" b="1">
                <a:solidFill>
                  <a:srgbClr val="000099"/>
                </a:solidFill>
                <a:latin typeface="+mn-lt"/>
                <a:ea typeface="黑体" panose="02010609060101010101" pitchFamily="2" charset="-122"/>
              </a:endParaRPr>
            </a:p>
          </p:txBody>
        </p:sp>
        <p:sp>
          <p:nvSpPr>
            <p:cNvPr id="100" name="Rectangle 20"/>
            <p:cNvSpPr>
              <a:spLocks noChangeArrowheads="1"/>
            </p:cNvSpPr>
            <p:nvPr/>
          </p:nvSpPr>
          <p:spPr bwMode="auto">
            <a:xfrm>
              <a:off x="2255771" y="946902"/>
              <a:ext cx="1239123"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源  端  口</a:t>
              </a:r>
              <a:endParaRPr kumimoji="1" lang="zh-CN" altLang="en-US" sz="2000" b="1">
                <a:solidFill>
                  <a:srgbClr val="000099"/>
                </a:solidFill>
                <a:latin typeface="+mn-lt"/>
                <a:ea typeface="黑体" panose="02010609060101010101" pitchFamily="2" charset="-122"/>
              </a:endParaRPr>
            </a:p>
          </p:txBody>
        </p:sp>
        <p:sp>
          <p:nvSpPr>
            <p:cNvPr id="101" name="Rectangle 21"/>
            <p:cNvSpPr>
              <a:spLocks noChangeArrowheads="1"/>
            </p:cNvSpPr>
            <p:nvPr/>
          </p:nvSpPr>
          <p:spPr bwMode="auto">
            <a:xfrm>
              <a:off x="4479461" y="1634290"/>
              <a:ext cx="1496219"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序   号</a:t>
              </a:r>
              <a:endParaRPr kumimoji="1" lang="zh-CN" altLang="en-US" sz="2000" b="1">
                <a:solidFill>
                  <a:srgbClr val="000099"/>
                </a:solidFill>
                <a:latin typeface="+mn-lt"/>
                <a:ea typeface="黑体" panose="02010609060101010101" pitchFamily="2" charset="-122"/>
              </a:endParaRPr>
            </a:p>
          </p:txBody>
        </p:sp>
        <p:sp>
          <p:nvSpPr>
            <p:cNvPr id="102" name="Line 22"/>
            <p:cNvSpPr>
              <a:spLocks noChangeShapeType="1"/>
            </p:cNvSpPr>
            <p:nvPr/>
          </p:nvSpPr>
          <p:spPr bwMode="auto">
            <a:xfrm>
              <a:off x="4967882" y="2913815"/>
              <a:ext cx="0" cy="13700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3" name="Rectangle 23"/>
            <p:cNvSpPr>
              <a:spLocks noChangeArrowheads="1"/>
            </p:cNvSpPr>
            <p:nvPr/>
          </p:nvSpPr>
          <p:spPr bwMode="auto">
            <a:xfrm>
              <a:off x="6087467" y="3734552"/>
              <a:ext cx="1849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紧   急   指   针</a:t>
              </a:r>
              <a:endParaRPr kumimoji="1" lang="zh-CN" altLang="en-US" sz="2000" b="1">
                <a:solidFill>
                  <a:srgbClr val="000099"/>
                </a:solidFill>
                <a:latin typeface="+mn-lt"/>
                <a:ea typeface="黑体" panose="02010609060101010101" pitchFamily="2" charset="-122"/>
              </a:endParaRPr>
            </a:p>
          </p:txBody>
        </p:sp>
        <p:sp>
          <p:nvSpPr>
            <p:cNvPr id="104" name="Rectangle 24"/>
            <p:cNvSpPr>
              <a:spLocks noChangeArrowheads="1"/>
            </p:cNvSpPr>
            <p:nvPr/>
          </p:nvSpPr>
          <p:spPr bwMode="auto">
            <a:xfrm>
              <a:off x="6574168" y="3015415"/>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窗   口</a:t>
              </a:r>
              <a:endParaRPr kumimoji="1" lang="zh-CN" altLang="en-US" sz="2000" b="1">
                <a:solidFill>
                  <a:srgbClr val="000099"/>
                </a:solidFill>
                <a:latin typeface="+mn-lt"/>
                <a:ea typeface="黑体" panose="02010609060101010101" pitchFamily="2" charset="-122"/>
              </a:endParaRPr>
            </a:p>
          </p:txBody>
        </p:sp>
        <p:sp>
          <p:nvSpPr>
            <p:cNvPr id="105" name="Rectangle 25"/>
            <p:cNvSpPr>
              <a:spLocks noChangeArrowheads="1"/>
            </p:cNvSpPr>
            <p:nvPr/>
          </p:nvSpPr>
          <p:spPr bwMode="auto">
            <a:xfrm>
              <a:off x="4214613" y="2358190"/>
              <a:ext cx="199495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确    认    号</a:t>
              </a:r>
              <a:endParaRPr kumimoji="1" lang="zh-CN" altLang="en-US" sz="2000" b="1">
                <a:solidFill>
                  <a:srgbClr val="000099"/>
                </a:solidFill>
                <a:latin typeface="+mn-lt"/>
                <a:ea typeface="黑体" panose="02010609060101010101" pitchFamily="2" charset="-122"/>
              </a:endParaRPr>
            </a:p>
          </p:txBody>
        </p:sp>
        <p:sp>
          <p:nvSpPr>
            <p:cNvPr id="106" name="Line 26"/>
            <p:cNvSpPr>
              <a:spLocks noChangeShapeType="1"/>
            </p:cNvSpPr>
            <p:nvPr/>
          </p:nvSpPr>
          <p:spPr bwMode="auto">
            <a:xfrm>
              <a:off x="1832702" y="2913815"/>
              <a:ext cx="0" cy="6921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7" name="Line 27"/>
            <p:cNvSpPr>
              <a:spLocks noChangeShapeType="1"/>
            </p:cNvSpPr>
            <p:nvPr/>
          </p:nvSpPr>
          <p:spPr bwMode="auto">
            <a:xfrm>
              <a:off x="3920529" y="2905878"/>
              <a:ext cx="0" cy="68421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8" name="Line 28"/>
            <p:cNvSpPr>
              <a:spLocks noChangeShapeType="1"/>
            </p:cNvSpPr>
            <p:nvPr/>
          </p:nvSpPr>
          <p:spPr bwMode="auto">
            <a:xfrm>
              <a:off x="3385673" y="2913815"/>
              <a:ext cx="0" cy="6921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9" name="Line 29"/>
            <p:cNvSpPr>
              <a:spLocks noChangeShapeType="1"/>
            </p:cNvSpPr>
            <p:nvPr/>
          </p:nvSpPr>
          <p:spPr bwMode="auto">
            <a:xfrm>
              <a:off x="3650521" y="2913816"/>
              <a:ext cx="0" cy="6810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0" name="Line 30"/>
            <p:cNvSpPr>
              <a:spLocks noChangeShapeType="1"/>
            </p:cNvSpPr>
            <p:nvPr/>
          </p:nvSpPr>
          <p:spPr bwMode="auto">
            <a:xfrm>
              <a:off x="4441626" y="2913816"/>
              <a:ext cx="0" cy="6810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1" name="Line 31"/>
            <p:cNvSpPr>
              <a:spLocks noChangeShapeType="1"/>
            </p:cNvSpPr>
            <p:nvPr/>
          </p:nvSpPr>
          <p:spPr bwMode="auto">
            <a:xfrm>
              <a:off x="4180217" y="2913816"/>
              <a:ext cx="0" cy="6810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2" name="Line 32"/>
            <p:cNvSpPr>
              <a:spLocks noChangeShapeType="1"/>
            </p:cNvSpPr>
            <p:nvPr/>
          </p:nvSpPr>
          <p:spPr bwMode="auto">
            <a:xfrm>
              <a:off x="4706473" y="2913816"/>
              <a:ext cx="0" cy="6810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3" name="Rectangle 33"/>
            <p:cNvSpPr>
              <a:spLocks noChangeArrowheads="1"/>
            </p:cNvSpPr>
            <p:nvPr/>
          </p:nvSpPr>
          <p:spPr bwMode="auto">
            <a:xfrm>
              <a:off x="2157743" y="3029702"/>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保   留</a:t>
              </a:r>
              <a:endParaRPr kumimoji="1" lang="zh-CN" altLang="en-US" sz="2000" b="1">
                <a:solidFill>
                  <a:srgbClr val="000099"/>
                </a:solidFill>
                <a:latin typeface="+mn-lt"/>
                <a:ea typeface="黑体" panose="02010609060101010101" pitchFamily="2" charset="-122"/>
              </a:endParaRPr>
            </a:p>
          </p:txBody>
        </p:sp>
        <p:sp>
          <p:nvSpPr>
            <p:cNvPr id="114" name="Rectangle 34"/>
            <p:cNvSpPr>
              <a:spLocks noChangeArrowheads="1"/>
            </p:cNvSpPr>
            <p:nvPr/>
          </p:nvSpPr>
          <p:spPr bwMode="auto">
            <a:xfrm>
              <a:off x="4689265" y="2932865"/>
              <a:ext cx="330221"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600" b="1">
                  <a:solidFill>
                    <a:srgbClr val="000099"/>
                  </a:solidFill>
                  <a:latin typeface="+mn-lt"/>
                  <a:ea typeface="黑体" panose="02010609060101010101" pitchFamily="2" charset="-122"/>
                </a:rPr>
                <a:t>F</a:t>
              </a:r>
              <a:endParaRPr kumimoji="1" lang="en-US" altLang="zh-CN" sz="1600" b="1">
                <a:solidFill>
                  <a:srgbClr val="000099"/>
                </a:solidFill>
                <a:latin typeface="+mn-lt"/>
                <a:ea typeface="黑体" panose="02010609060101010101" pitchFamily="2" charset="-122"/>
              </a:endParaRPr>
            </a:p>
            <a:p>
              <a:pPr algn="ctr" defTabSz="762000" eaLnBrk="0" hangingPunct="0">
                <a:lnSpc>
                  <a:spcPct val="75000"/>
                </a:lnSpc>
              </a:pPr>
              <a:r>
                <a:rPr kumimoji="1" lang="en-US" altLang="zh-CN" sz="1600" b="1">
                  <a:solidFill>
                    <a:srgbClr val="000099"/>
                  </a:solidFill>
                  <a:latin typeface="+mn-lt"/>
                  <a:ea typeface="黑体" panose="02010609060101010101" pitchFamily="2" charset="-122"/>
                </a:rPr>
                <a:t>I</a:t>
              </a:r>
              <a:endParaRPr kumimoji="1" lang="en-US" altLang="zh-CN" sz="1600" b="1">
                <a:solidFill>
                  <a:srgbClr val="000099"/>
                </a:solidFill>
                <a:latin typeface="+mn-lt"/>
                <a:ea typeface="黑体" panose="02010609060101010101" pitchFamily="2" charset="-122"/>
              </a:endParaRPr>
            </a:p>
            <a:p>
              <a:pPr algn="ctr" defTabSz="762000" eaLnBrk="0" hangingPunct="0">
                <a:lnSpc>
                  <a:spcPct val="75000"/>
                </a:lnSpc>
              </a:pPr>
              <a:r>
                <a:rPr kumimoji="1" lang="en-US" altLang="zh-CN" sz="1600" b="1">
                  <a:solidFill>
                    <a:srgbClr val="000099"/>
                  </a:solidFill>
                  <a:latin typeface="+mn-lt"/>
                  <a:ea typeface="黑体" panose="02010609060101010101" pitchFamily="2" charset="-122"/>
                </a:rPr>
                <a:t>N</a:t>
              </a:r>
              <a:endParaRPr kumimoji="1" lang="en-US" altLang="zh-CN" sz="1600" b="1">
                <a:solidFill>
                  <a:srgbClr val="000099"/>
                </a:solidFill>
                <a:latin typeface="+mn-lt"/>
                <a:ea typeface="黑体" panose="02010609060101010101" pitchFamily="2" charset="-122"/>
              </a:endParaRPr>
            </a:p>
          </p:txBody>
        </p:sp>
        <p:sp>
          <p:nvSpPr>
            <p:cNvPr id="115" name="Line 37"/>
            <p:cNvSpPr>
              <a:spLocks noChangeShapeType="1"/>
            </p:cNvSpPr>
            <p:nvPr/>
          </p:nvSpPr>
          <p:spPr bwMode="auto">
            <a:xfrm>
              <a:off x="792228" y="654802"/>
              <a:ext cx="8315193"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6" name="Line 38"/>
            <p:cNvSpPr>
              <a:spLocks noChangeShapeType="1"/>
            </p:cNvSpPr>
            <p:nvPr/>
          </p:nvSpPr>
          <p:spPr bwMode="auto">
            <a:xfrm>
              <a:off x="792228" y="456365"/>
              <a:ext cx="0" cy="1984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7" name="Line 39"/>
            <p:cNvSpPr>
              <a:spLocks noChangeShapeType="1"/>
            </p:cNvSpPr>
            <p:nvPr/>
          </p:nvSpPr>
          <p:spPr bwMode="auto">
            <a:xfrm>
              <a:off x="1051917"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8" name="Line 40"/>
            <p:cNvSpPr>
              <a:spLocks noChangeShapeType="1"/>
            </p:cNvSpPr>
            <p:nvPr/>
          </p:nvSpPr>
          <p:spPr bwMode="auto">
            <a:xfrm>
              <a:off x="1311605"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9" name="Line 41"/>
            <p:cNvSpPr>
              <a:spLocks noChangeShapeType="1"/>
            </p:cNvSpPr>
            <p:nvPr/>
          </p:nvSpPr>
          <p:spPr bwMode="auto">
            <a:xfrm>
              <a:off x="1571294"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0" name="Line 42"/>
            <p:cNvSpPr>
              <a:spLocks noChangeShapeType="1"/>
            </p:cNvSpPr>
            <p:nvPr/>
          </p:nvSpPr>
          <p:spPr bwMode="auto">
            <a:xfrm>
              <a:off x="1832702"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1" name="Line 43"/>
            <p:cNvSpPr>
              <a:spLocks noChangeShapeType="1"/>
            </p:cNvSpPr>
            <p:nvPr/>
          </p:nvSpPr>
          <p:spPr bwMode="auto">
            <a:xfrm>
              <a:off x="2092390"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2" name="Line 44"/>
            <p:cNvSpPr>
              <a:spLocks noChangeShapeType="1"/>
            </p:cNvSpPr>
            <p:nvPr/>
          </p:nvSpPr>
          <p:spPr bwMode="auto">
            <a:xfrm>
              <a:off x="2350359"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3" name="Line 45"/>
            <p:cNvSpPr>
              <a:spLocks noChangeShapeType="1"/>
            </p:cNvSpPr>
            <p:nvPr/>
          </p:nvSpPr>
          <p:spPr bwMode="auto">
            <a:xfrm>
              <a:off x="2610048"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4" name="Line 46"/>
            <p:cNvSpPr>
              <a:spLocks noChangeShapeType="1"/>
            </p:cNvSpPr>
            <p:nvPr/>
          </p:nvSpPr>
          <p:spPr bwMode="auto">
            <a:xfrm>
              <a:off x="2871456" y="456365"/>
              <a:ext cx="0" cy="1984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5" name="Line 47"/>
            <p:cNvSpPr>
              <a:spLocks noChangeShapeType="1"/>
            </p:cNvSpPr>
            <p:nvPr/>
          </p:nvSpPr>
          <p:spPr bwMode="auto">
            <a:xfrm>
              <a:off x="3131144"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6" name="Line 48"/>
            <p:cNvSpPr>
              <a:spLocks noChangeShapeType="1"/>
            </p:cNvSpPr>
            <p:nvPr/>
          </p:nvSpPr>
          <p:spPr bwMode="auto">
            <a:xfrm>
              <a:off x="3390833"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7" name="Line 49"/>
            <p:cNvSpPr>
              <a:spLocks noChangeShapeType="1"/>
            </p:cNvSpPr>
            <p:nvPr/>
          </p:nvSpPr>
          <p:spPr bwMode="auto">
            <a:xfrm>
              <a:off x="3650521"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8" name="Line 50"/>
            <p:cNvSpPr>
              <a:spLocks noChangeShapeType="1"/>
            </p:cNvSpPr>
            <p:nvPr/>
          </p:nvSpPr>
          <p:spPr bwMode="auto">
            <a:xfrm>
              <a:off x="3911930"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9" name="Line 51"/>
            <p:cNvSpPr>
              <a:spLocks noChangeShapeType="1"/>
            </p:cNvSpPr>
            <p:nvPr/>
          </p:nvSpPr>
          <p:spPr bwMode="auto">
            <a:xfrm>
              <a:off x="4171619"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0" name="Line 52"/>
            <p:cNvSpPr>
              <a:spLocks noChangeShapeType="1"/>
            </p:cNvSpPr>
            <p:nvPr/>
          </p:nvSpPr>
          <p:spPr bwMode="auto">
            <a:xfrm>
              <a:off x="4429588"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1" name="Line 53"/>
            <p:cNvSpPr>
              <a:spLocks noChangeShapeType="1"/>
            </p:cNvSpPr>
            <p:nvPr/>
          </p:nvSpPr>
          <p:spPr bwMode="auto">
            <a:xfrm>
              <a:off x="4689276"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2" name="Line 54"/>
            <p:cNvSpPr>
              <a:spLocks noChangeShapeType="1"/>
            </p:cNvSpPr>
            <p:nvPr/>
          </p:nvSpPr>
          <p:spPr bwMode="auto">
            <a:xfrm>
              <a:off x="4948965" y="456365"/>
              <a:ext cx="0" cy="1984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3" name="Line 55"/>
            <p:cNvSpPr>
              <a:spLocks noChangeShapeType="1"/>
            </p:cNvSpPr>
            <p:nvPr/>
          </p:nvSpPr>
          <p:spPr bwMode="auto">
            <a:xfrm>
              <a:off x="5210373"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4" name="Line 56"/>
            <p:cNvSpPr>
              <a:spLocks noChangeShapeType="1"/>
            </p:cNvSpPr>
            <p:nvPr/>
          </p:nvSpPr>
          <p:spPr bwMode="auto">
            <a:xfrm>
              <a:off x="5470061"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5" name="Line 57"/>
            <p:cNvSpPr>
              <a:spLocks noChangeShapeType="1"/>
            </p:cNvSpPr>
            <p:nvPr/>
          </p:nvSpPr>
          <p:spPr bwMode="auto">
            <a:xfrm>
              <a:off x="5729750"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6" name="Line 58"/>
            <p:cNvSpPr>
              <a:spLocks noChangeShapeType="1"/>
            </p:cNvSpPr>
            <p:nvPr/>
          </p:nvSpPr>
          <p:spPr bwMode="auto">
            <a:xfrm>
              <a:off x="5989438"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7" name="Line 59"/>
            <p:cNvSpPr>
              <a:spLocks noChangeShapeType="1"/>
            </p:cNvSpPr>
            <p:nvPr/>
          </p:nvSpPr>
          <p:spPr bwMode="auto">
            <a:xfrm>
              <a:off x="6250846"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 name="Line 60"/>
            <p:cNvSpPr>
              <a:spLocks noChangeShapeType="1"/>
            </p:cNvSpPr>
            <p:nvPr/>
          </p:nvSpPr>
          <p:spPr bwMode="auto">
            <a:xfrm>
              <a:off x="6508815"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9" name="Line 61"/>
            <p:cNvSpPr>
              <a:spLocks noChangeShapeType="1"/>
            </p:cNvSpPr>
            <p:nvPr/>
          </p:nvSpPr>
          <p:spPr bwMode="auto">
            <a:xfrm>
              <a:off x="6768504"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0" name="Line 62"/>
            <p:cNvSpPr>
              <a:spLocks noChangeShapeType="1"/>
            </p:cNvSpPr>
            <p:nvPr/>
          </p:nvSpPr>
          <p:spPr bwMode="auto">
            <a:xfrm>
              <a:off x="7028192" y="456365"/>
              <a:ext cx="0" cy="1984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1" name="Line 63"/>
            <p:cNvSpPr>
              <a:spLocks noChangeShapeType="1"/>
            </p:cNvSpPr>
            <p:nvPr/>
          </p:nvSpPr>
          <p:spPr bwMode="auto">
            <a:xfrm>
              <a:off x="7287881"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2" name="Line 64"/>
            <p:cNvSpPr>
              <a:spLocks noChangeShapeType="1"/>
            </p:cNvSpPr>
            <p:nvPr/>
          </p:nvSpPr>
          <p:spPr bwMode="auto">
            <a:xfrm>
              <a:off x="7549290"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3" name="Line 65"/>
            <p:cNvSpPr>
              <a:spLocks noChangeShapeType="1"/>
            </p:cNvSpPr>
            <p:nvPr/>
          </p:nvSpPr>
          <p:spPr bwMode="auto">
            <a:xfrm>
              <a:off x="7808978"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4" name="Line 66"/>
            <p:cNvSpPr>
              <a:spLocks noChangeShapeType="1"/>
            </p:cNvSpPr>
            <p:nvPr/>
          </p:nvSpPr>
          <p:spPr bwMode="auto">
            <a:xfrm>
              <a:off x="8068667"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5" name="Line 67"/>
            <p:cNvSpPr>
              <a:spLocks noChangeShapeType="1"/>
            </p:cNvSpPr>
            <p:nvPr/>
          </p:nvSpPr>
          <p:spPr bwMode="auto">
            <a:xfrm>
              <a:off x="8328355"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6" name="Line 68"/>
            <p:cNvSpPr>
              <a:spLocks noChangeShapeType="1"/>
            </p:cNvSpPr>
            <p:nvPr/>
          </p:nvSpPr>
          <p:spPr bwMode="auto">
            <a:xfrm>
              <a:off x="8588044"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7" name="Line 69"/>
            <p:cNvSpPr>
              <a:spLocks noChangeShapeType="1"/>
            </p:cNvSpPr>
            <p:nvPr/>
          </p:nvSpPr>
          <p:spPr bwMode="auto">
            <a:xfrm>
              <a:off x="8847732"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8" name="Line 70"/>
            <p:cNvSpPr>
              <a:spLocks noChangeShapeType="1"/>
            </p:cNvSpPr>
            <p:nvPr/>
          </p:nvSpPr>
          <p:spPr bwMode="auto">
            <a:xfrm>
              <a:off x="9107421" y="456365"/>
              <a:ext cx="0" cy="1984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9" name="Rectangle 71"/>
            <p:cNvSpPr>
              <a:spLocks noChangeArrowheads="1"/>
            </p:cNvSpPr>
            <p:nvPr/>
          </p:nvSpPr>
          <p:spPr bwMode="auto">
            <a:xfrm>
              <a:off x="964207"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0" name="Rectangle 72"/>
            <p:cNvSpPr>
              <a:spLocks noChangeArrowheads="1"/>
            </p:cNvSpPr>
            <p:nvPr/>
          </p:nvSpPr>
          <p:spPr bwMode="auto">
            <a:xfrm>
              <a:off x="3043435"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1" name="Rectangle 73"/>
            <p:cNvSpPr>
              <a:spLocks noChangeArrowheads="1"/>
            </p:cNvSpPr>
            <p:nvPr/>
          </p:nvSpPr>
          <p:spPr bwMode="auto">
            <a:xfrm>
              <a:off x="5122663"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2" name="Rectangle 74"/>
            <p:cNvSpPr>
              <a:spLocks noChangeArrowheads="1"/>
            </p:cNvSpPr>
            <p:nvPr/>
          </p:nvSpPr>
          <p:spPr bwMode="auto">
            <a:xfrm>
              <a:off x="7201892"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3" name="Rectangle 75"/>
            <p:cNvSpPr>
              <a:spLocks noChangeArrowheads="1"/>
            </p:cNvSpPr>
            <p:nvPr/>
          </p:nvSpPr>
          <p:spPr bwMode="auto">
            <a:xfrm>
              <a:off x="4429588"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anose="02010609060101010101" pitchFamily="2" charset="-122"/>
                </a:rPr>
                <a:t>S</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Y</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N</a:t>
              </a:r>
              <a:endParaRPr kumimoji="1" lang="en-US" altLang="zh-CN" sz="1600" b="1">
                <a:solidFill>
                  <a:srgbClr val="000099"/>
                </a:solidFill>
                <a:latin typeface="+mn-lt"/>
                <a:ea typeface="黑体" panose="02010609060101010101" pitchFamily="2" charset="-122"/>
              </a:endParaRPr>
            </a:p>
          </p:txBody>
        </p:sp>
        <p:sp>
          <p:nvSpPr>
            <p:cNvPr id="154" name="Rectangle 76"/>
            <p:cNvSpPr>
              <a:spLocks noChangeArrowheads="1"/>
            </p:cNvSpPr>
            <p:nvPr/>
          </p:nvSpPr>
          <p:spPr bwMode="auto">
            <a:xfrm>
              <a:off x="4171619"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anose="02010609060101010101" pitchFamily="2" charset="-122"/>
                </a:rPr>
                <a:t>R</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S</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T</a:t>
              </a:r>
              <a:endParaRPr kumimoji="1" lang="en-US" altLang="zh-CN" sz="1600" b="1">
                <a:solidFill>
                  <a:srgbClr val="000099"/>
                </a:solidFill>
                <a:latin typeface="+mn-lt"/>
                <a:ea typeface="黑体" panose="02010609060101010101" pitchFamily="2" charset="-122"/>
              </a:endParaRPr>
            </a:p>
          </p:txBody>
        </p:sp>
        <p:sp>
          <p:nvSpPr>
            <p:cNvPr id="155" name="Rectangle 77"/>
            <p:cNvSpPr>
              <a:spLocks noChangeArrowheads="1"/>
            </p:cNvSpPr>
            <p:nvPr/>
          </p:nvSpPr>
          <p:spPr bwMode="auto">
            <a:xfrm>
              <a:off x="3893013"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anose="02010609060101010101" pitchFamily="2" charset="-122"/>
                </a:rPr>
                <a:t>P</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S</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H</a:t>
              </a:r>
              <a:endParaRPr kumimoji="1" lang="en-US" altLang="zh-CN" sz="1600" b="1">
                <a:solidFill>
                  <a:srgbClr val="000099"/>
                </a:solidFill>
                <a:latin typeface="+mn-lt"/>
                <a:ea typeface="黑体" panose="02010609060101010101" pitchFamily="2" charset="-122"/>
              </a:endParaRPr>
            </a:p>
          </p:txBody>
        </p:sp>
        <p:sp>
          <p:nvSpPr>
            <p:cNvPr id="156" name="Rectangle 78"/>
            <p:cNvSpPr>
              <a:spLocks noChangeArrowheads="1"/>
            </p:cNvSpPr>
            <p:nvPr/>
          </p:nvSpPr>
          <p:spPr bwMode="auto">
            <a:xfrm>
              <a:off x="3633324"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anose="02010609060101010101" pitchFamily="2" charset="-122"/>
                </a:rPr>
                <a:t>A</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C</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K</a:t>
              </a:r>
              <a:endParaRPr kumimoji="1" lang="en-US" altLang="zh-CN" sz="1600" b="1">
                <a:solidFill>
                  <a:srgbClr val="000099"/>
                </a:solidFill>
                <a:latin typeface="+mn-lt"/>
                <a:ea typeface="黑体" panose="02010609060101010101" pitchFamily="2" charset="-122"/>
              </a:endParaRPr>
            </a:p>
          </p:txBody>
        </p:sp>
        <p:sp>
          <p:nvSpPr>
            <p:cNvPr id="157" name="Rectangle 79"/>
            <p:cNvSpPr>
              <a:spLocks noChangeArrowheads="1"/>
            </p:cNvSpPr>
            <p:nvPr/>
          </p:nvSpPr>
          <p:spPr bwMode="auto">
            <a:xfrm>
              <a:off x="3349559" y="2932865"/>
              <a:ext cx="343044"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anose="02010609060101010101" pitchFamily="2" charset="-122"/>
                </a:rPr>
                <a:t>U</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R</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G</a:t>
              </a:r>
              <a:endParaRPr kumimoji="1" lang="en-US" altLang="zh-CN" sz="1600" b="1">
                <a:solidFill>
                  <a:srgbClr val="000099"/>
                </a:solidFill>
                <a:latin typeface="+mn-lt"/>
                <a:ea typeface="黑体" panose="02010609060101010101" pitchFamily="2" charset="-122"/>
              </a:endParaRPr>
            </a:p>
          </p:txBody>
        </p:sp>
        <p:sp>
          <p:nvSpPr>
            <p:cNvPr id="158" name="Rectangle 80"/>
            <p:cNvSpPr>
              <a:spLocks noChangeArrowheads="1"/>
            </p:cNvSpPr>
            <p:nvPr/>
          </p:nvSpPr>
          <p:spPr bwMode="auto">
            <a:xfrm>
              <a:off x="365720" y="78539"/>
              <a:ext cx="8917507"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anose="02010609060101010101" pitchFamily="2" charset="-122"/>
                </a:rPr>
                <a:t>位 </a:t>
              </a:r>
              <a:r>
                <a:rPr kumimoji="1" lang="en-US" altLang="zh-CN" sz="2000" b="1" dirty="0">
                  <a:solidFill>
                    <a:srgbClr val="000099"/>
                  </a:solidFill>
                  <a:latin typeface="+mn-lt"/>
                  <a:ea typeface="黑体" panose="02010609060101010101" pitchFamily="2" charset="-122"/>
                </a:rPr>
                <a:t>0                         8                       </a:t>
              </a:r>
              <a:r>
                <a:rPr kumimoji="1" lang="en-US" altLang="zh-CN" sz="2000" b="1" dirty="0" smtClean="0">
                  <a:solidFill>
                    <a:srgbClr val="000099"/>
                  </a:solidFill>
                  <a:latin typeface="+mn-lt"/>
                  <a:ea typeface="黑体" panose="02010609060101010101" pitchFamily="2" charset="-122"/>
                </a:rPr>
                <a:t>   </a:t>
              </a:r>
              <a:r>
                <a:rPr kumimoji="1" lang="en-US" altLang="zh-CN" sz="2000" b="1" dirty="0">
                  <a:solidFill>
                    <a:srgbClr val="000099"/>
                  </a:solidFill>
                  <a:latin typeface="+mn-lt"/>
                  <a:ea typeface="黑体" panose="02010609060101010101" pitchFamily="2" charset="-122"/>
                </a:rPr>
                <a:t>16                       </a:t>
              </a:r>
              <a:r>
                <a:rPr kumimoji="1" lang="en-US" altLang="zh-CN" sz="2000" b="1" dirty="0" smtClean="0">
                  <a:solidFill>
                    <a:srgbClr val="000099"/>
                  </a:solidFill>
                  <a:latin typeface="+mn-lt"/>
                  <a:ea typeface="黑体" panose="02010609060101010101" pitchFamily="2" charset="-122"/>
                </a:rPr>
                <a:t>   </a:t>
              </a:r>
              <a:r>
                <a:rPr kumimoji="1" lang="en-US" altLang="zh-CN" sz="2000" b="1" dirty="0">
                  <a:solidFill>
                    <a:srgbClr val="000099"/>
                  </a:solidFill>
                  <a:latin typeface="+mn-lt"/>
                  <a:ea typeface="黑体" panose="02010609060101010101" pitchFamily="2" charset="-122"/>
                </a:rPr>
                <a:t>24                  </a:t>
              </a:r>
              <a:r>
                <a:rPr kumimoji="1" lang="en-US" altLang="zh-CN" sz="2000" b="1" dirty="0" smtClean="0">
                  <a:solidFill>
                    <a:srgbClr val="000099"/>
                  </a:solidFill>
                  <a:latin typeface="+mn-lt"/>
                  <a:ea typeface="黑体" panose="02010609060101010101" pitchFamily="2" charset="-122"/>
                </a:rPr>
                <a:t>        </a:t>
              </a:r>
              <a:r>
                <a:rPr kumimoji="1" lang="en-US" altLang="zh-CN" sz="2000" b="1" dirty="0">
                  <a:solidFill>
                    <a:srgbClr val="000099"/>
                  </a:solidFill>
                  <a:latin typeface="+mn-lt"/>
                  <a:ea typeface="黑体" panose="02010609060101010101" pitchFamily="2" charset="-122"/>
                </a:rPr>
                <a:t>31</a:t>
              </a:r>
              <a:endParaRPr kumimoji="1" lang="en-US" altLang="zh-CN" sz="2000" b="1" dirty="0">
                <a:solidFill>
                  <a:srgbClr val="000099"/>
                </a:solidFill>
                <a:latin typeface="+mn-lt"/>
                <a:ea typeface="黑体" panose="02010609060101010101" pitchFamily="2" charset="-122"/>
              </a:endParaRPr>
            </a:p>
          </p:txBody>
        </p:sp>
        <p:sp>
          <p:nvSpPr>
            <p:cNvPr id="159" name="Line 81"/>
            <p:cNvSpPr>
              <a:spLocks noChangeShapeType="1"/>
            </p:cNvSpPr>
            <p:nvPr/>
          </p:nvSpPr>
          <p:spPr bwMode="auto">
            <a:xfrm flipH="1">
              <a:off x="7026473" y="4309227"/>
              <a:ext cx="3440" cy="6429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60" name="Rectangle 83"/>
            <p:cNvSpPr>
              <a:spLocks noChangeArrowheads="1"/>
            </p:cNvSpPr>
            <p:nvPr/>
          </p:nvSpPr>
          <p:spPr bwMode="auto">
            <a:xfrm>
              <a:off x="7581966" y="4375902"/>
              <a:ext cx="135863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填    充</a:t>
              </a:r>
              <a:endParaRPr kumimoji="1" lang="zh-CN" altLang="en-US" sz="2000" b="1">
                <a:solidFill>
                  <a:srgbClr val="000099"/>
                </a:solidFill>
                <a:latin typeface="+mn-lt"/>
                <a:ea typeface="黑体" panose="02010609060101010101" pitchFamily="2" charset="-122"/>
              </a:endParaRPr>
            </a:p>
          </p:txBody>
        </p:sp>
        <p:sp>
          <p:nvSpPr>
            <p:cNvPr id="161" name="Line 96"/>
            <p:cNvSpPr>
              <a:spLocks noChangeShapeType="1"/>
            </p:cNvSpPr>
            <p:nvPr/>
          </p:nvSpPr>
          <p:spPr bwMode="auto">
            <a:xfrm>
              <a:off x="9167753" y="788152"/>
              <a:ext cx="899451"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62" name="Line 97"/>
            <p:cNvSpPr>
              <a:spLocks noChangeShapeType="1"/>
            </p:cNvSpPr>
            <p:nvPr/>
          </p:nvSpPr>
          <p:spPr bwMode="auto">
            <a:xfrm>
              <a:off x="9167753" y="4283827"/>
              <a:ext cx="899451"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63" name="Line 98"/>
            <p:cNvSpPr>
              <a:spLocks noChangeShapeType="1"/>
            </p:cNvSpPr>
            <p:nvPr/>
          </p:nvSpPr>
          <p:spPr bwMode="auto">
            <a:xfrm>
              <a:off x="214869" y="826252"/>
              <a:ext cx="574410"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64" name="Line 99"/>
            <p:cNvSpPr>
              <a:spLocks noChangeShapeType="1"/>
            </p:cNvSpPr>
            <p:nvPr/>
          </p:nvSpPr>
          <p:spPr bwMode="auto">
            <a:xfrm>
              <a:off x="230346" y="4926765"/>
              <a:ext cx="574410"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509011" name="Rectangle 83"/>
          <p:cNvSpPr>
            <a:spLocks noChangeArrowheads="1"/>
          </p:cNvSpPr>
          <p:nvPr/>
        </p:nvSpPr>
        <p:spPr bwMode="auto">
          <a:xfrm>
            <a:off x="3368824" y="2897494"/>
            <a:ext cx="281697" cy="701327"/>
          </a:xfrm>
          <a:prstGeom prst="rect">
            <a:avLst/>
          </a:prstGeom>
          <a:noFill/>
          <a:ln w="762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9011"/>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0901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011" grpId="0" animBg="1"/>
      <p:bldP spid="509011" grpId="1"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034" name="Text Box 82"/>
          <p:cNvSpPr txBox="1">
            <a:spLocks noChangeArrowheads="1"/>
          </p:cNvSpPr>
          <p:nvPr/>
        </p:nvSpPr>
        <p:spPr bwMode="auto">
          <a:xfrm>
            <a:off x="632520" y="5046275"/>
            <a:ext cx="8611361"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defRPr sz="2400" b="1">
                <a:solidFill>
                  <a:srgbClr val="000099"/>
                </a:solidFill>
                <a:latin typeface="+mn-lt"/>
                <a:ea typeface="黑体" panose="02010609060101010101" pitchFamily="2" charset="-122"/>
              </a:defRPr>
            </a:lvl1pPr>
          </a:lstStyle>
          <a:p>
            <a:r>
              <a:rPr lang="zh-CN" altLang="en-US" dirty="0"/>
              <a:t>确认 </a:t>
            </a:r>
            <a:r>
              <a:rPr lang="en-US" altLang="zh-CN" dirty="0"/>
              <a:t>ACK —— </a:t>
            </a:r>
            <a:r>
              <a:rPr lang="zh-CN" altLang="en-US" dirty="0"/>
              <a:t>只有当 </a:t>
            </a:r>
            <a:r>
              <a:rPr lang="en-US" altLang="zh-CN" dirty="0"/>
              <a:t>ACK </a:t>
            </a:r>
            <a:r>
              <a:rPr lang="en-US" altLang="zh-CN" dirty="0">
                <a:sym typeface="Symbol" panose="05050102010706020507" pitchFamily="18" charset="2"/>
              </a:rPr>
              <a:t></a:t>
            </a:r>
            <a:r>
              <a:rPr lang="en-US" altLang="zh-CN" dirty="0"/>
              <a:t> 1 </a:t>
            </a:r>
            <a:r>
              <a:rPr lang="zh-CN" altLang="en-US" dirty="0"/>
              <a:t>时确认号字段才有效。当 </a:t>
            </a:r>
            <a:r>
              <a:rPr lang="en-US" altLang="zh-CN" dirty="0"/>
              <a:t>ACK </a:t>
            </a:r>
            <a:r>
              <a:rPr lang="en-US" altLang="zh-CN" dirty="0">
                <a:sym typeface="Symbol" panose="05050102010706020507" pitchFamily="18" charset="2"/>
              </a:rPr>
              <a:t></a:t>
            </a:r>
            <a:r>
              <a:rPr lang="en-US" altLang="zh-CN" dirty="0"/>
              <a:t> 0 </a:t>
            </a:r>
            <a:r>
              <a:rPr lang="zh-CN" altLang="en-US" dirty="0"/>
              <a:t>时，确认号无效。 </a:t>
            </a:r>
            <a:endParaRPr lang="en-US" altLang="zh-CN" dirty="0" smtClean="0"/>
          </a:p>
          <a:p>
            <a:endParaRPr lang="en-US" altLang="zh-CN" dirty="0" smtClean="0"/>
          </a:p>
          <a:p>
            <a:r>
              <a:rPr lang="en-US" altLang="zh-CN" dirty="0" smtClean="0"/>
              <a:t>TCP</a:t>
            </a:r>
            <a:r>
              <a:rPr lang="zh-CN" altLang="zh-CN" dirty="0" smtClean="0"/>
              <a:t>规定，在连接建立后所有传送的报文段都必须把</a:t>
            </a:r>
            <a:r>
              <a:rPr lang="en-US" altLang="zh-CN" dirty="0" smtClean="0"/>
              <a:t>ACK</a:t>
            </a:r>
            <a:r>
              <a:rPr lang="zh-CN" altLang="zh-CN" dirty="0" smtClean="0"/>
              <a:t>置</a:t>
            </a:r>
            <a:r>
              <a:rPr lang="en-US" altLang="zh-CN" dirty="0" smtClean="0"/>
              <a:t>1</a:t>
            </a:r>
            <a:endParaRPr lang="en-US" altLang="zh-CN" dirty="0" smtClean="0"/>
          </a:p>
          <a:p>
            <a:endParaRPr lang="zh-CN" altLang="en-US" dirty="0"/>
          </a:p>
        </p:txBody>
      </p:sp>
      <p:grpSp>
        <p:nvGrpSpPr>
          <p:cNvPr id="2" name="组合 83"/>
          <p:cNvGrpSpPr/>
          <p:nvPr/>
        </p:nvGrpSpPr>
        <p:grpSpPr>
          <a:xfrm>
            <a:off x="214869" y="78539"/>
            <a:ext cx="9852335" cy="4873626"/>
            <a:chOff x="214869" y="78539"/>
            <a:chExt cx="9852335" cy="4873626"/>
          </a:xfrm>
        </p:grpSpPr>
        <p:sp>
          <p:nvSpPr>
            <p:cNvPr id="85" name="Line 3"/>
            <p:cNvSpPr>
              <a:spLocks noChangeShapeType="1"/>
            </p:cNvSpPr>
            <p:nvPr/>
          </p:nvSpPr>
          <p:spPr bwMode="auto">
            <a:xfrm flipH="1">
              <a:off x="507233" y="815141"/>
              <a:ext cx="18917" cy="4122737"/>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86" name="Rectangle 4"/>
            <p:cNvSpPr>
              <a:spLocks noChangeArrowheads="1"/>
            </p:cNvSpPr>
            <p:nvPr/>
          </p:nvSpPr>
          <p:spPr bwMode="auto">
            <a:xfrm>
              <a:off x="277167" y="2060848"/>
              <a:ext cx="515142" cy="171675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eaLnBrk="0" hangingPunct="0">
                <a:lnSpc>
                  <a:spcPct val="90000"/>
                </a:lnSpc>
              </a:pPr>
              <a:r>
                <a:rPr kumimoji="1" lang="en-US" altLang="zh-CN" sz="2400" b="1" dirty="0" smtClean="0">
                  <a:solidFill>
                    <a:srgbClr val="000099"/>
                  </a:solidFill>
                  <a:latin typeface="+mn-lt"/>
                  <a:ea typeface="黑体" panose="02010609060101010101" pitchFamily="2" charset="-122"/>
                </a:rPr>
                <a:t>TCP</a:t>
              </a:r>
              <a:r>
                <a:rPr kumimoji="1" lang="zh-CN" altLang="en-US" sz="2400" b="1" dirty="0" smtClean="0">
                  <a:solidFill>
                    <a:srgbClr val="000099"/>
                  </a:solidFill>
                  <a:latin typeface="+mn-lt"/>
                  <a:ea typeface="黑体" panose="02010609060101010101" pitchFamily="2" charset="-122"/>
                </a:rPr>
                <a:t>首部</a:t>
              </a:r>
              <a:endParaRPr kumimoji="1" lang="zh-CN" altLang="en-US" sz="2400" b="1" dirty="0">
                <a:solidFill>
                  <a:srgbClr val="000099"/>
                </a:solidFill>
                <a:latin typeface="+mn-lt"/>
                <a:ea typeface="黑体" panose="02010609060101010101" pitchFamily="2" charset="-122"/>
              </a:endParaRPr>
            </a:p>
          </p:txBody>
        </p:sp>
        <p:sp>
          <p:nvSpPr>
            <p:cNvPr id="87" name="Line 5"/>
            <p:cNvSpPr>
              <a:spLocks noChangeShapeType="1"/>
            </p:cNvSpPr>
            <p:nvPr/>
          </p:nvSpPr>
          <p:spPr bwMode="auto">
            <a:xfrm>
              <a:off x="9494513" y="805616"/>
              <a:ext cx="0" cy="3463925"/>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88" name="Rectangle 6"/>
            <p:cNvSpPr>
              <a:spLocks noChangeArrowheads="1"/>
            </p:cNvSpPr>
            <p:nvPr/>
          </p:nvSpPr>
          <p:spPr bwMode="auto">
            <a:xfrm>
              <a:off x="9129464" y="1883527"/>
              <a:ext cx="695704" cy="119776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anose="02010609060101010101" pitchFamily="2" charset="-122"/>
                </a:rPr>
                <a:t>20</a:t>
              </a:r>
              <a:endParaRPr kumimoji="1" lang="en-US" altLang="zh-CN" sz="2000" b="1" dirty="0">
                <a:solidFill>
                  <a:srgbClr val="000099"/>
                </a:solidFill>
                <a:latin typeface="+mn-lt"/>
                <a:ea typeface="黑体" panose="02010609060101010101" pitchFamily="2" charset="-122"/>
              </a:endParaRPr>
            </a:p>
            <a:p>
              <a:pPr algn="ctr" defTabSz="762000" eaLnBrk="0" hangingPunct="0">
                <a:lnSpc>
                  <a:spcPct val="90000"/>
                </a:lnSpc>
              </a:pPr>
              <a:r>
                <a:rPr kumimoji="1" lang="zh-CN" altLang="en-US" sz="2000" b="1" dirty="0">
                  <a:solidFill>
                    <a:srgbClr val="000099"/>
                  </a:solidFill>
                  <a:latin typeface="+mn-lt"/>
                  <a:ea typeface="黑体" panose="02010609060101010101" pitchFamily="2" charset="-122"/>
                </a:rPr>
                <a:t>字节</a:t>
              </a:r>
              <a:endParaRPr kumimoji="1" lang="zh-CN" altLang="en-US" sz="2000" b="1" dirty="0">
                <a:solidFill>
                  <a:srgbClr val="000099"/>
                </a:solidFill>
                <a:latin typeface="+mn-lt"/>
                <a:ea typeface="黑体" panose="02010609060101010101" pitchFamily="2" charset="-122"/>
              </a:endParaRPr>
            </a:p>
            <a:p>
              <a:pPr algn="ctr" defTabSz="762000" eaLnBrk="0" hangingPunct="0">
                <a:lnSpc>
                  <a:spcPct val="90000"/>
                </a:lnSpc>
              </a:pPr>
              <a:r>
                <a:rPr kumimoji="1" lang="zh-CN" altLang="en-US" sz="2000" b="1" dirty="0">
                  <a:solidFill>
                    <a:srgbClr val="000099"/>
                  </a:solidFill>
                  <a:latin typeface="+mn-lt"/>
                  <a:ea typeface="黑体" panose="02010609060101010101" pitchFamily="2" charset="-122"/>
                </a:rPr>
                <a:t>固定</a:t>
              </a:r>
              <a:endParaRPr kumimoji="1" lang="zh-CN" altLang="en-US" sz="2000" b="1" dirty="0">
                <a:solidFill>
                  <a:srgbClr val="000099"/>
                </a:solidFill>
                <a:latin typeface="+mn-lt"/>
                <a:ea typeface="黑体" panose="02010609060101010101" pitchFamily="2" charset="-122"/>
              </a:endParaRPr>
            </a:p>
            <a:p>
              <a:pPr algn="ctr" defTabSz="762000" eaLnBrk="0" hangingPunct="0">
                <a:lnSpc>
                  <a:spcPct val="90000"/>
                </a:lnSpc>
              </a:pPr>
              <a:r>
                <a:rPr kumimoji="1" lang="zh-CN" altLang="en-US" sz="2000" b="1" dirty="0">
                  <a:solidFill>
                    <a:srgbClr val="000099"/>
                  </a:solidFill>
                  <a:latin typeface="+mn-lt"/>
                  <a:ea typeface="黑体" panose="02010609060101010101" pitchFamily="2" charset="-122"/>
                </a:rPr>
                <a:t>首部</a:t>
              </a:r>
              <a:endParaRPr kumimoji="1" lang="zh-CN" altLang="en-US" sz="2000" b="1" dirty="0">
                <a:solidFill>
                  <a:srgbClr val="000099"/>
                </a:solidFill>
                <a:latin typeface="+mn-lt"/>
                <a:ea typeface="黑体" panose="02010609060101010101" pitchFamily="2" charset="-122"/>
              </a:endParaRPr>
            </a:p>
          </p:txBody>
        </p:sp>
        <p:sp>
          <p:nvSpPr>
            <p:cNvPr id="89" name="Rectangle 7"/>
            <p:cNvSpPr>
              <a:spLocks noChangeArrowheads="1"/>
            </p:cNvSpPr>
            <p:nvPr/>
          </p:nvSpPr>
          <p:spPr bwMode="auto">
            <a:xfrm>
              <a:off x="795668" y="811965"/>
              <a:ext cx="8327231" cy="4133850"/>
            </a:xfrm>
            <a:prstGeom prst="rect">
              <a:avLst/>
            </a:prstGeom>
            <a:solidFill>
              <a:srgbClr val="FFFFCC"/>
            </a:soli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0" name="Line 10"/>
            <p:cNvSpPr>
              <a:spLocks noChangeShapeType="1"/>
            </p:cNvSpPr>
            <p:nvPr/>
          </p:nvSpPr>
          <p:spPr bwMode="auto">
            <a:xfrm>
              <a:off x="787069" y="1515227"/>
              <a:ext cx="834099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1" name="Line 11"/>
            <p:cNvSpPr>
              <a:spLocks noChangeShapeType="1"/>
            </p:cNvSpPr>
            <p:nvPr/>
          </p:nvSpPr>
          <p:spPr bwMode="auto">
            <a:xfrm>
              <a:off x="802546" y="2210552"/>
              <a:ext cx="8325512"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2" name="Line 12"/>
            <p:cNvSpPr>
              <a:spLocks noChangeShapeType="1"/>
            </p:cNvSpPr>
            <p:nvPr/>
          </p:nvSpPr>
          <p:spPr bwMode="auto">
            <a:xfrm>
              <a:off x="787069" y="2904290"/>
              <a:ext cx="834099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3" name="Line 13"/>
            <p:cNvSpPr>
              <a:spLocks noChangeShapeType="1"/>
            </p:cNvSpPr>
            <p:nvPr/>
          </p:nvSpPr>
          <p:spPr bwMode="auto">
            <a:xfrm>
              <a:off x="787069" y="3596440"/>
              <a:ext cx="834099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4" name="Line 14"/>
            <p:cNvSpPr>
              <a:spLocks noChangeShapeType="1"/>
            </p:cNvSpPr>
            <p:nvPr/>
          </p:nvSpPr>
          <p:spPr bwMode="auto">
            <a:xfrm>
              <a:off x="802546" y="4291765"/>
              <a:ext cx="8325512"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5" name="Line 15"/>
            <p:cNvSpPr>
              <a:spLocks noChangeShapeType="1"/>
            </p:cNvSpPr>
            <p:nvPr/>
          </p:nvSpPr>
          <p:spPr bwMode="auto">
            <a:xfrm>
              <a:off x="4961003" y="819903"/>
              <a:ext cx="0" cy="70961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6" name="Rectangle 16"/>
            <p:cNvSpPr>
              <a:spLocks noChangeArrowheads="1"/>
            </p:cNvSpPr>
            <p:nvPr/>
          </p:nvSpPr>
          <p:spPr bwMode="auto">
            <a:xfrm>
              <a:off x="6261166" y="946902"/>
              <a:ext cx="163827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目  的  端  口</a:t>
              </a:r>
              <a:endParaRPr kumimoji="1" lang="zh-CN" altLang="en-US" sz="2000" b="1">
                <a:solidFill>
                  <a:srgbClr val="000099"/>
                </a:solidFill>
                <a:latin typeface="+mn-lt"/>
                <a:ea typeface="黑体" panose="02010609060101010101" pitchFamily="2" charset="-122"/>
              </a:endParaRPr>
            </a:p>
          </p:txBody>
        </p:sp>
        <p:sp>
          <p:nvSpPr>
            <p:cNvPr id="97" name="Rectangle 17"/>
            <p:cNvSpPr>
              <a:spLocks noChangeArrowheads="1"/>
            </p:cNvSpPr>
            <p:nvPr/>
          </p:nvSpPr>
          <p:spPr bwMode="auto">
            <a:xfrm>
              <a:off x="962488" y="2869365"/>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数据</a:t>
              </a:r>
              <a:endParaRPr kumimoji="1" lang="zh-CN" altLang="en-US" sz="2000" b="1">
                <a:solidFill>
                  <a:srgbClr val="000099"/>
                </a:solidFill>
                <a:latin typeface="+mn-lt"/>
                <a:ea typeface="黑体" panose="02010609060101010101" pitchFamily="2" charset="-122"/>
              </a:endParaRPr>
            </a:p>
            <a:p>
              <a:pPr defTabSz="762000" eaLnBrk="0" hangingPunct="0"/>
              <a:r>
                <a:rPr kumimoji="1" lang="zh-CN" altLang="en-US" sz="2000" b="1">
                  <a:solidFill>
                    <a:srgbClr val="000099"/>
                  </a:solidFill>
                  <a:latin typeface="+mn-lt"/>
                  <a:ea typeface="黑体" panose="02010609060101010101" pitchFamily="2" charset="-122"/>
                </a:rPr>
                <a:t>偏移</a:t>
              </a:r>
              <a:endParaRPr kumimoji="1" lang="zh-CN" altLang="en-US" sz="2000" b="1">
                <a:solidFill>
                  <a:srgbClr val="000099"/>
                </a:solidFill>
                <a:latin typeface="+mn-lt"/>
                <a:ea typeface="黑体" panose="02010609060101010101" pitchFamily="2" charset="-122"/>
              </a:endParaRPr>
            </a:p>
          </p:txBody>
        </p:sp>
        <p:sp>
          <p:nvSpPr>
            <p:cNvPr id="98" name="Rectangle 18"/>
            <p:cNvSpPr>
              <a:spLocks noChangeArrowheads="1"/>
            </p:cNvSpPr>
            <p:nvPr/>
          </p:nvSpPr>
          <p:spPr bwMode="auto">
            <a:xfrm>
              <a:off x="2131946" y="3734552"/>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检   验   和</a:t>
              </a:r>
              <a:endParaRPr kumimoji="1" lang="zh-CN" altLang="en-US" sz="2000" b="1">
                <a:solidFill>
                  <a:srgbClr val="000099"/>
                </a:solidFill>
                <a:latin typeface="+mn-lt"/>
                <a:ea typeface="黑体" panose="02010609060101010101" pitchFamily="2" charset="-122"/>
              </a:endParaRPr>
            </a:p>
          </p:txBody>
        </p:sp>
        <p:sp>
          <p:nvSpPr>
            <p:cNvPr id="99" name="Rectangle 19"/>
            <p:cNvSpPr>
              <a:spLocks noChangeArrowheads="1"/>
            </p:cNvSpPr>
            <p:nvPr/>
          </p:nvSpPr>
          <p:spPr bwMode="auto">
            <a:xfrm>
              <a:off x="2350359" y="4375902"/>
              <a:ext cx="34653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选    项    （长  度  可  变）</a:t>
              </a:r>
              <a:endParaRPr kumimoji="1" lang="zh-CN" altLang="en-US" sz="2000" b="1">
                <a:solidFill>
                  <a:srgbClr val="000099"/>
                </a:solidFill>
                <a:latin typeface="+mn-lt"/>
                <a:ea typeface="黑体" panose="02010609060101010101" pitchFamily="2" charset="-122"/>
              </a:endParaRPr>
            </a:p>
          </p:txBody>
        </p:sp>
        <p:sp>
          <p:nvSpPr>
            <p:cNvPr id="100" name="Rectangle 20"/>
            <p:cNvSpPr>
              <a:spLocks noChangeArrowheads="1"/>
            </p:cNvSpPr>
            <p:nvPr/>
          </p:nvSpPr>
          <p:spPr bwMode="auto">
            <a:xfrm>
              <a:off x="2255771" y="946902"/>
              <a:ext cx="1239123"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源  端  口</a:t>
              </a:r>
              <a:endParaRPr kumimoji="1" lang="zh-CN" altLang="en-US" sz="2000" b="1">
                <a:solidFill>
                  <a:srgbClr val="000099"/>
                </a:solidFill>
                <a:latin typeface="+mn-lt"/>
                <a:ea typeface="黑体" panose="02010609060101010101" pitchFamily="2" charset="-122"/>
              </a:endParaRPr>
            </a:p>
          </p:txBody>
        </p:sp>
        <p:sp>
          <p:nvSpPr>
            <p:cNvPr id="101" name="Rectangle 21"/>
            <p:cNvSpPr>
              <a:spLocks noChangeArrowheads="1"/>
            </p:cNvSpPr>
            <p:nvPr/>
          </p:nvSpPr>
          <p:spPr bwMode="auto">
            <a:xfrm>
              <a:off x="4479461" y="1634290"/>
              <a:ext cx="1496219"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序   号</a:t>
              </a:r>
              <a:endParaRPr kumimoji="1" lang="zh-CN" altLang="en-US" sz="2000" b="1">
                <a:solidFill>
                  <a:srgbClr val="000099"/>
                </a:solidFill>
                <a:latin typeface="+mn-lt"/>
                <a:ea typeface="黑体" panose="02010609060101010101" pitchFamily="2" charset="-122"/>
              </a:endParaRPr>
            </a:p>
          </p:txBody>
        </p:sp>
        <p:sp>
          <p:nvSpPr>
            <p:cNvPr id="102" name="Line 22"/>
            <p:cNvSpPr>
              <a:spLocks noChangeShapeType="1"/>
            </p:cNvSpPr>
            <p:nvPr/>
          </p:nvSpPr>
          <p:spPr bwMode="auto">
            <a:xfrm>
              <a:off x="4967882" y="2913815"/>
              <a:ext cx="0" cy="13700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3" name="Rectangle 23"/>
            <p:cNvSpPr>
              <a:spLocks noChangeArrowheads="1"/>
            </p:cNvSpPr>
            <p:nvPr/>
          </p:nvSpPr>
          <p:spPr bwMode="auto">
            <a:xfrm>
              <a:off x="6087467" y="3734552"/>
              <a:ext cx="1849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紧   急   指   针</a:t>
              </a:r>
              <a:endParaRPr kumimoji="1" lang="zh-CN" altLang="en-US" sz="2000" b="1">
                <a:solidFill>
                  <a:srgbClr val="000099"/>
                </a:solidFill>
                <a:latin typeface="+mn-lt"/>
                <a:ea typeface="黑体" panose="02010609060101010101" pitchFamily="2" charset="-122"/>
              </a:endParaRPr>
            </a:p>
          </p:txBody>
        </p:sp>
        <p:sp>
          <p:nvSpPr>
            <p:cNvPr id="104" name="Rectangle 24"/>
            <p:cNvSpPr>
              <a:spLocks noChangeArrowheads="1"/>
            </p:cNvSpPr>
            <p:nvPr/>
          </p:nvSpPr>
          <p:spPr bwMode="auto">
            <a:xfrm>
              <a:off x="6574168" y="3015415"/>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窗   口</a:t>
              </a:r>
              <a:endParaRPr kumimoji="1" lang="zh-CN" altLang="en-US" sz="2000" b="1">
                <a:solidFill>
                  <a:srgbClr val="000099"/>
                </a:solidFill>
                <a:latin typeface="+mn-lt"/>
                <a:ea typeface="黑体" panose="02010609060101010101" pitchFamily="2" charset="-122"/>
              </a:endParaRPr>
            </a:p>
          </p:txBody>
        </p:sp>
        <p:sp>
          <p:nvSpPr>
            <p:cNvPr id="105" name="Rectangle 25"/>
            <p:cNvSpPr>
              <a:spLocks noChangeArrowheads="1"/>
            </p:cNvSpPr>
            <p:nvPr/>
          </p:nvSpPr>
          <p:spPr bwMode="auto">
            <a:xfrm>
              <a:off x="4214613" y="2358190"/>
              <a:ext cx="199495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确    认    号</a:t>
              </a:r>
              <a:endParaRPr kumimoji="1" lang="zh-CN" altLang="en-US" sz="2000" b="1">
                <a:solidFill>
                  <a:srgbClr val="000099"/>
                </a:solidFill>
                <a:latin typeface="+mn-lt"/>
                <a:ea typeface="黑体" panose="02010609060101010101" pitchFamily="2" charset="-122"/>
              </a:endParaRPr>
            </a:p>
          </p:txBody>
        </p:sp>
        <p:sp>
          <p:nvSpPr>
            <p:cNvPr id="106" name="Line 26"/>
            <p:cNvSpPr>
              <a:spLocks noChangeShapeType="1"/>
            </p:cNvSpPr>
            <p:nvPr/>
          </p:nvSpPr>
          <p:spPr bwMode="auto">
            <a:xfrm>
              <a:off x="1832702" y="2913815"/>
              <a:ext cx="0" cy="6921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7" name="Line 27"/>
            <p:cNvSpPr>
              <a:spLocks noChangeShapeType="1"/>
            </p:cNvSpPr>
            <p:nvPr/>
          </p:nvSpPr>
          <p:spPr bwMode="auto">
            <a:xfrm>
              <a:off x="3920529" y="2905878"/>
              <a:ext cx="0" cy="68421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8" name="Line 28"/>
            <p:cNvSpPr>
              <a:spLocks noChangeShapeType="1"/>
            </p:cNvSpPr>
            <p:nvPr/>
          </p:nvSpPr>
          <p:spPr bwMode="auto">
            <a:xfrm>
              <a:off x="3385673" y="2913815"/>
              <a:ext cx="0" cy="6921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9" name="Line 29"/>
            <p:cNvSpPr>
              <a:spLocks noChangeShapeType="1"/>
            </p:cNvSpPr>
            <p:nvPr/>
          </p:nvSpPr>
          <p:spPr bwMode="auto">
            <a:xfrm>
              <a:off x="3650521" y="2913816"/>
              <a:ext cx="0" cy="6810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0" name="Line 30"/>
            <p:cNvSpPr>
              <a:spLocks noChangeShapeType="1"/>
            </p:cNvSpPr>
            <p:nvPr/>
          </p:nvSpPr>
          <p:spPr bwMode="auto">
            <a:xfrm>
              <a:off x="4441626" y="2913816"/>
              <a:ext cx="0" cy="6810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1" name="Line 31"/>
            <p:cNvSpPr>
              <a:spLocks noChangeShapeType="1"/>
            </p:cNvSpPr>
            <p:nvPr/>
          </p:nvSpPr>
          <p:spPr bwMode="auto">
            <a:xfrm>
              <a:off x="4180217" y="2913816"/>
              <a:ext cx="0" cy="6810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2" name="Line 32"/>
            <p:cNvSpPr>
              <a:spLocks noChangeShapeType="1"/>
            </p:cNvSpPr>
            <p:nvPr/>
          </p:nvSpPr>
          <p:spPr bwMode="auto">
            <a:xfrm>
              <a:off x="4706473" y="2913816"/>
              <a:ext cx="0" cy="6810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3" name="Rectangle 33"/>
            <p:cNvSpPr>
              <a:spLocks noChangeArrowheads="1"/>
            </p:cNvSpPr>
            <p:nvPr/>
          </p:nvSpPr>
          <p:spPr bwMode="auto">
            <a:xfrm>
              <a:off x="2157743" y="3029702"/>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保   留</a:t>
              </a:r>
              <a:endParaRPr kumimoji="1" lang="zh-CN" altLang="en-US" sz="2000" b="1">
                <a:solidFill>
                  <a:srgbClr val="000099"/>
                </a:solidFill>
                <a:latin typeface="+mn-lt"/>
                <a:ea typeface="黑体" panose="02010609060101010101" pitchFamily="2" charset="-122"/>
              </a:endParaRPr>
            </a:p>
          </p:txBody>
        </p:sp>
        <p:sp>
          <p:nvSpPr>
            <p:cNvPr id="114" name="Rectangle 34"/>
            <p:cNvSpPr>
              <a:spLocks noChangeArrowheads="1"/>
            </p:cNvSpPr>
            <p:nvPr/>
          </p:nvSpPr>
          <p:spPr bwMode="auto">
            <a:xfrm>
              <a:off x="4689265" y="2932865"/>
              <a:ext cx="330221"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600" b="1">
                  <a:solidFill>
                    <a:srgbClr val="000099"/>
                  </a:solidFill>
                  <a:latin typeface="+mn-lt"/>
                  <a:ea typeface="黑体" panose="02010609060101010101" pitchFamily="2" charset="-122"/>
                </a:rPr>
                <a:t>F</a:t>
              </a:r>
              <a:endParaRPr kumimoji="1" lang="en-US" altLang="zh-CN" sz="1600" b="1">
                <a:solidFill>
                  <a:srgbClr val="000099"/>
                </a:solidFill>
                <a:latin typeface="+mn-lt"/>
                <a:ea typeface="黑体" panose="02010609060101010101" pitchFamily="2" charset="-122"/>
              </a:endParaRPr>
            </a:p>
            <a:p>
              <a:pPr algn="ctr" defTabSz="762000" eaLnBrk="0" hangingPunct="0">
                <a:lnSpc>
                  <a:spcPct val="75000"/>
                </a:lnSpc>
              </a:pPr>
              <a:r>
                <a:rPr kumimoji="1" lang="en-US" altLang="zh-CN" sz="1600" b="1">
                  <a:solidFill>
                    <a:srgbClr val="000099"/>
                  </a:solidFill>
                  <a:latin typeface="+mn-lt"/>
                  <a:ea typeface="黑体" panose="02010609060101010101" pitchFamily="2" charset="-122"/>
                </a:rPr>
                <a:t>I</a:t>
              </a:r>
              <a:endParaRPr kumimoji="1" lang="en-US" altLang="zh-CN" sz="1600" b="1">
                <a:solidFill>
                  <a:srgbClr val="000099"/>
                </a:solidFill>
                <a:latin typeface="+mn-lt"/>
                <a:ea typeface="黑体" panose="02010609060101010101" pitchFamily="2" charset="-122"/>
              </a:endParaRPr>
            </a:p>
            <a:p>
              <a:pPr algn="ctr" defTabSz="762000" eaLnBrk="0" hangingPunct="0">
                <a:lnSpc>
                  <a:spcPct val="75000"/>
                </a:lnSpc>
              </a:pPr>
              <a:r>
                <a:rPr kumimoji="1" lang="en-US" altLang="zh-CN" sz="1600" b="1">
                  <a:solidFill>
                    <a:srgbClr val="000099"/>
                  </a:solidFill>
                  <a:latin typeface="+mn-lt"/>
                  <a:ea typeface="黑体" panose="02010609060101010101" pitchFamily="2" charset="-122"/>
                </a:rPr>
                <a:t>N</a:t>
              </a:r>
              <a:endParaRPr kumimoji="1" lang="en-US" altLang="zh-CN" sz="1600" b="1">
                <a:solidFill>
                  <a:srgbClr val="000099"/>
                </a:solidFill>
                <a:latin typeface="+mn-lt"/>
                <a:ea typeface="黑体" panose="02010609060101010101" pitchFamily="2" charset="-122"/>
              </a:endParaRPr>
            </a:p>
          </p:txBody>
        </p:sp>
        <p:sp>
          <p:nvSpPr>
            <p:cNvPr id="115" name="Line 37"/>
            <p:cNvSpPr>
              <a:spLocks noChangeShapeType="1"/>
            </p:cNvSpPr>
            <p:nvPr/>
          </p:nvSpPr>
          <p:spPr bwMode="auto">
            <a:xfrm>
              <a:off x="792228" y="654802"/>
              <a:ext cx="8315193"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6" name="Line 38"/>
            <p:cNvSpPr>
              <a:spLocks noChangeShapeType="1"/>
            </p:cNvSpPr>
            <p:nvPr/>
          </p:nvSpPr>
          <p:spPr bwMode="auto">
            <a:xfrm>
              <a:off x="792228" y="456365"/>
              <a:ext cx="0" cy="1984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7" name="Line 39"/>
            <p:cNvSpPr>
              <a:spLocks noChangeShapeType="1"/>
            </p:cNvSpPr>
            <p:nvPr/>
          </p:nvSpPr>
          <p:spPr bwMode="auto">
            <a:xfrm>
              <a:off x="1051917"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8" name="Line 40"/>
            <p:cNvSpPr>
              <a:spLocks noChangeShapeType="1"/>
            </p:cNvSpPr>
            <p:nvPr/>
          </p:nvSpPr>
          <p:spPr bwMode="auto">
            <a:xfrm>
              <a:off x="1311605"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9" name="Line 41"/>
            <p:cNvSpPr>
              <a:spLocks noChangeShapeType="1"/>
            </p:cNvSpPr>
            <p:nvPr/>
          </p:nvSpPr>
          <p:spPr bwMode="auto">
            <a:xfrm>
              <a:off x="1571294"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0" name="Line 42"/>
            <p:cNvSpPr>
              <a:spLocks noChangeShapeType="1"/>
            </p:cNvSpPr>
            <p:nvPr/>
          </p:nvSpPr>
          <p:spPr bwMode="auto">
            <a:xfrm>
              <a:off x="1832702"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1" name="Line 43"/>
            <p:cNvSpPr>
              <a:spLocks noChangeShapeType="1"/>
            </p:cNvSpPr>
            <p:nvPr/>
          </p:nvSpPr>
          <p:spPr bwMode="auto">
            <a:xfrm>
              <a:off x="2092390"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2" name="Line 44"/>
            <p:cNvSpPr>
              <a:spLocks noChangeShapeType="1"/>
            </p:cNvSpPr>
            <p:nvPr/>
          </p:nvSpPr>
          <p:spPr bwMode="auto">
            <a:xfrm>
              <a:off x="2350359"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3" name="Line 45"/>
            <p:cNvSpPr>
              <a:spLocks noChangeShapeType="1"/>
            </p:cNvSpPr>
            <p:nvPr/>
          </p:nvSpPr>
          <p:spPr bwMode="auto">
            <a:xfrm>
              <a:off x="2610048"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4" name="Line 46"/>
            <p:cNvSpPr>
              <a:spLocks noChangeShapeType="1"/>
            </p:cNvSpPr>
            <p:nvPr/>
          </p:nvSpPr>
          <p:spPr bwMode="auto">
            <a:xfrm>
              <a:off x="2871456" y="456365"/>
              <a:ext cx="0" cy="1984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5" name="Line 47"/>
            <p:cNvSpPr>
              <a:spLocks noChangeShapeType="1"/>
            </p:cNvSpPr>
            <p:nvPr/>
          </p:nvSpPr>
          <p:spPr bwMode="auto">
            <a:xfrm>
              <a:off x="3131144"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6" name="Line 48"/>
            <p:cNvSpPr>
              <a:spLocks noChangeShapeType="1"/>
            </p:cNvSpPr>
            <p:nvPr/>
          </p:nvSpPr>
          <p:spPr bwMode="auto">
            <a:xfrm>
              <a:off x="3390833"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7" name="Line 49"/>
            <p:cNvSpPr>
              <a:spLocks noChangeShapeType="1"/>
            </p:cNvSpPr>
            <p:nvPr/>
          </p:nvSpPr>
          <p:spPr bwMode="auto">
            <a:xfrm>
              <a:off x="3650521"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8" name="Line 50"/>
            <p:cNvSpPr>
              <a:spLocks noChangeShapeType="1"/>
            </p:cNvSpPr>
            <p:nvPr/>
          </p:nvSpPr>
          <p:spPr bwMode="auto">
            <a:xfrm>
              <a:off x="3911930"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9" name="Line 51"/>
            <p:cNvSpPr>
              <a:spLocks noChangeShapeType="1"/>
            </p:cNvSpPr>
            <p:nvPr/>
          </p:nvSpPr>
          <p:spPr bwMode="auto">
            <a:xfrm>
              <a:off x="4171619"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0" name="Line 52"/>
            <p:cNvSpPr>
              <a:spLocks noChangeShapeType="1"/>
            </p:cNvSpPr>
            <p:nvPr/>
          </p:nvSpPr>
          <p:spPr bwMode="auto">
            <a:xfrm>
              <a:off x="4429588"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1" name="Line 53"/>
            <p:cNvSpPr>
              <a:spLocks noChangeShapeType="1"/>
            </p:cNvSpPr>
            <p:nvPr/>
          </p:nvSpPr>
          <p:spPr bwMode="auto">
            <a:xfrm>
              <a:off x="4689276"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2" name="Line 54"/>
            <p:cNvSpPr>
              <a:spLocks noChangeShapeType="1"/>
            </p:cNvSpPr>
            <p:nvPr/>
          </p:nvSpPr>
          <p:spPr bwMode="auto">
            <a:xfrm>
              <a:off x="4948965" y="456365"/>
              <a:ext cx="0" cy="1984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3" name="Line 55"/>
            <p:cNvSpPr>
              <a:spLocks noChangeShapeType="1"/>
            </p:cNvSpPr>
            <p:nvPr/>
          </p:nvSpPr>
          <p:spPr bwMode="auto">
            <a:xfrm>
              <a:off x="5210373"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4" name="Line 56"/>
            <p:cNvSpPr>
              <a:spLocks noChangeShapeType="1"/>
            </p:cNvSpPr>
            <p:nvPr/>
          </p:nvSpPr>
          <p:spPr bwMode="auto">
            <a:xfrm>
              <a:off x="5470061"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5" name="Line 57"/>
            <p:cNvSpPr>
              <a:spLocks noChangeShapeType="1"/>
            </p:cNvSpPr>
            <p:nvPr/>
          </p:nvSpPr>
          <p:spPr bwMode="auto">
            <a:xfrm>
              <a:off x="5729750"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6" name="Line 58"/>
            <p:cNvSpPr>
              <a:spLocks noChangeShapeType="1"/>
            </p:cNvSpPr>
            <p:nvPr/>
          </p:nvSpPr>
          <p:spPr bwMode="auto">
            <a:xfrm>
              <a:off x="5989438"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7" name="Line 59"/>
            <p:cNvSpPr>
              <a:spLocks noChangeShapeType="1"/>
            </p:cNvSpPr>
            <p:nvPr/>
          </p:nvSpPr>
          <p:spPr bwMode="auto">
            <a:xfrm>
              <a:off x="6250846"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 name="Line 60"/>
            <p:cNvSpPr>
              <a:spLocks noChangeShapeType="1"/>
            </p:cNvSpPr>
            <p:nvPr/>
          </p:nvSpPr>
          <p:spPr bwMode="auto">
            <a:xfrm>
              <a:off x="6508815"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9" name="Line 61"/>
            <p:cNvSpPr>
              <a:spLocks noChangeShapeType="1"/>
            </p:cNvSpPr>
            <p:nvPr/>
          </p:nvSpPr>
          <p:spPr bwMode="auto">
            <a:xfrm>
              <a:off x="6768504"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0" name="Line 62"/>
            <p:cNvSpPr>
              <a:spLocks noChangeShapeType="1"/>
            </p:cNvSpPr>
            <p:nvPr/>
          </p:nvSpPr>
          <p:spPr bwMode="auto">
            <a:xfrm>
              <a:off x="7028192" y="456365"/>
              <a:ext cx="0" cy="1984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1" name="Line 63"/>
            <p:cNvSpPr>
              <a:spLocks noChangeShapeType="1"/>
            </p:cNvSpPr>
            <p:nvPr/>
          </p:nvSpPr>
          <p:spPr bwMode="auto">
            <a:xfrm>
              <a:off x="7287881"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2" name="Line 64"/>
            <p:cNvSpPr>
              <a:spLocks noChangeShapeType="1"/>
            </p:cNvSpPr>
            <p:nvPr/>
          </p:nvSpPr>
          <p:spPr bwMode="auto">
            <a:xfrm>
              <a:off x="7549290"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3" name="Line 65"/>
            <p:cNvSpPr>
              <a:spLocks noChangeShapeType="1"/>
            </p:cNvSpPr>
            <p:nvPr/>
          </p:nvSpPr>
          <p:spPr bwMode="auto">
            <a:xfrm>
              <a:off x="7808978"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4" name="Line 66"/>
            <p:cNvSpPr>
              <a:spLocks noChangeShapeType="1"/>
            </p:cNvSpPr>
            <p:nvPr/>
          </p:nvSpPr>
          <p:spPr bwMode="auto">
            <a:xfrm>
              <a:off x="8068667"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5" name="Line 67"/>
            <p:cNvSpPr>
              <a:spLocks noChangeShapeType="1"/>
            </p:cNvSpPr>
            <p:nvPr/>
          </p:nvSpPr>
          <p:spPr bwMode="auto">
            <a:xfrm>
              <a:off x="8328355"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6" name="Line 68"/>
            <p:cNvSpPr>
              <a:spLocks noChangeShapeType="1"/>
            </p:cNvSpPr>
            <p:nvPr/>
          </p:nvSpPr>
          <p:spPr bwMode="auto">
            <a:xfrm>
              <a:off x="8588044"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7" name="Line 69"/>
            <p:cNvSpPr>
              <a:spLocks noChangeShapeType="1"/>
            </p:cNvSpPr>
            <p:nvPr/>
          </p:nvSpPr>
          <p:spPr bwMode="auto">
            <a:xfrm>
              <a:off x="8847732"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8" name="Line 70"/>
            <p:cNvSpPr>
              <a:spLocks noChangeShapeType="1"/>
            </p:cNvSpPr>
            <p:nvPr/>
          </p:nvSpPr>
          <p:spPr bwMode="auto">
            <a:xfrm>
              <a:off x="9107421" y="456365"/>
              <a:ext cx="0" cy="1984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9" name="Rectangle 71"/>
            <p:cNvSpPr>
              <a:spLocks noChangeArrowheads="1"/>
            </p:cNvSpPr>
            <p:nvPr/>
          </p:nvSpPr>
          <p:spPr bwMode="auto">
            <a:xfrm>
              <a:off x="964207"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0" name="Rectangle 72"/>
            <p:cNvSpPr>
              <a:spLocks noChangeArrowheads="1"/>
            </p:cNvSpPr>
            <p:nvPr/>
          </p:nvSpPr>
          <p:spPr bwMode="auto">
            <a:xfrm>
              <a:off x="3043435"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1" name="Rectangle 73"/>
            <p:cNvSpPr>
              <a:spLocks noChangeArrowheads="1"/>
            </p:cNvSpPr>
            <p:nvPr/>
          </p:nvSpPr>
          <p:spPr bwMode="auto">
            <a:xfrm>
              <a:off x="5122663"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2" name="Rectangle 74"/>
            <p:cNvSpPr>
              <a:spLocks noChangeArrowheads="1"/>
            </p:cNvSpPr>
            <p:nvPr/>
          </p:nvSpPr>
          <p:spPr bwMode="auto">
            <a:xfrm>
              <a:off x="7201892"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3" name="Rectangle 75"/>
            <p:cNvSpPr>
              <a:spLocks noChangeArrowheads="1"/>
            </p:cNvSpPr>
            <p:nvPr/>
          </p:nvSpPr>
          <p:spPr bwMode="auto">
            <a:xfrm>
              <a:off x="4429588"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anose="02010609060101010101" pitchFamily="2" charset="-122"/>
                </a:rPr>
                <a:t>S</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Y</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N</a:t>
              </a:r>
              <a:endParaRPr kumimoji="1" lang="en-US" altLang="zh-CN" sz="1600" b="1">
                <a:solidFill>
                  <a:srgbClr val="000099"/>
                </a:solidFill>
                <a:latin typeface="+mn-lt"/>
                <a:ea typeface="黑体" panose="02010609060101010101" pitchFamily="2" charset="-122"/>
              </a:endParaRPr>
            </a:p>
          </p:txBody>
        </p:sp>
        <p:sp>
          <p:nvSpPr>
            <p:cNvPr id="154" name="Rectangle 76"/>
            <p:cNvSpPr>
              <a:spLocks noChangeArrowheads="1"/>
            </p:cNvSpPr>
            <p:nvPr/>
          </p:nvSpPr>
          <p:spPr bwMode="auto">
            <a:xfrm>
              <a:off x="4171619"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anose="02010609060101010101" pitchFamily="2" charset="-122"/>
                </a:rPr>
                <a:t>R</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S</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T</a:t>
              </a:r>
              <a:endParaRPr kumimoji="1" lang="en-US" altLang="zh-CN" sz="1600" b="1">
                <a:solidFill>
                  <a:srgbClr val="000099"/>
                </a:solidFill>
                <a:latin typeface="+mn-lt"/>
                <a:ea typeface="黑体" panose="02010609060101010101" pitchFamily="2" charset="-122"/>
              </a:endParaRPr>
            </a:p>
          </p:txBody>
        </p:sp>
        <p:sp>
          <p:nvSpPr>
            <p:cNvPr id="155" name="Rectangle 77"/>
            <p:cNvSpPr>
              <a:spLocks noChangeArrowheads="1"/>
            </p:cNvSpPr>
            <p:nvPr/>
          </p:nvSpPr>
          <p:spPr bwMode="auto">
            <a:xfrm>
              <a:off x="3893013"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anose="02010609060101010101" pitchFamily="2" charset="-122"/>
                </a:rPr>
                <a:t>P</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S</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H</a:t>
              </a:r>
              <a:endParaRPr kumimoji="1" lang="en-US" altLang="zh-CN" sz="1600" b="1">
                <a:solidFill>
                  <a:srgbClr val="000099"/>
                </a:solidFill>
                <a:latin typeface="+mn-lt"/>
                <a:ea typeface="黑体" panose="02010609060101010101" pitchFamily="2" charset="-122"/>
              </a:endParaRPr>
            </a:p>
          </p:txBody>
        </p:sp>
        <p:sp>
          <p:nvSpPr>
            <p:cNvPr id="156" name="Rectangle 78"/>
            <p:cNvSpPr>
              <a:spLocks noChangeArrowheads="1"/>
            </p:cNvSpPr>
            <p:nvPr/>
          </p:nvSpPr>
          <p:spPr bwMode="auto">
            <a:xfrm>
              <a:off x="3633324"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anose="02010609060101010101" pitchFamily="2" charset="-122"/>
                </a:rPr>
                <a:t>A</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C</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K</a:t>
              </a:r>
              <a:endParaRPr kumimoji="1" lang="en-US" altLang="zh-CN" sz="1600" b="1">
                <a:solidFill>
                  <a:srgbClr val="000099"/>
                </a:solidFill>
                <a:latin typeface="+mn-lt"/>
                <a:ea typeface="黑体" panose="02010609060101010101" pitchFamily="2" charset="-122"/>
              </a:endParaRPr>
            </a:p>
          </p:txBody>
        </p:sp>
        <p:sp>
          <p:nvSpPr>
            <p:cNvPr id="157" name="Rectangle 79"/>
            <p:cNvSpPr>
              <a:spLocks noChangeArrowheads="1"/>
            </p:cNvSpPr>
            <p:nvPr/>
          </p:nvSpPr>
          <p:spPr bwMode="auto">
            <a:xfrm>
              <a:off x="3349559" y="2932865"/>
              <a:ext cx="343044"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anose="02010609060101010101" pitchFamily="2" charset="-122"/>
                </a:rPr>
                <a:t>U</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R</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G</a:t>
              </a:r>
              <a:endParaRPr kumimoji="1" lang="en-US" altLang="zh-CN" sz="1600" b="1">
                <a:solidFill>
                  <a:srgbClr val="000099"/>
                </a:solidFill>
                <a:latin typeface="+mn-lt"/>
                <a:ea typeface="黑体" panose="02010609060101010101" pitchFamily="2" charset="-122"/>
              </a:endParaRPr>
            </a:p>
          </p:txBody>
        </p:sp>
        <p:sp>
          <p:nvSpPr>
            <p:cNvPr id="158" name="Rectangle 80"/>
            <p:cNvSpPr>
              <a:spLocks noChangeArrowheads="1"/>
            </p:cNvSpPr>
            <p:nvPr/>
          </p:nvSpPr>
          <p:spPr bwMode="auto">
            <a:xfrm>
              <a:off x="365720" y="78539"/>
              <a:ext cx="8917507"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anose="02010609060101010101" pitchFamily="2" charset="-122"/>
                </a:rPr>
                <a:t>位 </a:t>
              </a:r>
              <a:r>
                <a:rPr kumimoji="1" lang="en-US" altLang="zh-CN" sz="2000" b="1" dirty="0">
                  <a:solidFill>
                    <a:srgbClr val="000099"/>
                  </a:solidFill>
                  <a:latin typeface="+mn-lt"/>
                  <a:ea typeface="黑体" panose="02010609060101010101" pitchFamily="2" charset="-122"/>
                </a:rPr>
                <a:t>0                         8                       </a:t>
              </a:r>
              <a:r>
                <a:rPr kumimoji="1" lang="en-US" altLang="zh-CN" sz="2000" b="1" dirty="0" smtClean="0">
                  <a:solidFill>
                    <a:srgbClr val="000099"/>
                  </a:solidFill>
                  <a:latin typeface="+mn-lt"/>
                  <a:ea typeface="黑体" panose="02010609060101010101" pitchFamily="2" charset="-122"/>
                </a:rPr>
                <a:t>   </a:t>
              </a:r>
              <a:r>
                <a:rPr kumimoji="1" lang="en-US" altLang="zh-CN" sz="2000" b="1" dirty="0">
                  <a:solidFill>
                    <a:srgbClr val="000099"/>
                  </a:solidFill>
                  <a:latin typeface="+mn-lt"/>
                  <a:ea typeface="黑体" panose="02010609060101010101" pitchFamily="2" charset="-122"/>
                </a:rPr>
                <a:t>16                       </a:t>
              </a:r>
              <a:r>
                <a:rPr kumimoji="1" lang="en-US" altLang="zh-CN" sz="2000" b="1" dirty="0" smtClean="0">
                  <a:solidFill>
                    <a:srgbClr val="000099"/>
                  </a:solidFill>
                  <a:latin typeface="+mn-lt"/>
                  <a:ea typeface="黑体" panose="02010609060101010101" pitchFamily="2" charset="-122"/>
                </a:rPr>
                <a:t>   </a:t>
              </a:r>
              <a:r>
                <a:rPr kumimoji="1" lang="en-US" altLang="zh-CN" sz="2000" b="1" dirty="0">
                  <a:solidFill>
                    <a:srgbClr val="000099"/>
                  </a:solidFill>
                  <a:latin typeface="+mn-lt"/>
                  <a:ea typeface="黑体" panose="02010609060101010101" pitchFamily="2" charset="-122"/>
                </a:rPr>
                <a:t>24                  </a:t>
              </a:r>
              <a:r>
                <a:rPr kumimoji="1" lang="en-US" altLang="zh-CN" sz="2000" b="1" dirty="0" smtClean="0">
                  <a:solidFill>
                    <a:srgbClr val="000099"/>
                  </a:solidFill>
                  <a:latin typeface="+mn-lt"/>
                  <a:ea typeface="黑体" panose="02010609060101010101" pitchFamily="2" charset="-122"/>
                </a:rPr>
                <a:t>        </a:t>
              </a:r>
              <a:r>
                <a:rPr kumimoji="1" lang="en-US" altLang="zh-CN" sz="2000" b="1" dirty="0">
                  <a:solidFill>
                    <a:srgbClr val="000099"/>
                  </a:solidFill>
                  <a:latin typeface="+mn-lt"/>
                  <a:ea typeface="黑体" panose="02010609060101010101" pitchFamily="2" charset="-122"/>
                </a:rPr>
                <a:t>31</a:t>
              </a:r>
              <a:endParaRPr kumimoji="1" lang="en-US" altLang="zh-CN" sz="2000" b="1" dirty="0">
                <a:solidFill>
                  <a:srgbClr val="000099"/>
                </a:solidFill>
                <a:latin typeface="+mn-lt"/>
                <a:ea typeface="黑体" panose="02010609060101010101" pitchFamily="2" charset="-122"/>
              </a:endParaRPr>
            </a:p>
          </p:txBody>
        </p:sp>
        <p:sp>
          <p:nvSpPr>
            <p:cNvPr id="159" name="Line 81"/>
            <p:cNvSpPr>
              <a:spLocks noChangeShapeType="1"/>
            </p:cNvSpPr>
            <p:nvPr/>
          </p:nvSpPr>
          <p:spPr bwMode="auto">
            <a:xfrm flipH="1">
              <a:off x="7026473" y="4309227"/>
              <a:ext cx="3440" cy="6429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60" name="Rectangle 83"/>
            <p:cNvSpPr>
              <a:spLocks noChangeArrowheads="1"/>
            </p:cNvSpPr>
            <p:nvPr/>
          </p:nvSpPr>
          <p:spPr bwMode="auto">
            <a:xfrm>
              <a:off x="7581966" y="4375902"/>
              <a:ext cx="135863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填    充</a:t>
              </a:r>
              <a:endParaRPr kumimoji="1" lang="zh-CN" altLang="en-US" sz="2000" b="1">
                <a:solidFill>
                  <a:srgbClr val="000099"/>
                </a:solidFill>
                <a:latin typeface="+mn-lt"/>
                <a:ea typeface="黑体" panose="02010609060101010101" pitchFamily="2" charset="-122"/>
              </a:endParaRPr>
            </a:p>
          </p:txBody>
        </p:sp>
        <p:sp>
          <p:nvSpPr>
            <p:cNvPr id="161" name="Line 96"/>
            <p:cNvSpPr>
              <a:spLocks noChangeShapeType="1"/>
            </p:cNvSpPr>
            <p:nvPr/>
          </p:nvSpPr>
          <p:spPr bwMode="auto">
            <a:xfrm>
              <a:off x="9167753" y="788152"/>
              <a:ext cx="899451"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62" name="Line 97"/>
            <p:cNvSpPr>
              <a:spLocks noChangeShapeType="1"/>
            </p:cNvSpPr>
            <p:nvPr/>
          </p:nvSpPr>
          <p:spPr bwMode="auto">
            <a:xfrm>
              <a:off x="9167753" y="4283827"/>
              <a:ext cx="899451"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63" name="Line 98"/>
            <p:cNvSpPr>
              <a:spLocks noChangeShapeType="1"/>
            </p:cNvSpPr>
            <p:nvPr/>
          </p:nvSpPr>
          <p:spPr bwMode="auto">
            <a:xfrm>
              <a:off x="214869" y="826252"/>
              <a:ext cx="574410"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64" name="Line 99"/>
            <p:cNvSpPr>
              <a:spLocks noChangeShapeType="1"/>
            </p:cNvSpPr>
            <p:nvPr/>
          </p:nvSpPr>
          <p:spPr bwMode="auto">
            <a:xfrm>
              <a:off x="230346" y="4926765"/>
              <a:ext cx="574410"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510035" name="Rectangle 83"/>
          <p:cNvSpPr>
            <a:spLocks noChangeArrowheads="1"/>
          </p:cNvSpPr>
          <p:nvPr/>
        </p:nvSpPr>
        <p:spPr bwMode="auto">
          <a:xfrm>
            <a:off x="3631863" y="2904291"/>
            <a:ext cx="328447" cy="701674"/>
          </a:xfrm>
          <a:prstGeom prst="rect">
            <a:avLst/>
          </a:prstGeom>
          <a:noFill/>
          <a:ln w="762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0035"/>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1003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035" grpId="0" animBg="1"/>
      <p:bldP spid="510035" grpId="1"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1058" name="Text Box 82"/>
          <p:cNvSpPr txBox="1">
            <a:spLocks noChangeArrowheads="1"/>
          </p:cNvSpPr>
          <p:nvPr/>
        </p:nvSpPr>
        <p:spPr bwMode="auto">
          <a:xfrm>
            <a:off x="632520" y="5036983"/>
            <a:ext cx="865070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defRPr sz="2400" b="1">
                <a:solidFill>
                  <a:srgbClr val="000099"/>
                </a:solidFill>
                <a:latin typeface="+mn-lt"/>
                <a:ea typeface="黑体" panose="02010609060101010101" pitchFamily="2" charset="-122"/>
              </a:defRPr>
            </a:lvl1pPr>
          </a:lstStyle>
          <a:p>
            <a:r>
              <a:rPr lang="zh-CN" altLang="en-US" dirty="0"/>
              <a:t>推送 </a:t>
            </a:r>
            <a:r>
              <a:rPr lang="en-US" altLang="zh-CN" dirty="0"/>
              <a:t>PSH (</a:t>
            </a:r>
            <a:r>
              <a:rPr lang="en-US" altLang="zh-CN" dirty="0" err="1"/>
              <a:t>PuSH</a:t>
            </a:r>
            <a:r>
              <a:rPr lang="en-US" altLang="zh-CN" dirty="0"/>
              <a:t>) —— </a:t>
            </a:r>
            <a:r>
              <a:rPr lang="zh-CN" altLang="en-US" dirty="0"/>
              <a:t>接收 </a:t>
            </a:r>
            <a:r>
              <a:rPr lang="en-US" altLang="zh-CN" dirty="0"/>
              <a:t>TCP </a:t>
            </a:r>
            <a:r>
              <a:rPr lang="zh-CN" altLang="en-US" dirty="0"/>
              <a:t>收到 </a:t>
            </a:r>
            <a:r>
              <a:rPr lang="en-US" altLang="zh-CN" dirty="0"/>
              <a:t>PSH = 1 </a:t>
            </a:r>
            <a:r>
              <a:rPr lang="zh-CN" altLang="en-US" dirty="0"/>
              <a:t>的报文段，就尽快地交付接收应用进程，而不再等到整个缓存都填满了后再向上交付。  </a:t>
            </a:r>
            <a:endParaRPr lang="zh-CN" altLang="en-US" dirty="0"/>
          </a:p>
        </p:txBody>
      </p:sp>
      <p:grpSp>
        <p:nvGrpSpPr>
          <p:cNvPr id="2" name="组合 83"/>
          <p:cNvGrpSpPr/>
          <p:nvPr/>
        </p:nvGrpSpPr>
        <p:grpSpPr>
          <a:xfrm>
            <a:off x="214869" y="78539"/>
            <a:ext cx="9852335" cy="4873626"/>
            <a:chOff x="214869" y="78539"/>
            <a:chExt cx="9852335" cy="4873626"/>
          </a:xfrm>
        </p:grpSpPr>
        <p:sp>
          <p:nvSpPr>
            <p:cNvPr id="85" name="Line 3"/>
            <p:cNvSpPr>
              <a:spLocks noChangeShapeType="1"/>
            </p:cNvSpPr>
            <p:nvPr/>
          </p:nvSpPr>
          <p:spPr bwMode="auto">
            <a:xfrm flipH="1">
              <a:off x="507233" y="815141"/>
              <a:ext cx="18917" cy="4122737"/>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86" name="Rectangle 4"/>
            <p:cNvSpPr>
              <a:spLocks noChangeArrowheads="1"/>
            </p:cNvSpPr>
            <p:nvPr/>
          </p:nvSpPr>
          <p:spPr bwMode="auto">
            <a:xfrm>
              <a:off x="277167" y="2060848"/>
              <a:ext cx="515142" cy="171675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eaLnBrk="0" hangingPunct="0">
                <a:lnSpc>
                  <a:spcPct val="90000"/>
                </a:lnSpc>
              </a:pPr>
              <a:r>
                <a:rPr kumimoji="1" lang="en-US" altLang="zh-CN" sz="2400" b="1" dirty="0" smtClean="0">
                  <a:solidFill>
                    <a:srgbClr val="000099"/>
                  </a:solidFill>
                  <a:latin typeface="+mn-lt"/>
                  <a:ea typeface="黑体" panose="02010609060101010101" pitchFamily="2" charset="-122"/>
                </a:rPr>
                <a:t>TCP</a:t>
              </a:r>
              <a:r>
                <a:rPr kumimoji="1" lang="zh-CN" altLang="en-US" sz="2400" b="1" dirty="0" smtClean="0">
                  <a:solidFill>
                    <a:srgbClr val="000099"/>
                  </a:solidFill>
                  <a:latin typeface="+mn-lt"/>
                  <a:ea typeface="黑体" panose="02010609060101010101" pitchFamily="2" charset="-122"/>
                </a:rPr>
                <a:t>首部</a:t>
              </a:r>
              <a:endParaRPr kumimoji="1" lang="zh-CN" altLang="en-US" sz="2400" b="1" dirty="0">
                <a:solidFill>
                  <a:srgbClr val="000099"/>
                </a:solidFill>
                <a:latin typeface="+mn-lt"/>
                <a:ea typeface="黑体" panose="02010609060101010101" pitchFamily="2" charset="-122"/>
              </a:endParaRPr>
            </a:p>
          </p:txBody>
        </p:sp>
        <p:sp>
          <p:nvSpPr>
            <p:cNvPr id="87" name="Line 5"/>
            <p:cNvSpPr>
              <a:spLocks noChangeShapeType="1"/>
            </p:cNvSpPr>
            <p:nvPr/>
          </p:nvSpPr>
          <p:spPr bwMode="auto">
            <a:xfrm>
              <a:off x="9494513" y="805616"/>
              <a:ext cx="0" cy="3463925"/>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88" name="Rectangle 6"/>
            <p:cNvSpPr>
              <a:spLocks noChangeArrowheads="1"/>
            </p:cNvSpPr>
            <p:nvPr/>
          </p:nvSpPr>
          <p:spPr bwMode="auto">
            <a:xfrm>
              <a:off x="9129464" y="1883527"/>
              <a:ext cx="695704" cy="119776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anose="02010609060101010101" pitchFamily="2" charset="-122"/>
                </a:rPr>
                <a:t>20</a:t>
              </a:r>
              <a:endParaRPr kumimoji="1" lang="en-US" altLang="zh-CN" sz="2000" b="1" dirty="0">
                <a:solidFill>
                  <a:srgbClr val="000099"/>
                </a:solidFill>
                <a:latin typeface="+mn-lt"/>
                <a:ea typeface="黑体" panose="02010609060101010101" pitchFamily="2" charset="-122"/>
              </a:endParaRPr>
            </a:p>
            <a:p>
              <a:pPr algn="ctr" defTabSz="762000" eaLnBrk="0" hangingPunct="0">
                <a:lnSpc>
                  <a:spcPct val="90000"/>
                </a:lnSpc>
              </a:pPr>
              <a:r>
                <a:rPr kumimoji="1" lang="zh-CN" altLang="en-US" sz="2000" b="1" dirty="0">
                  <a:solidFill>
                    <a:srgbClr val="000099"/>
                  </a:solidFill>
                  <a:latin typeface="+mn-lt"/>
                  <a:ea typeface="黑体" panose="02010609060101010101" pitchFamily="2" charset="-122"/>
                </a:rPr>
                <a:t>字节</a:t>
              </a:r>
              <a:endParaRPr kumimoji="1" lang="zh-CN" altLang="en-US" sz="2000" b="1" dirty="0">
                <a:solidFill>
                  <a:srgbClr val="000099"/>
                </a:solidFill>
                <a:latin typeface="+mn-lt"/>
                <a:ea typeface="黑体" panose="02010609060101010101" pitchFamily="2" charset="-122"/>
              </a:endParaRPr>
            </a:p>
            <a:p>
              <a:pPr algn="ctr" defTabSz="762000" eaLnBrk="0" hangingPunct="0">
                <a:lnSpc>
                  <a:spcPct val="90000"/>
                </a:lnSpc>
              </a:pPr>
              <a:r>
                <a:rPr kumimoji="1" lang="zh-CN" altLang="en-US" sz="2000" b="1" dirty="0">
                  <a:solidFill>
                    <a:srgbClr val="000099"/>
                  </a:solidFill>
                  <a:latin typeface="+mn-lt"/>
                  <a:ea typeface="黑体" panose="02010609060101010101" pitchFamily="2" charset="-122"/>
                </a:rPr>
                <a:t>固定</a:t>
              </a:r>
              <a:endParaRPr kumimoji="1" lang="zh-CN" altLang="en-US" sz="2000" b="1" dirty="0">
                <a:solidFill>
                  <a:srgbClr val="000099"/>
                </a:solidFill>
                <a:latin typeface="+mn-lt"/>
                <a:ea typeface="黑体" panose="02010609060101010101" pitchFamily="2" charset="-122"/>
              </a:endParaRPr>
            </a:p>
            <a:p>
              <a:pPr algn="ctr" defTabSz="762000" eaLnBrk="0" hangingPunct="0">
                <a:lnSpc>
                  <a:spcPct val="90000"/>
                </a:lnSpc>
              </a:pPr>
              <a:r>
                <a:rPr kumimoji="1" lang="zh-CN" altLang="en-US" sz="2000" b="1" dirty="0">
                  <a:solidFill>
                    <a:srgbClr val="000099"/>
                  </a:solidFill>
                  <a:latin typeface="+mn-lt"/>
                  <a:ea typeface="黑体" panose="02010609060101010101" pitchFamily="2" charset="-122"/>
                </a:rPr>
                <a:t>首部</a:t>
              </a:r>
              <a:endParaRPr kumimoji="1" lang="zh-CN" altLang="en-US" sz="2000" b="1" dirty="0">
                <a:solidFill>
                  <a:srgbClr val="000099"/>
                </a:solidFill>
                <a:latin typeface="+mn-lt"/>
                <a:ea typeface="黑体" panose="02010609060101010101" pitchFamily="2" charset="-122"/>
              </a:endParaRPr>
            </a:p>
          </p:txBody>
        </p:sp>
        <p:sp>
          <p:nvSpPr>
            <p:cNvPr id="89" name="Rectangle 7"/>
            <p:cNvSpPr>
              <a:spLocks noChangeArrowheads="1"/>
            </p:cNvSpPr>
            <p:nvPr/>
          </p:nvSpPr>
          <p:spPr bwMode="auto">
            <a:xfrm>
              <a:off x="795668" y="811965"/>
              <a:ext cx="8327231" cy="4133850"/>
            </a:xfrm>
            <a:prstGeom prst="rect">
              <a:avLst/>
            </a:prstGeom>
            <a:solidFill>
              <a:srgbClr val="FFFFCC"/>
            </a:soli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0" name="Line 10"/>
            <p:cNvSpPr>
              <a:spLocks noChangeShapeType="1"/>
            </p:cNvSpPr>
            <p:nvPr/>
          </p:nvSpPr>
          <p:spPr bwMode="auto">
            <a:xfrm>
              <a:off x="787069" y="1515227"/>
              <a:ext cx="834099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1" name="Line 11"/>
            <p:cNvSpPr>
              <a:spLocks noChangeShapeType="1"/>
            </p:cNvSpPr>
            <p:nvPr/>
          </p:nvSpPr>
          <p:spPr bwMode="auto">
            <a:xfrm>
              <a:off x="802546" y="2210552"/>
              <a:ext cx="8325512"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2" name="Line 12"/>
            <p:cNvSpPr>
              <a:spLocks noChangeShapeType="1"/>
            </p:cNvSpPr>
            <p:nvPr/>
          </p:nvSpPr>
          <p:spPr bwMode="auto">
            <a:xfrm>
              <a:off x="787069" y="2904290"/>
              <a:ext cx="834099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3" name="Line 13"/>
            <p:cNvSpPr>
              <a:spLocks noChangeShapeType="1"/>
            </p:cNvSpPr>
            <p:nvPr/>
          </p:nvSpPr>
          <p:spPr bwMode="auto">
            <a:xfrm>
              <a:off x="787069" y="3596440"/>
              <a:ext cx="834099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4" name="Line 14"/>
            <p:cNvSpPr>
              <a:spLocks noChangeShapeType="1"/>
            </p:cNvSpPr>
            <p:nvPr/>
          </p:nvSpPr>
          <p:spPr bwMode="auto">
            <a:xfrm>
              <a:off x="802546" y="4291765"/>
              <a:ext cx="8325512"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5" name="Line 15"/>
            <p:cNvSpPr>
              <a:spLocks noChangeShapeType="1"/>
            </p:cNvSpPr>
            <p:nvPr/>
          </p:nvSpPr>
          <p:spPr bwMode="auto">
            <a:xfrm>
              <a:off x="4961003" y="819903"/>
              <a:ext cx="0" cy="70961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6" name="Rectangle 16"/>
            <p:cNvSpPr>
              <a:spLocks noChangeArrowheads="1"/>
            </p:cNvSpPr>
            <p:nvPr/>
          </p:nvSpPr>
          <p:spPr bwMode="auto">
            <a:xfrm>
              <a:off x="6261166" y="946902"/>
              <a:ext cx="163827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目  的  端  口</a:t>
              </a:r>
              <a:endParaRPr kumimoji="1" lang="zh-CN" altLang="en-US" sz="2000" b="1">
                <a:solidFill>
                  <a:srgbClr val="000099"/>
                </a:solidFill>
                <a:latin typeface="+mn-lt"/>
                <a:ea typeface="黑体" panose="02010609060101010101" pitchFamily="2" charset="-122"/>
              </a:endParaRPr>
            </a:p>
          </p:txBody>
        </p:sp>
        <p:sp>
          <p:nvSpPr>
            <p:cNvPr id="97" name="Rectangle 17"/>
            <p:cNvSpPr>
              <a:spLocks noChangeArrowheads="1"/>
            </p:cNvSpPr>
            <p:nvPr/>
          </p:nvSpPr>
          <p:spPr bwMode="auto">
            <a:xfrm>
              <a:off x="962488" y="2869365"/>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数据</a:t>
              </a:r>
              <a:endParaRPr kumimoji="1" lang="zh-CN" altLang="en-US" sz="2000" b="1">
                <a:solidFill>
                  <a:srgbClr val="000099"/>
                </a:solidFill>
                <a:latin typeface="+mn-lt"/>
                <a:ea typeface="黑体" panose="02010609060101010101" pitchFamily="2" charset="-122"/>
              </a:endParaRPr>
            </a:p>
            <a:p>
              <a:pPr defTabSz="762000" eaLnBrk="0" hangingPunct="0"/>
              <a:r>
                <a:rPr kumimoji="1" lang="zh-CN" altLang="en-US" sz="2000" b="1">
                  <a:solidFill>
                    <a:srgbClr val="000099"/>
                  </a:solidFill>
                  <a:latin typeface="+mn-lt"/>
                  <a:ea typeface="黑体" panose="02010609060101010101" pitchFamily="2" charset="-122"/>
                </a:rPr>
                <a:t>偏移</a:t>
              </a:r>
              <a:endParaRPr kumimoji="1" lang="zh-CN" altLang="en-US" sz="2000" b="1">
                <a:solidFill>
                  <a:srgbClr val="000099"/>
                </a:solidFill>
                <a:latin typeface="+mn-lt"/>
                <a:ea typeface="黑体" panose="02010609060101010101" pitchFamily="2" charset="-122"/>
              </a:endParaRPr>
            </a:p>
          </p:txBody>
        </p:sp>
        <p:sp>
          <p:nvSpPr>
            <p:cNvPr id="98" name="Rectangle 18"/>
            <p:cNvSpPr>
              <a:spLocks noChangeArrowheads="1"/>
            </p:cNvSpPr>
            <p:nvPr/>
          </p:nvSpPr>
          <p:spPr bwMode="auto">
            <a:xfrm>
              <a:off x="2131946" y="3734552"/>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检   验   和</a:t>
              </a:r>
              <a:endParaRPr kumimoji="1" lang="zh-CN" altLang="en-US" sz="2000" b="1">
                <a:solidFill>
                  <a:srgbClr val="000099"/>
                </a:solidFill>
                <a:latin typeface="+mn-lt"/>
                <a:ea typeface="黑体" panose="02010609060101010101" pitchFamily="2" charset="-122"/>
              </a:endParaRPr>
            </a:p>
          </p:txBody>
        </p:sp>
        <p:sp>
          <p:nvSpPr>
            <p:cNvPr id="99" name="Rectangle 19"/>
            <p:cNvSpPr>
              <a:spLocks noChangeArrowheads="1"/>
            </p:cNvSpPr>
            <p:nvPr/>
          </p:nvSpPr>
          <p:spPr bwMode="auto">
            <a:xfrm>
              <a:off x="2350359" y="4375902"/>
              <a:ext cx="34653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选    项    （长  度  可  变）</a:t>
              </a:r>
              <a:endParaRPr kumimoji="1" lang="zh-CN" altLang="en-US" sz="2000" b="1">
                <a:solidFill>
                  <a:srgbClr val="000099"/>
                </a:solidFill>
                <a:latin typeface="+mn-lt"/>
                <a:ea typeface="黑体" panose="02010609060101010101" pitchFamily="2" charset="-122"/>
              </a:endParaRPr>
            </a:p>
          </p:txBody>
        </p:sp>
        <p:sp>
          <p:nvSpPr>
            <p:cNvPr id="100" name="Rectangle 20"/>
            <p:cNvSpPr>
              <a:spLocks noChangeArrowheads="1"/>
            </p:cNvSpPr>
            <p:nvPr/>
          </p:nvSpPr>
          <p:spPr bwMode="auto">
            <a:xfrm>
              <a:off x="2255771" y="946902"/>
              <a:ext cx="1239123"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源  端  口</a:t>
              </a:r>
              <a:endParaRPr kumimoji="1" lang="zh-CN" altLang="en-US" sz="2000" b="1">
                <a:solidFill>
                  <a:srgbClr val="000099"/>
                </a:solidFill>
                <a:latin typeface="+mn-lt"/>
                <a:ea typeface="黑体" panose="02010609060101010101" pitchFamily="2" charset="-122"/>
              </a:endParaRPr>
            </a:p>
          </p:txBody>
        </p:sp>
        <p:sp>
          <p:nvSpPr>
            <p:cNvPr id="101" name="Rectangle 21"/>
            <p:cNvSpPr>
              <a:spLocks noChangeArrowheads="1"/>
            </p:cNvSpPr>
            <p:nvPr/>
          </p:nvSpPr>
          <p:spPr bwMode="auto">
            <a:xfrm>
              <a:off x="4479461" y="1634290"/>
              <a:ext cx="1496219"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序   号</a:t>
              </a:r>
              <a:endParaRPr kumimoji="1" lang="zh-CN" altLang="en-US" sz="2000" b="1">
                <a:solidFill>
                  <a:srgbClr val="000099"/>
                </a:solidFill>
                <a:latin typeface="+mn-lt"/>
                <a:ea typeface="黑体" panose="02010609060101010101" pitchFamily="2" charset="-122"/>
              </a:endParaRPr>
            </a:p>
          </p:txBody>
        </p:sp>
        <p:sp>
          <p:nvSpPr>
            <p:cNvPr id="102" name="Line 22"/>
            <p:cNvSpPr>
              <a:spLocks noChangeShapeType="1"/>
            </p:cNvSpPr>
            <p:nvPr/>
          </p:nvSpPr>
          <p:spPr bwMode="auto">
            <a:xfrm>
              <a:off x="4967882" y="2913815"/>
              <a:ext cx="0" cy="13700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3" name="Rectangle 23"/>
            <p:cNvSpPr>
              <a:spLocks noChangeArrowheads="1"/>
            </p:cNvSpPr>
            <p:nvPr/>
          </p:nvSpPr>
          <p:spPr bwMode="auto">
            <a:xfrm>
              <a:off x="6087467" y="3734552"/>
              <a:ext cx="1849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紧   急   指   针</a:t>
              </a:r>
              <a:endParaRPr kumimoji="1" lang="zh-CN" altLang="en-US" sz="2000" b="1">
                <a:solidFill>
                  <a:srgbClr val="000099"/>
                </a:solidFill>
                <a:latin typeface="+mn-lt"/>
                <a:ea typeface="黑体" panose="02010609060101010101" pitchFamily="2" charset="-122"/>
              </a:endParaRPr>
            </a:p>
          </p:txBody>
        </p:sp>
        <p:sp>
          <p:nvSpPr>
            <p:cNvPr id="104" name="Rectangle 24"/>
            <p:cNvSpPr>
              <a:spLocks noChangeArrowheads="1"/>
            </p:cNvSpPr>
            <p:nvPr/>
          </p:nvSpPr>
          <p:spPr bwMode="auto">
            <a:xfrm>
              <a:off x="6574168" y="3015415"/>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窗   口</a:t>
              </a:r>
              <a:endParaRPr kumimoji="1" lang="zh-CN" altLang="en-US" sz="2000" b="1">
                <a:solidFill>
                  <a:srgbClr val="000099"/>
                </a:solidFill>
                <a:latin typeface="+mn-lt"/>
                <a:ea typeface="黑体" panose="02010609060101010101" pitchFamily="2" charset="-122"/>
              </a:endParaRPr>
            </a:p>
          </p:txBody>
        </p:sp>
        <p:sp>
          <p:nvSpPr>
            <p:cNvPr id="105" name="Rectangle 25"/>
            <p:cNvSpPr>
              <a:spLocks noChangeArrowheads="1"/>
            </p:cNvSpPr>
            <p:nvPr/>
          </p:nvSpPr>
          <p:spPr bwMode="auto">
            <a:xfrm>
              <a:off x="4214613" y="2358190"/>
              <a:ext cx="199495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确    认    号</a:t>
              </a:r>
              <a:endParaRPr kumimoji="1" lang="zh-CN" altLang="en-US" sz="2000" b="1">
                <a:solidFill>
                  <a:srgbClr val="000099"/>
                </a:solidFill>
                <a:latin typeface="+mn-lt"/>
                <a:ea typeface="黑体" panose="02010609060101010101" pitchFamily="2" charset="-122"/>
              </a:endParaRPr>
            </a:p>
          </p:txBody>
        </p:sp>
        <p:sp>
          <p:nvSpPr>
            <p:cNvPr id="106" name="Line 26"/>
            <p:cNvSpPr>
              <a:spLocks noChangeShapeType="1"/>
            </p:cNvSpPr>
            <p:nvPr/>
          </p:nvSpPr>
          <p:spPr bwMode="auto">
            <a:xfrm>
              <a:off x="1832702" y="2913815"/>
              <a:ext cx="0" cy="6921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7" name="Line 27"/>
            <p:cNvSpPr>
              <a:spLocks noChangeShapeType="1"/>
            </p:cNvSpPr>
            <p:nvPr/>
          </p:nvSpPr>
          <p:spPr bwMode="auto">
            <a:xfrm>
              <a:off x="3920529" y="2905878"/>
              <a:ext cx="0" cy="68421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8" name="Line 28"/>
            <p:cNvSpPr>
              <a:spLocks noChangeShapeType="1"/>
            </p:cNvSpPr>
            <p:nvPr/>
          </p:nvSpPr>
          <p:spPr bwMode="auto">
            <a:xfrm>
              <a:off x="3385673" y="2913815"/>
              <a:ext cx="0" cy="6921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9" name="Line 29"/>
            <p:cNvSpPr>
              <a:spLocks noChangeShapeType="1"/>
            </p:cNvSpPr>
            <p:nvPr/>
          </p:nvSpPr>
          <p:spPr bwMode="auto">
            <a:xfrm>
              <a:off x="3650521" y="2913816"/>
              <a:ext cx="0" cy="6810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0" name="Line 30"/>
            <p:cNvSpPr>
              <a:spLocks noChangeShapeType="1"/>
            </p:cNvSpPr>
            <p:nvPr/>
          </p:nvSpPr>
          <p:spPr bwMode="auto">
            <a:xfrm>
              <a:off x="4441626" y="2913816"/>
              <a:ext cx="0" cy="6810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1" name="Line 31"/>
            <p:cNvSpPr>
              <a:spLocks noChangeShapeType="1"/>
            </p:cNvSpPr>
            <p:nvPr/>
          </p:nvSpPr>
          <p:spPr bwMode="auto">
            <a:xfrm>
              <a:off x="4180217" y="2913816"/>
              <a:ext cx="0" cy="6810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2" name="Line 32"/>
            <p:cNvSpPr>
              <a:spLocks noChangeShapeType="1"/>
            </p:cNvSpPr>
            <p:nvPr/>
          </p:nvSpPr>
          <p:spPr bwMode="auto">
            <a:xfrm>
              <a:off x="4706473" y="2913816"/>
              <a:ext cx="0" cy="6810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3" name="Rectangle 33"/>
            <p:cNvSpPr>
              <a:spLocks noChangeArrowheads="1"/>
            </p:cNvSpPr>
            <p:nvPr/>
          </p:nvSpPr>
          <p:spPr bwMode="auto">
            <a:xfrm>
              <a:off x="2157743" y="3029702"/>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保   留</a:t>
              </a:r>
              <a:endParaRPr kumimoji="1" lang="zh-CN" altLang="en-US" sz="2000" b="1">
                <a:solidFill>
                  <a:srgbClr val="000099"/>
                </a:solidFill>
                <a:latin typeface="+mn-lt"/>
                <a:ea typeface="黑体" panose="02010609060101010101" pitchFamily="2" charset="-122"/>
              </a:endParaRPr>
            </a:p>
          </p:txBody>
        </p:sp>
        <p:sp>
          <p:nvSpPr>
            <p:cNvPr id="114" name="Rectangle 34"/>
            <p:cNvSpPr>
              <a:spLocks noChangeArrowheads="1"/>
            </p:cNvSpPr>
            <p:nvPr/>
          </p:nvSpPr>
          <p:spPr bwMode="auto">
            <a:xfrm>
              <a:off x="4689265" y="2932865"/>
              <a:ext cx="330221"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600" b="1">
                  <a:solidFill>
                    <a:srgbClr val="000099"/>
                  </a:solidFill>
                  <a:latin typeface="+mn-lt"/>
                  <a:ea typeface="黑体" panose="02010609060101010101" pitchFamily="2" charset="-122"/>
                </a:rPr>
                <a:t>F</a:t>
              </a:r>
              <a:endParaRPr kumimoji="1" lang="en-US" altLang="zh-CN" sz="1600" b="1">
                <a:solidFill>
                  <a:srgbClr val="000099"/>
                </a:solidFill>
                <a:latin typeface="+mn-lt"/>
                <a:ea typeface="黑体" panose="02010609060101010101" pitchFamily="2" charset="-122"/>
              </a:endParaRPr>
            </a:p>
            <a:p>
              <a:pPr algn="ctr" defTabSz="762000" eaLnBrk="0" hangingPunct="0">
                <a:lnSpc>
                  <a:spcPct val="75000"/>
                </a:lnSpc>
              </a:pPr>
              <a:r>
                <a:rPr kumimoji="1" lang="en-US" altLang="zh-CN" sz="1600" b="1">
                  <a:solidFill>
                    <a:srgbClr val="000099"/>
                  </a:solidFill>
                  <a:latin typeface="+mn-lt"/>
                  <a:ea typeface="黑体" panose="02010609060101010101" pitchFamily="2" charset="-122"/>
                </a:rPr>
                <a:t>I</a:t>
              </a:r>
              <a:endParaRPr kumimoji="1" lang="en-US" altLang="zh-CN" sz="1600" b="1">
                <a:solidFill>
                  <a:srgbClr val="000099"/>
                </a:solidFill>
                <a:latin typeface="+mn-lt"/>
                <a:ea typeface="黑体" panose="02010609060101010101" pitchFamily="2" charset="-122"/>
              </a:endParaRPr>
            </a:p>
            <a:p>
              <a:pPr algn="ctr" defTabSz="762000" eaLnBrk="0" hangingPunct="0">
                <a:lnSpc>
                  <a:spcPct val="75000"/>
                </a:lnSpc>
              </a:pPr>
              <a:r>
                <a:rPr kumimoji="1" lang="en-US" altLang="zh-CN" sz="1600" b="1">
                  <a:solidFill>
                    <a:srgbClr val="000099"/>
                  </a:solidFill>
                  <a:latin typeface="+mn-lt"/>
                  <a:ea typeface="黑体" panose="02010609060101010101" pitchFamily="2" charset="-122"/>
                </a:rPr>
                <a:t>N</a:t>
              </a:r>
              <a:endParaRPr kumimoji="1" lang="en-US" altLang="zh-CN" sz="1600" b="1">
                <a:solidFill>
                  <a:srgbClr val="000099"/>
                </a:solidFill>
                <a:latin typeface="+mn-lt"/>
                <a:ea typeface="黑体" panose="02010609060101010101" pitchFamily="2" charset="-122"/>
              </a:endParaRPr>
            </a:p>
          </p:txBody>
        </p:sp>
        <p:sp>
          <p:nvSpPr>
            <p:cNvPr id="115" name="Line 37"/>
            <p:cNvSpPr>
              <a:spLocks noChangeShapeType="1"/>
            </p:cNvSpPr>
            <p:nvPr/>
          </p:nvSpPr>
          <p:spPr bwMode="auto">
            <a:xfrm>
              <a:off x="792228" y="654802"/>
              <a:ext cx="8315193"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6" name="Line 38"/>
            <p:cNvSpPr>
              <a:spLocks noChangeShapeType="1"/>
            </p:cNvSpPr>
            <p:nvPr/>
          </p:nvSpPr>
          <p:spPr bwMode="auto">
            <a:xfrm>
              <a:off x="792228" y="456365"/>
              <a:ext cx="0" cy="1984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7" name="Line 39"/>
            <p:cNvSpPr>
              <a:spLocks noChangeShapeType="1"/>
            </p:cNvSpPr>
            <p:nvPr/>
          </p:nvSpPr>
          <p:spPr bwMode="auto">
            <a:xfrm>
              <a:off x="1051917"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8" name="Line 40"/>
            <p:cNvSpPr>
              <a:spLocks noChangeShapeType="1"/>
            </p:cNvSpPr>
            <p:nvPr/>
          </p:nvSpPr>
          <p:spPr bwMode="auto">
            <a:xfrm>
              <a:off x="1311605"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9" name="Line 41"/>
            <p:cNvSpPr>
              <a:spLocks noChangeShapeType="1"/>
            </p:cNvSpPr>
            <p:nvPr/>
          </p:nvSpPr>
          <p:spPr bwMode="auto">
            <a:xfrm>
              <a:off x="1571294"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0" name="Line 42"/>
            <p:cNvSpPr>
              <a:spLocks noChangeShapeType="1"/>
            </p:cNvSpPr>
            <p:nvPr/>
          </p:nvSpPr>
          <p:spPr bwMode="auto">
            <a:xfrm>
              <a:off x="1832702"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1" name="Line 43"/>
            <p:cNvSpPr>
              <a:spLocks noChangeShapeType="1"/>
            </p:cNvSpPr>
            <p:nvPr/>
          </p:nvSpPr>
          <p:spPr bwMode="auto">
            <a:xfrm>
              <a:off x="2092390"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2" name="Line 44"/>
            <p:cNvSpPr>
              <a:spLocks noChangeShapeType="1"/>
            </p:cNvSpPr>
            <p:nvPr/>
          </p:nvSpPr>
          <p:spPr bwMode="auto">
            <a:xfrm>
              <a:off x="2350359"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3" name="Line 45"/>
            <p:cNvSpPr>
              <a:spLocks noChangeShapeType="1"/>
            </p:cNvSpPr>
            <p:nvPr/>
          </p:nvSpPr>
          <p:spPr bwMode="auto">
            <a:xfrm>
              <a:off x="2610048"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4" name="Line 46"/>
            <p:cNvSpPr>
              <a:spLocks noChangeShapeType="1"/>
            </p:cNvSpPr>
            <p:nvPr/>
          </p:nvSpPr>
          <p:spPr bwMode="auto">
            <a:xfrm>
              <a:off x="2871456" y="456365"/>
              <a:ext cx="0" cy="1984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5" name="Line 47"/>
            <p:cNvSpPr>
              <a:spLocks noChangeShapeType="1"/>
            </p:cNvSpPr>
            <p:nvPr/>
          </p:nvSpPr>
          <p:spPr bwMode="auto">
            <a:xfrm>
              <a:off x="3131144"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6" name="Line 48"/>
            <p:cNvSpPr>
              <a:spLocks noChangeShapeType="1"/>
            </p:cNvSpPr>
            <p:nvPr/>
          </p:nvSpPr>
          <p:spPr bwMode="auto">
            <a:xfrm>
              <a:off x="3390833"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7" name="Line 49"/>
            <p:cNvSpPr>
              <a:spLocks noChangeShapeType="1"/>
            </p:cNvSpPr>
            <p:nvPr/>
          </p:nvSpPr>
          <p:spPr bwMode="auto">
            <a:xfrm>
              <a:off x="3650521"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8" name="Line 50"/>
            <p:cNvSpPr>
              <a:spLocks noChangeShapeType="1"/>
            </p:cNvSpPr>
            <p:nvPr/>
          </p:nvSpPr>
          <p:spPr bwMode="auto">
            <a:xfrm>
              <a:off x="3911930"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9" name="Line 51"/>
            <p:cNvSpPr>
              <a:spLocks noChangeShapeType="1"/>
            </p:cNvSpPr>
            <p:nvPr/>
          </p:nvSpPr>
          <p:spPr bwMode="auto">
            <a:xfrm>
              <a:off x="4171619"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0" name="Line 52"/>
            <p:cNvSpPr>
              <a:spLocks noChangeShapeType="1"/>
            </p:cNvSpPr>
            <p:nvPr/>
          </p:nvSpPr>
          <p:spPr bwMode="auto">
            <a:xfrm>
              <a:off x="4429588"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1" name="Line 53"/>
            <p:cNvSpPr>
              <a:spLocks noChangeShapeType="1"/>
            </p:cNvSpPr>
            <p:nvPr/>
          </p:nvSpPr>
          <p:spPr bwMode="auto">
            <a:xfrm>
              <a:off x="4689276"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2" name="Line 54"/>
            <p:cNvSpPr>
              <a:spLocks noChangeShapeType="1"/>
            </p:cNvSpPr>
            <p:nvPr/>
          </p:nvSpPr>
          <p:spPr bwMode="auto">
            <a:xfrm>
              <a:off x="4948965" y="456365"/>
              <a:ext cx="0" cy="1984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3" name="Line 55"/>
            <p:cNvSpPr>
              <a:spLocks noChangeShapeType="1"/>
            </p:cNvSpPr>
            <p:nvPr/>
          </p:nvSpPr>
          <p:spPr bwMode="auto">
            <a:xfrm>
              <a:off x="5210373"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4" name="Line 56"/>
            <p:cNvSpPr>
              <a:spLocks noChangeShapeType="1"/>
            </p:cNvSpPr>
            <p:nvPr/>
          </p:nvSpPr>
          <p:spPr bwMode="auto">
            <a:xfrm>
              <a:off x="5470061"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5" name="Line 57"/>
            <p:cNvSpPr>
              <a:spLocks noChangeShapeType="1"/>
            </p:cNvSpPr>
            <p:nvPr/>
          </p:nvSpPr>
          <p:spPr bwMode="auto">
            <a:xfrm>
              <a:off x="5729750"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6" name="Line 58"/>
            <p:cNvSpPr>
              <a:spLocks noChangeShapeType="1"/>
            </p:cNvSpPr>
            <p:nvPr/>
          </p:nvSpPr>
          <p:spPr bwMode="auto">
            <a:xfrm>
              <a:off x="5989438"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7" name="Line 59"/>
            <p:cNvSpPr>
              <a:spLocks noChangeShapeType="1"/>
            </p:cNvSpPr>
            <p:nvPr/>
          </p:nvSpPr>
          <p:spPr bwMode="auto">
            <a:xfrm>
              <a:off x="6250846"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 name="Line 60"/>
            <p:cNvSpPr>
              <a:spLocks noChangeShapeType="1"/>
            </p:cNvSpPr>
            <p:nvPr/>
          </p:nvSpPr>
          <p:spPr bwMode="auto">
            <a:xfrm>
              <a:off x="6508815"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9" name="Line 61"/>
            <p:cNvSpPr>
              <a:spLocks noChangeShapeType="1"/>
            </p:cNvSpPr>
            <p:nvPr/>
          </p:nvSpPr>
          <p:spPr bwMode="auto">
            <a:xfrm>
              <a:off x="6768504"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0" name="Line 62"/>
            <p:cNvSpPr>
              <a:spLocks noChangeShapeType="1"/>
            </p:cNvSpPr>
            <p:nvPr/>
          </p:nvSpPr>
          <p:spPr bwMode="auto">
            <a:xfrm>
              <a:off x="7028192" y="456365"/>
              <a:ext cx="0" cy="1984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1" name="Line 63"/>
            <p:cNvSpPr>
              <a:spLocks noChangeShapeType="1"/>
            </p:cNvSpPr>
            <p:nvPr/>
          </p:nvSpPr>
          <p:spPr bwMode="auto">
            <a:xfrm>
              <a:off x="7287881"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2" name="Line 64"/>
            <p:cNvSpPr>
              <a:spLocks noChangeShapeType="1"/>
            </p:cNvSpPr>
            <p:nvPr/>
          </p:nvSpPr>
          <p:spPr bwMode="auto">
            <a:xfrm>
              <a:off x="7549290"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3" name="Line 65"/>
            <p:cNvSpPr>
              <a:spLocks noChangeShapeType="1"/>
            </p:cNvSpPr>
            <p:nvPr/>
          </p:nvSpPr>
          <p:spPr bwMode="auto">
            <a:xfrm>
              <a:off x="7808978"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4" name="Line 66"/>
            <p:cNvSpPr>
              <a:spLocks noChangeShapeType="1"/>
            </p:cNvSpPr>
            <p:nvPr/>
          </p:nvSpPr>
          <p:spPr bwMode="auto">
            <a:xfrm>
              <a:off x="8068667"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5" name="Line 67"/>
            <p:cNvSpPr>
              <a:spLocks noChangeShapeType="1"/>
            </p:cNvSpPr>
            <p:nvPr/>
          </p:nvSpPr>
          <p:spPr bwMode="auto">
            <a:xfrm>
              <a:off x="8328355"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6" name="Line 68"/>
            <p:cNvSpPr>
              <a:spLocks noChangeShapeType="1"/>
            </p:cNvSpPr>
            <p:nvPr/>
          </p:nvSpPr>
          <p:spPr bwMode="auto">
            <a:xfrm>
              <a:off x="8588044"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7" name="Line 69"/>
            <p:cNvSpPr>
              <a:spLocks noChangeShapeType="1"/>
            </p:cNvSpPr>
            <p:nvPr/>
          </p:nvSpPr>
          <p:spPr bwMode="auto">
            <a:xfrm>
              <a:off x="8847732"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8" name="Line 70"/>
            <p:cNvSpPr>
              <a:spLocks noChangeShapeType="1"/>
            </p:cNvSpPr>
            <p:nvPr/>
          </p:nvSpPr>
          <p:spPr bwMode="auto">
            <a:xfrm>
              <a:off x="9107421" y="456365"/>
              <a:ext cx="0" cy="1984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9" name="Rectangle 71"/>
            <p:cNvSpPr>
              <a:spLocks noChangeArrowheads="1"/>
            </p:cNvSpPr>
            <p:nvPr/>
          </p:nvSpPr>
          <p:spPr bwMode="auto">
            <a:xfrm>
              <a:off x="964207"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0" name="Rectangle 72"/>
            <p:cNvSpPr>
              <a:spLocks noChangeArrowheads="1"/>
            </p:cNvSpPr>
            <p:nvPr/>
          </p:nvSpPr>
          <p:spPr bwMode="auto">
            <a:xfrm>
              <a:off x="3043435"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1" name="Rectangle 73"/>
            <p:cNvSpPr>
              <a:spLocks noChangeArrowheads="1"/>
            </p:cNvSpPr>
            <p:nvPr/>
          </p:nvSpPr>
          <p:spPr bwMode="auto">
            <a:xfrm>
              <a:off x="5122663"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2" name="Rectangle 74"/>
            <p:cNvSpPr>
              <a:spLocks noChangeArrowheads="1"/>
            </p:cNvSpPr>
            <p:nvPr/>
          </p:nvSpPr>
          <p:spPr bwMode="auto">
            <a:xfrm>
              <a:off x="7201892"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3" name="Rectangle 75"/>
            <p:cNvSpPr>
              <a:spLocks noChangeArrowheads="1"/>
            </p:cNvSpPr>
            <p:nvPr/>
          </p:nvSpPr>
          <p:spPr bwMode="auto">
            <a:xfrm>
              <a:off x="4429588"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anose="02010609060101010101" pitchFamily="2" charset="-122"/>
                </a:rPr>
                <a:t>S</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Y</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N</a:t>
              </a:r>
              <a:endParaRPr kumimoji="1" lang="en-US" altLang="zh-CN" sz="1600" b="1">
                <a:solidFill>
                  <a:srgbClr val="000099"/>
                </a:solidFill>
                <a:latin typeface="+mn-lt"/>
                <a:ea typeface="黑体" panose="02010609060101010101" pitchFamily="2" charset="-122"/>
              </a:endParaRPr>
            </a:p>
          </p:txBody>
        </p:sp>
        <p:sp>
          <p:nvSpPr>
            <p:cNvPr id="154" name="Rectangle 76"/>
            <p:cNvSpPr>
              <a:spLocks noChangeArrowheads="1"/>
            </p:cNvSpPr>
            <p:nvPr/>
          </p:nvSpPr>
          <p:spPr bwMode="auto">
            <a:xfrm>
              <a:off x="4171619"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anose="02010609060101010101" pitchFamily="2" charset="-122"/>
                </a:rPr>
                <a:t>R</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S</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T</a:t>
              </a:r>
              <a:endParaRPr kumimoji="1" lang="en-US" altLang="zh-CN" sz="1600" b="1">
                <a:solidFill>
                  <a:srgbClr val="000099"/>
                </a:solidFill>
                <a:latin typeface="+mn-lt"/>
                <a:ea typeface="黑体" panose="02010609060101010101" pitchFamily="2" charset="-122"/>
              </a:endParaRPr>
            </a:p>
          </p:txBody>
        </p:sp>
        <p:sp>
          <p:nvSpPr>
            <p:cNvPr id="155" name="Rectangle 77"/>
            <p:cNvSpPr>
              <a:spLocks noChangeArrowheads="1"/>
            </p:cNvSpPr>
            <p:nvPr/>
          </p:nvSpPr>
          <p:spPr bwMode="auto">
            <a:xfrm>
              <a:off x="3893013"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anose="02010609060101010101" pitchFamily="2" charset="-122"/>
                </a:rPr>
                <a:t>P</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S</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H</a:t>
              </a:r>
              <a:endParaRPr kumimoji="1" lang="en-US" altLang="zh-CN" sz="1600" b="1">
                <a:solidFill>
                  <a:srgbClr val="000099"/>
                </a:solidFill>
                <a:latin typeface="+mn-lt"/>
                <a:ea typeface="黑体" panose="02010609060101010101" pitchFamily="2" charset="-122"/>
              </a:endParaRPr>
            </a:p>
          </p:txBody>
        </p:sp>
        <p:sp>
          <p:nvSpPr>
            <p:cNvPr id="156" name="Rectangle 78"/>
            <p:cNvSpPr>
              <a:spLocks noChangeArrowheads="1"/>
            </p:cNvSpPr>
            <p:nvPr/>
          </p:nvSpPr>
          <p:spPr bwMode="auto">
            <a:xfrm>
              <a:off x="3633324"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anose="02010609060101010101" pitchFamily="2" charset="-122"/>
                </a:rPr>
                <a:t>A</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C</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K</a:t>
              </a:r>
              <a:endParaRPr kumimoji="1" lang="en-US" altLang="zh-CN" sz="1600" b="1">
                <a:solidFill>
                  <a:srgbClr val="000099"/>
                </a:solidFill>
                <a:latin typeface="+mn-lt"/>
                <a:ea typeface="黑体" panose="02010609060101010101" pitchFamily="2" charset="-122"/>
              </a:endParaRPr>
            </a:p>
          </p:txBody>
        </p:sp>
        <p:sp>
          <p:nvSpPr>
            <p:cNvPr id="157" name="Rectangle 79"/>
            <p:cNvSpPr>
              <a:spLocks noChangeArrowheads="1"/>
            </p:cNvSpPr>
            <p:nvPr/>
          </p:nvSpPr>
          <p:spPr bwMode="auto">
            <a:xfrm>
              <a:off x="3349559" y="2932865"/>
              <a:ext cx="343044"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anose="02010609060101010101" pitchFamily="2" charset="-122"/>
                </a:rPr>
                <a:t>U</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R</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G</a:t>
              </a:r>
              <a:endParaRPr kumimoji="1" lang="en-US" altLang="zh-CN" sz="1600" b="1">
                <a:solidFill>
                  <a:srgbClr val="000099"/>
                </a:solidFill>
                <a:latin typeface="+mn-lt"/>
                <a:ea typeface="黑体" panose="02010609060101010101" pitchFamily="2" charset="-122"/>
              </a:endParaRPr>
            </a:p>
          </p:txBody>
        </p:sp>
        <p:sp>
          <p:nvSpPr>
            <p:cNvPr id="158" name="Rectangle 80"/>
            <p:cNvSpPr>
              <a:spLocks noChangeArrowheads="1"/>
            </p:cNvSpPr>
            <p:nvPr/>
          </p:nvSpPr>
          <p:spPr bwMode="auto">
            <a:xfrm>
              <a:off x="365720" y="78539"/>
              <a:ext cx="8917507"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anose="02010609060101010101" pitchFamily="2" charset="-122"/>
                </a:rPr>
                <a:t>位 </a:t>
              </a:r>
              <a:r>
                <a:rPr kumimoji="1" lang="en-US" altLang="zh-CN" sz="2000" b="1" dirty="0">
                  <a:solidFill>
                    <a:srgbClr val="000099"/>
                  </a:solidFill>
                  <a:latin typeface="+mn-lt"/>
                  <a:ea typeface="黑体" panose="02010609060101010101" pitchFamily="2" charset="-122"/>
                </a:rPr>
                <a:t>0                         8                       </a:t>
              </a:r>
              <a:r>
                <a:rPr kumimoji="1" lang="en-US" altLang="zh-CN" sz="2000" b="1" dirty="0" smtClean="0">
                  <a:solidFill>
                    <a:srgbClr val="000099"/>
                  </a:solidFill>
                  <a:latin typeface="+mn-lt"/>
                  <a:ea typeface="黑体" panose="02010609060101010101" pitchFamily="2" charset="-122"/>
                </a:rPr>
                <a:t>   </a:t>
              </a:r>
              <a:r>
                <a:rPr kumimoji="1" lang="en-US" altLang="zh-CN" sz="2000" b="1" dirty="0">
                  <a:solidFill>
                    <a:srgbClr val="000099"/>
                  </a:solidFill>
                  <a:latin typeface="+mn-lt"/>
                  <a:ea typeface="黑体" panose="02010609060101010101" pitchFamily="2" charset="-122"/>
                </a:rPr>
                <a:t>16                       </a:t>
              </a:r>
              <a:r>
                <a:rPr kumimoji="1" lang="en-US" altLang="zh-CN" sz="2000" b="1" dirty="0" smtClean="0">
                  <a:solidFill>
                    <a:srgbClr val="000099"/>
                  </a:solidFill>
                  <a:latin typeface="+mn-lt"/>
                  <a:ea typeface="黑体" panose="02010609060101010101" pitchFamily="2" charset="-122"/>
                </a:rPr>
                <a:t>   </a:t>
              </a:r>
              <a:r>
                <a:rPr kumimoji="1" lang="en-US" altLang="zh-CN" sz="2000" b="1" dirty="0">
                  <a:solidFill>
                    <a:srgbClr val="000099"/>
                  </a:solidFill>
                  <a:latin typeface="+mn-lt"/>
                  <a:ea typeface="黑体" panose="02010609060101010101" pitchFamily="2" charset="-122"/>
                </a:rPr>
                <a:t>24                  </a:t>
              </a:r>
              <a:r>
                <a:rPr kumimoji="1" lang="en-US" altLang="zh-CN" sz="2000" b="1" dirty="0" smtClean="0">
                  <a:solidFill>
                    <a:srgbClr val="000099"/>
                  </a:solidFill>
                  <a:latin typeface="+mn-lt"/>
                  <a:ea typeface="黑体" panose="02010609060101010101" pitchFamily="2" charset="-122"/>
                </a:rPr>
                <a:t>        </a:t>
              </a:r>
              <a:r>
                <a:rPr kumimoji="1" lang="en-US" altLang="zh-CN" sz="2000" b="1" dirty="0">
                  <a:solidFill>
                    <a:srgbClr val="000099"/>
                  </a:solidFill>
                  <a:latin typeface="+mn-lt"/>
                  <a:ea typeface="黑体" panose="02010609060101010101" pitchFamily="2" charset="-122"/>
                </a:rPr>
                <a:t>31</a:t>
              </a:r>
              <a:endParaRPr kumimoji="1" lang="en-US" altLang="zh-CN" sz="2000" b="1" dirty="0">
                <a:solidFill>
                  <a:srgbClr val="000099"/>
                </a:solidFill>
                <a:latin typeface="+mn-lt"/>
                <a:ea typeface="黑体" panose="02010609060101010101" pitchFamily="2" charset="-122"/>
              </a:endParaRPr>
            </a:p>
          </p:txBody>
        </p:sp>
        <p:sp>
          <p:nvSpPr>
            <p:cNvPr id="159" name="Line 81"/>
            <p:cNvSpPr>
              <a:spLocks noChangeShapeType="1"/>
            </p:cNvSpPr>
            <p:nvPr/>
          </p:nvSpPr>
          <p:spPr bwMode="auto">
            <a:xfrm flipH="1">
              <a:off x="7026473" y="4309227"/>
              <a:ext cx="3440" cy="6429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60" name="Rectangle 83"/>
            <p:cNvSpPr>
              <a:spLocks noChangeArrowheads="1"/>
            </p:cNvSpPr>
            <p:nvPr/>
          </p:nvSpPr>
          <p:spPr bwMode="auto">
            <a:xfrm>
              <a:off x="7581966" y="4375902"/>
              <a:ext cx="135863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填    充</a:t>
              </a:r>
              <a:endParaRPr kumimoji="1" lang="zh-CN" altLang="en-US" sz="2000" b="1">
                <a:solidFill>
                  <a:srgbClr val="000099"/>
                </a:solidFill>
                <a:latin typeface="+mn-lt"/>
                <a:ea typeface="黑体" panose="02010609060101010101" pitchFamily="2" charset="-122"/>
              </a:endParaRPr>
            </a:p>
          </p:txBody>
        </p:sp>
        <p:sp>
          <p:nvSpPr>
            <p:cNvPr id="161" name="Line 96"/>
            <p:cNvSpPr>
              <a:spLocks noChangeShapeType="1"/>
            </p:cNvSpPr>
            <p:nvPr/>
          </p:nvSpPr>
          <p:spPr bwMode="auto">
            <a:xfrm>
              <a:off x="9167753" y="788152"/>
              <a:ext cx="899451"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62" name="Line 97"/>
            <p:cNvSpPr>
              <a:spLocks noChangeShapeType="1"/>
            </p:cNvSpPr>
            <p:nvPr/>
          </p:nvSpPr>
          <p:spPr bwMode="auto">
            <a:xfrm>
              <a:off x="9167753" y="4283827"/>
              <a:ext cx="899451"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63" name="Line 98"/>
            <p:cNvSpPr>
              <a:spLocks noChangeShapeType="1"/>
            </p:cNvSpPr>
            <p:nvPr/>
          </p:nvSpPr>
          <p:spPr bwMode="auto">
            <a:xfrm>
              <a:off x="214869" y="826252"/>
              <a:ext cx="574410"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64" name="Line 99"/>
            <p:cNvSpPr>
              <a:spLocks noChangeShapeType="1"/>
            </p:cNvSpPr>
            <p:nvPr/>
          </p:nvSpPr>
          <p:spPr bwMode="auto">
            <a:xfrm>
              <a:off x="230346" y="4926765"/>
              <a:ext cx="574410"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511059" name="Rectangle 83"/>
          <p:cNvSpPr>
            <a:spLocks noChangeArrowheads="1"/>
          </p:cNvSpPr>
          <p:nvPr/>
        </p:nvSpPr>
        <p:spPr bwMode="auto">
          <a:xfrm>
            <a:off x="3893013" y="2909515"/>
            <a:ext cx="305102" cy="678491"/>
          </a:xfrm>
          <a:prstGeom prst="rect">
            <a:avLst/>
          </a:prstGeom>
          <a:noFill/>
          <a:ln w="762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1059"/>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1105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1059" grpId="0" animBg="1"/>
      <p:bldP spid="511059"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4" name="Rectangle 2"/>
          <p:cNvSpPr>
            <a:spLocks noGrp="1" noChangeArrowheads="1"/>
          </p:cNvSpPr>
          <p:nvPr>
            <p:ph type="title" idx="4294967295"/>
          </p:nvPr>
        </p:nvSpPr>
        <p:spPr>
          <a:xfrm>
            <a:off x="488504" y="404664"/>
            <a:ext cx="9066212" cy="1296144"/>
          </a:xfrm>
        </p:spPr>
        <p:txBody>
          <a:bodyPr/>
          <a:lstStyle/>
          <a:p>
            <a:r>
              <a:rPr lang="zh-CN" altLang="en-US" sz="4000" dirty="0" smtClean="0"/>
              <a:t>运</a:t>
            </a:r>
            <a:r>
              <a:rPr lang="zh-CN" altLang="en-US" sz="4000" dirty="0"/>
              <a:t>输层协</a:t>
            </a:r>
            <a:r>
              <a:rPr lang="zh-CN" altLang="en-US" sz="4000" dirty="0" smtClean="0"/>
              <a:t>议：堂</a:t>
            </a:r>
            <a:r>
              <a:rPr lang="zh-CN" altLang="en-US" sz="4000" dirty="0"/>
              <a:t>兄弟姐妹</a:t>
            </a:r>
            <a:r>
              <a:rPr lang="en-US" altLang="zh-CN" sz="4000" dirty="0"/>
              <a:t>Ann</a:t>
            </a:r>
            <a:r>
              <a:rPr lang="zh-CN" altLang="en-US" sz="4000" dirty="0"/>
              <a:t>与</a:t>
            </a:r>
            <a:r>
              <a:rPr lang="en-US" altLang="zh-CN" sz="4000" dirty="0"/>
              <a:t>Bill</a:t>
            </a:r>
            <a:r>
              <a:rPr lang="zh-CN" altLang="en-US" sz="4000" dirty="0"/>
              <a:t>家庭的通信</a:t>
            </a:r>
            <a:endParaRPr lang="zh-CN" altLang="en-US" sz="4000" dirty="0"/>
          </a:p>
        </p:txBody>
      </p:sp>
      <p:sp>
        <p:nvSpPr>
          <p:cNvPr id="806915" name="Rectangle 3"/>
          <p:cNvSpPr>
            <a:spLocks noGrp="1" noChangeArrowheads="1"/>
          </p:cNvSpPr>
          <p:nvPr>
            <p:ph type="body" idx="4294967295"/>
          </p:nvPr>
        </p:nvSpPr>
        <p:spPr>
          <a:xfrm>
            <a:off x="896012" y="2060575"/>
            <a:ext cx="8776096" cy="4114800"/>
          </a:xfrm>
        </p:spPr>
        <p:txBody>
          <a:bodyPr/>
          <a:lstStyle/>
          <a:p>
            <a:r>
              <a:rPr lang="zh-CN" altLang="en-US"/>
              <a:t>每个家庭有一个孩子负责收发信件。两个家庭分别是</a:t>
            </a:r>
            <a:r>
              <a:rPr lang="en-US" altLang="zh-CN"/>
              <a:t>Ann</a:t>
            </a:r>
            <a:r>
              <a:rPr lang="zh-CN" altLang="en-US"/>
              <a:t>与</a:t>
            </a:r>
            <a:r>
              <a:rPr lang="en-US" altLang="zh-CN"/>
              <a:t>Bill</a:t>
            </a:r>
            <a:r>
              <a:rPr lang="zh-CN" altLang="en-US"/>
              <a:t>。</a:t>
            </a:r>
            <a:endParaRPr lang="zh-CN" altLang="en-US"/>
          </a:p>
          <a:p>
            <a:r>
              <a:rPr lang="zh-CN" altLang="en-US"/>
              <a:t>应用层报文：信封上的字</a:t>
            </a:r>
            <a:endParaRPr lang="zh-CN" altLang="en-US"/>
          </a:p>
          <a:p>
            <a:r>
              <a:rPr lang="zh-CN" altLang="en-US"/>
              <a:t>进程：堂兄弟姐妹</a:t>
            </a:r>
            <a:endParaRPr lang="zh-CN" altLang="en-US"/>
          </a:p>
          <a:p>
            <a:r>
              <a:rPr lang="zh-CN" altLang="en-US"/>
              <a:t>端系统：家庭</a:t>
            </a:r>
            <a:endParaRPr lang="zh-CN" altLang="en-US"/>
          </a:p>
          <a:p>
            <a:r>
              <a:rPr lang="zh-CN" altLang="en-US"/>
              <a:t>运输层协议：</a:t>
            </a:r>
            <a:r>
              <a:rPr lang="en-US" altLang="zh-CN"/>
              <a:t>Ann</a:t>
            </a:r>
            <a:r>
              <a:rPr lang="zh-CN" altLang="en-US"/>
              <a:t>与</a:t>
            </a:r>
            <a:r>
              <a:rPr lang="en-US" altLang="zh-CN"/>
              <a:t>Bill </a:t>
            </a:r>
            <a:r>
              <a:rPr lang="zh-CN" altLang="en-US"/>
              <a:t>（只工作在端系统）</a:t>
            </a:r>
            <a:endParaRPr lang="zh-CN" altLang="en-US"/>
          </a:p>
          <a:p>
            <a:r>
              <a:rPr lang="zh-CN" altLang="en-US"/>
              <a:t>网络层协议：邮政服务</a:t>
            </a:r>
            <a:endParaRPr lang="zh-CN" alt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82" name="Text Box 82"/>
          <p:cNvSpPr txBox="1">
            <a:spLocks noChangeArrowheads="1"/>
          </p:cNvSpPr>
          <p:nvPr/>
        </p:nvSpPr>
        <p:spPr bwMode="auto">
          <a:xfrm>
            <a:off x="632520" y="5036983"/>
            <a:ext cx="865070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defRPr sz="2400" b="1">
                <a:solidFill>
                  <a:srgbClr val="000099"/>
                </a:solidFill>
                <a:latin typeface="+mn-lt"/>
                <a:ea typeface="黑体" panose="02010609060101010101" pitchFamily="2" charset="-122"/>
              </a:defRPr>
            </a:lvl1pPr>
          </a:lstStyle>
          <a:p>
            <a:r>
              <a:rPr lang="zh-CN" altLang="en-US" dirty="0"/>
              <a:t>复位 </a:t>
            </a:r>
            <a:r>
              <a:rPr lang="en-US" altLang="zh-CN" dirty="0"/>
              <a:t>RST (</a:t>
            </a:r>
            <a:r>
              <a:rPr lang="en-US" altLang="zh-CN" dirty="0" err="1"/>
              <a:t>ReSeT</a:t>
            </a:r>
            <a:r>
              <a:rPr lang="en-US" altLang="zh-CN" dirty="0"/>
              <a:t>) —— </a:t>
            </a:r>
            <a:r>
              <a:rPr lang="zh-CN" altLang="en-US" dirty="0"/>
              <a:t>当 </a:t>
            </a:r>
            <a:r>
              <a:rPr lang="en-US" altLang="zh-CN" dirty="0"/>
              <a:t>RST </a:t>
            </a:r>
            <a:r>
              <a:rPr lang="en-US" altLang="zh-CN" dirty="0">
                <a:sym typeface="Symbol" panose="05050102010706020507" pitchFamily="18" charset="2"/>
              </a:rPr>
              <a:t></a:t>
            </a:r>
            <a:r>
              <a:rPr lang="en-US" altLang="zh-CN" dirty="0"/>
              <a:t> 1 </a:t>
            </a:r>
            <a:r>
              <a:rPr lang="zh-CN" altLang="en-US" dirty="0"/>
              <a:t>时，表明 </a:t>
            </a:r>
            <a:r>
              <a:rPr lang="en-US" altLang="zh-CN" dirty="0"/>
              <a:t>TCP </a:t>
            </a:r>
            <a:r>
              <a:rPr lang="zh-CN" altLang="en-US" dirty="0"/>
              <a:t>连接中出现严重差错（如由于主机崩溃或其他原因），必须释放连接，然后再重新建立运输连接。 </a:t>
            </a:r>
            <a:endParaRPr lang="zh-CN" altLang="en-US" dirty="0"/>
          </a:p>
        </p:txBody>
      </p:sp>
      <p:grpSp>
        <p:nvGrpSpPr>
          <p:cNvPr id="2" name="组合 83"/>
          <p:cNvGrpSpPr/>
          <p:nvPr/>
        </p:nvGrpSpPr>
        <p:grpSpPr>
          <a:xfrm>
            <a:off x="214869" y="78539"/>
            <a:ext cx="9852335" cy="4873626"/>
            <a:chOff x="214869" y="78539"/>
            <a:chExt cx="9852335" cy="4873626"/>
          </a:xfrm>
        </p:grpSpPr>
        <p:sp>
          <p:nvSpPr>
            <p:cNvPr id="85" name="Line 3"/>
            <p:cNvSpPr>
              <a:spLocks noChangeShapeType="1"/>
            </p:cNvSpPr>
            <p:nvPr/>
          </p:nvSpPr>
          <p:spPr bwMode="auto">
            <a:xfrm flipH="1">
              <a:off x="507233" y="815141"/>
              <a:ext cx="18917" cy="4122737"/>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86" name="Rectangle 4"/>
            <p:cNvSpPr>
              <a:spLocks noChangeArrowheads="1"/>
            </p:cNvSpPr>
            <p:nvPr/>
          </p:nvSpPr>
          <p:spPr bwMode="auto">
            <a:xfrm>
              <a:off x="277167" y="2060848"/>
              <a:ext cx="515142" cy="171675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eaLnBrk="0" hangingPunct="0">
                <a:lnSpc>
                  <a:spcPct val="90000"/>
                </a:lnSpc>
              </a:pPr>
              <a:r>
                <a:rPr kumimoji="1" lang="en-US" altLang="zh-CN" sz="2400" b="1" dirty="0" smtClean="0">
                  <a:solidFill>
                    <a:srgbClr val="000099"/>
                  </a:solidFill>
                  <a:latin typeface="+mn-lt"/>
                  <a:ea typeface="黑体" panose="02010609060101010101" pitchFamily="2" charset="-122"/>
                </a:rPr>
                <a:t>TCP</a:t>
              </a:r>
              <a:r>
                <a:rPr kumimoji="1" lang="zh-CN" altLang="en-US" sz="2400" b="1" dirty="0" smtClean="0">
                  <a:solidFill>
                    <a:srgbClr val="000099"/>
                  </a:solidFill>
                  <a:latin typeface="+mn-lt"/>
                  <a:ea typeface="黑体" panose="02010609060101010101" pitchFamily="2" charset="-122"/>
                </a:rPr>
                <a:t>首部</a:t>
              </a:r>
              <a:endParaRPr kumimoji="1" lang="zh-CN" altLang="en-US" sz="2400" b="1" dirty="0">
                <a:solidFill>
                  <a:srgbClr val="000099"/>
                </a:solidFill>
                <a:latin typeface="+mn-lt"/>
                <a:ea typeface="黑体" panose="02010609060101010101" pitchFamily="2" charset="-122"/>
              </a:endParaRPr>
            </a:p>
          </p:txBody>
        </p:sp>
        <p:sp>
          <p:nvSpPr>
            <p:cNvPr id="87" name="Line 5"/>
            <p:cNvSpPr>
              <a:spLocks noChangeShapeType="1"/>
            </p:cNvSpPr>
            <p:nvPr/>
          </p:nvSpPr>
          <p:spPr bwMode="auto">
            <a:xfrm>
              <a:off x="9494513" y="805616"/>
              <a:ext cx="0" cy="3463925"/>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88" name="Rectangle 6"/>
            <p:cNvSpPr>
              <a:spLocks noChangeArrowheads="1"/>
            </p:cNvSpPr>
            <p:nvPr/>
          </p:nvSpPr>
          <p:spPr bwMode="auto">
            <a:xfrm>
              <a:off x="9129464" y="1883527"/>
              <a:ext cx="695704" cy="119776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anose="02010609060101010101" pitchFamily="2" charset="-122"/>
                </a:rPr>
                <a:t>20</a:t>
              </a:r>
              <a:endParaRPr kumimoji="1" lang="en-US" altLang="zh-CN" sz="2000" b="1" dirty="0">
                <a:solidFill>
                  <a:srgbClr val="000099"/>
                </a:solidFill>
                <a:latin typeface="+mn-lt"/>
                <a:ea typeface="黑体" panose="02010609060101010101" pitchFamily="2" charset="-122"/>
              </a:endParaRPr>
            </a:p>
            <a:p>
              <a:pPr algn="ctr" defTabSz="762000" eaLnBrk="0" hangingPunct="0">
                <a:lnSpc>
                  <a:spcPct val="90000"/>
                </a:lnSpc>
              </a:pPr>
              <a:r>
                <a:rPr kumimoji="1" lang="zh-CN" altLang="en-US" sz="2000" b="1" dirty="0">
                  <a:solidFill>
                    <a:srgbClr val="000099"/>
                  </a:solidFill>
                  <a:latin typeface="+mn-lt"/>
                  <a:ea typeface="黑体" panose="02010609060101010101" pitchFamily="2" charset="-122"/>
                </a:rPr>
                <a:t>字节</a:t>
              </a:r>
              <a:endParaRPr kumimoji="1" lang="zh-CN" altLang="en-US" sz="2000" b="1" dirty="0">
                <a:solidFill>
                  <a:srgbClr val="000099"/>
                </a:solidFill>
                <a:latin typeface="+mn-lt"/>
                <a:ea typeface="黑体" panose="02010609060101010101" pitchFamily="2" charset="-122"/>
              </a:endParaRPr>
            </a:p>
            <a:p>
              <a:pPr algn="ctr" defTabSz="762000" eaLnBrk="0" hangingPunct="0">
                <a:lnSpc>
                  <a:spcPct val="90000"/>
                </a:lnSpc>
              </a:pPr>
              <a:r>
                <a:rPr kumimoji="1" lang="zh-CN" altLang="en-US" sz="2000" b="1" dirty="0">
                  <a:solidFill>
                    <a:srgbClr val="000099"/>
                  </a:solidFill>
                  <a:latin typeface="+mn-lt"/>
                  <a:ea typeface="黑体" panose="02010609060101010101" pitchFamily="2" charset="-122"/>
                </a:rPr>
                <a:t>固定</a:t>
              </a:r>
              <a:endParaRPr kumimoji="1" lang="zh-CN" altLang="en-US" sz="2000" b="1" dirty="0">
                <a:solidFill>
                  <a:srgbClr val="000099"/>
                </a:solidFill>
                <a:latin typeface="+mn-lt"/>
                <a:ea typeface="黑体" panose="02010609060101010101" pitchFamily="2" charset="-122"/>
              </a:endParaRPr>
            </a:p>
            <a:p>
              <a:pPr algn="ctr" defTabSz="762000" eaLnBrk="0" hangingPunct="0">
                <a:lnSpc>
                  <a:spcPct val="90000"/>
                </a:lnSpc>
              </a:pPr>
              <a:r>
                <a:rPr kumimoji="1" lang="zh-CN" altLang="en-US" sz="2000" b="1" dirty="0">
                  <a:solidFill>
                    <a:srgbClr val="000099"/>
                  </a:solidFill>
                  <a:latin typeface="+mn-lt"/>
                  <a:ea typeface="黑体" panose="02010609060101010101" pitchFamily="2" charset="-122"/>
                </a:rPr>
                <a:t>首部</a:t>
              </a:r>
              <a:endParaRPr kumimoji="1" lang="zh-CN" altLang="en-US" sz="2000" b="1" dirty="0">
                <a:solidFill>
                  <a:srgbClr val="000099"/>
                </a:solidFill>
                <a:latin typeface="+mn-lt"/>
                <a:ea typeface="黑体" panose="02010609060101010101" pitchFamily="2" charset="-122"/>
              </a:endParaRPr>
            </a:p>
          </p:txBody>
        </p:sp>
        <p:sp>
          <p:nvSpPr>
            <p:cNvPr id="89" name="Rectangle 7"/>
            <p:cNvSpPr>
              <a:spLocks noChangeArrowheads="1"/>
            </p:cNvSpPr>
            <p:nvPr/>
          </p:nvSpPr>
          <p:spPr bwMode="auto">
            <a:xfrm>
              <a:off x="795668" y="811965"/>
              <a:ext cx="8327231" cy="4133850"/>
            </a:xfrm>
            <a:prstGeom prst="rect">
              <a:avLst/>
            </a:prstGeom>
            <a:solidFill>
              <a:srgbClr val="FFFFCC"/>
            </a:soli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0" name="Line 10"/>
            <p:cNvSpPr>
              <a:spLocks noChangeShapeType="1"/>
            </p:cNvSpPr>
            <p:nvPr/>
          </p:nvSpPr>
          <p:spPr bwMode="auto">
            <a:xfrm>
              <a:off x="787069" y="1515227"/>
              <a:ext cx="834099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1" name="Line 11"/>
            <p:cNvSpPr>
              <a:spLocks noChangeShapeType="1"/>
            </p:cNvSpPr>
            <p:nvPr/>
          </p:nvSpPr>
          <p:spPr bwMode="auto">
            <a:xfrm>
              <a:off x="802546" y="2210552"/>
              <a:ext cx="8325512"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2" name="Line 12"/>
            <p:cNvSpPr>
              <a:spLocks noChangeShapeType="1"/>
            </p:cNvSpPr>
            <p:nvPr/>
          </p:nvSpPr>
          <p:spPr bwMode="auto">
            <a:xfrm>
              <a:off x="787069" y="2904290"/>
              <a:ext cx="834099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3" name="Line 13"/>
            <p:cNvSpPr>
              <a:spLocks noChangeShapeType="1"/>
            </p:cNvSpPr>
            <p:nvPr/>
          </p:nvSpPr>
          <p:spPr bwMode="auto">
            <a:xfrm>
              <a:off x="787069" y="3596440"/>
              <a:ext cx="834099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4" name="Line 14"/>
            <p:cNvSpPr>
              <a:spLocks noChangeShapeType="1"/>
            </p:cNvSpPr>
            <p:nvPr/>
          </p:nvSpPr>
          <p:spPr bwMode="auto">
            <a:xfrm>
              <a:off x="802546" y="4291765"/>
              <a:ext cx="8325512"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5" name="Line 15"/>
            <p:cNvSpPr>
              <a:spLocks noChangeShapeType="1"/>
            </p:cNvSpPr>
            <p:nvPr/>
          </p:nvSpPr>
          <p:spPr bwMode="auto">
            <a:xfrm>
              <a:off x="4961003" y="819903"/>
              <a:ext cx="0" cy="70961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6" name="Rectangle 16"/>
            <p:cNvSpPr>
              <a:spLocks noChangeArrowheads="1"/>
            </p:cNvSpPr>
            <p:nvPr/>
          </p:nvSpPr>
          <p:spPr bwMode="auto">
            <a:xfrm>
              <a:off x="6261166" y="946902"/>
              <a:ext cx="163827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目  的  端  口</a:t>
              </a:r>
              <a:endParaRPr kumimoji="1" lang="zh-CN" altLang="en-US" sz="2000" b="1">
                <a:solidFill>
                  <a:srgbClr val="000099"/>
                </a:solidFill>
                <a:latin typeface="+mn-lt"/>
                <a:ea typeface="黑体" panose="02010609060101010101" pitchFamily="2" charset="-122"/>
              </a:endParaRPr>
            </a:p>
          </p:txBody>
        </p:sp>
        <p:sp>
          <p:nvSpPr>
            <p:cNvPr id="97" name="Rectangle 17"/>
            <p:cNvSpPr>
              <a:spLocks noChangeArrowheads="1"/>
            </p:cNvSpPr>
            <p:nvPr/>
          </p:nvSpPr>
          <p:spPr bwMode="auto">
            <a:xfrm>
              <a:off x="962488" y="2869365"/>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数据</a:t>
              </a:r>
              <a:endParaRPr kumimoji="1" lang="zh-CN" altLang="en-US" sz="2000" b="1">
                <a:solidFill>
                  <a:srgbClr val="000099"/>
                </a:solidFill>
                <a:latin typeface="+mn-lt"/>
                <a:ea typeface="黑体" panose="02010609060101010101" pitchFamily="2" charset="-122"/>
              </a:endParaRPr>
            </a:p>
            <a:p>
              <a:pPr defTabSz="762000" eaLnBrk="0" hangingPunct="0"/>
              <a:r>
                <a:rPr kumimoji="1" lang="zh-CN" altLang="en-US" sz="2000" b="1">
                  <a:solidFill>
                    <a:srgbClr val="000099"/>
                  </a:solidFill>
                  <a:latin typeface="+mn-lt"/>
                  <a:ea typeface="黑体" panose="02010609060101010101" pitchFamily="2" charset="-122"/>
                </a:rPr>
                <a:t>偏移</a:t>
              </a:r>
              <a:endParaRPr kumimoji="1" lang="zh-CN" altLang="en-US" sz="2000" b="1">
                <a:solidFill>
                  <a:srgbClr val="000099"/>
                </a:solidFill>
                <a:latin typeface="+mn-lt"/>
                <a:ea typeface="黑体" panose="02010609060101010101" pitchFamily="2" charset="-122"/>
              </a:endParaRPr>
            </a:p>
          </p:txBody>
        </p:sp>
        <p:sp>
          <p:nvSpPr>
            <p:cNvPr id="98" name="Rectangle 18"/>
            <p:cNvSpPr>
              <a:spLocks noChangeArrowheads="1"/>
            </p:cNvSpPr>
            <p:nvPr/>
          </p:nvSpPr>
          <p:spPr bwMode="auto">
            <a:xfrm>
              <a:off x="2131946" y="3734552"/>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检   验   和</a:t>
              </a:r>
              <a:endParaRPr kumimoji="1" lang="zh-CN" altLang="en-US" sz="2000" b="1">
                <a:solidFill>
                  <a:srgbClr val="000099"/>
                </a:solidFill>
                <a:latin typeface="+mn-lt"/>
                <a:ea typeface="黑体" panose="02010609060101010101" pitchFamily="2" charset="-122"/>
              </a:endParaRPr>
            </a:p>
          </p:txBody>
        </p:sp>
        <p:sp>
          <p:nvSpPr>
            <p:cNvPr id="99" name="Rectangle 19"/>
            <p:cNvSpPr>
              <a:spLocks noChangeArrowheads="1"/>
            </p:cNvSpPr>
            <p:nvPr/>
          </p:nvSpPr>
          <p:spPr bwMode="auto">
            <a:xfrm>
              <a:off x="2350359" y="4375902"/>
              <a:ext cx="34653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选    项    （长  度  可  变）</a:t>
              </a:r>
              <a:endParaRPr kumimoji="1" lang="zh-CN" altLang="en-US" sz="2000" b="1">
                <a:solidFill>
                  <a:srgbClr val="000099"/>
                </a:solidFill>
                <a:latin typeface="+mn-lt"/>
                <a:ea typeface="黑体" panose="02010609060101010101" pitchFamily="2" charset="-122"/>
              </a:endParaRPr>
            </a:p>
          </p:txBody>
        </p:sp>
        <p:sp>
          <p:nvSpPr>
            <p:cNvPr id="100" name="Rectangle 20"/>
            <p:cNvSpPr>
              <a:spLocks noChangeArrowheads="1"/>
            </p:cNvSpPr>
            <p:nvPr/>
          </p:nvSpPr>
          <p:spPr bwMode="auto">
            <a:xfrm>
              <a:off x="2255771" y="946902"/>
              <a:ext cx="1239123"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源  端  口</a:t>
              </a:r>
              <a:endParaRPr kumimoji="1" lang="zh-CN" altLang="en-US" sz="2000" b="1">
                <a:solidFill>
                  <a:srgbClr val="000099"/>
                </a:solidFill>
                <a:latin typeface="+mn-lt"/>
                <a:ea typeface="黑体" panose="02010609060101010101" pitchFamily="2" charset="-122"/>
              </a:endParaRPr>
            </a:p>
          </p:txBody>
        </p:sp>
        <p:sp>
          <p:nvSpPr>
            <p:cNvPr id="101" name="Rectangle 21"/>
            <p:cNvSpPr>
              <a:spLocks noChangeArrowheads="1"/>
            </p:cNvSpPr>
            <p:nvPr/>
          </p:nvSpPr>
          <p:spPr bwMode="auto">
            <a:xfrm>
              <a:off x="4479461" y="1634290"/>
              <a:ext cx="1496219"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序   号</a:t>
              </a:r>
              <a:endParaRPr kumimoji="1" lang="zh-CN" altLang="en-US" sz="2000" b="1">
                <a:solidFill>
                  <a:srgbClr val="000099"/>
                </a:solidFill>
                <a:latin typeface="+mn-lt"/>
                <a:ea typeface="黑体" panose="02010609060101010101" pitchFamily="2" charset="-122"/>
              </a:endParaRPr>
            </a:p>
          </p:txBody>
        </p:sp>
        <p:sp>
          <p:nvSpPr>
            <p:cNvPr id="102" name="Line 22"/>
            <p:cNvSpPr>
              <a:spLocks noChangeShapeType="1"/>
            </p:cNvSpPr>
            <p:nvPr/>
          </p:nvSpPr>
          <p:spPr bwMode="auto">
            <a:xfrm>
              <a:off x="4967882" y="2913815"/>
              <a:ext cx="0" cy="13700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3" name="Rectangle 23"/>
            <p:cNvSpPr>
              <a:spLocks noChangeArrowheads="1"/>
            </p:cNvSpPr>
            <p:nvPr/>
          </p:nvSpPr>
          <p:spPr bwMode="auto">
            <a:xfrm>
              <a:off x="6087467" y="3734552"/>
              <a:ext cx="1849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紧   急   指   针</a:t>
              </a:r>
              <a:endParaRPr kumimoji="1" lang="zh-CN" altLang="en-US" sz="2000" b="1">
                <a:solidFill>
                  <a:srgbClr val="000099"/>
                </a:solidFill>
                <a:latin typeface="+mn-lt"/>
                <a:ea typeface="黑体" panose="02010609060101010101" pitchFamily="2" charset="-122"/>
              </a:endParaRPr>
            </a:p>
          </p:txBody>
        </p:sp>
        <p:sp>
          <p:nvSpPr>
            <p:cNvPr id="104" name="Rectangle 24"/>
            <p:cNvSpPr>
              <a:spLocks noChangeArrowheads="1"/>
            </p:cNvSpPr>
            <p:nvPr/>
          </p:nvSpPr>
          <p:spPr bwMode="auto">
            <a:xfrm>
              <a:off x="6574168" y="3015415"/>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窗   口</a:t>
              </a:r>
              <a:endParaRPr kumimoji="1" lang="zh-CN" altLang="en-US" sz="2000" b="1">
                <a:solidFill>
                  <a:srgbClr val="000099"/>
                </a:solidFill>
                <a:latin typeface="+mn-lt"/>
                <a:ea typeface="黑体" panose="02010609060101010101" pitchFamily="2" charset="-122"/>
              </a:endParaRPr>
            </a:p>
          </p:txBody>
        </p:sp>
        <p:sp>
          <p:nvSpPr>
            <p:cNvPr id="105" name="Rectangle 25"/>
            <p:cNvSpPr>
              <a:spLocks noChangeArrowheads="1"/>
            </p:cNvSpPr>
            <p:nvPr/>
          </p:nvSpPr>
          <p:spPr bwMode="auto">
            <a:xfrm>
              <a:off x="4214613" y="2358190"/>
              <a:ext cx="199495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确    认    号</a:t>
              </a:r>
              <a:endParaRPr kumimoji="1" lang="zh-CN" altLang="en-US" sz="2000" b="1">
                <a:solidFill>
                  <a:srgbClr val="000099"/>
                </a:solidFill>
                <a:latin typeface="+mn-lt"/>
                <a:ea typeface="黑体" panose="02010609060101010101" pitchFamily="2" charset="-122"/>
              </a:endParaRPr>
            </a:p>
          </p:txBody>
        </p:sp>
        <p:sp>
          <p:nvSpPr>
            <p:cNvPr id="106" name="Line 26"/>
            <p:cNvSpPr>
              <a:spLocks noChangeShapeType="1"/>
            </p:cNvSpPr>
            <p:nvPr/>
          </p:nvSpPr>
          <p:spPr bwMode="auto">
            <a:xfrm>
              <a:off x="1832702" y="2913815"/>
              <a:ext cx="0" cy="6921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7" name="Line 27"/>
            <p:cNvSpPr>
              <a:spLocks noChangeShapeType="1"/>
            </p:cNvSpPr>
            <p:nvPr/>
          </p:nvSpPr>
          <p:spPr bwMode="auto">
            <a:xfrm>
              <a:off x="3920529" y="2905878"/>
              <a:ext cx="0" cy="68421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8" name="Line 28"/>
            <p:cNvSpPr>
              <a:spLocks noChangeShapeType="1"/>
            </p:cNvSpPr>
            <p:nvPr/>
          </p:nvSpPr>
          <p:spPr bwMode="auto">
            <a:xfrm>
              <a:off x="3385673" y="2913815"/>
              <a:ext cx="0" cy="6921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9" name="Line 29"/>
            <p:cNvSpPr>
              <a:spLocks noChangeShapeType="1"/>
            </p:cNvSpPr>
            <p:nvPr/>
          </p:nvSpPr>
          <p:spPr bwMode="auto">
            <a:xfrm>
              <a:off x="3650521" y="2913816"/>
              <a:ext cx="0" cy="6810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0" name="Line 30"/>
            <p:cNvSpPr>
              <a:spLocks noChangeShapeType="1"/>
            </p:cNvSpPr>
            <p:nvPr/>
          </p:nvSpPr>
          <p:spPr bwMode="auto">
            <a:xfrm>
              <a:off x="4441626" y="2913816"/>
              <a:ext cx="0" cy="6810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1" name="Line 31"/>
            <p:cNvSpPr>
              <a:spLocks noChangeShapeType="1"/>
            </p:cNvSpPr>
            <p:nvPr/>
          </p:nvSpPr>
          <p:spPr bwMode="auto">
            <a:xfrm>
              <a:off x="4180217" y="2913816"/>
              <a:ext cx="0" cy="6810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2" name="Line 32"/>
            <p:cNvSpPr>
              <a:spLocks noChangeShapeType="1"/>
            </p:cNvSpPr>
            <p:nvPr/>
          </p:nvSpPr>
          <p:spPr bwMode="auto">
            <a:xfrm>
              <a:off x="4706473" y="2913816"/>
              <a:ext cx="0" cy="6810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3" name="Rectangle 33"/>
            <p:cNvSpPr>
              <a:spLocks noChangeArrowheads="1"/>
            </p:cNvSpPr>
            <p:nvPr/>
          </p:nvSpPr>
          <p:spPr bwMode="auto">
            <a:xfrm>
              <a:off x="2157743" y="3029702"/>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保   留</a:t>
              </a:r>
              <a:endParaRPr kumimoji="1" lang="zh-CN" altLang="en-US" sz="2000" b="1">
                <a:solidFill>
                  <a:srgbClr val="000099"/>
                </a:solidFill>
                <a:latin typeface="+mn-lt"/>
                <a:ea typeface="黑体" panose="02010609060101010101" pitchFamily="2" charset="-122"/>
              </a:endParaRPr>
            </a:p>
          </p:txBody>
        </p:sp>
        <p:sp>
          <p:nvSpPr>
            <p:cNvPr id="114" name="Rectangle 34"/>
            <p:cNvSpPr>
              <a:spLocks noChangeArrowheads="1"/>
            </p:cNvSpPr>
            <p:nvPr/>
          </p:nvSpPr>
          <p:spPr bwMode="auto">
            <a:xfrm>
              <a:off x="4689265" y="2932865"/>
              <a:ext cx="330221"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600" b="1">
                  <a:solidFill>
                    <a:srgbClr val="000099"/>
                  </a:solidFill>
                  <a:latin typeface="+mn-lt"/>
                  <a:ea typeface="黑体" panose="02010609060101010101" pitchFamily="2" charset="-122"/>
                </a:rPr>
                <a:t>F</a:t>
              </a:r>
              <a:endParaRPr kumimoji="1" lang="en-US" altLang="zh-CN" sz="1600" b="1">
                <a:solidFill>
                  <a:srgbClr val="000099"/>
                </a:solidFill>
                <a:latin typeface="+mn-lt"/>
                <a:ea typeface="黑体" panose="02010609060101010101" pitchFamily="2" charset="-122"/>
              </a:endParaRPr>
            </a:p>
            <a:p>
              <a:pPr algn="ctr" defTabSz="762000" eaLnBrk="0" hangingPunct="0">
                <a:lnSpc>
                  <a:spcPct val="75000"/>
                </a:lnSpc>
              </a:pPr>
              <a:r>
                <a:rPr kumimoji="1" lang="en-US" altLang="zh-CN" sz="1600" b="1">
                  <a:solidFill>
                    <a:srgbClr val="000099"/>
                  </a:solidFill>
                  <a:latin typeface="+mn-lt"/>
                  <a:ea typeface="黑体" panose="02010609060101010101" pitchFamily="2" charset="-122"/>
                </a:rPr>
                <a:t>I</a:t>
              </a:r>
              <a:endParaRPr kumimoji="1" lang="en-US" altLang="zh-CN" sz="1600" b="1">
                <a:solidFill>
                  <a:srgbClr val="000099"/>
                </a:solidFill>
                <a:latin typeface="+mn-lt"/>
                <a:ea typeface="黑体" panose="02010609060101010101" pitchFamily="2" charset="-122"/>
              </a:endParaRPr>
            </a:p>
            <a:p>
              <a:pPr algn="ctr" defTabSz="762000" eaLnBrk="0" hangingPunct="0">
                <a:lnSpc>
                  <a:spcPct val="75000"/>
                </a:lnSpc>
              </a:pPr>
              <a:r>
                <a:rPr kumimoji="1" lang="en-US" altLang="zh-CN" sz="1600" b="1">
                  <a:solidFill>
                    <a:srgbClr val="000099"/>
                  </a:solidFill>
                  <a:latin typeface="+mn-lt"/>
                  <a:ea typeface="黑体" panose="02010609060101010101" pitchFamily="2" charset="-122"/>
                </a:rPr>
                <a:t>N</a:t>
              </a:r>
              <a:endParaRPr kumimoji="1" lang="en-US" altLang="zh-CN" sz="1600" b="1">
                <a:solidFill>
                  <a:srgbClr val="000099"/>
                </a:solidFill>
                <a:latin typeface="+mn-lt"/>
                <a:ea typeface="黑体" panose="02010609060101010101" pitchFamily="2" charset="-122"/>
              </a:endParaRPr>
            </a:p>
          </p:txBody>
        </p:sp>
        <p:sp>
          <p:nvSpPr>
            <p:cNvPr id="115" name="Line 37"/>
            <p:cNvSpPr>
              <a:spLocks noChangeShapeType="1"/>
            </p:cNvSpPr>
            <p:nvPr/>
          </p:nvSpPr>
          <p:spPr bwMode="auto">
            <a:xfrm>
              <a:off x="792228" y="654802"/>
              <a:ext cx="8315193"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6" name="Line 38"/>
            <p:cNvSpPr>
              <a:spLocks noChangeShapeType="1"/>
            </p:cNvSpPr>
            <p:nvPr/>
          </p:nvSpPr>
          <p:spPr bwMode="auto">
            <a:xfrm>
              <a:off x="792228" y="456365"/>
              <a:ext cx="0" cy="1984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7" name="Line 39"/>
            <p:cNvSpPr>
              <a:spLocks noChangeShapeType="1"/>
            </p:cNvSpPr>
            <p:nvPr/>
          </p:nvSpPr>
          <p:spPr bwMode="auto">
            <a:xfrm>
              <a:off x="1051917"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8" name="Line 40"/>
            <p:cNvSpPr>
              <a:spLocks noChangeShapeType="1"/>
            </p:cNvSpPr>
            <p:nvPr/>
          </p:nvSpPr>
          <p:spPr bwMode="auto">
            <a:xfrm>
              <a:off x="1311605"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9" name="Line 41"/>
            <p:cNvSpPr>
              <a:spLocks noChangeShapeType="1"/>
            </p:cNvSpPr>
            <p:nvPr/>
          </p:nvSpPr>
          <p:spPr bwMode="auto">
            <a:xfrm>
              <a:off x="1571294"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0" name="Line 42"/>
            <p:cNvSpPr>
              <a:spLocks noChangeShapeType="1"/>
            </p:cNvSpPr>
            <p:nvPr/>
          </p:nvSpPr>
          <p:spPr bwMode="auto">
            <a:xfrm>
              <a:off x="1832702"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1" name="Line 43"/>
            <p:cNvSpPr>
              <a:spLocks noChangeShapeType="1"/>
            </p:cNvSpPr>
            <p:nvPr/>
          </p:nvSpPr>
          <p:spPr bwMode="auto">
            <a:xfrm>
              <a:off x="2092390"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2" name="Line 44"/>
            <p:cNvSpPr>
              <a:spLocks noChangeShapeType="1"/>
            </p:cNvSpPr>
            <p:nvPr/>
          </p:nvSpPr>
          <p:spPr bwMode="auto">
            <a:xfrm>
              <a:off x="2350359"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3" name="Line 45"/>
            <p:cNvSpPr>
              <a:spLocks noChangeShapeType="1"/>
            </p:cNvSpPr>
            <p:nvPr/>
          </p:nvSpPr>
          <p:spPr bwMode="auto">
            <a:xfrm>
              <a:off x="2610048"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4" name="Line 46"/>
            <p:cNvSpPr>
              <a:spLocks noChangeShapeType="1"/>
            </p:cNvSpPr>
            <p:nvPr/>
          </p:nvSpPr>
          <p:spPr bwMode="auto">
            <a:xfrm>
              <a:off x="2871456" y="456365"/>
              <a:ext cx="0" cy="1984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5" name="Line 47"/>
            <p:cNvSpPr>
              <a:spLocks noChangeShapeType="1"/>
            </p:cNvSpPr>
            <p:nvPr/>
          </p:nvSpPr>
          <p:spPr bwMode="auto">
            <a:xfrm>
              <a:off x="3131144"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6" name="Line 48"/>
            <p:cNvSpPr>
              <a:spLocks noChangeShapeType="1"/>
            </p:cNvSpPr>
            <p:nvPr/>
          </p:nvSpPr>
          <p:spPr bwMode="auto">
            <a:xfrm>
              <a:off x="3390833"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7" name="Line 49"/>
            <p:cNvSpPr>
              <a:spLocks noChangeShapeType="1"/>
            </p:cNvSpPr>
            <p:nvPr/>
          </p:nvSpPr>
          <p:spPr bwMode="auto">
            <a:xfrm>
              <a:off x="3650521"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8" name="Line 50"/>
            <p:cNvSpPr>
              <a:spLocks noChangeShapeType="1"/>
            </p:cNvSpPr>
            <p:nvPr/>
          </p:nvSpPr>
          <p:spPr bwMode="auto">
            <a:xfrm>
              <a:off x="3911930"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9" name="Line 51"/>
            <p:cNvSpPr>
              <a:spLocks noChangeShapeType="1"/>
            </p:cNvSpPr>
            <p:nvPr/>
          </p:nvSpPr>
          <p:spPr bwMode="auto">
            <a:xfrm>
              <a:off x="4171619"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0" name="Line 52"/>
            <p:cNvSpPr>
              <a:spLocks noChangeShapeType="1"/>
            </p:cNvSpPr>
            <p:nvPr/>
          </p:nvSpPr>
          <p:spPr bwMode="auto">
            <a:xfrm>
              <a:off x="4429588"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1" name="Line 53"/>
            <p:cNvSpPr>
              <a:spLocks noChangeShapeType="1"/>
            </p:cNvSpPr>
            <p:nvPr/>
          </p:nvSpPr>
          <p:spPr bwMode="auto">
            <a:xfrm>
              <a:off x="4689276"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2" name="Line 54"/>
            <p:cNvSpPr>
              <a:spLocks noChangeShapeType="1"/>
            </p:cNvSpPr>
            <p:nvPr/>
          </p:nvSpPr>
          <p:spPr bwMode="auto">
            <a:xfrm>
              <a:off x="4948965" y="456365"/>
              <a:ext cx="0" cy="1984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3" name="Line 55"/>
            <p:cNvSpPr>
              <a:spLocks noChangeShapeType="1"/>
            </p:cNvSpPr>
            <p:nvPr/>
          </p:nvSpPr>
          <p:spPr bwMode="auto">
            <a:xfrm>
              <a:off x="5210373"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4" name="Line 56"/>
            <p:cNvSpPr>
              <a:spLocks noChangeShapeType="1"/>
            </p:cNvSpPr>
            <p:nvPr/>
          </p:nvSpPr>
          <p:spPr bwMode="auto">
            <a:xfrm>
              <a:off x="5470061"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5" name="Line 57"/>
            <p:cNvSpPr>
              <a:spLocks noChangeShapeType="1"/>
            </p:cNvSpPr>
            <p:nvPr/>
          </p:nvSpPr>
          <p:spPr bwMode="auto">
            <a:xfrm>
              <a:off x="5729750"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6" name="Line 58"/>
            <p:cNvSpPr>
              <a:spLocks noChangeShapeType="1"/>
            </p:cNvSpPr>
            <p:nvPr/>
          </p:nvSpPr>
          <p:spPr bwMode="auto">
            <a:xfrm>
              <a:off x="5989438"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7" name="Line 59"/>
            <p:cNvSpPr>
              <a:spLocks noChangeShapeType="1"/>
            </p:cNvSpPr>
            <p:nvPr/>
          </p:nvSpPr>
          <p:spPr bwMode="auto">
            <a:xfrm>
              <a:off x="6250846"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 name="Line 60"/>
            <p:cNvSpPr>
              <a:spLocks noChangeShapeType="1"/>
            </p:cNvSpPr>
            <p:nvPr/>
          </p:nvSpPr>
          <p:spPr bwMode="auto">
            <a:xfrm>
              <a:off x="6508815"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9" name="Line 61"/>
            <p:cNvSpPr>
              <a:spLocks noChangeShapeType="1"/>
            </p:cNvSpPr>
            <p:nvPr/>
          </p:nvSpPr>
          <p:spPr bwMode="auto">
            <a:xfrm>
              <a:off x="6768504"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0" name="Line 62"/>
            <p:cNvSpPr>
              <a:spLocks noChangeShapeType="1"/>
            </p:cNvSpPr>
            <p:nvPr/>
          </p:nvSpPr>
          <p:spPr bwMode="auto">
            <a:xfrm>
              <a:off x="7028192" y="456365"/>
              <a:ext cx="0" cy="1984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1" name="Line 63"/>
            <p:cNvSpPr>
              <a:spLocks noChangeShapeType="1"/>
            </p:cNvSpPr>
            <p:nvPr/>
          </p:nvSpPr>
          <p:spPr bwMode="auto">
            <a:xfrm>
              <a:off x="7287881"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2" name="Line 64"/>
            <p:cNvSpPr>
              <a:spLocks noChangeShapeType="1"/>
            </p:cNvSpPr>
            <p:nvPr/>
          </p:nvSpPr>
          <p:spPr bwMode="auto">
            <a:xfrm>
              <a:off x="7549290"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3" name="Line 65"/>
            <p:cNvSpPr>
              <a:spLocks noChangeShapeType="1"/>
            </p:cNvSpPr>
            <p:nvPr/>
          </p:nvSpPr>
          <p:spPr bwMode="auto">
            <a:xfrm>
              <a:off x="7808978"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4" name="Line 66"/>
            <p:cNvSpPr>
              <a:spLocks noChangeShapeType="1"/>
            </p:cNvSpPr>
            <p:nvPr/>
          </p:nvSpPr>
          <p:spPr bwMode="auto">
            <a:xfrm>
              <a:off x="8068667"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5" name="Line 67"/>
            <p:cNvSpPr>
              <a:spLocks noChangeShapeType="1"/>
            </p:cNvSpPr>
            <p:nvPr/>
          </p:nvSpPr>
          <p:spPr bwMode="auto">
            <a:xfrm>
              <a:off x="8328355"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6" name="Line 68"/>
            <p:cNvSpPr>
              <a:spLocks noChangeShapeType="1"/>
            </p:cNvSpPr>
            <p:nvPr/>
          </p:nvSpPr>
          <p:spPr bwMode="auto">
            <a:xfrm>
              <a:off x="8588044"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7" name="Line 69"/>
            <p:cNvSpPr>
              <a:spLocks noChangeShapeType="1"/>
            </p:cNvSpPr>
            <p:nvPr/>
          </p:nvSpPr>
          <p:spPr bwMode="auto">
            <a:xfrm>
              <a:off x="8847732"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8" name="Line 70"/>
            <p:cNvSpPr>
              <a:spLocks noChangeShapeType="1"/>
            </p:cNvSpPr>
            <p:nvPr/>
          </p:nvSpPr>
          <p:spPr bwMode="auto">
            <a:xfrm>
              <a:off x="9107421" y="456365"/>
              <a:ext cx="0" cy="1984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9" name="Rectangle 71"/>
            <p:cNvSpPr>
              <a:spLocks noChangeArrowheads="1"/>
            </p:cNvSpPr>
            <p:nvPr/>
          </p:nvSpPr>
          <p:spPr bwMode="auto">
            <a:xfrm>
              <a:off x="964207"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0" name="Rectangle 72"/>
            <p:cNvSpPr>
              <a:spLocks noChangeArrowheads="1"/>
            </p:cNvSpPr>
            <p:nvPr/>
          </p:nvSpPr>
          <p:spPr bwMode="auto">
            <a:xfrm>
              <a:off x="3043435"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1" name="Rectangle 73"/>
            <p:cNvSpPr>
              <a:spLocks noChangeArrowheads="1"/>
            </p:cNvSpPr>
            <p:nvPr/>
          </p:nvSpPr>
          <p:spPr bwMode="auto">
            <a:xfrm>
              <a:off x="5122663"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2" name="Rectangle 74"/>
            <p:cNvSpPr>
              <a:spLocks noChangeArrowheads="1"/>
            </p:cNvSpPr>
            <p:nvPr/>
          </p:nvSpPr>
          <p:spPr bwMode="auto">
            <a:xfrm>
              <a:off x="7201892"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3" name="Rectangle 75"/>
            <p:cNvSpPr>
              <a:spLocks noChangeArrowheads="1"/>
            </p:cNvSpPr>
            <p:nvPr/>
          </p:nvSpPr>
          <p:spPr bwMode="auto">
            <a:xfrm>
              <a:off x="4429588"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anose="02010609060101010101" pitchFamily="2" charset="-122"/>
                </a:rPr>
                <a:t>S</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Y</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N</a:t>
              </a:r>
              <a:endParaRPr kumimoji="1" lang="en-US" altLang="zh-CN" sz="1600" b="1">
                <a:solidFill>
                  <a:srgbClr val="000099"/>
                </a:solidFill>
                <a:latin typeface="+mn-lt"/>
                <a:ea typeface="黑体" panose="02010609060101010101" pitchFamily="2" charset="-122"/>
              </a:endParaRPr>
            </a:p>
          </p:txBody>
        </p:sp>
        <p:sp>
          <p:nvSpPr>
            <p:cNvPr id="154" name="Rectangle 76"/>
            <p:cNvSpPr>
              <a:spLocks noChangeArrowheads="1"/>
            </p:cNvSpPr>
            <p:nvPr/>
          </p:nvSpPr>
          <p:spPr bwMode="auto">
            <a:xfrm>
              <a:off x="4171619"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anose="02010609060101010101" pitchFamily="2" charset="-122"/>
                </a:rPr>
                <a:t>R</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S</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T</a:t>
              </a:r>
              <a:endParaRPr kumimoji="1" lang="en-US" altLang="zh-CN" sz="1600" b="1">
                <a:solidFill>
                  <a:srgbClr val="000099"/>
                </a:solidFill>
                <a:latin typeface="+mn-lt"/>
                <a:ea typeface="黑体" panose="02010609060101010101" pitchFamily="2" charset="-122"/>
              </a:endParaRPr>
            </a:p>
          </p:txBody>
        </p:sp>
        <p:sp>
          <p:nvSpPr>
            <p:cNvPr id="155" name="Rectangle 77"/>
            <p:cNvSpPr>
              <a:spLocks noChangeArrowheads="1"/>
            </p:cNvSpPr>
            <p:nvPr/>
          </p:nvSpPr>
          <p:spPr bwMode="auto">
            <a:xfrm>
              <a:off x="3893013"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anose="02010609060101010101" pitchFamily="2" charset="-122"/>
                </a:rPr>
                <a:t>P</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S</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H</a:t>
              </a:r>
              <a:endParaRPr kumimoji="1" lang="en-US" altLang="zh-CN" sz="1600" b="1">
                <a:solidFill>
                  <a:srgbClr val="000099"/>
                </a:solidFill>
                <a:latin typeface="+mn-lt"/>
                <a:ea typeface="黑体" panose="02010609060101010101" pitchFamily="2" charset="-122"/>
              </a:endParaRPr>
            </a:p>
          </p:txBody>
        </p:sp>
        <p:sp>
          <p:nvSpPr>
            <p:cNvPr id="156" name="Rectangle 78"/>
            <p:cNvSpPr>
              <a:spLocks noChangeArrowheads="1"/>
            </p:cNvSpPr>
            <p:nvPr/>
          </p:nvSpPr>
          <p:spPr bwMode="auto">
            <a:xfrm>
              <a:off x="3633324"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anose="02010609060101010101" pitchFamily="2" charset="-122"/>
                </a:rPr>
                <a:t>A</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C</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K</a:t>
              </a:r>
              <a:endParaRPr kumimoji="1" lang="en-US" altLang="zh-CN" sz="1600" b="1">
                <a:solidFill>
                  <a:srgbClr val="000099"/>
                </a:solidFill>
                <a:latin typeface="+mn-lt"/>
                <a:ea typeface="黑体" panose="02010609060101010101" pitchFamily="2" charset="-122"/>
              </a:endParaRPr>
            </a:p>
          </p:txBody>
        </p:sp>
        <p:sp>
          <p:nvSpPr>
            <p:cNvPr id="157" name="Rectangle 79"/>
            <p:cNvSpPr>
              <a:spLocks noChangeArrowheads="1"/>
            </p:cNvSpPr>
            <p:nvPr/>
          </p:nvSpPr>
          <p:spPr bwMode="auto">
            <a:xfrm>
              <a:off x="3349559" y="2932865"/>
              <a:ext cx="343044"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anose="02010609060101010101" pitchFamily="2" charset="-122"/>
                </a:rPr>
                <a:t>U</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R</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G</a:t>
              </a:r>
              <a:endParaRPr kumimoji="1" lang="en-US" altLang="zh-CN" sz="1600" b="1">
                <a:solidFill>
                  <a:srgbClr val="000099"/>
                </a:solidFill>
                <a:latin typeface="+mn-lt"/>
                <a:ea typeface="黑体" panose="02010609060101010101" pitchFamily="2" charset="-122"/>
              </a:endParaRPr>
            </a:p>
          </p:txBody>
        </p:sp>
        <p:sp>
          <p:nvSpPr>
            <p:cNvPr id="158" name="Rectangle 80"/>
            <p:cNvSpPr>
              <a:spLocks noChangeArrowheads="1"/>
            </p:cNvSpPr>
            <p:nvPr/>
          </p:nvSpPr>
          <p:spPr bwMode="auto">
            <a:xfrm>
              <a:off x="365720" y="78539"/>
              <a:ext cx="8917507"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anose="02010609060101010101" pitchFamily="2" charset="-122"/>
                </a:rPr>
                <a:t>位 </a:t>
              </a:r>
              <a:r>
                <a:rPr kumimoji="1" lang="en-US" altLang="zh-CN" sz="2000" b="1" dirty="0">
                  <a:solidFill>
                    <a:srgbClr val="000099"/>
                  </a:solidFill>
                  <a:latin typeface="+mn-lt"/>
                  <a:ea typeface="黑体" panose="02010609060101010101" pitchFamily="2" charset="-122"/>
                </a:rPr>
                <a:t>0                         8                       </a:t>
              </a:r>
              <a:r>
                <a:rPr kumimoji="1" lang="en-US" altLang="zh-CN" sz="2000" b="1" dirty="0" smtClean="0">
                  <a:solidFill>
                    <a:srgbClr val="000099"/>
                  </a:solidFill>
                  <a:latin typeface="+mn-lt"/>
                  <a:ea typeface="黑体" panose="02010609060101010101" pitchFamily="2" charset="-122"/>
                </a:rPr>
                <a:t>   </a:t>
              </a:r>
              <a:r>
                <a:rPr kumimoji="1" lang="en-US" altLang="zh-CN" sz="2000" b="1" dirty="0">
                  <a:solidFill>
                    <a:srgbClr val="000099"/>
                  </a:solidFill>
                  <a:latin typeface="+mn-lt"/>
                  <a:ea typeface="黑体" panose="02010609060101010101" pitchFamily="2" charset="-122"/>
                </a:rPr>
                <a:t>16                       </a:t>
              </a:r>
              <a:r>
                <a:rPr kumimoji="1" lang="en-US" altLang="zh-CN" sz="2000" b="1" dirty="0" smtClean="0">
                  <a:solidFill>
                    <a:srgbClr val="000099"/>
                  </a:solidFill>
                  <a:latin typeface="+mn-lt"/>
                  <a:ea typeface="黑体" panose="02010609060101010101" pitchFamily="2" charset="-122"/>
                </a:rPr>
                <a:t>   </a:t>
              </a:r>
              <a:r>
                <a:rPr kumimoji="1" lang="en-US" altLang="zh-CN" sz="2000" b="1" dirty="0">
                  <a:solidFill>
                    <a:srgbClr val="000099"/>
                  </a:solidFill>
                  <a:latin typeface="+mn-lt"/>
                  <a:ea typeface="黑体" panose="02010609060101010101" pitchFamily="2" charset="-122"/>
                </a:rPr>
                <a:t>24                  </a:t>
              </a:r>
              <a:r>
                <a:rPr kumimoji="1" lang="en-US" altLang="zh-CN" sz="2000" b="1" dirty="0" smtClean="0">
                  <a:solidFill>
                    <a:srgbClr val="000099"/>
                  </a:solidFill>
                  <a:latin typeface="+mn-lt"/>
                  <a:ea typeface="黑体" panose="02010609060101010101" pitchFamily="2" charset="-122"/>
                </a:rPr>
                <a:t>        </a:t>
              </a:r>
              <a:r>
                <a:rPr kumimoji="1" lang="en-US" altLang="zh-CN" sz="2000" b="1" dirty="0">
                  <a:solidFill>
                    <a:srgbClr val="000099"/>
                  </a:solidFill>
                  <a:latin typeface="+mn-lt"/>
                  <a:ea typeface="黑体" panose="02010609060101010101" pitchFamily="2" charset="-122"/>
                </a:rPr>
                <a:t>31</a:t>
              </a:r>
              <a:endParaRPr kumimoji="1" lang="en-US" altLang="zh-CN" sz="2000" b="1" dirty="0">
                <a:solidFill>
                  <a:srgbClr val="000099"/>
                </a:solidFill>
                <a:latin typeface="+mn-lt"/>
                <a:ea typeface="黑体" panose="02010609060101010101" pitchFamily="2" charset="-122"/>
              </a:endParaRPr>
            </a:p>
          </p:txBody>
        </p:sp>
        <p:sp>
          <p:nvSpPr>
            <p:cNvPr id="159" name="Line 81"/>
            <p:cNvSpPr>
              <a:spLocks noChangeShapeType="1"/>
            </p:cNvSpPr>
            <p:nvPr/>
          </p:nvSpPr>
          <p:spPr bwMode="auto">
            <a:xfrm flipH="1">
              <a:off x="7026473" y="4309227"/>
              <a:ext cx="3440" cy="6429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60" name="Rectangle 83"/>
            <p:cNvSpPr>
              <a:spLocks noChangeArrowheads="1"/>
            </p:cNvSpPr>
            <p:nvPr/>
          </p:nvSpPr>
          <p:spPr bwMode="auto">
            <a:xfrm>
              <a:off x="7581966" y="4375902"/>
              <a:ext cx="135863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填    充</a:t>
              </a:r>
              <a:endParaRPr kumimoji="1" lang="zh-CN" altLang="en-US" sz="2000" b="1">
                <a:solidFill>
                  <a:srgbClr val="000099"/>
                </a:solidFill>
                <a:latin typeface="+mn-lt"/>
                <a:ea typeface="黑体" panose="02010609060101010101" pitchFamily="2" charset="-122"/>
              </a:endParaRPr>
            </a:p>
          </p:txBody>
        </p:sp>
        <p:sp>
          <p:nvSpPr>
            <p:cNvPr id="161" name="Line 96"/>
            <p:cNvSpPr>
              <a:spLocks noChangeShapeType="1"/>
            </p:cNvSpPr>
            <p:nvPr/>
          </p:nvSpPr>
          <p:spPr bwMode="auto">
            <a:xfrm>
              <a:off x="9167753" y="788152"/>
              <a:ext cx="899451"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62" name="Line 97"/>
            <p:cNvSpPr>
              <a:spLocks noChangeShapeType="1"/>
            </p:cNvSpPr>
            <p:nvPr/>
          </p:nvSpPr>
          <p:spPr bwMode="auto">
            <a:xfrm>
              <a:off x="9167753" y="4283827"/>
              <a:ext cx="899451"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63" name="Line 98"/>
            <p:cNvSpPr>
              <a:spLocks noChangeShapeType="1"/>
            </p:cNvSpPr>
            <p:nvPr/>
          </p:nvSpPr>
          <p:spPr bwMode="auto">
            <a:xfrm>
              <a:off x="214869" y="826252"/>
              <a:ext cx="574410"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64" name="Line 99"/>
            <p:cNvSpPr>
              <a:spLocks noChangeShapeType="1"/>
            </p:cNvSpPr>
            <p:nvPr/>
          </p:nvSpPr>
          <p:spPr bwMode="auto">
            <a:xfrm>
              <a:off x="230346" y="4926765"/>
              <a:ext cx="574410"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512083" name="Rectangle 83"/>
          <p:cNvSpPr>
            <a:spLocks noChangeArrowheads="1"/>
          </p:cNvSpPr>
          <p:nvPr/>
        </p:nvSpPr>
        <p:spPr bwMode="auto">
          <a:xfrm>
            <a:off x="4180217" y="2927474"/>
            <a:ext cx="261410" cy="678491"/>
          </a:xfrm>
          <a:prstGeom prst="rect">
            <a:avLst/>
          </a:prstGeom>
          <a:noFill/>
          <a:ln w="762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083"/>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1208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83" grpId="0" animBg="1"/>
      <p:bldP spid="512083" grpId="1"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106" name="Text Box 82"/>
          <p:cNvSpPr txBox="1">
            <a:spLocks noChangeArrowheads="1"/>
          </p:cNvSpPr>
          <p:nvPr/>
        </p:nvSpPr>
        <p:spPr bwMode="auto">
          <a:xfrm>
            <a:off x="632520" y="5046275"/>
            <a:ext cx="876614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defRPr sz="2400" b="1">
                <a:solidFill>
                  <a:srgbClr val="000099"/>
                </a:solidFill>
                <a:latin typeface="+mn-lt"/>
                <a:ea typeface="黑体" panose="02010609060101010101" pitchFamily="2" charset="-122"/>
              </a:defRPr>
            </a:lvl1pPr>
          </a:lstStyle>
          <a:p>
            <a:r>
              <a:rPr lang="zh-CN" altLang="en-US" dirty="0"/>
              <a:t>同步 </a:t>
            </a:r>
            <a:r>
              <a:rPr lang="en-US" altLang="zh-CN" dirty="0"/>
              <a:t>SYN —— </a:t>
            </a:r>
            <a:r>
              <a:rPr lang="zh-CN" altLang="en-US" dirty="0"/>
              <a:t>同步 </a:t>
            </a:r>
            <a:r>
              <a:rPr lang="en-US" altLang="zh-CN" dirty="0"/>
              <a:t>SYN = 1 </a:t>
            </a:r>
            <a:r>
              <a:rPr lang="zh-CN" altLang="en-US" dirty="0"/>
              <a:t>表示这是一个连接请求或连接接受报文。 </a:t>
            </a:r>
            <a:endParaRPr lang="zh-CN" altLang="en-US" dirty="0"/>
          </a:p>
        </p:txBody>
      </p:sp>
      <p:grpSp>
        <p:nvGrpSpPr>
          <p:cNvPr id="2" name="组合 83"/>
          <p:cNvGrpSpPr/>
          <p:nvPr/>
        </p:nvGrpSpPr>
        <p:grpSpPr>
          <a:xfrm>
            <a:off x="214869" y="78539"/>
            <a:ext cx="9852335" cy="4873626"/>
            <a:chOff x="214869" y="78539"/>
            <a:chExt cx="9852335" cy="4873626"/>
          </a:xfrm>
        </p:grpSpPr>
        <p:sp>
          <p:nvSpPr>
            <p:cNvPr id="85" name="Line 3"/>
            <p:cNvSpPr>
              <a:spLocks noChangeShapeType="1"/>
            </p:cNvSpPr>
            <p:nvPr/>
          </p:nvSpPr>
          <p:spPr bwMode="auto">
            <a:xfrm flipH="1">
              <a:off x="507233" y="815141"/>
              <a:ext cx="18917" cy="4122737"/>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86" name="Rectangle 4"/>
            <p:cNvSpPr>
              <a:spLocks noChangeArrowheads="1"/>
            </p:cNvSpPr>
            <p:nvPr/>
          </p:nvSpPr>
          <p:spPr bwMode="auto">
            <a:xfrm>
              <a:off x="277167" y="2060848"/>
              <a:ext cx="515142" cy="171675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eaLnBrk="0" hangingPunct="0">
                <a:lnSpc>
                  <a:spcPct val="90000"/>
                </a:lnSpc>
              </a:pPr>
              <a:r>
                <a:rPr kumimoji="1" lang="en-US" altLang="zh-CN" sz="2400" b="1" dirty="0" smtClean="0">
                  <a:solidFill>
                    <a:srgbClr val="000099"/>
                  </a:solidFill>
                  <a:latin typeface="+mn-lt"/>
                  <a:ea typeface="黑体" panose="02010609060101010101" pitchFamily="2" charset="-122"/>
                </a:rPr>
                <a:t>TCP</a:t>
              </a:r>
              <a:r>
                <a:rPr kumimoji="1" lang="zh-CN" altLang="en-US" sz="2400" b="1" dirty="0" smtClean="0">
                  <a:solidFill>
                    <a:srgbClr val="000099"/>
                  </a:solidFill>
                  <a:latin typeface="+mn-lt"/>
                  <a:ea typeface="黑体" panose="02010609060101010101" pitchFamily="2" charset="-122"/>
                </a:rPr>
                <a:t>首部</a:t>
              </a:r>
              <a:endParaRPr kumimoji="1" lang="zh-CN" altLang="en-US" sz="2400" b="1" dirty="0">
                <a:solidFill>
                  <a:srgbClr val="000099"/>
                </a:solidFill>
                <a:latin typeface="+mn-lt"/>
                <a:ea typeface="黑体" panose="02010609060101010101" pitchFamily="2" charset="-122"/>
              </a:endParaRPr>
            </a:p>
          </p:txBody>
        </p:sp>
        <p:sp>
          <p:nvSpPr>
            <p:cNvPr id="87" name="Line 5"/>
            <p:cNvSpPr>
              <a:spLocks noChangeShapeType="1"/>
            </p:cNvSpPr>
            <p:nvPr/>
          </p:nvSpPr>
          <p:spPr bwMode="auto">
            <a:xfrm>
              <a:off x="9494513" y="805616"/>
              <a:ext cx="0" cy="3463925"/>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88" name="Rectangle 6"/>
            <p:cNvSpPr>
              <a:spLocks noChangeArrowheads="1"/>
            </p:cNvSpPr>
            <p:nvPr/>
          </p:nvSpPr>
          <p:spPr bwMode="auto">
            <a:xfrm>
              <a:off x="9129464" y="1883527"/>
              <a:ext cx="695704" cy="119776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anose="02010609060101010101" pitchFamily="2" charset="-122"/>
                </a:rPr>
                <a:t>20</a:t>
              </a:r>
              <a:endParaRPr kumimoji="1" lang="en-US" altLang="zh-CN" sz="2000" b="1" dirty="0">
                <a:solidFill>
                  <a:srgbClr val="000099"/>
                </a:solidFill>
                <a:latin typeface="+mn-lt"/>
                <a:ea typeface="黑体" panose="02010609060101010101" pitchFamily="2" charset="-122"/>
              </a:endParaRPr>
            </a:p>
            <a:p>
              <a:pPr algn="ctr" defTabSz="762000" eaLnBrk="0" hangingPunct="0">
                <a:lnSpc>
                  <a:spcPct val="90000"/>
                </a:lnSpc>
              </a:pPr>
              <a:r>
                <a:rPr kumimoji="1" lang="zh-CN" altLang="en-US" sz="2000" b="1" dirty="0">
                  <a:solidFill>
                    <a:srgbClr val="000099"/>
                  </a:solidFill>
                  <a:latin typeface="+mn-lt"/>
                  <a:ea typeface="黑体" panose="02010609060101010101" pitchFamily="2" charset="-122"/>
                </a:rPr>
                <a:t>字节</a:t>
              </a:r>
              <a:endParaRPr kumimoji="1" lang="zh-CN" altLang="en-US" sz="2000" b="1" dirty="0">
                <a:solidFill>
                  <a:srgbClr val="000099"/>
                </a:solidFill>
                <a:latin typeface="+mn-lt"/>
                <a:ea typeface="黑体" panose="02010609060101010101" pitchFamily="2" charset="-122"/>
              </a:endParaRPr>
            </a:p>
            <a:p>
              <a:pPr algn="ctr" defTabSz="762000" eaLnBrk="0" hangingPunct="0">
                <a:lnSpc>
                  <a:spcPct val="90000"/>
                </a:lnSpc>
              </a:pPr>
              <a:r>
                <a:rPr kumimoji="1" lang="zh-CN" altLang="en-US" sz="2000" b="1" dirty="0">
                  <a:solidFill>
                    <a:srgbClr val="000099"/>
                  </a:solidFill>
                  <a:latin typeface="+mn-lt"/>
                  <a:ea typeface="黑体" panose="02010609060101010101" pitchFamily="2" charset="-122"/>
                </a:rPr>
                <a:t>固定</a:t>
              </a:r>
              <a:endParaRPr kumimoji="1" lang="zh-CN" altLang="en-US" sz="2000" b="1" dirty="0">
                <a:solidFill>
                  <a:srgbClr val="000099"/>
                </a:solidFill>
                <a:latin typeface="+mn-lt"/>
                <a:ea typeface="黑体" panose="02010609060101010101" pitchFamily="2" charset="-122"/>
              </a:endParaRPr>
            </a:p>
            <a:p>
              <a:pPr algn="ctr" defTabSz="762000" eaLnBrk="0" hangingPunct="0">
                <a:lnSpc>
                  <a:spcPct val="90000"/>
                </a:lnSpc>
              </a:pPr>
              <a:r>
                <a:rPr kumimoji="1" lang="zh-CN" altLang="en-US" sz="2000" b="1" dirty="0">
                  <a:solidFill>
                    <a:srgbClr val="000099"/>
                  </a:solidFill>
                  <a:latin typeface="+mn-lt"/>
                  <a:ea typeface="黑体" panose="02010609060101010101" pitchFamily="2" charset="-122"/>
                </a:rPr>
                <a:t>首部</a:t>
              </a:r>
              <a:endParaRPr kumimoji="1" lang="zh-CN" altLang="en-US" sz="2000" b="1" dirty="0">
                <a:solidFill>
                  <a:srgbClr val="000099"/>
                </a:solidFill>
                <a:latin typeface="+mn-lt"/>
                <a:ea typeface="黑体" panose="02010609060101010101" pitchFamily="2" charset="-122"/>
              </a:endParaRPr>
            </a:p>
          </p:txBody>
        </p:sp>
        <p:sp>
          <p:nvSpPr>
            <p:cNvPr id="89" name="Rectangle 7"/>
            <p:cNvSpPr>
              <a:spLocks noChangeArrowheads="1"/>
            </p:cNvSpPr>
            <p:nvPr/>
          </p:nvSpPr>
          <p:spPr bwMode="auto">
            <a:xfrm>
              <a:off x="795668" y="811965"/>
              <a:ext cx="8327231" cy="4133850"/>
            </a:xfrm>
            <a:prstGeom prst="rect">
              <a:avLst/>
            </a:prstGeom>
            <a:solidFill>
              <a:srgbClr val="FFFFCC"/>
            </a:soli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0" name="Line 10"/>
            <p:cNvSpPr>
              <a:spLocks noChangeShapeType="1"/>
            </p:cNvSpPr>
            <p:nvPr/>
          </p:nvSpPr>
          <p:spPr bwMode="auto">
            <a:xfrm>
              <a:off x="787069" y="1515227"/>
              <a:ext cx="834099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1" name="Line 11"/>
            <p:cNvSpPr>
              <a:spLocks noChangeShapeType="1"/>
            </p:cNvSpPr>
            <p:nvPr/>
          </p:nvSpPr>
          <p:spPr bwMode="auto">
            <a:xfrm>
              <a:off x="802546" y="2210552"/>
              <a:ext cx="8325512"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2" name="Line 12"/>
            <p:cNvSpPr>
              <a:spLocks noChangeShapeType="1"/>
            </p:cNvSpPr>
            <p:nvPr/>
          </p:nvSpPr>
          <p:spPr bwMode="auto">
            <a:xfrm>
              <a:off x="787069" y="2904290"/>
              <a:ext cx="834099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3" name="Line 13"/>
            <p:cNvSpPr>
              <a:spLocks noChangeShapeType="1"/>
            </p:cNvSpPr>
            <p:nvPr/>
          </p:nvSpPr>
          <p:spPr bwMode="auto">
            <a:xfrm>
              <a:off x="787069" y="3596440"/>
              <a:ext cx="834099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4" name="Line 14"/>
            <p:cNvSpPr>
              <a:spLocks noChangeShapeType="1"/>
            </p:cNvSpPr>
            <p:nvPr/>
          </p:nvSpPr>
          <p:spPr bwMode="auto">
            <a:xfrm>
              <a:off x="802546" y="4291765"/>
              <a:ext cx="8325512"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5" name="Line 15"/>
            <p:cNvSpPr>
              <a:spLocks noChangeShapeType="1"/>
            </p:cNvSpPr>
            <p:nvPr/>
          </p:nvSpPr>
          <p:spPr bwMode="auto">
            <a:xfrm>
              <a:off x="4961003" y="819903"/>
              <a:ext cx="0" cy="70961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6" name="Rectangle 16"/>
            <p:cNvSpPr>
              <a:spLocks noChangeArrowheads="1"/>
            </p:cNvSpPr>
            <p:nvPr/>
          </p:nvSpPr>
          <p:spPr bwMode="auto">
            <a:xfrm>
              <a:off x="6261166" y="946902"/>
              <a:ext cx="163827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目  的  端  口</a:t>
              </a:r>
              <a:endParaRPr kumimoji="1" lang="zh-CN" altLang="en-US" sz="2000" b="1">
                <a:solidFill>
                  <a:srgbClr val="000099"/>
                </a:solidFill>
                <a:latin typeface="+mn-lt"/>
                <a:ea typeface="黑体" panose="02010609060101010101" pitchFamily="2" charset="-122"/>
              </a:endParaRPr>
            </a:p>
          </p:txBody>
        </p:sp>
        <p:sp>
          <p:nvSpPr>
            <p:cNvPr id="97" name="Rectangle 17"/>
            <p:cNvSpPr>
              <a:spLocks noChangeArrowheads="1"/>
            </p:cNvSpPr>
            <p:nvPr/>
          </p:nvSpPr>
          <p:spPr bwMode="auto">
            <a:xfrm>
              <a:off x="962488" y="2869365"/>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数据</a:t>
              </a:r>
              <a:endParaRPr kumimoji="1" lang="zh-CN" altLang="en-US" sz="2000" b="1">
                <a:solidFill>
                  <a:srgbClr val="000099"/>
                </a:solidFill>
                <a:latin typeface="+mn-lt"/>
                <a:ea typeface="黑体" panose="02010609060101010101" pitchFamily="2" charset="-122"/>
              </a:endParaRPr>
            </a:p>
            <a:p>
              <a:pPr defTabSz="762000" eaLnBrk="0" hangingPunct="0"/>
              <a:r>
                <a:rPr kumimoji="1" lang="zh-CN" altLang="en-US" sz="2000" b="1">
                  <a:solidFill>
                    <a:srgbClr val="000099"/>
                  </a:solidFill>
                  <a:latin typeface="+mn-lt"/>
                  <a:ea typeface="黑体" panose="02010609060101010101" pitchFamily="2" charset="-122"/>
                </a:rPr>
                <a:t>偏移</a:t>
              </a:r>
              <a:endParaRPr kumimoji="1" lang="zh-CN" altLang="en-US" sz="2000" b="1">
                <a:solidFill>
                  <a:srgbClr val="000099"/>
                </a:solidFill>
                <a:latin typeface="+mn-lt"/>
                <a:ea typeface="黑体" panose="02010609060101010101" pitchFamily="2" charset="-122"/>
              </a:endParaRPr>
            </a:p>
          </p:txBody>
        </p:sp>
        <p:sp>
          <p:nvSpPr>
            <p:cNvPr id="98" name="Rectangle 18"/>
            <p:cNvSpPr>
              <a:spLocks noChangeArrowheads="1"/>
            </p:cNvSpPr>
            <p:nvPr/>
          </p:nvSpPr>
          <p:spPr bwMode="auto">
            <a:xfrm>
              <a:off x="2131946" y="3734552"/>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检   验   和</a:t>
              </a:r>
              <a:endParaRPr kumimoji="1" lang="zh-CN" altLang="en-US" sz="2000" b="1">
                <a:solidFill>
                  <a:srgbClr val="000099"/>
                </a:solidFill>
                <a:latin typeface="+mn-lt"/>
                <a:ea typeface="黑体" panose="02010609060101010101" pitchFamily="2" charset="-122"/>
              </a:endParaRPr>
            </a:p>
          </p:txBody>
        </p:sp>
        <p:sp>
          <p:nvSpPr>
            <p:cNvPr id="99" name="Rectangle 19"/>
            <p:cNvSpPr>
              <a:spLocks noChangeArrowheads="1"/>
            </p:cNvSpPr>
            <p:nvPr/>
          </p:nvSpPr>
          <p:spPr bwMode="auto">
            <a:xfrm>
              <a:off x="2350359" y="4375902"/>
              <a:ext cx="34653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选    项    （长  度  可  变）</a:t>
              </a:r>
              <a:endParaRPr kumimoji="1" lang="zh-CN" altLang="en-US" sz="2000" b="1">
                <a:solidFill>
                  <a:srgbClr val="000099"/>
                </a:solidFill>
                <a:latin typeface="+mn-lt"/>
                <a:ea typeface="黑体" panose="02010609060101010101" pitchFamily="2" charset="-122"/>
              </a:endParaRPr>
            </a:p>
          </p:txBody>
        </p:sp>
        <p:sp>
          <p:nvSpPr>
            <p:cNvPr id="100" name="Rectangle 20"/>
            <p:cNvSpPr>
              <a:spLocks noChangeArrowheads="1"/>
            </p:cNvSpPr>
            <p:nvPr/>
          </p:nvSpPr>
          <p:spPr bwMode="auto">
            <a:xfrm>
              <a:off x="2255771" y="946902"/>
              <a:ext cx="1239123"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源  端  口</a:t>
              </a:r>
              <a:endParaRPr kumimoji="1" lang="zh-CN" altLang="en-US" sz="2000" b="1">
                <a:solidFill>
                  <a:srgbClr val="000099"/>
                </a:solidFill>
                <a:latin typeface="+mn-lt"/>
                <a:ea typeface="黑体" panose="02010609060101010101" pitchFamily="2" charset="-122"/>
              </a:endParaRPr>
            </a:p>
          </p:txBody>
        </p:sp>
        <p:sp>
          <p:nvSpPr>
            <p:cNvPr id="101" name="Rectangle 21"/>
            <p:cNvSpPr>
              <a:spLocks noChangeArrowheads="1"/>
            </p:cNvSpPr>
            <p:nvPr/>
          </p:nvSpPr>
          <p:spPr bwMode="auto">
            <a:xfrm>
              <a:off x="4479461" y="1634290"/>
              <a:ext cx="1496219"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序   号</a:t>
              </a:r>
              <a:endParaRPr kumimoji="1" lang="zh-CN" altLang="en-US" sz="2000" b="1">
                <a:solidFill>
                  <a:srgbClr val="000099"/>
                </a:solidFill>
                <a:latin typeface="+mn-lt"/>
                <a:ea typeface="黑体" panose="02010609060101010101" pitchFamily="2" charset="-122"/>
              </a:endParaRPr>
            </a:p>
          </p:txBody>
        </p:sp>
        <p:sp>
          <p:nvSpPr>
            <p:cNvPr id="102" name="Line 22"/>
            <p:cNvSpPr>
              <a:spLocks noChangeShapeType="1"/>
            </p:cNvSpPr>
            <p:nvPr/>
          </p:nvSpPr>
          <p:spPr bwMode="auto">
            <a:xfrm>
              <a:off x="4967882" y="2913815"/>
              <a:ext cx="0" cy="13700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3" name="Rectangle 23"/>
            <p:cNvSpPr>
              <a:spLocks noChangeArrowheads="1"/>
            </p:cNvSpPr>
            <p:nvPr/>
          </p:nvSpPr>
          <p:spPr bwMode="auto">
            <a:xfrm>
              <a:off x="6087467" y="3734552"/>
              <a:ext cx="1849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紧   急   指   针</a:t>
              </a:r>
              <a:endParaRPr kumimoji="1" lang="zh-CN" altLang="en-US" sz="2000" b="1">
                <a:solidFill>
                  <a:srgbClr val="000099"/>
                </a:solidFill>
                <a:latin typeface="+mn-lt"/>
                <a:ea typeface="黑体" panose="02010609060101010101" pitchFamily="2" charset="-122"/>
              </a:endParaRPr>
            </a:p>
          </p:txBody>
        </p:sp>
        <p:sp>
          <p:nvSpPr>
            <p:cNvPr id="104" name="Rectangle 24"/>
            <p:cNvSpPr>
              <a:spLocks noChangeArrowheads="1"/>
            </p:cNvSpPr>
            <p:nvPr/>
          </p:nvSpPr>
          <p:spPr bwMode="auto">
            <a:xfrm>
              <a:off x="6574168" y="3015415"/>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窗   口</a:t>
              </a:r>
              <a:endParaRPr kumimoji="1" lang="zh-CN" altLang="en-US" sz="2000" b="1">
                <a:solidFill>
                  <a:srgbClr val="000099"/>
                </a:solidFill>
                <a:latin typeface="+mn-lt"/>
                <a:ea typeface="黑体" panose="02010609060101010101" pitchFamily="2" charset="-122"/>
              </a:endParaRPr>
            </a:p>
          </p:txBody>
        </p:sp>
        <p:sp>
          <p:nvSpPr>
            <p:cNvPr id="105" name="Rectangle 25"/>
            <p:cNvSpPr>
              <a:spLocks noChangeArrowheads="1"/>
            </p:cNvSpPr>
            <p:nvPr/>
          </p:nvSpPr>
          <p:spPr bwMode="auto">
            <a:xfrm>
              <a:off x="4214613" y="2358190"/>
              <a:ext cx="199495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确    认    号</a:t>
              </a:r>
              <a:endParaRPr kumimoji="1" lang="zh-CN" altLang="en-US" sz="2000" b="1">
                <a:solidFill>
                  <a:srgbClr val="000099"/>
                </a:solidFill>
                <a:latin typeface="+mn-lt"/>
                <a:ea typeface="黑体" panose="02010609060101010101" pitchFamily="2" charset="-122"/>
              </a:endParaRPr>
            </a:p>
          </p:txBody>
        </p:sp>
        <p:sp>
          <p:nvSpPr>
            <p:cNvPr id="106" name="Line 26"/>
            <p:cNvSpPr>
              <a:spLocks noChangeShapeType="1"/>
            </p:cNvSpPr>
            <p:nvPr/>
          </p:nvSpPr>
          <p:spPr bwMode="auto">
            <a:xfrm>
              <a:off x="1832702" y="2913815"/>
              <a:ext cx="0" cy="6921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7" name="Line 27"/>
            <p:cNvSpPr>
              <a:spLocks noChangeShapeType="1"/>
            </p:cNvSpPr>
            <p:nvPr/>
          </p:nvSpPr>
          <p:spPr bwMode="auto">
            <a:xfrm>
              <a:off x="3920529" y="2905878"/>
              <a:ext cx="0" cy="68421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8" name="Line 28"/>
            <p:cNvSpPr>
              <a:spLocks noChangeShapeType="1"/>
            </p:cNvSpPr>
            <p:nvPr/>
          </p:nvSpPr>
          <p:spPr bwMode="auto">
            <a:xfrm>
              <a:off x="3385673" y="2913815"/>
              <a:ext cx="0" cy="6921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9" name="Line 29"/>
            <p:cNvSpPr>
              <a:spLocks noChangeShapeType="1"/>
            </p:cNvSpPr>
            <p:nvPr/>
          </p:nvSpPr>
          <p:spPr bwMode="auto">
            <a:xfrm>
              <a:off x="3650521" y="2913816"/>
              <a:ext cx="0" cy="6810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0" name="Line 30"/>
            <p:cNvSpPr>
              <a:spLocks noChangeShapeType="1"/>
            </p:cNvSpPr>
            <p:nvPr/>
          </p:nvSpPr>
          <p:spPr bwMode="auto">
            <a:xfrm>
              <a:off x="4441626" y="2913816"/>
              <a:ext cx="0" cy="6810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1" name="Line 31"/>
            <p:cNvSpPr>
              <a:spLocks noChangeShapeType="1"/>
            </p:cNvSpPr>
            <p:nvPr/>
          </p:nvSpPr>
          <p:spPr bwMode="auto">
            <a:xfrm>
              <a:off x="4180217" y="2913816"/>
              <a:ext cx="0" cy="6810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2" name="Line 32"/>
            <p:cNvSpPr>
              <a:spLocks noChangeShapeType="1"/>
            </p:cNvSpPr>
            <p:nvPr/>
          </p:nvSpPr>
          <p:spPr bwMode="auto">
            <a:xfrm>
              <a:off x="4706473" y="2913816"/>
              <a:ext cx="0" cy="6810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3" name="Rectangle 33"/>
            <p:cNvSpPr>
              <a:spLocks noChangeArrowheads="1"/>
            </p:cNvSpPr>
            <p:nvPr/>
          </p:nvSpPr>
          <p:spPr bwMode="auto">
            <a:xfrm>
              <a:off x="2157743" y="3029702"/>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保   留</a:t>
              </a:r>
              <a:endParaRPr kumimoji="1" lang="zh-CN" altLang="en-US" sz="2000" b="1">
                <a:solidFill>
                  <a:srgbClr val="000099"/>
                </a:solidFill>
                <a:latin typeface="+mn-lt"/>
                <a:ea typeface="黑体" panose="02010609060101010101" pitchFamily="2" charset="-122"/>
              </a:endParaRPr>
            </a:p>
          </p:txBody>
        </p:sp>
        <p:sp>
          <p:nvSpPr>
            <p:cNvPr id="114" name="Rectangle 34"/>
            <p:cNvSpPr>
              <a:spLocks noChangeArrowheads="1"/>
            </p:cNvSpPr>
            <p:nvPr/>
          </p:nvSpPr>
          <p:spPr bwMode="auto">
            <a:xfrm>
              <a:off x="4689265" y="2932865"/>
              <a:ext cx="330221"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600" b="1">
                  <a:solidFill>
                    <a:srgbClr val="000099"/>
                  </a:solidFill>
                  <a:latin typeface="+mn-lt"/>
                  <a:ea typeface="黑体" panose="02010609060101010101" pitchFamily="2" charset="-122"/>
                </a:rPr>
                <a:t>F</a:t>
              </a:r>
              <a:endParaRPr kumimoji="1" lang="en-US" altLang="zh-CN" sz="1600" b="1">
                <a:solidFill>
                  <a:srgbClr val="000099"/>
                </a:solidFill>
                <a:latin typeface="+mn-lt"/>
                <a:ea typeface="黑体" panose="02010609060101010101" pitchFamily="2" charset="-122"/>
              </a:endParaRPr>
            </a:p>
            <a:p>
              <a:pPr algn="ctr" defTabSz="762000" eaLnBrk="0" hangingPunct="0">
                <a:lnSpc>
                  <a:spcPct val="75000"/>
                </a:lnSpc>
              </a:pPr>
              <a:r>
                <a:rPr kumimoji="1" lang="en-US" altLang="zh-CN" sz="1600" b="1">
                  <a:solidFill>
                    <a:srgbClr val="000099"/>
                  </a:solidFill>
                  <a:latin typeface="+mn-lt"/>
                  <a:ea typeface="黑体" panose="02010609060101010101" pitchFamily="2" charset="-122"/>
                </a:rPr>
                <a:t>I</a:t>
              </a:r>
              <a:endParaRPr kumimoji="1" lang="en-US" altLang="zh-CN" sz="1600" b="1">
                <a:solidFill>
                  <a:srgbClr val="000099"/>
                </a:solidFill>
                <a:latin typeface="+mn-lt"/>
                <a:ea typeface="黑体" panose="02010609060101010101" pitchFamily="2" charset="-122"/>
              </a:endParaRPr>
            </a:p>
            <a:p>
              <a:pPr algn="ctr" defTabSz="762000" eaLnBrk="0" hangingPunct="0">
                <a:lnSpc>
                  <a:spcPct val="75000"/>
                </a:lnSpc>
              </a:pPr>
              <a:r>
                <a:rPr kumimoji="1" lang="en-US" altLang="zh-CN" sz="1600" b="1">
                  <a:solidFill>
                    <a:srgbClr val="000099"/>
                  </a:solidFill>
                  <a:latin typeface="+mn-lt"/>
                  <a:ea typeface="黑体" panose="02010609060101010101" pitchFamily="2" charset="-122"/>
                </a:rPr>
                <a:t>N</a:t>
              </a:r>
              <a:endParaRPr kumimoji="1" lang="en-US" altLang="zh-CN" sz="1600" b="1">
                <a:solidFill>
                  <a:srgbClr val="000099"/>
                </a:solidFill>
                <a:latin typeface="+mn-lt"/>
                <a:ea typeface="黑体" panose="02010609060101010101" pitchFamily="2" charset="-122"/>
              </a:endParaRPr>
            </a:p>
          </p:txBody>
        </p:sp>
        <p:sp>
          <p:nvSpPr>
            <p:cNvPr id="115" name="Line 37"/>
            <p:cNvSpPr>
              <a:spLocks noChangeShapeType="1"/>
            </p:cNvSpPr>
            <p:nvPr/>
          </p:nvSpPr>
          <p:spPr bwMode="auto">
            <a:xfrm>
              <a:off x="792228" y="654802"/>
              <a:ext cx="8315193"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6" name="Line 38"/>
            <p:cNvSpPr>
              <a:spLocks noChangeShapeType="1"/>
            </p:cNvSpPr>
            <p:nvPr/>
          </p:nvSpPr>
          <p:spPr bwMode="auto">
            <a:xfrm>
              <a:off x="792228" y="456365"/>
              <a:ext cx="0" cy="1984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7" name="Line 39"/>
            <p:cNvSpPr>
              <a:spLocks noChangeShapeType="1"/>
            </p:cNvSpPr>
            <p:nvPr/>
          </p:nvSpPr>
          <p:spPr bwMode="auto">
            <a:xfrm>
              <a:off x="1051917"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8" name="Line 40"/>
            <p:cNvSpPr>
              <a:spLocks noChangeShapeType="1"/>
            </p:cNvSpPr>
            <p:nvPr/>
          </p:nvSpPr>
          <p:spPr bwMode="auto">
            <a:xfrm>
              <a:off x="1311605"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9" name="Line 41"/>
            <p:cNvSpPr>
              <a:spLocks noChangeShapeType="1"/>
            </p:cNvSpPr>
            <p:nvPr/>
          </p:nvSpPr>
          <p:spPr bwMode="auto">
            <a:xfrm>
              <a:off x="1571294"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0" name="Line 42"/>
            <p:cNvSpPr>
              <a:spLocks noChangeShapeType="1"/>
            </p:cNvSpPr>
            <p:nvPr/>
          </p:nvSpPr>
          <p:spPr bwMode="auto">
            <a:xfrm>
              <a:off x="1832702"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1" name="Line 43"/>
            <p:cNvSpPr>
              <a:spLocks noChangeShapeType="1"/>
            </p:cNvSpPr>
            <p:nvPr/>
          </p:nvSpPr>
          <p:spPr bwMode="auto">
            <a:xfrm>
              <a:off x="2092390"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2" name="Line 44"/>
            <p:cNvSpPr>
              <a:spLocks noChangeShapeType="1"/>
            </p:cNvSpPr>
            <p:nvPr/>
          </p:nvSpPr>
          <p:spPr bwMode="auto">
            <a:xfrm>
              <a:off x="2350359"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3" name="Line 45"/>
            <p:cNvSpPr>
              <a:spLocks noChangeShapeType="1"/>
            </p:cNvSpPr>
            <p:nvPr/>
          </p:nvSpPr>
          <p:spPr bwMode="auto">
            <a:xfrm>
              <a:off x="2610048"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4" name="Line 46"/>
            <p:cNvSpPr>
              <a:spLocks noChangeShapeType="1"/>
            </p:cNvSpPr>
            <p:nvPr/>
          </p:nvSpPr>
          <p:spPr bwMode="auto">
            <a:xfrm>
              <a:off x="2871456" y="456365"/>
              <a:ext cx="0" cy="1984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5" name="Line 47"/>
            <p:cNvSpPr>
              <a:spLocks noChangeShapeType="1"/>
            </p:cNvSpPr>
            <p:nvPr/>
          </p:nvSpPr>
          <p:spPr bwMode="auto">
            <a:xfrm>
              <a:off x="3131144"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6" name="Line 48"/>
            <p:cNvSpPr>
              <a:spLocks noChangeShapeType="1"/>
            </p:cNvSpPr>
            <p:nvPr/>
          </p:nvSpPr>
          <p:spPr bwMode="auto">
            <a:xfrm>
              <a:off x="3390833"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7" name="Line 49"/>
            <p:cNvSpPr>
              <a:spLocks noChangeShapeType="1"/>
            </p:cNvSpPr>
            <p:nvPr/>
          </p:nvSpPr>
          <p:spPr bwMode="auto">
            <a:xfrm>
              <a:off x="3650521"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8" name="Line 50"/>
            <p:cNvSpPr>
              <a:spLocks noChangeShapeType="1"/>
            </p:cNvSpPr>
            <p:nvPr/>
          </p:nvSpPr>
          <p:spPr bwMode="auto">
            <a:xfrm>
              <a:off x="3911930"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9" name="Line 51"/>
            <p:cNvSpPr>
              <a:spLocks noChangeShapeType="1"/>
            </p:cNvSpPr>
            <p:nvPr/>
          </p:nvSpPr>
          <p:spPr bwMode="auto">
            <a:xfrm>
              <a:off x="4171619"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0" name="Line 52"/>
            <p:cNvSpPr>
              <a:spLocks noChangeShapeType="1"/>
            </p:cNvSpPr>
            <p:nvPr/>
          </p:nvSpPr>
          <p:spPr bwMode="auto">
            <a:xfrm>
              <a:off x="4429588"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1" name="Line 53"/>
            <p:cNvSpPr>
              <a:spLocks noChangeShapeType="1"/>
            </p:cNvSpPr>
            <p:nvPr/>
          </p:nvSpPr>
          <p:spPr bwMode="auto">
            <a:xfrm>
              <a:off x="4689276"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2" name="Line 54"/>
            <p:cNvSpPr>
              <a:spLocks noChangeShapeType="1"/>
            </p:cNvSpPr>
            <p:nvPr/>
          </p:nvSpPr>
          <p:spPr bwMode="auto">
            <a:xfrm>
              <a:off x="4948965" y="456365"/>
              <a:ext cx="0" cy="1984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3" name="Line 55"/>
            <p:cNvSpPr>
              <a:spLocks noChangeShapeType="1"/>
            </p:cNvSpPr>
            <p:nvPr/>
          </p:nvSpPr>
          <p:spPr bwMode="auto">
            <a:xfrm>
              <a:off x="5210373"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4" name="Line 56"/>
            <p:cNvSpPr>
              <a:spLocks noChangeShapeType="1"/>
            </p:cNvSpPr>
            <p:nvPr/>
          </p:nvSpPr>
          <p:spPr bwMode="auto">
            <a:xfrm>
              <a:off x="5470061"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5" name="Line 57"/>
            <p:cNvSpPr>
              <a:spLocks noChangeShapeType="1"/>
            </p:cNvSpPr>
            <p:nvPr/>
          </p:nvSpPr>
          <p:spPr bwMode="auto">
            <a:xfrm>
              <a:off x="5729750"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6" name="Line 58"/>
            <p:cNvSpPr>
              <a:spLocks noChangeShapeType="1"/>
            </p:cNvSpPr>
            <p:nvPr/>
          </p:nvSpPr>
          <p:spPr bwMode="auto">
            <a:xfrm>
              <a:off x="5989438"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7" name="Line 59"/>
            <p:cNvSpPr>
              <a:spLocks noChangeShapeType="1"/>
            </p:cNvSpPr>
            <p:nvPr/>
          </p:nvSpPr>
          <p:spPr bwMode="auto">
            <a:xfrm>
              <a:off x="6250846"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 name="Line 60"/>
            <p:cNvSpPr>
              <a:spLocks noChangeShapeType="1"/>
            </p:cNvSpPr>
            <p:nvPr/>
          </p:nvSpPr>
          <p:spPr bwMode="auto">
            <a:xfrm>
              <a:off x="6508815"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9" name="Line 61"/>
            <p:cNvSpPr>
              <a:spLocks noChangeShapeType="1"/>
            </p:cNvSpPr>
            <p:nvPr/>
          </p:nvSpPr>
          <p:spPr bwMode="auto">
            <a:xfrm>
              <a:off x="6768504"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0" name="Line 62"/>
            <p:cNvSpPr>
              <a:spLocks noChangeShapeType="1"/>
            </p:cNvSpPr>
            <p:nvPr/>
          </p:nvSpPr>
          <p:spPr bwMode="auto">
            <a:xfrm>
              <a:off x="7028192" y="456365"/>
              <a:ext cx="0" cy="1984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1" name="Line 63"/>
            <p:cNvSpPr>
              <a:spLocks noChangeShapeType="1"/>
            </p:cNvSpPr>
            <p:nvPr/>
          </p:nvSpPr>
          <p:spPr bwMode="auto">
            <a:xfrm>
              <a:off x="7287881"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2" name="Line 64"/>
            <p:cNvSpPr>
              <a:spLocks noChangeShapeType="1"/>
            </p:cNvSpPr>
            <p:nvPr/>
          </p:nvSpPr>
          <p:spPr bwMode="auto">
            <a:xfrm>
              <a:off x="7549290"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3" name="Line 65"/>
            <p:cNvSpPr>
              <a:spLocks noChangeShapeType="1"/>
            </p:cNvSpPr>
            <p:nvPr/>
          </p:nvSpPr>
          <p:spPr bwMode="auto">
            <a:xfrm>
              <a:off x="7808978"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4" name="Line 66"/>
            <p:cNvSpPr>
              <a:spLocks noChangeShapeType="1"/>
            </p:cNvSpPr>
            <p:nvPr/>
          </p:nvSpPr>
          <p:spPr bwMode="auto">
            <a:xfrm>
              <a:off x="8068667"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5" name="Line 67"/>
            <p:cNvSpPr>
              <a:spLocks noChangeShapeType="1"/>
            </p:cNvSpPr>
            <p:nvPr/>
          </p:nvSpPr>
          <p:spPr bwMode="auto">
            <a:xfrm>
              <a:off x="8328355"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6" name="Line 68"/>
            <p:cNvSpPr>
              <a:spLocks noChangeShapeType="1"/>
            </p:cNvSpPr>
            <p:nvPr/>
          </p:nvSpPr>
          <p:spPr bwMode="auto">
            <a:xfrm>
              <a:off x="8588044"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7" name="Line 69"/>
            <p:cNvSpPr>
              <a:spLocks noChangeShapeType="1"/>
            </p:cNvSpPr>
            <p:nvPr/>
          </p:nvSpPr>
          <p:spPr bwMode="auto">
            <a:xfrm>
              <a:off x="8847732"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8" name="Line 70"/>
            <p:cNvSpPr>
              <a:spLocks noChangeShapeType="1"/>
            </p:cNvSpPr>
            <p:nvPr/>
          </p:nvSpPr>
          <p:spPr bwMode="auto">
            <a:xfrm>
              <a:off x="9107421" y="456365"/>
              <a:ext cx="0" cy="1984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9" name="Rectangle 71"/>
            <p:cNvSpPr>
              <a:spLocks noChangeArrowheads="1"/>
            </p:cNvSpPr>
            <p:nvPr/>
          </p:nvSpPr>
          <p:spPr bwMode="auto">
            <a:xfrm>
              <a:off x="964207"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0" name="Rectangle 72"/>
            <p:cNvSpPr>
              <a:spLocks noChangeArrowheads="1"/>
            </p:cNvSpPr>
            <p:nvPr/>
          </p:nvSpPr>
          <p:spPr bwMode="auto">
            <a:xfrm>
              <a:off x="3043435"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1" name="Rectangle 73"/>
            <p:cNvSpPr>
              <a:spLocks noChangeArrowheads="1"/>
            </p:cNvSpPr>
            <p:nvPr/>
          </p:nvSpPr>
          <p:spPr bwMode="auto">
            <a:xfrm>
              <a:off x="5122663"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2" name="Rectangle 74"/>
            <p:cNvSpPr>
              <a:spLocks noChangeArrowheads="1"/>
            </p:cNvSpPr>
            <p:nvPr/>
          </p:nvSpPr>
          <p:spPr bwMode="auto">
            <a:xfrm>
              <a:off x="7201892"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3" name="Rectangle 75"/>
            <p:cNvSpPr>
              <a:spLocks noChangeArrowheads="1"/>
            </p:cNvSpPr>
            <p:nvPr/>
          </p:nvSpPr>
          <p:spPr bwMode="auto">
            <a:xfrm>
              <a:off x="4429588"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anose="02010609060101010101" pitchFamily="2" charset="-122"/>
                </a:rPr>
                <a:t>S</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Y</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N</a:t>
              </a:r>
              <a:endParaRPr kumimoji="1" lang="en-US" altLang="zh-CN" sz="1600" b="1">
                <a:solidFill>
                  <a:srgbClr val="000099"/>
                </a:solidFill>
                <a:latin typeface="+mn-lt"/>
                <a:ea typeface="黑体" panose="02010609060101010101" pitchFamily="2" charset="-122"/>
              </a:endParaRPr>
            </a:p>
          </p:txBody>
        </p:sp>
        <p:sp>
          <p:nvSpPr>
            <p:cNvPr id="154" name="Rectangle 76"/>
            <p:cNvSpPr>
              <a:spLocks noChangeArrowheads="1"/>
            </p:cNvSpPr>
            <p:nvPr/>
          </p:nvSpPr>
          <p:spPr bwMode="auto">
            <a:xfrm>
              <a:off x="4171619"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anose="02010609060101010101" pitchFamily="2" charset="-122"/>
                </a:rPr>
                <a:t>R</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S</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T</a:t>
              </a:r>
              <a:endParaRPr kumimoji="1" lang="en-US" altLang="zh-CN" sz="1600" b="1">
                <a:solidFill>
                  <a:srgbClr val="000099"/>
                </a:solidFill>
                <a:latin typeface="+mn-lt"/>
                <a:ea typeface="黑体" panose="02010609060101010101" pitchFamily="2" charset="-122"/>
              </a:endParaRPr>
            </a:p>
          </p:txBody>
        </p:sp>
        <p:sp>
          <p:nvSpPr>
            <p:cNvPr id="155" name="Rectangle 77"/>
            <p:cNvSpPr>
              <a:spLocks noChangeArrowheads="1"/>
            </p:cNvSpPr>
            <p:nvPr/>
          </p:nvSpPr>
          <p:spPr bwMode="auto">
            <a:xfrm>
              <a:off x="3893013"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anose="02010609060101010101" pitchFamily="2" charset="-122"/>
                </a:rPr>
                <a:t>P</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S</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H</a:t>
              </a:r>
              <a:endParaRPr kumimoji="1" lang="en-US" altLang="zh-CN" sz="1600" b="1">
                <a:solidFill>
                  <a:srgbClr val="000099"/>
                </a:solidFill>
                <a:latin typeface="+mn-lt"/>
                <a:ea typeface="黑体" panose="02010609060101010101" pitchFamily="2" charset="-122"/>
              </a:endParaRPr>
            </a:p>
          </p:txBody>
        </p:sp>
        <p:sp>
          <p:nvSpPr>
            <p:cNvPr id="156" name="Rectangle 78"/>
            <p:cNvSpPr>
              <a:spLocks noChangeArrowheads="1"/>
            </p:cNvSpPr>
            <p:nvPr/>
          </p:nvSpPr>
          <p:spPr bwMode="auto">
            <a:xfrm>
              <a:off x="3633324"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anose="02010609060101010101" pitchFamily="2" charset="-122"/>
                </a:rPr>
                <a:t>A</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C</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K</a:t>
              </a:r>
              <a:endParaRPr kumimoji="1" lang="en-US" altLang="zh-CN" sz="1600" b="1">
                <a:solidFill>
                  <a:srgbClr val="000099"/>
                </a:solidFill>
                <a:latin typeface="+mn-lt"/>
                <a:ea typeface="黑体" panose="02010609060101010101" pitchFamily="2" charset="-122"/>
              </a:endParaRPr>
            </a:p>
          </p:txBody>
        </p:sp>
        <p:sp>
          <p:nvSpPr>
            <p:cNvPr id="157" name="Rectangle 79"/>
            <p:cNvSpPr>
              <a:spLocks noChangeArrowheads="1"/>
            </p:cNvSpPr>
            <p:nvPr/>
          </p:nvSpPr>
          <p:spPr bwMode="auto">
            <a:xfrm>
              <a:off x="3349559" y="2932865"/>
              <a:ext cx="343044"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anose="02010609060101010101" pitchFamily="2" charset="-122"/>
                </a:rPr>
                <a:t>U</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R</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G</a:t>
              </a:r>
              <a:endParaRPr kumimoji="1" lang="en-US" altLang="zh-CN" sz="1600" b="1">
                <a:solidFill>
                  <a:srgbClr val="000099"/>
                </a:solidFill>
                <a:latin typeface="+mn-lt"/>
                <a:ea typeface="黑体" panose="02010609060101010101" pitchFamily="2" charset="-122"/>
              </a:endParaRPr>
            </a:p>
          </p:txBody>
        </p:sp>
        <p:sp>
          <p:nvSpPr>
            <p:cNvPr id="158" name="Rectangle 80"/>
            <p:cNvSpPr>
              <a:spLocks noChangeArrowheads="1"/>
            </p:cNvSpPr>
            <p:nvPr/>
          </p:nvSpPr>
          <p:spPr bwMode="auto">
            <a:xfrm>
              <a:off x="365720" y="78539"/>
              <a:ext cx="8917507"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anose="02010609060101010101" pitchFamily="2" charset="-122"/>
                </a:rPr>
                <a:t>位 </a:t>
              </a:r>
              <a:r>
                <a:rPr kumimoji="1" lang="en-US" altLang="zh-CN" sz="2000" b="1" dirty="0">
                  <a:solidFill>
                    <a:srgbClr val="000099"/>
                  </a:solidFill>
                  <a:latin typeface="+mn-lt"/>
                  <a:ea typeface="黑体" panose="02010609060101010101" pitchFamily="2" charset="-122"/>
                </a:rPr>
                <a:t>0                         8                       </a:t>
              </a:r>
              <a:r>
                <a:rPr kumimoji="1" lang="en-US" altLang="zh-CN" sz="2000" b="1" dirty="0" smtClean="0">
                  <a:solidFill>
                    <a:srgbClr val="000099"/>
                  </a:solidFill>
                  <a:latin typeface="+mn-lt"/>
                  <a:ea typeface="黑体" panose="02010609060101010101" pitchFamily="2" charset="-122"/>
                </a:rPr>
                <a:t>   </a:t>
              </a:r>
              <a:r>
                <a:rPr kumimoji="1" lang="en-US" altLang="zh-CN" sz="2000" b="1" dirty="0">
                  <a:solidFill>
                    <a:srgbClr val="000099"/>
                  </a:solidFill>
                  <a:latin typeface="+mn-lt"/>
                  <a:ea typeface="黑体" panose="02010609060101010101" pitchFamily="2" charset="-122"/>
                </a:rPr>
                <a:t>16                       </a:t>
              </a:r>
              <a:r>
                <a:rPr kumimoji="1" lang="en-US" altLang="zh-CN" sz="2000" b="1" dirty="0" smtClean="0">
                  <a:solidFill>
                    <a:srgbClr val="000099"/>
                  </a:solidFill>
                  <a:latin typeface="+mn-lt"/>
                  <a:ea typeface="黑体" panose="02010609060101010101" pitchFamily="2" charset="-122"/>
                </a:rPr>
                <a:t>   </a:t>
              </a:r>
              <a:r>
                <a:rPr kumimoji="1" lang="en-US" altLang="zh-CN" sz="2000" b="1" dirty="0">
                  <a:solidFill>
                    <a:srgbClr val="000099"/>
                  </a:solidFill>
                  <a:latin typeface="+mn-lt"/>
                  <a:ea typeface="黑体" panose="02010609060101010101" pitchFamily="2" charset="-122"/>
                </a:rPr>
                <a:t>24                  </a:t>
              </a:r>
              <a:r>
                <a:rPr kumimoji="1" lang="en-US" altLang="zh-CN" sz="2000" b="1" dirty="0" smtClean="0">
                  <a:solidFill>
                    <a:srgbClr val="000099"/>
                  </a:solidFill>
                  <a:latin typeface="+mn-lt"/>
                  <a:ea typeface="黑体" panose="02010609060101010101" pitchFamily="2" charset="-122"/>
                </a:rPr>
                <a:t>        </a:t>
              </a:r>
              <a:r>
                <a:rPr kumimoji="1" lang="en-US" altLang="zh-CN" sz="2000" b="1" dirty="0">
                  <a:solidFill>
                    <a:srgbClr val="000099"/>
                  </a:solidFill>
                  <a:latin typeface="+mn-lt"/>
                  <a:ea typeface="黑体" panose="02010609060101010101" pitchFamily="2" charset="-122"/>
                </a:rPr>
                <a:t>31</a:t>
              </a:r>
              <a:endParaRPr kumimoji="1" lang="en-US" altLang="zh-CN" sz="2000" b="1" dirty="0">
                <a:solidFill>
                  <a:srgbClr val="000099"/>
                </a:solidFill>
                <a:latin typeface="+mn-lt"/>
                <a:ea typeface="黑体" panose="02010609060101010101" pitchFamily="2" charset="-122"/>
              </a:endParaRPr>
            </a:p>
          </p:txBody>
        </p:sp>
        <p:sp>
          <p:nvSpPr>
            <p:cNvPr id="159" name="Line 81"/>
            <p:cNvSpPr>
              <a:spLocks noChangeShapeType="1"/>
            </p:cNvSpPr>
            <p:nvPr/>
          </p:nvSpPr>
          <p:spPr bwMode="auto">
            <a:xfrm flipH="1">
              <a:off x="7026473" y="4309227"/>
              <a:ext cx="3440" cy="6429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60" name="Rectangle 83"/>
            <p:cNvSpPr>
              <a:spLocks noChangeArrowheads="1"/>
            </p:cNvSpPr>
            <p:nvPr/>
          </p:nvSpPr>
          <p:spPr bwMode="auto">
            <a:xfrm>
              <a:off x="7581966" y="4375902"/>
              <a:ext cx="135863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填    充</a:t>
              </a:r>
              <a:endParaRPr kumimoji="1" lang="zh-CN" altLang="en-US" sz="2000" b="1">
                <a:solidFill>
                  <a:srgbClr val="000099"/>
                </a:solidFill>
                <a:latin typeface="+mn-lt"/>
                <a:ea typeface="黑体" panose="02010609060101010101" pitchFamily="2" charset="-122"/>
              </a:endParaRPr>
            </a:p>
          </p:txBody>
        </p:sp>
        <p:sp>
          <p:nvSpPr>
            <p:cNvPr id="161" name="Line 96"/>
            <p:cNvSpPr>
              <a:spLocks noChangeShapeType="1"/>
            </p:cNvSpPr>
            <p:nvPr/>
          </p:nvSpPr>
          <p:spPr bwMode="auto">
            <a:xfrm>
              <a:off x="9167753" y="788152"/>
              <a:ext cx="899451"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62" name="Line 97"/>
            <p:cNvSpPr>
              <a:spLocks noChangeShapeType="1"/>
            </p:cNvSpPr>
            <p:nvPr/>
          </p:nvSpPr>
          <p:spPr bwMode="auto">
            <a:xfrm>
              <a:off x="9167753" y="4283827"/>
              <a:ext cx="899451"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63" name="Line 98"/>
            <p:cNvSpPr>
              <a:spLocks noChangeShapeType="1"/>
            </p:cNvSpPr>
            <p:nvPr/>
          </p:nvSpPr>
          <p:spPr bwMode="auto">
            <a:xfrm>
              <a:off x="214869" y="826252"/>
              <a:ext cx="574410"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64" name="Line 99"/>
            <p:cNvSpPr>
              <a:spLocks noChangeShapeType="1"/>
            </p:cNvSpPr>
            <p:nvPr/>
          </p:nvSpPr>
          <p:spPr bwMode="auto">
            <a:xfrm>
              <a:off x="230346" y="4926765"/>
              <a:ext cx="574410"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513107" name="Rectangle 83"/>
          <p:cNvSpPr>
            <a:spLocks noChangeArrowheads="1"/>
          </p:cNvSpPr>
          <p:nvPr/>
        </p:nvSpPr>
        <p:spPr bwMode="auto">
          <a:xfrm>
            <a:off x="4441626" y="2912484"/>
            <a:ext cx="295350" cy="693481"/>
          </a:xfrm>
          <a:prstGeom prst="rect">
            <a:avLst/>
          </a:prstGeom>
          <a:noFill/>
          <a:ln w="762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3107"/>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1310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107" grpId="0" animBg="1"/>
      <p:bldP spid="513107" grpId="1"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130" name="Text Box 82"/>
          <p:cNvSpPr txBox="1">
            <a:spLocks noChangeArrowheads="1"/>
          </p:cNvSpPr>
          <p:nvPr/>
        </p:nvSpPr>
        <p:spPr bwMode="auto">
          <a:xfrm>
            <a:off x="632520" y="5046275"/>
            <a:ext cx="876614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defRPr sz="2400" b="1">
                <a:solidFill>
                  <a:srgbClr val="000099"/>
                </a:solidFill>
                <a:latin typeface="+mn-lt"/>
                <a:ea typeface="黑体" panose="02010609060101010101" pitchFamily="2" charset="-122"/>
              </a:defRPr>
            </a:lvl1pPr>
          </a:lstStyle>
          <a:p>
            <a:r>
              <a:rPr lang="zh-CN" altLang="en-US" dirty="0"/>
              <a:t>终止 </a:t>
            </a:r>
            <a:r>
              <a:rPr lang="en-US" altLang="zh-CN" dirty="0"/>
              <a:t>FIN (</a:t>
            </a:r>
            <a:r>
              <a:rPr lang="en-US" altLang="zh-CN" dirty="0" err="1" smtClean="0"/>
              <a:t>FINish</a:t>
            </a:r>
            <a:r>
              <a:rPr lang="en-US" altLang="zh-CN" dirty="0" smtClean="0"/>
              <a:t>) </a:t>
            </a:r>
            <a:r>
              <a:rPr lang="en-US" altLang="zh-CN" dirty="0"/>
              <a:t>—— </a:t>
            </a:r>
            <a:r>
              <a:rPr lang="zh-CN" altLang="en-US" dirty="0"/>
              <a:t>用来释放一个连接。</a:t>
            </a:r>
            <a:r>
              <a:rPr lang="en-US" altLang="zh-CN" dirty="0"/>
              <a:t>FIN </a:t>
            </a:r>
            <a:r>
              <a:rPr lang="en-US" altLang="zh-CN" dirty="0">
                <a:sym typeface="Symbol" panose="05050102010706020507" pitchFamily="18" charset="2"/>
              </a:rPr>
              <a:t></a:t>
            </a:r>
            <a:r>
              <a:rPr lang="en-US" altLang="zh-CN" dirty="0"/>
              <a:t> 1 </a:t>
            </a:r>
            <a:r>
              <a:rPr lang="zh-CN" altLang="en-US" dirty="0"/>
              <a:t>表明此报文段的发送端的数据已发送完毕，并要求释放运输连接。 </a:t>
            </a:r>
            <a:endParaRPr lang="zh-CN" altLang="en-US" dirty="0"/>
          </a:p>
        </p:txBody>
      </p:sp>
      <p:grpSp>
        <p:nvGrpSpPr>
          <p:cNvPr id="2" name="组合 83"/>
          <p:cNvGrpSpPr/>
          <p:nvPr/>
        </p:nvGrpSpPr>
        <p:grpSpPr>
          <a:xfrm>
            <a:off x="214869" y="78539"/>
            <a:ext cx="9852335" cy="4873626"/>
            <a:chOff x="214869" y="78539"/>
            <a:chExt cx="9852335" cy="4873626"/>
          </a:xfrm>
        </p:grpSpPr>
        <p:sp>
          <p:nvSpPr>
            <p:cNvPr id="85" name="Line 3"/>
            <p:cNvSpPr>
              <a:spLocks noChangeShapeType="1"/>
            </p:cNvSpPr>
            <p:nvPr/>
          </p:nvSpPr>
          <p:spPr bwMode="auto">
            <a:xfrm flipH="1">
              <a:off x="507233" y="815141"/>
              <a:ext cx="18917" cy="4122737"/>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86" name="Rectangle 4"/>
            <p:cNvSpPr>
              <a:spLocks noChangeArrowheads="1"/>
            </p:cNvSpPr>
            <p:nvPr/>
          </p:nvSpPr>
          <p:spPr bwMode="auto">
            <a:xfrm>
              <a:off x="277167" y="2060848"/>
              <a:ext cx="515142" cy="171675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eaLnBrk="0" hangingPunct="0">
                <a:lnSpc>
                  <a:spcPct val="90000"/>
                </a:lnSpc>
              </a:pPr>
              <a:r>
                <a:rPr kumimoji="1" lang="en-US" altLang="zh-CN" sz="2400" b="1" dirty="0" smtClean="0">
                  <a:solidFill>
                    <a:srgbClr val="000099"/>
                  </a:solidFill>
                  <a:latin typeface="+mn-lt"/>
                  <a:ea typeface="黑体" panose="02010609060101010101" pitchFamily="2" charset="-122"/>
                </a:rPr>
                <a:t>TCP</a:t>
              </a:r>
              <a:r>
                <a:rPr kumimoji="1" lang="zh-CN" altLang="en-US" sz="2400" b="1" dirty="0" smtClean="0">
                  <a:solidFill>
                    <a:srgbClr val="000099"/>
                  </a:solidFill>
                  <a:latin typeface="+mn-lt"/>
                  <a:ea typeface="黑体" panose="02010609060101010101" pitchFamily="2" charset="-122"/>
                </a:rPr>
                <a:t>首部</a:t>
              </a:r>
              <a:endParaRPr kumimoji="1" lang="zh-CN" altLang="en-US" sz="2400" b="1" dirty="0">
                <a:solidFill>
                  <a:srgbClr val="000099"/>
                </a:solidFill>
                <a:latin typeface="+mn-lt"/>
                <a:ea typeface="黑体" panose="02010609060101010101" pitchFamily="2" charset="-122"/>
              </a:endParaRPr>
            </a:p>
          </p:txBody>
        </p:sp>
        <p:sp>
          <p:nvSpPr>
            <p:cNvPr id="87" name="Line 5"/>
            <p:cNvSpPr>
              <a:spLocks noChangeShapeType="1"/>
            </p:cNvSpPr>
            <p:nvPr/>
          </p:nvSpPr>
          <p:spPr bwMode="auto">
            <a:xfrm>
              <a:off x="9494513" y="805616"/>
              <a:ext cx="0" cy="3463925"/>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88" name="Rectangle 6"/>
            <p:cNvSpPr>
              <a:spLocks noChangeArrowheads="1"/>
            </p:cNvSpPr>
            <p:nvPr/>
          </p:nvSpPr>
          <p:spPr bwMode="auto">
            <a:xfrm>
              <a:off x="9129464" y="1883527"/>
              <a:ext cx="695704" cy="119776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anose="02010609060101010101" pitchFamily="2" charset="-122"/>
                </a:rPr>
                <a:t>20</a:t>
              </a:r>
              <a:endParaRPr kumimoji="1" lang="en-US" altLang="zh-CN" sz="2000" b="1" dirty="0">
                <a:solidFill>
                  <a:srgbClr val="000099"/>
                </a:solidFill>
                <a:latin typeface="+mn-lt"/>
                <a:ea typeface="黑体" panose="02010609060101010101" pitchFamily="2" charset="-122"/>
              </a:endParaRPr>
            </a:p>
            <a:p>
              <a:pPr algn="ctr" defTabSz="762000" eaLnBrk="0" hangingPunct="0">
                <a:lnSpc>
                  <a:spcPct val="90000"/>
                </a:lnSpc>
              </a:pPr>
              <a:r>
                <a:rPr kumimoji="1" lang="zh-CN" altLang="en-US" sz="2000" b="1" dirty="0">
                  <a:solidFill>
                    <a:srgbClr val="000099"/>
                  </a:solidFill>
                  <a:latin typeface="+mn-lt"/>
                  <a:ea typeface="黑体" panose="02010609060101010101" pitchFamily="2" charset="-122"/>
                </a:rPr>
                <a:t>字节</a:t>
              </a:r>
              <a:endParaRPr kumimoji="1" lang="zh-CN" altLang="en-US" sz="2000" b="1" dirty="0">
                <a:solidFill>
                  <a:srgbClr val="000099"/>
                </a:solidFill>
                <a:latin typeface="+mn-lt"/>
                <a:ea typeface="黑体" panose="02010609060101010101" pitchFamily="2" charset="-122"/>
              </a:endParaRPr>
            </a:p>
            <a:p>
              <a:pPr algn="ctr" defTabSz="762000" eaLnBrk="0" hangingPunct="0">
                <a:lnSpc>
                  <a:spcPct val="90000"/>
                </a:lnSpc>
              </a:pPr>
              <a:r>
                <a:rPr kumimoji="1" lang="zh-CN" altLang="en-US" sz="2000" b="1" dirty="0">
                  <a:solidFill>
                    <a:srgbClr val="000099"/>
                  </a:solidFill>
                  <a:latin typeface="+mn-lt"/>
                  <a:ea typeface="黑体" panose="02010609060101010101" pitchFamily="2" charset="-122"/>
                </a:rPr>
                <a:t>固定</a:t>
              </a:r>
              <a:endParaRPr kumimoji="1" lang="zh-CN" altLang="en-US" sz="2000" b="1" dirty="0">
                <a:solidFill>
                  <a:srgbClr val="000099"/>
                </a:solidFill>
                <a:latin typeface="+mn-lt"/>
                <a:ea typeface="黑体" panose="02010609060101010101" pitchFamily="2" charset="-122"/>
              </a:endParaRPr>
            </a:p>
            <a:p>
              <a:pPr algn="ctr" defTabSz="762000" eaLnBrk="0" hangingPunct="0">
                <a:lnSpc>
                  <a:spcPct val="90000"/>
                </a:lnSpc>
              </a:pPr>
              <a:r>
                <a:rPr kumimoji="1" lang="zh-CN" altLang="en-US" sz="2000" b="1" dirty="0">
                  <a:solidFill>
                    <a:srgbClr val="000099"/>
                  </a:solidFill>
                  <a:latin typeface="+mn-lt"/>
                  <a:ea typeface="黑体" panose="02010609060101010101" pitchFamily="2" charset="-122"/>
                </a:rPr>
                <a:t>首部</a:t>
              </a:r>
              <a:endParaRPr kumimoji="1" lang="zh-CN" altLang="en-US" sz="2000" b="1" dirty="0">
                <a:solidFill>
                  <a:srgbClr val="000099"/>
                </a:solidFill>
                <a:latin typeface="+mn-lt"/>
                <a:ea typeface="黑体" panose="02010609060101010101" pitchFamily="2" charset="-122"/>
              </a:endParaRPr>
            </a:p>
          </p:txBody>
        </p:sp>
        <p:sp>
          <p:nvSpPr>
            <p:cNvPr id="89" name="Rectangle 7"/>
            <p:cNvSpPr>
              <a:spLocks noChangeArrowheads="1"/>
            </p:cNvSpPr>
            <p:nvPr/>
          </p:nvSpPr>
          <p:spPr bwMode="auto">
            <a:xfrm>
              <a:off x="795668" y="811965"/>
              <a:ext cx="8327231" cy="4133850"/>
            </a:xfrm>
            <a:prstGeom prst="rect">
              <a:avLst/>
            </a:prstGeom>
            <a:solidFill>
              <a:srgbClr val="FFFFCC"/>
            </a:soli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0" name="Line 10"/>
            <p:cNvSpPr>
              <a:spLocks noChangeShapeType="1"/>
            </p:cNvSpPr>
            <p:nvPr/>
          </p:nvSpPr>
          <p:spPr bwMode="auto">
            <a:xfrm>
              <a:off x="787069" y="1515227"/>
              <a:ext cx="834099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1" name="Line 11"/>
            <p:cNvSpPr>
              <a:spLocks noChangeShapeType="1"/>
            </p:cNvSpPr>
            <p:nvPr/>
          </p:nvSpPr>
          <p:spPr bwMode="auto">
            <a:xfrm>
              <a:off x="802546" y="2210552"/>
              <a:ext cx="8325512"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2" name="Line 12"/>
            <p:cNvSpPr>
              <a:spLocks noChangeShapeType="1"/>
            </p:cNvSpPr>
            <p:nvPr/>
          </p:nvSpPr>
          <p:spPr bwMode="auto">
            <a:xfrm>
              <a:off x="787069" y="2904290"/>
              <a:ext cx="834099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3" name="Line 13"/>
            <p:cNvSpPr>
              <a:spLocks noChangeShapeType="1"/>
            </p:cNvSpPr>
            <p:nvPr/>
          </p:nvSpPr>
          <p:spPr bwMode="auto">
            <a:xfrm>
              <a:off x="787069" y="3596440"/>
              <a:ext cx="834099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4" name="Line 14"/>
            <p:cNvSpPr>
              <a:spLocks noChangeShapeType="1"/>
            </p:cNvSpPr>
            <p:nvPr/>
          </p:nvSpPr>
          <p:spPr bwMode="auto">
            <a:xfrm>
              <a:off x="802546" y="4291765"/>
              <a:ext cx="8325512"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5" name="Line 15"/>
            <p:cNvSpPr>
              <a:spLocks noChangeShapeType="1"/>
            </p:cNvSpPr>
            <p:nvPr/>
          </p:nvSpPr>
          <p:spPr bwMode="auto">
            <a:xfrm>
              <a:off x="4961003" y="819903"/>
              <a:ext cx="0" cy="70961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6" name="Rectangle 16"/>
            <p:cNvSpPr>
              <a:spLocks noChangeArrowheads="1"/>
            </p:cNvSpPr>
            <p:nvPr/>
          </p:nvSpPr>
          <p:spPr bwMode="auto">
            <a:xfrm>
              <a:off x="6261166" y="946902"/>
              <a:ext cx="163827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目  的  端  口</a:t>
              </a:r>
              <a:endParaRPr kumimoji="1" lang="zh-CN" altLang="en-US" sz="2000" b="1">
                <a:solidFill>
                  <a:srgbClr val="000099"/>
                </a:solidFill>
                <a:latin typeface="+mn-lt"/>
                <a:ea typeface="黑体" panose="02010609060101010101" pitchFamily="2" charset="-122"/>
              </a:endParaRPr>
            </a:p>
          </p:txBody>
        </p:sp>
        <p:sp>
          <p:nvSpPr>
            <p:cNvPr id="97" name="Rectangle 17"/>
            <p:cNvSpPr>
              <a:spLocks noChangeArrowheads="1"/>
            </p:cNvSpPr>
            <p:nvPr/>
          </p:nvSpPr>
          <p:spPr bwMode="auto">
            <a:xfrm>
              <a:off x="962488" y="2869365"/>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数据</a:t>
              </a:r>
              <a:endParaRPr kumimoji="1" lang="zh-CN" altLang="en-US" sz="2000" b="1">
                <a:solidFill>
                  <a:srgbClr val="000099"/>
                </a:solidFill>
                <a:latin typeface="+mn-lt"/>
                <a:ea typeface="黑体" panose="02010609060101010101" pitchFamily="2" charset="-122"/>
              </a:endParaRPr>
            </a:p>
            <a:p>
              <a:pPr defTabSz="762000" eaLnBrk="0" hangingPunct="0"/>
              <a:r>
                <a:rPr kumimoji="1" lang="zh-CN" altLang="en-US" sz="2000" b="1">
                  <a:solidFill>
                    <a:srgbClr val="000099"/>
                  </a:solidFill>
                  <a:latin typeface="+mn-lt"/>
                  <a:ea typeface="黑体" panose="02010609060101010101" pitchFamily="2" charset="-122"/>
                </a:rPr>
                <a:t>偏移</a:t>
              </a:r>
              <a:endParaRPr kumimoji="1" lang="zh-CN" altLang="en-US" sz="2000" b="1">
                <a:solidFill>
                  <a:srgbClr val="000099"/>
                </a:solidFill>
                <a:latin typeface="+mn-lt"/>
                <a:ea typeface="黑体" panose="02010609060101010101" pitchFamily="2" charset="-122"/>
              </a:endParaRPr>
            </a:p>
          </p:txBody>
        </p:sp>
        <p:sp>
          <p:nvSpPr>
            <p:cNvPr id="98" name="Rectangle 18"/>
            <p:cNvSpPr>
              <a:spLocks noChangeArrowheads="1"/>
            </p:cNvSpPr>
            <p:nvPr/>
          </p:nvSpPr>
          <p:spPr bwMode="auto">
            <a:xfrm>
              <a:off x="2131946" y="3734552"/>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检   验   和</a:t>
              </a:r>
              <a:endParaRPr kumimoji="1" lang="zh-CN" altLang="en-US" sz="2000" b="1">
                <a:solidFill>
                  <a:srgbClr val="000099"/>
                </a:solidFill>
                <a:latin typeface="+mn-lt"/>
                <a:ea typeface="黑体" panose="02010609060101010101" pitchFamily="2" charset="-122"/>
              </a:endParaRPr>
            </a:p>
          </p:txBody>
        </p:sp>
        <p:sp>
          <p:nvSpPr>
            <p:cNvPr id="99" name="Rectangle 19"/>
            <p:cNvSpPr>
              <a:spLocks noChangeArrowheads="1"/>
            </p:cNvSpPr>
            <p:nvPr/>
          </p:nvSpPr>
          <p:spPr bwMode="auto">
            <a:xfrm>
              <a:off x="2350359" y="4375902"/>
              <a:ext cx="34653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选    项    （长  度  可  变）</a:t>
              </a:r>
              <a:endParaRPr kumimoji="1" lang="zh-CN" altLang="en-US" sz="2000" b="1">
                <a:solidFill>
                  <a:srgbClr val="000099"/>
                </a:solidFill>
                <a:latin typeface="+mn-lt"/>
                <a:ea typeface="黑体" panose="02010609060101010101" pitchFamily="2" charset="-122"/>
              </a:endParaRPr>
            </a:p>
          </p:txBody>
        </p:sp>
        <p:sp>
          <p:nvSpPr>
            <p:cNvPr id="100" name="Rectangle 20"/>
            <p:cNvSpPr>
              <a:spLocks noChangeArrowheads="1"/>
            </p:cNvSpPr>
            <p:nvPr/>
          </p:nvSpPr>
          <p:spPr bwMode="auto">
            <a:xfrm>
              <a:off x="2255771" y="946902"/>
              <a:ext cx="1239123"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源  端  口</a:t>
              </a:r>
              <a:endParaRPr kumimoji="1" lang="zh-CN" altLang="en-US" sz="2000" b="1">
                <a:solidFill>
                  <a:srgbClr val="000099"/>
                </a:solidFill>
                <a:latin typeface="+mn-lt"/>
                <a:ea typeface="黑体" panose="02010609060101010101" pitchFamily="2" charset="-122"/>
              </a:endParaRPr>
            </a:p>
          </p:txBody>
        </p:sp>
        <p:sp>
          <p:nvSpPr>
            <p:cNvPr id="101" name="Rectangle 21"/>
            <p:cNvSpPr>
              <a:spLocks noChangeArrowheads="1"/>
            </p:cNvSpPr>
            <p:nvPr/>
          </p:nvSpPr>
          <p:spPr bwMode="auto">
            <a:xfrm>
              <a:off x="4479461" y="1634290"/>
              <a:ext cx="1496219"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序   号</a:t>
              </a:r>
              <a:endParaRPr kumimoji="1" lang="zh-CN" altLang="en-US" sz="2000" b="1">
                <a:solidFill>
                  <a:srgbClr val="000099"/>
                </a:solidFill>
                <a:latin typeface="+mn-lt"/>
                <a:ea typeface="黑体" panose="02010609060101010101" pitchFamily="2" charset="-122"/>
              </a:endParaRPr>
            </a:p>
          </p:txBody>
        </p:sp>
        <p:sp>
          <p:nvSpPr>
            <p:cNvPr id="102" name="Line 22"/>
            <p:cNvSpPr>
              <a:spLocks noChangeShapeType="1"/>
            </p:cNvSpPr>
            <p:nvPr/>
          </p:nvSpPr>
          <p:spPr bwMode="auto">
            <a:xfrm>
              <a:off x="4967882" y="2913815"/>
              <a:ext cx="0" cy="13700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3" name="Rectangle 23"/>
            <p:cNvSpPr>
              <a:spLocks noChangeArrowheads="1"/>
            </p:cNvSpPr>
            <p:nvPr/>
          </p:nvSpPr>
          <p:spPr bwMode="auto">
            <a:xfrm>
              <a:off x="6087467" y="3734552"/>
              <a:ext cx="1849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紧   急   指   针</a:t>
              </a:r>
              <a:endParaRPr kumimoji="1" lang="zh-CN" altLang="en-US" sz="2000" b="1">
                <a:solidFill>
                  <a:srgbClr val="000099"/>
                </a:solidFill>
                <a:latin typeface="+mn-lt"/>
                <a:ea typeface="黑体" panose="02010609060101010101" pitchFamily="2" charset="-122"/>
              </a:endParaRPr>
            </a:p>
          </p:txBody>
        </p:sp>
        <p:sp>
          <p:nvSpPr>
            <p:cNvPr id="104" name="Rectangle 24"/>
            <p:cNvSpPr>
              <a:spLocks noChangeArrowheads="1"/>
            </p:cNvSpPr>
            <p:nvPr/>
          </p:nvSpPr>
          <p:spPr bwMode="auto">
            <a:xfrm>
              <a:off x="6574168" y="3015415"/>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窗   口</a:t>
              </a:r>
              <a:endParaRPr kumimoji="1" lang="zh-CN" altLang="en-US" sz="2000" b="1">
                <a:solidFill>
                  <a:srgbClr val="000099"/>
                </a:solidFill>
                <a:latin typeface="+mn-lt"/>
                <a:ea typeface="黑体" panose="02010609060101010101" pitchFamily="2" charset="-122"/>
              </a:endParaRPr>
            </a:p>
          </p:txBody>
        </p:sp>
        <p:sp>
          <p:nvSpPr>
            <p:cNvPr id="105" name="Rectangle 25"/>
            <p:cNvSpPr>
              <a:spLocks noChangeArrowheads="1"/>
            </p:cNvSpPr>
            <p:nvPr/>
          </p:nvSpPr>
          <p:spPr bwMode="auto">
            <a:xfrm>
              <a:off x="4214613" y="2358190"/>
              <a:ext cx="199495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确    认    号</a:t>
              </a:r>
              <a:endParaRPr kumimoji="1" lang="zh-CN" altLang="en-US" sz="2000" b="1">
                <a:solidFill>
                  <a:srgbClr val="000099"/>
                </a:solidFill>
                <a:latin typeface="+mn-lt"/>
                <a:ea typeface="黑体" panose="02010609060101010101" pitchFamily="2" charset="-122"/>
              </a:endParaRPr>
            </a:p>
          </p:txBody>
        </p:sp>
        <p:sp>
          <p:nvSpPr>
            <p:cNvPr id="106" name="Line 26"/>
            <p:cNvSpPr>
              <a:spLocks noChangeShapeType="1"/>
            </p:cNvSpPr>
            <p:nvPr/>
          </p:nvSpPr>
          <p:spPr bwMode="auto">
            <a:xfrm>
              <a:off x="1832702" y="2913815"/>
              <a:ext cx="0" cy="6921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7" name="Line 27"/>
            <p:cNvSpPr>
              <a:spLocks noChangeShapeType="1"/>
            </p:cNvSpPr>
            <p:nvPr/>
          </p:nvSpPr>
          <p:spPr bwMode="auto">
            <a:xfrm>
              <a:off x="3920529" y="2905878"/>
              <a:ext cx="0" cy="68421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8" name="Line 28"/>
            <p:cNvSpPr>
              <a:spLocks noChangeShapeType="1"/>
            </p:cNvSpPr>
            <p:nvPr/>
          </p:nvSpPr>
          <p:spPr bwMode="auto">
            <a:xfrm>
              <a:off x="3385673" y="2913815"/>
              <a:ext cx="0" cy="6921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9" name="Line 29"/>
            <p:cNvSpPr>
              <a:spLocks noChangeShapeType="1"/>
            </p:cNvSpPr>
            <p:nvPr/>
          </p:nvSpPr>
          <p:spPr bwMode="auto">
            <a:xfrm>
              <a:off x="3650521" y="2913816"/>
              <a:ext cx="0" cy="6810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0" name="Line 30"/>
            <p:cNvSpPr>
              <a:spLocks noChangeShapeType="1"/>
            </p:cNvSpPr>
            <p:nvPr/>
          </p:nvSpPr>
          <p:spPr bwMode="auto">
            <a:xfrm>
              <a:off x="4441626" y="2913816"/>
              <a:ext cx="0" cy="6810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1" name="Line 31"/>
            <p:cNvSpPr>
              <a:spLocks noChangeShapeType="1"/>
            </p:cNvSpPr>
            <p:nvPr/>
          </p:nvSpPr>
          <p:spPr bwMode="auto">
            <a:xfrm>
              <a:off x="4180217" y="2913816"/>
              <a:ext cx="0" cy="6810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2" name="Line 32"/>
            <p:cNvSpPr>
              <a:spLocks noChangeShapeType="1"/>
            </p:cNvSpPr>
            <p:nvPr/>
          </p:nvSpPr>
          <p:spPr bwMode="auto">
            <a:xfrm>
              <a:off x="4706473" y="2913816"/>
              <a:ext cx="0" cy="6810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3" name="Rectangle 33"/>
            <p:cNvSpPr>
              <a:spLocks noChangeArrowheads="1"/>
            </p:cNvSpPr>
            <p:nvPr/>
          </p:nvSpPr>
          <p:spPr bwMode="auto">
            <a:xfrm>
              <a:off x="2157743" y="3029702"/>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保   留</a:t>
              </a:r>
              <a:endParaRPr kumimoji="1" lang="zh-CN" altLang="en-US" sz="2000" b="1">
                <a:solidFill>
                  <a:srgbClr val="000099"/>
                </a:solidFill>
                <a:latin typeface="+mn-lt"/>
                <a:ea typeface="黑体" panose="02010609060101010101" pitchFamily="2" charset="-122"/>
              </a:endParaRPr>
            </a:p>
          </p:txBody>
        </p:sp>
        <p:sp>
          <p:nvSpPr>
            <p:cNvPr id="114" name="Rectangle 34"/>
            <p:cNvSpPr>
              <a:spLocks noChangeArrowheads="1"/>
            </p:cNvSpPr>
            <p:nvPr/>
          </p:nvSpPr>
          <p:spPr bwMode="auto">
            <a:xfrm>
              <a:off x="4689265" y="2932865"/>
              <a:ext cx="330221"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600" b="1">
                  <a:solidFill>
                    <a:srgbClr val="000099"/>
                  </a:solidFill>
                  <a:latin typeface="+mn-lt"/>
                  <a:ea typeface="黑体" panose="02010609060101010101" pitchFamily="2" charset="-122"/>
                </a:rPr>
                <a:t>F</a:t>
              </a:r>
              <a:endParaRPr kumimoji="1" lang="en-US" altLang="zh-CN" sz="1600" b="1">
                <a:solidFill>
                  <a:srgbClr val="000099"/>
                </a:solidFill>
                <a:latin typeface="+mn-lt"/>
                <a:ea typeface="黑体" panose="02010609060101010101" pitchFamily="2" charset="-122"/>
              </a:endParaRPr>
            </a:p>
            <a:p>
              <a:pPr algn="ctr" defTabSz="762000" eaLnBrk="0" hangingPunct="0">
                <a:lnSpc>
                  <a:spcPct val="75000"/>
                </a:lnSpc>
              </a:pPr>
              <a:r>
                <a:rPr kumimoji="1" lang="en-US" altLang="zh-CN" sz="1600" b="1">
                  <a:solidFill>
                    <a:srgbClr val="000099"/>
                  </a:solidFill>
                  <a:latin typeface="+mn-lt"/>
                  <a:ea typeface="黑体" panose="02010609060101010101" pitchFamily="2" charset="-122"/>
                </a:rPr>
                <a:t>I</a:t>
              </a:r>
              <a:endParaRPr kumimoji="1" lang="en-US" altLang="zh-CN" sz="1600" b="1">
                <a:solidFill>
                  <a:srgbClr val="000099"/>
                </a:solidFill>
                <a:latin typeface="+mn-lt"/>
                <a:ea typeface="黑体" panose="02010609060101010101" pitchFamily="2" charset="-122"/>
              </a:endParaRPr>
            </a:p>
            <a:p>
              <a:pPr algn="ctr" defTabSz="762000" eaLnBrk="0" hangingPunct="0">
                <a:lnSpc>
                  <a:spcPct val="75000"/>
                </a:lnSpc>
              </a:pPr>
              <a:r>
                <a:rPr kumimoji="1" lang="en-US" altLang="zh-CN" sz="1600" b="1">
                  <a:solidFill>
                    <a:srgbClr val="000099"/>
                  </a:solidFill>
                  <a:latin typeface="+mn-lt"/>
                  <a:ea typeface="黑体" panose="02010609060101010101" pitchFamily="2" charset="-122"/>
                </a:rPr>
                <a:t>N</a:t>
              </a:r>
              <a:endParaRPr kumimoji="1" lang="en-US" altLang="zh-CN" sz="1600" b="1">
                <a:solidFill>
                  <a:srgbClr val="000099"/>
                </a:solidFill>
                <a:latin typeface="+mn-lt"/>
                <a:ea typeface="黑体" panose="02010609060101010101" pitchFamily="2" charset="-122"/>
              </a:endParaRPr>
            </a:p>
          </p:txBody>
        </p:sp>
        <p:sp>
          <p:nvSpPr>
            <p:cNvPr id="115" name="Line 37"/>
            <p:cNvSpPr>
              <a:spLocks noChangeShapeType="1"/>
            </p:cNvSpPr>
            <p:nvPr/>
          </p:nvSpPr>
          <p:spPr bwMode="auto">
            <a:xfrm>
              <a:off x="792228" y="654802"/>
              <a:ext cx="8315193"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6" name="Line 38"/>
            <p:cNvSpPr>
              <a:spLocks noChangeShapeType="1"/>
            </p:cNvSpPr>
            <p:nvPr/>
          </p:nvSpPr>
          <p:spPr bwMode="auto">
            <a:xfrm>
              <a:off x="792228" y="456365"/>
              <a:ext cx="0" cy="1984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7" name="Line 39"/>
            <p:cNvSpPr>
              <a:spLocks noChangeShapeType="1"/>
            </p:cNvSpPr>
            <p:nvPr/>
          </p:nvSpPr>
          <p:spPr bwMode="auto">
            <a:xfrm>
              <a:off x="1051917"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8" name="Line 40"/>
            <p:cNvSpPr>
              <a:spLocks noChangeShapeType="1"/>
            </p:cNvSpPr>
            <p:nvPr/>
          </p:nvSpPr>
          <p:spPr bwMode="auto">
            <a:xfrm>
              <a:off x="1311605"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9" name="Line 41"/>
            <p:cNvSpPr>
              <a:spLocks noChangeShapeType="1"/>
            </p:cNvSpPr>
            <p:nvPr/>
          </p:nvSpPr>
          <p:spPr bwMode="auto">
            <a:xfrm>
              <a:off x="1571294"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0" name="Line 42"/>
            <p:cNvSpPr>
              <a:spLocks noChangeShapeType="1"/>
            </p:cNvSpPr>
            <p:nvPr/>
          </p:nvSpPr>
          <p:spPr bwMode="auto">
            <a:xfrm>
              <a:off x="1832702"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1" name="Line 43"/>
            <p:cNvSpPr>
              <a:spLocks noChangeShapeType="1"/>
            </p:cNvSpPr>
            <p:nvPr/>
          </p:nvSpPr>
          <p:spPr bwMode="auto">
            <a:xfrm>
              <a:off x="2092390"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2" name="Line 44"/>
            <p:cNvSpPr>
              <a:spLocks noChangeShapeType="1"/>
            </p:cNvSpPr>
            <p:nvPr/>
          </p:nvSpPr>
          <p:spPr bwMode="auto">
            <a:xfrm>
              <a:off x="2350359"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3" name="Line 45"/>
            <p:cNvSpPr>
              <a:spLocks noChangeShapeType="1"/>
            </p:cNvSpPr>
            <p:nvPr/>
          </p:nvSpPr>
          <p:spPr bwMode="auto">
            <a:xfrm>
              <a:off x="2610048"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4" name="Line 46"/>
            <p:cNvSpPr>
              <a:spLocks noChangeShapeType="1"/>
            </p:cNvSpPr>
            <p:nvPr/>
          </p:nvSpPr>
          <p:spPr bwMode="auto">
            <a:xfrm>
              <a:off x="2871456" y="456365"/>
              <a:ext cx="0" cy="1984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5" name="Line 47"/>
            <p:cNvSpPr>
              <a:spLocks noChangeShapeType="1"/>
            </p:cNvSpPr>
            <p:nvPr/>
          </p:nvSpPr>
          <p:spPr bwMode="auto">
            <a:xfrm>
              <a:off x="3131144"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6" name="Line 48"/>
            <p:cNvSpPr>
              <a:spLocks noChangeShapeType="1"/>
            </p:cNvSpPr>
            <p:nvPr/>
          </p:nvSpPr>
          <p:spPr bwMode="auto">
            <a:xfrm>
              <a:off x="3390833"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7" name="Line 49"/>
            <p:cNvSpPr>
              <a:spLocks noChangeShapeType="1"/>
            </p:cNvSpPr>
            <p:nvPr/>
          </p:nvSpPr>
          <p:spPr bwMode="auto">
            <a:xfrm>
              <a:off x="3650521"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8" name="Line 50"/>
            <p:cNvSpPr>
              <a:spLocks noChangeShapeType="1"/>
            </p:cNvSpPr>
            <p:nvPr/>
          </p:nvSpPr>
          <p:spPr bwMode="auto">
            <a:xfrm>
              <a:off x="3911930"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9" name="Line 51"/>
            <p:cNvSpPr>
              <a:spLocks noChangeShapeType="1"/>
            </p:cNvSpPr>
            <p:nvPr/>
          </p:nvSpPr>
          <p:spPr bwMode="auto">
            <a:xfrm>
              <a:off x="4171619"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0" name="Line 52"/>
            <p:cNvSpPr>
              <a:spLocks noChangeShapeType="1"/>
            </p:cNvSpPr>
            <p:nvPr/>
          </p:nvSpPr>
          <p:spPr bwMode="auto">
            <a:xfrm>
              <a:off x="4429588"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1" name="Line 53"/>
            <p:cNvSpPr>
              <a:spLocks noChangeShapeType="1"/>
            </p:cNvSpPr>
            <p:nvPr/>
          </p:nvSpPr>
          <p:spPr bwMode="auto">
            <a:xfrm>
              <a:off x="4689276"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2" name="Line 54"/>
            <p:cNvSpPr>
              <a:spLocks noChangeShapeType="1"/>
            </p:cNvSpPr>
            <p:nvPr/>
          </p:nvSpPr>
          <p:spPr bwMode="auto">
            <a:xfrm>
              <a:off x="4948965" y="456365"/>
              <a:ext cx="0" cy="1984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3" name="Line 55"/>
            <p:cNvSpPr>
              <a:spLocks noChangeShapeType="1"/>
            </p:cNvSpPr>
            <p:nvPr/>
          </p:nvSpPr>
          <p:spPr bwMode="auto">
            <a:xfrm>
              <a:off x="5210373"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4" name="Line 56"/>
            <p:cNvSpPr>
              <a:spLocks noChangeShapeType="1"/>
            </p:cNvSpPr>
            <p:nvPr/>
          </p:nvSpPr>
          <p:spPr bwMode="auto">
            <a:xfrm>
              <a:off x="5470061"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5" name="Line 57"/>
            <p:cNvSpPr>
              <a:spLocks noChangeShapeType="1"/>
            </p:cNvSpPr>
            <p:nvPr/>
          </p:nvSpPr>
          <p:spPr bwMode="auto">
            <a:xfrm>
              <a:off x="5729750"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6" name="Line 58"/>
            <p:cNvSpPr>
              <a:spLocks noChangeShapeType="1"/>
            </p:cNvSpPr>
            <p:nvPr/>
          </p:nvSpPr>
          <p:spPr bwMode="auto">
            <a:xfrm>
              <a:off x="5989438"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7" name="Line 59"/>
            <p:cNvSpPr>
              <a:spLocks noChangeShapeType="1"/>
            </p:cNvSpPr>
            <p:nvPr/>
          </p:nvSpPr>
          <p:spPr bwMode="auto">
            <a:xfrm>
              <a:off x="6250846"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 name="Line 60"/>
            <p:cNvSpPr>
              <a:spLocks noChangeShapeType="1"/>
            </p:cNvSpPr>
            <p:nvPr/>
          </p:nvSpPr>
          <p:spPr bwMode="auto">
            <a:xfrm>
              <a:off x="6508815"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9" name="Line 61"/>
            <p:cNvSpPr>
              <a:spLocks noChangeShapeType="1"/>
            </p:cNvSpPr>
            <p:nvPr/>
          </p:nvSpPr>
          <p:spPr bwMode="auto">
            <a:xfrm>
              <a:off x="6768504"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0" name="Line 62"/>
            <p:cNvSpPr>
              <a:spLocks noChangeShapeType="1"/>
            </p:cNvSpPr>
            <p:nvPr/>
          </p:nvSpPr>
          <p:spPr bwMode="auto">
            <a:xfrm>
              <a:off x="7028192" y="456365"/>
              <a:ext cx="0" cy="1984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1" name="Line 63"/>
            <p:cNvSpPr>
              <a:spLocks noChangeShapeType="1"/>
            </p:cNvSpPr>
            <p:nvPr/>
          </p:nvSpPr>
          <p:spPr bwMode="auto">
            <a:xfrm>
              <a:off x="7287881"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2" name="Line 64"/>
            <p:cNvSpPr>
              <a:spLocks noChangeShapeType="1"/>
            </p:cNvSpPr>
            <p:nvPr/>
          </p:nvSpPr>
          <p:spPr bwMode="auto">
            <a:xfrm>
              <a:off x="7549290"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3" name="Line 65"/>
            <p:cNvSpPr>
              <a:spLocks noChangeShapeType="1"/>
            </p:cNvSpPr>
            <p:nvPr/>
          </p:nvSpPr>
          <p:spPr bwMode="auto">
            <a:xfrm>
              <a:off x="7808978"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4" name="Line 66"/>
            <p:cNvSpPr>
              <a:spLocks noChangeShapeType="1"/>
            </p:cNvSpPr>
            <p:nvPr/>
          </p:nvSpPr>
          <p:spPr bwMode="auto">
            <a:xfrm>
              <a:off x="8068667"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5" name="Line 67"/>
            <p:cNvSpPr>
              <a:spLocks noChangeShapeType="1"/>
            </p:cNvSpPr>
            <p:nvPr/>
          </p:nvSpPr>
          <p:spPr bwMode="auto">
            <a:xfrm>
              <a:off x="8328355"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6" name="Line 68"/>
            <p:cNvSpPr>
              <a:spLocks noChangeShapeType="1"/>
            </p:cNvSpPr>
            <p:nvPr/>
          </p:nvSpPr>
          <p:spPr bwMode="auto">
            <a:xfrm>
              <a:off x="8588044"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7" name="Line 69"/>
            <p:cNvSpPr>
              <a:spLocks noChangeShapeType="1"/>
            </p:cNvSpPr>
            <p:nvPr/>
          </p:nvSpPr>
          <p:spPr bwMode="auto">
            <a:xfrm>
              <a:off x="8847732"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8" name="Line 70"/>
            <p:cNvSpPr>
              <a:spLocks noChangeShapeType="1"/>
            </p:cNvSpPr>
            <p:nvPr/>
          </p:nvSpPr>
          <p:spPr bwMode="auto">
            <a:xfrm>
              <a:off x="9107421" y="456365"/>
              <a:ext cx="0" cy="1984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9" name="Rectangle 71"/>
            <p:cNvSpPr>
              <a:spLocks noChangeArrowheads="1"/>
            </p:cNvSpPr>
            <p:nvPr/>
          </p:nvSpPr>
          <p:spPr bwMode="auto">
            <a:xfrm>
              <a:off x="964207"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0" name="Rectangle 72"/>
            <p:cNvSpPr>
              <a:spLocks noChangeArrowheads="1"/>
            </p:cNvSpPr>
            <p:nvPr/>
          </p:nvSpPr>
          <p:spPr bwMode="auto">
            <a:xfrm>
              <a:off x="3043435"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1" name="Rectangle 73"/>
            <p:cNvSpPr>
              <a:spLocks noChangeArrowheads="1"/>
            </p:cNvSpPr>
            <p:nvPr/>
          </p:nvSpPr>
          <p:spPr bwMode="auto">
            <a:xfrm>
              <a:off x="5122663"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2" name="Rectangle 74"/>
            <p:cNvSpPr>
              <a:spLocks noChangeArrowheads="1"/>
            </p:cNvSpPr>
            <p:nvPr/>
          </p:nvSpPr>
          <p:spPr bwMode="auto">
            <a:xfrm>
              <a:off x="7201892"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3" name="Rectangle 75"/>
            <p:cNvSpPr>
              <a:spLocks noChangeArrowheads="1"/>
            </p:cNvSpPr>
            <p:nvPr/>
          </p:nvSpPr>
          <p:spPr bwMode="auto">
            <a:xfrm>
              <a:off x="4429588"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anose="02010609060101010101" pitchFamily="2" charset="-122"/>
                </a:rPr>
                <a:t>S</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Y</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N</a:t>
              </a:r>
              <a:endParaRPr kumimoji="1" lang="en-US" altLang="zh-CN" sz="1600" b="1">
                <a:solidFill>
                  <a:srgbClr val="000099"/>
                </a:solidFill>
                <a:latin typeface="+mn-lt"/>
                <a:ea typeface="黑体" panose="02010609060101010101" pitchFamily="2" charset="-122"/>
              </a:endParaRPr>
            </a:p>
          </p:txBody>
        </p:sp>
        <p:sp>
          <p:nvSpPr>
            <p:cNvPr id="154" name="Rectangle 76"/>
            <p:cNvSpPr>
              <a:spLocks noChangeArrowheads="1"/>
            </p:cNvSpPr>
            <p:nvPr/>
          </p:nvSpPr>
          <p:spPr bwMode="auto">
            <a:xfrm>
              <a:off x="4171619"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anose="02010609060101010101" pitchFamily="2" charset="-122"/>
                </a:rPr>
                <a:t>R</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S</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T</a:t>
              </a:r>
              <a:endParaRPr kumimoji="1" lang="en-US" altLang="zh-CN" sz="1600" b="1">
                <a:solidFill>
                  <a:srgbClr val="000099"/>
                </a:solidFill>
                <a:latin typeface="+mn-lt"/>
                <a:ea typeface="黑体" panose="02010609060101010101" pitchFamily="2" charset="-122"/>
              </a:endParaRPr>
            </a:p>
          </p:txBody>
        </p:sp>
        <p:sp>
          <p:nvSpPr>
            <p:cNvPr id="155" name="Rectangle 77"/>
            <p:cNvSpPr>
              <a:spLocks noChangeArrowheads="1"/>
            </p:cNvSpPr>
            <p:nvPr/>
          </p:nvSpPr>
          <p:spPr bwMode="auto">
            <a:xfrm>
              <a:off x="3893013"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anose="02010609060101010101" pitchFamily="2" charset="-122"/>
                </a:rPr>
                <a:t>P</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S</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H</a:t>
              </a:r>
              <a:endParaRPr kumimoji="1" lang="en-US" altLang="zh-CN" sz="1600" b="1">
                <a:solidFill>
                  <a:srgbClr val="000099"/>
                </a:solidFill>
                <a:latin typeface="+mn-lt"/>
                <a:ea typeface="黑体" panose="02010609060101010101" pitchFamily="2" charset="-122"/>
              </a:endParaRPr>
            </a:p>
          </p:txBody>
        </p:sp>
        <p:sp>
          <p:nvSpPr>
            <p:cNvPr id="156" name="Rectangle 78"/>
            <p:cNvSpPr>
              <a:spLocks noChangeArrowheads="1"/>
            </p:cNvSpPr>
            <p:nvPr/>
          </p:nvSpPr>
          <p:spPr bwMode="auto">
            <a:xfrm>
              <a:off x="3633324"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anose="02010609060101010101" pitchFamily="2" charset="-122"/>
                </a:rPr>
                <a:t>A</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C</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K</a:t>
              </a:r>
              <a:endParaRPr kumimoji="1" lang="en-US" altLang="zh-CN" sz="1600" b="1">
                <a:solidFill>
                  <a:srgbClr val="000099"/>
                </a:solidFill>
                <a:latin typeface="+mn-lt"/>
                <a:ea typeface="黑体" panose="02010609060101010101" pitchFamily="2" charset="-122"/>
              </a:endParaRPr>
            </a:p>
          </p:txBody>
        </p:sp>
        <p:sp>
          <p:nvSpPr>
            <p:cNvPr id="157" name="Rectangle 79"/>
            <p:cNvSpPr>
              <a:spLocks noChangeArrowheads="1"/>
            </p:cNvSpPr>
            <p:nvPr/>
          </p:nvSpPr>
          <p:spPr bwMode="auto">
            <a:xfrm>
              <a:off x="3349559" y="2932865"/>
              <a:ext cx="343044"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anose="02010609060101010101" pitchFamily="2" charset="-122"/>
                </a:rPr>
                <a:t>U</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R</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G</a:t>
              </a:r>
              <a:endParaRPr kumimoji="1" lang="en-US" altLang="zh-CN" sz="1600" b="1">
                <a:solidFill>
                  <a:srgbClr val="000099"/>
                </a:solidFill>
                <a:latin typeface="+mn-lt"/>
                <a:ea typeface="黑体" panose="02010609060101010101" pitchFamily="2" charset="-122"/>
              </a:endParaRPr>
            </a:p>
          </p:txBody>
        </p:sp>
        <p:sp>
          <p:nvSpPr>
            <p:cNvPr id="158" name="Rectangle 80"/>
            <p:cNvSpPr>
              <a:spLocks noChangeArrowheads="1"/>
            </p:cNvSpPr>
            <p:nvPr/>
          </p:nvSpPr>
          <p:spPr bwMode="auto">
            <a:xfrm>
              <a:off x="365720" y="78539"/>
              <a:ext cx="8917507"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anose="02010609060101010101" pitchFamily="2" charset="-122"/>
                </a:rPr>
                <a:t>位 </a:t>
              </a:r>
              <a:r>
                <a:rPr kumimoji="1" lang="en-US" altLang="zh-CN" sz="2000" b="1" dirty="0">
                  <a:solidFill>
                    <a:srgbClr val="000099"/>
                  </a:solidFill>
                  <a:latin typeface="+mn-lt"/>
                  <a:ea typeface="黑体" panose="02010609060101010101" pitchFamily="2" charset="-122"/>
                </a:rPr>
                <a:t>0                         8                       </a:t>
              </a:r>
              <a:r>
                <a:rPr kumimoji="1" lang="en-US" altLang="zh-CN" sz="2000" b="1" dirty="0" smtClean="0">
                  <a:solidFill>
                    <a:srgbClr val="000099"/>
                  </a:solidFill>
                  <a:latin typeface="+mn-lt"/>
                  <a:ea typeface="黑体" panose="02010609060101010101" pitchFamily="2" charset="-122"/>
                </a:rPr>
                <a:t>   </a:t>
              </a:r>
              <a:r>
                <a:rPr kumimoji="1" lang="en-US" altLang="zh-CN" sz="2000" b="1" dirty="0">
                  <a:solidFill>
                    <a:srgbClr val="000099"/>
                  </a:solidFill>
                  <a:latin typeface="+mn-lt"/>
                  <a:ea typeface="黑体" panose="02010609060101010101" pitchFamily="2" charset="-122"/>
                </a:rPr>
                <a:t>16                       </a:t>
              </a:r>
              <a:r>
                <a:rPr kumimoji="1" lang="en-US" altLang="zh-CN" sz="2000" b="1" dirty="0" smtClean="0">
                  <a:solidFill>
                    <a:srgbClr val="000099"/>
                  </a:solidFill>
                  <a:latin typeface="+mn-lt"/>
                  <a:ea typeface="黑体" panose="02010609060101010101" pitchFamily="2" charset="-122"/>
                </a:rPr>
                <a:t>   </a:t>
              </a:r>
              <a:r>
                <a:rPr kumimoji="1" lang="en-US" altLang="zh-CN" sz="2000" b="1" dirty="0">
                  <a:solidFill>
                    <a:srgbClr val="000099"/>
                  </a:solidFill>
                  <a:latin typeface="+mn-lt"/>
                  <a:ea typeface="黑体" panose="02010609060101010101" pitchFamily="2" charset="-122"/>
                </a:rPr>
                <a:t>24                  </a:t>
              </a:r>
              <a:r>
                <a:rPr kumimoji="1" lang="en-US" altLang="zh-CN" sz="2000" b="1" dirty="0" smtClean="0">
                  <a:solidFill>
                    <a:srgbClr val="000099"/>
                  </a:solidFill>
                  <a:latin typeface="+mn-lt"/>
                  <a:ea typeface="黑体" panose="02010609060101010101" pitchFamily="2" charset="-122"/>
                </a:rPr>
                <a:t>        </a:t>
              </a:r>
              <a:r>
                <a:rPr kumimoji="1" lang="en-US" altLang="zh-CN" sz="2000" b="1" dirty="0">
                  <a:solidFill>
                    <a:srgbClr val="000099"/>
                  </a:solidFill>
                  <a:latin typeface="+mn-lt"/>
                  <a:ea typeface="黑体" panose="02010609060101010101" pitchFamily="2" charset="-122"/>
                </a:rPr>
                <a:t>31</a:t>
              </a:r>
              <a:endParaRPr kumimoji="1" lang="en-US" altLang="zh-CN" sz="2000" b="1" dirty="0">
                <a:solidFill>
                  <a:srgbClr val="000099"/>
                </a:solidFill>
                <a:latin typeface="+mn-lt"/>
                <a:ea typeface="黑体" panose="02010609060101010101" pitchFamily="2" charset="-122"/>
              </a:endParaRPr>
            </a:p>
          </p:txBody>
        </p:sp>
        <p:sp>
          <p:nvSpPr>
            <p:cNvPr id="159" name="Line 81"/>
            <p:cNvSpPr>
              <a:spLocks noChangeShapeType="1"/>
            </p:cNvSpPr>
            <p:nvPr/>
          </p:nvSpPr>
          <p:spPr bwMode="auto">
            <a:xfrm flipH="1">
              <a:off x="7026473" y="4309227"/>
              <a:ext cx="3440" cy="6429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60" name="Rectangle 83"/>
            <p:cNvSpPr>
              <a:spLocks noChangeArrowheads="1"/>
            </p:cNvSpPr>
            <p:nvPr/>
          </p:nvSpPr>
          <p:spPr bwMode="auto">
            <a:xfrm>
              <a:off x="7581966" y="4375902"/>
              <a:ext cx="135863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填    充</a:t>
              </a:r>
              <a:endParaRPr kumimoji="1" lang="zh-CN" altLang="en-US" sz="2000" b="1">
                <a:solidFill>
                  <a:srgbClr val="000099"/>
                </a:solidFill>
                <a:latin typeface="+mn-lt"/>
                <a:ea typeface="黑体" panose="02010609060101010101" pitchFamily="2" charset="-122"/>
              </a:endParaRPr>
            </a:p>
          </p:txBody>
        </p:sp>
        <p:sp>
          <p:nvSpPr>
            <p:cNvPr id="161" name="Line 96"/>
            <p:cNvSpPr>
              <a:spLocks noChangeShapeType="1"/>
            </p:cNvSpPr>
            <p:nvPr/>
          </p:nvSpPr>
          <p:spPr bwMode="auto">
            <a:xfrm>
              <a:off x="9167753" y="788152"/>
              <a:ext cx="899451"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62" name="Line 97"/>
            <p:cNvSpPr>
              <a:spLocks noChangeShapeType="1"/>
            </p:cNvSpPr>
            <p:nvPr/>
          </p:nvSpPr>
          <p:spPr bwMode="auto">
            <a:xfrm>
              <a:off x="9167753" y="4283827"/>
              <a:ext cx="899451"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63" name="Line 98"/>
            <p:cNvSpPr>
              <a:spLocks noChangeShapeType="1"/>
            </p:cNvSpPr>
            <p:nvPr/>
          </p:nvSpPr>
          <p:spPr bwMode="auto">
            <a:xfrm>
              <a:off x="214869" y="826252"/>
              <a:ext cx="574410"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64" name="Line 99"/>
            <p:cNvSpPr>
              <a:spLocks noChangeShapeType="1"/>
            </p:cNvSpPr>
            <p:nvPr/>
          </p:nvSpPr>
          <p:spPr bwMode="auto">
            <a:xfrm>
              <a:off x="230346" y="4926765"/>
              <a:ext cx="574410"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514131" name="Rectangle 83"/>
          <p:cNvSpPr>
            <a:spLocks noChangeArrowheads="1"/>
          </p:cNvSpPr>
          <p:nvPr/>
        </p:nvSpPr>
        <p:spPr bwMode="auto">
          <a:xfrm>
            <a:off x="4674276" y="2897494"/>
            <a:ext cx="319660" cy="693481"/>
          </a:xfrm>
          <a:prstGeom prst="rect">
            <a:avLst/>
          </a:prstGeom>
          <a:noFill/>
          <a:ln w="762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4131"/>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1413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131" grpId="0" animBg="1"/>
      <p:bldP spid="514131" grpId="1"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156" name="Rectangle 84"/>
          <p:cNvSpPr>
            <a:spLocks noGrp="1" noChangeArrowheads="1"/>
          </p:cNvSpPr>
          <p:nvPr>
            <p:ph type="title"/>
          </p:nvPr>
        </p:nvSpPr>
        <p:spPr>
          <a:xfrm>
            <a:off x="632521" y="5046275"/>
            <a:ext cx="8844796" cy="830997"/>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zh-CN" altLang="en-US" sz="2400" kern="1200" dirty="0">
                <a:solidFill>
                  <a:srgbClr val="000099"/>
                </a:solidFill>
                <a:cs typeface="+mn-cs"/>
              </a:rPr>
              <a:t>窗口字段 </a:t>
            </a:r>
            <a:r>
              <a:rPr lang="en-US" altLang="zh-CN" sz="2400" kern="1200" dirty="0">
                <a:solidFill>
                  <a:srgbClr val="000099"/>
                </a:solidFill>
                <a:cs typeface="+mn-cs"/>
              </a:rPr>
              <a:t>—— </a:t>
            </a:r>
            <a:r>
              <a:rPr lang="zh-CN" altLang="en-US" sz="2400" kern="1200" dirty="0">
                <a:solidFill>
                  <a:srgbClr val="000099"/>
                </a:solidFill>
                <a:cs typeface="+mn-cs"/>
              </a:rPr>
              <a:t>占 </a:t>
            </a:r>
            <a:r>
              <a:rPr lang="en-US" altLang="zh-CN" sz="2400" kern="1200" dirty="0">
                <a:solidFill>
                  <a:srgbClr val="000099"/>
                </a:solidFill>
                <a:cs typeface="+mn-cs"/>
              </a:rPr>
              <a:t>2 </a:t>
            </a:r>
            <a:r>
              <a:rPr lang="zh-CN" altLang="en-US" sz="2400" kern="1200" dirty="0">
                <a:solidFill>
                  <a:srgbClr val="000099"/>
                </a:solidFill>
                <a:cs typeface="+mn-cs"/>
              </a:rPr>
              <a:t>字节，用来让对方设置发送窗口的依据，单位为字节。</a:t>
            </a:r>
            <a:endParaRPr lang="zh-CN" altLang="en-US" sz="2400" kern="1200" dirty="0">
              <a:solidFill>
                <a:srgbClr val="000099"/>
              </a:solidFill>
              <a:cs typeface="+mn-cs"/>
            </a:endParaRPr>
          </a:p>
        </p:txBody>
      </p:sp>
      <p:grpSp>
        <p:nvGrpSpPr>
          <p:cNvPr id="2" name="组合 83"/>
          <p:cNvGrpSpPr/>
          <p:nvPr/>
        </p:nvGrpSpPr>
        <p:grpSpPr>
          <a:xfrm>
            <a:off x="214869" y="78539"/>
            <a:ext cx="9852335" cy="4873626"/>
            <a:chOff x="214869" y="78539"/>
            <a:chExt cx="9852335" cy="4873626"/>
          </a:xfrm>
        </p:grpSpPr>
        <p:sp>
          <p:nvSpPr>
            <p:cNvPr id="85" name="Line 3"/>
            <p:cNvSpPr>
              <a:spLocks noChangeShapeType="1"/>
            </p:cNvSpPr>
            <p:nvPr/>
          </p:nvSpPr>
          <p:spPr bwMode="auto">
            <a:xfrm flipH="1">
              <a:off x="507233" y="815141"/>
              <a:ext cx="18917" cy="4122737"/>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86" name="Rectangle 4"/>
            <p:cNvSpPr>
              <a:spLocks noChangeArrowheads="1"/>
            </p:cNvSpPr>
            <p:nvPr/>
          </p:nvSpPr>
          <p:spPr bwMode="auto">
            <a:xfrm>
              <a:off x="277167" y="2060848"/>
              <a:ext cx="515142" cy="171675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eaLnBrk="0" hangingPunct="0">
                <a:lnSpc>
                  <a:spcPct val="90000"/>
                </a:lnSpc>
              </a:pPr>
              <a:r>
                <a:rPr kumimoji="1" lang="en-US" altLang="zh-CN" sz="2400" b="1" dirty="0" smtClean="0">
                  <a:solidFill>
                    <a:srgbClr val="000099"/>
                  </a:solidFill>
                  <a:latin typeface="+mn-lt"/>
                  <a:ea typeface="黑体" panose="02010609060101010101" pitchFamily="2" charset="-122"/>
                </a:rPr>
                <a:t>TCP</a:t>
              </a:r>
              <a:r>
                <a:rPr kumimoji="1" lang="zh-CN" altLang="en-US" sz="2400" b="1" dirty="0" smtClean="0">
                  <a:solidFill>
                    <a:srgbClr val="000099"/>
                  </a:solidFill>
                  <a:latin typeface="+mn-lt"/>
                  <a:ea typeface="黑体" panose="02010609060101010101" pitchFamily="2" charset="-122"/>
                </a:rPr>
                <a:t>首部</a:t>
              </a:r>
              <a:endParaRPr kumimoji="1" lang="zh-CN" altLang="en-US" sz="2400" b="1" dirty="0">
                <a:solidFill>
                  <a:srgbClr val="000099"/>
                </a:solidFill>
                <a:latin typeface="+mn-lt"/>
                <a:ea typeface="黑体" panose="02010609060101010101" pitchFamily="2" charset="-122"/>
              </a:endParaRPr>
            </a:p>
          </p:txBody>
        </p:sp>
        <p:sp>
          <p:nvSpPr>
            <p:cNvPr id="87" name="Line 5"/>
            <p:cNvSpPr>
              <a:spLocks noChangeShapeType="1"/>
            </p:cNvSpPr>
            <p:nvPr/>
          </p:nvSpPr>
          <p:spPr bwMode="auto">
            <a:xfrm>
              <a:off x="9494513" y="805616"/>
              <a:ext cx="0" cy="3463925"/>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88" name="Rectangle 6"/>
            <p:cNvSpPr>
              <a:spLocks noChangeArrowheads="1"/>
            </p:cNvSpPr>
            <p:nvPr/>
          </p:nvSpPr>
          <p:spPr bwMode="auto">
            <a:xfrm>
              <a:off x="9129464" y="1883527"/>
              <a:ext cx="695704" cy="119776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anose="02010609060101010101" pitchFamily="2" charset="-122"/>
                </a:rPr>
                <a:t>20</a:t>
              </a:r>
              <a:endParaRPr kumimoji="1" lang="en-US" altLang="zh-CN" sz="2000" b="1" dirty="0">
                <a:solidFill>
                  <a:srgbClr val="000099"/>
                </a:solidFill>
                <a:latin typeface="+mn-lt"/>
                <a:ea typeface="黑体" panose="02010609060101010101" pitchFamily="2" charset="-122"/>
              </a:endParaRPr>
            </a:p>
            <a:p>
              <a:pPr algn="ctr" defTabSz="762000" eaLnBrk="0" hangingPunct="0">
                <a:lnSpc>
                  <a:spcPct val="90000"/>
                </a:lnSpc>
              </a:pPr>
              <a:r>
                <a:rPr kumimoji="1" lang="zh-CN" altLang="en-US" sz="2000" b="1" dirty="0">
                  <a:solidFill>
                    <a:srgbClr val="000099"/>
                  </a:solidFill>
                  <a:latin typeface="+mn-lt"/>
                  <a:ea typeface="黑体" panose="02010609060101010101" pitchFamily="2" charset="-122"/>
                </a:rPr>
                <a:t>字节</a:t>
              </a:r>
              <a:endParaRPr kumimoji="1" lang="zh-CN" altLang="en-US" sz="2000" b="1" dirty="0">
                <a:solidFill>
                  <a:srgbClr val="000099"/>
                </a:solidFill>
                <a:latin typeface="+mn-lt"/>
                <a:ea typeface="黑体" panose="02010609060101010101" pitchFamily="2" charset="-122"/>
              </a:endParaRPr>
            </a:p>
            <a:p>
              <a:pPr algn="ctr" defTabSz="762000" eaLnBrk="0" hangingPunct="0">
                <a:lnSpc>
                  <a:spcPct val="90000"/>
                </a:lnSpc>
              </a:pPr>
              <a:r>
                <a:rPr kumimoji="1" lang="zh-CN" altLang="en-US" sz="2000" b="1" dirty="0">
                  <a:solidFill>
                    <a:srgbClr val="000099"/>
                  </a:solidFill>
                  <a:latin typeface="+mn-lt"/>
                  <a:ea typeface="黑体" panose="02010609060101010101" pitchFamily="2" charset="-122"/>
                </a:rPr>
                <a:t>固定</a:t>
              </a:r>
              <a:endParaRPr kumimoji="1" lang="zh-CN" altLang="en-US" sz="2000" b="1" dirty="0">
                <a:solidFill>
                  <a:srgbClr val="000099"/>
                </a:solidFill>
                <a:latin typeface="+mn-lt"/>
                <a:ea typeface="黑体" panose="02010609060101010101" pitchFamily="2" charset="-122"/>
              </a:endParaRPr>
            </a:p>
            <a:p>
              <a:pPr algn="ctr" defTabSz="762000" eaLnBrk="0" hangingPunct="0">
                <a:lnSpc>
                  <a:spcPct val="90000"/>
                </a:lnSpc>
              </a:pPr>
              <a:r>
                <a:rPr kumimoji="1" lang="zh-CN" altLang="en-US" sz="2000" b="1" dirty="0">
                  <a:solidFill>
                    <a:srgbClr val="000099"/>
                  </a:solidFill>
                  <a:latin typeface="+mn-lt"/>
                  <a:ea typeface="黑体" panose="02010609060101010101" pitchFamily="2" charset="-122"/>
                </a:rPr>
                <a:t>首部</a:t>
              </a:r>
              <a:endParaRPr kumimoji="1" lang="zh-CN" altLang="en-US" sz="2000" b="1" dirty="0">
                <a:solidFill>
                  <a:srgbClr val="000099"/>
                </a:solidFill>
                <a:latin typeface="+mn-lt"/>
                <a:ea typeface="黑体" panose="02010609060101010101" pitchFamily="2" charset="-122"/>
              </a:endParaRPr>
            </a:p>
          </p:txBody>
        </p:sp>
        <p:sp>
          <p:nvSpPr>
            <p:cNvPr id="89" name="Rectangle 7"/>
            <p:cNvSpPr>
              <a:spLocks noChangeArrowheads="1"/>
            </p:cNvSpPr>
            <p:nvPr/>
          </p:nvSpPr>
          <p:spPr bwMode="auto">
            <a:xfrm>
              <a:off x="795668" y="811965"/>
              <a:ext cx="8327231" cy="4133850"/>
            </a:xfrm>
            <a:prstGeom prst="rect">
              <a:avLst/>
            </a:prstGeom>
            <a:solidFill>
              <a:srgbClr val="FFFFCC"/>
            </a:soli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0" name="Line 10"/>
            <p:cNvSpPr>
              <a:spLocks noChangeShapeType="1"/>
            </p:cNvSpPr>
            <p:nvPr/>
          </p:nvSpPr>
          <p:spPr bwMode="auto">
            <a:xfrm>
              <a:off x="787069" y="1515227"/>
              <a:ext cx="834099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1" name="Line 11"/>
            <p:cNvSpPr>
              <a:spLocks noChangeShapeType="1"/>
            </p:cNvSpPr>
            <p:nvPr/>
          </p:nvSpPr>
          <p:spPr bwMode="auto">
            <a:xfrm>
              <a:off x="802546" y="2210552"/>
              <a:ext cx="8325512"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2" name="Line 12"/>
            <p:cNvSpPr>
              <a:spLocks noChangeShapeType="1"/>
            </p:cNvSpPr>
            <p:nvPr/>
          </p:nvSpPr>
          <p:spPr bwMode="auto">
            <a:xfrm>
              <a:off x="787069" y="2904290"/>
              <a:ext cx="834099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3" name="Line 13"/>
            <p:cNvSpPr>
              <a:spLocks noChangeShapeType="1"/>
            </p:cNvSpPr>
            <p:nvPr/>
          </p:nvSpPr>
          <p:spPr bwMode="auto">
            <a:xfrm>
              <a:off x="787069" y="3596440"/>
              <a:ext cx="834099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4" name="Line 14"/>
            <p:cNvSpPr>
              <a:spLocks noChangeShapeType="1"/>
            </p:cNvSpPr>
            <p:nvPr/>
          </p:nvSpPr>
          <p:spPr bwMode="auto">
            <a:xfrm>
              <a:off x="802546" y="4291765"/>
              <a:ext cx="8325512"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5" name="Line 15"/>
            <p:cNvSpPr>
              <a:spLocks noChangeShapeType="1"/>
            </p:cNvSpPr>
            <p:nvPr/>
          </p:nvSpPr>
          <p:spPr bwMode="auto">
            <a:xfrm>
              <a:off x="4961003" y="819903"/>
              <a:ext cx="0" cy="70961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6" name="Rectangle 16"/>
            <p:cNvSpPr>
              <a:spLocks noChangeArrowheads="1"/>
            </p:cNvSpPr>
            <p:nvPr/>
          </p:nvSpPr>
          <p:spPr bwMode="auto">
            <a:xfrm>
              <a:off x="6261166" y="946902"/>
              <a:ext cx="163827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目  的  端  口</a:t>
              </a:r>
              <a:endParaRPr kumimoji="1" lang="zh-CN" altLang="en-US" sz="2000" b="1">
                <a:solidFill>
                  <a:srgbClr val="000099"/>
                </a:solidFill>
                <a:latin typeface="+mn-lt"/>
                <a:ea typeface="黑体" panose="02010609060101010101" pitchFamily="2" charset="-122"/>
              </a:endParaRPr>
            </a:p>
          </p:txBody>
        </p:sp>
        <p:sp>
          <p:nvSpPr>
            <p:cNvPr id="97" name="Rectangle 17"/>
            <p:cNvSpPr>
              <a:spLocks noChangeArrowheads="1"/>
            </p:cNvSpPr>
            <p:nvPr/>
          </p:nvSpPr>
          <p:spPr bwMode="auto">
            <a:xfrm>
              <a:off x="962488" y="2869365"/>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数据</a:t>
              </a:r>
              <a:endParaRPr kumimoji="1" lang="zh-CN" altLang="en-US" sz="2000" b="1">
                <a:solidFill>
                  <a:srgbClr val="000099"/>
                </a:solidFill>
                <a:latin typeface="+mn-lt"/>
                <a:ea typeface="黑体" panose="02010609060101010101" pitchFamily="2" charset="-122"/>
              </a:endParaRPr>
            </a:p>
            <a:p>
              <a:pPr defTabSz="762000" eaLnBrk="0" hangingPunct="0"/>
              <a:r>
                <a:rPr kumimoji="1" lang="zh-CN" altLang="en-US" sz="2000" b="1">
                  <a:solidFill>
                    <a:srgbClr val="000099"/>
                  </a:solidFill>
                  <a:latin typeface="+mn-lt"/>
                  <a:ea typeface="黑体" panose="02010609060101010101" pitchFamily="2" charset="-122"/>
                </a:rPr>
                <a:t>偏移</a:t>
              </a:r>
              <a:endParaRPr kumimoji="1" lang="zh-CN" altLang="en-US" sz="2000" b="1">
                <a:solidFill>
                  <a:srgbClr val="000099"/>
                </a:solidFill>
                <a:latin typeface="+mn-lt"/>
                <a:ea typeface="黑体" panose="02010609060101010101" pitchFamily="2" charset="-122"/>
              </a:endParaRPr>
            </a:p>
          </p:txBody>
        </p:sp>
        <p:sp>
          <p:nvSpPr>
            <p:cNvPr id="98" name="Rectangle 18"/>
            <p:cNvSpPr>
              <a:spLocks noChangeArrowheads="1"/>
            </p:cNvSpPr>
            <p:nvPr/>
          </p:nvSpPr>
          <p:spPr bwMode="auto">
            <a:xfrm>
              <a:off x="2131946" y="3734552"/>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检   验   和</a:t>
              </a:r>
              <a:endParaRPr kumimoji="1" lang="zh-CN" altLang="en-US" sz="2000" b="1">
                <a:solidFill>
                  <a:srgbClr val="000099"/>
                </a:solidFill>
                <a:latin typeface="+mn-lt"/>
                <a:ea typeface="黑体" panose="02010609060101010101" pitchFamily="2" charset="-122"/>
              </a:endParaRPr>
            </a:p>
          </p:txBody>
        </p:sp>
        <p:sp>
          <p:nvSpPr>
            <p:cNvPr id="99" name="Rectangle 19"/>
            <p:cNvSpPr>
              <a:spLocks noChangeArrowheads="1"/>
            </p:cNvSpPr>
            <p:nvPr/>
          </p:nvSpPr>
          <p:spPr bwMode="auto">
            <a:xfrm>
              <a:off x="2350359" y="4375902"/>
              <a:ext cx="34653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选    项    （长  度  可  变）</a:t>
              </a:r>
              <a:endParaRPr kumimoji="1" lang="zh-CN" altLang="en-US" sz="2000" b="1">
                <a:solidFill>
                  <a:srgbClr val="000099"/>
                </a:solidFill>
                <a:latin typeface="+mn-lt"/>
                <a:ea typeface="黑体" panose="02010609060101010101" pitchFamily="2" charset="-122"/>
              </a:endParaRPr>
            </a:p>
          </p:txBody>
        </p:sp>
        <p:sp>
          <p:nvSpPr>
            <p:cNvPr id="100" name="Rectangle 20"/>
            <p:cNvSpPr>
              <a:spLocks noChangeArrowheads="1"/>
            </p:cNvSpPr>
            <p:nvPr/>
          </p:nvSpPr>
          <p:spPr bwMode="auto">
            <a:xfrm>
              <a:off x="2255771" y="946902"/>
              <a:ext cx="1239123"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源  端  口</a:t>
              </a:r>
              <a:endParaRPr kumimoji="1" lang="zh-CN" altLang="en-US" sz="2000" b="1">
                <a:solidFill>
                  <a:srgbClr val="000099"/>
                </a:solidFill>
                <a:latin typeface="+mn-lt"/>
                <a:ea typeface="黑体" panose="02010609060101010101" pitchFamily="2" charset="-122"/>
              </a:endParaRPr>
            </a:p>
          </p:txBody>
        </p:sp>
        <p:sp>
          <p:nvSpPr>
            <p:cNvPr id="101" name="Rectangle 21"/>
            <p:cNvSpPr>
              <a:spLocks noChangeArrowheads="1"/>
            </p:cNvSpPr>
            <p:nvPr/>
          </p:nvSpPr>
          <p:spPr bwMode="auto">
            <a:xfrm>
              <a:off x="4479461" y="1634290"/>
              <a:ext cx="1496219"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序   号</a:t>
              </a:r>
              <a:endParaRPr kumimoji="1" lang="zh-CN" altLang="en-US" sz="2000" b="1">
                <a:solidFill>
                  <a:srgbClr val="000099"/>
                </a:solidFill>
                <a:latin typeface="+mn-lt"/>
                <a:ea typeface="黑体" panose="02010609060101010101" pitchFamily="2" charset="-122"/>
              </a:endParaRPr>
            </a:p>
          </p:txBody>
        </p:sp>
        <p:sp>
          <p:nvSpPr>
            <p:cNvPr id="102" name="Line 22"/>
            <p:cNvSpPr>
              <a:spLocks noChangeShapeType="1"/>
            </p:cNvSpPr>
            <p:nvPr/>
          </p:nvSpPr>
          <p:spPr bwMode="auto">
            <a:xfrm>
              <a:off x="4967882" y="2913815"/>
              <a:ext cx="0" cy="13700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3" name="Rectangle 23"/>
            <p:cNvSpPr>
              <a:spLocks noChangeArrowheads="1"/>
            </p:cNvSpPr>
            <p:nvPr/>
          </p:nvSpPr>
          <p:spPr bwMode="auto">
            <a:xfrm>
              <a:off x="6087467" y="3734552"/>
              <a:ext cx="1849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紧   急   指   针</a:t>
              </a:r>
              <a:endParaRPr kumimoji="1" lang="zh-CN" altLang="en-US" sz="2000" b="1">
                <a:solidFill>
                  <a:srgbClr val="000099"/>
                </a:solidFill>
                <a:latin typeface="+mn-lt"/>
                <a:ea typeface="黑体" panose="02010609060101010101" pitchFamily="2" charset="-122"/>
              </a:endParaRPr>
            </a:p>
          </p:txBody>
        </p:sp>
        <p:sp>
          <p:nvSpPr>
            <p:cNvPr id="104" name="Rectangle 24"/>
            <p:cNvSpPr>
              <a:spLocks noChangeArrowheads="1"/>
            </p:cNvSpPr>
            <p:nvPr/>
          </p:nvSpPr>
          <p:spPr bwMode="auto">
            <a:xfrm>
              <a:off x="6574168" y="3015415"/>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窗   口</a:t>
              </a:r>
              <a:endParaRPr kumimoji="1" lang="zh-CN" altLang="en-US" sz="2000" b="1">
                <a:solidFill>
                  <a:srgbClr val="000099"/>
                </a:solidFill>
                <a:latin typeface="+mn-lt"/>
                <a:ea typeface="黑体" panose="02010609060101010101" pitchFamily="2" charset="-122"/>
              </a:endParaRPr>
            </a:p>
          </p:txBody>
        </p:sp>
        <p:sp>
          <p:nvSpPr>
            <p:cNvPr id="105" name="Rectangle 25"/>
            <p:cNvSpPr>
              <a:spLocks noChangeArrowheads="1"/>
            </p:cNvSpPr>
            <p:nvPr/>
          </p:nvSpPr>
          <p:spPr bwMode="auto">
            <a:xfrm>
              <a:off x="4214613" y="2358190"/>
              <a:ext cx="199495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确    认    号</a:t>
              </a:r>
              <a:endParaRPr kumimoji="1" lang="zh-CN" altLang="en-US" sz="2000" b="1">
                <a:solidFill>
                  <a:srgbClr val="000099"/>
                </a:solidFill>
                <a:latin typeface="+mn-lt"/>
                <a:ea typeface="黑体" panose="02010609060101010101" pitchFamily="2" charset="-122"/>
              </a:endParaRPr>
            </a:p>
          </p:txBody>
        </p:sp>
        <p:sp>
          <p:nvSpPr>
            <p:cNvPr id="106" name="Line 26"/>
            <p:cNvSpPr>
              <a:spLocks noChangeShapeType="1"/>
            </p:cNvSpPr>
            <p:nvPr/>
          </p:nvSpPr>
          <p:spPr bwMode="auto">
            <a:xfrm>
              <a:off x="1832702" y="2913815"/>
              <a:ext cx="0" cy="6921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7" name="Line 27"/>
            <p:cNvSpPr>
              <a:spLocks noChangeShapeType="1"/>
            </p:cNvSpPr>
            <p:nvPr/>
          </p:nvSpPr>
          <p:spPr bwMode="auto">
            <a:xfrm>
              <a:off x="3920529" y="2905878"/>
              <a:ext cx="0" cy="68421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8" name="Line 28"/>
            <p:cNvSpPr>
              <a:spLocks noChangeShapeType="1"/>
            </p:cNvSpPr>
            <p:nvPr/>
          </p:nvSpPr>
          <p:spPr bwMode="auto">
            <a:xfrm>
              <a:off x="3385673" y="2913815"/>
              <a:ext cx="0" cy="6921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9" name="Line 29"/>
            <p:cNvSpPr>
              <a:spLocks noChangeShapeType="1"/>
            </p:cNvSpPr>
            <p:nvPr/>
          </p:nvSpPr>
          <p:spPr bwMode="auto">
            <a:xfrm>
              <a:off x="3650521" y="2913816"/>
              <a:ext cx="0" cy="6810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0" name="Line 30"/>
            <p:cNvSpPr>
              <a:spLocks noChangeShapeType="1"/>
            </p:cNvSpPr>
            <p:nvPr/>
          </p:nvSpPr>
          <p:spPr bwMode="auto">
            <a:xfrm>
              <a:off x="4441626" y="2913816"/>
              <a:ext cx="0" cy="6810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1" name="Line 31"/>
            <p:cNvSpPr>
              <a:spLocks noChangeShapeType="1"/>
            </p:cNvSpPr>
            <p:nvPr/>
          </p:nvSpPr>
          <p:spPr bwMode="auto">
            <a:xfrm>
              <a:off x="4180217" y="2913816"/>
              <a:ext cx="0" cy="6810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2" name="Line 32"/>
            <p:cNvSpPr>
              <a:spLocks noChangeShapeType="1"/>
            </p:cNvSpPr>
            <p:nvPr/>
          </p:nvSpPr>
          <p:spPr bwMode="auto">
            <a:xfrm>
              <a:off x="4706473" y="2913816"/>
              <a:ext cx="0" cy="6810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3" name="Rectangle 33"/>
            <p:cNvSpPr>
              <a:spLocks noChangeArrowheads="1"/>
            </p:cNvSpPr>
            <p:nvPr/>
          </p:nvSpPr>
          <p:spPr bwMode="auto">
            <a:xfrm>
              <a:off x="2157743" y="3029702"/>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保   留</a:t>
              </a:r>
              <a:endParaRPr kumimoji="1" lang="zh-CN" altLang="en-US" sz="2000" b="1">
                <a:solidFill>
                  <a:srgbClr val="000099"/>
                </a:solidFill>
                <a:latin typeface="+mn-lt"/>
                <a:ea typeface="黑体" panose="02010609060101010101" pitchFamily="2" charset="-122"/>
              </a:endParaRPr>
            </a:p>
          </p:txBody>
        </p:sp>
        <p:sp>
          <p:nvSpPr>
            <p:cNvPr id="114" name="Rectangle 34"/>
            <p:cNvSpPr>
              <a:spLocks noChangeArrowheads="1"/>
            </p:cNvSpPr>
            <p:nvPr/>
          </p:nvSpPr>
          <p:spPr bwMode="auto">
            <a:xfrm>
              <a:off x="4689265" y="2932865"/>
              <a:ext cx="330221"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600" b="1">
                  <a:solidFill>
                    <a:srgbClr val="000099"/>
                  </a:solidFill>
                  <a:latin typeface="+mn-lt"/>
                  <a:ea typeface="黑体" panose="02010609060101010101" pitchFamily="2" charset="-122"/>
                </a:rPr>
                <a:t>F</a:t>
              </a:r>
              <a:endParaRPr kumimoji="1" lang="en-US" altLang="zh-CN" sz="1600" b="1">
                <a:solidFill>
                  <a:srgbClr val="000099"/>
                </a:solidFill>
                <a:latin typeface="+mn-lt"/>
                <a:ea typeface="黑体" panose="02010609060101010101" pitchFamily="2" charset="-122"/>
              </a:endParaRPr>
            </a:p>
            <a:p>
              <a:pPr algn="ctr" defTabSz="762000" eaLnBrk="0" hangingPunct="0">
                <a:lnSpc>
                  <a:spcPct val="75000"/>
                </a:lnSpc>
              </a:pPr>
              <a:r>
                <a:rPr kumimoji="1" lang="en-US" altLang="zh-CN" sz="1600" b="1">
                  <a:solidFill>
                    <a:srgbClr val="000099"/>
                  </a:solidFill>
                  <a:latin typeface="+mn-lt"/>
                  <a:ea typeface="黑体" panose="02010609060101010101" pitchFamily="2" charset="-122"/>
                </a:rPr>
                <a:t>I</a:t>
              </a:r>
              <a:endParaRPr kumimoji="1" lang="en-US" altLang="zh-CN" sz="1600" b="1">
                <a:solidFill>
                  <a:srgbClr val="000099"/>
                </a:solidFill>
                <a:latin typeface="+mn-lt"/>
                <a:ea typeface="黑体" panose="02010609060101010101" pitchFamily="2" charset="-122"/>
              </a:endParaRPr>
            </a:p>
            <a:p>
              <a:pPr algn="ctr" defTabSz="762000" eaLnBrk="0" hangingPunct="0">
                <a:lnSpc>
                  <a:spcPct val="75000"/>
                </a:lnSpc>
              </a:pPr>
              <a:r>
                <a:rPr kumimoji="1" lang="en-US" altLang="zh-CN" sz="1600" b="1">
                  <a:solidFill>
                    <a:srgbClr val="000099"/>
                  </a:solidFill>
                  <a:latin typeface="+mn-lt"/>
                  <a:ea typeface="黑体" panose="02010609060101010101" pitchFamily="2" charset="-122"/>
                </a:rPr>
                <a:t>N</a:t>
              </a:r>
              <a:endParaRPr kumimoji="1" lang="en-US" altLang="zh-CN" sz="1600" b="1">
                <a:solidFill>
                  <a:srgbClr val="000099"/>
                </a:solidFill>
                <a:latin typeface="+mn-lt"/>
                <a:ea typeface="黑体" panose="02010609060101010101" pitchFamily="2" charset="-122"/>
              </a:endParaRPr>
            </a:p>
          </p:txBody>
        </p:sp>
        <p:sp>
          <p:nvSpPr>
            <p:cNvPr id="115" name="Line 37"/>
            <p:cNvSpPr>
              <a:spLocks noChangeShapeType="1"/>
            </p:cNvSpPr>
            <p:nvPr/>
          </p:nvSpPr>
          <p:spPr bwMode="auto">
            <a:xfrm>
              <a:off x="792228" y="654802"/>
              <a:ext cx="8315193"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6" name="Line 38"/>
            <p:cNvSpPr>
              <a:spLocks noChangeShapeType="1"/>
            </p:cNvSpPr>
            <p:nvPr/>
          </p:nvSpPr>
          <p:spPr bwMode="auto">
            <a:xfrm>
              <a:off x="792228" y="456365"/>
              <a:ext cx="0" cy="1984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7" name="Line 39"/>
            <p:cNvSpPr>
              <a:spLocks noChangeShapeType="1"/>
            </p:cNvSpPr>
            <p:nvPr/>
          </p:nvSpPr>
          <p:spPr bwMode="auto">
            <a:xfrm>
              <a:off x="1051917"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8" name="Line 40"/>
            <p:cNvSpPr>
              <a:spLocks noChangeShapeType="1"/>
            </p:cNvSpPr>
            <p:nvPr/>
          </p:nvSpPr>
          <p:spPr bwMode="auto">
            <a:xfrm>
              <a:off x="1311605"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9" name="Line 41"/>
            <p:cNvSpPr>
              <a:spLocks noChangeShapeType="1"/>
            </p:cNvSpPr>
            <p:nvPr/>
          </p:nvSpPr>
          <p:spPr bwMode="auto">
            <a:xfrm>
              <a:off x="1571294"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0" name="Line 42"/>
            <p:cNvSpPr>
              <a:spLocks noChangeShapeType="1"/>
            </p:cNvSpPr>
            <p:nvPr/>
          </p:nvSpPr>
          <p:spPr bwMode="auto">
            <a:xfrm>
              <a:off x="1832702"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1" name="Line 43"/>
            <p:cNvSpPr>
              <a:spLocks noChangeShapeType="1"/>
            </p:cNvSpPr>
            <p:nvPr/>
          </p:nvSpPr>
          <p:spPr bwMode="auto">
            <a:xfrm>
              <a:off x="2092390"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2" name="Line 44"/>
            <p:cNvSpPr>
              <a:spLocks noChangeShapeType="1"/>
            </p:cNvSpPr>
            <p:nvPr/>
          </p:nvSpPr>
          <p:spPr bwMode="auto">
            <a:xfrm>
              <a:off x="2350359"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3" name="Line 45"/>
            <p:cNvSpPr>
              <a:spLocks noChangeShapeType="1"/>
            </p:cNvSpPr>
            <p:nvPr/>
          </p:nvSpPr>
          <p:spPr bwMode="auto">
            <a:xfrm>
              <a:off x="2610048"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4" name="Line 46"/>
            <p:cNvSpPr>
              <a:spLocks noChangeShapeType="1"/>
            </p:cNvSpPr>
            <p:nvPr/>
          </p:nvSpPr>
          <p:spPr bwMode="auto">
            <a:xfrm>
              <a:off x="2871456" y="456365"/>
              <a:ext cx="0" cy="1984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5" name="Line 47"/>
            <p:cNvSpPr>
              <a:spLocks noChangeShapeType="1"/>
            </p:cNvSpPr>
            <p:nvPr/>
          </p:nvSpPr>
          <p:spPr bwMode="auto">
            <a:xfrm>
              <a:off x="3131144"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6" name="Line 48"/>
            <p:cNvSpPr>
              <a:spLocks noChangeShapeType="1"/>
            </p:cNvSpPr>
            <p:nvPr/>
          </p:nvSpPr>
          <p:spPr bwMode="auto">
            <a:xfrm>
              <a:off x="3390833"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7" name="Line 49"/>
            <p:cNvSpPr>
              <a:spLocks noChangeShapeType="1"/>
            </p:cNvSpPr>
            <p:nvPr/>
          </p:nvSpPr>
          <p:spPr bwMode="auto">
            <a:xfrm>
              <a:off x="3650521"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8" name="Line 50"/>
            <p:cNvSpPr>
              <a:spLocks noChangeShapeType="1"/>
            </p:cNvSpPr>
            <p:nvPr/>
          </p:nvSpPr>
          <p:spPr bwMode="auto">
            <a:xfrm>
              <a:off x="3911930"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9" name="Line 51"/>
            <p:cNvSpPr>
              <a:spLocks noChangeShapeType="1"/>
            </p:cNvSpPr>
            <p:nvPr/>
          </p:nvSpPr>
          <p:spPr bwMode="auto">
            <a:xfrm>
              <a:off x="4171619"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0" name="Line 52"/>
            <p:cNvSpPr>
              <a:spLocks noChangeShapeType="1"/>
            </p:cNvSpPr>
            <p:nvPr/>
          </p:nvSpPr>
          <p:spPr bwMode="auto">
            <a:xfrm>
              <a:off x="4429588"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1" name="Line 53"/>
            <p:cNvSpPr>
              <a:spLocks noChangeShapeType="1"/>
            </p:cNvSpPr>
            <p:nvPr/>
          </p:nvSpPr>
          <p:spPr bwMode="auto">
            <a:xfrm>
              <a:off x="4689276"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2" name="Line 54"/>
            <p:cNvSpPr>
              <a:spLocks noChangeShapeType="1"/>
            </p:cNvSpPr>
            <p:nvPr/>
          </p:nvSpPr>
          <p:spPr bwMode="auto">
            <a:xfrm>
              <a:off x="4948965" y="456365"/>
              <a:ext cx="0" cy="1984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3" name="Line 55"/>
            <p:cNvSpPr>
              <a:spLocks noChangeShapeType="1"/>
            </p:cNvSpPr>
            <p:nvPr/>
          </p:nvSpPr>
          <p:spPr bwMode="auto">
            <a:xfrm>
              <a:off x="5210373"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4" name="Line 56"/>
            <p:cNvSpPr>
              <a:spLocks noChangeShapeType="1"/>
            </p:cNvSpPr>
            <p:nvPr/>
          </p:nvSpPr>
          <p:spPr bwMode="auto">
            <a:xfrm>
              <a:off x="5470061"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5" name="Line 57"/>
            <p:cNvSpPr>
              <a:spLocks noChangeShapeType="1"/>
            </p:cNvSpPr>
            <p:nvPr/>
          </p:nvSpPr>
          <p:spPr bwMode="auto">
            <a:xfrm>
              <a:off x="5729750"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6" name="Line 58"/>
            <p:cNvSpPr>
              <a:spLocks noChangeShapeType="1"/>
            </p:cNvSpPr>
            <p:nvPr/>
          </p:nvSpPr>
          <p:spPr bwMode="auto">
            <a:xfrm>
              <a:off x="5989438"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7" name="Line 59"/>
            <p:cNvSpPr>
              <a:spLocks noChangeShapeType="1"/>
            </p:cNvSpPr>
            <p:nvPr/>
          </p:nvSpPr>
          <p:spPr bwMode="auto">
            <a:xfrm>
              <a:off x="6250846"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 name="Line 60"/>
            <p:cNvSpPr>
              <a:spLocks noChangeShapeType="1"/>
            </p:cNvSpPr>
            <p:nvPr/>
          </p:nvSpPr>
          <p:spPr bwMode="auto">
            <a:xfrm>
              <a:off x="6508815"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9" name="Line 61"/>
            <p:cNvSpPr>
              <a:spLocks noChangeShapeType="1"/>
            </p:cNvSpPr>
            <p:nvPr/>
          </p:nvSpPr>
          <p:spPr bwMode="auto">
            <a:xfrm>
              <a:off x="6768504"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0" name="Line 62"/>
            <p:cNvSpPr>
              <a:spLocks noChangeShapeType="1"/>
            </p:cNvSpPr>
            <p:nvPr/>
          </p:nvSpPr>
          <p:spPr bwMode="auto">
            <a:xfrm>
              <a:off x="7028192" y="456365"/>
              <a:ext cx="0" cy="1984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1" name="Line 63"/>
            <p:cNvSpPr>
              <a:spLocks noChangeShapeType="1"/>
            </p:cNvSpPr>
            <p:nvPr/>
          </p:nvSpPr>
          <p:spPr bwMode="auto">
            <a:xfrm>
              <a:off x="7287881"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2" name="Line 64"/>
            <p:cNvSpPr>
              <a:spLocks noChangeShapeType="1"/>
            </p:cNvSpPr>
            <p:nvPr/>
          </p:nvSpPr>
          <p:spPr bwMode="auto">
            <a:xfrm>
              <a:off x="7549290"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3" name="Line 65"/>
            <p:cNvSpPr>
              <a:spLocks noChangeShapeType="1"/>
            </p:cNvSpPr>
            <p:nvPr/>
          </p:nvSpPr>
          <p:spPr bwMode="auto">
            <a:xfrm>
              <a:off x="7808978"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4" name="Line 66"/>
            <p:cNvSpPr>
              <a:spLocks noChangeShapeType="1"/>
            </p:cNvSpPr>
            <p:nvPr/>
          </p:nvSpPr>
          <p:spPr bwMode="auto">
            <a:xfrm>
              <a:off x="8068667"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5" name="Line 67"/>
            <p:cNvSpPr>
              <a:spLocks noChangeShapeType="1"/>
            </p:cNvSpPr>
            <p:nvPr/>
          </p:nvSpPr>
          <p:spPr bwMode="auto">
            <a:xfrm>
              <a:off x="8328355"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6" name="Line 68"/>
            <p:cNvSpPr>
              <a:spLocks noChangeShapeType="1"/>
            </p:cNvSpPr>
            <p:nvPr/>
          </p:nvSpPr>
          <p:spPr bwMode="auto">
            <a:xfrm>
              <a:off x="8588044"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7" name="Line 69"/>
            <p:cNvSpPr>
              <a:spLocks noChangeShapeType="1"/>
            </p:cNvSpPr>
            <p:nvPr/>
          </p:nvSpPr>
          <p:spPr bwMode="auto">
            <a:xfrm>
              <a:off x="8847732"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8" name="Line 70"/>
            <p:cNvSpPr>
              <a:spLocks noChangeShapeType="1"/>
            </p:cNvSpPr>
            <p:nvPr/>
          </p:nvSpPr>
          <p:spPr bwMode="auto">
            <a:xfrm>
              <a:off x="9107421" y="456365"/>
              <a:ext cx="0" cy="1984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9" name="Rectangle 71"/>
            <p:cNvSpPr>
              <a:spLocks noChangeArrowheads="1"/>
            </p:cNvSpPr>
            <p:nvPr/>
          </p:nvSpPr>
          <p:spPr bwMode="auto">
            <a:xfrm>
              <a:off x="964207"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0" name="Rectangle 72"/>
            <p:cNvSpPr>
              <a:spLocks noChangeArrowheads="1"/>
            </p:cNvSpPr>
            <p:nvPr/>
          </p:nvSpPr>
          <p:spPr bwMode="auto">
            <a:xfrm>
              <a:off x="3043435"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1" name="Rectangle 73"/>
            <p:cNvSpPr>
              <a:spLocks noChangeArrowheads="1"/>
            </p:cNvSpPr>
            <p:nvPr/>
          </p:nvSpPr>
          <p:spPr bwMode="auto">
            <a:xfrm>
              <a:off x="5122663"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2" name="Rectangle 74"/>
            <p:cNvSpPr>
              <a:spLocks noChangeArrowheads="1"/>
            </p:cNvSpPr>
            <p:nvPr/>
          </p:nvSpPr>
          <p:spPr bwMode="auto">
            <a:xfrm>
              <a:off x="7201892"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3" name="Rectangle 75"/>
            <p:cNvSpPr>
              <a:spLocks noChangeArrowheads="1"/>
            </p:cNvSpPr>
            <p:nvPr/>
          </p:nvSpPr>
          <p:spPr bwMode="auto">
            <a:xfrm>
              <a:off x="4429588"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anose="02010609060101010101" pitchFamily="2" charset="-122"/>
                </a:rPr>
                <a:t>S</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Y</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N</a:t>
              </a:r>
              <a:endParaRPr kumimoji="1" lang="en-US" altLang="zh-CN" sz="1600" b="1">
                <a:solidFill>
                  <a:srgbClr val="000099"/>
                </a:solidFill>
                <a:latin typeface="+mn-lt"/>
                <a:ea typeface="黑体" panose="02010609060101010101" pitchFamily="2" charset="-122"/>
              </a:endParaRPr>
            </a:p>
          </p:txBody>
        </p:sp>
        <p:sp>
          <p:nvSpPr>
            <p:cNvPr id="154" name="Rectangle 76"/>
            <p:cNvSpPr>
              <a:spLocks noChangeArrowheads="1"/>
            </p:cNvSpPr>
            <p:nvPr/>
          </p:nvSpPr>
          <p:spPr bwMode="auto">
            <a:xfrm>
              <a:off x="4171619"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anose="02010609060101010101" pitchFamily="2" charset="-122"/>
                </a:rPr>
                <a:t>R</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S</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T</a:t>
              </a:r>
              <a:endParaRPr kumimoji="1" lang="en-US" altLang="zh-CN" sz="1600" b="1">
                <a:solidFill>
                  <a:srgbClr val="000099"/>
                </a:solidFill>
                <a:latin typeface="+mn-lt"/>
                <a:ea typeface="黑体" panose="02010609060101010101" pitchFamily="2" charset="-122"/>
              </a:endParaRPr>
            </a:p>
          </p:txBody>
        </p:sp>
        <p:sp>
          <p:nvSpPr>
            <p:cNvPr id="155" name="Rectangle 77"/>
            <p:cNvSpPr>
              <a:spLocks noChangeArrowheads="1"/>
            </p:cNvSpPr>
            <p:nvPr/>
          </p:nvSpPr>
          <p:spPr bwMode="auto">
            <a:xfrm>
              <a:off x="3893013"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anose="02010609060101010101" pitchFamily="2" charset="-122"/>
                </a:rPr>
                <a:t>P</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S</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H</a:t>
              </a:r>
              <a:endParaRPr kumimoji="1" lang="en-US" altLang="zh-CN" sz="1600" b="1">
                <a:solidFill>
                  <a:srgbClr val="000099"/>
                </a:solidFill>
                <a:latin typeface="+mn-lt"/>
                <a:ea typeface="黑体" panose="02010609060101010101" pitchFamily="2" charset="-122"/>
              </a:endParaRPr>
            </a:p>
          </p:txBody>
        </p:sp>
        <p:sp>
          <p:nvSpPr>
            <p:cNvPr id="156" name="Rectangle 78"/>
            <p:cNvSpPr>
              <a:spLocks noChangeArrowheads="1"/>
            </p:cNvSpPr>
            <p:nvPr/>
          </p:nvSpPr>
          <p:spPr bwMode="auto">
            <a:xfrm>
              <a:off x="3633324"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anose="02010609060101010101" pitchFamily="2" charset="-122"/>
                </a:rPr>
                <a:t>A</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C</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K</a:t>
              </a:r>
              <a:endParaRPr kumimoji="1" lang="en-US" altLang="zh-CN" sz="1600" b="1">
                <a:solidFill>
                  <a:srgbClr val="000099"/>
                </a:solidFill>
                <a:latin typeface="+mn-lt"/>
                <a:ea typeface="黑体" panose="02010609060101010101" pitchFamily="2" charset="-122"/>
              </a:endParaRPr>
            </a:p>
          </p:txBody>
        </p:sp>
        <p:sp>
          <p:nvSpPr>
            <p:cNvPr id="157" name="Rectangle 79"/>
            <p:cNvSpPr>
              <a:spLocks noChangeArrowheads="1"/>
            </p:cNvSpPr>
            <p:nvPr/>
          </p:nvSpPr>
          <p:spPr bwMode="auto">
            <a:xfrm>
              <a:off x="3349559" y="2932865"/>
              <a:ext cx="343044"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anose="02010609060101010101" pitchFamily="2" charset="-122"/>
                </a:rPr>
                <a:t>U</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R</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G</a:t>
              </a:r>
              <a:endParaRPr kumimoji="1" lang="en-US" altLang="zh-CN" sz="1600" b="1">
                <a:solidFill>
                  <a:srgbClr val="000099"/>
                </a:solidFill>
                <a:latin typeface="+mn-lt"/>
                <a:ea typeface="黑体" panose="02010609060101010101" pitchFamily="2" charset="-122"/>
              </a:endParaRPr>
            </a:p>
          </p:txBody>
        </p:sp>
        <p:sp>
          <p:nvSpPr>
            <p:cNvPr id="158" name="Rectangle 80"/>
            <p:cNvSpPr>
              <a:spLocks noChangeArrowheads="1"/>
            </p:cNvSpPr>
            <p:nvPr/>
          </p:nvSpPr>
          <p:spPr bwMode="auto">
            <a:xfrm>
              <a:off x="365720" y="78539"/>
              <a:ext cx="8917507"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anose="02010609060101010101" pitchFamily="2" charset="-122"/>
                </a:rPr>
                <a:t>位 </a:t>
              </a:r>
              <a:r>
                <a:rPr kumimoji="1" lang="en-US" altLang="zh-CN" sz="2000" b="1" dirty="0">
                  <a:solidFill>
                    <a:srgbClr val="000099"/>
                  </a:solidFill>
                  <a:latin typeface="+mn-lt"/>
                  <a:ea typeface="黑体" panose="02010609060101010101" pitchFamily="2" charset="-122"/>
                </a:rPr>
                <a:t>0                         8                       </a:t>
              </a:r>
              <a:r>
                <a:rPr kumimoji="1" lang="en-US" altLang="zh-CN" sz="2000" b="1" dirty="0" smtClean="0">
                  <a:solidFill>
                    <a:srgbClr val="000099"/>
                  </a:solidFill>
                  <a:latin typeface="+mn-lt"/>
                  <a:ea typeface="黑体" panose="02010609060101010101" pitchFamily="2" charset="-122"/>
                </a:rPr>
                <a:t>   </a:t>
              </a:r>
              <a:r>
                <a:rPr kumimoji="1" lang="en-US" altLang="zh-CN" sz="2000" b="1" dirty="0">
                  <a:solidFill>
                    <a:srgbClr val="000099"/>
                  </a:solidFill>
                  <a:latin typeface="+mn-lt"/>
                  <a:ea typeface="黑体" panose="02010609060101010101" pitchFamily="2" charset="-122"/>
                </a:rPr>
                <a:t>16                       </a:t>
              </a:r>
              <a:r>
                <a:rPr kumimoji="1" lang="en-US" altLang="zh-CN" sz="2000" b="1" dirty="0" smtClean="0">
                  <a:solidFill>
                    <a:srgbClr val="000099"/>
                  </a:solidFill>
                  <a:latin typeface="+mn-lt"/>
                  <a:ea typeface="黑体" panose="02010609060101010101" pitchFamily="2" charset="-122"/>
                </a:rPr>
                <a:t>   </a:t>
              </a:r>
              <a:r>
                <a:rPr kumimoji="1" lang="en-US" altLang="zh-CN" sz="2000" b="1" dirty="0">
                  <a:solidFill>
                    <a:srgbClr val="000099"/>
                  </a:solidFill>
                  <a:latin typeface="+mn-lt"/>
                  <a:ea typeface="黑体" panose="02010609060101010101" pitchFamily="2" charset="-122"/>
                </a:rPr>
                <a:t>24                  </a:t>
              </a:r>
              <a:r>
                <a:rPr kumimoji="1" lang="en-US" altLang="zh-CN" sz="2000" b="1" dirty="0" smtClean="0">
                  <a:solidFill>
                    <a:srgbClr val="000099"/>
                  </a:solidFill>
                  <a:latin typeface="+mn-lt"/>
                  <a:ea typeface="黑体" panose="02010609060101010101" pitchFamily="2" charset="-122"/>
                </a:rPr>
                <a:t>        </a:t>
              </a:r>
              <a:r>
                <a:rPr kumimoji="1" lang="en-US" altLang="zh-CN" sz="2000" b="1" dirty="0">
                  <a:solidFill>
                    <a:srgbClr val="000099"/>
                  </a:solidFill>
                  <a:latin typeface="+mn-lt"/>
                  <a:ea typeface="黑体" panose="02010609060101010101" pitchFamily="2" charset="-122"/>
                </a:rPr>
                <a:t>31</a:t>
              </a:r>
              <a:endParaRPr kumimoji="1" lang="en-US" altLang="zh-CN" sz="2000" b="1" dirty="0">
                <a:solidFill>
                  <a:srgbClr val="000099"/>
                </a:solidFill>
                <a:latin typeface="+mn-lt"/>
                <a:ea typeface="黑体" panose="02010609060101010101" pitchFamily="2" charset="-122"/>
              </a:endParaRPr>
            </a:p>
          </p:txBody>
        </p:sp>
        <p:sp>
          <p:nvSpPr>
            <p:cNvPr id="159" name="Line 81"/>
            <p:cNvSpPr>
              <a:spLocks noChangeShapeType="1"/>
            </p:cNvSpPr>
            <p:nvPr/>
          </p:nvSpPr>
          <p:spPr bwMode="auto">
            <a:xfrm flipH="1">
              <a:off x="7026473" y="4309227"/>
              <a:ext cx="3440" cy="6429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60" name="Rectangle 83"/>
            <p:cNvSpPr>
              <a:spLocks noChangeArrowheads="1"/>
            </p:cNvSpPr>
            <p:nvPr/>
          </p:nvSpPr>
          <p:spPr bwMode="auto">
            <a:xfrm>
              <a:off x="7581966" y="4375902"/>
              <a:ext cx="135863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填    充</a:t>
              </a:r>
              <a:endParaRPr kumimoji="1" lang="zh-CN" altLang="en-US" sz="2000" b="1">
                <a:solidFill>
                  <a:srgbClr val="000099"/>
                </a:solidFill>
                <a:latin typeface="+mn-lt"/>
                <a:ea typeface="黑体" panose="02010609060101010101" pitchFamily="2" charset="-122"/>
              </a:endParaRPr>
            </a:p>
          </p:txBody>
        </p:sp>
        <p:sp>
          <p:nvSpPr>
            <p:cNvPr id="161" name="Line 96"/>
            <p:cNvSpPr>
              <a:spLocks noChangeShapeType="1"/>
            </p:cNvSpPr>
            <p:nvPr/>
          </p:nvSpPr>
          <p:spPr bwMode="auto">
            <a:xfrm>
              <a:off x="9167753" y="788152"/>
              <a:ext cx="899451"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62" name="Line 97"/>
            <p:cNvSpPr>
              <a:spLocks noChangeShapeType="1"/>
            </p:cNvSpPr>
            <p:nvPr/>
          </p:nvSpPr>
          <p:spPr bwMode="auto">
            <a:xfrm>
              <a:off x="9167753" y="4283827"/>
              <a:ext cx="899451"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63" name="Line 98"/>
            <p:cNvSpPr>
              <a:spLocks noChangeShapeType="1"/>
            </p:cNvSpPr>
            <p:nvPr/>
          </p:nvSpPr>
          <p:spPr bwMode="auto">
            <a:xfrm>
              <a:off x="214869" y="826252"/>
              <a:ext cx="574410"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64" name="Line 99"/>
            <p:cNvSpPr>
              <a:spLocks noChangeShapeType="1"/>
            </p:cNvSpPr>
            <p:nvPr/>
          </p:nvSpPr>
          <p:spPr bwMode="auto">
            <a:xfrm>
              <a:off x="230346" y="4926765"/>
              <a:ext cx="574410"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515155" name="Rectangle 83"/>
          <p:cNvSpPr>
            <a:spLocks noChangeArrowheads="1"/>
          </p:cNvSpPr>
          <p:nvPr/>
        </p:nvSpPr>
        <p:spPr bwMode="auto">
          <a:xfrm>
            <a:off x="4955530" y="2927474"/>
            <a:ext cx="4173934" cy="717550"/>
          </a:xfrm>
          <a:prstGeom prst="rect">
            <a:avLst/>
          </a:prstGeom>
          <a:noFill/>
          <a:ln w="762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5155"/>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1515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155" grpId="0" animBg="1"/>
      <p:bldP spid="515155" grpId="1"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204" name="Text Box 84"/>
          <p:cNvSpPr txBox="1">
            <a:spLocks noChangeArrowheads="1"/>
          </p:cNvSpPr>
          <p:nvPr/>
        </p:nvSpPr>
        <p:spPr bwMode="auto">
          <a:xfrm>
            <a:off x="534738" y="5053014"/>
            <a:ext cx="894303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spAutoFit/>
          </a:bodyPr>
          <a:lstStyle>
            <a:lvl1pPr>
              <a:defRPr sz="2400" b="1">
                <a:solidFill>
                  <a:srgbClr val="000099"/>
                </a:solidFill>
                <a:latin typeface="+mn-lt"/>
                <a:ea typeface="黑体" panose="02010609060101010101" pitchFamily="2" charset="-122"/>
              </a:defRPr>
            </a:lvl1pPr>
            <a:lvl2pPr eaLnBrk="1" hangingPunct="1">
              <a:defRPr sz="4400">
                <a:solidFill>
                  <a:schemeClr val="tx2"/>
                </a:solidFill>
                <a:latin typeface="Times New Roman" panose="02020603050405020304" pitchFamily="18" charset="0"/>
              </a:defRPr>
            </a:lvl2pPr>
            <a:lvl3pPr eaLnBrk="1" hangingPunct="1">
              <a:defRPr sz="4400">
                <a:solidFill>
                  <a:schemeClr val="tx2"/>
                </a:solidFill>
                <a:latin typeface="Times New Roman" panose="02020603050405020304" pitchFamily="18" charset="0"/>
              </a:defRPr>
            </a:lvl3pPr>
            <a:lvl4pPr eaLnBrk="1" hangingPunct="1">
              <a:defRPr sz="4400">
                <a:solidFill>
                  <a:schemeClr val="tx2"/>
                </a:solidFill>
                <a:latin typeface="Times New Roman" panose="02020603050405020304" pitchFamily="18" charset="0"/>
              </a:defRPr>
            </a:lvl4pPr>
            <a:lvl5pPr eaLnBrk="1" hangingPunct="1">
              <a:defRPr sz="4400">
                <a:solidFill>
                  <a:schemeClr val="tx2"/>
                </a:solidFill>
                <a:latin typeface="Times New Roman" panose="02020603050405020304" pitchFamily="18" charset="0"/>
              </a:defRPr>
            </a:lvl5pPr>
            <a:lvl6pPr marL="457200" fontAlgn="base">
              <a:spcBef>
                <a:spcPct val="0"/>
              </a:spcBef>
              <a:spcAft>
                <a:spcPct val="0"/>
              </a:spcAft>
              <a:defRPr sz="4400">
                <a:solidFill>
                  <a:schemeClr val="tx2"/>
                </a:solidFill>
                <a:latin typeface="Times New Roman" panose="02020603050405020304" pitchFamily="18" charset="0"/>
              </a:defRPr>
            </a:lvl6pPr>
            <a:lvl7pPr marL="914400" fontAlgn="base">
              <a:spcBef>
                <a:spcPct val="0"/>
              </a:spcBef>
              <a:spcAft>
                <a:spcPct val="0"/>
              </a:spcAft>
              <a:defRPr sz="4400">
                <a:solidFill>
                  <a:schemeClr val="tx2"/>
                </a:solidFill>
                <a:latin typeface="Times New Roman" panose="02020603050405020304" pitchFamily="18" charset="0"/>
              </a:defRPr>
            </a:lvl7pPr>
            <a:lvl8pPr marL="1371600" fontAlgn="base">
              <a:spcBef>
                <a:spcPct val="0"/>
              </a:spcBef>
              <a:spcAft>
                <a:spcPct val="0"/>
              </a:spcAft>
              <a:defRPr sz="4400">
                <a:solidFill>
                  <a:schemeClr val="tx2"/>
                </a:solidFill>
                <a:latin typeface="Times New Roman" panose="02020603050405020304" pitchFamily="18" charset="0"/>
              </a:defRPr>
            </a:lvl8pPr>
            <a:lvl9pPr marL="1828800" fontAlgn="base">
              <a:spcBef>
                <a:spcPct val="0"/>
              </a:spcBef>
              <a:spcAft>
                <a:spcPct val="0"/>
              </a:spcAft>
              <a:defRPr sz="4400">
                <a:solidFill>
                  <a:schemeClr val="tx2"/>
                </a:solidFill>
                <a:latin typeface="Times New Roman" panose="02020603050405020304" pitchFamily="18" charset="0"/>
              </a:defRPr>
            </a:lvl9pPr>
          </a:lstStyle>
          <a:p>
            <a:r>
              <a:rPr lang="zh-CN" altLang="en-US" dirty="0"/>
              <a:t>检验和 </a:t>
            </a:r>
            <a:r>
              <a:rPr lang="en-US" altLang="zh-CN" dirty="0"/>
              <a:t>—— </a:t>
            </a:r>
            <a:r>
              <a:rPr lang="zh-CN" altLang="en-US" dirty="0"/>
              <a:t>占 </a:t>
            </a:r>
            <a:r>
              <a:rPr lang="en-US" altLang="zh-CN" dirty="0"/>
              <a:t>2 </a:t>
            </a:r>
            <a:r>
              <a:rPr lang="zh-CN" altLang="en-US" dirty="0"/>
              <a:t>字节。检验和字段检验的范围包括首部和数据这两部分。在计算检验和时，要在 </a:t>
            </a:r>
            <a:r>
              <a:rPr lang="en-US" altLang="zh-CN" dirty="0"/>
              <a:t>TCP </a:t>
            </a:r>
            <a:r>
              <a:rPr lang="zh-CN" altLang="en-US" dirty="0"/>
              <a:t>报文段的前面加上 </a:t>
            </a:r>
            <a:r>
              <a:rPr lang="en-US" altLang="zh-CN" dirty="0"/>
              <a:t>12 </a:t>
            </a:r>
            <a:r>
              <a:rPr lang="zh-CN" altLang="en-US" dirty="0"/>
              <a:t>字节的伪首部。</a:t>
            </a:r>
            <a:endParaRPr lang="zh-CN" altLang="en-US" dirty="0"/>
          </a:p>
        </p:txBody>
      </p:sp>
      <p:grpSp>
        <p:nvGrpSpPr>
          <p:cNvPr id="2" name="组合 83"/>
          <p:cNvGrpSpPr/>
          <p:nvPr/>
        </p:nvGrpSpPr>
        <p:grpSpPr>
          <a:xfrm>
            <a:off x="214869" y="78539"/>
            <a:ext cx="9852335" cy="4873626"/>
            <a:chOff x="214869" y="78539"/>
            <a:chExt cx="9852335" cy="4873626"/>
          </a:xfrm>
        </p:grpSpPr>
        <p:sp>
          <p:nvSpPr>
            <p:cNvPr id="85" name="Line 3"/>
            <p:cNvSpPr>
              <a:spLocks noChangeShapeType="1"/>
            </p:cNvSpPr>
            <p:nvPr/>
          </p:nvSpPr>
          <p:spPr bwMode="auto">
            <a:xfrm flipH="1">
              <a:off x="507233" y="815141"/>
              <a:ext cx="18917" cy="4122737"/>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86" name="Rectangle 4"/>
            <p:cNvSpPr>
              <a:spLocks noChangeArrowheads="1"/>
            </p:cNvSpPr>
            <p:nvPr/>
          </p:nvSpPr>
          <p:spPr bwMode="auto">
            <a:xfrm>
              <a:off x="277167" y="2060848"/>
              <a:ext cx="515142" cy="171675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eaLnBrk="0" hangingPunct="0">
                <a:lnSpc>
                  <a:spcPct val="90000"/>
                </a:lnSpc>
              </a:pPr>
              <a:r>
                <a:rPr kumimoji="1" lang="en-US" altLang="zh-CN" sz="2400" b="1" dirty="0" smtClean="0">
                  <a:solidFill>
                    <a:srgbClr val="000099"/>
                  </a:solidFill>
                  <a:latin typeface="+mn-lt"/>
                  <a:ea typeface="黑体" panose="02010609060101010101" pitchFamily="2" charset="-122"/>
                </a:rPr>
                <a:t>TCP</a:t>
              </a:r>
              <a:r>
                <a:rPr kumimoji="1" lang="zh-CN" altLang="en-US" sz="2400" b="1" dirty="0" smtClean="0">
                  <a:solidFill>
                    <a:srgbClr val="000099"/>
                  </a:solidFill>
                  <a:latin typeface="+mn-lt"/>
                  <a:ea typeface="黑体" panose="02010609060101010101" pitchFamily="2" charset="-122"/>
                </a:rPr>
                <a:t>首部</a:t>
              </a:r>
              <a:endParaRPr kumimoji="1" lang="zh-CN" altLang="en-US" sz="2400" b="1" dirty="0">
                <a:solidFill>
                  <a:srgbClr val="000099"/>
                </a:solidFill>
                <a:latin typeface="+mn-lt"/>
                <a:ea typeface="黑体" panose="02010609060101010101" pitchFamily="2" charset="-122"/>
              </a:endParaRPr>
            </a:p>
          </p:txBody>
        </p:sp>
        <p:sp>
          <p:nvSpPr>
            <p:cNvPr id="87" name="Line 5"/>
            <p:cNvSpPr>
              <a:spLocks noChangeShapeType="1"/>
            </p:cNvSpPr>
            <p:nvPr/>
          </p:nvSpPr>
          <p:spPr bwMode="auto">
            <a:xfrm>
              <a:off x="9494513" y="805616"/>
              <a:ext cx="0" cy="3463925"/>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88" name="Rectangle 6"/>
            <p:cNvSpPr>
              <a:spLocks noChangeArrowheads="1"/>
            </p:cNvSpPr>
            <p:nvPr/>
          </p:nvSpPr>
          <p:spPr bwMode="auto">
            <a:xfrm>
              <a:off x="9129464" y="1883527"/>
              <a:ext cx="695704" cy="119776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anose="02010609060101010101" pitchFamily="2" charset="-122"/>
                </a:rPr>
                <a:t>20</a:t>
              </a:r>
              <a:endParaRPr kumimoji="1" lang="en-US" altLang="zh-CN" sz="2000" b="1" dirty="0">
                <a:solidFill>
                  <a:srgbClr val="000099"/>
                </a:solidFill>
                <a:latin typeface="+mn-lt"/>
                <a:ea typeface="黑体" panose="02010609060101010101" pitchFamily="2" charset="-122"/>
              </a:endParaRPr>
            </a:p>
            <a:p>
              <a:pPr algn="ctr" defTabSz="762000" eaLnBrk="0" hangingPunct="0">
                <a:lnSpc>
                  <a:spcPct val="90000"/>
                </a:lnSpc>
              </a:pPr>
              <a:r>
                <a:rPr kumimoji="1" lang="zh-CN" altLang="en-US" sz="2000" b="1" dirty="0">
                  <a:solidFill>
                    <a:srgbClr val="000099"/>
                  </a:solidFill>
                  <a:latin typeface="+mn-lt"/>
                  <a:ea typeface="黑体" panose="02010609060101010101" pitchFamily="2" charset="-122"/>
                </a:rPr>
                <a:t>字节</a:t>
              </a:r>
              <a:endParaRPr kumimoji="1" lang="zh-CN" altLang="en-US" sz="2000" b="1" dirty="0">
                <a:solidFill>
                  <a:srgbClr val="000099"/>
                </a:solidFill>
                <a:latin typeface="+mn-lt"/>
                <a:ea typeface="黑体" panose="02010609060101010101" pitchFamily="2" charset="-122"/>
              </a:endParaRPr>
            </a:p>
            <a:p>
              <a:pPr algn="ctr" defTabSz="762000" eaLnBrk="0" hangingPunct="0">
                <a:lnSpc>
                  <a:spcPct val="90000"/>
                </a:lnSpc>
              </a:pPr>
              <a:r>
                <a:rPr kumimoji="1" lang="zh-CN" altLang="en-US" sz="2000" b="1" dirty="0">
                  <a:solidFill>
                    <a:srgbClr val="000099"/>
                  </a:solidFill>
                  <a:latin typeface="+mn-lt"/>
                  <a:ea typeface="黑体" panose="02010609060101010101" pitchFamily="2" charset="-122"/>
                </a:rPr>
                <a:t>固定</a:t>
              </a:r>
              <a:endParaRPr kumimoji="1" lang="zh-CN" altLang="en-US" sz="2000" b="1" dirty="0">
                <a:solidFill>
                  <a:srgbClr val="000099"/>
                </a:solidFill>
                <a:latin typeface="+mn-lt"/>
                <a:ea typeface="黑体" panose="02010609060101010101" pitchFamily="2" charset="-122"/>
              </a:endParaRPr>
            </a:p>
            <a:p>
              <a:pPr algn="ctr" defTabSz="762000" eaLnBrk="0" hangingPunct="0">
                <a:lnSpc>
                  <a:spcPct val="90000"/>
                </a:lnSpc>
              </a:pPr>
              <a:r>
                <a:rPr kumimoji="1" lang="zh-CN" altLang="en-US" sz="2000" b="1" dirty="0">
                  <a:solidFill>
                    <a:srgbClr val="000099"/>
                  </a:solidFill>
                  <a:latin typeface="+mn-lt"/>
                  <a:ea typeface="黑体" panose="02010609060101010101" pitchFamily="2" charset="-122"/>
                </a:rPr>
                <a:t>首部</a:t>
              </a:r>
              <a:endParaRPr kumimoji="1" lang="zh-CN" altLang="en-US" sz="2000" b="1" dirty="0">
                <a:solidFill>
                  <a:srgbClr val="000099"/>
                </a:solidFill>
                <a:latin typeface="+mn-lt"/>
                <a:ea typeface="黑体" panose="02010609060101010101" pitchFamily="2" charset="-122"/>
              </a:endParaRPr>
            </a:p>
          </p:txBody>
        </p:sp>
        <p:sp>
          <p:nvSpPr>
            <p:cNvPr id="89" name="Rectangle 7"/>
            <p:cNvSpPr>
              <a:spLocks noChangeArrowheads="1"/>
            </p:cNvSpPr>
            <p:nvPr/>
          </p:nvSpPr>
          <p:spPr bwMode="auto">
            <a:xfrm>
              <a:off x="795668" y="811965"/>
              <a:ext cx="8327231" cy="4133850"/>
            </a:xfrm>
            <a:prstGeom prst="rect">
              <a:avLst/>
            </a:prstGeom>
            <a:solidFill>
              <a:srgbClr val="FFFFCC"/>
            </a:soli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0" name="Line 10"/>
            <p:cNvSpPr>
              <a:spLocks noChangeShapeType="1"/>
            </p:cNvSpPr>
            <p:nvPr/>
          </p:nvSpPr>
          <p:spPr bwMode="auto">
            <a:xfrm>
              <a:off x="787069" y="1515227"/>
              <a:ext cx="834099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1" name="Line 11"/>
            <p:cNvSpPr>
              <a:spLocks noChangeShapeType="1"/>
            </p:cNvSpPr>
            <p:nvPr/>
          </p:nvSpPr>
          <p:spPr bwMode="auto">
            <a:xfrm>
              <a:off x="802546" y="2210552"/>
              <a:ext cx="8325512"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2" name="Line 12"/>
            <p:cNvSpPr>
              <a:spLocks noChangeShapeType="1"/>
            </p:cNvSpPr>
            <p:nvPr/>
          </p:nvSpPr>
          <p:spPr bwMode="auto">
            <a:xfrm>
              <a:off x="787069" y="2904290"/>
              <a:ext cx="834099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3" name="Line 13"/>
            <p:cNvSpPr>
              <a:spLocks noChangeShapeType="1"/>
            </p:cNvSpPr>
            <p:nvPr/>
          </p:nvSpPr>
          <p:spPr bwMode="auto">
            <a:xfrm>
              <a:off x="787069" y="3596440"/>
              <a:ext cx="834099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4" name="Line 14"/>
            <p:cNvSpPr>
              <a:spLocks noChangeShapeType="1"/>
            </p:cNvSpPr>
            <p:nvPr/>
          </p:nvSpPr>
          <p:spPr bwMode="auto">
            <a:xfrm>
              <a:off x="802546" y="4291765"/>
              <a:ext cx="8325512"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5" name="Line 15"/>
            <p:cNvSpPr>
              <a:spLocks noChangeShapeType="1"/>
            </p:cNvSpPr>
            <p:nvPr/>
          </p:nvSpPr>
          <p:spPr bwMode="auto">
            <a:xfrm>
              <a:off x="4961003" y="819903"/>
              <a:ext cx="0" cy="70961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6" name="Rectangle 16"/>
            <p:cNvSpPr>
              <a:spLocks noChangeArrowheads="1"/>
            </p:cNvSpPr>
            <p:nvPr/>
          </p:nvSpPr>
          <p:spPr bwMode="auto">
            <a:xfrm>
              <a:off x="6261166" y="946902"/>
              <a:ext cx="163827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目  的  端  口</a:t>
              </a:r>
              <a:endParaRPr kumimoji="1" lang="zh-CN" altLang="en-US" sz="2000" b="1">
                <a:solidFill>
                  <a:srgbClr val="000099"/>
                </a:solidFill>
                <a:latin typeface="+mn-lt"/>
                <a:ea typeface="黑体" panose="02010609060101010101" pitchFamily="2" charset="-122"/>
              </a:endParaRPr>
            </a:p>
          </p:txBody>
        </p:sp>
        <p:sp>
          <p:nvSpPr>
            <p:cNvPr id="97" name="Rectangle 17"/>
            <p:cNvSpPr>
              <a:spLocks noChangeArrowheads="1"/>
            </p:cNvSpPr>
            <p:nvPr/>
          </p:nvSpPr>
          <p:spPr bwMode="auto">
            <a:xfrm>
              <a:off x="962488" y="2869365"/>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数据</a:t>
              </a:r>
              <a:endParaRPr kumimoji="1" lang="zh-CN" altLang="en-US" sz="2000" b="1">
                <a:solidFill>
                  <a:srgbClr val="000099"/>
                </a:solidFill>
                <a:latin typeface="+mn-lt"/>
                <a:ea typeface="黑体" panose="02010609060101010101" pitchFamily="2" charset="-122"/>
              </a:endParaRPr>
            </a:p>
            <a:p>
              <a:pPr defTabSz="762000" eaLnBrk="0" hangingPunct="0"/>
              <a:r>
                <a:rPr kumimoji="1" lang="zh-CN" altLang="en-US" sz="2000" b="1">
                  <a:solidFill>
                    <a:srgbClr val="000099"/>
                  </a:solidFill>
                  <a:latin typeface="+mn-lt"/>
                  <a:ea typeface="黑体" panose="02010609060101010101" pitchFamily="2" charset="-122"/>
                </a:rPr>
                <a:t>偏移</a:t>
              </a:r>
              <a:endParaRPr kumimoji="1" lang="zh-CN" altLang="en-US" sz="2000" b="1">
                <a:solidFill>
                  <a:srgbClr val="000099"/>
                </a:solidFill>
                <a:latin typeface="+mn-lt"/>
                <a:ea typeface="黑体" panose="02010609060101010101" pitchFamily="2" charset="-122"/>
              </a:endParaRPr>
            </a:p>
          </p:txBody>
        </p:sp>
        <p:sp>
          <p:nvSpPr>
            <p:cNvPr id="98" name="Rectangle 18"/>
            <p:cNvSpPr>
              <a:spLocks noChangeArrowheads="1"/>
            </p:cNvSpPr>
            <p:nvPr/>
          </p:nvSpPr>
          <p:spPr bwMode="auto">
            <a:xfrm>
              <a:off x="2131946" y="3734552"/>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检   验   和</a:t>
              </a:r>
              <a:endParaRPr kumimoji="1" lang="zh-CN" altLang="en-US" sz="2000" b="1">
                <a:solidFill>
                  <a:srgbClr val="000099"/>
                </a:solidFill>
                <a:latin typeface="+mn-lt"/>
                <a:ea typeface="黑体" panose="02010609060101010101" pitchFamily="2" charset="-122"/>
              </a:endParaRPr>
            </a:p>
          </p:txBody>
        </p:sp>
        <p:sp>
          <p:nvSpPr>
            <p:cNvPr id="99" name="Rectangle 19"/>
            <p:cNvSpPr>
              <a:spLocks noChangeArrowheads="1"/>
            </p:cNvSpPr>
            <p:nvPr/>
          </p:nvSpPr>
          <p:spPr bwMode="auto">
            <a:xfrm>
              <a:off x="2350359" y="4375902"/>
              <a:ext cx="34653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选    项    （长  度  可  变）</a:t>
              </a:r>
              <a:endParaRPr kumimoji="1" lang="zh-CN" altLang="en-US" sz="2000" b="1">
                <a:solidFill>
                  <a:srgbClr val="000099"/>
                </a:solidFill>
                <a:latin typeface="+mn-lt"/>
                <a:ea typeface="黑体" panose="02010609060101010101" pitchFamily="2" charset="-122"/>
              </a:endParaRPr>
            </a:p>
          </p:txBody>
        </p:sp>
        <p:sp>
          <p:nvSpPr>
            <p:cNvPr id="100" name="Rectangle 20"/>
            <p:cNvSpPr>
              <a:spLocks noChangeArrowheads="1"/>
            </p:cNvSpPr>
            <p:nvPr/>
          </p:nvSpPr>
          <p:spPr bwMode="auto">
            <a:xfrm>
              <a:off x="2255771" y="946902"/>
              <a:ext cx="1239123"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源  端  口</a:t>
              </a:r>
              <a:endParaRPr kumimoji="1" lang="zh-CN" altLang="en-US" sz="2000" b="1">
                <a:solidFill>
                  <a:srgbClr val="000099"/>
                </a:solidFill>
                <a:latin typeface="+mn-lt"/>
                <a:ea typeface="黑体" panose="02010609060101010101" pitchFamily="2" charset="-122"/>
              </a:endParaRPr>
            </a:p>
          </p:txBody>
        </p:sp>
        <p:sp>
          <p:nvSpPr>
            <p:cNvPr id="101" name="Rectangle 21"/>
            <p:cNvSpPr>
              <a:spLocks noChangeArrowheads="1"/>
            </p:cNvSpPr>
            <p:nvPr/>
          </p:nvSpPr>
          <p:spPr bwMode="auto">
            <a:xfrm>
              <a:off x="4479461" y="1634290"/>
              <a:ext cx="1496219"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序   号</a:t>
              </a:r>
              <a:endParaRPr kumimoji="1" lang="zh-CN" altLang="en-US" sz="2000" b="1">
                <a:solidFill>
                  <a:srgbClr val="000099"/>
                </a:solidFill>
                <a:latin typeface="+mn-lt"/>
                <a:ea typeface="黑体" panose="02010609060101010101" pitchFamily="2" charset="-122"/>
              </a:endParaRPr>
            </a:p>
          </p:txBody>
        </p:sp>
        <p:sp>
          <p:nvSpPr>
            <p:cNvPr id="102" name="Line 22"/>
            <p:cNvSpPr>
              <a:spLocks noChangeShapeType="1"/>
            </p:cNvSpPr>
            <p:nvPr/>
          </p:nvSpPr>
          <p:spPr bwMode="auto">
            <a:xfrm>
              <a:off x="4967882" y="2913815"/>
              <a:ext cx="0" cy="13700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3" name="Rectangle 23"/>
            <p:cNvSpPr>
              <a:spLocks noChangeArrowheads="1"/>
            </p:cNvSpPr>
            <p:nvPr/>
          </p:nvSpPr>
          <p:spPr bwMode="auto">
            <a:xfrm>
              <a:off x="6087467" y="3734552"/>
              <a:ext cx="1849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紧   急   指   针</a:t>
              </a:r>
              <a:endParaRPr kumimoji="1" lang="zh-CN" altLang="en-US" sz="2000" b="1">
                <a:solidFill>
                  <a:srgbClr val="000099"/>
                </a:solidFill>
                <a:latin typeface="+mn-lt"/>
                <a:ea typeface="黑体" panose="02010609060101010101" pitchFamily="2" charset="-122"/>
              </a:endParaRPr>
            </a:p>
          </p:txBody>
        </p:sp>
        <p:sp>
          <p:nvSpPr>
            <p:cNvPr id="104" name="Rectangle 24"/>
            <p:cNvSpPr>
              <a:spLocks noChangeArrowheads="1"/>
            </p:cNvSpPr>
            <p:nvPr/>
          </p:nvSpPr>
          <p:spPr bwMode="auto">
            <a:xfrm>
              <a:off x="6574168" y="3015415"/>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窗   口</a:t>
              </a:r>
              <a:endParaRPr kumimoji="1" lang="zh-CN" altLang="en-US" sz="2000" b="1">
                <a:solidFill>
                  <a:srgbClr val="000099"/>
                </a:solidFill>
                <a:latin typeface="+mn-lt"/>
                <a:ea typeface="黑体" panose="02010609060101010101" pitchFamily="2" charset="-122"/>
              </a:endParaRPr>
            </a:p>
          </p:txBody>
        </p:sp>
        <p:sp>
          <p:nvSpPr>
            <p:cNvPr id="105" name="Rectangle 25"/>
            <p:cNvSpPr>
              <a:spLocks noChangeArrowheads="1"/>
            </p:cNvSpPr>
            <p:nvPr/>
          </p:nvSpPr>
          <p:spPr bwMode="auto">
            <a:xfrm>
              <a:off x="4214613" y="2358190"/>
              <a:ext cx="199495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确    认    号</a:t>
              </a:r>
              <a:endParaRPr kumimoji="1" lang="zh-CN" altLang="en-US" sz="2000" b="1">
                <a:solidFill>
                  <a:srgbClr val="000099"/>
                </a:solidFill>
                <a:latin typeface="+mn-lt"/>
                <a:ea typeface="黑体" panose="02010609060101010101" pitchFamily="2" charset="-122"/>
              </a:endParaRPr>
            </a:p>
          </p:txBody>
        </p:sp>
        <p:sp>
          <p:nvSpPr>
            <p:cNvPr id="106" name="Line 26"/>
            <p:cNvSpPr>
              <a:spLocks noChangeShapeType="1"/>
            </p:cNvSpPr>
            <p:nvPr/>
          </p:nvSpPr>
          <p:spPr bwMode="auto">
            <a:xfrm>
              <a:off x="1832702" y="2913815"/>
              <a:ext cx="0" cy="6921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7" name="Line 27"/>
            <p:cNvSpPr>
              <a:spLocks noChangeShapeType="1"/>
            </p:cNvSpPr>
            <p:nvPr/>
          </p:nvSpPr>
          <p:spPr bwMode="auto">
            <a:xfrm>
              <a:off x="3920529" y="2905878"/>
              <a:ext cx="0" cy="68421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8" name="Line 28"/>
            <p:cNvSpPr>
              <a:spLocks noChangeShapeType="1"/>
            </p:cNvSpPr>
            <p:nvPr/>
          </p:nvSpPr>
          <p:spPr bwMode="auto">
            <a:xfrm>
              <a:off x="3385673" y="2913815"/>
              <a:ext cx="0" cy="6921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9" name="Line 29"/>
            <p:cNvSpPr>
              <a:spLocks noChangeShapeType="1"/>
            </p:cNvSpPr>
            <p:nvPr/>
          </p:nvSpPr>
          <p:spPr bwMode="auto">
            <a:xfrm>
              <a:off x="3650521" y="2913816"/>
              <a:ext cx="0" cy="6810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0" name="Line 30"/>
            <p:cNvSpPr>
              <a:spLocks noChangeShapeType="1"/>
            </p:cNvSpPr>
            <p:nvPr/>
          </p:nvSpPr>
          <p:spPr bwMode="auto">
            <a:xfrm>
              <a:off x="4441626" y="2913816"/>
              <a:ext cx="0" cy="6810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1" name="Line 31"/>
            <p:cNvSpPr>
              <a:spLocks noChangeShapeType="1"/>
            </p:cNvSpPr>
            <p:nvPr/>
          </p:nvSpPr>
          <p:spPr bwMode="auto">
            <a:xfrm>
              <a:off x="4180217" y="2913816"/>
              <a:ext cx="0" cy="6810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2" name="Line 32"/>
            <p:cNvSpPr>
              <a:spLocks noChangeShapeType="1"/>
            </p:cNvSpPr>
            <p:nvPr/>
          </p:nvSpPr>
          <p:spPr bwMode="auto">
            <a:xfrm>
              <a:off x="4706473" y="2913816"/>
              <a:ext cx="0" cy="6810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3" name="Rectangle 33"/>
            <p:cNvSpPr>
              <a:spLocks noChangeArrowheads="1"/>
            </p:cNvSpPr>
            <p:nvPr/>
          </p:nvSpPr>
          <p:spPr bwMode="auto">
            <a:xfrm>
              <a:off x="2157743" y="3029702"/>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保   留</a:t>
              </a:r>
              <a:endParaRPr kumimoji="1" lang="zh-CN" altLang="en-US" sz="2000" b="1">
                <a:solidFill>
                  <a:srgbClr val="000099"/>
                </a:solidFill>
                <a:latin typeface="+mn-lt"/>
                <a:ea typeface="黑体" panose="02010609060101010101" pitchFamily="2" charset="-122"/>
              </a:endParaRPr>
            </a:p>
          </p:txBody>
        </p:sp>
        <p:sp>
          <p:nvSpPr>
            <p:cNvPr id="114" name="Rectangle 34"/>
            <p:cNvSpPr>
              <a:spLocks noChangeArrowheads="1"/>
            </p:cNvSpPr>
            <p:nvPr/>
          </p:nvSpPr>
          <p:spPr bwMode="auto">
            <a:xfrm>
              <a:off x="4689265" y="2932865"/>
              <a:ext cx="330221"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600" b="1">
                  <a:solidFill>
                    <a:srgbClr val="000099"/>
                  </a:solidFill>
                  <a:latin typeface="+mn-lt"/>
                  <a:ea typeface="黑体" panose="02010609060101010101" pitchFamily="2" charset="-122"/>
                </a:rPr>
                <a:t>F</a:t>
              </a:r>
              <a:endParaRPr kumimoji="1" lang="en-US" altLang="zh-CN" sz="1600" b="1">
                <a:solidFill>
                  <a:srgbClr val="000099"/>
                </a:solidFill>
                <a:latin typeface="+mn-lt"/>
                <a:ea typeface="黑体" panose="02010609060101010101" pitchFamily="2" charset="-122"/>
              </a:endParaRPr>
            </a:p>
            <a:p>
              <a:pPr algn="ctr" defTabSz="762000" eaLnBrk="0" hangingPunct="0">
                <a:lnSpc>
                  <a:spcPct val="75000"/>
                </a:lnSpc>
              </a:pPr>
              <a:r>
                <a:rPr kumimoji="1" lang="en-US" altLang="zh-CN" sz="1600" b="1">
                  <a:solidFill>
                    <a:srgbClr val="000099"/>
                  </a:solidFill>
                  <a:latin typeface="+mn-lt"/>
                  <a:ea typeface="黑体" panose="02010609060101010101" pitchFamily="2" charset="-122"/>
                </a:rPr>
                <a:t>I</a:t>
              </a:r>
              <a:endParaRPr kumimoji="1" lang="en-US" altLang="zh-CN" sz="1600" b="1">
                <a:solidFill>
                  <a:srgbClr val="000099"/>
                </a:solidFill>
                <a:latin typeface="+mn-lt"/>
                <a:ea typeface="黑体" panose="02010609060101010101" pitchFamily="2" charset="-122"/>
              </a:endParaRPr>
            </a:p>
            <a:p>
              <a:pPr algn="ctr" defTabSz="762000" eaLnBrk="0" hangingPunct="0">
                <a:lnSpc>
                  <a:spcPct val="75000"/>
                </a:lnSpc>
              </a:pPr>
              <a:r>
                <a:rPr kumimoji="1" lang="en-US" altLang="zh-CN" sz="1600" b="1">
                  <a:solidFill>
                    <a:srgbClr val="000099"/>
                  </a:solidFill>
                  <a:latin typeface="+mn-lt"/>
                  <a:ea typeface="黑体" panose="02010609060101010101" pitchFamily="2" charset="-122"/>
                </a:rPr>
                <a:t>N</a:t>
              </a:r>
              <a:endParaRPr kumimoji="1" lang="en-US" altLang="zh-CN" sz="1600" b="1">
                <a:solidFill>
                  <a:srgbClr val="000099"/>
                </a:solidFill>
                <a:latin typeface="+mn-lt"/>
                <a:ea typeface="黑体" panose="02010609060101010101" pitchFamily="2" charset="-122"/>
              </a:endParaRPr>
            </a:p>
          </p:txBody>
        </p:sp>
        <p:sp>
          <p:nvSpPr>
            <p:cNvPr id="115" name="Line 37"/>
            <p:cNvSpPr>
              <a:spLocks noChangeShapeType="1"/>
            </p:cNvSpPr>
            <p:nvPr/>
          </p:nvSpPr>
          <p:spPr bwMode="auto">
            <a:xfrm>
              <a:off x="792228" y="654802"/>
              <a:ext cx="8315193"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6" name="Line 38"/>
            <p:cNvSpPr>
              <a:spLocks noChangeShapeType="1"/>
            </p:cNvSpPr>
            <p:nvPr/>
          </p:nvSpPr>
          <p:spPr bwMode="auto">
            <a:xfrm>
              <a:off x="792228" y="456365"/>
              <a:ext cx="0" cy="1984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7" name="Line 39"/>
            <p:cNvSpPr>
              <a:spLocks noChangeShapeType="1"/>
            </p:cNvSpPr>
            <p:nvPr/>
          </p:nvSpPr>
          <p:spPr bwMode="auto">
            <a:xfrm>
              <a:off x="1051917"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8" name="Line 40"/>
            <p:cNvSpPr>
              <a:spLocks noChangeShapeType="1"/>
            </p:cNvSpPr>
            <p:nvPr/>
          </p:nvSpPr>
          <p:spPr bwMode="auto">
            <a:xfrm>
              <a:off x="1311605"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9" name="Line 41"/>
            <p:cNvSpPr>
              <a:spLocks noChangeShapeType="1"/>
            </p:cNvSpPr>
            <p:nvPr/>
          </p:nvSpPr>
          <p:spPr bwMode="auto">
            <a:xfrm>
              <a:off x="1571294"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0" name="Line 42"/>
            <p:cNvSpPr>
              <a:spLocks noChangeShapeType="1"/>
            </p:cNvSpPr>
            <p:nvPr/>
          </p:nvSpPr>
          <p:spPr bwMode="auto">
            <a:xfrm>
              <a:off x="1832702"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1" name="Line 43"/>
            <p:cNvSpPr>
              <a:spLocks noChangeShapeType="1"/>
            </p:cNvSpPr>
            <p:nvPr/>
          </p:nvSpPr>
          <p:spPr bwMode="auto">
            <a:xfrm>
              <a:off x="2092390"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2" name="Line 44"/>
            <p:cNvSpPr>
              <a:spLocks noChangeShapeType="1"/>
            </p:cNvSpPr>
            <p:nvPr/>
          </p:nvSpPr>
          <p:spPr bwMode="auto">
            <a:xfrm>
              <a:off x="2350359"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3" name="Line 45"/>
            <p:cNvSpPr>
              <a:spLocks noChangeShapeType="1"/>
            </p:cNvSpPr>
            <p:nvPr/>
          </p:nvSpPr>
          <p:spPr bwMode="auto">
            <a:xfrm>
              <a:off x="2610048"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4" name="Line 46"/>
            <p:cNvSpPr>
              <a:spLocks noChangeShapeType="1"/>
            </p:cNvSpPr>
            <p:nvPr/>
          </p:nvSpPr>
          <p:spPr bwMode="auto">
            <a:xfrm>
              <a:off x="2871456" y="456365"/>
              <a:ext cx="0" cy="1984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5" name="Line 47"/>
            <p:cNvSpPr>
              <a:spLocks noChangeShapeType="1"/>
            </p:cNvSpPr>
            <p:nvPr/>
          </p:nvSpPr>
          <p:spPr bwMode="auto">
            <a:xfrm>
              <a:off x="3131144"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6" name="Line 48"/>
            <p:cNvSpPr>
              <a:spLocks noChangeShapeType="1"/>
            </p:cNvSpPr>
            <p:nvPr/>
          </p:nvSpPr>
          <p:spPr bwMode="auto">
            <a:xfrm>
              <a:off x="3390833"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7" name="Line 49"/>
            <p:cNvSpPr>
              <a:spLocks noChangeShapeType="1"/>
            </p:cNvSpPr>
            <p:nvPr/>
          </p:nvSpPr>
          <p:spPr bwMode="auto">
            <a:xfrm>
              <a:off x="3650521"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8" name="Line 50"/>
            <p:cNvSpPr>
              <a:spLocks noChangeShapeType="1"/>
            </p:cNvSpPr>
            <p:nvPr/>
          </p:nvSpPr>
          <p:spPr bwMode="auto">
            <a:xfrm>
              <a:off x="3911930"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9" name="Line 51"/>
            <p:cNvSpPr>
              <a:spLocks noChangeShapeType="1"/>
            </p:cNvSpPr>
            <p:nvPr/>
          </p:nvSpPr>
          <p:spPr bwMode="auto">
            <a:xfrm>
              <a:off x="4171619"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0" name="Line 52"/>
            <p:cNvSpPr>
              <a:spLocks noChangeShapeType="1"/>
            </p:cNvSpPr>
            <p:nvPr/>
          </p:nvSpPr>
          <p:spPr bwMode="auto">
            <a:xfrm>
              <a:off x="4429588"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1" name="Line 53"/>
            <p:cNvSpPr>
              <a:spLocks noChangeShapeType="1"/>
            </p:cNvSpPr>
            <p:nvPr/>
          </p:nvSpPr>
          <p:spPr bwMode="auto">
            <a:xfrm>
              <a:off x="4689276"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2" name="Line 54"/>
            <p:cNvSpPr>
              <a:spLocks noChangeShapeType="1"/>
            </p:cNvSpPr>
            <p:nvPr/>
          </p:nvSpPr>
          <p:spPr bwMode="auto">
            <a:xfrm>
              <a:off x="4948965" y="456365"/>
              <a:ext cx="0" cy="1984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3" name="Line 55"/>
            <p:cNvSpPr>
              <a:spLocks noChangeShapeType="1"/>
            </p:cNvSpPr>
            <p:nvPr/>
          </p:nvSpPr>
          <p:spPr bwMode="auto">
            <a:xfrm>
              <a:off x="5210373"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4" name="Line 56"/>
            <p:cNvSpPr>
              <a:spLocks noChangeShapeType="1"/>
            </p:cNvSpPr>
            <p:nvPr/>
          </p:nvSpPr>
          <p:spPr bwMode="auto">
            <a:xfrm>
              <a:off x="5470061"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5" name="Line 57"/>
            <p:cNvSpPr>
              <a:spLocks noChangeShapeType="1"/>
            </p:cNvSpPr>
            <p:nvPr/>
          </p:nvSpPr>
          <p:spPr bwMode="auto">
            <a:xfrm>
              <a:off x="5729750"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6" name="Line 58"/>
            <p:cNvSpPr>
              <a:spLocks noChangeShapeType="1"/>
            </p:cNvSpPr>
            <p:nvPr/>
          </p:nvSpPr>
          <p:spPr bwMode="auto">
            <a:xfrm>
              <a:off x="5989438"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7" name="Line 59"/>
            <p:cNvSpPr>
              <a:spLocks noChangeShapeType="1"/>
            </p:cNvSpPr>
            <p:nvPr/>
          </p:nvSpPr>
          <p:spPr bwMode="auto">
            <a:xfrm>
              <a:off x="6250846"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 name="Line 60"/>
            <p:cNvSpPr>
              <a:spLocks noChangeShapeType="1"/>
            </p:cNvSpPr>
            <p:nvPr/>
          </p:nvSpPr>
          <p:spPr bwMode="auto">
            <a:xfrm>
              <a:off x="6508815"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9" name="Line 61"/>
            <p:cNvSpPr>
              <a:spLocks noChangeShapeType="1"/>
            </p:cNvSpPr>
            <p:nvPr/>
          </p:nvSpPr>
          <p:spPr bwMode="auto">
            <a:xfrm>
              <a:off x="6768504"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0" name="Line 62"/>
            <p:cNvSpPr>
              <a:spLocks noChangeShapeType="1"/>
            </p:cNvSpPr>
            <p:nvPr/>
          </p:nvSpPr>
          <p:spPr bwMode="auto">
            <a:xfrm>
              <a:off x="7028192" y="456365"/>
              <a:ext cx="0" cy="1984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1" name="Line 63"/>
            <p:cNvSpPr>
              <a:spLocks noChangeShapeType="1"/>
            </p:cNvSpPr>
            <p:nvPr/>
          </p:nvSpPr>
          <p:spPr bwMode="auto">
            <a:xfrm>
              <a:off x="7287881"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2" name="Line 64"/>
            <p:cNvSpPr>
              <a:spLocks noChangeShapeType="1"/>
            </p:cNvSpPr>
            <p:nvPr/>
          </p:nvSpPr>
          <p:spPr bwMode="auto">
            <a:xfrm>
              <a:off x="7549290"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3" name="Line 65"/>
            <p:cNvSpPr>
              <a:spLocks noChangeShapeType="1"/>
            </p:cNvSpPr>
            <p:nvPr/>
          </p:nvSpPr>
          <p:spPr bwMode="auto">
            <a:xfrm>
              <a:off x="7808978"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4" name="Line 66"/>
            <p:cNvSpPr>
              <a:spLocks noChangeShapeType="1"/>
            </p:cNvSpPr>
            <p:nvPr/>
          </p:nvSpPr>
          <p:spPr bwMode="auto">
            <a:xfrm>
              <a:off x="8068667"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5" name="Line 67"/>
            <p:cNvSpPr>
              <a:spLocks noChangeShapeType="1"/>
            </p:cNvSpPr>
            <p:nvPr/>
          </p:nvSpPr>
          <p:spPr bwMode="auto">
            <a:xfrm>
              <a:off x="8328355"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6" name="Line 68"/>
            <p:cNvSpPr>
              <a:spLocks noChangeShapeType="1"/>
            </p:cNvSpPr>
            <p:nvPr/>
          </p:nvSpPr>
          <p:spPr bwMode="auto">
            <a:xfrm>
              <a:off x="8588044"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7" name="Line 69"/>
            <p:cNvSpPr>
              <a:spLocks noChangeShapeType="1"/>
            </p:cNvSpPr>
            <p:nvPr/>
          </p:nvSpPr>
          <p:spPr bwMode="auto">
            <a:xfrm>
              <a:off x="8847732"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8" name="Line 70"/>
            <p:cNvSpPr>
              <a:spLocks noChangeShapeType="1"/>
            </p:cNvSpPr>
            <p:nvPr/>
          </p:nvSpPr>
          <p:spPr bwMode="auto">
            <a:xfrm>
              <a:off x="9107421" y="456365"/>
              <a:ext cx="0" cy="1984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9" name="Rectangle 71"/>
            <p:cNvSpPr>
              <a:spLocks noChangeArrowheads="1"/>
            </p:cNvSpPr>
            <p:nvPr/>
          </p:nvSpPr>
          <p:spPr bwMode="auto">
            <a:xfrm>
              <a:off x="964207"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0" name="Rectangle 72"/>
            <p:cNvSpPr>
              <a:spLocks noChangeArrowheads="1"/>
            </p:cNvSpPr>
            <p:nvPr/>
          </p:nvSpPr>
          <p:spPr bwMode="auto">
            <a:xfrm>
              <a:off x="3043435"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1" name="Rectangle 73"/>
            <p:cNvSpPr>
              <a:spLocks noChangeArrowheads="1"/>
            </p:cNvSpPr>
            <p:nvPr/>
          </p:nvSpPr>
          <p:spPr bwMode="auto">
            <a:xfrm>
              <a:off x="5122663"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2" name="Rectangle 74"/>
            <p:cNvSpPr>
              <a:spLocks noChangeArrowheads="1"/>
            </p:cNvSpPr>
            <p:nvPr/>
          </p:nvSpPr>
          <p:spPr bwMode="auto">
            <a:xfrm>
              <a:off x="7201892"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3" name="Rectangle 75"/>
            <p:cNvSpPr>
              <a:spLocks noChangeArrowheads="1"/>
            </p:cNvSpPr>
            <p:nvPr/>
          </p:nvSpPr>
          <p:spPr bwMode="auto">
            <a:xfrm>
              <a:off x="4429588"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anose="02010609060101010101" pitchFamily="2" charset="-122"/>
                </a:rPr>
                <a:t>S</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Y</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N</a:t>
              </a:r>
              <a:endParaRPr kumimoji="1" lang="en-US" altLang="zh-CN" sz="1600" b="1">
                <a:solidFill>
                  <a:srgbClr val="000099"/>
                </a:solidFill>
                <a:latin typeface="+mn-lt"/>
                <a:ea typeface="黑体" panose="02010609060101010101" pitchFamily="2" charset="-122"/>
              </a:endParaRPr>
            </a:p>
          </p:txBody>
        </p:sp>
        <p:sp>
          <p:nvSpPr>
            <p:cNvPr id="154" name="Rectangle 76"/>
            <p:cNvSpPr>
              <a:spLocks noChangeArrowheads="1"/>
            </p:cNvSpPr>
            <p:nvPr/>
          </p:nvSpPr>
          <p:spPr bwMode="auto">
            <a:xfrm>
              <a:off x="4171619"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anose="02010609060101010101" pitchFamily="2" charset="-122"/>
                </a:rPr>
                <a:t>R</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S</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T</a:t>
              </a:r>
              <a:endParaRPr kumimoji="1" lang="en-US" altLang="zh-CN" sz="1600" b="1">
                <a:solidFill>
                  <a:srgbClr val="000099"/>
                </a:solidFill>
                <a:latin typeface="+mn-lt"/>
                <a:ea typeface="黑体" panose="02010609060101010101" pitchFamily="2" charset="-122"/>
              </a:endParaRPr>
            </a:p>
          </p:txBody>
        </p:sp>
        <p:sp>
          <p:nvSpPr>
            <p:cNvPr id="155" name="Rectangle 77"/>
            <p:cNvSpPr>
              <a:spLocks noChangeArrowheads="1"/>
            </p:cNvSpPr>
            <p:nvPr/>
          </p:nvSpPr>
          <p:spPr bwMode="auto">
            <a:xfrm>
              <a:off x="3893013"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anose="02010609060101010101" pitchFamily="2" charset="-122"/>
                </a:rPr>
                <a:t>P</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S</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H</a:t>
              </a:r>
              <a:endParaRPr kumimoji="1" lang="en-US" altLang="zh-CN" sz="1600" b="1">
                <a:solidFill>
                  <a:srgbClr val="000099"/>
                </a:solidFill>
                <a:latin typeface="+mn-lt"/>
                <a:ea typeface="黑体" panose="02010609060101010101" pitchFamily="2" charset="-122"/>
              </a:endParaRPr>
            </a:p>
          </p:txBody>
        </p:sp>
        <p:sp>
          <p:nvSpPr>
            <p:cNvPr id="156" name="Rectangle 78"/>
            <p:cNvSpPr>
              <a:spLocks noChangeArrowheads="1"/>
            </p:cNvSpPr>
            <p:nvPr/>
          </p:nvSpPr>
          <p:spPr bwMode="auto">
            <a:xfrm>
              <a:off x="3633324"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anose="02010609060101010101" pitchFamily="2" charset="-122"/>
                </a:rPr>
                <a:t>A</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C</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K</a:t>
              </a:r>
              <a:endParaRPr kumimoji="1" lang="en-US" altLang="zh-CN" sz="1600" b="1">
                <a:solidFill>
                  <a:srgbClr val="000099"/>
                </a:solidFill>
                <a:latin typeface="+mn-lt"/>
                <a:ea typeface="黑体" panose="02010609060101010101" pitchFamily="2" charset="-122"/>
              </a:endParaRPr>
            </a:p>
          </p:txBody>
        </p:sp>
        <p:sp>
          <p:nvSpPr>
            <p:cNvPr id="157" name="Rectangle 79"/>
            <p:cNvSpPr>
              <a:spLocks noChangeArrowheads="1"/>
            </p:cNvSpPr>
            <p:nvPr/>
          </p:nvSpPr>
          <p:spPr bwMode="auto">
            <a:xfrm>
              <a:off x="3349559" y="2932865"/>
              <a:ext cx="343044"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anose="02010609060101010101" pitchFamily="2" charset="-122"/>
                </a:rPr>
                <a:t>U</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R</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G</a:t>
              </a:r>
              <a:endParaRPr kumimoji="1" lang="en-US" altLang="zh-CN" sz="1600" b="1">
                <a:solidFill>
                  <a:srgbClr val="000099"/>
                </a:solidFill>
                <a:latin typeface="+mn-lt"/>
                <a:ea typeface="黑体" panose="02010609060101010101" pitchFamily="2" charset="-122"/>
              </a:endParaRPr>
            </a:p>
          </p:txBody>
        </p:sp>
        <p:sp>
          <p:nvSpPr>
            <p:cNvPr id="158" name="Rectangle 80"/>
            <p:cNvSpPr>
              <a:spLocks noChangeArrowheads="1"/>
            </p:cNvSpPr>
            <p:nvPr/>
          </p:nvSpPr>
          <p:spPr bwMode="auto">
            <a:xfrm>
              <a:off x="365720" y="78539"/>
              <a:ext cx="8917507"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anose="02010609060101010101" pitchFamily="2" charset="-122"/>
                </a:rPr>
                <a:t>位 </a:t>
              </a:r>
              <a:r>
                <a:rPr kumimoji="1" lang="en-US" altLang="zh-CN" sz="2000" b="1" dirty="0">
                  <a:solidFill>
                    <a:srgbClr val="000099"/>
                  </a:solidFill>
                  <a:latin typeface="+mn-lt"/>
                  <a:ea typeface="黑体" panose="02010609060101010101" pitchFamily="2" charset="-122"/>
                </a:rPr>
                <a:t>0                         8                       </a:t>
              </a:r>
              <a:r>
                <a:rPr kumimoji="1" lang="en-US" altLang="zh-CN" sz="2000" b="1" dirty="0" smtClean="0">
                  <a:solidFill>
                    <a:srgbClr val="000099"/>
                  </a:solidFill>
                  <a:latin typeface="+mn-lt"/>
                  <a:ea typeface="黑体" panose="02010609060101010101" pitchFamily="2" charset="-122"/>
                </a:rPr>
                <a:t>   </a:t>
              </a:r>
              <a:r>
                <a:rPr kumimoji="1" lang="en-US" altLang="zh-CN" sz="2000" b="1" dirty="0">
                  <a:solidFill>
                    <a:srgbClr val="000099"/>
                  </a:solidFill>
                  <a:latin typeface="+mn-lt"/>
                  <a:ea typeface="黑体" panose="02010609060101010101" pitchFamily="2" charset="-122"/>
                </a:rPr>
                <a:t>16                       </a:t>
              </a:r>
              <a:r>
                <a:rPr kumimoji="1" lang="en-US" altLang="zh-CN" sz="2000" b="1" dirty="0" smtClean="0">
                  <a:solidFill>
                    <a:srgbClr val="000099"/>
                  </a:solidFill>
                  <a:latin typeface="+mn-lt"/>
                  <a:ea typeface="黑体" panose="02010609060101010101" pitchFamily="2" charset="-122"/>
                </a:rPr>
                <a:t>   </a:t>
              </a:r>
              <a:r>
                <a:rPr kumimoji="1" lang="en-US" altLang="zh-CN" sz="2000" b="1" dirty="0">
                  <a:solidFill>
                    <a:srgbClr val="000099"/>
                  </a:solidFill>
                  <a:latin typeface="+mn-lt"/>
                  <a:ea typeface="黑体" panose="02010609060101010101" pitchFamily="2" charset="-122"/>
                </a:rPr>
                <a:t>24                  </a:t>
              </a:r>
              <a:r>
                <a:rPr kumimoji="1" lang="en-US" altLang="zh-CN" sz="2000" b="1" dirty="0" smtClean="0">
                  <a:solidFill>
                    <a:srgbClr val="000099"/>
                  </a:solidFill>
                  <a:latin typeface="+mn-lt"/>
                  <a:ea typeface="黑体" panose="02010609060101010101" pitchFamily="2" charset="-122"/>
                </a:rPr>
                <a:t>        </a:t>
              </a:r>
              <a:r>
                <a:rPr kumimoji="1" lang="en-US" altLang="zh-CN" sz="2000" b="1" dirty="0">
                  <a:solidFill>
                    <a:srgbClr val="000099"/>
                  </a:solidFill>
                  <a:latin typeface="+mn-lt"/>
                  <a:ea typeface="黑体" panose="02010609060101010101" pitchFamily="2" charset="-122"/>
                </a:rPr>
                <a:t>31</a:t>
              </a:r>
              <a:endParaRPr kumimoji="1" lang="en-US" altLang="zh-CN" sz="2000" b="1" dirty="0">
                <a:solidFill>
                  <a:srgbClr val="000099"/>
                </a:solidFill>
                <a:latin typeface="+mn-lt"/>
                <a:ea typeface="黑体" panose="02010609060101010101" pitchFamily="2" charset="-122"/>
              </a:endParaRPr>
            </a:p>
          </p:txBody>
        </p:sp>
        <p:sp>
          <p:nvSpPr>
            <p:cNvPr id="159" name="Line 81"/>
            <p:cNvSpPr>
              <a:spLocks noChangeShapeType="1"/>
            </p:cNvSpPr>
            <p:nvPr/>
          </p:nvSpPr>
          <p:spPr bwMode="auto">
            <a:xfrm flipH="1">
              <a:off x="7026473" y="4309227"/>
              <a:ext cx="3440" cy="6429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60" name="Rectangle 83"/>
            <p:cNvSpPr>
              <a:spLocks noChangeArrowheads="1"/>
            </p:cNvSpPr>
            <p:nvPr/>
          </p:nvSpPr>
          <p:spPr bwMode="auto">
            <a:xfrm>
              <a:off x="7581966" y="4375902"/>
              <a:ext cx="135863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填    充</a:t>
              </a:r>
              <a:endParaRPr kumimoji="1" lang="zh-CN" altLang="en-US" sz="2000" b="1">
                <a:solidFill>
                  <a:srgbClr val="000099"/>
                </a:solidFill>
                <a:latin typeface="+mn-lt"/>
                <a:ea typeface="黑体" panose="02010609060101010101" pitchFamily="2" charset="-122"/>
              </a:endParaRPr>
            </a:p>
          </p:txBody>
        </p:sp>
        <p:sp>
          <p:nvSpPr>
            <p:cNvPr id="161" name="Line 96"/>
            <p:cNvSpPr>
              <a:spLocks noChangeShapeType="1"/>
            </p:cNvSpPr>
            <p:nvPr/>
          </p:nvSpPr>
          <p:spPr bwMode="auto">
            <a:xfrm>
              <a:off x="9167753" y="788152"/>
              <a:ext cx="899451"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62" name="Line 97"/>
            <p:cNvSpPr>
              <a:spLocks noChangeShapeType="1"/>
            </p:cNvSpPr>
            <p:nvPr/>
          </p:nvSpPr>
          <p:spPr bwMode="auto">
            <a:xfrm>
              <a:off x="9167753" y="4283827"/>
              <a:ext cx="899451"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63" name="Line 98"/>
            <p:cNvSpPr>
              <a:spLocks noChangeShapeType="1"/>
            </p:cNvSpPr>
            <p:nvPr/>
          </p:nvSpPr>
          <p:spPr bwMode="auto">
            <a:xfrm>
              <a:off x="214869" y="826252"/>
              <a:ext cx="574410"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64" name="Line 99"/>
            <p:cNvSpPr>
              <a:spLocks noChangeShapeType="1"/>
            </p:cNvSpPr>
            <p:nvPr/>
          </p:nvSpPr>
          <p:spPr bwMode="auto">
            <a:xfrm>
              <a:off x="230346" y="4926765"/>
              <a:ext cx="574410"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517202" name="Rectangle 82"/>
          <p:cNvSpPr>
            <a:spLocks noChangeArrowheads="1"/>
          </p:cNvSpPr>
          <p:nvPr/>
        </p:nvSpPr>
        <p:spPr bwMode="auto">
          <a:xfrm>
            <a:off x="779065" y="3575546"/>
            <a:ext cx="4173935" cy="717550"/>
          </a:xfrm>
          <a:prstGeom prst="rect">
            <a:avLst/>
          </a:prstGeom>
          <a:noFill/>
          <a:ln w="762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7202"/>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1720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202" grpId="0" animBg="1"/>
      <p:bldP spid="517202" grpId="1"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227" name="Text Box 83"/>
          <p:cNvSpPr txBox="1">
            <a:spLocks noChangeArrowheads="1"/>
          </p:cNvSpPr>
          <p:nvPr/>
        </p:nvSpPr>
        <p:spPr bwMode="auto">
          <a:xfrm>
            <a:off x="534738" y="5046275"/>
            <a:ext cx="894303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spAutoFit/>
          </a:bodyPr>
          <a:lstStyle>
            <a:defPPr>
              <a:defRPr lang="en-US"/>
            </a:defPPr>
            <a:lvl1pPr>
              <a:defRPr sz="2400" b="1">
                <a:solidFill>
                  <a:srgbClr val="000099"/>
                </a:solidFill>
                <a:latin typeface="+mn-lt"/>
                <a:ea typeface="黑体" panose="02010609060101010101" pitchFamily="2" charset="-122"/>
              </a:defRPr>
            </a:lvl1pPr>
            <a:lvl2pPr eaLnBrk="1" hangingPunct="1">
              <a:defRPr sz="4400">
                <a:solidFill>
                  <a:schemeClr val="tx2"/>
                </a:solidFill>
                <a:latin typeface="Times New Roman" panose="02020603050405020304" pitchFamily="18" charset="0"/>
              </a:defRPr>
            </a:lvl2pPr>
            <a:lvl3pPr eaLnBrk="1" hangingPunct="1">
              <a:defRPr sz="4400">
                <a:solidFill>
                  <a:schemeClr val="tx2"/>
                </a:solidFill>
                <a:latin typeface="Times New Roman" panose="02020603050405020304" pitchFamily="18" charset="0"/>
              </a:defRPr>
            </a:lvl3pPr>
            <a:lvl4pPr eaLnBrk="1" hangingPunct="1">
              <a:defRPr sz="4400">
                <a:solidFill>
                  <a:schemeClr val="tx2"/>
                </a:solidFill>
                <a:latin typeface="Times New Roman" panose="02020603050405020304" pitchFamily="18" charset="0"/>
              </a:defRPr>
            </a:lvl4pPr>
            <a:lvl5pPr eaLnBrk="1" hangingPunct="1">
              <a:defRPr sz="4400">
                <a:solidFill>
                  <a:schemeClr val="tx2"/>
                </a:solidFill>
                <a:latin typeface="Times New Roman" panose="02020603050405020304" pitchFamily="18" charset="0"/>
              </a:defRPr>
            </a:lvl5pPr>
            <a:lvl6pPr marL="457200" fontAlgn="base">
              <a:spcBef>
                <a:spcPct val="0"/>
              </a:spcBef>
              <a:spcAft>
                <a:spcPct val="0"/>
              </a:spcAft>
              <a:defRPr sz="4400">
                <a:solidFill>
                  <a:schemeClr val="tx2"/>
                </a:solidFill>
                <a:latin typeface="Times New Roman" panose="02020603050405020304" pitchFamily="18" charset="0"/>
              </a:defRPr>
            </a:lvl6pPr>
            <a:lvl7pPr marL="914400" fontAlgn="base">
              <a:spcBef>
                <a:spcPct val="0"/>
              </a:spcBef>
              <a:spcAft>
                <a:spcPct val="0"/>
              </a:spcAft>
              <a:defRPr sz="4400">
                <a:solidFill>
                  <a:schemeClr val="tx2"/>
                </a:solidFill>
                <a:latin typeface="Times New Roman" panose="02020603050405020304" pitchFamily="18" charset="0"/>
              </a:defRPr>
            </a:lvl7pPr>
            <a:lvl8pPr marL="1371600" fontAlgn="base">
              <a:spcBef>
                <a:spcPct val="0"/>
              </a:spcBef>
              <a:spcAft>
                <a:spcPct val="0"/>
              </a:spcAft>
              <a:defRPr sz="4400">
                <a:solidFill>
                  <a:schemeClr val="tx2"/>
                </a:solidFill>
                <a:latin typeface="Times New Roman" panose="02020603050405020304" pitchFamily="18" charset="0"/>
              </a:defRPr>
            </a:lvl8pPr>
            <a:lvl9pPr marL="1828800" fontAlgn="base">
              <a:spcBef>
                <a:spcPct val="0"/>
              </a:spcBef>
              <a:spcAft>
                <a:spcPct val="0"/>
              </a:spcAft>
              <a:defRPr sz="4400">
                <a:solidFill>
                  <a:schemeClr val="tx2"/>
                </a:solidFill>
                <a:latin typeface="Times New Roman" panose="02020603050405020304" pitchFamily="18" charset="0"/>
              </a:defRPr>
            </a:lvl9pPr>
          </a:lstStyle>
          <a:p>
            <a:r>
              <a:rPr lang="zh-CN" altLang="en-US" dirty="0"/>
              <a:t>紧急指针字段 </a:t>
            </a:r>
            <a:r>
              <a:rPr lang="en-US" altLang="zh-CN" dirty="0"/>
              <a:t>—— </a:t>
            </a:r>
            <a:r>
              <a:rPr lang="zh-CN" altLang="en-US" dirty="0"/>
              <a:t>占 </a:t>
            </a:r>
            <a:r>
              <a:rPr lang="en-US" altLang="zh-CN" dirty="0"/>
              <a:t>16 </a:t>
            </a:r>
            <a:r>
              <a:rPr lang="zh-CN" altLang="en-US" dirty="0"/>
              <a:t>位，指出在本报文段中紧急数据共有多少个字节（紧急数据放在本报文段数据的最前面）。  </a:t>
            </a:r>
            <a:endParaRPr lang="zh-CN" altLang="en-US" dirty="0"/>
          </a:p>
        </p:txBody>
      </p:sp>
      <p:grpSp>
        <p:nvGrpSpPr>
          <p:cNvPr id="2" name="组合 83"/>
          <p:cNvGrpSpPr/>
          <p:nvPr/>
        </p:nvGrpSpPr>
        <p:grpSpPr>
          <a:xfrm>
            <a:off x="214869" y="78539"/>
            <a:ext cx="9852335" cy="4873626"/>
            <a:chOff x="214869" y="78539"/>
            <a:chExt cx="9852335" cy="4873626"/>
          </a:xfrm>
        </p:grpSpPr>
        <p:sp>
          <p:nvSpPr>
            <p:cNvPr id="85" name="Line 3"/>
            <p:cNvSpPr>
              <a:spLocks noChangeShapeType="1"/>
            </p:cNvSpPr>
            <p:nvPr/>
          </p:nvSpPr>
          <p:spPr bwMode="auto">
            <a:xfrm flipH="1">
              <a:off x="507233" y="815141"/>
              <a:ext cx="18917" cy="4122737"/>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86" name="Rectangle 4"/>
            <p:cNvSpPr>
              <a:spLocks noChangeArrowheads="1"/>
            </p:cNvSpPr>
            <p:nvPr/>
          </p:nvSpPr>
          <p:spPr bwMode="auto">
            <a:xfrm>
              <a:off x="277167" y="2060848"/>
              <a:ext cx="515142" cy="171675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eaLnBrk="0" hangingPunct="0">
                <a:lnSpc>
                  <a:spcPct val="90000"/>
                </a:lnSpc>
              </a:pPr>
              <a:r>
                <a:rPr kumimoji="1" lang="en-US" altLang="zh-CN" sz="2400" b="1" dirty="0" smtClean="0">
                  <a:solidFill>
                    <a:srgbClr val="000099"/>
                  </a:solidFill>
                  <a:latin typeface="+mn-lt"/>
                  <a:ea typeface="黑体" panose="02010609060101010101" pitchFamily="2" charset="-122"/>
                </a:rPr>
                <a:t>TCP</a:t>
              </a:r>
              <a:r>
                <a:rPr kumimoji="1" lang="zh-CN" altLang="en-US" sz="2400" b="1" dirty="0" smtClean="0">
                  <a:solidFill>
                    <a:srgbClr val="000099"/>
                  </a:solidFill>
                  <a:latin typeface="+mn-lt"/>
                  <a:ea typeface="黑体" panose="02010609060101010101" pitchFamily="2" charset="-122"/>
                </a:rPr>
                <a:t>首部</a:t>
              </a:r>
              <a:endParaRPr kumimoji="1" lang="zh-CN" altLang="en-US" sz="2400" b="1" dirty="0">
                <a:solidFill>
                  <a:srgbClr val="000099"/>
                </a:solidFill>
                <a:latin typeface="+mn-lt"/>
                <a:ea typeface="黑体" panose="02010609060101010101" pitchFamily="2" charset="-122"/>
              </a:endParaRPr>
            </a:p>
          </p:txBody>
        </p:sp>
        <p:sp>
          <p:nvSpPr>
            <p:cNvPr id="87" name="Line 5"/>
            <p:cNvSpPr>
              <a:spLocks noChangeShapeType="1"/>
            </p:cNvSpPr>
            <p:nvPr/>
          </p:nvSpPr>
          <p:spPr bwMode="auto">
            <a:xfrm>
              <a:off x="9494513" y="805616"/>
              <a:ext cx="0" cy="3463925"/>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88" name="Rectangle 6"/>
            <p:cNvSpPr>
              <a:spLocks noChangeArrowheads="1"/>
            </p:cNvSpPr>
            <p:nvPr/>
          </p:nvSpPr>
          <p:spPr bwMode="auto">
            <a:xfrm>
              <a:off x="9129464" y="1883527"/>
              <a:ext cx="695704" cy="119776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anose="02010609060101010101" pitchFamily="2" charset="-122"/>
                </a:rPr>
                <a:t>20</a:t>
              </a:r>
              <a:endParaRPr kumimoji="1" lang="en-US" altLang="zh-CN" sz="2000" b="1" dirty="0">
                <a:solidFill>
                  <a:srgbClr val="000099"/>
                </a:solidFill>
                <a:latin typeface="+mn-lt"/>
                <a:ea typeface="黑体" panose="02010609060101010101" pitchFamily="2" charset="-122"/>
              </a:endParaRPr>
            </a:p>
            <a:p>
              <a:pPr algn="ctr" defTabSz="762000" eaLnBrk="0" hangingPunct="0">
                <a:lnSpc>
                  <a:spcPct val="90000"/>
                </a:lnSpc>
              </a:pPr>
              <a:r>
                <a:rPr kumimoji="1" lang="zh-CN" altLang="en-US" sz="2000" b="1" dirty="0">
                  <a:solidFill>
                    <a:srgbClr val="000099"/>
                  </a:solidFill>
                  <a:latin typeface="+mn-lt"/>
                  <a:ea typeface="黑体" panose="02010609060101010101" pitchFamily="2" charset="-122"/>
                </a:rPr>
                <a:t>字节</a:t>
              </a:r>
              <a:endParaRPr kumimoji="1" lang="zh-CN" altLang="en-US" sz="2000" b="1" dirty="0">
                <a:solidFill>
                  <a:srgbClr val="000099"/>
                </a:solidFill>
                <a:latin typeface="+mn-lt"/>
                <a:ea typeface="黑体" panose="02010609060101010101" pitchFamily="2" charset="-122"/>
              </a:endParaRPr>
            </a:p>
            <a:p>
              <a:pPr algn="ctr" defTabSz="762000" eaLnBrk="0" hangingPunct="0">
                <a:lnSpc>
                  <a:spcPct val="90000"/>
                </a:lnSpc>
              </a:pPr>
              <a:r>
                <a:rPr kumimoji="1" lang="zh-CN" altLang="en-US" sz="2000" b="1" dirty="0">
                  <a:solidFill>
                    <a:srgbClr val="000099"/>
                  </a:solidFill>
                  <a:latin typeface="+mn-lt"/>
                  <a:ea typeface="黑体" panose="02010609060101010101" pitchFamily="2" charset="-122"/>
                </a:rPr>
                <a:t>固定</a:t>
              </a:r>
              <a:endParaRPr kumimoji="1" lang="zh-CN" altLang="en-US" sz="2000" b="1" dirty="0">
                <a:solidFill>
                  <a:srgbClr val="000099"/>
                </a:solidFill>
                <a:latin typeface="+mn-lt"/>
                <a:ea typeface="黑体" panose="02010609060101010101" pitchFamily="2" charset="-122"/>
              </a:endParaRPr>
            </a:p>
            <a:p>
              <a:pPr algn="ctr" defTabSz="762000" eaLnBrk="0" hangingPunct="0">
                <a:lnSpc>
                  <a:spcPct val="90000"/>
                </a:lnSpc>
              </a:pPr>
              <a:r>
                <a:rPr kumimoji="1" lang="zh-CN" altLang="en-US" sz="2000" b="1" dirty="0">
                  <a:solidFill>
                    <a:srgbClr val="000099"/>
                  </a:solidFill>
                  <a:latin typeface="+mn-lt"/>
                  <a:ea typeface="黑体" panose="02010609060101010101" pitchFamily="2" charset="-122"/>
                </a:rPr>
                <a:t>首部</a:t>
              </a:r>
              <a:endParaRPr kumimoji="1" lang="zh-CN" altLang="en-US" sz="2000" b="1" dirty="0">
                <a:solidFill>
                  <a:srgbClr val="000099"/>
                </a:solidFill>
                <a:latin typeface="+mn-lt"/>
                <a:ea typeface="黑体" panose="02010609060101010101" pitchFamily="2" charset="-122"/>
              </a:endParaRPr>
            </a:p>
          </p:txBody>
        </p:sp>
        <p:sp>
          <p:nvSpPr>
            <p:cNvPr id="89" name="Rectangle 7"/>
            <p:cNvSpPr>
              <a:spLocks noChangeArrowheads="1"/>
            </p:cNvSpPr>
            <p:nvPr/>
          </p:nvSpPr>
          <p:spPr bwMode="auto">
            <a:xfrm>
              <a:off x="795668" y="811965"/>
              <a:ext cx="8327231" cy="4133850"/>
            </a:xfrm>
            <a:prstGeom prst="rect">
              <a:avLst/>
            </a:prstGeom>
            <a:solidFill>
              <a:srgbClr val="FFFFCC"/>
            </a:soli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0" name="Line 10"/>
            <p:cNvSpPr>
              <a:spLocks noChangeShapeType="1"/>
            </p:cNvSpPr>
            <p:nvPr/>
          </p:nvSpPr>
          <p:spPr bwMode="auto">
            <a:xfrm>
              <a:off x="787069" y="1515227"/>
              <a:ext cx="834099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1" name="Line 11"/>
            <p:cNvSpPr>
              <a:spLocks noChangeShapeType="1"/>
            </p:cNvSpPr>
            <p:nvPr/>
          </p:nvSpPr>
          <p:spPr bwMode="auto">
            <a:xfrm>
              <a:off x="802546" y="2210552"/>
              <a:ext cx="8325512"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2" name="Line 12"/>
            <p:cNvSpPr>
              <a:spLocks noChangeShapeType="1"/>
            </p:cNvSpPr>
            <p:nvPr/>
          </p:nvSpPr>
          <p:spPr bwMode="auto">
            <a:xfrm>
              <a:off x="787069" y="2904290"/>
              <a:ext cx="834099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3" name="Line 13"/>
            <p:cNvSpPr>
              <a:spLocks noChangeShapeType="1"/>
            </p:cNvSpPr>
            <p:nvPr/>
          </p:nvSpPr>
          <p:spPr bwMode="auto">
            <a:xfrm>
              <a:off x="787069" y="3596440"/>
              <a:ext cx="834099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4" name="Line 14"/>
            <p:cNvSpPr>
              <a:spLocks noChangeShapeType="1"/>
            </p:cNvSpPr>
            <p:nvPr/>
          </p:nvSpPr>
          <p:spPr bwMode="auto">
            <a:xfrm>
              <a:off x="802546" y="4291765"/>
              <a:ext cx="8325512"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5" name="Line 15"/>
            <p:cNvSpPr>
              <a:spLocks noChangeShapeType="1"/>
            </p:cNvSpPr>
            <p:nvPr/>
          </p:nvSpPr>
          <p:spPr bwMode="auto">
            <a:xfrm>
              <a:off x="4961003" y="819903"/>
              <a:ext cx="0" cy="70961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6" name="Rectangle 16"/>
            <p:cNvSpPr>
              <a:spLocks noChangeArrowheads="1"/>
            </p:cNvSpPr>
            <p:nvPr/>
          </p:nvSpPr>
          <p:spPr bwMode="auto">
            <a:xfrm>
              <a:off x="6261166" y="946902"/>
              <a:ext cx="163827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目  的  端  口</a:t>
              </a:r>
              <a:endParaRPr kumimoji="1" lang="zh-CN" altLang="en-US" sz="2000" b="1">
                <a:solidFill>
                  <a:srgbClr val="000099"/>
                </a:solidFill>
                <a:latin typeface="+mn-lt"/>
                <a:ea typeface="黑体" panose="02010609060101010101" pitchFamily="2" charset="-122"/>
              </a:endParaRPr>
            </a:p>
          </p:txBody>
        </p:sp>
        <p:sp>
          <p:nvSpPr>
            <p:cNvPr id="97" name="Rectangle 17"/>
            <p:cNvSpPr>
              <a:spLocks noChangeArrowheads="1"/>
            </p:cNvSpPr>
            <p:nvPr/>
          </p:nvSpPr>
          <p:spPr bwMode="auto">
            <a:xfrm>
              <a:off x="962488" y="2869365"/>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数据</a:t>
              </a:r>
              <a:endParaRPr kumimoji="1" lang="zh-CN" altLang="en-US" sz="2000" b="1">
                <a:solidFill>
                  <a:srgbClr val="000099"/>
                </a:solidFill>
                <a:latin typeface="+mn-lt"/>
                <a:ea typeface="黑体" panose="02010609060101010101" pitchFamily="2" charset="-122"/>
              </a:endParaRPr>
            </a:p>
            <a:p>
              <a:pPr defTabSz="762000" eaLnBrk="0" hangingPunct="0"/>
              <a:r>
                <a:rPr kumimoji="1" lang="zh-CN" altLang="en-US" sz="2000" b="1">
                  <a:solidFill>
                    <a:srgbClr val="000099"/>
                  </a:solidFill>
                  <a:latin typeface="+mn-lt"/>
                  <a:ea typeface="黑体" panose="02010609060101010101" pitchFamily="2" charset="-122"/>
                </a:rPr>
                <a:t>偏移</a:t>
              </a:r>
              <a:endParaRPr kumimoji="1" lang="zh-CN" altLang="en-US" sz="2000" b="1">
                <a:solidFill>
                  <a:srgbClr val="000099"/>
                </a:solidFill>
                <a:latin typeface="+mn-lt"/>
                <a:ea typeface="黑体" panose="02010609060101010101" pitchFamily="2" charset="-122"/>
              </a:endParaRPr>
            </a:p>
          </p:txBody>
        </p:sp>
        <p:sp>
          <p:nvSpPr>
            <p:cNvPr id="98" name="Rectangle 18"/>
            <p:cNvSpPr>
              <a:spLocks noChangeArrowheads="1"/>
            </p:cNvSpPr>
            <p:nvPr/>
          </p:nvSpPr>
          <p:spPr bwMode="auto">
            <a:xfrm>
              <a:off x="2131946" y="3734552"/>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检   验   和</a:t>
              </a:r>
              <a:endParaRPr kumimoji="1" lang="zh-CN" altLang="en-US" sz="2000" b="1">
                <a:solidFill>
                  <a:srgbClr val="000099"/>
                </a:solidFill>
                <a:latin typeface="+mn-lt"/>
                <a:ea typeface="黑体" panose="02010609060101010101" pitchFamily="2" charset="-122"/>
              </a:endParaRPr>
            </a:p>
          </p:txBody>
        </p:sp>
        <p:sp>
          <p:nvSpPr>
            <p:cNvPr id="99" name="Rectangle 19"/>
            <p:cNvSpPr>
              <a:spLocks noChangeArrowheads="1"/>
            </p:cNvSpPr>
            <p:nvPr/>
          </p:nvSpPr>
          <p:spPr bwMode="auto">
            <a:xfrm>
              <a:off x="2350359" y="4375902"/>
              <a:ext cx="34653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选    项    （长  度  可  变）</a:t>
              </a:r>
              <a:endParaRPr kumimoji="1" lang="zh-CN" altLang="en-US" sz="2000" b="1">
                <a:solidFill>
                  <a:srgbClr val="000099"/>
                </a:solidFill>
                <a:latin typeface="+mn-lt"/>
                <a:ea typeface="黑体" panose="02010609060101010101" pitchFamily="2" charset="-122"/>
              </a:endParaRPr>
            </a:p>
          </p:txBody>
        </p:sp>
        <p:sp>
          <p:nvSpPr>
            <p:cNvPr id="100" name="Rectangle 20"/>
            <p:cNvSpPr>
              <a:spLocks noChangeArrowheads="1"/>
            </p:cNvSpPr>
            <p:nvPr/>
          </p:nvSpPr>
          <p:spPr bwMode="auto">
            <a:xfrm>
              <a:off x="2255771" y="946902"/>
              <a:ext cx="1239123"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源  端  口</a:t>
              </a:r>
              <a:endParaRPr kumimoji="1" lang="zh-CN" altLang="en-US" sz="2000" b="1">
                <a:solidFill>
                  <a:srgbClr val="000099"/>
                </a:solidFill>
                <a:latin typeface="+mn-lt"/>
                <a:ea typeface="黑体" panose="02010609060101010101" pitchFamily="2" charset="-122"/>
              </a:endParaRPr>
            </a:p>
          </p:txBody>
        </p:sp>
        <p:sp>
          <p:nvSpPr>
            <p:cNvPr id="101" name="Rectangle 21"/>
            <p:cNvSpPr>
              <a:spLocks noChangeArrowheads="1"/>
            </p:cNvSpPr>
            <p:nvPr/>
          </p:nvSpPr>
          <p:spPr bwMode="auto">
            <a:xfrm>
              <a:off x="4479461" y="1634290"/>
              <a:ext cx="1496219"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序   号</a:t>
              </a:r>
              <a:endParaRPr kumimoji="1" lang="zh-CN" altLang="en-US" sz="2000" b="1">
                <a:solidFill>
                  <a:srgbClr val="000099"/>
                </a:solidFill>
                <a:latin typeface="+mn-lt"/>
                <a:ea typeface="黑体" panose="02010609060101010101" pitchFamily="2" charset="-122"/>
              </a:endParaRPr>
            </a:p>
          </p:txBody>
        </p:sp>
        <p:sp>
          <p:nvSpPr>
            <p:cNvPr id="102" name="Line 22"/>
            <p:cNvSpPr>
              <a:spLocks noChangeShapeType="1"/>
            </p:cNvSpPr>
            <p:nvPr/>
          </p:nvSpPr>
          <p:spPr bwMode="auto">
            <a:xfrm>
              <a:off x="4967882" y="2913815"/>
              <a:ext cx="0" cy="13700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3" name="Rectangle 23"/>
            <p:cNvSpPr>
              <a:spLocks noChangeArrowheads="1"/>
            </p:cNvSpPr>
            <p:nvPr/>
          </p:nvSpPr>
          <p:spPr bwMode="auto">
            <a:xfrm>
              <a:off x="6087467" y="3734552"/>
              <a:ext cx="1849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紧   急   指   针</a:t>
              </a:r>
              <a:endParaRPr kumimoji="1" lang="zh-CN" altLang="en-US" sz="2000" b="1">
                <a:solidFill>
                  <a:srgbClr val="000099"/>
                </a:solidFill>
                <a:latin typeface="+mn-lt"/>
                <a:ea typeface="黑体" panose="02010609060101010101" pitchFamily="2" charset="-122"/>
              </a:endParaRPr>
            </a:p>
          </p:txBody>
        </p:sp>
        <p:sp>
          <p:nvSpPr>
            <p:cNvPr id="104" name="Rectangle 24"/>
            <p:cNvSpPr>
              <a:spLocks noChangeArrowheads="1"/>
            </p:cNvSpPr>
            <p:nvPr/>
          </p:nvSpPr>
          <p:spPr bwMode="auto">
            <a:xfrm>
              <a:off x="6574168" y="3015415"/>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窗   口</a:t>
              </a:r>
              <a:endParaRPr kumimoji="1" lang="zh-CN" altLang="en-US" sz="2000" b="1">
                <a:solidFill>
                  <a:srgbClr val="000099"/>
                </a:solidFill>
                <a:latin typeface="+mn-lt"/>
                <a:ea typeface="黑体" panose="02010609060101010101" pitchFamily="2" charset="-122"/>
              </a:endParaRPr>
            </a:p>
          </p:txBody>
        </p:sp>
        <p:sp>
          <p:nvSpPr>
            <p:cNvPr id="105" name="Rectangle 25"/>
            <p:cNvSpPr>
              <a:spLocks noChangeArrowheads="1"/>
            </p:cNvSpPr>
            <p:nvPr/>
          </p:nvSpPr>
          <p:spPr bwMode="auto">
            <a:xfrm>
              <a:off x="4214613" y="2358190"/>
              <a:ext cx="199495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确    认    号</a:t>
              </a:r>
              <a:endParaRPr kumimoji="1" lang="zh-CN" altLang="en-US" sz="2000" b="1">
                <a:solidFill>
                  <a:srgbClr val="000099"/>
                </a:solidFill>
                <a:latin typeface="+mn-lt"/>
                <a:ea typeface="黑体" panose="02010609060101010101" pitchFamily="2" charset="-122"/>
              </a:endParaRPr>
            </a:p>
          </p:txBody>
        </p:sp>
        <p:sp>
          <p:nvSpPr>
            <p:cNvPr id="106" name="Line 26"/>
            <p:cNvSpPr>
              <a:spLocks noChangeShapeType="1"/>
            </p:cNvSpPr>
            <p:nvPr/>
          </p:nvSpPr>
          <p:spPr bwMode="auto">
            <a:xfrm>
              <a:off x="1832702" y="2913815"/>
              <a:ext cx="0" cy="6921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7" name="Line 27"/>
            <p:cNvSpPr>
              <a:spLocks noChangeShapeType="1"/>
            </p:cNvSpPr>
            <p:nvPr/>
          </p:nvSpPr>
          <p:spPr bwMode="auto">
            <a:xfrm>
              <a:off x="3920529" y="2905878"/>
              <a:ext cx="0" cy="68421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8" name="Line 28"/>
            <p:cNvSpPr>
              <a:spLocks noChangeShapeType="1"/>
            </p:cNvSpPr>
            <p:nvPr/>
          </p:nvSpPr>
          <p:spPr bwMode="auto">
            <a:xfrm>
              <a:off x="3385673" y="2913815"/>
              <a:ext cx="0" cy="6921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9" name="Line 29"/>
            <p:cNvSpPr>
              <a:spLocks noChangeShapeType="1"/>
            </p:cNvSpPr>
            <p:nvPr/>
          </p:nvSpPr>
          <p:spPr bwMode="auto">
            <a:xfrm>
              <a:off x="3650521" y="2913816"/>
              <a:ext cx="0" cy="6810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0" name="Line 30"/>
            <p:cNvSpPr>
              <a:spLocks noChangeShapeType="1"/>
            </p:cNvSpPr>
            <p:nvPr/>
          </p:nvSpPr>
          <p:spPr bwMode="auto">
            <a:xfrm>
              <a:off x="4441626" y="2913816"/>
              <a:ext cx="0" cy="6810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1" name="Line 31"/>
            <p:cNvSpPr>
              <a:spLocks noChangeShapeType="1"/>
            </p:cNvSpPr>
            <p:nvPr/>
          </p:nvSpPr>
          <p:spPr bwMode="auto">
            <a:xfrm>
              <a:off x="4180217" y="2913816"/>
              <a:ext cx="0" cy="6810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2" name="Line 32"/>
            <p:cNvSpPr>
              <a:spLocks noChangeShapeType="1"/>
            </p:cNvSpPr>
            <p:nvPr/>
          </p:nvSpPr>
          <p:spPr bwMode="auto">
            <a:xfrm>
              <a:off x="4706473" y="2913816"/>
              <a:ext cx="0" cy="6810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3" name="Rectangle 33"/>
            <p:cNvSpPr>
              <a:spLocks noChangeArrowheads="1"/>
            </p:cNvSpPr>
            <p:nvPr/>
          </p:nvSpPr>
          <p:spPr bwMode="auto">
            <a:xfrm>
              <a:off x="2157743" y="3029702"/>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保   留</a:t>
              </a:r>
              <a:endParaRPr kumimoji="1" lang="zh-CN" altLang="en-US" sz="2000" b="1">
                <a:solidFill>
                  <a:srgbClr val="000099"/>
                </a:solidFill>
                <a:latin typeface="+mn-lt"/>
                <a:ea typeface="黑体" panose="02010609060101010101" pitchFamily="2" charset="-122"/>
              </a:endParaRPr>
            </a:p>
          </p:txBody>
        </p:sp>
        <p:sp>
          <p:nvSpPr>
            <p:cNvPr id="114" name="Rectangle 34"/>
            <p:cNvSpPr>
              <a:spLocks noChangeArrowheads="1"/>
            </p:cNvSpPr>
            <p:nvPr/>
          </p:nvSpPr>
          <p:spPr bwMode="auto">
            <a:xfrm>
              <a:off x="4689265" y="2932865"/>
              <a:ext cx="330221"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600" b="1">
                  <a:solidFill>
                    <a:srgbClr val="000099"/>
                  </a:solidFill>
                  <a:latin typeface="+mn-lt"/>
                  <a:ea typeface="黑体" panose="02010609060101010101" pitchFamily="2" charset="-122"/>
                </a:rPr>
                <a:t>F</a:t>
              </a:r>
              <a:endParaRPr kumimoji="1" lang="en-US" altLang="zh-CN" sz="1600" b="1">
                <a:solidFill>
                  <a:srgbClr val="000099"/>
                </a:solidFill>
                <a:latin typeface="+mn-lt"/>
                <a:ea typeface="黑体" panose="02010609060101010101" pitchFamily="2" charset="-122"/>
              </a:endParaRPr>
            </a:p>
            <a:p>
              <a:pPr algn="ctr" defTabSz="762000" eaLnBrk="0" hangingPunct="0">
                <a:lnSpc>
                  <a:spcPct val="75000"/>
                </a:lnSpc>
              </a:pPr>
              <a:r>
                <a:rPr kumimoji="1" lang="en-US" altLang="zh-CN" sz="1600" b="1">
                  <a:solidFill>
                    <a:srgbClr val="000099"/>
                  </a:solidFill>
                  <a:latin typeface="+mn-lt"/>
                  <a:ea typeface="黑体" panose="02010609060101010101" pitchFamily="2" charset="-122"/>
                </a:rPr>
                <a:t>I</a:t>
              </a:r>
              <a:endParaRPr kumimoji="1" lang="en-US" altLang="zh-CN" sz="1600" b="1">
                <a:solidFill>
                  <a:srgbClr val="000099"/>
                </a:solidFill>
                <a:latin typeface="+mn-lt"/>
                <a:ea typeface="黑体" panose="02010609060101010101" pitchFamily="2" charset="-122"/>
              </a:endParaRPr>
            </a:p>
            <a:p>
              <a:pPr algn="ctr" defTabSz="762000" eaLnBrk="0" hangingPunct="0">
                <a:lnSpc>
                  <a:spcPct val="75000"/>
                </a:lnSpc>
              </a:pPr>
              <a:r>
                <a:rPr kumimoji="1" lang="en-US" altLang="zh-CN" sz="1600" b="1">
                  <a:solidFill>
                    <a:srgbClr val="000099"/>
                  </a:solidFill>
                  <a:latin typeface="+mn-lt"/>
                  <a:ea typeface="黑体" panose="02010609060101010101" pitchFamily="2" charset="-122"/>
                </a:rPr>
                <a:t>N</a:t>
              </a:r>
              <a:endParaRPr kumimoji="1" lang="en-US" altLang="zh-CN" sz="1600" b="1">
                <a:solidFill>
                  <a:srgbClr val="000099"/>
                </a:solidFill>
                <a:latin typeface="+mn-lt"/>
                <a:ea typeface="黑体" panose="02010609060101010101" pitchFamily="2" charset="-122"/>
              </a:endParaRPr>
            </a:p>
          </p:txBody>
        </p:sp>
        <p:sp>
          <p:nvSpPr>
            <p:cNvPr id="115" name="Line 37"/>
            <p:cNvSpPr>
              <a:spLocks noChangeShapeType="1"/>
            </p:cNvSpPr>
            <p:nvPr/>
          </p:nvSpPr>
          <p:spPr bwMode="auto">
            <a:xfrm>
              <a:off x="792228" y="654802"/>
              <a:ext cx="8315193"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6" name="Line 38"/>
            <p:cNvSpPr>
              <a:spLocks noChangeShapeType="1"/>
            </p:cNvSpPr>
            <p:nvPr/>
          </p:nvSpPr>
          <p:spPr bwMode="auto">
            <a:xfrm>
              <a:off x="792228" y="456365"/>
              <a:ext cx="0" cy="1984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7" name="Line 39"/>
            <p:cNvSpPr>
              <a:spLocks noChangeShapeType="1"/>
            </p:cNvSpPr>
            <p:nvPr/>
          </p:nvSpPr>
          <p:spPr bwMode="auto">
            <a:xfrm>
              <a:off x="1051917"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8" name="Line 40"/>
            <p:cNvSpPr>
              <a:spLocks noChangeShapeType="1"/>
            </p:cNvSpPr>
            <p:nvPr/>
          </p:nvSpPr>
          <p:spPr bwMode="auto">
            <a:xfrm>
              <a:off x="1311605"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9" name="Line 41"/>
            <p:cNvSpPr>
              <a:spLocks noChangeShapeType="1"/>
            </p:cNvSpPr>
            <p:nvPr/>
          </p:nvSpPr>
          <p:spPr bwMode="auto">
            <a:xfrm>
              <a:off x="1571294"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0" name="Line 42"/>
            <p:cNvSpPr>
              <a:spLocks noChangeShapeType="1"/>
            </p:cNvSpPr>
            <p:nvPr/>
          </p:nvSpPr>
          <p:spPr bwMode="auto">
            <a:xfrm>
              <a:off x="1832702"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1" name="Line 43"/>
            <p:cNvSpPr>
              <a:spLocks noChangeShapeType="1"/>
            </p:cNvSpPr>
            <p:nvPr/>
          </p:nvSpPr>
          <p:spPr bwMode="auto">
            <a:xfrm>
              <a:off x="2092390"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2" name="Line 44"/>
            <p:cNvSpPr>
              <a:spLocks noChangeShapeType="1"/>
            </p:cNvSpPr>
            <p:nvPr/>
          </p:nvSpPr>
          <p:spPr bwMode="auto">
            <a:xfrm>
              <a:off x="2350359"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3" name="Line 45"/>
            <p:cNvSpPr>
              <a:spLocks noChangeShapeType="1"/>
            </p:cNvSpPr>
            <p:nvPr/>
          </p:nvSpPr>
          <p:spPr bwMode="auto">
            <a:xfrm>
              <a:off x="2610048"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4" name="Line 46"/>
            <p:cNvSpPr>
              <a:spLocks noChangeShapeType="1"/>
            </p:cNvSpPr>
            <p:nvPr/>
          </p:nvSpPr>
          <p:spPr bwMode="auto">
            <a:xfrm>
              <a:off x="2871456" y="456365"/>
              <a:ext cx="0" cy="1984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5" name="Line 47"/>
            <p:cNvSpPr>
              <a:spLocks noChangeShapeType="1"/>
            </p:cNvSpPr>
            <p:nvPr/>
          </p:nvSpPr>
          <p:spPr bwMode="auto">
            <a:xfrm>
              <a:off x="3131144"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6" name="Line 48"/>
            <p:cNvSpPr>
              <a:spLocks noChangeShapeType="1"/>
            </p:cNvSpPr>
            <p:nvPr/>
          </p:nvSpPr>
          <p:spPr bwMode="auto">
            <a:xfrm>
              <a:off x="3390833"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7" name="Line 49"/>
            <p:cNvSpPr>
              <a:spLocks noChangeShapeType="1"/>
            </p:cNvSpPr>
            <p:nvPr/>
          </p:nvSpPr>
          <p:spPr bwMode="auto">
            <a:xfrm>
              <a:off x="3650521"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8" name="Line 50"/>
            <p:cNvSpPr>
              <a:spLocks noChangeShapeType="1"/>
            </p:cNvSpPr>
            <p:nvPr/>
          </p:nvSpPr>
          <p:spPr bwMode="auto">
            <a:xfrm>
              <a:off x="3911930"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9" name="Line 51"/>
            <p:cNvSpPr>
              <a:spLocks noChangeShapeType="1"/>
            </p:cNvSpPr>
            <p:nvPr/>
          </p:nvSpPr>
          <p:spPr bwMode="auto">
            <a:xfrm>
              <a:off x="4171619"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0" name="Line 52"/>
            <p:cNvSpPr>
              <a:spLocks noChangeShapeType="1"/>
            </p:cNvSpPr>
            <p:nvPr/>
          </p:nvSpPr>
          <p:spPr bwMode="auto">
            <a:xfrm>
              <a:off x="4429588"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1" name="Line 53"/>
            <p:cNvSpPr>
              <a:spLocks noChangeShapeType="1"/>
            </p:cNvSpPr>
            <p:nvPr/>
          </p:nvSpPr>
          <p:spPr bwMode="auto">
            <a:xfrm>
              <a:off x="4689276"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2" name="Line 54"/>
            <p:cNvSpPr>
              <a:spLocks noChangeShapeType="1"/>
            </p:cNvSpPr>
            <p:nvPr/>
          </p:nvSpPr>
          <p:spPr bwMode="auto">
            <a:xfrm>
              <a:off x="4948965" y="456365"/>
              <a:ext cx="0" cy="1984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3" name="Line 55"/>
            <p:cNvSpPr>
              <a:spLocks noChangeShapeType="1"/>
            </p:cNvSpPr>
            <p:nvPr/>
          </p:nvSpPr>
          <p:spPr bwMode="auto">
            <a:xfrm>
              <a:off x="5210373"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4" name="Line 56"/>
            <p:cNvSpPr>
              <a:spLocks noChangeShapeType="1"/>
            </p:cNvSpPr>
            <p:nvPr/>
          </p:nvSpPr>
          <p:spPr bwMode="auto">
            <a:xfrm>
              <a:off x="5470061"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5" name="Line 57"/>
            <p:cNvSpPr>
              <a:spLocks noChangeShapeType="1"/>
            </p:cNvSpPr>
            <p:nvPr/>
          </p:nvSpPr>
          <p:spPr bwMode="auto">
            <a:xfrm>
              <a:off x="5729750"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6" name="Line 58"/>
            <p:cNvSpPr>
              <a:spLocks noChangeShapeType="1"/>
            </p:cNvSpPr>
            <p:nvPr/>
          </p:nvSpPr>
          <p:spPr bwMode="auto">
            <a:xfrm>
              <a:off x="5989438"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7" name="Line 59"/>
            <p:cNvSpPr>
              <a:spLocks noChangeShapeType="1"/>
            </p:cNvSpPr>
            <p:nvPr/>
          </p:nvSpPr>
          <p:spPr bwMode="auto">
            <a:xfrm>
              <a:off x="6250846"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 name="Line 60"/>
            <p:cNvSpPr>
              <a:spLocks noChangeShapeType="1"/>
            </p:cNvSpPr>
            <p:nvPr/>
          </p:nvSpPr>
          <p:spPr bwMode="auto">
            <a:xfrm>
              <a:off x="6508815"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9" name="Line 61"/>
            <p:cNvSpPr>
              <a:spLocks noChangeShapeType="1"/>
            </p:cNvSpPr>
            <p:nvPr/>
          </p:nvSpPr>
          <p:spPr bwMode="auto">
            <a:xfrm>
              <a:off x="6768504"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0" name="Line 62"/>
            <p:cNvSpPr>
              <a:spLocks noChangeShapeType="1"/>
            </p:cNvSpPr>
            <p:nvPr/>
          </p:nvSpPr>
          <p:spPr bwMode="auto">
            <a:xfrm>
              <a:off x="7028192" y="456365"/>
              <a:ext cx="0" cy="1984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1" name="Line 63"/>
            <p:cNvSpPr>
              <a:spLocks noChangeShapeType="1"/>
            </p:cNvSpPr>
            <p:nvPr/>
          </p:nvSpPr>
          <p:spPr bwMode="auto">
            <a:xfrm>
              <a:off x="7287881"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2" name="Line 64"/>
            <p:cNvSpPr>
              <a:spLocks noChangeShapeType="1"/>
            </p:cNvSpPr>
            <p:nvPr/>
          </p:nvSpPr>
          <p:spPr bwMode="auto">
            <a:xfrm>
              <a:off x="7549290"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3" name="Line 65"/>
            <p:cNvSpPr>
              <a:spLocks noChangeShapeType="1"/>
            </p:cNvSpPr>
            <p:nvPr/>
          </p:nvSpPr>
          <p:spPr bwMode="auto">
            <a:xfrm>
              <a:off x="7808978"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4" name="Line 66"/>
            <p:cNvSpPr>
              <a:spLocks noChangeShapeType="1"/>
            </p:cNvSpPr>
            <p:nvPr/>
          </p:nvSpPr>
          <p:spPr bwMode="auto">
            <a:xfrm>
              <a:off x="8068667"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5" name="Line 67"/>
            <p:cNvSpPr>
              <a:spLocks noChangeShapeType="1"/>
            </p:cNvSpPr>
            <p:nvPr/>
          </p:nvSpPr>
          <p:spPr bwMode="auto">
            <a:xfrm>
              <a:off x="8328355"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6" name="Line 68"/>
            <p:cNvSpPr>
              <a:spLocks noChangeShapeType="1"/>
            </p:cNvSpPr>
            <p:nvPr/>
          </p:nvSpPr>
          <p:spPr bwMode="auto">
            <a:xfrm>
              <a:off x="8588044"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7" name="Line 69"/>
            <p:cNvSpPr>
              <a:spLocks noChangeShapeType="1"/>
            </p:cNvSpPr>
            <p:nvPr/>
          </p:nvSpPr>
          <p:spPr bwMode="auto">
            <a:xfrm>
              <a:off x="8847732"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8" name="Line 70"/>
            <p:cNvSpPr>
              <a:spLocks noChangeShapeType="1"/>
            </p:cNvSpPr>
            <p:nvPr/>
          </p:nvSpPr>
          <p:spPr bwMode="auto">
            <a:xfrm>
              <a:off x="9107421" y="456365"/>
              <a:ext cx="0" cy="1984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9" name="Rectangle 71"/>
            <p:cNvSpPr>
              <a:spLocks noChangeArrowheads="1"/>
            </p:cNvSpPr>
            <p:nvPr/>
          </p:nvSpPr>
          <p:spPr bwMode="auto">
            <a:xfrm>
              <a:off x="964207"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0" name="Rectangle 72"/>
            <p:cNvSpPr>
              <a:spLocks noChangeArrowheads="1"/>
            </p:cNvSpPr>
            <p:nvPr/>
          </p:nvSpPr>
          <p:spPr bwMode="auto">
            <a:xfrm>
              <a:off x="3043435"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1" name="Rectangle 73"/>
            <p:cNvSpPr>
              <a:spLocks noChangeArrowheads="1"/>
            </p:cNvSpPr>
            <p:nvPr/>
          </p:nvSpPr>
          <p:spPr bwMode="auto">
            <a:xfrm>
              <a:off x="5122663"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2" name="Rectangle 74"/>
            <p:cNvSpPr>
              <a:spLocks noChangeArrowheads="1"/>
            </p:cNvSpPr>
            <p:nvPr/>
          </p:nvSpPr>
          <p:spPr bwMode="auto">
            <a:xfrm>
              <a:off x="7201892"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3" name="Rectangle 75"/>
            <p:cNvSpPr>
              <a:spLocks noChangeArrowheads="1"/>
            </p:cNvSpPr>
            <p:nvPr/>
          </p:nvSpPr>
          <p:spPr bwMode="auto">
            <a:xfrm>
              <a:off x="4429588"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anose="02010609060101010101" pitchFamily="2" charset="-122"/>
                </a:rPr>
                <a:t>S</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Y</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N</a:t>
              </a:r>
              <a:endParaRPr kumimoji="1" lang="en-US" altLang="zh-CN" sz="1600" b="1">
                <a:solidFill>
                  <a:srgbClr val="000099"/>
                </a:solidFill>
                <a:latin typeface="+mn-lt"/>
                <a:ea typeface="黑体" panose="02010609060101010101" pitchFamily="2" charset="-122"/>
              </a:endParaRPr>
            </a:p>
          </p:txBody>
        </p:sp>
        <p:sp>
          <p:nvSpPr>
            <p:cNvPr id="154" name="Rectangle 76"/>
            <p:cNvSpPr>
              <a:spLocks noChangeArrowheads="1"/>
            </p:cNvSpPr>
            <p:nvPr/>
          </p:nvSpPr>
          <p:spPr bwMode="auto">
            <a:xfrm>
              <a:off x="4171619"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anose="02010609060101010101" pitchFamily="2" charset="-122"/>
                </a:rPr>
                <a:t>R</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S</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T</a:t>
              </a:r>
              <a:endParaRPr kumimoji="1" lang="en-US" altLang="zh-CN" sz="1600" b="1">
                <a:solidFill>
                  <a:srgbClr val="000099"/>
                </a:solidFill>
                <a:latin typeface="+mn-lt"/>
                <a:ea typeface="黑体" panose="02010609060101010101" pitchFamily="2" charset="-122"/>
              </a:endParaRPr>
            </a:p>
          </p:txBody>
        </p:sp>
        <p:sp>
          <p:nvSpPr>
            <p:cNvPr id="155" name="Rectangle 77"/>
            <p:cNvSpPr>
              <a:spLocks noChangeArrowheads="1"/>
            </p:cNvSpPr>
            <p:nvPr/>
          </p:nvSpPr>
          <p:spPr bwMode="auto">
            <a:xfrm>
              <a:off x="3893013"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anose="02010609060101010101" pitchFamily="2" charset="-122"/>
                </a:rPr>
                <a:t>P</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S</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H</a:t>
              </a:r>
              <a:endParaRPr kumimoji="1" lang="en-US" altLang="zh-CN" sz="1600" b="1">
                <a:solidFill>
                  <a:srgbClr val="000099"/>
                </a:solidFill>
                <a:latin typeface="+mn-lt"/>
                <a:ea typeface="黑体" panose="02010609060101010101" pitchFamily="2" charset="-122"/>
              </a:endParaRPr>
            </a:p>
          </p:txBody>
        </p:sp>
        <p:sp>
          <p:nvSpPr>
            <p:cNvPr id="156" name="Rectangle 78"/>
            <p:cNvSpPr>
              <a:spLocks noChangeArrowheads="1"/>
            </p:cNvSpPr>
            <p:nvPr/>
          </p:nvSpPr>
          <p:spPr bwMode="auto">
            <a:xfrm>
              <a:off x="3633324"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anose="02010609060101010101" pitchFamily="2" charset="-122"/>
                </a:rPr>
                <a:t>A</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C</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K</a:t>
              </a:r>
              <a:endParaRPr kumimoji="1" lang="en-US" altLang="zh-CN" sz="1600" b="1">
                <a:solidFill>
                  <a:srgbClr val="000099"/>
                </a:solidFill>
                <a:latin typeface="+mn-lt"/>
                <a:ea typeface="黑体" panose="02010609060101010101" pitchFamily="2" charset="-122"/>
              </a:endParaRPr>
            </a:p>
          </p:txBody>
        </p:sp>
        <p:sp>
          <p:nvSpPr>
            <p:cNvPr id="157" name="Rectangle 79"/>
            <p:cNvSpPr>
              <a:spLocks noChangeArrowheads="1"/>
            </p:cNvSpPr>
            <p:nvPr/>
          </p:nvSpPr>
          <p:spPr bwMode="auto">
            <a:xfrm>
              <a:off x="3349559" y="2932865"/>
              <a:ext cx="343044"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anose="02010609060101010101" pitchFamily="2" charset="-122"/>
                </a:rPr>
                <a:t>U</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R</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G</a:t>
              </a:r>
              <a:endParaRPr kumimoji="1" lang="en-US" altLang="zh-CN" sz="1600" b="1">
                <a:solidFill>
                  <a:srgbClr val="000099"/>
                </a:solidFill>
                <a:latin typeface="+mn-lt"/>
                <a:ea typeface="黑体" panose="02010609060101010101" pitchFamily="2" charset="-122"/>
              </a:endParaRPr>
            </a:p>
          </p:txBody>
        </p:sp>
        <p:sp>
          <p:nvSpPr>
            <p:cNvPr id="158" name="Rectangle 80"/>
            <p:cNvSpPr>
              <a:spLocks noChangeArrowheads="1"/>
            </p:cNvSpPr>
            <p:nvPr/>
          </p:nvSpPr>
          <p:spPr bwMode="auto">
            <a:xfrm>
              <a:off x="365720" y="78539"/>
              <a:ext cx="8917507"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anose="02010609060101010101" pitchFamily="2" charset="-122"/>
                </a:rPr>
                <a:t>位 </a:t>
              </a:r>
              <a:r>
                <a:rPr kumimoji="1" lang="en-US" altLang="zh-CN" sz="2000" b="1" dirty="0">
                  <a:solidFill>
                    <a:srgbClr val="000099"/>
                  </a:solidFill>
                  <a:latin typeface="+mn-lt"/>
                  <a:ea typeface="黑体" panose="02010609060101010101" pitchFamily="2" charset="-122"/>
                </a:rPr>
                <a:t>0                         8                       </a:t>
              </a:r>
              <a:r>
                <a:rPr kumimoji="1" lang="en-US" altLang="zh-CN" sz="2000" b="1" dirty="0" smtClean="0">
                  <a:solidFill>
                    <a:srgbClr val="000099"/>
                  </a:solidFill>
                  <a:latin typeface="+mn-lt"/>
                  <a:ea typeface="黑体" panose="02010609060101010101" pitchFamily="2" charset="-122"/>
                </a:rPr>
                <a:t>   </a:t>
              </a:r>
              <a:r>
                <a:rPr kumimoji="1" lang="en-US" altLang="zh-CN" sz="2000" b="1" dirty="0">
                  <a:solidFill>
                    <a:srgbClr val="000099"/>
                  </a:solidFill>
                  <a:latin typeface="+mn-lt"/>
                  <a:ea typeface="黑体" panose="02010609060101010101" pitchFamily="2" charset="-122"/>
                </a:rPr>
                <a:t>16                       </a:t>
              </a:r>
              <a:r>
                <a:rPr kumimoji="1" lang="en-US" altLang="zh-CN" sz="2000" b="1" dirty="0" smtClean="0">
                  <a:solidFill>
                    <a:srgbClr val="000099"/>
                  </a:solidFill>
                  <a:latin typeface="+mn-lt"/>
                  <a:ea typeface="黑体" panose="02010609060101010101" pitchFamily="2" charset="-122"/>
                </a:rPr>
                <a:t>   </a:t>
              </a:r>
              <a:r>
                <a:rPr kumimoji="1" lang="en-US" altLang="zh-CN" sz="2000" b="1" dirty="0">
                  <a:solidFill>
                    <a:srgbClr val="000099"/>
                  </a:solidFill>
                  <a:latin typeface="+mn-lt"/>
                  <a:ea typeface="黑体" panose="02010609060101010101" pitchFamily="2" charset="-122"/>
                </a:rPr>
                <a:t>24                  </a:t>
              </a:r>
              <a:r>
                <a:rPr kumimoji="1" lang="en-US" altLang="zh-CN" sz="2000" b="1" dirty="0" smtClean="0">
                  <a:solidFill>
                    <a:srgbClr val="000099"/>
                  </a:solidFill>
                  <a:latin typeface="+mn-lt"/>
                  <a:ea typeface="黑体" panose="02010609060101010101" pitchFamily="2" charset="-122"/>
                </a:rPr>
                <a:t>        </a:t>
              </a:r>
              <a:r>
                <a:rPr kumimoji="1" lang="en-US" altLang="zh-CN" sz="2000" b="1" dirty="0">
                  <a:solidFill>
                    <a:srgbClr val="000099"/>
                  </a:solidFill>
                  <a:latin typeface="+mn-lt"/>
                  <a:ea typeface="黑体" panose="02010609060101010101" pitchFamily="2" charset="-122"/>
                </a:rPr>
                <a:t>31</a:t>
              </a:r>
              <a:endParaRPr kumimoji="1" lang="en-US" altLang="zh-CN" sz="2000" b="1" dirty="0">
                <a:solidFill>
                  <a:srgbClr val="000099"/>
                </a:solidFill>
                <a:latin typeface="+mn-lt"/>
                <a:ea typeface="黑体" panose="02010609060101010101" pitchFamily="2" charset="-122"/>
              </a:endParaRPr>
            </a:p>
          </p:txBody>
        </p:sp>
        <p:sp>
          <p:nvSpPr>
            <p:cNvPr id="159" name="Line 81"/>
            <p:cNvSpPr>
              <a:spLocks noChangeShapeType="1"/>
            </p:cNvSpPr>
            <p:nvPr/>
          </p:nvSpPr>
          <p:spPr bwMode="auto">
            <a:xfrm flipH="1">
              <a:off x="7026473" y="4309227"/>
              <a:ext cx="3440" cy="6429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60" name="Rectangle 83"/>
            <p:cNvSpPr>
              <a:spLocks noChangeArrowheads="1"/>
            </p:cNvSpPr>
            <p:nvPr/>
          </p:nvSpPr>
          <p:spPr bwMode="auto">
            <a:xfrm>
              <a:off x="7581966" y="4375902"/>
              <a:ext cx="135863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填    充</a:t>
              </a:r>
              <a:endParaRPr kumimoji="1" lang="zh-CN" altLang="en-US" sz="2000" b="1">
                <a:solidFill>
                  <a:srgbClr val="000099"/>
                </a:solidFill>
                <a:latin typeface="+mn-lt"/>
                <a:ea typeface="黑体" panose="02010609060101010101" pitchFamily="2" charset="-122"/>
              </a:endParaRPr>
            </a:p>
          </p:txBody>
        </p:sp>
        <p:sp>
          <p:nvSpPr>
            <p:cNvPr id="161" name="Line 96"/>
            <p:cNvSpPr>
              <a:spLocks noChangeShapeType="1"/>
            </p:cNvSpPr>
            <p:nvPr/>
          </p:nvSpPr>
          <p:spPr bwMode="auto">
            <a:xfrm>
              <a:off x="9167753" y="788152"/>
              <a:ext cx="899451"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62" name="Line 97"/>
            <p:cNvSpPr>
              <a:spLocks noChangeShapeType="1"/>
            </p:cNvSpPr>
            <p:nvPr/>
          </p:nvSpPr>
          <p:spPr bwMode="auto">
            <a:xfrm>
              <a:off x="9167753" y="4283827"/>
              <a:ext cx="899451"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63" name="Line 98"/>
            <p:cNvSpPr>
              <a:spLocks noChangeShapeType="1"/>
            </p:cNvSpPr>
            <p:nvPr/>
          </p:nvSpPr>
          <p:spPr bwMode="auto">
            <a:xfrm>
              <a:off x="214869" y="826252"/>
              <a:ext cx="574410"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64" name="Line 99"/>
            <p:cNvSpPr>
              <a:spLocks noChangeShapeType="1"/>
            </p:cNvSpPr>
            <p:nvPr/>
          </p:nvSpPr>
          <p:spPr bwMode="auto">
            <a:xfrm>
              <a:off x="230346" y="4926765"/>
              <a:ext cx="574410"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518226" name="Rectangle 82"/>
          <p:cNvSpPr>
            <a:spLocks noChangeArrowheads="1"/>
          </p:cNvSpPr>
          <p:nvPr/>
        </p:nvSpPr>
        <p:spPr bwMode="auto">
          <a:xfrm>
            <a:off x="4955530" y="3575546"/>
            <a:ext cx="4173934" cy="717550"/>
          </a:xfrm>
          <a:prstGeom prst="rect">
            <a:avLst/>
          </a:prstGeom>
          <a:noFill/>
          <a:ln w="762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8226"/>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1822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226" grpId="0" animBg="1"/>
      <p:bldP spid="518226" grpId="1"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251" name="Text Box 83"/>
          <p:cNvSpPr txBox="1">
            <a:spLocks noChangeArrowheads="1"/>
          </p:cNvSpPr>
          <p:nvPr/>
        </p:nvSpPr>
        <p:spPr bwMode="auto">
          <a:xfrm>
            <a:off x="534738" y="5036983"/>
            <a:ext cx="894303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spAutoFit/>
          </a:bodyPr>
          <a:lstStyle>
            <a:defPPr>
              <a:defRPr lang="en-US"/>
            </a:defPPr>
            <a:lvl1pPr>
              <a:defRPr sz="2400" b="1">
                <a:solidFill>
                  <a:srgbClr val="000099"/>
                </a:solidFill>
                <a:latin typeface="+mn-lt"/>
                <a:ea typeface="黑体" panose="02010609060101010101" pitchFamily="2" charset="-122"/>
              </a:defRPr>
            </a:lvl1pPr>
            <a:lvl2pPr eaLnBrk="1" hangingPunct="1">
              <a:defRPr sz="4400">
                <a:solidFill>
                  <a:schemeClr val="tx2"/>
                </a:solidFill>
                <a:latin typeface="Times New Roman" panose="02020603050405020304" pitchFamily="18" charset="0"/>
              </a:defRPr>
            </a:lvl2pPr>
            <a:lvl3pPr eaLnBrk="1" hangingPunct="1">
              <a:defRPr sz="4400">
                <a:solidFill>
                  <a:schemeClr val="tx2"/>
                </a:solidFill>
                <a:latin typeface="Times New Roman" panose="02020603050405020304" pitchFamily="18" charset="0"/>
              </a:defRPr>
            </a:lvl3pPr>
            <a:lvl4pPr eaLnBrk="1" hangingPunct="1">
              <a:defRPr sz="4400">
                <a:solidFill>
                  <a:schemeClr val="tx2"/>
                </a:solidFill>
                <a:latin typeface="Times New Roman" panose="02020603050405020304" pitchFamily="18" charset="0"/>
              </a:defRPr>
            </a:lvl4pPr>
            <a:lvl5pPr eaLnBrk="1" hangingPunct="1">
              <a:defRPr sz="4400">
                <a:solidFill>
                  <a:schemeClr val="tx2"/>
                </a:solidFill>
                <a:latin typeface="Times New Roman" panose="02020603050405020304" pitchFamily="18" charset="0"/>
              </a:defRPr>
            </a:lvl5pPr>
            <a:lvl6pPr marL="457200" fontAlgn="base">
              <a:spcBef>
                <a:spcPct val="0"/>
              </a:spcBef>
              <a:spcAft>
                <a:spcPct val="0"/>
              </a:spcAft>
              <a:defRPr sz="4400">
                <a:solidFill>
                  <a:schemeClr val="tx2"/>
                </a:solidFill>
                <a:latin typeface="Times New Roman" panose="02020603050405020304" pitchFamily="18" charset="0"/>
              </a:defRPr>
            </a:lvl6pPr>
            <a:lvl7pPr marL="914400" fontAlgn="base">
              <a:spcBef>
                <a:spcPct val="0"/>
              </a:spcBef>
              <a:spcAft>
                <a:spcPct val="0"/>
              </a:spcAft>
              <a:defRPr sz="4400">
                <a:solidFill>
                  <a:schemeClr val="tx2"/>
                </a:solidFill>
                <a:latin typeface="Times New Roman" panose="02020603050405020304" pitchFamily="18" charset="0"/>
              </a:defRPr>
            </a:lvl7pPr>
            <a:lvl8pPr marL="1371600" fontAlgn="base">
              <a:spcBef>
                <a:spcPct val="0"/>
              </a:spcBef>
              <a:spcAft>
                <a:spcPct val="0"/>
              </a:spcAft>
              <a:defRPr sz="4400">
                <a:solidFill>
                  <a:schemeClr val="tx2"/>
                </a:solidFill>
                <a:latin typeface="Times New Roman" panose="02020603050405020304" pitchFamily="18" charset="0"/>
              </a:defRPr>
            </a:lvl8pPr>
            <a:lvl9pPr marL="1828800" fontAlgn="base">
              <a:spcBef>
                <a:spcPct val="0"/>
              </a:spcBef>
              <a:spcAft>
                <a:spcPct val="0"/>
              </a:spcAft>
              <a:defRPr sz="4400">
                <a:solidFill>
                  <a:schemeClr val="tx2"/>
                </a:solidFill>
                <a:latin typeface="Times New Roman" panose="02020603050405020304" pitchFamily="18" charset="0"/>
              </a:defRPr>
            </a:lvl9pPr>
          </a:lstStyle>
          <a:p>
            <a:r>
              <a:rPr lang="zh-CN" altLang="en-US" dirty="0"/>
              <a:t>选项字段 </a:t>
            </a:r>
            <a:r>
              <a:rPr lang="en-US" altLang="zh-CN" dirty="0"/>
              <a:t>—— </a:t>
            </a:r>
            <a:r>
              <a:rPr lang="zh-CN" altLang="en-US" dirty="0"/>
              <a:t>长度可变。</a:t>
            </a:r>
            <a:r>
              <a:rPr lang="en-US" altLang="zh-CN" dirty="0"/>
              <a:t>TCP </a:t>
            </a:r>
            <a:r>
              <a:rPr lang="zh-CN" altLang="en-US" dirty="0"/>
              <a:t>最初只规定了一种选项，即</a:t>
            </a:r>
            <a:r>
              <a:rPr lang="zh-CN" altLang="en-US" dirty="0">
                <a:solidFill>
                  <a:srgbClr val="C00000"/>
                </a:solidFill>
              </a:rPr>
              <a:t>最大报文段长度 </a:t>
            </a:r>
            <a:r>
              <a:rPr lang="en-US" altLang="zh-CN" dirty="0">
                <a:solidFill>
                  <a:srgbClr val="C00000"/>
                </a:solidFill>
              </a:rPr>
              <a:t>MSS</a:t>
            </a:r>
            <a:r>
              <a:rPr lang="zh-CN" altLang="en-US" dirty="0">
                <a:solidFill>
                  <a:srgbClr val="C00000"/>
                </a:solidFill>
              </a:rPr>
              <a:t>。</a:t>
            </a:r>
            <a:r>
              <a:rPr lang="en-US" altLang="zh-CN" dirty="0"/>
              <a:t>MSS </a:t>
            </a:r>
            <a:r>
              <a:rPr lang="zh-CN" altLang="en-US" dirty="0"/>
              <a:t>告诉对方 </a:t>
            </a:r>
            <a:r>
              <a:rPr lang="en-US" altLang="zh-CN" dirty="0"/>
              <a:t>TCP</a:t>
            </a:r>
            <a:r>
              <a:rPr lang="zh-CN" altLang="en-US" dirty="0"/>
              <a:t>：“我的缓存所能接收的报文段的数据字段的最大长度是 </a:t>
            </a:r>
            <a:r>
              <a:rPr lang="en-US" altLang="zh-CN" dirty="0"/>
              <a:t>MSS </a:t>
            </a:r>
            <a:r>
              <a:rPr lang="zh-CN" altLang="en-US" dirty="0"/>
              <a:t>个字节。” </a:t>
            </a:r>
            <a:endParaRPr lang="zh-CN" altLang="en-US" dirty="0"/>
          </a:p>
        </p:txBody>
      </p:sp>
      <p:grpSp>
        <p:nvGrpSpPr>
          <p:cNvPr id="2" name="组合 85"/>
          <p:cNvGrpSpPr/>
          <p:nvPr/>
        </p:nvGrpSpPr>
        <p:grpSpPr>
          <a:xfrm>
            <a:off x="214869" y="78539"/>
            <a:ext cx="9852335" cy="4873626"/>
            <a:chOff x="214869" y="78539"/>
            <a:chExt cx="9852335" cy="4873626"/>
          </a:xfrm>
        </p:grpSpPr>
        <p:sp>
          <p:nvSpPr>
            <p:cNvPr id="87" name="Line 3"/>
            <p:cNvSpPr>
              <a:spLocks noChangeShapeType="1"/>
            </p:cNvSpPr>
            <p:nvPr/>
          </p:nvSpPr>
          <p:spPr bwMode="auto">
            <a:xfrm flipH="1">
              <a:off x="507233" y="815141"/>
              <a:ext cx="18917" cy="4122737"/>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88" name="Rectangle 4"/>
            <p:cNvSpPr>
              <a:spLocks noChangeArrowheads="1"/>
            </p:cNvSpPr>
            <p:nvPr/>
          </p:nvSpPr>
          <p:spPr bwMode="auto">
            <a:xfrm>
              <a:off x="277167" y="2060848"/>
              <a:ext cx="515142" cy="171675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eaLnBrk="0" hangingPunct="0">
                <a:lnSpc>
                  <a:spcPct val="90000"/>
                </a:lnSpc>
              </a:pPr>
              <a:r>
                <a:rPr kumimoji="1" lang="en-US" altLang="zh-CN" sz="2400" b="1" dirty="0" smtClean="0">
                  <a:solidFill>
                    <a:srgbClr val="000099"/>
                  </a:solidFill>
                  <a:latin typeface="+mn-lt"/>
                  <a:ea typeface="黑体" panose="02010609060101010101" pitchFamily="2" charset="-122"/>
                </a:rPr>
                <a:t>TCP</a:t>
              </a:r>
              <a:r>
                <a:rPr kumimoji="1" lang="zh-CN" altLang="en-US" sz="2400" b="1" dirty="0" smtClean="0">
                  <a:solidFill>
                    <a:srgbClr val="000099"/>
                  </a:solidFill>
                  <a:latin typeface="+mn-lt"/>
                  <a:ea typeface="黑体" panose="02010609060101010101" pitchFamily="2" charset="-122"/>
                </a:rPr>
                <a:t>首部</a:t>
              </a:r>
              <a:endParaRPr kumimoji="1" lang="zh-CN" altLang="en-US" sz="2400" b="1" dirty="0">
                <a:solidFill>
                  <a:srgbClr val="000099"/>
                </a:solidFill>
                <a:latin typeface="+mn-lt"/>
                <a:ea typeface="黑体" panose="02010609060101010101" pitchFamily="2" charset="-122"/>
              </a:endParaRPr>
            </a:p>
          </p:txBody>
        </p:sp>
        <p:sp>
          <p:nvSpPr>
            <p:cNvPr id="89" name="Line 5"/>
            <p:cNvSpPr>
              <a:spLocks noChangeShapeType="1"/>
            </p:cNvSpPr>
            <p:nvPr/>
          </p:nvSpPr>
          <p:spPr bwMode="auto">
            <a:xfrm>
              <a:off x="9494513" y="805616"/>
              <a:ext cx="0" cy="3463925"/>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0" name="Rectangle 6"/>
            <p:cNvSpPr>
              <a:spLocks noChangeArrowheads="1"/>
            </p:cNvSpPr>
            <p:nvPr/>
          </p:nvSpPr>
          <p:spPr bwMode="auto">
            <a:xfrm>
              <a:off x="9129464" y="1883527"/>
              <a:ext cx="695704" cy="119776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anose="02010609060101010101" pitchFamily="2" charset="-122"/>
                </a:rPr>
                <a:t>20</a:t>
              </a:r>
              <a:endParaRPr kumimoji="1" lang="en-US" altLang="zh-CN" sz="2000" b="1" dirty="0">
                <a:solidFill>
                  <a:srgbClr val="000099"/>
                </a:solidFill>
                <a:latin typeface="+mn-lt"/>
                <a:ea typeface="黑体" panose="02010609060101010101" pitchFamily="2" charset="-122"/>
              </a:endParaRPr>
            </a:p>
            <a:p>
              <a:pPr algn="ctr" defTabSz="762000" eaLnBrk="0" hangingPunct="0">
                <a:lnSpc>
                  <a:spcPct val="90000"/>
                </a:lnSpc>
              </a:pPr>
              <a:r>
                <a:rPr kumimoji="1" lang="zh-CN" altLang="en-US" sz="2000" b="1" dirty="0">
                  <a:solidFill>
                    <a:srgbClr val="000099"/>
                  </a:solidFill>
                  <a:latin typeface="+mn-lt"/>
                  <a:ea typeface="黑体" panose="02010609060101010101" pitchFamily="2" charset="-122"/>
                </a:rPr>
                <a:t>字节</a:t>
              </a:r>
              <a:endParaRPr kumimoji="1" lang="zh-CN" altLang="en-US" sz="2000" b="1" dirty="0">
                <a:solidFill>
                  <a:srgbClr val="000099"/>
                </a:solidFill>
                <a:latin typeface="+mn-lt"/>
                <a:ea typeface="黑体" panose="02010609060101010101" pitchFamily="2" charset="-122"/>
              </a:endParaRPr>
            </a:p>
            <a:p>
              <a:pPr algn="ctr" defTabSz="762000" eaLnBrk="0" hangingPunct="0">
                <a:lnSpc>
                  <a:spcPct val="90000"/>
                </a:lnSpc>
              </a:pPr>
              <a:r>
                <a:rPr kumimoji="1" lang="zh-CN" altLang="en-US" sz="2000" b="1" dirty="0">
                  <a:solidFill>
                    <a:srgbClr val="000099"/>
                  </a:solidFill>
                  <a:latin typeface="+mn-lt"/>
                  <a:ea typeface="黑体" panose="02010609060101010101" pitchFamily="2" charset="-122"/>
                </a:rPr>
                <a:t>固定</a:t>
              </a:r>
              <a:endParaRPr kumimoji="1" lang="zh-CN" altLang="en-US" sz="2000" b="1" dirty="0">
                <a:solidFill>
                  <a:srgbClr val="000099"/>
                </a:solidFill>
                <a:latin typeface="+mn-lt"/>
                <a:ea typeface="黑体" panose="02010609060101010101" pitchFamily="2" charset="-122"/>
              </a:endParaRPr>
            </a:p>
            <a:p>
              <a:pPr algn="ctr" defTabSz="762000" eaLnBrk="0" hangingPunct="0">
                <a:lnSpc>
                  <a:spcPct val="90000"/>
                </a:lnSpc>
              </a:pPr>
              <a:r>
                <a:rPr kumimoji="1" lang="zh-CN" altLang="en-US" sz="2000" b="1" dirty="0">
                  <a:solidFill>
                    <a:srgbClr val="000099"/>
                  </a:solidFill>
                  <a:latin typeface="+mn-lt"/>
                  <a:ea typeface="黑体" panose="02010609060101010101" pitchFamily="2" charset="-122"/>
                </a:rPr>
                <a:t>首部</a:t>
              </a:r>
              <a:endParaRPr kumimoji="1" lang="zh-CN" altLang="en-US" sz="2000" b="1" dirty="0">
                <a:solidFill>
                  <a:srgbClr val="000099"/>
                </a:solidFill>
                <a:latin typeface="+mn-lt"/>
                <a:ea typeface="黑体" panose="02010609060101010101" pitchFamily="2" charset="-122"/>
              </a:endParaRPr>
            </a:p>
          </p:txBody>
        </p:sp>
        <p:sp>
          <p:nvSpPr>
            <p:cNvPr id="91" name="Rectangle 7"/>
            <p:cNvSpPr>
              <a:spLocks noChangeArrowheads="1"/>
            </p:cNvSpPr>
            <p:nvPr/>
          </p:nvSpPr>
          <p:spPr bwMode="auto">
            <a:xfrm>
              <a:off x="795668" y="811965"/>
              <a:ext cx="8327231" cy="4133850"/>
            </a:xfrm>
            <a:prstGeom prst="rect">
              <a:avLst/>
            </a:prstGeom>
            <a:solidFill>
              <a:srgbClr val="FFFFCC"/>
            </a:soli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2" name="Line 10"/>
            <p:cNvSpPr>
              <a:spLocks noChangeShapeType="1"/>
            </p:cNvSpPr>
            <p:nvPr/>
          </p:nvSpPr>
          <p:spPr bwMode="auto">
            <a:xfrm>
              <a:off x="787069" y="1515227"/>
              <a:ext cx="834099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3" name="Line 11"/>
            <p:cNvSpPr>
              <a:spLocks noChangeShapeType="1"/>
            </p:cNvSpPr>
            <p:nvPr/>
          </p:nvSpPr>
          <p:spPr bwMode="auto">
            <a:xfrm>
              <a:off x="802546" y="2210552"/>
              <a:ext cx="8325512"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4" name="Line 12"/>
            <p:cNvSpPr>
              <a:spLocks noChangeShapeType="1"/>
            </p:cNvSpPr>
            <p:nvPr/>
          </p:nvSpPr>
          <p:spPr bwMode="auto">
            <a:xfrm>
              <a:off x="787069" y="2904290"/>
              <a:ext cx="834099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5" name="Line 13"/>
            <p:cNvSpPr>
              <a:spLocks noChangeShapeType="1"/>
            </p:cNvSpPr>
            <p:nvPr/>
          </p:nvSpPr>
          <p:spPr bwMode="auto">
            <a:xfrm>
              <a:off x="787069" y="3596440"/>
              <a:ext cx="834099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6" name="Line 14"/>
            <p:cNvSpPr>
              <a:spLocks noChangeShapeType="1"/>
            </p:cNvSpPr>
            <p:nvPr/>
          </p:nvSpPr>
          <p:spPr bwMode="auto">
            <a:xfrm>
              <a:off x="802546" y="4291765"/>
              <a:ext cx="8325512"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7" name="Line 15"/>
            <p:cNvSpPr>
              <a:spLocks noChangeShapeType="1"/>
            </p:cNvSpPr>
            <p:nvPr/>
          </p:nvSpPr>
          <p:spPr bwMode="auto">
            <a:xfrm>
              <a:off x="4961003" y="819903"/>
              <a:ext cx="0" cy="70961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8" name="Rectangle 16"/>
            <p:cNvSpPr>
              <a:spLocks noChangeArrowheads="1"/>
            </p:cNvSpPr>
            <p:nvPr/>
          </p:nvSpPr>
          <p:spPr bwMode="auto">
            <a:xfrm>
              <a:off x="6261166" y="946902"/>
              <a:ext cx="163827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目  的  端  口</a:t>
              </a:r>
              <a:endParaRPr kumimoji="1" lang="zh-CN" altLang="en-US" sz="2000" b="1">
                <a:solidFill>
                  <a:srgbClr val="000099"/>
                </a:solidFill>
                <a:latin typeface="+mn-lt"/>
                <a:ea typeface="黑体" panose="02010609060101010101" pitchFamily="2" charset="-122"/>
              </a:endParaRPr>
            </a:p>
          </p:txBody>
        </p:sp>
        <p:sp>
          <p:nvSpPr>
            <p:cNvPr id="99" name="Rectangle 17"/>
            <p:cNvSpPr>
              <a:spLocks noChangeArrowheads="1"/>
            </p:cNvSpPr>
            <p:nvPr/>
          </p:nvSpPr>
          <p:spPr bwMode="auto">
            <a:xfrm>
              <a:off x="962488" y="2869365"/>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数据</a:t>
              </a:r>
              <a:endParaRPr kumimoji="1" lang="zh-CN" altLang="en-US" sz="2000" b="1">
                <a:solidFill>
                  <a:srgbClr val="000099"/>
                </a:solidFill>
                <a:latin typeface="+mn-lt"/>
                <a:ea typeface="黑体" panose="02010609060101010101" pitchFamily="2" charset="-122"/>
              </a:endParaRPr>
            </a:p>
            <a:p>
              <a:pPr defTabSz="762000" eaLnBrk="0" hangingPunct="0"/>
              <a:r>
                <a:rPr kumimoji="1" lang="zh-CN" altLang="en-US" sz="2000" b="1">
                  <a:solidFill>
                    <a:srgbClr val="000099"/>
                  </a:solidFill>
                  <a:latin typeface="+mn-lt"/>
                  <a:ea typeface="黑体" panose="02010609060101010101" pitchFamily="2" charset="-122"/>
                </a:rPr>
                <a:t>偏移</a:t>
              </a:r>
              <a:endParaRPr kumimoji="1" lang="zh-CN" altLang="en-US" sz="2000" b="1">
                <a:solidFill>
                  <a:srgbClr val="000099"/>
                </a:solidFill>
                <a:latin typeface="+mn-lt"/>
                <a:ea typeface="黑体" panose="02010609060101010101" pitchFamily="2" charset="-122"/>
              </a:endParaRPr>
            </a:p>
          </p:txBody>
        </p:sp>
        <p:sp>
          <p:nvSpPr>
            <p:cNvPr id="100" name="Rectangle 18"/>
            <p:cNvSpPr>
              <a:spLocks noChangeArrowheads="1"/>
            </p:cNvSpPr>
            <p:nvPr/>
          </p:nvSpPr>
          <p:spPr bwMode="auto">
            <a:xfrm>
              <a:off x="2131946" y="3734552"/>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检   验   和</a:t>
              </a:r>
              <a:endParaRPr kumimoji="1" lang="zh-CN" altLang="en-US" sz="2000" b="1">
                <a:solidFill>
                  <a:srgbClr val="000099"/>
                </a:solidFill>
                <a:latin typeface="+mn-lt"/>
                <a:ea typeface="黑体" panose="02010609060101010101" pitchFamily="2" charset="-122"/>
              </a:endParaRPr>
            </a:p>
          </p:txBody>
        </p:sp>
        <p:sp>
          <p:nvSpPr>
            <p:cNvPr id="101" name="Rectangle 19"/>
            <p:cNvSpPr>
              <a:spLocks noChangeArrowheads="1"/>
            </p:cNvSpPr>
            <p:nvPr/>
          </p:nvSpPr>
          <p:spPr bwMode="auto">
            <a:xfrm>
              <a:off x="2350359" y="4375902"/>
              <a:ext cx="34653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选    项    （长  度  可  变）</a:t>
              </a:r>
              <a:endParaRPr kumimoji="1" lang="zh-CN" altLang="en-US" sz="2000" b="1">
                <a:solidFill>
                  <a:srgbClr val="000099"/>
                </a:solidFill>
                <a:latin typeface="+mn-lt"/>
                <a:ea typeface="黑体" panose="02010609060101010101" pitchFamily="2" charset="-122"/>
              </a:endParaRPr>
            </a:p>
          </p:txBody>
        </p:sp>
        <p:sp>
          <p:nvSpPr>
            <p:cNvPr id="102" name="Rectangle 20"/>
            <p:cNvSpPr>
              <a:spLocks noChangeArrowheads="1"/>
            </p:cNvSpPr>
            <p:nvPr/>
          </p:nvSpPr>
          <p:spPr bwMode="auto">
            <a:xfrm>
              <a:off x="2255771" y="946902"/>
              <a:ext cx="1239123"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源  端  口</a:t>
              </a:r>
              <a:endParaRPr kumimoji="1" lang="zh-CN" altLang="en-US" sz="2000" b="1">
                <a:solidFill>
                  <a:srgbClr val="000099"/>
                </a:solidFill>
                <a:latin typeface="+mn-lt"/>
                <a:ea typeface="黑体" panose="02010609060101010101" pitchFamily="2" charset="-122"/>
              </a:endParaRPr>
            </a:p>
          </p:txBody>
        </p:sp>
        <p:sp>
          <p:nvSpPr>
            <p:cNvPr id="103" name="Rectangle 21"/>
            <p:cNvSpPr>
              <a:spLocks noChangeArrowheads="1"/>
            </p:cNvSpPr>
            <p:nvPr/>
          </p:nvSpPr>
          <p:spPr bwMode="auto">
            <a:xfrm>
              <a:off x="4479461" y="1634290"/>
              <a:ext cx="1496219"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序   号</a:t>
              </a:r>
              <a:endParaRPr kumimoji="1" lang="zh-CN" altLang="en-US" sz="2000" b="1">
                <a:solidFill>
                  <a:srgbClr val="000099"/>
                </a:solidFill>
                <a:latin typeface="+mn-lt"/>
                <a:ea typeface="黑体" panose="02010609060101010101" pitchFamily="2" charset="-122"/>
              </a:endParaRPr>
            </a:p>
          </p:txBody>
        </p:sp>
        <p:sp>
          <p:nvSpPr>
            <p:cNvPr id="104" name="Line 22"/>
            <p:cNvSpPr>
              <a:spLocks noChangeShapeType="1"/>
            </p:cNvSpPr>
            <p:nvPr/>
          </p:nvSpPr>
          <p:spPr bwMode="auto">
            <a:xfrm>
              <a:off x="4967882" y="2913815"/>
              <a:ext cx="0" cy="13700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5" name="Rectangle 23"/>
            <p:cNvSpPr>
              <a:spLocks noChangeArrowheads="1"/>
            </p:cNvSpPr>
            <p:nvPr/>
          </p:nvSpPr>
          <p:spPr bwMode="auto">
            <a:xfrm>
              <a:off x="6087467" y="3734552"/>
              <a:ext cx="1849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紧   急   指   针</a:t>
              </a:r>
              <a:endParaRPr kumimoji="1" lang="zh-CN" altLang="en-US" sz="2000" b="1">
                <a:solidFill>
                  <a:srgbClr val="000099"/>
                </a:solidFill>
                <a:latin typeface="+mn-lt"/>
                <a:ea typeface="黑体" panose="02010609060101010101" pitchFamily="2" charset="-122"/>
              </a:endParaRPr>
            </a:p>
          </p:txBody>
        </p:sp>
        <p:sp>
          <p:nvSpPr>
            <p:cNvPr id="106" name="Rectangle 24"/>
            <p:cNvSpPr>
              <a:spLocks noChangeArrowheads="1"/>
            </p:cNvSpPr>
            <p:nvPr/>
          </p:nvSpPr>
          <p:spPr bwMode="auto">
            <a:xfrm>
              <a:off x="6574168" y="3015415"/>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窗   口</a:t>
              </a:r>
              <a:endParaRPr kumimoji="1" lang="zh-CN" altLang="en-US" sz="2000" b="1">
                <a:solidFill>
                  <a:srgbClr val="000099"/>
                </a:solidFill>
                <a:latin typeface="+mn-lt"/>
                <a:ea typeface="黑体" panose="02010609060101010101" pitchFamily="2" charset="-122"/>
              </a:endParaRPr>
            </a:p>
          </p:txBody>
        </p:sp>
        <p:sp>
          <p:nvSpPr>
            <p:cNvPr id="107" name="Rectangle 25"/>
            <p:cNvSpPr>
              <a:spLocks noChangeArrowheads="1"/>
            </p:cNvSpPr>
            <p:nvPr/>
          </p:nvSpPr>
          <p:spPr bwMode="auto">
            <a:xfrm>
              <a:off x="4214613" y="2358190"/>
              <a:ext cx="199495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确    认    号</a:t>
              </a:r>
              <a:endParaRPr kumimoji="1" lang="zh-CN" altLang="en-US" sz="2000" b="1">
                <a:solidFill>
                  <a:srgbClr val="000099"/>
                </a:solidFill>
                <a:latin typeface="+mn-lt"/>
                <a:ea typeface="黑体" panose="02010609060101010101" pitchFamily="2" charset="-122"/>
              </a:endParaRPr>
            </a:p>
          </p:txBody>
        </p:sp>
        <p:sp>
          <p:nvSpPr>
            <p:cNvPr id="108" name="Line 26"/>
            <p:cNvSpPr>
              <a:spLocks noChangeShapeType="1"/>
            </p:cNvSpPr>
            <p:nvPr/>
          </p:nvSpPr>
          <p:spPr bwMode="auto">
            <a:xfrm>
              <a:off x="1832702" y="2913815"/>
              <a:ext cx="0" cy="6921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9" name="Line 27"/>
            <p:cNvSpPr>
              <a:spLocks noChangeShapeType="1"/>
            </p:cNvSpPr>
            <p:nvPr/>
          </p:nvSpPr>
          <p:spPr bwMode="auto">
            <a:xfrm>
              <a:off x="3920529" y="2905878"/>
              <a:ext cx="0" cy="68421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0" name="Line 28"/>
            <p:cNvSpPr>
              <a:spLocks noChangeShapeType="1"/>
            </p:cNvSpPr>
            <p:nvPr/>
          </p:nvSpPr>
          <p:spPr bwMode="auto">
            <a:xfrm>
              <a:off x="3385673" y="2913815"/>
              <a:ext cx="0" cy="6921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1" name="Line 29"/>
            <p:cNvSpPr>
              <a:spLocks noChangeShapeType="1"/>
            </p:cNvSpPr>
            <p:nvPr/>
          </p:nvSpPr>
          <p:spPr bwMode="auto">
            <a:xfrm>
              <a:off x="3650521" y="2913816"/>
              <a:ext cx="0" cy="6810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2" name="Line 30"/>
            <p:cNvSpPr>
              <a:spLocks noChangeShapeType="1"/>
            </p:cNvSpPr>
            <p:nvPr/>
          </p:nvSpPr>
          <p:spPr bwMode="auto">
            <a:xfrm>
              <a:off x="4441626" y="2913816"/>
              <a:ext cx="0" cy="6810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3" name="Line 31"/>
            <p:cNvSpPr>
              <a:spLocks noChangeShapeType="1"/>
            </p:cNvSpPr>
            <p:nvPr/>
          </p:nvSpPr>
          <p:spPr bwMode="auto">
            <a:xfrm>
              <a:off x="4180217" y="2913816"/>
              <a:ext cx="0" cy="6810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4" name="Line 32"/>
            <p:cNvSpPr>
              <a:spLocks noChangeShapeType="1"/>
            </p:cNvSpPr>
            <p:nvPr/>
          </p:nvSpPr>
          <p:spPr bwMode="auto">
            <a:xfrm>
              <a:off x="4706473" y="2913816"/>
              <a:ext cx="0" cy="6810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5" name="Rectangle 33"/>
            <p:cNvSpPr>
              <a:spLocks noChangeArrowheads="1"/>
            </p:cNvSpPr>
            <p:nvPr/>
          </p:nvSpPr>
          <p:spPr bwMode="auto">
            <a:xfrm>
              <a:off x="2157743" y="3029702"/>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保   留</a:t>
              </a:r>
              <a:endParaRPr kumimoji="1" lang="zh-CN" altLang="en-US" sz="2000" b="1">
                <a:solidFill>
                  <a:srgbClr val="000099"/>
                </a:solidFill>
                <a:latin typeface="+mn-lt"/>
                <a:ea typeface="黑体" panose="02010609060101010101" pitchFamily="2" charset="-122"/>
              </a:endParaRPr>
            </a:p>
          </p:txBody>
        </p:sp>
        <p:sp>
          <p:nvSpPr>
            <p:cNvPr id="116" name="Rectangle 34"/>
            <p:cNvSpPr>
              <a:spLocks noChangeArrowheads="1"/>
            </p:cNvSpPr>
            <p:nvPr/>
          </p:nvSpPr>
          <p:spPr bwMode="auto">
            <a:xfrm>
              <a:off x="4689265" y="2932865"/>
              <a:ext cx="330221"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600" b="1">
                  <a:solidFill>
                    <a:srgbClr val="000099"/>
                  </a:solidFill>
                  <a:latin typeface="+mn-lt"/>
                  <a:ea typeface="黑体" panose="02010609060101010101" pitchFamily="2" charset="-122"/>
                </a:rPr>
                <a:t>F</a:t>
              </a:r>
              <a:endParaRPr kumimoji="1" lang="en-US" altLang="zh-CN" sz="1600" b="1">
                <a:solidFill>
                  <a:srgbClr val="000099"/>
                </a:solidFill>
                <a:latin typeface="+mn-lt"/>
                <a:ea typeface="黑体" panose="02010609060101010101" pitchFamily="2" charset="-122"/>
              </a:endParaRPr>
            </a:p>
            <a:p>
              <a:pPr algn="ctr" defTabSz="762000" eaLnBrk="0" hangingPunct="0">
                <a:lnSpc>
                  <a:spcPct val="75000"/>
                </a:lnSpc>
              </a:pPr>
              <a:r>
                <a:rPr kumimoji="1" lang="en-US" altLang="zh-CN" sz="1600" b="1">
                  <a:solidFill>
                    <a:srgbClr val="000099"/>
                  </a:solidFill>
                  <a:latin typeface="+mn-lt"/>
                  <a:ea typeface="黑体" panose="02010609060101010101" pitchFamily="2" charset="-122"/>
                </a:rPr>
                <a:t>I</a:t>
              </a:r>
              <a:endParaRPr kumimoji="1" lang="en-US" altLang="zh-CN" sz="1600" b="1">
                <a:solidFill>
                  <a:srgbClr val="000099"/>
                </a:solidFill>
                <a:latin typeface="+mn-lt"/>
                <a:ea typeface="黑体" panose="02010609060101010101" pitchFamily="2" charset="-122"/>
              </a:endParaRPr>
            </a:p>
            <a:p>
              <a:pPr algn="ctr" defTabSz="762000" eaLnBrk="0" hangingPunct="0">
                <a:lnSpc>
                  <a:spcPct val="75000"/>
                </a:lnSpc>
              </a:pPr>
              <a:r>
                <a:rPr kumimoji="1" lang="en-US" altLang="zh-CN" sz="1600" b="1">
                  <a:solidFill>
                    <a:srgbClr val="000099"/>
                  </a:solidFill>
                  <a:latin typeface="+mn-lt"/>
                  <a:ea typeface="黑体" panose="02010609060101010101" pitchFamily="2" charset="-122"/>
                </a:rPr>
                <a:t>N</a:t>
              </a:r>
              <a:endParaRPr kumimoji="1" lang="en-US" altLang="zh-CN" sz="1600" b="1">
                <a:solidFill>
                  <a:srgbClr val="000099"/>
                </a:solidFill>
                <a:latin typeface="+mn-lt"/>
                <a:ea typeface="黑体" panose="02010609060101010101" pitchFamily="2" charset="-122"/>
              </a:endParaRPr>
            </a:p>
          </p:txBody>
        </p:sp>
        <p:sp>
          <p:nvSpPr>
            <p:cNvPr id="117" name="Line 37"/>
            <p:cNvSpPr>
              <a:spLocks noChangeShapeType="1"/>
            </p:cNvSpPr>
            <p:nvPr/>
          </p:nvSpPr>
          <p:spPr bwMode="auto">
            <a:xfrm>
              <a:off x="792228" y="654802"/>
              <a:ext cx="8315193"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8" name="Line 38"/>
            <p:cNvSpPr>
              <a:spLocks noChangeShapeType="1"/>
            </p:cNvSpPr>
            <p:nvPr/>
          </p:nvSpPr>
          <p:spPr bwMode="auto">
            <a:xfrm>
              <a:off x="792228" y="456365"/>
              <a:ext cx="0" cy="1984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9" name="Line 39"/>
            <p:cNvSpPr>
              <a:spLocks noChangeShapeType="1"/>
            </p:cNvSpPr>
            <p:nvPr/>
          </p:nvSpPr>
          <p:spPr bwMode="auto">
            <a:xfrm>
              <a:off x="1051917"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0" name="Line 40"/>
            <p:cNvSpPr>
              <a:spLocks noChangeShapeType="1"/>
            </p:cNvSpPr>
            <p:nvPr/>
          </p:nvSpPr>
          <p:spPr bwMode="auto">
            <a:xfrm>
              <a:off x="1311605"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1" name="Line 41"/>
            <p:cNvSpPr>
              <a:spLocks noChangeShapeType="1"/>
            </p:cNvSpPr>
            <p:nvPr/>
          </p:nvSpPr>
          <p:spPr bwMode="auto">
            <a:xfrm>
              <a:off x="1571294"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2" name="Line 42"/>
            <p:cNvSpPr>
              <a:spLocks noChangeShapeType="1"/>
            </p:cNvSpPr>
            <p:nvPr/>
          </p:nvSpPr>
          <p:spPr bwMode="auto">
            <a:xfrm>
              <a:off x="1832702"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3" name="Line 43"/>
            <p:cNvSpPr>
              <a:spLocks noChangeShapeType="1"/>
            </p:cNvSpPr>
            <p:nvPr/>
          </p:nvSpPr>
          <p:spPr bwMode="auto">
            <a:xfrm>
              <a:off x="2092390"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4" name="Line 44"/>
            <p:cNvSpPr>
              <a:spLocks noChangeShapeType="1"/>
            </p:cNvSpPr>
            <p:nvPr/>
          </p:nvSpPr>
          <p:spPr bwMode="auto">
            <a:xfrm>
              <a:off x="2350359"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5" name="Line 45"/>
            <p:cNvSpPr>
              <a:spLocks noChangeShapeType="1"/>
            </p:cNvSpPr>
            <p:nvPr/>
          </p:nvSpPr>
          <p:spPr bwMode="auto">
            <a:xfrm>
              <a:off x="2610048"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6" name="Line 46"/>
            <p:cNvSpPr>
              <a:spLocks noChangeShapeType="1"/>
            </p:cNvSpPr>
            <p:nvPr/>
          </p:nvSpPr>
          <p:spPr bwMode="auto">
            <a:xfrm>
              <a:off x="2871456" y="456365"/>
              <a:ext cx="0" cy="1984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7" name="Line 47"/>
            <p:cNvSpPr>
              <a:spLocks noChangeShapeType="1"/>
            </p:cNvSpPr>
            <p:nvPr/>
          </p:nvSpPr>
          <p:spPr bwMode="auto">
            <a:xfrm>
              <a:off x="3131144"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8" name="Line 48"/>
            <p:cNvSpPr>
              <a:spLocks noChangeShapeType="1"/>
            </p:cNvSpPr>
            <p:nvPr/>
          </p:nvSpPr>
          <p:spPr bwMode="auto">
            <a:xfrm>
              <a:off x="3390833"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9" name="Line 49"/>
            <p:cNvSpPr>
              <a:spLocks noChangeShapeType="1"/>
            </p:cNvSpPr>
            <p:nvPr/>
          </p:nvSpPr>
          <p:spPr bwMode="auto">
            <a:xfrm>
              <a:off x="3650521"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0" name="Line 50"/>
            <p:cNvSpPr>
              <a:spLocks noChangeShapeType="1"/>
            </p:cNvSpPr>
            <p:nvPr/>
          </p:nvSpPr>
          <p:spPr bwMode="auto">
            <a:xfrm>
              <a:off x="3911930"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1" name="Line 51"/>
            <p:cNvSpPr>
              <a:spLocks noChangeShapeType="1"/>
            </p:cNvSpPr>
            <p:nvPr/>
          </p:nvSpPr>
          <p:spPr bwMode="auto">
            <a:xfrm>
              <a:off x="4171619"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2" name="Line 52"/>
            <p:cNvSpPr>
              <a:spLocks noChangeShapeType="1"/>
            </p:cNvSpPr>
            <p:nvPr/>
          </p:nvSpPr>
          <p:spPr bwMode="auto">
            <a:xfrm>
              <a:off x="4429588"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3" name="Line 53"/>
            <p:cNvSpPr>
              <a:spLocks noChangeShapeType="1"/>
            </p:cNvSpPr>
            <p:nvPr/>
          </p:nvSpPr>
          <p:spPr bwMode="auto">
            <a:xfrm>
              <a:off x="4689276"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4" name="Line 54"/>
            <p:cNvSpPr>
              <a:spLocks noChangeShapeType="1"/>
            </p:cNvSpPr>
            <p:nvPr/>
          </p:nvSpPr>
          <p:spPr bwMode="auto">
            <a:xfrm>
              <a:off x="4948965" y="456365"/>
              <a:ext cx="0" cy="1984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5" name="Line 55"/>
            <p:cNvSpPr>
              <a:spLocks noChangeShapeType="1"/>
            </p:cNvSpPr>
            <p:nvPr/>
          </p:nvSpPr>
          <p:spPr bwMode="auto">
            <a:xfrm>
              <a:off x="5210373"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6" name="Line 56"/>
            <p:cNvSpPr>
              <a:spLocks noChangeShapeType="1"/>
            </p:cNvSpPr>
            <p:nvPr/>
          </p:nvSpPr>
          <p:spPr bwMode="auto">
            <a:xfrm>
              <a:off x="5470061"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7" name="Line 57"/>
            <p:cNvSpPr>
              <a:spLocks noChangeShapeType="1"/>
            </p:cNvSpPr>
            <p:nvPr/>
          </p:nvSpPr>
          <p:spPr bwMode="auto">
            <a:xfrm>
              <a:off x="5729750"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 name="Line 58"/>
            <p:cNvSpPr>
              <a:spLocks noChangeShapeType="1"/>
            </p:cNvSpPr>
            <p:nvPr/>
          </p:nvSpPr>
          <p:spPr bwMode="auto">
            <a:xfrm>
              <a:off x="5989438"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9" name="Line 59"/>
            <p:cNvSpPr>
              <a:spLocks noChangeShapeType="1"/>
            </p:cNvSpPr>
            <p:nvPr/>
          </p:nvSpPr>
          <p:spPr bwMode="auto">
            <a:xfrm>
              <a:off x="6250846"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0" name="Line 60"/>
            <p:cNvSpPr>
              <a:spLocks noChangeShapeType="1"/>
            </p:cNvSpPr>
            <p:nvPr/>
          </p:nvSpPr>
          <p:spPr bwMode="auto">
            <a:xfrm>
              <a:off x="6508815"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1" name="Line 61"/>
            <p:cNvSpPr>
              <a:spLocks noChangeShapeType="1"/>
            </p:cNvSpPr>
            <p:nvPr/>
          </p:nvSpPr>
          <p:spPr bwMode="auto">
            <a:xfrm>
              <a:off x="6768504"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2" name="Line 62"/>
            <p:cNvSpPr>
              <a:spLocks noChangeShapeType="1"/>
            </p:cNvSpPr>
            <p:nvPr/>
          </p:nvSpPr>
          <p:spPr bwMode="auto">
            <a:xfrm>
              <a:off x="7028192" y="456365"/>
              <a:ext cx="0" cy="1984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3" name="Line 63"/>
            <p:cNvSpPr>
              <a:spLocks noChangeShapeType="1"/>
            </p:cNvSpPr>
            <p:nvPr/>
          </p:nvSpPr>
          <p:spPr bwMode="auto">
            <a:xfrm>
              <a:off x="7287881"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4" name="Line 64"/>
            <p:cNvSpPr>
              <a:spLocks noChangeShapeType="1"/>
            </p:cNvSpPr>
            <p:nvPr/>
          </p:nvSpPr>
          <p:spPr bwMode="auto">
            <a:xfrm>
              <a:off x="7549290"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5" name="Line 65"/>
            <p:cNvSpPr>
              <a:spLocks noChangeShapeType="1"/>
            </p:cNvSpPr>
            <p:nvPr/>
          </p:nvSpPr>
          <p:spPr bwMode="auto">
            <a:xfrm>
              <a:off x="7808978"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6" name="Line 66"/>
            <p:cNvSpPr>
              <a:spLocks noChangeShapeType="1"/>
            </p:cNvSpPr>
            <p:nvPr/>
          </p:nvSpPr>
          <p:spPr bwMode="auto">
            <a:xfrm>
              <a:off x="8068667"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7" name="Line 67"/>
            <p:cNvSpPr>
              <a:spLocks noChangeShapeType="1"/>
            </p:cNvSpPr>
            <p:nvPr/>
          </p:nvSpPr>
          <p:spPr bwMode="auto">
            <a:xfrm>
              <a:off x="8328355"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8" name="Line 68"/>
            <p:cNvSpPr>
              <a:spLocks noChangeShapeType="1"/>
            </p:cNvSpPr>
            <p:nvPr/>
          </p:nvSpPr>
          <p:spPr bwMode="auto">
            <a:xfrm>
              <a:off x="8588044"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9" name="Line 69"/>
            <p:cNvSpPr>
              <a:spLocks noChangeShapeType="1"/>
            </p:cNvSpPr>
            <p:nvPr/>
          </p:nvSpPr>
          <p:spPr bwMode="auto">
            <a:xfrm>
              <a:off x="8847732"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0" name="Line 70"/>
            <p:cNvSpPr>
              <a:spLocks noChangeShapeType="1"/>
            </p:cNvSpPr>
            <p:nvPr/>
          </p:nvSpPr>
          <p:spPr bwMode="auto">
            <a:xfrm>
              <a:off x="9107421" y="456365"/>
              <a:ext cx="0" cy="1984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1" name="Rectangle 71"/>
            <p:cNvSpPr>
              <a:spLocks noChangeArrowheads="1"/>
            </p:cNvSpPr>
            <p:nvPr/>
          </p:nvSpPr>
          <p:spPr bwMode="auto">
            <a:xfrm>
              <a:off x="964207"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2" name="Rectangle 72"/>
            <p:cNvSpPr>
              <a:spLocks noChangeArrowheads="1"/>
            </p:cNvSpPr>
            <p:nvPr/>
          </p:nvSpPr>
          <p:spPr bwMode="auto">
            <a:xfrm>
              <a:off x="3043435"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3" name="Rectangle 73"/>
            <p:cNvSpPr>
              <a:spLocks noChangeArrowheads="1"/>
            </p:cNvSpPr>
            <p:nvPr/>
          </p:nvSpPr>
          <p:spPr bwMode="auto">
            <a:xfrm>
              <a:off x="5122663"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4" name="Rectangle 74"/>
            <p:cNvSpPr>
              <a:spLocks noChangeArrowheads="1"/>
            </p:cNvSpPr>
            <p:nvPr/>
          </p:nvSpPr>
          <p:spPr bwMode="auto">
            <a:xfrm>
              <a:off x="7201892"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5" name="Rectangle 75"/>
            <p:cNvSpPr>
              <a:spLocks noChangeArrowheads="1"/>
            </p:cNvSpPr>
            <p:nvPr/>
          </p:nvSpPr>
          <p:spPr bwMode="auto">
            <a:xfrm>
              <a:off x="4429588"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anose="02010609060101010101" pitchFamily="2" charset="-122"/>
                </a:rPr>
                <a:t>S</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Y</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N</a:t>
              </a:r>
              <a:endParaRPr kumimoji="1" lang="en-US" altLang="zh-CN" sz="1600" b="1">
                <a:solidFill>
                  <a:srgbClr val="000099"/>
                </a:solidFill>
                <a:latin typeface="+mn-lt"/>
                <a:ea typeface="黑体" panose="02010609060101010101" pitchFamily="2" charset="-122"/>
              </a:endParaRPr>
            </a:p>
          </p:txBody>
        </p:sp>
        <p:sp>
          <p:nvSpPr>
            <p:cNvPr id="156" name="Rectangle 76"/>
            <p:cNvSpPr>
              <a:spLocks noChangeArrowheads="1"/>
            </p:cNvSpPr>
            <p:nvPr/>
          </p:nvSpPr>
          <p:spPr bwMode="auto">
            <a:xfrm>
              <a:off x="4171619"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anose="02010609060101010101" pitchFamily="2" charset="-122"/>
                </a:rPr>
                <a:t>R</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S</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T</a:t>
              </a:r>
              <a:endParaRPr kumimoji="1" lang="en-US" altLang="zh-CN" sz="1600" b="1">
                <a:solidFill>
                  <a:srgbClr val="000099"/>
                </a:solidFill>
                <a:latin typeface="+mn-lt"/>
                <a:ea typeface="黑体" panose="02010609060101010101" pitchFamily="2" charset="-122"/>
              </a:endParaRPr>
            </a:p>
          </p:txBody>
        </p:sp>
        <p:sp>
          <p:nvSpPr>
            <p:cNvPr id="157" name="Rectangle 77"/>
            <p:cNvSpPr>
              <a:spLocks noChangeArrowheads="1"/>
            </p:cNvSpPr>
            <p:nvPr/>
          </p:nvSpPr>
          <p:spPr bwMode="auto">
            <a:xfrm>
              <a:off x="3893013"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anose="02010609060101010101" pitchFamily="2" charset="-122"/>
                </a:rPr>
                <a:t>P</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S</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H</a:t>
              </a:r>
              <a:endParaRPr kumimoji="1" lang="en-US" altLang="zh-CN" sz="1600" b="1">
                <a:solidFill>
                  <a:srgbClr val="000099"/>
                </a:solidFill>
                <a:latin typeface="+mn-lt"/>
                <a:ea typeface="黑体" panose="02010609060101010101" pitchFamily="2" charset="-122"/>
              </a:endParaRPr>
            </a:p>
          </p:txBody>
        </p:sp>
        <p:sp>
          <p:nvSpPr>
            <p:cNvPr id="158" name="Rectangle 78"/>
            <p:cNvSpPr>
              <a:spLocks noChangeArrowheads="1"/>
            </p:cNvSpPr>
            <p:nvPr/>
          </p:nvSpPr>
          <p:spPr bwMode="auto">
            <a:xfrm>
              <a:off x="3633324"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anose="02010609060101010101" pitchFamily="2" charset="-122"/>
                </a:rPr>
                <a:t>A</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C</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K</a:t>
              </a:r>
              <a:endParaRPr kumimoji="1" lang="en-US" altLang="zh-CN" sz="1600" b="1">
                <a:solidFill>
                  <a:srgbClr val="000099"/>
                </a:solidFill>
                <a:latin typeface="+mn-lt"/>
                <a:ea typeface="黑体" panose="02010609060101010101" pitchFamily="2" charset="-122"/>
              </a:endParaRPr>
            </a:p>
          </p:txBody>
        </p:sp>
        <p:sp>
          <p:nvSpPr>
            <p:cNvPr id="159" name="Rectangle 79"/>
            <p:cNvSpPr>
              <a:spLocks noChangeArrowheads="1"/>
            </p:cNvSpPr>
            <p:nvPr/>
          </p:nvSpPr>
          <p:spPr bwMode="auto">
            <a:xfrm>
              <a:off x="3349559" y="2932865"/>
              <a:ext cx="343044"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anose="02010609060101010101" pitchFamily="2" charset="-122"/>
                </a:rPr>
                <a:t>U</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R</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G</a:t>
              </a:r>
              <a:endParaRPr kumimoji="1" lang="en-US" altLang="zh-CN" sz="1600" b="1">
                <a:solidFill>
                  <a:srgbClr val="000099"/>
                </a:solidFill>
                <a:latin typeface="+mn-lt"/>
                <a:ea typeface="黑体" panose="02010609060101010101" pitchFamily="2" charset="-122"/>
              </a:endParaRPr>
            </a:p>
          </p:txBody>
        </p:sp>
        <p:sp>
          <p:nvSpPr>
            <p:cNvPr id="160" name="Rectangle 80"/>
            <p:cNvSpPr>
              <a:spLocks noChangeArrowheads="1"/>
            </p:cNvSpPr>
            <p:nvPr/>
          </p:nvSpPr>
          <p:spPr bwMode="auto">
            <a:xfrm>
              <a:off x="365720" y="78539"/>
              <a:ext cx="8917507"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anose="02010609060101010101" pitchFamily="2" charset="-122"/>
                </a:rPr>
                <a:t>位 </a:t>
              </a:r>
              <a:r>
                <a:rPr kumimoji="1" lang="en-US" altLang="zh-CN" sz="2000" b="1" dirty="0">
                  <a:solidFill>
                    <a:srgbClr val="000099"/>
                  </a:solidFill>
                  <a:latin typeface="+mn-lt"/>
                  <a:ea typeface="黑体" panose="02010609060101010101" pitchFamily="2" charset="-122"/>
                </a:rPr>
                <a:t>0                         8                       </a:t>
              </a:r>
              <a:r>
                <a:rPr kumimoji="1" lang="en-US" altLang="zh-CN" sz="2000" b="1" dirty="0" smtClean="0">
                  <a:solidFill>
                    <a:srgbClr val="000099"/>
                  </a:solidFill>
                  <a:latin typeface="+mn-lt"/>
                  <a:ea typeface="黑体" panose="02010609060101010101" pitchFamily="2" charset="-122"/>
                </a:rPr>
                <a:t>   </a:t>
              </a:r>
              <a:r>
                <a:rPr kumimoji="1" lang="en-US" altLang="zh-CN" sz="2000" b="1" dirty="0">
                  <a:solidFill>
                    <a:srgbClr val="000099"/>
                  </a:solidFill>
                  <a:latin typeface="+mn-lt"/>
                  <a:ea typeface="黑体" panose="02010609060101010101" pitchFamily="2" charset="-122"/>
                </a:rPr>
                <a:t>16                       </a:t>
              </a:r>
              <a:r>
                <a:rPr kumimoji="1" lang="en-US" altLang="zh-CN" sz="2000" b="1" dirty="0" smtClean="0">
                  <a:solidFill>
                    <a:srgbClr val="000099"/>
                  </a:solidFill>
                  <a:latin typeface="+mn-lt"/>
                  <a:ea typeface="黑体" panose="02010609060101010101" pitchFamily="2" charset="-122"/>
                </a:rPr>
                <a:t>   </a:t>
              </a:r>
              <a:r>
                <a:rPr kumimoji="1" lang="en-US" altLang="zh-CN" sz="2000" b="1" dirty="0">
                  <a:solidFill>
                    <a:srgbClr val="000099"/>
                  </a:solidFill>
                  <a:latin typeface="+mn-lt"/>
                  <a:ea typeface="黑体" panose="02010609060101010101" pitchFamily="2" charset="-122"/>
                </a:rPr>
                <a:t>24                  </a:t>
              </a:r>
              <a:r>
                <a:rPr kumimoji="1" lang="en-US" altLang="zh-CN" sz="2000" b="1" dirty="0" smtClean="0">
                  <a:solidFill>
                    <a:srgbClr val="000099"/>
                  </a:solidFill>
                  <a:latin typeface="+mn-lt"/>
                  <a:ea typeface="黑体" panose="02010609060101010101" pitchFamily="2" charset="-122"/>
                </a:rPr>
                <a:t>        </a:t>
              </a:r>
              <a:r>
                <a:rPr kumimoji="1" lang="en-US" altLang="zh-CN" sz="2000" b="1" dirty="0">
                  <a:solidFill>
                    <a:srgbClr val="000099"/>
                  </a:solidFill>
                  <a:latin typeface="+mn-lt"/>
                  <a:ea typeface="黑体" panose="02010609060101010101" pitchFamily="2" charset="-122"/>
                </a:rPr>
                <a:t>31</a:t>
              </a:r>
              <a:endParaRPr kumimoji="1" lang="en-US" altLang="zh-CN" sz="2000" b="1" dirty="0">
                <a:solidFill>
                  <a:srgbClr val="000099"/>
                </a:solidFill>
                <a:latin typeface="+mn-lt"/>
                <a:ea typeface="黑体" panose="02010609060101010101" pitchFamily="2" charset="-122"/>
              </a:endParaRPr>
            </a:p>
          </p:txBody>
        </p:sp>
        <p:sp>
          <p:nvSpPr>
            <p:cNvPr id="161" name="Line 81"/>
            <p:cNvSpPr>
              <a:spLocks noChangeShapeType="1"/>
            </p:cNvSpPr>
            <p:nvPr/>
          </p:nvSpPr>
          <p:spPr bwMode="auto">
            <a:xfrm flipH="1">
              <a:off x="7026473" y="4309227"/>
              <a:ext cx="3440" cy="6429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62" name="Rectangle 83"/>
            <p:cNvSpPr>
              <a:spLocks noChangeArrowheads="1"/>
            </p:cNvSpPr>
            <p:nvPr/>
          </p:nvSpPr>
          <p:spPr bwMode="auto">
            <a:xfrm>
              <a:off x="7581966" y="4375902"/>
              <a:ext cx="135863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填    充</a:t>
              </a:r>
              <a:endParaRPr kumimoji="1" lang="zh-CN" altLang="en-US" sz="2000" b="1">
                <a:solidFill>
                  <a:srgbClr val="000099"/>
                </a:solidFill>
                <a:latin typeface="+mn-lt"/>
                <a:ea typeface="黑体" panose="02010609060101010101" pitchFamily="2" charset="-122"/>
              </a:endParaRPr>
            </a:p>
          </p:txBody>
        </p:sp>
        <p:sp>
          <p:nvSpPr>
            <p:cNvPr id="163" name="Line 96"/>
            <p:cNvSpPr>
              <a:spLocks noChangeShapeType="1"/>
            </p:cNvSpPr>
            <p:nvPr/>
          </p:nvSpPr>
          <p:spPr bwMode="auto">
            <a:xfrm>
              <a:off x="9167753" y="788152"/>
              <a:ext cx="899451"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64" name="Line 97"/>
            <p:cNvSpPr>
              <a:spLocks noChangeShapeType="1"/>
            </p:cNvSpPr>
            <p:nvPr/>
          </p:nvSpPr>
          <p:spPr bwMode="auto">
            <a:xfrm>
              <a:off x="9167753" y="4283827"/>
              <a:ext cx="899451"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65" name="Line 98"/>
            <p:cNvSpPr>
              <a:spLocks noChangeShapeType="1"/>
            </p:cNvSpPr>
            <p:nvPr/>
          </p:nvSpPr>
          <p:spPr bwMode="auto">
            <a:xfrm>
              <a:off x="214869" y="826252"/>
              <a:ext cx="574410"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66" name="Line 99"/>
            <p:cNvSpPr>
              <a:spLocks noChangeShapeType="1"/>
            </p:cNvSpPr>
            <p:nvPr/>
          </p:nvSpPr>
          <p:spPr bwMode="auto">
            <a:xfrm>
              <a:off x="230346" y="4926765"/>
              <a:ext cx="574410"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519250" name="Rectangle 82"/>
          <p:cNvSpPr>
            <a:spLocks noChangeArrowheads="1"/>
          </p:cNvSpPr>
          <p:nvPr/>
        </p:nvSpPr>
        <p:spPr bwMode="auto">
          <a:xfrm>
            <a:off x="789789" y="4282098"/>
            <a:ext cx="6251443" cy="659070"/>
          </a:xfrm>
          <a:prstGeom prst="rect">
            <a:avLst/>
          </a:prstGeom>
          <a:noFill/>
          <a:ln w="762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252" name="Rectangle 84"/>
          <p:cNvSpPr>
            <a:spLocks noChangeArrowheads="1"/>
          </p:cNvSpPr>
          <p:nvPr/>
        </p:nvSpPr>
        <p:spPr bwMode="auto">
          <a:xfrm>
            <a:off x="272480" y="788153"/>
            <a:ext cx="9633520" cy="2856872"/>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30000"/>
              </a:lnSpc>
            </a:pPr>
            <a:endParaRPr lang="zh-CN" altLang="zh-CN"/>
          </a:p>
        </p:txBody>
      </p:sp>
      <p:sp>
        <p:nvSpPr>
          <p:cNvPr id="519255" name="Text Box 87"/>
          <p:cNvSpPr txBox="1">
            <a:spLocks noChangeArrowheads="1"/>
          </p:cNvSpPr>
          <p:nvPr/>
        </p:nvSpPr>
        <p:spPr bwMode="auto">
          <a:xfrm>
            <a:off x="534738" y="1166262"/>
            <a:ext cx="9290430" cy="2046714"/>
          </a:xfrm>
          <a:prstGeom prst="rect">
            <a:avLst/>
          </a:prstGeom>
          <a:noFill/>
          <a:ln>
            <a:noFill/>
          </a:ln>
          <a:effectLst/>
        </p:spPr>
        <p:txBody>
          <a:bodyPr wrap="square">
            <a:spAutoFit/>
          </a:bodyPr>
          <a:lstStyle/>
          <a:p>
            <a:pPr algn="ctr">
              <a:spcBef>
                <a:spcPts val="600"/>
              </a:spcBef>
            </a:pPr>
            <a:r>
              <a:rPr lang="en-US" altLang="zh-CN" sz="2800" b="1" dirty="0">
                <a:solidFill>
                  <a:srgbClr val="0000CC"/>
                </a:solidFill>
                <a:latin typeface="+mn-lt"/>
                <a:ea typeface="黑体" panose="02010609060101010101" pitchFamily="2" charset="-122"/>
              </a:rPr>
              <a:t>MSS (Maximum Segment Size)</a:t>
            </a:r>
            <a:endParaRPr lang="en-US" altLang="zh-CN" sz="2800" b="1" dirty="0">
              <a:solidFill>
                <a:srgbClr val="0000CC"/>
              </a:solidFill>
              <a:latin typeface="+mn-lt"/>
              <a:ea typeface="黑体" panose="02010609060101010101" pitchFamily="2" charset="-122"/>
            </a:endParaRPr>
          </a:p>
          <a:p>
            <a:pPr algn="ctr">
              <a:spcBef>
                <a:spcPts val="600"/>
              </a:spcBef>
            </a:pPr>
            <a:r>
              <a:rPr lang="zh-CN" altLang="en-US" sz="2800" b="1" dirty="0">
                <a:solidFill>
                  <a:srgbClr val="0000CC"/>
                </a:solidFill>
                <a:latin typeface="+mn-lt"/>
                <a:ea typeface="黑体" panose="02010609060101010101" pitchFamily="2" charset="-122"/>
              </a:rPr>
              <a:t>是 </a:t>
            </a:r>
            <a:r>
              <a:rPr lang="en-US" altLang="zh-CN" sz="2800" b="1" dirty="0">
                <a:solidFill>
                  <a:srgbClr val="0000CC"/>
                </a:solidFill>
                <a:latin typeface="+mn-lt"/>
                <a:ea typeface="黑体" panose="02010609060101010101" pitchFamily="2" charset="-122"/>
              </a:rPr>
              <a:t>TCP </a:t>
            </a:r>
            <a:r>
              <a:rPr lang="zh-CN" altLang="en-US" sz="2800" b="1" dirty="0">
                <a:solidFill>
                  <a:srgbClr val="0000CC"/>
                </a:solidFill>
                <a:latin typeface="+mn-lt"/>
                <a:ea typeface="黑体" panose="02010609060101010101" pitchFamily="2" charset="-122"/>
              </a:rPr>
              <a:t>报文段中的</a:t>
            </a:r>
            <a:r>
              <a:rPr lang="zh-CN" altLang="en-US" sz="2800" b="1" dirty="0">
                <a:solidFill>
                  <a:srgbClr val="C00000"/>
                </a:solidFill>
                <a:latin typeface="+mn-lt"/>
                <a:ea typeface="黑体" panose="02010609060101010101" pitchFamily="2" charset="-122"/>
              </a:rPr>
              <a:t>数据字段</a:t>
            </a:r>
            <a:r>
              <a:rPr lang="zh-CN" altLang="en-US" sz="2800" b="1" dirty="0">
                <a:solidFill>
                  <a:srgbClr val="0000CC"/>
                </a:solidFill>
                <a:latin typeface="+mn-lt"/>
                <a:ea typeface="黑体" panose="02010609060101010101" pitchFamily="2" charset="-122"/>
              </a:rPr>
              <a:t>的最大长度。</a:t>
            </a:r>
            <a:endParaRPr lang="zh-CN" altLang="en-US" sz="2800" b="1" dirty="0">
              <a:solidFill>
                <a:srgbClr val="0000CC"/>
              </a:solidFill>
              <a:latin typeface="+mn-lt"/>
              <a:ea typeface="黑体" panose="02010609060101010101" pitchFamily="2" charset="-122"/>
            </a:endParaRPr>
          </a:p>
          <a:p>
            <a:pPr algn="ctr">
              <a:spcBef>
                <a:spcPts val="600"/>
              </a:spcBef>
            </a:pPr>
            <a:r>
              <a:rPr lang="zh-CN" altLang="en-US" sz="2800" b="1" dirty="0">
                <a:solidFill>
                  <a:srgbClr val="0000CC"/>
                </a:solidFill>
                <a:latin typeface="+mn-lt"/>
                <a:ea typeface="黑体" panose="02010609060101010101" pitchFamily="2" charset="-122"/>
              </a:rPr>
              <a:t>数据字段加上 </a:t>
            </a:r>
            <a:r>
              <a:rPr lang="en-US" altLang="zh-CN" sz="2800" b="1" dirty="0">
                <a:solidFill>
                  <a:srgbClr val="0000CC"/>
                </a:solidFill>
                <a:latin typeface="+mn-lt"/>
                <a:ea typeface="黑体" panose="02010609060101010101" pitchFamily="2" charset="-122"/>
              </a:rPr>
              <a:t>TCP </a:t>
            </a:r>
            <a:r>
              <a:rPr lang="zh-CN" altLang="en-US" sz="2800" b="1" dirty="0" smtClean="0">
                <a:solidFill>
                  <a:srgbClr val="0000CC"/>
                </a:solidFill>
                <a:latin typeface="+mn-lt"/>
                <a:ea typeface="黑体" panose="02010609060101010101" pitchFamily="2" charset="-122"/>
              </a:rPr>
              <a:t>首部才</a:t>
            </a:r>
            <a:r>
              <a:rPr lang="zh-CN" altLang="en-US" sz="2800" b="1" dirty="0">
                <a:solidFill>
                  <a:srgbClr val="0000CC"/>
                </a:solidFill>
                <a:latin typeface="+mn-lt"/>
                <a:ea typeface="黑体" panose="02010609060101010101" pitchFamily="2" charset="-122"/>
              </a:rPr>
              <a:t>等于整个的 </a:t>
            </a:r>
            <a:r>
              <a:rPr lang="en-US" altLang="zh-CN" sz="2800" b="1" dirty="0">
                <a:solidFill>
                  <a:srgbClr val="0000CC"/>
                </a:solidFill>
                <a:latin typeface="+mn-lt"/>
                <a:ea typeface="黑体" panose="02010609060101010101" pitchFamily="2" charset="-122"/>
              </a:rPr>
              <a:t>TCP </a:t>
            </a:r>
            <a:r>
              <a:rPr lang="zh-CN" altLang="en-US" sz="2800" b="1" dirty="0">
                <a:solidFill>
                  <a:srgbClr val="0000CC"/>
                </a:solidFill>
                <a:latin typeface="+mn-lt"/>
                <a:ea typeface="黑体" panose="02010609060101010101" pitchFamily="2" charset="-122"/>
              </a:rPr>
              <a:t>报文段</a:t>
            </a:r>
            <a:r>
              <a:rPr lang="zh-CN" altLang="en-US" sz="2800" b="1" dirty="0" smtClean="0">
                <a:solidFill>
                  <a:srgbClr val="0000CC"/>
                </a:solidFill>
                <a:latin typeface="+mn-lt"/>
                <a:ea typeface="黑体" panose="02010609060101010101" pitchFamily="2" charset="-122"/>
              </a:rPr>
              <a:t>。</a:t>
            </a:r>
            <a:endParaRPr lang="en-US" altLang="zh-CN" sz="2800" b="1" dirty="0" smtClean="0">
              <a:solidFill>
                <a:srgbClr val="0000CC"/>
              </a:solidFill>
              <a:latin typeface="+mn-lt"/>
              <a:ea typeface="黑体" panose="02010609060101010101" pitchFamily="2" charset="-122"/>
            </a:endParaRPr>
          </a:p>
          <a:p>
            <a:pPr algn="ctr">
              <a:spcBef>
                <a:spcPts val="600"/>
              </a:spcBef>
            </a:pPr>
            <a:r>
              <a:rPr lang="zh-CN" altLang="zh-CN" sz="2800" b="1" dirty="0" smtClean="0">
                <a:solidFill>
                  <a:srgbClr val="0000CC"/>
                </a:solidFill>
                <a:latin typeface="+mn-lt"/>
                <a:ea typeface="黑体" panose="02010609060101010101" pitchFamily="2" charset="-122"/>
              </a:rPr>
              <a:t>所以</a:t>
            </a:r>
            <a:r>
              <a:rPr lang="zh-CN" altLang="en-US" sz="2800" b="1" dirty="0" smtClean="0">
                <a:solidFill>
                  <a:srgbClr val="0000CC"/>
                </a:solidFill>
                <a:latin typeface="+mn-lt"/>
                <a:ea typeface="黑体" panose="02010609060101010101" pitchFamily="2" charset="-122"/>
              </a:rPr>
              <a:t>，</a:t>
            </a:r>
            <a:r>
              <a:rPr lang="en-US" altLang="zh-CN" sz="2800" b="1" dirty="0" smtClean="0">
                <a:solidFill>
                  <a:srgbClr val="0000CC"/>
                </a:solidFill>
                <a:latin typeface="+mn-lt"/>
                <a:ea typeface="黑体" panose="02010609060101010101" pitchFamily="2" charset="-122"/>
              </a:rPr>
              <a:t>MSS</a:t>
            </a:r>
            <a:r>
              <a:rPr lang="zh-CN" altLang="zh-CN" sz="2800" b="1" dirty="0">
                <a:solidFill>
                  <a:srgbClr val="0000CC"/>
                </a:solidFill>
                <a:latin typeface="+mn-lt"/>
                <a:ea typeface="黑体" panose="02010609060101010101" pitchFamily="2" charset="-122"/>
              </a:rPr>
              <a:t>是“</a:t>
            </a:r>
            <a:r>
              <a:rPr lang="en-US" altLang="zh-CN" sz="2800" b="1" dirty="0" smtClean="0">
                <a:solidFill>
                  <a:srgbClr val="0000CC"/>
                </a:solidFill>
                <a:latin typeface="+mn-lt"/>
                <a:ea typeface="黑体" panose="02010609060101010101" pitchFamily="2" charset="-122"/>
              </a:rPr>
              <a:t>TCP </a:t>
            </a:r>
            <a:r>
              <a:rPr lang="zh-CN" altLang="zh-CN" sz="2800" b="1" dirty="0" smtClean="0">
                <a:solidFill>
                  <a:srgbClr val="0000CC"/>
                </a:solidFill>
                <a:latin typeface="+mn-lt"/>
                <a:ea typeface="黑体" panose="02010609060101010101" pitchFamily="2" charset="-122"/>
              </a:rPr>
              <a:t>报文</a:t>
            </a:r>
            <a:r>
              <a:rPr lang="zh-CN" altLang="zh-CN" sz="2800" b="1" dirty="0">
                <a:solidFill>
                  <a:srgbClr val="0000CC"/>
                </a:solidFill>
                <a:latin typeface="+mn-lt"/>
                <a:ea typeface="黑体" panose="02010609060101010101" pitchFamily="2" charset="-122"/>
              </a:rPr>
              <a:t>段长度</a:t>
            </a:r>
            <a:r>
              <a:rPr lang="zh-CN" altLang="zh-CN" sz="2800" b="1" dirty="0" smtClean="0">
                <a:solidFill>
                  <a:srgbClr val="0000CC"/>
                </a:solidFill>
                <a:latin typeface="+mn-lt"/>
                <a:ea typeface="黑体" panose="02010609060101010101" pitchFamily="2" charset="-122"/>
              </a:rPr>
              <a:t>减去</a:t>
            </a:r>
            <a:r>
              <a:rPr lang="en-US" altLang="zh-CN" sz="2800" b="1" dirty="0" smtClean="0">
                <a:solidFill>
                  <a:srgbClr val="0000CC"/>
                </a:solidFill>
                <a:latin typeface="+mn-lt"/>
                <a:ea typeface="黑体" panose="02010609060101010101" pitchFamily="2" charset="-122"/>
              </a:rPr>
              <a:t> TCP </a:t>
            </a:r>
            <a:r>
              <a:rPr lang="zh-CN" altLang="zh-CN" sz="2800" b="1" dirty="0" smtClean="0">
                <a:solidFill>
                  <a:srgbClr val="0000CC"/>
                </a:solidFill>
                <a:latin typeface="+mn-lt"/>
                <a:ea typeface="黑体" panose="02010609060101010101" pitchFamily="2" charset="-122"/>
              </a:rPr>
              <a:t>首部</a:t>
            </a:r>
            <a:r>
              <a:rPr lang="zh-CN" altLang="zh-CN" sz="2800" b="1" dirty="0">
                <a:solidFill>
                  <a:srgbClr val="0000CC"/>
                </a:solidFill>
                <a:latin typeface="+mn-lt"/>
                <a:ea typeface="黑体" panose="02010609060101010101" pitchFamily="2" charset="-122"/>
              </a:rPr>
              <a:t>长度”。</a:t>
            </a:r>
            <a:endParaRPr lang="zh-CN" altLang="en-US" sz="2800" b="1" dirty="0">
              <a:solidFill>
                <a:srgbClr val="0000CC"/>
              </a:solidFill>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9250"/>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19250"/>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19255"/>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519252"/>
                                        </p:tgtEl>
                                        <p:attrNameLst>
                                          <p:attrName>style.visibility</p:attrName>
                                        </p:attrNameLst>
                                      </p:cBhvr>
                                      <p:to>
                                        <p:strVal val="visible"/>
                                      </p:to>
                                    </p:set>
                                  </p:childTnLst>
                                </p:cTn>
                              </p:par>
                            </p:childTnLst>
                          </p:cTn>
                        </p:par>
                        <p:par>
                          <p:cTn id="16" fill="hold">
                            <p:stCondLst>
                              <p:cond delay="0"/>
                            </p:stCondLst>
                            <p:childTnLst>
                              <p:par>
                                <p:cTn id="17" presetID="35" presetClass="emph" presetSubtype="0" repeatCount="3000" fill="hold" grpId="1" nodeType="afterEffect">
                                  <p:stCondLst>
                                    <p:cond delay="500"/>
                                  </p:stCondLst>
                                  <p:childTnLst>
                                    <p:anim calcmode="discrete" valueType="str">
                                      <p:cBhvr>
                                        <p:cTn id="18" dur="1000" fill="hold"/>
                                        <p:tgtEl>
                                          <p:spTgt spid="51925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9250" grpId="0" animBg="1"/>
      <p:bldP spid="519250" grpId="1" animBg="1"/>
      <p:bldP spid="519252" grpId="0" animBg="1"/>
      <p:bldP spid="519255" grpId="0"/>
      <p:bldP spid="519255" grpId="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22" name="Rectangle 2"/>
          <p:cNvSpPr>
            <a:spLocks noGrp="1" noChangeArrowheads="1"/>
          </p:cNvSpPr>
          <p:nvPr>
            <p:ph type="title"/>
          </p:nvPr>
        </p:nvSpPr>
        <p:spPr/>
        <p:txBody>
          <a:bodyPr/>
          <a:lstStyle/>
          <a:p>
            <a:pPr algn="ctr"/>
            <a:r>
              <a:rPr lang="zh-CN" altLang="en-US" sz="4000"/>
              <a:t>其他选项</a:t>
            </a:r>
            <a:endParaRPr lang="zh-CN" altLang="en-US" sz="4000"/>
          </a:p>
        </p:txBody>
      </p:sp>
      <p:sp>
        <p:nvSpPr>
          <p:cNvPr id="721923" name="Rectangle 3"/>
          <p:cNvSpPr>
            <a:spLocks noGrp="1" noChangeArrowheads="1"/>
          </p:cNvSpPr>
          <p:nvPr>
            <p:ph idx="1"/>
          </p:nvPr>
        </p:nvSpPr>
        <p:spPr/>
        <p:txBody>
          <a:bodyPr/>
          <a:lstStyle/>
          <a:p>
            <a:r>
              <a:rPr lang="zh-CN" altLang="en-US" dirty="0">
                <a:solidFill>
                  <a:srgbClr val="0000FF"/>
                </a:solidFill>
              </a:rPr>
              <a:t>窗口扩大选项 </a:t>
            </a:r>
            <a:r>
              <a:rPr lang="en-US" altLang="zh-CN" dirty="0"/>
              <a:t>——</a:t>
            </a:r>
            <a:r>
              <a:rPr lang="zh-CN" altLang="en-US" dirty="0"/>
              <a:t>占 </a:t>
            </a:r>
            <a:r>
              <a:rPr lang="en-US" altLang="zh-CN" dirty="0"/>
              <a:t>3 </a:t>
            </a:r>
            <a:r>
              <a:rPr lang="zh-CN" altLang="en-US" dirty="0"/>
              <a:t>字节，其中有一个字节表示移位值 </a:t>
            </a:r>
            <a:r>
              <a:rPr lang="en-US" altLang="zh-CN" dirty="0"/>
              <a:t>S</a:t>
            </a:r>
            <a:r>
              <a:rPr lang="zh-CN" altLang="en-US" dirty="0"/>
              <a:t>。新的窗口值</a:t>
            </a:r>
            <a:r>
              <a:rPr lang="zh-CN" altLang="en-US" dirty="0" smtClean="0"/>
              <a:t>等于 </a:t>
            </a:r>
            <a:r>
              <a:rPr lang="en-US" altLang="zh-CN" dirty="0" smtClean="0"/>
              <a:t>TCP </a:t>
            </a:r>
            <a:r>
              <a:rPr lang="zh-CN" altLang="en-US" dirty="0"/>
              <a:t>首部中的窗口位数增大</a:t>
            </a:r>
            <a:r>
              <a:rPr lang="zh-CN" altLang="en-US" dirty="0" smtClean="0"/>
              <a:t>到 </a:t>
            </a:r>
            <a:r>
              <a:rPr lang="en-US" altLang="zh-CN" dirty="0" smtClean="0"/>
              <a:t>(</a:t>
            </a:r>
            <a:r>
              <a:rPr lang="en-US" altLang="zh-CN" dirty="0"/>
              <a:t>16 + S)</a:t>
            </a:r>
            <a:r>
              <a:rPr lang="zh-CN" altLang="en-US" dirty="0"/>
              <a:t>，相当于把窗口值向左移动 </a:t>
            </a:r>
            <a:r>
              <a:rPr lang="en-US" altLang="zh-CN" dirty="0"/>
              <a:t>S </a:t>
            </a:r>
            <a:r>
              <a:rPr lang="zh-CN" altLang="en-US" dirty="0"/>
              <a:t>位后获得实际的窗口大小。</a:t>
            </a:r>
            <a:endParaRPr lang="zh-CN" altLang="en-US" dirty="0"/>
          </a:p>
          <a:p>
            <a:r>
              <a:rPr lang="zh-CN" altLang="en-US" dirty="0">
                <a:solidFill>
                  <a:srgbClr val="0000FF"/>
                </a:solidFill>
              </a:rPr>
              <a:t>时间戳选项</a:t>
            </a:r>
            <a:r>
              <a:rPr lang="en-US" altLang="zh-CN" dirty="0"/>
              <a:t>——</a:t>
            </a:r>
            <a:r>
              <a:rPr lang="zh-CN" altLang="en-US" dirty="0" smtClean="0"/>
              <a:t>占 </a:t>
            </a:r>
            <a:r>
              <a:rPr lang="en-US" altLang="zh-CN" dirty="0" smtClean="0"/>
              <a:t>10 </a:t>
            </a:r>
            <a:r>
              <a:rPr lang="zh-CN" altLang="en-US" dirty="0"/>
              <a:t>字节，其中最主要的字段时间戳值字段（</a:t>
            </a:r>
            <a:r>
              <a:rPr lang="en-US" altLang="zh-CN" dirty="0"/>
              <a:t>4 </a:t>
            </a:r>
            <a:r>
              <a:rPr lang="zh-CN" altLang="en-US" dirty="0"/>
              <a:t>字节）和时间戳回送回答字段（</a:t>
            </a:r>
            <a:r>
              <a:rPr lang="en-US" altLang="zh-CN" dirty="0"/>
              <a:t>4 </a:t>
            </a:r>
            <a:r>
              <a:rPr lang="zh-CN" altLang="en-US" dirty="0"/>
              <a:t>字节）。</a:t>
            </a:r>
            <a:endParaRPr lang="zh-CN" altLang="en-US" dirty="0"/>
          </a:p>
          <a:p>
            <a:r>
              <a:rPr lang="zh-CN" altLang="en-US" dirty="0">
                <a:solidFill>
                  <a:srgbClr val="0000FF"/>
                </a:solidFill>
              </a:rPr>
              <a:t>选择确认选项</a:t>
            </a:r>
            <a:r>
              <a:rPr lang="en-US" altLang="zh-CN" dirty="0"/>
              <a:t>——</a:t>
            </a:r>
            <a:r>
              <a:rPr lang="zh-CN" altLang="en-US" dirty="0"/>
              <a:t>在后面的 </a:t>
            </a:r>
            <a:r>
              <a:rPr lang="en-US" altLang="zh-CN" dirty="0"/>
              <a:t>5.6.3 </a:t>
            </a:r>
            <a:r>
              <a:rPr lang="zh-CN" altLang="en-US" dirty="0"/>
              <a:t>节介绍。 </a:t>
            </a:r>
            <a:endParaRPr lang="zh-CN" alt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275" name="Text Box 83"/>
          <p:cNvSpPr txBox="1">
            <a:spLocks noChangeArrowheads="1"/>
          </p:cNvSpPr>
          <p:nvPr/>
        </p:nvSpPr>
        <p:spPr bwMode="auto">
          <a:xfrm>
            <a:off x="632520" y="5055567"/>
            <a:ext cx="884525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spAutoFit/>
          </a:bodyPr>
          <a:lstStyle>
            <a:defPPr>
              <a:defRPr lang="en-US"/>
            </a:defPPr>
            <a:lvl1pPr>
              <a:defRPr sz="2400" b="1">
                <a:solidFill>
                  <a:srgbClr val="000099"/>
                </a:solidFill>
                <a:latin typeface="+mn-lt"/>
                <a:ea typeface="黑体" panose="02010609060101010101" pitchFamily="2" charset="-122"/>
              </a:defRPr>
            </a:lvl1pPr>
            <a:lvl2pPr eaLnBrk="1" hangingPunct="1">
              <a:defRPr sz="4400">
                <a:solidFill>
                  <a:schemeClr val="tx2"/>
                </a:solidFill>
                <a:latin typeface="Times New Roman" panose="02020603050405020304" pitchFamily="18" charset="0"/>
              </a:defRPr>
            </a:lvl2pPr>
            <a:lvl3pPr eaLnBrk="1" hangingPunct="1">
              <a:defRPr sz="4400">
                <a:solidFill>
                  <a:schemeClr val="tx2"/>
                </a:solidFill>
                <a:latin typeface="Times New Roman" panose="02020603050405020304" pitchFamily="18" charset="0"/>
              </a:defRPr>
            </a:lvl3pPr>
            <a:lvl4pPr eaLnBrk="1" hangingPunct="1">
              <a:defRPr sz="4400">
                <a:solidFill>
                  <a:schemeClr val="tx2"/>
                </a:solidFill>
                <a:latin typeface="Times New Roman" panose="02020603050405020304" pitchFamily="18" charset="0"/>
              </a:defRPr>
            </a:lvl4pPr>
            <a:lvl5pPr eaLnBrk="1" hangingPunct="1">
              <a:defRPr sz="4400">
                <a:solidFill>
                  <a:schemeClr val="tx2"/>
                </a:solidFill>
                <a:latin typeface="Times New Roman" panose="02020603050405020304" pitchFamily="18" charset="0"/>
              </a:defRPr>
            </a:lvl5pPr>
            <a:lvl6pPr marL="457200" fontAlgn="base">
              <a:spcBef>
                <a:spcPct val="0"/>
              </a:spcBef>
              <a:spcAft>
                <a:spcPct val="0"/>
              </a:spcAft>
              <a:defRPr sz="4400">
                <a:solidFill>
                  <a:schemeClr val="tx2"/>
                </a:solidFill>
                <a:latin typeface="Times New Roman" panose="02020603050405020304" pitchFamily="18" charset="0"/>
              </a:defRPr>
            </a:lvl6pPr>
            <a:lvl7pPr marL="914400" fontAlgn="base">
              <a:spcBef>
                <a:spcPct val="0"/>
              </a:spcBef>
              <a:spcAft>
                <a:spcPct val="0"/>
              </a:spcAft>
              <a:defRPr sz="4400">
                <a:solidFill>
                  <a:schemeClr val="tx2"/>
                </a:solidFill>
                <a:latin typeface="Times New Roman" panose="02020603050405020304" pitchFamily="18" charset="0"/>
              </a:defRPr>
            </a:lvl7pPr>
            <a:lvl8pPr marL="1371600" fontAlgn="base">
              <a:spcBef>
                <a:spcPct val="0"/>
              </a:spcBef>
              <a:spcAft>
                <a:spcPct val="0"/>
              </a:spcAft>
              <a:defRPr sz="4400">
                <a:solidFill>
                  <a:schemeClr val="tx2"/>
                </a:solidFill>
                <a:latin typeface="Times New Roman" panose="02020603050405020304" pitchFamily="18" charset="0"/>
              </a:defRPr>
            </a:lvl8pPr>
            <a:lvl9pPr marL="1828800" fontAlgn="base">
              <a:spcBef>
                <a:spcPct val="0"/>
              </a:spcBef>
              <a:spcAft>
                <a:spcPct val="0"/>
              </a:spcAft>
              <a:defRPr sz="4400">
                <a:solidFill>
                  <a:schemeClr val="tx2"/>
                </a:solidFill>
                <a:latin typeface="Times New Roman" panose="02020603050405020304" pitchFamily="18" charset="0"/>
              </a:defRPr>
            </a:lvl9pPr>
          </a:lstStyle>
          <a:p>
            <a:r>
              <a:rPr lang="zh-CN" altLang="en-US" dirty="0"/>
              <a:t>填充字段 </a:t>
            </a:r>
            <a:r>
              <a:rPr lang="en-US" altLang="zh-CN" dirty="0"/>
              <a:t>—— </a:t>
            </a:r>
            <a:r>
              <a:rPr lang="zh-CN" altLang="en-US" dirty="0"/>
              <a:t>这是为了使整个首部长度是 </a:t>
            </a:r>
            <a:r>
              <a:rPr lang="en-US" altLang="zh-CN" dirty="0"/>
              <a:t>4 </a:t>
            </a:r>
            <a:r>
              <a:rPr lang="zh-CN" altLang="en-US" dirty="0"/>
              <a:t>字节的整数倍。 </a:t>
            </a:r>
            <a:endParaRPr lang="zh-CN" altLang="en-US" dirty="0"/>
          </a:p>
        </p:txBody>
      </p:sp>
      <p:grpSp>
        <p:nvGrpSpPr>
          <p:cNvPr id="2" name="组合 83"/>
          <p:cNvGrpSpPr/>
          <p:nvPr/>
        </p:nvGrpSpPr>
        <p:grpSpPr>
          <a:xfrm>
            <a:off x="214869" y="78539"/>
            <a:ext cx="9852335" cy="4873626"/>
            <a:chOff x="214869" y="78539"/>
            <a:chExt cx="9852335" cy="4873626"/>
          </a:xfrm>
        </p:grpSpPr>
        <p:sp>
          <p:nvSpPr>
            <p:cNvPr id="85" name="Line 3"/>
            <p:cNvSpPr>
              <a:spLocks noChangeShapeType="1"/>
            </p:cNvSpPr>
            <p:nvPr/>
          </p:nvSpPr>
          <p:spPr bwMode="auto">
            <a:xfrm flipH="1">
              <a:off x="507233" y="815141"/>
              <a:ext cx="18917" cy="4122737"/>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86" name="Rectangle 4"/>
            <p:cNvSpPr>
              <a:spLocks noChangeArrowheads="1"/>
            </p:cNvSpPr>
            <p:nvPr/>
          </p:nvSpPr>
          <p:spPr bwMode="auto">
            <a:xfrm>
              <a:off x="277167" y="2060848"/>
              <a:ext cx="515142" cy="171675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eaLnBrk="0" hangingPunct="0">
                <a:lnSpc>
                  <a:spcPct val="90000"/>
                </a:lnSpc>
              </a:pPr>
              <a:r>
                <a:rPr kumimoji="1" lang="en-US" altLang="zh-CN" sz="2400" b="1" dirty="0" smtClean="0">
                  <a:solidFill>
                    <a:srgbClr val="000099"/>
                  </a:solidFill>
                  <a:latin typeface="+mn-lt"/>
                  <a:ea typeface="黑体" panose="02010609060101010101" pitchFamily="2" charset="-122"/>
                </a:rPr>
                <a:t>TCP</a:t>
              </a:r>
              <a:r>
                <a:rPr kumimoji="1" lang="zh-CN" altLang="en-US" sz="2400" b="1" dirty="0" smtClean="0">
                  <a:solidFill>
                    <a:srgbClr val="000099"/>
                  </a:solidFill>
                  <a:latin typeface="+mn-lt"/>
                  <a:ea typeface="黑体" panose="02010609060101010101" pitchFamily="2" charset="-122"/>
                </a:rPr>
                <a:t>首部</a:t>
              </a:r>
              <a:endParaRPr kumimoji="1" lang="zh-CN" altLang="en-US" sz="2400" b="1" dirty="0">
                <a:solidFill>
                  <a:srgbClr val="000099"/>
                </a:solidFill>
                <a:latin typeface="+mn-lt"/>
                <a:ea typeface="黑体" panose="02010609060101010101" pitchFamily="2" charset="-122"/>
              </a:endParaRPr>
            </a:p>
          </p:txBody>
        </p:sp>
        <p:sp>
          <p:nvSpPr>
            <p:cNvPr id="87" name="Line 5"/>
            <p:cNvSpPr>
              <a:spLocks noChangeShapeType="1"/>
            </p:cNvSpPr>
            <p:nvPr/>
          </p:nvSpPr>
          <p:spPr bwMode="auto">
            <a:xfrm>
              <a:off x="9494513" y="805616"/>
              <a:ext cx="0" cy="3463925"/>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88" name="Rectangle 6"/>
            <p:cNvSpPr>
              <a:spLocks noChangeArrowheads="1"/>
            </p:cNvSpPr>
            <p:nvPr/>
          </p:nvSpPr>
          <p:spPr bwMode="auto">
            <a:xfrm>
              <a:off x="9129464" y="1883527"/>
              <a:ext cx="695704" cy="119776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anose="02010609060101010101" pitchFamily="2" charset="-122"/>
                </a:rPr>
                <a:t>20</a:t>
              </a:r>
              <a:endParaRPr kumimoji="1" lang="en-US" altLang="zh-CN" sz="2000" b="1" dirty="0">
                <a:solidFill>
                  <a:srgbClr val="000099"/>
                </a:solidFill>
                <a:latin typeface="+mn-lt"/>
                <a:ea typeface="黑体" panose="02010609060101010101" pitchFamily="2" charset="-122"/>
              </a:endParaRPr>
            </a:p>
            <a:p>
              <a:pPr algn="ctr" defTabSz="762000" eaLnBrk="0" hangingPunct="0">
                <a:lnSpc>
                  <a:spcPct val="90000"/>
                </a:lnSpc>
              </a:pPr>
              <a:r>
                <a:rPr kumimoji="1" lang="zh-CN" altLang="en-US" sz="2000" b="1" dirty="0">
                  <a:solidFill>
                    <a:srgbClr val="000099"/>
                  </a:solidFill>
                  <a:latin typeface="+mn-lt"/>
                  <a:ea typeface="黑体" panose="02010609060101010101" pitchFamily="2" charset="-122"/>
                </a:rPr>
                <a:t>字节</a:t>
              </a:r>
              <a:endParaRPr kumimoji="1" lang="zh-CN" altLang="en-US" sz="2000" b="1" dirty="0">
                <a:solidFill>
                  <a:srgbClr val="000099"/>
                </a:solidFill>
                <a:latin typeface="+mn-lt"/>
                <a:ea typeface="黑体" panose="02010609060101010101" pitchFamily="2" charset="-122"/>
              </a:endParaRPr>
            </a:p>
            <a:p>
              <a:pPr algn="ctr" defTabSz="762000" eaLnBrk="0" hangingPunct="0">
                <a:lnSpc>
                  <a:spcPct val="90000"/>
                </a:lnSpc>
              </a:pPr>
              <a:r>
                <a:rPr kumimoji="1" lang="zh-CN" altLang="en-US" sz="2000" b="1" dirty="0">
                  <a:solidFill>
                    <a:srgbClr val="000099"/>
                  </a:solidFill>
                  <a:latin typeface="+mn-lt"/>
                  <a:ea typeface="黑体" panose="02010609060101010101" pitchFamily="2" charset="-122"/>
                </a:rPr>
                <a:t>固定</a:t>
              </a:r>
              <a:endParaRPr kumimoji="1" lang="zh-CN" altLang="en-US" sz="2000" b="1" dirty="0">
                <a:solidFill>
                  <a:srgbClr val="000099"/>
                </a:solidFill>
                <a:latin typeface="+mn-lt"/>
                <a:ea typeface="黑体" panose="02010609060101010101" pitchFamily="2" charset="-122"/>
              </a:endParaRPr>
            </a:p>
            <a:p>
              <a:pPr algn="ctr" defTabSz="762000" eaLnBrk="0" hangingPunct="0">
                <a:lnSpc>
                  <a:spcPct val="90000"/>
                </a:lnSpc>
              </a:pPr>
              <a:r>
                <a:rPr kumimoji="1" lang="zh-CN" altLang="en-US" sz="2000" b="1" dirty="0">
                  <a:solidFill>
                    <a:srgbClr val="000099"/>
                  </a:solidFill>
                  <a:latin typeface="+mn-lt"/>
                  <a:ea typeface="黑体" panose="02010609060101010101" pitchFamily="2" charset="-122"/>
                </a:rPr>
                <a:t>首部</a:t>
              </a:r>
              <a:endParaRPr kumimoji="1" lang="zh-CN" altLang="en-US" sz="2000" b="1" dirty="0">
                <a:solidFill>
                  <a:srgbClr val="000099"/>
                </a:solidFill>
                <a:latin typeface="+mn-lt"/>
                <a:ea typeface="黑体" panose="02010609060101010101" pitchFamily="2" charset="-122"/>
              </a:endParaRPr>
            </a:p>
          </p:txBody>
        </p:sp>
        <p:sp>
          <p:nvSpPr>
            <p:cNvPr id="89" name="Rectangle 7"/>
            <p:cNvSpPr>
              <a:spLocks noChangeArrowheads="1"/>
            </p:cNvSpPr>
            <p:nvPr/>
          </p:nvSpPr>
          <p:spPr bwMode="auto">
            <a:xfrm>
              <a:off x="795668" y="811965"/>
              <a:ext cx="8327231" cy="4133850"/>
            </a:xfrm>
            <a:prstGeom prst="rect">
              <a:avLst/>
            </a:prstGeom>
            <a:solidFill>
              <a:srgbClr val="FFFFCC"/>
            </a:solid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0" name="Line 10"/>
            <p:cNvSpPr>
              <a:spLocks noChangeShapeType="1"/>
            </p:cNvSpPr>
            <p:nvPr/>
          </p:nvSpPr>
          <p:spPr bwMode="auto">
            <a:xfrm>
              <a:off x="787069" y="1515227"/>
              <a:ext cx="834099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1" name="Line 11"/>
            <p:cNvSpPr>
              <a:spLocks noChangeShapeType="1"/>
            </p:cNvSpPr>
            <p:nvPr/>
          </p:nvSpPr>
          <p:spPr bwMode="auto">
            <a:xfrm>
              <a:off x="802546" y="2210552"/>
              <a:ext cx="8325512"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2" name="Line 12"/>
            <p:cNvSpPr>
              <a:spLocks noChangeShapeType="1"/>
            </p:cNvSpPr>
            <p:nvPr/>
          </p:nvSpPr>
          <p:spPr bwMode="auto">
            <a:xfrm>
              <a:off x="787069" y="2904290"/>
              <a:ext cx="834099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3" name="Line 13"/>
            <p:cNvSpPr>
              <a:spLocks noChangeShapeType="1"/>
            </p:cNvSpPr>
            <p:nvPr/>
          </p:nvSpPr>
          <p:spPr bwMode="auto">
            <a:xfrm>
              <a:off x="787069" y="3596440"/>
              <a:ext cx="834099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4" name="Line 14"/>
            <p:cNvSpPr>
              <a:spLocks noChangeShapeType="1"/>
            </p:cNvSpPr>
            <p:nvPr/>
          </p:nvSpPr>
          <p:spPr bwMode="auto">
            <a:xfrm>
              <a:off x="802546" y="4291765"/>
              <a:ext cx="8325512"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5" name="Line 15"/>
            <p:cNvSpPr>
              <a:spLocks noChangeShapeType="1"/>
            </p:cNvSpPr>
            <p:nvPr/>
          </p:nvSpPr>
          <p:spPr bwMode="auto">
            <a:xfrm>
              <a:off x="4961003" y="819903"/>
              <a:ext cx="0" cy="70961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6" name="Rectangle 16"/>
            <p:cNvSpPr>
              <a:spLocks noChangeArrowheads="1"/>
            </p:cNvSpPr>
            <p:nvPr/>
          </p:nvSpPr>
          <p:spPr bwMode="auto">
            <a:xfrm>
              <a:off x="6261166" y="946902"/>
              <a:ext cx="163827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目  的  端  口</a:t>
              </a:r>
              <a:endParaRPr kumimoji="1" lang="zh-CN" altLang="en-US" sz="2000" b="1">
                <a:solidFill>
                  <a:srgbClr val="000099"/>
                </a:solidFill>
                <a:latin typeface="+mn-lt"/>
                <a:ea typeface="黑体" panose="02010609060101010101" pitchFamily="2" charset="-122"/>
              </a:endParaRPr>
            </a:p>
          </p:txBody>
        </p:sp>
        <p:sp>
          <p:nvSpPr>
            <p:cNvPr id="97" name="Rectangle 17"/>
            <p:cNvSpPr>
              <a:spLocks noChangeArrowheads="1"/>
            </p:cNvSpPr>
            <p:nvPr/>
          </p:nvSpPr>
          <p:spPr bwMode="auto">
            <a:xfrm>
              <a:off x="962488" y="2869365"/>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数据</a:t>
              </a:r>
              <a:endParaRPr kumimoji="1" lang="zh-CN" altLang="en-US" sz="2000" b="1">
                <a:solidFill>
                  <a:srgbClr val="000099"/>
                </a:solidFill>
                <a:latin typeface="+mn-lt"/>
                <a:ea typeface="黑体" panose="02010609060101010101" pitchFamily="2" charset="-122"/>
              </a:endParaRPr>
            </a:p>
            <a:p>
              <a:pPr defTabSz="762000" eaLnBrk="0" hangingPunct="0"/>
              <a:r>
                <a:rPr kumimoji="1" lang="zh-CN" altLang="en-US" sz="2000" b="1">
                  <a:solidFill>
                    <a:srgbClr val="000099"/>
                  </a:solidFill>
                  <a:latin typeface="+mn-lt"/>
                  <a:ea typeface="黑体" panose="02010609060101010101" pitchFamily="2" charset="-122"/>
                </a:rPr>
                <a:t>偏移</a:t>
              </a:r>
              <a:endParaRPr kumimoji="1" lang="zh-CN" altLang="en-US" sz="2000" b="1">
                <a:solidFill>
                  <a:srgbClr val="000099"/>
                </a:solidFill>
                <a:latin typeface="+mn-lt"/>
                <a:ea typeface="黑体" panose="02010609060101010101" pitchFamily="2" charset="-122"/>
              </a:endParaRPr>
            </a:p>
          </p:txBody>
        </p:sp>
        <p:sp>
          <p:nvSpPr>
            <p:cNvPr id="98" name="Rectangle 18"/>
            <p:cNvSpPr>
              <a:spLocks noChangeArrowheads="1"/>
            </p:cNvSpPr>
            <p:nvPr/>
          </p:nvSpPr>
          <p:spPr bwMode="auto">
            <a:xfrm>
              <a:off x="2131946" y="3734552"/>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检   验   和</a:t>
              </a:r>
              <a:endParaRPr kumimoji="1" lang="zh-CN" altLang="en-US" sz="2000" b="1">
                <a:solidFill>
                  <a:srgbClr val="000099"/>
                </a:solidFill>
                <a:latin typeface="+mn-lt"/>
                <a:ea typeface="黑体" panose="02010609060101010101" pitchFamily="2" charset="-122"/>
              </a:endParaRPr>
            </a:p>
          </p:txBody>
        </p:sp>
        <p:sp>
          <p:nvSpPr>
            <p:cNvPr id="99" name="Rectangle 19"/>
            <p:cNvSpPr>
              <a:spLocks noChangeArrowheads="1"/>
            </p:cNvSpPr>
            <p:nvPr/>
          </p:nvSpPr>
          <p:spPr bwMode="auto">
            <a:xfrm>
              <a:off x="2350359" y="4375902"/>
              <a:ext cx="34653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选    项    （长  度  可  变）</a:t>
              </a:r>
              <a:endParaRPr kumimoji="1" lang="zh-CN" altLang="en-US" sz="2000" b="1">
                <a:solidFill>
                  <a:srgbClr val="000099"/>
                </a:solidFill>
                <a:latin typeface="+mn-lt"/>
                <a:ea typeface="黑体" panose="02010609060101010101" pitchFamily="2" charset="-122"/>
              </a:endParaRPr>
            </a:p>
          </p:txBody>
        </p:sp>
        <p:sp>
          <p:nvSpPr>
            <p:cNvPr id="100" name="Rectangle 20"/>
            <p:cNvSpPr>
              <a:spLocks noChangeArrowheads="1"/>
            </p:cNvSpPr>
            <p:nvPr/>
          </p:nvSpPr>
          <p:spPr bwMode="auto">
            <a:xfrm>
              <a:off x="2255771" y="946902"/>
              <a:ext cx="1239123"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源  端  口</a:t>
              </a:r>
              <a:endParaRPr kumimoji="1" lang="zh-CN" altLang="en-US" sz="2000" b="1">
                <a:solidFill>
                  <a:srgbClr val="000099"/>
                </a:solidFill>
                <a:latin typeface="+mn-lt"/>
                <a:ea typeface="黑体" panose="02010609060101010101" pitchFamily="2" charset="-122"/>
              </a:endParaRPr>
            </a:p>
          </p:txBody>
        </p:sp>
        <p:sp>
          <p:nvSpPr>
            <p:cNvPr id="101" name="Rectangle 21"/>
            <p:cNvSpPr>
              <a:spLocks noChangeArrowheads="1"/>
            </p:cNvSpPr>
            <p:nvPr/>
          </p:nvSpPr>
          <p:spPr bwMode="auto">
            <a:xfrm>
              <a:off x="4479461" y="1634290"/>
              <a:ext cx="1496219"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序   号</a:t>
              </a:r>
              <a:endParaRPr kumimoji="1" lang="zh-CN" altLang="en-US" sz="2000" b="1">
                <a:solidFill>
                  <a:srgbClr val="000099"/>
                </a:solidFill>
                <a:latin typeface="+mn-lt"/>
                <a:ea typeface="黑体" panose="02010609060101010101" pitchFamily="2" charset="-122"/>
              </a:endParaRPr>
            </a:p>
          </p:txBody>
        </p:sp>
        <p:sp>
          <p:nvSpPr>
            <p:cNvPr id="102" name="Line 22"/>
            <p:cNvSpPr>
              <a:spLocks noChangeShapeType="1"/>
            </p:cNvSpPr>
            <p:nvPr/>
          </p:nvSpPr>
          <p:spPr bwMode="auto">
            <a:xfrm>
              <a:off x="4967882" y="2913815"/>
              <a:ext cx="0" cy="13700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3" name="Rectangle 23"/>
            <p:cNvSpPr>
              <a:spLocks noChangeArrowheads="1"/>
            </p:cNvSpPr>
            <p:nvPr/>
          </p:nvSpPr>
          <p:spPr bwMode="auto">
            <a:xfrm>
              <a:off x="6087467" y="3734552"/>
              <a:ext cx="1849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紧   急   指   针</a:t>
              </a:r>
              <a:endParaRPr kumimoji="1" lang="zh-CN" altLang="en-US" sz="2000" b="1">
                <a:solidFill>
                  <a:srgbClr val="000099"/>
                </a:solidFill>
                <a:latin typeface="+mn-lt"/>
                <a:ea typeface="黑体" panose="02010609060101010101" pitchFamily="2" charset="-122"/>
              </a:endParaRPr>
            </a:p>
          </p:txBody>
        </p:sp>
        <p:sp>
          <p:nvSpPr>
            <p:cNvPr id="104" name="Rectangle 24"/>
            <p:cNvSpPr>
              <a:spLocks noChangeArrowheads="1"/>
            </p:cNvSpPr>
            <p:nvPr/>
          </p:nvSpPr>
          <p:spPr bwMode="auto">
            <a:xfrm>
              <a:off x="6574168" y="3015415"/>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窗   口</a:t>
              </a:r>
              <a:endParaRPr kumimoji="1" lang="zh-CN" altLang="en-US" sz="2000" b="1">
                <a:solidFill>
                  <a:srgbClr val="000099"/>
                </a:solidFill>
                <a:latin typeface="+mn-lt"/>
                <a:ea typeface="黑体" panose="02010609060101010101" pitchFamily="2" charset="-122"/>
              </a:endParaRPr>
            </a:p>
          </p:txBody>
        </p:sp>
        <p:sp>
          <p:nvSpPr>
            <p:cNvPr id="105" name="Rectangle 25"/>
            <p:cNvSpPr>
              <a:spLocks noChangeArrowheads="1"/>
            </p:cNvSpPr>
            <p:nvPr/>
          </p:nvSpPr>
          <p:spPr bwMode="auto">
            <a:xfrm>
              <a:off x="4214613" y="2358190"/>
              <a:ext cx="199495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确    认    号</a:t>
              </a:r>
              <a:endParaRPr kumimoji="1" lang="zh-CN" altLang="en-US" sz="2000" b="1">
                <a:solidFill>
                  <a:srgbClr val="000099"/>
                </a:solidFill>
                <a:latin typeface="+mn-lt"/>
                <a:ea typeface="黑体" panose="02010609060101010101" pitchFamily="2" charset="-122"/>
              </a:endParaRPr>
            </a:p>
          </p:txBody>
        </p:sp>
        <p:sp>
          <p:nvSpPr>
            <p:cNvPr id="106" name="Line 26"/>
            <p:cNvSpPr>
              <a:spLocks noChangeShapeType="1"/>
            </p:cNvSpPr>
            <p:nvPr/>
          </p:nvSpPr>
          <p:spPr bwMode="auto">
            <a:xfrm>
              <a:off x="1832702" y="2913815"/>
              <a:ext cx="0" cy="6921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7" name="Line 27"/>
            <p:cNvSpPr>
              <a:spLocks noChangeShapeType="1"/>
            </p:cNvSpPr>
            <p:nvPr/>
          </p:nvSpPr>
          <p:spPr bwMode="auto">
            <a:xfrm>
              <a:off x="3920529" y="2905878"/>
              <a:ext cx="0" cy="68421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8" name="Line 28"/>
            <p:cNvSpPr>
              <a:spLocks noChangeShapeType="1"/>
            </p:cNvSpPr>
            <p:nvPr/>
          </p:nvSpPr>
          <p:spPr bwMode="auto">
            <a:xfrm>
              <a:off x="3385673" y="2913815"/>
              <a:ext cx="0" cy="6921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9" name="Line 29"/>
            <p:cNvSpPr>
              <a:spLocks noChangeShapeType="1"/>
            </p:cNvSpPr>
            <p:nvPr/>
          </p:nvSpPr>
          <p:spPr bwMode="auto">
            <a:xfrm>
              <a:off x="3650521" y="2913816"/>
              <a:ext cx="0" cy="6810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0" name="Line 30"/>
            <p:cNvSpPr>
              <a:spLocks noChangeShapeType="1"/>
            </p:cNvSpPr>
            <p:nvPr/>
          </p:nvSpPr>
          <p:spPr bwMode="auto">
            <a:xfrm>
              <a:off x="4441626" y="2913816"/>
              <a:ext cx="0" cy="6810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1" name="Line 31"/>
            <p:cNvSpPr>
              <a:spLocks noChangeShapeType="1"/>
            </p:cNvSpPr>
            <p:nvPr/>
          </p:nvSpPr>
          <p:spPr bwMode="auto">
            <a:xfrm>
              <a:off x="4180217" y="2913816"/>
              <a:ext cx="0" cy="6810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2" name="Line 32"/>
            <p:cNvSpPr>
              <a:spLocks noChangeShapeType="1"/>
            </p:cNvSpPr>
            <p:nvPr/>
          </p:nvSpPr>
          <p:spPr bwMode="auto">
            <a:xfrm>
              <a:off x="4706473" y="2913816"/>
              <a:ext cx="0" cy="6810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3" name="Rectangle 33"/>
            <p:cNvSpPr>
              <a:spLocks noChangeArrowheads="1"/>
            </p:cNvSpPr>
            <p:nvPr/>
          </p:nvSpPr>
          <p:spPr bwMode="auto">
            <a:xfrm>
              <a:off x="2157743" y="3029702"/>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保   留</a:t>
              </a:r>
              <a:endParaRPr kumimoji="1" lang="zh-CN" altLang="en-US" sz="2000" b="1">
                <a:solidFill>
                  <a:srgbClr val="000099"/>
                </a:solidFill>
                <a:latin typeface="+mn-lt"/>
                <a:ea typeface="黑体" panose="02010609060101010101" pitchFamily="2" charset="-122"/>
              </a:endParaRPr>
            </a:p>
          </p:txBody>
        </p:sp>
        <p:sp>
          <p:nvSpPr>
            <p:cNvPr id="114" name="Rectangle 34"/>
            <p:cNvSpPr>
              <a:spLocks noChangeArrowheads="1"/>
            </p:cNvSpPr>
            <p:nvPr/>
          </p:nvSpPr>
          <p:spPr bwMode="auto">
            <a:xfrm>
              <a:off x="4689265" y="2932865"/>
              <a:ext cx="330221"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600" b="1">
                  <a:solidFill>
                    <a:srgbClr val="000099"/>
                  </a:solidFill>
                  <a:latin typeface="+mn-lt"/>
                  <a:ea typeface="黑体" panose="02010609060101010101" pitchFamily="2" charset="-122"/>
                </a:rPr>
                <a:t>F</a:t>
              </a:r>
              <a:endParaRPr kumimoji="1" lang="en-US" altLang="zh-CN" sz="1600" b="1">
                <a:solidFill>
                  <a:srgbClr val="000099"/>
                </a:solidFill>
                <a:latin typeface="+mn-lt"/>
                <a:ea typeface="黑体" panose="02010609060101010101" pitchFamily="2" charset="-122"/>
              </a:endParaRPr>
            </a:p>
            <a:p>
              <a:pPr algn="ctr" defTabSz="762000" eaLnBrk="0" hangingPunct="0">
                <a:lnSpc>
                  <a:spcPct val="75000"/>
                </a:lnSpc>
              </a:pPr>
              <a:r>
                <a:rPr kumimoji="1" lang="en-US" altLang="zh-CN" sz="1600" b="1">
                  <a:solidFill>
                    <a:srgbClr val="000099"/>
                  </a:solidFill>
                  <a:latin typeface="+mn-lt"/>
                  <a:ea typeface="黑体" panose="02010609060101010101" pitchFamily="2" charset="-122"/>
                </a:rPr>
                <a:t>I</a:t>
              </a:r>
              <a:endParaRPr kumimoji="1" lang="en-US" altLang="zh-CN" sz="1600" b="1">
                <a:solidFill>
                  <a:srgbClr val="000099"/>
                </a:solidFill>
                <a:latin typeface="+mn-lt"/>
                <a:ea typeface="黑体" panose="02010609060101010101" pitchFamily="2" charset="-122"/>
              </a:endParaRPr>
            </a:p>
            <a:p>
              <a:pPr algn="ctr" defTabSz="762000" eaLnBrk="0" hangingPunct="0">
                <a:lnSpc>
                  <a:spcPct val="75000"/>
                </a:lnSpc>
              </a:pPr>
              <a:r>
                <a:rPr kumimoji="1" lang="en-US" altLang="zh-CN" sz="1600" b="1">
                  <a:solidFill>
                    <a:srgbClr val="000099"/>
                  </a:solidFill>
                  <a:latin typeface="+mn-lt"/>
                  <a:ea typeface="黑体" panose="02010609060101010101" pitchFamily="2" charset="-122"/>
                </a:rPr>
                <a:t>N</a:t>
              </a:r>
              <a:endParaRPr kumimoji="1" lang="en-US" altLang="zh-CN" sz="1600" b="1">
                <a:solidFill>
                  <a:srgbClr val="000099"/>
                </a:solidFill>
                <a:latin typeface="+mn-lt"/>
                <a:ea typeface="黑体" panose="02010609060101010101" pitchFamily="2" charset="-122"/>
              </a:endParaRPr>
            </a:p>
          </p:txBody>
        </p:sp>
        <p:sp>
          <p:nvSpPr>
            <p:cNvPr id="115" name="Line 37"/>
            <p:cNvSpPr>
              <a:spLocks noChangeShapeType="1"/>
            </p:cNvSpPr>
            <p:nvPr/>
          </p:nvSpPr>
          <p:spPr bwMode="auto">
            <a:xfrm>
              <a:off x="792228" y="654802"/>
              <a:ext cx="8315193"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6" name="Line 38"/>
            <p:cNvSpPr>
              <a:spLocks noChangeShapeType="1"/>
            </p:cNvSpPr>
            <p:nvPr/>
          </p:nvSpPr>
          <p:spPr bwMode="auto">
            <a:xfrm>
              <a:off x="792228" y="456365"/>
              <a:ext cx="0" cy="1984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7" name="Line 39"/>
            <p:cNvSpPr>
              <a:spLocks noChangeShapeType="1"/>
            </p:cNvSpPr>
            <p:nvPr/>
          </p:nvSpPr>
          <p:spPr bwMode="auto">
            <a:xfrm>
              <a:off x="1051917"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8" name="Line 40"/>
            <p:cNvSpPr>
              <a:spLocks noChangeShapeType="1"/>
            </p:cNvSpPr>
            <p:nvPr/>
          </p:nvSpPr>
          <p:spPr bwMode="auto">
            <a:xfrm>
              <a:off x="1311605"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9" name="Line 41"/>
            <p:cNvSpPr>
              <a:spLocks noChangeShapeType="1"/>
            </p:cNvSpPr>
            <p:nvPr/>
          </p:nvSpPr>
          <p:spPr bwMode="auto">
            <a:xfrm>
              <a:off x="1571294"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0" name="Line 42"/>
            <p:cNvSpPr>
              <a:spLocks noChangeShapeType="1"/>
            </p:cNvSpPr>
            <p:nvPr/>
          </p:nvSpPr>
          <p:spPr bwMode="auto">
            <a:xfrm>
              <a:off x="1832702"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1" name="Line 43"/>
            <p:cNvSpPr>
              <a:spLocks noChangeShapeType="1"/>
            </p:cNvSpPr>
            <p:nvPr/>
          </p:nvSpPr>
          <p:spPr bwMode="auto">
            <a:xfrm>
              <a:off x="2092390"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2" name="Line 44"/>
            <p:cNvSpPr>
              <a:spLocks noChangeShapeType="1"/>
            </p:cNvSpPr>
            <p:nvPr/>
          </p:nvSpPr>
          <p:spPr bwMode="auto">
            <a:xfrm>
              <a:off x="2350359"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3" name="Line 45"/>
            <p:cNvSpPr>
              <a:spLocks noChangeShapeType="1"/>
            </p:cNvSpPr>
            <p:nvPr/>
          </p:nvSpPr>
          <p:spPr bwMode="auto">
            <a:xfrm>
              <a:off x="2610048"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4" name="Line 46"/>
            <p:cNvSpPr>
              <a:spLocks noChangeShapeType="1"/>
            </p:cNvSpPr>
            <p:nvPr/>
          </p:nvSpPr>
          <p:spPr bwMode="auto">
            <a:xfrm>
              <a:off x="2871456" y="456365"/>
              <a:ext cx="0" cy="1984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5" name="Line 47"/>
            <p:cNvSpPr>
              <a:spLocks noChangeShapeType="1"/>
            </p:cNvSpPr>
            <p:nvPr/>
          </p:nvSpPr>
          <p:spPr bwMode="auto">
            <a:xfrm>
              <a:off x="3131144"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6" name="Line 48"/>
            <p:cNvSpPr>
              <a:spLocks noChangeShapeType="1"/>
            </p:cNvSpPr>
            <p:nvPr/>
          </p:nvSpPr>
          <p:spPr bwMode="auto">
            <a:xfrm>
              <a:off x="3390833"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7" name="Line 49"/>
            <p:cNvSpPr>
              <a:spLocks noChangeShapeType="1"/>
            </p:cNvSpPr>
            <p:nvPr/>
          </p:nvSpPr>
          <p:spPr bwMode="auto">
            <a:xfrm>
              <a:off x="3650521"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8" name="Line 50"/>
            <p:cNvSpPr>
              <a:spLocks noChangeShapeType="1"/>
            </p:cNvSpPr>
            <p:nvPr/>
          </p:nvSpPr>
          <p:spPr bwMode="auto">
            <a:xfrm>
              <a:off x="3911930"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9" name="Line 51"/>
            <p:cNvSpPr>
              <a:spLocks noChangeShapeType="1"/>
            </p:cNvSpPr>
            <p:nvPr/>
          </p:nvSpPr>
          <p:spPr bwMode="auto">
            <a:xfrm>
              <a:off x="4171619"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0" name="Line 52"/>
            <p:cNvSpPr>
              <a:spLocks noChangeShapeType="1"/>
            </p:cNvSpPr>
            <p:nvPr/>
          </p:nvSpPr>
          <p:spPr bwMode="auto">
            <a:xfrm>
              <a:off x="4429588"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1" name="Line 53"/>
            <p:cNvSpPr>
              <a:spLocks noChangeShapeType="1"/>
            </p:cNvSpPr>
            <p:nvPr/>
          </p:nvSpPr>
          <p:spPr bwMode="auto">
            <a:xfrm>
              <a:off x="4689276"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2" name="Line 54"/>
            <p:cNvSpPr>
              <a:spLocks noChangeShapeType="1"/>
            </p:cNvSpPr>
            <p:nvPr/>
          </p:nvSpPr>
          <p:spPr bwMode="auto">
            <a:xfrm>
              <a:off x="4948965" y="456365"/>
              <a:ext cx="0" cy="1984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3" name="Line 55"/>
            <p:cNvSpPr>
              <a:spLocks noChangeShapeType="1"/>
            </p:cNvSpPr>
            <p:nvPr/>
          </p:nvSpPr>
          <p:spPr bwMode="auto">
            <a:xfrm>
              <a:off x="5210373"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4" name="Line 56"/>
            <p:cNvSpPr>
              <a:spLocks noChangeShapeType="1"/>
            </p:cNvSpPr>
            <p:nvPr/>
          </p:nvSpPr>
          <p:spPr bwMode="auto">
            <a:xfrm>
              <a:off x="5470061"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5" name="Line 57"/>
            <p:cNvSpPr>
              <a:spLocks noChangeShapeType="1"/>
            </p:cNvSpPr>
            <p:nvPr/>
          </p:nvSpPr>
          <p:spPr bwMode="auto">
            <a:xfrm>
              <a:off x="5729750"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6" name="Line 58"/>
            <p:cNvSpPr>
              <a:spLocks noChangeShapeType="1"/>
            </p:cNvSpPr>
            <p:nvPr/>
          </p:nvSpPr>
          <p:spPr bwMode="auto">
            <a:xfrm>
              <a:off x="5989438"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7" name="Line 59"/>
            <p:cNvSpPr>
              <a:spLocks noChangeShapeType="1"/>
            </p:cNvSpPr>
            <p:nvPr/>
          </p:nvSpPr>
          <p:spPr bwMode="auto">
            <a:xfrm>
              <a:off x="6250846"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 name="Line 60"/>
            <p:cNvSpPr>
              <a:spLocks noChangeShapeType="1"/>
            </p:cNvSpPr>
            <p:nvPr/>
          </p:nvSpPr>
          <p:spPr bwMode="auto">
            <a:xfrm>
              <a:off x="6508815"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9" name="Line 61"/>
            <p:cNvSpPr>
              <a:spLocks noChangeShapeType="1"/>
            </p:cNvSpPr>
            <p:nvPr/>
          </p:nvSpPr>
          <p:spPr bwMode="auto">
            <a:xfrm>
              <a:off x="6768504"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0" name="Line 62"/>
            <p:cNvSpPr>
              <a:spLocks noChangeShapeType="1"/>
            </p:cNvSpPr>
            <p:nvPr/>
          </p:nvSpPr>
          <p:spPr bwMode="auto">
            <a:xfrm>
              <a:off x="7028192" y="456365"/>
              <a:ext cx="0" cy="1984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1" name="Line 63"/>
            <p:cNvSpPr>
              <a:spLocks noChangeShapeType="1"/>
            </p:cNvSpPr>
            <p:nvPr/>
          </p:nvSpPr>
          <p:spPr bwMode="auto">
            <a:xfrm>
              <a:off x="7287881"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2" name="Line 64"/>
            <p:cNvSpPr>
              <a:spLocks noChangeShapeType="1"/>
            </p:cNvSpPr>
            <p:nvPr/>
          </p:nvSpPr>
          <p:spPr bwMode="auto">
            <a:xfrm>
              <a:off x="7549290"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3" name="Line 65"/>
            <p:cNvSpPr>
              <a:spLocks noChangeShapeType="1"/>
            </p:cNvSpPr>
            <p:nvPr/>
          </p:nvSpPr>
          <p:spPr bwMode="auto">
            <a:xfrm>
              <a:off x="7808978"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4" name="Line 66"/>
            <p:cNvSpPr>
              <a:spLocks noChangeShapeType="1"/>
            </p:cNvSpPr>
            <p:nvPr/>
          </p:nvSpPr>
          <p:spPr bwMode="auto">
            <a:xfrm>
              <a:off x="8068667"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5" name="Line 67"/>
            <p:cNvSpPr>
              <a:spLocks noChangeShapeType="1"/>
            </p:cNvSpPr>
            <p:nvPr/>
          </p:nvSpPr>
          <p:spPr bwMode="auto">
            <a:xfrm>
              <a:off x="8328355"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6" name="Line 68"/>
            <p:cNvSpPr>
              <a:spLocks noChangeShapeType="1"/>
            </p:cNvSpPr>
            <p:nvPr/>
          </p:nvSpPr>
          <p:spPr bwMode="auto">
            <a:xfrm>
              <a:off x="8588044"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7" name="Line 69"/>
            <p:cNvSpPr>
              <a:spLocks noChangeShapeType="1"/>
            </p:cNvSpPr>
            <p:nvPr/>
          </p:nvSpPr>
          <p:spPr bwMode="auto">
            <a:xfrm>
              <a:off x="8847732" y="356352"/>
              <a:ext cx="0" cy="298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8" name="Line 70"/>
            <p:cNvSpPr>
              <a:spLocks noChangeShapeType="1"/>
            </p:cNvSpPr>
            <p:nvPr/>
          </p:nvSpPr>
          <p:spPr bwMode="auto">
            <a:xfrm>
              <a:off x="9107421" y="456365"/>
              <a:ext cx="0" cy="1984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9" name="Rectangle 71"/>
            <p:cNvSpPr>
              <a:spLocks noChangeArrowheads="1"/>
            </p:cNvSpPr>
            <p:nvPr/>
          </p:nvSpPr>
          <p:spPr bwMode="auto">
            <a:xfrm>
              <a:off x="964207"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0" name="Rectangle 72"/>
            <p:cNvSpPr>
              <a:spLocks noChangeArrowheads="1"/>
            </p:cNvSpPr>
            <p:nvPr/>
          </p:nvSpPr>
          <p:spPr bwMode="auto">
            <a:xfrm>
              <a:off x="3043435"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1" name="Rectangle 73"/>
            <p:cNvSpPr>
              <a:spLocks noChangeArrowheads="1"/>
            </p:cNvSpPr>
            <p:nvPr/>
          </p:nvSpPr>
          <p:spPr bwMode="auto">
            <a:xfrm>
              <a:off x="5122663"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2" name="Rectangle 74"/>
            <p:cNvSpPr>
              <a:spLocks noChangeArrowheads="1"/>
            </p:cNvSpPr>
            <p:nvPr/>
          </p:nvSpPr>
          <p:spPr bwMode="auto">
            <a:xfrm>
              <a:off x="7201892" y="256341"/>
              <a:ext cx="1733550" cy="300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3" name="Rectangle 75"/>
            <p:cNvSpPr>
              <a:spLocks noChangeArrowheads="1"/>
            </p:cNvSpPr>
            <p:nvPr/>
          </p:nvSpPr>
          <p:spPr bwMode="auto">
            <a:xfrm>
              <a:off x="4429588"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anose="02010609060101010101" pitchFamily="2" charset="-122"/>
                </a:rPr>
                <a:t>S</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Y</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N</a:t>
              </a:r>
              <a:endParaRPr kumimoji="1" lang="en-US" altLang="zh-CN" sz="1600" b="1">
                <a:solidFill>
                  <a:srgbClr val="000099"/>
                </a:solidFill>
                <a:latin typeface="+mn-lt"/>
                <a:ea typeface="黑体" panose="02010609060101010101" pitchFamily="2" charset="-122"/>
              </a:endParaRPr>
            </a:p>
          </p:txBody>
        </p:sp>
        <p:sp>
          <p:nvSpPr>
            <p:cNvPr id="154" name="Rectangle 76"/>
            <p:cNvSpPr>
              <a:spLocks noChangeArrowheads="1"/>
            </p:cNvSpPr>
            <p:nvPr/>
          </p:nvSpPr>
          <p:spPr bwMode="auto">
            <a:xfrm>
              <a:off x="4171619"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anose="02010609060101010101" pitchFamily="2" charset="-122"/>
                </a:rPr>
                <a:t>R</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S</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T</a:t>
              </a:r>
              <a:endParaRPr kumimoji="1" lang="en-US" altLang="zh-CN" sz="1600" b="1">
                <a:solidFill>
                  <a:srgbClr val="000099"/>
                </a:solidFill>
                <a:latin typeface="+mn-lt"/>
                <a:ea typeface="黑体" panose="02010609060101010101" pitchFamily="2" charset="-122"/>
              </a:endParaRPr>
            </a:p>
          </p:txBody>
        </p:sp>
        <p:sp>
          <p:nvSpPr>
            <p:cNvPr id="155" name="Rectangle 77"/>
            <p:cNvSpPr>
              <a:spLocks noChangeArrowheads="1"/>
            </p:cNvSpPr>
            <p:nvPr/>
          </p:nvSpPr>
          <p:spPr bwMode="auto">
            <a:xfrm>
              <a:off x="3893013"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anose="02010609060101010101" pitchFamily="2" charset="-122"/>
                </a:rPr>
                <a:t>P</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S</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H</a:t>
              </a:r>
              <a:endParaRPr kumimoji="1" lang="en-US" altLang="zh-CN" sz="1600" b="1">
                <a:solidFill>
                  <a:srgbClr val="000099"/>
                </a:solidFill>
                <a:latin typeface="+mn-lt"/>
                <a:ea typeface="黑体" panose="02010609060101010101" pitchFamily="2" charset="-122"/>
              </a:endParaRPr>
            </a:p>
          </p:txBody>
        </p:sp>
        <p:sp>
          <p:nvSpPr>
            <p:cNvPr id="156" name="Rectangle 78"/>
            <p:cNvSpPr>
              <a:spLocks noChangeArrowheads="1"/>
            </p:cNvSpPr>
            <p:nvPr/>
          </p:nvSpPr>
          <p:spPr bwMode="auto">
            <a:xfrm>
              <a:off x="3633324" y="2932865"/>
              <a:ext cx="33022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anose="02010609060101010101" pitchFamily="2" charset="-122"/>
                </a:rPr>
                <a:t>A</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C</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K</a:t>
              </a:r>
              <a:endParaRPr kumimoji="1" lang="en-US" altLang="zh-CN" sz="1600" b="1">
                <a:solidFill>
                  <a:srgbClr val="000099"/>
                </a:solidFill>
                <a:latin typeface="+mn-lt"/>
                <a:ea typeface="黑体" panose="02010609060101010101" pitchFamily="2" charset="-122"/>
              </a:endParaRPr>
            </a:p>
          </p:txBody>
        </p:sp>
        <p:sp>
          <p:nvSpPr>
            <p:cNvPr id="157" name="Rectangle 79"/>
            <p:cNvSpPr>
              <a:spLocks noChangeArrowheads="1"/>
            </p:cNvSpPr>
            <p:nvPr/>
          </p:nvSpPr>
          <p:spPr bwMode="auto">
            <a:xfrm>
              <a:off x="3349559" y="2932865"/>
              <a:ext cx="343044"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anose="02010609060101010101" pitchFamily="2" charset="-122"/>
                </a:rPr>
                <a:t>U</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R</a:t>
              </a:r>
              <a:endParaRPr kumimoji="1" lang="en-US" altLang="zh-CN" sz="1600" b="1">
                <a:solidFill>
                  <a:srgbClr val="000099"/>
                </a:solidFill>
                <a:latin typeface="+mn-lt"/>
                <a:ea typeface="黑体" panose="02010609060101010101" pitchFamily="2" charset="-122"/>
              </a:endParaRPr>
            </a:p>
            <a:p>
              <a:pPr defTabSz="762000" eaLnBrk="0" hangingPunct="0">
                <a:lnSpc>
                  <a:spcPct val="75000"/>
                </a:lnSpc>
              </a:pPr>
              <a:r>
                <a:rPr kumimoji="1" lang="en-US" altLang="zh-CN" sz="1600" b="1">
                  <a:solidFill>
                    <a:srgbClr val="000099"/>
                  </a:solidFill>
                  <a:latin typeface="+mn-lt"/>
                  <a:ea typeface="黑体" panose="02010609060101010101" pitchFamily="2" charset="-122"/>
                </a:rPr>
                <a:t>G</a:t>
              </a:r>
              <a:endParaRPr kumimoji="1" lang="en-US" altLang="zh-CN" sz="1600" b="1">
                <a:solidFill>
                  <a:srgbClr val="000099"/>
                </a:solidFill>
                <a:latin typeface="+mn-lt"/>
                <a:ea typeface="黑体" panose="02010609060101010101" pitchFamily="2" charset="-122"/>
              </a:endParaRPr>
            </a:p>
          </p:txBody>
        </p:sp>
        <p:sp>
          <p:nvSpPr>
            <p:cNvPr id="158" name="Rectangle 80"/>
            <p:cNvSpPr>
              <a:spLocks noChangeArrowheads="1"/>
            </p:cNvSpPr>
            <p:nvPr/>
          </p:nvSpPr>
          <p:spPr bwMode="auto">
            <a:xfrm>
              <a:off x="365720" y="78539"/>
              <a:ext cx="8917507"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anose="02010609060101010101" pitchFamily="2" charset="-122"/>
                </a:rPr>
                <a:t>位 </a:t>
              </a:r>
              <a:r>
                <a:rPr kumimoji="1" lang="en-US" altLang="zh-CN" sz="2000" b="1" dirty="0">
                  <a:solidFill>
                    <a:srgbClr val="000099"/>
                  </a:solidFill>
                  <a:latin typeface="+mn-lt"/>
                  <a:ea typeface="黑体" panose="02010609060101010101" pitchFamily="2" charset="-122"/>
                </a:rPr>
                <a:t>0                         8                       </a:t>
              </a:r>
              <a:r>
                <a:rPr kumimoji="1" lang="en-US" altLang="zh-CN" sz="2000" b="1" dirty="0" smtClean="0">
                  <a:solidFill>
                    <a:srgbClr val="000099"/>
                  </a:solidFill>
                  <a:latin typeface="+mn-lt"/>
                  <a:ea typeface="黑体" panose="02010609060101010101" pitchFamily="2" charset="-122"/>
                </a:rPr>
                <a:t>   </a:t>
              </a:r>
              <a:r>
                <a:rPr kumimoji="1" lang="en-US" altLang="zh-CN" sz="2000" b="1" dirty="0">
                  <a:solidFill>
                    <a:srgbClr val="000099"/>
                  </a:solidFill>
                  <a:latin typeface="+mn-lt"/>
                  <a:ea typeface="黑体" panose="02010609060101010101" pitchFamily="2" charset="-122"/>
                </a:rPr>
                <a:t>16                       </a:t>
              </a:r>
              <a:r>
                <a:rPr kumimoji="1" lang="en-US" altLang="zh-CN" sz="2000" b="1" dirty="0" smtClean="0">
                  <a:solidFill>
                    <a:srgbClr val="000099"/>
                  </a:solidFill>
                  <a:latin typeface="+mn-lt"/>
                  <a:ea typeface="黑体" panose="02010609060101010101" pitchFamily="2" charset="-122"/>
                </a:rPr>
                <a:t>   </a:t>
              </a:r>
              <a:r>
                <a:rPr kumimoji="1" lang="en-US" altLang="zh-CN" sz="2000" b="1" dirty="0">
                  <a:solidFill>
                    <a:srgbClr val="000099"/>
                  </a:solidFill>
                  <a:latin typeface="+mn-lt"/>
                  <a:ea typeface="黑体" panose="02010609060101010101" pitchFamily="2" charset="-122"/>
                </a:rPr>
                <a:t>24                  </a:t>
              </a:r>
              <a:r>
                <a:rPr kumimoji="1" lang="en-US" altLang="zh-CN" sz="2000" b="1" dirty="0" smtClean="0">
                  <a:solidFill>
                    <a:srgbClr val="000099"/>
                  </a:solidFill>
                  <a:latin typeface="+mn-lt"/>
                  <a:ea typeface="黑体" panose="02010609060101010101" pitchFamily="2" charset="-122"/>
                </a:rPr>
                <a:t>        </a:t>
              </a:r>
              <a:r>
                <a:rPr kumimoji="1" lang="en-US" altLang="zh-CN" sz="2000" b="1" dirty="0">
                  <a:solidFill>
                    <a:srgbClr val="000099"/>
                  </a:solidFill>
                  <a:latin typeface="+mn-lt"/>
                  <a:ea typeface="黑体" panose="02010609060101010101" pitchFamily="2" charset="-122"/>
                </a:rPr>
                <a:t>31</a:t>
              </a:r>
              <a:endParaRPr kumimoji="1" lang="en-US" altLang="zh-CN" sz="2000" b="1" dirty="0">
                <a:solidFill>
                  <a:srgbClr val="000099"/>
                </a:solidFill>
                <a:latin typeface="+mn-lt"/>
                <a:ea typeface="黑体" panose="02010609060101010101" pitchFamily="2" charset="-122"/>
              </a:endParaRPr>
            </a:p>
          </p:txBody>
        </p:sp>
        <p:sp>
          <p:nvSpPr>
            <p:cNvPr id="159" name="Line 81"/>
            <p:cNvSpPr>
              <a:spLocks noChangeShapeType="1"/>
            </p:cNvSpPr>
            <p:nvPr/>
          </p:nvSpPr>
          <p:spPr bwMode="auto">
            <a:xfrm flipH="1">
              <a:off x="7026473" y="4309227"/>
              <a:ext cx="3440" cy="6429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60" name="Rectangle 83"/>
            <p:cNvSpPr>
              <a:spLocks noChangeArrowheads="1"/>
            </p:cNvSpPr>
            <p:nvPr/>
          </p:nvSpPr>
          <p:spPr bwMode="auto">
            <a:xfrm>
              <a:off x="7581966" y="4375902"/>
              <a:ext cx="135863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填    充</a:t>
              </a:r>
              <a:endParaRPr kumimoji="1" lang="zh-CN" altLang="en-US" sz="2000" b="1">
                <a:solidFill>
                  <a:srgbClr val="000099"/>
                </a:solidFill>
                <a:latin typeface="+mn-lt"/>
                <a:ea typeface="黑体" panose="02010609060101010101" pitchFamily="2" charset="-122"/>
              </a:endParaRPr>
            </a:p>
          </p:txBody>
        </p:sp>
        <p:sp>
          <p:nvSpPr>
            <p:cNvPr id="161" name="Line 96"/>
            <p:cNvSpPr>
              <a:spLocks noChangeShapeType="1"/>
            </p:cNvSpPr>
            <p:nvPr/>
          </p:nvSpPr>
          <p:spPr bwMode="auto">
            <a:xfrm>
              <a:off x="9167753" y="788152"/>
              <a:ext cx="899451"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62" name="Line 97"/>
            <p:cNvSpPr>
              <a:spLocks noChangeShapeType="1"/>
            </p:cNvSpPr>
            <p:nvPr/>
          </p:nvSpPr>
          <p:spPr bwMode="auto">
            <a:xfrm>
              <a:off x="9167753" y="4283827"/>
              <a:ext cx="899451"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63" name="Line 98"/>
            <p:cNvSpPr>
              <a:spLocks noChangeShapeType="1"/>
            </p:cNvSpPr>
            <p:nvPr/>
          </p:nvSpPr>
          <p:spPr bwMode="auto">
            <a:xfrm>
              <a:off x="214869" y="826252"/>
              <a:ext cx="574410"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64" name="Line 99"/>
            <p:cNvSpPr>
              <a:spLocks noChangeShapeType="1"/>
            </p:cNvSpPr>
            <p:nvPr/>
          </p:nvSpPr>
          <p:spPr bwMode="auto">
            <a:xfrm>
              <a:off x="230346" y="4926765"/>
              <a:ext cx="574410"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520274" name="Rectangle 82"/>
          <p:cNvSpPr>
            <a:spLocks noChangeArrowheads="1"/>
          </p:cNvSpPr>
          <p:nvPr/>
        </p:nvSpPr>
        <p:spPr bwMode="auto">
          <a:xfrm>
            <a:off x="7043356" y="4295626"/>
            <a:ext cx="2086108" cy="656539"/>
          </a:xfrm>
          <a:prstGeom prst="rect">
            <a:avLst/>
          </a:prstGeom>
          <a:noFill/>
          <a:ln w="762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0274"/>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2027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0274" grpId="0" animBg="1"/>
      <p:bldP spid="520274" grpId="1"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5.4 </a:t>
            </a:r>
            <a:r>
              <a:rPr lang="zh-CN" altLang="zh-CN" dirty="0" smtClean="0"/>
              <a:t>可</a:t>
            </a:r>
            <a:r>
              <a:rPr lang="zh-CN" altLang="zh-CN" dirty="0"/>
              <a:t>靠传输</a:t>
            </a:r>
            <a:endParaRPr lang="zh-CN" altLang="en-US" dirty="0"/>
          </a:p>
        </p:txBody>
      </p:sp>
      <p:sp>
        <p:nvSpPr>
          <p:cNvPr id="3" name="内容占位符 2"/>
          <p:cNvSpPr>
            <a:spLocks noGrp="1"/>
          </p:cNvSpPr>
          <p:nvPr>
            <p:ph type="body" sz="quarter" idx="10"/>
          </p:nvPr>
        </p:nvSpPr>
        <p:spPr/>
        <p:txBody>
          <a:bodyPr/>
          <a:lstStyle/>
          <a:p>
            <a:pPr>
              <a:buNone/>
            </a:pPr>
            <a:r>
              <a:rPr lang="en-US" altLang="zh-CN" b="1" dirty="0" smtClean="0"/>
              <a:t>5.4.1 TCP</a:t>
            </a:r>
            <a:r>
              <a:rPr lang="zh-CN" altLang="zh-CN" b="1" dirty="0"/>
              <a:t>可靠传输的实现</a:t>
            </a:r>
            <a:r>
              <a:rPr lang="en-US" altLang="zh-CN" b="1" dirty="0"/>
              <a:t>-</a:t>
            </a:r>
            <a:r>
              <a:rPr lang="zh-CN" altLang="zh-CN" b="1" dirty="0"/>
              <a:t>停止等待协议</a:t>
            </a:r>
            <a:endParaRPr lang="zh-CN" altLang="zh-CN" b="1" dirty="0"/>
          </a:p>
          <a:p>
            <a:pPr>
              <a:buNone/>
            </a:pPr>
            <a:r>
              <a:rPr lang="en-US" altLang="zh-CN" b="1" dirty="0" smtClean="0"/>
              <a:t>5.4.2 </a:t>
            </a:r>
            <a:r>
              <a:rPr lang="zh-CN" altLang="zh-CN" b="1" dirty="0" smtClean="0"/>
              <a:t>连</a:t>
            </a:r>
            <a:r>
              <a:rPr lang="zh-CN" altLang="zh-CN" b="1" dirty="0"/>
              <a:t>续</a:t>
            </a:r>
            <a:r>
              <a:rPr lang="en-US" altLang="zh-CN" b="1" dirty="0"/>
              <a:t>ARQ</a:t>
            </a:r>
            <a:r>
              <a:rPr lang="zh-CN" altLang="zh-CN" b="1" dirty="0"/>
              <a:t>协议和滑动窗口协议</a:t>
            </a:r>
            <a:r>
              <a:rPr lang="en-US" altLang="zh-CN" b="1" dirty="0"/>
              <a:t>-</a:t>
            </a:r>
            <a:r>
              <a:rPr lang="zh-CN" altLang="zh-CN" b="1" dirty="0"/>
              <a:t>改进的停止等待协议</a:t>
            </a:r>
            <a:endParaRPr lang="zh-CN" altLang="zh-CN" b="1" dirty="0"/>
          </a:p>
          <a:p>
            <a:pPr>
              <a:buNone/>
            </a:pPr>
            <a:r>
              <a:rPr lang="en-US" altLang="zh-CN" b="1" dirty="0" smtClean="0"/>
              <a:t>5.4.3 </a:t>
            </a:r>
            <a:r>
              <a:rPr lang="zh-CN" altLang="zh-CN" b="1" dirty="0" smtClean="0"/>
              <a:t>以</a:t>
            </a:r>
            <a:r>
              <a:rPr lang="zh-CN" altLang="zh-CN" b="1" dirty="0"/>
              <a:t>字节为单位的滑动窗口技术详解</a:t>
            </a:r>
            <a:endParaRPr lang="zh-CN" altLang="zh-CN" b="1" dirty="0"/>
          </a:p>
          <a:p>
            <a:pPr>
              <a:buNone/>
            </a:pPr>
            <a:r>
              <a:rPr lang="en-US" altLang="zh-CN" b="1" dirty="0" smtClean="0"/>
              <a:t>5.4.4 </a:t>
            </a:r>
            <a:r>
              <a:rPr lang="zh-CN" altLang="zh-CN" b="1" dirty="0" smtClean="0"/>
              <a:t>改</a:t>
            </a:r>
            <a:r>
              <a:rPr lang="zh-CN" altLang="zh-CN" b="1" dirty="0"/>
              <a:t>进的确认</a:t>
            </a:r>
            <a:r>
              <a:rPr lang="en-US" altLang="zh-CN" b="1" dirty="0"/>
              <a:t>-</a:t>
            </a:r>
            <a:r>
              <a:rPr lang="zh-CN" altLang="zh-CN" b="1" dirty="0"/>
              <a:t>选择确认（</a:t>
            </a:r>
            <a:r>
              <a:rPr lang="en-US" altLang="zh-CN" b="1" dirty="0"/>
              <a:t>SACK</a:t>
            </a:r>
            <a:r>
              <a:rPr lang="zh-CN" altLang="zh-CN" b="1" dirty="0"/>
              <a:t>）</a:t>
            </a:r>
            <a:endParaRPr lang="zh-CN" altLang="zh-CN" b="1" dirty="0"/>
          </a:p>
          <a:p>
            <a:pPr>
              <a:buNone/>
            </a:pPr>
            <a:r>
              <a:rPr lang="en-US" altLang="zh-CN" b="1" dirty="0" smtClean="0"/>
              <a:t>5.4.5 </a:t>
            </a:r>
            <a:r>
              <a:rPr lang="zh-CN" altLang="zh-CN" b="1" dirty="0" smtClean="0"/>
              <a:t>超</a:t>
            </a:r>
            <a:r>
              <a:rPr lang="zh-CN" altLang="zh-CN" b="1" dirty="0"/>
              <a:t>时重传的时间调整</a:t>
            </a:r>
            <a:endParaRPr lang="zh-CN" altLang="zh-CN" b="1" dirty="0"/>
          </a:p>
          <a:p>
            <a:pPr>
              <a:buNone/>
            </a:pP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0576" y="134573"/>
            <a:ext cx="7278768" cy="711578"/>
          </a:xfrm>
        </p:spPr>
        <p:txBody>
          <a:bodyPr>
            <a:normAutofit fontScale="90000"/>
          </a:bodyPr>
          <a:lstStyle/>
          <a:p>
            <a:r>
              <a:rPr lang="zh-CN" altLang="zh-CN" dirty="0" smtClean="0"/>
              <a:t>传</a:t>
            </a:r>
            <a:r>
              <a:rPr lang="zh-CN" altLang="zh-CN" dirty="0"/>
              <a:t>输层协议和应用层协议之间的关系</a:t>
            </a:r>
            <a:r>
              <a:rPr lang="en-US" altLang="zh-CN" dirty="0"/>
              <a:t>1</a:t>
            </a:r>
            <a:endParaRPr lang="zh-CN" altLang="en-US" dirty="0"/>
          </a:p>
        </p:txBody>
      </p:sp>
      <p:sp>
        <p:nvSpPr>
          <p:cNvPr id="3" name="内容占位符 2"/>
          <p:cNvSpPr>
            <a:spLocks noGrp="1"/>
          </p:cNvSpPr>
          <p:nvPr>
            <p:ph type="body" sz="quarter" idx="10"/>
          </p:nvPr>
        </p:nvSpPr>
        <p:spPr/>
        <p:txBody>
          <a:bodyPr/>
          <a:lstStyle/>
          <a:p>
            <a:r>
              <a:rPr lang="zh-CN" altLang="zh-CN" dirty="0"/>
              <a:t>应用层协议很多，传输层就两个协议，如何使用传输层两个协议标识应用层协议呢？</a:t>
            </a:r>
            <a:endParaRPr lang="zh-CN" altLang="zh-CN" dirty="0"/>
          </a:p>
          <a:p>
            <a:r>
              <a:rPr lang="zh-CN" altLang="zh-CN" dirty="0"/>
              <a:t>传输层协议加一个端口号来标识一个应用层协议，展示了传输层协议和应用层协议之间的关系。</a:t>
            </a:r>
            <a:endParaRPr lang="zh-CN" altLang="zh-CN" dirty="0"/>
          </a:p>
          <a:p>
            <a:endParaRPr lang="zh-CN" altLang="en-US" dirty="0"/>
          </a:p>
        </p:txBody>
      </p:sp>
      <p:pic>
        <p:nvPicPr>
          <p:cNvPr id="4" name="图片 3"/>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501117" y="4149080"/>
            <a:ext cx="7767281" cy="1728738"/>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pPr algn="ctr"/>
            <a:r>
              <a:rPr lang="zh-CN" altLang="zh-CN" dirty="0"/>
              <a:t>理想的传输</a:t>
            </a:r>
            <a:r>
              <a:rPr lang="zh-CN" altLang="zh-CN" dirty="0" smtClean="0"/>
              <a:t>条件特点</a:t>
            </a:r>
            <a:endParaRPr lang="zh-CN" altLang="zh-CN" dirty="0"/>
          </a:p>
        </p:txBody>
      </p:sp>
      <p:sp>
        <p:nvSpPr>
          <p:cNvPr id="931843" name="Rectangle 3"/>
          <p:cNvSpPr>
            <a:spLocks noGrp="1" noChangeArrowheads="1"/>
          </p:cNvSpPr>
          <p:nvPr>
            <p:ph idx="1"/>
          </p:nvPr>
        </p:nvSpPr>
        <p:spPr/>
        <p:txBody>
          <a:bodyPr/>
          <a:lstStyle/>
          <a:p>
            <a:r>
              <a:rPr lang="zh-CN" altLang="zh-CN" dirty="0"/>
              <a:t>理想的传输条件有以下</a:t>
            </a:r>
            <a:r>
              <a:rPr lang="zh-CN" altLang="zh-CN" dirty="0">
                <a:solidFill>
                  <a:srgbClr val="FF0000"/>
                </a:solidFill>
              </a:rPr>
              <a:t>两个特点：</a:t>
            </a:r>
            <a:endParaRPr lang="zh-CN" altLang="zh-CN" dirty="0">
              <a:solidFill>
                <a:srgbClr val="FF0000"/>
              </a:solidFill>
            </a:endParaRPr>
          </a:p>
          <a:p>
            <a:pPr lvl="1"/>
            <a:r>
              <a:rPr lang="en-US" altLang="zh-CN" dirty="0"/>
              <a:t>(1) </a:t>
            </a:r>
            <a:r>
              <a:rPr lang="zh-CN" altLang="zh-CN" dirty="0"/>
              <a:t>传输信道不产生差错。</a:t>
            </a:r>
            <a:endParaRPr lang="zh-CN" altLang="zh-CN" dirty="0"/>
          </a:p>
          <a:p>
            <a:pPr lvl="1"/>
            <a:r>
              <a:rPr lang="en-US" altLang="zh-CN" dirty="0"/>
              <a:t>(2) </a:t>
            </a:r>
            <a:r>
              <a:rPr lang="zh-CN" altLang="zh-CN" dirty="0"/>
              <a:t>不管发送方以多快的速度发送数据，接收方总是来得及处理收到的数据。</a:t>
            </a:r>
            <a:endParaRPr lang="zh-CN" altLang="zh-CN" dirty="0"/>
          </a:p>
          <a:p>
            <a:r>
              <a:rPr lang="zh-CN" altLang="zh-CN" dirty="0"/>
              <a:t>在这样的理想传输条件下，不需要采取任何措施就能够实现可靠传输</a:t>
            </a:r>
            <a:r>
              <a:rPr lang="zh-CN" altLang="zh-CN" dirty="0" smtClean="0"/>
              <a:t>。</a:t>
            </a:r>
            <a:endParaRPr lang="en-US" altLang="zh-CN" dirty="0" smtClean="0"/>
          </a:p>
          <a:p>
            <a:r>
              <a:rPr lang="zh-CN" altLang="zh-CN" dirty="0">
                <a:solidFill>
                  <a:srgbClr val="FF0000"/>
                </a:solidFill>
              </a:rPr>
              <a:t>然而实际的网络都不具备以上两个理想条件</a:t>
            </a:r>
            <a:r>
              <a:rPr lang="zh-CN" altLang="zh-CN" dirty="0" smtClean="0">
                <a:solidFill>
                  <a:srgbClr val="FF0000"/>
                </a:solidFill>
              </a:rPr>
              <a:t>。</a:t>
            </a:r>
            <a:r>
              <a:rPr lang="zh-CN" altLang="en-US" dirty="0" smtClean="0"/>
              <a:t>必须</a:t>
            </a:r>
            <a:r>
              <a:rPr lang="zh-CN" altLang="zh-CN" dirty="0" smtClean="0"/>
              <a:t>使用一些可靠传输协议，</a:t>
            </a:r>
            <a:r>
              <a:rPr lang="zh-CN" altLang="en-US" dirty="0" smtClean="0"/>
              <a:t>在</a:t>
            </a:r>
            <a:r>
              <a:rPr lang="zh-CN" altLang="zh-CN" dirty="0" smtClean="0"/>
              <a:t>不可靠的传输信道实现可靠传输</a:t>
            </a:r>
            <a:r>
              <a:rPr lang="zh-CN" altLang="en-US" dirty="0" smtClean="0"/>
              <a:t>。</a:t>
            </a:r>
            <a:endParaRPr lang="zh-CN" altLang="zh-CN"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35589" y="7628"/>
            <a:ext cx="8570412" cy="6854700"/>
          </a:xfrm>
          <a:prstGeom prst="rect">
            <a:avLst/>
          </a:prstGeom>
          <a:noFill/>
          <a:ln>
            <a:noFill/>
          </a:ln>
        </p:spPr>
      </p:pic>
      <p:sp>
        <p:nvSpPr>
          <p:cNvPr id="2" name="标题 1"/>
          <p:cNvSpPr>
            <a:spLocks noGrp="1"/>
          </p:cNvSpPr>
          <p:nvPr>
            <p:ph type="title"/>
          </p:nvPr>
        </p:nvSpPr>
        <p:spPr>
          <a:xfrm>
            <a:off x="213974" y="980729"/>
            <a:ext cx="1208584" cy="5166635"/>
          </a:xfrm>
        </p:spPr>
        <p:txBody>
          <a:bodyPr>
            <a:normAutofit/>
          </a:bodyPr>
          <a:lstStyle/>
          <a:p>
            <a:r>
              <a:rPr lang="zh-CN" altLang="zh-CN" sz="2700" dirty="0">
                <a:solidFill>
                  <a:schemeClr val="tx2"/>
                </a:solidFill>
              </a:rPr>
              <a:t>连续</a:t>
            </a:r>
            <a:r>
              <a:rPr lang="en-US" altLang="zh-CN" sz="2700" dirty="0">
                <a:solidFill>
                  <a:schemeClr val="tx2"/>
                </a:solidFill>
              </a:rPr>
              <a:t>ARQ</a:t>
            </a:r>
            <a:r>
              <a:rPr lang="zh-CN" altLang="zh-CN" sz="2700" dirty="0">
                <a:solidFill>
                  <a:schemeClr val="tx2"/>
                </a:solidFill>
              </a:rPr>
              <a:t>协议和滑动窗口协议</a:t>
            </a:r>
            <a:r>
              <a:rPr lang="en-US" altLang="zh-CN" sz="2700" dirty="0">
                <a:solidFill>
                  <a:schemeClr val="tx2"/>
                </a:solidFill>
              </a:rPr>
              <a:t>-</a:t>
            </a:r>
            <a:r>
              <a:rPr lang="zh-CN" altLang="zh-CN" sz="2700" dirty="0">
                <a:solidFill>
                  <a:schemeClr val="tx2"/>
                </a:solidFill>
              </a:rPr>
              <a:t>改进的停止等待协议</a:t>
            </a:r>
            <a:endParaRPr lang="zh-CN" altLang="en-US" dirty="0">
              <a:solidFill>
                <a:schemeClr val="tx2"/>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r>
              <a:rPr lang="en-US" altLang="zh-CN" sz="3600" dirty="0"/>
              <a:t>5.4.1  </a:t>
            </a:r>
            <a:r>
              <a:rPr lang="zh-CN" altLang="zh-CN" sz="3600" dirty="0"/>
              <a:t>停止等待协</a:t>
            </a:r>
            <a:r>
              <a:rPr lang="zh-CN" altLang="zh-CN" sz="3600" dirty="0" smtClean="0"/>
              <a:t>议</a:t>
            </a:r>
            <a:r>
              <a:rPr lang="en-US" altLang="zh-CN" sz="3600" dirty="0" smtClean="0"/>
              <a:t>- TCP</a:t>
            </a:r>
            <a:r>
              <a:rPr lang="zh-CN" altLang="zh-CN" sz="3600" dirty="0" smtClean="0"/>
              <a:t>可靠传输的实现</a:t>
            </a:r>
            <a:endParaRPr lang="zh-CN" altLang="zh-CN" sz="3600" dirty="0"/>
          </a:p>
        </p:txBody>
      </p:sp>
      <p:sp>
        <p:nvSpPr>
          <p:cNvPr id="931843" name="Rectangle 3"/>
          <p:cNvSpPr>
            <a:spLocks noGrp="1" noChangeArrowheads="1"/>
          </p:cNvSpPr>
          <p:nvPr>
            <p:ph idx="1"/>
          </p:nvPr>
        </p:nvSpPr>
        <p:spPr/>
        <p:txBody>
          <a:bodyPr/>
          <a:lstStyle/>
          <a:p>
            <a:r>
              <a:rPr lang="zh-CN" altLang="zh-CN" dirty="0"/>
              <a:t>“停止等待”就是每发送完一个分组就停止发送，等待对方的确认。在收到确认后再发送下一个分组</a:t>
            </a:r>
            <a:r>
              <a:rPr lang="zh-CN" altLang="zh-CN" dirty="0" smtClean="0"/>
              <a:t>。</a:t>
            </a:r>
            <a:endParaRPr lang="en-US" altLang="zh-CN" dirty="0" smtClean="0"/>
          </a:p>
          <a:p>
            <a:r>
              <a:rPr lang="zh-CN" altLang="zh-CN" dirty="0">
                <a:solidFill>
                  <a:srgbClr val="FF0000"/>
                </a:solidFill>
              </a:rPr>
              <a:t>全双工通信的双方既是发送方也是接收方</a:t>
            </a:r>
            <a:r>
              <a:rPr lang="zh-CN" altLang="zh-CN" dirty="0" smtClean="0">
                <a:solidFill>
                  <a:srgbClr val="FF0000"/>
                </a:solidFill>
              </a:rPr>
              <a:t>。</a:t>
            </a:r>
            <a:endParaRPr lang="en-US" altLang="zh-CN" dirty="0" smtClean="0">
              <a:solidFill>
                <a:srgbClr val="FF0000"/>
              </a:solidFill>
            </a:endParaRPr>
          </a:p>
          <a:p>
            <a:r>
              <a:rPr lang="zh-CN" altLang="zh-CN" dirty="0" smtClean="0"/>
              <a:t>为了</a:t>
            </a:r>
            <a:r>
              <a:rPr lang="zh-CN" altLang="zh-CN" dirty="0"/>
              <a:t>讨论问题的方便，我们仅</a:t>
            </a:r>
            <a:r>
              <a:rPr lang="zh-CN" altLang="zh-CN" dirty="0" smtClean="0"/>
              <a:t>考虑</a:t>
            </a:r>
            <a:r>
              <a:rPr lang="en-US" altLang="zh-CN" dirty="0" smtClean="0"/>
              <a:t> A </a:t>
            </a:r>
            <a:r>
              <a:rPr lang="zh-CN" altLang="zh-CN" dirty="0" smtClean="0"/>
              <a:t>发送</a:t>
            </a:r>
            <a:r>
              <a:rPr lang="zh-CN" altLang="zh-CN" dirty="0"/>
              <a:t>数据</a:t>
            </a:r>
            <a:r>
              <a:rPr lang="zh-CN" altLang="zh-CN" dirty="0" smtClean="0"/>
              <a:t>而</a:t>
            </a:r>
            <a:r>
              <a:rPr lang="en-US" altLang="zh-CN" dirty="0" smtClean="0"/>
              <a:t> B </a:t>
            </a:r>
            <a:r>
              <a:rPr lang="zh-CN" altLang="zh-CN" dirty="0" smtClean="0"/>
              <a:t>接收</a:t>
            </a:r>
            <a:r>
              <a:rPr lang="zh-CN" altLang="zh-CN" dirty="0"/>
              <a:t>数据并发送确认。</a:t>
            </a:r>
            <a:r>
              <a:rPr lang="zh-CN" altLang="zh-CN" dirty="0" smtClean="0"/>
              <a:t>因此</a:t>
            </a:r>
            <a:r>
              <a:rPr lang="en-US" altLang="zh-CN" dirty="0" smtClean="0"/>
              <a:t> A </a:t>
            </a:r>
            <a:r>
              <a:rPr lang="zh-CN" altLang="zh-CN" dirty="0" smtClean="0"/>
              <a:t>叫做</a:t>
            </a:r>
            <a:r>
              <a:rPr lang="zh-CN" altLang="zh-CN" dirty="0">
                <a:solidFill>
                  <a:srgbClr val="FF0000"/>
                </a:solidFill>
              </a:rPr>
              <a:t>发送方，</a:t>
            </a:r>
            <a:r>
              <a:rPr lang="zh-CN" altLang="zh-CN" dirty="0" smtClean="0"/>
              <a:t>而</a:t>
            </a:r>
            <a:r>
              <a:rPr lang="en-US" altLang="zh-CN" dirty="0" smtClean="0"/>
              <a:t> B </a:t>
            </a:r>
            <a:r>
              <a:rPr lang="zh-CN" altLang="zh-CN" dirty="0" smtClean="0"/>
              <a:t>叫做</a:t>
            </a:r>
            <a:r>
              <a:rPr lang="zh-CN" altLang="zh-CN" dirty="0">
                <a:solidFill>
                  <a:srgbClr val="FF0000"/>
                </a:solidFill>
              </a:rPr>
              <a:t>接收方。</a:t>
            </a:r>
            <a:endParaRPr lang="zh-CN" altLang="zh-CN" dirty="0">
              <a:solidFill>
                <a:srgbClr val="FF0000"/>
              </a:solidFill>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zh-CN" dirty="0"/>
              <a:t>无差错情</a:t>
            </a:r>
            <a:r>
              <a:rPr lang="zh-CN" altLang="zh-CN" dirty="0" smtClean="0"/>
              <a:t>况</a:t>
            </a:r>
            <a:r>
              <a:rPr lang="en-US" altLang="zh-CN" dirty="0" smtClean="0"/>
              <a:t>-</a:t>
            </a:r>
            <a:r>
              <a:rPr lang="zh-CN" altLang="en-US" dirty="0" smtClean="0"/>
              <a:t>可靠传输</a:t>
            </a:r>
            <a:endParaRPr lang="zh-CN" altLang="en-US" dirty="0"/>
          </a:p>
        </p:txBody>
      </p:sp>
      <p:sp>
        <p:nvSpPr>
          <p:cNvPr id="4" name="矩形 3"/>
          <p:cNvSpPr/>
          <p:nvPr/>
        </p:nvSpPr>
        <p:spPr>
          <a:xfrm>
            <a:off x="560512" y="1124744"/>
            <a:ext cx="9057456" cy="1292662"/>
          </a:xfrm>
          <a:prstGeom prst="rect">
            <a:avLst/>
          </a:prstGeom>
          <a:solidFill>
            <a:srgbClr val="66FF66"/>
          </a:solidFill>
          <a:ln>
            <a:solidFill>
              <a:srgbClr val="000099"/>
            </a:solidFill>
          </a:ln>
        </p:spPr>
        <p:txBody>
          <a:bodyPr wrap="square">
            <a:spAutoFit/>
          </a:bodyPr>
          <a:lstStyle/>
          <a:p>
            <a:r>
              <a:rPr lang="en-US" altLang="zh-CN" sz="2600" b="1" dirty="0" smtClean="0">
                <a:solidFill>
                  <a:srgbClr val="000099"/>
                </a:solidFill>
                <a:latin typeface="+mn-lt"/>
                <a:ea typeface="黑体" panose="02010609060101010101" pitchFamily="2" charset="-122"/>
              </a:rPr>
              <a:t>A </a:t>
            </a:r>
            <a:r>
              <a:rPr lang="zh-CN" altLang="zh-CN" sz="2600" b="1" dirty="0" smtClean="0">
                <a:solidFill>
                  <a:srgbClr val="000099"/>
                </a:solidFill>
                <a:latin typeface="+mn-lt"/>
                <a:ea typeface="黑体" panose="02010609060101010101" pitchFamily="2" charset="-122"/>
              </a:rPr>
              <a:t>发送分组</a:t>
            </a:r>
            <a:r>
              <a:rPr lang="en-US" altLang="zh-CN" sz="2600" b="1" dirty="0" smtClean="0">
                <a:solidFill>
                  <a:srgbClr val="000099"/>
                </a:solidFill>
                <a:latin typeface="+mn-lt"/>
                <a:ea typeface="黑体" panose="02010609060101010101" pitchFamily="2" charset="-122"/>
              </a:rPr>
              <a:t> M1</a:t>
            </a:r>
            <a:r>
              <a:rPr lang="zh-CN" altLang="zh-CN" sz="2600" b="1" dirty="0" smtClean="0">
                <a:solidFill>
                  <a:srgbClr val="000099"/>
                </a:solidFill>
                <a:latin typeface="+mn-lt"/>
                <a:ea typeface="黑体" panose="02010609060101010101" pitchFamily="2" charset="-122"/>
              </a:rPr>
              <a:t>，</a:t>
            </a:r>
            <a:r>
              <a:rPr lang="zh-CN" altLang="zh-CN" sz="2600" b="1" dirty="0">
                <a:solidFill>
                  <a:srgbClr val="000099"/>
                </a:solidFill>
                <a:latin typeface="+mn-lt"/>
                <a:ea typeface="黑体" panose="02010609060101010101" pitchFamily="2" charset="-122"/>
              </a:rPr>
              <a:t>发完就暂停发送，</a:t>
            </a:r>
            <a:r>
              <a:rPr lang="zh-CN" altLang="zh-CN" sz="2600" b="1" dirty="0" smtClean="0">
                <a:solidFill>
                  <a:srgbClr val="000099"/>
                </a:solidFill>
                <a:latin typeface="+mn-lt"/>
                <a:ea typeface="黑体" panose="02010609060101010101" pitchFamily="2" charset="-122"/>
              </a:rPr>
              <a:t>等待</a:t>
            </a:r>
            <a:r>
              <a:rPr lang="en-US" altLang="zh-CN" sz="2600" b="1" dirty="0" smtClean="0">
                <a:solidFill>
                  <a:srgbClr val="000099"/>
                </a:solidFill>
                <a:latin typeface="+mn-lt"/>
                <a:ea typeface="黑体" panose="02010609060101010101" pitchFamily="2" charset="-122"/>
              </a:rPr>
              <a:t> B </a:t>
            </a:r>
            <a:r>
              <a:rPr lang="zh-CN" altLang="zh-CN" sz="2600" b="1" dirty="0" smtClean="0">
                <a:solidFill>
                  <a:srgbClr val="000099"/>
                </a:solidFill>
                <a:latin typeface="+mn-lt"/>
                <a:ea typeface="黑体" panose="02010609060101010101" pitchFamily="2" charset="-122"/>
              </a:rPr>
              <a:t>的确认</a:t>
            </a:r>
            <a:r>
              <a:rPr lang="en-US" altLang="zh-CN" sz="2600" b="1" dirty="0" smtClean="0">
                <a:solidFill>
                  <a:srgbClr val="000099"/>
                </a:solidFill>
                <a:latin typeface="+mn-lt"/>
                <a:ea typeface="黑体" panose="02010609060101010101" pitchFamily="2" charset="-122"/>
              </a:rPr>
              <a:t> (ACK)</a:t>
            </a:r>
            <a:r>
              <a:rPr lang="zh-CN" altLang="zh-CN" sz="2600" b="1" dirty="0" smtClean="0">
                <a:solidFill>
                  <a:srgbClr val="000099"/>
                </a:solidFill>
                <a:latin typeface="+mn-lt"/>
                <a:ea typeface="黑体" panose="02010609060101010101" pitchFamily="2" charset="-122"/>
              </a:rPr>
              <a:t>。</a:t>
            </a:r>
            <a:r>
              <a:rPr lang="en-US" altLang="zh-CN" sz="2600" b="1" dirty="0" smtClean="0">
                <a:solidFill>
                  <a:srgbClr val="000099"/>
                </a:solidFill>
                <a:latin typeface="+mn-lt"/>
                <a:ea typeface="黑体" panose="02010609060101010101" pitchFamily="2" charset="-122"/>
              </a:rPr>
              <a:t>B </a:t>
            </a:r>
            <a:r>
              <a:rPr lang="zh-CN" altLang="zh-CN" sz="2600" b="1" dirty="0" smtClean="0">
                <a:solidFill>
                  <a:srgbClr val="000099"/>
                </a:solidFill>
                <a:latin typeface="+mn-lt"/>
                <a:ea typeface="黑体" panose="02010609060101010101" pitchFamily="2" charset="-122"/>
              </a:rPr>
              <a:t>收到了</a:t>
            </a:r>
            <a:r>
              <a:rPr lang="en-US" altLang="zh-CN" sz="2600" b="1" dirty="0" smtClean="0">
                <a:solidFill>
                  <a:srgbClr val="000099"/>
                </a:solidFill>
                <a:latin typeface="+mn-lt"/>
                <a:ea typeface="黑体" panose="02010609060101010101" pitchFamily="2" charset="-122"/>
              </a:rPr>
              <a:t> M1 </a:t>
            </a:r>
            <a:r>
              <a:rPr lang="zh-CN" altLang="zh-CN" sz="2600" b="1" dirty="0" smtClean="0">
                <a:solidFill>
                  <a:srgbClr val="000099"/>
                </a:solidFill>
                <a:latin typeface="+mn-lt"/>
                <a:ea typeface="黑体" panose="02010609060101010101" pitchFamily="2" charset="-122"/>
              </a:rPr>
              <a:t>向</a:t>
            </a:r>
            <a:r>
              <a:rPr lang="en-US" altLang="zh-CN" sz="2600" b="1" dirty="0" smtClean="0">
                <a:solidFill>
                  <a:srgbClr val="000099"/>
                </a:solidFill>
                <a:latin typeface="+mn-lt"/>
                <a:ea typeface="黑体" panose="02010609060101010101" pitchFamily="2" charset="-122"/>
              </a:rPr>
              <a:t> A </a:t>
            </a:r>
            <a:r>
              <a:rPr lang="zh-CN" altLang="zh-CN" sz="2600" b="1" dirty="0" smtClean="0">
                <a:solidFill>
                  <a:srgbClr val="000099"/>
                </a:solidFill>
                <a:latin typeface="+mn-lt"/>
                <a:ea typeface="黑体" panose="02010609060101010101" pitchFamily="2" charset="-122"/>
              </a:rPr>
              <a:t>发送</a:t>
            </a:r>
            <a:r>
              <a:rPr lang="en-US" altLang="zh-CN" sz="2600" b="1" dirty="0" smtClean="0">
                <a:solidFill>
                  <a:srgbClr val="000099"/>
                </a:solidFill>
                <a:latin typeface="+mn-lt"/>
                <a:ea typeface="黑体" panose="02010609060101010101" pitchFamily="2" charset="-122"/>
              </a:rPr>
              <a:t>  ACK</a:t>
            </a:r>
            <a:r>
              <a:rPr lang="zh-CN" altLang="zh-CN" sz="2600" b="1" dirty="0" smtClean="0">
                <a:solidFill>
                  <a:srgbClr val="000099"/>
                </a:solidFill>
                <a:latin typeface="+mn-lt"/>
                <a:ea typeface="黑体" panose="02010609060101010101" pitchFamily="2" charset="-122"/>
              </a:rPr>
              <a:t>。</a:t>
            </a:r>
            <a:r>
              <a:rPr lang="en-US" altLang="zh-CN" sz="2600" b="1" dirty="0" smtClean="0">
                <a:solidFill>
                  <a:srgbClr val="000099"/>
                </a:solidFill>
                <a:latin typeface="+mn-lt"/>
                <a:ea typeface="黑体" panose="02010609060101010101" pitchFamily="2" charset="-122"/>
              </a:rPr>
              <a:t>A </a:t>
            </a:r>
            <a:r>
              <a:rPr lang="zh-CN" altLang="zh-CN" sz="2600" b="1" dirty="0" smtClean="0">
                <a:solidFill>
                  <a:srgbClr val="000099"/>
                </a:solidFill>
                <a:latin typeface="+mn-lt"/>
                <a:ea typeface="黑体" panose="02010609060101010101" pitchFamily="2" charset="-122"/>
              </a:rPr>
              <a:t>在</a:t>
            </a:r>
            <a:r>
              <a:rPr lang="zh-CN" altLang="zh-CN" sz="2600" b="1" dirty="0">
                <a:solidFill>
                  <a:srgbClr val="000099"/>
                </a:solidFill>
                <a:latin typeface="+mn-lt"/>
                <a:ea typeface="黑体" panose="02010609060101010101" pitchFamily="2" charset="-122"/>
              </a:rPr>
              <a:t>收到了</a:t>
            </a:r>
            <a:r>
              <a:rPr lang="zh-CN" altLang="zh-CN" sz="2600" b="1" dirty="0" smtClean="0">
                <a:solidFill>
                  <a:srgbClr val="000099"/>
                </a:solidFill>
                <a:latin typeface="+mn-lt"/>
                <a:ea typeface="黑体" panose="02010609060101010101" pitchFamily="2" charset="-122"/>
              </a:rPr>
              <a:t>对</a:t>
            </a:r>
            <a:r>
              <a:rPr lang="en-US" altLang="zh-CN" sz="2600" b="1" dirty="0" smtClean="0">
                <a:solidFill>
                  <a:srgbClr val="000099"/>
                </a:solidFill>
                <a:latin typeface="+mn-lt"/>
                <a:ea typeface="黑体" panose="02010609060101010101" pitchFamily="2" charset="-122"/>
              </a:rPr>
              <a:t> M1 </a:t>
            </a:r>
            <a:r>
              <a:rPr lang="zh-CN" altLang="zh-CN" sz="2600" b="1" dirty="0" smtClean="0">
                <a:solidFill>
                  <a:srgbClr val="000099"/>
                </a:solidFill>
                <a:latin typeface="+mn-lt"/>
                <a:ea typeface="黑体" panose="02010609060101010101" pitchFamily="2" charset="-122"/>
              </a:rPr>
              <a:t>的</a:t>
            </a:r>
            <a:r>
              <a:rPr lang="zh-CN" altLang="zh-CN" sz="2600" b="1" dirty="0">
                <a:solidFill>
                  <a:srgbClr val="000099"/>
                </a:solidFill>
                <a:latin typeface="+mn-lt"/>
                <a:ea typeface="黑体" panose="02010609060101010101" pitchFamily="2" charset="-122"/>
              </a:rPr>
              <a:t>确认后，就再发送下一个</a:t>
            </a:r>
            <a:r>
              <a:rPr lang="zh-CN" altLang="zh-CN" sz="2600" b="1" dirty="0" smtClean="0">
                <a:solidFill>
                  <a:srgbClr val="000099"/>
                </a:solidFill>
                <a:latin typeface="+mn-lt"/>
                <a:ea typeface="黑体" panose="02010609060101010101" pitchFamily="2" charset="-122"/>
              </a:rPr>
              <a:t>分组</a:t>
            </a:r>
            <a:r>
              <a:rPr lang="en-US" altLang="zh-CN" sz="2600" b="1" dirty="0" smtClean="0">
                <a:solidFill>
                  <a:srgbClr val="000099"/>
                </a:solidFill>
                <a:latin typeface="+mn-lt"/>
                <a:ea typeface="黑体" panose="02010609060101010101" pitchFamily="2" charset="-122"/>
              </a:rPr>
              <a:t>  M2</a:t>
            </a:r>
            <a:r>
              <a:rPr lang="zh-CN" altLang="zh-CN" sz="2600" b="1" dirty="0" smtClean="0">
                <a:solidFill>
                  <a:srgbClr val="000099"/>
                </a:solidFill>
                <a:latin typeface="+mn-lt"/>
                <a:ea typeface="黑体" panose="02010609060101010101" pitchFamily="2" charset="-122"/>
              </a:rPr>
              <a:t>。</a:t>
            </a:r>
            <a:endParaRPr lang="zh-CN" altLang="en-US" sz="2600" b="1" dirty="0">
              <a:solidFill>
                <a:srgbClr val="000099"/>
              </a:solidFill>
              <a:latin typeface="+mn-lt"/>
              <a:ea typeface="黑体" panose="02010609060101010101" pitchFamily="2" charset="-122"/>
            </a:endParaRPr>
          </a:p>
        </p:txBody>
      </p:sp>
      <p:sp>
        <p:nvSpPr>
          <p:cNvPr id="7" name="Rectangle 6"/>
          <p:cNvSpPr>
            <a:spLocks noChangeArrowheads="1"/>
          </p:cNvSpPr>
          <p:nvPr/>
        </p:nvSpPr>
        <p:spPr bwMode="auto">
          <a:xfrm>
            <a:off x="3856534" y="2461666"/>
            <a:ext cx="405561"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dirty="0">
                <a:latin typeface="Arial" panose="020B0604020202020204" pitchFamily="34" charset="0"/>
                <a:ea typeface="黑体" panose="02010609060101010101" pitchFamily="2" charset="-122"/>
              </a:rPr>
              <a:t>A</a:t>
            </a:r>
            <a:endParaRPr lang="en-US" altLang="zh-CN" sz="2400" b="1" dirty="0">
              <a:latin typeface="Arial" panose="020B0604020202020204" pitchFamily="34" charset="0"/>
              <a:ea typeface="黑体" panose="02010609060101010101" pitchFamily="2" charset="-122"/>
            </a:endParaRPr>
          </a:p>
        </p:txBody>
      </p:sp>
      <p:sp>
        <p:nvSpPr>
          <p:cNvPr id="8" name="Rectangle 7"/>
          <p:cNvSpPr>
            <a:spLocks noChangeArrowheads="1"/>
          </p:cNvSpPr>
          <p:nvPr/>
        </p:nvSpPr>
        <p:spPr bwMode="auto">
          <a:xfrm>
            <a:off x="5721847" y="2461666"/>
            <a:ext cx="405561"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a:latin typeface="Arial" panose="020B0604020202020204" pitchFamily="34" charset="0"/>
                <a:ea typeface="黑体" panose="02010609060101010101" pitchFamily="2" charset="-122"/>
              </a:rPr>
              <a:t>B</a:t>
            </a:r>
            <a:endParaRPr lang="en-US" altLang="zh-CN" sz="2400" b="1">
              <a:latin typeface="Arial" panose="020B0604020202020204" pitchFamily="34" charset="0"/>
              <a:ea typeface="黑体" panose="02010609060101010101" pitchFamily="2" charset="-122"/>
            </a:endParaRPr>
          </a:p>
        </p:txBody>
      </p:sp>
      <p:grpSp>
        <p:nvGrpSpPr>
          <p:cNvPr id="17" name="Group 16"/>
          <p:cNvGrpSpPr/>
          <p:nvPr/>
        </p:nvGrpSpPr>
        <p:grpSpPr bwMode="auto">
          <a:xfrm>
            <a:off x="4053384" y="3045866"/>
            <a:ext cx="1835150" cy="777875"/>
            <a:chOff x="3439" y="3564"/>
            <a:chExt cx="1156" cy="490"/>
          </a:xfrm>
        </p:grpSpPr>
        <p:sp>
          <p:nvSpPr>
            <p:cNvPr id="18" name="Freeform 17"/>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FFFF66"/>
            </a:solidFill>
            <a:ln w="285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FF"/>
                </a:solidFill>
              </a:endParaRPr>
            </a:p>
          </p:txBody>
        </p:sp>
        <p:sp>
          <p:nvSpPr>
            <p:cNvPr id="19" name="AutoShape 18"/>
            <p:cNvSpPr>
              <a:spLocks noChangeArrowheads="1"/>
            </p:cNvSpPr>
            <p:nvPr/>
          </p:nvSpPr>
          <p:spPr bwMode="auto">
            <a:xfrm rot="480000">
              <a:off x="4164" y="3802"/>
              <a:ext cx="313" cy="100"/>
            </a:xfrm>
            <a:prstGeom prst="rightArrow">
              <a:avLst>
                <a:gd name="adj1" fmla="val 50000"/>
                <a:gd name="adj2" fmla="val 156514"/>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FF"/>
                </a:solidFill>
              </a:endParaRPr>
            </a:p>
          </p:txBody>
        </p:sp>
        <p:sp>
          <p:nvSpPr>
            <p:cNvPr id="20" name="Rectangle 19"/>
            <p:cNvSpPr>
              <a:spLocks noChangeArrowheads="1"/>
            </p:cNvSpPr>
            <p:nvPr/>
          </p:nvSpPr>
          <p:spPr bwMode="auto">
            <a:xfrm rot="540000">
              <a:off x="3616" y="3633"/>
              <a:ext cx="385" cy="289"/>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dirty="0" smtClean="0">
                  <a:solidFill>
                    <a:srgbClr val="0000FF"/>
                  </a:solidFill>
                  <a:latin typeface="Arial" panose="020B0604020202020204" pitchFamily="34" charset="0"/>
                  <a:ea typeface="黑体" panose="02010609060101010101" pitchFamily="2" charset="-122"/>
                </a:rPr>
                <a:t>M1</a:t>
              </a:r>
              <a:endParaRPr lang="en-US" altLang="zh-CN" sz="2400" b="1" dirty="0">
                <a:solidFill>
                  <a:srgbClr val="0000FF"/>
                </a:solidFill>
                <a:latin typeface="Arial" panose="020B0604020202020204" pitchFamily="34" charset="0"/>
                <a:ea typeface="黑体" panose="02010609060101010101" pitchFamily="2" charset="-122"/>
              </a:endParaRPr>
            </a:p>
          </p:txBody>
        </p:sp>
      </p:grpSp>
      <p:grpSp>
        <p:nvGrpSpPr>
          <p:cNvPr id="21" name="Group 20"/>
          <p:cNvGrpSpPr/>
          <p:nvPr/>
        </p:nvGrpSpPr>
        <p:grpSpPr bwMode="auto">
          <a:xfrm>
            <a:off x="4051797" y="4369841"/>
            <a:ext cx="1835150" cy="777875"/>
            <a:chOff x="3439" y="3564"/>
            <a:chExt cx="1156" cy="490"/>
          </a:xfrm>
        </p:grpSpPr>
        <p:sp>
          <p:nvSpPr>
            <p:cNvPr id="22" name="Freeform 21"/>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FFFF66"/>
            </a:solidFill>
            <a:ln w="285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00FF"/>
                </a:solidFill>
              </a:endParaRPr>
            </a:p>
          </p:txBody>
        </p:sp>
        <p:sp>
          <p:nvSpPr>
            <p:cNvPr id="23" name="AutoShape 22"/>
            <p:cNvSpPr>
              <a:spLocks noChangeArrowheads="1"/>
            </p:cNvSpPr>
            <p:nvPr/>
          </p:nvSpPr>
          <p:spPr bwMode="auto">
            <a:xfrm rot="480000">
              <a:off x="4164" y="3802"/>
              <a:ext cx="313" cy="100"/>
            </a:xfrm>
            <a:prstGeom prst="rightArrow">
              <a:avLst>
                <a:gd name="adj1" fmla="val 50000"/>
                <a:gd name="adj2" fmla="val 156514"/>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00FF"/>
                </a:solidFill>
              </a:endParaRPr>
            </a:p>
          </p:txBody>
        </p:sp>
        <p:sp>
          <p:nvSpPr>
            <p:cNvPr id="24" name="Rectangle 23"/>
            <p:cNvSpPr>
              <a:spLocks noChangeArrowheads="1"/>
            </p:cNvSpPr>
            <p:nvPr/>
          </p:nvSpPr>
          <p:spPr bwMode="auto">
            <a:xfrm rot="540000">
              <a:off x="3616" y="3633"/>
              <a:ext cx="385" cy="289"/>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dirty="0" smtClean="0">
                  <a:solidFill>
                    <a:srgbClr val="0000FF"/>
                  </a:solidFill>
                  <a:latin typeface="Arial" panose="020B0604020202020204" pitchFamily="34" charset="0"/>
                  <a:ea typeface="黑体" panose="02010609060101010101" pitchFamily="2" charset="-122"/>
                </a:rPr>
                <a:t>M2</a:t>
              </a:r>
              <a:endParaRPr lang="en-US" altLang="zh-CN" sz="2400" b="1" dirty="0">
                <a:solidFill>
                  <a:srgbClr val="0000FF"/>
                </a:solidFill>
                <a:latin typeface="Arial" panose="020B0604020202020204" pitchFamily="34" charset="0"/>
                <a:ea typeface="黑体" panose="02010609060101010101" pitchFamily="2" charset="-122"/>
              </a:endParaRPr>
            </a:p>
          </p:txBody>
        </p:sp>
      </p:grpSp>
      <p:grpSp>
        <p:nvGrpSpPr>
          <p:cNvPr id="25" name="Group 25"/>
          <p:cNvGrpSpPr/>
          <p:nvPr/>
        </p:nvGrpSpPr>
        <p:grpSpPr bwMode="auto">
          <a:xfrm>
            <a:off x="4037509" y="3749136"/>
            <a:ext cx="1868488" cy="517526"/>
            <a:chOff x="2012" y="2290"/>
            <a:chExt cx="1177" cy="326"/>
          </a:xfrm>
        </p:grpSpPr>
        <p:sp>
          <p:nvSpPr>
            <p:cNvPr id="26" name="Line 26"/>
            <p:cNvSpPr>
              <a:spLocks noChangeShapeType="1"/>
            </p:cNvSpPr>
            <p:nvPr/>
          </p:nvSpPr>
          <p:spPr bwMode="auto">
            <a:xfrm flipH="1">
              <a:off x="2012" y="2415"/>
              <a:ext cx="1177" cy="201"/>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Text Box 27"/>
            <p:cNvSpPr txBox="1">
              <a:spLocks noChangeArrowheads="1"/>
            </p:cNvSpPr>
            <p:nvPr/>
          </p:nvSpPr>
          <p:spPr bwMode="auto">
            <a:xfrm rot="21169770">
              <a:off x="2101" y="2290"/>
              <a:ext cx="69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b="1" dirty="0" smtClean="0">
                  <a:latin typeface="Arial" panose="020B0604020202020204" pitchFamily="34" charset="0"/>
                </a:rPr>
                <a:t>ACK 1</a:t>
              </a:r>
              <a:endParaRPr kumimoji="0" lang="en-US" altLang="zh-CN" b="1" dirty="0">
                <a:latin typeface="Arial" panose="020B0604020202020204" pitchFamily="34" charset="0"/>
              </a:endParaRPr>
            </a:p>
          </p:txBody>
        </p:sp>
      </p:grpSp>
      <p:grpSp>
        <p:nvGrpSpPr>
          <p:cNvPr id="28" name="Group 28"/>
          <p:cNvGrpSpPr/>
          <p:nvPr/>
        </p:nvGrpSpPr>
        <p:grpSpPr bwMode="auto">
          <a:xfrm>
            <a:off x="4024809" y="5131844"/>
            <a:ext cx="1868488" cy="525463"/>
            <a:chOff x="2012" y="2285"/>
            <a:chExt cx="1177" cy="331"/>
          </a:xfrm>
        </p:grpSpPr>
        <p:sp>
          <p:nvSpPr>
            <p:cNvPr id="29" name="Line 29"/>
            <p:cNvSpPr>
              <a:spLocks noChangeShapeType="1"/>
            </p:cNvSpPr>
            <p:nvPr/>
          </p:nvSpPr>
          <p:spPr bwMode="auto">
            <a:xfrm flipH="1">
              <a:off x="2012" y="2415"/>
              <a:ext cx="1177" cy="201"/>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Text Box 30"/>
            <p:cNvSpPr txBox="1">
              <a:spLocks noChangeArrowheads="1"/>
            </p:cNvSpPr>
            <p:nvPr/>
          </p:nvSpPr>
          <p:spPr bwMode="auto">
            <a:xfrm rot="21169770">
              <a:off x="2109" y="2285"/>
              <a:ext cx="69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b="1" dirty="0" smtClean="0">
                  <a:latin typeface="Arial" panose="020B0604020202020204" pitchFamily="34" charset="0"/>
                </a:rPr>
                <a:t>ACK 2</a:t>
              </a:r>
              <a:endParaRPr kumimoji="0" lang="en-US" altLang="zh-CN" b="1" dirty="0">
                <a:latin typeface="Arial" panose="020B0604020202020204" pitchFamily="34" charset="0"/>
              </a:endParaRPr>
            </a:p>
          </p:txBody>
        </p:sp>
      </p:grpSp>
      <p:grpSp>
        <p:nvGrpSpPr>
          <p:cNvPr id="31" name="Group 33"/>
          <p:cNvGrpSpPr/>
          <p:nvPr/>
        </p:nvGrpSpPr>
        <p:grpSpPr bwMode="auto">
          <a:xfrm>
            <a:off x="1208584" y="3147468"/>
            <a:ext cx="2682875" cy="830263"/>
            <a:chOff x="230" y="1632"/>
            <a:chExt cx="1690" cy="523"/>
          </a:xfrm>
        </p:grpSpPr>
        <p:sp>
          <p:nvSpPr>
            <p:cNvPr id="32" name="Text Box 31"/>
            <p:cNvSpPr txBox="1">
              <a:spLocks noChangeArrowheads="1"/>
            </p:cNvSpPr>
            <p:nvPr/>
          </p:nvSpPr>
          <p:spPr bwMode="auto">
            <a:xfrm>
              <a:off x="230" y="1632"/>
              <a:ext cx="1162"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b="1" dirty="0">
                  <a:solidFill>
                    <a:srgbClr val="FF0000"/>
                  </a:solidFill>
                  <a:latin typeface="+mn-lt"/>
                  <a:ea typeface="黑体" panose="02010609060101010101" pitchFamily="2" charset="-122"/>
                </a:rPr>
                <a:t>停止发送，</a:t>
              </a:r>
              <a:r>
                <a:rPr lang="zh-CN" altLang="en-US" b="1" dirty="0" smtClean="0">
                  <a:solidFill>
                    <a:srgbClr val="FF0000"/>
                  </a:solidFill>
                  <a:latin typeface="+mn-lt"/>
                  <a:ea typeface="黑体" panose="02010609060101010101" pitchFamily="2" charset="-122"/>
                </a:rPr>
                <a:t>等待 </a:t>
              </a:r>
              <a:r>
                <a:rPr lang="en-US" altLang="zh-CN" b="1" dirty="0" smtClean="0">
                  <a:solidFill>
                    <a:srgbClr val="FF0000"/>
                  </a:solidFill>
                  <a:latin typeface="+mn-lt"/>
                  <a:ea typeface="黑体" panose="02010609060101010101" pitchFamily="2" charset="-122"/>
                </a:rPr>
                <a:t>ACK</a:t>
              </a:r>
              <a:endParaRPr lang="en-US" altLang="zh-CN" b="1" dirty="0">
                <a:solidFill>
                  <a:srgbClr val="FF0000"/>
                </a:solidFill>
                <a:latin typeface="+mn-lt"/>
                <a:ea typeface="黑体" panose="02010609060101010101" pitchFamily="2" charset="-122"/>
              </a:endParaRPr>
            </a:p>
          </p:txBody>
        </p:sp>
        <p:sp>
          <p:nvSpPr>
            <p:cNvPr id="33" name="Line 32"/>
            <p:cNvSpPr>
              <a:spLocks noChangeShapeType="1"/>
            </p:cNvSpPr>
            <p:nvPr/>
          </p:nvSpPr>
          <p:spPr bwMode="auto">
            <a:xfrm>
              <a:off x="1296" y="1920"/>
              <a:ext cx="624" cy="0"/>
            </a:xfrm>
            <a:prstGeom prst="line">
              <a:avLst/>
            </a:prstGeom>
            <a:noFill/>
            <a:ln w="28575">
              <a:solidFill>
                <a:srgbClr val="FF0000"/>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mn-lt"/>
                <a:ea typeface="黑体" panose="02010609060101010101" pitchFamily="2" charset="-122"/>
              </a:endParaRPr>
            </a:p>
          </p:txBody>
        </p:sp>
      </p:grpSp>
      <p:grpSp>
        <p:nvGrpSpPr>
          <p:cNvPr id="34" name="Group 37"/>
          <p:cNvGrpSpPr/>
          <p:nvPr/>
        </p:nvGrpSpPr>
        <p:grpSpPr bwMode="auto">
          <a:xfrm>
            <a:off x="1208584" y="3909468"/>
            <a:ext cx="2682875" cy="830263"/>
            <a:chOff x="230" y="2160"/>
            <a:chExt cx="1690" cy="523"/>
          </a:xfrm>
        </p:grpSpPr>
        <p:sp>
          <p:nvSpPr>
            <p:cNvPr id="35" name="Text Box 35"/>
            <p:cNvSpPr txBox="1">
              <a:spLocks noChangeArrowheads="1"/>
            </p:cNvSpPr>
            <p:nvPr/>
          </p:nvSpPr>
          <p:spPr bwMode="auto">
            <a:xfrm>
              <a:off x="230" y="2160"/>
              <a:ext cx="1114"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b="1" dirty="0" smtClean="0">
                  <a:solidFill>
                    <a:srgbClr val="0000CC"/>
                  </a:solidFill>
                  <a:latin typeface="+mn-lt"/>
                  <a:ea typeface="黑体" panose="02010609060101010101" pitchFamily="2" charset="-122"/>
                </a:rPr>
                <a:t>收到 </a:t>
              </a:r>
              <a:r>
                <a:rPr lang="en-US" altLang="zh-CN" b="1" dirty="0" smtClean="0">
                  <a:solidFill>
                    <a:srgbClr val="0000CC"/>
                  </a:solidFill>
                  <a:latin typeface="+mn-lt"/>
                  <a:ea typeface="黑体" panose="02010609060101010101" pitchFamily="2" charset="-122"/>
                </a:rPr>
                <a:t>ACK</a:t>
              </a:r>
              <a:r>
                <a:rPr lang="zh-CN" altLang="en-US" b="1" dirty="0">
                  <a:solidFill>
                    <a:srgbClr val="0000CC"/>
                  </a:solidFill>
                  <a:latin typeface="+mn-lt"/>
                  <a:ea typeface="黑体" panose="02010609060101010101" pitchFamily="2" charset="-122"/>
                </a:rPr>
                <a:t>，继续发送</a:t>
              </a:r>
              <a:endParaRPr lang="zh-CN" altLang="en-US" b="1" dirty="0">
                <a:solidFill>
                  <a:srgbClr val="0000CC"/>
                </a:solidFill>
                <a:latin typeface="+mn-lt"/>
                <a:ea typeface="黑体" panose="02010609060101010101" pitchFamily="2" charset="-122"/>
              </a:endParaRPr>
            </a:p>
          </p:txBody>
        </p:sp>
        <p:sp>
          <p:nvSpPr>
            <p:cNvPr id="36" name="Line 36"/>
            <p:cNvSpPr>
              <a:spLocks noChangeShapeType="1"/>
            </p:cNvSpPr>
            <p:nvPr/>
          </p:nvSpPr>
          <p:spPr bwMode="auto">
            <a:xfrm>
              <a:off x="1296" y="2448"/>
              <a:ext cx="624" cy="0"/>
            </a:xfrm>
            <a:prstGeom prst="line">
              <a:avLst/>
            </a:prstGeom>
            <a:noFill/>
            <a:ln w="28575">
              <a:solidFill>
                <a:srgbClr val="0000CC"/>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mn-lt"/>
                <a:ea typeface="黑体" panose="02010609060101010101" pitchFamily="2" charset="-122"/>
              </a:endParaRPr>
            </a:p>
          </p:txBody>
        </p:sp>
      </p:grpSp>
      <p:sp>
        <p:nvSpPr>
          <p:cNvPr id="9" name="TextBox 8"/>
          <p:cNvSpPr txBox="1"/>
          <p:nvPr/>
        </p:nvSpPr>
        <p:spPr>
          <a:xfrm>
            <a:off x="5961112" y="3707740"/>
            <a:ext cx="1316386" cy="461665"/>
          </a:xfrm>
          <a:prstGeom prst="rect">
            <a:avLst/>
          </a:prstGeom>
          <a:noFill/>
        </p:spPr>
        <p:txBody>
          <a:bodyPr wrap="none" rtlCol="0">
            <a:spAutoFit/>
          </a:bodyPr>
          <a:lstStyle/>
          <a:p>
            <a:r>
              <a:rPr lang="zh-CN" altLang="en-US" sz="2400" b="1" dirty="0" smtClean="0">
                <a:solidFill>
                  <a:srgbClr val="0000FF"/>
                </a:solidFill>
                <a:latin typeface="+mn-lt"/>
                <a:ea typeface="黑体" panose="02010609060101010101" pitchFamily="2" charset="-122"/>
              </a:rPr>
              <a:t>确认 </a:t>
            </a:r>
            <a:r>
              <a:rPr lang="en-US" altLang="zh-CN" sz="2400" b="1" dirty="0" smtClean="0">
                <a:solidFill>
                  <a:srgbClr val="0000FF"/>
                </a:solidFill>
                <a:latin typeface="+mn-lt"/>
                <a:ea typeface="黑体" panose="02010609060101010101" pitchFamily="2" charset="-122"/>
              </a:rPr>
              <a:t>M1</a:t>
            </a:r>
            <a:endParaRPr lang="zh-CN" altLang="en-US" sz="2400" b="1" dirty="0">
              <a:solidFill>
                <a:srgbClr val="0000FF"/>
              </a:solidFill>
              <a:latin typeface="+mn-lt"/>
              <a:ea typeface="黑体" panose="02010609060101010101" pitchFamily="2" charset="-122"/>
            </a:endParaRPr>
          </a:p>
        </p:txBody>
      </p:sp>
      <p:sp>
        <p:nvSpPr>
          <p:cNvPr id="37" name="TextBox 36"/>
          <p:cNvSpPr txBox="1"/>
          <p:nvPr/>
        </p:nvSpPr>
        <p:spPr>
          <a:xfrm>
            <a:off x="5961112" y="5036099"/>
            <a:ext cx="1316386" cy="461665"/>
          </a:xfrm>
          <a:prstGeom prst="rect">
            <a:avLst/>
          </a:prstGeom>
          <a:noFill/>
        </p:spPr>
        <p:txBody>
          <a:bodyPr wrap="none" rtlCol="0">
            <a:spAutoFit/>
          </a:bodyPr>
          <a:lstStyle/>
          <a:p>
            <a:r>
              <a:rPr lang="zh-CN" altLang="en-US" sz="2400" b="1" dirty="0" smtClean="0">
                <a:solidFill>
                  <a:srgbClr val="0000FF"/>
                </a:solidFill>
                <a:latin typeface="+mn-lt"/>
                <a:ea typeface="黑体" panose="02010609060101010101" pitchFamily="2" charset="-122"/>
              </a:rPr>
              <a:t>确认 </a:t>
            </a:r>
            <a:r>
              <a:rPr lang="en-US" altLang="zh-CN" sz="2400" b="1" dirty="0" smtClean="0">
                <a:solidFill>
                  <a:srgbClr val="0000FF"/>
                </a:solidFill>
                <a:latin typeface="+mn-lt"/>
                <a:ea typeface="黑体" panose="02010609060101010101" pitchFamily="2" charset="-122"/>
              </a:rPr>
              <a:t>M2</a:t>
            </a:r>
            <a:endParaRPr lang="zh-CN" altLang="en-US" sz="2400" b="1" dirty="0">
              <a:solidFill>
                <a:srgbClr val="0000FF"/>
              </a:solidFill>
              <a:latin typeface="+mn-lt"/>
              <a:ea typeface="黑体" panose="02010609060101010101" pitchFamily="2" charset="-122"/>
            </a:endParaRPr>
          </a:p>
        </p:txBody>
      </p:sp>
      <p:grpSp>
        <p:nvGrpSpPr>
          <p:cNvPr id="10" name="组合 9"/>
          <p:cNvGrpSpPr/>
          <p:nvPr/>
        </p:nvGrpSpPr>
        <p:grpSpPr>
          <a:xfrm>
            <a:off x="3714343" y="2912516"/>
            <a:ext cx="2533449" cy="3549095"/>
            <a:chOff x="3714343" y="2912516"/>
            <a:chExt cx="2533449" cy="3549095"/>
          </a:xfrm>
        </p:grpSpPr>
        <p:sp>
          <p:nvSpPr>
            <p:cNvPr id="5" name="Line 4"/>
            <p:cNvSpPr>
              <a:spLocks noChangeShapeType="1"/>
            </p:cNvSpPr>
            <p:nvPr/>
          </p:nvSpPr>
          <p:spPr bwMode="auto">
            <a:xfrm>
              <a:off x="4031159" y="2912516"/>
              <a:ext cx="0" cy="3179763"/>
            </a:xfrm>
            <a:prstGeom prst="line">
              <a:avLst/>
            </a:prstGeom>
            <a:noFill/>
            <a:ln w="3810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Line 5"/>
            <p:cNvSpPr>
              <a:spLocks noChangeShapeType="1"/>
            </p:cNvSpPr>
            <p:nvPr/>
          </p:nvSpPr>
          <p:spPr bwMode="auto">
            <a:xfrm>
              <a:off x="5909172" y="2912516"/>
              <a:ext cx="0" cy="3160713"/>
            </a:xfrm>
            <a:prstGeom prst="line">
              <a:avLst/>
            </a:prstGeom>
            <a:noFill/>
            <a:ln w="3810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TextBox 2"/>
            <p:cNvSpPr txBox="1"/>
            <p:nvPr/>
          </p:nvSpPr>
          <p:spPr>
            <a:xfrm>
              <a:off x="5601461" y="6092279"/>
              <a:ext cx="646331" cy="369332"/>
            </a:xfrm>
            <a:prstGeom prst="rect">
              <a:avLst/>
            </a:prstGeom>
            <a:noFill/>
          </p:spPr>
          <p:txBody>
            <a:bodyPr wrap="none" rtlCol="0">
              <a:spAutoFit/>
            </a:bodyPr>
            <a:lstStyle/>
            <a:p>
              <a:r>
                <a:rPr lang="zh-CN" altLang="en-US" b="1" dirty="0" smtClean="0">
                  <a:latin typeface="+mn-lt"/>
                  <a:ea typeface="黑体" panose="02010609060101010101" pitchFamily="2" charset="-122"/>
                </a:rPr>
                <a:t>时间</a:t>
              </a:r>
              <a:endParaRPr lang="zh-CN" altLang="en-US" b="1" dirty="0">
                <a:latin typeface="+mn-lt"/>
                <a:ea typeface="黑体" panose="02010609060101010101" pitchFamily="2" charset="-122"/>
              </a:endParaRPr>
            </a:p>
          </p:txBody>
        </p:sp>
        <p:sp>
          <p:nvSpPr>
            <p:cNvPr id="38" name="TextBox 37"/>
            <p:cNvSpPr txBox="1"/>
            <p:nvPr/>
          </p:nvSpPr>
          <p:spPr>
            <a:xfrm>
              <a:off x="3714343" y="6092279"/>
              <a:ext cx="646331" cy="369332"/>
            </a:xfrm>
            <a:prstGeom prst="rect">
              <a:avLst/>
            </a:prstGeom>
            <a:noFill/>
          </p:spPr>
          <p:txBody>
            <a:bodyPr wrap="none" rtlCol="0">
              <a:spAutoFit/>
            </a:bodyPr>
            <a:lstStyle/>
            <a:p>
              <a:r>
                <a:rPr lang="zh-CN" altLang="en-US" b="1" dirty="0" smtClean="0">
                  <a:latin typeface="+mn-lt"/>
                  <a:ea typeface="黑体" panose="02010609060101010101" pitchFamily="2" charset="-122"/>
                </a:rPr>
                <a:t>时间</a:t>
              </a:r>
              <a:endParaRPr lang="zh-CN" altLang="en-US" b="1" dirty="0">
                <a:latin typeface="+mn-lt"/>
                <a:ea typeface="黑体" panose="0201060906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par>
                          <p:cTn id="15" fill="hold">
                            <p:stCondLst>
                              <p:cond delay="0"/>
                            </p:stCondLst>
                            <p:childTnLst>
                              <p:par>
                                <p:cTn id="16" presetID="35" presetClass="emph" presetSubtype="0" repeatCount="4000" fill="hold" grpId="1" nodeType="afterEffect">
                                  <p:stCondLst>
                                    <p:cond delay="0"/>
                                  </p:stCondLst>
                                  <p:childTnLst>
                                    <p:anim calcmode="discrete" valueType="str">
                                      <p:cBhvr>
                                        <p:cTn id="17" dur="1000" fill="hold"/>
                                        <p:tgtEl>
                                          <p:spTgt spid="9"/>
                                        </p:tgtEl>
                                        <p:attrNameLst>
                                          <p:attrName>style.visibility</p:attrName>
                                        </p:attrNameLst>
                                      </p:cBhvr>
                                      <p:tavLst>
                                        <p:tav tm="0">
                                          <p:val>
                                            <p:strVal val="hidden"/>
                                          </p:val>
                                        </p:tav>
                                        <p:tav tm="50000">
                                          <p:val>
                                            <p:strVal val="visible"/>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right)">
                                      <p:cBhvr>
                                        <p:cTn id="22" dur="500"/>
                                        <p:tgtEl>
                                          <p:spTgt spid="25"/>
                                        </p:tgtEl>
                                      </p:cBhvr>
                                    </p:animEffec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0"/>
                                          </p:stCondLst>
                                        </p:cTn>
                                        <p:tgtEl>
                                          <p:spTgt spid="3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left)">
                                      <p:cBhvr>
                                        <p:cTn id="30" dur="500"/>
                                        <p:tgtEl>
                                          <p:spTgt spid="21"/>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childTnLst>
                          </p:cTn>
                        </p:par>
                        <p:par>
                          <p:cTn id="35" fill="hold">
                            <p:stCondLst>
                              <p:cond delay="0"/>
                            </p:stCondLst>
                            <p:childTnLst>
                              <p:par>
                                <p:cTn id="36" presetID="35" presetClass="emph" presetSubtype="0" repeatCount="4000" fill="hold" grpId="1" nodeType="afterEffect">
                                  <p:stCondLst>
                                    <p:cond delay="0"/>
                                  </p:stCondLst>
                                  <p:childTnLst>
                                    <p:anim calcmode="discrete" valueType="str">
                                      <p:cBhvr>
                                        <p:cTn id="37" dur="1000" fill="hold"/>
                                        <p:tgtEl>
                                          <p:spTgt spid="37"/>
                                        </p:tgtEl>
                                        <p:attrNameLst>
                                          <p:attrName>style.visibility</p:attrName>
                                        </p:attrNameLst>
                                      </p:cBhvr>
                                      <p:tavLst>
                                        <p:tav tm="0">
                                          <p:val>
                                            <p:strVal val="hidden"/>
                                          </p:val>
                                        </p:tav>
                                        <p:tav tm="50000">
                                          <p:val>
                                            <p:strVal val="visible"/>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wipe(right)">
                                      <p:cBhvr>
                                        <p:cTn id="4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37" grpId="0"/>
      <p:bldP spid="37" grpId="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en-US" altLang="zh-CN" dirty="0" smtClean="0"/>
              <a:t>. </a:t>
            </a:r>
            <a:r>
              <a:rPr lang="zh-CN" altLang="en-US" dirty="0" smtClean="0"/>
              <a:t>出现</a:t>
            </a:r>
            <a:r>
              <a:rPr lang="zh-CN" altLang="zh-CN" dirty="0" smtClean="0"/>
              <a:t>差错</a:t>
            </a:r>
            <a:endParaRPr lang="zh-CN" altLang="en-US" dirty="0"/>
          </a:p>
        </p:txBody>
      </p:sp>
      <p:sp>
        <p:nvSpPr>
          <p:cNvPr id="61" name="Text Box 28"/>
          <p:cNvSpPr txBox="1">
            <a:spLocks noChangeArrowheads="1"/>
          </p:cNvSpPr>
          <p:nvPr/>
        </p:nvSpPr>
        <p:spPr bwMode="auto">
          <a:xfrm>
            <a:off x="2162664" y="5343599"/>
            <a:ext cx="1422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zh-CN" altLang="en-US" b="1" dirty="0" smtClean="0">
                <a:latin typeface="+mn-lt"/>
                <a:ea typeface="黑体" panose="02010609060101010101" pitchFamily="2" charset="-122"/>
              </a:rPr>
              <a:t>分组错误</a:t>
            </a:r>
            <a:endParaRPr kumimoji="0" lang="zh-CN" altLang="en-US" b="1" dirty="0">
              <a:latin typeface="+mn-lt"/>
              <a:ea typeface="黑体" panose="02010609060101010101" pitchFamily="2" charset="-122"/>
            </a:endParaRPr>
          </a:p>
        </p:txBody>
      </p:sp>
      <p:grpSp>
        <p:nvGrpSpPr>
          <p:cNvPr id="3" name="组合 2"/>
          <p:cNvGrpSpPr/>
          <p:nvPr/>
        </p:nvGrpSpPr>
        <p:grpSpPr>
          <a:xfrm>
            <a:off x="1949810" y="1662782"/>
            <a:ext cx="1878013" cy="3593852"/>
            <a:chOff x="1949810" y="1662782"/>
            <a:chExt cx="1878013" cy="3179762"/>
          </a:xfrm>
        </p:grpSpPr>
        <p:sp>
          <p:nvSpPr>
            <p:cNvPr id="69" name="Line 36"/>
            <p:cNvSpPr>
              <a:spLocks noChangeShapeType="1"/>
            </p:cNvSpPr>
            <p:nvPr/>
          </p:nvSpPr>
          <p:spPr bwMode="auto">
            <a:xfrm>
              <a:off x="1949810" y="1662782"/>
              <a:ext cx="0" cy="3179762"/>
            </a:xfrm>
            <a:prstGeom prst="line">
              <a:avLst/>
            </a:prstGeom>
            <a:noFill/>
            <a:ln w="3810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Line 37"/>
            <p:cNvSpPr>
              <a:spLocks noChangeShapeType="1"/>
            </p:cNvSpPr>
            <p:nvPr/>
          </p:nvSpPr>
          <p:spPr bwMode="auto">
            <a:xfrm>
              <a:off x="3827823" y="1662782"/>
              <a:ext cx="0" cy="3160712"/>
            </a:xfrm>
            <a:prstGeom prst="line">
              <a:avLst/>
            </a:prstGeom>
            <a:noFill/>
            <a:ln w="3810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1" name="Rectangle 38"/>
          <p:cNvSpPr>
            <a:spLocks noChangeArrowheads="1"/>
          </p:cNvSpPr>
          <p:nvPr/>
        </p:nvSpPr>
        <p:spPr bwMode="auto">
          <a:xfrm>
            <a:off x="1775185" y="1211932"/>
            <a:ext cx="405561"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a:latin typeface="Arial" panose="020B0604020202020204" pitchFamily="34" charset="0"/>
                <a:ea typeface="黑体" panose="02010609060101010101" pitchFamily="2" charset="-122"/>
              </a:rPr>
              <a:t>A</a:t>
            </a:r>
            <a:endParaRPr lang="en-US" altLang="zh-CN" sz="2400" b="1">
              <a:latin typeface="Arial" panose="020B0604020202020204" pitchFamily="34" charset="0"/>
              <a:ea typeface="黑体" panose="02010609060101010101" pitchFamily="2" charset="-122"/>
            </a:endParaRPr>
          </a:p>
        </p:txBody>
      </p:sp>
      <p:sp>
        <p:nvSpPr>
          <p:cNvPr id="72" name="Rectangle 39"/>
          <p:cNvSpPr>
            <a:spLocks noChangeArrowheads="1"/>
          </p:cNvSpPr>
          <p:nvPr/>
        </p:nvSpPr>
        <p:spPr bwMode="auto">
          <a:xfrm>
            <a:off x="3640498" y="1211932"/>
            <a:ext cx="405561"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a:latin typeface="Arial" panose="020B0604020202020204" pitchFamily="34" charset="0"/>
                <a:ea typeface="黑体" panose="02010609060101010101" pitchFamily="2" charset="-122"/>
              </a:rPr>
              <a:t>B</a:t>
            </a:r>
            <a:endParaRPr lang="en-US" altLang="zh-CN" sz="2400" b="1">
              <a:latin typeface="Arial" panose="020B0604020202020204" pitchFamily="34" charset="0"/>
              <a:ea typeface="黑体" panose="02010609060101010101" pitchFamily="2" charset="-122"/>
            </a:endParaRPr>
          </a:p>
        </p:txBody>
      </p:sp>
      <p:grpSp>
        <p:nvGrpSpPr>
          <p:cNvPr id="73" name="Group 40"/>
          <p:cNvGrpSpPr/>
          <p:nvPr/>
        </p:nvGrpSpPr>
        <p:grpSpPr bwMode="auto">
          <a:xfrm>
            <a:off x="1972035" y="1796132"/>
            <a:ext cx="1835150" cy="777875"/>
            <a:chOff x="3439" y="3564"/>
            <a:chExt cx="1156" cy="490"/>
          </a:xfrm>
        </p:grpSpPr>
        <p:sp>
          <p:nvSpPr>
            <p:cNvPr id="74" name="Freeform 41"/>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FFFF66"/>
            </a:solidFill>
            <a:ln w="285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 name="AutoShape 42"/>
            <p:cNvSpPr>
              <a:spLocks noChangeArrowheads="1"/>
            </p:cNvSpPr>
            <p:nvPr/>
          </p:nvSpPr>
          <p:spPr bwMode="auto">
            <a:xfrm rot="480000">
              <a:off x="4164" y="3802"/>
              <a:ext cx="313" cy="100"/>
            </a:xfrm>
            <a:prstGeom prst="rightArrow">
              <a:avLst>
                <a:gd name="adj1" fmla="val 50000"/>
                <a:gd name="adj2" fmla="val 156514"/>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 name="Rectangle 43"/>
            <p:cNvSpPr>
              <a:spLocks noChangeArrowheads="1"/>
            </p:cNvSpPr>
            <p:nvPr/>
          </p:nvSpPr>
          <p:spPr bwMode="auto">
            <a:xfrm rot="540000">
              <a:off x="3668" y="3641"/>
              <a:ext cx="385" cy="289"/>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dirty="0" smtClean="0">
                  <a:solidFill>
                    <a:srgbClr val="0000FF"/>
                  </a:solidFill>
                  <a:latin typeface="Arial" panose="020B0604020202020204" pitchFamily="34" charset="0"/>
                  <a:ea typeface="黑体" panose="02010609060101010101" pitchFamily="2" charset="-122"/>
                </a:rPr>
                <a:t>M1</a:t>
              </a:r>
              <a:endParaRPr lang="en-US" altLang="zh-CN" sz="2400" b="1" dirty="0">
                <a:solidFill>
                  <a:srgbClr val="0000FF"/>
                </a:solidFill>
                <a:latin typeface="Arial" panose="020B0604020202020204" pitchFamily="34" charset="0"/>
                <a:ea typeface="黑体" panose="02010609060101010101" pitchFamily="2" charset="-122"/>
              </a:endParaRPr>
            </a:p>
          </p:txBody>
        </p:sp>
      </p:grpSp>
      <p:grpSp>
        <p:nvGrpSpPr>
          <p:cNvPr id="77" name="Group 44"/>
          <p:cNvGrpSpPr/>
          <p:nvPr/>
        </p:nvGrpSpPr>
        <p:grpSpPr bwMode="auto">
          <a:xfrm>
            <a:off x="1970448" y="3357884"/>
            <a:ext cx="1835150" cy="777875"/>
            <a:chOff x="3439" y="3564"/>
            <a:chExt cx="1156" cy="490"/>
          </a:xfrm>
        </p:grpSpPr>
        <p:sp>
          <p:nvSpPr>
            <p:cNvPr id="78" name="Freeform 45"/>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FFFF66"/>
            </a:solidFill>
            <a:ln w="285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 name="AutoShape 46"/>
            <p:cNvSpPr>
              <a:spLocks noChangeArrowheads="1"/>
            </p:cNvSpPr>
            <p:nvPr/>
          </p:nvSpPr>
          <p:spPr bwMode="auto">
            <a:xfrm rot="480000">
              <a:off x="4164" y="3802"/>
              <a:ext cx="313" cy="100"/>
            </a:xfrm>
            <a:prstGeom prst="rightArrow">
              <a:avLst>
                <a:gd name="adj1" fmla="val 50000"/>
                <a:gd name="adj2" fmla="val 156514"/>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 name="Rectangle 47"/>
            <p:cNvSpPr>
              <a:spLocks noChangeArrowheads="1"/>
            </p:cNvSpPr>
            <p:nvPr/>
          </p:nvSpPr>
          <p:spPr bwMode="auto">
            <a:xfrm rot="540000">
              <a:off x="3668" y="3641"/>
              <a:ext cx="385" cy="289"/>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dirty="0" smtClean="0">
                  <a:solidFill>
                    <a:srgbClr val="0000FF"/>
                  </a:solidFill>
                  <a:latin typeface="Arial" panose="020B0604020202020204" pitchFamily="34" charset="0"/>
                  <a:ea typeface="黑体" panose="02010609060101010101" pitchFamily="2" charset="-122"/>
                </a:rPr>
                <a:t>M1</a:t>
              </a:r>
              <a:endParaRPr lang="en-US" altLang="zh-CN" sz="2400" b="1" dirty="0">
                <a:solidFill>
                  <a:srgbClr val="0000FF"/>
                </a:solidFill>
                <a:latin typeface="Arial" panose="020B0604020202020204" pitchFamily="34" charset="0"/>
                <a:ea typeface="黑体" panose="02010609060101010101" pitchFamily="2" charset="-122"/>
              </a:endParaRPr>
            </a:p>
          </p:txBody>
        </p:sp>
      </p:grpSp>
      <p:grpSp>
        <p:nvGrpSpPr>
          <p:cNvPr id="84" name="Group 51"/>
          <p:cNvGrpSpPr/>
          <p:nvPr/>
        </p:nvGrpSpPr>
        <p:grpSpPr bwMode="auto">
          <a:xfrm>
            <a:off x="1943460" y="4124653"/>
            <a:ext cx="1868488" cy="520701"/>
            <a:chOff x="2012" y="2288"/>
            <a:chExt cx="1177" cy="328"/>
          </a:xfrm>
        </p:grpSpPr>
        <p:sp>
          <p:nvSpPr>
            <p:cNvPr id="85" name="Line 52"/>
            <p:cNvSpPr>
              <a:spLocks noChangeShapeType="1"/>
            </p:cNvSpPr>
            <p:nvPr/>
          </p:nvSpPr>
          <p:spPr bwMode="auto">
            <a:xfrm flipH="1">
              <a:off x="2012" y="2415"/>
              <a:ext cx="1177" cy="201"/>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 name="Text Box 53"/>
            <p:cNvSpPr txBox="1">
              <a:spLocks noChangeArrowheads="1"/>
            </p:cNvSpPr>
            <p:nvPr/>
          </p:nvSpPr>
          <p:spPr bwMode="auto">
            <a:xfrm rot="21169770">
              <a:off x="2122" y="2288"/>
              <a:ext cx="69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b="1" dirty="0" smtClean="0">
                  <a:latin typeface="Arial" panose="020B0604020202020204" pitchFamily="34" charset="0"/>
                </a:rPr>
                <a:t>ACK 1</a:t>
              </a:r>
              <a:endParaRPr kumimoji="0" lang="en-US" altLang="zh-CN" b="1" dirty="0">
                <a:latin typeface="Arial" panose="020B0604020202020204" pitchFamily="34" charset="0"/>
              </a:endParaRPr>
            </a:p>
          </p:txBody>
        </p:sp>
      </p:grpSp>
      <p:sp>
        <p:nvSpPr>
          <p:cNvPr id="89" name="Rectangle 56"/>
          <p:cNvSpPr>
            <a:spLocks noChangeArrowheads="1"/>
          </p:cNvSpPr>
          <p:nvPr/>
        </p:nvSpPr>
        <p:spPr bwMode="auto">
          <a:xfrm>
            <a:off x="4507623" y="2178704"/>
            <a:ext cx="80150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zh-CN" altLang="en-US" sz="2400" b="1" dirty="0" smtClean="0">
                <a:solidFill>
                  <a:srgbClr val="FF0000"/>
                </a:solidFill>
                <a:ea typeface="黑体" panose="02010609060101010101" pitchFamily="2" charset="-122"/>
              </a:rPr>
              <a:t>丢弃</a:t>
            </a:r>
            <a:endParaRPr lang="zh-CN" altLang="en-US" sz="2400" b="1" baseline="-25000" dirty="0">
              <a:solidFill>
                <a:srgbClr val="FF0000"/>
              </a:solidFill>
              <a:ea typeface="黑体" panose="02010609060101010101" pitchFamily="2" charset="-122"/>
            </a:endParaRPr>
          </a:p>
        </p:txBody>
      </p:sp>
      <p:sp>
        <p:nvSpPr>
          <p:cNvPr id="93" name="AutoShape 60"/>
          <p:cNvSpPr>
            <a:spLocks noChangeArrowheads="1"/>
          </p:cNvSpPr>
          <p:nvPr/>
        </p:nvSpPr>
        <p:spPr bwMode="auto">
          <a:xfrm>
            <a:off x="3857985" y="2072357"/>
            <a:ext cx="688975" cy="660400"/>
          </a:xfrm>
          <a:prstGeom prst="irregularSeal1">
            <a:avLst/>
          </a:prstGeom>
          <a:solidFill>
            <a:srgbClr val="FF5050"/>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Text Box 24"/>
          <p:cNvSpPr txBox="1">
            <a:spLocks noChangeArrowheads="1"/>
          </p:cNvSpPr>
          <p:nvPr/>
        </p:nvSpPr>
        <p:spPr bwMode="auto">
          <a:xfrm>
            <a:off x="560512" y="3404740"/>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zh-CN" altLang="en-US" b="1" dirty="0">
                <a:solidFill>
                  <a:srgbClr val="FF0000"/>
                </a:solidFill>
                <a:latin typeface="黑体" panose="02010609060101010101" pitchFamily="2" charset="-122"/>
                <a:ea typeface="黑体" panose="02010609060101010101" pitchFamily="2" charset="-122"/>
              </a:rPr>
              <a:t>超时重发</a:t>
            </a:r>
            <a:endParaRPr kumimoji="0" lang="zh-CN" altLang="en-US" b="1" dirty="0">
              <a:solidFill>
                <a:srgbClr val="FF0000"/>
              </a:solidFill>
              <a:latin typeface="黑体" panose="02010609060101010101" pitchFamily="2" charset="-122"/>
              <a:ea typeface="黑体" panose="02010609060101010101" pitchFamily="2" charset="-122"/>
            </a:endParaRPr>
          </a:p>
        </p:txBody>
      </p:sp>
      <p:grpSp>
        <p:nvGrpSpPr>
          <p:cNvPr id="95" name="Group 25"/>
          <p:cNvGrpSpPr/>
          <p:nvPr/>
        </p:nvGrpSpPr>
        <p:grpSpPr bwMode="auto">
          <a:xfrm>
            <a:off x="1062162" y="2343150"/>
            <a:ext cx="798513" cy="927100"/>
            <a:chOff x="3153" y="2204"/>
            <a:chExt cx="503" cy="584"/>
          </a:xfrm>
        </p:grpSpPr>
        <p:sp>
          <p:nvSpPr>
            <p:cNvPr id="96" name="AutoShape 26"/>
            <p:cNvSpPr/>
            <p:nvPr/>
          </p:nvSpPr>
          <p:spPr bwMode="auto">
            <a:xfrm>
              <a:off x="3600" y="2204"/>
              <a:ext cx="56" cy="584"/>
            </a:xfrm>
            <a:prstGeom prst="leftBrace">
              <a:avLst>
                <a:gd name="adj1" fmla="val 86905"/>
                <a:gd name="adj2" fmla="val 50000"/>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 name="Text Box 27"/>
            <p:cNvSpPr txBox="1">
              <a:spLocks noChangeArrowheads="1"/>
            </p:cNvSpPr>
            <p:nvPr/>
          </p:nvSpPr>
          <p:spPr bwMode="auto">
            <a:xfrm>
              <a:off x="3153" y="2311"/>
              <a:ext cx="4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2800" b="1" dirty="0"/>
                <a:t>t</a:t>
              </a:r>
              <a:r>
                <a:rPr kumimoji="0" lang="en-US" altLang="zh-CN" sz="2800" b="1" baseline="-25000" dirty="0"/>
                <a:t>out</a:t>
              </a:r>
              <a:endParaRPr kumimoji="0" lang="en-US" altLang="zh-CN" sz="2800" b="1" baseline="-25000" dirty="0"/>
            </a:p>
          </p:txBody>
        </p:sp>
      </p:grpSp>
      <p:grpSp>
        <p:nvGrpSpPr>
          <p:cNvPr id="9" name="组合 8"/>
          <p:cNvGrpSpPr/>
          <p:nvPr/>
        </p:nvGrpSpPr>
        <p:grpSpPr>
          <a:xfrm>
            <a:off x="6866706" y="1647602"/>
            <a:ext cx="1878013" cy="3587501"/>
            <a:chOff x="6866706" y="1647602"/>
            <a:chExt cx="1878013" cy="3179763"/>
          </a:xfrm>
        </p:grpSpPr>
        <p:sp>
          <p:nvSpPr>
            <p:cNvPr id="98" name="Line 4"/>
            <p:cNvSpPr>
              <a:spLocks noChangeShapeType="1"/>
            </p:cNvSpPr>
            <p:nvPr/>
          </p:nvSpPr>
          <p:spPr bwMode="auto">
            <a:xfrm>
              <a:off x="6866706" y="1647602"/>
              <a:ext cx="0" cy="3179763"/>
            </a:xfrm>
            <a:prstGeom prst="line">
              <a:avLst/>
            </a:prstGeom>
            <a:noFill/>
            <a:ln w="3810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99" name="Line 5"/>
            <p:cNvSpPr>
              <a:spLocks noChangeShapeType="1"/>
            </p:cNvSpPr>
            <p:nvPr/>
          </p:nvSpPr>
          <p:spPr bwMode="auto">
            <a:xfrm>
              <a:off x="8744719" y="1647602"/>
              <a:ext cx="0" cy="3160713"/>
            </a:xfrm>
            <a:prstGeom prst="line">
              <a:avLst/>
            </a:prstGeom>
            <a:noFill/>
            <a:ln w="3810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grpSp>
      <p:sp>
        <p:nvSpPr>
          <p:cNvPr id="100" name="Rectangle 6"/>
          <p:cNvSpPr>
            <a:spLocks noChangeArrowheads="1"/>
          </p:cNvSpPr>
          <p:nvPr/>
        </p:nvSpPr>
        <p:spPr bwMode="auto">
          <a:xfrm>
            <a:off x="6692081" y="1124744"/>
            <a:ext cx="405561"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a:latin typeface="+mn-lt"/>
                <a:ea typeface="黑体" panose="02010609060101010101" pitchFamily="2" charset="-122"/>
              </a:rPr>
              <a:t>A</a:t>
            </a:r>
            <a:endParaRPr lang="en-US" altLang="zh-CN" sz="2400" b="1">
              <a:latin typeface="+mn-lt"/>
              <a:ea typeface="黑体" panose="02010609060101010101" pitchFamily="2" charset="-122"/>
            </a:endParaRPr>
          </a:p>
        </p:txBody>
      </p:sp>
      <p:sp>
        <p:nvSpPr>
          <p:cNvPr id="101" name="Rectangle 7"/>
          <p:cNvSpPr>
            <a:spLocks noChangeArrowheads="1"/>
          </p:cNvSpPr>
          <p:nvPr/>
        </p:nvSpPr>
        <p:spPr bwMode="auto">
          <a:xfrm>
            <a:off x="8557394" y="1124744"/>
            <a:ext cx="405561"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a:latin typeface="+mn-lt"/>
                <a:ea typeface="黑体" panose="02010609060101010101" pitchFamily="2" charset="-122"/>
              </a:rPr>
              <a:t>B</a:t>
            </a:r>
            <a:endParaRPr lang="en-US" altLang="zh-CN" sz="2400" b="1">
              <a:latin typeface="+mn-lt"/>
              <a:ea typeface="黑体" panose="02010609060101010101" pitchFamily="2" charset="-122"/>
            </a:endParaRPr>
          </a:p>
        </p:txBody>
      </p:sp>
      <p:grpSp>
        <p:nvGrpSpPr>
          <p:cNvPr id="102" name="Group 8"/>
          <p:cNvGrpSpPr/>
          <p:nvPr/>
        </p:nvGrpSpPr>
        <p:grpSpPr bwMode="auto">
          <a:xfrm>
            <a:off x="6888931" y="1780952"/>
            <a:ext cx="1701800" cy="777875"/>
            <a:chOff x="3769" y="1868"/>
            <a:chExt cx="1072" cy="490"/>
          </a:xfrm>
        </p:grpSpPr>
        <p:sp>
          <p:nvSpPr>
            <p:cNvPr id="103" name="Freeform 9"/>
            <p:cNvSpPr/>
            <p:nvPr/>
          </p:nvSpPr>
          <p:spPr bwMode="auto">
            <a:xfrm>
              <a:off x="3769" y="1868"/>
              <a:ext cx="1072" cy="490"/>
            </a:xfrm>
            <a:custGeom>
              <a:avLst/>
              <a:gdLst>
                <a:gd name="T0" fmla="*/ 0 w 1033"/>
                <a:gd name="T1" fmla="*/ 0 h 457"/>
                <a:gd name="T2" fmla="*/ 1071 w 1033"/>
                <a:gd name="T3" fmla="*/ 152 h 457"/>
                <a:gd name="T4" fmla="*/ 1071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FFFF66"/>
            </a:solidFill>
            <a:ln w="285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04" name="AutoShape 10"/>
            <p:cNvSpPr>
              <a:spLocks noChangeArrowheads="1"/>
            </p:cNvSpPr>
            <p:nvPr/>
          </p:nvSpPr>
          <p:spPr bwMode="auto">
            <a:xfrm rot="480000">
              <a:off x="4521" y="2114"/>
              <a:ext cx="291" cy="100"/>
            </a:xfrm>
            <a:prstGeom prst="rightArrow">
              <a:avLst>
                <a:gd name="adj1" fmla="val 50000"/>
                <a:gd name="adj2" fmla="val 145513"/>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105" name="Rectangle 11"/>
            <p:cNvSpPr>
              <a:spLocks noChangeArrowheads="1"/>
            </p:cNvSpPr>
            <p:nvPr/>
          </p:nvSpPr>
          <p:spPr bwMode="auto">
            <a:xfrm rot="540000">
              <a:off x="3995" y="1949"/>
              <a:ext cx="385" cy="289"/>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dirty="0" smtClean="0">
                  <a:solidFill>
                    <a:srgbClr val="0000FF"/>
                  </a:solidFill>
                  <a:latin typeface="+mn-lt"/>
                  <a:ea typeface="黑体" panose="02010609060101010101" pitchFamily="2" charset="-122"/>
                </a:rPr>
                <a:t>M1</a:t>
              </a:r>
              <a:endParaRPr lang="en-US" altLang="zh-CN" sz="2400" b="1" dirty="0">
                <a:solidFill>
                  <a:srgbClr val="0000FF"/>
                </a:solidFill>
                <a:latin typeface="+mn-lt"/>
                <a:ea typeface="黑体" panose="02010609060101010101" pitchFamily="2" charset="-122"/>
              </a:endParaRPr>
            </a:p>
          </p:txBody>
        </p:sp>
      </p:grpSp>
      <p:grpSp>
        <p:nvGrpSpPr>
          <p:cNvPr id="106" name="Group 12"/>
          <p:cNvGrpSpPr/>
          <p:nvPr/>
        </p:nvGrpSpPr>
        <p:grpSpPr bwMode="auto">
          <a:xfrm>
            <a:off x="6887344" y="3257327"/>
            <a:ext cx="1835150" cy="777875"/>
            <a:chOff x="3439" y="3564"/>
            <a:chExt cx="1156" cy="490"/>
          </a:xfrm>
        </p:grpSpPr>
        <p:sp>
          <p:nvSpPr>
            <p:cNvPr id="107" name="Freeform 13"/>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FFFF66"/>
            </a:solidFill>
            <a:ln w="285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08" name="AutoShape 14"/>
            <p:cNvSpPr>
              <a:spLocks noChangeArrowheads="1"/>
            </p:cNvSpPr>
            <p:nvPr/>
          </p:nvSpPr>
          <p:spPr bwMode="auto">
            <a:xfrm rot="480000">
              <a:off x="4164" y="3802"/>
              <a:ext cx="313" cy="100"/>
            </a:xfrm>
            <a:prstGeom prst="rightArrow">
              <a:avLst>
                <a:gd name="adj1" fmla="val 50000"/>
                <a:gd name="adj2" fmla="val 156514"/>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109" name="Rectangle 15"/>
            <p:cNvSpPr>
              <a:spLocks noChangeArrowheads="1"/>
            </p:cNvSpPr>
            <p:nvPr/>
          </p:nvSpPr>
          <p:spPr bwMode="auto">
            <a:xfrm rot="540000">
              <a:off x="3669" y="3641"/>
              <a:ext cx="385" cy="289"/>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dirty="0" smtClean="0">
                  <a:solidFill>
                    <a:srgbClr val="0000FF"/>
                  </a:solidFill>
                  <a:latin typeface="+mn-lt"/>
                  <a:ea typeface="黑体" panose="02010609060101010101" pitchFamily="2" charset="-122"/>
                </a:rPr>
                <a:t>M1</a:t>
              </a:r>
              <a:endParaRPr lang="en-US" altLang="zh-CN" sz="2400" b="1" dirty="0">
                <a:solidFill>
                  <a:srgbClr val="0000FF"/>
                </a:solidFill>
                <a:latin typeface="+mn-lt"/>
                <a:ea typeface="黑体" panose="02010609060101010101" pitchFamily="2" charset="-122"/>
              </a:endParaRPr>
            </a:p>
          </p:txBody>
        </p:sp>
      </p:grpSp>
      <p:sp>
        <p:nvSpPr>
          <p:cNvPr id="110" name="Text Box 16"/>
          <p:cNvSpPr txBox="1">
            <a:spLocks noChangeArrowheads="1"/>
          </p:cNvSpPr>
          <p:nvPr/>
        </p:nvSpPr>
        <p:spPr bwMode="auto">
          <a:xfrm>
            <a:off x="7131216" y="5271591"/>
            <a:ext cx="1422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zh-CN" altLang="en-US" b="1" dirty="0" smtClean="0">
                <a:latin typeface="+mn-lt"/>
                <a:ea typeface="黑体" panose="02010609060101010101" pitchFamily="2" charset="-122"/>
              </a:rPr>
              <a:t>分组丢失</a:t>
            </a:r>
            <a:endParaRPr kumimoji="0" lang="zh-CN" altLang="en-US" b="1" dirty="0">
              <a:latin typeface="+mn-lt"/>
              <a:ea typeface="黑体" panose="02010609060101010101" pitchFamily="2" charset="-122"/>
            </a:endParaRPr>
          </a:p>
        </p:txBody>
      </p:sp>
      <p:grpSp>
        <p:nvGrpSpPr>
          <p:cNvPr id="111" name="Group 17"/>
          <p:cNvGrpSpPr/>
          <p:nvPr/>
        </p:nvGrpSpPr>
        <p:grpSpPr bwMode="auto">
          <a:xfrm>
            <a:off x="6860356" y="4000281"/>
            <a:ext cx="1868488" cy="544513"/>
            <a:chOff x="2012" y="2273"/>
            <a:chExt cx="1177" cy="343"/>
          </a:xfrm>
        </p:grpSpPr>
        <p:sp>
          <p:nvSpPr>
            <p:cNvPr id="112" name="Line 18"/>
            <p:cNvSpPr>
              <a:spLocks noChangeShapeType="1"/>
            </p:cNvSpPr>
            <p:nvPr/>
          </p:nvSpPr>
          <p:spPr bwMode="auto">
            <a:xfrm flipH="1">
              <a:off x="2012" y="2415"/>
              <a:ext cx="1177" cy="201"/>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13" name="Text Box 19"/>
            <p:cNvSpPr txBox="1">
              <a:spLocks noChangeArrowheads="1"/>
            </p:cNvSpPr>
            <p:nvPr/>
          </p:nvSpPr>
          <p:spPr bwMode="auto">
            <a:xfrm rot="21169770">
              <a:off x="2142" y="2273"/>
              <a:ext cx="69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b="1" dirty="0" smtClean="0">
                  <a:latin typeface="+mn-lt"/>
                  <a:ea typeface="黑体" panose="02010609060101010101" pitchFamily="2" charset="-122"/>
                </a:rPr>
                <a:t>ACK 1</a:t>
              </a:r>
              <a:endParaRPr kumimoji="0" lang="en-US" altLang="zh-CN" b="1" dirty="0">
                <a:latin typeface="+mn-lt"/>
                <a:ea typeface="黑体" panose="02010609060101010101" pitchFamily="2" charset="-122"/>
              </a:endParaRPr>
            </a:p>
          </p:txBody>
        </p:sp>
      </p:grpSp>
      <p:sp>
        <p:nvSpPr>
          <p:cNvPr id="114" name="AutoShape 20"/>
          <p:cNvSpPr>
            <a:spLocks noChangeArrowheads="1"/>
          </p:cNvSpPr>
          <p:nvPr/>
        </p:nvSpPr>
        <p:spPr bwMode="auto">
          <a:xfrm>
            <a:off x="8301806" y="1677765"/>
            <a:ext cx="755650" cy="728662"/>
          </a:xfrm>
          <a:prstGeom prst="irregularSeal1">
            <a:avLst/>
          </a:prstGeom>
          <a:solidFill>
            <a:srgbClr val="FF5050"/>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115" name="Text Box 24"/>
          <p:cNvSpPr txBox="1">
            <a:spLocks noChangeArrowheads="1"/>
          </p:cNvSpPr>
          <p:nvPr/>
        </p:nvSpPr>
        <p:spPr bwMode="auto">
          <a:xfrm>
            <a:off x="5409381" y="3290665"/>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zh-CN" altLang="en-US" b="1" dirty="0">
                <a:solidFill>
                  <a:srgbClr val="FF0000"/>
                </a:solidFill>
                <a:latin typeface="+mn-lt"/>
                <a:ea typeface="黑体" panose="02010609060101010101" pitchFamily="2" charset="-122"/>
              </a:rPr>
              <a:t>超时重发</a:t>
            </a:r>
            <a:endParaRPr kumimoji="0" lang="zh-CN" altLang="en-US" b="1" dirty="0">
              <a:solidFill>
                <a:srgbClr val="FF0000"/>
              </a:solidFill>
              <a:latin typeface="+mn-lt"/>
              <a:ea typeface="黑体" panose="02010609060101010101" pitchFamily="2" charset="-122"/>
            </a:endParaRPr>
          </a:p>
        </p:txBody>
      </p:sp>
      <p:grpSp>
        <p:nvGrpSpPr>
          <p:cNvPr id="116" name="Group 25"/>
          <p:cNvGrpSpPr/>
          <p:nvPr/>
        </p:nvGrpSpPr>
        <p:grpSpPr bwMode="auto">
          <a:xfrm>
            <a:off x="5911031" y="2327052"/>
            <a:ext cx="798513" cy="927100"/>
            <a:chOff x="3153" y="2204"/>
            <a:chExt cx="503" cy="584"/>
          </a:xfrm>
        </p:grpSpPr>
        <p:sp>
          <p:nvSpPr>
            <p:cNvPr id="117" name="AutoShape 26"/>
            <p:cNvSpPr/>
            <p:nvPr/>
          </p:nvSpPr>
          <p:spPr bwMode="auto">
            <a:xfrm>
              <a:off x="3600" y="2204"/>
              <a:ext cx="56" cy="584"/>
            </a:xfrm>
            <a:prstGeom prst="leftBrace">
              <a:avLst>
                <a:gd name="adj1" fmla="val 86905"/>
                <a:gd name="adj2" fmla="val 50000"/>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118" name="Text Box 27"/>
            <p:cNvSpPr txBox="1">
              <a:spLocks noChangeArrowheads="1"/>
            </p:cNvSpPr>
            <p:nvPr/>
          </p:nvSpPr>
          <p:spPr bwMode="auto">
            <a:xfrm>
              <a:off x="3153" y="2311"/>
              <a:ext cx="42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2800" b="1">
                  <a:latin typeface="+mn-lt"/>
                  <a:ea typeface="黑体" panose="02010609060101010101" pitchFamily="2" charset="-122"/>
                </a:rPr>
                <a:t>t</a:t>
              </a:r>
              <a:r>
                <a:rPr kumimoji="0" lang="en-US" altLang="zh-CN" sz="2800" b="1" baseline="-25000">
                  <a:latin typeface="+mn-lt"/>
                  <a:ea typeface="黑体" panose="02010609060101010101" pitchFamily="2" charset="-122"/>
                </a:rPr>
                <a:t>out</a:t>
              </a:r>
              <a:endParaRPr kumimoji="0" lang="en-US" altLang="zh-CN" sz="2800" b="1" baseline="-25000">
                <a:latin typeface="+mn-lt"/>
                <a:ea typeface="黑体" panose="0201060906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wipe(left)">
                                      <p:cBhvr>
                                        <p:cTn id="7" dur="500"/>
                                        <p:tgtEl>
                                          <p:spTgt spid="7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3"/>
                                        </p:tgtEl>
                                        <p:attrNameLst>
                                          <p:attrName>style.visibility</p:attrName>
                                        </p:attrNameLst>
                                      </p:cBhvr>
                                      <p:to>
                                        <p:strVal val="visible"/>
                                      </p:to>
                                    </p:set>
                                  </p:childTnLst>
                                </p:cTn>
                              </p:par>
                            </p:childTnLst>
                          </p:cTn>
                        </p:par>
                        <p:par>
                          <p:cTn id="12" fill="hold">
                            <p:stCondLst>
                              <p:cond delay="0"/>
                            </p:stCondLst>
                            <p:childTnLst>
                              <p:par>
                                <p:cTn id="13" presetID="35" presetClass="emph" presetSubtype="0" repeatCount="5000" fill="hold" grpId="1" nodeType="afterEffect">
                                  <p:stCondLst>
                                    <p:cond delay="0"/>
                                  </p:stCondLst>
                                  <p:childTnLst>
                                    <p:anim calcmode="discrete" valueType="str">
                                      <p:cBhvr>
                                        <p:cTn id="14" dur="500" fill="hold"/>
                                        <p:tgtEl>
                                          <p:spTgt spid="93"/>
                                        </p:tgtEl>
                                        <p:attrNameLst>
                                          <p:attrName>style.visibility</p:attrName>
                                        </p:attrNameLst>
                                      </p:cBhvr>
                                      <p:tavLst>
                                        <p:tav tm="0">
                                          <p:val>
                                            <p:strVal val="hidden"/>
                                          </p:val>
                                        </p:tav>
                                        <p:tav tm="50000">
                                          <p:val>
                                            <p:strVal val="visible"/>
                                          </p:val>
                                        </p:tav>
                                      </p:tavLst>
                                    </p:anim>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0"/>
                                          </p:stCondLst>
                                        </p:cTn>
                                        <p:tgtEl>
                                          <p:spTgt spid="89"/>
                                        </p:tgtEl>
                                        <p:attrNameLst>
                                          <p:attrName>style.visibility</p:attrName>
                                        </p:attrNameLst>
                                      </p:cBhvr>
                                      <p:to>
                                        <p:strVal val="visible"/>
                                      </p:to>
                                    </p:set>
                                  </p:childTnLst>
                                </p:cTn>
                              </p:par>
                            </p:childTnLst>
                          </p:cTn>
                        </p:par>
                        <p:par>
                          <p:cTn id="18" fill="hold">
                            <p:stCondLst>
                              <p:cond delay="500"/>
                            </p:stCondLst>
                            <p:childTnLst>
                              <p:par>
                                <p:cTn id="19" presetID="1" presetClass="entr" presetSubtype="0" fill="hold" nodeType="afterEffect">
                                  <p:stCondLst>
                                    <p:cond delay="500"/>
                                  </p:stCondLst>
                                  <p:childTnLst>
                                    <p:set>
                                      <p:cBhvr>
                                        <p:cTn id="20" dur="1" fill="hold">
                                          <p:stCondLst>
                                            <p:cond delay="0"/>
                                          </p:stCondLst>
                                        </p:cTn>
                                        <p:tgtEl>
                                          <p:spTgt spid="95"/>
                                        </p:tgtEl>
                                        <p:attrNameLst>
                                          <p:attrName>style.visibility</p:attrName>
                                        </p:attrNameLst>
                                      </p:cBhvr>
                                      <p:to>
                                        <p:strVal val="visible"/>
                                      </p:to>
                                    </p:set>
                                  </p:childTnLst>
                                </p:cTn>
                              </p:par>
                              <p:par>
                                <p:cTn id="21" presetID="35" presetClass="emph" presetSubtype="0" repeatCount="5000" fill="hold" nodeType="withEffect">
                                  <p:stCondLst>
                                    <p:cond delay="500"/>
                                  </p:stCondLst>
                                  <p:childTnLst>
                                    <p:anim calcmode="discrete" valueType="str">
                                      <p:cBhvr>
                                        <p:cTn id="22" dur="500" fill="hold"/>
                                        <p:tgtEl>
                                          <p:spTgt spid="95"/>
                                        </p:tgtEl>
                                        <p:attrNameLst>
                                          <p:attrName>style.visibility</p:attrName>
                                        </p:attrNameLst>
                                      </p:cBhvr>
                                      <p:tavLst>
                                        <p:tav tm="0">
                                          <p:val>
                                            <p:strVal val="hidden"/>
                                          </p:val>
                                        </p:tav>
                                        <p:tav tm="50000">
                                          <p:val>
                                            <p:strVal val="visible"/>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childTnLst>
                          </p:cTn>
                        </p:par>
                        <p:par>
                          <p:cTn id="27" fill="hold">
                            <p:stCondLst>
                              <p:cond delay="0"/>
                            </p:stCondLst>
                            <p:childTnLst>
                              <p:par>
                                <p:cTn id="28" presetID="35" presetClass="emph" presetSubtype="0" repeatCount="5000" fill="hold" grpId="1" nodeType="afterEffect">
                                  <p:stCondLst>
                                    <p:cond delay="0"/>
                                  </p:stCondLst>
                                  <p:childTnLst>
                                    <p:anim calcmode="discrete" valueType="str">
                                      <p:cBhvr>
                                        <p:cTn id="29" dur="500" fill="hold"/>
                                        <p:tgtEl>
                                          <p:spTgt spid="94"/>
                                        </p:tgtEl>
                                        <p:attrNameLst>
                                          <p:attrName>style.visibility</p:attrName>
                                        </p:attrNameLst>
                                      </p:cBhvr>
                                      <p:tavLst>
                                        <p:tav tm="0">
                                          <p:val>
                                            <p:strVal val="hidden"/>
                                          </p:val>
                                        </p:tav>
                                        <p:tav tm="50000">
                                          <p:val>
                                            <p:strVal val="visible"/>
                                          </p:val>
                                        </p:tav>
                                      </p:tavLst>
                                    </p:anim>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77"/>
                                        </p:tgtEl>
                                        <p:attrNameLst>
                                          <p:attrName>style.visibility</p:attrName>
                                        </p:attrNameLst>
                                      </p:cBhvr>
                                      <p:to>
                                        <p:strVal val="visible"/>
                                      </p:to>
                                    </p:set>
                                    <p:animEffect transition="in" filter="wipe(left)">
                                      <p:cBhvr>
                                        <p:cTn id="33" dur="500"/>
                                        <p:tgtEl>
                                          <p:spTgt spid="7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nodeType="clickEffect">
                                  <p:stCondLst>
                                    <p:cond delay="0"/>
                                  </p:stCondLst>
                                  <p:childTnLst>
                                    <p:set>
                                      <p:cBhvr>
                                        <p:cTn id="37" dur="1" fill="hold">
                                          <p:stCondLst>
                                            <p:cond delay="0"/>
                                          </p:stCondLst>
                                        </p:cTn>
                                        <p:tgtEl>
                                          <p:spTgt spid="84"/>
                                        </p:tgtEl>
                                        <p:attrNameLst>
                                          <p:attrName>style.visibility</p:attrName>
                                        </p:attrNameLst>
                                      </p:cBhvr>
                                      <p:to>
                                        <p:strVal val="visible"/>
                                      </p:to>
                                    </p:set>
                                    <p:animEffect transition="in" filter="wipe(right)">
                                      <p:cBhvr>
                                        <p:cTn id="38" dur="500"/>
                                        <p:tgtEl>
                                          <p:spTgt spid="84"/>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02"/>
                                        </p:tgtEl>
                                        <p:attrNameLst>
                                          <p:attrName>style.visibility</p:attrName>
                                        </p:attrNameLst>
                                      </p:cBhvr>
                                      <p:to>
                                        <p:strVal val="visible"/>
                                      </p:to>
                                    </p:set>
                                    <p:animEffect transition="in" filter="wipe(left)">
                                      <p:cBhvr>
                                        <p:cTn id="43" dur="500"/>
                                        <p:tgtEl>
                                          <p:spTgt spid="102"/>
                                        </p:tgtEl>
                                      </p:cBhvr>
                                    </p:animEffect>
                                  </p:childTnLst>
                                </p:cTn>
                              </p:par>
                              <p:par>
                                <p:cTn id="44" presetID="1" presetClass="entr" presetSubtype="0" fill="hold" nodeType="withEffect">
                                  <p:stCondLst>
                                    <p:cond delay="0"/>
                                  </p:stCondLst>
                                  <p:childTnLst>
                                    <p:set>
                                      <p:cBhvr>
                                        <p:cTn id="45" dur="1" fill="hold">
                                          <p:stCondLst>
                                            <p:cond delay="0"/>
                                          </p:stCondLst>
                                        </p:cTn>
                                        <p:tgtEl>
                                          <p:spTgt spid="116"/>
                                        </p:tgtEl>
                                        <p:attrNameLst>
                                          <p:attrName>style.visibility</p:attrName>
                                        </p:attrNameLst>
                                      </p:cBhvr>
                                      <p:to>
                                        <p:strVal val="visible"/>
                                      </p:to>
                                    </p:set>
                                  </p:childTnLst>
                                </p:cTn>
                              </p:par>
                            </p:childTnLst>
                          </p:cTn>
                        </p:par>
                        <p:par>
                          <p:cTn id="46" fill="hold">
                            <p:stCondLst>
                              <p:cond delay="500"/>
                            </p:stCondLst>
                            <p:childTnLst>
                              <p:par>
                                <p:cTn id="47" presetID="1" presetClass="entr" presetSubtype="0" fill="hold" grpId="0" nodeType="afterEffect">
                                  <p:stCondLst>
                                    <p:cond delay="500"/>
                                  </p:stCondLst>
                                  <p:childTnLst>
                                    <p:set>
                                      <p:cBhvr>
                                        <p:cTn id="48" dur="1" fill="hold">
                                          <p:stCondLst>
                                            <p:cond delay="0"/>
                                          </p:stCondLst>
                                        </p:cTn>
                                        <p:tgtEl>
                                          <p:spTgt spid="114"/>
                                        </p:tgtEl>
                                        <p:attrNameLst>
                                          <p:attrName>style.visibility</p:attrName>
                                        </p:attrNameLst>
                                      </p:cBhvr>
                                      <p:to>
                                        <p:strVal val="visible"/>
                                      </p:to>
                                    </p:set>
                                  </p:childTnLst>
                                </p:cTn>
                              </p:par>
                            </p:childTnLst>
                          </p:cTn>
                        </p:par>
                        <p:par>
                          <p:cTn id="49" fill="hold">
                            <p:stCondLst>
                              <p:cond delay="1000"/>
                            </p:stCondLst>
                            <p:childTnLst>
                              <p:par>
                                <p:cTn id="50" presetID="35" presetClass="emph" presetSubtype="0" repeatCount="5000" fill="hold" grpId="1" nodeType="afterEffect">
                                  <p:stCondLst>
                                    <p:cond delay="0"/>
                                  </p:stCondLst>
                                  <p:childTnLst>
                                    <p:anim calcmode="discrete" valueType="str">
                                      <p:cBhvr>
                                        <p:cTn id="51" dur="500" fill="hold"/>
                                        <p:tgtEl>
                                          <p:spTgt spid="114"/>
                                        </p:tgtEl>
                                        <p:attrNameLst>
                                          <p:attrName>style.visibility</p:attrName>
                                        </p:attrNameLst>
                                      </p:cBhvr>
                                      <p:tavLst>
                                        <p:tav tm="0">
                                          <p:val>
                                            <p:strVal val="hidden"/>
                                          </p:val>
                                        </p:tav>
                                        <p:tav tm="50000">
                                          <p:val>
                                            <p:strVal val="visible"/>
                                          </p:val>
                                        </p:tav>
                                      </p:tavLst>
                                    </p:anim>
                                  </p:childTnLst>
                                </p:cTn>
                              </p:par>
                            </p:childTnLst>
                          </p:cTn>
                        </p:par>
                      </p:childTnLst>
                    </p:cTn>
                  </p:par>
                  <p:par>
                    <p:cTn id="52" fill="hold">
                      <p:stCondLst>
                        <p:cond delay="indefinite"/>
                      </p:stCondLst>
                      <p:childTnLst>
                        <p:par>
                          <p:cTn id="53" fill="hold">
                            <p:stCondLst>
                              <p:cond delay="0"/>
                            </p:stCondLst>
                            <p:childTnLst>
                              <p:par>
                                <p:cTn id="54" presetID="35" presetClass="emph" presetSubtype="0" repeatCount="5000" fill="hold" nodeType="clickEffect">
                                  <p:stCondLst>
                                    <p:cond delay="0"/>
                                  </p:stCondLst>
                                  <p:childTnLst>
                                    <p:anim calcmode="discrete" valueType="str">
                                      <p:cBhvr>
                                        <p:cTn id="55" dur="500" fill="hold"/>
                                        <p:tgtEl>
                                          <p:spTgt spid="116"/>
                                        </p:tgtEl>
                                        <p:attrNameLst>
                                          <p:attrName>style.visibility</p:attrName>
                                        </p:attrNameLst>
                                      </p:cBhvr>
                                      <p:tavLst>
                                        <p:tav tm="0">
                                          <p:val>
                                            <p:strVal val="hidden"/>
                                          </p:val>
                                        </p:tav>
                                        <p:tav tm="50000">
                                          <p:val>
                                            <p:strVal val="visible"/>
                                          </p:val>
                                        </p:tav>
                                      </p:tavLst>
                                    </p:anim>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15"/>
                                        </p:tgtEl>
                                        <p:attrNameLst>
                                          <p:attrName>style.visibility</p:attrName>
                                        </p:attrNameLst>
                                      </p:cBhvr>
                                      <p:to>
                                        <p:strVal val="visible"/>
                                      </p:to>
                                    </p:set>
                                  </p:childTnLst>
                                </p:cTn>
                              </p:par>
                            </p:childTnLst>
                          </p:cTn>
                        </p:par>
                        <p:par>
                          <p:cTn id="60" fill="hold">
                            <p:stCondLst>
                              <p:cond delay="0"/>
                            </p:stCondLst>
                            <p:childTnLst>
                              <p:par>
                                <p:cTn id="61" presetID="35" presetClass="emph" presetSubtype="0" repeatCount="5000" fill="hold" grpId="1" nodeType="afterEffect">
                                  <p:stCondLst>
                                    <p:cond delay="0"/>
                                  </p:stCondLst>
                                  <p:childTnLst>
                                    <p:anim calcmode="discrete" valueType="str">
                                      <p:cBhvr>
                                        <p:cTn id="62" dur="500" fill="hold"/>
                                        <p:tgtEl>
                                          <p:spTgt spid="115"/>
                                        </p:tgtEl>
                                        <p:attrNameLst>
                                          <p:attrName>style.visibility</p:attrName>
                                        </p:attrNameLst>
                                      </p:cBhvr>
                                      <p:tavLst>
                                        <p:tav tm="0">
                                          <p:val>
                                            <p:strVal val="hidden"/>
                                          </p:val>
                                        </p:tav>
                                        <p:tav tm="50000">
                                          <p:val>
                                            <p:strVal val="visible"/>
                                          </p:val>
                                        </p:tav>
                                      </p:tavLst>
                                    </p:anim>
                                  </p:childTnLst>
                                </p:cTn>
                              </p:par>
                            </p:childTnLst>
                          </p:cTn>
                        </p:par>
                        <p:par>
                          <p:cTn id="63" fill="hold">
                            <p:stCondLst>
                              <p:cond delay="500"/>
                            </p:stCondLst>
                            <p:childTnLst>
                              <p:par>
                                <p:cTn id="64" presetID="22" presetClass="entr" presetSubtype="8" fill="hold" nodeType="afterEffect">
                                  <p:stCondLst>
                                    <p:cond delay="0"/>
                                  </p:stCondLst>
                                  <p:childTnLst>
                                    <p:set>
                                      <p:cBhvr>
                                        <p:cTn id="65" dur="1" fill="hold">
                                          <p:stCondLst>
                                            <p:cond delay="0"/>
                                          </p:stCondLst>
                                        </p:cTn>
                                        <p:tgtEl>
                                          <p:spTgt spid="106"/>
                                        </p:tgtEl>
                                        <p:attrNameLst>
                                          <p:attrName>style.visibility</p:attrName>
                                        </p:attrNameLst>
                                      </p:cBhvr>
                                      <p:to>
                                        <p:strVal val="visible"/>
                                      </p:to>
                                    </p:set>
                                    <p:animEffect transition="in" filter="wipe(left)">
                                      <p:cBhvr>
                                        <p:cTn id="66" dur="500"/>
                                        <p:tgtEl>
                                          <p:spTgt spid="106"/>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2" fill="hold" nodeType="clickEffect">
                                  <p:stCondLst>
                                    <p:cond delay="0"/>
                                  </p:stCondLst>
                                  <p:childTnLst>
                                    <p:set>
                                      <p:cBhvr>
                                        <p:cTn id="70" dur="1" fill="hold">
                                          <p:stCondLst>
                                            <p:cond delay="0"/>
                                          </p:stCondLst>
                                        </p:cTn>
                                        <p:tgtEl>
                                          <p:spTgt spid="111"/>
                                        </p:tgtEl>
                                        <p:attrNameLst>
                                          <p:attrName>style.visibility</p:attrName>
                                        </p:attrNameLst>
                                      </p:cBhvr>
                                      <p:to>
                                        <p:strVal val="visible"/>
                                      </p:to>
                                    </p:set>
                                    <p:animEffect transition="in" filter="wipe(right)">
                                      <p:cBhvr>
                                        <p:cTn id="71"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P spid="93" grpId="0" animBg="1"/>
      <p:bldP spid="93" grpId="1" animBg="1"/>
      <p:bldP spid="94" grpId="0"/>
      <p:bldP spid="94" grpId="1"/>
      <p:bldP spid="114" grpId="0" animBg="1"/>
      <p:bldP spid="114" grpId="1" animBg="1"/>
      <p:bldP spid="115" grpId="0"/>
      <p:bldP spid="115" grpId="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en-US" altLang="zh-CN" dirty="0" smtClean="0"/>
              <a:t>. </a:t>
            </a:r>
            <a:r>
              <a:rPr lang="zh-CN" altLang="en-US" dirty="0" smtClean="0"/>
              <a:t>出现</a:t>
            </a:r>
            <a:r>
              <a:rPr lang="zh-CN" altLang="zh-CN" dirty="0" smtClean="0"/>
              <a:t>差错</a:t>
            </a:r>
            <a:endParaRPr lang="zh-CN" altLang="en-US" dirty="0"/>
          </a:p>
        </p:txBody>
      </p:sp>
      <p:sp>
        <p:nvSpPr>
          <p:cNvPr id="3" name="内容占位符 2"/>
          <p:cNvSpPr>
            <a:spLocks noGrp="1"/>
          </p:cNvSpPr>
          <p:nvPr>
            <p:ph idx="1"/>
          </p:nvPr>
        </p:nvSpPr>
        <p:spPr/>
        <p:txBody>
          <a:bodyPr/>
          <a:lstStyle/>
          <a:p>
            <a:pPr>
              <a:lnSpc>
                <a:spcPct val="100000"/>
              </a:lnSpc>
            </a:pPr>
            <a:r>
              <a:rPr lang="zh-CN" altLang="en-US" sz="2800" dirty="0" smtClean="0"/>
              <a:t>在接收方 </a:t>
            </a:r>
            <a:r>
              <a:rPr lang="en-US" altLang="zh-CN" sz="2800" dirty="0" smtClean="0"/>
              <a:t>B </a:t>
            </a:r>
            <a:r>
              <a:rPr lang="zh-CN" altLang="en-US" sz="2800" dirty="0" smtClean="0"/>
              <a:t>会出现两种情况：</a:t>
            </a:r>
            <a:endParaRPr lang="en-US" altLang="zh-CN" sz="2800" dirty="0" smtClean="0"/>
          </a:p>
          <a:p>
            <a:pPr lvl="1">
              <a:lnSpc>
                <a:spcPct val="100000"/>
              </a:lnSpc>
            </a:pPr>
            <a:r>
              <a:rPr lang="en-US" altLang="zh-CN" sz="2400" dirty="0" smtClean="0">
                <a:solidFill>
                  <a:srgbClr val="0000FF"/>
                </a:solidFill>
              </a:rPr>
              <a:t>B </a:t>
            </a:r>
            <a:r>
              <a:rPr lang="zh-CN" altLang="zh-CN" sz="2400" dirty="0" smtClean="0">
                <a:solidFill>
                  <a:srgbClr val="0000FF"/>
                </a:solidFill>
              </a:rPr>
              <a:t>接收</a:t>
            </a:r>
            <a:r>
              <a:rPr lang="en-US" altLang="zh-CN" sz="2400" dirty="0" smtClean="0">
                <a:solidFill>
                  <a:srgbClr val="0000FF"/>
                </a:solidFill>
              </a:rPr>
              <a:t> M1 </a:t>
            </a:r>
            <a:r>
              <a:rPr lang="zh-CN" altLang="zh-CN" sz="2400" dirty="0" smtClean="0">
                <a:solidFill>
                  <a:srgbClr val="0000FF"/>
                </a:solidFill>
              </a:rPr>
              <a:t>时</a:t>
            </a:r>
            <a:r>
              <a:rPr lang="zh-CN" altLang="zh-CN" sz="2400" dirty="0">
                <a:solidFill>
                  <a:srgbClr val="0000FF"/>
                </a:solidFill>
              </a:rPr>
              <a:t>检测出了差错，</a:t>
            </a:r>
            <a:r>
              <a:rPr lang="zh-CN" altLang="zh-CN" sz="2400" dirty="0"/>
              <a:t>就</a:t>
            </a:r>
            <a:r>
              <a:rPr lang="zh-CN" altLang="zh-CN" sz="2400" dirty="0" smtClean="0">
                <a:solidFill>
                  <a:srgbClr val="FF0000"/>
                </a:solidFill>
              </a:rPr>
              <a:t>丢弃</a:t>
            </a:r>
            <a:r>
              <a:rPr lang="en-US" altLang="zh-CN" sz="2400" dirty="0" smtClean="0">
                <a:solidFill>
                  <a:srgbClr val="FF0000"/>
                </a:solidFill>
              </a:rPr>
              <a:t> </a:t>
            </a:r>
            <a:r>
              <a:rPr lang="en-US" altLang="zh-CN" sz="2400" dirty="0" smtClean="0"/>
              <a:t>M1</a:t>
            </a:r>
            <a:r>
              <a:rPr lang="zh-CN" altLang="zh-CN" sz="2400" dirty="0" smtClean="0"/>
              <a:t>，</a:t>
            </a:r>
            <a:r>
              <a:rPr lang="zh-CN" altLang="zh-CN" sz="2400" dirty="0"/>
              <a:t>其他什么也不做（不</a:t>
            </a:r>
            <a:r>
              <a:rPr lang="zh-CN" altLang="zh-CN" sz="2400" dirty="0" smtClean="0"/>
              <a:t>通知</a:t>
            </a:r>
            <a:r>
              <a:rPr lang="en-US" altLang="zh-CN" sz="2400" dirty="0" smtClean="0"/>
              <a:t> A </a:t>
            </a:r>
            <a:r>
              <a:rPr lang="zh-CN" altLang="zh-CN" sz="2400" dirty="0" smtClean="0"/>
              <a:t>收到</a:t>
            </a:r>
            <a:r>
              <a:rPr lang="zh-CN" altLang="zh-CN" sz="2400" dirty="0"/>
              <a:t>有差错的分组</a:t>
            </a:r>
            <a:r>
              <a:rPr lang="zh-CN" altLang="zh-CN" sz="2400" dirty="0" smtClean="0"/>
              <a:t>）</a:t>
            </a:r>
            <a:r>
              <a:rPr lang="zh-CN" altLang="en-US" sz="2400" dirty="0" smtClean="0"/>
              <a:t>。</a:t>
            </a:r>
            <a:endParaRPr lang="en-US" altLang="zh-CN" sz="2400" dirty="0" smtClean="0"/>
          </a:p>
          <a:p>
            <a:pPr lvl="1">
              <a:lnSpc>
                <a:spcPct val="100000"/>
              </a:lnSpc>
            </a:pPr>
            <a:r>
              <a:rPr lang="en-US" altLang="zh-CN" sz="2400" dirty="0" smtClean="0">
                <a:solidFill>
                  <a:srgbClr val="0000FF"/>
                </a:solidFill>
              </a:rPr>
              <a:t>M1 </a:t>
            </a:r>
            <a:r>
              <a:rPr lang="zh-CN" altLang="zh-CN" sz="2400" dirty="0" smtClean="0">
                <a:solidFill>
                  <a:srgbClr val="0000FF"/>
                </a:solidFill>
              </a:rPr>
              <a:t>在</a:t>
            </a:r>
            <a:r>
              <a:rPr lang="zh-CN" altLang="zh-CN" sz="2400" dirty="0">
                <a:solidFill>
                  <a:srgbClr val="0000FF"/>
                </a:solidFill>
              </a:rPr>
              <a:t>传输过程中丢失了，</a:t>
            </a:r>
            <a:r>
              <a:rPr lang="zh-CN" altLang="zh-CN" sz="2400" dirty="0" smtClean="0"/>
              <a:t>这时</a:t>
            </a:r>
            <a:r>
              <a:rPr lang="en-US" altLang="zh-CN" sz="2400" dirty="0" smtClean="0"/>
              <a:t> B </a:t>
            </a:r>
            <a:r>
              <a:rPr lang="zh-CN" altLang="zh-CN" sz="2400" dirty="0" smtClean="0"/>
              <a:t>当然</a:t>
            </a:r>
            <a:r>
              <a:rPr lang="zh-CN" altLang="zh-CN" sz="2400" dirty="0"/>
              <a:t>什么都</a:t>
            </a:r>
            <a:r>
              <a:rPr lang="zh-CN" altLang="zh-CN" sz="2400" dirty="0" smtClean="0"/>
              <a:t>不知道</a:t>
            </a:r>
            <a:r>
              <a:rPr lang="zh-CN" altLang="en-US" sz="2400" dirty="0" smtClean="0"/>
              <a:t>，也什么都不做。</a:t>
            </a:r>
            <a:endParaRPr lang="en-US" altLang="zh-CN" sz="2400" dirty="0" smtClean="0"/>
          </a:p>
          <a:p>
            <a:pPr>
              <a:lnSpc>
                <a:spcPct val="100000"/>
              </a:lnSpc>
            </a:pPr>
            <a:r>
              <a:rPr lang="zh-CN" altLang="zh-CN" sz="2800" dirty="0">
                <a:solidFill>
                  <a:srgbClr val="0000FF"/>
                </a:solidFill>
              </a:rPr>
              <a:t>在这两种情况下，</a:t>
            </a:r>
            <a:r>
              <a:rPr lang="en-US" altLang="zh-CN" sz="2800" dirty="0" smtClean="0">
                <a:solidFill>
                  <a:srgbClr val="0000FF"/>
                </a:solidFill>
              </a:rPr>
              <a:t>B </a:t>
            </a:r>
            <a:r>
              <a:rPr lang="zh-CN" altLang="zh-CN" sz="2800" dirty="0" smtClean="0">
                <a:solidFill>
                  <a:srgbClr val="0000FF"/>
                </a:solidFill>
              </a:rPr>
              <a:t>都</a:t>
            </a:r>
            <a:r>
              <a:rPr lang="zh-CN" altLang="zh-CN" sz="2800" dirty="0">
                <a:solidFill>
                  <a:srgbClr val="0000FF"/>
                </a:solidFill>
              </a:rPr>
              <a:t>不会发送任何信息</a:t>
            </a:r>
            <a:r>
              <a:rPr lang="zh-CN" altLang="zh-CN" sz="2800" dirty="0" smtClean="0">
                <a:solidFill>
                  <a:srgbClr val="0000FF"/>
                </a:solidFill>
              </a:rPr>
              <a:t>。</a:t>
            </a:r>
            <a:endParaRPr lang="en-US" altLang="zh-CN" sz="2800" dirty="0" smtClean="0">
              <a:solidFill>
                <a:srgbClr val="0000FF"/>
              </a:solidFill>
            </a:endParaRPr>
          </a:p>
          <a:p>
            <a:pPr>
              <a:lnSpc>
                <a:spcPct val="100000"/>
              </a:lnSpc>
            </a:pPr>
            <a:r>
              <a:rPr lang="zh-CN" altLang="en-US" sz="2800" dirty="0" smtClean="0">
                <a:solidFill>
                  <a:srgbClr val="FF0000"/>
                </a:solidFill>
              </a:rPr>
              <a:t>如何保证 </a:t>
            </a:r>
            <a:r>
              <a:rPr lang="en-US" altLang="zh-CN" sz="2800" dirty="0" smtClean="0">
                <a:solidFill>
                  <a:srgbClr val="FF0000"/>
                </a:solidFill>
              </a:rPr>
              <a:t>B </a:t>
            </a:r>
            <a:r>
              <a:rPr lang="zh-CN" altLang="en-US" sz="2800" dirty="0" smtClean="0">
                <a:solidFill>
                  <a:srgbClr val="FF0000"/>
                </a:solidFill>
              </a:rPr>
              <a:t>正确收到了 </a:t>
            </a:r>
            <a:r>
              <a:rPr lang="en-US" altLang="zh-CN" sz="2800" dirty="0" smtClean="0">
                <a:solidFill>
                  <a:srgbClr val="FF0000"/>
                </a:solidFill>
              </a:rPr>
              <a:t>M1</a:t>
            </a:r>
            <a:r>
              <a:rPr lang="zh-CN" altLang="en-US" sz="2800" dirty="0" smtClean="0">
                <a:solidFill>
                  <a:srgbClr val="FF0000"/>
                </a:solidFill>
              </a:rPr>
              <a:t> 呢？</a:t>
            </a:r>
            <a:endParaRPr lang="en-US" altLang="zh-CN" sz="2800" dirty="0" smtClean="0">
              <a:solidFill>
                <a:srgbClr val="FF0000"/>
              </a:solidFill>
            </a:endParaRPr>
          </a:p>
          <a:p>
            <a:pPr>
              <a:lnSpc>
                <a:spcPct val="100000"/>
              </a:lnSpc>
            </a:pPr>
            <a:r>
              <a:rPr lang="zh-CN" altLang="en-US" sz="2800" dirty="0" smtClean="0">
                <a:solidFill>
                  <a:srgbClr val="0000FF"/>
                </a:solidFill>
              </a:rPr>
              <a:t>解决方法：</a:t>
            </a:r>
            <a:r>
              <a:rPr lang="zh-CN" altLang="zh-CN" sz="2800" dirty="0">
                <a:solidFill>
                  <a:srgbClr val="0000FF"/>
                </a:solidFill>
              </a:rPr>
              <a:t>超时</a:t>
            </a:r>
            <a:r>
              <a:rPr lang="zh-CN" altLang="zh-CN" sz="2800" dirty="0" smtClean="0">
                <a:solidFill>
                  <a:srgbClr val="0000FF"/>
                </a:solidFill>
              </a:rPr>
              <a:t>重传</a:t>
            </a:r>
            <a:endParaRPr lang="en-US" altLang="zh-CN" sz="2800" dirty="0" smtClean="0">
              <a:solidFill>
                <a:srgbClr val="0000FF"/>
              </a:solidFill>
            </a:endParaRPr>
          </a:p>
          <a:p>
            <a:pPr lvl="1">
              <a:lnSpc>
                <a:spcPct val="100000"/>
              </a:lnSpc>
            </a:pPr>
            <a:r>
              <a:rPr lang="en-US" altLang="zh-CN" sz="2400" dirty="0" smtClean="0"/>
              <a:t>A </a:t>
            </a:r>
            <a:r>
              <a:rPr lang="zh-CN" altLang="zh-CN" sz="2400" dirty="0" smtClean="0"/>
              <a:t>为</a:t>
            </a:r>
            <a:r>
              <a:rPr lang="zh-CN" altLang="zh-CN" sz="2400" dirty="0"/>
              <a:t>每一个已发送的分组都设置了一个</a:t>
            </a:r>
            <a:r>
              <a:rPr lang="zh-CN" altLang="zh-CN" sz="2400" dirty="0">
                <a:solidFill>
                  <a:srgbClr val="FF0000"/>
                </a:solidFill>
              </a:rPr>
              <a:t>超时计时器</a:t>
            </a:r>
            <a:r>
              <a:rPr lang="zh-CN" altLang="zh-CN" sz="2400" dirty="0" smtClean="0">
                <a:solidFill>
                  <a:srgbClr val="FF0000"/>
                </a:solidFill>
              </a:rPr>
              <a:t>。</a:t>
            </a:r>
            <a:endParaRPr lang="en-US" altLang="zh-CN" sz="2400" dirty="0" smtClean="0">
              <a:solidFill>
                <a:srgbClr val="FF0000"/>
              </a:solidFill>
            </a:endParaRPr>
          </a:p>
          <a:p>
            <a:pPr lvl="1">
              <a:lnSpc>
                <a:spcPct val="100000"/>
              </a:lnSpc>
            </a:pPr>
            <a:r>
              <a:rPr lang="en-US" altLang="zh-CN" sz="2400" dirty="0" smtClean="0"/>
              <a:t>A </a:t>
            </a:r>
            <a:r>
              <a:rPr lang="zh-CN" altLang="zh-CN" sz="2400" dirty="0" smtClean="0"/>
              <a:t>只要</a:t>
            </a:r>
            <a:r>
              <a:rPr lang="zh-CN" altLang="zh-CN" sz="2400" dirty="0"/>
              <a:t>在超时计时器到期之前收到了相应的确认，就撤销该超时</a:t>
            </a:r>
            <a:r>
              <a:rPr lang="zh-CN" altLang="zh-CN" sz="2400" dirty="0" smtClean="0"/>
              <a:t>计时器</a:t>
            </a:r>
            <a:r>
              <a:rPr lang="zh-CN" altLang="en-US" sz="2400" dirty="0" smtClean="0"/>
              <a:t>，继续发送下一个分组 </a:t>
            </a:r>
            <a:r>
              <a:rPr lang="en-US" altLang="zh-CN" sz="2400" dirty="0" smtClean="0"/>
              <a:t>M2</a:t>
            </a:r>
            <a:r>
              <a:rPr lang="zh-CN" altLang="en-US" sz="2400" dirty="0" smtClean="0"/>
              <a:t> 。</a:t>
            </a:r>
            <a:endParaRPr lang="en-US" altLang="zh-CN" sz="2400" dirty="0" smtClean="0"/>
          </a:p>
          <a:p>
            <a:pPr lvl="1">
              <a:lnSpc>
                <a:spcPct val="100000"/>
              </a:lnSpc>
            </a:pP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a:t>
            </a:r>
            <a:r>
              <a:rPr lang="zh-CN" altLang="zh-CN" dirty="0" smtClean="0"/>
              <a:t>确认</a:t>
            </a:r>
            <a:r>
              <a:rPr lang="zh-CN" altLang="zh-CN" dirty="0"/>
              <a:t>丢失和确认迟到</a:t>
            </a:r>
            <a:endParaRPr lang="zh-CN" altLang="en-US" dirty="0"/>
          </a:p>
        </p:txBody>
      </p:sp>
      <p:grpSp>
        <p:nvGrpSpPr>
          <p:cNvPr id="5" name="组合 4"/>
          <p:cNvGrpSpPr/>
          <p:nvPr/>
        </p:nvGrpSpPr>
        <p:grpSpPr>
          <a:xfrm>
            <a:off x="1943654" y="1647602"/>
            <a:ext cx="1899246" cy="3559642"/>
            <a:chOff x="1943654" y="1647602"/>
            <a:chExt cx="1899246" cy="3179763"/>
          </a:xfrm>
        </p:grpSpPr>
        <p:sp>
          <p:nvSpPr>
            <p:cNvPr id="110" name="Line 28"/>
            <p:cNvSpPr>
              <a:spLocks noChangeShapeType="1"/>
            </p:cNvSpPr>
            <p:nvPr/>
          </p:nvSpPr>
          <p:spPr bwMode="auto">
            <a:xfrm>
              <a:off x="1943654" y="1647602"/>
              <a:ext cx="0" cy="3179763"/>
            </a:xfrm>
            <a:prstGeom prst="line">
              <a:avLst/>
            </a:prstGeom>
            <a:noFill/>
            <a:ln w="3810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111" name="Line 29"/>
            <p:cNvSpPr>
              <a:spLocks noChangeShapeType="1"/>
            </p:cNvSpPr>
            <p:nvPr/>
          </p:nvSpPr>
          <p:spPr bwMode="auto">
            <a:xfrm>
              <a:off x="3842900" y="1647602"/>
              <a:ext cx="0" cy="3160713"/>
            </a:xfrm>
            <a:prstGeom prst="line">
              <a:avLst/>
            </a:prstGeom>
            <a:noFill/>
            <a:ln w="3810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grpSp>
      <p:sp>
        <p:nvSpPr>
          <p:cNvPr id="112" name="Rectangle 30"/>
          <p:cNvSpPr>
            <a:spLocks noChangeArrowheads="1"/>
          </p:cNvSpPr>
          <p:nvPr/>
        </p:nvSpPr>
        <p:spPr bwMode="auto">
          <a:xfrm>
            <a:off x="1771204" y="1196752"/>
            <a:ext cx="405561"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a:latin typeface="+mn-lt"/>
                <a:ea typeface="黑体" panose="02010609060101010101" pitchFamily="2" charset="-122"/>
              </a:rPr>
              <a:t>A</a:t>
            </a:r>
            <a:endParaRPr lang="en-US" altLang="zh-CN" sz="2400" b="1">
              <a:latin typeface="+mn-lt"/>
              <a:ea typeface="黑体" panose="02010609060101010101" pitchFamily="2" charset="-122"/>
            </a:endParaRPr>
          </a:p>
        </p:txBody>
      </p:sp>
      <p:sp>
        <p:nvSpPr>
          <p:cNvPr id="113" name="Rectangle 31"/>
          <p:cNvSpPr>
            <a:spLocks noChangeArrowheads="1"/>
          </p:cNvSpPr>
          <p:nvPr/>
        </p:nvSpPr>
        <p:spPr bwMode="auto">
          <a:xfrm>
            <a:off x="3636516" y="1196752"/>
            <a:ext cx="405561"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a:latin typeface="+mn-lt"/>
                <a:ea typeface="黑体" panose="02010609060101010101" pitchFamily="2" charset="-122"/>
              </a:rPr>
              <a:t>B</a:t>
            </a:r>
            <a:endParaRPr lang="en-US" altLang="zh-CN" sz="2400" b="1">
              <a:latin typeface="+mn-lt"/>
              <a:ea typeface="黑体" panose="02010609060101010101" pitchFamily="2" charset="-122"/>
            </a:endParaRPr>
          </a:p>
        </p:txBody>
      </p:sp>
      <p:grpSp>
        <p:nvGrpSpPr>
          <p:cNvPr id="114" name="Group 32"/>
          <p:cNvGrpSpPr/>
          <p:nvPr/>
        </p:nvGrpSpPr>
        <p:grpSpPr bwMode="auto">
          <a:xfrm>
            <a:off x="1968054" y="1780952"/>
            <a:ext cx="1857375" cy="777875"/>
            <a:chOff x="3769" y="1868"/>
            <a:chExt cx="1072" cy="490"/>
          </a:xfrm>
        </p:grpSpPr>
        <p:sp>
          <p:nvSpPr>
            <p:cNvPr id="115" name="Freeform 33"/>
            <p:cNvSpPr/>
            <p:nvPr/>
          </p:nvSpPr>
          <p:spPr bwMode="auto">
            <a:xfrm>
              <a:off x="3769" y="1868"/>
              <a:ext cx="1072" cy="490"/>
            </a:xfrm>
            <a:custGeom>
              <a:avLst/>
              <a:gdLst>
                <a:gd name="T0" fmla="*/ 0 w 1033"/>
                <a:gd name="T1" fmla="*/ 0 h 457"/>
                <a:gd name="T2" fmla="*/ 1071 w 1033"/>
                <a:gd name="T3" fmla="*/ 152 h 457"/>
                <a:gd name="T4" fmla="*/ 1071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FFFF66"/>
            </a:solidFill>
            <a:ln w="285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16" name="AutoShape 34"/>
            <p:cNvSpPr>
              <a:spLocks noChangeArrowheads="1"/>
            </p:cNvSpPr>
            <p:nvPr/>
          </p:nvSpPr>
          <p:spPr bwMode="auto">
            <a:xfrm rot="480000">
              <a:off x="4521" y="2114"/>
              <a:ext cx="291" cy="100"/>
            </a:xfrm>
            <a:prstGeom prst="rightArrow">
              <a:avLst>
                <a:gd name="adj1" fmla="val 50000"/>
                <a:gd name="adj2" fmla="val 145513"/>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117" name="Rectangle 35"/>
            <p:cNvSpPr>
              <a:spLocks noChangeArrowheads="1"/>
            </p:cNvSpPr>
            <p:nvPr/>
          </p:nvSpPr>
          <p:spPr bwMode="auto">
            <a:xfrm rot="540000">
              <a:off x="3980" y="1943"/>
              <a:ext cx="352" cy="289"/>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dirty="0" smtClean="0">
                  <a:solidFill>
                    <a:srgbClr val="0000FF"/>
                  </a:solidFill>
                  <a:latin typeface="+mn-lt"/>
                  <a:ea typeface="黑体" panose="02010609060101010101" pitchFamily="2" charset="-122"/>
                </a:rPr>
                <a:t>M1</a:t>
              </a:r>
              <a:endParaRPr lang="en-US" altLang="zh-CN" sz="2400" b="1" dirty="0">
                <a:solidFill>
                  <a:srgbClr val="0000FF"/>
                </a:solidFill>
                <a:latin typeface="+mn-lt"/>
                <a:ea typeface="黑体" panose="02010609060101010101" pitchFamily="2" charset="-122"/>
              </a:endParaRPr>
            </a:p>
          </p:txBody>
        </p:sp>
      </p:grpSp>
      <p:grpSp>
        <p:nvGrpSpPr>
          <p:cNvPr id="118" name="Group 36"/>
          <p:cNvGrpSpPr/>
          <p:nvPr/>
        </p:nvGrpSpPr>
        <p:grpSpPr bwMode="auto">
          <a:xfrm>
            <a:off x="1966466" y="3257327"/>
            <a:ext cx="1835150" cy="777875"/>
            <a:chOff x="3439" y="3564"/>
            <a:chExt cx="1156" cy="490"/>
          </a:xfrm>
        </p:grpSpPr>
        <p:sp>
          <p:nvSpPr>
            <p:cNvPr id="119" name="Freeform 37"/>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FFFF66"/>
            </a:solidFill>
            <a:ln w="285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0" name="AutoShape 38"/>
            <p:cNvSpPr>
              <a:spLocks noChangeArrowheads="1"/>
            </p:cNvSpPr>
            <p:nvPr/>
          </p:nvSpPr>
          <p:spPr bwMode="auto">
            <a:xfrm rot="480000">
              <a:off x="4164" y="3802"/>
              <a:ext cx="313" cy="100"/>
            </a:xfrm>
            <a:prstGeom prst="rightArrow">
              <a:avLst>
                <a:gd name="adj1" fmla="val 50000"/>
                <a:gd name="adj2" fmla="val 156514"/>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121" name="Rectangle 39"/>
            <p:cNvSpPr>
              <a:spLocks noChangeArrowheads="1"/>
            </p:cNvSpPr>
            <p:nvPr/>
          </p:nvSpPr>
          <p:spPr bwMode="auto">
            <a:xfrm rot="540000">
              <a:off x="3669" y="3641"/>
              <a:ext cx="385" cy="289"/>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dirty="0" smtClean="0">
                  <a:solidFill>
                    <a:srgbClr val="0000FF"/>
                  </a:solidFill>
                  <a:latin typeface="+mn-lt"/>
                  <a:ea typeface="黑体" panose="02010609060101010101" pitchFamily="2" charset="-122"/>
                </a:rPr>
                <a:t>M1</a:t>
              </a:r>
              <a:endParaRPr lang="en-US" altLang="zh-CN" sz="2400" b="1" dirty="0">
                <a:solidFill>
                  <a:srgbClr val="0000FF"/>
                </a:solidFill>
                <a:latin typeface="+mn-lt"/>
                <a:ea typeface="黑体" panose="02010609060101010101" pitchFamily="2" charset="-122"/>
              </a:endParaRPr>
            </a:p>
          </p:txBody>
        </p:sp>
      </p:grpSp>
      <p:sp>
        <p:nvSpPr>
          <p:cNvPr id="122" name="Text Box 40"/>
          <p:cNvSpPr txBox="1">
            <a:spLocks noChangeArrowheads="1"/>
          </p:cNvSpPr>
          <p:nvPr/>
        </p:nvSpPr>
        <p:spPr bwMode="auto">
          <a:xfrm>
            <a:off x="2216696" y="5271591"/>
            <a:ext cx="1422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zh-CN" altLang="en-US" b="1" dirty="0" smtClean="0">
                <a:latin typeface="+mn-lt"/>
                <a:ea typeface="黑体" panose="02010609060101010101" pitchFamily="2" charset="-122"/>
              </a:rPr>
              <a:t>确认丢失</a:t>
            </a:r>
            <a:endParaRPr kumimoji="0" lang="zh-CN" altLang="en-US" b="1" dirty="0">
              <a:latin typeface="+mn-lt"/>
              <a:ea typeface="黑体" panose="02010609060101010101" pitchFamily="2" charset="-122"/>
            </a:endParaRPr>
          </a:p>
        </p:txBody>
      </p:sp>
      <p:grpSp>
        <p:nvGrpSpPr>
          <p:cNvPr id="123" name="Group 41"/>
          <p:cNvGrpSpPr/>
          <p:nvPr/>
        </p:nvGrpSpPr>
        <p:grpSpPr bwMode="auto">
          <a:xfrm>
            <a:off x="1939479" y="4019330"/>
            <a:ext cx="1868487" cy="525463"/>
            <a:chOff x="2012" y="2285"/>
            <a:chExt cx="1177" cy="331"/>
          </a:xfrm>
        </p:grpSpPr>
        <p:sp>
          <p:nvSpPr>
            <p:cNvPr id="124" name="Line 42"/>
            <p:cNvSpPr>
              <a:spLocks noChangeShapeType="1"/>
            </p:cNvSpPr>
            <p:nvPr/>
          </p:nvSpPr>
          <p:spPr bwMode="auto">
            <a:xfrm flipH="1">
              <a:off x="2012" y="2415"/>
              <a:ext cx="1177" cy="201"/>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5" name="Text Box 43"/>
            <p:cNvSpPr txBox="1">
              <a:spLocks noChangeArrowheads="1"/>
            </p:cNvSpPr>
            <p:nvPr/>
          </p:nvSpPr>
          <p:spPr bwMode="auto">
            <a:xfrm rot="21169770">
              <a:off x="2131" y="2285"/>
              <a:ext cx="69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b="1" dirty="0" smtClean="0">
                  <a:latin typeface="+mn-lt"/>
                  <a:ea typeface="黑体" panose="02010609060101010101" pitchFamily="2" charset="-122"/>
                </a:rPr>
                <a:t>ACK 1</a:t>
              </a:r>
              <a:endParaRPr kumimoji="0" lang="en-US" altLang="zh-CN" b="1" dirty="0">
                <a:latin typeface="+mn-lt"/>
                <a:ea typeface="黑体" panose="02010609060101010101" pitchFamily="2" charset="-122"/>
              </a:endParaRPr>
            </a:p>
          </p:txBody>
        </p:sp>
      </p:grpSp>
      <p:sp>
        <p:nvSpPr>
          <p:cNvPr id="129" name="Text Box 47"/>
          <p:cNvSpPr txBox="1">
            <a:spLocks noChangeArrowheads="1"/>
          </p:cNvSpPr>
          <p:nvPr/>
        </p:nvSpPr>
        <p:spPr bwMode="auto">
          <a:xfrm>
            <a:off x="488504" y="3290665"/>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zh-CN" altLang="en-US" b="1" dirty="0">
                <a:solidFill>
                  <a:srgbClr val="FF0000"/>
                </a:solidFill>
                <a:latin typeface="+mn-lt"/>
                <a:ea typeface="黑体" panose="02010609060101010101" pitchFamily="2" charset="-122"/>
              </a:rPr>
              <a:t>超时重发</a:t>
            </a:r>
            <a:endParaRPr kumimoji="0" lang="zh-CN" altLang="en-US" b="1" dirty="0">
              <a:solidFill>
                <a:srgbClr val="FF0000"/>
              </a:solidFill>
              <a:latin typeface="+mn-lt"/>
              <a:ea typeface="黑体" panose="02010609060101010101" pitchFamily="2" charset="-122"/>
            </a:endParaRPr>
          </a:p>
        </p:txBody>
      </p:sp>
      <p:grpSp>
        <p:nvGrpSpPr>
          <p:cNvPr id="130" name="Group 48"/>
          <p:cNvGrpSpPr/>
          <p:nvPr/>
        </p:nvGrpSpPr>
        <p:grpSpPr bwMode="auto">
          <a:xfrm>
            <a:off x="990154" y="2327052"/>
            <a:ext cx="798512" cy="927100"/>
            <a:chOff x="3153" y="2204"/>
            <a:chExt cx="503" cy="584"/>
          </a:xfrm>
        </p:grpSpPr>
        <p:sp>
          <p:nvSpPr>
            <p:cNvPr id="131" name="AutoShape 49"/>
            <p:cNvSpPr/>
            <p:nvPr/>
          </p:nvSpPr>
          <p:spPr bwMode="auto">
            <a:xfrm>
              <a:off x="3600" y="2204"/>
              <a:ext cx="56" cy="584"/>
            </a:xfrm>
            <a:prstGeom prst="leftBrace">
              <a:avLst>
                <a:gd name="adj1" fmla="val 86905"/>
                <a:gd name="adj2" fmla="val 50000"/>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132" name="Text Box 50"/>
            <p:cNvSpPr txBox="1">
              <a:spLocks noChangeArrowheads="1"/>
            </p:cNvSpPr>
            <p:nvPr/>
          </p:nvSpPr>
          <p:spPr bwMode="auto">
            <a:xfrm>
              <a:off x="3153" y="2311"/>
              <a:ext cx="42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2800" b="1">
                  <a:latin typeface="+mn-lt"/>
                  <a:ea typeface="黑体" panose="02010609060101010101" pitchFamily="2" charset="-122"/>
                </a:rPr>
                <a:t>t</a:t>
              </a:r>
              <a:r>
                <a:rPr kumimoji="0" lang="en-US" altLang="zh-CN" sz="2800" b="1" baseline="-25000">
                  <a:latin typeface="+mn-lt"/>
                  <a:ea typeface="黑体" panose="02010609060101010101" pitchFamily="2" charset="-122"/>
                </a:rPr>
                <a:t>out</a:t>
              </a:r>
              <a:endParaRPr kumimoji="0" lang="en-US" altLang="zh-CN" sz="2800" b="1" baseline="-25000">
                <a:latin typeface="+mn-lt"/>
                <a:ea typeface="黑体" panose="02010609060101010101" pitchFamily="2" charset="-122"/>
              </a:endParaRPr>
            </a:p>
          </p:txBody>
        </p:sp>
      </p:grpSp>
      <p:grpSp>
        <p:nvGrpSpPr>
          <p:cNvPr id="133" name="Group 51"/>
          <p:cNvGrpSpPr/>
          <p:nvPr/>
        </p:nvGrpSpPr>
        <p:grpSpPr bwMode="auto">
          <a:xfrm>
            <a:off x="2245866" y="2504855"/>
            <a:ext cx="1589088" cy="563563"/>
            <a:chOff x="4012" y="2401"/>
            <a:chExt cx="1001" cy="355"/>
          </a:xfrm>
        </p:grpSpPr>
        <p:sp>
          <p:nvSpPr>
            <p:cNvPr id="134" name="Line 52"/>
            <p:cNvSpPr>
              <a:spLocks noChangeShapeType="1"/>
            </p:cNvSpPr>
            <p:nvPr/>
          </p:nvSpPr>
          <p:spPr bwMode="auto">
            <a:xfrm flipH="1">
              <a:off x="4012" y="2555"/>
              <a:ext cx="1001" cy="201"/>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35" name="Text Box 53"/>
            <p:cNvSpPr txBox="1">
              <a:spLocks noChangeArrowheads="1"/>
            </p:cNvSpPr>
            <p:nvPr/>
          </p:nvSpPr>
          <p:spPr bwMode="auto">
            <a:xfrm rot="21169770">
              <a:off x="4145" y="2401"/>
              <a:ext cx="7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b="1" dirty="0" smtClean="0">
                  <a:latin typeface="+mn-lt"/>
                  <a:ea typeface="黑体" panose="02010609060101010101" pitchFamily="2" charset="-122"/>
                </a:rPr>
                <a:t>ACK 1</a:t>
              </a:r>
              <a:endParaRPr kumimoji="0" lang="en-US" altLang="zh-CN" b="1" dirty="0">
                <a:latin typeface="+mn-lt"/>
                <a:ea typeface="黑体" panose="02010609060101010101" pitchFamily="2" charset="-122"/>
              </a:endParaRPr>
            </a:p>
          </p:txBody>
        </p:sp>
      </p:grpSp>
      <p:sp>
        <p:nvSpPr>
          <p:cNvPr id="139" name="AutoShape 57"/>
          <p:cNvSpPr>
            <a:spLocks noChangeArrowheads="1"/>
          </p:cNvSpPr>
          <p:nvPr/>
        </p:nvSpPr>
        <p:spPr bwMode="auto">
          <a:xfrm>
            <a:off x="1868041" y="2676302"/>
            <a:ext cx="703263" cy="577850"/>
          </a:xfrm>
          <a:prstGeom prst="irregularSeal1">
            <a:avLst/>
          </a:prstGeom>
          <a:solidFill>
            <a:srgbClr val="FF5050"/>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grpSp>
        <p:nvGrpSpPr>
          <p:cNvPr id="3" name="组合 2"/>
          <p:cNvGrpSpPr/>
          <p:nvPr/>
        </p:nvGrpSpPr>
        <p:grpSpPr>
          <a:xfrm>
            <a:off x="6624174" y="1647602"/>
            <a:ext cx="1899246" cy="4564558"/>
            <a:chOff x="6870178" y="1647602"/>
            <a:chExt cx="1899246" cy="3179763"/>
          </a:xfrm>
        </p:grpSpPr>
        <p:sp>
          <p:nvSpPr>
            <p:cNvPr id="140" name="Line 28"/>
            <p:cNvSpPr>
              <a:spLocks noChangeShapeType="1"/>
            </p:cNvSpPr>
            <p:nvPr/>
          </p:nvSpPr>
          <p:spPr bwMode="auto">
            <a:xfrm>
              <a:off x="6870178" y="1647602"/>
              <a:ext cx="0" cy="3179763"/>
            </a:xfrm>
            <a:prstGeom prst="line">
              <a:avLst/>
            </a:prstGeom>
            <a:noFill/>
            <a:ln w="3810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141" name="Line 29"/>
            <p:cNvSpPr>
              <a:spLocks noChangeShapeType="1"/>
            </p:cNvSpPr>
            <p:nvPr/>
          </p:nvSpPr>
          <p:spPr bwMode="auto">
            <a:xfrm>
              <a:off x="8769424" y="1647602"/>
              <a:ext cx="0" cy="3160713"/>
            </a:xfrm>
            <a:prstGeom prst="line">
              <a:avLst/>
            </a:prstGeom>
            <a:noFill/>
            <a:ln w="3810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grpSp>
      <p:sp>
        <p:nvSpPr>
          <p:cNvPr id="142" name="Rectangle 30"/>
          <p:cNvSpPr>
            <a:spLocks noChangeArrowheads="1"/>
          </p:cNvSpPr>
          <p:nvPr/>
        </p:nvSpPr>
        <p:spPr bwMode="auto">
          <a:xfrm>
            <a:off x="6451724" y="1196752"/>
            <a:ext cx="405561"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a:latin typeface="+mn-lt"/>
                <a:ea typeface="黑体" panose="02010609060101010101" pitchFamily="2" charset="-122"/>
              </a:rPr>
              <a:t>A</a:t>
            </a:r>
            <a:endParaRPr lang="en-US" altLang="zh-CN" sz="2400" b="1">
              <a:latin typeface="+mn-lt"/>
              <a:ea typeface="黑体" panose="02010609060101010101" pitchFamily="2" charset="-122"/>
            </a:endParaRPr>
          </a:p>
        </p:txBody>
      </p:sp>
      <p:sp>
        <p:nvSpPr>
          <p:cNvPr id="143" name="Rectangle 31"/>
          <p:cNvSpPr>
            <a:spLocks noChangeArrowheads="1"/>
          </p:cNvSpPr>
          <p:nvPr/>
        </p:nvSpPr>
        <p:spPr bwMode="auto">
          <a:xfrm>
            <a:off x="8317036" y="1196752"/>
            <a:ext cx="405561"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a:latin typeface="+mn-lt"/>
                <a:ea typeface="黑体" panose="02010609060101010101" pitchFamily="2" charset="-122"/>
              </a:rPr>
              <a:t>B</a:t>
            </a:r>
            <a:endParaRPr lang="en-US" altLang="zh-CN" sz="2400" b="1">
              <a:latin typeface="+mn-lt"/>
              <a:ea typeface="黑体" panose="02010609060101010101" pitchFamily="2" charset="-122"/>
            </a:endParaRPr>
          </a:p>
        </p:txBody>
      </p:sp>
      <p:grpSp>
        <p:nvGrpSpPr>
          <p:cNvPr id="144" name="Group 32"/>
          <p:cNvGrpSpPr/>
          <p:nvPr/>
        </p:nvGrpSpPr>
        <p:grpSpPr bwMode="auto">
          <a:xfrm>
            <a:off x="6648574" y="1780952"/>
            <a:ext cx="1857375" cy="777875"/>
            <a:chOff x="3769" y="1868"/>
            <a:chExt cx="1072" cy="490"/>
          </a:xfrm>
        </p:grpSpPr>
        <p:sp>
          <p:nvSpPr>
            <p:cNvPr id="145" name="Freeform 33"/>
            <p:cNvSpPr/>
            <p:nvPr/>
          </p:nvSpPr>
          <p:spPr bwMode="auto">
            <a:xfrm>
              <a:off x="3769" y="1868"/>
              <a:ext cx="1072" cy="490"/>
            </a:xfrm>
            <a:custGeom>
              <a:avLst/>
              <a:gdLst>
                <a:gd name="T0" fmla="*/ 0 w 1033"/>
                <a:gd name="T1" fmla="*/ 0 h 457"/>
                <a:gd name="T2" fmla="*/ 1071 w 1033"/>
                <a:gd name="T3" fmla="*/ 152 h 457"/>
                <a:gd name="T4" fmla="*/ 1071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FFFF66"/>
            </a:solidFill>
            <a:ln w="285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46" name="AutoShape 34"/>
            <p:cNvSpPr>
              <a:spLocks noChangeArrowheads="1"/>
            </p:cNvSpPr>
            <p:nvPr/>
          </p:nvSpPr>
          <p:spPr bwMode="auto">
            <a:xfrm rot="480000">
              <a:off x="4521" y="2114"/>
              <a:ext cx="291" cy="100"/>
            </a:xfrm>
            <a:prstGeom prst="rightArrow">
              <a:avLst>
                <a:gd name="adj1" fmla="val 50000"/>
                <a:gd name="adj2" fmla="val 145513"/>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147" name="Rectangle 35"/>
            <p:cNvSpPr>
              <a:spLocks noChangeArrowheads="1"/>
            </p:cNvSpPr>
            <p:nvPr/>
          </p:nvSpPr>
          <p:spPr bwMode="auto">
            <a:xfrm rot="540000">
              <a:off x="3980" y="1943"/>
              <a:ext cx="352" cy="289"/>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dirty="0" smtClean="0">
                  <a:solidFill>
                    <a:srgbClr val="0000FF"/>
                  </a:solidFill>
                  <a:latin typeface="+mn-lt"/>
                  <a:ea typeface="黑体" panose="02010609060101010101" pitchFamily="2" charset="-122"/>
                </a:rPr>
                <a:t>M1</a:t>
              </a:r>
              <a:endParaRPr lang="en-US" altLang="zh-CN" sz="2400" b="1" dirty="0">
                <a:solidFill>
                  <a:srgbClr val="0000FF"/>
                </a:solidFill>
                <a:latin typeface="+mn-lt"/>
                <a:ea typeface="黑体" panose="02010609060101010101" pitchFamily="2" charset="-122"/>
              </a:endParaRPr>
            </a:p>
          </p:txBody>
        </p:sp>
      </p:grpSp>
      <p:grpSp>
        <p:nvGrpSpPr>
          <p:cNvPr id="148" name="Group 36"/>
          <p:cNvGrpSpPr/>
          <p:nvPr/>
        </p:nvGrpSpPr>
        <p:grpSpPr bwMode="auto">
          <a:xfrm>
            <a:off x="6646986" y="3257327"/>
            <a:ext cx="1835150" cy="777875"/>
            <a:chOff x="3439" y="3564"/>
            <a:chExt cx="1156" cy="490"/>
          </a:xfrm>
        </p:grpSpPr>
        <p:sp>
          <p:nvSpPr>
            <p:cNvPr id="149" name="Freeform 37"/>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FFFF66"/>
            </a:solidFill>
            <a:ln w="285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50" name="AutoShape 38"/>
            <p:cNvSpPr>
              <a:spLocks noChangeArrowheads="1"/>
            </p:cNvSpPr>
            <p:nvPr/>
          </p:nvSpPr>
          <p:spPr bwMode="auto">
            <a:xfrm rot="480000">
              <a:off x="4164" y="3802"/>
              <a:ext cx="313" cy="100"/>
            </a:xfrm>
            <a:prstGeom prst="rightArrow">
              <a:avLst>
                <a:gd name="adj1" fmla="val 50000"/>
                <a:gd name="adj2" fmla="val 156514"/>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151" name="Rectangle 39"/>
            <p:cNvSpPr>
              <a:spLocks noChangeArrowheads="1"/>
            </p:cNvSpPr>
            <p:nvPr/>
          </p:nvSpPr>
          <p:spPr bwMode="auto">
            <a:xfrm rot="540000">
              <a:off x="3669" y="3641"/>
              <a:ext cx="385" cy="289"/>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dirty="0" smtClean="0">
                  <a:solidFill>
                    <a:srgbClr val="0000FF"/>
                  </a:solidFill>
                  <a:latin typeface="+mn-lt"/>
                  <a:ea typeface="黑体" panose="02010609060101010101" pitchFamily="2" charset="-122"/>
                </a:rPr>
                <a:t>M1</a:t>
              </a:r>
              <a:endParaRPr lang="en-US" altLang="zh-CN" sz="2400" b="1" dirty="0">
                <a:solidFill>
                  <a:srgbClr val="0000FF"/>
                </a:solidFill>
                <a:latin typeface="+mn-lt"/>
                <a:ea typeface="黑体" panose="02010609060101010101" pitchFamily="2" charset="-122"/>
              </a:endParaRPr>
            </a:p>
          </p:txBody>
        </p:sp>
      </p:grpSp>
      <p:sp>
        <p:nvSpPr>
          <p:cNvPr id="152" name="Text Box 40"/>
          <p:cNvSpPr txBox="1">
            <a:spLocks noChangeArrowheads="1"/>
          </p:cNvSpPr>
          <p:nvPr/>
        </p:nvSpPr>
        <p:spPr bwMode="auto">
          <a:xfrm>
            <a:off x="6897216" y="6212160"/>
            <a:ext cx="1422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zh-CN" altLang="en-US" b="1" dirty="0" smtClean="0">
                <a:latin typeface="+mn-lt"/>
                <a:ea typeface="黑体" panose="02010609060101010101" pitchFamily="2" charset="-122"/>
              </a:rPr>
              <a:t>确认迟到</a:t>
            </a:r>
            <a:endParaRPr kumimoji="0" lang="zh-CN" altLang="en-US" b="1" dirty="0">
              <a:latin typeface="+mn-lt"/>
              <a:ea typeface="黑体" panose="02010609060101010101" pitchFamily="2" charset="-122"/>
            </a:endParaRPr>
          </a:p>
        </p:txBody>
      </p:sp>
      <p:grpSp>
        <p:nvGrpSpPr>
          <p:cNvPr id="153" name="Group 41"/>
          <p:cNvGrpSpPr/>
          <p:nvPr/>
        </p:nvGrpSpPr>
        <p:grpSpPr bwMode="auto">
          <a:xfrm>
            <a:off x="6619999" y="4019330"/>
            <a:ext cx="1868487" cy="525463"/>
            <a:chOff x="2012" y="2285"/>
            <a:chExt cx="1177" cy="331"/>
          </a:xfrm>
        </p:grpSpPr>
        <p:sp>
          <p:nvSpPr>
            <p:cNvPr id="154" name="Line 42"/>
            <p:cNvSpPr>
              <a:spLocks noChangeShapeType="1"/>
            </p:cNvSpPr>
            <p:nvPr/>
          </p:nvSpPr>
          <p:spPr bwMode="auto">
            <a:xfrm flipH="1">
              <a:off x="2012" y="2415"/>
              <a:ext cx="1177" cy="201"/>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55" name="Text Box 43"/>
            <p:cNvSpPr txBox="1">
              <a:spLocks noChangeArrowheads="1"/>
            </p:cNvSpPr>
            <p:nvPr/>
          </p:nvSpPr>
          <p:spPr bwMode="auto">
            <a:xfrm rot="21169770">
              <a:off x="2131" y="2285"/>
              <a:ext cx="69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b="1" dirty="0" smtClean="0">
                  <a:latin typeface="+mn-lt"/>
                  <a:ea typeface="黑体" panose="02010609060101010101" pitchFamily="2" charset="-122"/>
                </a:rPr>
                <a:t>ACK 1</a:t>
              </a:r>
              <a:endParaRPr kumimoji="0" lang="en-US" altLang="zh-CN" b="1" dirty="0">
                <a:latin typeface="+mn-lt"/>
                <a:ea typeface="黑体" panose="02010609060101010101" pitchFamily="2" charset="-122"/>
              </a:endParaRPr>
            </a:p>
          </p:txBody>
        </p:sp>
      </p:grpSp>
      <p:sp>
        <p:nvSpPr>
          <p:cNvPr id="156" name="Text Box 47"/>
          <p:cNvSpPr txBox="1">
            <a:spLocks noChangeArrowheads="1"/>
          </p:cNvSpPr>
          <p:nvPr/>
        </p:nvSpPr>
        <p:spPr bwMode="auto">
          <a:xfrm>
            <a:off x="5169024" y="3290665"/>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zh-CN" altLang="en-US" b="1" dirty="0">
                <a:solidFill>
                  <a:srgbClr val="FF0000"/>
                </a:solidFill>
                <a:latin typeface="+mn-lt"/>
                <a:ea typeface="黑体" panose="02010609060101010101" pitchFamily="2" charset="-122"/>
              </a:rPr>
              <a:t>超时重发</a:t>
            </a:r>
            <a:endParaRPr kumimoji="0" lang="zh-CN" altLang="en-US" b="1" dirty="0">
              <a:solidFill>
                <a:srgbClr val="FF0000"/>
              </a:solidFill>
              <a:latin typeface="+mn-lt"/>
              <a:ea typeface="黑体" panose="02010609060101010101" pitchFamily="2" charset="-122"/>
            </a:endParaRPr>
          </a:p>
        </p:txBody>
      </p:sp>
      <p:grpSp>
        <p:nvGrpSpPr>
          <p:cNvPr id="157" name="Group 48"/>
          <p:cNvGrpSpPr/>
          <p:nvPr/>
        </p:nvGrpSpPr>
        <p:grpSpPr bwMode="auto">
          <a:xfrm>
            <a:off x="5670674" y="2327052"/>
            <a:ext cx="798512" cy="927100"/>
            <a:chOff x="3153" y="2204"/>
            <a:chExt cx="503" cy="584"/>
          </a:xfrm>
        </p:grpSpPr>
        <p:sp>
          <p:nvSpPr>
            <p:cNvPr id="158" name="AutoShape 49"/>
            <p:cNvSpPr/>
            <p:nvPr/>
          </p:nvSpPr>
          <p:spPr bwMode="auto">
            <a:xfrm>
              <a:off x="3600" y="2204"/>
              <a:ext cx="56" cy="584"/>
            </a:xfrm>
            <a:prstGeom prst="leftBrace">
              <a:avLst>
                <a:gd name="adj1" fmla="val 86905"/>
                <a:gd name="adj2" fmla="val 50000"/>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159" name="Text Box 50"/>
            <p:cNvSpPr txBox="1">
              <a:spLocks noChangeArrowheads="1"/>
            </p:cNvSpPr>
            <p:nvPr/>
          </p:nvSpPr>
          <p:spPr bwMode="auto">
            <a:xfrm>
              <a:off x="3153" y="2311"/>
              <a:ext cx="42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2800" b="1" dirty="0">
                  <a:latin typeface="+mn-lt"/>
                  <a:ea typeface="黑体" panose="02010609060101010101" pitchFamily="2" charset="-122"/>
                </a:rPr>
                <a:t>t</a:t>
              </a:r>
              <a:r>
                <a:rPr kumimoji="0" lang="en-US" altLang="zh-CN" sz="2800" b="1" baseline="-25000" dirty="0">
                  <a:latin typeface="+mn-lt"/>
                  <a:ea typeface="黑体" panose="02010609060101010101" pitchFamily="2" charset="-122"/>
                </a:rPr>
                <a:t>out</a:t>
              </a:r>
              <a:endParaRPr kumimoji="0" lang="en-US" altLang="zh-CN" sz="2800" b="1" baseline="-25000" dirty="0">
                <a:latin typeface="+mn-lt"/>
                <a:ea typeface="黑体" panose="02010609060101010101" pitchFamily="2" charset="-122"/>
              </a:endParaRPr>
            </a:p>
          </p:txBody>
        </p:sp>
      </p:grpSp>
      <p:grpSp>
        <p:nvGrpSpPr>
          <p:cNvPr id="164" name="Group 36"/>
          <p:cNvGrpSpPr/>
          <p:nvPr/>
        </p:nvGrpSpPr>
        <p:grpSpPr bwMode="auto">
          <a:xfrm>
            <a:off x="6646986" y="4636864"/>
            <a:ext cx="1835150" cy="777875"/>
            <a:chOff x="3439" y="3564"/>
            <a:chExt cx="1156" cy="490"/>
          </a:xfrm>
        </p:grpSpPr>
        <p:sp>
          <p:nvSpPr>
            <p:cNvPr id="165" name="Freeform 37"/>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FFFF66"/>
            </a:solidFill>
            <a:ln w="285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66" name="AutoShape 38"/>
            <p:cNvSpPr>
              <a:spLocks noChangeArrowheads="1"/>
            </p:cNvSpPr>
            <p:nvPr/>
          </p:nvSpPr>
          <p:spPr bwMode="auto">
            <a:xfrm rot="480000">
              <a:off x="4164" y="3802"/>
              <a:ext cx="313" cy="100"/>
            </a:xfrm>
            <a:prstGeom prst="rightArrow">
              <a:avLst>
                <a:gd name="adj1" fmla="val 50000"/>
                <a:gd name="adj2" fmla="val 156514"/>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167" name="Rectangle 39"/>
            <p:cNvSpPr>
              <a:spLocks noChangeArrowheads="1"/>
            </p:cNvSpPr>
            <p:nvPr/>
          </p:nvSpPr>
          <p:spPr bwMode="auto">
            <a:xfrm rot="540000">
              <a:off x="3598" y="3641"/>
              <a:ext cx="385" cy="289"/>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dirty="0" smtClean="0">
                  <a:solidFill>
                    <a:srgbClr val="0000FF"/>
                  </a:solidFill>
                  <a:latin typeface="+mn-lt"/>
                  <a:ea typeface="黑体" panose="02010609060101010101" pitchFamily="2" charset="-122"/>
                </a:rPr>
                <a:t>M2</a:t>
              </a:r>
              <a:endParaRPr lang="en-US" altLang="zh-CN" sz="2400" b="1" dirty="0">
                <a:solidFill>
                  <a:srgbClr val="0000FF"/>
                </a:solidFill>
                <a:latin typeface="+mn-lt"/>
                <a:ea typeface="黑体" panose="02010609060101010101" pitchFamily="2" charset="-122"/>
              </a:endParaRPr>
            </a:p>
          </p:txBody>
        </p:sp>
      </p:grpSp>
      <p:sp>
        <p:nvSpPr>
          <p:cNvPr id="7" name="矩形 6"/>
          <p:cNvSpPr/>
          <p:nvPr/>
        </p:nvSpPr>
        <p:spPr>
          <a:xfrm>
            <a:off x="5295998" y="4892967"/>
            <a:ext cx="1499230" cy="1200329"/>
          </a:xfrm>
          <a:prstGeom prst="rect">
            <a:avLst/>
          </a:prstGeom>
        </p:spPr>
        <p:txBody>
          <a:bodyPr wrap="square">
            <a:spAutoFit/>
          </a:bodyPr>
          <a:lstStyle/>
          <a:p>
            <a:r>
              <a:rPr lang="zh-CN" altLang="en-US" sz="2400" b="1" dirty="0" smtClean="0">
                <a:solidFill>
                  <a:srgbClr val="0000FF"/>
                </a:solidFill>
                <a:ea typeface="黑体" panose="02010609060101010101" pitchFamily="2" charset="-122"/>
              </a:rPr>
              <a:t>收下，</a:t>
            </a:r>
            <a:endParaRPr lang="en-US" altLang="zh-CN" sz="2400" b="1" dirty="0" smtClean="0">
              <a:solidFill>
                <a:srgbClr val="0000FF"/>
              </a:solidFill>
              <a:ea typeface="黑体" panose="02010609060101010101" pitchFamily="2" charset="-122"/>
            </a:endParaRPr>
          </a:p>
          <a:p>
            <a:r>
              <a:rPr lang="zh-CN" altLang="en-US" sz="2400" b="1" dirty="0" smtClean="0">
                <a:solidFill>
                  <a:srgbClr val="0000FF"/>
                </a:solidFill>
                <a:ea typeface="黑体" panose="02010609060101010101" pitchFamily="2" charset="-122"/>
              </a:rPr>
              <a:t>重复的，</a:t>
            </a:r>
            <a:endParaRPr lang="en-US" altLang="zh-CN" sz="2400" b="1" dirty="0" smtClean="0">
              <a:solidFill>
                <a:srgbClr val="0000FF"/>
              </a:solidFill>
              <a:ea typeface="黑体" panose="02010609060101010101" pitchFamily="2" charset="-122"/>
            </a:endParaRPr>
          </a:p>
          <a:p>
            <a:r>
              <a:rPr lang="zh-CN" altLang="en-US" sz="2400" b="1" dirty="0" smtClean="0">
                <a:solidFill>
                  <a:srgbClr val="0000FF"/>
                </a:solidFill>
                <a:ea typeface="黑体" panose="02010609060101010101" pitchFamily="2" charset="-122"/>
              </a:rPr>
              <a:t>丢弃</a:t>
            </a:r>
            <a:endParaRPr lang="zh-CN" altLang="en-US" sz="2400" dirty="0">
              <a:solidFill>
                <a:srgbClr val="0000FF"/>
              </a:solidFill>
            </a:endParaRPr>
          </a:p>
        </p:txBody>
      </p:sp>
      <p:grpSp>
        <p:nvGrpSpPr>
          <p:cNvPr id="9" name="组合 8"/>
          <p:cNvGrpSpPr/>
          <p:nvPr/>
        </p:nvGrpSpPr>
        <p:grpSpPr>
          <a:xfrm>
            <a:off x="6654505" y="2643731"/>
            <a:ext cx="1827632" cy="2839271"/>
            <a:chOff x="6900509" y="2643731"/>
            <a:chExt cx="1827632" cy="2839271"/>
          </a:xfrm>
        </p:grpSpPr>
        <p:sp>
          <p:nvSpPr>
            <p:cNvPr id="168" name="Freeform 48"/>
            <p:cNvSpPr/>
            <p:nvPr/>
          </p:nvSpPr>
          <p:spPr bwMode="auto">
            <a:xfrm>
              <a:off x="6900509" y="2726308"/>
              <a:ext cx="1827632" cy="2756694"/>
            </a:xfrm>
            <a:custGeom>
              <a:avLst/>
              <a:gdLst>
                <a:gd name="T0" fmla="*/ 798 w 798"/>
                <a:gd name="T1" fmla="*/ 0 h 1134"/>
                <a:gd name="T2" fmla="*/ 589 w 798"/>
                <a:gd name="T3" fmla="*/ 70 h 1134"/>
                <a:gd name="T4" fmla="*/ 466 w 798"/>
                <a:gd name="T5" fmla="*/ 217 h 1134"/>
                <a:gd name="T6" fmla="*/ 418 w 798"/>
                <a:gd name="T7" fmla="*/ 376 h 1134"/>
                <a:gd name="T8" fmla="*/ 385 w 798"/>
                <a:gd name="T9" fmla="*/ 661 h 1134"/>
                <a:gd name="T10" fmla="*/ 310 w 798"/>
                <a:gd name="T11" fmla="*/ 1018 h 1134"/>
                <a:gd name="T12" fmla="*/ 0 w 798"/>
                <a:gd name="T13" fmla="*/ 1134 h 1134"/>
              </a:gdLst>
              <a:ahLst/>
              <a:cxnLst>
                <a:cxn ang="0">
                  <a:pos x="T0" y="T1"/>
                </a:cxn>
                <a:cxn ang="0">
                  <a:pos x="T2" y="T3"/>
                </a:cxn>
                <a:cxn ang="0">
                  <a:pos x="T4" y="T5"/>
                </a:cxn>
                <a:cxn ang="0">
                  <a:pos x="T6" y="T7"/>
                </a:cxn>
                <a:cxn ang="0">
                  <a:pos x="T8" y="T9"/>
                </a:cxn>
                <a:cxn ang="0">
                  <a:pos x="T10" y="T11"/>
                </a:cxn>
                <a:cxn ang="0">
                  <a:pos x="T12" y="T13"/>
                </a:cxn>
              </a:cxnLst>
              <a:rect l="0" t="0" r="r" b="b"/>
              <a:pathLst>
                <a:path w="798" h="1134">
                  <a:moveTo>
                    <a:pt x="798" y="0"/>
                  </a:moveTo>
                  <a:cubicBezTo>
                    <a:pt x="763" y="12"/>
                    <a:pt x="644" y="34"/>
                    <a:pt x="589" y="70"/>
                  </a:cubicBezTo>
                  <a:cubicBezTo>
                    <a:pt x="534" y="106"/>
                    <a:pt x="494" y="166"/>
                    <a:pt x="466" y="217"/>
                  </a:cubicBezTo>
                  <a:cubicBezTo>
                    <a:pt x="438" y="268"/>
                    <a:pt x="431" y="302"/>
                    <a:pt x="418" y="376"/>
                  </a:cubicBezTo>
                  <a:cubicBezTo>
                    <a:pt x="405" y="450"/>
                    <a:pt x="403" y="554"/>
                    <a:pt x="385" y="661"/>
                  </a:cubicBezTo>
                  <a:cubicBezTo>
                    <a:pt x="367" y="768"/>
                    <a:pt x="374" y="939"/>
                    <a:pt x="310" y="1018"/>
                  </a:cubicBezTo>
                  <a:cubicBezTo>
                    <a:pt x="246" y="1097"/>
                    <a:pt x="65" y="1110"/>
                    <a:pt x="0" y="1134"/>
                  </a:cubicBezTo>
                </a:path>
              </a:pathLst>
            </a:custGeom>
            <a:noFill/>
            <a:ln w="38100" cap="flat" cmpd="sng">
              <a:solidFill>
                <a:srgbClr val="0000FF"/>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矩形 7"/>
            <p:cNvSpPr/>
            <p:nvPr/>
          </p:nvSpPr>
          <p:spPr>
            <a:xfrm rot="20115699">
              <a:off x="7480880" y="2643731"/>
              <a:ext cx="1109599" cy="461665"/>
            </a:xfrm>
            <a:prstGeom prst="rect">
              <a:avLst/>
            </a:prstGeom>
          </p:spPr>
          <p:txBody>
            <a:bodyPr wrap="none">
              <a:spAutoFit/>
            </a:bodyPr>
            <a:lstStyle/>
            <a:p>
              <a:r>
                <a:rPr lang="en-US" altLang="zh-CN" sz="2400" b="1" dirty="0">
                  <a:latin typeface="+mn-lt"/>
                  <a:ea typeface="黑体" panose="02010609060101010101" pitchFamily="2" charset="-122"/>
                </a:rPr>
                <a:t>ACK 1</a:t>
              </a:r>
              <a:endParaRPr lang="en-US" altLang="zh-CN" sz="2400" b="1" dirty="0">
                <a:latin typeface="+mn-lt"/>
                <a:ea typeface="黑体" panose="02010609060101010101" pitchFamily="2" charset="-122"/>
              </a:endParaRPr>
            </a:p>
          </p:txBody>
        </p:sp>
      </p:grpSp>
      <p:sp>
        <p:nvSpPr>
          <p:cNvPr id="4" name="矩形 3"/>
          <p:cNvSpPr/>
          <p:nvPr/>
        </p:nvSpPr>
        <p:spPr>
          <a:xfrm>
            <a:off x="8580766" y="3429000"/>
            <a:ext cx="1454822" cy="830997"/>
          </a:xfrm>
          <a:prstGeom prst="rect">
            <a:avLst/>
          </a:prstGeom>
        </p:spPr>
        <p:txBody>
          <a:bodyPr wrap="square">
            <a:spAutoFit/>
          </a:bodyPr>
          <a:lstStyle/>
          <a:p>
            <a:r>
              <a:rPr lang="zh-CN" altLang="en-US" sz="2400" b="1" dirty="0" smtClean="0">
                <a:solidFill>
                  <a:srgbClr val="FF0000"/>
                </a:solidFill>
                <a:ea typeface="黑体" panose="02010609060101010101" pitchFamily="2" charset="-122"/>
              </a:rPr>
              <a:t>重复的，</a:t>
            </a:r>
            <a:endParaRPr lang="en-US" altLang="zh-CN" sz="2400" b="1" dirty="0">
              <a:solidFill>
                <a:srgbClr val="FF0000"/>
              </a:solidFill>
              <a:ea typeface="黑体" panose="02010609060101010101" pitchFamily="2" charset="-122"/>
            </a:endParaRPr>
          </a:p>
          <a:p>
            <a:r>
              <a:rPr lang="zh-CN" altLang="en-US" sz="2400" b="1" dirty="0">
                <a:solidFill>
                  <a:srgbClr val="FF0000"/>
                </a:solidFill>
                <a:ea typeface="黑体" panose="02010609060101010101" pitchFamily="2" charset="-122"/>
              </a:rPr>
              <a:t>丢弃</a:t>
            </a:r>
            <a:endParaRPr lang="zh-CN" altLang="en-US" sz="2400" b="1" dirty="0">
              <a:solidFill>
                <a:srgbClr val="FF0000"/>
              </a:solidFill>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wipe(left)">
                                      <p:cBhvr>
                                        <p:cTn id="7" dur="500"/>
                                        <p:tgtEl>
                                          <p:spTgt spid="114"/>
                                        </p:tgtEl>
                                      </p:cBhvr>
                                    </p:animEffect>
                                  </p:childTnLst>
                                </p:cTn>
                              </p:par>
                              <p:par>
                                <p:cTn id="8" presetID="1" presetClass="entr" presetSubtype="0" fill="hold" nodeType="withEffect">
                                  <p:stCondLst>
                                    <p:cond delay="0"/>
                                  </p:stCondLst>
                                  <p:childTnLst>
                                    <p:set>
                                      <p:cBhvr>
                                        <p:cTn id="9" dur="1" fill="hold">
                                          <p:stCondLst>
                                            <p:cond delay="0"/>
                                          </p:stCondLst>
                                        </p:cTn>
                                        <p:tgtEl>
                                          <p:spTgt spid="130"/>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2" fill="hold" nodeType="clickEffect">
                                  <p:stCondLst>
                                    <p:cond delay="0"/>
                                  </p:stCondLst>
                                  <p:childTnLst>
                                    <p:set>
                                      <p:cBhvr>
                                        <p:cTn id="13" dur="1" fill="hold">
                                          <p:stCondLst>
                                            <p:cond delay="0"/>
                                          </p:stCondLst>
                                        </p:cTn>
                                        <p:tgtEl>
                                          <p:spTgt spid="133"/>
                                        </p:tgtEl>
                                        <p:attrNameLst>
                                          <p:attrName>style.visibility</p:attrName>
                                        </p:attrNameLst>
                                      </p:cBhvr>
                                      <p:to>
                                        <p:strVal val="visible"/>
                                      </p:to>
                                    </p:set>
                                    <p:animEffect transition="in" filter="wipe(right)">
                                      <p:cBhvr>
                                        <p:cTn id="14" dur="500"/>
                                        <p:tgtEl>
                                          <p:spTgt spid="133"/>
                                        </p:tgtEl>
                                      </p:cBhvr>
                                    </p:animEffect>
                                  </p:childTnLst>
                                </p:cTn>
                              </p:par>
                            </p:childTnLst>
                          </p:cTn>
                        </p:par>
                        <p:par>
                          <p:cTn id="15" fill="hold">
                            <p:stCondLst>
                              <p:cond delay="500"/>
                            </p:stCondLst>
                            <p:childTnLst>
                              <p:par>
                                <p:cTn id="16" presetID="22" presetClass="entr" presetSubtype="2" fill="hold" grpId="0" nodeType="afterEffect">
                                  <p:stCondLst>
                                    <p:cond delay="0"/>
                                  </p:stCondLst>
                                  <p:childTnLst>
                                    <p:set>
                                      <p:cBhvr>
                                        <p:cTn id="17" dur="1" fill="hold">
                                          <p:stCondLst>
                                            <p:cond delay="0"/>
                                          </p:stCondLst>
                                        </p:cTn>
                                        <p:tgtEl>
                                          <p:spTgt spid="139"/>
                                        </p:tgtEl>
                                        <p:attrNameLst>
                                          <p:attrName>style.visibility</p:attrName>
                                        </p:attrNameLst>
                                      </p:cBhvr>
                                      <p:to>
                                        <p:strVal val="visible"/>
                                      </p:to>
                                    </p:set>
                                    <p:animEffect transition="in" filter="wipe(right)">
                                      <p:cBhvr>
                                        <p:cTn id="18" dur="500"/>
                                        <p:tgtEl>
                                          <p:spTgt spid="139"/>
                                        </p:tgtEl>
                                      </p:cBhvr>
                                    </p:animEffect>
                                  </p:childTnLst>
                                </p:cTn>
                              </p:par>
                            </p:childTnLst>
                          </p:cTn>
                        </p:par>
                        <p:par>
                          <p:cTn id="19" fill="hold">
                            <p:stCondLst>
                              <p:cond delay="1000"/>
                            </p:stCondLst>
                            <p:childTnLst>
                              <p:par>
                                <p:cTn id="20" presetID="35" presetClass="emph" presetSubtype="0" repeatCount="5000" fill="hold" grpId="1" nodeType="afterEffect">
                                  <p:stCondLst>
                                    <p:cond delay="0"/>
                                  </p:stCondLst>
                                  <p:childTnLst>
                                    <p:anim calcmode="discrete" valueType="str">
                                      <p:cBhvr>
                                        <p:cTn id="21" dur="500" fill="hold"/>
                                        <p:tgtEl>
                                          <p:spTgt spid="139"/>
                                        </p:tgtEl>
                                        <p:attrNameLst>
                                          <p:attrName>style.visibility</p:attrName>
                                        </p:attrNameLst>
                                      </p:cBhvr>
                                      <p:tavLst>
                                        <p:tav tm="0">
                                          <p:val>
                                            <p:strVal val="hidden"/>
                                          </p:val>
                                        </p:tav>
                                        <p:tav tm="50000">
                                          <p:val>
                                            <p:strVal val="visible"/>
                                          </p:val>
                                        </p:tav>
                                      </p:tavLst>
                                    </p:anim>
                                  </p:childTnLst>
                                </p:cTn>
                              </p:par>
                            </p:childTnLst>
                          </p:cTn>
                        </p:par>
                      </p:childTnLst>
                    </p:cTn>
                  </p:par>
                  <p:par>
                    <p:cTn id="22" fill="hold">
                      <p:stCondLst>
                        <p:cond delay="indefinite"/>
                      </p:stCondLst>
                      <p:childTnLst>
                        <p:par>
                          <p:cTn id="23" fill="hold">
                            <p:stCondLst>
                              <p:cond delay="0"/>
                            </p:stCondLst>
                            <p:childTnLst>
                              <p:par>
                                <p:cTn id="24" presetID="35" presetClass="emph" presetSubtype="0" repeatCount="5000" fill="hold" nodeType="clickEffect">
                                  <p:stCondLst>
                                    <p:cond delay="0"/>
                                  </p:stCondLst>
                                  <p:childTnLst>
                                    <p:anim calcmode="discrete" valueType="str">
                                      <p:cBhvr>
                                        <p:cTn id="25" dur="500" fill="hold"/>
                                        <p:tgtEl>
                                          <p:spTgt spid="130"/>
                                        </p:tgtEl>
                                        <p:attrNameLst>
                                          <p:attrName>style.visibility</p:attrName>
                                        </p:attrNameLst>
                                      </p:cBhvr>
                                      <p:tavLst>
                                        <p:tav tm="0">
                                          <p:val>
                                            <p:strVal val="hidden"/>
                                          </p:val>
                                        </p:tav>
                                        <p:tav tm="50000">
                                          <p:val>
                                            <p:strVal val="visible"/>
                                          </p:val>
                                        </p:tav>
                                      </p:tavLst>
                                    </p:anim>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29"/>
                                        </p:tgtEl>
                                        <p:attrNameLst>
                                          <p:attrName>style.visibility</p:attrName>
                                        </p:attrNameLst>
                                      </p:cBhvr>
                                      <p:to>
                                        <p:strVal val="visible"/>
                                      </p:to>
                                    </p:set>
                                  </p:childTnLst>
                                </p:cTn>
                              </p:par>
                            </p:childTnLst>
                          </p:cTn>
                        </p:par>
                        <p:par>
                          <p:cTn id="29" fill="hold">
                            <p:stCondLst>
                              <p:cond delay="500"/>
                            </p:stCondLst>
                            <p:childTnLst>
                              <p:par>
                                <p:cTn id="30" presetID="35" presetClass="emph" presetSubtype="0" repeatCount="5000" fill="hold" grpId="1" nodeType="afterEffect">
                                  <p:stCondLst>
                                    <p:cond delay="0"/>
                                  </p:stCondLst>
                                  <p:childTnLst>
                                    <p:anim calcmode="discrete" valueType="str">
                                      <p:cBhvr>
                                        <p:cTn id="31" dur="500" fill="hold"/>
                                        <p:tgtEl>
                                          <p:spTgt spid="129"/>
                                        </p:tgtEl>
                                        <p:attrNameLst>
                                          <p:attrName>style.visibility</p:attrName>
                                        </p:attrNameLst>
                                      </p:cBhvr>
                                      <p:tavLst>
                                        <p:tav tm="0">
                                          <p:val>
                                            <p:strVal val="hidden"/>
                                          </p:val>
                                        </p:tav>
                                        <p:tav tm="50000">
                                          <p:val>
                                            <p:strVal val="visible"/>
                                          </p:val>
                                        </p:tav>
                                      </p:tavLst>
                                    </p:anim>
                                  </p:childTnLst>
                                </p:cTn>
                              </p:par>
                            </p:childTnLst>
                          </p:cTn>
                        </p:par>
                        <p:par>
                          <p:cTn id="32" fill="hold">
                            <p:stCondLst>
                              <p:cond delay="1000"/>
                            </p:stCondLst>
                            <p:childTnLst>
                              <p:par>
                                <p:cTn id="33" presetID="22" presetClass="entr" presetSubtype="8" fill="hold" nodeType="afterEffect">
                                  <p:stCondLst>
                                    <p:cond delay="0"/>
                                  </p:stCondLst>
                                  <p:childTnLst>
                                    <p:set>
                                      <p:cBhvr>
                                        <p:cTn id="34" dur="1" fill="hold">
                                          <p:stCondLst>
                                            <p:cond delay="0"/>
                                          </p:stCondLst>
                                        </p:cTn>
                                        <p:tgtEl>
                                          <p:spTgt spid="118"/>
                                        </p:tgtEl>
                                        <p:attrNameLst>
                                          <p:attrName>style.visibility</p:attrName>
                                        </p:attrNameLst>
                                      </p:cBhvr>
                                      <p:to>
                                        <p:strVal val="visible"/>
                                      </p:to>
                                    </p:set>
                                    <p:animEffect transition="in" filter="wipe(left)">
                                      <p:cBhvr>
                                        <p:cTn id="35" dur="500"/>
                                        <p:tgtEl>
                                          <p:spTgt spid="11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2" fill="hold" nodeType="clickEffect">
                                  <p:stCondLst>
                                    <p:cond delay="0"/>
                                  </p:stCondLst>
                                  <p:childTnLst>
                                    <p:set>
                                      <p:cBhvr>
                                        <p:cTn id="39" dur="1" fill="hold">
                                          <p:stCondLst>
                                            <p:cond delay="0"/>
                                          </p:stCondLst>
                                        </p:cTn>
                                        <p:tgtEl>
                                          <p:spTgt spid="123"/>
                                        </p:tgtEl>
                                        <p:attrNameLst>
                                          <p:attrName>style.visibility</p:attrName>
                                        </p:attrNameLst>
                                      </p:cBhvr>
                                      <p:to>
                                        <p:strVal val="visible"/>
                                      </p:to>
                                    </p:set>
                                    <p:animEffect transition="in" filter="wipe(right)">
                                      <p:cBhvr>
                                        <p:cTn id="40" dur="500"/>
                                        <p:tgtEl>
                                          <p:spTgt spid="12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144"/>
                                        </p:tgtEl>
                                        <p:attrNameLst>
                                          <p:attrName>style.visibility</p:attrName>
                                        </p:attrNameLst>
                                      </p:cBhvr>
                                      <p:to>
                                        <p:strVal val="visible"/>
                                      </p:to>
                                    </p:set>
                                    <p:animEffect transition="in" filter="wipe(left)">
                                      <p:cBhvr>
                                        <p:cTn id="45" dur="500"/>
                                        <p:tgtEl>
                                          <p:spTgt spid="144"/>
                                        </p:tgtEl>
                                      </p:cBhvr>
                                    </p:animEffect>
                                  </p:childTnLst>
                                </p:cTn>
                              </p:par>
                              <p:par>
                                <p:cTn id="46" presetID="1" presetClass="entr" presetSubtype="0" fill="hold" nodeType="withEffect">
                                  <p:stCondLst>
                                    <p:cond delay="0"/>
                                  </p:stCondLst>
                                  <p:childTnLst>
                                    <p:set>
                                      <p:cBhvr>
                                        <p:cTn id="47" dur="1" fill="hold">
                                          <p:stCondLst>
                                            <p:cond delay="0"/>
                                          </p:stCondLst>
                                        </p:cTn>
                                        <p:tgtEl>
                                          <p:spTgt spid="157"/>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wipe(up)">
                                      <p:cBhvr>
                                        <p:cTn id="52" dur="10000"/>
                                        <p:tgtEl>
                                          <p:spTgt spid="9"/>
                                        </p:tgtEl>
                                      </p:cBhvr>
                                    </p:animEffect>
                                  </p:childTnLst>
                                </p:cTn>
                              </p:par>
                              <p:par>
                                <p:cTn id="53" presetID="35" presetClass="emph" presetSubtype="0" repeatCount="5000" fill="hold" nodeType="withEffect">
                                  <p:stCondLst>
                                    <p:cond delay="0"/>
                                  </p:stCondLst>
                                  <p:childTnLst>
                                    <p:anim calcmode="discrete" valueType="str">
                                      <p:cBhvr>
                                        <p:cTn id="54" dur="500" fill="hold"/>
                                        <p:tgtEl>
                                          <p:spTgt spid="157"/>
                                        </p:tgtEl>
                                        <p:attrNameLst>
                                          <p:attrName>style.visibility</p:attrName>
                                        </p:attrNameLst>
                                      </p:cBhvr>
                                      <p:tavLst>
                                        <p:tav tm="0">
                                          <p:val>
                                            <p:strVal val="hidden"/>
                                          </p:val>
                                        </p:tav>
                                        <p:tav tm="50000">
                                          <p:val>
                                            <p:strVal val="visible"/>
                                          </p:val>
                                        </p:tav>
                                      </p:tavLst>
                                    </p:anim>
                                  </p:childTnLst>
                                </p:cTn>
                              </p:par>
                              <p:par>
                                <p:cTn id="55" presetID="1" presetClass="entr" presetSubtype="0" fill="hold" grpId="0" nodeType="withEffect">
                                  <p:stCondLst>
                                    <p:cond delay="2500"/>
                                  </p:stCondLst>
                                  <p:childTnLst>
                                    <p:set>
                                      <p:cBhvr>
                                        <p:cTn id="56" dur="1" fill="hold">
                                          <p:stCondLst>
                                            <p:cond delay="0"/>
                                          </p:stCondLst>
                                        </p:cTn>
                                        <p:tgtEl>
                                          <p:spTgt spid="156"/>
                                        </p:tgtEl>
                                        <p:attrNameLst>
                                          <p:attrName>style.visibility</p:attrName>
                                        </p:attrNameLst>
                                      </p:cBhvr>
                                      <p:to>
                                        <p:strVal val="visible"/>
                                      </p:to>
                                    </p:set>
                                  </p:childTnLst>
                                </p:cTn>
                              </p:par>
                              <p:par>
                                <p:cTn id="57" presetID="35" presetClass="emph" presetSubtype="0" repeatCount="5000" fill="hold" grpId="1" nodeType="withEffect">
                                  <p:stCondLst>
                                    <p:cond delay="2500"/>
                                  </p:stCondLst>
                                  <p:childTnLst>
                                    <p:anim calcmode="discrete" valueType="str">
                                      <p:cBhvr>
                                        <p:cTn id="58" dur="500" fill="hold"/>
                                        <p:tgtEl>
                                          <p:spTgt spid="156"/>
                                        </p:tgtEl>
                                        <p:attrNameLst>
                                          <p:attrName>style.visibility</p:attrName>
                                        </p:attrNameLst>
                                      </p:cBhvr>
                                      <p:tavLst>
                                        <p:tav tm="0">
                                          <p:val>
                                            <p:strVal val="hidden"/>
                                          </p:val>
                                        </p:tav>
                                        <p:tav tm="50000">
                                          <p:val>
                                            <p:strVal val="visible"/>
                                          </p:val>
                                        </p:tav>
                                      </p:tavLst>
                                    </p:anim>
                                  </p:childTnLst>
                                </p:cTn>
                              </p:par>
                              <p:par>
                                <p:cTn id="59" presetID="22" presetClass="entr" presetSubtype="8" fill="hold" nodeType="withEffect">
                                  <p:stCondLst>
                                    <p:cond delay="5000"/>
                                  </p:stCondLst>
                                  <p:childTnLst>
                                    <p:set>
                                      <p:cBhvr>
                                        <p:cTn id="60" dur="1" fill="hold">
                                          <p:stCondLst>
                                            <p:cond delay="0"/>
                                          </p:stCondLst>
                                        </p:cTn>
                                        <p:tgtEl>
                                          <p:spTgt spid="148"/>
                                        </p:tgtEl>
                                        <p:attrNameLst>
                                          <p:attrName>style.visibility</p:attrName>
                                        </p:attrNameLst>
                                      </p:cBhvr>
                                      <p:to>
                                        <p:strVal val="visible"/>
                                      </p:to>
                                    </p:set>
                                    <p:animEffect transition="in" filter="wipe(left)">
                                      <p:cBhvr>
                                        <p:cTn id="61" dur="1000"/>
                                        <p:tgtEl>
                                          <p:spTgt spid="148"/>
                                        </p:tgtEl>
                                      </p:cBhvr>
                                    </p:animEffect>
                                  </p:childTnLst>
                                </p:cTn>
                              </p:par>
                              <p:par>
                                <p:cTn id="62" presetID="16" presetClass="entr" presetSubtype="21" fill="hold" grpId="0" nodeType="withEffect">
                                  <p:stCondLst>
                                    <p:cond delay="6000"/>
                                  </p:stCondLst>
                                  <p:childTnLst>
                                    <p:set>
                                      <p:cBhvr>
                                        <p:cTn id="63" dur="1" fill="hold">
                                          <p:stCondLst>
                                            <p:cond delay="0"/>
                                          </p:stCondLst>
                                        </p:cTn>
                                        <p:tgtEl>
                                          <p:spTgt spid="4"/>
                                        </p:tgtEl>
                                        <p:attrNameLst>
                                          <p:attrName>style.visibility</p:attrName>
                                        </p:attrNameLst>
                                      </p:cBhvr>
                                      <p:to>
                                        <p:strVal val="visible"/>
                                      </p:to>
                                    </p:set>
                                    <p:animEffect transition="in" filter="barn(inVertical)">
                                      <p:cBhvr>
                                        <p:cTn id="64" dur="1000"/>
                                        <p:tgtEl>
                                          <p:spTgt spid="4"/>
                                        </p:tgtEl>
                                      </p:cBhvr>
                                    </p:animEffect>
                                  </p:childTnLst>
                                </p:cTn>
                              </p:par>
                              <p:par>
                                <p:cTn id="65" presetID="22" presetClass="entr" presetSubtype="2" fill="hold" nodeType="withEffect">
                                  <p:stCondLst>
                                    <p:cond delay="7000"/>
                                  </p:stCondLst>
                                  <p:childTnLst>
                                    <p:set>
                                      <p:cBhvr>
                                        <p:cTn id="66" dur="1" fill="hold">
                                          <p:stCondLst>
                                            <p:cond delay="0"/>
                                          </p:stCondLst>
                                        </p:cTn>
                                        <p:tgtEl>
                                          <p:spTgt spid="153"/>
                                        </p:tgtEl>
                                        <p:attrNameLst>
                                          <p:attrName>style.visibility</p:attrName>
                                        </p:attrNameLst>
                                      </p:cBhvr>
                                      <p:to>
                                        <p:strVal val="visible"/>
                                      </p:to>
                                    </p:set>
                                    <p:animEffect transition="in" filter="wipe(right)">
                                      <p:cBhvr>
                                        <p:cTn id="67" dur="1000"/>
                                        <p:tgtEl>
                                          <p:spTgt spid="153"/>
                                        </p:tgtEl>
                                      </p:cBhvr>
                                    </p:animEffect>
                                  </p:childTnLst>
                                </p:cTn>
                              </p:par>
                              <p:par>
                                <p:cTn id="68" presetID="22" presetClass="entr" presetSubtype="8" fill="hold" nodeType="withEffect">
                                  <p:stCondLst>
                                    <p:cond delay="8000"/>
                                  </p:stCondLst>
                                  <p:childTnLst>
                                    <p:set>
                                      <p:cBhvr>
                                        <p:cTn id="69" dur="1" fill="hold">
                                          <p:stCondLst>
                                            <p:cond delay="0"/>
                                          </p:stCondLst>
                                        </p:cTn>
                                        <p:tgtEl>
                                          <p:spTgt spid="164"/>
                                        </p:tgtEl>
                                        <p:attrNameLst>
                                          <p:attrName>style.visibility</p:attrName>
                                        </p:attrNameLst>
                                      </p:cBhvr>
                                      <p:to>
                                        <p:strVal val="visible"/>
                                      </p:to>
                                    </p:set>
                                    <p:animEffect transition="in" filter="wipe(left)">
                                      <p:cBhvr>
                                        <p:cTn id="70" dur="1000"/>
                                        <p:tgtEl>
                                          <p:spTgt spid="164"/>
                                        </p:tgtEl>
                                      </p:cBhvr>
                                    </p:animEffect>
                                  </p:childTnLst>
                                </p:cTn>
                              </p:par>
                            </p:childTnLst>
                          </p:cTn>
                        </p:par>
                        <p:par>
                          <p:cTn id="71" fill="hold">
                            <p:stCondLst>
                              <p:cond delay="10000"/>
                            </p:stCondLst>
                            <p:childTnLst>
                              <p:par>
                                <p:cTn id="72" presetID="16" presetClass="entr" presetSubtype="21" fill="hold" grpId="0" nodeType="afterEffect">
                                  <p:stCondLst>
                                    <p:cond delay="0"/>
                                  </p:stCondLst>
                                  <p:childTnLst>
                                    <p:set>
                                      <p:cBhvr>
                                        <p:cTn id="73" dur="1" fill="hold">
                                          <p:stCondLst>
                                            <p:cond delay="0"/>
                                          </p:stCondLst>
                                        </p:cTn>
                                        <p:tgtEl>
                                          <p:spTgt spid="7"/>
                                        </p:tgtEl>
                                        <p:attrNameLst>
                                          <p:attrName>style.visibility</p:attrName>
                                        </p:attrNameLst>
                                      </p:cBhvr>
                                      <p:to>
                                        <p:strVal val="visible"/>
                                      </p:to>
                                    </p:set>
                                    <p:animEffect transition="in" filter="barn(inVertical)">
                                      <p:cBhvr>
                                        <p:cTn id="74"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p:bldP spid="129" grpId="1"/>
      <p:bldP spid="139" grpId="0" animBg="1"/>
      <p:bldP spid="139" grpId="1" animBg="1"/>
      <p:bldP spid="156" grpId="0"/>
      <p:bldP spid="156" grpId="1"/>
      <p:bldP spid="7" grpId="0"/>
      <p:bldP spid="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2" name="Rectangle 2"/>
          <p:cNvSpPr>
            <a:spLocks noGrp="1" noChangeArrowheads="1"/>
          </p:cNvSpPr>
          <p:nvPr>
            <p:ph type="title"/>
          </p:nvPr>
        </p:nvSpPr>
        <p:spPr/>
        <p:txBody>
          <a:bodyPr/>
          <a:lstStyle/>
          <a:p>
            <a:pPr algn="ctr"/>
            <a:r>
              <a:rPr lang="zh-CN" altLang="en-US"/>
              <a:t>请注意</a:t>
            </a:r>
            <a:endParaRPr lang="zh-CN" altLang="en-US"/>
          </a:p>
        </p:txBody>
      </p:sp>
      <p:sp>
        <p:nvSpPr>
          <p:cNvPr id="701443" name="Rectangle 3"/>
          <p:cNvSpPr>
            <a:spLocks noGrp="1" noChangeArrowheads="1"/>
          </p:cNvSpPr>
          <p:nvPr>
            <p:ph idx="1"/>
          </p:nvPr>
        </p:nvSpPr>
        <p:spPr/>
        <p:txBody>
          <a:bodyPr/>
          <a:lstStyle/>
          <a:p>
            <a:r>
              <a:rPr lang="zh-CN" altLang="en-US" dirty="0"/>
              <a:t>在发送完一个分组后，必须</a:t>
            </a:r>
            <a:r>
              <a:rPr lang="zh-CN" altLang="en-US" dirty="0">
                <a:solidFill>
                  <a:srgbClr val="FF0000"/>
                </a:solidFill>
              </a:rPr>
              <a:t>暂时保留</a:t>
            </a:r>
            <a:r>
              <a:rPr lang="zh-CN" altLang="en-US" dirty="0"/>
              <a:t>已发送的分组的</a:t>
            </a:r>
            <a:r>
              <a:rPr lang="zh-CN" altLang="en-US" dirty="0" smtClean="0"/>
              <a:t>副本，以备重发。</a:t>
            </a:r>
            <a:endParaRPr lang="en-US" altLang="zh-CN" dirty="0" smtClean="0"/>
          </a:p>
          <a:p>
            <a:endParaRPr lang="zh-CN" altLang="en-US" dirty="0"/>
          </a:p>
          <a:p>
            <a:r>
              <a:rPr lang="zh-CN" altLang="en-US" dirty="0">
                <a:solidFill>
                  <a:srgbClr val="FF0000"/>
                </a:solidFill>
              </a:rPr>
              <a:t>分组和确认分组都必须进行编号</a:t>
            </a:r>
            <a:r>
              <a:rPr lang="zh-CN" altLang="en-US" dirty="0" smtClean="0">
                <a:solidFill>
                  <a:srgbClr val="FF0000"/>
                </a:solidFill>
              </a:rPr>
              <a:t>。</a:t>
            </a:r>
            <a:endParaRPr lang="en-US" altLang="zh-CN" dirty="0" smtClean="0">
              <a:solidFill>
                <a:srgbClr val="FF0000"/>
              </a:solidFill>
            </a:endParaRPr>
          </a:p>
          <a:p>
            <a:endParaRPr lang="zh-CN" altLang="en-US" dirty="0">
              <a:solidFill>
                <a:srgbClr val="FF0000"/>
              </a:solidFill>
            </a:endParaRPr>
          </a:p>
          <a:p>
            <a:r>
              <a:rPr lang="zh-CN" altLang="en-US" dirty="0"/>
              <a:t>超时计时器的重传时间应当比数据在分组传输的平均往返时间</a:t>
            </a:r>
            <a:r>
              <a:rPr lang="zh-CN" altLang="en-US" dirty="0">
                <a:solidFill>
                  <a:srgbClr val="FF0000"/>
                </a:solidFill>
              </a:rPr>
              <a:t>更长一些。 </a:t>
            </a:r>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自动重传</a:t>
            </a:r>
            <a:r>
              <a:rPr lang="zh-CN" altLang="zh-CN" dirty="0" smtClean="0"/>
              <a:t>请求</a:t>
            </a:r>
            <a:r>
              <a:rPr lang="en-US" altLang="zh-CN" dirty="0" smtClean="0"/>
              <a:t> ARQ</a:t>
            </a:r>
            <a:endParaRPr lang="zh-CN" altLang="en-US" dirty="0"/>
          </a:p>
        </p:txBody>
      </p:sp>
      <p:sp>
        <p:nvSpPr>
          <p:cNvPr id="3" name="内容占位符 2"/>
          <p:cNvSpPr>
            <a:spLocks noGrp="1"/>
          </p:cNvSpPr>
          <p:nvPr>
            <p:ph idx="1"/>
          </p:nvPr>
        </p:nvSpPr>
        <p:spPr/>
        <p:txBody>
          <a:bodyPr/>
          <a:lstStyle/>
          <a:p>
            <a:pPr>
              <a:spcBef>
                <a:spcPts val="1200"/>
              </a:spcBef>
            </a:pPr>
            <a:r>
              <a:rPr lang="en-US" altLang="zh-CN" sz="2800" dirty="0" smtClean="0"/>
              <a:t>Automatic Repeat </a:t>
            </a:r>
            <a:r>
              <a:rPr lang="en-US" altLang="zh-CN" sz="2800" dirty="0" err="1" smtClean="0"/>
              <a:t>reQuest</a:t>
            </a:r>
            <a:endParaRPr lang="zh-CN" altLang="zh-CN" sz="2800" dirty="0" smtClean="0"/>
          </a:p>
          <a:p>
            <a:pPr>
              <a:spcBef>
                <a:spcPts val="1200"/>
              </a:spcBef>
            </a:pPr>
            <a:r>
              <a:rPr lang="zh-CN" altLang="zh-CN" sz="2800" dirty="0" smtClean="0">
                <a:solidFill>
                  <a:srgbClr val="FF0000"/>
                </a:solidFill>
              </a:rPr>
              <a:t>通常</a:t>
            </a:r>
            <a:r>
              <a:rPr lang="en-US" altLang="zh-CN" sz="2800" dirty="0" smtClean="0">
                <a:solidFill>
                  <a:srgbClr val="FF0000"/>
                </a:solidFill>
              </a:rPr>
              <a:t> A </a:t>
            </a:r>
            <a:r>
              <a:rPr lang="zh-CN" altLang="zh-CN" sz="2800" dirty="0" smtClean="0">
                <a:solidFill>
                  <a:srgbClr val="FF0000"/>
                </a:solidFill>
              </a:rPr>
              <a:t>最终</a:t>
            </a:r>
            <a:r>
              <a:rPr lang="zh-CN" altLang="zh-CN" sz="2800" dirty="0">
                <a:solidFill>
                  <a:srgbClr val="FF0000"/>
                </a:solidFill>
              </a:rPr>
              <a:t>总是可以收到对所有发出的分组的确认。</a:t>
            </a:r>
            <a:r>
              <a:rPr lang="zh-CN" altLang="zh-CN" sz="2800" dirty="0" smtClean="0"/>
              <a:t>如果</a:t>
            </a:r>
            <a:r>
              <a:rPr lang="en-US" altLang="zh-CN" sz="2800" dirty="0" smtClean="0"/>
              <a:t> A </a:t>
            </a:r>
            <a:r>
              <a:rPr lang="zh-CN" altLang="zh-CN" sz="2800" dirty="0" smtClean="0"/>
              <a:t>不断</a:t>
            </a:r>
            <a:r>
              <a:rPr lang="zh-CN" altLang="zh-CN" sz="2800" dirty="0"/>
              <a:t>重传分组但总是收不到确认，就说明通信线路太差，不能进行通信。</a:t>
            </a:r>
            <a:endParaRPr lang="zh-CN" altLang="zh-CN" sz="2800" dirty="0"/>
          </a:p>
          <a:p>
            <a:pPr>
              <a:spcBef>
                <a:spcPts val="1200"/>
              </a:spcBef>
            </a:pPr>
            <a:r>
              <a:rPr lang="zh-CN" altLang="zh-CN" sz="2800" dirty="0">
                <a:solidFill>
                  <a:srgbClr val="FF0000"/>
                </a:solidFill>
              </a:rPr>
              <a:t>使用上述的确认和重传机制，我们就可以在不可靠的传输网络上实现可靠的通信。</a:t>
            </a:r>
            <a:endParaRPr lang="zh-CN" altLang="zh-CN" sz="2800" dirty="0">
              <a:solidFill>
                <a:srgbClr val="FF0000"/>
              </a:solidFill>
            </a:endParaRPr>
          </a:p>
          <a:p>
            <a:pPr>
              <a:spcBef>
                <a:spcPts val="1200"/>
              </a:spcBef>
            </a:pPr>
            <a:endParaRPr lang="zh-CN" altLang="en-US" sz="2800"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zh-CN" dirty="0"/>
              <a:t>信道利用率</a:t>
            </a:r>
            <a:endParaRPr lang="zh-CN" altLang="en-US" dirty="0"/>
          </a:p>
        </p:txBody>
      </p:sp>
      <p:sp>
        <p:nvSpPr>
          <p:cNvPr id="4" name="Text Box 4"/>
          <p:cNvSpPr txBox="1">
            <a:spLocks noChangeArrowheads="1"/>
          </p:cNvSpPr>
          <p:nvPr/>
        </p:nvSpPr>
        <p:spPr bwMode="auto">
          <a:xfrm>
            <a:off x="1400621" y="3594720"/>
            <a:ext cx="519694"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i="1">
                <a:solidFill>
                  <a:srgbClr val="000099"/>
                </a:solidFill>
                <a:latin typeface="+mn-lt"/>
                <a:ea typeface="黑体" panose="02010609060101010101" pitchFamily="2" charset="-122"/>
              </a:rPr>
              <a:t>T</a:t>
            </a:r>
            <a:r>
              <a:rPr lang="en-US" altLang="zh-CN" sz="2400" b="1" i="1" baseline="-25000">
                <a:solidFill>
                  <a:srgbClr val="000099"/>
                </a:solidFill>
                <a:latin typeface="+mn-lt"/>
                <a:ea typeface="黑体" panose="02010609060101010101" pitchFamily="2" charset="-122"/>
              </a:rPr>
              <a:t>D</a:t>
            </a:r>
            <a:endParaRPr lang="en-US" altLang="zh-CN" sz="2400" b="1" i="1" baseline="-25000">
              <a:solidFill>
                <a:srgbClr val="000099"/>
              </a:solidFill>
              <a:latin typeface="+mn-lt"/>
              <a:ea typeface="黑体" panose="02010609060101010101" pitchFamily="2" charset="-122"/>
            </a:endParaRPr>
          </a:p>
        </p:txBody>
      </p:sp>
      <p:sp>
        <p:nvSpPr>
          <p:cNvPr id="5" name="Line 5"/>
          <p:cNvSpPr>
            <a:spLocks noChangeShapeType="1"/>
          </p:cNvSpPr>
          <p:nvPr/>
        </p:nvSpPr>
        <p:spPr bwMode="auto">
          <a:xfrm flipV="1">
            <a:off x="1489521" y="3616945"/>
            <a:ext cx="0" cy="793750"/>
          </a:xfrm>
          <a:prstGeom prst="line">
            <a:avLst/>
          </a:prstGeom>
          <a:noFill/>
          <a:ln w="19050">
            <a:solidFill>
              <a:schemeClr val="tx1"/>
            </a:solidFill>
            <a:rou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 name="Line 6"/>
          <p:cNvSpPr>
            <a:spLocks noChangeShapeType="1"/>
          </p:cNvSpPr>
          <p:nvPr/>
        </p:nvSpPr>
        <p:spPr bwMode="auto">
          <a:xfrm>
            <a:off x="1862584" y="3678857"/>
            <a:ext cx="0" cy="39528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7" name="Line 7"/>
          <p:cNvSpPr>
            <a:spLocks noChangeShapeType="1"/>
          </p:cNvSpPr>
          <p:nvPr/>
        </p:nvSpPr>
        <p:spPr bwMode="auto">
          <a:xfrm>
            <a:off x="5132834" y="3678857"/>
            <a:ext cx="0" cy="39528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8" name="Line 8"/>
          <p:cNvSpPr>
            <a:spLocks noChangeShapeType="1"/>
          </p:cNvSpPr>
          <p:nvPr/>
        </p:nvSpPr>
        <p:spPr bwMode="auto">
          <a:xfrm>
            <a:off x="1860996" y="3874120"/>
            <a:ext cx="3270250"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9" name="Text Box 9"/>
          <p:cNvSpPr txBox="1">
            <a:spLocks noChangeArrowheads="1"/>
          </p:cNvSpPr>
          <p:nvPr/>
        </p:nvSpPr>
        <p:spPr bwMode="auto">
          <a:xfrm>
            <a:off x="3051621" y="3618532"/>
            <a:ext cx="782587"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anose="02010609060101010101" pitchFamily="2" charset="-122"/>
              </a:rPr>
              <a:t>RTT</a:t>
            </a:r>
            <a:endParaRPr lang="en-US" altLang="zh-CN" sz="2400" b="1">
              <a:solidFill>
                <a:srgbClr val="000099"/>
              </a:solidFill>
              <a:latin typeface="+mn-lt"/>
              <a:ea typeface="黑体" panose="02010609060101010101" pitchFamily="2" charset="-122"/>
            </a:endParaRPr>
          </a:p>
        </p:txBody>
      </p:sp>
      <p:sp>
        <p:nvSpPr>
          <p:cNvPr id="10" name="Line 10"/>
          <p:cNvSpPr>
            <a:spLocks noChangeShapeType="1"/>
          </p:cNvSpPr>
          <p:nvPr/>
        </p:nvSpPr>
        <p:spPr bwMode="auto">
          <a:xfrm rot="5400000" flipH="1" flipV="1">
            <a:off x="1265684" y="3651870"/>
            <a:ext cx="0" cy="44450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 name="Text Box 11"/>
          <p:cNvSpPr txBox="1">
            <a:spLocks noChangeArrowheads="1"/>
          </p:cNvSpPr>
          <p:nvPr/>
        </p:nvSpPr>
        <p:spPr bwMode="auto">
          <a:xfrm>
            <a:off x="776536" y="3337645"/>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anose="02010609060101010101" pitchFamily="2" charset="-122"/>
              </a:rPr>
              <a:t>A</a:t>
            </a:r>
            <a:endParaRPr lang="en-US" altLang="zh-CN" sz="2400" b="1">
              <a:solidFill>
                <a:srgbClr val="000099"/>
              </a:solidFill>
              <a:latin typeface="+mn-lt"/>
              <a:ea typeface="黑体" panose="02010609060101010101" pitchFamily="2" charset="-122"/>
            </a:endParaRPr>
          </a:p>
        </p:txBody>
      </p:sp>
      <p:sp>
        <p:nvSpPr>
          <p:cNvPr id="12" name="Line 12"/>
          <p:cNvSpPr>
            <a:spLocks noChangeShapeType="1"/>
          </p:cNvSpPr>
          <p:nvPr/>
        </p:nvSpPr>
        <p:spPr bwMode="auto">
          <a:xfrm flipV="1">
            <a:off x="5207446" y="3616945"/>
            <a:ext cx="0" cy="793750"/>
          </a:xfrm>
          <a:prstGeom prst="line">
            <a:avLst/>
          </a:prstGeom>
          <a:noFill/>
          <a:ln w="19050">
            <a:solidFill>
              <a:schemeClr val="tx1"/>
            </a:solidFill>
            <a:rou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 name="Line 13"/>
          <p:cNvSpPr>
            <a:spLocks noChangeShapeType="1"/>
          </p:cNvSpPr>
          <p:nvPr/>
        </p:nvSpPr>
        <p:spPr bwMode="auto">
          <a:xfrm>
            <a:off x="1489521" y="4272582"/>
            <a:ext cx="3717925"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4" name="Text Box 14"/>
          <p:cNvSpPr txBox="1">
            <a:spLocks noChangeArrowheads="1"/>
          </p:cNvSpPr>
          <p:nvPr/>
        </p:nvSpPr>
        <p:spPr bwMode="auto">
          <a:xfrm>
            <a:off x="2264221" y="4051920"/>
            <a:ext cx="21209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i="1">
                <a:solidFill>
                  <a:srgbClr val="000099"/>
                </a:solidFill>
                <a:latin typeface="+mn-lt"/>
                <a:ea typeface="黑体" panose="02010609060101010101" pitchFamily="2" charset="-122"/>
              </a:rPr>
              <a:t>T</a:t>
            </a:r>
            <a:r>
              <a:rPr lang="en-US" altLang="zh-CN" sz="2400" b="1" i="1" baseline="-25000">
                <a:solidFill>
                  <a:srgbClr val="000099"/>
                </a:solidFill>
                <a:latin typeface="+mn-lt"/>
                <a:ea typeface="黑体" panose="02010609060101010101" pitchFamily="2" charset="-122"/>
              </a:rPr>
              <a:t>D</a:t>
            </a:r>
            <a:r>
              <a:rPr lang="en-US" altLang="zh-CN" sz="2400" b="1">
                <a:solidFill>
                  <a:srgbClr val="000099"/>
                </a:solidFill>
                <a:latin typeface="+mn-lt"/>
                <a:ea typeface="黑体" panose="02010609060101010101" pitchFamily="2" charset="-122"/>
              </a:rPr>
              <a:t> + RTT + </a:t>
            </a:r>
            <a:r>
              <a:rPr lang="en-US" altLang="zh-CN" sz="2400" b="1" i="1">
                <a:solidFill>
                  <a:srgbClr val="000099"/>
                </a:solidFill>
                <a:latin typeface="+mn-lt"/>
                <a:ea typeface="黑体" panose="02010609060101010101" pitchFamily="2" charset="-122"/>
              </a:rPr>
              <a:t>T</a:t>
            </a:r>
            <a:r>
              <a:rPr lang="en-US" altLang="zh-CN" sz="2400" b="1" i="1" baseline="-25000">
                <a:solidFill>
                  <a:srgbClr val="000099"/>
                </a:solidFill>
                <a:latin typeface="+mn-lt"/>
                <a:ea typeface="黑体" panose="02010609060101010101" pitchFamily="2" charset="-122"/>
              </a:rPr>
              <a:t>A</a:t>
            </a:r>
            <a:endParaRPr lang="en-US" altLang="zh-CN" sz="2400" b="1" i="1" baseline="-25000">
              <a:solidFill>
                <a:srgbClr val="000099"/>
              </a:solidFill>
              <a:latin typeface="+mn-lt"/>
              <a:ea typeface="黑体" panose="02010609060101010101" pitchFamily="2" charset="-122"/>
            </a:endParaRPr>
          </a:p>
        </p:txBody>
      </p:sp>
      <p:sp>
        <p:nvSpPr>
          <p:cNvPr id="16" name="Freeform 16"/>
          <p:cNvSpPr/>
          <p:nvPr/>
        </p:nvSpPr>
        <p:spPr bwMode="auto">
          <a:xfrm>
            <a:off x="1489521" y="2167557"/>
            <a:ext cx="1998663" cy="1449388"/>
          </a:xfrm>
          <a:custGeom>
            <a:avLst/>
            <a:gdLst>
              <a:gd name="T0" fmla="*/ 0 w 1218"/>
              <a:gd name="T1" fmla="*/ 1091 h 1091"/>
              <a:gd name="T2" fmla="*/ 997 w 1218"/>
              <a:gd name="T3" fmla="*/ 3 h 1091"/>
              <a:gd name="T4" fmla="*/ 1218 w 1218"/>
              <a:gd name="T5" fmla="*/ 0 h 1091"/>
              <a:gd name="T6" fmla="*/ 225 w 1218"/>
              <a:gd name="T7" fmla="*/ 1086 h 1091"/>
              <a:gd name="T8" fmla="*/ 0 w 1218"/>
              <a:gd name="T9" fmla="*/ 1091 h 1091"/>
            </a:gdLst>
            <a:ahLst/>
            <a:cxnLst>
              <a:cxn ang="0">
                <a:pos x="T0" y="T1"/>
              </a:cxn>
              <a:cxn ang="0">
                <a:pos x="T2" y="T3"/>
              </a:cxn>
              <a:cxn ang="0">
                <a:pos x="T4" y="T5"/>
              </a:cxn>
              <a:cxn ang="0">
                <a:pos x="T6" y="T7"/>
              </a:cxn>
              <a:cxn ang="0">
                <a:pos x="T8" y="T9"/>
              </a:cxn>
            </a:cxnLst>
            <a:rect l="0" t="0" r="r" b="b"/>
            <a:pathLst>
              <a:path w="1218" h="1091">
                <a:moveTo>
                  <a:pt x="0" y="1091"/>
                </a:moveTo>
                <a:lnTo>
                  <a:pt x="997" y="3"/>
                </a:lnTo>
                <a:lnTo>
                  <a:pt x="1218" y="0"/>
                </a:lnTo>
                <a:lnTo>
                  <a:pt x="225" y="1086"/>
                </a:lnTo>
                <a:lnTo>
                  <a:pt x="0" y="1091"/>
                </a:lnTo>
                <a:close/>
              </a:path>
            </a:pathLst>
          </a:custGeom>
          <a:solidFill>
            <a:srgbClr val="FF00FF"/>
          </a:solidFill>
          <a:ln>
            <a:noFill/>
          </a:ln>
          <a:effectLst/>
        </p:spPr>
        <p:txBody>
          <a:bodyPr/>
          <a:lstStyle/>
          <a:p>
            <a:endParaRPr lang="zh-CN" altLang="en-US" b="1">
              <a:solidFill>
                <a:srgbClr val="000099"/>
              </a:solidFill>
              <a:latin typeface="+mn-lt"/>
              <a:ea typeface="黑体" panose="02010609060101010101" pitchFamily="2" charset="-122"/>
            </a:endParaRPr>
          </a:p>
        </p:txBody>
      </p:sp>
      <p:sp>
        <p:nvSpPr>
          <p:cNvPr id="17" name="Text Box 17"/>
          <p:cNvSpPr txBox="1">
            <a:spLocks noChangeArrowheads="1"/>
          </p:cNvSpPr>
          <p:nvPr/>
        </p:nvSpPr>
        <p:spPr bwMode="auto">
          <a:xfrm>
            <a:off x="790823" y="1916832"/>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anose="02010609060101010101" pitchFamily="2" charset="-122"/>
              </a:rPr>
              <a:t>B</a:t>
            </a:r>
            <a:endParaRPr lang="en-US" altLang="zh-CN" sz="2400" b="1">
              <a:solidFill>
                <a:srgbClr val="000099"/>
              </a:solidFill>
              <a:latin typeface="+mn-lt"/>
              <a:ea typeface="黑体" panose="02010609060101010101" pitchFamily="2" charset="-122"/>
            </a:endParaRPr>
          </a:p>
        </p:txBody>
      </p:sp>
      <p:sp>
        <p:nvSpPr>
          <p:cNvPr id="18" name="Line 18"/>
          <p:cNvSpPr>
            <a:spLocks noChangeShapeType="1"/>
          </p:cNvSpPr>
          <p:nvPr/>
        </p:nvSpPr>
        <p:spPr bwMode="auto">
          <a:xfrm flipV="1">
            <a:off x="1489521" y="2170732"/>
            <a:ext cx="1635125" cy="144621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9" name="Line 19"/>
          <p:cNvSpPr>
            <a:spLocks noChangeShapeType="1"/>
          </p:cNvSpPr>
          <p:nvPr/>
        </p:nvSpPr>
        <p:spPr bwMode="auto">
          <a:xfrm flipV="1">
            <a:off x="1860996" y="2170732"/>
            <a:ext cx="1633538" cy="144621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2" name="Text Box 22"/>
          <p:cNvSpPr txBox="1">
            <a:spLocks noChangeArrowheads="1"/>
          </p:cNvSpPr>
          <p:nvPr/>
        </p:nvSpPr>
        <p:spPr bwMode="auto">
          <a:xfrm rot="19131970">
            <a:off x="1467222" y="2727300"/>
            <a:ext cx="803425"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anose="02010609060101010101" pitchFamily="2" charset="-122"/>
              </a:rPr>
              <a:t>分组</a:t>
            </a:r>
            <a:endParaRPr lang="zh-CN" altLang="en-US" sz="2400" b="1">
              <a:solidFill>
                <a:srgbClr val="000099"/>
              </a:solidFill>
              <a:latin typeface="+mn-lt"/>
              <a:ea typeface="黑体" panose="02010609060101010101" pitchFamily="2" charset="-122"/>
            </a:endParaRPr>
          </a:p>
        </p:txBody>
      </p:sp>
      <p:sp>
        <p:nvSpPr>
          <p:cNvPr id="23" name="Text Box 23"/>
          <p:cNvSpPr txBox="1">
            <a:spLocks noChangeArrowheads="1"/>
          </p:cNvSpPr>
          <p:nvPr/>
        </p:nvSpPr>
        <p:spPr bwMode="auto">
          <a:xfrm rot="2307784">
            <a:off x="3951659" y="2341538"/>
            <a:ext cx="803425"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anose="02010609060101010101" pitchFamily="2" charset="-122"/>
              </a:rPr>
              <a:t>确认</a:t>
            </a:r>
            <a:endParaRPr lang="zh-CN" altLang="en-US" sz="2400" b="1">
              <a:solidFill>
                <a:srgbClr val="000099"/>
              </a:solidFill>
              <a:latin typeface="+mn-lt"/>
              <a:ea typeface="黑体" panose="02010609060101010101" pitchFamily="2" charset="-122"/>
            </a:endParaRPr>
          </a:p>
        </p:txBody>
      </p:sp>
      <p:sp>
        <p:nvSpPr>
          <p:cNvPr id="24" name="Text Box 24"/>
          <p:cNvSpPr txBox="1">
            <a:spLocks noChangeArrowheads="1"/>
          </p:cNvSpPr>
          <p:nvPr/>
        </p:nvSpPr>
        <p:spPr bwMode="auto">
          <a:xfrm>
            <a:off x="9149209" y="1916832"/>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i="1">
                <a:solidFill>
                  <a:srgbClr val="000099"/>
                </a:solidFill>
                <a:latin typeface="+mn-lt"/>
                <a:ea typeface="黑体" panose="02010609060101010101" pitchFamily="2" charset="-122"/>
              </a:rPr>
              <a:t>t</a:t>
            </a:r>
            <a:endParaRPr lang="en-US" altLang="zh-CN" sz="2400" b="1" i="1">
              <a:solidFill>
                <a:srgbClr val="000099"/>
              </a:solidFill>
              <a:latin typeface="+mn-lt"/>
              <a:ea typeface="黑体" panose="02010609060101010101" pitchFamily="2" charset="-122"/>
            </a:endParaRPr>
          </a:p>
        </p:txBody>
      </p:sp>
      <p:sp>
        <p:nvSpPr>
          <p:cNvPr id="25" name="Text Box 25"/>
          <p:cNvSpPr txBox="1">
            <a:spLocks noChangeArrowheads="1"/>
          </p:cNvSpPr>
          <p:nvPr/>
        </p:nvSpPr>
        <p:spPr bwMode="auto">
          <a:xfrm>
            <a:off x="9149209" y="3299445"/>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i="1">
                <a:solidFill>
                  <a:srgbClr val="000099"/>
                </a:solidFill>
                <a:latin typeface="+mn-lt"/>
                <a:ea typeface="黑体" panose="02010609060101010101" pitchFamily="2" charset="-122"/>
              </a:rPr>
              <a:t>t</a:t>
            </a:r>
            <a:endParaRPr lang="en-US" altLang="zh-CN" sz="2400" b="1" i="1">
              <a:solidFill>
                <a:srgbClr val="000099"/>
              </a:solidFill>
              <a:latin typeface="+mn-lt"/>
              <a:ea typeface="黑体" panose="02010609060101010101" pitchFamily="2" charset="-122"/>
            </a:endParaRPr>
          </a:p>
        </p:txBody>
      </p:sp>
      <p:sp>
        <p:nvSpPr>
          <p:cNvPr id="26" name="Line 26"/>
          <p:cNvSpPr>
            <a:spLocks noChangeShapeType="1"/>
          </p:cNvSpPr>
          <p:nvPr/>
        </p:nvSpPr>
        <p:spPr bwMode="auto">
          <a:xfrm>
            <a:off x="4612134" y="2894632"/>
            <a:ext cx="284162" cy="247650"/>
          </a:xfrm>
          <a:prstGeom prst="line">
            <a:avLst/>
          </a:prstGeom>
          <a:noFill/>
          <a:ln w="38100">
            <a:solidFill>
              <a:srgbClr val="FF0000"/>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7" name="Line 27"/>
          <p:cNvSpPr>
            <a:spLocks noChangeShapeType="1"/>
          </p:cNvSpPr>
          <p:nvPr/>
        </p:nvSpPr>
        <p:spPr bwMode="auto">
          <a:xfrm rot="15894661">
            <a:off x="2257078" y="2514426"/>
            <a:ext cx="230187" cy="307975"/>
          </a:xfrm>
          <a:prstGeom prst="line">
            <a:avLst/>
          </a:prstGeom>
          <a:noFill/>
          <a:ln w="38100">
            <a:solidFill>
              <a:srgbClr val="FF0000"/>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8" name="Freeform 28"/>
          <p:cNvSpPr/>
          <p:nvPr/>
        </p:nvSpPr>
        <p:spPr bwMode="auto">
          <a:xfrm>
            <a:off x="7257256" y="2170732"/>
            <a:ext cx="1695450" cy="1450975"/>
          </a:xfrm>
          <a:custGeom>
            <a:avLst/>
            <a:gdLst>
              <a:gd name="T0" fmla="*/ 0 w 1035"/>
              <a:gd name="T1" fmla="*/ 3 h 1091"/>
              <a:gd name="T2" fmla="*/ 998 w 1035"/>
              <a:gd name="T3" fmla="*/ 1091 h 1091"/>
              <a:gd name="T4" fmla="*/ 1035 w 1035"/>
              <a:gd name="T5" fmla="*/ 1083 h 1091"/>
              <a:gd name="T6" fmla="*/ 45 w 1035"/>
              <a:gd name="T7" fmla="*/ 0 h 1091"/>
              <a:gd name="T8" fmla="*/ 0 w 1035"/>
              <a:gd name="T9" fmla="*/ 3 h 1091"/>
            </a:gdLst>
            <a:ahLst/>
            <a:cxnLst>
              <a:cxn ang="0">
                <a:pos x="T0" y="T1"/>
              </a:cxn>
              <a:cxn ang="0">
                <a:pos x="T2" y="T3"/>
              </a:cxn>
              <a:cxn ang="0">
                <a:pos x="T4" y="T5"/>
              </a:cxn>
              <a:cxn ang="0">
                <a:pos x="T6" y="T7"/>
              </a:cxn>
              <a:cxn ang="0">
                <a:pos x="T8" y="T9"/>
              </a:cxn>
            </a:cxnLst>
            <a:rect l="0" t="0" r="r" b="b"/>
            <a:pathLst>
              <a:path w="1035" h="1091">
                <a:moveTo>
                  <a:pt x="0" y="3"/>
                </a:moveTo>
                <a:lnTo>
                  <a:pt x="998" y="1091"/>
                </a:lnTo>
                <a:lnTo>
                  <a:pt x="1035" y="1083"/>
                </a:lnTo>
                <a:lnTo>
                  <a:pt x="45" y="0"/>
                </a:lnTo>
                <a:lnTo>
                  <a:pt x="0" y="3"/>
                </a:lnTo>
                <a:close/>
              </a:path>
            </a:pathLst>
          </a:custGeom>
          <a:solidFill>
            <a:srgbClr val="0000FF"/>
          </a:solidFill>
          <a:ln>
            <a:noFill/>
          </a:ln>
          <a:effectLst/>
        </p:spPr>
        <p:txBody>
          <a:bodyPr/>
          <a:lstStyle/>
          <a:p>
            <a:endParaRPr lang="zh-CN" altLang="en-US" b="1">
              <a:solidFill>
                <a:srgbClr val="000099"/>
              </a:solidFill>
              <a:latin typeface="+mn-lt"/>
              <a:ea typeface="黑体" panose="02010609060101010101" pitchFamily="2" charset="-122"/>
            </a:endParaRPr>
          </a:p>
        </p:txBody>
      </p:sp>
      <p:sp>
        <p:nvSpPr>
          <p:cNvPr id="29" name="Freeform 29"/>
          <p:cNvSpPr/>
          <p:nvPr/>
        </p:nvSpPr>
        <p:spPr bwMode="auto">
          <a:xfrm>
            <a:off x="5237609" y="2170732"/>
            <a:ext cx="1998662" cy="1450975"/>
          </a:xfrm>
          <a:custGeom>
            <a:avLst/>
            <a:gdLst>
              <a:gd name="T0" fmla="*/ 0 w 1218"/>
              <a:gd name="T1" fmla="*/ 1091 h 1091"/>
              <a:gd name="T2" fmla="*/ 997 w 1218"/>
              <a:gd name="T3" fmla="*/ 3 h 1091"/>
              <a:gd name="T4" fmla="*/ 1218 w 1218"/>
              <a:gd name="T5" fmla="*/ 0 h 1091"/>
              <a:gd name="T6" fmla="*/ 225 w 1218"/>
              <a:gd name="T7" fmla="*/ 1086 h 1091"/>
              <a:gd name="T8" fmla="*/ 0 w 1218"/>
              <a:gd name="T9" fmla="*/ 1091 h 1091"/>
            </a:gdLst>
            <a:ahLst/>
            <a:cxnLst>
              <a:cxn ang="0">
                <a:pos x="T0" y="T1"/>
              </a:cxn>
              <a:cxn ang="0">
                <a:pos x="T2" y="T3"/>
              </a:cxn>
              <a:cxn ang="0">
                <a:pos x="T4" y="T5"/>
              </a:cxn>
              <a:cxn ang="0">
                <a:pos x="T6" y="T7"/>
              </a:cxn>
              <a:cxn ang="0">
                <a:pos x="T8" y="T9"/>
              </a:cxn>
            </a:cxnLst>
            <a:rect l="0" t="0" r="r" b="b"/>
            <a:pathLst>
              <a:path w="1218" h="1091">
                <a:moveTo>
                  <a:pt x="0" y="1091"/>
                </a:moveTo>
                <a:lnTo>
                  <a:pt x="997" y="3"/>
                </a:lnTo>
                <a:lnTo>
                  <a:pt x="1218" y="0"/>
                </a:lnTo>
                <a:lnTo>
                  <a:pt x="225" y="1086"/>
                </a:lnTo>
                <a:lnTo>
                  <a:pt x="0" y="1091"/>
                </a:lnTo>
                <a:close/>
              </a:path>
            </a:pathLst>
          </a:custGeom>
          <a:solidFill>
            <a:srgbClr val="FF00FF"/>
          </a:solidFill>
          <a:ln>
            <a:noFill/>
          </a:ln>
          <a:effectLst/>
        </p:spPr>
        <p:txBody>
          <a:bodyPr/>
          <a:lstStyle/>
          <a:p>
            <a:endParaRPr lang="zh-CN" altLang="en-US" b="1">
              <a:solidFill>
                <a:srgbClr val="000099"/>
              </a:solidFill>
              <a:latin typeface="+mn-lt"/>
              <a:ea typeface="黑体" panose="02010609060101010101" pitchFamily="2" charset="-122"/>
            </a:endParaRPr>
          </a:p>
        </p:txBody>
      </p:sp>
      <p:sp>
        <p:nvSpPr>
          <p:cNvPr id="30" name="Line 30"/>
          <p:cNvSpPr>
            <a:spLocks noChangeShapeType="1"/>
          </p:cNvSpPr>
          <p:nvPr/>
        </p:nvSpPr>
        <p:spPr bwMode="auto">
          <a:xfrm flipV="1">
            <a:off x="5237609" y="2175495"/>
            <a:ext cx="1635125" cy="14462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 name="Line 31"/>
          <p:cNvSpPr>
            <a:spLocks noChangeShapeType="1"/>
          </p:cNvSpPr>
          <p:nvPr/>
        </p:nvSpPr>
        <p:spPr bwMode="auto">
          <a:xfrm flipV="1">
            <a:off x="5609084" y="2175495"/>
            <a:ext cx="1633537" cy="14462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2" name="Line 32"/>
          <p:cNvSpPr>
            <a:spLocks noChangeShapeType="1"/>
          </p:cNvSpPr>
          <p:nvPr/>
        </p:nvSpPr>
        <p:spPr bwMode="auto">
          <a:xfrm flipH="1" flipV="1">
            <a:off x="7351910" y="2175495"/>
            <a:ext cx="1633538" cy="1446212"/>
          </a:xfrm>
          <a:prstGeom prst="line">
            <a:avLst/>
          </a:prstGeom>
          <a:noFill/>
          <a:ln w="9525">
            <a:solidFill>
              <a:srgbClr val="FF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3" name="Line 33"/>
          <p:cNvSpPr>
            <a:spLocks noChangeShapeType="1"/>
          </p:cNvSpPr>
          <p:nvPr/>
        </p:nvSpPr>
        <p:spPr bwMode="auto">
          <a:xfrm flipH="1" flipV="1">
            <a:off x="7278315" y="2175495"/>
            <a:ext cx="1635125" cy="1446212"/>
          </a:xfrm>
          <a:prstGeom prst="line">
            <a:avLst/>
          </a:prstGeom>
          <a:noFill/>
          <a:ln w="15875" cmpd="sng">
            <a:solidFill>
              <a:srgbClr val="FF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4" name="Text Box 34"/>
          <p:cNvSpPr txBox="1">
            <a:spLocks noChangeArrowheads="1"/>
          </p:cNvSpPr>
          <p:nvPr/>
        </p:nvSpPr>
        <p:spPr bwMode="auto">
          <a:xfrm rot="19044759">
            <a:off x="5141506" y="2801119"/>
            <a:ext cx="800219"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anose="02010609060101010101" pitchFamily="2" charset="-122"/>
              </a:rPr>
              <a:t>分组</a:t>
            </a:r>
            <a:endParaRPr lang="zh-CN" altLang="en-US" sz="2400" b="1">
              <a:solidFill>
                <a:srgbClr val="000099"/>
              </a:solidFill>
              <a:latin typeface="+mn-lt"/>
              <a:ea typeface="黑体" panose="02010609060101010101" pitchFamily="2" charset="-122"/>
            </a:endParaRPr>
          </a:p>
        </p:txBody>
      </p:sp>
      <p:sp>
        <p:nvSpPr>
          <p:cNvPr id="35" name="Line 35"/>
          <p:cNvSpPr>
            <a:spLocks noChangeShapeType="1"/>
          </p:cNvSpPr>
          <p:nvPr/>
        </p:nvSpPr>
        <p:spPr bwMode="auto">
          <a:xfrm rot="15894661">
            <a:off x="5958334" y="2548557"/>
            <a:ext cx="230188" cy="306387"/>
          </a:xfrm>
          <a:prstGeom prst="line">
            <a:avLst/>
          </a:prstGeom>
          <a:noFill/>
          <a:ln w="38100">
            <a:solidFill>
              <a:srgbClr val="FF0000"/>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 name="Text Box 36"/>
          <p:cNvSpPr txBox="1">
            <a:spLocks noChangeArrowheads="1"/>
          </p:cNvSpPr>
          <p:nvPr/>
        </p:nvSpPr>
        <p:spPr bwMode="auto">
          <a:xfrm rot="2510398">
            <a:off x="7785472" y="2416150"/>
            <a:ext cx="803425"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anose="02010609060101010101" pitchFamily="2" charset="-122"/>
              </a:rPr>
              <a:t>确认</a:t>
            </a:r>
            <a:endParaRPr lang="zh-CN" altLang="en-US" sz="2400" b="1">
              <a:solidFill>
                <a:srgbClr val="000099"/>
              </a:solidFill>
              <a:latin typeface="+mn-lt"/>
              <a:ea typeface="黑体" panose="02010609060101010101" pitchFamily="2" charset="-122"/>
            </a:endParaRPr>
          </a:p>
        </p:txBody>
      </p:sp>
      <p:sp>
        <p:nvSpPr>
          <p:cNvPr id="37" name="Line 37"/>
          <p:cNvSpPr>
            <a:spLocks noChangeShapeType="1"/>
          </p:cNvSpPr>
          <p:nvPr/>
        </p:nvSpPr>
        <p:spPr bwMode="auto">
          <a:xfrm>
            <a:off x="8411021" y="2934320"/>
            <a:ext cx="284163" cy="247650"/>
          </a:xfrm>
          <a:prstGeom prst="line">
            <a:avLst/>
          </a:prstGeom>
          <a:noFill/>
          <a:ln w="38100">
            <a:solidFill>
              <a:srgbClr val="FF0000"/>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8" name="Line 38"/>
          <p:cNvSpPr>
            <a:spLocks noChangeShapeType="1"/>
          </p:cNvSpPr>
          <p:nvPr/>
        </p:nvSpPr>
        <p:spPr bwMode="auto">
          <a:xfrm>
            <a:off x="1264096" y="2170732"/>
            <a:ext cx="7913688"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9" name="Line 39"/>
          <p:cNvSpPr>
            <a:spLocks noChangeShapeType="1"/>
          </p:cNvSpPr>
          <p:nvPr/>
        </p:nvSpPr>
        <p:spPr bwMode="auto">
          <a:xfrm>
            <a:off x="1264096" y="3616945"/>
            <a:ext cx="7913688"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0" name="Freeform 28"/>
          <p:cNvSpPr/>
          <p:nvPr/>
        </p:nvSpPr>
        <p:spPr bwMode="auto">
          <a:xfrm>
            <a:off x="3482860" y="2170732"/>
            <a:ext cx="1695450" cy="1450975"/>
          </a:xfrm>
          <a:custGeom>
            <a:avLst/>
            <a:gdLst>
              <a:gd name="T0" fmla="*/ 0 w 1035"/>
              <a:gd name="T1" fmla="*/ 3 h 1091"/>
              <a:gd name="T2" fmla="*/ 998 w 1035"/>
              <a:gd name="T3" fmla="*/ 1091 h 1091"/>
              <a:gd name="T4" fmla="*/ 1035 w 1035"/>
              <a:gd name="T5" fmla="*/ 1083 h 1091"/>
              <a:gd name="T6" fmla="*/ 45 w 1035"/>
              <a:gd name="T7" fmla="*/ 0 h 1091"/>
              <a:gd name="T8" fmla="*/ 0 w 1035"/>
              <a:gd name="T9" fmla="*/ 3 h 1091"/>
            </a:gdLst>
            <a:ahLst/>
            <a:cxnLst>
              <a:cxn ang="0">
                <a:pos x="T0" y="T1"/>
              </a:cxn>
              <a:cxn ang="0">
                <a:pos x="T2" y="T3"/>
              </a:cxn>
              <a:cxn ang="0">
                <a:pos x="T4" y="T5"/>
              </a:cxn>
              <a:cxn ang="0">
                <a:pos x="T6" y="T7"/>
              </a:cxn>
              <a:cxn ang="0">
                <a:pos x="T8" y="T9"/>
              </a:cxn>
            </a:cxnLst>
            <a:rect l="0" t="0" r="r" b="b"/>
            <a:pathLst>
              <a:path w="1035" h="1091">
                <a:moveTo>
                  <a:pt x="0" y="3"/>
                </a:moveTo>
                <a:lnTo>
                  <a:pt x="998" y="1091"/>
                </a:lnTo>
                <a:lnTo>
                  <a:pt x="1035" y="1083"/>
                </a:lnTo>
                <a:lnTo>
                  <a:pt x="45" y="0"/>
                </a:lnTo>
                <a:lnTo>
                  <a:pt x="0" y="3"/>
                </a:lnTo>
                <a:close/>
              </a:path>
            </a:pathLst>
          </a:custGeom>
          <a:solidFill>
            <a:srgbClr val="0000FF"/>
          </a:solidFill>
          <a:ln>
            <a:noFill/>
          </a:ln>
          <a:effectLst/>
        </p:spPr>
        <p:txBody>
          <a:bodyPr/>
          <a:lstStyle/>
          <a:p>
            <a:endParaRPr lang="zh-CN" altLang="en-US" b="1">
              <a:solidFill>
                <a:srgbClr val="000099"/>
              </a:solidFill>
              <a:latin typeface="+mn-lt"/>
              <a:ea typeface="黑体" panose="02010609060101010101" pitchFamily="2" charset="-122"/>
            </a:endParaRPr>
          </a:p>
        </p:txBody>
      </p:sp>
      <p:sp>
        <p:nvSpPr>
          <p:cNvPr id="41" name="Line 32"/>
          <p:cNvSpPr>
            <a:spLocks noChangeShapeType="1"/>
          </p:cNvSpPr>
          <p:nvPr/>
        </p:nvSpPr>
        <p:spPr bwMode="auto">
          <a:xfrm flipH="1" flipV="1">
            <a:off x="3577514" y="2175495"/>
            <a:ext cx="1633538" cy="1446212"/>
          </a:xfrm>
          <a:prstGeom prst="line">
            <a:avLst/>
          </a:prstGeom>
          <a:noFill/>
          <a:ln w="9525">
            <a:solidFill>
              <a:srgbClr val="FF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2" name="Line 33"/>
          <p:cNvSpPr>
            <a:spLocks noChangeShapeType="1"/>
          </p:cNvSpPr>
          <p:nvPr/>
        </p:nvSpPr>
        <p:spPr bwMode="auto">
          <a:xfrm flipH="1" flipV="1">
            <a:off x="3503919" y="2175495"/>
            <a:ext cx="1635125" cy="1446212"/>
          </a:xfrm>
          <a:prstGeom prst="line">
            <a:avLst/>
          </a:prstGeom>
          <a:noFill/>
          <a:ln w="15875" cmpd="sng">
            <a:solidFill>
              <a:srgbClr val="FF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nvGrpSpPr>
          <p:cNvPr id="47" name="组合 46"/>
          <p:cNvGrpSpPr/>
          <p:nvPr/>
        </p:nvGrpSpPr>
        <p:grpSpPr>
          <a:xfrm>
            <a:off x="848544" y="5301208"/>
            <a:ext cx="8566947" cy="1152128"/>
            <a:chOff x="848544" y="5085184"/>
            <a:chExt cx="8566947" cy="1152128"/>
          </a:xfrm>
        </p:grpSpPr>
        <p:sp>
          <p:nvSpPr>
            <p:cNvPr id="45" name="矩形 44"/>
            <p:cNvSpPr/>
            <p:nvPr/>
          </p:nvSpPr>
          <p:spPr bwMode="auto">
            <a:xfrm>
              <a:off x="848544" y="5085184"/>
              <a:ext cx="8566947" cy="1152128"/>
            </a:xfrm>
            <a:prstGeom prst="rect">
              <a:avLst/>
            </a:prstGeom>
            <a:solidFill>
              <a:srgbClr val="FF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43" name="Object 4"/>
            <p:cNvGraphicFramePr>
              <a:graphicFrameLocks noChangeAspect="1"/>
            </p:cNvGraphicFramePr>
            <p:nvPr/>
          </p:nvGraphicFramePr>
          <p:xfrm>
            <a:off x="3361843" y="5109096"/>
            <a:ext cx="3175333" cy="1104600"/>
          </p:xfrm>
          <a:graphic>
            <a:graphicData uri="http://schemas.openxmlformats.org/presentationml/2006/ole">
              <mc:AlternateContent xmlns:mc="http://schemas.openxmlformats.org/markup-compatibility/2006">
                <mc:Choice xmlns:v="urn:schemas-microsoft-com:vml" Requires="v">
                  <p:oleObj spid="_x0000_s1025" name="公式" r:id="rId1" imgW="1091565" imgH="381000" progId="Equation.3">
                    <p:embed/>
                  </p:oleObj>
                </mc:Choice>
                <mc:Fallback>
                  <p:oleObj name="公式" r:id="rId1" imgW="1091565" imgH="381000" progId="Equation.3">
                    <p:embed/>
                    <p:pic>
                      <p:nvPicPr>
                        <p:cNvPr id="0" name="图片 1024" descr="image7"/>
                        <p:cNvPicPr>
                          <a:picLocks noChangeAspect="1"/>
                        </p:cNvPicPr>
                        <p:nvPr/>
                      </p:nvPicPr>
                      <p:blipFill>
                        <a:blip r:embed="rId2"/>
                        <a:stretch>
                          <a:fillRect/>
                        </a:stretch>
                      </p:blipFill>
                      <p:spPr>
                        <a:xfrm>
                          <a:off x="3361843" y="5109096"/>
                          <a:ext cx="3175333" cy="1104600"/>
                        </a:xfrm>
                        <a:prstGeom prst="rect">
                          <a:avLst/>
                        </a:prstGeom>
                        <a:noFill/>
                        <a:ln w="9525">
                          <a:noFill/>
                        </a:ln>
                      </p:spPr>
                    </p:pic>
                  </p:oleObj>
                </mc:Fallback>
              </mc:AlternateContent>
            </a:graphicData>
          </a:graphic>
        </p:graphicFrame>
        <p:sp>
          <p:nvSpPr>
            <p:cNvPr id="44" name="Text Box 6"/>
            <p:cNvSpPr txBox="1">
              <a:spLocks noChangeArrowheads="1"/>
            </p:cNvSpPr>
            <p:nvPr/>
          </p:nvSpPr>
          <p:spPr bwMode="auto">
            <a:xfrm>
              <a:off x="7749318" y="5364505"/>
              <a:ext cx="104868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a:solidFill>
                    <a:srgbClr val="000099"/>
                  </a:solidFill>
                  <a:latin typeface="+mn-lt"/>
                  <a:ea typeface="黑体" panose="02010609060101010101" pitchFamily="2" charset="-122"/>
                </a:rPr>
                <a:t>(5-3)</a:t>
              </a:r>
              <a:endParaRPr lang="en-US" altLang="zh-CN" sz="3200" b="1" dirty="0">
                <a:solidFill>
                  <a:srgbClr val="000099"/>
                </a:solidFill>
                <a:latin typeface="+mn-lt"/>
                <a:ea typeface="黑体" panose="02010609060101010101" pitchFamily="2" charset="-122"/>
              </a:endParaRPr>
            </a:p>
          </p:txBody>
        </p:sp>
        <p:sp>
          <p:nvSpPr>
            <p:cNvPr id="46" name="TextBox 45"/>
            <p:cNvSpPr txBox="1"/>
            <p:nvPr/>
          </p:nvSpPr>
          <p:spPr>
            <a:xfrm>
              <a:off x="1050286" y="5301208"/>
              <a:ext cx="2244525" cy="584775"/>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defRPr sz="3200" b="1">
                  <a:solidFill>
                    <a:srgbClr val="003399"/>
                  </a:solidFill>
                  <a:latin typeface="+mn-lt"/>
                  <a:ea typeface="黑体" panose="02010609060101010101" pitchFamily="2" charset="-122"/>
                </a:defRPr>
              </a:lvl1pPr>
            </a:lstStyle>
            <a:p>
              <a:r>
                <a:rPr lang="zh-CN" altLang="en-US" dirty="0">
                  <a:solidFill>
                    <a:srgbClr val="000099"/>
                  </a:solidFill>
                </a:rPr>
                <a:t>信道利用率</a:t>
              </a:r>
              <a:endParaRPr lang="zh-CN" altLang="en-US" dirty="0">
                <a:solidFill>
                  <a:srgbClr val="000099"/>
                </a:solidFill>
              </a:endParaRPr>
            </a:p>
          </p:txBody>
        </p:sp>
      </p:grpSp>
      <p:sp>
        <p:nvSpPr>
          <p:cNvPr id="48" name="矩形 47"/>
          <p:cNvSpPr/>
          <p:nvPr/>
        </p:nvSpPr>
        <p:spPr>
          <a:xfrm>
            <a:off x="2200568" y="4653136"/>
            <a:ext cx="5595443"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停止</a:t>
            </a:r>
            <a:r>
              <a:rPr lang="zh-CN" altLang="zh-CN" sz="2400" b="1" dirty="0">
                <a:latin typeface="+mn-lt"/>
                <a:ea typeface="黑体" panose="02010609060101010101" pitchFamily="2" charset="-122"/>
              </a:rPr>
              <a:t>等待协议的信道利用率太低</a:t>
            </a:r>
            <a:endParaRPr lang="zh-CN" altLang="en-US" sz="2400" b="1" dirty="0">
              <a:latin typeface="+mn-lt"/>
              <a:ea typeface="黑体" panose="02010609060101010101" pitchFamily="2" charset="-122"/>
            </a:endParaRPr>
          </a:p>
        </p:txBody>
      </p:sp>
      <p:sp>
        <p:nvSpPr>
          <p:cNvPr id="50" name="矩形 49"/>
          <p:cNvSpPr/>
          <p:nvPr/>
        </p:nvSpPr>
        <p:spPr>
          <a:xfrm>
            <a:off x="776536" y="1249596"/>
            <a:ext cx="8784976" cy="523220"/>
          </a:xfrm>
          <a:prstGeom prst="rect">
            <a:avLst/>
          </a:prstGeom>
          <a:solidFill>
            <a:srgbClr val="66FF66"/>
          </a:solidFill>
          <a:ln>
            <a:solidFill>
              <a:schemeClr val="tx1"/>
            </a:solidFill>
          </a:ln>
        </p:spPr>
        <p:txBody>
          <a:bodyPr wrap="square">
            <a:spAutoFit/>
          </a:bodyPr>
          <a:lstStyle/>
          <a:p>
            <a:r>
              <a:rPr lang="zh-CN" altLang="zh-CN" sz="2800" b="1" dirty="0">
                <a:latin typeface="+mn-lt"/>
                <a:ea typeface="黑体" panose="02010609060101010101" pitchFamily="2" charset="-122"/>
              </a:rPr>
              <a:t>停止等待协议的优点是简单，缺点是信道利用率太低。</a:t>
            </a:r>
            <a:endParaRPr lang="en-US" altLang="zh-CN" sz="28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14"/>
          <p:cNvSpPr>
            <a:spLocks noChangeArrowheads="1"/>
          </p:cNvSpPr>
          <p:nvPr/>
        </p:nvSpPr>
        <p:spPr bwMode="auto">
          <a:xfrm>
            <a:off x="196056" y="1349376"/>
            <a:ext cx="1570170" cy="2538413"/>
          </a:xfrm>
          <a:prstGeom prst="rect">
            <a:avLst/>
          </a:prstGeom>
          <a:solidFill>
            <a:srgbClr val="FFFF99"/>
          </a:solidFill>
          <a:ln w="12700">
            <a:solidFill>
              <a:srgbClr val="333399"/>
            </a:solidFill>
            <a:miter lim="800000"/>
          </a:ln>
        </p:spPr>
        <p:txBody>
          <a:bodyPr wrap="none" anchor="ctr"/>
          <a:lstStyle/>
          <a:p>
            <a:endParaRPr lang="zh-CN" altLang="en-US"/>
          </a:p>
        </p:txBody>
      </p:sp>
      <p:sp>
        <p:nvSpPr>
          <p:cNvPr id="9219" name="Rectangle 324"/>
          <p:cNvSpPr>
            <a:spLocks noChangeArrowheads="1"/>
          </p:cNvSpPr>
          <p:nvPr/>
        </p:nvSpPr>
        <p:spPr bwMode="auto">
          <a:xfrm>
            <a:off x="8048626" y="1349376"/>
            <a:ext cx="1573610" cy="2538413"/>
          </a:xfrm>
          <a:prstGeom prst="rect">
            <a:avLst/>
          </a:prstGeom>
          <a:solidFill>
            <a:srgbClr val="FFFF99"/>
          </a:solidFill>
          <a:ln w="12700">
            <a:solidFill>
              <a:srgbClr val="333399"/>
            </a:solidFill>
            <a:miter lim="800000"/>
          </a:ln>
        </p:spPr>
        <p:txBody>
          <a:bodyPr wrap="none" anchor="ctr"/>
          <a:lstStyle/>
          <a:p>
            <a:endParaRPr lang="zh-CN" altLang="en-US"/>
          </a:p>
        </p:txBody>
      </p:sp>
      <p:sp>
        <p:nvSpPr>
          <p:cNvPr id="9220" name="Rectangle 313"/>
          <p:cNvSpPr>
            <a:spLocks noChangeArrowheads="1"/>
          </p:cNvSpPr>
          <p:nvPr/>
        </p:nvSpPr>
        <p:spPr bwMode="auto">
          <a:xfrm>
            <a:off x="214975" y="2459038"/>
            <a:ext cx="9412419" cy="469900"/>
          </a:xfrm>
          <a:prstGeom prst="rect">
            <a:avLst/>
          </a:prstGeom>
          <a:solidFill>
            <a:srgbClr val="CCECFF">
              <a:alpha val="67842"/>
            </a:srgbClr>
          </a:solidFill>
          <a:ln w="12700">
            <a:noFill/>
            <a:miter lim="800000"/>
          </a:ln>
        </p:spPr>
        <p:txBody>
          <a:bodyPr wrap="none" anchor="ctr"/>
          <a:lstStyle/>
          <a:p>
            <a:endParaRPr lang="zh-CN" altLang="en-US"/>
          </a:p>
        </p:txBody>
      </p:sp>
      <p:sp>
        <p:nvSpPr>
          <p:cNvPr id="9221" name="Line 315"/>
          <p:cNvSpPr>
            <a:spLocks noChangeShapeType="1"/>
          </p:cNvSpPr>
          <p:nvPr/>
        </p:nvSpPr>
        <p:spPr bwMode="auto">
          <a:xfrm>
            <a:off x="1755908" y="5141913"/>
            <a:ext cx="6272080" cy="0"/>
          </a:xfrm>
          <a:prstGeom prst="line">
            <a:avLst/>
          </a:prstGeom>
          <a:noFill/>
          <a:ln w="57150">
            <a:solidFill>
              <a:srgbClr val="333399"/>
            </a:solidFill>
            <a:round/>
          </a:ln>
        </p:spPr>
        <p:txBody>
          <a:bodyPr wrap="none" anchor="ctr"/>
          <a:lstStyle/>
          <a:p>
            <a:endParaRPr lang="zh-CN" altLang="en-US"/>
          </a:p>
        </p:txBody>
      </p:sp>
      <p:sp>
        <p:nvSpPr>
          <p:cNvPr id="9222" name="Line 316"/>
          <p:cNvSpPr>
            <a:spLocks noChangeShapeType="1"/>
          </p:cNvSpPr>
          <p:nvPr/>
        </p:nvSpPr>
        <p:spPr bwMode="auto">
          <a:xfrm>
            <a:off x="196056" y="2935288"/>
            <a:ext cx="1568450" cy="0"/>
          </a:xfrm>
          <a:prstGeom prst="line">
            <a:avLst/>
          </a:prstGeom>
          <a:noFill/>
          <a:ln w="12700">
            <a:solidFill>
              <a:schemeClr val="tx1"/>
            </a:solidFill>
            <a:round/>
          </a:ln>
        </p:spPr>
        <p:txBody>
          <a:bodyPr wrap="none" anchor="ctr"/>
          <a:lstStyle/>
          <a:p>
            <a:endParaRPr lang="zh-CN" altLang="en-US"/>
          </a:p>
        </p:txBody>
      </p:sp>
      <p:sp>
        <p:nvSpPr>
          <p:cNvPr id="9223" name="Line 317"/>
          <p:cNvSpPr>
            <a:spLocks noChangeShapeType="1"/>
          </p:cNvSpPr>
          <p:nvPr/>
        </p:nvSpPr>
        <p:spPr bwMode="auto">
          <a:xfrm>
            <a:off x="196056" y="3414713"/>
            <a:ext cx="1568450" cy="0"/>
          </a:xfrm>
          <a:prstGeom prst="line">
            <a:avLst/>
          </a:prstGeom>
          <a:noFill/>
          <a:ln w="12700">
            <a:solidFill>
              <a:schemeClr val="tx1"/>
            </a:solidFill>
            <a:round/>
          </a:ln>
        </p:spPr>
        <p:txBody>
          <a:bodyPr wrap="none" anchor="ctr"/>
          <a:lstStyle/>
          <a:p>
            <a:endParaRPr lang="zh-CN" altLang="en-US"/>
          </a:p>
        </p:txBody>
      </p:sp>
      <p:sp>
        <p:nvSpPr>
          <p:cNvPr id="9224" name="Rectangle 318"/>
          <p:cNvSpPr>
            <a:spLocks noChangeArrowheads="1"/>
          </p:cNvSpPr>
          <p:nvPr/>
        </p:nvSpPr>
        <p:spPr bwMode="auto">
          <a:xfrm>
            <a:off x="202936" y="2011364"/>
            <a:ext cx="1559852" cy="447675"/>
          </a:xfrm>
          <a:prstGeom prst="rect">
            <a:avLst/>
          </a:prstGeom>
          <a:solidFill>
            <a:srgbClr val="99FF66"/>
          </a:solidFill>
          <a:ln w="19050">
            <a:solidFill>
              <a:schemeClr val="tx1"/>
            </a:solidFill>
            <a:miter lim="800000"/>
          </a:ln>
        </p:spPr>
        <p:txBody>
          <a:bodyPr wrap="none" anchor="ctr"/>
          <a:lstStyle/>
          <a:p>
            <a:endParaRPr lang="zh-CN" altLang="en-US"/>
          </a:p>
        </p:txBody>
      </p:sp>
      <p:sp>
        <p:nvSpPr>
          <p:cNvPr id="9225" name="Rectangle 319"/>
          <p:cNvSpPr>
            <a:spLocks noChangeArrowheads="1"/>
          </p:cNvSpPr>
          <p:nvPr/>
        </p:nvSpPr>
        <p:spPr bwMode="auto">
          <a:xfrm>
            <a:off x="158222" y="1470025"/>
            <a:ext cx="325411" cy="2398092"/>
          </a:xfrm>
          <a:prstGeom prst="rect">
            <a:avLst/>
          </a:prstGeom>
          <a:noFill/>
          <a:ln w="12700">
            <a:noFill/>
            <a:miter lim="800000"/>
          </a:ln>
        </p:spPr>
        <p:txBody>
          <a:bodyPr wrap="none" lIns="90488" tIns="44450" rIns="90488" bIns="44450">
            <a:spAutoFit/>
          </a:bodyPr>
          <a:lstStyle/>
          <a:p>
            <a:pPr defTabSz="762000" eaLnBrk="0" hangingPunct="0">
              <a:lnSpc>
                <a:spcPct val="150000"/>
              </a:lnSpc>
            </a:pPr>
            <a:r>
              <a:rPr kumimoji="1" lang="en-US" altLang="zh-CN" sz="2000">
                <a:solidFill>
                  <a:srgbClr val="333399"/>
                </a:solidFill>
                <a:latin typeface="Arial" panose="020B0604020202020204" pitchFamily="34" charset="0"/>
                <a:ea typeface="黑体" panose="02010609060101010101" pitchFamily="2" charset="-122"/>
              </a:rPr>
              <a:t>5</a:t>
            </a:r>
            <a:endParaRPr kumimoji="1" lang="en-US" altLang="zh-CN" sz="2000">
              <a:solidFill>
                <a:srgbClr val="333399"/>
              </a:solidFill>
              <a:latin typeface="Arial" panose="020B0604020202020204" pitchFamily="34" charset="0"/>
              <a:ea typeface="黑体" panose="02010609060101010101" pitchFamily="2" charset="-122"/>
            </a:endParaRPr>
          </a:p>
          <a:p>
            <a:pPr defTabSz="762000" eaLnBrk="0" hangingPunct="0">
              <a:lnSpc>
                <a:spcPct val="150000"/>
              </a:lnSpc>
            </a:pPr>
            <a:r>
              <a:rPr kumimoji="1" lang="en-US" altLang="zh-CN" sz="2000">
                <a:solidFill>
                  <a:srgbClr val="333399"/>
                </a:solidFill>
                <a:latin typeface="Arial" panose="020B0604020202020204" pitchFamily="34" charset="0"/>
                <a:ea typeface="黑体" panose="02010609060101010101" pitchFamily="2" charset="-122"/>
              </a:rPr>
              <a:t>4</a:t>
            </a:r>
            <a:endParaRPr kumimoji="1" lang="en-US" altLang="zh-CN" sz="2000">
              <a:solidFill>
                <a:srgbClr val="333399"/>
              </a:solidFill>
              <a:latin typeface="Arial" panose="020B0604020202020204" pitchFamily="34" charset="0"/>
              <a:ea typeface="黑体" panose="02010609060101010101" pitchFamily="2" charset="-122"/>
            </a:endParaRPr>
          </a:p>
          <a:p>
            <a:pPr defTabSz="762000" eaLnBrk="0" hangingPunct="0">
              <a:lnSpc>
                <a:spcPct val="150000"/>
              </a:lnSpc>
            </a:pPr>
            <a:r>
              <a:rPr kumimoji="1" lang="en-US" altLang="zh-CN" sz="2000">
                <a:solidFill>
                  <a:srgbClr val="333399"/>
                </a:solidFill>
                <a:latin typeface="Arial" panose="020B0604020202020204" pitchFamily="34" charset="0"/>
                <a:ea typeface="黑体" panose="02010609060101010101" pitchFamily="2" charset="-122"/>
              </a:rPr>
              <a:t>3</a:t>
            </a:r>
            <a:endParaRPr kumimoji="1" lang="en-US" altLang="zh-CN" sz="2000">
              <a:solidFill>
                <a:srgbClr val="333399"/>
              </a:solidFill>
              <a:latin typeface="Arial" panose="020B0604020202020204" pitchFamily="34" charset="0"/>
              <a:ea typeface="黑体" panose="02010609060101010101" pitchFamily="2" charset="-122"/>
            </a:endParaRPr>
          </a:p>
          <a:p>
            <a:pPr defTabSz="762000" eaLnBrk="0" hangingPunct="0">
              <a:lnSpc>
                <a:spcPct val="150000"/>
              </a:lnSpc>
            </a:pPr>
            <a:r>
              <a:rPr kumimoji="1" lang="en-US" altLang="zh-CN" sz="2000">
                <a:solidFill>
                  <a:srgbClr val="333399"/>
                </a:solidFill>
                <a:latin typeface="Arial" panose="020B0604020202020204" pitchFamily="34" charset="0"/>
                <a:ea typeface="黑体" panose="02010609060101010101" pitchFamily="2" charset="-122"/>
              </a:rPr>
              <a:t>2</a:t>
            </a:r>
            <a:endParaRPr kumimoji="1" lang="en-US" altLang="zh-CN" sz="2000">
              <a:solidFill>
                <a:srgbClr val="333399"/>
              </a:solidFill>
              <a:latin typeface="Arial" panose="020B0604020202020204" pitchFamily="34" charset="0"/>
              <a:ea typeface="黑体" panose="02010609060101010101" pitchFamily="2" charset="-122"/>
            </a:endParaRPr>
          </a:p>
          <a:p>
            <a:pPr defTabSz="762000" eaLnBrk="0" hangingPunct="0">
              <a:lnSpc>
                <a:spcPct val="150000"/>
              </a:lnSpc>
            </a:pPr>
            <a:r>
              <a:rPr kumimoji="1" lang="en-US" altLang="zh-CN" sz="2000">
                <a:solidFill>
                  <a:srgbClr val="333399"/>
                </a:solidFill>
                <a:latin typeface="Arial" panose="020B0604020202020204" pitchFamily="34" charset="0"/>
                <a:ea typeface="黑体" panose="02010609060101010101" pitchFamily="2" charset="-122"/>
              </a:rPr>
              <a:t>1</a:t>
            </a:r>
            <a:endParaRPr kumimoji="1" lang="en-US" altLang="zh-CN" sz="2000">
              <a:solidFill>
                <a:srgbClr val="333399"/>
              </a:solidFill>
              <a:latin typeface="Arial" panose="020B0604020202020204" pitchFamily="34" charset="0"/>
              <a:ea typeface="黑体" panose="02010609060101010101" pitchFamily="2" charset="-122"/>
            </a:endParaRPr>
          </a:p>
        </p:txBody>
      </p:sp>
      <p:grpSp>
        <p:nvGrpSpPr>
          <p:cNvPr id="2" name="Group 320"/>
          <p:cNvGrpSpPr/>
          <p:nvPr/>
        </p:nvGrpSpPr>
        <p:grpSpPr bwMode="auto">
          <a:xfrm>
            <a:off x="3135181" y="2468564"/>
            <a:ext cx="1150540" cy="1419225"/>
            <a:chOff x="2017" y="1543"/>
            <a:chExt cx="619" cy="922"/>
          </a:xfrm>
        </p:grpSpPr>
        <p:sp>
          <p:nvSpPr>
            <p:cNvPr id="9304" name="Rectangle 321"/>
            <p:cNvSpPr>
              <a:spLocks noChangeArrowheads="1"/>
            </p:cNvSpPr>
            <p:nvPr/>
          </p:nvSpPr>
          <p:spPr bwMode="auto">
            <a:xfrm>
              <a:off x="2017" y="1543"/>
              <a:ext cx="619" cy="922"/>
            </a:xfrm>
            <a:prstGeom prst="rect">
              <a:avLst/>
            </a:prstGeom>
            <a:solidFill>
              <a:srgbClr val="CCCCFF"/>
            </a:solidFill>
            <a:ln w="12700">
              <a:solidFill>
                <a:schemeClr val="tx1"/>
              </a:solidFill>
              <a:miter lim="800000"/>
            </a:ln>
          </p:spPr>
          <p:txBody>
            <a:bodyPr wrap="none" anchor="ctr"/>
            <a:lstStyle/>
            <a:p>
              <a:endParaRPr lang="zh-CN" altLang="en-US"/>
            </a:p>
          </p:txBody>
        </p:sp>
        <p:sp>
          <p:nvSpPr>
            <p:cNvPr id="9305" name="Line 322"/>
            <p:cNvSpPr>
              <a:spLocks noChangeShapeType="1"/>
            </p:cNvSpPr>
            <p:nvPr/>
          </p:nvSpPr>
          <p:spPr bwMode="auto">
            <a:xfrm>
              <a:off x="2017" y="1845"/>
              <a:ext cx="619" cy="0"/>
            </a:xfrm>
            <a:prstGeom prst="line">
              <a:avLst/>
            </a:prstGeom>
            <a:noFill/>
            <a:ln w="12700">
              <a:solidFill>
                <a:schemeClr val="tx1"/>
              </a:solidFill>
              <a:round/>
            </a:ln>
          </p:spPr>
          <p:txBody>
            <a:bodyPr wrap="none" anchor="ctr"/>
            <a:lstStyle/>
            <a:p>
              <a:endParaRPr lang="zh-CN" altLang="en-US"/>
            </a:p>
          </p:txBody>
        </p:sp>
        <p:sp>
          <p:nvSpPr>
            <p:cNvPr id="9306" name="Line 323"/>
            <p:cNvSpPr>
              <a:spLocks noChangeShapeType="1"/>
            </p:cNvSpPr>
            <p:nvPr/>
          </p:nvSpPr>
          <p:spPr bwMode="auto">
            <a:xfrm>
              <a:off x="2017" y="2157"/>
              <a:ext cx="619" cy="0"/>
            </a:xfrm>
            <a:prstGeom prst="line">
              <a:avLst/>
            </a:prstGeom>
            <a:noFill/>
            <a:ln w="12700">
              <a:solidFill>
                <a:schemeClr val="tx1"/>
              </a:solidFill>
              <a:round/>
            </a:ln>
          </p:spPr>
          <p:txBody>
            <a:bodyPr wrap="none" anchor="ctr"/>
            <a:lstStyle/>
            <a:p>
              <a:endParaRPr lang="zh-CN" altLang="en-US"/>
            </a:p>
          </p:txBody>
        </p:sp>
      </p:grpSp>
      <p:sp>
        <p:nvSpPr>
          <p:cNvPr id="9227" name="Line 325"/>
          <p:cNvSpPr>
            <a:spLocks noChangeShapeType="1"/>
          </p:cNvSpPr>
          <p:nvPr/>
        </p:nvSpPr>
        <p:spPr bwMode="auto">
          <a:xfrm>
            <a:off x="8048625" y="2935288"/>
            <a:ext cx="1571890" cy="0"/>
          </a:xfrm>
          <a:prstGeom prst="line">
            <a:avLst/>
          </a:prstGeom>
          <a:noFill/>
          <a:ln w="12700">
            <a:solidFill>
              <a:schemeClr val="tx1"/>
            </a:solidFill>
            <a:round/>
          </a:ln>
        </p:spPr>
        <p:txBody>
          <a:bodyPr wrap="none" anchor="ctr"/>
          <a:lstStyle/>
          <a:p>
            <a:endParaRPr lang="zh-CN" altLang="en-US"/>
          </a:p>
        </p:txBody>
      </p:sp>
      <p:sp>
        <p:nvSpPr>
          <p:cNvPr id="9228" name="Line 326"/>
          <p:cNvSpPr>
            <a:spLocks noChangeShapeType="1"/>
          </p:cNvSpPr>
          <p:nvPr/>
        </p:nvSpPr>
        <p:spPr bwMode="auto">
          <a:xfrm>
            <a:off x="8048625" y="3414713"/>
            <a:ext cx="1571890" cy="0"/>
          </a:xfrm>
          <a:prstGeom prst="line">
            <a:avLst/>
          </a:prstGeom>
          <a:noFill/>
          <a:ln w="12700">
            <a:solidFill>
              <a:schemeClr val="tx1"/>
            </a:solidFill>
            <a:round/>
          </a:ln>
        </p:spPr>
        <p:txBody>
          <a:bodyPr wrap="none" anchor="ctr"/>
          <a:lstStyle/>
          <a:p>
            <a:endParaRPr lang="zh-CN" altLang="en-US"/>
          </a:p>
        </p:txBody>
      </p:sp>
      <p:sp>
        <p:nvSpPr>
          <p:cNvPr id="9229" name="Rectangle 327"/>
          <p:cNvSpPr>
            <a:spLocks noChangeArrowheads="1"/>
          </p:cNvSpPr>
          <p:nvPr/>
        </p:nvSpPr>
        <p:spPr bwMode="auto">
          <a:xfrm>
            <a:off x="8053785" y="2011364"/>
            <a:ext cx="1568450" cy="447675"/>
          </a:xfrm>
          <a:prstGeom prst="rect">
            <a:avLst/>
          </a:prstGeom>
          <a:solidFill>
            <a:srgbClr val="99FF66"/>
          </a:solidFill>
          <a:ln w="19050">
            <a:solidFill>
              <a:schemeClr val="tx1"/>
            </a:solidFill>
            <a:miter lim="800000"/>
          </a:ln>
        </p:spPr>
        <p:txBody>
          <a:bodyPr wrap="none" anchor="ctr"/>
          <a:lstStyle/>
          <a:p>
            <a:endParaRPr lang="zh-CN" altLang="en-US"/>
          </a:p>
        </p:txBody>
      </p:sp>
      <p:grpSp>
        <p:nvGrpSpPr>
          <p:cNvPr id="3" name="Group 328"/>
          <p:cNvGrpSpPr/>
          <p:nvPr/>
        </p:nvGrpSpPr>
        <p:grpSpPr bwMode="auto">
          <a:xfrm>
            <a:off x="5511933" y="2468564"/>
            <a:ext cx="1150540" cy="1419225"/>
            <a:chOff x="3295" y="1543"/>
            <a:chExt cx="619" cy="922"/>
          </a:xfrm>
        </p:grpSpPr>
        <p:sp>
          <p:nvSpPr>
            <p:cNvPr id="9301" name="Rectangle 329"/>
            <p:cNvSpPr>
              <a:spLocks noChangeArrowheads="1"/>
            </p:cNvSpPr>
            <p:nvPr/>
          </p:nvSpPr>
          <p:spPr bwMode="auto">
            <a:xfrm>
              <a:off x="3295" y="1543"/>
              <a:ext cx="619" cy="922"/>
            </a:xfrm>
            <a:prstGeom prst="rect">
              <a:avLst/>
            </a:prstGeom>
            <a:solidFill>
              <a:srgbClr val="CCCCFF"/>
            </a:solidFill>
            <a:ln w="12700">
              <a:solidFill>
                <a:schemeClr val="tx1"/>
              </a:solidFill>
              <a:miter lim="800000"/>
            </a:ln>
          </p:spPr>
          <p:txBody>
            <a:bodyPr wrap="none" anchor="ctr"/>
            <a:lstStyle/>
            <a:p>
              <a:endParaRPr lang="zh-CN" altLang="en-US"/>
            </a:p>
          </p:txBody>
        </p:sp>
        <p:sp>
          <p:nvSpPr>
            <p:cNvPr id="9302" name="Line 330"/>
            <p:cNvSpPr>
              <a:spLocks noChangeShapeType="1"/>
            </p:cNvSpPr>
            <p:nvPr/>
          </p:nvSpPr>
          <p:spPr bwMode="auto">
            <a:xfrm>
              <a:off x="3295" y="1845"/>
              <a:ext cx="619" cy="0"/>
            </a:xfrm>
            <a:prstGeom prst="line">
              <a:avLst/>
            </a:prstGeom>
            <a:noFill/>
            <a:ln w="12700">
              <a:solidFill>
                <a:schemeClr val="tx1"/>
              </a:solidFill>
              <a:round/>
            </a:ln>
          </p:spPr>
          <p:txBody>
            <a:bodyPr wrap="none" anchor="ctr"/>
            <a:lstStyle/>
            <a:p>
              <a:endParaRPr lang="zh-CN" altLang="en-US"/>
            </a:p>
          </p:txBody>
        </p:sp>
        <p:sp>
          <p:nvSpPr>
            <p:cNvPr id="9303" name="Line 331"/>
            <p:cNvSpPr>
              <a:spLocks noChangeShapeType="1"/>
            </p:cNvSpPr>
            <p:nvPr/>
          </p:nvSpPr>
          <p:spPr bwMode="auto">
            <a:xfrm>
              <a:off x="3295" y="2157"/>
              <a:ext cx="619" cy="0"/>
            </a:xfrm>
            <a:prstGeom prst="line">
              <a:avLst/>
            </a:prstGeom>
            <a:noFill/>
            <a:ln w="12700">
              <a:solidFill>
                <a:schemeClr val="tx1"/>
              </a:solidFill>
              <a:round/>
            </a:ln>
          </p:spPr>
          <p:txBody>
            <a:bodyPr wrap="none" anchor="ctr"/>
            <a:lstStyle/>
            <a:p>
              <a:endParaRPr lang="zh-CN" altLang="en-US"/>
            </a:p>
          </p:txBody>
        </p:sp>
      </p:grpSp>
      <p:sp>
        <p:nvSpPr>
          <p:cNvPr id="9231" name="Rectangle 332"/>
          <p:cNvSpPr>
            <a:spLocks noChangeArrowheads="1"/>
          </p:cNvSpPr>
          <p:nvPr/>
        </p:nvSpPr>
        <p:spPr bwMode="auto">
          <a:xfrm>
            <a:off x="2706952" y="1666875"/>
            <a:ext cx="4430183" cy="393700"/>
          </a:xfrm>
          <a:prstGeom prst="rect">
            <a:avLst/>
          </a:prstGeom>
          <a:noFill/>
          <a:ln w="12700">
            <a:noFill/>
            <a:miter lim="800000"/>
          </a:ln>
        </p:spPr>
        <p:txBody>
          <a:bodyPr lIns="90488" tIns="44450" rIns="90488" bIns="44450">
            <a:spAutoFit/>
          </a:bodyPr>
          <a:lstStyle/>
          <a:p>
            <a:pPr defTabSz="762000" eaLnBrk="0" hangingPunct="0"/>
            <a:r>
              <a:rPr kumimoji="1" lang="zh-CN" altLang="en-US" sz="2000">
                <a:solidFill>
                  <a:srgbClr val="333399"/>
                </a:solidFill>
                <a:latin typeface="Arial" panose="020B0604020202020204" pitchFamily="34" charset="0"/>
                <a:ea typeface="黑体" panose="02010609060101010101" pitchFamily="2" charset="-122"/>
              </a:rPr>
              <a:t>运输层提供应用进程</a:t>
            </a:r>
            <a:r>
              <a:rPr kumimoji="1" lang="zh-CN" altLang="zh-CN" sz="2000">
                <a:solidFill>
                  <a:srgbClr val="333399"/>
                </a:solidFill>
                <a:latin typeface="Arial" panose="020B0604020202020204" pitchFamily="34" charset="0"/>
                <a:ea typeface="黑体" panose="02010609060101010101" pitchFamily="2" charset="-122"/>
              </a:rPr>
              <a:t>间的逻辑</a:t>
            </a:r>
            <a:r>
              <a:rPr kumimoji="1" lang="zh-CN" altLang="en-US" sz="2000">
                <a:solidFill>
                  <a:srgbClr val="333399"/>
                </a:solidFill>
                <a:latin typeface="Arial" panose="020B0604020202020204" pitchFamily="34" charset="0"/>
                <a:ea typeface="黑体" panose="02010609060101010101" pitchFamily="2" charset="-122"/>
              </a:rPr>
              <a:t>通信</a:t>
            </a:r>
            <a:endParaRPr kumimoji="1" lang="zh-CN" altLang="en-US" sz="2000">
              <a:solidFill>
                <a:srgbClr val="333399"/>
              </a:solidFill>
              <a:latin typeface="Arial" panose="020B0604020202020204" pitchFamily="34" charset="0"/>
              <a:ea typeface="黑体" panose="02010609060101010101" pitchFamily="2" charset="-122"/>
            </a:endParaRPr>
          </a:p>
        </p:txBody>
      </p:sp>
      <p:sp>
        <p:nvSpPr>
          <p:cNvPr id="9232" name="Rectangle 333"/>
          <p:cNvSpPr>
            <a:spLocks noChangeArrowheads="1"/>
          </p:cNvSpPr>
          <p:nvPr/>
        </p:nvSpPr>
        <p:spPr bwMode="auto">
          <a:xfrm>
            <a:off x="196056" y="4673601"/>
            <a:ext cx="1568450" cy="885825"/>
          </a:xfrm>
          <a:prstGeom prst="rect">
            <a:avLst/>
          </a:prstGeom>
          <a:solidFill>
            <a:srgbClr val="FFFF99"/>
          </a:solidFill>
          <a:ln w="19050">
            <a:solidFill>
              <a:srgbClr val="333399"/>
            </a:solidFill>
            <a:miter lim="800000"/>
          </a:ln>
          <a:effectLst>
            <a:outerShdw dist="35921" dir="2700000" algn="ctr" rotWithShape="0">
              <a:schemeClr val="bg2"/>
            </a:outerShdw>
          </a:effectLst>
        </p:spPr>
        <p:txBody>
          <a:bodyPr wrap="none" anchor="ctr"/>
          <a:lstStyle/>
          <a:p>
            <a:endParaRPr lang="zh-CN" altLang="en-US"/>
          </a:p>
        </p:txBody>
      </p:sp>
      <p:sp>
        <p:nvSpPr>
          <p:cNvPr id="9233" name="Freeform 334"/>
          <p:cNvSpPr/>
          <p:nvPr/>
        </p:nvSpPr>
        <p:spPr bwMode="auto">
          <a:xfrm>
            <a:off x="1057673" y="4967288"/>
            <a:ext cx="710273" cy="165100"/>
          </a:xfrm>
          <a:custGeom>
            <a:avLst/>
            <a:gdLst>
              <a:gd name="T0" fmla="*/ 0 w 382"/>
              <a:gd name="T1" fmla="*/ 0 h 277"/>
              <a:gd name="T2" fmla="*/ 2147483647 w 382"/>
              <a:gd name="T3" fmla="*/ 0 h 277"/>
              <a:gd name="T4" fmla="*/ 2147483647 w 382"/>
              <a:gd name="T5" fmla="*/ 2147483647 h 277"/>
              <a:gd name="T6" fmla="*/ 2147483647 w 382"/>
              <a:gd name="T7" fmla="*/ 2147483647 h 277"/>
              <a:gd name="T8" fmla="*/ 2147483647 w 382"/>
              <a:gd name="T9" fmla="*/ 2147483647 h 277"/>
              <a:gd name="T10" fmla="*/ 2147483647 w 382"/>
              <a:gd name="T11" fmla="*/ 2147483647 h 277"/>
              <a:gd name="T12" fmla="*/ 2147483647 w 382"/>
              <a:gd name="T13" fmla="*/ 2147483647 h 277"/>
              <a:gd name="T14" fmla="*/ 2147483647 w 382"/>
              <a:gd name="T15" fmla="*/ 2147483647 h 277"/>
              <a:gd name="T16" fmla="*/ 2147483647 w 382"/>
              <a:gd name="T17" fmla="*/ 2147483647 h 277"/>
              <a:gd name="T18" fmla="*/ 2147483647 w 382"/>
              <a:gd name="T19" fmla="*/ 2147483647 h 277"/>
              <a:gd name="T20" fmla="*/ 2147483647 w 382"/>
              <a:gd name="T21" fmla="*/ 2147483647 h 277"/>
              <a:gd name="T22" fmla="*/ 2147483647 w 382"/>
              <a:gd name="T23" fmla="*/ 2147483647 h 277"/>
              <a:gd name="T24" fmla="*/ 2147483647 w 382"/>
              <a:gd name="T25" fmla="*/ 2147483647 h 277"/>
              <a:gd name="T26" fmla="*/ 2147483647 w 382"/>
              <a:gd name="T27" fmla="*/ 2147483647 h 277"/>
              <a:gd name="T28" fmla="*/ 2147483647 w 382"/>
              <a:gd name="T29" fmla="*/ 2147483647 h 277"/>
              <a:gd name="T30" fmla="*/ 2147483647 w 382"/>
              <a:gd name="T31" fmla="*/ 2147483647 h 277"/>
              <a:gd name="T32" fmla="*/ 2147483647 w 382"/>
              <a:gd name="T33" fmla="*/ 2147483647 h 277"/>
              <a:gd name="T34" fmla="*/ 2147483647 w 382"/>
              <a:gd name="T35" fmla="*/ 2147483647 h 277"/>
              <a:gd name="T36" fmla="*/ 2147483647 w 382"/>
              <a:gd name="T37" fmla="*/ 2147483647 h 277"/>
              <a:gd name="T38" fmla="*/ 2147483647 w 382"/>
              <a:gd name="T39" fmla="*/ 2147483647 h 277"/>
              <a:gd name="T40" fmla="*/ 2147483647 w 382"/>
              <a:gd name="T41" fmla="*/ 2147483647 h 277"/>
              <a:gd name="T42" fmla="*/ 2147483647 w 382"/>
              <a:gd name="T43" fmla="*/ 2147483647 h 277"/>
              <a:gd name="T44" fmla="*/ 2147483647 w 382"/>
              <a:gd name="T45" fmla="*/ 2147483647 h 277"/>
              <a:gd name="T46" fmla="*/ 2147483647 w 382"/>
              <a:gd name="T47" fmla="*/ 2147483647 h 277"/>
              <a:gd name="T48" fmla="*/ 2147483647 w 382"/>
              <a:gd name="T49" fmla="*/ 2147483647 h 277"/>
              <a:gd name="T50" fmla="*/ 2147483647 w 382"/>
              <a:gd name="T51" fmla="*/ 2147483647 h 277"/>
              <a:gd name="T52" fmla="*/ 2147483647 w 382"/>
              <a:gd name="T53" fmla="*/ 2147483647 h 277"/>
              <a:gd name="T54" fmla="*/ 2147483647 w 382"/>
              <a:gd name="T55" fmla="*/ 2147483647 h 277"/>
              <a:gd name="T56" fmla="*/ 2147483647 w 382"/>
              <a:gd name="T57" fmla="*/ 2147483647 h 277"/>
              <a:gd name="T58" fmla="*/ 2147483647 w 382"/>
              <a:gd name="T59" fmla="*/ 2147483647 h 277"/>
              <a:gd name="T60" fmla="*/ 2147483647 w 382"/>
              <a:gd name="T61" fmla="*/ 2147483647 h 277"/>
              <a:gd name="T62" fmla="*/ 2147483647 w 382"/>
              <a:gd name="T63" fmla="*/ 2147483647 h 277"/>
              <a:gd name="T64" fmla="*/ 2147483647 w 382"/>
              <a:gd name="T65" fmla="*/ 2147483647 h 277"/>
              <a:gd name="T66" fmla="*/ 2147483647 w 382"/>
              <a:gd name="T67" fmla="*/ 2147483647 h 277"/>
              <a:gd name="T68" fmla="*/ 2147483647 w 382"/>
              <a:gd name="T69" fmla="*/ 2147483647 h 277"/>
              <a:gd name="T70" fmla="*/ 2147483647 w 382"/>
              <a:gd name="T71" fmla="*/ 2147483647 h 277"/>
              <a:gd name="T72" fmla="*/ 2147483647 w 382"/>
              <a:gd name="T73" fmla="*/ 2147483647 h 277"/>
              <a:gd name="T74" fmla="*/ 2147483647 w 382"/>
              <a:gd name="T75" fmla="*/ 2147483647 h 277"/>
              <a:gd name="T76" fmla="*/ 2147483647 w 382"/>
              <a:gd name="T77" fmla="*/ 2147483647 h 277"/>
              <a:gd name="T78" fmla="*/ 2147483647 w 382"/>
              <a:gd name="T79" fmla="*/ 2147483647 h 277"/>
              <a:gd name="T80" fmla="*/ 2147483647 w 382"/>
              <a:gd name="T81" fmla="*/ 2147483647 h 277"/>
              <a:gd name="T82" fmla="*/ 2147483647 w 382"/>
              <a:gd name="T83" fmla="*/ 2147483647 h 277"/>
              <a:gd name="T84" fmla="*/ 2147483647 w 382"/>
              <a:gd name="T85" fmla="*/ 2147483647 h 277"/>
              <a:gd name="T86" fmla="*/ 2147483647 w 382"/>
              <a:gd name="T87" fmla="*/ 2147483647 h 277"/>
              <a:gd name="T88" fmla="*/ 2147483647 w 382"/>
              <a:gd name="T89" fmla="*/ 2147483647 h 277"/>
              <a:gd name="T90" fmla="*/ 2147483647 w 382"/>
              <a:gd name="T91" fmla="*/ 2147483647 h 27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82"/>
              <a:gd name="T139" fmla="*/ 0 h 277"/>
              <a:gd name="T140" fmla="*/ 382 w 382"/>
              <a:gd name="T141" fmla="*/ 277 h 27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82" h="277">
                <a:moveTo>
                  <a:pt x="0" y="0"/>
                </a:moveTo>
                <a:lnTo>
                  <a:pt x="9" y="0"/>
                </a:lnTo>
                <a:lnTo>
                  <a:pt x="18" y="6"/>
                </a:lnTo>
                <a:lnTo>
                  <a:pt x="27" y="6"/>
                </a:lnTo>
                <a:lnTo>
                  <a:pt x="36" y="9"/>
                </a:lnTo>
                <a:lnTo>
                  <a:pt x="48" y="12"/>
                </a:lnTo>
                <a:lnTo>
                  <a:pt x="57" y="15"/>
                </a:lnTo>
                <a:lnTo>
                  <a:pt x="66" y="18"/>
                </a:lnTo>
                <a:lnTo>
                  <a:pt x="75" y="21"/>
                </a:lnTo>
                <a:lnTo>
                  <a:pt x="84" y="24"/>
                </a:lnTo>
                <a:lnTo>
                  <a:pt x="93" y="30"/>
                </a:lnTo>
                <a:lnTo>
                  <a:pt x="102" y="33"/>
                </a:lnTo>
                <a:lnTo>
                  <a:pt x="111" y="36"/>
                </a:lnTo>
                <a:lnTo>
                  <a:pt x="120" y="42"/>
                </a:lnTo>
                <a:lnTo>
                  <a:pt x="132" y="45"/>
                </a:lnTo>
                <a:lnTo>
                  <a:pt x="144" y="54"/>
                </a:lnTo>
                <a:lnTo>
                  <a:pt x="153" y="57"/>
                </a:lnTo>
                <a:lnTo>
                  <a:pt x="162" y="66"/>
                </a:lnTo>
                <a:lnTo>
                  <a:pt x="171" y="66"/>
                </a:lnTo>
                <a:lnTo>
                  <a:pt x="180" y="72"/>
                </a:lnTo>
                <a:lnTo>
                  <a:pt x="192" y="78"/>
                </a:lnTo>
                <a:lnTo>
                  <a:pt x="213" y="84"/>
                </a:lnTo>
                <a:lnTo>
                  <a:pt x="225" y="90"/>
                </a:lnTo>
                <a:lnTo>
                  <a:pt x="234" y="96"/>
                </a:lnTo>
                <a:lnTo>
                  <a:pt x="243" y="105"/>
                </a:lnTo>
                <a:lnTo>
                  <a:pt x="252" y="111"/>
                </a:lnTo>
                <a:lnTo>
                  <a:pt x="261" y="117"/>
                </a:lnTo>
                <a:lnTo>
                  <a:pt x="267" y="126"/>
                </a:lnTo>
                <a:lnTo>
                  <a:pt x="276" y="132"/>
                </a:lnTo>
                <a:lnTo>
                  <a:pt x="285" y="138"/>
                </a:lnTo>
                <a:lnTo>
                  <a:pt x="294" y="144"/>
                </a:lnTo>
                <a:lnTo>
                  <a:pt x="300" y="153"/>
                </a:lnTo>
                <a:lnTo>
                  <a:pt x="303" y="162"/>
                </a:lnTo>
                <a:lnTo>
                  <a:pt x="312" y="168"/>
                </a:lnTo>
                <a:lnTo>
                  <a:pt x="321" y="177"/>
                </a:lnTo>
                <a:lnTo>
                  <a:pt x="333" y="186"/>
                </a:lnTo>
                <a:lnTo>
                  <a:pt x="345" y="195"/>
                </a:lnTo>
                <a:lnTo>
                  <a:pt x="348" y="204"/>
                </a:lnTo>
                <a:lnTo>
                  <a:pt x="357" y="210"/>
                </a:lnTo>
                <a:lnTo>
                  <a:pt x="360" y="219"/>
                </a:lnTo>
                <a:lnTo>
                  <a:pt x="366" y="228"/>
                </a:lnTo>
                <a:lnTo>
                  <a:pt x="369" y="237"/>
                </a:lnTo>
                <a:lnTo>
                  <a:pt x="372" y="246"/>
                </a:lnTo>
                <a:lnTo>
                  <a:pt x="372" y="258"/>
                </a:lnTo>
                <a:lnTo>
                  <a:pt x="378" y="267"/>
                </a:lnTo>
                <a:lnTo>
                  <a:pt x="381" y="276"/>
                </a:lnTo>
              </a:path>
            </a:pathLst>
          </a:custGeom>
          <a:noFill/>
          <a:ln w="12700" cap="rnd">
            <a:solidFill>
              <a:schemeClr val="tx1"/>
            </a:solidFill>
            <a:round/>
          </a:ln>
        </p:spPr>
        <p:txBody>
          <a:bodyPr/>
          <a:lstStyle/>
          <a:p>
            <a:endParaRPr lang="zh-CN" altLang="en-US"/>
          </a:p>
        </p:txBody>
      </p:sp>
      <p:sp>
        <p:nvSpPr>
          <p:cNvPr id="9234" name="Freeform 335"/>
          <p:cNvSpPr/>
          <p:nvPr/>
        </p:nvSpPr>
        <p:spPr bwMode="auto">
          <a:xfrm>
            <a:off x="990600" y="5154613"/>
            <a:ext cx="772187" cy="184150"/>
          </a:xfrm>
          <a:custGeom>
            <a:avLst/>
            <a:gdLst>
              <a:gd name="T0" fmla="*/ 0 w 334"/>
              <a:gd name="T1" fmla="*/ 2147483647 h 244"/>
              <a:gd name="T2" fmla="*/ 2147483647 w 334"/>
              <a:gd name="T3" fmla="*/ 2147483647 h 244"/>
              <a:gd name="T4" fmla="*/ 2147483647 w 334"/>
              <a:gd name="T5" fmla="*/ 2147483647 h 244"/>
              <a:gd name="T6" fmla="*/ 2147483647 w 334"/>
              <a:gd name="T7" fmla="*/ 2147483647 h 244"/>
              <a:gd name="T8" fmla="*/ 2147483647 w 334"/>
              <a:gd name="T9" fmla="*/ 2147483647 h 244"/>
              <a:gd name="T10" fmla="*/ 2147483647 w 334"/>
              <a:gd name="T11" fmla="*/ 2147483647 h 244"/>
              <a:gd name="T12" fmla="*/ 2147483647 w 334"/>
              <a:gd name="T13" fmla="*/ 2147483647 h 244"/>
              <a:gd name="T14" fmla="*/ 2147483647 w 334"/>
              <a:gd name="T15" fmla="*/ 2147483647 h 244"/>
              <a:gd name="T16" fmla="*/ 2147483647 w 334"/>
              <a:gd name="T17" fmla="*/ 2147483647 h 244"/>
              <a:gd name="T18" fmla="*/ 2147483647 w 334"/>
              <a:gd name="T19" fmla="*/ 2147483647 h 244"/>
              <a:gd name="T20" fmla="*/ 2147483647 w 334"/>
              <a:gd name="T21" fmla="*/ 2147483647 h 244"/>
              <a:gd name="T22" fmla="*/ 2147483647 w 334"/>
              <a:gd name="T23" fmla="*/ 2147483647 h 244"/>
              <a:gd name="T24" fmla="*/ 2147483647 w 334"/>
              <a:gd name="T25" fmla="*/ 2147483647 h 244"/>
              <a:gd name="T26" fmla="*/ 2147483647 w 334"/>
              <a:gd name="T27" fmla="*/ 2147483647 h 244"/>
              <a:gd name="T28" fmla="*/ 2147483647 w 334"/>
              <a:gd name="T29" fmla="*/ 2147483647 h 244"/>
              <a:gd name="T30" fmla="*/ 2147483647 w 334"/>
              <a:gd name="T31" fmla="*/ 2147483647 h 244"/>
              <a:gd name="T32" fmla="*/ 2147483647 w 334"/>
              <a:gd name="T33" fmla="*/ 2147483647 h 244"/>
              <a:gd name="T34" fmla="*/ 2147483647 w 334"/>
              <a:gd name="T35" fmla="*/ 2147483647 h 244"/>
              <a:gd name="T36" fmla="*/ 2147483647 w 334"/>
              <a:gd name="T37" fmla="*/ 2147483647 h 244"/>
              <a:gd name="T38" fmla="*/ 2147483647 w 334"/>
              <a:gd name="T39" fmla="*/ 2147483647 h 244"/>
              <a:gd name="T40" fmla="*/ 2147483647 w 334"/>
              <a:gd name="T41" fmla="*/ 2147483647 h 244"/>
              <a:gd name="T42" fmla="*/ 2147483647 w 334"/>
              <a:gd name="T43" fmla="*/ 2147483647 h 244"/>
              <a:gd name="T44" fmla="*/ 2147483647 w 334"/>
              <a:gd name="T45" fmla="*/ 2147483647 h 244"/>
              <a:gd name="T46" fmla="*/ 2147483647 w 334"/>
              <a:gd name="T47" fmla="*/ 2147483647 h 244"/>
              <a:gd name="T48" fmla="*/ 2147483647 w 334"/>
              <a:gd name="T49" fmla="*/ 2147483647 h 244"/>
              <a:gd name="T50" fmla="*/ 2147483647 w 334"/>
              <a:gd name="T51" fmla="*/ 2147483647 h 244"/>
              <a:gd name="T52" fmla="*/ 2147483647 w 334"/>
              <a:gd name="T53" fmla="*/ 2147483647 h 244"/>
              <a:gd name="T54" fmla="*/ 2147483647 w 334"/>
              <a:gd name="T55" fmla="*/ 2147483647 h 244"/>
              <a:gd name="T56" fmla="*/ 2147483647 w 334"/>
              <a:gd name="T57" fmla="*/ 2147483647 h 244"/>
              <a:gd name="T58" fmla="*/ 2147483647 w 334"/>
              <a:gd name="T59" fmla="*/ 2147483647 h 244"/>
              <a:gd name="T60" fmla="*/ 2147483647 w 334"/>
              <a:gd name="T61" fmla="*/ 2147483647 h 244"/>
              <a:gd name="T62" fmla="*/ 2147483647 w 334"/>
              <a:gd name="T63" fmla="*/ 2147483647 h 244"/>
              <a:gd name="T64" fmla="*/ 2147483647 w 334"/>
              <a:gd name="T65" fmla="*/ 2147483647 h 244"/>
              <a:gd name="T66" fmla="*/ 2147483647 w 334"/>
              <a:gd name="T67" fmla="*/ 2147483647 h 244"/>
              <a:gd name="T68" fmla="*/ 2147483647 w 334"/>
              <a:gd name="T69" fmla="*/ 2147483647 h 244"/>
              <a:gd name="T70" fmla="*/ 2147483647 w 334"/>
              <a:gd name="T71" fmla="*/ 2147483647 h 244"/>
              <a:gd name="T72" fmla="*/ 2147483647 w 334"/>
              <a:gd name="T73" fmla="*/ 2147483647 h 244"/>
              <a:gd name="T74" fmla="*/ 2147483647 w 334"/>
              <a:gd name="T75" fmla="*/ 2147483647 h 244"/>
              <a:gd name="T76" fmla="*/ 2147483647 w 334"/>
              <a:gd name="T77" fmla="*/ 2147483647 h 244"/>
              <a:gd name="T78" fmla="*/ 2147483647 w 334"/>
              <a:gd name="T79" fmla="*/ 0 h 24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34"/>
              <a:gd name="T121" fmla="*/ 0 h 244"/>
              <a:gd name="T122" fmla="*/ 334 w 334"/>
              <a:gd name="T123" fmla="*/ 244 h 24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34" h="244">
                <a:moveTo>
                  <a:pt x="0" y="243"/>
                </a:moveTo>
                <a:lnTo>
                  <a:pt x="12" y="243"/>
                </a:lnTo>
                <a:lnTo>
                  <a:pt x="31" y="237"/>
                </a:lnTo>
                <a:lnTo>
                  <a:pt x="40" y="234"/>
                </a:lnTo>
                <a:lnTo>
                  <a:pt x="49" y="231"/>
                </a:lnTo>
                <a:lnTo>
                  <a:pt x="59" y="225"/>
                </a:lnTo>
                <a:lnTo>
                  <a:pt x="71" y="222"/>
                </a:lnTo>
                <a:lnTo>
                  <a:pt x="80" y="216"/>
                </a:lnTo>
                <a:lnTo>
                  <a:pt x="89" y="210"/>
                </a:lnTo>
                <a:lnTo>
                  <a:pt x="99" y="204"/>
                </a:lnTo>
                <a:lnTo>
                  <a:pt x="108" y="198"/>
                </a:lnTo>
                <a:lnTo>
                  <a:pt x="117" y="195"/>
                </a:lnTo>
                <a:lnTo>
                  <a:pt x="126" y="189"/>
                </a:lnTo>
                <a:lnTo>
                  <a:pt x="136" y="183"/>
                </a:lnTo>
                <a:lnTo>
                  <a:pt x="145" y="177"/>
                </a:lnTo>
                <a:lnTo>
                  <a:pt x="154" y="174"/>
                </a:lnTo>
                <a:lnTo>
                  <a:pt x="163" y="171"/>
                </a:lnTo>
                <a:lnTo>
                  <a:pt x="173" y="165"/>
                </a:lnTo>
                <a:lnTo>
                  <a:pt x="182" y="162"/>
                </a:lnTo>
                <a:lnTo>
                  <a:pt x="194" y="156"/>
                </a:lnTo>
                <a:lnTo>
                  <a:pt x="207" y="150"/>
                </a:lnTo>
                <a:lnTo>
                  <a:pt x="213" y="141"/>
                </a:lnTo>
                <a:lnTo>
                  <a:pt x="222" y="138"/>
                </a:lnTo>
                <a:lnTo>
                  <a:pt x="231" y="129"/>
                </a:lnTo>
                <a:lnTo>
                  <a:pt x="241" y="120"/>
                </a:lnTo>
                <a:lnTo>
                  <a:pt x="247" y="111"/>
                </a:lnTo>
                <a:lnTo>
                  <a:pt x="256" y="102"/>
                </a:lnTo>
                <a:lnTo>
                  <a:pt x="259" y="93"/>
                </a:lnTo>
                <a:lnTo>
                  <a:pt x="268" y="87"/>
                </a:lnTo>
                <a:lnTo>
                  <a:pt x="271" y="78"/>
                </a:lnTo>
                <a:lnTo>
                  <a:pt x="278" y="69"/>
                </a:lnTo>
                <a:lnTo>
                  <a:pt x="284" y="60"/>
                </a:lnTo>
                <a:lnTo>
                  <a:pt x="290" y="51"/>
                </a:lnTo>
                <a:lnTo>
                  <a:pt x="293" y="42"/>
                </a:lnTo>
                <a:lnTo>
                  <a:pt x="299" y="33"/>
                </a:lnTo>
                <a:lnTo>
                  <a:pt x="308" y="27"/>
                </a:lnTo>
                <a:lnTo>
                  <a:pt x="311" y="18"/>
                </a:lnTo>
                <a:lnTo>
                  <a:pt x="321" y="15"/>
                </a:lnTo>
                <a:lnTo>
                  <a:pt x="324" y="6"/>
                </a:lnTo>
                <a:lnTo>
                  <a:pt x="333" y="0"/>
                </a:lnTo>
              </a:path>
            </a:pathLst>
          </a:custGeom>
          <a:noFill/>
          <a:ln w="12700" cap="rnd">
            <a:solidFill>
              <a:schemeClr val="tx1"/>
            </a:solidFill>
            <a:round/>
          </a:ln>
        </p:spPr>
        <p:txBody>
          <a:bodyPr/>
          <a:lstStyle/>
          <a:p>
            <a:endParaRPr lang="zh-CN" altLang="en-US"/>
          </a:p>
        </p:txBody>
      </p:sp>
      <p:sp>
        <p:nvSpPr>
          <p:cNvPr id="9235" name="Rectangle 336"/>
          <p:cNvSpPr>
            <a:spLocks noChangeArrowheads="1"/>
          </p:cNvSpPr>
          <p:nvPr/>
        </p:nvSpPr>
        <p:spPr bwMode="auto">
          <a:xfrm>
            <a:off x="445427" y="4306888"/>
            <a:ext cx="923587" cy="397545"/>
          </a:xfrm>
          <a:prstGeom prst="rect">
            <a:avLst/>
          </a:prstGeom>
          <a:noFill/>
          <a:ln w="12700">
            <a:noFill/>
            <a:miter lim="800000"/>
          </a:ln>
        </p:spPr>
        <p:txBody>
          <a:bodyPr wrap="none" lIns="90488" tIns="44450" rIns="90488" bIns="44450">
            <a:spAutoFit/>
          </a:bodyPr>
          <a:lstStyle/>
          <a:p>
            <a:pPr defTabSz="762000" eaLnBrk="0" hangingPunct="0"/>
            <a:r>
              <a:rPr kumimoji="1" lang="zh-CN" altLang="en-US" sz="2000">
                <a:solidFill>
                  <a:srgbClr val="333399"/>
                </a:solidFill>
                <a:latin typeface="Arial" panose="020B0604020202020204" pitchFamily="34" charset="0"/>
                <a:ea typeface="黑体" panose="02010609060101010101" pitchFamily="2" charset="-122"/>
              </a:rPr>
              <a:t>主机 </a:t>
            </a:r>
            <a:r>
              <a:rPr kumimoji="1" lang="en-US" altLang="zh-CN" sz="2000">
                <a:solidFill>
                  <a:srgbClr val="333399"/>
                </a:solidFill>
                <a:latin typeface="Arial" panose="020B0604020202020204" pitchFamily="34" charset="0"/>
                <a:ea typeface="黑体" panose="02010609060101010101" pitchFamily="2" charset="-122"/>
              </a:rPr>
              <a:t>A</a:t>
            </a:r>
            <a:endParaRPr kumimoji="1" lang="en-US" altLang="zh-CN" sz="2000">
              <a:solidFill>
                <a:srgbClr val="333399"/>
              </a:solidFill>
              <a:latin typeface="Arial" panose="020B0604020202020204" pitchFamily="34" charset="0"/>
              <a:ea typeface="黑体" panose="02010609060101010101" pitchFamily="2" charset="-122"/>
            </a:endParaRPr>
          </a:p>
        </p:txBody>
      </p:sp>
      <p:sp>
        <p:nvSpPr>
          <p:cNvPr id="9236" name="Rectangle 337"/>
          <p:cNvSpPr>
            <a:spLocks noChangeArrowheads="1"/>
          </p:cNvSpPr>
          <p:nvPr/>
        </p:nvSpPr>
        <p:spPr bwMode="auto">
          <a:xfrm>
            <a:off x="8292836" y="4306888"/>
            <a:ext cx="937758" cy="397545"/>
          </a:xfrm>
          <a:prstGeom prst="rect">
            <a:avLst/>
          </a:prstGeom>
          <a:noFill/>
          <a:ln w="12700">
            <a:noFill/>
            <a:miter lim="800000"/>
          </a:ln>
        </p:spPr>
        <p:txBody>
          <a:bodyPr wrap="none" lIns="90488" tIns="44450" rIns="90488" bIns="44450">
            <a:spAutoFit/>
          </a:bodyPr>
          <a:lstStyle/>
          <a:p>
            <a:pPr defTabSz="762000" eaLnBrk="0" hangingPunct="0"/>
            <a:r>
              <a:rPr kumimoji="1" lang="zh-CN" altLang="en-US" sz="2000">
                <a:solidFill>
                  <a:srgbClr val="333399"/>
                </a:solidFill>
                <a:latin typeface="Arial" panose="020B0604020202020204" pitchFamily="34" charset="0"/>
                <a:ea typeface="黑体" panose="02010609060101010101" pitchFamily="2" charset="-122"/>
              </a:rPr>
              <a:t>主机 </a:t>
            </a:r>
            <a:r>
              <a:rPr kumimoji="1" lang="en-US" altLang="zh-CN" sz="2000">
                <a:solidFill>
                  <a:srgbClr val="333399"/>
                </a:solidFill>
                <a:latin typeface="Arial" panose="020B0604020202020204" pitchFamily="34" charset="0"/>
                <a:ea typeface="黑体" panose="02010609060101010101" pitchFamily="2" charset="-122"/>
              </a:rPr>
              <a:t>B</a:t>
            </a:r>
            <a:endParaRPr kumimoji="1" lang="en-US" altLang="zh-CN" sz="2000">
              <a:solidFill>
                <a:srgbClr val="333399"/>
              </a:solidFill>
              <a:latin typeface="Arial" panose="020B0604020202020204" pitchFamily="34" charset="0"/>
              <a:ea typeface="黑体" panose="02010609060101010101" pitchFamily="2" charset="-122"/>
            </a:endParaRPr>
          </a:p>
        </p:txBody>
      </p:sp>
      <p:sp>
        <p:nvSpPr>
          <p:cNvPr id="9237" name="Freeform 338"/>
          <p:cNvSpPr/>
          <p:nvPr/>
        </p:nvSpPr>
        <p:spPr bwMode="auto">
          <a:xfrm>
            <a:off x="945886" y="2459038"/>
            <a:ext cx="7943718" cy="1751012"/>
          </a:xfrm>
          <a:custGeom>
            <a:avLst/>
            <a:gdLst>
              <a:gd name="T0" fmla="*/ 0 w 4272"/>
              <a:gd name="T1" fmla="*/ 0 h 1138"/>
              <a:gd name="T2" fmla="*/ 0 w 4272"/>
              <a:gd name="T3" fmla="*/ 2147483647 h 1138"/>
              <a:gd name="T4" fmla="*/ 2147483647 w 4272"/>
              <a:gd name="T5" fmla="*/ 2147483647 h 1138"/>
              <a:gd name="T6" fmla="*/ 2147483647 w 4272"/>
              <a:gd name="T7" fmla="*/ 2147483647 h 1138"/>
              <a:gd name="T8" fmla="*/ 2147483647 w 4272"/>
              <a:gd name="T9" fmla="*/ 2147483647 h 1138"/>
              <a:gd name="T10" fmla="*/ 2147483647 w 4272"/>
              <a:gd name="T11" fmla="*/ 2147483647 h 1138"/>
              <a:gd name="T12" fmla="*/ 2147483647 w 4272"/>
              <a:gd name="T13" fmla="*/ 2147483647 h 1138"/>
              <a:gd name="T14" fmla="*/ 2147483647 w 4272"/>
              <a:gd name="T15" fmla="*/ 2147483647 h 1138"/>
              <a:gd name="T16" fmla="*/ 2147483647 w 4272"/>
              <a:gd name="T17" fmla="*/ 2147483647 h 1138"/>
              <a:gd name="T18" fmla="*/ 2147483647 w 4272"/>
              <a:gd name="T19" fmla="*/ 2147483647 h 1138"/>
              <a:gd name="T20" fmla="*/ 2147483647 w 4272"/>
              <a:gd name="T21" fmla="*/ 2147483647 h 1138"/>
              <a:gd name="T22" fmla="*/ 2147483647 w 4272"/>
              <a:gd name="T23" fmla="*/ 2147483647 h 1138"/>
              <a:gd name="T24" fmla="*/ 2147483647 w 4272"/>
              <a:gd name="T25" fmla="*/ 2147483647 h 1138"/>
              <a:gd name="T26" fmla="*/ 2147483647 w 4272"/>
              <a:gd name="T27" fmla="*/ 2147483647 h 1138"/>
              <a:gd name="T28" fmla="*/ 2147483647 w 4272"/>
              <a:gd name="T29" fmla="*/ 2147483647 h 1138"/>
              <a:gd name="T30" fmla="*/ 2147483647 w 4272"/>
              <a:gd name="T31" fmla="*/ 2147483647 h 1138"/>
              <a:gd name="T32" fmla="*/ 2147483647 w 4272"/>
              <a:gd name="T33" fmla="*/ 2147483647 h 1138"/>
              <a:gd name="T34" fmla="*/ 2147483647 w 4272"/>
              <a:gd name="T35" fmla="*/ 2147483647 h 1138"/>
              <a:gd name="T36" fmla="*/ 2147483647 w 4272"/>
              <a:gd name="T37" fmla="*/ 2147483647 h 1138"/>
              <a:gd name="T38" fmla="*/ 2147483647 w 4272"/>
              <a:gd name="T39" fmla="*/ 2147483647 h 1138"/>
              <a:gd name="T40" fmla="*/ 2147483647 w 4272"/>
              <a:gd name="T41" fmla="*/ 2147483647 h 1138"/>
              <a:gd name="T42" fmla="*/ 2147483647 w 4272"/>
              <a:gd name="T43" fmla="*/ 2147483647 h 1138"/>
              <a:gd name="T44" fmla="*/ 2147483647 w 4272"/>
              <a:gd name="T45" fmla="*/ 2147483647 h 1138"/>
              <a:gd name="T46" fmla="*/ 2147483647 w 4272"/>
              <a:gd name="T47" fmla="*/ 2147483647 h 1138"/>
              <a:gd name="T48" fmla="*/ 2147483647 w 4272"/>
              <a:gd name="T49" fmla="*/ 2147483647 h 1138"/>
              <a:gd name="T50" fmla="*/ 2147483647 w 4272"/>
              <a:gd name="T51" fmla="*/ 2147483647 h 1138"/>
              <a:gd name="T52" fmla="*/ 2147483647 w 4272"/>
              <a:gd name="T53" fmla="*/ 2147483647 h 1138"/>
              <a:gd name="T54" fmla="*/ 2147483647 w 4272"/>
              <a:gd name="T55" fmla="*/ 2147483647 h 1138"/>
              <a:gd name="T56" fmla="*/ 2147483647 w 4272"/>
              <a:gd name="T57" fmla="*/ 2147483647 h 1138"/>
              <a:gd name="T58" fmla="*/ 2147483647 w 4272"/>
              <a:gd name="T59" fmla="*/ 2147483647 h 1138"/>
              <a:gd name="T60" fmla="*/ 2147483647 w 4272"/>
              <a:gd name="T61" fmla="*/ 2147483647 h 1138"/>
              <a:gd name="T62" fmla="*/ 2147483647 w 4272"/>
              <a:gd name="T63" fmla="*/ 2147483647 h 1138"/>
              <a:gd name="T64" fmla="*/ 2147483647 w 4272"/>
              <a:gd name="T65" fmla="*/ 2147483647 h 1138"/>
              <a:gd name="T66" fmla="*/ 2147483647 w 4272"/>
              <a:gd name="T67" fmla="*/ 2147483647 h 1138"/>
              <a:gd name="T68" fmla="*/ 2147483647 w 4272"/>
              <a:gd name="T69" fmla="*/ 2147483647 h 1138"/>
              <a:gd name="T70" fmla="*/ 2147483647 w 4272"/>
              <a:gd name="T71" fmla="*/ 2147483647 h 1138"/>
              <a:gd name="T72" fmla="*/ 2147483647 w 4272"/>
              <a:gd name="T73" fmla="*/ 2147483647 h 1138"/>
              <a:gd name="T74" fmla="*/ 2147483647 w 4272"/>
              <a:gd name="T75" fmla="*/ 2147483647 h 1138"/>
              <a:gd name="T76" fmla="*/ 2147483647 w 4272"/>
              <a:gd name="T77" fmla="*/ 2147483647 h 1138"/>
              <a:gd name="T78" fmla="*/ 2147483647 w 4272"/>
              <a:gd name="T79" fmla="*/ 2147483647 h 1138"/>
              <a:gd name="T80" fmla="*/ 2147483647 w 4272"/>
              <a:gd name="T81" fmla="*/ 2147483647 h 1138"/>
              <a:gd name="T82" fmla="*/ 2147483647 w 4272"/>
              <a:gd name="T83" fmla="*/ 0 h 113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72"/>
              <a:gd name="T127" fmla="*/ 0 h 1138"/>
              <a:gd name="T128" fmla="*/ 4272 w 4272"/>
              <a:gd name="T129" fmla="*/ 1138 h 113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72" h="1138">
                <a:moveTo>
                  <a:pt x="0" y="0"/>
                </a:moveTo>
                <a:lnTo>
                  <a:pt x="0" y="996"/>
                </a:lnTo>
                <a:lnTo>
                  <a:pt x="9" y="1056"/>
                </a:lnTo>
                <a:lnTo>
                  <a:pt x="36" y="1094"/>
                </a:lnTo>
                <a:lnTo>
                  <a:pt x="75" y="1110"/>
                </a:lnTo>
                <a:lnTo>
                  <a:pt x="127" y="1116"/>
                </a:lnTo>
                <a:lnTo>
                  <a:pt x="1211" y="1116"/>
                </a:lnTo>
                <a:lnTo>
                  <a:pt x="1250" y="1116"/>
                </a:lnTo>
                <a:lnTo>
                  <a:pt x="1287" y="1100"/>
                </a:lnTo>
                <a:lnTo>
                  <a:pt x="1305" y="1056"/>
                </a:lnTo>
                <a:lnTo>
                  <a:pt x="1308" y="1022"/>
                </a:lnTo>
                <a:lnTo>
                  <a:pt x="1308" y="307"/>
                </a:lnTo>
                <a:lnTo>
                  <a:pt x="1311" y="261"/>
                </a:lnTo>
                <a:cubicBezTo>
                  <a:pt x="1322" y="241"/>
                  <a:pt x="1325" y="202"/>
                  <a:pt x="1376" y="191"/>
                </a:cubicBezTo>
                <a:cubicBezTo>
                  <a:pt x="1430" y="181"/>
                  <a:pt x="1567" y="182"/>
                  <a:pt x="1620" y="191"/>
                </a:cubicBezTo>
                <a:cubicBezTo>
                  <a:pt x="1673" y="200"/>
                  <a:pt x="1669" y="238"/>
                  <a:pt x="1676" y="252"/>
                </a:cubicBezTo>
                <a:lnTo>
                  <a:pt x="1680" y="280"/>
                </a:lnTo>
                <a:lnTo>
                  <a:pt x="1680" y="1014"/>
                </a:lnTo>
                <a:lnTo>
                  <a:pt x="1683" y="1047"/>
                </a:lnTo>
                <a:lnTo>
                  <a:pt x="1701" y="1100"/>
                </a:lnTo>
                <a:lnTo>
                  <a:pt x="1755" y="1116"/>
                </a:lnTo>
                <a:lnTo>
                  <a:pt x="1808" y="1116"/>
                </a:lnTo>
                <a:lnTo>
                  <a:pt x="2486" y="1116"/>
                </a:lnTo>
                <a:lnTo>
                  <a:pt x="2564" y="1116"/>
                </a:lnTo>
                <a:cubicBezTo>
                  <a:pt x="2583" y="1112"/>
                  <a:pt x="2593" y="1111"/>
                  <a:pt x="2600" y="1091"/>
                </a:cubicBezTo>
                <a:cubicBezTo>
                  <a:pt x="2607" y="1072"/>
                  <a:pt x="2610" y="1138"/>
                  <a:pt x="2608" y="999"/>
                </a:cubicBezTo>
                <a:lnTo>
                  <a:pt x="2608" y="264"/>
                </a:lnTo>
                <a:lnTo>
                  <a:pt x="2616" y="227"/>
                </a:lnTo>
                <a:cubicBezTo>
                  <a:pt x="2627" y="215"/>
                  <a:pt x="2634" y="196"/>
                  <a:pt x="2676" y="191"/>
                </a:cubicBezTo>
                <a:cubicBezTo>
                  <a:pt x="2721" y="184"/>
                  <a:pt x="2824" y="187"/>
                  <a:pt x="2868" y="195"/>
                </a:cubicBezTo>
                <a:cubicBezTo>
                  <a:pt x="2912" y="203"/>
                  <a:pt x="2925" y="238"/>
                  <a:pt x="2928" y="251"/>
                </a:cubicBezTo>
                <a:lnTo>
                  <a:pt x="2928" y="280"/>
                </a:lnTo>
                <a:cubicBezTo>
                  <a:pt x="2928" y="280"/>
                  <a:pt x="2925" y="867"/>
                  <a:pt x="2928" y="1002"/>
                </a:cubicBezTo>
                <a:cubicBezTo>
                  <a:pt x="2930" y="1136"/>
                  <a:pt x="2930" y="1068"/>
                  <a:pt x="2944" y="1087"/>
                </a:cubicBezTo>
                <a:cubicBezTo>
                  <a:pt x="2958" y="1107"/>
                  <a:pt x="2995" y="1113"/>
                  <a:pt x="3014" y="1116"/>
                </a:cubicBezTo>
                <a:lnTo>
                  <a:pt x="3071" y="1116"/>
                </a:lnTo>
                <a:lnTo>
                  <a:pt x="4117" y="1116"/>
                </a:lnTo>
                <a:lnTo>
                  <a:pt x="4190" y="1116"/>
                </a:lnTo>
                <a:lnTo>
                  <a:pt x="4251" y="1097"/>
                </a:lnTo>
                <a:lnTo>
                  <a:pt x="4269" y="1044"/>
                </a:lnTo>
                <a:lnTo>
                  <a:pt x="4271" y="994"/>
                </a:lnTo>
                <a:lnTo>
                  <a:pt x="4272" y="0"/>
                </a:lnTo>
              </a:path>
            </a:pathLst>
          </a:custGeom>
          <a:noFill/>
          <a:ln w="76200">
            <a:solidFill>
              <a:srgbClr val="FF0000"/>
            </a:solidFill>
            <a:prstDash val="sysDot"/>
            <a:round/>
            <a:headEnd type="none" w="med" len="lg"/>
            <a:tailEnd type="none" w="med" len="lg"/>
          </a:ln>
        </p:spPr>
        <p:txBody>
          <a:bodyPr/>
          <a:lstStyle/>
          <a:p>
            <a:endParaRPr lang="zh-CN" altLang="en-US"/>
          </a:p>
        </p:txBody>
      </p:sp>
      <p:sp>
        <p:nvSpPr>
          <p:cNvPr id="9238" name="Rectangle 339"/>
          <p:cNvSpPr>
            <a:spLocks noChangeArrowheads="1"/>
          </p:cNvSpPr>
          <p:nvPr/>
        </p:nvSpPr>
        <p:spPr bwMode="auto">
          <a:xfrm>
            <a:off x="1972602" y="1201738"/>
            <a:ext cx="1208665" cy="397545"/>
          </a:xfrm>
          <a:prstGeom prst="rect">
            <a:avLst/>
          </a:prstGeom>
          <a:noFill/>
          <a:ln w="12700">
            <a:noFill/>
            <a:miter lim="800000"/>
          </a:ln>
        </p:spPr>
        <p:txBody>
          <a:bodyPr wrap="none" lIns="90488" tIns="44450" rIns="90488" bIns="44450">
            <a:spAutoFit/>
          </a:bodyPr>
          <a:lstStyle/>
          <a:p>
            <a:pPr defTabSz="762000" eaLnBrk="0" hangingPunct="0"/>
            <a:r>
              <a:rPr kumimoji="1" lang="zh-CN" altLang="en-US" sz="2000">
                <a:solidFill>
                  <a:srgbClr val="333399"/>
                </a:solidFill>
                <a:latin typeface="Arial" panose="020B0604020202020204" pitchFamily="34" charset="0"/>
                <a:ea typeface="黑体" panose="02010609060101010101" pitchFamily="2" charset="-122"/>
              </a:rPr>
              <a:t>应用进程</a:t>
            </a:r>
            <a:endParaRPr kumimoji="1" lang="zh-CN" altLang="en-US" sz="2000">
              <a:solidFill>
                <a:srgbClr val="333399"/>
              </a:solidFill>
              <a:latin typeface="Arial" panose="020B0604020202020204" pitchFamily="34" charset="0"/>
              <a:ea typeface="黑体" panose="02010609060101010101" pitchFamily="2" charset="-122"/>
            </a:endParaRPr>
          </a:p>
        </p:txBody>
      </p:sp>
      <p:sp>
        <p:nvSpPr>
          <p:cNvPr id="9239" name="Freeform 340"/>
          <p:cNvSpPr/>
          <p:nvPr/>
        </p:nvSpPr>
        <p:spPr bwMode="auto">
          <a:xfrm>
            <a:off x="7596320" y="1492251"/>
            <a:ext cx="583009" cy="161925"/>
          </a:xfrm>
          <a:custGeom>
            <a:avLst/>
            <a:gdLst>
              <a:gd name="T0" fmla="*/ 0 w 297"/>
              <a:gd name="T1" fmla="*/ 0 h 105"/>
              <a:gd name="T2" fmla="*/ 2147483647 w 297"/>
              <a:gd name="T3" fmla="*/ 2147483647 h 105"/>
              <a:gd name="T4" fmla="*/ 0 60000 65536"/>
              <a:gd name="T5" fmla="*/ 0 60000 65536"/>
              <a:gd name="T6" fmla="*/ 0 w 297"/>
              <a:gd name="T7" fmla="*/ 0 h 105"/>
              <a:gd name="T8" fmla="*/ 297 w 297"/>
              <a:gd name="T9" fmla="*/ 105 h 105"/>
            </a:gdLst>
            <a:ahLst/>
            <a:cxnLst>
              <a:cxn ang="T4">
                <a:pos x="T0" y="T1"/>
              </a:cxn>
              <a:cxn ang="T5">
                <a:pos x="T2" y="T3"/>
              </a:cxn>
            </a:cxnLst>
            <a:rect l="T6" t="T7" r="T8" b="T9"/>
            <a:pathLst>
              <a:path w="297" h="105">
                <a:moveTo>
                  <a:pt x="0" y="0"/>
                </a:moveTo>
                <a:lnTo>
                  <a:pt x="297" y="105"/>
                </a:lnTo>
              </a:path>
            </a:pathLst>
          </a:custGeom>
          <a:noFill/>
          <a:ln w="28575">
            <a:solidFill>
              <a:srgbClr val="333399"/>
            </a:solidFill>
            <a:round/>
            <a:tailEnd type="triangle" w="med" len="lg"/>
          </a:ln>
        </p:spPr>
        <p:txBody>
          <a:bodyPr wrap="none" anchor="ctr"/>
          <a:lstStyle/>
          <a:p>
            <a:endParaRPr lang="zh-CN" altLang="en-US"/>
          </a:p>
        </p:txBody>
      </p:sp>
      <p:sp>
        <p:nvSpPr>
          <p:cNvPr id="9240" name="Rectangle 341"/>
          <p:cNvSpPr>
            <a:spLocks noChangeArrowheads="1"/>
          </p:cNvSpPr>
          <p:nvPr/>
        </p:nvSpPr>
        <p:spPr bwMode="auto">
          <a:xfrm>
            <a:off x="6423423" y="1201738"/>
            <a:ext cx="1208665" cy="397545"/>
          </a:xfrm>
          <a:prstGeom prst="rect">
            <a:avLst/>
          </a:prstGeom>
          <a:noFill/>
          <a:ln w="12700">
            <a:noFill/>
            <a:miter lim="800000"/>
          </a:ln>
        </p:spPr>
        <p:txBody>
          <a:bodyPr wrap="none" lIns="90488" tIns="44450" rIns="90488" bIns="44450">
            <a:spAutoFit/>
          </a:bodyPr>
          <a:lstStyle/>
          <a:p>
            <a:pPr defTabSz="762000" eaLnBrk="0" hangingPunct="0"/>
            <a:r>
              <a:rPr kumimoji="1" lang="zh-CN" altLang="en-US" sz="2000">
                <a:solidFill>
                  <a:srgbClr val="333399"/>
                </a:solidFill>
                <a:latin typeface="Arial" panose="020B0604020202020204" pitchFamily="34" charset="0"/>
                <a:ea typeface="黑体" panose="02010609060101010101" pitchFamily="2" charset="-122"/>
              </a:rPr>
              <a:t>应用进程</a:t>
            </a:r>
            <a:endParaRPr kumimoji="1" lang="zh-CN" altLang="en-US" sz="2000">
              <a:solidFill>
                <a:srgbClr val="333399"/>
              </a:solidFill>
              <a:latin typeface="Arial" panose="020B0604020202020204" pitchFamily="34" charset="0"/>
              <a:ea typeface="黑体" panose="02010609060101010101" pitchFamily="2" charset="-122"/>
            </a:endParaRPr>
          </a:p>
        </p:txBody>
      </p:sp>
      <p:sp>
        <p:nvSpPr>
          <p:cNvPr id="9241" name="AutoShape 342"/>
          <p:cNvSpPr>
            <a:spLocks noChangeArrowheads="1"/>
          </p:cNvSpPr>
          <p:nvPr/>
        </p:nvSpPr>
        <p:spPr bwMode="auto">
          <a:xfrm>
            <a:off x="1743870" y="2016125"/>
            <a:ext cx="6299597" cy="368300"/>
          </a:xfrm>
          <a:prstGeom prst="leftRightArrow">
            <a:avLst>
              <a:gd name="adj1" fmla="val 59167"/>
              <a:gd name="adj2" fmla="val 215634"/>
            </a:avLst>
          </a:prstGeom>
          <a:solidFill>
            <a:srgbClr val="99FF66"/>
          </a:solidFill>
          <a:ln w="12700">
            <a:solidFill>
              <a:schemeClr val="tx1"/>
            </a:solidFill>
            <a:miter lim="800000"/>
          </a:ln>
        </p:spPr>
        <p:txBody>
          <a:bodyPr wrap="none" anchor="ctr"/>
          <a:lstStyle/>
          <a:p>
            <a:endParaRPr lang="zh-CN" altLang="en-US"/>
          </a:p>
        </p:txBody>
      </p:sp>
      <p:sp>
        <p:nvSpPr>
          <p:cNvPr id="9242" name="Rectangle 343"/>
          <p:cNvSpPr>
            <a:spLocks noChangeArrowheads="1"/>
          </p:cNvSpPr>
          <p:nvPr/>
        </p:nvSpPr>
        <p:spPr bwMode="auto">
          <a:xfrm>
            <a:off x="3193654" y="4586288"/>
            <a:ext cx="1165385" cy="397545"/>
          </a:xfrm>
          <a:prstGeom prst="rect">
            <a:avLst/>
          </a:prstGeom>
          <a:noFill/>
          <a:ln w="12700">
            <a:noFill/>
            <a:miter lim="800000"/>
          </a:ln>
        </p:spPr>
        <p:txBody>
          <a:bodyPr wrap="none" lIns="90488" tIns="44450" rIns="90488" bIns="44450">
            <a:spAutoFit/>
          </a:bodyPr>
          <a:lstStyle/>
          <a:p>
            <a:pPr defTabSz="762000" eaLnBrk="0" hangingPunct="0"/>
            <a:r>
              <a:rPr kumimoji="1" lang="zh-CN" altLang="en-US" sz="2000">
                <a:solidFill>
                  <a:srgbClr val="333399"/>
                </a:solidFill>
                <a:latin typeface="Arial" panose="020B0604020202020204" pitchFamily="34" charset="0"/>
                <a:ea typeface="黑体" panose="02010609060101010101" pitchFamily="2" charset="-122"/>
              </a:rPr>
              <a:t>路由器 </a:t>
            </a:r>
            <a:r>
              <a:rPr kumimoji="1" lang="en-US" altLang="zh-CN" sz="2000">
                <a:solidFill>
                  <a:srgbClr val="333399"/>
                </a:solidFill>
                <a:latin typeface="Arial" panose="020B0604020202020204" pitchFamily="34" charset="0"/>
                <a:ea typeface="黑体" panose="02010609060101010101" pitchFamily="2" charset="-122"/>
              </a:rPr>
              <a:t>1</a:t>
            </a:r>
            <a:endParaRPr kumimoji="1" lang="en-US" altLang="zh-CN" sz="2000">
              <a:solidFill>
                <a:srgbClr val="333399"/>
              </a:solidFill>
              <a:latin typeface="Arial" panose="020B0604020202020204" pitchFamily="34" charset="0"/>
              <a:ea typeface="黑体" panose="02010609060101010101" pitchFamily="2" charset="-122"/>
            </a:endParaRPr>
          </a:p>
        </p:txBody>
      </p:sp>
      <p:pic>
        <p:nvPicPr>
          <p:cNvPr id="9243" name="Picture 344"/>
          <p:cNvPicPr>
            <a:picLocks noChangeArrowheads="1"/>
          </p:cNvPicPr>
          <p:nvPr/>
        </p:nvPicPr>
        <p:blipFill>
          <a:blip r:embed="rId1" cstate="print"/>
          <a:srcRect/>
          <a:stretch>
            <a:fillRect/>
          </a:stretch>
        </p:blipFill>
        <p:spPr bwMode="auto">
          <a:xfrm>
            <a:off x="3277923" y="4933951"/>
            <a:ext cx="784225" cy="430213"/>
          </a:xfrm>
          <a:prstGeom prst="rect">
            <a:avLst/>
          </a:prstGeom>
          <a:noFill/>
          <a:ln w="12699">
            <a:noFill/>
            <a:miter lim="800000"/>
            <a:headEnd/>
            <a:tailEnd/>
          </a:ln>
        </p:spPr>
      </p:pic>
      <p:sp>
        <p:nvSpPr>
          <p:cNvPr id="9244" name="Rectangle 345"/>
          <p:cNvSpPr>
            <a:spLocks noChangeArrowheads="1"/>
          </p:cNvSpPr>
          <p:nvPr/>
        </p:nvSpPr>
        <p:spPr bwMode="auto">
          <a:xfrm>
            <a:off x="5584164" y="4586288"/>
            <a:ext cx="1165385" cy="397545"/>
          </a:xfrm>
          <a:prstGeom prst="rect">
            <a:avLst/>
          </a:prstGeom>
          <a:noFill/>
          <a:ln w="12700">
            <a:noFill/>
            <a:miter lim="800000"/>
          </a:ln>
        </p:spPr>
        <p:txBody>
          <a:bodyPr wrap="none" lIns="90488" tIns="44450" rIns="90488" bIns="44450">
            <a:spAutoFit/>
          </a:bodyPr>
          <a:lstStyle/>
          <a:p>
            <a:pPr defTabSz="762000" eaLnBrk="0" hangingPunct="0"/>
            <a:r>
              <a:rPr kumimoji="1" lang="zh-CN" altLang="en-US" sz="2000">
                <a:solidFill>
                  <a:srgbClr val="333399"/>
                </a:solidFill>
                <a:latin typeface="Arial" panose="020B0604020202020204" pitchFamily="34" charset="0"/>
                <a:ea typeface="黑体" panose="02010609060101010101" pitchFamily="2" charset="-122"/>
              </a:rPr>
              <a:t>路由器 </a:t>
            </a:r>
            <a:r>
              <a:rPr kumimoji="1" lang="en-US" altLang="zh-CN" sz="2000">
                <a:solidFill>
                  <a:srgbClr val="333399"/>
                </a:solidFill>
                <a:latin typeface="Arial" panose="020B0604020202020204" pitchFamily="34" charset="0"/>
                <a:ea typeface="黑体" panose="02010609060101010101" pitchFamily="2" charset="-122"/>
              </a:rPr>
              <a:t>2</a:t>
            </a:r>
            <a:endParaRPr kumimoji="1" lang="en-US" altLang="zh-CN" sz="2000">
              <a:solidFill>
                <a:srgbClr val="333399"/>
              </a:solidFill>
              <a:latin typeface="Arial" panose="020B0604020202020204" pitchFamily="34" charset="0"/>
              <a:ea typeface="黑体" panose="02010609060101010101" pitchFamily="2" charset="-122"/>
            </a:endParaRPr>
          </a:p>
        </p:txBody>
      </p:sp>
      <p:sp>
        <p:nvSpPr>
          <p:cNvPr id="9245" name="Oval 346"/>
          <p:cNvSpPr>
            <a:spLocks noChangeArrowheads="1"/>
          </p:cNvSpPr>
          <p:nvPr/>
        </p:nvSpPr>
        <p:spPr bwMode="auto">
          <a:xfrm>
            <a:off x="471223" y="4783139"/>
            <a:ext cx="684477" cy="314325"/>
          </a:xfrm>
          <a:prstGeom prst="ellipse">
            <a:avLst/>
          </a:prstGeom>
          <a:solidFill>
            <a:srgbClr val="FFCCFF"/>
          </a:solidFill>
          <a:ln w="12700">
            <a:solidFill>
              <a:schemeClr val="tx1"/>
            </a:solidFill>
            <a:round/>
          </a:ln>
        </p:spPr>
        <p:txBody>
          <a:bodyPr wrap="none" anchor="ctr"/>
          <a:lstStyle/>
          <a:p>
            <a:endParaRPr lang="zh-CN" altLang="en-US"/>
          </a:p>
        </p:txBody>
      </p:sp>
      <p:sp>
        <p:nvSpPr>
          <p:cNvPr id="9246" name="Rectangle 347"/>
          <p:cNvSpPr>
            <a:spLocks noChangeArrowheads="1"/>
          </p:cNvSpPr>
          <p:nvPr/>
        </p:nvSpPr>
        <p:spPr bwMode="auto">
          <a:xfrm>
            <a:off x="519377" y="4732338"/>
            <a:ext cx="620364" cy="397545"/>
          </a:xfrm>
          <a:prstGeom prst="rect">
            <a:avLst/>
          </a:prstGeom>
          <a:noFill/>
          <a:ln w="12700">
            <a:noFill/>
            <a:miter lim="800000"/>
          </a:ln>
        </p:spPr>
        <p:txBody>
          <a:bodyPr wrap="none" lIns="90488" tIns="44450" rIns="90488" bIns="44450">
            <a:spAutoFit/>
          </a:bodyPr>
          <a:lstStyle/>
          <a:p>
            <a:pPr defTabSz="762000" eaLnBrk="0" hangingPunct="0"/>
            <a:r>
              <a:rPr kumimoji="1" lang="en-US" altLang="zh-CN" sz="2000">
                <a:solidFill>
                  <a:srgbClr val="333399"/>
                </a:solidFill>
                <a:latin typeface="Arial" panose="020B0604020202020204" pitchFamily="34" charset="0"/>
                <a:ea typeface="黑体" panose="02010609060101010101" pitchFamily="2" charset="-122"/>
              </a:rPr>
              <a:t>AP</a:t>
            </a:r>
            <a:r>
              <a:rPr kumimoji="1" lang="en-US" altLang="zh-CN" sz="2000" baseline="-25000">
                <a:solidFill>
                  <a:srgbClr val="333399"/>
                </a:solidFill>
                <a:latin typeface="Arial" panose="020B0604020202020204" pitchFamily="34" charset="0"/>
                <a:ea typeface="黑体" panose="02010609060101010101" pitchFamily="2" charset="-122"/>
              </a:rPr>
              <a:t>1</a:t>
            </a:r>
            <a:endParaRPr kumimoji="1" lang="en-US" altLang="zh-CN" sz="2000">
              <a:solidFill>
                <a:srgbClr val="333399"/>
              </a:solidFill>
              <a:latin typeface="Arial" panose="020B0604020202020204" pitchFamily="34" charset="0"/>
              <a:ea typeface="黑体" panose="02010609060101010101" pitchFamily="2" charset="-122"/>
            </a:endParaRPr>
          </a:p>
        </p:txBody>
      </p:sp>
      <p:sp>
        <p:nvSpPr>
          <p:cNvPr id="9247" name="Oval 348"/>
          <p:cNvSpPr>
            <a:spLocks noChangeArrowheads="1"/>
          </p:cNvSpPr>
          <p:nvPr/>
        </p:nvSpPr>
        <p:spPr bwMode="auto">
          <a:xfrm>
            <a:off x="8805334" y="1376363"/>
            <a:ext cx="684477" cy="355600"/>
          </a:xfrm>
          <a:prstGeom prst="ellipse">
            <a:avLst/>
          </a:prstGeom>
          <a:solidFill>
            <a:srgbClr val="FFCCFF"/>
          </a:solidFill>
          <a:ln w="12700">
            <a:solidFill>
              <a:schemeClr val="tx1"/>
            </a:solidFill>
            <a:round/>
          </a:ln>
        </p:spPr>
        <p:txBody>
          <a:bodyPr wrap="none" anchor="ctr"/>
          <a:lstStyle/>
          <a:p>
            <a:endParaRPr lang="zh-CN" altLang="en-US"/>
          </a:p>
        </p:txBody>
      </p:sp>
      <p:sp>
        <p:nvSpPr>
          <p:cNvPr id="9248" name="Line 349"/>
          <p:cNvSpPr>
            <a:spLocks noChangeShapeType="1"/>
          </p:cNvSpPr>
          <p:nvPr/>
        </p:nvSpPr>
        <p:spPr bwMode="auto">
          <a:xfrm rot="5400000">
            <a:off x="3226197" y="3409950"/>
            <a:ext cx="946150" cy="0"/>
          </a:xfrm>
          <a:prstGeom prst="line">
            <a:avLst/>
          </a:prstGeom>
          <a:noFill/>
          <a:ln w="12700">
            <a:solidFill>
              <a:schemeClr val="tx1"/>
            </a:solidFill>
            <a:round/>
          </a:ln>
        </p:spPr>
        <p:txBody>
          <a:bodyPr wrap="none" anchor="ctr"/>
          <a:lstStyle/>
          <a:p>
            <a:endParaRPr lang="zh-CN" altLang="en-US"/>
          </a:p>
        </p:txBody>
      </p:sp>
      <p:sp>
        <p:nvSpPr>
          <p:cNvPr id="9249" name="Line 350"/>
          <p:cNvSpPr>
            <a:spLocks noChangeShapeType="1"/>
          </p:cNvSpPr>
          <p:nvPr/>
        </p:nvSpPr>
        <p:spPr bwMode="auto">
          <a:xfrm rot="5400000">
            <a:off x="5599113" y="3407569"/>
            <a:ext cx="957262" cy="0"/>
          </a:xfrm>
          <a:prstGeom prst="line">
            <a:avLst/>
          </a:prstGeom>
          <a:noFill/>
          <a:ln w="12700">
            <a:solidFill>
              <a:schemeClr val="tx1"/>
            </a:solidFill>
            <a:round/>
          </a:ln>
        </p:spPr>
        <p:txBody>
          <a:bodyPr wrap="none" anchor="ctr"/>
          <a:lstStyle/>
          <a:p>
            <a:endParaRPr lang="zh-CN" altLang="en-US"/>
          </a:p>
        </p:txBody>
      </p:sp>
      <p:pic>
        <p:nvPicPr>
          <p:cNvPr id="9250" name="Picture 351"/>
          <p:cNvPicPr>
            <a:picLocks noChangeArrowheads="1"/>
          </p:cNvPicPr>
          <p:nvPr/>
        </p:nvPicPr>
        <p:blipFill>
          <a:blip r:embed="rId2" cstate="print"/>
          <a:srcRect/>
          <a:stretch>
            <a:fillRect/>
          </a:stretch>
        </p:blipFill>
        <p:spPr bwMode="auto">
          <a:xfrm>
            <a:off x="6793178" y="4846639"/>
            <a:ext cx="980281" cy="542925"/>
          </a:xfrm>
          <a:prstGeom prst="rect">
            <a:avLst/>
          </a:prstGeom>
          <a:noFill/>
          <a:ln w="9525">
            <a:noFill/>
            <a:miter lim="800000"/>
            <a:headEnd/>
            <a:tailEnd/>
          </a:ln>
        </p:spPr>
      </p:pic>
      <p:sp>
        <p:nvSpPr>
          <p:cNvPr id="9251" name="Rectangle 352"/>
          <p:cNvSpPr>
            <a:spLocks noChangeArrowheads="1"/>
          </p:cNvSpPr>
          <p:nvPr/>
        </p:nvSpPr>
        <p:spPr bwMode="auto">
          <a:xfrm>
            <a:off x="6868848" y="4927600"/>
            <a:ext cx="777458" cy="397545"/>
          </a:xfrm>
          <a:prstGeom prst="rect">
            <a:avLst/>
          </a:prstGeom>
          <a:noFill/>
          <a:ln w="12700">
            <a:noFill/>
            <a:miter lim="800000"/>
          </a:ln>
        </p:spPr>
        <p:txBody>
          <a:bodyPr wrap="none" lIns="90488" tIns="44450" rIns="90488" bIns="44450">
            <a:spAutoFit/>
          </a:bodyPr>
          <a:lstStyle/>
          <a:p>
            <a:pPr defTabSz="762000" eaLnBrk="0" hangingPunct="0"/>
            <a:r>
              <a:rPr kumimoji="1" lang="en-US" altLang="zh-CN" sz="2000">
                <a:solidFill>
                  <a:srgbClr val="333399"/>
                </a:solidFill>
                <a:latin typeface="Arial" panose="020B0604020202020204" pitchFamily="34" charset="0"/>
                <a:ea typeface="黑体" panose="02010609060101010101" pitchFamily="2" charset="-122"/>
              </a:rPr>
              <a:t>LAN</a:t>
            </a:r>
            <a:r>
              <a:rPr kumimoji="1" lang="en-US" altLang="zh-CN" sz="2000" baseline="-25000">
                <a:solidFill>
                  <a:srgbClr val="333399"/>
                </a:solidFill>
                <a:latin typeface="Arial" panose="020B0604020202020204" pitchFamily="34" charset="0"/>
                <a:ea typeface="黑体" panose="02010609060101010101" pitchFamily="2" charset="-122"/>
              </a:rPr>
              <a:t>2</a:t>
            </a:r>
            <a:endParaRPr kumimoji="1" lang="en-US" altLang="zh-CN" sz="2000">
              <a:solidFill>
                <a:srgbClr val="333399"/>
              </a:solidFill>
              <a:latin typeface="Arial" panose="020B0604020202020204" pitchFamily="34" charset="0"/>
              <a:ea typeface="黑体" panose="02010609060101010101" pitchFamily="2" charset="-122"/>
            </a:endParaRPr>
          </a:p>
        </p:txBody>
      </p:sp>
      <p:pic>
        <p:nvPicPr>
          <p:cNvPr id="9252" name="Picture 353"/>
          <p:cNvPicPr>
            <a:picLocks noChangeArrowheads="1"/>
          </p:cNvPicPr>
          <p:nvPr/>
        </p:nvPicPr>
        <p:blipFill>
          <a:blip r:embed="rId2" cstate="print"/>
          <a:srcRect/>
          <a:stretch>
            <a:fillRect/>
          </a:stretch>
        </p:blipFill>
        <p:spPr bwMode="auto">
          <a:xfrm>
            <a:off x="4382030" y="4846639"/>
            <a:ext cx="1071431" cy="542925"/>
          </a:xfrm>
          <a:prstGeom prst="rect">
            <a:avLst/>
          </a:prstGeom>
          <a:noFill/>
          <a:ln w="9525">
            <a:noFill/>
            <a:miter lim="800000"/>
            <a:headEnd/>
            <a:tailEnd/>
          </a:ln>
        </p:spPr>
      </p:pic>
      <p:sp>
        <p:nvSpPr>
          <p:cNvPr id="9253" name="Rectangle 354"/>
          <p:cNvSpPr>
            <a:spLocks noChangeArrowheads="1"/>
          </p:cNvSpPr>
          <p:nvPr/>
        </p:nvSpPr>
        <p:spPr bwMode="auto">
          <a:xfrm>
            <a:off x="4505854" y="4938713"/>
            <a:ext cx="772777" cy="397545"/>
          </a:xfrm>
          <a:prstGeom prst="rect">
            <a:avLst/>
          </a:prstGeom>
          <a:noFill/>
          <a:ln w="12700">
            <a:noFill/>
            <a:miter lim="800000"/>
          </a:ln>
        </p:spPr>
        <p:txBody>
          <a:bodyPr wrap="none" lIns="90488" tIns="44450" rIns="90488" bIns="44450">
            <a:spAutoFit/>
          </a:bodyPr>
          <a:lstStyle/>
          <a:p>
            <a:pPr defTabSz="762000" eaLnBrk="0" hangingPunct="0"/>
            <a:r>
              <a:rPr kumimoji="1" lang="en-US" altLang="zh-CN" sz="2000">
                <a:solidFill>
                  <a:srgbClr val="333399"/>
                </a:solidFill>
                <a:latin typeface="Arial" panose="020B0604020202020204" pitchFamily="34" charset="0"/>
                <a:ea typeface="黑体" panose="02010609060101010101" pitchFamily="2" charset="-122"/>
              </a:rPr>
              <a:t>WAN</a:t>
            </a:r>
            <a:endParaRPr kumimoji="1" lang="en-US" altLang="zh-CN" sz="2000">
              <a:solidFill>
                <a:srgbClr val="333399"/>
              </a:solidFill>
              <a:latin typeface="Arial" panose="020B0604020202020204" pitchFamily="34" charset="0"/>
              <a:ea typeface="黑体" panose="02010609060101010101" pitchFamily="2" charset="-122"/>
            </a:endParaRPr>
          </a:p>
        </p:txBody>
      </p:sp>
      <p:sp>
        <p:nvSpPr>
          <p:cNvPr id="9254" name="Oval 355"/>
          <p:cNvSpPr>
            <a:spLocks noChangeArrowheads="1"/>
          </p:cNvSpPr>
          <p:nvPr/>
        </p:nvSpPr>
        <p:spPr bwMode="auto">
          <a:xfrm>
            <a:off x="1681956" y="5067301"/>
            <a:ext cx="166820" cy="138113"/>
          </a:xfrm>
          <a:prstGeom prst="ellipse">
            <a:avLst/>
          </a:prstGeom>
          <a:solidFill>
            <a:schemeClr val="bg1"/>
          </a:solidFill>
          <a:ln w="28575">
            <a:solidFill>
              <a:srgbClr val="333399"/>
            </a:solidFill>
            <a:round/>
          </a:ln>
        </p:spPr>
        <p:txBody>
          <a:bodyPr wrap="none" anchor="ctr"/>
          <a:lstStyle/>
          <a:p>
            <a:endParaRPr lang="zh-CN" altLang="en-US"/>
          </a:p>
        </p:txBody>
      </p:sp>
      <p:sp>
        <p:nvSpPr>
          <p:cNvPr id="9255" name="Oval 356"/>
          <p:cNvSpPr>
            <a:spLocks noChangeArrowheads="1"/>
          </p:cNvSpPr>
          <p:nvPr/>
        </p:nvSpPr>
        <p:spPr bwMode="auto">
          <a:xfrm>
            <a:off x="454026" y="5153026"/>
            <a:ext cx="686197" cy="314325"/>
          </a:xfrm>
          <a:prstGeom prst="ellipse">
            <a:avLst/>
          </a:prstGeom>
          <a:solidFill>
            <a:srgbClr val="FFCCFF"/>
          </a:solidFill>
          <a:ln w="12700">
            <a:solidFill>
              <a:schemeClr val="tx1"/>
            </a:solidFill>
            <a:round/>
          </a:ln>
        </p:spPr>
        <p:txBody>
          <a:bodyPr wrap="none" anchor="ctr"/>
          <a:lstStyle/>
          <a:p>
            <a:endParaRPr lang="zh-CN" altLang="en-US"/>
          </a:p>
        </p:txBody>
      </p:sp>
      <p:sp>
        <p:nvSpPr>
          <p:cNvPr id="9256" name="Rectangle 357"/>
          <p:cNvSpPr>
            <a:spLocks noChangeArrowheads="1"/>
          </p:cNvSpPr>
          <p:nvPr/>
        </p:nvSpPr>
        <p:spPr bwMode="auto">
          <a:xfrm>
            <a:off x="474663" y="5102225"/>
            <a:ext cx="620364" cy="397545"/>
          </a:xfrm>
          <a:prstGeom prst="rect">
            <a:avLst/>
          </a:prstGeom>
          <a:noFill/>
          <a:ln w="12700">
            <a:noFill/>
            <a:miter lim="800000"/>
          </a:ln>
        </p:spPr>
        <p:txBody>
          <a:bodyPr wrap="none" lIns="90488" tIns="44450" rIns="90488" bIns="44450">
            <a:spAutoFit/>
          </a:bodyPr>
          <a:lstStyle/>
          <a:p>
            <a:pPr defTabSz="762000" eaLnBrk="0" hangingPunct="0"/>
            <a:r>
              <a:rPr kumimoji="1" lang="en-US" altLang="zh-CN" sz="2000">
                <a:solidFill>
                  <a:srgbClr val="333399"/>
                </a:solidFill>
                <a:latin typeface="Arial" panose="020B0604020202020204" pitchFamily="34" charset="0"/>
                <a:ea typeface="黑体" panose="02010609060101010101" pitchFamily="2" charset="-122"/>
              </a:rPr>
              <a:t>AP</a:t>
            </a:r>
            <a:r>
              <a:rPr kumimoji="1" lang="en-US" altLang="zh-CN" sz="2000" baseline="-25000">
                <a:solidFill>
                  <a:srgbClr val="333399"/>
                </a:solidFill>
                <a:latin typeface="Arial" panose="020B0604020202020204" pitchFamily="34" charset="0"/>
                <a:ea typeface="黑体" panose="02010609060101010101" pitchFamily="2" charset="-122"/>
              </a:rPr>
              <a:t>2</a:t>
            </a:r>
            <a:endParaRPr kumimoji="1" lang="en-US" altLang="zh-CN" sz="2000">
              <a:solidFill>
                <a:srgbClr val="333399"/>
              </a:solidFill>
              <a:latin typeface="Arial" panose="020B0604020202020204" pitchFamily="34" charset="0"/>
              <a:ea typeface="黑体" panose="02010609060101010101" pitchFamily="2" charset="-122"/>
            </a:endParaRPr>
          </a:p>
        </p:txBody>
      </p:sp>
      <p:sp>
        <p:nvSpPr>
          <p:cNvPr id="9257" name="Rectangle 358"/>
          <p:cNvSpPr>
            <a:spLocks noChangeArrowheads="1"/>
          </p:cNvSpPr>
          <p:nvPr/>
        </p:nvSpPr>
        <p:spPr bwMode="auto">
          <a:xfrm flipH="1">
            <a:off x="8043466" y="4673601"/>
            <a:ext cx="1568450" cy="885825"/>
          </a:xfrm>
          <a:prstGeom prst="rect">
            <a:avLst/>
          </a:prstGeom>
          <a:solidFill>
            <a:srgbClr val="FFFF99"/>
          </a:solidFill>
          <a:ln w="19050">
            <a:solidFill>
              <a:srgbClr val="333399"/>
            </a:solidFill>
            <a:miter lim="800000"/>
          </a:ln>
          <a:effectLst>
            <a:outerShdw dist="35921" dir="2700000" algn="ctr" rotWithShape="0">
              <a:schemeClr val="bg2"/>
            </a:outerShdw>
          </a:effectLst>
        </p:spPr>
        <p:txBody>
          <a:bodyPr wrap="none" anchor="ctr"/>
          <a:lstStyle/>
          <a:p>
            <a:endParaRPr lang="zh-CN" altLang="en-US"/>
          </a:p>
        </p:txBody>
      </p:sp>
      <p:sp>
        <p:nvSpPr>
          <p:cNvPr id="9258" name="Freeform 359"/>
          <p:cNvSpPr/>
          <p:nvPr/>
        </p:nvSpPr>
        <p:spPr bwMode="auto">
          <a:xfrm flipH="1">
            <a:off x="8043467" y="4967288"/>
            <a:ext cx="710273" cy="165100"/>
          </a:xfrm>
          <a:custGeom>
            <a:avLst/>
            <a:gdLst>
              <a:gd name="T0" fmla="*/ 0 w 382"/>
              <a:gd name="T1" fmla="*/ 0 h 277"/>
              <a:gd name="T2" fmla="*/ 2147483647 w 382"/>
              <a:gd name="T3" fmla="*/ 0 h 277"/>
              <a:gd name="T4" fmla="*/ 2147483647 w 382"/>
              <a:gd name="T5" fmla="*/ 2147483647 h 277"/>
              <a:gd name="T6" fmla="*/ 2147483647 w 382"/>
              <a:gd name="T7" fmla="*/ 2147483647 h 277"/>
              <a:gd name="T8" fmla="*/ 2147483647 w 382"/>
              <a:gd name="T9" fmla="*/ 2147483647 h 277"/>
              <a:gd name="T10" fmla="*/ 2147483647 w 382"/>
              <a:gd name="T11" fmla="*/ 2147483647 h 277"/>
              <a:gd name="T12" fmla="*/ 2147483647 w 382"/>
              <a:gd name="T13" fmla="*/ 2147483647 h 277"/>
              <a:gd name="T14" fmla="*/ 2147483647 w 382"/>
              <a:gd name="T15" fmla="*/ 2147483647 h 277"/>
              <a:gd name="T16" fmla="*/ 2147483647 w 382"/>
              <a:gd name="T17" fmla="*/ 2147483647 h 277"/>
              <a:gd name="T18" fmla="*/ 2147483647 w 382"/>
              <a:gd name="T19" fmla="*/ 2147483647 h 277"/>
              <a:gd name="T20" fmla="*/ 2147483647 w 382"/>
              <a:gd name="T21" fmla="*/ 2147483647 h 277"/>
              <a:gd name="T22" fmla="*/ 2147483647 w 382"/>
              <a:gd name="T23" fmla="*/ 2147483647 h 277"/>
              <a:gd name="T24" fmla="*/ 2147483647 w 382"/>
              <a:gd name="T25" fmla="*/ 2147483647 h 277"/>
              <a:gd name="T26" fmla="*/ 2147483647 w 382"/>
              <a:gd name="T27" fmla="*/ 2147483647 h 277"/>
              <a:gd name="T28" fmla="*/ 2147483647 w 382"/>
              <a:gd name="T29" fmla="*/ 2147483647 h 277"/>
              <a:gd name="T30" fmla="*/ 2147483647 w 382"/>
              <a:gd name="T31" fmla="*/ 2147483647 h 277"/>
              <a:gd name="T32" fmla="*/ 2147483647 w 382"/>
              <a:gd name="T33" fmla="*/ 2147483647 h 277"/>
              <a:gd name="T34" fmla="*/ 2147483647 w 382"/>
              <a:gd name="T35" fmla="*/ 2147483647 h 277"/>
              <a:gd name="T36" fmla="*/ 2147483647 w 382"/>
              <a:gd name="T37" fmla="*/ 2147483647 h 277"/>
              <a:gd name="T38" fmla="*/ 2147483647 w 382"/>
              <a:gd name="T39" fmla="*/ 2147483647 h 277"/>
              <a:gd name="T40" fmla="*/ 2147483647 w 382"/>
              <a:gd name="T41" fmla="*/ 2147483647 h 277"/>
              <a:gd name="T42" fmla="*/ 2147483647 w 382"/>
              <a:gd name="T43" fmla="*/ 2147483647 h 277"/>
              <a:gd name="T44" fmla="*/ 2147483647 w 382"/>
              <a:gd name="T45" fmla="*/ 2147483647 h 277"/>
              <a:gd name="T46" fmla="*/ 2147483647 w 382"/>
              <a:gd name="T47" fmla="*/ 2147483647 h 277"/>
              <a:gd name="T48" fmla="*/ 2147483647 w 382"/>
              <a:gd name="T49" fmla="*/ 2147483647 h 277"/>
              <a:gd name="T50" fmla="*/ 2147483647 w 382"/>
              <a:gd name="T51" fmla="*/ 2147483647 h 277"/>
              <a:gd name="T52" fmla="*/ 2147483647 w 382"/>
              <a:gd name="T53" fmla="*/ 2147483647 h 277"/>
              <a:gd name="T54" fmla="*/ 2147483647 w 382"/>
              <a:gd name="T55" fmla="*/ 2147483647 h 277"/>
              <a:gd name="T56" fmla="*/ 2147483647 w 382"/>
              <a:gd name="T57" fmla="*/ 2147483647 h 277"/>
              <a:gd name="T58" fmla="*/ 2147483647 w 382"/>
              <a:gd name="T59" fmla="*/ 2147483647 h 277"/>
              <a:gd name="T60" fmla="*/ 2147483647 w 382"/>
              <a:gd name="T61" fmla="*/ 2147483647 h 277"/>
              <a:gd name="T62" fmla="*/ 2147483647 w 382"/>
              <a:gd name="T63" fmla="*/ 2147483647 h 277"/>
              <a:gd name="T64" fmla="*/ 2147483647 w 382"/>
              <a:gd name="T65" fmla="*/ 2147483647 h 277"/>
              <a:gd name="T66" fmla="*/ 2147483647 w 382"/>
              <a:gd name="T67" fmla="*/ 2147483647 h 277"/>
              <a:gd name="T68" fmla="*/ 2147483647 w 382"/>
              <a:gd name="T69" fmla="*/ 2147483647 h 277"/>
              <a:gd name="T70" fmla="*/ 2147483647 w 382"/>
              <a:gd name="T71" fmla="*/ 2147483647 h 277"/>
              <a:gd name="T72" fmla="*/ 2147483647 w 382"/>
              <a:gd name="T73" fmla="*/ 2147483647 h 277"/>
              <a:gd name="T74" fmla="*/ 2147483647 w 382"/>
              <a:gd name="T75" fmla="*/ 2147483647 h 277"/>
              <a:gd name="T76" fmla="*/ 2147483647 w 382"/>
              <a:gd name="T77" fmla="*/ 2147483647 h 277"/>
              <a:gd name="T78" fmla="*/ 2147483647 w 382"/>
              <a:gd name="T79" fmla="*/ 2147483647 h 277"/>
              <a:gd name="T80" fmla="*/ 2147483647 w 382"/>
              <a:gd name="T81" fmla="*/ 2147483647 h 277"/>
              <a:gd name="T82" fmla="*/ 2147483647 w 382"/>
              <a:gd name="T83" fmla="*/ 2147483647 h 277"/>
              <a:gd name="T84" fmla="*/ 2147483647 w 382"/>
              <a:gd name="T85" fmla="*/ 2147483647 h 277"/>
              <a:gd name="T86" fmla="*/ 2147483647 w 382"/>
              <a:gd name="T87" fmla="*/ 2147483647 h 277"/>
              <a:gd name="T88" fmla="*/ 2147483647 w 382"/>
              <a:gd name="T89" fmla="*/ 2147483647 h 277"/>
              <a:gd name="T90" fmla="*/ 2147483647 w 382"/>
              <a:gd name="T91" fmla="*/ 2147483647 h 27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82"/>
              <a:gd name="T139" fmla="*/ 0 h 277"/>
              <a:gd name="T140" fmla="*/ 382 w 382"/>
              <a:gd name="T141" fmla="*/ 277 h 27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82" h="277">
                <a:moveTo>
                  <a:pt x="0" y="0"/>
                </a:moveTo>
                <a:lnTo>
                  <a:pt x="9" y="0"/>
                </a:lnTo>
                <a:lnTo>
                  <a:pt x="18" y="6"/>
                </a:lnTo>
                <a:lnTo>
                  <a:pt x="27" y="6"/>
                </a:lnTo>
                <a:lnTo>
                  <a:pt x="36" y="9"/>
                </a:lnTo>
                <a:lnTo>
                  <a:pt x="48" y="12"/>
                </a:lnTo>
                <a:lnTo>
                  <a:pt x="57" y="15"/>
                </a:lnTo>
                <a:lnTo>
                  <a:pt x="66" y="18"/>
                </a:lnTo>
                <a:lnTo>
                  <a:pt x="75" y="21"/>
                </a:lnTo>
                <a:lnTo>
                  <a:pt x="84" y="24"/>
                </a:lnTo>
                <a:lnTo>
                  <a:pt x="93" y="30"/>
                </a:lnTo>
                <a:lnTo>
                  <a:pt x="102" y="33"/>
                </a:lnTo>
                <a:lnTo>
                  <a:pt x="111" y="36"/>
                </a:lnTo>
                <a:lnTo>
                  <a:pt x="120" y="42"/>
                </a:lnTo>
                <a:lnTo>
                  <a:pt x="132" y="45"/>
                </a:lnTo>
                <a:lnTo>
                  <a:pt x="144" y="54"/>
                </a:lnTo>
                <a:lnTo>
                  <a:pt x="153" y="57"/>
                </a:lnTo>
                <a:lnTo>
                  <a:pt x="162" y="66"/>
                </a:lnTo>
                <a:lnTo>
                  <a:pt x="171" y="66"/>
                </a:lnTo>
                <a:lnTo>
                  <a:pt x="180" y="72"/>
                </a:lnTo>
                <a:lnTo>
                  <a:pt x="192" y="78"/>
                </a:lnTo>
                <a:lnTo>
                  <a:pt x="213" y="84"/>
                </a:lnTo>
                <a:lnTo>
                  <a:pt x="225" y="90"/>
                </a:lnTo>
                <a:lnTo>
                  <a:pt x="234" y="96"/>
                </a:lnTo>
                <a:lnTo>
                  <a:pt x="243" y="105"/>
                </a:lnTo>
                <a:lnTo>
                  <a:pt x="252" y="111"/>
                </a:lnTo>
                <a:lnTo>
                  <a:pt x="261" y="117"/>
                </a:lnTo>
                <a:lnTo>
                  <a:pt x="267" y="126"/>
                </a:lnTo>
                <a:lnTo>
                  <a:pt x="276" y="132"/>
                </a:lnTo>
                <a:lnTo>
                  <a:pt x="285" y="138"/>
                </a:lnTo>
                <a:lnTo>
                  <a:pt x="294" y="144"/>
                </a:lnTo>
                <a:lnTo>
                  <a:pt x="300" y="153"/>
                </a:lnTo>
                <a:lnTo>
                  <a:pt x="303" y="162"/>
                </a:lnTo>
                <a:lnTo>
                  <a:pt x="312" y="168"/>
                </a:lnTo>
                <a:lnTo>
                  <a:pt x="321" y="177"/>
                </a:lnTo>
                <a:lnTo>
                  <a:pt x="333" y="186"/>
                </a:lnTo>
                <a:lnTo>
                  <a:pt x="345" y="195"/>
                </a:lnTo>
                <a:lnTo>
                  <a:pt x="348" y="204"/>
                </a:lnTo>
                <a:lnTo>
                  <a:pt x="357" y="210"/>
                </a:lnTo>
                <a:lnTo>
                  <a:pt x="360" y="219"/>
                </a:lnTo>
                <a:lnTo>
                  <a:pt x="366" y="228"/>
                </a:lnTo>
                <a:lnTo>
                  <a:pt x="369" y="237"/>
                </a:lnTo>
                <a:lnTo>
                  <a:pt x="372" y="246"/>
                </a:lnTo>
                <a:lnTo>
                  <a:pt x="372" y="258"/>
                </a:lnTo>
                <a:lnTo>
                  <a:pt x="378" y="267"/>
                </a:lnTo>
                <a:lnTo>
                  <a:pt x="381" y="276"/>
                </a:lnTo>
              </a:path>
            </a:pathLst>
          </a:custGeom>
          <a:noFill/>
          <a:ln w="12700" cap="rnd">
            <a:solidFill>
              <a:schemeClr val="tx1"/>
            </a:solidFill>
            <a:round/>
          </a:ln>
        </p:spPr>
        <p:txBody>
          <a:bodyPr/>
          <a:lstStyle/>
          <a:p>
            <a:endParaRPr lang="zh-CN" altLang="en-US"/>
          </a:p>
        </p:txBody>
      </p:sp>
      <p:sp>
        <p:nvSpPr>
          <p:cNvPr id="9259" name="Freeform 360"/>
          <p:cNvSpPr/>
          <p:nvPr/>
        </p:nvSpPr>
        <p:spPr bwMode="auto">
          <a:xfrm flipH="1">
            <a:off x="8043466" y="5154613"/>
            <a:ext cx="770467" cy="184150"/>
          </a:xfrm>
          <a:custGeom>
            <a:avLst/>
            <a:gdLst>
              <a:gd name="T0" fmla="*/ 0 w 334"/>
              <a:gd name="T1" fmla="*/ 2147483647 h 244"/>
              <a:gd name="T2" fmla="*/ 2147483647 w 334"/>
              <a:gd name="T3" fmla="*/ 2147483647 h 244"/>
              <a:gd name="T4" fmla="*/ 2147483647 w 334"/>
              <a:gd name="T5" fmla="*/ 2147483647 h 244"/>
              <a:gd name="T6" fmla="*/ 2147483647 w 334"/>
              <a:gd name="T7" fmla="*/ 2147483647 h 244"/>
              <a:gd name="T8" fmla="*/ 2147483647 w 334"/>
              <a:gd name="T9" fmla="*/ 2147483647 h 244"/>
              <a:gd name="T10" fmla="*/ 2147483647 w 334"/>
              <a:gd name="T11" fmla="*/ 2147483647 h 244"/>
              <a:gd name="T12" fmla="*/ 2147483647 w 334"/>
              <a:gd name="T13" fmla="*/ 2147483647 h 244"/>
              <a:gd name="T14" fmla="*/ 2147483647 w 334"/>
              <a:gd name="T15" fmla="*/ 2147483647 h 244"/>
              <a:gd name="T16" fmla="*/ 2147483647 w 334"/>
              <a:gd name="T17" fmla="*/ 2147483647 h 244"/>
              <a:gd name="T18" fmla="*/ 2147483647 w 334"/>
              <a:gd name="T19" fmla="*/ 2147483647 h 244"/>
              <a:gd name="T20" fmla="*/ 2147483647 w 334"/>
              <a:gd name="T21" fmla="*/ 2147483647 h 244"/>
              <a:gd name="T22" fmla="*/ 2147483647 w 334"/>
              <a:gd name="T23" fmla="*/ 2147483647 h 244"/>
              <a:gd name="T24" fmla="*/ 2147483647 w 334"/>
              <a:gd name="T25" fmla="*/ 2147483647 h 244"/>
              <a:gd name="T26" fmla="*/ 2147483647 w 334"/>
              <a:gd name="T27" fmla="*/ 2147483647 h 244"/>
              <a:gd name="T28" fmla="*/ 2147483647 w 334"/>
              <a:gd name="T29" fmla="*/ 2147483647 h 244"/>
              <a:gd name="T30" fmla="*/ 2147483647 w 334"/>
              <a:gd name="T31" fmla="*/ 2147483647 h 244"/>
              <a:gd name="T32" fmla="*/ 2147483647 w 334"/>
              <a:gd name="T33" fmla="*/ 2147483647 h 244"/>
              <a:gd name="T34" fmla="*/ 2147483647 w 334"/>
              <a:gd name="T35" fmla="*/ 2147483647 h 244"/>
              <a:gd name="T36" fmla="*/ 2147483647 w 334"/>
              <a:gd name="T37" fmla="*/ 2147483647 h 244"/>
              <a:gd name="T38" fmla="*/ 2147483647 w 334"/>
              <a:gd name="T39" fmla="*/ 2147483647 h 244"/>
              <a:gd name="T40" fmla="*/ 2147483647 w 334"/>
              <a:gd name="T41" fmla="*/ 2147483647 h 244"/>
              <a:gd name="T42" fmla="*/ 2147483647 w 334"/>
              <a:gd name="T43" fmla="*/ 2147483647 h 244"/>
              <a:gd name="T44" fmla="*/ 2147483647 w 334"/>
              <a:gd name="T45" fmla="*/ 2147483647 h 244"/>
              <a:gd name="T46" fmla="*/ 2147483647 w 334"/>
              <a:gd name="T47" fmla="*/ 2147483647 h 244"/>
              <a:gd name="T48" fmla="*/ 2147483647 w 334"/>
              <a:gd name="T49" fmla="*/ 2147483647 h 244"/>
              <a:gd name="T50" fmla="*/ 2147483647 w 334"/>
              <a:gd name="T51" fmla="*/ 2147483647 h 244"/>
              <a:gd name="T52" fmla="*/ 2147483647 w 334"/>
              <a:gd name="T53" fmla="*/ 2147483647 h 244"/>
              <a:gd name="T54" fmla="*/ 2147483647 w 334"/>
              <a:gd name="T55" fmla="*/ 2147483647 h 244"/>
              <a:gd name="T56" fmla="*/ 2147483647 w 334"/>
              <a:gd name="T57" fmla="*/ 2147483647 h 244"/>
              <a:gd name="T58" fmla="*/ 2147483647 w 334"/>
              <a:gd name="T59" fmla="*/ 2147483647 h 244"/>
              <a:gd name="T60" fmla="*/ 2147483647 w 334"/>
              <a:gd name="T61" fmla="*/ 2147483647 h 244"/>
              <a:gd name="T62" fmla="*/ 2147483647 w 334"/>
              <a:gd name="T63" fmla="*/ 2147483647 h 244"/>
              <a:gd name="T64" fmla="*/ 2147483647 w 334"/>
              <a:gd name="T65" fmla="*/ 2147483647 h 244"/>
              <a:gd name="T66" fmla="*/ 2147483647 w 334"/>
              <a:gd name="T67" fmla="*/ 2147483647 h 244"/>
              <a:gd name="T68" fmla="*/ 2147483647 w 334"/>
              <a:gd name="T69" fmla="*/ 2147483647 h 244"/>
              <a:gd name="T70" fmla="*/ 2147483647 w 334"/>
              <a:gd name="T71" fmla="*/ 2147483647 h 244"/>
              <a:gd name="T72" fmla="*/ 2147483647 w 334"/>
              <a:gd name="T73" fmla="*/ 2147483647 h 244"/>
              <a:gd name="T74" fmla="*/ 2147483647 w 334"/>
              <a:gd name="T75" fmla="*/ 2147483647 h 244"/>
              <a:gd name="T76" fmla="*/ 2147483647 w 334"/>
              <a:gd name="T77" fmla="*/ 2147483647 h 244"/>
              <a:gd name="T78" fmla="*/ 2147483647 w 334"/>
              <a:gd name="T79" fmla="*/ 0 h 24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34"/>
              <a:gd name="T121" fmla="*/ 0 h 244"/>
              <a:gd name="T122" fmla="*/ 334 w 334"/>
              <a:gd name="T123" fmla="*/ 244 h 24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34" h="244">
                <a:moveTo>
                  <a:pt x="0" y="243"/>
                </a:moveTo>
                <a:lnTo>
                  <a:pt x="12" y="243"/>
                </a:lnTo>
                <a:lnTo>
                  <a:pt x="31" y="237"/>
                </a:lnTo>
                <a:lnTo>
                  <a:pt x="40" y="234"/>
                </a:lnTo>
                <a:lnTo>
                  <a:pt x="49" y="231"/>
                </a:lnTo>
                <a:lnTo>
                  <a:pt x="59" y="225"/>
                </a:lnTo>
                <a:lnTo>
                  <a:pt x="71" y="222"/>
                </a:lnTo>
                <a:lnTo>
                  <a:pt x="80" y="216"/>
                </a:lnTo>
                <a:lnTo>
                  <a:pt x="89" y="210"/>
                </a:lnTo>
                <a:lnTo>
                  <a:pt x="99" y="204"/>
                </a:lnTo>
                <a:lnTo>
                  <a:pt x="108" y="198"/>
                </a:lnTo>
                <a:lnTo>
                  <a:pt x="117" y="195"/>
                </a:lnTo>
                <a:lnTo>
                  <a:pt x="126" y="189"/>
                </a:lnTo>
                <a:lnTo>
                  <a:pt x="136" y="183"/>
                </a:lnTo>
                <a:lnTo>
                  <a:pt x="145" y="177"/>
                </a:lnTo>
                <a:lnTo>
                  <a:pt x="154" y="174"/>
                </a:lnTo>
                <a:lnTo>
                  <a:pt x="163" y="171"/>
                </a:lnTo>
                <a:lnTo>
                  <a:pt x="173" y="165"/>
                </a:lnTo>
                <a:lnTo>
                  <a:pt x="182" y="162"/>
                </a:lnTo>
                <a:lnTo>
                  <a:pt x="194" y="156"/>
                </a:lnTo>
                <a:lnTo>
                  <a:pt x="207" y="150"/>
                </a:lnTo>
                <a:lnTo>
                  <a:pt x="213" y="141"/>
                </a:lnTo>
                <a:lnTo>
                  <a:pt x="222" y="138"/>
                </a:lnTo>
                <a:lnTo>
                  <a:pt x="231" y="129"/>
                </a:lnTo>
                <a:lnTo>
                  <a:pt x="241" y="120"/>
                </a:lnTo>
                <a:lnTo>
                  <a:pt x="247" y="111"/>
                </a:lnTo>
                <a:lnTo>
                  <a:pt x="256" y="102"/>
                </a:lnTo>
                <a:lnTo>
                  <a:pt x="259" y="93"/>
                </a:lnTo>
                <a:lnTo>
                  <a:pt x="268" y="87"/>
                </a:lnTo>
                <a:lnTo>
                  <a:pt x="271" y="78"/>
                </a:lnTo>
                <a:lnTo>
                  <a:pt x="278" y="69"/>
                </a:lnTo>
                <a:lnTo>
                  <a:pt x="284" y="60"/>
                </a:lnTo>
                <a:lnTo>
                  <a:pt x="290" y="51"/>
                </a:lnTo>
                <a:lnTo>
                  <a:pt x="293" y="42"/>
                </a:lnTo>
                <a:lnTo>
                  <a:pt x="299" y="33"/>
                </a:lnTo>
                <a:lnTo>
                  <a:pt x="308" y="27"/>
                </a:lnTo>
                <a:lnTo>
                  <a:pt x="311" y="18"/>
                </a:lnTo>
                <a:lnTo>
                  <a:pt x="321" y="15"/>
                </a:lnTo>
                <a:lnTo>
                  <a:pt x="324" y="6"/>
                </a:lnTo>
                <a:lnTo>
                  <a:pt x="333" y="0"/>
                </a:lnTo>
              </a:path>
            </a:pathLst>
          </a:custGeom>
          <a:noFill/>
          <a:ln w="12700" cap="rnd">
            <a:solidFill>
              <a:schemeClr val="tx1"/>
            </a:solidFill>
            <a:round/>
          </a:ln>
        </p:spPr>
        <p:txBody>
          <a:bodyPr/>
          <a:lstStyle/>
          <a:p>
            <a:endParaRPr lang="zh-CN" altLang="en-US"/>
          </a:p>
        </p:txBody>
      </p:sp>
      <p:sp>
        <p:nvSpPr>
          <p:cNvPr id="9260" name="Oval 361"/>
          <p:cNvSpPr>
            <a:spLocks noChangeArrowheads="1"/>
          </p:cNvSpPr>
          <p:nvPr/>
        </p:nvSpPr>
        <p:spPr bwMode="auto">
          <a:xfrm flipH="1">
            <a:off x="8538767" y="4783139"/>
            <a:ext cx="684477" cy="314325"/>
          </a:xfrm>
          <a:prstGeom prst="ellipse">
            <a:avLst/>
          </a:prstGeom>
          <a:solidFill>
            <a:srgbClr val="FFCCFF"/>
          </a:solidFill>
          <a:ln w="12700">
            <a:solidFill>
              <a:schemeClr val="tx1"/>
            </a:solidFill>
            <a:round/>
          </a:ln>
        </p:spPr>
        <p:txBody>
          <a:bodyPr wrap="none" anchor="ctr"/>
          <a:lstStyle/>
          <a:p>
            <a:endParaRPr lang="zh-CN" altLang="en-US"/>
          </a:p>
        </p:txBody>
      </p:sp>
      <p:sp>
        <p:nvSpPr>
          <p:cNvPr id="9261" name="Rectangle 362"/>
          <p:cNvSpPr>
            <a:spLocks noChangeArrowheads="1"/>
          </p:cNvSpPr>
          <p:nvPr/>
        </p:nvSpPr>
        <p:spPr bwMode="auto">
          <a:xfrm flipH="1">
            <a:off x="8550805" y="4732338"/>
            <a:ext cx="620364" cy="397545"/>
          </a:xfrm>
          <a:prstGeom prst="rect">
            <a:avLst/>
          </a:prstGeom>
          <a:noFill/>
          <a:ln w="12700">
            <a:noFill/>
            <a:miter lim="800000"/>
          </a:ln>
        </p:spPr>
        <p:txBody>
          <a:bodyPr wrap="none" lIns="90488" tIns="44450" rIns="90488" bIns="44450">
            <a:spAutoFit/>
          </a:bodyPr>
          <a:lstStyle/>
          <a:p>
            <a:pPr defTabSz="762000" eaLnBrk="0" hangingPunct="0"/>
            <a:r>
              <a:rPr kumimoji="1" lang="en-US" altLang="zh-CN" sz="2000">
                <a:solidFill>
                  <a:srgbClr val="333399"/>
                </a:solidFill>
                <a:latin typeface="Arial" panose="020B0604020202020204" pitchFamily="34" charset="0"/>
                <a:ea typeface="黑体" panose="02010609060101010101" pitchFamily="2" charset="-122"/>
              </a:rPr>
              <a:t>AP</a:t>
            </a:r>
            <a:r>
              <a:rPr kumimoji="1" lang="en-US" altLang="zh-CN" sz="2000" baseline="-25000">
                <a:solidFill>
                  <a:srgbClr val="333399"/>
                </a:solidFill>
                <a:latin typeface="Arial" panose="020B0604020202020204" pitchFamily="34" charset="0"/>
                <a:ea typeface="黑体" panose="02010609060101010101" pitchFamily="2" charset="-122"/>
              </a:rPr>
              <a:t>3</a:t>
            </a:r>
            <a:endParaRPr kumimoji="1" lang="en-US" altLang="zh-CN" sz="2000">
              <a:solidFill>
                <a:srgbClr val="333399"/>
              </a:solidFill>
              <a:latin typeface="Arial" panose="020B0604020202020204" pitchFamily="34" charset="0"/>
              <a:ea typeface="黑体" panose="02010609060101010101" pitchFamily="2" charset="-122"/>
            </a:endParaRPr>
          </a:p>
        </p:txBody>
      </p:sp>
      <p:sp>
        <p:nvSpPr>
          <p:cNvPr id="9262" name="Oval 364"/>
          <p:cNvSpPr>
            <a:spLocks noChangeArrowheads="1"/>
          </p:cNvSpPr>
          <p:nvPr/>
        </p:nvSpPr>
        <p:spPr bwMode="auto">
          <a:xfrm flipH="1">
            <a:off x="8523288" y="5153026"/>
            <a:ext cx="684477" cy="314325"/>
          </a:xfrm>
          <a:prstGeom prst="ellipse">
            <a:avLst/>
          </a:prstGeom>
          <a:solidFill>
            <a:srgbClr val="FFCCFF"/>
          </a:solidFill>
          <a:ln w="12700">
            <a:solidFill>
              <a:schemeClr val="tx1"/>
            </a:solidFill>
            <a:round/>
          </a:ln>
        </p:spPr>
        <p:txBody>
          <a:bodyPr wrap="none" anchor="ctr"/>
          <a:lstStyle/>
          <a:p>
            <a:endParaRPr lang="zh-CN" altLang="en-US"/>
          </a:p>
        </p:txBody>
      </p:sp>
      <p:sp>
        <p:nvSpPr>
          <p:cNvPr id="9263" name="Rectangle 365"/>
          <p:cNvSpPr>
            <a:spLocks noChangeArrowheads="1"/>
          </p:cNvSpPr>
          <p:nvPr/>
        </p:nvSpPr>
        <p:spPr bwMode="auto">
          <a:xfrm flipH="1">
            <a:off x="8550805" y="5116513"/>
            <a:ext cx="620364" cy="397545"/>
          </a:xfrm>
          <a:prstGeom prst="rect">
            <a:avLst/>
          </a:prstGeom>
          <a:noFill/>
          <a:ln w="12700">
            <a:noFill/>
            <a:miter lim="800000"/>
          </a:ln>
        </p:spPr>
        <p:txBody>
          <a:bodyPr wrap="none" lIns="90488" tIns="44450" rIns="90488" bIns="44450">
            <a:spAutoFit/>
          </a:bodyPr>
          <a:lstStyle/>
          <a:p>
            <a:pPr defTabSz="762000" eaLnBrk="0" hangingPunct="0"/>
            <a:r>
              <a:rPr kumimoji="1" lang="en-US" altLang="zh-CN" sz="2000">
                <a:solidFill>
                  <a:srgbClr val="333399"/>
                </a:solidFill>
                <a:latin typeface="Arial" panose="020B0604020202020204" pitchFamily="34" charset="0"/>
                <a:ea typeface="黑体" panose="02010609060101010101" pitchFamily="2" charset="-122"/>
              </a:rPr>
              <a:t>AP</a:t>
            </a:r>
            <a:r>
              <a:rPr kumimoji="1" lang="en-US" altLang="zh-CN" sz="2000" baseline="-25000">
                <a:solidFill>
                  <a:srgbClr val="333399"/>
                </a:solidFill>
                <a:latin typeface="Arial" panose="020B0604020202020204" pitchFamily="34" charset="0"/>
                <a:ea typeface="黑体" panose="02010609060101010101" pitchFamily="2" charset="-122"/>
              </a:rPr>
              <a:t>4</a:t>
            </a:r>
            <a:endParaRPr kumimoji="1" lang="en-US" altLang="zh-CN" sz="2000">
              <a:solidFill>
                <a:srgbClr val="333399"/>
              </a:solidFill>
              <a:latin typeface="Arial" panose="020B0604020202020204" pitchFamily="34" charset="0"/>
              <a:ea typeface="黑体" panose="02010609060101010101" pitchFamily="2" charset="-122"/>
            </a:endParaRPr>
          </a:p>
        </p:txBody>
      </p:sp>
      <p:sp>
        <p:nvSpPr>
          <p:cNvPr id="9264" name="Rectangle 366"/>
          <p:cNvSpPr>
            <a:spLocks noChangeArrowheads="1"/>
          </p:cNvSpPr>
          <p:nvPr/>
        </p:nvSpPr>
        <p:spPr bwMode="auto">
          <a:xfrm>
            <a:off x="4519613" y="2501900"/>
            <a:ext cx="747193" cy="397545"/>
          </a:xfrm>
          <a:prstGeom prst="rect">
            <a:avLst/>
          </a:prstGeom>
          <a:noFill/>
          <a:ln w="12700">
            <a:noFill/>
            <a:miter lim="800000"/>
          </a:ln>
        </p:spPr>
        <p:txBody>
          <a:bodyPr wrap="none" lIns="90488" tIns="44450" rIns="90488" bIns="44450">
            <a:spAutoFit/>
          </a:bodyPr>
          <a:lstStyle/>
          <a:p>
            <a:pPr defTabSz="762000" eaLnBrk="0" hangingPunct="0"/>
            <a:r>
              <a:rPr kumimoji="1" lang="en-US" altLang="zh-CN" sz="2000">
                <a:solidFill>
                  <a:srgbClr val="333399"/>
                </a:solidFill>
                <a:latin typeface="Arial" panose="020B0604020202020204" pitchFamily="34" charset="0"/>
                <a:ea typeface="黑体" panose="02010609060101010101" pitchFamily="2" charset="-122"/>
              </a:rPr>
              <a:t>IP </a:t>
            </a:r>
            <a:r>
              <a:rPr kumimoji="1" lang="zh-CN" altLang="en-US" sz="2000">
                <a:solidFill>
                  <a:srgbClr val="333399"/>
                </a:solidFill>
                <a:latin typeface="Arial" panose="020B0604020202020204" pitchFamily="34" charset="0"/>
                <a:ea typeface="黑体" panose="02010609060101010101" pitchFamily="2" charset="-122"/>
              </a:rPr>
              <a:t>层</a:t>
            </a:r>
            <a:endParaRPr kumimoji="1" lang="zh-CN" altLang="en-US" sz="2000">
              <a:solidFill>
                <a:srgbClr val="333399"/>
              </a:solidFill>
              <a:latin typeface="Arial" panose="020B0604020202020204" pitchFamily="34" charset="0"/>
              <a:ea typeface="黑体" panose="02010609060101010101" pitchFamily="2" charset="-122"/>
            </a:endParaRPr>
          </a:p>
        </p:txBody>
      </p:sp>
      <p:pic>
        <p:nvPicPr>
          <p:cNvPr id="9265" name="Picture 367"/>
          <p:cNvPicPr>
            <a:picLocks noChangeArrowheads="1"/>
          </p:cNvPicPr>
          <p:nvPr/>
        </p:nvPicPr>
        <p:blipFill>
          <a:blip r:embed="rId2" cstate="print"/>
          <a:srcRect/>
          <a:stretch>
            <a:fillRect/>
          </a:stretch>
        </p:blipFill>
        <p:spPr bwMode="auto">
          <a:xfrm>
            <a:off x="1972601" y="4846639"/>
            <a:ext cx="982001" cy="542925"/>
          </a:xfrm>
          <a:prstGeom prst="rect">
            <a:avLst/>
          </a:prstGeom>
          <a:noFill/>
          <a:ln w="9525">
            <a:noFill/>
            <a:miter lim="800000"/>
            <a:headEnd/>
            <a:tailEnd/>
          </a:ln>
        </p:spPr>
      </p:pic>
      <p:sp>
        <p:nvSpPr>
          <p:cNvPr id="9266" name="Rectangle 368"/>
          <p:cNvSpPr>
            <a:spLocks noChangeArrowheads="1"/>
          </p:cNvSpPr>
          <p:nvPr/>
        </p:nvSpPr>
        <p:spPr bwMode="auto">
          <a:xfrm>
            <a:off x="2115344" y="4926014"/>
            <a:ext cx="777458" cy="397545"/>
          </a:xfrm>
          <a:prstGeom prst="rect">
            <a:avLst/>
          </a:prstGeom>
          <a:noFill/>
          <a:ln w="12700">
            <a:noFill/>
            <a:miter lim="800000"/>
          </a:ln>
        </p:spPr>
        <p:txBody>
          <a:bodyPr wrap="none" lIns="90488" tIns="44450" rIns="90488" bIns="44450">
            <a:spAutoFit/>
          </a:bodyPr>
          <a:lstStyle/>
          <a:p>
            <a:pPr defTabSz="762000" eaLnBrk="0" hangingPunct="0"/>
            <a:r>
              <a:rPr kumimoji="1" lang="en-US" altLang="zh-CN" sz="2000">
                <a:solidFill>
                  <a:srgbClr val="333399"/>
                </a:solidFill>
                <a:latin typeface="Arial" panose="020B0604020202020204" pitchFamily="34" charset="0"/>
                <a:ea typeface="黑体" panose="02010609060101010101" pitchFamily="2" charset="-122"/>
              </a:rPr>
              <a:t>LAN</a:t>
            </a:r>
            <a:r>
              <a:rPr kumimoji="1" lang="en-US" altLang="zh-CN" sz="2000" baseline="-25000">
                <a:solidFill>
                  <a:srgbClr val="333399"/>
                </a:solidFill>
                <a:latin typeface="Arial" panose="020B0604020202020204" pitchFamily="34" charset="0"/>
                <a:ea typeface="黑体" panose="02010609060101010101" pitchFamily="2" charset="-122"/>
              </a:rPr>
              <a:t>1</a:t>
            </a:r>
            <a:endParaRPr kumimoji="1" lang="en-US" altLang="zh-CN" sz="2000">
              <a:solidFill>
                <a:srgbClr val="333399"/>
              </a:solidFill>
              <a:latin typeface="Arial" panose="020B0604020202020204" pitchFamily="34" charset="0"/>
              <a:ea typeface="黑体" panose="02010609060101010101" pitchFamily="2" charset="-122"/>
            </a:endParaRPr>
          </a:p>
        </p:txBody>
      </p:sp>
      <p:sp>
        <p:nvSpPr>
          <p:cNvPr id="9267" name="Freeform 370"/>
          <p:cNvSpPr/>
          <p:nvPr/>
        </p:nvSpPr>
        <p:spPr bwMode="auto">
          <a:xfrm>
            <a:off x="1675078" y="1506539"/>
            <a:ext cx="354277" cy="128587"/>
          </a:xfrm>
          <a:custGeom>
            <a:avLst/>
            <a:gdLst>
              <a:gd name="T0" fmla="*/ 2147483647 w 174"/>
              <a:gd name="T1" fmla="*/ 0 h 84"/>
              <a:gd name="T2" fmla="*/ 0 w 174"/>
              <a:gd name="T3" fmla="*/ 2147483647 h 84"/>
              <a:gd name="T4" fmla="*/ 0 60000 65536"/>
              <a:gd name="T5" fmla="*/ 0 60000 65536"/>
              <a:gd name="T6" fmla="*/ 0 w 174"/>
              <a:gd name="T7" fmla="*/ 0 h 84"/>
              <a:gd name="T8" fmla="*/ 174 w 174"/>
              <a:gd name="T9" fmla="*/ 84 h 84"/>
            </a:gdLst>
            <a:ahLst/>
            <a:cxnLst>
              <a:cxn ang="T4">
                <a:pos x="T0" y="T1"/>
              </a:cxn>
              <a:cxn ang="T5">
                <a:pos x="T2" y="T3"/>
              </a:cxn>
            </a:cxnLst>
            <a:rect l="T6" t="T7" r="T8" b="T9"/>
            <a:pathLst>
              <a:path w="174" h="84">
                <a:moveTo>
                  <a:pt x="174" y="0"/>
                </a:moveTo>
                <a:lnTo>
                  <a:pt x="0" y="84"/>
                </a:lnTo>
              </a:path>
            </a:pathLst>
          </a:custGeom>
          <a:noFill/>
          <a:ln w="28575">
            <a:solidFill>
              <a:srgbClr val="333399"/>
            </a:solidFill>
            <a:round/>
            <a:tailEnd type="triangle" w="med" len="lg"/>
          </a:ln>
        </p:spPr>
        <p:txBody>
          <a:bodyPr wrap="none" anchor="ctr"/>
          <a:lstStyle/>
          <a:p>
            <a:endParaRPr lang="zh-CN" altLang="en-US"/>
          </a:p>
        </p:txBody>
      </p:sp>
      <p:sp>
        <p:nvSpPr>
          <p:cNvPr id="9268" name="Oval 384"/>
          <p:cNvSpPr>
            <a:spLocks noChangeArrowheads="1"/>
          </p:cNvSpPr>
          <p:nvPr/>
        </p:nvSpPr>
        <p:spPr bwMode="auto">
          <a:xfrm>
            <a:off x="278607" y="1373188"/>
            <a:ext cx="686197" cy="354012"/>
          </a:xfrm>
          <a:prstGeom prst="ellipse">
            <a:avLst/>
          </a:prstGeom>
          <a:solidFill>
            <a:srgbClr val="FFCCFF"/>
          </a:solidFill>
          <a:ln w="12700">
            <a:solidFill>
              <a:schemeClr val="tx1"/>
            </a:solidFill>
            <a:round/>
          </a:ln>
        </p:spPr>
        <p:txBody>
          <a:bodyPr wrap="none" anchor="ctr"/>
          <a:lstStyle/>
          <a:p>
            <a:endParaRPr lang="zh-CN" altLang="en-US"/>
          </a:p>
        </p:txBody>
      </p:sp>
      <p:sp>
        <p:nvSpPr>
          <p:cNvPr id="9269" name="Rectangle 385"/>
          <p:cNvSpPr>
            <a:spLocks noChangeArrowheads="1"/>
          </p:cNvSpPr>
          <p:nvPr/>
        </p:nvSpPr>
        <p:spPr bwMode="auto">
          <a:xfrm>
            <a:off x="330200" y="1333500"/>
            <a:ext cx="620364" cy="397545"/>
          </a:xfrm>
          <a:prstGeom prst="rect">
            <a:avLst/>
          </a:prstGeom>
          <a:noFill/>
          <a:ln w="12700">
            <a:noFill/>
            <a:miter lim="800000"/>
          </a:ln>
        </p:spPr>
        <p:txBody>
          <a:bodyPr wrap="none" lIns="90488" tIns="44450" rIns="90488" bIns="44450">
            <a:spAutoFit/>
          </a:bodyPr>
          <a:lstStyle/>
          <a:p>
            <a:pPr defTabSz="762000" eaLnBrk="0" hangingPunct="0"/>
            <a:r>
              <a:rPr kumimoji="1" lang="en-US" altLang="zh-CN" sz="2000">
                <a:solidFill>
                  <a:srgbClr val="333399"/>
                </a:solidFill>
                <a:latin typeface="Arial" panose="020B0604020202020204" pitchFamily="34" charset="0"/>
                <a:ea typeface="黑体" panose="02010609060101010101" pitchFamily="2" charset="-122"/>
              </a:rPr>
              <a:t>AP</a:t>
            </a:r>
            <a:r>
              <a:rPr kumimoji="1" lang="en-US" altLang="zh-CN" sz="2000" baseline="-25000">
                <a:solidFill>
                  <a:srgbClr val="333399"/>
                </a:solidFill>
                <a:latin typeface="Arial" panose="020B0604020202020204" pitchFamily="34" charset="0"/>
                <a:ea typeface="黑体" panose="02010609060101010101" pitchFamily="2" charset="-122"/>
              </a:rPr>
              <a:t>1</a:t>
            </a:r>
            <a:endParaRPr kumimoji="1" lang="en-US" altLang="zh-CN" sz="2000">
              <a:solidFill>
                <a:srgbClr val="333399"/>
              </a:solidFill>
              <a:latin typeface="Arial" panose="020B0604020202020204" pitchFamily="34" charset="0"/>
              <a:ea typeface="黑体" panose="02010609060101010101" pitchFamily="2" charset="-122"/>
            </a:endParaRPr>
          </a:p>
        </p:txBody>
      </p:sp>
      <p:sp>
        <p:nvSpPr>
          <p:cNvPr id="9270" name="Oval 387"/>
          <p:cNvSpPr>
            <a:spLocks noChangeArrowheads="1"/>
          </p:cNvSpPr>
          <p:nvPr/>
        </p:nvSpPr>
        <p:spPr bwMode="auto">
          <a:xfrm>
            <a:off x="1018117" y="1447800"/>
            <a:ext cx="686197" cy="376238"/>
          </a:xfrm>
          <a:prstGeom prst="ellipse">
            <a:avLst/>
          </a:prstGeom>
          <a:solidFill>
            <a:srgbClr val="FFCCFF"/>
          </a:solidFill>
          <a:ln w="12700">
            <a:solidFill>
              <a:schemeClr val="tx1"/>
            </a:solidFill>
            <a:round/>
          </a:ln>
        </p:spPr>
        <p:txBody>
          <a:bodyPr wrap="none" anchor="ctr"/>
          <a:lstStyle/>
          <a:p>
            <a:endParaRPr lang="zh-CN" altLang="en-US"/>
          </a:p>
        </p:txBody>
      </p:sp>
      <p:sp>
        <p:nvSpPr>
          <p:cNvPr id="9271" name="Rectangle 388"/>
          <p:cNvSpPr>
            <a:spLocks noChangeArrowheads="1"/>
          </p:cNvSpPr>
          <p:nvPr/>
        </p:nvSpPr>
        <p:spPr bwMode="auto">
          <a:xfrm>
            <a:off x="1050794" y="1422400"/>
            <a:ext cx="620364" cy="397545"/>
          </a:xfrm>
          <a:prstGeom prst="rect">
            <a:avLst/>
          </a:prstGeom>
          <a:noFill/>
          <a:ln w="12700">
            <a:noFill/>
            <a:miter lim="800000"/>
          </a:ln>
        </p:spPr>
        <p:txBody>
          <a:bodyPr wrap="none" lIns="90488" tIns="44450" rIns="90488" bIns="44450">
            <a:spAutoFit/>
          </a:bodyPr>
          <a:lstStyle/>
          <a:p>
            <a:pPr defTabSz="762000" eaLnBrk="0" hangingPunct="0"/>
            <a:r>
              <a:rPr kumimoji="1" lang="en-US" altLang="zh-CN" sz="2000">
                <a:solidFill>
                  <a:srgbClr val="333399"/>
                </a:solidFill>
                <a:latin typeface="Arial" panose="020B0604020202020204" pitchFamily="34" charset="0"/>
                <a:ea typeface="黑体" panose="02010609060101010101" pitchFamily="2" charset="-122"/>
              </a:rPr>
              <a:t>AP</a:t>
            </a:r>
            <a:r>
              <a:rPr kumimoji="1" lang="en-US" altLang="zh-CN" sz="2000" baseline="-25000">
                <a:solidFill>
                  <a:srgbClr val="333399"/>
                </a:solidFill>
                <a:latin typeface="Arial" panose="020B0604020202020204" pitchFamily="34" charset="0"/>
                <a:ea typeface="黑体" panose="02010609060101010101" pitchFamily="2" charset="-122"/>
              </a:rPr>
              <a:t>2</a:t>
            </a:r>
            <a:endParaRPr kumimoji="1" lang="en-US" altLang="zh-CN" sz="2000">
              <a:solidFill>
                <a:srgbClr val="333399"/>
              </a:solidFill>
              <a:latin typeface="Arial" panose="020B0604020202020204" pitchFamily="34" charset="0"/>
              <a:ea typeface="黑体" panose="02010609060101010101" pitchFamily="2" charset="-122"/>
            </a:endParaRPr>
          </a:p>
        </p:txBody>
      </p:sp>
      <p:sp>
        <p:nvSpPr>
          <p:cNvPr id="9272" name="Oval 389"/>
          <p:cNvSpPr>
            <a:spLocks noChangeArrowheads="1"/>
          </p:cNvSpPr>
          <p:nvPr/>
        </p:nvSpPr>
        <p:spPr bwMode="auto">
          <a:xfrm>
            <a:off x="856456" y="2395539"/>
            <a:ext cx="166820" cy="136525"/>
          </a:xfrm>
          <a:prstGeom prst="ellipse">
            <a:avLst/>
          </a:prstGeom>
          <a:solidFill>
            <a:schemeClr val="bg1"/>
          </a:solidFill>
          <a:ln w="28575">
            <a:solidFill>
              <a:schemeClr val="tx1"/>
            </a:solidFill>
            <a:round/>
          </a:ln>
        </p:spPr>
        <p:txBody>
          <a:bodyPr wrap="none" anchor="ctr"/>
          <a:lstStyle/>
          <a:p>
            <a:endParaRPr lang="zh-CN" altLang="en-US"/>
          </a:p>
        </p:txBody>
      </p:sp>
      <p:sp>
        <p:nvSpPr>
          <p:cNvPr id="9273" name="Rectangle 392"/>
          <p:cNvSpPr>
            <a:spLocks noChangeArrowheads="1"/>
          </p:cNvSpPr>
          <p:nvPr/>
        </p:nvSpPr>
        <p:spPr bwMode="auto">
          <a:xfrm>
            <a:off x="8850048" y="1327150"/>
            <a:ext cx="620364" cy="397545"/>
          </a:xfrm>
          <a:prstGeom prst="rect">
            <a:avLst/>
          </a:prstGeom>
          <a:noFill/>
          <a:ln w="12700">
            <a:noFill/>
            <a:miter lim="800000"/>
          </a:ln>
        </p:spPr>
        <p:txBody>
          <a:bodyPr wrap="none" lIns="90488" tIns="44450" rIns="90488" bIns="44450">
            <a:spAutoFit/>
          </a:bodyPr>
          <a:lstStyle/>
          <a:p>
            <a:pPr defTabSz="762000" eaLnBrk="0" hangingPunct="0"/>
            <a:r>
              <a:rPr kumimoji="1" lang="en-US" altLang="zh-CN" sz="2000">
                <a:solidFill>
                  <a:srgbClr val="333399"/>
                </a:solidFill>
                <a:latin typeface="Arial" panose="020B0604020202020204" pitchFamily="34" charset="0"/>
                <a:ea typeface="黑体" panose="02010609060101010101" pitchFamily="2" charset="-122"/>
              </a:rPr>
              <a:t>AP</a:t>
            </a:r>
            <a:r>
              <a:rPr kumimoji="1" lang="en-US" altLang="zh-CN" sz="2000" baseline="-25000">
                <a:solidFill>
                  <a:srgbClr val="333399"/>
                </a:solidFill>
                <a:latin typeface="Arial" panose="020B0604020202020204" pitchFamily="34" charset="0"/>
                <a:ea typeface="黑体" panose="02010609060101010101" pitchFamily="2" charset="-122"/>
              </a:rPr>
              <a:t>4</a:t>
            </a:r>
            <a:endParaRPr kumimoji="1" lang="en-US" altLang="zh-CN" sz="2000">
              <a:solidFill>
                <a:srgbClr val="333399"/>
              </a:solidFill>
              <a:latin typeface="Arial" panose="020B0604020202020204" pitchFamily="34" charset="0"/>
              <a:ea typeface="黑体" panose="02010609060101010101" pitchFamily="2" charset="-122"/>
            </a:endParaRPr>
          </a:p>
        </p:txBody>
      </p:sp>
      <p:sp>
        <p:nvSpPr>
          <p:cNvPr id="9274" name="Oval 393"/>
          <p:cNvSpPr>
            <a:spLocks noChangeArrowheads="1"/>
          </p:cNvSpPr>
          <p:nvPr/>
        </p:nvSpPr>
        <p:spPr bwMode="auto">
          <a:xfrm>
            <a:off x="8796735" y="2395539"/>
            <a:ext cx="163380" cy="136525"/>
          </a:xfrm>
          <a:prstGeom prst="ellipse">
            <a:avLst/>
          </a:prstGeom>
          <a:solidFill>
            <a:schemeClr val="bg1"/>
          </a:solidFill>
          <a:ln w="28575">
            <a:solidFill>
              <a:schemeClr val="tx1"/>
            </a:solidFill>
            <a:round/>
          </a:ln>
        </p:spPr>
        <p:txBody>
          <a:bodyPr wrap="none" anchor="ctr"/>
          <a:lstStyle/>
          <a:p>
            <a:endParaRPr lang="zh-CN" altLang="en-US"/>
          </a:p>
        </p:txBody>
      </p:sp>
      <p:sp>
        <p:nvSpPr>
          <p:cNvPr id="9275" name="Rectangle 396"/>
          <p:cNvSpPr>
            <a:spLocks noChangeArrowheads="1"/>
          </p:cNvSpPr>
          <p:nvPr/>
        </p:nvSpPr>
        <p:spPr bwMode="auto">
          <a:xfrm>
            <a:off x="1972602" y="1662113"/>
            <a:ext cx="695704" cy="397545"/>
          </a:xfrm>
          <a:prstGeom prst="rect">
            <a:avLst/>
          </a:prstGeom>
          <a:noFill/>
          <a:ln w="12700">
            <a:noFill/>
            <a:miter lim="800000"/>
          </a:ln>
        </p:spPr>
        <p:txBody>
          <a:bodyPr wrap="none" lIns="90488" tIns="44450" rIns="90488" bIns="44450">
            <a:spAutoFit/>
          </a:bodyPr>
          <a:lstStyle/>
          <a:p>
            <a:pPr defTabSz="762000" eaLnBrk="0" hangingPunct="0"/>
            <a:r>
              <a:rPr kumimoji="1" lang="zh-CN" altLang="en-US" sz="2000">
                <a:solidFill>
                  <a:srgbClr val="333399"/>
                </a:solidFill>
                <a:latin typeface="Arial" panose="020B0604020202020204" pitchFamily="34" charset="0"/>
                <a:ea typeface="黑体" panose="02010609060101010101" pitchFamily="2" charset="-122"/>
              </a:rPr>
              <a:t>端口</a:t>
            </a:r>
            <a:endParaRPr kumimoji="1" lang="zh-CN" altLang="en-US" sz="2000">
              <a:solidFill>
                <a:srgbClr val="333399"/>
              </a:solidFill>
              <a:latin typeface="Arial" panose="020B0604020202020204" pitchFamily="34" charset="0"/>
              <a:ea typeface="黑体" panose="02010609060101010101" pitchFamily="2" charset="-122"/>
            </a:endParaRPr>
          </a:p>
        </p:txBody>
      </p:sp>
      <p:sp>
        <p:nvSpPr>
          <p:cNvPr id="9276" name="Rectangle 397"/>
          <p:cNvSpPr>
            <a:spLocks noChangeArrowheads="1"/>
          </p:cNvSpPr>
          <p:nvPr/>
        </p:nvSpPr>
        <p:spPr bwMode="auto">
          <a:xfrm>
            <a:off x="7116498" y="1571625"/>
            <a:ext cx="695704" cy="397545"/>
          </a:xfrm>
          <a:prstGeom prst="rect">
            <a:avLst/>
          </a:prstGeom>
          <a:noFill/>
          <a:ln w="12700">
            <a:noFill/>
            <a:miter lim="800000"/>
          </a:ln>
        </p:spPr>
        <p:txBody>
          <a:bodyPr wrap="none" lIns="90488" tIns="44450" rIns="90488" bIns="44450">
            <a:spAutoFit/>
          </a:bodyPr>
          <a:lstStyle/>
          <a:p>
            <a:pPr defTabSz="762000" eaLnBrk="0" hangingPunct="0"/>
            <a:r>
              <a:rPr kumimoji="1" lang="zh-CN" altLang="en-US" sz="2000">
                <a:solidFill>
                  <a:srgbClr val="333399"/>
                </a:solidFill>
                <a:latin typeface="Arial" panose="020B0604020202020204" pitchFamily="34" charset="0"/>
                <a:ea typeface="黑体" panose="02010609060101010101" pitchFamily="2" charset="-122"/>
              </a:rPr>
              <a:t>端口</a:t>
            </a:r>
            <a:endParaRPr kumimoji="1" lang="zh-CN" altLang="en-US" sz="2000">
              <a:solidFill>
                <a:srgbClr val="333399"/>
              </a:solidFill>
              <a:latin typeface="Arial" panose="020B0604020202020204" pitchFamily="34" charset="0"/>
              <a:ea typeface="黑体" panose="02010609060101010101" pitchFamily="2" charset="-122"/>
            </a:endParaRPr>
          </a:p>
        </p:txBody>
      </p:sp>
      <p:sp>
        <p:nvSpPr>
          <p:cNvPr id="9277" name="Line 398"/>
          <p:cNvSpPr>
            <a:spLocks noChangeShapeType="1"/>
          </p:cNvSpPr>
          <p:nvPr/>
        </p:nvSpPr>
        <p:spPr bwMode="auto">
          <a:xfrm>
            <a:off x="7730464" y="1814513"/>
            <a:ext cx="626004" cy="136525"/>
          </a:xfrm>
          <a:prstGeom prst="line">
            <a:avLst/>
          </a:prstGeom>
          <a:noFill/>
          <a:ln w="28575">
            <a:solidFill>
              <a:srgbClr val="333399"/>
            </a:solidFill>
            <a:round/>
            <a:tailEnd type="triangle" w="med" len="lg"/>
          </a:ln>
        </p:spPr>
        <p:txBody>
          <a:bodyPr/>
          <a:lstStyle/>
          <a:p>
            <a:endParaRPr lang="zh-CN" altLang="en-US"/>
          </a:p>
        </p:txBody>
      </p:sp>
      <p:sp>
        <p:nvSpPr>
          <p:cNvPr id="9278" name="Line 399"/>
          <p:cNvSpPr>
            <a:spLocks noChangeShapeType="1"/>
          </p:cNvSpPr>
          <p:nvPr/>
        </p:nvSpPr>
        <p:spPr bwMode="auto">
          <a:xfrm flipH="1">
            <a:off x="1415389" y="1828800"/>
            <a:ext cx="589888" cy="122238"/>
          </a:xfrm>
          <a:prstGeom prst="line">
            <a:avLst/>
          </a:prstGeom>
          <a:noFill/>
          <a:ln w="28575">
            <a:solidFill>
              <a:srgbClr val="333399"/>
            </a:solidFill>
            <a:round/>
            <a:tailEnd type="triangle" w="med" len="lg"/>
          </a:ln>
        </p:spPr>
        <p:txBody>
          <a:bodyPr/>
          <a:lstStyle/>
          <a:p>
            <a:endParaRPr lang="zh-CN" altLang="en-US"/>
          </a:p>
        </p:txBody>
      </p:sp>
      <p:sp>
        <p:nvSpPr>
          <p:cNvPr id="9279" name="Rectangle 400"/>
          <p:cNvSpPr>
            <a:spLocks noChangeArrowheads="1"/>
          </p:cNvSpPr>
          <p:nvPr/>
        </p:nvSpPr>
        <p:spPr bwMode="auto">
          <a:xfrm>
            <a:off x="9288595" y="1454150"/>
            <a:ext cx="325411" cy="2398092"/>
          </a:xfrm>
          <a:prstGeom prst="rect">
            <a:avLst/>
          </a:prstGeom>
          <a:noFill/>
          <a:ln w="12700">
            <a:noFill/>
            <a:miter lim="800000"/>
          </a:ln>
        </p:spPr>
        <p:txBody>
          <a:bodyPr wrap="none" lIns="90488" tIns="44450" rIns="90488" bIns="44450">
            <a:spAutoFit/>
          </a:bodyPr>
          <a:lstStyle/>
          <a:p>
            <a:pPr defTabSz="762000" eaLnBrk="0" hangingPunct="0">
              <a:lnSpc>
                <a:spcPct val="150000"/>
              </a:lnSpc>
            </a:pPr>
            <a:r>
              <a:rPr kumimoji="1" lang="en-US" altLang="zh-CN" sz="2000">
                <a:solidFill>
                  <a:srgbClr val="333399"/>
                </a:solidFill>
                <a:latin typeface="Arial" panose="020B0604020202020204" pitchFamily="34" charset="0"/>
                <a:ea typeface="黑体" panose="02010609060101010101" pitchFamily="2" charset="-122"/>
              </a:rPr>
              <a:t>5</a:t>
            </a:r>
            <a:endParaRPr kumimoji="1" lang="en-US" altLang="zh-CN" sz="2000">
              <a:solidFill>
                <a:srgbClr val="333399"/>
              </a:solidFill>
              <a:latin typeface="Arial" panose="020B0604020202020204" pitchFamily="34" charset="0"/>
              <a:ea typeface="黑体" panose="02010609060101010101" pitchFamily="2" charset="-122"/>
            </a:endParaRPr>
          </a:p>
          <a:p>
            <a:pPr defTabSz="762000" eaLnBrk="0" hangingPunct="0">
              <a:lnSpc>
                <a:spcPct val="150000"/>
              </a:lnSpc>
            </a:pPr>
            <a:r>
              <a:rPr kumimoji="1" lang="en-US" altLang="zh-CN" sz="2000">
                <a:solidFill>
                  <a:srgbClr val="333399"/>
                </a:solidFill>
                <a:latin typeface="Arial" panose="020B0604020202020204" pitchFamily="34" charset="0"/>
                <a:ea typeface="黑体" panose="02010609060101010101" pitchFamily="2" charset="-122"/>
              </a:rPr>
              <a:t>4</a:t>
            </a:r>
            <a:endParaRPr kumimoji="1" lang="en-US" altLang="zh-CN" sz="2000">
              <a:solidFill>
                <a:srgbClr val="333399"/>
              </a:solidFill>
              <a:latin typeface="Arial" panose="020B0604020202020204" pitchFamily="34" charset="0"/>
              <a:ea typeface="黑体" panose="02010609060101010101" pitchFamily="2" charset="-122"/>
            </a:endParaRPr>
          </a:p>
          <a:p>
            <a:pPr defTabSz="762000" eaLnBrk="0" hangingPunct="0">
              <a:lnSpc>
                <a:spcPct val="150000"/>
              </a:lnSpc>
            </a:pPr>
            <a:r>
              <a:rPr kumimoji="1" lang="en-US" altLang="zh-CN" sz="2000">
                <a:solidFill>
                  <a:srgbClr val="333399"/>
                </a:solidFill>
                <a:latin typeface="Arial" panose="020B0604020202020204" pitchFamily="34" charset="0"/>
                <a:ea typeface="黑体" panose="02010609060101010101" pitchFamily="2" charset="-122"/>
              </a:rPr>
              <a:t>3</a:t>
            </a:r>
            <a:endParaRPr kumimoji="1" lang="en-US" altLang="zh-CN" sz="2000">
              <a:solidFill>
                <a:srgbClr val="333399"/>
              </a:solidFill>
              <a:latin typeface="Arial" panose="020B0604020202020204" pitchFamily="34" charset="0"/>
              <a:ea typeface="黑体" panose="02010609060101010101" pitchFamily="2" charset="-122"/>
            </a:endParaRPr>
          </a:p>
          <a:p>
            <a:pPr defTabSz="762000" eaLnBrk="0" hangingPunct="0">
              <a:lnSpc>
                <a:spcPct val="150000"/>
              </a:lnSpc>
            </a:pPr>
            <a:r>
              <a:rPr kumimoji="1" lang="en-US" altLang="zh-CN" sz="2000">
                <a:solidFill>
                  <a:srgbClr val="333399"/>
                </a:solidFill>
                <a:latin typeface="Arial" panose="020B0604020202020204" pitchFamily="34" charset="0"/>
                <a:ea typeface="黑体" panose="02010609060101010101" pitchFamily="2" charset="-122"/>
              </a:rPr>
              <a:t>2</a:t>
            </a:r>
            <a:endParaRPr kumimoji="1" lang="en-US" altLang="zh-CN" sz="2000">
              <a:solidFill>
                <a:srgbClr val="333399"/>
              </a:solidFill>
              <a:latin typeface="Arial" panose="020B0604020202020204" pitchFamily="34" charset="0"/>
              <a:ea typeface="黑体" panose="02010609060101010101" pitchFamily="2" charset="-122"/>
            </a:endParaRPr>
          </a:p>
          <a:p>
            <a:pPr defTabSz="762000" eaLnBrk="0" hangingPunct="0">
              <a:lnSpc>
                <a:spcPct val="150000"/>
              </a:lnSpc>
            </a:pPr>
            <a:r>
              <a:rPr kumimoji="1" lang="en-US" altLang="zh-CN" sz="2000">
                <a:solidFill>
                  <a:srgbClr val="333399"/>
                </a:solidFill>
                <a:latin typeface="Arial" panose="020B0604020202020204" pitchFamily="34" charset="0"/>
                <a:ea typeface="黑体" panose="02010609060101010101" pitchFamily="2" charset="-122"/>
              </a:rPr>
              <a:t>1</a:t>
            </a:r>
            <a:endParaRPr kumimoji="1" lang="en-US" altLang="zh-CN" sz="2000">
              <a:solidFill>
                <a:srgbClr val="333399"/>
              </a:solidFill>
              <a:latin typeface="Arial" panose="020B0604020202020204" pitchFamily="34" charset="0"/>
              <a:ea typeface="黑体" panose="02010609060101010101" pitchFamily="2" charset="-122"/>
            </a:endParaRPr>
          </a:p>
        </p:txBody>
      </p:sp>
      <p:sp>
        <p:nvSpPr>
          <p:cNvPr id="9280" name="Line 401"/>
          <p:cNvSpPr>
            <a:spLocks noChangeShapeType="1"/>
          </p:cNvSpPr>
          <p:nvPr/>
        </p:nvSpPr>
        <p:spPr bwMode="auto">
          <a:xfrm>
            <a:off x="1793743" y="5759450"/>
            <a:ext cx="6246283" cy="0"/>
          </a:xfrm>
          <a:prstGeom prst="line">
            <a:avLst/>
          </a:prstGeom>
          <a:noFill/>
          <a:ln w="28575">
            <a:solidFill>
              <a:srgbClr val="333399"/>
            </a:solidFill>
            <a:round/>
            <a:headEnd type="triangle" w="med" len="lg"/>
            <a:tailEnd type="triangle" w="med" len="lg"/>
          </a:ln>
        </p:spPr>
        <p:txBody>
          <a:bodyPr/>
          <a:lstStyle/>
          <a:p>
            <a:endParaRPr lang="zh-CN" altLang="en-US"/>
          </a:p>
        </p:txBody>
      </p:sp>
      <p:sp>
        <p:nvSpPr>
          <p:cNvPr id="9281" name="Line 402"/>
          <p:cNvSpPr>
            <a:spLocks noChangeShapeType="1"/>
          </p:cNvSpPr>
          <p:nvPr/>
        </p:nvSpPr>
        <p:spPr bwMode="auto">
          <a:xfrm flipH="1">
            <a:off x="1793743" y="5635625"/>
            <a:ext cx="0" cy="300038"/>
          </a:xfrm>
          <a:prstGeom prst="line">
            <a:avLst/>
          </a:prstGeom>
          <a:noFill/>
          <a:ln w="12700">
            <a:solidFill>
              <a:schemeClr val="tx1"/>
            </a:solidFill>
            <a:prstDash val="dash"/>
            <a:round/>
            <a:headEnd type="none" w="sm" len="med"/>
            <a:tailEnd type="none" w="sm" len="med"/>
          </a:ln>
        </p:spPr>
        <p:txBody>
          <a:bodyPr/>
          <a:lstStyle/>
          <a:p>
            <a:endParaRPr lang="zh-CN" altLang="en-US"/>
          </a:p>
        </p:txBody>
      </p:sp>
      <p:sp>
        <p:nvSpPr>
          <p:cNvPr id="9282" name="Line 403"/>
          <p:cNvSpPr>
            <a:spLocks noChangeShapeType="1"/>
          </p:cNvSpPr>
          <p:nvPr/>
        </p:nvSpPr>
        <p:spPr bwMode="auto">
          <a:xfrm>
            <a:off x="8043467" y="5635625"/>
            <a:ext cx="8598" cy="228600"/>
          </a:xfrm>
          <a:prstGeom prst="line">
            <a:avLst/>
          </a:prstGeom>
          <a:noFill/>
          <a:ln w="12700">
            <a:solidFill>
              <a:schemeClr val="tx1"/>
            </a:solidFill>
            <a:prstDash val="dash"/>
            <a:round/>
            <a:headEnd type="none" w="sm" len="med"/>
            <a:tailEnd type="none" w="sm" len="med"/>
          </a:ln>
        </p:spPr>
        <p:txBody>
          <a:bodyPr/>
          <a:lstStyle/>
          <a:p>
            <a:endParaRPr lang="zh-CN" altLang="en-US"/>
          </a:p>
        </p:txBody>
      </p:sp>
      <p:sp>
        <p:nvSpPr>
          <p:cNvPr id="9283" name="Rectangle 404"/>
          <p:cNvSpPr>
            <a:spLocks noChangeArrowheads="1"/>
          </p:cNvSpPr>
          <p:nvPr/>
        </p:nvSpPr>
        <p:spPr bwMode="auto">
          <a:xfrm>
            <a:off x="3668317" y="5556250"/>
            <a:ext cx="2286076" cy="397545"/>
          </a:xfrm>
          <a:prstGeom prst="rect">
            <a:avLst/>
          </a:prstGeom>
          <a:solidFill>
            <a:schemeClr val="bg1"/>
          </a:solidFill>
          <a:ln w="12700">
            <a:noFill/>
            <a:miter lim="800000"/>
          </a:ln>
        </p:spPr>
        <p:txBody>
          <a:bodyPr wrap="none" lIns="90488" tIns="44450" rIns="90488" bIns="44450">
            <a:spAutoFit/>
          </a:bodyPr>
          <a:lstStyle/>
          <a:p>
            <a:pPr defTabSz="762000" eaLnBrk="0" hangingPunct="0"/>
            <a:r>
              <a:rPr kumimoji="1" lang="en-US" altLang="zh-CN" sz="2000">
                <a:solidFill>
                  <a:srgbClr val="333399"/>
                </a:solidFill>
                <a:latin typeface="Arial" panose="020B0604020202020204" pitchFamily="34" charset="0"/>
                <a:ea typeface="黑体" panose="02010609060101010101" pitchFamily="2" charset="-122"/>
              </a:rPr>
              <a:t>IP </a:t>
            </a:r>
            <a:r>
              <a:rPr kumimoji="1" lang="zh-CN" altLang="en-US" sz="2000">
                <a:solidFill>
                  <a:srgbClr val="333399"/>
                </a:solidFill>
                <a:latin typeface="Arial" panose="020B0604020202020204" pitchFamily="34" charset="0"/>
                <a:ea typeface="黑体" panose="02010609060101010101" pitchFamily="2" charset="-122"/>
              </a:rPr>
              <a:t>协议的作用范围</a:t>
            </a:r>
            <a:endParaRPr kumimoji="1" lang="zh-CN" altLang="en-US" sz="2000">
              <a:solidFill>
                <a:srgbClr val="333399"/>
              </a:solidFill>
              <a:latin typeface="Arial" panose="020B0604020202020204" pitchFamily="34" charset="0"/>
              <a:ea typeface="黑体" panose="02010609060101010101" pitchFamily="2" charset="-122"/>
            </a:endParaRPr>
          </a:p>
        </p:txBody>
      </p:sp>
      <p:sp>
        <p:nvSpPr>
          <p:cNvPr id="9284" name="Line 405"/>
          <p:cNvSpPr>
            <a:spLocks noChangeShapeType="1"/>
          </p:cNvSpPr>
          <p:nvPr/>
        </p:nvSpPr>
        <p:spPr bwMode="auto">
          <a:xfrm>
            <a:off x="722313" y="5486401"/>
            <a:ext cx="0" cy="849313"/>
          </a:xfrm>
          <a:prstGeom prst="line">
            <a:avLst/>
          </a:prstGeom>
          <a:noFill/>
          <a:ln w="12700">
            <a:solidFill>
              <a:schemeClr val="tx1"/>
            </a:solidFill>
            <a:prstDash val="dash"/>
            <a:round/>
            <a:headEnd type="none" w="sm" len="med"/>
            <a:tailEnd type="none" w="sm" len="med"/>
          </a:ln>
        </p:spPr>
        <p:txBody>
          <a:bodyPr/>
          <a:lstStyle/>
          <a:p>
            <a:endParaRPr lang="zh-CN" altLang="en-US"/>
          </a:p>
        </p:txBody>
      </p:sp>
      <p:sp>
        <p:nvSpPr>
          <p:cNvPr id="9285" name="Line 406"/>
          <p:cNvSpPr>
            <a:spLocks noChangeShapeType="1"/>
          </p:cNvSpPr>
          <p:nvPr/>
        </p:nvSpPr>
        <p:spPr bwMode="auto">
          <a:xfrm>
            <a:off x="8844889" y="5413376"/>
            <a:ext cx="0" cy="904875"/>
          </a:xfrm>
          <a:prstGeom prst="line">
            <a:avLst/>
          </a:prstGeom>
          <a:noFill/>
          <a:ln w="12700">
            <a:solidFill>
              <a:schemeClr val="tx1"/>
            </a:solidFill>
            <a:prstDash val="dash"/>
            <a:round/>
            <a:headEnd type="none" w="sm" len="med"/>
            <a:tailEnd type="none" w="sm" len="med"/>
          </a:ln>
        </p:spPr>
        <p:txBody>
          <a:bodyPr/>
          <a:lstStyle/>
          <a:p>
            <a:endParaRPr lang="zh-CN" altLang="en-US"/>
          </a:p>
        </p:txBody>
      </p:sp>
      <p:sp>
        <p:nvSpPr>
          <p:cNvPr id="9286" name="Line 407"/>
          <p:cNvSpPr>
            <a:spLocks noChangeShapeType="1"/>
          </p:cNvSpPr>
          <p:nvPr/>
        </p:nvSpPr>
        <p:spPr bwMode="auto">
          <a:xfrm>
            <a:off x="722313" y="6159500"/>
            <a:ext cx="8122577" cy="0"/>
          </a:xfrm>
          <a:prstGeom prst="line">
            <a:avLst/>
          </a:prstGeom>
          <a:noFill/>
          <a:ln w="28575">
            <a:solidFill>
              <a:srgbClr val="333399"/>
            </a:solidFill>
            <a:round/>
            <a:headEnd type="triangle" w="med" len="lg"/>
            <a:tailEnd type="triangle" w="med" len="lg"/>
          </a:ln>
        </p:spPr>
        <p:txBody>
          <a:bodyPr/>
          <a:lstStyle/>
          <a:p>
            <a:endParaRPr lang="zh-CN" altLang="en-US"/>
          </a:p>
        </p:txBody>
      </p:sp>
      <p:sp>
        <p:nvSpPr>
          <p:cNvPr id="9287" name="Rectangle 408"/>
          <p:cNvSpPr>
            <a:spLocks noChangeArrowheads="1"/>
          </p:cNvSpPr>
          <p:nvPr/>
        </p:nvSpPr>
        <p:spPr bwMode="auto">
          <a:xfrm>
            <a:off x="2507457" y="5949950"/>
            <a:ext cx="4330289" cy="397545"/>
          </a:xfrm>
          <a:prstGeom prst="rect">
            <a:avLst/>
          </a:prstGeom>
          <a:solidFill>
            <a:schemeClr val="bg1"/>
          </a:solidFill>
          <a:ln w="12700">
            <a:noFill/>
            <a:miter lim="800000"/>
          </a:ln>
        </p:spPr>
        <p:txBody>
          <a:bodyPr wrap="none" lIns="90488" tIns="44450" rIns="90488" bIns="44450">
            <a:spAutoFit/>
          </a:bodyPr>
          <a:lstStyle/>
          <a:p>
            <a:pPr defTabSz="762000" eaLnBrk="0" hangingPunct="0"/>
            <a:r>
              <a:rPr kumimoji="1" lang="zh-CN" altLang="en-US" sz="2000">
                <a:solidFill>
                  <a:srgbClr val="333399"/>
                </a:solidFill>
                <a:latin typeface="Arial" panose="020B0604020202020204" pitchFamily="34" charset="0"/>
                <a:ea typeface="黑体" panose="02010609060101010101" pitchFamily="2" charset="-122"/>
              </a:rPr>
              <a:t>运输层协议 </a:t>
            </a:r>
            <a:r>
              <a:rPr kumimoji="1" lang="en-US" altLang="zh-CN" sz="2000">
                <a:solidFill>
                  <a:srgbClr val="333399"/>
                </a:solidFill>
                <a:latin typeface="Arial" panose="020B0604020202020204" pitchFamily="34" charset="0"/>
                <a:ea typeface="黑体" panose="02010609060101010101" pitchFamily="2" charset="-122"/>
              </a:rPr>
              <a:t>TCP </a:t>
            </a:r>
            <a:r>
              <a:rPr kumimoji="1" lang="zh-CN" altLang="en-US" sz="2000">
                <a:solidFill>
                  <a:srgbClr val="333399"/>
                </a:solidFill>
                <a:latin typeface="Arial" panose="020B0604020202020204" pitchFamily="34" charset="0"/>
                <a:ea typeface="黑体" panose="02010609060101010101" pitchFamily="2" charset="-122"/>
              </a:rPr>
              <a:t>和 </a:t>
            </a:r>
            <a:r>
              <a:rPr kumimoji="1" lang="en-US" altLang="zh-CN" sz="2000">
                <a:solidFill>
                  <a:srgbClr val="333399"/>
                </a:solidFill>
                <a:latin typeface="Arial" panose="020B0604020202020204" pitchFamily="34" charset="0"/>
                <a:ea typeface="黑体" panose="02010609060101010101" pitchFamily="2" charset="-122"/>
              </a:rPr>
              <a:t>UDP </a:t>
            </a:r>
            <a:r>
              <a:rPr kumimoji="1" lang="zh-CN" altLang="en-US" sz="2000">
                <a:solidFill>
                  <a:srgbClr val="333399"/>
                </a:solidFill>
                <a:latin typeface="Arial" panose="020B0604020202020204" pitchFamily="34" charset="0"/>
                <a:ea typeface="黑体" panose="02010609060101010101" pitchFamily="2" charset="-122"/>
              </a:rPr>
              <a:t>的作用范围</a:t>
            </a:r>
            <a:endParaRPr kumimoji="1" lang="zh-CN" altLang="en-US" sz="2000">
              <a:solidFill>
                <a:srgbClr val="333399"/>
              </a:solidFill>
              <a:latin typeface="Arial" panose="020B0604020202020204" pitchFamily="34" charset="0"/>
              <a:ea typeface="黑体" panose="02010609060101010101" pitchFamily="2" charset="-122"/>
            </a:endParaRPr>
          </a:p>
        </p:txBody>
      </p:sp>
      <p:pic>
        <p:nvPicPr>
          <p:cNvPr id="9288" name="Picture 409"/>
          <p:cNvPicPr>
            <a:picLocks noChangeArrowheads="1"/>
          </p:cNvPicPr>
          <p:nvPr/>
        </p:nvPicPr>
        <p:blipFill>
          <a:blip r:embed="rId1" cstate="print"/>
          <a:srcRect/>
          <a:stretch>
            <a:fillRect/>
          </a:stretch>
        </p:blipFill>
        <p:spPr bwMode="auto">
          <a:xfrm>
            <a:off x="5713148" y="4933951"/>
            <a:ext cx="784225" cy="430213"/>
          </a:xfrm>
          <a:prstGeom prst="rect">
            <a:avLst/>
          </a:prstGeom>
          <a:noFill/>
          <a:ln w="12699">
            <a:noFill/>
            <a:miter lim="800000"/>
            <a:headEnd/>
            <a:tailEnd/>
          </a:ln>
        </p:spPr>
      </p:pic>
      <p:sp>
        <p:nvSpPr>
          <p:cNvPr id="9289" name="Rectangle 411"/>
          <p:cNvSpPr>
            <a:spLocks noChangeArrowheads="1"/>
          </p:cNvSpPr>
          <p:nvPr/>
        </p:nvSpPr>
        <p:spPr bwMode="auto">
          <a:xfrm>
            <a:off x="553773" y="1890713"/>
            <a:ext cx="233892" cy="215900"/>
          </a:xfrm>
          <a:prstGeom prst="rect">
            <a:avLst/>
          </a:prstGeom>
          <a:noFill/>
          <a:ln w="38100">
            <a:solidFill>
              <a:srgbClr val="CC3300"/>
            </a:solidFill>
            <a:miter lim="800000"/>
          </a:ln>
        </p:spPr>
        <p:txBody>
          <a:bodyPr wrap="none" anchor="ctr"/>
          <a:lstStyle/>
          <a:p>
            <a:endParaRPr lang="zh-CN" altLang="en-US"/>
          </a:p>
        </p:txBody>
      </p:sp>
      <p:sp>
        <p:nvSpPr>
          <p:cNvPr id="9290" name="Rectangle 412"/>
          <p:cNvSpPr>
            <a:spLocks noChangeArrowheads="1"/>
          </p:cNvSpPr>
          <p:nvPr/>
        </p:nvSpPr>
        <p:spPr bwMode="auto">
          <a:xfrm>
            <a:off x="1186656" y="1890713"/>
            <a:ext cx="233892" cy="215900"/>
          </a:xfrm>
          <a:prstGeom prst="rect">
            <a:avLst/>
          </a:prstGeom>
          <a:noFill/>
          <a:ln w="38100">
            <a:solidFill>
              <a:srgbClr val="CC3300"/>
            </a:solidFill>
            <a:miter lim="800000"/>
          </a:ln>
        </p:spPr>
        <p:txBody>
          <a:bodyPr wrap="none" anchor="ctr"/>
          <a:lstStyle/>
          <a:p>
            <a:endParaRPr lang="zh-CN" altLang="en-US"/>
          </a:p>
        </p:txBody>
      </p:sp>
      <p:sp>
        <p:nvSpPr>
          <p:cNvPr id="9291" name="Rectangle 413"/>
          <p:cNvSpPr>
            <a:spLocks noChangeArrowheads="1"/>
          </p:cNvSpPr>
          <p:nvPr/>
        </p:nvSpPr>
        <p:spPr bwMode="auto">
          <a:xfrm>
            <a:off x="8327231" y="1903413"/>
            <a:ext cx="233892" cy="215900"/>
          </a:xfrm>
          <a:prstGeom prst="rect">
            <a:avLst/>
          </a:prstGeom>
          <a:noFill/>
          <a:ln w="38100">
            <a:solidFill>
              <a:srgbClr val="CC3300"/>
            </a:solidFill>
            <a:miter lim="800000"/>
          </a:ln>
        </p:spPr>
        <p:txBody>
          <a:bodyPr wrap="none" anchor="ctr"/>
          <a:lstStyle/>
          <a:p>
            <a:endParaRPr lang="zh-CN" altLang="en-US"/>
          </a:p>
        </p:txBody>
      </p:sp>
      <p:sp>
        <p:nvSpPr>
          <p:cNvPr id="9292" name="Rectangle 414"/>
          <p:cNvSpPr>
            <a:spLocks noChangeArrowheads="1"/>
          </p:cNvSpPr>
          <p:nvPr/>
        </p:nvSpPr>
        <p:spPr bwMode="auto">
          <a:xfrm>
            <a:off x="9125214" y="1903413"/>
            <a:ext cx="233892" cy="215900"/>
          </a:xfrm>
          <a:prstGeom prst="rect">
            <a:avLst/>
          </a:prstGeom>
          <a:noFill/>
          <a:ln w="38100">
            <a:solidFill>
              <a:srgbClr val="CC3300"/>
            </a:solidFill>
            <a:miter lim="800000"/>
          </a:ln>
        </p:spPr>
        <p:txBody>
          <a:bodyPr wrap="none" anchor="ctr"/>
          <a:lstStyle/>
          <a:p>
            <a:endParaRPr lang="zh-CN" altLang="en-US"/>
          </a:p>
        </p:txBody>
      </p:sp>
      <p:sp>
        <p:nvSpPr>
          <p:cNvPr id="9293" name="Freeform 390"/>
          <p:cNvSpPr/>
          <p:nvPr/>
        </p:nvSpPr>
        <p:spPr bwMode="auto">
          <a:xfrm>
            <a:off x="8447617" y="1733551"/>
            <a:ext cx="359437" cy="695325"/>
          </a:xfrm>
          <a:custGeom>
            <a:avLst/>
            <a:gdLst>
              <a:gd name="T0" fmla="*/ 2147483647 w 193"/>
              <a:gd name="T1" fmla="*/ 0 h 453"/>
              <a:gd name="T2" fmla="*/ 2147483647 w 193"/>
              <a:gd name="T3" fmla="*/ 2147483647 h 453"/>
              <a:gd name="T4" fmla="*/ 2147483647 w 193"/>
              <a:gd name="T5" fmla="*/ 2147483647 h 453"/>
              <a:gd name="T6" fmla="*/ 2147483647 w 193"/>
              <a:gd name="T7" fmla="*/ 2147483647 h 453"/>
              <a:gd name="T8" fmla="*/ 2147483647 w 193"/>
              <a:gd name="T9" fmla="*/ 2147483647 h 453"/>
              <a:gd name="T10" fmla="*/ 0 60000 65536"/>
              <a:gd name="T11" fmla="*/ 0 60000 65536"/>
              <a:gd name="T12" fmla="*/ 0 60000 65536"/>
              <a:gd name="T13" fmla="*/ 0 60000 65536"/>
              <a:gd name="T14" fmla="*/ 0 60000 65536"/>
              <a:gd name="T15" fmla="*/ 0 w 193"/>
              <a:gd name="T16" fmla="*/ 0 h 453"/>
              <a:gd name="T17" fmla="*/ 193 w 193"/>
              <a:gd name="T18" fmla="*/ 453 h 453"/>
            </a:gdLst>
            <a:ahLst/>
            <a:cxnLst>
              <a:cxn ang="T10">
                <a:pos x="T0" y="T1"/>
              </a:cxn>
              <a:cxn ang="T11">
                <a:pos x="T2" y="T3"/>
              </a:cxn>
              <a:cxn ang="T12">
                <a:pos x="T4" y="T5"/>
              </a:cxn>
              <a:cxn ang="T13">
                <a:pos x="T6" y="T7"/>
              </a:cxn>
              <a:cxn ang="T14">
                <a:pos x="T8" y="T9"/>
              </a:cxn>
            </a:cxnLst>
            <a:rect l="T15" t="T16" r="T17" b="T18"/>
            <a:pathLst>
              <a:path w="193" h="453">
                <a:moveTo>
                  <a:pt x="4" y="0"/>
                </a:moveTo>
                <a:cubicBezTo>
                  <a:pt x="6" y="51"/>
                  <a:pt x="0" y="240"/>
                  <a:pt x="13" y="306"/>
                </a:cubicBezTo>
                <a:cubicBezTo>
                  <a:pt x="26" y="372"/>
                  <a:pt x="61" y="376"/>
                  <a:pt x="85" y="399"/>
                </a:cubicBezTo>
                <a:cubicBezTo>
                  <a:pt x="109" y="422"/>
                  <a:pt x="139" y="435"/>
                  <a:pt x="157" y="444"/>
                </a:cubicBezTo>
                <a:cubicBezTo>
                  <a:pt x="175" y="453"/>
                  <a:pt x="186" y="451"/>
                  <a:pt x="193" y="453"/>
                </a:cubicBezTo>
              </a:path>
            </a:pathLst>
          </a:custGeom>
          <a:noFill/>
          <a:ln w="28575">
            <a:solidFill>
              <a:srgbClr val="333399"/>
            </a:solidFill>
            <a:round/>
          </a:ln>
        </p:spPr>
        <p:txBody>
          <a:bodyPr wrap="none" anchor="ctr"/>
          <a:lstStyle/>
          <a:p>
            <a:endParaRPr lang="zh-CN" altLang="en-US"/>
          </a:p>
        </p:txBody>
      </p:sp>
      <p:sp>
        <p:nvSpPr>
          <p:cNvPr id="9294" name="Freeform 391"/>
          <p:cNvSpPr/>
          <p:nvPr/>
        </p:nvSpPr>
        <p:spPr bwMode="auto">
          <a:xfrm>
            <a:off x="8936037" y="1736726"/>
            <a:ext cx="316442" cy="688975"/>
          </a:xfrm>
          <a:custGeom>
            <a:avLst/>
            <a:gdLst>
              <a:gd name="T0" fmla="*/ 2147483647 w 171"/>
              <a:gd name="T1" fmla="*/ 0 h 447"/>
              <a:gd name="T2" fmla="*/ 2147483647 w 171"/>
              <a:gd name="T3" fmla="*/ 2147483647 h 447"/>
              <a:gd name="T4" fmla="*/ 2147483647 w 171"/>
              <a:gd name="T5" fmla="*/ 2147483647 h 447"/>
              <a:gd name="T6" fmla="*/ 2147483647 w 171"/>
              <a:gd name="T7" fmla="*/ 2147483647 h 447"/>
              <a:gd name="T8" fmla="*/ 0 w 171"/>
              <a:gd name="T9" fmla="*/ 2147483647 h 447"/>
              <a:gd name="T10" fmla="*/ 0 60000 65536"/>
              <a:gd name="T11" fmla="*/ 0 60000 65536"/>
              <a:gd name="T12" fmla="*/ 0 60000 65536"/>
              <a:gd name="T13" fmla="*/ 0 60000 65536"/>
              <a:gd name="T14" fmla="*/ 0 60000 65536"/>
              <a:gd name="T15" fmla="*/ 0 w 171"/>
              <a:gd name="T16" fmla="*/ 0 h 447"/>
              <a:gd name="T17" fmla="*/ 171 w 171"/>
              <a:gd name="T18" fmla="*/ 447 h 447"/>
            </a:gdLst>
            <a:ahLst/>
            <a:cxnLst>
              <a:cxn ang="T10">
                <a:pos x="T0" y="T1"/>
              </a:cxn>
              <a:cxn ang="T11">
                <a:pos x="T2" y="T3"/>
              </a:cxn>
              <a:cxn ang="T12">
                <a:pos x="T4" y="T5"/>
              </a:cxn>
              <a:cxn ang="T13">
                <a:pos x="T6" y="T7"/>
              </a:cxn>
              <a:cxn ang="T14">
                <a:pos x="T8" y="T9"/>
              </a:cxn>
            </a:cxnLst>
            <a:rect l="T15" t="T16" r="T17" b="T18"/>
            <a:pathLst>
              <a:path w="171" h="447">
                <a:moveTo>
                  <a:pt x="170" y="0"/>
                </a:moveTo>
                <a:cubicBezTo>
                  <a:pt x="169" y="44"/>
                  <a:pt x="171" y="206"/>
                  <a:pt x="165" y="264"/>
                </a:cubicBezTo>
                <a:cubicBezTo>
                  <a:pt x="159" y="322"/>
                  <a:pt x="149" y="326"/>
                  <a:pt x="135" y="351"/>
                </a:cubicBezTo>
                <a:cubicBezTo>
                  <a:pt x="121" y="376"/>
                  <a:pt x="103" y="395"/>
                  <a:pt x="81" y="411"/>
                </a:cubicBezTo>
                <a:cubicBezTo>
                  <a:pt x="59" y="427"/>
                  <a:pt x="17" y="440"/>
                  <a:pt x="0" y="447"/>
                </a:cubicBezTo>
              </a:path>
            </a:pathLst>
          </a:custGeom>
          <a:noFill/>
          <a:ln w="28575">
            <a:solidFill>
              <a:srgbClr val="333399"/>
            </a:solidFill>
            <a:round/>
          </a:ln>
        </p:spPr>
        <p:txBody>
          <a:bodyPr wrap="none" anchor="ctr"/>
          <a:lstStyle/>
          <a:p>
            <a:endParaRPr lang="zh-CN" altLang="en-US"/>
          </a:p>
        </p:txBody>
      </p:sp>
      <p:sp>
        <p:nvSpPr>
          <p:cNvPr id="9295" name="Oval 394"/>
          <p:cNvSpPr>
            <a:spLocks noChangeArrowheads="1"/>
          </p:cNvSpPr>
          <p:nvPr/>
        </p:nvSpPr>
        <p:spPr bwMode="auto">
          <a:xfrm>
            <a:off x="8127735" y="1511301"/>
            <a:ext cx="682758" cy="352425"/>
          </a:xfrm>
          <a:prstGeom prst="ellipse">
            <a:avLst/>
          </a:prstGeom>
          <a:solidFill>
            <a:srgbClr val="FFCCFF"/>
          </a:solidFill>
          <a:ln w="12700">
            <a:solidFill>
              <a:schemeClr val="tx1"/>
            </a:solidFill>
            <a:round/>
          </a:ln>
        </p:spPr>
        <p:txBody>
          <a:bodyPr wrap="none" anchor="ctr"/>
          <a:lstStyle/>
          <a:p>
            <a:endParaRPr lang="zh-CN" altLang="en-US"/>
          </a:p>
        </p:txBody>
      </p:sp>
      <p:sp>
        <p:nvSpPr>
          <p:cNvPr id="9296" name="Rectangle 395"/>
          <p:cNvSpPr>
            <a:spLocks noChangeArrowheads="1"/>
          </p:cNvSpPr>
          <p:nvPr/>
        </p:nvSpPr>
        <p:spPr bwMode="auto">
          <a:xfrm>
            <a:off x="8155252" y="1463675"/>
            <a:ext cx="620364" cy="397545"/>
          </a:xfrm>
          <a:prstGeom prst="rect">
            <a:avLst/>
          </a:prstGeom>
          <a:noFill/>
          <a:ln w="12700">
            <a:noFill/>
            <a:miter lim="800000"/>
          </a:ln>
        </p:spPr>
        <p:txBody>
          <a:bodyPr wrap="none" lIns="90488" tIns="44450" rIns="90488" bIns="44450">
            <a:spAutoFit/>
          </a:bodyPr>
          <a:lstStyle/>
          <a:p>
            <a:pPr defTabSz="762000" eaLnBrk="0" hangingPunct="0"/>
            <a:r>
              <a:rPr kumimoji="1" lang="en-US" altLang="zh-CN" sz="2000">
                <a:solidFill>
                  <a:srgbClr val="333399"/>
                </a:solidFill>
                <a:latin typeface="Arial" panose="020B0604020202020204" pitchFamily="34" charset="0"/>
                <a:ea typeface="黑体" panose="02010609060101010101" pitchFamily="2" charset="-122"/>
              </a:rPr>
              <a:t>AP</a:t>
            </a:r>
            <a:r>
              <a:rPr kumimoji="1" lang="en-US" altLang="zh-CN" sz="2000" baseline="-25000">
                <a:solidFill>
                  <a:srgbClr val="333399"/>
                </a:solidFill>
                <a:latin typeface="Arial" panose="020B0604020202020204" pitchFamily="34" charset="0"/>
                <a:ea typeface="黑体" panose="02010609060101010101" pitchFamily="2" charset="-122"/>
              </a:rPr>
              <a:t>3</a:t>
            </a:r>
            <a:endParaRPr kumimoji="1" lang="en-US" altLang="zh-CN" sz="2000">
              <a:solidFill>
                <a:srgbClr val="333399"/>
              </a:solidFill>
              <a:latin typeface="Arial" panose="020B0604020202020204" pitchFamily="34" charset="0"/>
              <a:ea typeface="黑体" panose="02010609060101010101" pitchFamily="2" charset="-122"/>
            </a:endParaRPr>
          </a:p>
        </p:txBody>
      </p:sp>
      <p:sp>
        <p:nvSpPr>
          <p:cNvPr id="9297" name="Freeform 386"/>
          <p:cNvSpPr/>
          <p:nvPr/>
        </p:nvSpPr>
        <p:spPr bwMode="auto">
          <a:xfrm>
            <a:off x="1024996" y="1797050"/>
            <a:ext cx="294085" cy="628650"/>
          </a:xfrm>
          <a:custGeom>
            <a:avLst/>
            <a:gdLst>
              <a:gd name="T0" fmla="*/ 2147483647 w 159"/>
              <a:gd name="T1" fmla="*/ 0 h 408"/>
              <a:gd name="T2" fmla="*/ 2147483647 w 159"/>
              <a:gd name="T3" fmla="*/ 2147483647 h 408"/>
              <a:gd name="T4" fmla="*/ 2147483647 w 159"/>
              <a:gd name="T5" fmla="*/ 2147483647 h 408"/>
              <a:gd name="T6" fmla="*/ 0 w 159"/>
              <a:gd name="T7" fmla="*/ 2147483647 h 408"/>
              <a:gd name="T8" fmla="*/ 0 60000 65536"/>
              <a:gd name="T9" fmla="*/ 0 60000 65536"/>
              <a:gd name="T10" fmla="*/ 0 60000 65536"/>
              <a:gd name="T11" fmla="*/ 0 60000 65536"/>
              <a:gd name="T12" fmla="*/ 0 w 159"/>
              <a:gd name="T13" fmla="*/ 0 h 408"/>
              <a:gd name="T14" fmla="*/ 159 w 159"/>
              <a:gd name="T15" fmla="*/ 408 h 408"/>
            </a:gdLst>
            <a:ahLst/>
            <a:cxnLst>
              <a:cxn ang="T8">
                <a:pos x="T0" y="T1"/>
              </a:cxn>
              <a:cxn ang="T9">
                <a:pos x="T2" y="T3"/>
              </a:cxn>
              <a:cxn ang="T10">
                <a:pos x="T4" y="T5"/>
              </a:cxn>
              <a:cxn ang="T11">
                <a:pos x="T6" y="T7"/>
              </a:cxn>
            </a:cxnLst>
            <a:rect l="T12" t="T13" r="T14" b="T15"/>
            <a:pathLst>
              <a:path w="159" h="408">
                <a:moveTo>
                  <a:pt x="156" y="0"/>
                </a:moveTo>
                <a:cubicBezTo>
                  <a:pt x="155" y="46"/>
                  <a:pt x="159" y="217"/>
                  <a:pt x="147" y="279"/>
                </a:cubicBezTo>
                <a:cubicBezTo>
                  <a:pt x="135" y="341"/>
                  <a:pt x="105" y="351"/>
                  <a:pt x="81" y="372"/>
                </a:cubicBezTo>
                <a:cubicBezTo>
                  <a:pt x="57" y="393"/>
                  <a:pt x="17" y="401"/>
                  <a:pt x="0" y="408"/>
                </a:cubicBezTo>
              </a:path>
            </a:pathLst>
          </a:custGeom>
          <a:noFill/>
          <a:ln w="28575">
            <a:solidFill>
              <a:srgbClr val="333399"/>
            </a:solidFill>
            <a:round/>
          </a:ln>
        </p:spPr>
        <p:txBody>
          <a:bodyPr wrap="none" anchor="ctr"/>
          <a:lstStyle/>
          <a:p>
            <a:endParaRPr lang="zh-CN" altLang="en-US"/>
          </a:p>
        </p:txBody>
      </p:sp>
      <p:sp>
        <p:nvSpPr>
          <p:cNvPr id="9298" name="Freeform 383"/>
          <p:cNvSpPr/>
          <p:nvPr/>
        </p:nvSpPr>
        <p:spPr bwMode="auto">
          <a:xfrm>
            <a:off x="651802" y="1709739"/>
            <a:ext cx="276886" cy="757237"/>
          </a:xfrm>
          <a:custGeom>
            <a:avLst/>
            <a:gdLst>
              <a:gd name="T0" fmla="*/ 2147483647 w 149"/>
              <a:gd name="T1" fmla="*/ 0 h 492"/>
              <a:gd name="T2" fmla="*/ 2147483647 w 149"/>
              <a:gd name="T3" fmla="*/ 2147483647 h 492"/>
              <a:gd name="T4" fmla="*/ 2147483647 w 149"/>
              <a:gd name="T5" fmla="*/ 2147483647 h 492"/>
              <a:gd name="T6" fmla="*/ 2147483647 w 149"/>
              <a:gd name="T7" fmla="*/ 2147483647 h 492"/>
              <a:gd name="T8" fmla="*/ 0 60000 65536"/>
              <a:gd name="T9" fmla="*/ 0 60000 65536"/>
              <a:gd name="T10" fmla="*/ 0 60000 65536"/>
              <a:gd name="T11" fmla="*/ 0 60000 65536"/>
              <a:gd name="T12" fmla="*/ 0 w 149"/>
              <a:gd name="T13" fmla="*/ 0 h 492"/>
              <a:gd name="T14" fmla="*/ 149 w 149"/>
              <a:gd name="T15" fmla="*/ 492 h 492"/>
            </a:gdLst>
            <a:ahLst/>
            <a:cxnLst>
              <a:cxn ang="T8">
                <a:pos x="T0" y="T1"/>
              </a:cxn>
              <a:cxn ang="T9">
                <a:pos x="T2" y="T3"/>
              </a:cxn>
              <a:cxn ang="T10">
                <a:pos x="T4" y="T5"/>
              </a:cxn>
              <a:cxn ang="T11">
                <a:pos x="T6" y="T7"/>
              </a:cxn>
            </a:cxnLst>
            <a:rect l="T12" t="T13" r="T14" b="T15"/>
            <a:pathLst>
              <a:path w="149" h="492">
                <a:moveTo>
                  <a:pt x="8" y="0"/>
                </a:moveTo>
                <a:cubicBezTo>
                  <a:pt x="8" y="47"/>
                  <a:pt x="0" y="216"/>
                  <a:pt x="5" y="285"/>
                </a:cubicBezTo>
                <a:cubicBezTo>
                  <a:pt x="10" y="354"/>
                  <a:pt x="14" y="380"/>
                  <a:pt x="38" y="414"/>
                </a:cubicBezTo>
                <a:cubicBezTo>
                  <a:pt x="62" y="448"/>
                  <a:pt x="126" y="476"/>
                  <a:pt x="149" y="492"/>
                </a:cubicBezTo>
              </a:path>
            </a:pathLst>
          </a:custGeom>
          <a:noFill/>
          <a:ln w="28575">
            <a:solidFill>
              <a:srgbClr val="333399"/>
            </a:solidFill>
            <a:round/>
          </a:ln>
        </p:spPr>
        <p:txBody>
          <a:bodyPr wrap="none" anchor="ctr"/>
          <a:lstStyle/>
          <a:p>
            <a:endParaRPr lang="zh-CN" altLang="en-US"/>
          </a:p>
        </p:txBody>
      </p:sp>
      <p:sp>
        <p:nvSpPr>
          <p:cNvPr id="9299" name="Oval 363"/>
          <p:cNvSpPr>
            <a:spLocks noChangeArrowheads="1"/>
          </p:cNvSpPr>
          <p:nvPr/>
        </p:nvSpPr>
        <p:spPr bwMode="auto">
          <a:xfrm flipH="1">
            <a:off x="7954037" y="5067301"/>
            <a:ext cx="165100" cy="138113"/>
          </a:xfrm>
          <a:prstGeom prst="ellipse">
            <a:avLst/>
          </a:prstGeom>
          <a:solidFill>
            <a:schemeClr val="bg1"/>
          </a:solidFill>
          <a:ln w="28575">
            <a:solidFill>
              <a:srgbClr val="333399"/>
            </a:solidFill>
            <a:round/>
          </a:ln>
        </p:spPr>
        <p:txBody>
          <a:bodyPr wrap="none" anchor="ctr"/>
          <a:lstStyle/>
          <a:p>
            <a:endParaRPr lang="zh-CN" altLang="en-US"/>
          </a:p>
        </p:txBody>
      </p:sp>
      <p:sp>
        <p:nvSpPr>
          <p:cNvPr id="92" name="标题 3"/>
          <p:cNvSpPr txBox="1"/>
          <p:nvPr/>
        </p:nvSpPr>
        <p:spPr bwMode="auto">
          <a:xfrm>
            <a:off x="428229" y="346076"/>
            <a:ext cx="8915400" cy="561975"/>
          </a:xfrm>
          <a:prstGeom prst="rect">
            <a:avLst/>
          </a:prstGeom>
          <a:noFill/>
          <a:ln w="9525">
            <a:noFill/>
            <a:miter lim="800000"/>
          </a:ln>
        </p:spPr>
        <p:txBody>
          <a:bodyPr anchor="ctr"/>
          <a:lstStyle/>
          <a:p>
            <a:pPr>
              <a:defRPr/>
            </a:pPr>
            <a:r>
              <a:rPr lang="zh-CN" altLang="en-US" sz="2400" dirty="0">
                <a:solidFill>
                  <a:srgbClr val="000000"/>
                </a:solidFill>
                <a:latin typeface="+mj-lt"/>
                <a:ea typeface="黑体" panose="02010609060101010101" pitchFamily="2" charset="-122"/>
              </a:rPr>
              <a:t>运输层为相互通信的应用进程提供了逻辑通信 </a:t>
            </a:r>
            <a:endParaRPr lang="zh-CN" altLang="en-US" sz="2400" kern="0" dirty="0">
              <a:solidFill>
                <a:srgbClr val="000000"/>
              </a:solidFill>
              <a:latin typeface="+mj-lt"/>
              <a:ea typeface="黑体" panose="02010609060101010101" pitchFamily="2" charset="-122"/>
              <a:cs typeface="+mj-cs"/>
            </a:endParaRPr>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流水线传输</a:t>
            </a:r>
            <a:endParaRPr lang="zh-CN" altLang="en-US" dirty="0"/>
          </a:p>
        </p:txBody>
      </p:sp>
      <p:sp>
        <p:nvSpPr>
          <p:cNvPr id="4" name="Freeform 4"/>
          <p:cNvSpPr/>
          <p:nvPr/>
        </p:nvSpPr>
        <p:spPr bwMode="auto">
          <a:xfrm>
            <a:off x="1318642" y="3084140"/>
            <a:ext cx="7015162" cy="1627188"/>
          </a:xfrm>
          <a:custGeom>
            <a:avLst/>
            <a:gdLst>
              <a:gd name="T0" fmla="*/ 0 w 4131"/>
              <a:gd name="T1" fmla="*/ 1088 h 1088"/>
              <a:gd name="T2" fmla="*/ 987 w 4131"/>
              <a:gd name="T3" fmla="*/ 0 h 1088"/>
              <a:gd name="T4" fmla="*/ 4131 w 4131"/>
              <a:gd name="T5" fmla="*/ 6 h 1088"/>
              <a:gd name="T6" fmla="*/ 3165 w 4131"/>
              <a:gd name="T7" fmla="*/ 1080 h 1088"/>
              <a:gd name="T8" fmla="*/ 0 w 4131"/>
              <a:gd name="T9" fmla="*/ 1088 h 1088"/>
            </a:gdLst>
            <a:ahLst/>
            <a:cxnLst>
              <a:cxn ang="0">
                <a:pos x="T0" y="T1"/>
              </a:cxn>
              <a:cxn ang="0">
                <a:pos x="T2" y="T3"/>
              </a:cxn>
              <a:cxn ang="0">
                <a:pos x="T4" y="T5"/>
              </a:cxn>
              <a:cxn ang="0">
                <a:pos x="T6" y="T7"/>
              </a:cxn>
              <a:cxn ang="0">
                <a:pos x="T8" y="T9"/>
              </a:cxn>
            </a:cxnLst>
            <a:rect l="0" t="0" r="r" b="b"/>
            <a:pathLst>
              <a:path w="4131" h="1088">
                <a:moveTo>
                  <a:pt x="0" y="1088"/>
                </a:moveTo>
                <a:lnTo>
                  <a:pt x="987" y="0"/>
                </a:lnTo>
                <a:lnTo>
                  <a:pt x="4131" y="6"/>
                </a:lnTo>
                <a:lnTo>
                  <a:pt x="3165" y="1080"/>
                </a:lnTo>
                <a:lnTo>
                  <a:pt x="0" y="1088"/>
                </a:lnTo>
                <a:close/>
              </a:path>
            </a:pathLst>
          </a:custGeom>
          <a:solidFill>
            <a:srgbClr val="FF66FF"/>
          </a:solidFill>
          <a:ln>
            <a:noFill/>
          </a:ln>
          <a:effectLst/>
        </p:spPr>
        <p:txBody>
          <a:bodyPr/>
          <a:lstStyle/>
          <a:p>
            <a:endParaRPr lang="zh-CN" altLang="en-US" sz="2000" b="1">
              <a:solidFill>
                <a:srgbClr val="000099"/>
              </a:solidFill>
              <a:latin typeface="+mn-lt"/>
              <a:ea typeface="黑体" panose="02010609060101010101" pitchFamily="2" charset="-122"/>
            </a:endParaRPr>
          </a:p>
        </p:txBody>
      </p:sp>
      <p:sp>
        <p:nvSpPr>
          <p:cNvPr id="5" name="Line 5"/>
          <p:cNvSpPr>
            <a:spLocks noChangeShapeType="1"/>
          </p:cNvSpPr>
          <p:nvPr/>
        </p:nvSpPr>
        <p:spPr bwMode="auto">
          <a:xfrm>
            <a:off x="1044004" y="4711328"/>
            <a:ext cx="8197850"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6" name="Line 6"/>
          <p:cNvSpPr>
            <a:spLocks noChangeShapeType="1"/>
          </p:cNvSpPr>
          <p:nvPr/>
        </p:nvSpPr>
        <p:spPr bwMode="auto">
          <a:xfrm>
            <a:off x="1044004" y="3084140"/>
            <a:ext cx="8197850"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7" name="Text Box 7"/>
          <p:cNvSpPr txBox="1">
            <a:spLocks noChangeArrowheads="1"/>
          </p:cNvSpPr>
          <p:nvPr/>
        </p:nvSpPr>
        <p:spPr bwMode="auto">
          <a:xfrm>
            <a:off x="682054" y="2806328"/>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000099"/>
                </a:solidFill>
                <a:latin typeface="+mn-lt"/>
                <a:ea typeface="黑体" panose="02010609060101010101" pitchFamily="2" charset="-122"/>
              </a:rPr>
              <a:t>B</a:t>
            </a:r>
            <a:endParaRPr lang="en-US" altLang="zh-CN" sz="2800" b="1">
              <a:solidFill>
                <a:srgbClr val="000099"/>
              </a:solidFill>
              <a:latin typeface="+mn-lt"/>
              <a:ea typeface="黑体" panose="02010609060101010101" pitchFamily="2" charset="-122"/>
            </a:endParaRPr>
          </a:p>
        </p:txBody>
      </p:sp>
      <p:sp>
        <p:nvSpPr>
          <p:cNvPr id="8" name="Line 8"/>
          <p:cNvSpPr>
            <a:spLocks noChangeShapeType="1"/>
          </p:cNvSpPr>
          <p:nvPr/>
        </p:nvSpPr>
        <p:spPr bwMode="auto">
          <a:xfrm flipV="1">
            <a:off x="1307529" y="3084140"/>
            <a:ext cx="1693863" cy="162718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9" name="Line 9"/>
          <p:cNvSpPr>
            <a:spLocks noChangeShapeType="1"/>
          </p:cNvSpPr>
          <p:nvPr/>
        </p:nvSpPr>
        <p:spPr bwMode="auto">
          <a:xfrm flipV="1">
            <a:off x="1694879" y="3084140"/>
            <a:ext cx="1692275" cy="162718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0" name="Text Box 10"/>
          <p:cNvSpPr txBox="1">
            <a:spLocks noChangeArrowheads="1"/>
          </p:cNvSpPr>
          <p:nvPr/>
        </p:nvSpPr>
        <p:spPr bwMode="auto">
          <a:xfrm rot="18918223">
            <a:off x="1229171" y="3710737"/>
            <a:ext cx="906017"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99"/>
                </a:solidFill>
                <a:latin typeface="+mn-lt"/>
                <a:ea typeface="黑体" panose="02010609060101010101" pitchFamily="2" charset="-122"/>
              </a:rPr>
              <a:t>分组</a:t>
            </a:r>
            <a:endParaRPr lang="zh-CN" altLang="en-US" sz="2800" b="1" dirty="0">
              <a:solidFill>
                <a:srgbClr val="000099"/>
              </a:solidFill>
              <a:latin typeface="+mn-lt"/>
              <a:ea typeface="黑体" panose="02010609060101010101" pitchFamily="2" charset="-122"/>
            </a:endParaRPr>
          </a:p>
        </p:txBody>
      </p:sp>
      <p:sp>
        <p:nvSpPr>
          <p:cNvPr id="11" name="Text Box 11"/>
          <p:cNvSpPr txBox="1">
            <a:spLocks noChangeArrowheads="1"/>
          </p:cNvSpPr>
          <p:nvPr/>
        </p:nvSpPr>
        <p:spPr bwMode="auto">
          <a:xfrm>
            <a:off x="9221217" y="2780928"/>
            <a:ext cx="30489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a:solidFill>
                  <a:srgbClr val="000099"/>
                </a:solidFill>
                <a:latin typeface="+mn-lt"/>
                <a:ea typeface="黑体" panose="02010609060101010101" pitchFamily="2" charset="-122"/>
              </a:rPr>
              <a:t>t</a:t>
            </a:r>
            <a:endParaRPr lang="en-US" altLang="zh-CN" sz="2800" b="1" i="1">
              <a:solidFill>
                <a:srgbClr val="000099"/>
              </a:solidFill>
              <a:latin typeface="+mn-lt"/>
              <a:ea typeface="黑体" panose="02010609060101010101" pitchFamily="2" charset="-122"/>
            </a:endParaRPr>
          </a:p>
        </p:txBody>
      </p:sp>
      <p:sp>
        <p:nvSpPr>
          <p:cNvPr id="12" name="Text Box 12"/>
          <p:cNvSpPr txBox="1">
            <a:spLocks noChangeArrowheads="1"/>
          </p:cNvSpPr>
          <p:nvPr/>
        </p:nvSpPr>
        <p:spPr bwMode="auto">
          <a:xfrm>
            <a:off x="9221217" y="4366840"/>
            <a:ext cx="30489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a:solidFill>
                  <a:srgbClr val="000099"/>
                </a:solidFill>
                <a:latin typeface="+mn-lt"/>
                <a:ea typeface="黑体" panose="02010609060101010101" pitchFamily="2" charset="-122"/>
              </a:rPr>
              <a:t>t</a:t>
            </a:r>
            <a:endParaRPr lang="en-US" altLang="zh-CN" sz="2800" b="1" i="1">
              <a:solidFill>
                <a:srgbClr val="000099"/>
              </a:solidFill>
              <a:latin typeface="+mn-lt"/>
              <a:ea typeface="黑体" panose="02010609060101010101" pitchFamily="2" charset="-122"/>
            </a:endParaRPr>
          </a:p>
        </p:txBody>
      </p:sp>
      <p:sp>
        <p:nvSpPr>
          <p:cNvPr id="13" name="Text Box 13"/>
          <p:cNvSpPr txBox="1">
            <a:spLocks noChangeArrowheads="1"/>
          </p:cNvSpPr>
          <p:nvPr/>
        </p:nvSpPr>
        <p:spPr bwMode="auto">
          <a:xfrm>
            <a:off x="667767" y="4420815"/>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000099"/>
                </a:solidFill>
                <a:latin typeface="+mn-lt"/>
                <a:ea typeface="黑体" panose="02010609060101010101" pitchFamily="2" charset="-122"/>
              </a:rPr>
              <a:t>A</a:t>
            </a:r>
            <a:endParaRPr lang="en-US" altLang="zh-CN" sz="2800" b="1">
              <a:solidFill>
                <a:srgbClr val="000099"/>
              </a:solidFill>
              <a:latin typeface="+mn-lt"/>
              <a:ea typeface="黑体" panose="02010609060101010101" pitchFamily="2" charset="-122"/>
            </a:endParaRPr>
          </a:p>
        </p:txBody>
      </p:sp>
      <p:sp>
        <p:nvSpPr>
          <p:cNvPr id="14" name="Line 14"/>
          <p:cNvSpPr>
            <a:spLocks noChangeShapeType="1"/>
          </p:cNvSpPr>
          <p:nvPr/>
        </p:nvSpPr>
        <p:spPr bwMode="auto">
          <a:xfrm rot="15894661">
            <a:off x="2034604" y="3347666"/>
            <a:ext cx="350837" cy="461962"/>
          </a:xfrm>
          <a:prstGeom prst="line">
            <a:avLst/>
          </a:prstGeom>
          <a:noFill/>
          <a:ln w="57150">
            <a:solidFill>
              <a:srgbClr val="FF0000"/>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5" name="Line 15"/>
          <p:cNvSpPr>
            <a:spLocks noChangeShapeType="1"/>
          </p:cNvSpPr>
          <p:nvPr/>
        </p:nvSpPr>
        <p:spPr bwMode="auto">
          <a:xfrm flipV="1">
            <a:off x="2077467" y="3088903"/>
            <a:ext cx="1693862" cy="1627187"/>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6" name="Line 16"/>
          <p:cNvSpPr>
            <a:spLocks noChangeShapeType="1"/>
          </p:cNvSpPr>
          <p:nvPr/>
        </p:nvSpPr>
        <p:spPr bwMode="auto">
          <a:xfrm flipV="1">
            <a:off x="5544567" y="3088903"/>
            <a:ext cx="1693862" cy="162718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7" name="Line 17"/>
          <p:cNvSpPr>
            <a:spLocks noChangeShapeType="1"/>
          </p:cNvSpPr>
          <p:nvPr/>
        </p:nvSpPr>
        <p:spPr bwMode="auto">
          <a:xfrm flipH="1" flipV="1">
            <a:off x="3388742" y="3088903"/>
            <a:ext cx="1693862" cy="1627187"/>
          </a:xfrm>
          <a:prstGeom prst="line">
            <a:avLst/>
          </a:prstGeom>
          <a:noFill/>
          <a:ln w="38100">
            <a:solidFill>
              <a:srgbClr val="0000CC"/>
            </a:solidFill>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8" name="Text Box 18"/>
          <p:cNvSpPr txBox="1">
            <a:spLocks noChangeArrowheads="1"/>
          </p:cNvSpPr>
          <p:nvPr/>
        </p:nvSpPr>
        <p:spPr bwMode="auto">
          <a:xfrm rot="2268438">
            <a:off x="3314073" y="3494044"/>
            <a:ext cx="963725"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000099"/>
                </a:solidFill>
                <a:latin typeface="+mn-lt"/>
                <a:ea typeface="黑体" panose="02010609060101010101" pitchFamily="2" charset="-122"/>
              </a:rPr>
              <a:t>ACK</a:t>
            </a:r>
            <a:endParaRPr lang="en-US" altLang="zh-CN" sz="2800" b="1" dirty="0">
              <a:solidFill>
                <a:srgbClr val="000099"/>
              </a:solidFill>
              <a:latin typeface="+mn-lt"/>
              <a:ea typeface="黑体" panose="02010609060101010101" pitchFamily="2" charset="-122"/>
            </a:endParaRPr>
          </a:p>
        </p:txBody>
      </p:sp>
      <p:sp>
        <p:nvSpPr>
          <p:cNvPr id="19" name="Line 19"/>
          <p:cNvSpPr>
            <a:spLocks noChangeShapeType="1"/>
          </p:cNvSpPr>
          <p:nvPr/>
        </p:nvSpPr>
        <p:spPr bwMode="auto">
          <a:xfrm>
            <a:off x="4088829" y="3981078"/>
            <a:ext cx="292100" cy="279400"/>
          </a:xfrm>
          <a:prstGeom prst="line">
            <a:avLst/>
          </a:prstGeom>
          <a:noFill/>
          <a:ln w="38100">
            <a:solidFill>
              <a:srgbClr val="FF0000"/>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0" name="Line 20"/>
          <p:cNvSpPr>
            <a:spLocks noChangeShapeType="1"/>
          </p:cNvSpPr>
          <p:nvPr/>
        </p:nvSpPr>
        <p:spPr bwMode="auto">
          <a:xfrm flipV="1">
            <a:off x="2461642" y="3084140"/>
            <a:ext cx="1692275" cy="162718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1" name="Line 21"/>
          <p:cNvSpPr>
            <a:spLocks noChangeShapeType="1"/>
          </p:cNvSpPr>
          <p:nvPr/>
        </p:nvSpPr>
        <p:spPr bwMode="auto">
          <a:xfrm flipV="1">
            <a:off x="2847404" y="3084140"/>
            <a:ext cx="1693863" cy="162718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2" name="Line 22"/>
          <p:cNvSpPr>
            <a:spLocks noChangeShapeType="1"/>
          </p:cNvSpPr>
          <p:nvPr/>
        </p:nvSpPr>
        <p:spPr bwMode="auto">
          <a:xfrm flipV="1">
            <a:off x="3250629" y="3103190"/>
            <a:ext cx="1692275" cy="162718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3" name="Line 23"/>
          <p:cNvSpPr>
            <a:spLocks noChangeShapeType="1"/>
          </p:cNvSpPr>
          <p:nvPr/>
        </p:nvSpPr>
        <p:spPr bwMode="auto">
          <a:xfrm flipV="1">
            <a:off x="3620517" y="3084140"/>
            <a:ext cx="1695450" cy="162718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4" name="Line 24"/>
          <p:cNvSpPr>
            <a:spLocks noChangeShapeType="1"/>
          </p:cNvSpPr>
          <p:nvPr/>
        </p:nvSpPr>
        <p:spPr bwMode="auto">
          <a:xfrm flipV="1">
            <a:off x="4395217" y="3084140"/>
            <a:ext cx="1695450" cy="162718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5" name="Line 25"/>
          <p:cNvSpPr>
            <a:spLocks noChangeShapeType="1"/>
          </p:cNvSpPr>
          <p:nvPr/>
        </p:nvSpPr>
        <p:spPr bwMode="auto">
          <a:xfrm flipV="1">
            <a:off x="4784154" y="3084140"/>
            <a:ext cx="1692275" cy="162718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 name="Line 26"/>
          <p:cNvSpPr>
            <a:spLocks noChangeShapeType="1"/>
          </p:cNvSpPr>
          <p:nvPr/>
        </p:nvSpPr>
        <p:spPr bwMode="auto">
          <a:xfrm flipV="1">
            <a:off x="5169917" y="3084140"/>
            <a:ext cx="1693862" cy="162718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7" name="Line 27"/>
          <p:cNvSpPr>
            <a:spLocks noChangeShapeType="1"/>
          </p:cNvSpPr>
          <p:nvPr/>
        </p:nvSpPr>
        <p:spPr bwMode="auto">
          <a:xfrm flipV="1">
            <a:off x="5558854" y="3084140"/>
            <a:ext cx="1692275" cy="162718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8" name="Line 28"/>
          <p:cNvSpPr>
            <a:spLocks noChangeShapeType="1"/>
          </p:cNvSpPr>
          <p:nvPr/>
        </p:nvSpPr>
        <p:spPr bwMode="auto">
          <a:xfrm flipV="1">
            <a:off x="4003104" y="3084140"/>
            <a:ext cx="1695450" cy="162718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9" name="Line 29"/>
          <p:cNvSpPr>
            <a:spLocks noChangeShapeType="1"/>
          </p:cNvSpPr>
          <p:nvPr/>
        </p:nvSpPr>
        <p:spPr bwMode="auto">
          <a:xfrm flipV="1">
            <a:off x="5928742" y="3084140"/>
            <a:ext cx="1693862" cy="162718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30" name="Line 30"/>
          <p:cNvSpPr>
            <a:spLocks noChangeShapeType="1"/>
          </p:cNvSpPr>
          <p:nvPr/>
        </p:nvSpPr>
        <p:spPr bwMode="auto">
          <a:xfrm flipV="1">
            <a:off x="6301804" y="3084140"/>
            <a:ext cx="1692275" cy="162718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31" name="Line 31"/>
          <p:cNvSpPr>
            <a:spLocks noChangeShapeType="1"/>
          </p:cNvSpPr>
          <p:nvPr/>
        </p:nvSpPr>
        <p:spPr bwMode="auto">
          <a:xfrm flipV="1">
            <a:off x="6673279" y="3084140"/>
            <a:ext cx="1693863" cy="162718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32" name="Line 32"/>
          <p:cNvSpPr>
            <a:spLocks noChangeShapeType="1"/>
          </p:cNvSpPr>
          <p:nvPr/>
        </p:nvSpPr>
        <p:spPr bwMode="auto">
          <a:xfrm flipH="1" flipV="1">
            <a:off x="3772917" y="3088903"/>
            <a:ext cx="1693862" cy="1627187"/>
          </a:xfrm>
          <a:prstGeom prst="line">
            <a:avLst/>
          </a:prstGeom>
          <a:noFill/>
          <a:ln w="38100">
            <a:solidFill>
              <a:srgbClr val="0000CC"/>
            </a:solidFill>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33" name="Line 33"/>
          <p:cNvSpPr>
            <a:spLocks noChangeShapeType="1"/>
          </p:cNvSpPr>
          <p:nvPr/>
        </p:nvSpPr>
        <p:spPr bwMode="auto">
          <a:xfrm flipH="1" flipV="1">
            <a:off x="4155504" y="3088903"/>
            <a:ext cx="1693863" cy="1627187"/>
          </a:xfrm>
          <a:prstGeom prst="line">
            <a:avLst/>
          </a:prstGeom>
          <a:noFill/>
          <a:ln w="38100">
            <a:solidFill>
              <a:srgbClr val="0000CC"/>
            </a:solidFill>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34" name="Line 34"/>
          <p:cNvSpPr>
            <a:spLocks noChangeShapeType="1"/>
          </p:cNvSpPr>
          <p:nvPr/>
        </p:nvSpPr>
        <p:spPr bwMode="auto">
          <a:xfrm flipH="1" flipV="1">
            <a:off x="4541267" y="3088903"/>
            <a:ext cx="1692275" cy="1627187"/>
          </a:xfrm>
          <a:prstGeom prst="line">
            <a:avLst/>
          </a:prstGeom>
          <a:noFill/>
          <a:ln w="38100">
            <a:solidFill>
              <a:srgbClr val="0000CC"/>
            </a:solidFill>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35" name="Line 35"/>
          <p:cNvSpPr>
            <a:spLocks noChangeShapeType="1"/>
          </p:cNvSpPr>
          <p:nvPr/>
        </p:nvSpPr>
        <p:spPr bwMode="auto">
          <a:xfrm flipH="1" flipV="1">
            <a:off x="4925442" y="3088903"/>
            <a:ext cx="1692275" cy="1627187"/>
          </a:xfrm>
          <a:prstGeom prst="line">
            <a:avLst/>
          </a:prstGeom>
          <a:noFill/>
          <a:ln w="38100">
            <a:solidFill>
              <a:srgbClr val="0000CC"/>
            </a:solidFill>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36" name="Line 36"/>
          <p:cNvSpPr>
            <a:spLocks noChangeShapeType="1"/>
          </p:cNvSpPr>
          <p:nvPr/>
        </p:nvSpPr>
        <p:spPr bwMode="auto">
          <a:xfrm flipH="1" flipV="1">
            <a:off x="5308029" y="3088903"/>
            <a:ext cx="1693863" cy="1627187"/>
          </a:xfrm>
          <a:prstGeom prst="line">
            <a:avLst/>
          </a:prstGeom>
          <a:noFill/>
          <a:ln w="38100">
            <a:solidFill>
              <a:srgbClr val="0000CC"/>
            </a:solidFill>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37" name="Line 37"/>
          <p:cNvSpPr>
            <a:spLocks noChangeShapeType="1"/>
          </p:cNvSpPr>
          <p:nvPr/>
        </p:nvSpPr>
        <p:spPr bwMode="auto">
          <a:xfrm flipH="1" flipV="1">
            <a:off x="5692204" y="3088903"/>
            <a:ext cx="1692275" cy="1627187"/>
          </a:xfrm>
          <a:prstGeom prst="line">
            <a:avLst/>
          </a:prstGeom>
          <a:noFill/>
          <a:ln w="38100">
            <a:solidFill>
              <a:srgbClr val="0000CC"/>
            </a:solidFill>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38" name="Line 38"/>
          <p:cNvSpPr>
            <a:spLocks noChangeShapeType="1"/>
          </p:cNvSpPr>
          <p:nvPr/>
        </p:nvSpPr>
        <p:spPr bwMode="auto">
          <a:xfrm flipH="1" flipV="1">
            <a:off x="6076379" y="3088903"/>
            <a:ext cx="1692275" cy="1627187"/>
          </a:xfrm>
          <a:prstGeom prst="line">
            <a:avLst/>
          </a:prstGeom>
          <a:noFill/>
          <a:ln w="38100">
            <a:solidFill>
              <a:srgbClr val="0000CC"/>
            </a:solidFill>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39" name="Line 39"/>
          <p:cNvSpPr>
            <a:spLocks noChangeShapeType="1"/>
          </p:cNvSpPr>
          <p:nvPr/>
        </p:nvSpPr>
        <p:spPr bwMode="auto">
          <a:xfrm flipH="1" flipV="1">
            <a:off x="6458967" y="3088903"/>
            <a:ext cx="1695450" cy="1627187"/>
          </a:xfrm>
          <a:prstGeom prst="line">
            <a:avLst/>
          </a:prstGeom>
          <a:noFill/>
          <a:ln w="38100">
            <a:solidFill>
              <a:srgbClr val="0000CC"/>
            </a:solidFill>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40" name="Line 40"/>
          <p:cNvSpPr>
            <a:spLocks noChangeShapeType="1"/>
          </p:cNvSpPr>
          <p:nvPr/>
        </p:nvSpPr>
        <p:spPr bwMode="auto">
          <a:xfrm flipH="1" flipV="1">
            <a:off x="6843142" y="3088903"/>
            <a:ext cx="1692275" cy="1627187"/>
          </a:xfrm>
          <a:prstGeom prst="line">
            <a:avLst/>
          </a:prstGeom>
          <a:noFill/>
          <a:ln w="38100">
            <a:solidFill>
              <a:srgbClr val="0000CC"/>
            </a:solidFill>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41" name="Line 41"/>
          <p:cNvSpPr>
            <a:spLocks noChangeShapeType="1"/>
          </p:cNvSpPr>
          <p:nvPr/>
        </p:nvSpPr>
        <p:spPr bwMode="auto">
          <a:xfrm flipH="1" flipV="1">
            <a:off x="7227317" y="3088903"/>
            <a:ext cx="1693862" cy="1627187"/>
          </a:xfrm>
          <a:prstGeom prst="line">
            <a:avLst/>
          </a:prstGeom>
          <a:noFill/>
          <a:ln w="38100">
            <a:solidFill>
              <a:srgbClr val="0000CC"/>
            </a:solidFill>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42" name="矩形 41"/>
          <p:cNvSpPr/>
          <p:nvPr/>
        </p:nvSpPr>
        <p:spPr>
          <a:xfrm>
            <a:off x="1466518" y="1212096"/>
            <a:ext cx="7560840" cy="1568450"/>
          </a:xfrm>
          <a:prstGeom prst="rect">
            <a:avLst/>
          </a:prstGeom>
          <a:solidFill>
            <a:srgbClr val="FFFF66"/>
          </a:solidFill>
          <a:ln>
            <a:solidFill>
              <a:schemeClr val="tx1"/>
            </a:solidFill>
          </a:ln>
        </p:spPr>
        <p:txBody>
          <a:bodyPr wrap="square">
            <a:spAutoFit/>
          </a:bodyPr>
          <a:lstStyle/>
          <a:p>
            <a:r>
              <a:rPr lang="zh-CN" altLang="en-US" sz="3200" b="1" dirty="0">
                <a:latin typeface="+mn-lt"/>
                <a:ea typeface="黑体" panose="02010609060101010101" pitchFamily="2" charset="-122"/>
              </a:rPr>
              <a:t>信道上一直有数据不间断地传送</a:t>
            </a:r>
            <a:endParaRPr lang="zh-CN" altLang="en-US" sz="3200" b="1" dirty="0">
              <a:latin typeface="+mn-lt"/>
              <a:ea typeface="黑体" panose="02010609060101010101" pitchFamily="2" charset="-122"/>
            </a:endParaRPr>
          </a:p>
          <a:p>
            <a:endParaRPr lang="zh-CN" altLang="en-US" sz="3200" b="1" dirty="0">
              <a:latin typeface="+mn-lt"/>
              <a:ea typeface="黑体" panose="02010609060101010101" pitchFamily="2" charset="-122"/>
            </a:endParaRPr>
          </a:p>
          <a:p>
            <a:r>
              <a:rPr lang="zh-CN" altLang="en-US" sz="3200" b="1" dirty="0">
                <a:latin typeface="+mn-lt"/>
                <a:ea typeface="黑体" panose="02010609060101010101" pitchFamily="2" charset="-122"/>
              </a:rPr>
              <a:t>获得很高的信道利用率。 </a:t>
            </a:r>
            <a:endParaRPr lang="zh-CN" altLang="en-US" sz="3200" b="1" dirty="0">
              <a:latin typeface="+mn-lt"/>
              <a:ea typeface="黑体" panose="02010609060101010101" pitchFamily="2" charset="-122"/>
            </a:endParaRPr>
          </a:p>
        </p:txBody>
      </p:sp>
      <p:sp>
        <p:nvSpPr>
          <p:cNvPr id="43" name="矩形 42"/>
          <p:cNvSpPr/>
          <p:nvPr/>
        </p:nvSpPr>
        <p:spPr>
          <a:xfrm>
            <a:off x="1964391" y="4944035"/>
            <a:ext cx="6564028"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流水线</a:t>
            </a:r>
            <a:r>
              <a:rPr lang="zh-CN" altLang="zh-CN" sz="2400" b="1" dirty="0">
                <a:latin typeface="+mn-lt"/>
                <a:ea typeface="黑体" panose="02010609060101010101" pitchFamily="2" charset="-122"/>
              </a:rPr>
              <a:t>传输可提高信道利用率</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5.4.2  </a:t>
            </a:r>
            <a:r>
              <a:rPr lang="zh-CN" altLang="zh-CN" dirty="0" smtClean="0"/>
              <a:t>连续</a:t>
            </a:r>
            <a:r>
              <a:rPr lang="en-US" altLang="zh-CN" dirty="0" smtClean="0"/>
              <a:t> ARQ </a:t>
            </a:r>
            <a:r>
              <a:rPr lang="zh-CN" altLang="zh-CN" dirty="0" smtClean="0"/>
              <a:t>协议</a:t>
            </a:r>
            <a:endParaRPr lang="zh-CN" altLang="en-US" dirty="0"/>
          </a:p>
        </p:txBody>
      </p:sp>
      <p:sp>
        <p:nvSpPr>
          <p:cNvPr id="3" name="内容占位符 2"/>
          <p:cNvSpPr>
            <a:spLocks noGrp="1"/>
          </p:cNvSpPr>
          <p:nvPr>
            <p:ph idx="1"/>
          </p:nvPr>
        </p:nvSpPr>
        <p:spPr/>
        <p:txBody>
          <a:bodyPr/>
          <a:lstStyle/>
          <a:p>
            <a:r>
              <a:rPr lang="zh-CN" altLang="zh-CN" dirty="0"/>
              <a:t>发送方维持</a:t>
            </a:r>
            <a:r>
              <a:rPr lang="zh-CN" altLang="zh-CN" dirty="0">
                <a:solidFill>
                  <a:srgbClr val="FF0000"/>
                </a:solidFill>
              </a:rPr>
              <a:t>发送窗口</a:t>
            </a:r>
            <a:r>
              <a:rPr lang="zh-CN" altLang="zh-CN" dirty="0"/>
              <a:t>：</a:t>
            </a:r>
            <a:r>
              <a:rPr lang="zh-CN" altLang="zh-CN" dirty="0">
                <a:solidFill>
                  <a:srgbClr val="0000FF"/>
                </a:solidFill>
              </a:rPr>
              <a:t>位于发送窗口内</a:t>
            </a:r>
            <a:r>
              <a:rPr lang="zh-CN" altLang="zh-CN" dirty="0" smtClean="0">
                <a:solidFill>
                  <a:srgbClr val="0000FF"/>
                </a:solidFill>
              </a:rPr>
              <a:t>的分组</a:t>
            </a:r>
            <a:r>
              <a:rPr lang="zh-CN" altLang="zh-CN" dirty="0">
                <a:solidFill>
                  <a:srgbClr val="0000FF"/>
                </a:solidFill>
              </a:rPr>
              <a:t>都可连续发送出去，而不需要等待对方的确认。</a:t>
            </a:r>
            <a:r>
              <a:rPr lang="en-US" altLang="zh-CN" dirty="0"/>
              <a:t>——</a:t>
            </a:r>
            <a:r>
              <a:rPr lang="zh-CN" altLang="zh-CN" dirty="0">
                <a:sym typeface="+mn-ea"/>
              </a:rPr>
              <a:t>提高</a:t>
            </a:r>
            <a:r>
              <a:rPr lang="zh-CN" altLang="zh-CN" dirty="0"/>
              <a:t>信道利用率</a:t>
            </a:r>
            <a:r>
              <a:rPr lang="zh-CN" altLang="zh-CN" dirty="0" smtClean="0"/>
              <a:t>。</a:t>
            </a:r>
            <a:endParaRPr lang="en-US" altLang="zh-CN" dirty="0" smtClean="0"/>
          </a:p>
          <a:p>
            <a:r>
              <a:rPr lang="zh-CN" altLang="zh-CN" dirty="0">
                <a:solidFill>
                  <a:srgbClr val="FF0000"/>
                </a:solidFill>
              </a:rPr>
              <a:t>发送方每收到一个确认，就把发送窗口向前滑动一个分组的位置。</a:t>
            </a:r>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1">
            <a:extLst>
              <a:ext uri="{28A0092B-C50C-407E-A947-70E740481C1C}">
                <a14:useLocalDpi xmlns:a14="http://schemas.microsoft.com/office/drawing/2010/main" val="0"/>
              </a:ext>
            </a:extLst>
          </a:blip>
          <a:srcRect/>
          <a:stretch>
            <a:fillRect/>
          </a:stretch>
        </p:blipFill>
        <p:spPr bwMode="auto">
          <a:xfrm>
            <a:off x="1335588" y="649135"/>
            <a:ext cx="8570412" cy="5569444"/>
          </a:xfrm>
          <a:prstGeom prst="rect">
            <a:avLst/>
          </a:prstGeom>
          <a:noFill/>
          <a:ln>
            <a:noFill/>
          </a:ln>
        </p:spPr>
      </p:pic>
      <p:sp>
        <p:nvSpPr>
          <p:cNvPr id="2" name="标题 1"/>
          <p:cNvSpPr>
            <a:spLocks noGrp="1"/>
          </p:cNvSpPr>
          <p:nvPr>
            <p:ph type="title"/>
          </p:nvPr>
        </p:nvSpPr>
        <p:spPr>
          <a:xfrm>
            <a:off x="213974" y="1439779"/>
            <a:ext cx="1208584" cy="4197891"/>
          </a:xfrm>
        </p:spPr>
        <p:txBody>
          <a:bodyPr>
            <a:normAutofit/>
          </a:bodyPr>
          <a:lstStyle/>
          <a:p>
            <a:r>
              <a:rPr lang="zh-CN" altLang="zh-CN" sz="2195" dirty="0">
                <a:solidFill>
                  <a:schemeClr val="tx2"/>
                </a:solidFill>
              </a:rPr>
              <a:t>连续</a:t>
            </a:r>
            <a:r>
              <a:rPr lang="en-US" altLang="zh-CN" sz="2195" dirty="0">
                <a:solidFill>
                  <a:schemeClr val="tx2"/>
                </a:solidFill>
              </a:rPr>
              <a:t>ARQ</a:t>
            </a:r>
            <a:r>
              <a:rPr lang="zh-CN" altLang="zh-CN" sz="2195" dirty="0">
                <a:solidFill>
                  <a:schemeClr val="tx2"/>
                </a:solidFill>
              </a:rPr>
              <a:t>协议和滑动窗口协议</a:t>
            </a:r>
            <a:r>
              <a:rPr lang="en-US" altLang="zh-CN" sz="2195" dirty="0">
                <a:solidFill>
                  <a:schemeClr val="tx2"/>
                </a:solidFill>
              </a:rPr>
              <a:t>-</a:t>
            </a:r>
            <a:r>
              <a:rPr lang="zh-CN" altLang="zh-CN" sz="2195" dirty="0">
                <a:solidFill>
                  <a:schemeClr val="tx2"/>
                </a:solidFill>
              </a:rPr>
              <a:t>改进的停止等待协议</a:t>
            </a:r>
            <a:endParaRPr lang="zh-CN" altLang="en-US" dirty="0">
              <a:solidFill>
                <a:schemeClr val="tx2"/>
              </a:solidFil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a:t>以字节为单位的滑动窗口技术</a:t>
            </a:r>
            <a:endParaRPr lang="zh-CN" altLang="en-US" dirty="0"/>
          </a:p>
        </p:txBody>
      </p:sp>
      <p:sp>
        <p:nvSpPr>
          <p:cNvPr id="3" name="内容占位符 2"/>
          <p:cNvSpPr>
            <a:spLocks noGrp="1"/>
          </p:cNvSpPr>
          <p:nvPr>
            <p:ph type="body" sz="quarter" idx="10"/>
          </p:nvPr>
        </p:nvSpPr>
        <p:spPr>
          <a:xfrm>
            <a:off x="406043" y="1152843"/>
            <a:ext cx="9194006" cy="4897437"/>
          </a:xfrm>
        </p:spPr>
        <p:txBody>
          <a:bodyPr/>
          <a:lstStyle/>
          <a:p>
            <a:r>
              <a:rPr lang="zh-CN" altLang="zh-CN" dirty="0"/>
              <a:t>假设</a:t>
            </a:r>
            <a:r>
              <a:rPr lang="zh-CN" altLang="zh-CN" dirty="0">
                <a:sym typeface="+mn-ea"/>
              </a:rPr>
              <a:t>每一个分组</a:t>
            </a:r>
            <a:r>
              <a:rPr lang="en-US" altLang="zh-CN" dirty="0"/>
              <a:t>100</a:t>
            </a:r>
            <a:r>
              <a:rPr lang="zh-CN" altLang="zh-CN" dirty="0"/>
              <a:t>个字节，将分组进行编号简化表示</a:t>
            </a:r>
            <a:endParaRPr lang="zh-CN" altLang="zh-CN" dirty="0"/>
          </a:p>
          <a:p>
            <a:endParaRPr lang="zh-CN" altLang="en-US" dirty="0"/>
          </a:p>
        </p:txBody>
      </p:sp>
      <p:pic>
        <p:nvPicPr>
          <p:cNvPr id="4" name="图片 3"/>
          <p:cNvPicPr/>
          <p:nvPr/>
        </p:nvPicPr>
        <p:blipFill>
          <a:blip r:embed="rId1">
            <a:extLst>
              <a:ext uri="{28A0092B-C50C-407E-A947-70E740481C1C}">
                <a14:useLocalDpi xmlns:a14="http://schemas.microsoft.com/office/drawing/2010/main" val="0"/>
              </a:ext>
            </a:extLst>
          </a:blip>
          <a:srcRect/>
          <a:stretch>
            <a:fillRect/>
          </a:stretch>
        </p:blipFill>
        <p:spPr bwMode="auto">
          <a:xfrm>
            <a:off x="941705" y="2310130"/>
            <a:ext cx="8291195" cy="3167380"/>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5.4.2  </a:t>
            </a:r>
            <a:r>
              <a:rPr lang="zh-CN" altLang="zh-CN" dirty="0"/>
              <a:t>连续</a:t>
            </a:r>
            <a:r>
              <a:rPr lang="en-US" altLang="zh-CN" dirty="0"/>
              <a:t>ARQ</a:t>
            </a:r>
            <a:r>
              <a:rPr lang="zh-CN" altLang="zh-CN" dirty="0"/>
              <a:t>协议</a:t>
            </a:r>
            <a:endParaRPr lang="zh-CN" altLang="en-US" dirty="0"/>
          </a:p>
        </p:txBody>
      </p:sp>
      <p:grpSp>
        <p:nvGrpSpPr>
          <p:cNvPr id="120" name="组合 119"/>
          <p:cNvGrpSpPr/>
          <p:nvPr/>
        </p:nvGrpSpPr>
        <p:grpSpPr>
          <a:xfrm>
            <a:off x="930027" y="1340768"/>
            <a:ext cx="8199437" cy="2016224"/>
            <a:chOff x="930027" y="1412776"/>
            <a:chExt cx="8199437" cy="2016224"/>
          </a:xfrm>
        </p:grpSpPr>
        <p:sp>
          <p:nvSpPr>
            <p:cNvPr id="62" name="Rectangle 29"/>
            <p:cNvSpPr>
              <a:spLocks noChangeArrowheads="1"/>
            </p:cNvSpPr>
            <p:nvPr/>
          </p:nvSpPr>
          <p:spPr bwMode="auto">
            <a:xfrm>
              <a:off x="930027" y="1933476"/>
              <a:ext cx="3413125" cy="911225"/>
            </a:xfrm>
            <a:prstGeom prst="rect">
              <a:avLst/>
            </a:prstGeom>
            <a:solidFill>
              <a:srgbClr val="66FF66"/>
            </a:solidFill>
            <a:ln w="28575">
              <a:solidFill>
                <a:srgbClr val="000066"/>
              </a:solidFill>
              <a:miter lim="800000"/>
            </a:ln>
            <a:effec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63" name="Rectangle 17"/>
            <p:cNvSpPr>
              <a:spLocks noChangeArrowheads="1"/>
            </p:cNvSpPr>
            <p:nvPr/>
          </p:nvSpPr>
          <p:spPr bwMode="auto">
            <a:xfrm>
              <a:off x="930027" y="2136676"/>
              <a:ext cx="8189912" cy="504825"/>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anose="02010609060101010101" pitchFamily="2" charset="-122"/>
              </a:endParaRPr>
            </a:p>
          </p:txBody>
        </p:sp>
        <p:sp>
          <p:nvSpPr>
            <p:cNvPr id="64" name="Rectangle 5"/>
            <p:cNvSpPr>
              <a:spLocks noChangeArrowheads="1"/>
            </p:cNvSpPr>
            <p:nvPr/>
          </p:nvSpPr>
          <p:spPr bwMode="auto">
            <a:xfrm>
              <a:off x="930027" y="2136676"/>
              <a:ext cx="682625"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anose="02010609060101010101" pitchFamily="2" charset="-122"/>
                </a:rPr>
                <a:t>1</a:t>
              </a:r>
              <a:endParaRPr lang="en-US" altLang="zh-CN" sz="2800" b="1">
                <a:solidFill>
                  <a:srgbClr val="000099"/>
                </a:solidFill>
                <a:latin typeface="+mn-lt"/>
                <a:ea typeface="黑体" panose="02010609060101010101" pitchFamily="2" charset="-122"/>
              </a:endParaRPr>
            </a:p>
          </p:txBody>
        </p:sp>
        <p:sp>
          <p:nvSpPr>
            <p:cNvPr id="65" name="Rectangle 6"/>
            <p:cNvSpPr>
              <a:spLocks noChangeArrowheads="1"/>
            </p:cNvSpPr>
            <p:nvPr/>
          </p:nvSpPr>
          <p:spPr bwMode="auto">
            <a:xfrm>
              <a:off x="1612652" y="2136676"/>
              <a:ext cx="682625"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anose="02010609060101010101" pitchFamily="2" charset="-122"/>
                </a:rPr>
                <a:t>2</a:t>
              </a:r>
              <a:endParaRPr lang="en-US" altLang="zh-CN" sz="2800" b="1">
                <a:solidFill>
                  <a:srgbClr val="000099"/>
                </a:solidFill>
                <a:latin typeface="+mn-lt"/>
                <a:ea typeface="黑体" panose="02010609060101010101" pitchFamily="2" charset="-122"/>
              </a:endParaRPr>
            </a:p>
          </p:txBody>
        </p:sp>
        <p:sp>
          <p:nvSpPr>
            <p:cNvPr id="66" name="Rectangle 7"/>
            <p:cNvSpPr>
              <a:spLocks noChangeArrowheads="1"/>
            </p:cNvSpPr>
            <p:nvPr/>
          </p:nvSpPr>
          <p:spPr bwMode="auto">
            <a:xfrm>
              <a:off x="2296864" y="2136676"/>
              <a:ext cx="682625"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anose="02010609060101010101" pitchFamily="2" charset="-122"/>
                </a:rPr>
                <a:t>3</a:t>
              </a:r>
              <a:endParaRPr lang="en-US" altLang="zh-CN" sz="2800" b="1">
                <a:solidFill>
                  <a:srgbClr val="000099"/>
                </a:solidFill>
                <a:latin typeface="+mn-lt"/>
                <a:ea typeface="黑体" panose="02010609060101010101" pitchFamily="2" charset="-122"/>
              </a:endParaRPr>
            </a:p>
          </p:txBody>
        </p:sp>
        <p:sp>
          <p:nvSpPr>
            <p:cNvPr id="67" name="Rectangle 8"/>
            <p:cNvSpPr>
              <a:spLocks noChangeArrowheads="1"/>
            </p:cNvSpPr>
            <p:nvPr/>
          </p:nvSpPr>
          <p:spPr bwMode="auto">
            <a:xfrm>
              <a:off x="2979489" y="2136676"/>
              <a:ext cx="681038"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anose="02010609060101010101" pitchFamily="2" charset="-122"/>
                </a:rPr>
                <a:t>4</a:t>
              </a:r>
              <a:endParaRPr lang="en-US" altLang="zh-CN" sz="2800" b="1">
                <a:solidFill>
                  <a:srgbClr val="000099"/>
                </a:solidFill>
                <a:latin typeface="+mn-lt"/>
                <a:ea typeface="黑体" panose="02010609060101010101" pitchFamily="2" charset="-122"/>
              </a:endParaRPr>
            </a:p>
          </p:txBody>
        </p:sp>
        <p:sp>
          <p:nvSpPr>
            <p:cNvPr id="68" name="Rectangle 9"/>
            <p:cNvSpPr>
              <a:spLocks noChangeArrowheads="1"/>
            </p:cNvSpPr>
            <p:nvPr/>
          </p:nvSpPr>
          <p:spPr bwMode="auto">
            <a:xfrm>
              <a:off x="3663702" y="2136676"/>
              <a:ext cx="681037"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anose="02010609060101010101" pitchFamily="2" charset="-122"/>
                </a:rPr>
                <a:t>5</a:t>
              </a:r>
              <a:endParaRPr lang="en-US" altLang="zh-CN" sz="2800" b="1">
                <a:solidFill>
                  <a:srgbClr val="000099"/>
                </a:solidFill>
                <a:latin typeface="+mn-lt"/>
                <a:ea typeface="黑体" panose="02010609060101010101" pitchFamily="2" charset="-122"/>
              </a:endParaRPr>
            </a:p>
          </p:txBody>
        </p:sp>
        <p:sp>
          <p:nvSpPr>
            <p:cNvPr id="69" name="Rectangle 10"/>
            <p:cNvSpPr>
              <a:spLocks noChangeArrowheads="1"/>
            </p:cNvSpPr>
            <p:nvPr/>
          </p:nvSpPr>
          <p:spPr bwMode="auto">
            <a:xfrm>
              <a:off x="4347914" y="2136676"/>
              <a:ext cx="682625"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anose="02010609060101010101" pitchFamily="2" charset="-122"/>
                </a:rPr>
                <a:t>6</a:t>
              </a:r>
              <a:endParaRPr lang="en-US" altLang="zh-CN" sz="2800" b="1">
                <a:solidFill>
                  <a:srgbClr val="000099"/>
                </a:solidFill>
                <a:latin typeface="+mn-lt"/>
                <a:ea typeface="黑体" panose="02010609060101010101" pitchFamily="2" charset="-122"/>
              </a:endParaRPr>
            </a:p>
          </p:txBody>
        </p:sp>
        <p:sp>
          <p:nvSpPr>
            <p:cNvPr id="70" name="Rectangle 11"/>
            <p:cNvSpPr>
              <a:spLocks noChangeArrowheads="1"/>
            </p:cNvSpPr>
            <p:nvPr/>
          </p:nvSpPr>
          <p:spPr bwMode="auto">
            <a:xfrm>
              <a:off x="5030539" y="2136676"/>
              <a:ext cx="681038"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anose="02010609060101010101" pitchFamily="2" charset="-122"/>
                </a:rPr>
                <a:t>7</a:t>
              </a:r>
              <a:endParaRPr lang="en-US" altLang="zh-CN" sz="2800" b="1">
                <a:solidFill>
                  <a:srgbClr val="000099"/>
                </a:solidFill>
                <a:latin typeface="+mn-lt"/>
                <a:ea typeface="黑体" panose="02010609060101010101" pitchFamily="2" charset="-122"/>
              </a:endParaRPr>
            </a:p>
          </p:txBody>
        </p:sp>
        <p:sp>
          <p:nvSpPr>
            <p:cNvPr id="71" name="Rectangle 12"/>
            <p:cNvSpPr>
              <a:spLocks noChangeArrowheads="1"/>
            </p:cNvSpPr>
            <p:nvPr/>
          </p:nvSpPr>
          <p:spPr bwMode="auto">
            <a:xfrm>
              <a:off x="5714752" y="2136676"/>
              <a:ext cx="681037"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anose="02010609060101010101" pitchFamily="2" charset="-122"/>
                </a:rPr>
                <a:t>8</a:t>
              </a:r>
              <a:endParaRPr lang="en-US" altLang="zh-CN" sz="2800" b="1">
                <a:solidFill>
                  <a:srgbClr val="000099"/>
                </a:solidFill>
                <a:latin typeface="+mn-lt"/>
                <a:ea typeface="黑体" panose="02010609060101010101" pitchFamily="2" charset="-122"/>
              </a:endParaRPr>
            </a:p>
          </p:txBody>
        </p:sp>
        <p:sp>
          <p:nvSpPr>
            <p:cNvPr id="72" name="Rectangle 13"/>
            <p:cNvSpPr>
              <a:spLocks noChangeArrowheads="1"/>
            </p:cNvSpPr>
            <p:nvPr/>
          </p:nvSpPr>
          <p:spPr bwMode="auto">
            <a:xfrm>
              <a:off x="6395789" y="2136676"/>
              <a:ext cx="682625"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anose="02010609060101010101" pitchFamily="2" charset="-122"/>
                </a:rPr>
                <a:t>9</a:t>
              </a:r>
              <a:endParaRPr lang="en-US" altLang="zh-CN" sz="2800" b="1">
                <a:solidFill>
                  <a:srgbClr val="000099"/>
                </a:solidFill>
                <a:latin typeface="+mn-lt"/>
                <a:ea typeface="黑体" panose="02010609060101010101" pitchFamily="2" charset="-122"/>
              </a:endParaRPr>
            </a:p>
          </p:txBody>
        </p:sp>
        <p:sp>
          <p:nvSpPr>
            <p:cNvPr id="73" name="Rectangle 14"/>
            <p:cNvSpPr>
              <a:spLocks noChangeArrowheads="1"/>
            </p:cNvSpPr>
            <p:nvPr/>
          </p:nvSpPr>
          <p:spPr bwMode="auto">
            <a:xfrm>
              <a:off x="7081589" y="2136676"/>
              <a:ext cx="681038"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anose="02010609060101010101" pitchFamily="2" charset="-122"/>
                </a:rPr>
                <a:t>10</a:t>
              </a:r>
              <a:endParaRPr lang="en-US" altLang="zh-CN" sz="2800" b="1">
                <a:solidFill>
                  <a:srgbClr val="000099"/>
                </a:solidFill>
                <a:latin typeface="+mn-lt"/>
                <a:ea typeface="黑体" panose="02010609060101010101" pitchFamily="2" charset="-122"/>
              </a:endParaRPr>
            </a:p>
          </p:txBody>
        </p:sp>
        <p:sp>
          <p:nvSpPr>
            <p:cNvPr id="74" name="Rectangle 15"/>
            <p:cNvSpPr>
              <a:spLocks noChangeArrowheads="1"/>
            </p:cNvSpPr>
            <p:nvPr/>
          </p:nvSpPr>
          <p:spPr bwMode="auto">
            <a:xfrm>
              <a:off x="7765802" y="2136676"/>
              <a:ext cx="681037"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anose="02010609060101010101" pitchFamily="2" charset="-122"/>
                </a:rPr>
                <a:t>11</a:t>
              </a:r>
              <a:endParaRPr lang="en-US" altLang="zh-CN" sz="2800" b="1">
                <a:solidFill>
                  <a:srgbClr val="000099"/>
                </a:solidFill>
                <a:latin typeface="+mn-lt"/>
                <a:ea typeface="黑体" panose="02010609060101010101" pitchFamily="2" charset="-122"/>
              </a:endParaRPr>
            </a:p>
          </p:txBody>
        </p:sp>
        <p:sp>
          <p:nvSpPr>
            <p:cNvPr id="75" name="Rectangle 16"/>
            <p:cNvSpPr>
              <a:spLocks noChangeArrowheads="1"/>
            </p:cNvSpPr>
            <p:nvPr/>
          </p:nvSpPr>
          <p:spPr bwMode="auto">
            <a:xfrm>
              <a:off x="8446839" y="2136676"/>
              <a:ext cx="682625" cy="50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anose="02010609060101010101" pitchFamily="2" charset="-122"/>
                </a:rPr>
                <a:t>12</a:t>
              </a:r>
              <a:endParaRPr lang="en-US" altLang="zh-CN" sz="2800" b="1">
                <a:solidFill>
                  <a:srgbClr val="000099"/>
                </a:solidFill>
                <a:latin typeface="+mn-lt"/>
                <a:ea typeface="黑体" panose="02010609060101010101" pitchFamily="2" charset="-122"/>
              </a:endParaRPr>
            </a:p>
          </p:txBody>
        </p:sp>
        <p:sp>
          <p:nvSpPr>
            <p:cNvPr id="76" name="Line 18"/>
            <p:cNvSpPr>
              <a:spLocks noChangeShapeType="1"/>
            </p:cNvSpPr>
            <p:nvPr/>
          </p:nvSpPr>
          <p:spPr bwMode="auto">
            <a:xfrm>
              <a:off x="1612652" y="2136676"/>
              <a:ext cx="0" cy="5048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77" name="Line 19"/>
            <p:cNvSpPr>
              <a:spLocks noChangeShapeType="1"/>
            </p:cNvSpPr>
            <p:nvPr/>
          </p:nvSpPr>
          <p:spPr bwMode="auto">
            <a:xfrm>
              <a:off x="2295277" y="2136676"/>
              <a:ext cx="0" cy="5048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78" name="Line 20"/>
            <p:cNvSpPr>
              <a:spLocks noChangeShapeType="1"/>
            </p:cNvSpPr>
            <p:nvPr/>
          </p:nvSpPr>
          <p:spPr bwMode="auto">
            <a:xfrm>
              <a:off x="2976314" y="2136676"/>
              <a:ext cx="0" cy="5048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79" name="Line 21"/>
            <p:cNvSpPr>
              <a:spLocks noChangeShapeType="1"/>
            </p:cNvSpPr>
            <p:nvPr/>
          </p:nvSpPr>
          <p:spPr bwMode="auto">
            <a:xfrm>
              <a:off x="3658939" y="2136676"/>
              <a:ext cx="0" cy="5048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80" name="Line 22"/>
            <p:cNvSpPr>
              <a:spLocks noChangeShapeType="1"/>
            </p:cNvSpPr>
            <p:nvPr/>
          </p:nvSpPr>
          <p:spPr bwMode="auto">
            <a:xfrm>
              <a:off x="4339977" y="2136676"/>
              <a:ext cx="0" cy="5048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81" name="Line 23"/>
            <p:cNvSpPr>
              <a:spLocks noChangeShapeType="1"/>
            </p:cNvSpPr>
            <p:nvPr/>
          </p:nvSpPr>
          <p:spPr bwMode="auto">
            <a:xfrm>
              <a:off x="5022602" y="2136676"/>
              <a:ext cx="0" cy="5048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82" name="Line 24"/>
            <p:cNvSpPr>
              <a:spLocks noChangeShapeType="1"/>
            </p:cNvSpPr>
            <p:nvPr/>
          </p:nvSpPr>
          <p:spPr bwMode="auto">
            <a:xfrm>
              <a:off x="5705227" y="2136676"/>
              <a:ext cx="0" cy="5048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83" name="Line 25"/>
            <p:cNvSpPr>
              <a:spLocks noChangeShapeType="1"/>
            </p:cNvSpPr>
            <p:nvPr/>
          </p:nvSpPr>
          <p:spPr bwMode="auto">
            <a:xfrm>
              <a:off x="6386264" y="2136676"/>
              <a:ext cx="0" cy="5048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84" name="Line 26"/>
            <p:cNvSpPr>
              <a:spLocks noChangeShapeType="1"/>
            </p:cNvSpPr>
            <p:nvPr/>
          </p:nvSpPr>
          <p:spPr bwMode="auto">
            <a:xfrm>
              <a:off x="7068889" y="2136676"/>
              <a:ext cx="0" cy="5048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85" name="Line 27"/>
            <p:cNvSpPr>
              <a:spLocks noChangeShapeType="1"/>
            </p:cNvSpPr>
            <p:nvPr/>
          </p:nvSpPr>
          <p:spPr bwMode="auto">
            <a:xfrm>
              <a:off x="7749927" y="2136676"/>
              <a:ext cx="0" cy="5048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86" name="Line 28"/>
            <p:cNvSpPr>
              <a:spLocks noChangeShapeType="1"/>
            </p:cNvSpPr>
            <p:nvPr/>
          </p:nvSpPr>
          <p:spPr bwMode="auto">
            <a:xfrm>
              <a:off x="8432552" y="2136676"/>
              <a:ext cx="0" cy="5048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87" name="Text Box 30"/>
            <p:cNvSpPr txBox="1">
              <a:spLocks noChangeArrowheads="1"/>
            </p:cNvSpPr>
            <p:nvPr/>
          </p:nvSpPr>
          <p:spPr bwMode="auto">
            <a:xfrm>
              <a:off x="2288927" y="2967335"/>
              <a:ext cx="58528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latin typeface="+mn-lt"/>
                  <a:ea typeface="黑体" panose="02010609060101010101" pitchFamily="2" charset="-122"/>
                </a:rPr>
                <a:t>(a) </a:t>
              </a:r>
              <a:r>
                <a:rPr lang="zh-CN" altLang="en-US" sz="2400" b="1" dirty="0">
                  <a:latin typeface="+mn-lt"/>
                  <a:ea typeface="黑体" panose="02010609060101010101" pitchFamily="2" charset="-122"/>
                </a:rPr>
                <a:t>发送方维持发送窗口（发送窗口是 </a:t>
              </a:r>
              <a:r>
                <a:rPr lang="en-US" altLang="zh-CN" sz="2400" b="1" dirty="0">
                  <a:latin typeface="+mn-lt"/>
                  <a:ea typeface="黑体" panose="02010609060101010101" pitchFamily="2" charset="-122"/>
                </a:rPr>
                <a:t>5</a:t>
              </a:r>
              <a:r>
                <a:rPr lang="zh-CN" altLang="en-US" sz="2400" b="1" dirty="0">
                  <a:latin typeface="+mn-lt"/>
                  <a:ea typeface="黑体" panose="02010609060101010101" pitchFamily="2" charset="-122"/>
                </a:rPr>
                <a:t>）</a:t>
              </a:r>
              <a:endParaRPr lang="zh-CN" altLang="en-US" sz="2400" b="1" dirty="0">
                <a:latin typeface="+mn-lt"/>
                <a:ea typeface="黑体" panose="02010609060101010101" pitchFamily="2" charset="-122"/>
              </a:endParaRPr>
            </a:p>
          </p:txBody>
        </p:sp>
        <p:sp>
          <p:nvSpPr>
            <p:cNvPr id="88" name="Text Box 31"/>
            <p:cNvSpPr txBox="1">
              <a:spLocks noChangeArrowheads="1"/>
            </p:cNvSpPr>
            <p:nvPr/>
          </p:nvSpPr>
          <p:spPr bwMode="auto">
            <a:xfrm>
              <a:off x="1858714" y="1412776"/>
              <a:ext cx="1627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000099"/>
                  </a:solidFill>
                  <a:latin typeface="+mn-lt"/>
                  <a:ea typeface="黑体" panose="02010609060101010101" pitchFamily="2" charset="-122"/>
                </a:rPr>
                <a:t>发送窗口</a:t>
              </a:r>
              <a:endParaRPr lang="zh-CN" altLang="en-US" sz="2800" b="1">
                <a:solidFill>
                  <a:srgbClr val="000099"/>
                </a:solidFill>
                <a:latin typeface="+mn-lt"/>
                <a:ea typeface="黑体" panose="02010609060101010101" pitchFamily="2" charset="-122"/>
              </a:endParaRPr>
            </a:p>
          </p:txBody>
        </p:sp>
      </p:grpSp>
      <p:grpSp>
        <p:nvGrpSpPr>
          <p:cNvPr id="121" name="组合 120"/>
          <p:cNvGrpSpPr/>
          <p:nvPr/>
        </p:nvGrpSpPr>
        <p:grpSpPr>
          <a:xfrm>
            <a:off x="920502" y="3597178"/>
            <a:ext cx="8199437" cy="1920054"/>
            <a:chOff x="920502" y="3597178"/>
            <a:chExt cx="8199437" cy="1920054"/>
          </a:xfrm>
        </p:grpSpPr>
        <p:sp>
          <p:nvSpPr>
            <p:cNvPr id="90" name="Rectangle 60"/>
            <p:cNvSpPr>
              <a:spLocks noChangeArrowheads="1"/>
            </p:cNvSpPr>
            <p:nvPr/>
          </p:nvSpPr>
          <p:spPr bwMode="auto">
            <a:xfrm>
              <a:off x="1612652" y="4086128"/>
              <a:ext cx="3413125" cy="912813"/>
            </a:xfrm>
            <a:prstGeom prst="rect">
              <a:avLst/>
            </a:prstGeom>
            <a:solidFill>
              <a:srgbClr val="66FF66"/>
            </a:solidFill>
            <a:ln w="28575">
              <a:solidFill>
                <a:srgbClr val="000066"/>
              </a:solidFill>
              <a:miter lim="800000"/>
            </a:ln>
            <a:effec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91" name="Rectangle 48"/>
            <p:cNvSpPr>
              <a:spLocks noChangeArrowheads="1"/>
            </p:cNvSpPr>
            <p:nvPr/>
          </p:nvSpPr>
          <p:spPr bwMode="auto">
            <a:xfrm>
              <a:off x="920502" y="4289329"/>
              <a:ext cx="8188325" cy="506413"/>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anose="02010609060101010101" pitchFamily="2" charset="-122"/>
              </a:endParaRPr>
            </a:p>
          </p:txBody>
        </p:sp>
        <p:sp>
          <p:nvSpPr>
            <p:cNvPr id="92" name="Text Box 32"/>
            <p:cNvSpPr txBox="1">
              <a:spLocks noChangeArrowheads="1"/>
            </p:cNvSpPr>
            <p:nvPr/>
          </p:nvSpPr>
          <p:spPr bwMode="auto">
            <a:xfrm>
              <a:off x="2306389" y="5055567"/>
              <a:ext cx="53030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latin typeface="+mn-lt"/>
                  <a:ea typeface="黑体" panose="02010609060101010101" pitchFamily="2" charset="-122"/>
                </a:rPr>
                <a:t>(b) </a:t>
              </a:r>
              <a:r>
                <a:rPr lang="zh-CN" altLang="en-US" sz="2400" b="1" dirty="0">
                  <a:latin typeface="+mn-lt"/>
                  <a:ea typeface="黑体" panose="02010609060101010101" pitchFamily="2" charset="-122"/>
                </a:rPr>
                <a:t>收到一个确认后发送窗口向前滑动</a:t>
              </a:r>
              <a:endParaRPr lang="zh-CN" altLang="en-US" sz="2400" b="1" dirty="0">
                <a:latin typeface="+mn-lt"/>
                <a:ea typeface="黑体" panose="02010609060101010101" pitchFamily="2" charset="-122"/>
              </a:endParaRPr>
            </a:p>
          </p:txBody>
        </p:sp>
        <p:sp>
          <p:nvSpPr>
            <p:cNvPr id="93" name="Line 33"/>
            <p:cNvSpPr>
              <a:spLocks noChangeShapeType="1"/>
            </p:cNvSpPr>
            <p:nvPr/>
          </p:nvSpPr>
          <p:spPr bwMode="auto">
            <a:xfrm>
              <a:off x="5097214" y="4173441"/>
              <a:ext cx="668337" cy="0"/>
            </a:xfrm>
            <a:prstGeom prst="line">
              <a:avLst/>
            </a:prstGeom>
            <a:noFill/>
            <a:ln w="5715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94" name="Text Box 34"/>
            <p:cNvSpPr txBox="1">
              <a:spLocks noChangeArrowheads="1"/>
            </p:cNvSpPr>
            <p:nvPr/>
          </p:nvSpPr>
          <p:spPr bwMode="auto">
            <a:xfrm>
              <a:off x="5744914" y="3813078"/>
              <a:ext cx="906462"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000099"/>
                  </a:solidFill>
                  <a:latin typeface="+mn-lt"/>
                  <a:ea typeface="黑体" panose="02010609060101010101" pitchFamily="2" charset="-122"/>
                </a:rPr>
                <a:t>向前</a:t>
              </a:r>
              <a:endParaRPr lang="zh-CN" altLang="en-US" sz="2800" b="1">
                <a:solidFill>
                  <a:srgbClr val="000099"/>
                </a:solidFill>
                <a:latin typeface="+mn-lt"/>
                <a:ea typeface="黑体" panose="02010609060101010101" pitchFamily="2" charset="-122"/>
              </a:endParaRPr>
            </a:p>
          </p:txBody>
        </p:sp>
        <p:sp>
          <p:nvSpPr>
            <p:cNvPr id="95" name="Rectangle 36"/>
            <p:cNvSpPr>
              <a:spLocks noChangeArrowheads="1"/>
            </p:cNvSpPr>
            <p:nvPr/>
          </p:nvSpPr>
          <p:spPr bwMode="auto">
            <a:xfrm>
              <a:off x="920502" y="4289329"/>
              <a:ext cx="682625" cy="50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anose="02010609060101010101" pitchFamily="2" charset="-122"/>
                </a:rPr>
                <a:t>1</a:t>
              </a:r>
              <a:endParaRPr lang="en-US" altLang="zh-CN" sz="2800" b="1">
                <a:solidFill>
                  <a:srgbClr val="000099"/>
                </a:solidFill>
                <a:latin typeface="+mn-lt"/>
                <a:ea typeface="黑体" panose="02010609060101010101" pitchFamily="2" charset="-122"/>
              </a:endParaRPr>
            </a:p>
          </p:txBody>
        </p:sp>
        <p:sp>
          <p:nvSpPr>
            <p:cNvPr id="96" name="Rectangle 37"/>
            <p:cNvSpPr>
              <a:spLocks noChangeArrowheads="1"/>
            </p:cNvSpPr>
            <p:nvPr/>
          </p:nvSpPr>
          <p:spPr bwMode="auto">
            <a:xfrm>
              <a:off x="1603127" y="4289329"/>
              <a:ext cx="681037" cy="50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anose="02010609060101010101" pitchFamily="2" charset="-122"/>
                </a:rPr>
                <a:t>2</a:t>
              </a:r>
              <a:endParaRPr lang="en-US" altLang="zh-CN" sz="2800" b="1">
                <a:solidFill>
                  <a:srgbClr val="000099"/>
                </a:solidFill>
                <a:latin typeface="+mn-lt"/>
                <a:ea typeface="黑体" panose="02010609060101010101" pitchFamily="2" charset="-122"/>
              </a:endParaRPr>
            </a:p>
          </p:txBody>
        </p:sp>
        <p:sp>
          <p:nvSpPr>
            <p:cNvPr id="97" name="Rectangle 38"/>
            <p:cNvSpPr>
              <a:spLocks noChangeArrowheads="1"/>
            </p:cNvSpPr>
            <p:nvPr/>
          </p:nvSpPr>
          <p:spPr bwMode="auto">
            <a:xfrm>
              <a:off x="2287339" y="4289329"/>
              <a:ext cx="681037" cy="50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anose="02010609060101010101" pitchFamily="2" charset="-122"/>
                </a:rPr>
                <a:t>3</a:t>
              </a:r>
              <a:endParaRPr lang="en-US" altLang="zh-CN" sz="2800" b="1">
                <a:solidFill>
                  <a:srgbClr val="000099"/>
                </a:solidFill>
                <a:latin typeface="+mn-lt"/>
                <a:ea typeface="黑体" panose="02010609060101010101" pitchFamily="2" charset="-122"/>
              </a:endParaRPr>
            </a:p>
          </p:txBody>
        </p:sp>
        <p:sp>
          <p:nvSpPr>
            <p:cNvPr id="98" name="Rectangle 39"/>
            <p:cNvSpPr>
              <a:spLocks noChangeArrowheads="1"/>
            </p:cNvSpPr>
            <p:nvPr/>
          </p:nvSpPr>
          <p:spPr bwMode="auto">
            <a:xfrm>
              <a:off x="2968377" y="4289329"/>
              <a:ext cx="682625" cy="50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anose="02010609060101010101" pitchFamily="2" charset="-122"/>
                </a:rPr>
                <a:t>4</a:t>
              </a:r>
              <a:endParaRPr lang="en-US" altLang="zh-CN" sz="2800" b="1">
                <a:solidFill>
                  <a:srgbClr val="000099"/>
                </a:solidFill>
                <a:latin typeface="+mn-lt"/>
                <a:ea typeface="黑体" panose="02010609060101010101" pitchFamily="2" charset="-122"/>
              </a:endParaRPr>
            </a:p>
          </p:txBody>
        </p:sp>
        <p:sp>
          <p:nvSpPr>
            <p:cNvPr id="99" name="Rectangle 40"/>
            <p:cNvSpPr>
              <a:spLocks noChangeArrowheads="1"/>
            </p:cNvSpPr>
            <p:nvPr/>
          </p:nvSpPr>
          <p:spPr bwMode="auto">
            <a:xfrm>
              <a:off x="3654177" y="4289329"/>
              <a:ext cx="681037" cy="50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anose="02010609060101010101" pitchFamily="2" charset="-122"/>
                </a:rPr>
                <a:t>5</a:t>
              </a:r>
              <a:endParaRPr lang="en-US" altLang="zh-CN" sz="2800" b="1">
                <a:solidFill>
                  <a:srgbClr val="000099"/>
                </a:solidFill>
                <a:latin typeface="+mn-lt"/>
                <a:ea typeface="黑体" panose="02010609060101010101" pitchFamily="2" charset="-122"/>
              </a:endParaRPr>
            </a:p>
          </p:txBody>
        </p:sp>
        <p:sp>
          <p:nvSpPr>
            <p:cNvPr id="100" name="Rectangle 41"/>
            <p:cNvSpPr>
              <a:spLocks noChangeArrowheads="1"/>
            </p:cNvSpPr>
            <p:nvPr/>
          </p:nvSpPr>
          <p:spPr bwMode="auto">
            <a:xfrm>
              <a:off x="4338389" y="4289329"/>
              <a:ext cx="681037" cy="50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anose="02010609060101010101" pitchFamily="2" charset="-122"/>
                </a:rPr>
                <a:t>6</a:t>
              </a:r>
              <a:endParaRPr lang="en-US" altLang="zh-CN" sz="2800" b="1">
                <a:solidFill>
                  <a:srgbClr val="000099"/>
                </a:solidFill>
                <a:latin typeface="+mn-lt"/>
                <a:ea typeface="黑体" panose="02010609060101010101" pitchFamily="2" charset="-122"/>
              </a:endParaRPr>
            </a:p>
          </p:txBody>
        </p:sp>
        <p:sp>
          <p:nvSpPr>
            <p:cNvPr id="101" name="Rectangle 42"/>
            <p:cNvSpPr>
              <a:spLocks noChangeArrowheads="1"/>
            </p:cNvSpPr>
            <p:nvPr/>
          </p:nvSpPr>
          <p:spPr bwMode="auto">
            <a:xfrm>
              <a:off x="5019427" y="4289329"/>
              <a:ext cx="682625" cy="50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anose="02010609060101010101" pitchFamily="2" charset="-122"/>
                </a:rPr>
                <a:t>7</a:t>
              </a:r>
              <a:endParaRPr lang="en-US" altLang="zh-CN" sz="2800" b="1">
                <a:solidFill>
                  <a:srgbClr val="000099"/>
                </a:solidFill>
                <a:latin typeface="+mn-lt"/>
                <a:ea typeface="黑体" panose="02010609060101010101" pitchFamily="2" charset="-122"/>
              </a:endParaRPr>
            </a:p>
          </p:txBody>
        </p:sp>
        <p:sp>
          <p:nvSpPr>
            <p:cNvPr id="102" name="Rectangle 43"/>
            <p:cNvSpPr>
              <a:spLocks noChangeArrowheads="1"/>
            </p:cNvSpPr>
            <p:nvPr/>
          </p:nvSpPr>
          <p:spPr bwMode="auto">
            <a:xfrm>
              <a:off x="5705227" y="4289329"/>
              <a:ext cx="681037" cy="50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anose="02010609060101010101" pitchFamily="2" charset="-122"/>
                </a:rPr>
                <a:t>8</a:t>
              </a:r>
              <a:endParaRPr lang="en-US" altLang="zh-CN" sz="2800" b="1">
                <a:solidFill>
                  <a:srgbClr val="000099"/>
                </a:solidFill>
                <a:latin typeface="+mn-lt"/>
                <a:ea typeface="黑体" panose="02010609060101010101" pitchFamily="2" charset="-122"/>
              </a:endParaRPr>
            </a:p>
          </p:txBody>
        </p:sp>
        <p:sp>
          <p:nvSpPr>
            <p:cNvPr id="103" name="Rectangle 44"/>
            <p:cNvSpPr>
              <a:spLocks noChangeArrowheads="1"/>
            </p:cNvSpPr>
            <p:nvPr/>
          </p:nvSpPr>
          <p:spPr bwMode="auto">
            <a:xfrm>
              <a:off x="6386264" y="4289329"/>
              <a:ext cx="682625" cy="50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anose="02010609060101010101" pitchFamily="2" charset="-122"/>
                </a:rPr>
                <a:t>9</a:t>
              </a:r>
              <a:endParaRPr lang="en-US" altLang="zh-CN" sz="2800" b="1">
                <a:solidFill>
                  <a:srgbClr val="000099"/>
                </a:solidFill>
                <a:latin typeface="+mn-lt"/>
                <a:ea typeface="黑体" panose="02010609060101010101" pitchFamily="2" charset="-122"/>
              </a:endParaRPr>
            </a:p>
          </p:txBody>
        </p:sp>
        <p:sp>
          <p:nvSpPr>
            <p:cNvPr id="104" name="Rectangle 45"/>
            <p:cNvSpPr>
              <a:spLocks noChangeArrowheads="1"/>
            </p:cNvSpPr>
            <p:nvPr/>
          </p:nvSpPr>
          <p:spPr bwMode="auto">
            <a:xfrm>
              <a:off x="7070477" y="4289329"/>
              <a:ext cx="682625" cy="50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anose="02010609060101010101" pitchFamily="2" charset="-122"/>
                </a:rPr>
                <a:t>10</a:t>
              </a:r>
              <a:endParaRPr lang="en-US" altLang="zh-CN" sz="2800" b="1">
                <a:solidFill>
                  <a:srgbClr val="000099"/>
                </a:solidFill>
                <a:latin typeface="+mn-lt"/>
                <a:ea typeface="黑体" panose="02010609060101010101" pitchFamily="2" charset="-122"/>
              </a:endParaRPr>
            </a:p>
          </p:txBody>
        </p:sp>
        <p:sp>
          <p:nvSpPr>
            <p:cNvPr id="105" name="Rectangle 46"/>
            <p:cNvSpPr>
              <a:spLocks noChangeArrowheads="1"/>
            </p:cNvSpPr>
            <p:nvPr/>
          </p:nvSpPr>
          <p:spPr bwMode="auto">
            <a:xfrm>
              <a:off x="7754689" y="4289329"/>
              <a:ext cx="682625" cy="50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anose="02010609060101010101" pitchFamily="2" charset="-122"/>
                </a:rPr>
                <a:t>11</a:t>
              </a:r>
              <a:endParaRPr lang="en-US" altLang="zh-CN" sz="2800" b="1">
                <a:solidFill>
                  <a:srgbClr val="000099"/>
                </a:solidFill>
                <a:latin typeface="+mn-lt"/>
                <a:ea typeface="黑体" panose="02010609060101010101" pitchFamily="2" charset="-122"/>
              </a:endParaRPr>
            </a:p>
          </p:txBody>
        </p:sp>
        <p:sp>
          <p:nvSpPr>
            <p:cNvPr id="106" name="Rectangle 47"/>
            <p:cNvSpPr>
              <a:spLocks noChangeArrowheads="1"/>
            </p:cNvSpPr>
            <p:nvPr/>
          </p:nvSpPr>
          <p:spPr bwMode="auto">
            <a:xfrm>
              <a:off x="8437314" y="4289329"/>
              <a:ext cx="682625" cy="50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anose="02010609060101010101" pitchFamily="2" charset="-122"/>
                </a:rPr>
                <a:t>12</a:t>
              </a:r>
              <a:endParaRPr lang="en-US" altLang="zh-CN" sz="2800" b="1">
                <a:solidFill>
                  <a:srgbClr val="000099"/>
                </a:solidFill>
                <a:latin typeface="+mn-lt"/>
                <a:ea typeface="黑体" panose="02010609060101010101" pitchFamily="2" charset="-122"/>
              </a:endParaRPr>
            </a:p>
          </p:txBody>
        </p:sp>
        <p:sp>
          <p:nvSpPr>
            <p:cNvPr id="107" name="Line 49"/>
            <p:cNvSpPr>
              <a:spLocks noChangeShapeType="1"/>
            </p:cNvSpPr>
            <p:nvPr/>
          </p:nvSpPr>
          <p:spPr bwMode="auto">
            <a:xfrm>
              <a:off x="1603127" y="4289329"/>
              <a:ext cx="0" cy="50641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108" name="Line 50"/>
            <p:cNvSpPr>
              <a:spLocks noChangeShapeType="1"/>
            </p:cNvSpPr>
            <p:nvPr/>
          </p:nvSpPr>
          <p:spPr bwMode="auto">
            <a:xfrm>
              <a:off x="2284164" y="4289329"/>
              <a:ext cx="0" cy="50641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109" name="Line 51"/>
            <p:cNvSpPr>
              <a:spLocks noChangeShapeType="1"/>
            </p:cNvSpPr>
            <p:nvPr/>
          </p:nvSpPr>
          <p:spPr bwMode="auto">
            <a:xfrm>
              <a:off x="2966789" y="4289329"/>
              <a:ext cx="0" cy="50641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110" name="Line 52"/>
            <p:cNvSpPr>
              <a:spLocks noChangeShapeType="1"/>
            </p:cNvSpPr>
            <p:nvPr/>
          </p:nvSpPr>
          <p:spPr bwMode="auto">
            <a:xfrm>
              <a:off x="3647827" y="4289329"/>
              <a:ext cx="0" cy="50641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111" name="Line 53"/>
            <p:cNvSpPr>
              <a:spLocks noChangeShapeType="1"/>
            </p:cNvSpPr>
            <p:nvPr/>
          </p:nvSpPr>
          <p:spPr bwMode="auto">
            <a:xfrm>
              <a:off x="4330452" y="4289329"/>
              <a:ext cx="0" cy="50641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112" name="Line 54"/>
            <p:cNvSpPr>
              <a:spLocks noChangeShapeType="1"/>
            </p:cNvSpPr>
            <p:nvPr/>
          </p:nvSpPr>
          <p:spPr bwMode="auto">
            <a:xfrm>
              <a:off x="5013077" y="4289329"/>
              <a:ext cx="0" cy="50641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113" name="Line 55"/>
            <p:cNvSpPr>
              <a:spLocks noChangeShapeType="1"/>
            </p:cNvSpPr>
            <p:nvPr/>
          </p:nvSpPr>
          <p:spPr bwMode="auto">
            <a:xfrm>
              <a:off x="5694114" y="4289329"/>
              <a:ext cx="0" cy="50641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114" name="Line 56"/>
            <p:cNvSpPr>
              <a:spLocks noChangeShapeType="1"/>
            </p:cNvSpPr>
            <p:nvPr/>
          </p:nvSpPr>
          <p:spPr bwMode="auto">
            <a:xfrm>
              <a:off x="6376739" y="4289329"/>
              <a:ext cx="0" cy="50641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115" name="Line 57"/>
            <p:cNvSpPr>
              <a:spLocks noChangeShapeType="1"/>
            </p:cNvSpPr>
            <p:nvPr/>
          </p:nvSpPr>
          <p:spPr bwMode="auto">
            <a:xfrm>
              <a:off x="7057777" y="4289329"/>
              <a:ext cx="0" cy="50641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116" name="Line 58"/>
            <p:cNvSpPr>
              <a:spLocks noChangeShapeType="1"/>
            </p:cNvSpPr>
            <p:nvPr/>
          </p:nvSpPr>
          <p:spPr bwMode="auto">
            <a:xfrm>
              <a:off x="7740402" y="4289329"/>
              <a:ext cx="0" cy="50641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117" name="Line 59"/>
            <p:cNvSpPr>
              <a:spLocks noChangeShapeType="1"/>
            </p:cNvSpPr>
            <p:nvPr/>
          </p:nvSpPr>
          <p:spPr bwMode="auto">
            <a:xfrm>
              <a:off x="8423027" y="4289329"/>
              <a:ext cx="0" cy="50641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118" name="Text Box 61"/>
            <p:cNvSpPr txBox="1">
              <a:spLocks noChangeArrowheads="1"/>
            </p:cNvSpPr>
            <p:nvPr/>
          </p:nvSpPr>
          <p:spPr bwMode="auto">
            <a:xfrm>
              <a:off x="2685802" y="3597178"/>
              <a:ext cx="162718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000099"/>
                  </a:solidFill>
                  <a:latin typeface="+mn-lt"/>
                  <a:ea typeface="黑体" panose="02010609060101010101" pitchFamily="2" charset="-122"/>
                </a:rPr>
                <a:t>发送窗口</a:t>
              </a:r>
              <a:endParaRPr lang="zh-CN" altLang="en-US" sz="2800" b="1">
                <a:solidFill>
                  <a:srgbClr val="000099"/>
                </a:solidFill>
                <a:latin typeface="+mn-lt"/>
                <a:ea typeface="黑体" panose="02010609060101010101" pitchFamily="2" charset="-122"/>
              </a:endParaRPr>
            </a:p>
          </p:txBody>
        </p:sp>
      </p:grpSp>
      <p:sp>
        <p:nvSpPr>
          <p:cNvPr id="119" name="矩形 118"/>
          <p:cNvSpPr/>
          <p:nvPr/>
        </p:nvSpPr>
        <p:spPr>
          <a:xfrm>
            <a:off x="2484852" y="5805264"/>
            <a:ext cx="5255550"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连续</a:t>
            </a:r>
            <a:r>
              <a:rPr lang="en-US" altLang="zh-CN" sz="2400" b="1" dirty="0" smtClean="0">
                <a:latin typeface="+mn-lt"/>
                <a:ea typeface="黑体" panose="02010609060101010101" pitchFamily="2" charset="-122"/>
              </a:rPr>
              <a:t> ARQ </a:t>
            </a:r>
            <a:r>
              <a:rPr lang="zh-CN" altLang="zh-CN" sz="2400" b="1" dirty="0" smtClean="0">
                <a:latin typeface="+mn-lt"/>
                <a:ea typeface="黑体" panose="02010609060101010101" pitchFamily="2" charset="-122"/>
              </a:rPr>
              <a:t>协议</a:t>
            </a:r>
            <a:r>
              <a:rPr lang="zh-CN" altLang="zh-CN" sz="2400" b="1" dirty="0">
                <a:latin typeface="+mn-lt"/>
                <a:ea typeface="黑体" panose="02010609060101010101" pitchFamily="2" charset="-122"/>
              </a:rPr>
              <a:t>的工作原理</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754" name="Rectangle 2"/>
          <p:cNvSpPr>
            <a:spLocks noGrp="1" noChangeArrowheads="1"/>
          </p:cNvSpPr>
          <p:nvPr>
            <p:ph type="title"/>
          </p:nvPr>
        </p:nvSpPr>
        <p:spPr/>
        <p:txBody>
          <a:bodyPr/>
          <a:lstStyle/>
          <a:p>
            <a:pPr algn="ctr"/>
            <a:r>
              <a:rPr lang="zh-CN" altLang="en-US" dirty="0"/>
              <a:t>累积确认 </a:t>
            </a:r>
            <a:endParaRPr lang="zh-CN" altLang="en-US" dirty="0"/>
          </a:p>
        </p:txBody>
      </p:sp>
      <p:sp>
        <p:nvSpPr>
          <p:cNvPr id="714755" name="Rectangle 3"/>
          <p:cNvSpPr>
            <a:spLocks noGrp="1" noChangeArrowheads="1"/>
          </p:cNvSpPr>
          <p:nvPr>
            <p:ph idx="1"/>
          </p:nvPr>
        </p:nvSpPr>
        <p:spPr/>
        <p:txBody>
          <a:bodyPr/>
          <a:lstStyle/>
          <a:p>
            <a:r>
              <a:rPr lang="zh-CN" altLang="en-US" dirty="0"/>
              <a:t>接收方一般采用</a:t>
            </a:r>
            <a:r>
              <a:rPr lang="zh-CN" altLang="en-US" dirty="0">
                <a:solidFill>
                  <a:srgbClr val="FF0000"/>
                </a:solidFill>
              </a:rPr>
              <a:t>累积确认</a:t>
            </a:r>
            <a:r>
              <a:rPr lang="zh-CN" altLang="en-US" dirty="0"/>
              <a:t>的方式。即不必对收到的分组逐个发送确认，而是</a:t>
            </a:r>
            <a:r>
              <a:rPr lang="zh-CN" altLang="en-US" dirty="0">
                <a:solidFill>
                  <a:srgbClr val="FF0000"/>
                </a:solidFill>
              </a:rPr>
              <a:t>对按序到达的最后一个分组发送确认</a:t>
            </a:r>
            <a:r>
              <a:rPr lang="zh-CN" altLang="en-US" dirty="0"/>
              <a:t>，这样就表示：</a:t>
            </a:r>
            <a:r>
              <a:rPr lang="zh-CN" altLang="en-US" dirty="0">
                <a:solidFill>
                  <a:srgbClr val="0000FF"/>
                </a:solidFill>
              </a:rPr>
              <a:t>到这个分组为止的所有分组都已正确收到了。</a:t>
            </a:r>
            <a:endParaRPr lang="zh-CN" altLang="en-US" dirty="0">
              <a:solidFill>
                <a:srgbClr val="0000FF"/>
              </a:solidFill>
            </a:endParaRPr>
          </a:p>
          <a:p>
            <a:r>
              <a:rPr lang="zh-CN" altLang="en-US" dirty="0" smtClean="0">
                <a:solidFill>
                  <a:srgbClr val="FF0000"/>
                </a:solidFill>
              </a:rPr>
              <a:t>优点：</a:t>
            </a:r>
            <a:r>
              <a:rPr lang="zh-CN" altLang="en-US" dirty="0"/>
              <a:t>容易实现，即使确认丢失也不必重传</a:t>
            </a:r>
            <a:r>
              <a:rPr lang="zh-CN" altLang="en-US" dirty="0" smtClean="0"/>
              <a:t>。</a:t>
            </a:r>
            <a:endParaRPr lang="en-US" altLang="zh-CN" dirty="0" smtClean="0"/>
          </a:p>
          <a:p>
            <a:r>
              <a:rPr lang="zh-CN" altLang="en-US" dirty="0">
                <a:solidFill>
                  <a:srgbClr val="0000FF"/>
                </a:solidFill>
              </a:rPr>
              <a:t>缺点：</a:t>
            </a:r>
            <a:r>
              <a:rPr lang="zh-CN" altLang="en-US" dirty="0"/>
              <a:t>不能向发送方反映出接收方已经正确收到的所有分组的信息。</a:t>
            </a:r>
            <a:endParaRPr lang="zh-CN" alt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26" name="Rectangle 2"/>
          <p:cNvSpPr>
            <a:spLocks noGrp="1" noChangeArrowheads="1"/>
          </p:cNvSpPr>
          <p:nvPr>
            <p:ph type="title"/>
          </p:nvPr>
        </p:nvSpPr>
        <p:spPr/>
        <p:txBody>
          <a:bodyPr/>
          <a:lstStyle/>
          <a:p>
            <a:pPr algn="ctr"/>
            <a:r>
              <a:rPr lang="zh-CN" altLang="en-US" sz="3600" dirty="0">
                <a:sym typeface="+mn-ea"/>
              </a:rPr>
              <a:t>累积确认 </a:t>
            </a:r>
            <a:r>
              <a:rPr lang="en-US" altLang="zh-CN" sz="3600" dirty="0">
                <a:sym typeface="+mn-ea"/>
              </a:rPr>
              <a:t>——</a:t>
            </a:r>
            <a:r>
              <a:rPr lang="en-US" altLang="zh-CN" sz="3600" dirty="0"/>
              <a:t>&gt;Go-back-N</a:t>
            </a:r>
            <a:r>
              <a:rPr lang="zh-CN" altLang="en-US" sz="3600" dirty="0"/>
              <a:t>（回退 </a:t>
            </a:r>
            <a:r>
              <a:rPr lang="en-US" altLang="zh-CN" sz="3600" dirty="0"/>
              <a:t>N</a:t>
            </a:r>
            <a:r>
              <a:rPr lang="zh-CN" altLang="en-US" sz="3600" dirty="0"/>
              <a:t>） </a:t>
            </a:r>
            <a:endParaRPr lang="zh-CN" altLang="en-US" sz="3600" dirty="0"/>
          </a:p>
        </p:txBody>
      </p:sp>
      <p:sp>
        <p:nvSpPr>
          <p:cNvPr id="717827" name="Rectangle 3"/>
          <p:cNvSpPr>
            <a:spLocks noGrp="1" noChangeArrowheads="1"/>
          </p:cNvSpPr>
          <p:nvPr>
            <p:ph idx="1"/>
          </p:nvPr>
        </p:nvSpPr>
        <p:spPr>
          <a:xfrm>
            <a:off x="190500" y="1097915"/>
            <a:ext cx="9674860" cy="4933950"/>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en-US" dirty="0"/>
              <a:t>如果发送方发送了前 </a:t>
            </a:r>
            <a:r>
              <a:rPr lang="en-US" altLang="zh-CN" dirty="0"/>
              <a:t>5 </a:t>
            </a:r>
            <a:r>
              <a:rPr lang="zh-CN" altLang="en-US" dirty="0"/>
              <a:t>个分组，而中间的第 </a:t>
            </a:r>
            <a:r>
              <a:rPr lang="en-US" altLang="zh-CN" dirty="0"/>
              <a:t>3 </a:t>
            </a:r>
            <a:r>
              <a:rPr lang="zh-CN" altLang="en-US" dirty="0"/>
              <a:t>个分组丢失了：</a:t>
            </a:r>
            <a:endParaRPr lang="zh-CN" altLang="en-US" dirty="0"/>
          </a:p>
          <a:p>
            <a:pPr lvl="1"/>
            <a:r>
              <a:rPr lang="zh-CN" altLang="en-US" dirty="0">
                <a:sym typeface="+mn-ea"/>
              </a:rPr>
              <a:t>累积确认 </a:t>
            </a:r>
            <a:r>
              <a:rPr lang="en-US" altLang="zh-CN" dirty="0">
                <a:sym typeface="+mn-ea"/>
              </a:rPr>
              <a:t>——</a:t>
            </a:r>
            <a:r>
              <a:rPr lang="en-US" altLang="zh-CN" dirty="0">
                <a:sym typeface="+mn-ea"/>
              </a:rPr>
              <a:t>&gt;</a:t>
            </a:r>
            <a:r>
              <a:rPr lang="zh-CN" altLang="en-US" dirty="0"/>
              <a:t>接收方只能对前两个分组发出确认。</a:t>
            </a:r>
            <a:endParaRPr lang="zh-CN" altLang="en-US" dirty="0"/>
          </a:p>
          <a:p>
            <a:pPr lvl="1"/>
            <a:r>
              <a:rPr lang="zh-CN" altLang="en-US" dirty="0"/>
              <a:t>发送方无法知道后面三个分组的下落，</a:t>
            </a:r>
            <a:r>
              <a:rPr lang="zh-CN" altLang="en-US" dirty="0">
                <a:solidFill>
                  <a:srgbClr val="0000FF"/>
                </a:solidFill>
              </a:rPr>
              <a:t>只好把后面的三个分组都再重传一次</a:t>
            </a:r>
            <a:r>
              <a:rPr lang="en-US" altLang="zh-CN" dirty="0">
                <a:solidFill>
                  <a:srgbClr val="0000FF"/>
                </a:solidFill>
              </a:rPr>
              <a:t>——</a:t>
            </a:r>
            <a:r>
              <a:rPr lang="zh-CN" altLang="en-US" dirty="0">
                <a:solidFill>
                  <a:srgbClr val="FF0000"/>
                </a:solidFill>
              </a:rPr>
              <a:t> </a:t>
            </a:r>
            <a:r>
              <a:rPr lang="en-US" altLang="zh-CN" dirty="0">
                <a:solidFill>
                  <a:srgbClr val="FF0000"/>
                </a:solidFill>
              </a:rPr>
              <a:t>Go-back-N</a:t>
            </a:r>
            <a:r>
              <a:rPr lang="zh-CN" altLang="en-US" dirty="0">
                <a:solidFill>
                  <a:srgbClr val="FF0000"/>
                </a:solidFill>
              </a:rPr>
              <a:t>（回退 </a:t>
            </a:r>
            <a:r>
              <a:rPr lang="en-US" altLang="zh-CN" dirty="0">
                <a:solidFill>
                  <a:srgbClr val="FF0000"/>
                </a:solidFill>
              </a:rPr>
              <a:t>N</a:t>
            </a:r>
            <a:r>
              <a:rPr lang="zh-CN" altLang="en-US" dirty="0"/>
              <a:t>）</a:t>
            </a:r>
            <a:endParaRPr lang="zh-CN" altLang="en-US" dirty="0"/>
          </a:p>
          <a:p>
            <a:pPr lvl="1"/>
            <a:endParaRPr lang="zh-CN" altLang="en-US" dirty="0"/>
          </a:p>
          <a:p>
            <a:r>
              <a:rPr lang="zh-CN" altLang="en-US" dirty="0"/>
              <a:t>当通信线路质量不好时，连续 </a:t>
            </a:r>
            <a:r>
              <a:rPr lang="en-US" altLang="zh-CN" dirty="0"/>
              <a:t>ARQ </a:t>
            </a:r>
            <a:r>
              <a:rPr lang="zh-CN" altLang="en-US" dirty="0"/>
              <a:t>协议会带来负面的影响。 </a:t>
            </a:r>
            <a:endParaRPr lang="zh-CN" altLang="en-US"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r>
              <a:rPr lang="en-US" altLang="zh-CN" dirty="0"/>
              <a:t>5.6  </a:t>
            </a:r>
            <a:r>
              <a:rPr lang="en-US" altLang="zh-CN" dirty="0" smtClean="0"/>
              <a:t>TCP </a:t>
            </a:r>
            <a:r>
              <a:rPr lang="zh-CN" altLang="zh-CN" dirty="0" smtClean="0"/>
              <a:t>可靠</a:t>
            </a:r>
            <a:r>
              <a:rPr lang="zh-CN" altLang="zh-CN" dirty="0"/>
              <a:t>传输的实现</a:t>
            </a:r>
            <a:endParaRPr lang="zh-CN" altLang="zh-CN" dirty="0"/>
          </a:p>
        </p:txBody>
      </p:sp>
      <p:sp>
        <p:nvSpPr>
          <p:cNvPr id="931843" name="Rectangle 3"/>
          <p:cNvSpPr>
            <a:spLocks noGrp="1" noChangeArrowheads="1"/>
          </p:cNvSpPr>
          <p:nvPr>
            <p:ph idx="1"/>
          </p:nvPr>
        </p:nvSpPr>
        <p:spPr/>
        <p:txBody>
          <a:bodyPr/>
          <a:lstStyle/>
          <a:p>
            <a:r>
              <a:rPr lang="zh-CN" altLang="zh-CN" dirty="0"/>
              <a:t>以</a:t>
            </a:r>
            <a:r>
              <a:rPr lang="zh-CN" altLang="zh-CN" dirty="0">
                <a:solidFill>
                  <a:srgbClr val="FF0000"/>
                </a:solidFill>
              </a:rPr>
              <a:t>字节</a:t>
            </a:r>
            <a:r>
              <a:rPr lang="zh-CN" altLang="zh-CN" dirty="0"/>
              <a:t>为单位的滑动窗口</a:t>
            </a:r>
            <a:endParaRPr lang="zh-CN" altLang="zh-CN" dirty="0"/>
          </a:p>
          <a:p>
            <a:r>
              <a:rPr lang="zh-CN" altLang="zh-CN" dirty="0"/>
              <a:t>超时重传时间的选择</a:t>
            </a:r>
            <a:r>
              <a:rPr lang="en-US" altLang="zh-CN" dirty="0"/>
              <a:t>  </a:t>
            </a:r>
            <a:endParaRPr lang="zh-CN" altLang="zh-CN" dirty="0"/>
          </a:p>
          <a:p>
            <a:r>
              <a:rPr lang="zh-CN" altLang="zh-CN" dirty="0"/>
              <a:t>选择</a:t>
            </a:r>
            <a:r>
              <a:rPr lang="zh-CN" altLang="zh-CN" dirty="0" smtClean="0"/>
              <a:t>确认</a:t>
            </a:r>
            <a:r>
              <a:rPr lang="en-US" altLang="zh-CN" dirty="0" smtClean="0"/>
              <a:t> SACK</a:t>
            </a:r>
            <a:endParaRPr lang="zh-CN" altLang="zh-CN"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以字节为单位的滑动</a:t>
            </a:r>
            <a:r>
              <a:rPr lang="zh-CN" altLang="zh-CN" dirty="0" smtClean="0"/>
              <a:t>窗口</a:t>
            </a:r>
            <a:endParaRPr lang="zh-CN" altLang="en-US" dirty="0"/>
          </a:p>
        </p:txBody>
      </p:sp>
      <p:sp>
        <p:nvSpPr>
          <p:cNvPr id="3" name="内容占位符 2"/>
          <p:cNvSpPr>
            <a:spLocks noGrp="1"/>
          </p:cNvSpPr>
          <p:nvPr>
            <p:ph idx="1"/>
          </p:nvPr>
        </p:nvSpPr>
        <p:spPr/>
        <p:txBody>
          <a:bodyPr/>
          <a:lstStyle/>
          <a:p>
            <a:r>
              <a:rPr lang="en-US" altLang="zh-CN" dirty="0" smtClean="0"/>
              <a:t>TCP </a:t>
            </a:r>
            <a:r>
              <a:rPr lang="zh-CN" altLang="zh-CN" dirty="0" smtClean="0"/>
              <a:t>的</a:t>
            </a:r>
            <a:r>
              <a:rPr lang="zh-CN" altLang="zh-CN" dirty="0"/>
              <a:t>滑动窗口是以字节为单位的</a:t>
            </a:r>
            <a:r>
              <a:rPr lang="zh-CN" altLang="zh-CN" dirty="0" smtClean="0"/>
              <a:t>。</a:t>
            </a:r>
            <a:endParaRPr lang="en-US" altLang="zh-CN" dirty="0" smtClean="0"/>
          </a:p>
          <a:p>
            <a:r>
              <a:rPr lang="zh-CN" altLang="zh-CN" dirty="0"/>
              <a:t>现</a:t>
            </a:r>
            <a:r>
              <a:rPr lang="zh-CN" altLang="zh-CN" dirty="0" smtClean="0"/>
              <a:t>假定</a:t>
            </a:r>
            <a:r>
              <a:rPr lang="en-US" altLang="zh-CN" dirty="0" smtClean="0"/>
              <a:t> A </a:t>
            </a:r>
            <a:r>
              <a:rPr lang="zh-CN" altLang="zh-CN" dirty="0" smtClean="0"/>
              <a:t>收到了</a:t>
            </a:r>
            <a:r>
              <a:rPr lang="en-US" altLang="zh-CN" dirty="0" smtClean="0"/>
              <a:t> B </a:t>
            </a:r>
            <a:r>
              <a:rPr lang="zh-CN" altLang="zh-CN" dirty="0" smtClean="0"/>
              <a:t>发</a:t>
            </a:r>
            <a:r>
              <a:rPr lang="zh-CN" altLang="zh-CN" dirty="0"/>
              <a:t>来的确认报文段，其中窗口</a:t>
            </a:r>
            <a:r>
              <a:rPr lang="zh-CN" altLang="zh-CN" dirty="0" smtClean="0"/>
              <a:t>是</a:t>
            </a:r>
            <a:r>
              <a:rPr lang="en-US" altLang="zh-CN" dirty="0" smtClean="0"/>
              <a:t> 20 </a:t>
            </a:r>
            <a:r>
              <a:rPr lang="zh-CN" altLang="zh-CN" dirty="0" smtClean="0"/>
              <a:t>字节</a:t>
            </a:r>
            <a:r>
              <a:rPr lang="zh-CN" altLang="zh-CN" dirty="0"/>
              <a:t>，而确认号</a:t>
            </a:r>
            <a:r>
              <a:rPr lang="zh-CN" altLang="zh-CN" dirty="0" smtClean="0"/>
              <a:t>是</a:t>
            </a:r>
            <a:r>
              <a:rPr lang="en-US" altLang="zh-CN" dirty="0" smtClean="0"/>
              <a:t> 31</a:t>
            </a:r>
            <a:r>
              <a:rPr lang="zh-CN" altLang="zh-CN" dirty="0"/>
              <a:t>（这</a:t>
            </a:r>
            <a:r>
              <a:rPr lang="zh-CN" altLang="zh-CN" dirty="0" smtClean="0"/>
              <a:t>表明</a:t>
            </a:r>
            <a:r>
              <a:rPr lang="en-US" altLang="zh-CN" dirty="0" smtClean="0"/>
              <a:t> B </a:t>
            </a:r>
            <a:r>
              <a:rPr lang="zh-CN" altLang="zh-CN" dirty="0" smtClean="0"/>
              <a:t>期望</a:t>
            </a:r>
            <a:r>
              <a:rPr lang="zh-CN" altLang="zh-CN" dirty="0"/>
              <a:t>收到的下一个序号</a:t>
            </a:r>
            <a:r>
              <a:rPr lang="zh-CN" altLang="zh-CN" dirty="0" smtClean="0"/>
              <a:t>是</a:t>
            </a:r>
            <a:r>
              <a:rPr lang="en-US" altLang="zh-CN" dirty="0" smtClean="0"/>
              <a:t> 31</a:t>
            </a:r>
            <a:r>
              <a:rPr lang="zh-CN" altLang="zh-CN" dirty="0"/>
              <a:t>，而</a:t>
            </a:r>
            <a:r>
              <a:rPr lang="zh-CN" altLang="zh-CN" dirty="0" smtClean="0"/>
              <a:t>序号</a:t>
            </a:r>
            <a:r>
              <a:rPr lang="en-US" altLang="zh-CN" dirty="0" smtClean="0"/>
              <a:t> 30 </a:t>
            </a:r>
            <a:r>
              <a:rPr lang="zh-CN" altLang="zh-CN" dirty="0" smtClean="0"/>
              <a:t>为止</a:t>
            </a:r>
            <a:r>
              <a:rPr lang="zh-CN" altLang="zh-CN" dirty="0"/>
              <a:t>的数据已经收到了）</a:t>
            </a:r>
            <a:r>
              <a:rPr lang="zh-CN" altLang="zh-CN" dirty="0" smtClean="0"/>
              <a:t>。</a:t>
            </a:r>
            <a:endParaRPr lang="en-US" altLang="zh-CN" dirty="0" smtClean="0"/>
          </a:p>
          <a:p>
            <a:r>
              <a:rPr lang="zh-CN" altLang="zh-CN" dirty="0" smtClean="0"/>
              <a:t>根据</a:t>
            </a:r>
            <a:r>
              <a:rPr lang="zh-CN" altLang="zh-CN" dirty="0"/>
              <a:t>这两个数据，</a:t>
            </a:r>
            <a:r>
              <a:rPr lang="en-US" altLang="zh-CN" dirty="0" smtClean="0"/>
              <a:t>A </a:t>
            </a:r>
            <a:r>
              <a:rPr lang="zh-CN" altLang="zh-CN" dirty="0" smtClean="0"/>
              <a:t>就</a:t>
            </a:r>
            <a:r>
              <a:rPr lang="zh-CN" altLang="zh-CN" dirty="0"/>
              <a:t>构造出自己的发送窗口，</a:t>
            </a:r>
            <a:endParaRPr lang="zh-CN" altLang="en-US"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972" name="Text Box 4"/>
          <p:cNvSpPr txBox="1">
            <a:spLocks noChangeArrowheads="1"/>
          </p:cNvSpPr>
          <p:nvPr/>
        </p:nvSpPr>
        <p:spPr bwMode="auto">
          <a:xfrm>
            <a:off x="8483069" y="3081984"/>
            <a:ext cx="697627"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99"/>
                </a:solidFill>
                <a:latin typeface="+mn-lt"/>
                <a:ea typeface="黑体" panose="02010609060101010101" pitchFamily="2" charset="-122"/>
              </a:rPr>
              <a:t>前移</a:t>
            </a:r>
            <a:endParaRPr lang="zh-CN" altLang="en-US" sz="2000" b="1">
              <a:solidFill>
                <a:srgbClr val="000099"/>
              </a:solidFill>
              <a:latin typeface="+mn-lt"/>
              <a:ea typeface="黑体" panose="02010609060101010101" pitchFamily="2" charset="-122"/>
            </a:endParaRPr>
          </a:p>
        </p:txBody>
      </p:sp>
      <p:sp>
        <p:nvSpPr>
          <p:cNvPr id="723973" name="AutoShape 5"/>
          <p:cNvSpPr>
            <a:spLocks noChangeArrowheads="1"/>
          </p:cNvSpPr>
          <p:nvPr/>
        </p:nvSpPr>
        <p:spPr bwMode="auto">
          <a:xfrm>
            <a:off x="8016701" y="3251845"/>
            <a:ext cx="545175" cy="144463"/>
          </a:xfrm>
          <a:prstGeom prst="rightArrow">
            <a:avLst>
              <a:gd name="adj1" fmla="val 50000"/>
              <a:gd name="adj2" fmla="val 87088"/>
            </a:avLst>
          </a:prstGeom>
          <a:solidFill>
            <a:srgbClr val="C00000"/>
          </a:solidFill>
          <a:ln w="9525">
            <a:solidFill>
              <a:srgbClr val="C00000"/>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723974" name="AutoShape 6"/>
          <p:cNvSpPr>
            <a:spLocks noChangeArrowheads="1"/>
          </p:cNvSpPr>
          <p:nvPr/>
        </p:nvSpPr>
        <p:spPr bwMode="auto">
          <a:xfrm flipH="1">
            <a:off x="7497324" y="3251845"/>
            <a:ext cx="545175" cy="144463"/>
          </a:xfrm>
          <a:prstGeom prst="rightArrow">
            <a:avLst>
              <a:gd name="adj1" fmla="val 50000"/>
              <a:gd name="adj2" fmla="val 87088"/>
            </a:avLst>
          </a:prstGeom>
          <a:solidFill>
            <a:srgbClr val="0000CC"/>
          </a:solidFill>
          <a:ln w="9525">
            <a:solidFill>
              <a:srgbClr val="0000CC"/>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723975" name="AutoShape 7"/>
          <p:cNvSpPr>
            <a:spLocks noChangeArrowheads="1"/>
          </p:cNvSpPr>
          <p:nvPr/>
        </p:nvSpPr>
        <p:spPr bwMode="auto">
          <a:xfrm>
            <a:off x="1784176" y="3251845"/>
            <a:ext cx="545175" cy="144463"/>
          </a:xfrm>
          <a:prstGeom prst="rightArrow">
            <a:avLst>
              <a:gd name="adj1" fmla="val 50000"/>
              <a:gd name="adj2" fmla="val 87088"/>
            </a:avLst>
          </a:prstGeom>
          <a:solidFill>
            <a:srgbClr val="C00000"/>
          </a:solidFill>
          <a:ln w="9525">
            <a:solidFill>
              <a:srgbClr val="C00000"/>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723976" name="Text Box 8"/>
          <p:cNvSpPr txBox="1">
            <a:spLocks noChangeArrowheads="1"/>
          </p:cNvSpPr>
          <p:nvPr/>
        </p:nvSpPr>
        <p:spPr bwMode="auto">
          <a:xfrm>
            <a:off x="8222173" y="4285397"/>
            <a:ext cx="1467068"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FF0000"/>
                </a:solidFill>
                <a:latin typeface="+mn-lt"/>
                <a:ea typeface="黑体" panose="02010609060101010101" pitchFamily="2" charset="-122"/>
              </a:rPr>
              <a:t>不允许发送</a:t>
            </a:r>
            <a:endParaRPr lang="zh-CN" altLang="en-US" sz="2000" b="1" dirty="0">
              <a:solidFill>
                <a:srgbClr val="FF0000"/>
              </a:solidFill>
              <a:latin typeface="+mn-lt"/>
              <a:ea typeface="黑体" panose="02010609060101010101" pitchFamily="2" charset="-122"/>
            </a:endParaRPr>
          </a:p>
        </p:txBody>
      </p:sp>
      <p:sp>
        <p:nvSpPr>
          <p:cNvPr id="723977" name="Text Box 9"/>
          <p:cNvSpPr txBox="1">
            <a:spLocks noChangeArrowheads="1"/>
          </p:cNvSpPr>
          <p:nvPr/>
        </p:nvSpPr>
        <p:spPr bwMode="auto">
          <a:xfrm>
            <a:off x="392938" y="4272609"/>
            <a:ext cx="1210588" cy="70788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C00000"/>
                </a:solidFill>
                <a:latin typeface="+mn-lt"/>
                <a:ea typeface="黑体" panose="02010609060101010101" pitchFamily="2" charset="-122"/>
              </a:rPr>
              <a:t>已发送并</a:t>
            </a:r>
            <a:endParaRPr lang="zh-CN" altLang="en-US" sz="2000" b="1" dirty="0">
              <a:solidFill>
                <a:srgbClr val="C00000"/>
              </a:solidFill>
              <a:latin typeface="+mn-lt"/>
              <a:ea typeface="黑体" panose="02010609060101010101" pitchFamily="2" charset="-122"/>
            </a:endParaRPr>
          </a:p>
          <a:p>
            <a:pPr algn="ctr"/>
            <a:r>
              <a:rPr lang="zh-CN" altLang="en-US" sz="2000" b="1" dirty="0">
                <a:solidFill>
                  <a:srgbClr val="C00000"/>
                </a:solidFill>
                <a:latin typeface="+mn-lt"/>
                <a:ea typeface="黑体" panose="02010609060101010101" pitchFamily="2" charset="-122"/>
              </a:rPr>
              <a:t>收到确认</a:t>
            </a:r>
            <a:endParaRPr lang="zh-CN" altLang="en-US" sz="2000" b="1" dirty="0">
              <a:solidFill>
                <a:srgbClr val="C00000"/>
              </a:solidFill>
              <a:latin typeface="+mn-lt"/>
              <a:ea typeface="黑体" panose="02010609060101010101" pitchFamily="2" charset="-122"/>
            </a:endParaRPr>
          </a:p>
        </p:txBody>
      </p:sp>
      <p:sp>
        <p:nvSpPr>
          <p:cNvPr id="723978" name="Line 10"/>
          <p:cNvSpPr>
            <a:spLocks noChangeShapeType="1"/>
          </p:cNvSpPr>
          <p:nvPr/>
        </p:nvSpPr>
        <p:spPr bwMode="auto">
          <a:xfrm>
            <a:off x="1794495" y="3589983"/>
            <a:ext cx="6241125"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723979" name="Text Box 11"/>
          <p:cNvSpPr txBox="1">
            <a:spLocks noChangeArrowheads="1"/>
          </p:cNvSpPr>
          <p:nvPr/>
        </p:nvSpPr>
        <p:spPr bwMode="auto">
          <a:xfrm>
            <a:off x="3703465" y="3372496"/>
            <a:ext cx="2383986"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000099"/>
                </a:solidFill>
                <a:latin typeface="+mn-lt"/>
                <a:ea typeface="黑体" panose="02010609060101010101" pitchFamily="2" charset="-122"/>
              </a:rPr>
              <a:t>A </a:t>
            </a:r>
            <a:r>
              <a:rPr lang="zh-CN" altLang="en-US" sz="2000" b="1" dirty="0">
                <a:solidFill>
                  <a:srgbClr val="000099"/>
                </a:solidFill>
                <a:latin typeface="+mn-lt"/>
                <a:ea typeface="黑体" panose="02010609060101010101" pitchFamily="2" charset="-122"/>
              </a:rPr>
              <a:t>的</a:t>
            </a:r>
            <a:r>
              <a:rPr lang="zh-CN" altLang="en-US" sz="2000" b="1" dirty="0">
                <a:solidFill>
                  <a:srgbClr val="FF0000"/>
                </a:solidFill>
                <a:latin typeface="+mn-lt"/>
                <a:ea typeface="黑体" panose="02010609060101010101" pitchFamily="2" charset="-122"/>
              </a:rPr>
              <a:t>发送窗口 </a:t>
            </a:r>
            <a:r>
              <a:rPr lang="en-US" altLang="zh-CN" sz="2000" b="1" dirty="0">
                <a:solidFill>
                  <a:srgbClr val="000099"/>
                </a:solidFill>
                <a:latin typeface="+mn-lt"/>
                <a:ea typeface="黑体" panose="02010609060101010101" pitchFamily="2" charset="-122"/>
              </a:rPr>
              <a:t>= 20</a:t>
            </a:r>
            <a:endParaRPr lang="en-US" altLang="zh-CN" sz="2000" b="1" dirty="0">
              <a:solidFill>
                <a:srgbClr val="000099"/>
              </a:solidFill>
              <a:latin typeface="+mn-lt"/>
              <a:ea typeface="黑体" panose="02010609060101010101" pitchFamily="2" charset="-122"/>
            </a:endParaRPr>
          </a:p>
        </p:txBody>
      </p:sp>
      <p:sp>
        <p:nvSpPr>
          <p:cNvPr id="723980" name="Text Box 12"/>
          <p:cNvSpPr txBox="1">
            <a:spLocks noChangeArrowheads="1"/>
          </p:cNvSpPr>
          <p:nvPr/>
        </p:nvSpPr>
        <p:spPr bwMode="auto">
          <a:xfrm>
            <a:off x="3744196" y="4439866"/>
            <a:ext cx="2350323"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FF"/>
                </a:solidFill>
                <a:latin typeface="+mn-lt"/>
                <a:ea typeface="黑体" panose="02010609060101010101" pitchFamily="2" charset="-122"/>
              </a:rPr>
              <a:t>允许发送的序号</a:t>
            </a:r>
            <a:endParaRPr lang="zh-CN" altLang="en-US" sz="2400" b="1" dirty="0">
              <a:solidFill>
                <a:srgbClr val="0000FF"/>
              </a:solidFill>
              <a:latin typeface="+mn-lt"/>
              <a:ea typeface="黑体" panose="02010609060101010101" pitchFamily="2" charset="-122"/>
            </a:endParaRPr>
          </a:p>
        </p:txBody>
      </p:sp>
      <p:sp>
        <p:nvSpPr>
          <p:cNvPr id="723981" name="Rectangle 13"/>
          <p:cNvSpPr>
            <a:spLocks noChangeArrowheads="1"/>
          </p:cNvSpPr>
          <p:nvPr/>
        </p:nvSpPr>
        <p:spPr bwMode="auto">
          <a:xfrm>
            <a:off x="1794495" y="3758259"/>
            <a:ext cx="6248004" cy="649287"/>
          </a:xfrm>
          <a:prstGeom prst="rect">
            <a:avLst/>
          </a:prstGeom>
          <a:solidFill>
            <a:srgbClr val="3399FF"/>
          </a:solidFill>
          <a:ln>
            <a:noFill/>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723982" name="Rectangle 14"/>
          <p:cNvSpPr>
            <a:spLocks noChangeArrowheads="1"/>
          </p:cNvSpPr>
          <p:nvPr/>
        </p:nvSpPr>
        <p:spPr bwMode="auto">
          <a:xfrm>
            <a:off x="272480" y="3974159"/>
            <a:ext cx="233892" cy="287337"/>
          </a:xfrm>
          <a:prstGeom prst="rect">
            <a:avLst/>
          </a:prstGeom>
          <a:solidFill>
            <a:srgbClr val="66FF33"/>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anose="02010609060101010101" pitchFamily="2" charset="-122"/>
              </a:rPr>
              <a:t>26</a:t>
            </a:r>
            <a:endParaRPr kumimoji="1" lang="en-US" altLang="zh-CN" sz="1600" b="1">
              <a:solidFill>
                <a:srgbClr val="000099"/>
              </a:solidFill>
              <a:latin typeface="+mn-lt"/>
              <a:ea typeface="黑体" panose="02010609060101010101" pitchFamily="2" charset="-122"/>
            </a:endParaRPr>
          </a:p>
        </p:txBody>
      </p:sp>
      <p:sp>
        <p:nvSpPr>
          <p:cNvPr id="723983" name="Rectangle 15"/>
          <p:cNvSpPr>
            <a:spLocks noChangeArrowheads="1"/>
          </p:cNvSpPr>
          <p:nvPr/>
        </p:nvSpPr>
        <p:spPr bwMode="auto">
          <a:xfrm>
            <a:off x="585482" y="3972570"/>
            <a:ext cx="233892" cy="287338"/>
          </a:xfrm>
          <a:prstGeom prst="rect">
            <a:avLst/>
          </a:prstGeom>
          <a:solidFill>
            <a:srgbClr val="66FF33"/>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anose="02010609060101010101" pitchFamily="2" charset="-122"/>
              </a:rPr>
              <a:t>27</a:t>
            </a:r>
            <a:endParaRPr kumimoji="1" lang="en-US" altLang="zh-CN" sz="1600" b="1">
              <a:solidFill>
                <a:srgbClr val="000099"/>
              </a:solidFill>
              <a:latin typeface="+mn-lt"/>
              <a:ea typeface="黑体" panose="02010609060101010101" pitchFamily="2" charset="-122"/>
            </a:endParaRPr>
          </a:p>
        </p:txBody>
      </p:sp>
      <p:sp>
        <p:nvSpPr>
          <p:cNvPr id="723984" name="Rectangle 16"/>
          <p:cNvSpPr>
            <a:spLocks noChangeArrowheads="1"/>
          </p:cNvSpPr>
          <p:nvPr/>
        </p:nvSpPr>
        <p:spPr bwMode="auto">
          <a:xfrm>
            <a:off x="898484" y="3970984"/>
            <a:ext cx="233892" cy="287337"/>
          </a:xfrm>
          <a:prstGeom prst="rect">
            <a:avLst/>
          </a:prstGeom>
          <a:solidFill>
            <a:srgbClr val="66FF33"/>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anose="02010609060101010101" pitchFamily="2" charset="-122"/>
              </a:rPr>
              <a:t>28</a:t>
            </a:r>
            <a:endParaRPr kumimoji="1" lang="en-US" altLang="zh-CN" sz="1600" b="1">
              <a:solidFill>
                <a:srgbClr val="000099"/>
              </a:solidFill>
              <a:latin typeface="+mn-lt"/>
              <a:ea typeface="黑体" panose="02010609060101010101" pitchFamily="2" charset="-122"/>
            </a:endParaRPr>
          </a:p>
        </p:txBody>
      </p:sp>
      <p:sp>
        <p:nvSpPr>
          <p:cNvPr id="723985" name="Rectangle 17"/>
          <p:cNvSpPr>
            <a:spLocks noChangeArrowheads="1"/>
          </p:cNvSpPr>
          <p:nvPr/>
        </p:nvSpPr>
        <p:spPr bwMode="auto">
          <a:xfrm>
            <a:off x="1211486" y="3969395"/>
            <a:ext cx="233892" cy="287338"/>
          </a:xfrm>
          <a:prstGeom prst="rect">
            <a:avLst/>
          </a:prstGeom>
          <a:solidFill>
            <a:srgbClr val="66FF33"/>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anose="02010609060101010101" pitchFamily="2" charset="-122"/>
              </a:rPr>
              <a:t>29</a:t>
            </a:r>
            <a:endParaRPr kumimoji="1" lang="en-US" altLang="zh-CN" sz="1600" b="1">
              <a:solidFill>
                <a:srgbClr val="000099"/>
              </a:solidFill>
              <a:latin typeface="+mn-lt"/>
              <a:ea typeface="黑体" panose="02010609060101010101" pitchFamily="2" charset="-122"/>
            </a:endParaRPr>
          </a:p>
        </p:txBody>
      </p:sp>
      <p:sp>
        <p:nvSpPr>
          <p:cNvPr id="723986" name="Rectangle 18"/>
          <p:cNvSpPr>
            <a:spLocks noChangeArrowheads="1"/>
          </p:cNvSpPr>
          <p:nvPr/>
        </p:nvSpPr>
        <p:spPr bwMode="auto">
          <a:xfrm>
            <a:off x="1524488" y="3967809"/>
            <a:ext cx="233892" cy="287337"/>
          </a:xfrm>
          <a:prstGeom prst="rect">
            <a:avLst/>
          </a:prstGeom>
          <a:solidFill>
            <a:srgbClr val="66FF33"/>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anose="02010609060101010101" pitchFamily="2" charset="-122"/>
              </a:rPr>
              <a:t>30</a:t>
            </a:r>
            <a:endParaRPr kumimoji="1" lang="en-US" altLang="zh-CN" sz="1600" b="1">
              <a:solidFill>
                <a:srgbClr val="000099"/>
              </a:solidFill>
              <a:latin typeface="+mn-lt"/>
              <a:ea typeface="黑体" panose="02010609060101010101" pitchFamily="2" charset="-122"/>
            </a:endParaRPr>
          </a:p>
        </p:txBody>
      </p:sp>
      <p:sp>
        <p:nvSpPr>
          <p:cNvPr id="723987" name="Rectangle 19"/>
          <p:cNvSpPr>
            <a:spLocks noChangeArrowheads="1"/>
          </p:cNvSpPr>
          <p:nvPr/>
        </p:nvSpPr>
        <p:spPr bwMode="auto">
          <a:xfrm>
            <a:off x="1837490" y="3966220"/>
            <a:ext cx="233892" cy="287338"/>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anose="02010609060101010101" pitchFamily="2" charset="-122"/>
              </a:rPr>
              <a:t>31</a:t>
            </a:r>
            <a:endParaRPr kumimoji="1" lang="en-US" altLang="zh-CN" sz="1600" b="1">
              <a:solidFill>
                <a:srgbClr val="000099"/>
              </a:solidFill>
              <a:latin typeface="+mn-lt"/>
              <a:ea typeface="黑体" panose="02010609060101010101" pitchFamily="2" charset="-122"/>
            </a:endParaRPr>
          </a:p>
        </p:txBody>
      </p:sp>
      <p:sp>
        <p:nvSpPr>
          <p:cNvPr id="723988" name="Rectangle 20"/>
          <p:cNvSpPr>
            <a:spLocks noChangeArrowheads="1"/>
          </p:cNvSpPr>
          <p:nvPr/>
        </p:nvSpPr>
        <p:spPr bwMode="auto">
          <a:xfrm>
            <a:off x="2150493" y="3964634"/>
            <a:ext cx="233892" cy="287337"/>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anose="02010609060101010101" pitchFamily="2" charset="-122"/>
              </a:rPr>
              <a:t>32</a:t>
            </a:r>
            <a:endParaRPr kumimoji="1" lang="en-US" altLang="zh-CN" sz="1600" b="1">
              <a:solidFill>
                <a:srgbClr val="000099"/>
              </a:solidFill>
              <a:latin typeface="+mn-lt"/>
              <a:ea typeface="黑体" panose="02010609060101010101" pitchFamily="2" charset="-122"/>
            </a:endParaRPr>
          </a:p>
        </p:txBody>
      </p:sp>
      <p:sp>
        <p:nvSpPr>
          <p:cNvPr id="723989" name="Rectangle 21"/>
          <p:cNvSpPr>
            <a:spLocks noChangeArrowheads="1"/>
          </p:cNvSpPr>
          <p:nvPr/>
        </p:nvSpPr>
        <p:spPr bwMode="auto">
          <a:xfrm>
            <a:off x="2463495" y="3963045"/>
            <a:ext cx="233892" cy="287338"/>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anose="02010609060101010101" pitchFamily="2" charset="-122"/>
              </a:rPr>
              <a:t>33</a:t>
            </a:r>
            <a:endParaRPr kumimoji="1" lang="en-US" altLang="zh-CN" sz="1600" b="1">
              <a:solidFill>
                <a:srgbClr val="000099"/>
              </a:solidFill>
              <a:latin typeface="+mn-lt"/>
              <a:ea typeface="黑体" panose="02010609060101010101" pitchFamily="2" charset="-122"/>
            </a:endParaRPr>
          </a:p>
        </p:txBody>
      </p:sp>
      <p:sp>
        <p:nvSpPr>
          <p:cNvPr id="723990" name="Rectangle 22"/>
          <p:cNvSpPr>
            <a:spLocks noChangeArrowheads="1"/>
          </p:cNvSpPr>
          <p:nvPr/>
        </p:nvSpPr>
        <p:spPr bwMode="auto">
          <a:xfrm>
            <a:off x="2776497" y="3961459"/>
            <a:ext cx="233892" cy="287337"/>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anose="02010609060101010101" pitchFamily="2" charset="-122"/>
              </a:rPr>
              <a:t>34</a:t>
            </a:r>
            <a:endParaRPr kumimoji="1" lang="en-US" altLang="zh-CN" sz="1600" b="1">
              <a:solidFill>
                <a:srgbClr val="000099"/>
              </a:solidFill>
              <a:latin typeface="+mn-lt"/>
              <a:ea typeface="黑体" panose="02010609060101010101" pitchFamily="2" charset="-122"/>
            </a:endParaRPr>
          </a:p>
        </p:txBody>
      </p:sp>
      <p:sp>
        <p:nvSpPr>
          <p:cNvPr id="723991" name="Rectangle 23"/>
          <p:cNvSpPr>
            <a:spLocks noChangeArrowheads="1"/>
          </p:cNvSpPr>
          <p:nvPr/>
        </p:nvSpPr>
        <p:spPr bwMode="auto">
          <a:xfrm>
            <a:off x="3089499" y="3959870"/>
            <a:ext cx="233892" cy="287338"/>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anose="02010609060101010101" pitchFamily="2" charset="-122"/>
              </a:rPr>
              <a:t>35</a:t>
            </a:r>
            <a:endParaRPr kumimoji="1" lang="en-US" altLang="zh-CN" sz="1600" b="1">
              <a:solidFill>
                <a:srgbClr val="000099"/>
              </a:solidFill>
              <a:latin typeface="+mn-lt"/>
              <a:ea typeface="黑体" panose="02010609060101010101" pitchFamily="2" charset="-122"/>
            </a:endParaRPr>
          </a:p>
        </p:txBody>
      </p:sp>
      <p:sp>
        <p:nvSpPr>
          <p:cNvPr id="723992" name="Rectangle 24"/>
          <p:cNvSpPr>
            <a:spLocks noChangeArrowheads="1"/>
          </p:cNvSpPr>
          <p:nvPr/>
        </p:nvSpPr>
        <p:spPr bwMode="auto">
          <a:xfrm>
            <a:off x="3402501" y="3958284"/>
            <a:ext cx="233892" cy="287337"/>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anose="02010609060101010101" pitchFamily="2" charset="-122"/>
              </a:rPr>
              <a:t>36</a:t>
            </a:r>
            <a:endParaRPr kumimoji="1" lang="en-US" altLang="zh-CN" sz="1600" b="1">
              <a:solidFill>
                <a:srgbClr val="000099"/>
              </a:solidFill>
              <a:latin typeface="+mn-lt"/>
              <a:ea typeface="黑体" panose="02010609060101010101" pitchFamily="2" charset="-122"/>
            </a:endParaRPr>
          </a:p>
        </p:txBody>
      </p:sp>
      <p:sp>
        <p:nvSpPr>
          <p:cNvPr id="723993" name="Rectangle 25"/>
          <p:cNvSpPr>
            <a:spLocks noChangeArrowheads="1"/>
          </p:cNvSpPr>
          <p:nvPr/>
        </p:nvSpPr>
        <p:spPr bwMode="auto">
          <a:xfrm>
            <a:off x="3715503" y="3956695"/>
            <a:ext cx="233892" cy="287338"/>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anose="02010609060101010101" pitchFamily="2" charset="-122"/>
              </a:rPr>
              <a:t>37</a:t>
            </a:r>
            <a:endParaRPr kumimoji="1" lang="en-US" altLang="zh-CN" sz="1600" b="1">
              <a:solidFill>
                <a:srgbClr val="000099"/>
              </a:solidFill>
              <a:latin typeface="+mn-lt"/>
              <a:ea typeface="黑体" panose="02010609060101010101" pitchFamily="2" charset="-122"/>
            </a:endParaRPr>
          </a:p>
        </p:txBody>
      </p:sp>
      <p:sp>
        <p:nvSpPr>
          <p:cNvPr id="723994" name="Rectangle 26"/>
          <p:cNvSpPr>
            <a:spLocks noChangeArrowheads="1"/>
          </p:cNvSpPr>
          <p:nvPr/>
        </p:nvSpPr>
        <p:spPr bwMode="auto">
          <a:xfrm>
            <a:off x="4028505" y="3955109"/>
            <a:ext cx="233892" cy="287337"/>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anose="02010609060101010101" pitchFamily="2" charset="-122"/>
              </a:rPr>
              <a:t>38</a:t>
            </a:r>
            <a:endParaRPr kumimoji="1" lang="en-US" altLang="zh-CN" sz="1600" b="1">
              <a:solidFill>
                <a:srgbClr val="000099"/>
              </a:solidFill>
              <a:latin typeface="+mn-lt"/>
              <a:ea typeface="黑体" panose="02010609060101010101" pitchFamily="2" charset="-122"/>
            </a:endParaRPr>
          </a:p>
        </p:txBody>
      </p:sp>
      <p:sp>
        <p:nvSpPr>
          <p:cNvPr id="723995" name="Rectangle 27"/>
          <p:cNvSpPr>
            <a:spLocks noChangeArrowheads="1"/>
          </p:cNvSpPr>
          <p:nvPr/>
        </p:nvSpPr>
        <p:spPr bwMode="auto">
          <a:xfrm>
            <a:off x="4341507" y="3953520"/>
            <a:ext cx="233892" cy="287338"/>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anose="02010609060101010101" pitchFamily="2" charset="-122"/>
              </a:rPr>
              <a:t>39</a:t>
            </a:r>
            <a:endParaRPr kumimoji="1" lang="en-US" altLang="zh-CN" sz="1600" b="1">
              <a:solidFill>
                <a:srgbClr val="000099"/>
              </a:solidFill>
              <a:latin typeface="+mn-lt"/>
              <a:ea typeface="黑体" panose="02010609060101010101" pitchFamily="2" charset="-122"/>
            </a:endParaRPr>
          </a:p>
        </p:txBody>
      </p:sp>
      <p:sp>
        <p:nvSpPr>
          <p:cNvPr id="723996" name="Rectangle 28"/>
          <p:cNvSpPr>
            <a:spLocks noChangeArrowheads="1"/>
          </p:cNvSpPr>
          <p:nvPr/>
        </p:nvSpPr>
        <p:spPr bwMode="auto">
          <a:xfrm>
            <a:off x="4654509" y="3951934"/>
            <a:ext cx="233892" cy="287337"/>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anose="02010609060101010101" pitchFamily="2" charset="-122"/>
              </a:rPr>
              <a:t>40</a:t>
            </a:r>
            <a:endParaRPr kumimoji="1" lang="en-US" altLang="zh-CN" sz="1600" b="1">
              <a:solidFill>
                <a:srgbClr val="000099"/>
              </a:solidFill>
              <a:latin typeface="+mn-lt"/>
              <a:ea typeface="黑体" panose="02010609060101010101" pitchFamily="2" charset="-122"/>
            </a:endParaRPr>
          </a:p>
        </p:txBody>
      </p:sp>
      <p:sp>
        <p:nvSpPr>
          <p:cNvPr id="723997" name="Rectangle 29"/>
          <p:cNvSpPr>
            <a:spLocks noChangeArrowheads="1"/>
          </p:cNvSpPr>
          <p:nvPr/>
        </p:nvSpPr>
        <p:spPr bwMode="auto">
          <a:xfrm>
            <a:off x="4967511" y="3950345"/>
            <a:ext cx="233892" cy="287338"/>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anose="02010609060101010101" pitchFamily="2" charset="-122"/>
              </a:rPr>
              <a:t>41</a:t>
            </a:r>
            <a:endParaRPr kumimoji="1" lang="en-US" altLang="zh-CN" sz="1600" b="1">
              <a:solidFill>
                <a:srgbClr val="000099"/>
              </a:solidFill>
              <a:latin typeface="+mn-lt"/>
              <a:ea typeface="黑体" panose="02010609060101010101" pitchFamily="2" charset="-122"/>
            </a:endParaRPr>
          </a:p>
        </p:txBody>
      </p:sp>
      <p:sp>
        <p:nvSpPr>
          <p:cNvPr id="723998" name="Rectangle 30"/>
          <p:cNvSpPr>
            <a:spLocks noChangeArrowheads="1"/>
          </p:cNvSpPr>
          <p:nvPr/>
        </p:nvSpPr>
        <p:spPr bwMode="auto">
          <a:xfrm>
            <a:off x="5280513" y="3948759"/>
            <a:ext cx="233892" cy="287337"/>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anose="02010609060101010101" pitchFamily="2" charset="-122"/>
              </a:rPr>
              <a:t>42</a:t>
            </a:r>
            <a:endParaRPr kumimoji="1" lang="en-US" altLang="zh-CN" sz="1600" b="1">
              <a:solidFill>
                <a:srgbClr val="000099"/>
              </a:solidFill>
              <a:latin typeface="+mn-lt"/>
              <a:ea typeface="黑体" panose="02010609060101010101" pitchFamily="2" charset="-122"/>
            </a:endParaRPr>
          </a:p>
        </p:txBody>
      </p:sp>
      <p:sp>
        <p:nvSpPr>
          <p:cNvPr id="723999" name="Rectangle 31"/>
          <p:cNvSpPr>
            <a:spLocks noChangeArrowheads="1"/>
          </p:cNvSpPr>
          <p:nvPr/>
        </p:nvSpPr>
        <p:spPr bwMode="auto">
          <a:xfrm>
            <a:off x="5593515" y="3947170"/>
            <a:ext cx="233892" cy="287338"/>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anose="02010609060101010101" pitchFamily="2" charset="-122"/>
              </a:rPr>
              <a:t>43</a:t>
            </a:r>
            <a:endParaRPr kumimoji="1" lang="en-US" altLang="zh-CN" sz="1600" b="1">
              <a:solidFill>
                <a:srgbClr val="000099"/>
              </a:solidFill>
              <a:latin typeface="+mn-lt"/>
              <a:ea typeface="黑体" panose="02010609060101010101" pitchFamily="2" charset="-122"/>
            </a:endParaRPr>
          </a:p>
        </p:txBody>
      </p:sp>
      <p:sp>
        <p:nvSpPr>
          <p:cNvPr id="724000" name="Rectangle 32"/>
          <p:cNvSpPr>
            <a:spLocks noChangeArrowheads="1"/>
          </p:cNvSpPr>
          <p:nvPr/>
        </p:nvSpPr>
        <p:spPr bwMode="auto">
          <a:xfrm>
            <a:off x="5906518" y="3945584"/>
            <a:ext cx="233892" cy="287337"/>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anose="02010609060101010101" pitchFamily="2" charset="-122"/>
              </a:rPr>
              <a:t>44</a:t>
            </a:r>
            <a:endParaRPr kumimoji="1" lang="en-US" altLang="zh-CN" sz="1600" b="1">
              <a:solidFill>
                <a:srgbClr val="000099"/>
              </a:solidFill>
              <a:latin typeface="+mn-lt"/>
              <a:ea typeface="黑体" panose="02010609060101010101" pitchFamily="2" charset="-122"/>
            </a:endParaRPr>
          </a:p>
        </p:txBody>
      </p:sp>
      <p:sp>
        <p:nvSpPr>
          <p:cNvPr id="724001" name="Rectangle 33"/>
          <p:cNvSpPr>
            <a:spLocks noChangeArrowheads="1"/>
          </p:cNvSpPr>
          <p:nvPr/>
        </p:nvSpPr>
        <p:spPr bwMode="auto">
          <a:xfrm>
            <a:off x="6219520" y="3943995"/>
            <a:ext cx="233892" cy="287338"/>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anose="02010609060101010101" pitchFamily="2" charset="-122"/>
              </a:rPr>
              <a:t>45</a:t>
            </a:r>
            <a:endParaRPr kumimoji="1" lang="en-US" altLang="zh-CN" sz="1600" b="1">
              <a:solidFill>
                <a:srgbClr val="000099"/>
              </a:solidFill>
              <a:latin typeface="+mn-lt"/>
              <a:ea typeface="黑体" panose="02010609060101010101" pitchFamily="2" charset="-122"/>
            </a:endParaRPr>
          </a:p>
        </p:txBody>
      </p:sp>
      <p:sp>
        <p:nvSpPr>
          <p:cNvPr id="724002" name="Rectangle 34"/>
          <p:cNvSpPr>
            <a:spLocks noChangeArrowheads="1"/>
          </p:cNvSpPr>
          <p:nvPr/>
        </p:nvSpPr>
        <p:spPr bwMode="auto">
          <a:xfrm>
            <a:off x="6532522" y="3942409"/>
            <a:ext cx="233892" cy="287337"/>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anose="02010609060101010101" pitchFamily="2" charset="-122"/>
              </a:rPr>
              <a:t>46</a:t>
            </a:r>
            <a:endParaRPr kumimoji="1" lang="en-US" altLang="zh-CN" sz="1600" b="1">
              <a:solidFill>
                <a:srgbClr val="000099"/>
              </a:solidFill>
              <a:latin typeface="+mn-lt"/>
              <a:ea typeface="黑体" panose="02010609060101010101" pitchFamily="2" charset="-122"/>
            </a:endParaRPr>
          </a:p>
        </p:txBody>
      </p:sp>
      <p:sp>
        <p:nvSpPr>
          <p:cNvPr id="724003" name="Rectangle 35"/>
          <p:cNvSpPr>
            <a:spLocks noChangeArrowheads="1"/>
          </p:cNvSpPr>
          <p:nvPr/>
        </p:nvSpPr>
        <p:spPr bwMode="auto">
          <a:xfrm>
            <a:off x="6845524" y="3940820"/>
            <a:ext cx="233892" cy="287338"/>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anose="02010609060101010101" pitchFamily="2" charset="-122"/>
              </a:rPr>
              <a:t>47</a:t>
            </a:r>
            <a:endParaRPr kumimoji="1" lang="en-US" altLang="zh-CN" sz="1600" b="1">
              <a:solidFill>
                <a:srgbClr val="000099"/>
              </a:solidFill>
              <a:latin typeface="+mn-lt"/>
              <a:ea typeface="黑体" panose="02010609060101010101" pitchFamily="2" charset="-122"/>
            </a:endParaRPr>
          </a:p>
        </p:txBody>
      </p:sp>
      <p:sp>
        <p:nvSpPr>
          <p:cNvPr id="724004" name="Rectangle 36"/>
          <p:cNvSpPr>
            <a:spLocks noChangeArrowheads="1"/>
          </p:cNvSpPr>
          <p:nvPr/>
        </p:nvSpPr>
        <p:spPr bwMode="auto">
          <a:xfrm>
            <a:off x="7158526" y="3939234"/>
            <a:ext cx="233892" cy="287337"/>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anose="02010609060101010101" pitchFamily="2" charset="-122"/>
              </a:rPr>
              <a:t>48</a:t>
            </a:r>
            <a:endParaRPr kumimoji="1" lang="en-US" altLang="zh-CN" sz="1600" b="1">
              <a:solidFill>
                <a:srgbClr val="000099"/>
              </a:solidFill>
              <a:latin typeface="+mn-lt"/>
              <a:ea typeface="黑体" panose="02010609060101010101" pitchFamily="2" charset="-122"/>
            </a:endParaRPr>
          </a:p>
        </p:txBody>
      </p:sp>
      <p:sp>
        <p:nvSpPr>
          <p:cNvPr id="724005" name="Rectangle 37"/>
          <p:cNvSpPr>
            <a:spLocks noChangeArrowheads="1"/>
          </p:cNvSpPr>
          <p:nvPr/>
        </p:nvSpPr>
        <p:spPr bwMode="auto">
          <a:xfrm>
            <a:off x="7471528" y="3937645"/>
            <a:ext cx="233892" cy="287338"/>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anose="02010609060101010101" pitchFamily="2" charset="-122"/>
              </a:rPr>
              <a:t>49</a:t>
            </a:r>
            <a:endParaRPr kumimoji="1" lang="en-US" altLang="zh-CN" sz="1600" b="1">
              <a:solidFill>
                <a:srgbClr val="000099"/>
              </a:solidFill>
              <a:latin typeface="+mn-lt"/>
              <a:ea typeface="黑体" panose="02010609060101010101" pitchFamily="2" charset="-122"/>
            </a:endParaRPr>
          </a:p>
        </p:txBody>
      </p:sp>
      <p:sp>
        <p:nvSpPr>
          <p:cNvPr id="724006" name="Rectangle 38"/>
          <p:cNvSpPr>
            <a:spLocks noChangeArrowheads="1"/>
          </p:cNvSpPr>
          <p:nvPr/>
        </p:nvSpPr>
        <p:spPr bwMode="auto">
          <a:xfrm>
            <a:off x="7784530" y="3936059"/>
            <a:ext cx="233892" cy="287337"/>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anose="02010609060101010101" pitchFamily="2" charset="-122"/>
              </a:rPr>
              <a:t>50</a:t>
            </a:r>
            <a:endParaRPr kumimoji="1" lang="en-US" altLang="zh-CN" sz="1600" b="1">
              <a:solidFill>
                <a:srgbClr val="000099"/>
              </a:solidFill>
              <a:latin typeface="+mn-lt"/>
              <a:ea typeface="黑体" panose="02010609060101010101" pitchFamily="2" charset="-122"/>
            </a:endParaRPr>
          </a:p>
        </p:txBody>
      </p:sp>
      <p:sp>
        <p:nvSpPr>
          <p:cNvPr id="724007" name="Rectangle 39"/>
          <p:cNvSpPr>
            <a:spLocks noChangeArrowheads="1"/>
          </p:cNvSpPr>
          <p:nvPr/>
        </p:nvSpPr>
        <p:spPr bwMode="auto">
          <a:xfrm>
            <a:off x="8097532" y="3934470"/>
            <a:ext cx="233892" cy="287338"/>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anose="02010609060101010101" pitchFamily="2" charset="-122"/>
              </a:rPr>
              <a:t>51</a:t>
            </a:r>
            <a:endParaRPr kumimoji="1" lang="en-US" altLang="zh-CN" sz="1600" b="1">
              <a:solidFill>
                <a:srgbClr val="000099"/>
              </a:solidFill>
              <a:latin typeface="+mn-lt"/>
              <a:ea typeface="黑体" panose="02010609060101010101" pitchFamily="2" charset="-122"/>
            </a:endParaRPr>
          </a:p>
        </p:txBody>
      </p:sp>
      <p:sp>
        <p:nvSpPr>
          <p:cNvPr id="724008" name="Rectangle 40"/>
          <p:cNvSpPr>
            <a:spLocks noChangeArrowheads="1"/>
          </p:cNvSpPr>
          <p:nvPr/>
        </p:nvSpPr>
        <p:spPr bwMode="auto">
          <a:xfrm>
            <a:off x="8410534" y="3932884"/>
            <a:ext cx="233892" cy="287337"/>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anose="02010609060101010101" pitchFamily="2" charset="-122"/>
              </a:rPr>
              <a:t>52</a:t>
            </a:r>
            <a:endParaRPr kumimoji="1" lang="en-US" altLang="zh-CN" sz="1600" b="1">
              <a:solidFill>
                <a:srgbClr val="000099"/>
              </a:solidFill>
              <a:latin typeface="+mn-lt"/>
              <a:ea typeface="黑体" panose="02010609060101010101" pitchFamily="2" charset="-122"/>
            </a:endParaRPr>
          </a:p>
        </p:txBody>
      </p:sp>
      <p:sp>
        <p:nvSpPr>
          <p:cNvPr id="724009" name="Rectangle 41"/>
          <p:cNvSpPr>
            <a:spLocks noChangeArrowheads="1"/>
          </p:cNvSpPr>
          <p:nvPr/>
        </p:nvSpPr>
        <p:spPr bwMode="auto">
          <a:xfrm>
            <a:off x="8723536" y="3931295"/>
            <a:ext cx="233892" cy="287338"/>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anose="02010609060101010101" pitchFamily="2" charset="-122"/>
              </a:rPr>
              <a:t>53</a:t>
            </a:r>
            <a:endParaRPr kumimoji="1" lang="en-US" altLang="zh-CN" sz="1600" b="1">
              <a:solidFill>
                <a:srgbClr val="000099"/>
              </a:solidFill>
              <a:latin typeface="+mn-lt"/>
              <a:ea typeface="黑体" panose="02010609060101010101" pitchFamily="2" charset="-122"/>
            </a:endParaRPr>
          </a:p>
        </p:txBody>
      </p:sp>
      <p:sp>
        <p:nvSpPr>
          <p:cNvPr id="724010" name="Rectangle 42"/>
          <p:cNvSpPr>
            <a:spLocks noChangeArrowheads="1"/>
          </p:cNvSpPr>
          <p:nvPr/>
        </p:nvSpPr>
        <p:spPr bwMode="auto">
          <a:xfrm>
            <a:off x="9036538" y="3929709"/>
            <a:ext cx="233892" cy="287337"/>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anose="02010609060101010101" pitchFamily="2" charset="-122"/>
              </a:rPr>
              <a:t>54</a:t>
            </a:r>
            <a:endParaRPr kumimoji="1" lang="en-US" altLang="zh-CN" sz="1600" b="1">
              <a:solidFill>
                <a:srgbClr val="000099"/>
              </a:solidFill>
              <a:latin typeface="+mn-lt"/>
              <a:ea typeface="黑体" panose="02010609060101010101" pitchFamily="2" charset="-122"/>
            </a:endParaRPr>
          </a:p>
        </p:txBody>
      </p:sp>
      <p:sp>
        <p:nvSpPr>
          <p:cNvPr id="724011" name="Rectangle 43"/>
          <p:cNvSpPr>
            <a:spLocks noChangeArrowheads="1"/>
          </p:cNvSpPr>
          <p:nvPr/>
        </p:nvSpPr>
        <p:spPr bwMode="auto">
          <a:xfrm>
            <a:off x="9349540" y="3928120"/>
            <a:ext cx="233892" cy="287338"/>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anose="02010609060101010101" pitchFamily="2" charset="-122"/>
              </a:rPr>
              <a:t>55</a:t>
            </a:r>
            <a:endParaRPr kumimoji="1" lang="en-US" altLang="zh-CN" sz="1600" b="1">
              <a:solidFill>
                <a:srgbClr val="000099"/>
              </a:solidFill>
              <a:latin typeface="+mn-lt"/>
              <a:ea typeface="黑体" panose="02010609060101010101" pitchFamily="2" charset="-122"/>
            </a:endParaRPr>
          </a:p>
        </p:txBody>
      </p:sp>
      <p:sp>
        <p:nvSpPr>
          <p:cNvPr id="724012" name="Rectangle 44"/>
          <p:cNvSpPr>
            <a:spLocks noChangeArrowheads="1"/>
          </p:cNvSpPr>
          <p:nvPr/>
        </p:nvSpPr>
        <p:spPr bwMode="auto">
          <a:xfrm>
            <a:off x="9653943" y="3928120"/>
            <a:ext cx="233892" cy="287338"/>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anose="02010609060101010101" pitchFamily="2" charset="-122"/>
              </a:rPr>
              <a:t>56</a:t>
            </a:r>
            <a:endParaRPr kumimoji="1" lang="en-US" altLang="zh-CN" sz="1600" b="1">
              <a:solidFill>
                <a:srgbClr val="000099"/>
              </a:solidFill>
              <a:latin typeface="+mn-lt"/>
              <a:ea typeface="黑体" panose="02010609060101010101" pitchFamily="2" charset="-122"/>
            </a:endParaRPr>
          </a:p>
        </p:txBody>
      </p:sp>
      <p:sp>
        <p:nvSpPr>
          <p:cNvPr id="724013" name="Line 45"/>
          <p:cNvSpPr>
            <a:spLocks noChangeShapeType="1"/>
          </p:cNvSpPr>
          <p:nvPr/>
        </p:nvSpPr>
        <p:spPr bwMode="auto">
          <a:xfrm flipH="1" flipV="1">
            <a:off x="1954437" y="4275784"/>
            <a:ext cx="10319" cy="511175"/>
          </a:xfrm>
          <a:prstGeom prst="line">
            <a:avLst/>
          </a:prstGeom>
          <a:noFill/>
          <a:ln w="3810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724014" name="Text Box 46"/>
          <p:cNvSpPr txBox="1">
            <a:spLocks noChangeArrowheads="1"/>
          </p:cNvSpPr>
          <p:nvPr/>
        </p:nvSpPr>
        <p:spPr bwMode="auto">
          <a:xfrm>
            <a:off x="1401480" y="4764733"/>
            <a:ext cx="1467068" cy="6463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en-US" altLang="zh-CN" sz="2000" b="1" dirty="0">
                <a:solidFill>
                  <a:srgbClr val="9900CC"/>
                </a:solidFill>
                <a:latin typeface="+mn-lt"/>
                <a:ea typeface="黑体" panose="02010609060101010101" pitchFamily="2" charset="-122"/>
              </a:rPr>
              <a:t>B </a:t>
            </a:r>
            <a:r>
              <a:rPr lang="zh-CN" altLang="en-US" sz="2000" b="1" dirty="0">
                <a:solidFill>
                  <a:srgbClr val="9900CC"/>
                </a:solidFill>
                <a:latin typeface="+mn-lt"/>
                <a:ea typeface="黑体" panose="02010609060101010101" pitchFamily="2" charset="-122"/>
              </a:rPr>
              <a:t>期望</a:t>
            </a:r>
            <a:endParaRPr lang="zh-CN" altLang="en-US" sz="2000" b="1" dirty="0">
              <a:solidFill>
                <a:srgbClr val="9900CC"/>
              </a:solidFill>
              <a:latin typeface="+mn-lt"/>
              <a:ea typeface="黑体" panose="02010609060101010101" pitchFamily="2" charset="-122"/>
            </a:endParaRPr>
          </a:p>
          <a:p>
            <a:pPr algn="ctr">
              <a:lnSpc>
                <a:spcPct val="90000"/>
              </a:lnSpc>
            </a:pPr>
            <a:r>
              <a:rPr lang="zh-CN" altLang="en-US" sz="2000" b="1" dirty="0">
                <a:solidFill>
                  <a:srgbClr val="9900CC"/>
                </a:solidFill>
                <a:latin typeface="+mn-lt"/>
                <a:ea typeface="黑体" panose="02010609060101010101" pitchFamily="2" charset="-122"/>
              </a:rPr>
              <a:t>收到的序号</a:t>
            </a:r>
            <a:endParaRPr lang="zh-CN" altLang="en-US" sz="2000" b="1" dirty="0">
              <a:solidFill>
                <a:srgbClr val="9900CC"/>
              </a:solidFill>
              <a:latin typeface="+mn-lt"/>
              <a:ea typeface="黑体" panose="02010609060101010101" pitchFamily="2" charset="-122"/>
            </a:endParaRPr>
          </a:p>
        </p:txBody>
      </p:sp>
      <p:sp>
        <p:nvSpPr>
          <p:cNvPr id="724015" name="Line 47"/>
          <p:cNvSpPr>
            <a:spLocks noChangeShapeType="1"/>
          </p:cNvSpPr>
          <p:nvPr/>
        </p:nvSpPr>
        <p:spPr bwMode="auto">
          <a:xfrm>
            <a:off x="1784176" y="3116908"/>
            <a:ext cx="8600" cy="1357312"/>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724016" name="Text Box 48"/>
          <p:cNvSpPr txBox="1">
            <a:spLocks noChangeArrowheads="1"/>
          </p:cNvSpPr>
          <p:nvPr/>
        </p:nvSpPr>
        <p:spPr bwMode="auto">
          <a:xfrm>
            <a:off x="7635510" y="2708920"/>
            <a:ext cx="800219"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C00000"/>
                </a:solidFill>
                <a:latin typeface="+mn-lt"/>
                <a:ea typeface="黑体" panose="02010609060101010101" pitchFamily="2" charset="-122"/>
              </a:rPr>
              <a:t>前沿</a:t>
            </a:r>
            <a:endParaRPr lang="zh-CN" altLang="en-US" sz="2400" b="1" dirty="0">
              <a:solidFill>
                <a:srgbClr val="C00000"/>
              </a:solidFill>
              <a:latin typeface="+mn-lt"/>
              <a:ea typeface="黑体" panose="02010609060101010101" pitchFamily="2" charset="-122"/>
            </a:endParaRPr>
          </a:p>
        </p:txBody>
      </p:sp>
      <p:sp>
        <p:nvSpPr>
          <p:cNvPr id="724017" name="Text Box 49"/>
          <p:cNvSpPr txBox="1">
            <a:spLocks noChangeArrowheads="1"/>
          </p:cNvSpPr>
          <p:nvPr/>
        </p:nvSpPr>
        <p:spPr bwMode="auto">
          <a:xfrm>
            <a:off x="1402985" y="2708920"/>
            <a:ext cx="800219"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C00000"/>
                </a:solidFill>
                <a:latin typeface="+mn-lt"/>
                <a:ea typeface="黑体" panose="02010609060101010101" pitchFamily="2" charset="-122"/>
              </a:rPr>
              <a:t>后沿</a:t>
            </a:r>
            <a:endParaRPr lang="zh-CN" altLang="en-US" sz="2400" b="1" dirty="0">
              <a:solidFill>
                <a:srgbClr val="C00000"/>
              </a:solidFill>
              <a:latin typeface="+mn-lt"/>
              <a:ea typeface="黑体" panose="02010609060101010101" pitchFamily="2" charset="-122"/>
            </a:endParaRPr>
          </a:p>
        </p:txBody>
      </p:sp>
      <p:sp>
        <p:nvSpPr>
          <p:cNvPr id="724018" name="Line 50"/>
          <p:cNvSpPr>
            <a:spLocks noChangeShapeType="1"/>
          </p:cNvSpPr>
          <p:nvPr/>
        </p:nvSpPr>
        <p:spPr bwMode="auto">
          <a:xfrm>
            <a:off x="8033899" y="3102621"/>
            <a:ext cx="8600" cy="1357313"/>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724019" name="Text Box 51"/>
          <p:cNvSpPr txBox="1">
            <a:spLocks noChangeArrowheads="1"/>
          </p:cNvSpPr>
          <p:nvPr/>
        </p:nvSpPr>
        <p:spPr bwMode="auto">
          <a:xfrm>
            <a:off x="2276342" y="3083571"/>
            <a:ext cx="697627"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99"/>
                </a:solidFill>
                <a:latin typeface="+mn-lt"/>
                <a:ea typeface="黑体" panose="02010609060101010101" pitchFamily="2" charset="-122"/>
              </a:rPr>
              <a:t>前移</a:t>
            </a:r>
            <a:endParaRPr lang="zh-CN" altLang="en-US" sz="2000" b="1">
              <a:solidFill>
                <a:srgbClr val="000099"/>
              </a:solidFill>
              <a:latin typeface="+mn-lt"/>
              <a:ea typeface="黑体" panose="02010609060101010101" pitchFamily="2" charset="-122"/>
            </a:endParaRPr>
          </a:p>
        </p:txBody>
      </p:sp>
      <p:sp>
        <p:nvSpPr>
          <p:cNvPr id="724020" name="Text Box 52"/>
          <p:cNvSpPr txBox="1">
            <a:spLocks noChangeArrowheads="1"/>
          </p:cNvSpPr>
          <p:nvPr/>
        </p:nvSpPr>
        <p:spPr bwMode="auto">
          <a:xfrm>
            <a:off x="6871625" y="3080396"/>
            <a:ext cx="697627"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99"/>
                </a:solidFill>
                <a:latin typeface="+mn-lt"/>
                <a:ea typeface="黑体" panose="02010609060101010101" pitchFamily="2" charset="-122"/>
              </a:rPr>
              <a:t>收缩</a:t>
            </a:r>
            <a:endParaRPr lang="zh-CN" altLang="en-US" sz="2000" b="1">
              <a:solidFill>
                <a:srgbClr val="000099"/>
              </a:solidFill>
              <a:latin typeface="+mn-lt"/>
              <a:ea typeface="黑体" panose="02010609060101010101" pitchFamily="2" charset="-122"/>
            </a:endParaRPr>
          </a:p>
        </p:txBody>
      </p:sp>
      <p:grpSp>
        <p:nvGrpSpPr>
          <p:cNvPr id="724021" name="Group 53"/>
          <p:cNvGrpSpPr/>
          <p:nvPr/>
        </p:nvGrpSpPr>
        <p:grpSpPr bwMode="auto">
          <a:xfrm>
            <a:off x="6666665" y="3158183"/>
            <a:ext cx="233892" cy="288925"/>
            <a:chOff x="3833" y="1298"/>
            <a:chExt cx="136" cy="182"/>
          </a:xfrm>
        </p:grpSpPr>
        <p:sp>
          <p:nvSpPr>
            <p:cNvPr id="724022" name="Line 54"/>
            <p:cNvSpPr>
              <a:spLocks noChangeShapeType="1"/>
            </p:cNvSpPr>
            <p:nvPr/>
          </p:nvSpPr>
          <p:spPr bwMode="auto">
            <a:xfrm flipH="1">
              <a:off x="3833" y="1298"/>
              <a:ext cx="136" cy="182"/>
            </a:xfrm>
            <a:prstGeom prst="line">
              <a:avLst/>
            </a:prstGeom>
            <a:noFill/>
            <a:ln w="571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724023" name="Line 55"/>
            <p:cNvSpPr>
              <a:spLocks noChangeShapeType="1"/>
            </p:cNvSpPr>
            <p:nvPr/>
          </p:nvSpPr>
          <p:spPr bwMode="auto">
            <a:xfrm>
              <a:off x="3833" y="1298"/>
              <a:ext cx="136" cy="182"/>
            </a:xfrm>
            <a:prstGeom prst="line">
              <a:avLst/>
            </a:prstGeom>
            <a:noFill/>
            <a:ln w="571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724024" name="Text Box 56"/>
          <p:cNvSpPr txBox="1">
            <a:spLocks noChangeArrowheads="1"/>
          </p:cNvSpPr>
          <p:nvPr/>
        </p:nvSpPr>
        <p:spPr bwMode="auto">
          <a:xfrm>
            <a:off x="511596" y="226095"/>
            <a:ext cx="9071836" cy="2308324"/>
          </a:xfrm>
          <a:prstGeom prst="rect">
            <a:avLst/>
          </a:prstGeom>
          <a:solidFill>
            <a:srgbClr val="FFFF99"/>
          </a:solidFill>
          <a:ln w="9525">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179705" indent="-179705">
              <a:buFont typeface="Arial" panose="020B0604020202020204" pitchFamily="34" charset="0"/>
              <a:buChar char="•"/>
            </a:pPr>
            <a:r>
              <a:rPr lang="zh-CN" altLang="en-US" sz="2400" b="1" dirty="0">
                <a:solidFill>
                  <a:srgbClr val="000099"/>
                </a:solidFill>
                <a:latin typeface="+mn-lt"/>
                <a:ea typeface="黑体" panose="02010609060101010101" pitchFamily="2" charset="-122"/>
              </a:rPr>
              <a:t>根据 </a:t>
            </a:r>
            <a:r>
              <a:rPr lang="en-US" altLang="zh-CN" sz="2400" b="1" dirty="0">
                <a:solidFill>
                  <a:srgbClr val="000099"/>
                </a:solidFill>
                <a:latin typeface="+mn-lt"/>
                <a:ea typeface="黑体" panose="02010609060101010101" pitchFamily="2" charset="-122"/>
              </a:rPr>
              <a:t>B </a:t>
            </a:r>
            <a:r>
              <a:rPr lang="zh-CN" altLang="en-US" sz="2400" b="1" dirty="0">
                <a:solidFill>
                  <a:srgbClr val="000099"/>
                </a:solidFill>
                <a:latin typeface="+mn-lt"/>
                <a:ea typeface="黑体" panose="02010609060101010101" pitchFamily="2" charset="-122"/>
              </a:rPr>
              <a:t>给出的窗口</a:t>
            </a:r>
            <a:r>
              <a:rPr lang="zh-CN" altLang="en-US" sz="2400" b="1" dirty="0" smtClean="0">
                <a:solidFill>
                  <a:srgbClr val="000099"/>
                </a:solidFill>
                <a:latin typeface="+mn-lt"/>
                <a:ea typeface="黑体" panose="02010609060101010101" pitchFamily="2" charset="-122"/>
              </a:rPr>
              <a:t>值，</a:t>
            </a:r>
            <a:r>
              <a:rPr lang="en-US" altLang="zh-CN" sz="2400" b="1" dirty="0" smtClean="0">
                <a:solidFill>
                  <a:srgbClr val="000099"/>
                </a:solidFill>
                <a:latin typeface="+mn-lt"/>
                <a:ea typeface="黑体" panose="02010609060101010101" pitchFamily="2" charset="-122"/>
              </a:rPr>
              <a:t>A </a:t>
            </a:r>
            <a:r>
              <a:rPr lang="zh-CN" altLang="en-US" sz="2400" b="1" dirty="0">
                <a:solidFill>
                  <a:srgbClr val="000099"/>
                </a:solidFill>
                <a:latin typeface="+mn-lt"/>
                <a:ea typeface="黑体" panose="02010609060101010101" pitchFamily="2" charset="-122"/>
              </a:rPr>
              <a:t>构造出自己的发送</a:t>
            </a:r>
            <a:r>
              <a:rPr lang="zh-CN" altLang="en-US" sz="2400" b="1" dirty="0" smtClean="0">
                <a:solidFill>
                  <a:srgbClr val="000099"/>
                </a:solidFill>
                <a:latin typeface="+mn-lt"/>
                <a:ea typeface="黑体" panose="02010609060101010101" pitchFamily="2" charset="-122"/>
              </a:rPr>
              <a:t>窗口。</a:t>
            </a:r>
            <a:endParaRPr lang="en-US" altLang="zh-CN" sz="2400" b="1" dirty="0" smtClean="0">
              <a:solidFill>
                <a:srgbClr val="000099"/>
              </a:solidFill>
              <a:latin typeface="+mn-lt"/>
              <a:ea typeface="黑体" panose="02010609060101010101" pitchFamily="2" charset="-122"/>
            </a:endParaRPr>
          </a:p>
          <a:p>
            <a:pPr marL="179705" indent="-179705">
              <a:buFont typeface="Arial" panose="020B0604020202020204" pitchFamily="34" charset="0"/>
              <a:buChar char="•"/>
            </a:pPr>
            <a:r>
              <a:rPr lang="zh-CN" altLang="zh-CN" sz="2400" b="1" dirty="0">
                <a:solidFill>
                  <a:srgbClr val="FF0000"/>
                </a:solidFill>
                <a:latin typeface="+mn-lt"/>
                <a:ea typeface="黑体" panose="02010609060101010101" pitchFamily="2" charset="-122"/>
              </a:rPr>
              <a:t>发送窗口表示：在没有</a:t>
            </a:r>
            <a:r>
              <a:rPr lang="zh-CN" altLang="zh-CN" sz="2400" b="1" dirty="0" smtClean="0">
                <a:solidFill>
                  <a:srgbClr val="FF0000"/>
                </a:solidFill>
                <a:latin typeface="+mn-lt"/>
                <a:ea typeface="黑体" panose="02010609060101010101" pitchFamily="2" charset="-122"/>
              </a:rPr>
              <a:t>收到</a:t>
            </a:r>
            <a:r>
              <a:rPr lang="en-US" altLang="zh-CN" sz="2400" b="1" dirty="0" smtClean="0">
                <a:solidFill>
                  <a:srgbClr val="FF0000"/>
                </a:solidFill>
                <a:latin typeface="+mn-lt"/>
                <a:ea typeface="黑体" panose="02010609060101010101" pitchFamily="2" charset="-122"/>
              </a:rPr>
              <a:t> B </a:t>
            </a:r>
            <a:r>
              <a:rPr lang="zh-CN" altLang="zh-CN" sz="2400" b="1" dirty="0" smtClean="0">
                <a:solidFill>
                  <a:srgbClr val="FF0000"/>
                </a:solidFill>
                <a:latin typeface="+mn-lt"/>
                <a:ea typeface="黑体" panose="02010609060101010101" pitchFamily="2" charset="-122"/>
              </a:rPr>
              <a:t>的</a:t>
            </a:r>
            <a:r>
              <a:rPr lang="zh-CN" altLang="zh-CN" sz="2400" b="1" dirty="0">
                <a:solidFill>
                  <a:srgbClr val="FF0000"/>
                </a:solidFill>
                <a:latin typeface="+mn-lt"/>
                <a:ea typeface="黑体" panose="02010609060101010101" pitchFamily="2" charset="-122"/>
              </a:rPr>
              <a:t>确认的情况下，</a:t>
            </a:r>
            <a:r>
              <a:rPr lang="en-US" altLang="zh-CN" sz="2400" b="1" dirty="0" smtClean="0">
                <a:solidFill>
                  <a:srgbClr val="FF0000"/>
                </a:solidFill>
                <a:latin typeface="+mn-lt"/>
                <a:ea typeface="黑体" panose="02010609060101010101" pitchFamily="2" charset="-122"/>
              </a:rPr>
              <a:t>A </a:t>
            </a:r>
            <a:r>
              <a:rPr lang="zh-CN" altLang="zh-CN" sz="2400" b="1" dirty="0" smtClean="0">
                <a:solidFill>
                  <a:srgbClr val="FF0000"/>
                </a:solidFill>
                <a:latin typeface="+mn-lt"/>
                <a:ea typeface="黑体" panose="02010609060101010101" pitchFamily="2" charset="-122"/>
              </a:rPr>
              <a:t>可以</a:t>
            </a:r>
            <a:r>
              <a:rPr lang="zh-CN" altLang="zh-CN" sz="2400" b="1" dirty="0">
                <a:solidFill>
                  <a:srgbClr val="FF0000"/>
                </a:solidFill>
                <a:latin typeface="+mn-lt"/>
                <a:ea typeface="黑体" panose="02010609060101010101" pitchFamily="2" charset="-122"/>
              </a:rPr>
              <a:t>连续把窗口内的数据都发送出去。</a:t>
            </a:r>
            <a:r>
              <a:rPr lang="zh-CN" altLang="en-US" sz="2400" b="1" dirty="0">
                <a:solidFill>
                  <a:srgbClr val="FF0000"/>
                </a:solidFill>
                <a:latin typeface="+mn-lt"/>
                <a:ea typeface="黑体" panose="02010609060101010101" pitchFamily="2" charset="-122"/>
              </a:rPr>
              <a:t> </a:t>
            </a:r>
            <a:endParaRPr lang="en-US" altLang="zh-CN" sz="2400" b="1" dirty="0" smtClean="0">
              <a:solidFill>
                <a:srgbClr val="FF0000"/>
              </a:solidFill>
              <a:latin typeface="+mn-lt"/>
              <a:ea typeface="黑体" panose="02010609060101010101" pitchFamily="2" charset="-122"/>
            </a:endParaRPr>
          </a:p>
          <a:p>
            <a:pPr marL="179705" indent="-179705">
              <a:buFont typeface="Arial" panose="020B0604020202020204" pitchFamily="34" charset="0"/>
              <a:buChar char="•"/>
            </a:pPr>
            <a:r>
              <a:rPr lang="zh-CN" altLang="zh-CN" sz="2400" b="1" dirty="0">
                <a:solidFill>
                  <a:srgbClr val="FF0000"/>
                </a:solidFill>
                <a:latin typeface="+mn-lt"/>
                <a:ea typeface="黑体" panose="02010609060101010101" pitchFamily="2" charset="-122"/>
              </a:rPr>
              <a:t>发送窗口里面的序号表示允许发送的序号。</a:t>
            </a:r>
            <a:endParaRPr lang="en-US" altLang="zh-CN" sz="2400" b="1" dirty="0">
              <a:solidFill>
                <a:srgbClr val="FF0000"/>
              </a:solidFill>
              <a:latin typeface="+mn-lt"/>
              <a:ea typeface="黑体" panose="02010609060101010101" pitchFamily="2" charset="-122"/>
            </a:endParaRPr>
          </a:p>
          <a:p>
            <a:pPr marL="179705" indent="-179705">
              <a:buFont typeface="Arial" panose="020B0604020202020204" pitchFamily="34" charset="0"/>
              <a:buChar char="•"/>
            </a:pPr>
            <a:r>
              <a:rPr lang="zh-CN" altLang="zh-CN" sz="2400" b="1" dirty="0">
                <a:solidFill>
                  <a:srgbClr val="000099"/>
                </a:solidFill>
                <a:latin typeface="+mn-lt"/>
                <a:ea typeface="黑体" panose="02010609060101010101" pitchFamily="2" charset="-122"/>
              </a:rPr>
              <a:t>显然，窗口越大，发送方就可以在收到对方确认之前连续发送更多的数据，因而可能获得更高的传输效率。</a:t>
            </a:r>
            <a:endParaRPr lang="zh-CN" altLang="en-US" sz="2400" b="1" dirty="0">
              <a:solidFill>
                <a:srgbClr val="000099"/>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28229" y="188913"/>
            <a:ext cx="7427780" cy="768350"/>
          </a:xfrm>
        </p:spPr>
        <p:txBody>
          <a:bodyPr/>
          <a:lstStyle/>
          <a:p>
            <a:pPr eaLnBrk="1" hangingPunct="1"/>
            <a:r>
              <a:rPr lang="zh-CN" altLang="en-US" smtClean="0"/>
              <a:t>运输层的主要功能 </a:t>
            </a:r>
            <a:endParaRPr lang="zh-CN" altLang="en-US" smtClean="0"/>
          </a:p>
        </p:txBody>
      </p:sp>
      <p:sp>
        <p:nvSpPr>
          <p:cNvPr id="435203" name="Rectangle 3"/>
          <p:cNvSpPr>
            <a:spLocks noGrp="1" noChangeArrowheads="1"/>
          </p:cNvSpPr>
          <p:nvPr>
            <p:ph idx="1"/>
          </p:nvPr>
        </p:nvSpPr>
        <p:spPr>
          <a:xfrm>
            <a:off x="416496" y="1340768"/>
            <a:ext cx="8420100" cy="3385865"/>
          </a:xfrm>
        </p:spPr>
        <p:txBody>
          <a:bodyPr/>
          <a:lstStyle/>
          <a:p>
            <a:pPr algn="just" eaLnBrk="1" hangingPunct="1">
              <a:buFont typeface="Wingdings" panose="05000000000000000000" pitchFamily="2" charset="2"/>
              <a:buChar char="p"/>
            </a:pPr>
            <a:r>
              <a:rPr lang="zh-CN" altLang="en-US" sz="3200" dirty="0" smtClean="0"/>
              <a:t>运输层为</a:t>
            </a:r>
            <a:r>
              <a:rPr lang="zh-CN" altLang="en-US" sz="3200" dirty="0" smtClean="0">
                <a:solidFill>
                  <a:schemeClr val="hlink"/>
                </a:solidFill>
              </a:rPr>
              <a:t>应用进程之间</a:t>
            </a:r>
            <a:r>
              <a:rPr lang="zh-CN" altLang="en-US" sz="3200" dirty="0" smtClean="0"/>
              <a:t>提供</a:t>
            </a:r>
            <a:r>
              <a:rPr lang="zh-CN" altLang="en-US" sz="3200" dirty="0" smtClean="0">
                <a:solidFill>
                  <a:schemeClr val="hlink"/>
                </a:solidFill>
              </a:rPr>
              <a:t>端到端的</a:t>
            </a:r>
            <a:r>
              <a:rPr lang="zh-CN" altLang="en-US" sz="3200" dirty="0" smtClean="0"/>
              <a:t>逻辑通信（但网络层是为</a:t>
            </a:r>
            <a:r>
              <a:rPr lang="zh-CN" altLang="en-US" sz="3200" dirty="0" smtClean="0">
                <a:solidFill>
                  <a:schemeClr val="hlink"/>
                </a:solidFill>
              </a:rPr>
              <a:t>主机之间</a:t>
            </a:r>
            <a:r>
              <a:rPr lang="zh-CN" altLang="en-US" sz="3200" dirty="0" smtClean="0"/>
              <a:t>提供逻辑通信）</a:t>
            </a:r>
            <a:r>
              <a:rPr lang="en-US" altLang="zh-CN" sz="3200" dirty="0" smtClean="0"/>
              <a:t>——</a:t>
            </a:r>
            <a:r>
              <a:rPr lang="zh-CN" altLang="en-US" sz="3200" dirty="0" smtClean="0"/>
              <a:t>端口的复用和分用。</a:t>
            </a:r>
            <a:endParaRPr lang="en-US" altLang="zh-CN" sz="3200" dirty="0" smtClean="0"/>
          </a:p>
          <a:p>
            <a:pPr algn="just" eaLnBrk="1" hangingPunct="1">
              <a:buNone/>
            </a:pPr>
            <a:endParaRPr lang="zh-CN" altLang="en-US" sz="3200" dirty="0" smtClean="0"/>
          </a:p>
          <a:p>
            <a:pPr algn="just" eaLnBrk="1" hangingPunct="1">
              <a:buFont typeface="Wingdings" panose="05000000000000000000" pitchFamily="2" charset="2"/>
              <a:buChar char="p"/>
            </a:pPr>
            <a:r>
              <a:rPr lang="zh-CN" altLang="en-US" sz="3200" dirty="0" smtClean="0"/>
              <a:t>运输层还要对收到的报文进行差错检测。</a:t>
            </a:r>
            <a:endParaRPr lang="en-US" altLang="zh-CN" sz="3200" dirty="0" smtClean="0"/>
          </a:p>
          <a:p>
            <a:pPr algn="just" eaLnBrk="1" hangingPunct="1">
              <a:buNone/>
            </a:pPr>
            <a:endParaRPr lang="zh-CN" altLang="en-US" sz="3200" dirty="0" smtClean="0"/>
          </a:p>
          <a:p>
            <a:pPr algn="just" eaLnBrk="1" hangingPunct="1">
              <a:buFont typeface="Wingdings" panose="05000000000000000000" pitchFamily="2" charset="2"/>
              <a:buChar char="p"/>
            </a:pPr>
            <a:r>
              <a:rPr lang="zh-CN" altLang="en-US" sz="3200" dirty="0" smtClean="0"/>
              <a:t>运输层提供面向连接和无连接的服务。</a:t>
            </a:r>
            <a:r>
              <a:rPr lang="zh-CN" altLang="en-US" sz="2800" dirty="0" smtClean="0"/>
              <a:t>  </a:t>
            </a:r>
            <a:r>
              <a:rPr lang="zh-CN" altLang="en-US" sz="4400" dirty="0" smtClean="0"/>
              <a:t> </a:t>
            </a:r>
            <a:endParaRPr lang="zh-CN" altLang="en-US" sz="4400"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520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52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3"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20" name="Line 4"/>
          <p:cNvSpPr>
            <a:spLocks noChangeShapeType="1"/>
          </p:cNvSpPr>
          <p:nvPr/>
        </p:nvSpPr>
        <p:spPr bwMode="auto">
          <a:xfrm flipV="1">
            <a:off x="1789337" y="3346451"/>
            <a:ext cx="6249723" cy="11113"/>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726021" name="Line 5"/>
          <p:cNvSpPr>
            <a:spLocks noChangeShapeType="1"/>
          </p:cNvSpPr>
          <p:nvPr/>
        </p:nvSpPr>
        <p:spPr bwMode="auto">
          <a:xfrm flipV="1">
            <a:off x="1789337" y="1204913"/>
            <a:ext cx="6249723" cy="11112"/>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726022" name="Text Box 6"/>
          <p:cNvSpPr txBox="1">
            <a:spLocks noChangeArrowheads="1"/>
          </p:cNvSpPr>
          <p:nvPr/>
        </p:nvSpPr>
        <p:spPr bwMode="auto">
          <a:xfrm>
            <a:off x="8223893" y="2201864"/>
            <a:ext cx="1467068"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FF0000"/>
                </a:solidFill>
                <a:latin typeface="+mn-lt"/>
                <a:ea typeface="黑体" panose="02010609060101010101" pitchFamily="2" charset="-122"/>
              </a:rPr>
              <a:t>不允许发送</a:t>
            </a:r>
            <a:endParaRPr lang="zh-CN" altLang="en-US" sz="2000" b="1" dirty="0">
              <a:solidFill>
                <a:srgbClr val="FF0000"/>
              </a:solidFill>
              <a:latin typeface="+mn-lt"/>
              <a:ea typeface="黑体" panose="02010609060101010101" pitchFamily="2" charset="-122"/>
            </a:endParaRPr>
          </a:p>
        </p:txBody>
      </p:sp>
      <p:sp>
        <p:nvSpPr>
          <p:cNvPr id="726023" name="Text Box 7"/>
          <p:cNvSpPr txBox="1">
            <a:spLocks noChangeArrowheads="1"/>
          </p:cNvSpPr>
          <p:nvPr/>
        </p:nvSpPr>
        <p:spPr bwMode="auto">
          <a:xfrm>
            <a:off x="408416" y="2201864"/>
            <a:ext cx="1210588" cy="70788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C00000"/>
                </a:solidFill>
                <a:latin typeface="+mn-lt"/>
                <a:ea typeface="黑体" panose="02010609060101010101" pitchFamily="2" charset="-122"/>
              </a:rPr>
              <a:t>已发送并</a:t>
            </a:r>
            <a:endParaRPr lang="zh-CN" altLang="en-US" sz="2000" b="1" dirty="0">
              <a:solidFill>
                <a:srgbClr val="C00000"/>
              </a:solidFill>
              <a:latin typeface="+mn-lt"/>
              <a:ea typeface="黑体" panose="02010609060101010101" pitchFamily="2" charset="-122"/>
            </a:endParaRPr>
          </a:p>
          <a:p>
            <a:pPr algn="ctr"/>
            <a:r>
              <a:rPr lang="zh-CN" altLang="en-US" sz="2000" b="1" dirty="0">
                <a:solidFill>
                  <a:srgbClr val="C00000"/>
                </a:solidFill>
                <a:latin typeface="+mn-lt"/>
                <a:ea typeface="黑体" panose="02010609060101010101" pitchFamily="2" charset="-122"/>
              </a:rPr>
              <a:t>收到确认</a:t>
            </a:r>
            <a:endParaRPr lang="zh-CN" altLang="en-US" sz="2000" b="1" dirty="0">
              <a:solidFill>
                <a:srgbClr val="C00000"/>
              </a:solidFill>
              <a:latin typeface="+mn-lt"/>
              <a:ea typeface="黑体" panose="02010609060101010101" pitchFamily="2" charset="-122"/>
            </a:endParaRPr>
          </a:p>
        </p:txBody>
      </p:sp>
      <p:sp>
        <p:nvSpPr>
          <p:cNvPr id="726024" name="Text Box 8"/>
          <p:cNvSpPr txBox="1">
            <a:spLocks noChangeArrowheads="1"/>
          </p:cNvSpPr>
          <p:nvPr/>
        </p:nvSpPr>
        <p:spPr bwMode="auto">
          <a:xfrm>
            <a:off x="3158291" y="981076"/>
            <a:ext cx="2754408"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0000CC"/>
                </a:solidFill>
                <a:latin typeface="+mn-lt"/>
                <a:ea typeface="黑体" panose="02010609060101010101" pitchFamily="2" charset="-122"/>
              </a:rPr>
              <a:t>A </a:t>
            </a:r>
            <a:r>
              <a:rPr lang="zh-CN" altLang="en-US" sz="2000" b="1" dirty="0">
                <a:solidFill>
                  <a:srgbClr val="0000CC"/>
                </a:solidFill>
                <a:latin typeface="+mn-lt"/>
                <a:ea typeface="黑体" panose="02010609060101010101" pitchFamily="2" charset="-122"/>
              </a:rPr>
              <a:t>的</a:t>
            </a:r>
            <a:r>
              <a:rPr lang="zh-CN" altLang="en-US" sz="2000" b="1" dirty="0">
                <a:solidFill>
                  <a:srgbClr val="FF0000"/>
                </a:solidFill>
                <a:latin typeface="+mn-lt"/>
                <a:ea typeface="黑体" panose="02010609060101010101" pitchFamily="2" charset="-122"/>
              </a:rPr>
              <a:t>发送窗口</a:t>
            </a:r>
            <a:r>
              <a:rPr lang="zh-CN" altLang="en-US" sz="2000" b="1" dirty="0">
                <a:solidFill>
                  <a:srgbClr val="0000CC"/>
                </a:solidFill>
                <a:latin typeface="+mn-lt"/>
                <a:ea typeface="黑体" panose="02010609060101010101" pitchFamily="2" charset="-122"/>
              </a:rPr>
              <a:t>位置不变</a:t>
            </a:r>
            <a:endParaRPr lang="zh-CN" altLang="en-US" sz="2000" b="1" dirty="0">
              <a:solidFill>
                <a:srgbClr val="0000CC"/>
              </a:solidFill>
              <a:latin typeface="+mn-lt"/>
              <a:ea typeface="黑体" panose="02010609060101010101" pitchFamily="2" charset="-122"/>
            </a:endParaRPr>
          </a:p>
        </p:txBody>
      </p:sp>
      <p:sp>
        <p:nvSpPr>
          <p:cNvPr id="726025" name="Text Box 9"/>
          <p:cNvSpPr txBox="1">
            <a:spLocks noChangeArrowheads="1"/>
          </p:cNvSpPr>
          <p:nvPr/>
        </p:nvSpPr>
        <p:spPr bwMode="auto">
          <a:xfrm>
            <a:off x="5423610" y="2368551"/>
            <a:ext cx="2492990"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0000FF"/>
                </a:solidFill>
                <a:latin typeface="+mn-lt"/>
                <a:ea typeface="黑体" panose="02010609060101010101" pitchFamily="2" charset="-122"/>
              </a:rPr>
              <a:t>允许发送但尚未发送</a:t>
            </a:r>
            <a:endParaRPr lang="zh-CN" altLang="en-US" sz="2000" b="1" dirty="0">
              <a:solidFill>
                <a:srgbClr val="0000FF"/>
              </a:solidFill>
              <a:latin typeface="+mn-lt"/>
              <a:ea typeface="黑体" panose="02010609060101010101" pitchFamily="2" charset="-122"/>
            </a:endParaRPr>
          </a:p>
        </p:txBody>
      </p:sp>
      <p:sp>
        <p:nvSpPr>
          <p:cNvPr id="726026" name="Rectangle 10"/>
          <p:cNvSpPr>
            <a:spLocks noChangeArrowheads="1"/>
          </p:cNvSpPr>
          <p:nvPr/>
        </p:nvSpPr>
        <p:spPr bwMode="auto">
          <a:xfrm>
            <a:off x="1796215" y="1708150"/>
            <a:ext cx="6248004" cy="649288"/>
          </a:xfrm>
          <a:prstGeom prst="rect">
            <a:avLst/>
          </a:prstGeom>
          <a:solidFill>
            <a:srgbClr val="3399FF"/>
          </a:solidFill>
          <a:ln>
            <a:noFill/>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anose="02010609060101010101" pitchFamily="2" charset="-122"/>
            </a:endParaRPr>
          </a:p>
        </p:txBody>
      </p:sp>
      <p:sp>
        <p:nvSpPr>
          <p:cNvPr id="726027" name="Rectangle 11"/>
          <p:cNvSpPr>
            <a:spLocks noChangeArrowheads="1"/>
          </p:cNvSpPr>
          <p:nvPr/>
        </p:nvSpPr>
        <p:spPr bwMode="auto">
          <a:xfrm>
            <a:off x="274200" y="1924050"/>
            <a:ext cx="233892" cy="287338"/>
          </a:xfrm>
          <a:prstGeom prst="rect">
            <a:avLst/>
          </a:prstGeom>
          <a:solidFill>
            <a:srgbClr val="66FF33"/>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26</a:t>
            </a:r>
            <a:endParaRPr kumimoji="1" lang="en-US" altLang="zh-CN" sz="1600" b="1">
              <a:solidFill>
                <a:srgbClr val="0000CC"/>
              </a:solidFill>
              <a:latin typeface="+mn-lt"/>
              <a:ea typeface="黑体" panose="02010609060101010101" pitchFamily="2" charset="-122"/>
            </a:endParaRPr>
          </a:p>
        </p:txBody>
      </p:sp>
      <p:sp>
        <p:nvSpPr>
          <p:cNvPr id="726028" name="Rectangle 12"/>
          <p:cNvSpPr>
            <a:spLocks noChangeArrowheads="1"/>
          </p:cNvSpPr>
          <p:nvPr/>
        </p:nvSpPr>
        <p:spPr bwMode="auto">
          <a:xfrm>
            <a:off x="587202" y="1922464"/>
            <a:ext cx="233892" cy="287337"/>
          </a:xfrm>
          <a:prstGeom prst="rect">
            <a:avLst/>
          </a:prstGeom>
          <a:solidFill>
            <a:srgbClr val="66FF33"/>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27</a:t>
            </a:r>
            <a:endParaRPr kumimoji="1" lang="en-US" altLang="zh-CN" sz="1600" b="1">
              <a:solidFill>
                <a:srgbClr val="0000CC"/>
              </a:solidFill>
              <a:latin typeface="+mn-lt"/>
              <a:ea typeface="黑体" panose="02010609060101010101" pitchFamily="2" charset="-122"/>
            </a:endParaRPr>
          </a:p>
        </p:txBody>
      </p:sp>
      <p:sp>
        <p:nvSpPr>
          <p:cNvPr id="726029" name="Rectangle 13"/>
          <p:cNvSpPr>
            <a:spLocks noChangeArrowheads="1"/>
          </p:cNvSpPr>
          <p:nvPr/>
        </p:nvSpPr>
        <p:spPr bwMode="auto">
          <a:xfrm>
            <a:off x="900204" y="1920875"/>
            <a:ext cx="233892" cy="287338"/>
          </a:xfrm>
          <a:prstGeom prst="rect">
            <a:avLst/>
          </a:prstGeom>
          <a:solidFill>
            <a:srgbClr val="66FF33"/>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28</a:t>
            </a:r>
            <a:endParaRPr kumimoji="1" lang="en-US" altLang="zh-CN" sz="1600" b="1">
              <a:solidFill>
                <a:srgbClr val="0000CC"/>
              </a:solidFill>
              <a:latin typeface="+mn-lt"/>
              <a:ea typeface="黑体" panose="02010609060101010101" pitchFamily="2" charset="-122"/>
            </a:endParaRPr>
          </a:p>
        </p:txBody>
      </p:sp>
      <p:sp>
        <p:nvSpPr>
          <p:cNvPr id="726030" name="Rectangle 14"/>
          <p:cNvSpPr>
            <a:spLocks noChangeArrowheads="1"/>
          </p:cNvSpPr>
          <p:nvPr/>
        </p:nvSpPr>
        <p:spPr bwMode="auto">
          <a:xfrm>
            <a:off x="1213206" y="1919289"/>
            <a:ext cx="233892" cy="287337"/>
          </a:xfrm>
          <a:prstGeom prst="rect">
            <a:avLst/>
          </a:prstGeom>
          <a:solidFill>
            <a:srgbClr val="66FF33"/>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29</a:t>
            </a:r>
            <a:endParaRPr kumimoji="1" lang="en-US" altLang="zh-CN" sz="1600" b="1">
              <a:solidFill>
                <a:srgbClr val="0000CC"/>
              </a:solidFill>
              <a:latin typeface="+mn-lt"/>
              <a:ea typeface="黑体" panose="02010609060101010101" pitchFamily="2" charset="-122"/>
            </a:endParaRPr>
          </a:p>
        </p:txBody>
      </p:sp>
      <p:sp>
        <p:nvSpPr>
          <p:cNvPr id="726031" name="Rectangle 15"/>
          <p:cNvSpPr>
            <a:spLocks noChangeArrowheads="1"/>
          </p:cNvSpPr>
          <p:nvPr/>
        </p:nvSpPr>
        <p:spPr bwMode="auto">
          <a:xfrm>
            <a:off x="1526208" y="1917700"/>
            <a:ext cx="233892" cy="287338"/>
          </a:xfrm>
          <a:prstGeom prst="rect">
            <a:avLst/>
          </a:prstGeom>
          <a:solidFill>
            <a:srgbClr val="66FF33"/>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30</a:t>
            </a:r>
            <a:endParaRPr kumimoji="1" lang="en-US" altLang="zh-CN" sz="1600" b="1">
              <a:solidFill>
                <a:srgbClr val="0000CC"/>
              </a:solidFill>
              <a:latin typeface="+mn-lt"/>
              <a:ea typeface="黑体" panose="02010609060101010101" pitchFamily="2" charset="-122"/>
            </a:endParaRPr>
          </a:p>
        </p:txBody>
      </p:sp>
      <p:sp>
        <p:nvSpPr>
          <p:cNvPr id="726032" name="Rectangle 16"/>
          <p:cNvSpPr>
            <a:spLocks noChangeArrowheads="1"/>
          </p:cNvSpPr>
          <p:nvPr/>
        </p:nvSpPr>
        <p:spPr bwMode="auto">
          <a:xfrm>
            <a:off x="1839210" y="1916113"/>
            <a:ext cx="233892" cy="287337"/>
          </a:xfrm>
          <a:prstGeom prst="rect">
            <a:avLst/>
          </a:prstGeom>
          <a:solidFill>
            <a:srgbClr val="FF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31</a:t>
            </a:r>
            <a:endParaRPr kumimoji="1" lang="en-US" altLang="zh-CN" sz="1600" b="1">
              <a:solidFill>
                <a:srgbClr val="0000CC"/>
              </a:solidFill>
              <a:latin typeface="+mn-lt"/>
              <a:ea typeface="黑体" panose="02010609060101010101" pitchFamily="2" charset="-122"/>
            </a:endParaRPr>
          </a:p>
        </p:txBody>
      </p:sp>
      <p:sp>
        <p:nvSpPr>
          <p:cNvPr id="726033" name="Rectangle 17"/>
          <p:cNvSpPr>
            <a:spLocks noChangeArrowheads="1"/>
          </p:cNvSpPr>
          <p:nvPr/>
        </p:nvSpPr>
        <p:spPr bwMode="auto">
          <a:xfrm>
            <a:off x="2152213" y="1914525"/>
            <a:ext cx="233892" cy="287338"/>
          </a:xfrm>
          <a:prstGeom prst="rect">
            <a:avLst/>
          </a:prstGeom>
          <a:solidFill>
            <a:srgbClr val="FF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32</a:t>
            </a:r>
            <a:endParaRPr kumimoji="1" lang="en-US" altLang="zh-CN" sz="1600" b="1">
              <a:solidFill>
                <a:srgbClr val="0000CC"/>
              </a:solidFill>
              <a:latin typeface="+mn-lt"/>
              <a:ea typeface="黑体" panose="02010609060101010101" pitchFamily="2" charset="-122"/>
            </a:endParaRPr>
          </a:p>
        </p:txBody>
      </p:sp>
      <p:sp>
        <p:nvSpPr>
          <p:cNvPr id="726034" name="Rectangle 18"/>
          <p:cNvSpPr>
            <a:spLocks noChangeArrowheads="1"/>
          </p:cNvSpPr>
          <p:nvPr/>
        </p:nvSpPr>
        <p:spPr bwMode="auto">
          <a:xfrm>
            <a:off x="2465215" y="1912939"/>
            <a:ext cx="233892" cy="287337"/>
          </a:xfrm>
          <a:prstGeom prst="rect">
            <a:avLst/>
          </a:prstGeom>
          <a:solidFill>
            <a:srgbClr val="FF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33</a:t>
            </a:r>
            <a:endParaRPr kumimoji="1" lang="en-US" altLang="zh-CN" sz="1600" b="1">
              <a:solidFill>
                <a:srgbClr val="0000CC"/>
              </a:solidFill>
              <a:latin typeface="+mn-lt"/>
              <a:ea typeface="黑体" panose="02010609060101010101" pitchFamily="2" charset="-122"/>
            </a:endParaRPr>
          </a:p>
        </p:txBody>
      </p:sp>
      <p:sp>
        <p:nvSpPr>
          <p:cNvPr id="726035" name="Rectangle 19"/>
          <p:cNvSpPr>
            <a:spLocks noChangeArrowheads="1"/>
          </p:cNvSpPr>
          <p:nvPr/>
        </p:nvSpPr>
        <p:spPr bwMode="auto">
          <a:xfrm>
            <a:off x="2778217" y="1911350"/>
            <a:ext cx="233892" cy="287338"/>
          </a:xfrm>
          <a:prstGeom prst="rect">
            <a:avLst/>
          </a:prstGeom>
          <a:solidFill>
            <a:srgbClr val="FF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34</a:t>
            </a:r>
            <a:endParaRPr kumimoji="1" lang="en-US" altLang="zh-CN" sz="1600" b="1">
              <a:solidFill>
                <a:srgbClr val="0000CC"/>
              </a:solidFill>
              <a:latin typeface="+mn-lt"/>
              <a:ea typeface="黑体" panose="02010609060101010101" pitchFamily="2" charset="-122"/>
            </a:endParaRPr>
          </a:p>
        </p:txBody>
      </p:sp>
      <p:sp>
        <p:nvSpPr>
          <p:cNvPr id="726036" name="Rectangle 20"/>
          <p:cNvSpPr>
            <a:spLocks noChangeArrowheads="1"/>
          </p:cNvSpPr>
          <p:nvPr/>
        </p:nvSpPr>
        <p:spPr bwMode="auto">
          <a:xfrm>
            <a:off x="3091219" y="1909764"/>
            <a:ext cx="233892" cy="287337"/>
          </a:xfrm>
          <a:prstGeom prst="rect">
            <a:avLst/>
          </a:prstGeom>
          <a:solidFill>
            <a:srgbClr val="FF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35</a:t>
            </a:r>
            <a:endParaRPr kumimoji="1" lang="en-US" altLang="zh-CN" sz="1600" b="1">
              <a:solidFill>
                <a:srgbClr val="0000CC"/>
              </a:solidFill>
              <a:latin typeface="+mn-lt"/>
              <a:ea typeface="黑体" panose="02010609060101010101" pitchFamily="2" charset="-122"/>
            </a:endParaRPr>
          </a:p>
        </p:txBody>
      </p:sp>
      <p:sp>
        <p:nvSpPr>
          <p:cNvPr id="726037" name="Rectangle 21"/>
          <p:cNvSpPr>
            <a:spLocks noChangeArrowheads="1"/>
          </p:cNvSpPr>
          <p:nvPr/>
        </p:nvSpPr>
        <p:spPr bwMode="auto">
          <a:xfrm>
            <a:off x="3404221" y="1908175"/>
            <a:ext cx="233892" cy="287338"/>
          </a:xfrm>
          <a:prstGeom prst="rect">
            <a:avLst/>
          </a:prstGeom>
          <a:solidFill>
            <a:srgbClr val="FF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36</a:t>
            </a:r>
            <a:endParaRPr kumimoji="1" lang="en-US" altLang="zh-CN" sz="1600" b="1">
              <a:solidFill>
                <a:srgbClr val="0000CC"/>
              </a:solidFill>
              <a:latin typeface="+mn-lt"/>
              <a:ea typeface="黑体" panose="02010609060101010101" pitchFamily="2" charset="-122"/>
            </a:endParaRPr>
          </a:p>
        </p:txBody>
      </p:sp>
      <p:sp>
        <p:nvSpPr>
          <p:cNvPr id="726038" name="Rectangle 22"/>
          <p:cNvSpPr>
            <a:spLocks noChangeArrowheads="1"/>
          </p:cNvSpPr>
          <p:nvPr/>
        </p:nvSpPr>
        <p:spPr bwMode="auto">
          <a:xfrm>
            <a:off x="3717223" y="1906589"/>
            <a:ext cx="233892" cy="287337"/>
          </a:xfrm>
          <a:prstGeom prst="rect">
            <a:avLst/>
          </a:prstGeom>
          <a:solidFill>
            <a:srgbClr val="FF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37</a:t>
            </a:r>
            <a:endParaRPr kumimoji="1" lang="en-US" altLang="zh-CN" sz="1600" b="1">
              <a:solidFill>
                <a:srgbClr val="0000CC"/>
              </a:solidFill>
              <a:latin typeface="+mn-lt"/>
              <a:ea typeface="黑体" panose="02010609060101010101" pitchFamily="2" charset="-122"/>
            </a:endParaRPr>
          </a:p>
        </p:txBody>
      </p:sp>
      <p:sp>
        <p:nvSpPr>
          <p:cNvPr id="726039" name="Rectangle 23"/>
          <p:cNvSpPr>
            <a:spLocks noChangeArrowheads="1"/>
          </p:cNvSpPr>
          <p:nvPr/>
        </p:nvSpPr>
        <p:spPr bwMode="auto">
          <a:xfrm>
            <a:off x="4030225" y="1905000"/>
            <a:ext cx="233892" cy="287338"/>
          </a:xfrm>
          <a:prstGeom prst="rect">
            <a:avLst/>
          </a:prstGeom>
          <a:solidFill>
            <a:srgbClr val="FF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38</a:t>
            </a:r>
            <a:endParaRPr kumimoji="1" lang="en-US" altLang="zh-CN" sz="1600" b="1">
              <a:solidFill>
                <a:srgbClr val="0000CC"/>
              </a:solidFill>
              <a:latin typeface="+mn-lt"/>
              <a:ea typeface="黑体" panose="02010609060101010101" pitchFamily="2" charset="-122"/>
            </a:endParaRPr>
          </a:p>
        </p:txBody>
      </p:sp>
      <p:sp>
        <p:nvSpPr>
          <p:cNvPr id="726040" name="Rectangle 24"/>
          <p:cNvSpPr>
            <a:spLocks noChangeArrowheads="1"/>
          </p:cNvSpPr>
          <p:nvPr/>
        </p:nvSpPr>
        <p:spPr bwMode="auto">
          <a:xfrm>
            <a:off x="4343227" y="1903414"/>
            <a:ext cx="233892" cy="287337"/>
          </a:xfrm>
          <a:prstGeom prst="rect">
            <a:avLst/>
          </a:prstGeom>
          <a:solidFill>
            <a:srgbClr val="FF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39</a:t>
            </a:r>
            <a:endParaRPr kumimoji="1" lang="en-US" altLang="zh-CN" sz="1600" b="1">
              <a:solidFill>
                <a:srgbClr val="0000CC"/>
              </a:solidFill>
              <a:latin typeface="+mn-lt"/>
              <a:ea typeface="黑体" panose="02010609060101010101" pitchFamily="2" charset="-122"/>
            </a:endParaRPr>
          </a:p>
        </p:txBody>
      </p:sp>
      <p:sp>
        <p:nvSpPr>
          <p:cNvPr id="726041" name="Rectangle 25"/>
          <p:cNvSpPr>
            <a:spLocks noChangeArrowheads="1"/>
          </p:cNvSpPr>
          <p:nvPr/>
        </p:nvSpPr>
        <p:spPr bwMode="auto">
          <a:xfrm>
            <a:off x="4656229" y="1901825"/>
            <a:ext cx="233892" cy="287338"/>
          </a:xfrm>
          <a:prstGeom prst="rect">
            <a:avLst/>
          </a:prstGeom>
          <a:solidFill>
            <a:srgbClr val="FF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40</a:t>
            </a:r>
            <a:endParaRPr kumimoji="1" lang="en-US" altLang="zh-CN" sz="1600" b="1">
              <a:solidFill>
                <a:srgbClr val="0000CC"/>
              </a:solidFill>
              <a:latin typeface="+mn-lt"/>
              <a:ea typeface="黑体" panose="02010609060101010101" pitchFamily="2" charset="-122"/>
            </a:endParaRPr>
          </a:p>
        </p:txBody>
      </p:sp>
      <p:sp>
        <p:nvSpPr>
          <p:cNvPr id="726042" name="Rectangle 26"/>
          <p:cNvSpPr>
            <a:spLocks noChangeArrowheads="1"/>
          </p:cNvSpPr>
          <p:nvPr/>
        </p:nvSpPr>
        <p:spPr bwMode="auto">
          <a:xfrm>
            <a:off x="4969231" y="1900239"/>
            <a:ext cx="233892" cy="287337"/>
          </a:xfrm>
          <a:prstGeom prst="rect">
            <a:avLst/>
          </a:prstGeom>
          <a:solidFill>
            <a:srgbClr val="FF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41</a:t>
            </a:r>
            <a:endParaRPr kumimoji="1" lang="en-US" altLang="zh-CN" sz="1600" b="1">
              <a:solidFill>
                <a:srgbClr val="0000CC"/>
              </a:solidFill>
              <a:latin typeface="+mn-lt"/>
              <a:ea typeface="黑体" panose="02010609060101010101" pitchFamily="2" charset="-122"/>
            </a:endParaRPr>
          </a:p>
        </p:txBody>
      </p:sp>
      <p:sp>
        <p:nvSpPr>
          <p:cNvPr id="726043" name="Rectangle 27"/>
          <p:cNvSpPr>
            <a:spLocks noChangeArrowheads="1"/>
          </p:cNvSpPr>
          <p:nvPr/>
        </p:nvSpPr>
        <p:spPr bwMode="auto">
          <a:xfrm>
            <a:off x="5282233" y="1898650"/>
            <a:ext cx="233892" cy="287338"/>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42</a:t>
            </a:r>
            <a:endParaRPr kumimoji="1" lang="en-US" altLang="zh-CN" sz="1600" b="1">
              <a:solidFill>
                <a:srgbClr val="0000CC"/>
              </a:solidFill>
              <a:latin typeface="+mn-lt"/>
              <a:ea typeface="黑体" panose="02010609060101010101" pitchFamily="2" charset="-122"/>
            </a:endParaRPr>
          </a:p>
        </p:txBody>
      </p:sp>
      <p:sp>
        <p:nvSpPr>
          <p:cNvPr id="726044" name="Rectangle 28"/>
          <p:cNvSpPr>
            <a:spLocks noChangeArrowheads="1"/>
          </p:cNvSpPr>
          <p:nvPr/>
        </p:nvSpPr>
        <p:spPr bwMode="auto">
          <a:xfrm>
            <a:off x="5595235" y="1897064"/>
            <a:ext cx="233892" cy="287337"/>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43</a:t>
            </a:r>
            <a:endParaRPr kumimoji="1" lang="en-US" altLang="zh-CN" sz="1600" b="1">
              <a:solidFill>
                <a:srgbClr val="0000CC"/>
              </a:solidFill>
              <a:latin typeface="+mn-lt"/>
              <a:ea typeface="黑体" panose="02010609060101010101" pitchFamily="2" charset="-122"/>
            </a:endParaRPr>
          </a:p>
        </p:txBody>
      </p:sp>
      <p:sp>
        <p:nvSpPr>
          <p:cNvPr id="726045" name="Rectangle 29"/>
          <p:cNvSpPr>
            <a:spLocks noChangeArrowheads="1"/>
          </p:cNvSpPr>
          <p:nvPr/>
        </p:nvSpPr>
        <p:spPr bwMode="auto">
          <a:xfrm>
            <a:off x="5908238" y="1895475"/>
            <a:ext cx="233892" cy="287338"/>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44</a:t>
            </a:r>
            <a:endParaRPr kumimoji="1" lang="en-US" altLang="zh-CN" sz="1600" b="1">
              <a:solidFill>
                <a:srgbClr val="0000CC"/>
              </a:solidFill>
              <a:latin typeface="+mn-lt"/>
              <a:ea typeface="黑体" panose="02010609060101010101" pitchFamily="2" charset="-122"/>
            </a:endParaRPr>
          </a:p>
        </p:txBody>
      </p:sp>
      <p:sp>
        <p:nvSpPr>
          <p:cNvPr id="726046" name="Rectangle 30"/>
          <p:cNvSpPr>
            <a:spLocks noChangeArrowheads="1"/>
          </p:cNvSpPr>
          <p:nvPr/>
        </p:nvSpPr>
        <p:spPr bwMode="auto">
          <a:xfrm>
            <a:off x="6221240" y="1893889"/>
            <a:ext cx="233892" cy="287337"/>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45</a:t>
            </a:r>
            <a:endParaRPr kumimoji="1" lang="en-US" altLang="zh-CN" sz="1600" b="1">
              <a:solidFill>
                <a:srgbClr val="0000CC"/>
              </a:solidFill>
              <a:latin typeface="+mn-lt"/>
              <a:ea typeface="黑体" panose="02010609060101010101" pitchFamily="2" charset="-122"/>
            </a:endParaRPr>
          </a:p>
        </p:txBody>
      </p:sp>
      <p:sp>
        <p:nvSpPr>
          <p:cNvPr id="726047" name="Rectangle 31"/>
          <p:cNvSpPr>
            <a:spLocks noChangeArrowheads="1"/>
          </p:cNvSpPr>
          <p:nvPr/>
        </p:nvSpPr>
        <p:spPr bwMode="auto">
          <a:xfrm>
            <a:off x="6534242" y="1892300"/>
            <a:ext cx="233892" cy="287338"/>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46</a:t>
            </a:r>
            <a:endParaRPr kumimoji="1" lang="en-US" altLang="zh-CN" sz="1600" b="1">
              <a:solidFill>
                <a:srgbClr val="0000CC"/>
              </a:solidFill>
              <a:latin typeface="+mn-lt"/>
              <a:ea typeface="黑体" panose="02010609060101010101" pitchFamily="2" charset="-122"/>
            </a:endParaRPr>
          </a:p>
        </p:txBody>
      </p:sp>
      <p:sp>
        <p:nvSpPr>
          <p:cNvPr id="726048" name="Rectangle 32"/>
          <p:cNvSpPr>
            <a:spLocks noChangeArrowheads="1"/>
          </p:cNvSpPr>
          <p:nvPr/>
        </p:nvSpPr>
        <p:spPr bwMode="auto">
          <a:xfrm>
            <a:off x="6847244" y="1890713"/>
            <a:ext cx="233892" cy="287337"/>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47</a:t>
            </a:r>
            <a:endParaRPr kumimoji="1" lang="en-US" altLang="zh-CN" sz="1600" b="1">
              <a:solidFill>
                <a:srgbClr val="0000CC"/>
              </a:solidFill>
              <a:latin typeface="+mn-lt"/>
              <a:ea typeface="黑体" panose="02010609060101010101" pitchFamily="2" charset="-122"/>
            </a:endParaRPr>
          </a:p>
        </p:txBody>
      </p:sp>
      <p:sp>
        <p:nvSpPr>
          <p:cNvPr id="726049" name="Rectangle 33"/>
          <p:cNvSpPr>
            <a:spLocks noChangeArrowheads="1"/>
          </p:cNvSpPr>
          <p:nvPr/>
        </p:nvSpPr>
        <p:spPr bwMode="auto">
          <a:xfrm>
            <a:off x="7160246" y="1889125"/>
            <a:ext cx="233892" cy="287338"/>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48</a:t>
            </a:r>
            <a:endParaRPr kumimoji="1" lang="en-US" altLang="zh-CN" sz="1600" b="1">
              <a:solidFill>
                <a:srgbClr val="0000CC"/>
              </a:solidFill>
              <a:latin typeface="+mn-lt"/>
              <a:ea typeface="黑体" panose="02010609060101010101" pitchFamily="2" charset="-122"/>
            </a:endParaRPr>
          </a:p>
        </p:txBody>
      </p:sp>
      <p:sp>
        <p:nvSpPr>
          <p:cNvPr id="726050" name="Rectangle 34"/>
          <p:cNvSpPr>
            <a:spLocks noChangeArrowheads="1"/>
          </p:cNvSpPr>
          <p:nvPr/>
        </p:nvSpPr>
        <p:spPr bwMode="auto">
          <a:xfrm>
            <a:off x="7473248" y="1887539"/>
            <a:ext cx="233892" cy="287337"/>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49</a:t>
            </a:r>
            <a:endParaRPr kumimoji="1" lang="en-US" altLang="zh-CN" sz="1600" b="1">
              <a:solidFill>
                <a:srgbClr val="0000CC"/>
              </a:solidFill>
              <a:latin typeface="+mn-lt"/>
              <a:ea typeface="黑体" panose="02010609060101010101" pitchFamily="2" charset="-122"/>
            </a:endParaRPr>
          </a:p>
        </p:txBody>
      </p:sp>
      <p:sp>
        <p:nvSpPr>
          <p:cNvPr id="726051" name="Rectangle 35"/>
          <p:cNvSpPr>
            <a:spLocks noChangeArrowheads="1"/>
          </p:cNvSpPr>
          <p:nvPr/>
        </p:nvSpPr>
        <p:spPr bwMode="auto">
          <a:xfrm>
            <a:off x="7786250" y="1885950"/>
            <a:ext cx="233892" cy="287338"/>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50</a:t>
            </a:r>
            <a:endParaRPr kumimoji="1" lang="en-US" altLang="zh-CN" sz="1600" b="1">
              <a:solidFill>
                <a:srgbClr val="0000CC"/>
              </a:solidFill>
              <a:latin typeface="+mn-lt"/>
              <a:ea typeface="黑体" panose="02010609060101010101" pitchFamily="2" charset="-122"/>
            </a:endParaRPr>
          </a:p>
        </p:txBody>
      </p:sp>
      <p:sp>
        <p:nvSpPr>
          <p:cNvPr id="726052" name="Rectangle 36"/>
          <p:cNvSpPr>
            <a:spLocks noChangeArrowheads="1"/>
          </p:cNvSpPr>
          <p:nvPr/>
        </p:nvSpPr>
        <p:spPr bwMode="auto">
          <a:xfrm>
            <a:off x="8099252" y="1884364"/>
            <a:ext cx="233892" cy="287337"/>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51</a:t>
            </a:r>
            <a:endParaRPr kumimoji="1" lang="en-US" altLang="zh-CN" sz="1600" b="1">
              <a:solidFill>
                <a:srgbClr val="0000CC"/>
              </a:solidFill>
              <a:latin typeface="+mn-lt"/>
              <a:ea typeface="黑体" panose="02010609060101010101" pitchFamily="2" charset="-122"/>
            </a:endParaRPr>
          </a:p>
        </p:txBody>
      </p:sp>
      <p:sp>
        <p:nvSpPr>
          <p:cNvPr id="726053" name="Rectangle 37"/>
          <p:cNvSpPr>
            <a:spLocks noChangeArrowheads="1"/>
          </p:cNvSpPr>
          <p:nvPr/>
        </p:nvSpPr>
        <p:spPr bwMode="auto">
          <a:xfrm>
            <a:off x="8412254" y="1882775"/>
            <a:ext cx="233892" cy="287338"/>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52</a:t>
            </a:r>
            <a:endParaRPr kumimoji="1" lang="en-US" altLang="zh-CN" sz="1600" b="1">
              <a:solidFill>
                <a:srgbClr val="0000CC"/>
              </a:solidFill>
              <a:latin typeface="+mn-lt"/>
              <a:ea typeface="黑体" panose="02010609060101010101" pitchFamily="2" charset="-122"/>
            </a:endParaRPr>
          </a:p>
        </p:txBody>
      </p:sp>
      <p:sp>
        <p:nvSpPr>
          <p:cNvPr id="726054" name="Rectangle 38"/>
          <p:cNvSpPr>
            <a:spLocks noChangeArrowheads="1"/>
          </p:cNvSpPr>
          <p:nvPr/>
        </p:nvSpPr>
        <p:spPr bwMode="auto">
          <a:xfrm>
            <a:off x="8725256" y="1881188"/>
            <a:ext cx="233892" cy="287337"/>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53</a:t>
            </a:r>
            <a:endParaRPr kumimoji="1" lang="en-US" altLang="zh-CN" sz="1600" b="1">
              <a:solidFill>
                <a:srgbClr val="0000CC"/>
              </a:solidFill>
              <a:latin typeface="+mn-lt"/>
              <a:ea typeface="黑体" panose="02010609060101010101" pitchFamily="2" charset="-122"/>
            </a:endParaRPr>
          </a:p>
        </p:txBody>
      </p:sp>
      <p:sp>
        <p:nvSpPr>
          <p:cNvPr id="726055" name="Rectangle 39"/>
          <p:cNvSpPr>
            <a:spLocks noChangeArrowheads="1"/>
          </p:cNvSpPr>
          <p:nvPr/>
        </p:nvSpPr>
        <p:spPr bwMode="auto">
          <a:xfrm>
            <a:off x="9038258" y="1879600"/>
            <a:ext cx="233892" cy="287338"/>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54</a:t>
            </a:r>
            <a:endParaRPr kumimoji="1" lang="en-US" altLang="zh-CN" sz="1600" b="1">
              <a:solidFill>
                <a:srgbClr val="0000CC"/>
              </a:solidFill>
              <a:latin typeface="+mn-lt"/>
              <a:ea typeface="黑体" panose="02010609060101010101" pitchFamily="2" charset="-122"/>
            </a:endParaRPr>
          </a:p>
        </p:txBody>
      </p:sp>
      <p:sp>
        <p:nvSpPr>
          <p:cNvPr id="726056" name="Rectangle 40"/>
          <p:cNvSpPr>
            <a:spLocks noChangeArrowheads="1"/>
          </p:cNvSpPr>
          <p:nvPr/>
        </p:nvSpPr>
        <p:spPr bwMode="auto">
          <a:xfrm>
            <a:off x="9351260" y="1878014"/>
            <a:ext cx="233892" cy="287337"/>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55</a:t>
            </a:r>
            <a:endParaRPr kumimoji="1" lang="en-US" altLang="zh-CN" sz="1600" b="1">
              <a:solidFill>
                <a:srgbClr val="0000CC"/>
              </a:solidFill>
              <a:latin typeface="+mn-lt"/>
              <a:ea typeface="黑体" panose="02010609060101010101" pitchFamily="2" charset="-122"/>
            </a:endParaRPr>
          </a:p>
        </p:txBody>
      </p:sp>
      <p:sp>
        <p:nvSpPr>
          <p:cNvPr id="726057" name="Text Box 41"/>
          <p:cNvSpPr txBox="1">
            <a:spLocks noChangeArrowheads="1"/>
          </p:cNvSpPr>
          <p:nvPr/>
        </p:nvSpPr>
        <p:spPr bwMode="auto">
          <a:xfrm>
            <a:off x="2355148" y="2386014"/>
            <a:ext cx="2492990"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rgbClr val="0000FF"/>
                </a:solidFill>
                <a:latin typeface="+mn-lt"/>
                <a:ea typeface="黑体" panose="02010609060101010101" pitchFamily="2" charset="-122"/>
              </a:rPr>
              <a:t>已发送但未收到确认</a:t>
            </a:r>
            <a:endParaRPr lang="zh-CN" altLang="en-US" sz="2000" b="1" dirty="0">
              <a:solidFill>
                <a:srgbClr val="0000FF"/>
              </a:solidFill>
              <a:latin typeface="+mn-lt"/>
              <a:ea typeface="黑体" panose="02010609060101010101" pitchFamily="2" charset="-122"/>
            </a:endParaRPr>
          </a:p>
        </p:txBody>
      </p:sp>
      <p:sp>
        <p:nvSpPr>
          <p:cNvPr id="726058" name="Rectangle 42"/>
          <p:cNvSpPr>
            <a:spLocks noChangeArrowheads="1"/>
          </p:cNvSpPr>
          <p:nvPr/>
        </p:nvSpPr>
        <p:spPr bwMode="auto">
          <a:xfrm>
            <a:off x="9655663" y="1878014"/>
            <a:ext cx="233892" cy="287337"/>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56</a:t>
            </a:r>
            <a:endParaRPr kumimoji="1" lang="en-US" altLang="zh-CN" sz="1600" b="1">
              <a:solidFill>
                <a:srgbClr val="0000CC"/>
              </a:solidFill>
              <a:latin typeface="+mn-lt"/>
              <a:ea typeface="黑体" panose="02010609060101010101" pitchFamily="2" charset="-122"/>
            </a:endParaRPr>
          </a:p>
        </p:txBody>
      </p:sp>
      <p:sp>
        <p:nvSpPr>
          <p:cNvPr id="726060" name="Line 44"/>
          <p:cNvSpPr>
            <a:spLocks noChangeShapeType="1"/>
          </p:cNvSpPr>
          <p:nvPr/>
        </p:nvSpPr>
        <p:spPr bwMode="auto">
          <a:xfrm flipV="1">
            <a:off x="1956156" y="2212976"/>
            <a:ext cx="0" cy="576263"/>
          </a:xfrm>
          <a:prstGeom prst="line">
            <a:avLst/>
          </a:prstGeom>
          <a:noFill/>
          <a:ln w="3810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726061" name="Text Box 45"/>
          <p:cNvSpPr txBox="1">
            <a:spLocks noChangeArrowheads="1"/>
          </p:cNvSpPr>
          <p:nvPr/>
        </p:nvSpPr>
        <p:spPr bwMode="auto">
          <a:xfrm>
            <a:off x="1771189" y="2760664"/>
            <a:ext cx="450764"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solidFill>
                  <a:srgbClr val="0000CC"/>
                </a:solidFill>
                <a:latin typeface="+mn-lt"/>
                <a:ea typeface="黑体" panose="02010609060101010101" pitchFamily="2" charset="-122"/>
              </a:rPr>
              <a:t>P</a:t>
            </a:r>
            <a:r>
              <a:rPr lang="en-US" altLang="zh-CN" sz="2000" b="1" baseline="-25000">
                <a:solidFill>
                  <a:srgbClr val="0000CC"/>
                </a:solidFill>
                <a:latin typeface="+mn-lt"/>
                <a:ea typeface="黑体" panose="02010609060101010101" pitchFamily="2" charset="-122"/>
              </a:rPr>
              <a:t>1</a:t>
            </a:r>
            <a:endParaRPr lang="en-US" altLang="zh-CN" sz="2000" b="1" baseline="-25000">
              <a:solidFill>
                <a:srgbClr val="0000CC"/>
              </a:solidFill>
              <a:latin typeface="+mn-lt"/>
              <a:ea typeface="黑体" panose="02010609060101010101" pitchFamily="2" charset="-122"/>
            </a:endParaRPr>
          </a:p>
        </p:txBody>
      </p:sp>
      <p:sp>
        <p:nvSpPr>
          <p:cNvPr id="726063" name="Line 47"/>
          <p:cNvSpPr>
            <a:spLocks noChangeShapeType="1"/>
          </p:cNvSpPr>
          <p:nvPr/>
        </p:nvSpPr>
        <p:spPr bwMode="auto">
          <a:xfrm flipV="1">
            <a:off x="5399179" y="2212976"/>
            <a:ext cx="0" cy="576263"/>
          </a:xfrm>
          <a:prstGeom prst="line">
            <a:avLst/>
          </a:prstGeom>
          <a:noFill/>
          <a:ln w="3810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726064" name="Text Box 48"/>
          <p:cNvSpPr txBox="1">
            <a:spLocks noChangeArrowheads="1"/>
          </p:cNvSpPr>
          <p:nvPr/>
        </p:nvSpPr>
        <p:spPr bwMode="auto">
          <a:xfrm>
            <a:off x="5233130" y="2760664"/>
            <a:ext cx="450764"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solidFill>
                  <a:srgbClr val="0000CC"/>
                </a:solidFill>
                <a:latin typeface="+mn-lt"/>
                <a:ea typeface="黑体" panose="02010609060101010101" pitchFamily="2" charset="-122"/>
              </a:rPr>
              <a:t>P</a:t>
            </a:r>
            <a:r>
              <a:rPr lang="en-US" altLang="zh-CN" sz="2000" b="1" baseline="-25000">
                <a:solidFill>
                  <a:srgbClr val="0000CC"/>
                </a:solidFill>
                <a:latin typeface="+mn-lt"/>
                <a:ea typeface="黑体" panose="02010609060101010101" pitchFamily="2" charset="-122"/>
              </a:rPr>
              <a:t>2</a:t>
            </a:r>
            <a:endParaRPr lang="en-US" altLang="zh-CN" sz="2000" b="1" baseline="-25000">
              <a:solidFill>
                <a:srgbClr val="0000CC"/>
              </a:solidFill>
              <a:latin typeface="+mn-lt"/>
              <a:ea typeface="黑体" panose="02010609060101010101" pitchFamily="2" charset="-122"/>
            </a:endParaRPr>
          </a:p>
        </p:txBody>
      </p:sp>
      <p:sp>
        <p:nvSpPr>
          <p:cNvPr id="726066" name="Line 50"/>
          <p:cNvSpPr>
            <a:spLocks noChangeShapeType="1"/>
          </p:cNvSpPr>
          <p:nvPr/>
        </p:nvSpPr>
        <p:spPr bwMode="auto">
          <a:xfrm flipV="1">
            <a:off x="8228236" y="2212976"/>
            <a:ext cx="0" cy="576263"/>
          </a:xfrm>
          <a:prstGeom prst="line">
            <a:avLst/>
          </a:prstGeom>
          <a:noFill/>
          <a:ln w="3810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726067" name="Text Box 51"/>
          <p:cNvSpPr txBox="1">
            <a:spLocks noChangeArrowheads="1"/>
          </p:cNvSpPr>
          <p:nvPr/>
        </p:nvSpPr>
        <p:spPr bwMode="auto">
          <a:xfrm>
            <a:off x="8048429" y="2760664"/>
            <a:ext cx="450764"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solidFill>
                  <a:srgbClr val="0000CC"/>
                </a:solidFill>
                <a:latin typeface="+mn-lt"/>
                <a:ea typeface="黑体" panose="02010609060101010101" pitchFamily="2" charset="-122"/>
              </a:rPr>
              <a:t>P</a:t>
            </a:r>
            <a:r>
              <a:rPr lang="en-US" altLang="zh-CN" sz="2000" b="1" baseline="-25000">
                <a:solidFill>
                  <a:srgbClr val="0000CC"/>
                </a:solidFill>
                <a:latin typeface="+mn-lt"/>
                <a:ea typeface="黑体" panose="02010609060101010101" pitchFamily="2" charset="-122"/>
              </a:rPr>
              <a:t>3</a:t>
            </a:r>
            <a:endParaRPr lang="en-US" altLang="zh-CN" sz="2000" b="1" baseline="-25000">
              <a:solidFill>
                <a:srgbClr val="0000CC"/>
              </a:solidFill>
              <a:latin typeface="+mn-lt"/>
              <a:ea typeface="黑体" panose="02010609060101010101" pitchFamily="2" charset="-122"/>
            </a:endParaRPr>
          </a:p>
        </p:txBody>
      </p:sp>
      <p:sp>
        <p:nvSpPr>
          <p:cNvPr id="726068" name="Text Box 52"/>
          <p:cNvSpPr txBox="1">
            <a:spLocks noChangeArrowheads="1"/>
          </p:cNvSpPr>
          <p:nvPr/>
        </p:nvSpPr>
        <p:spPr bwMode="auto">
          <a:xfrm>
            <a:off x="8222174" y="3971926"/>
            <a:ext cx="1467068"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FF0000"/>
                </a:solidFill>
                <a:latin typeface="+mn-lt"/>
                <a:ea typeface="黑体" panose="02010609060101010101" pitchFamily="2" charset="-122"/>
              </a:rPr>
              <a:t>不允许接收</a:t>
            </a:r>
            <a:endParaRPr lang="zh-CN" altLang="en-US" sz="2000" b="1">
              <a:solidFill>
                <a:srgbClr val="FF0000"/>
              </a:solidFill>
              <a:latin typeface="+mn-lt"/>
              <a:ea typeface="黑体" panose="02010609060101010101" pitchFamily="2" charset="-122"/>
            </a:endParaRPr>
          </a:p>
        </p:txBody>
      </p:sp>
      <p:sp>
        <p:nvSpPr>
          <p:cNvPr id="726069" name="Text Box 53"/>
          <p:cNvSpPr txBox="1">
            <a:spLocks noChangeArrowheads="1"/>
          </p:cNvSpPr>
          <p:nvPr/>
        </p:nvSpPr>
        <p:spPr bwMode="auto">
          <a:xfrm>
            <a:off x="278456" y="3971926"/>
            <a:ext cx="1467068" cy="70788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C00000"/>
                </a:solidFill>
                <a:latin typeface="+mn-lt"/>
                <a:ea typeface="黑体" panose="02010609060101010101" pitchFamily="2" charset="-122"/>
              </a:rPr>
              <a:t>已发送确认</a:t>
            </a:r>
            <a:endParaRPr lang="zh-CN" altLang="en-US" sz="2000" b="1" dirty="0">
              <a:solidFill>
                <a:srgbClr val="C00000"/>
              </a:solidFill>
              <a:latin typeface="+mn-lt"/>
              <a:ea typeface="黑体" panose="02010609060101010101" pitchFamily="2" charset="-122"/>
            </a:endParaRPr>
          </a:p>
          <a:p>
            <a:pPr algn="ctr"/>
            <a:r>
              <a:rPr lang="zh-CN" altLang="en-US" sz="2000" b="1" dirty="0">
                <a:solidFill>
                  <a:srgbClr val="C00000"/>
                </a:solidFill>
                <a:latin typeface="+mn-lt"/>
                <a:ea typeface="黑体" panose="02010609060101010101" pitchFamily="2" charset="-122"/>
              </a:rPr>
              <a:t>并交付主机</a:t>
            </a:r>
            <a:endParaRPr lang="zh-CN" altLang="en-US" sz="2000" b="1" dirty="0">
              <a:solidFill>
                <a:srgbClr val="C00000"/>
              </a:solidFill>
              <a:latin typeface="+mn-lt"/>
              <a:ea typeface="黑体" panose="02010609060101010101" pitchFamily="2" charset="-122"/>
            </a:endParaRPr>
          </a:p>
        </p:txBody>
      </p:sp>
      <p:sp>
        <p:nvSpPr>
          <p:cNvPr id="726070" name="Text Box 54"/>
          <p:cNvSpPr txBox="1">
            <a:spLocks noChangeArrowheads="1"/>
          </p:cNvSpPr>
          <p:nvPr/>
        </p:nvSpPr>
        <p:spPr bwMode="auto">
          <a:xfrm>
            <a:off x="3939076" y="3141664"/>
            <a:ext cx="1731564"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0000CC"/>
                </a:solidFill>
                <a:latin typeface="+mn-lt"/>
                <a:ea typeface="黑体" panose="02010609060101010101" pitchFamily="2" charset="-122"/>
              </a:rPr>
              <a:t>B </a:t>
            </a:r>
            <a:r>
              <a:rPr lang="zh-CN" altLang="en-US" sz="2000" b="1" dirty="0">
                <a:solidFill>
                  <a:srgbClr val="0000CC"/>
                </a:solidFill>
                <a:latin typeface="+mn-lt"/>
                <a:ea typeface="黑体" panose="02010609060101010101" pitchFamily="2" charset="-122"/>
              </a:rPr>
              <a:t>的</a:t>
            </a:r>
            <a:r>
              <a:rPr lang="zh-CN" altLang="en-US" sz="2000" b="1" dirty="0">
                <a:solidFill>
                  <a:srgbClr val="FF0000"/>
                </a:solidFill>
                <a:latin typeface="+mn-lt"/>
                <a:ea typeface="黑体" panose="02010609060101010101" pitchFamily="2" charset="-122"/>
              </a:rPr>
              <a:t>接收窗口</a:t>
            </a:r>
            <a:endParaRPr lang="zh-CN" altLang="en-US" sz="2000" b="1" dirty="0">
              <a:solidFill>
                <a:srgbClr val="FF0000"/>
              </a:solidFill>
              <a:latin typeface="+mn-lt"/>
              <a:ea typeface="黑体" panose="02010609060101010101" pitchFamily="2" charset="-122"/>
            </a:endParaRPr>
          </a:p>
        </p:txBody>
      </p:sp>
      <p:sp>
        <p:nvSpPr>
          <p:cNvPr id="726071" name="Text Box 55"/>
          <p:cNvSpPr txBox="1">
            <a:spLocks noChangeArrowheads="1"/>
          </p:cNvSpPr>
          <p:nvPr/>
        </p:nvSpPr>
        <p:spPr bwMode="auto">
          <a:xfrm>
            <a:off x="4371645" y="4191471"/>
            <a:ext cx="142218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FF"/>
                </a:solidFill>
                <a:latin typeface="+mn-lt"/>
                <a:ea typeface="黑体" panose="02010609060101010101" pitchFamily="2" charset="-122"/>
              </a:rPr>
              <a:t>允许接收</a:t>
            </a:r>
            <a:endParaRPr lang="zh-CN" altLang="en-US" sz="2400" b="1" dirty="0">
              <a:solidFill>
                <a:srgbClr val="0000FF"/>
              </a:solidFill>
              <a:latin typeface="+mn-lt"/>
              <a:ea typeface="黑体" panose="02010609060101010101" pitchFamily="2" charset="-122"/>
            </a:endParaRPr>
          </a:p>
        </p:txBody>
      </p:sp>
      <p:sp>
        <p:nvSpPr>
          <p:cNvPr id="726072" name="Rectangle 56"/>
          <p:cNvSpPr>
            <a:spLocks noChangeArrowheads="1"/>
          </p:cNvSpPr>
          <p:nvPr/>
        </p:nvSpPr>
        <p:spPr bwMode="auto">
          <a:xfrm>
            <a:off x="1794496" y="3500439"/>
            <a:ext cx="6248003" cy="649287"/>
          </a:xfrm>
          <a:prstGeom prst="rect">
            <a:avLst/>
          </a:prstGeom>
          <a:solidFill>
            <a:srgbClr val="3399FF"/>
          </a:solidFill>
          <a:ln>
            <a:noFill/>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anose="02010609060101010101" pitchFamily="2" charset="-122"/>
            </a:endParaRPr>
          </a:p>
        </p:txBody>
      </p:sp>
      <p:sp>
        <p:nvSpPr>
          <p:cNvPr id="726073" name="Rectangle 57"/>
          <p:cNvSpPr>
            <a:spLocks noChangeArrowheads="1"/>
          </p:cNvSpPr>
          <p:nvPr/>
        </p:nvSpPr>
        <p:spPr bwMode="auto">
          <a:xfrm>
            <a:off x="272480" y="3716339"/>
            <a:ext cx="233892" cy="287337"/>
          </a:xfrm>
          <a:prstGeom prst="rect">
            <a:avLst/>
          </a:prstGeom>
          <a:solidFill>
            <a:srgbClr val="66FF33"/>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26</a:t>
            </a:r>
            <a:endParaRPr kumimoji="1" lang="en-US" altLang="zh-CN" sz="1600" b="1">
              <a:solidFill>
                <a:srgbClr val="0000CC"/>
              </a:solidFill>
              <a:latin typeface="+mn-lt"/>
              <a:ea typeface="黑体" panose="02010609060101010101" pitchFamily="2" charset="-122"/>
            </a:endParaRPr>
          </a:p>
        </p:txBody>
      </p:sp>
      <p:sp>
        <p:nvSpPr>
          <p:cNvPr id="726074" name="Rectangle 58"/>
          <p:cNvSpPr>
            <a:spLocks noChangeArrowheads="1"/>
          </p:cNvSpPr>
          <p:nvPr/>
        </p:nvSpPr>
        <p:spPr bwMode="auto">
          <a:xfrm>
            <a:off x="585482" y="3714750"/>
            <a:ext cx="233892" cy="287338"/>
          </a:xfrm>
          <a:prstGeom prst="rect">
            <a:avLst/>
          </a:prstGeom>
          <a:solidFill>
            <a:srgbClr val="66FF33"/>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27</a:t>
            </a:r>
            <a:endParaRPr kumimoji="1" lang="en-US" altLang="zh-CN" sz="1600" b="1">
              <a:solidFill>
                <a:srgbClr val="0000CC"/>
              </a:solidFill>
              <a:latin typeface="+mn-lt"/>
              <a:ea typeface="黑体" panose="02010609060101010101" pitchFamily="2" charset="-122"/>
            </a:endParaRPr>
          </a:p>
        </p:txBody>
      </p:sp>
      <p:sp>
        <p:nvSpPr>
          <p:cNvPr id="726075" name="Rectangle 59"/>
          <p:cNvSpPr>
            <a:spLocks noChangeArrowheads="1"/>
          </p:cNvSpPr>
          <p:nvPr/>
        </p:nvSpPr>
        <p:spPr bwMode="auto">
          <a:xfrm>
            <a:off x="898484" y="3713163"/>
            <a:ext cx="233892" cy="287337"/>
          </a:xfrm>
          <a:prstGeom prst="rect">
            <a:avLst/>
          </a:prstGeom>
          <a:solidFill>
            <a:srgbClr val="66FF33"/>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28</a:t>
            </a:r>
            <a:endParaRPr kumimoji="1" lang="en-US" altLang="zh-CN" sz="1600" b="1">
              <a:solidFill>
                <a:srgbClr val="0000CC"/>
              </a:solidFill>
              <a:latin typeface="+mn-lt"/>
              <a:ea typeface="黑体" panose="02010609060101010101" pitchFamily="2" charset="-122"/>
            </a:endParaRPr>
          </a:p>
        </p:txBody>
      </p:sp>
      <p:sp>
        <p:nvSpPr>
          <p:cNvPr id="726076" name="Rectangle 60"/>
          <p:cNvSpPr>
            <a:spLocks noChangeArrowheads="1"/>
          </p:cNvSpPr>
          <p:nvPr/>
        </p:nvSpPr>
        <p:spPr bwMode="auto">
          <a:xfrm>
            <a:off x="1211486" y="3711575"/>
            <a:ext cx="233892" cy="287338"/>
          </a:xfrm>
          <a:prstGeom prst="rect">
            <a:avLst/>
          </a:prstGeom>
          <a:solidFill>
            <a:srgbClr val="66FF33"/>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29</a:t>
            </a:r>
            <a:endParaRPr kumimoji="1" lang="en-US" altLang="zh-CN" sz="1600" b="1">
              <a:solidFill>
                <a:srgbClr val="0000CC"/>
              </a:solidFill>
              <a:latin typeface="+mn-lt"/>
              <a:ea typeface="黑体" panose="02010609060101010101" pitchFamily="2" charset="-122"/>
            </a:endParaRPr>
          </a:p>
        </p:txBody>
      </p:sp>
      <p:sp>
        <p:nvSpPr>
          <p:cNvPr id="726077" name="Rectangle 61"/>
          <p:cNvSpPr>
            <a:spLocks noChangeArrowheads="1"/>
          </p:cNvSpPr>
          <p:nvPr/>
        </p:nvSpPr>
        <p:spPr bwMode="auto">
          <a:xfrm>
            <a:off x="1524488" y="3709989"/>
            <a:ext cx="233892" cy="287337"/>
          </a:xfrm>
          <a:prstGeom prst="rect">
            <a:avLst/>
          </a:prstGeom>
          <a:solidFill>
            <a:srgbClr val="66FF33"/>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30</a:t>
            </a:r>
            <a:endParaRPr kumimoji="1" lang="en-US" altLang="zh-CN" sz="1600" b="1">
              <a:solidFill>
                <a:srgbClr val="0000CC"/>
              </a:solidFill>
              <a:latin typeface="+mn-lt"/>
              <a:ea typeface="黑体" panose="02010609060101010101" pitchFamily="2" charset="-122"/>
            </a:endParaRPr>
          </a:p>
        </p:txBody>
      </p:sp>
      <p:sp>
        <p:nvSpPr>
          <p:cNvPr id="726078" name="Rectangle 62"/>
          <p:cNvSpPr>
            <a:spLocks noChangeArrowheads="1"/>
          </p:cNvSpPr>
          <p:nvPr/>
        </p:nvSpPr>
        <p:spPr bwMode="auto">
          <a:xfrm>
            <a:off x="1837490" y="3708400"/>
            <a:ext cx="233892" cy="287338"/>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31</a:t>
            </a:r>
            <a:endParaRPr kumimoji="1" lang="en-US" altLang="zh-CN" sz="1600" b="1">
              <a:solidFill>
                <a:srgbClr val="0000CC"/>
              </a:solidFill>
              <a:latin typeface="+mn-lt"/>
              <a:ea typeface="黑体" panose="02010609060101010101" pitchFamily="2" charset="-122"/>
            </a:endParaRPr>
          </a:p>
        </p:txBody>
      </p:sp>
      <p:sp>
        <p:nvSpPr>
          <p:cNvPr id="726079" name="Rectangle 63"/>
          <p:cNvSpPr>
            <a:spLocks noChangeArrowheads="1"/>
          </p:cNvSpPr>
          <p:nvPr/>
        </p:nvSpPr>
        <p:spPr bwMode="auto">
          <a:xfrm>
            <a:off x="2150492" y="3706814"/>
            <a:ext cx="233892" cy="287337"/>
          </a:xfrm>
          <a:prstGeom prst="rect">
            <a:avLst/>
          </a:prstGeom>
          <a:solidFill>
            <a:srgbClr val="CC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32</a:t>
            </a:r>
            <a:endParaRPr kumimoji="1" lang="en-US" altLang="zh-CN" sz="1600" b="1">
              <a:solidFill>
                <a:srgbClr val="0000CC"/>
              </a:solidFill>
              <a:latin typeface="+mn-lt"/>
              <a:ea typeface="黑体" panose="02010609060101010101" pitchFamily="2" charset="-122"/>
            </a:endParaRPr>
          </a:p>
        </p:txBody>
      </p:sp>
      <p:sp>
        <p:nvSpPr>
          <p:cNvPr id="726080" name="Rectangle 64"/>
          <p:cNvSpPr>
            <a:spLocks noChangeArrowheads="1"/>
          </p:cNvSpPr>
          <p:nvPr/>
        </p:nvSpPr>
        <p:spPr bwMode="auto">
          <a:xfrm>
            <a:off x="2463494" y="3705225"/>
            <a:ext cx="233892" cy="287338"/>
          </a:xfrm>
          <a:prstGeom prst="rect">
            <a:avLst/>
          </a:prstGeom>
          <a:solidFill>
            <a:srgbClr val="CC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33</a:t>
            </a:r>
            <a:endParaRPr kumimoji="1" lang="en-US" altLang="zh-CN" sz="1600" b="1">
              <a:solidFill>
                <a:srgbClr val="0000CC"/>
              </a:solidFill>
              <a:latin typeface="+mn-lt"/>
              <a:ea typeface="黑体" panose="02010609060101010101" pitchFamily="2" charset="-122"/>
            </a:endParaRPr>
          </a:p>
        </p:txBody>
      </p:sp>
      <p:sp>
        <p:nvSpPr>
          <p:cNvPr id="726081" name="Rectangle 65"/>
          <p:cNvSpPr>
            <a:spLocks noChangeArrowheads="1"/>
          </p:cNvSpPr>
          <p:nvPr/>
        </p:nvSpPr>
        <p:spPr bwMode="auto">
          <a:xfrm>
            <a:off x="2776496" y="3703638"/>
            <a:ext cx="233892" cy="287337"/>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34</a:t>
            </a:r>
            <a:endParaRPr kumimoji="1" lang="en-US" altLang="zh-CN" sz="1600" b="1">
              <a:solidFill>
                <a:srgbClr val="0000CC"/>
              </a:solidFill>
              <a:latin typeface="+mn-lt"/>
              <a:ea typeface="黑体" panose="02010609060101010101" pitchFamily="2" charset="-122"/>
            </a:endParaRPr>
          </a:p>
        </p:txBody>
      </p:sp>
      <p:sp>
        <p:nvSpPr>
          <p:cNvPr id="726082" name="Rectangle 66"/>
          <p:cNvSpPr>
            <a:spLocks noChangeArrowheads="1"/>
          </p:cNvSpPr>
          <p:nvPr/>
        </p:nvSpPr>
        <p:spPr bwMode="auto">
          <a:xfrm>
            <a:off x="3089498" y="3702050"/>
            <a:ext cx="233892" cy="287338"/>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35</a:t>
            </a:r>
            <a:endParaRPr kumimoji="1" lang="en-US" altLang="zh-CN" sz="1600" b="1">
              <a:solidFill>
                <a:srgbClr val="0000CC"/>
              </a:solidFill>
              <a:latin typeface="+mn-lt"/>
              <a:ea typeface="黑体" panose="02010609060101010101" pitchFamily="2" charset="-122"/>
            </a:endParaRPr>
          </a:p>
        </p:txBody>
      </p:sp>
      <p:sp>
        <p:nvSpPr>
          <p:cNvPr id="726083" name="Rectangle 67"/>
          <p:cNvSpPr>
            <a:spLocks noChangeArrowheads="1"/>
          </p:cNvSpPr>
          <p:nvPr/>
        </p:nvSpPr>
        <p:spPr bwMode="auto">
          <a:xfrm>
            <a:off x="3402501" y="3700464"/>
            <a:ext cx="233892" cy="287337"/>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36</a:t>
            </a:r>
            <a:endParaRPr kumimoji="1" lang="en-US" altLang="zh-CN" sz="1600" b="1">
              <a:solidFill>
                <a:srgbClr val="0000CC"/>
              </a:solidFill>
              <a:latin typeface="+mn-lt"/>
              <a:ea typeface="黑体" panose="02010609060101010101" pitchFamily="2" charset="-122"/>
            </a:endParaRPr>
          </a:p>
        </p:txBody>
      </p:sp>
      <p:sp>
        <p:nvSpPr>
          <p:cNvPr id="726084" name="Rectangle 68"/>
          <p:cNvSpPr>
            <a:spLocks noChangeArrowheads="1"/>
          </p:cNvSpPr>
          <p:nvPr/>
        </p:nvSpPr>
        <p:spPr bwMode="auto">
          <a:xfrm>
            <a:off x="3715503" y="3698875"/>
            <a:ext cx="233892" cy="287338"/>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37</a:t>
            </a:r>
            <a:endParaRPr kumimoji="1" lang="en-US" altLang="zh-CN" sz="1600" b="1">
              <a:solidFill>
                <a:srgbClr val="0000CC"/>
              </a:solidFill>
              <a:latin typeface="+mn-lt"/>
              <a:ea typeface="黑体" panose="02010609060101010101" pitchFamily="2" charset="-122"/>
            </a:endParaRPr>
          </a:p>
        </p:txBody>
      </p:sp>
      <p:sp>
        <p:nvSpPr>
          <p:cNvPr id="726085" name="Rectangle 69"/>
          <p:cNvSpPr>
            <a:spLocks noChangeArrowheads="1"/>
          </p:cNvSpPr>
          <p:nvPr/>
        </p:nvSpPr>
        <p:spPr bwMode="auto">
          <a:xfrm>
            <a:off x="4028505" y="3697289"/>
            <a:ext cx="233892" cy="287337"/>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38</a:t>
            </a:r>
            <a:endParaRPr kumimoji="1" lang="en-US" altLang="zh-CN" sz="1600" b="1">
              <a:solidFill>
                <a:srgbClr val="0000CC"/>
              </a:solidFill>
              <a:latin typeface="+mn-lt"/>
              <a:ea typeface="黑体" panose="02010609060101010101" pitchFamily="2" charset="-122"/>
            </a:endParaRPr>
          </a:p>
        </p:txBody>
      </p:sp>
      <p:sp>
        <p:nvSpPr>
          <p:cNvPr id="726086" name="Rectangle 70"/>
          <p:cNvSpPr>
            <a:spLocks noChangeArrowheads="1"/>
          </p:cNvSpPr>
          <p:nvPr/>
        </p:nvSpPr>
        <p:spPr bwMode="auto">
          <a:xfrm>
            <a:off x="4341507" y="3695700"/>
            <a:ext cx="233892" cy="287338"/>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39</a:t>
            </a:r>
            <a:endParaRPr kumimoji="1" lang="en-US" altLang="zh-CN" sz="1600" b="1">
              <a:solidFill>
                <a:srgbClr val="0000CC"/>
              </a:solidFill>
              <a:latin typeface="+mn-lt"/>
              <a:ea typeface="黑体" panose="02010609060101010101" pitchFamily="2" charset="-122"/>
            </a:endParaRPr>
          </a:p>
        </p:txBody>
      </p:sp>
      <p:sp>
        <p:nvSpPr>
          <p:cNvPr id="726087" name="Rectangle 71"/>
          <p:cNvSpPr>
            <a:spLocks noChangeArrowheads="1"/>
          </p:cNvSpPr>
          <p:nvPr/>
        </p:nvSpPr>
        <p:spPr bwMode="auto">
          <a:xfrm>
            <a:off x="4654509" y="3694113"/>
            <a:ext cx="233892" cy="287337"/>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40</a:t>
            </a:r>
            <a:endParaRPr kumimoji="1" lang="en-US" altLang="zh-CN" sz="1600" b="1">
              <a:solidFill>
                <a:srgbClr val="0000CC"/>
              </a:solidFill>
              <a:latin typeface="+mn-lt"/>
              <a:ea typeface="黑体" panose="02010609060101010101" pitchFamily="2" charset="-122"/>
            </a:endParaRPr>
          </a:p>
        </p:txBody>
      </p:sp>
      <p:sp>
        <p:nvSpPr>
          <p:cNvPr id="726088" name="Rectangle 72"/>
          <p:cNvSpPr>
            <a:spLocks noChangeArrowheads="1"/>
          </p:cNvSpPr>
          <p:nvPr/>
        </p:nvSpPr>
        <p:spPr bwMode="auto">
          <a:xfrm>
            <a:off x="4967511" y="3692525"/>
            <a:ext cx="233892" cy="287338"/>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41</a:t>
            </a:r>
            <a:endParaRPr kumimoji="1" lang="en-US" altLang="zh-CN" sz="1600" b="1">
              <a:solidFill>
                <a:srgbClr val="0000CC"/>
              </a:solidFill>
              <a:latin typeface="+mn-lt"/>
              <a:ea typeface="黑体" panose="02010609060101010101" pitchFamily="2" charset="-122"/>
            </a:endParaRPr>
          </a:p>
        </p:txBody>
      </p:sp>
      <p:sp>
        <p:nvSpPr>
          <p:cNvPr id="726089" name="Rectangle 73"/>
          <p:cNvSpPr>
            <a:spLocks noChangeArrowheads="1"/>
          </p:cNvSpPr>
          <p:nvPr/>
        </p:nvSpPr>
        <p:spPr bwMode="auto">
          <a:xfrm>
            <a:off x="5280513" y="3690939"/>
            <a:ext cx="233892" cy="287337"/>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42</a:t>
            </a:r>
            <a:endParaRPr kumimoji="1" lang="en-US" altLang="zh-CN" sz="1600" b="1">
              <a:solidFill>
                <a:srgbClr val="0000CC"/>
              </a:solidFill>
              <a:latin typeface="+mn-lt"/>
              <a:ea typeface="黑体" panose="02010609060101010101" pitchFamily="2" charset="-122"/>
            </a:endParaRPr>
          </a:p>
        </p:txBody>
      </p:sp>
      <p:sp>
        <p:nvSpPr>
          <p:cNvPr id="726090" name="Rectangle 74"/>
          <p:cNvSpPr>
            <a:spLocks noChangeArrowheads="1"/>
          </p:cNvSpPr>
          <p:nvPr/>
        </p:nvSpPr>
        <p:spPr bwMode="auto">
          <a:xfrm>
            <a:off x="5593515" y="3689350"/>
            <a:ext cx="233892" cy="287338"/>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43</a:t>
            </a:r>
            <a:endParaRPr kumimoji="1" lang="en-US" altLang="zh-CN" sz="1600" b="1">
              <a:solidFill>
                <a:srgbClr val="0000CC"/>
              </a:solidFill>
              <a:latin typeface="+mn-lt"/>
              <a:ea typeface="黑体" panose="02010609060101010101" pitchFamily="2" charset="-122"/>
            </a:endParaRPr>
          </a:p>
        </p:txBody>
      </p:sp>
      <p:sp>
        <p:nvSpPr>
          <p:cNvPr id="726091" name="Rectangle 75"/>
          <p:cNvSpPr>
            <a:spLocks noChangeArrowheads="1"/>
          </p:cNvSpPr>
          <p:nvPr/>
        </p:nvSpPr>
        <p:spPr bwMode="auto">
          <a:xfrm>
            <a:off x="5906517" y="3687764"/>
            <a:ext cx="233892" cy="287337"/>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44</a:t>
            </a:r>
            <a:endParaRPr kumimoji="1" lang="en-US" altLang="zh-CN" sz="1600" b="1">
              <a:solidFill>
                <a:srgbClr val="0000CC"/>
              </a:solidFill>
              <a:latin typeface="+mn-lt"/>
              <a:ea typeface="黑体" panose="02010609060101010101" pitchFamily="2" charset="-122"/>
            </a:endParaRPr>
          </a:p>
        </p:txBody>
      </p:sp>
      <p:sp>
        <p:nvSpPr>
          <p:cNvPr id="726092" name="Rectangle 76"/>
          <p:cNvSpPr>
            <a:spLocks noChangeArrowheads="1"/>
          </p:cNvSpPr>
          <p:nvPr/>
        </p:nvSpPr>
        <p:spPr bwMode="auto">
          <a:xfrm>
            <a:off x="6219519" y="3686175"/>
            <a:ext cx="233892" cy="287338"/>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45</a:t>
            </a:r>
            <a:endParaRPr kumimoji="1" lang="en-US" altLang="zh-CN" sz="1600" b="1">
              <a:solidFill>
                <a:srgbClr val="0000CC"/>
              </a:solidFill>
              <a:latin typeface="+mn-lt"/>
              <a:ea typeface="黑体" panose="02010609060101010101" pitchFamily="2" charset="-122"/>
            </a:endParaRPr>
          </a:p>
        </p:txBody>
      </p:sp>
      <p:sp>
        <p:nvSpPr>
          <p:cNvPr id="726093" name="Rectangle 77"/>
          <p:cNvSpPr>
            <a:spLocks noChangeArrowheads="1"/>
          </p:cNvSpPr>
          <p:nvPr/>
        </p:nvSpPr>
        <p:spPr bwMode="auto">
          <a:xfrm>
            <a:off x="6532521" y="3684589"/>
            <a:ext cx="233892" cy="287337"/>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46</a:t>
            </a:r>
            <a:endParaRPr kumimoji="1" lang="en-US" altLang="zh-CN" sz="1600" b="1">
              <a:solidFill>
                <a:srgbClr val="0000CC"/>
              </a:solidFill>
              <a:latin typeface="+mn-lt"/>
              <a:ea typeface="黑体" panose="02010609060101010101" pitchFamily="2" charset="-122"/>
            </a:endParaRPr>
          </a:p>
        </p:txBody>
      </p:sp>
      <p:sp>
        <p:nvSpPr>
          <p:cNvPr id="726094" name="Rectangle 78"/>
          <p:cNvSpPr>
            <a:spLocks noChangeArrowheads="1"/>
          </p:cNvSpPr>
          <p:nvPr/>
        </p:nvSpPr>
        <p:spPr bwMode="auto">
          <a:xfrm>
            <a:off x="6845523" y="3683000"/>
            <a:ext cx="233892" cy="287338"/>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47</a:t>
            </a:r>
            <a:endParaRPr kumimoji="1" lang="en-US" altLang="zh-CN" sz="1600" b="1">
              <a:solidFill>
                <a:srgbClr val="0000CC"/>
              </a:solidFill>
              <a:latin typeface="+mn-lt"/>
              <a:ea typeface="黑体" panose="02010609060101010101" pitchFamily="2" charset="-122"/>
            </a:endParaRPr>
          </a:p>
        </p:txBody>
      </p:sp>
      <p:sp>
        <p:nvSpPr>
          <p:cNvPr id="726095" name="Rectangle 79"/>
          <p:cNvSpPr>
            <a:spLocks noChangeArrowheads="1"/>
          </p:cNvSpPr>
          <p:nvPr/>
        </p:nvSpPr>
        <p:spPr bwMode="auto">
          <a:xfrm>
            <a:off x="7158526" y="3681414"/>
            <a:ext cx="233892" cy="287337"/>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48</a:t>
            </a:r>
            <a:endParaRPr kumimoji="1" lang="en-US" altLang="zh-CN" sz="1600" b="1">
              <a:solidFill>
                <a:srgbClr val="0000CC"/>
              </a:solidFill>
              <a:latin typeface="+mn-lt"/>
              <a:ea typeface="黑体" panose="02010609060101010101" pitchFamily="2" charset="-122"/>
            </a:endParaRPr>
          </a:p>
        </p:txBody>
      </p:sp>
      <p:sp>
        <p:nvSpPr>
          <p:cNvPr id="726096" name="Rectangle 80"/>
          <p:cNvSpPr>
            <a:spLocks noChangeArrowheads="1"/>
          </p:cNvSpPr>
          <p:nvPr/>
        </p:nvSpPr>
        <p:spPr bwMode="auto">
          <a:xfrm>
            <a:off x="7471528" y="3679825"/>
            <a:ext cx="233892" cy="287338"/>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49</a:t>
            </a:r>
            <a:endParaRPr kumimoji="1" lang="en-US" altLang="zh-CN" sz="1600" b="1">
              <a:solidFill>
                <a:srgbClr val="0000CC"/>
              </a:solidFill>
              <a:latin typeface="+mn-lt"/>
              <a:ea typeface="黑体" panose="02010609060101010101" pitchFamily="2" charset="-122"/>
            </a:endParaRPr>
          </a:p>
        </p:txBody>
      </p:sp>
      <p:sp>
        <p:nvSpPr>
          <p:cNvPr id="726097" name="Rectangle 81"/>
          <p:cNvSpPr>
            <a:spLocks noChangeArrowheads="1"/>
          </p:cNvSpPr>
          <p:nvPr/>
        </p:nvSpPr>
        <p:spPr bwMode="auto">
          <a:xfrm>
            <a:off x="7784530" y="3678239"/>
            <a:ext cx="233892" cy="287337"/>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50</a:t>
            </a:r>
            <a:endParaRPr kumimoji="1" lang="en-US" altLang="zh-CN" sz="1600" b="1">
              <a:solidFill>
                <a:srgbClr val="0000CC"/>
              </a:solidFill>
              <a:latin typeface="+mn-lt"/>
              <a:ea typeface="黑体" panose="02010609060101010101" pitchFamily="2" charset="-122"/>
            </a:endParaRPr>
          </a:p>
        </p:txBody>
      </p:sp>
      <p:sp>
        <p:nvSpPr>
          <p:cNvPr id="726098" name="Rectangle 82"/>
          <p:cNvSpPr>
            <a:spLocks noChangeArrowheads="1"/>
          </p:cNvSpPr>
          <p:nvPr/>
        </p:nvSpPr>
        <p:spPr bwMode="auto">
          <a:xfrm>
            <a:off x="8097532" y="3676650"/>
            <a:ext cx="233892" cy="287338"/>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51</a:t>
            </a:r>
            <a:endParaRPr kumimoji="1" lang="en-US" altLang="zh-CN" sz="1600" b="1">
              <a:solidFill>
                <a:srgbClr val="0000CC"/>
              </a:solidFill>
              <a:latin typeface="+mn-lt"/>
              <a:ea typeface="黑体" panose="02010609060101010101" pitchFamily="2" charset="-122"/>
            </a:endParaRPr>
          </a:p>
        </p:txBody>
      </p:sp>
      <p:sp>
        <p:nvSpPr>
          <p:cNvPr id="726099" name="Rectangle 83"/>
          <p:cNvSpPr>
            <a:spLocks noChangeArrowheads="1"/>
          </p:cNvSpPr>
          <p:nvPr/>
        </p:nvSpPr>
        <p:spPr bwMode="auto">
          <a:xfrm>
            <a:off x="8410534" y="3675064"/>
            <a:ext cx="233892" cy="287337"/>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52</a:t>
            </a:r>
            <a:endParaRPr kumimoji="1" lang="en-US" altLang="zh-CN" sz="1600" b="1">
              <a:solidFill>
                <a:srgbClr val="0000CC"/>
              </a:solidFill>
              <a:latin typeface="+mn-lt"/>
              <a:ea typeface="黑体" panose="02010609060101010101" pitchFamily="2" charset="-122"/>
            </a:endParaRPr>
          </a:p>
        </p:txBody>
      </p:sp>
      <p:sp>
        <p:nvSpPr>
          <p:cNvPr id="726100" name="Rectangle 84"/>
          <p:cNvSpPr>
            <a:spLocks noChangeArrowheads="1"/>
          </p:cNvSpPr>
          <p:nvPr/>
        </p:nvSpPr>
        <p:spPr bwMode="auto">
          <a:xfrm>
            <a:off x="8723536" y="3673475"/>
            <a:ext cx="233892" cy="287338"/>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53</a:t>
            </a:r>
            <a:endParaRPr kumimoji="1" lang="en-US" altLang="zh-CN" sz="1600" b="1">
              <a:solidFill>
                <a:srgbClr val="0000CC"/>
              </a:solidFill>
              <a:latin typeface="+mn-lt"/>
              <a:ea typeface="黑体" panose="02010609060101010101" pitchFamily="2" charset="-122"/>
            </a:endParaRPr>
          </a:p>
        </p:txBody>
      </p:sp>
      <p:sp>
        <p:nvSpPr>
          <p:cNvPr id="726101" name="Rectangle 85"/>
          <p:cNvSpPr>
            <a:spLocks noChangeArrowheads="1"/>
          </p:cNvSpPr>
          <p:nvPr/>
        </p:nvSpPr>
        <p:spPr bwMode="auto">
          <a:xfrm>
            <a:off x="9036538" y="3671889"/>
            <a:ext cx="233892" cy="287337"/>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54</a:t>
            </a:r>
            <a:endParaRPr kumimoji="1" lang="en-US" altLang="zh-CN" sz="1600" b="1">
              <a:solidFill>
                <a:srgbClr val="0000CC"/>
              </a:solidFill>
              <a:latin typeface="+mn-lt"/>
              <a:ea typeface="黑体" panose="02010609060101010101" pitchFamily="2" charset="-122"/>
            </a:endParaRPr>
          </a:p>
        </p:txBody>
      </p:sp>
      <p:sp>
        <p:nvSpPr>
          <p:cNvPr id="726102" name="Rectangle 86"/>
          <p:cNvSpPr>
            <a:spLocks noChangeArrowheads="1"/>
          </p:cNvSpPr>
          <p:nvPr/>
        </p:nvSpPr>
        <p:spPr bwMode="auto">
          <a:xfrm>
            <a:off x="9349540" y="3670300"/>
            <a:ext cx="233892" cy="287338"/>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55</a:t>
            </a:r>
            <a:endParaRPr kumimoji="1" lang="en-US" altLang="zh-CN" sz="1600" b="1">
              <a:solidFill>
                <a:srgbClr val="0000CC"/>
              </a:solidFill>
              <a:latin typeface="+mn-lt"/>
              <a:ea typeface="黑体" panose="02010609060101010101" pitchFamily="2" charset="-122"/>
            </a:endParaRPr>
          </a:p>
        </p:txBody>
      </p:sp>
      <p:sp>
        <p:nvSpPr>
          <p:cNvPr id="726103" name="Rectangle 87"/>
          <p:cNvSpPr>
            <a:spLocks noChangeArrowheads="1"/>
          </p:cNvSpPr>
          <p:nvPr/>
        </p:nvSpPr>
        <p:spPr bwMode="auto">
          <a:xfrm>
            <a:off x="9653944" y="3670300"/>
            <a:ext cx="233892" cy="287338"/>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56</a:t>
            </a:r>
            <a:endParaRPr kumimoji="1" lang="en-US" altLang="zh-CN" sz="1600" b="1">
              <a:solidFill>
                <a:srgbClr val="0000CC"/>
              </a:solidFill>
              <a:latin typeface="+mn-lt"/>
              <a:ea typeface="黑体" panose="02010609060101010101" pitchFamily="2" charset="-122"/>
            </a:endParaRPr>
          </a:p>
        </p:txBody>
      </p:sp>
      <p:grpSp>
        <p:nvGrpSpPr>
          <p:cNvPr id="726109" name="Group 93"/>
          <p:cNvGrpSpPr/>
          <p:nvPr/>
        </p:nvGrpSpPr>
        <p:grpSpPr bwMode="auto">
          <a:xfrm>
            <a:off x="2272599" y="3992563"/>
            <a:ext cx="340519" cy="876300"/>
            <a:chOff x="1231" y="3150"/>
            <a:chExt cx="182" cy="272"/>
          </a:xfrm>
        </p:grpSpPr>
        <p:sp>
          <p:nvSpPr>
            <p:cNvPr id="726104" name="Line 88"/>
            <p:cNvSpPr>
              <a:spLocks noChangeShapeType="1"/>
            </p:cNvSpPr>
            <p:nvPr/>
          </p:nvSpPr>
          <p:spPr bwMode="auto">
            <a:xfrm flipV="1">
              <a:off x="1231" y="3150"/>
              <a:ext cx="0" cy="272"/>
            </a:xfrm>
            <a:prstGeom prst="line">
              <a:avLst/>
            </a:prstGeom>
            <a:noFill/>
            <a:ln w="3810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726105" name="Line 89"/>
            <p:cNvSpPr>
              <a:spLocks noChangeShapeType="1"/>
            </p:cNvSpPr>
            <p:nvPr/>
          </p:nvSpPr>
          <p:spPr bwMode="auto">
            <a:xfrm flipV="1">
              <a:off x="1413" y="3150"/>
              <a:ext cx="0" cy="272"/>
            </a:xfrm>
            <a:prstGeom prst="line">
              <a:avLst/>
            </a:prstGeom>
            <a:noFill/>
            <a:ln w="3810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sp>
        <p:nvSpPr>
          <p:cNvPr id="726106" name="Text Box 90"/>
          <p:cNvSpPr txBox="1">
            <a:spLocks noChangeArrowheads="1"/>
          </p:cNvSpPr>
          <p:nvPr/>
        </p:nvSpPr>
        <p:spPr bwMode="auto">
          <a:xfrm>
            <a:off x="1716203" y="4822825"/>
            <a:ext cx="1467068" cy="40011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mn-lt"/>
                <a:ea typeface="黑体" panose="02010609060101010101" pitchFamily="2" charset="-122"/>
              </a:rPr>
              <a:t>未按序收到</a:t>
            </a:r>
            <a:endParaRPr lang="zh-CN" altLang="en-US" sz="2000" b="1">
              <a:solidFill>
                <a:srgbClr val="0000CC"/>
              </a:solidFill>
              <a:latin typeface="+mn-lt"/>
              <a:ea typeface="黑体" panose="02010609060101010101" pitchFamily="2" charset="-122"/>
            </a:endParaRPr>
          </a:p>
        </p:txBody>
      </p:sp>
      <p:sp>
        <p:nvSpPr>
          <p:cNvPr id="726107" name="AutoShape 91"/>
          <p:cNvSpPr/>
          <p:nvPr/>
        </p:nvSpPr>
        <p:spPr bwMode="auto">
          <a:xfrm rot="5400000">
            <a:off x="6537615" y="292696"/>
            <a:ext cx="184150" cy="2729309"/>
          </a:xfrm>
          <a:prstGeom prst="leftBrace">
            <a:avLst>
              <a:gd name="adj1" fmla="val 114009"/>
              <a:gd name="adj2" fmla="val 50000"/>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726108" name="Text Box 92"/>
          <p:cNvSpPr txBox="1">
            <a:spLocks noChangeArrowheads="1"/>
          </p:cNvSpPr>
          <p:nvPr/>
        </p:nvSpPr>
        <p:spPr bwMode="auto">
          <a:xfrm>
            <a:off x="5966710" y="1223964"/>
            <a:ext cx="1210588"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mn-lt"/>
                <a:ea typeface="黑体" panose="02010609060101010101" pitchFamily="2" charset="-122"/>
              </a:rPr>
              <a:t>可用窗口</a:t>
            </a:r>
            <a:endParaRPr lang="zh-CN" altLang="en-US" sz="2000" b="1">
              <a:solidFill>
                <a:srgbClr val="0000CC"/>
              </a:solidFill>
              <a:latin typeface="+mn-lt"/>
              <a:ea typeface="黑体" panose="02010609060101010101" pitchFamily="2" charset="-122"/>
            </a:endParaRPr>
          </a:p>
        </p:txBody>
      </p:sp>
      <p:sp>
        <p:nvSpPr>
          <p:cNvPr id="726110" name="Text Box 94"/>
          <p:cNvSpPr txBox="1">
            <a:spLocks noChangeArrowheads="1"/>
          </p:cNvSpPr>
          <p:nvPr/>
        </p:nvSpPr>
        <p:spPr bwMode="auto">
          <a:xfrm>
            <a:off x="1988832" y="185739"/>
            <a:ext cx="6084623" cy="650875"/>
          </a:xfrm>
          <a:prstGeom prst="rect">
            <a:avLst/>
          </a:prstGeom>
          <a:solidFill>
            <a:srgbClr val="FFFF99"/>
          </a:solidFill>
          <a:ln w="9525">
            <a:solidFill>
              <a:schemeClr val="folHlink"/>
            </a:solidFill>
            <a:miter lim="800000"/>
          </a:ln>
          <a:effectLst>
            <a:outerShdw dist="35921" dir="2700000" algn="ctr" rotWithShape="0">
              <a:schemeClr val="bg2"/>
            </a:outerShdw>
          </a:effectLst>
        </p:spPr>
        <p:txBody>
          <a:bodyPr>
            <a:spAutoFit/>
          </a:bodyPr>
          <a:lstStyle/>
          <a:p>
            <a:pPr algn="ctr"/>
            <a:r>
              <a:rPr lang="en-US" altLang="zh-CN" sz="3600" b="1">
                <a:solidFill>
                  <a:srgbClr val="0000CC"/>
                </a:solidFill>
                <a:latin typeface="+mn-lt"/>
                <a:ea typeface="黑体" panose="02010609060101010101" pitchFamily="2" charset="-122"/>
              </a:rPr>
              <a:t>A </a:t>
            </a:r>
            <a:r>
              <a:rPr lang="zh-CN" altLang="en-US" sz="3600" b="1">
                <a:solidFill>
                  <a:srgbClr val="0000CC"/>
                </a:solidFill>
                <a:latin typeface="+mn-lt"/>
                <a:ea typeface="黑体" panose="02010609060101010101" pitchFamily="2" charset="-122"/>
              </a:rPr>
              <a:t>发送了 </a:t>
            </a:r>
            <a:r>
              <a:rPr lang="en-US" altLang="zh-CN" sz="3600" b="1">
                <a:solidFill>
                  <a:srgbClr val="0000CC"/>
                </a:solidFill>
                <a:latin typeface="+mn-lt"/>
                <a:ea typeface="黑体" panose="02010609060101010101" pitchFamily="2" charset="-122"/>
              </a:rPr>
              <a:t>11 </a:t>
            </a:r>
            <a:r>
              <a:rPr lang="zh-CN" altLang="en-US" sz="3600" b="1">
                <a:solidFill>
                  <a:srgbClr val="0000CC"/>
                </a:solidFill>
                <a:latin typeface="+mn-lt"/>
                <a:ea typeface="黑体" panose="02010609060101010101" pitchFamily="2" charset="-122"/>
              </a:rPr>
              <a:t>个字节的数据 </a:t>
            </a:r>
            <a:endParaRPr lang="zh-CN" altLang="en-US" sz="3600" b="1">
              <a:solidFill>
                <a:srgbClr val="0000CC"/>
              </a:solidFill>
              <a:latin typeface="+mn-lt"/>
              <a:ea typeface="黑体" panose="02010609060101010101" pitchFamily="2" charset="-122"/>
            </a:endParaRPr>
          </a:p>
        </p:txBody>
      </p:sp>
      <p:sp>
        <p:nvSpPr>
          <p:cNvPr id="726111" name="Text Box 95"/>
          <p:cNvSpPr txBox="1">
            <a:spLocks noChangeArrowheads="1"/>
          </p:cNvSpPr>
          <p:nvPr/>
        </p:nvSpPr>
        <p:spPr bwMode="auto">
          <a:xfrm>
            <a:off x="652554" y="5373689"/>
            <a:ext cx="8404865" cy="1200329"/>
          </a:xfrm>
          <a:prstGeom prst="rect">
            <a:avLst/>
          </a:prstGeom>
          <a:solidFill>
            <a:srgbClr val="FFFF99"/>
          </a:solidFill>
          <a:ln w="9525">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CC"/>
                </a:solidFill>
                <a:latin typeface="+mn-lt"/>
                <a:ea typeface="黑体" panose="02010609060101010101" pitchFamily="2" charset="-122"/>
              </a:rPr>
              <a:t>P</a:t>
            </a:r>
            <a:r>
              <a:rPr lang="en-US" altLang="zh-CN" sz="2400" b="1" baseline="-25000">
                <a:solidFill>
                  <a:srgbClr val="0000CC"/>
                </a:solidFill>
                <a:latin typeface="+mn-lt"/>
                <a:ea typeface="黑体" panose="02010609060101010101" pitchFamily="2" charset="-122"/>
              </a:rPr>
              <a:t>3</a:t>
            </a:r>
            <a:r>
              <a:rPr lang="en-US" altLang="zh-CN" sz="2400" b="1">
                <a:solidFill>
                  <a:srgbClr val="0000CC"/>
                </a:solidFill>
                <a:latin typeface="+mn-lt"/>
                <a:ea typeface="黑体" panose="02010609060101010101" pitchFamily="2" charset="-122"/>
              </a:rPr>
              <a:t> – P</a:t>
            </a:r>
            <a:r>
              <a:rPr lang="en-US" altLang="zh-CN" sz="2400" b="1" baseline="-25000">
                <a:solidFill>
                  <a:srgbClr val="0000CC"/>
                </a:solidFill>
                <a:latin typeface="+mn-lt"/>
                <a:ea typeface="黑体" panose="02010609060101010101" pitchFamily="2" charset="-122"/>
              </a:rPr>
              <a:t>1</a:t>
            </a:r>
            <a:r>
              <a:rPr lang="en-US" altLang="zh-CN" sz="2400" b="1">
                <a:solidFill>
                  <a:srgbClr val="0000CC"/>
                </a:solidFill>
                <a:latin typeface="+mn-lt"/>
                <a:ea typeface="黑体" panose="02010609060101010101" pitchFamily="2" charset="-122"/>
              </a:rPr>
              <a:t> = A </a:t>
            </a:r>
            <a:r>
              <a:rPr lang="zh-CN" altLang="en-US" sz="2400" b="1">
                <a:solidFill>
                  <a:srgbClr val="0000CC"/>
                </a:solidFill>
                <a:latin typeface="+mn-lt"/>
                <a:ea typeface="黑体" panose="02010609060101010101" pitchFamily="2" charset="-122"/>
              </a:rPr>
              <a:t>的发送窗口（又称为通知窗口）</a:t>
            </a:r>
            <a:endParaRPr lang="zh-CN" altLang="en-US" sz="2400" b="1">
              <a:solidFill>
                <a:srgbClr val="0000CC"/>
              </a:solidFill>
              <a:latin typeface="+mn-lt"/>
              <a:ea typeface="黑体" panose="02010609060101010101" pitchFamily="2" charset="-122"/>
            </a:endParaRPr>
          </a:p>
          <a:p>
            <a:r>
              <a:rPr lang="en-US" altLang="zh-CN" sz="2400" b="1">
                <a:solidFill>
                  <a:srgbClr val="0000CC"/>
                </a:solidFill>
                <a:latin typeface="+mn-lt"/>
                <a:ea typeface="黑体" panose="02010609060101010101" pitchFamily="2" charset="-122"/>
              </a:rPr>
              <a:t>P</a:t>
            </a:r>
            <a:r>
              <a:rPr lang="en-US" altLang="zh-CN" sz="2400" b="1" baseline="-25000">
                <a:solidFill>
                  <a:srgbClr val="0000CC"/>
                </a:solidFill>
                <a:latin typeface="+mn-lt"/>
                <a:ea typeface="黑体" panose="02010609060101010101" pitchFamily="2" charset="-122"/>
              </a:rPr>
              <a:t>2</a:t>
            </a:r>
            <a:r>
              <a:rPr lang="en-US" altLang="zh-CN" sz="2400" b="1">
                <a:solidFill>
                  <a:srgbClr val="0000CC"/>
                </a:solidFill>
                <a:latin typeface="+mn-lt"/>
                <a:ea typeface="黑体" panose="02010609060101010101" pitchFamily="2" charset="-122"/>
              </a:rPr>
              <a:t> – P</a:t>
            </a:r>
            <a:r>
              <a:rPr lang="en-US" altLang="zh-CN" sz="2400" b="1" baseline="-25000">
                <a:solidFill>
                  <a:srgbClr val="0000CC"/>
                </a:solidFill>
                <a:latin typeface="+mn-lt"/>
                <a:ea typeface="黑体" panose="02010609060101010101" pitchFamily="2" charset="-122"/>
              </a:rPr>
              <a:t>1</a:t>
            </a:r>
            <a:r>
              <a:rPr lang="en-US" altLang="zh-CN" sz="2400" b="1">
                <a:solidFill>
                  <a:srgbClr val="0000CC"/>
                </a:solidFill>
                <a:latin typeface="+mn-lt"/>
                <a:ea typeface="黑体" panose="02010609060101010101" pitchFamily="2" charset="-122"/>
              </a:rPr>
              <a:t> = </a:t>
            </a:r>
            <a:r>
              <a:rPr lang="zh-CN" altLang="en-US" sz="2400" b="1">
                <a:solidFill>
                  <a:srgbClr val="0000CC"/>
                </a:solidFill>
                <a:latin typeface="+mn-lt"/>
                <a:ea typeface="黑体" panose="02010609060101010101" pitchFamily="2" charset="-122"/>
              </a:rPr>
              <a:t>已发送但尚未收到确认的字节数</a:t>
            </a:r>
            <a:endParaRPr lang="zh-CN" altLang="en-US" sz="2400" b="1">
              <a:solidFill>
                <a:srgbClr val="0000CC"/>
              </a:solidFill>
              <a:latin typeface="+mn-lt"/>
              <a:ea typeface="黑体" panose="02010609060101010101" pitchFamily="2" charset="-122"/>
            </a:endParaRPr>
          </a:p>
          <a:p>
            <a:r>
              <a:rPr lang="en-US" altLang="zh-CN" sz="2400" b="1">
                <a:solidFill>
                  <a:srgbClr val="0000CC"/>
                </a:solidFill>
                <a:latin typeface="+mn-lt"/>
                <a:ea typeface="黑体" panose="02010609060101010101" pitchFamily="2" charset="-122"/>
              </a:rPr>
              <a:t>P</a:t>
            </a:r>
            <a:r>
              <a:rPr lang="en-US" altLang="zh-CN" sz="2400" b="1" baseline="-25000">
                <a:solidFill>
                  <a:srgbClr val="0000CC"/>
                </a:solidFill>
                <a:latin typeface="+mn-lt"/>
                <a:ea typeface="黑体" panose="02010609060101010101" pitchFamily="2" charset="-122"/>
              </a:rPr>
              <a:t>3</a:t>
            </a:r>
            <a:r>
              <a:rPr lang="en-US" altLang="zh-CN" sz="2400" b="1">
                <a:solidFill>
                  <a:srgbClr val="0000CC"/>
                </a:solidFill>
                <a:latin typeface="+mn-lt"/>
                <a:ea typeface="黑体" panose="02010609060101010101" pitchFamily="2" charset="-122"/>
              </a:rPr>
              <a:t> – P</a:t>
            </a:r>
            <a:r>
              <a:rPr lang="en-US" altLang="zh-CN" sz="2400" b="1" baseline="-25000">
                <a:solidFill>
                  <a:srgbClr val="0000CC"/>
                </a:solidFill>
                <a:latin typeface="+mn-lt"/>
                <a:ea typeface="黑体" panose="02010609060101010101" pitchFamily="2" charset="-122"/>
              </a:rPr>
              <a:t>2</a:t>
            </a:r>
            <a:r>
              <a:rPr lang="en-US" altLang="zh-CN" sz="2400" b="1">
                <a:solidFill>
                  <a:srgbClr val="0000CC"/>
                </a:solidFill>
                <a:latin typeface="+mn-lt"/>
                <a:ea typeface="黑体" panose="02010609060101010101" pitchFamily="2" charset="-122"/>
              </a:rPr>
              <a:t> = </a:t>
            </a:r>
            <a:r>
              <a:rPr lang="zh-CN" altLang="en-US" sz="2400" b="1">
                <a:solidFill>
                  <a:srgbClr val="0000CC"/>
                </a:solidFill>
                <a:latin typeface="+mn-lt"/>
                <a:ea typeface="黑体" panose="02010609060101010101" pitchFamily="2" charset="-122"/>
              </a:rPr>
              <a:t>允许发送但尚未发送的字节数（又称为可用窗口） </a:t>
            </a:r>
            <a:endParaRPr lang="zh-CN" altLang="en-US" sz="2400" b="1">
              <a:solidFill>
                <a:srgbClr val="0000CC"/>
              </a:solidFill>
              <a:latin typeface="+mn-lt"/>
              <a:ea typeface="黑体" panose="02010609060101010101" pitchFamily="2" charset="-122"/>
            </a:endParaRPr>
          </a:p>
        </p:txBody>
      </p:sp>
      <p:sp>
        <p:nvSpPr>
          <p:cNvPr id="2" name="矩形 1"/>
          <p:cNvSpPr/>
          <p:nvPr/>
        </p:nvSpPr>
        <p:spPr>
          <a:xfrm>
            <a:off x="6140409" y="4437112"/>
            <a:ext cx="3632201" cy="707886"/>
          </a:xfrm>
          <a:prstGeom prst="rect">
            <a:avLst/>
          </a:prstGeom>
          <a:solidFill>
            <a:srgbClr val="0000CC"/>
          </a:solidFill>
          <a:ln w="9525">
            <a:solidFill>
              <a:schemeClr val="folHlink"/>
            </a:solidFill>
            <a:miter lim="800000"/>
          </a:ln>
          <a:effectLst/>
        </p:spPr>
        <p:txBody>
          <a:bodyPr wrap="square">
            <a:spAutoFit/>
          </a:bodyPr>
          <a:lstStyle/>
          <a:p>
            <a:pPr algn="ctr"/>
            <a:r>
              <a:rPr lang="zh-CN" altLang="zh-CN" sz="2000" b="1" dirty="0">
                <a:solidFill>
                  <a:schemeClr val="bg1"/>
                </a:solidFill>
                <a:latin typeface="+mn-lt"/>
                <a:ea typeface="黑体" panose="02010609060101010101" pitchFamily="2" charset="-122"/>
              </a:rPr>
              <a:t>接收窗口内的序号（</a:t>
            </a:r>
            <a:r>
              <a:rPr lang="en-US" altLang="zh-CN" sz="2000" b="1" dirty="0">
                <a:solidFill>
                  <a:schemeClr val="bg1"/>
                </a:solidFill>
                <a:latin typeface="+mn-lt"/>
                <a:ea typeface="黑体" panose="02010609060101010101" pitchFamily="2" charset="-122"/>
              </a:rPr>
              <a:t>31 ~ 50</a:t>
            </a:r>
            <a:r>
              <a:rPr lang="zh-CN" altLang="zh-CN" sz="2000" b="1" dirty="0" smtClean="0">
                <a:solidFill>
                  <a:schemeClr val="bg1"/>
                </a:solidFill>
                <a:latin typeface="+mn-lt"/>
                <a:ea typeface="黑体" panose="02010609060101010101" pitchFamily="2" charset="-122"/>
              </a:rPr>
              <a:t>）</a:t>
            </a:r>
            <a:endParaRPr lang="en-US" altLang="zh-CN" sz="2000" b="1" dirty="0" smtClean="0">
              <a:solidFill>
                <a:schemeClr val="bg1"/>
              </a:solidFill>
              <a:latin typeface="+mn-lt"/>
              <a:ea typeface="黑体" panose="02010609060101010101" pitchFamily="2" charset="-122"/>
            </a:endParaRPr>
          </a:p>
          <a:p>
            <a:pPr algn="ctr"/>
            <a:r>
              <a:rPr lang="zh-CN" altLang="zh-CN" sz="2000" b="1" dirty="0" smtClean="0">
                <a:solidFill>
                  <a:schemeClr val="bg1"/>
                </a:solidFill>
                <a:latin typeface="+mn-lt"/>
                <a:ea typeface="黑体" panose="02010609060101010101" pitchFamily="2" charset="-122"/>
              </a:rPr>
              <a:t>是</a:t>
            </a:r>
            <a:r>
              <a:rPr lang="zh-CN" altLang="zh-CN" sz="2000" b="1" dirty="0">
                <a:solidFill>
                  <a:schemeClr val="bg1"/>
                </a:solidFill>
                <a:latin typeface="+mn-lt"/>
                <a:ea typeface="黑体" panose="02010609060101010101" pitchFamily="2" charset="-122"/>
              </a:rPr>
              <a:t>允许接收</a:t>
            </a:r>
            <a:r>
              <a:rPr lang="zh-CN" altLang="zh-CN" sz="2000" b="1" dirty="0" smtClean="0">
                <a:solidFill>
                  <a:schemeClr val="bg1"/>
                </a:solidFill>
                <a:latin typeface="+mn-lt"/>
                <a:ea typeface="黑体" panose="02010609060101010101" pitchFamily="2" charset="-122"/>
              </a:rPr>
              <a:t>的</a:t>
            </a:r>
            <a:r>
              <a:rPr lang="zh-CN" altLang="en-US" sz="2000" b="1" dirty="0" smtClean="0">
                <a:solidFill>
                  <a:schemeClr val="bg1"/>
                </a:solidFill>
                <a:latin typeface="+mn-lt"/>
                <a:ea typeface="黑体" panose="02010609060101010101" pitchFamily="2" charset="-122"/>
              </a:rPr>
              <a:t>序号</a:t>
            </a:r>
            <a:r>
              <a:rPr lang="zh-CN" altLang="zh-CN" sz="2000" b="1" dirty="0" smtClean="0">
                <a:solidFill>
                  <a:schemeClr val="bg1"/>
                </a:solidFill>
                <a:latin typeface="+mn-lt"/>
                <a:ea typeface="黑体" panose="02010609060101010101" pitchFamily="2" charset="-122"/>
              </a:rPr>
              <a:t>。</a:t>
            </a:r>
            <a:endParaRPr lang="zh-CN" altLang="en-US" sz="2000" b="1" dirty="0">
              <a:solidFill>
                <a:schemeClr val="bg1"/>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8" name="Text Box 4"/>
          <p:cNvSpPr txBox="1">
            <a:spLocks noChangeArrowheads="1"/>
          </p:cNvSpPr>
          <p:nvPr/>
        </p:nvSpPr>
        <p:spPr bwMode="auto">
          <a:xfrm>
            <a:off x="5882718" y="2131219"/>
            <a:ext cx="2492990"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FF"/>
                </a:solidFill>
                <a:latin typeface="+mn-lt"/>
                <a:ea typeface="黑体" panose="02010609060101010101" pitchFamily="2" charset="-122"/>
              </a:rPr>
              <a:t>允许发送但尚未发送</a:t>
            </a:r>
            <a:endParaRPr lang="zh-CN" altLang="en-US" sz="2000" b="1">
              <a:solidFill>
                <a:srgbClr val="0000FF"/>
              </a:solidFill>
              <a:latin typeface="+mn-lt"/>
              <a:ea typeface="黑体" panose="02010609060101010101" pitchFamily="2" charset="-122"/>
            </a:endParaRPr>
          </a:p>
        </p:txBody>
      </p:sp>
      <p:sp>
        <p:nvSpPr>
          <p:cNvPr id="728069" name="Text Box 5"/>
          <p:cNvSpPr txBox="1">
            <a:spLocks noChangeArrowheads="1"/>
          </p:cNvSpPr>
          <p:nvPr/>
        </p:nvSpPr>
        <p:spPr bwMode="auto">
          <a:xfrm>
            <a:off x="4401624" y="1124744"/>
            <a:ext cx="2754408"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0000CC"/>
                </a:solidFill>
                <a:latin typeface="+mn-lt"/>
                <a:ea typeface="黑体" panose="02010609060101010101" pitchFamily="2" charset="-122"/>
              </a:rPr>
              <a:t>A </a:t>
            </a:r>
            <a:r>
              <a:rPr lang="zh-CN" altLang="en-US" sz="2000" b="1" dirty="0">
                <a:solidFill>
                  <a:srgbClr val="0000CC"/>
                </a:solidFill>
                <a:latin typeface="+mn-lt"/>
                <a:ea typeface="黑体" panose="02010609060101010101" pitchFamily="2" charset="-122"/>
              </a:rPr>
              <a:t>的</a:t>
            </a:r>
            <a:r>
              <a:rPr lang="zh-CN" altLang="en-US" sz="2000" b="1" dirty="0">
                <a:solidFill>
                  <a:srgbClr val="FF0000"/>
                </a:solidFill>
                <a:latin typeface="+mn-lt"/>
                <a:ea typeface="黑体" panose="02010609060101010101" pitchFamily="2" charset="-122"/>
              </a:rPr>
              <a:t>发送窗口</a:t>
            </a:r>
            <a:r>
              <a:rPr lang="zh-CN" altLang="en-US" sz="2000" b="1" dirty="0">
                <a:solidFill>
                  <a:srgbClr val="0000CC"/>
                </a:solidFill>
                <a:latin typeface="+mn-lt"/>
                <a:ea typeface="黑体" panose="02010609060101010101" pitchFamily="2" charset="-122"/>
              </a:rPr>
              <a:t>向前滑动</a:t>
            </a:r>
            <a:endParaRPr lang="zh-CN" altLang="en-US" sz="2000" b="1" dirty="0">
              <a:solidFill>
                <a:srgbClr val="0000CC"/>
              </a:solidFill>
              <a:latin typeface="+mn-lt"/>
              <a:ea typeface="黑体" panose="02010609060101010101" pitchFamily="2" charset="-122"/>
            </a:endParaRPr>
          </a:p>
        </p:txBody>
      </p:sp>
      <p:sp>
        <p:nvSpPr>
          <p:cNvPr id="728070" name="Rectangle 6"/>
          <p:cNvSpPr>
            <a:spLocks noChangeArrowheads="1"/>
          </p:cNvSpPr>
          <p:nvPr/>
        </p:nvSpPr>
        <p:spPr bwMode="auto">
          <a:xfrm>
            <a:off x="2723106" y="1512094"/>
            <a:ext cx="6273800" cy="649287"/>
          </a:xfrm>
          <a:prstGeom prst="rect">
            <a:avLst/>
          </a:prstGeom>
          <a:solidFill>
            <a:srgbClr val="3399FF"/>
          </a:solidFill>
          <a:ln>
            <a:noFill/>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anose="02010609060101010101" pitchFamily="2" charset="-122"/>
            </a:endParaRPr>
          </a:p>
        </p:txBody>
      </p:sp>
      <p:sp>
        <p:nvSpPr>
          <p:cNvPr id="728071" name="Rectangle 7"/>
          <p:cNvSpPr>
            <a:spLocks noChangeArrowheads="1"/>
          </p:cNvSpPr>
          <p:nvPr/>
        </p:nvSpPr>
        <p:spPr bwMode="auto">
          <a:xfrm>
            <a:off x="268964" y="1705769"/>
            <a:ext cx="233892" cy="287337"/>
          </a:xfrm>
          <a:prstGeom prst="rect">
            <a:avLst/>
          </a:prstGeom>
          <a:solidFill>
            <a:srgbClr val="66FF33"/>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26</a:t>
            </a:r>
            <a:endParaRPr kumimoji="1" lang="en-US" altLang="zh-CN" sz="1600" b="1">
              <a:solidFill>
                <a:srgbClr val="0000CC"/>
              </a:solidFill>
              <a:latin typeface="+mn-lt"/>
              <a:ea typeface="黑体" panose="02010609060101010101" pitchFamily="2" charset="-122"/>
            </a:endParaRPr>
          </a:p>
        </p:txBody>
      </p:sp>
      <p:sp>
        <p:nvSpPr>
          <p:cNvPr id="728072" name="Rectangle 8"/>
          <p:cNvSpPr>
            <a:spLocks noChangeArrowheads="1"/>
          </p:cNvSpPr>
          <p:nvPr/>
        </p:nvSpPr>
        <p:spPr bwMode="auto">
          <a:xfrm>
            <a:off x="581966" y="1705769"/>
            <a:ext cx="233892" cy="287337"/>
          </a:xfrm>
          <a:prstGeom prst="rect">
            <a:avLst/>
          </a:prstGeom>
          <a:solidFill>
            <a:srgbClr val="66FF33"/>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27</a:t>
            </a:r>
            <a:endParaRPr kumimoji="1" lang="en-US" altLang="zh-CN" sz="1600" b="1">
              <a:solidFill>
                <a:srgbClr val="0000CC"/>
              </a:solidFill>
              <a:latin typeface="+mn-lt"/>
              <a:ea typeface="黑体" panose="02010609060101010101" pitchFamily="2" charset="-122"/>
            </a:endParaRPr>
          </a:p>
        </p:txBody>
      </p:sp>
      <p:sp>
        <p:nvSpPr>
          <p:cNvPr id="728073" name="Rectangle 9"/>
          <p:cNvSpPr>
            <a:spLocks noChangeArrowheads="1"/>
          </p:cNvSpPr>
          <p:nvPr/>
        </p:nvSpPr>
        <p:spPr bwMode="auto">
          <a:xfrm>
            <a:off x="894968" y="1705769"/>
            <a:ext cx="233892" cy="287337"/>
          </a:xfrm>
          <a:prstGeom prst="rect">
            <a:avLst/>
          </a:prstGeom>
          <a:solidFill>
            <a:srgbClr val="66FF33"/>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28</a:t>
            </a:r>
            <a:endParaRPr kumimoji="1" lang="en-US" altLang="zh-CN" sz="1600" b="1">
              <a:solidFill>
                <a:srgbClr val="0000CC"/>
              </a:solidFill>
              <a:latin typeface="+mn-lt"/>
              <a:ea typeface="黑体" panose="02010609060101010101" pitchFamily="2" charset="-122"/>
            </a:endParaRPr>
          </a:p>
        </p:txBody>
      </p:sp>
      <p:sp>
        <p:nvSpPr>
          <p:cNvPr id="728074" name="Rectangle 10"/>
          <p:cNvSpPr>
            <a:spLocks noChangeArrowheads="1"/>
          </p:cNvSpPr>
          <p:nvPr/>
        </p:nvSpPr>
        <p:spPr bwMode="auto">
          <a:xfrm>
            <a:off x="1207970" y="1705769"/>
            <a:ext cx="233892" cy="287337"/>
          </a:xfrm>
          <a:prstGeom prst="rect">
            <a:avLst/>
          </a:prstGeom>
          <a:solidFill>
            <a:srgbClr val="66FF33"/>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29</a:t>
            </a:r>
            <a:endParaRPr kumimoji="1" lang="en-US" altLang="zh-CN" sz="1600" b="1">
              <a:solidFill>
                <a:srgbClr val="0000CC"/>
              </a:solidFill>
              <a:latin typeface="+mn-lt"/>
              <a:ea typeface="黑体" panose="02010609060101010101" pitchFamily="2" charset="-122"/>
            </a:endParaRPr>
          </a:p>
        </p:txBody>
      </p:sp>
      <p:sp>
        <p:nvSpPr>
          <p:cNvPr id="728075" name="Rectangle 11"/>
          <p:cNvSpPr>
            <a:spLocks noChangeArrowheads="1"/>
          </p:cNvSpPr>
          <p:nvPr/>
        </p:nvSpPr>
        <p:spPr bwMode="auto">
          <a:xfrm>
            <a:off x="1520972" y="1705769"/>
            <a:ext cx="233892" cy="287337"/>
          </a:xfrm>
          <a:prstGeom prst="rect">
            <a:avLst/>
          </a:prstGeom>
          <a:solidFill>
            <a:srgbClr val="66FF33"/>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30</a:t>
            </a:r>
            <a:endParaRPr kumimoji="1" lang="en-US" altLang="zh-CN" sz="1600" b="1">
              <a:solidFill>
                <a:srgbClr val="0000CC"/>
              </a:solidFill>
              <a:latin typeface="+mn-lt"/>
              <a:ea typeface="黑体" panose="02010609060101010101" pitchFamily="2" charset="-122"/>
            </a:endParaRPr>
          </a:p>
        </p:txBody>
      </p:sp>
      <p:sp>
        <p:nvSpPr>
          <p:cNvPr id="728076" name="Rectangle 12"/>
          <p:cNvSpPr>
            <a:spLocks noChangeArrowheads="1"/>
          </p:cNvSpPr>
          <p:nvPr/>
        </p:nvSpPr>
        <p:spPr bwMode="auto">
          <a:xfrm>
            <a:off x="1833974" y="1705769"/>
            <a:ext cx="233892" cy="287337"/>
          </a:xfrm>
          <a:prstGeom prst="rect">
            <a:avLst/>
          </a:prstGeom>
          <a:solidFill>
            <a:srgbClr val="66FF33"/>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31</a:t>
            </a:r>
            <a:endParaRPr kumimoji="1" lang="en-US" altLang="zh-CN" sz="1600" b="1">
              <a:solidFill>
                <a:srgbClr val="0000CC"/>
              </a:solidFill>
              <a:latin typeface="+mn-lt"/>
              <a:ea typeface="黑体" panose="02010609060101010101" pitchFamily="2" charset="-122"/>
            </a:endParaRPr>
          </a:p>
        </p:txBody>
      </p:sp>
      <p:sp>
        <p:nvSpPr>
          <p:cNvPr id="728077" name="Rectangle 13"/>
          <p:cNvSpPr>
            <a:spLocks noChangeArrowheads="1"/>
          </p:cNvSpPr>
          <p:nvPr/>
        </p:nvSpPr>
        <p:spPr bwMode="auto">
          <a:xfrm>
            <a:off x="2146977" y="1705769"/>
            <a:ext cx="233892" cy="287337"/>
          </a:xfrm>
          <a:prstGeom prst="rect">
            <a:avLst/>
          </a:prstGeom>
          <a:solidFill>
            <a:srgbClr val="66FF33"/>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32</a:t>
            </a:r>
            <a:endParaRPr kumimoji="1" lang="en-US" altLang="zh-CN" sz="1600" b="1">
              <a:solidFill>
                <a:srgbClr val="0000CC"/>
              </a:solidFill>
              <a:latin typeface="+mn-lt"/>
              <a:ea typeface="黑体" panose="02010609060101010101" pitchFamily="2" charset="-122"/>
            </a:endParaRPr>
          </a:p>
        </p:txBody>
      </p:sp>
      <p:sp>
        <p:nvSpPr>
          <p:cNvPr id="728078" name="Rectangle 14"/>
          <p:cNvSpPr>
            <a:spLocks noChangeArrowheads="1"/>
          </p:cNvSpPr>
          <p:nvPr/>
        </p:nvSpPr>
        <p:spPr bwMode="auto">
          <a:xfrm>
            <a:off x="2459979" y="1705769"/>
            <a:ext cx="233892" cy="287337"/>
          </a:xfrm>
          <a:prstGeom prst="rect">
            <a:avLst/>
          </a:prstGeom>
          <a:solidFill>
            <a:srgbClr val="66FF33"/>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33</a:t>
            </a:r>
            <a:endParaRPr kumimoji="1" lang="en-US" altLang="zh-CN" sz="1600" b="1">
              <a:solidFill>
                <a:srgbClr val="0000CC"/>
              </a:solidFill>
              <a:latin typeface="+mn-lt"/>
              <a:ea typeface="黑体" panose="02010609060101010101" pitchFamily="2" charset="-122"/>
            </a:endParaRPr>
          </a:p>
        </p:txBody>
      </p:sp>
      <p:sp>
        <p:nvSpPr>
          <p:cNvPr id="728079" name="Rectangle 15"/>
          <p:cNvSpPr>
            <a:spLocks noChangeArrowheads="1"/>
          </p:cNvSpPr>
          <p:nvPr/>
        </p:nvSpPr>
        <p:spPr bwMode="auto">
          <a:xfrm>
            <a:off x="2772981" y="1705769"/>
            <a:ext cx="233892" cy="287337"/>
          </a:xfrm>
          <a:prstGeom prst="rect">
            <a:avLst/>
          </a:prstGeom>
          <a:solidFill>
            <a:srgbClr val="FF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34</a:t>
            </a:r>
            <a:endParaRPr kumimoji="1" lang="en-US" altLang="zh-CN" sz="1600" b="1">
              <a:solidFill>
                <a:srgbClr val="0000CC"/>
              </a:solidFill>
              <a:latin typeface="+mn-lt"/>
              <a:ea typeface="黑体" panose="02010609060101010101" pitchFamily="2" charset="-122"/>
            </a:endParaRPr>
          </a:p>
        </p:txBody>
      </p:sp>
      <p:sp>
        <p:nvSpPr>
          <p:cNvPr id="728080" name="Rectangle 16"/>
          <p:cNvSpPr>
            <a:spLocks noChangeArrowheads="1"/>
          </p:cNvSpPr>
          <p:nvPr/>
        </p:nvSpPr>
        <p:spPr bwMode="auto">
          <a:xfrm>
            <a:off x="3085983" y="1705769"/>
            <a:ext cx="233892" cy="287337"/>
          </a:xfrm>
          <a:prstGeom prst="rect">
            <a:avLst/>
          </a:prstGeom>
          <a:solidFill>
            <a:srgbClr val="FF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35</a:t>
            </a:r>
            <a:endParaRPr kumimoji="1" lang="en-US" altLang="zh-CN" sz="1600" b="1">
              <a:solidFill>
                <a:srgbClr val="0000CC"/>
              </a:solidFill>
              <a:latin typeface="+mn-lt"/>
              <a:ea typeface="黑体" panose="02010609060101010101" pitchFamily="2" charset="-122"/>
            </a:endParaRPr>
          </a:p>
        </p:txBody>
      </p:sp>
      <p:sp>
        <p:nvSpPr>
          <p:cNvPr id="728081" name="Rectangle 17"/>
          <p:cNvSpPr>
            <a:spLocks noChangeArrowheads="1"/>
          </p:cNvSpPr>
          <p:nvPr/>
        </p:nvSpPr>
        <p:spPr bwMode="auto">
          <a:xfrm>
            <a:off x="3398985" y="1705769"/>
            <a:ext cx="233892" cy="287337"/>
          </a:xfrm>
          <a:prstGeom prst="rect">
            <a:avLst/>
          </a:prstGeom>
          <a:solidFill>
            <a:srgbClr val="FF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36</a:t>
            </a:r>
            <a:endParaRPr kumimoji="1" lang="en-US" altLang="zh-CN" sz="1600" b="1">
              <a:solidFill>
                <a:srgbClr val="0000CC"/>
              </a:solidFill>
              <a:latin typeface="+mn-lt"/>
              <a:ea typeface="黑体" panose="02010609060101010101" pitchFamily="2" charset="-122"/>
            </a:endParaRPr>
          </a:p>
        </p:txBody>
      </p:sp>
      <p:sp>
        <p:nvSpPr>
          <p:cNvPr id="728082" name="Rectangle 18"/>
          <p:cNvSpPr>
            <a:spLocks noChangeArrowheads="1"/>
          </p:cNvSpPr>
          <p:nvPr/>
        </p:nvSpPr>
        <p:spPr bwMode="auto">
          <a:xfrm>
            <a:off x="3711987" y="1705769"/>
            <a:ext cx="233892" cy="287337"/>
          </a:xfrm>
          <a:prstGeom prst="rect">
            <a:avLst/>
          </a:prstGeom>
          <a:solidFill>
            <a:srgbClr val="FF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37</a:t>
            </a:r>
            <a:endParaRPr kumimoji="1" lang="en-US" altLang="zh-CN" sz="1600" b="1">
              <a:solidFill>
                <a:srgbClr val="0000CC"/>
              </a:solidFill>
              <a:latin typeface="+mn-lt"/>
              <a:ea typeface="黑体" panose="02010609060101010101" pitchFamily="2" charset="-122"/>
            </a:endParaRPr>
          </a:p>
        </p:txBody>
      </p:sp>
      <p:sp>
        <p:nvSpPr>
          <p:cNvPr id="728083" name="Rectangle 19"/>
          <p:cNvSpPr>
            <a:spLocks noChangeArrowheads="1"/>
          </p:cNvSpPr>
          <p:nvPr/>
        </p:nvSpPr>
        <p:spPr bwMode="auto">
          <a:xfrm>
            <a:off x="4024989" y="1705769"/>
            <a:ext cx="233892" cy="287337"/>
          </a:xfrm>
          <a:prstGeom prst="rect">
            <a:avLst/>
          </a:prstGeom>
          <a:solidFill>
            <a:srgbClr val="FF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38</a:t>
            </a:r>
            <a:endParaRPr kumimoji="1" lang="en-US" altLang="zh-CN" sz="1600" b="1">
              <a:solidFill>
                <a:srgbClr val="0000CC"/>
              </a:solidFill>
              <a:latin typeface="+mn-lt"/>
              <a:ea typeface="黑体" panose="02010609060101010101" pitchFamily="2" charset="-122"/>
            </a:endParaRPr>
          </a:p>
        </p:txBody>
      </p:sp>
      <p:sp>
        <p:nvSpPr>
          <p:cNvPr id="728084" name="Rectangle 20"/>
          <p:cNvSpPr>
            <a:spLocks noChangeArrowheads="1"/>
          </p:cNvSpPr>
          <p:nvPr/>
        </p:nvSpPr>
        <p:spPr bwMode="auto">
          <a:xfrm>
            <a:off x="4337991" y="1705769"/>
            <a:ext cx="233892" cy="287337"/>
          </a:xfrm>
          <a:prstGeom prst="rect">
            <a:avLst/>
          </a:prstGeom>
          <a:solidFill>
            <a:srgbClr val="FF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39</a:t>
            </a:r>
            <a:endParaRPr kumimoji="1" lang="en-US" altLang="zh-CN" sz="1600" b="1">
              <a:solidFill>
                <a:srgbClr val="0000CC"/>
              </a:solidFill>
              <a:latin typeface="+mn-lt"/>
              <a:ea typeface="黑体" panose="02010609060101010101" pitchFamily="2" charset="-122"/>
            </a:endParaRPr>
          </a:p>
        </p:txBody>
      </p:sp>
      <p:sp>
        <p:nvSpPr>
          <p:cNvPr id="728085" name="Rectangle 21"/>
          <p:cNvSpPr>
            <a:spLocks noChangeArrowheads="1"/>
          </p:cNvSpPr>
          <p:nvPr/>
        </p:nvSpPr>
        <p:spPr bwMode="auto">
          <a:xfrm>
            <a:off x="4650993" y="1705769"/>
            <a:ext cx="233892" cy="287337"/>
          </a:xfrm>
          <a:prstGeom prst="rect">
            <a:avLst/>
          </a:prstGeom>
          <a:solidFill>
            <a:srgbClr val="FF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40</a:t>
            </a:r>
            <a:endParaRPr kumimoji="1" lang="en-US" altLang="zh-CN" sz="1600" b="1">
              <a:solidFill>
                <a:srgbClr val="0000CC"/>
              </a:solidFill>
              <a:latin typeface="+mn-lt"/>
              <a:ea typeface="黑体" panose="02010609060101010101" pitchFamily="2" charset="-122"/>
            </a:endParaRPr>
          </a:p>
        </p:txBody>
      </p:sp>
      <p:sp>
        <p:nvSpPr>
          <p:cNvPr id="728086" name="Rectangle 22"/>
          <p:cNvSpPr>
            <a:spLocks noChangeArrowheads="1"/>
          </p:cNvSpPr>
          <p:nvPr/>
        </p:nvSpPr>
        <p:spPr bwMode="auto">
          <a:xfrm>
            <a:off x="4963995" y="1704180"/>
            <a:ext cx="233892" cy="287338"/>
          </a:xfrm>
          <a:prstGeom prst="rect">
            <a:avLst/>
          </a:prstGeom>
          <a:solidFill>
            <a:srgbClr val="FF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41</a:t>
            </a:r>
            <a:endParaRPr kumimoji="1" lang="en-US" altLang="zh-CN" sz="1600" b="1">
              <a:solidFill>
                <a:srgbClr val="0000CC"/>
              </a:solidFill>
              <a:latin typeface="+mn-lt"/>
              <a:ea typeface="黑体" panose="02010609060101010101" pitchFamily="2" charset="-122"/>
            </a:endParaRPr>
          </a:p>
        </p:txBody>
      </p:sp>
      <p:sp>
        <p:nvSpPr>
          <p:cNvPr id="728087" name="Rectangle 23"/>
          <p:cNvSpPr>
            <a:spLocks noChangeArrowheads="1"/>
          </p:cNvSpPr>
          <p:nvPr/>
        </p:nvSpPr>
        <p:spPr bwMode="auto">
          <a:xfrm>
            <a:off x="5276997" y="1704180"/>
            <a:ext cx="233892" cy="287338"/>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42</a:t>
            </a:r>
            <a:endParaRPr kumimoji="1" lang="en-US" altLang="zh-CN" sz="1600" b="1">
              <a:solidFill>
                <a:srgbClr val="0000CC"/>
              </a:solidFill>
              <a:latin typeface="+mn-lt"/>
              <a:ea typeface="黑体" panose="02010609060101010101" pitchFamily="2" charset="-122"/>
            </a:endParaRPr>
          </a:p>
        </p:txBody>
      </p:sp>
      <p:sp>
        <p:nvSpPr>
          <p:cNvPr id="728088" name="Rectangle 24"/>
          <p:cNvSpPr>
            <a:spLocks noChangeArrowheads="1"/>
          </p:cNvSpPr>
          <p:nvPr/>
        </p:nvSpPr>
        <p:spPr bwMode="auto">
          <a:xfrm>
            <a:off x="5589999" y="1704180"/>
            <a:ext cx="233892" cy="287338"/>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43</a:t>
            </a:r>
            <a:endParaRPr kumimoji="1" lang="en-US" altLang="zh-CN" sz="1600" b="1">
              <a:solidFill>
                <a:srgbClr val="0000CC"/>
              </a:solidFill>
              <a:latin typeface="+mn-lt"/>
              <a:ea typeface="黑体" panose="02010609060101010101" pitchFamily="2" charset="-122"/>
            </a:endParaRPr>
          </a:p>
        </p:txBody>
      </p:sp>
      <p:sp>
        <p:nvSpPr>
          <p:cNvPr id="728089" name="Rectangle 25"/>
          <p:cNvSpPr>
            <a:spLocks noChangeArrowheads="1"/>
          </p:cNvSpPr>
          <p:nvPr/>
        </p:nvSpPr>
        <p:spPr bwMode="auto">
          <a:xfrm>
            <a:off x="5903002" y="1704180"/>
            <a:ext cx="233892" cy="287338"/>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44</a:t>
            </a:r>
            <a:endParaRPr kumimoji="1" lang="en-US" altLang="zh-CN" sz="1600" b="1">
              <a:solidFill>
                <a:srgbClr val="0000CC"/>
              </a:solidFill>
              <a:latin typeface="+mn-lt"/>
              <a:ea typeface="黑体" panose="02010609060101010101" pitchFamily="2" charset="-122"/>
            </a:endParaRPr>
          </a:p>
        </p:txBody>
      </p:sp>
      <p:sp>
        <p:nvSpPr>
          <p:cNvPr id="728090" name="Rectangle 26"/>
          <p:cNvSpPr>
            <a:spLocks noChangeArrowheads="1"/>
          </p:cNvSpPr>
          <p:nvPr/>
        </p:nvSpPr>
        <p:spPr bwMode="auto">
          <a:xfrm>
            <a:off x="6216004" y="1704180"/>
            <a:ext cx="233892" cy="287338"/>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45</a:t>
            </a:r>
            <a:endParaRPr kumimoji="1" lang="en-US" altLang="zh-CN" sz="1600" b="1">
              <a:solidFill>
                <a:srgbClr val="0000CC"/>
              </a:solidFill>
              <a:latin typeface="+mn-lt"/>
              <a:ea typeface="黑体" panose="02010609060101010101" pitchFamily="2" charset="-122"/>
            </a:endParaRPr>
          </a:p>
        </p:txBody>
      </p:sp>
      <p:sp>
        <p:nvSpPr>
          <p:cNvPr id="728091" name="Rectangle 27"/>
          <p:cNvSpPr>
            <a:spLocks noChangeArrowheads="1"/>
          </p:cNvSpPr>
          <p:nvPr/>
        </p:nvSpPr>
        <p:spPr bwMode="auto">
          <a:xfrm>
            <a:off x="6529006" y="1704180"/>
            <a:ext cx="233892" cy="287338"/>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46</a:t>
            </a:r>
            <a:endParaRPr kumimoji="1" lang="en-US" altLang="zh-CN" sz="1600" b="1">
              <a:solidFill>
                <a:srgbClr val="0000CC"/>
              </a:solidFill>
              <a:latin typeface="+mn-lt"/>
              <a:ea typeface="黑体" panose="02010609060101010101" pitchFamily="2" charset="-122"/>
            </a:endParaRPr>
          </a:p>
        </p:txBody>
      </p:sp>
      <p:sp>
        <p:nvSpPr>
          <p:cNvPr id="728092" name="Rectangle 28"/>
          <p:cNvSpPr>
            <a:spLocks noChangeArrowheads="1"/>
          </p:cNvSpPr>
          <p:nvPr/>
        </p:nvSpPr>
        <p:spPr bwMode="auto">
          <a:xfrm>
            <a:off x="6842008" y="1704180"/>
            <a:ext cx="233892" cy="287338"/>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47</a:t>
            </a:r>
            <a:endParaRPr kumimoji="1" lang="en-US" altLang="zh-CN" sz="1600" b="1">
              <a:solidFill>
                <a:srgbClr val="0000CC"/>
              </a:solidFill>
              <a:latin typeface="+mn-lt"/>
              <a:ea typeface="黑体" panose="02010609060101010101" pitchFamily="2" charset="-122"/>
            </a:endParaRPr>
          </a:p>
        </p:txBody>
      </p:sp>
      <p:sp>
        <p:nvSpPr>
          <p:cNvPr id="728093" name="Rectangle 29"/>
          <p:cNvSpPr>
            <a:spLocks noChangeArrowheads="1"/>
          </p:cNvSpPr>
          <p:nvPr/>
        </p:nvSpPr>
        <p:spPr bwMode="auto">
          <a:xfrm>
            <a:off x="7155010" y="1704180"/>
            <a:ext cx="233892" cy="287338"/>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48</a:t>
            </a:r>
            <a:endParaRPr kumimoji="1" lang="en-US" altLang="zh-CN" sz="1600" b="1">
              <a:solidFill>
                <a:srgbClr val="0000CC"/>
              </a:solidFill>
              <a:latin typeface="+mn-lt"/>
              <a:ea typeface="黑体" panose="02010609060101010101" pitchFamily="2" charset="-122"/>
            </a:endParaRPr>
          </a:p>
        </p:txBody>
      </p:sp>
      <p:sp>
        <p:nvSpPr>
          <p:cNvPr id="728094" name="Rectangle 30"/>
          <p:cNvSpPr>
            <a:spLocks noChangeArrowheads="1"/>
          </p:cNvSpPr>
          <p:nvPr/>
        </p:nvSpPr>
        <p:spPr bwMode="auto">
          <a:xfrm>
            <a:off x="7468012" y="1704180"/>
            <a:ext cx="233892" cy="287338"/>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49</a:t>
            </a:r>
            <a:endParaRPr kumimoji="1" lang="en-US" altLang="zh-CN" sz="1600" b="1">
              <a:solidFill>
                <a:srgbClr val="0000CC"/>
              </a:solidFill>
              <a:latin typeface="+mn-lt"/>
              <a:ea typeface="黑体" panose="02010609060101010101" pitchFamily="2" charset="-122"/>
            </a:endParaRPr>
          </a:p>
        </p:txBody>
      </p:sp>
      <p:sp>
        <p:nvSpPr>
          <p:cNvPr id="728095" name="Rectangle 31"/>
          <p:cNvSpPr>
            <a:spLocks noChangeArrowheads="1"/>
          </p:cNvSpPr>
          <p:nvPr/>
        </p:nvSpPr>
        <p:spPr bwMode="auto">
          <a:xfrm>
            <a:off x="7781014" y="1704180"/>
            <a:ext cx="233892" cy="287338"/>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50</a:t>
            </a:r>
            <a:endParaRPr kumimoji="1" lang="en-US" altLang="zh-CN" sz="1600" b="1">
              <a:solidFill>
                <a:srgbClr val="0000CC"/>
              </a:solidFill>
              <a:latin typeface="+mn-lt"/>
              <a:ea typeface="黑体" panose="02010609060101010101" pitchFamily="2" charset="-122"/>
            </a:endParaRPr>
          </a:p>
        </p:txBody>
      </p:sp>
      <p:sp>
        <p:nvSpPr>
          <p:cNvPr id="728096" name="Rectangle 32"/>
          <p:cNvSpPr>
            <a:spLocks noChangeArrowheads="1"/>
          </p:cNvSpPr>
          <p:nvPr/>
        </p:nvSpPr>
        <p:spPr bwMode="auto">
          <a:xfrm>
            <a:off x="8094016" y="1704180"/>
            <a:ext cx="233892" cy="287338"/>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51</a:t>
            </a:r>
            <a:endParaRPr kumimoji="1" lang="en-US" altLang="zh-CN" sz="1600" b="1">
              <a:solidFill>
                <a:srgbClr val="0000CC"/>
              </a:solidFill>
              <a:latin typeface="+mn-lt"/>
              <a:ea typeface="黑体" panose="02010609060101010101" pitchFamily="2" charset="-122"/>
            </a:endParaRPr>
          </a:p>
        </p:txBody>
      </p:sp>
      <p:sp>
        <p:nvSpPr>
          <p:cNvPr id="728097" name="Rectangle 33"/>
          <p:cNvSpPr>
            <a:spLocks noChangeArrowheads="1"/>
          </p:cNvSpPr>
          <p:nvPr/>
        </p:nvSpPr>
        <p:spPr bwMode="auto">
          <a:xfrm>
            <a:off x="8407018" y="1704180"/>
            <a:ext cx="233892" cy="287338"/>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52</a:t>
            </a:r>
            <a:endParaRPr kumimoji="1" lang="en-US" altLang="zh-CN" sz="1600" b="1">
              <a:solidFill>
                <a:srgbClr val="0000CC"/>
              </a:solidFill>
              <a:latin typeface="+mn-lt"/>
              <a:ea typeface="黑体" panose="02010609060101010101" pitchFamily="2" charset="-122"/>
            </a:endParaRPr>
          </a:p>
        </p:txBody>
      </p:sp>
      <p:sp>
        <p:nvSpPr>
          <p:cNvPr id="728098" name="Rectangle 34"/>
          <p:cNvSpPr>
            <a:spLocks noChangeArrowheads="1"/>
          </p:cNvSpPr>
          <p:nvPr/>
        </p:nvSpPr>
        <p:spPr bwMode="auto">
          <a:xfrm>
            <a:off x="8720020" y="1704180"/>
            <a:ext cx="233892" cy="287338"/>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53</a:t>
            </a:r>
            <a:endParaRPr kumimoji="1" lang="en-US" altLang="zh-CN" sz="1600" b="1">
              <a:solidFill>
                <a:srgbClr val="0000CC"/>
              </a:solidFill>
              <a:latin typeface="+mn-lt"/>
              <a:ea typeface="黑体" panose="02010609060101010101" pitchFamily="2" charset="-122"/>
            </a:endParaRPr>
          </a:p>
        </p:txBody>
      </p:sp>
      <p:sp>
        <p:nvSpPr>
          <p:cNvPr id="728099" name="Rectangle 35"/>
          <p:cNvSpPr>
            <a:spLocks noChangeArrowheads="1"/>
          </p:cNvSpPr>
          <p:nvPr/>
        </p:nvSpPr>
        <p:spPr bwMode="auto">
          <a:xfrm>
            <a:off x="9033022" y="1704180"/>
            <a:ext cx="233892" cy="287338"/>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54</a:t>
            </a:r>
            <a:endParaRPr kumimoji="1" lang="en-US" altLang="zh-CN" sz="1600" b="1">
              <a:solidFill>
                <a:srgbClr val="0000CC"/>
              </a:solidFill>
              <a:latin typeface="+mn-lt"/>
              <a:ea typeface="黑体" panose="02010609060101010101" pitchFamily="2" charset="-122"/>
            </a:endParaRPr>
          </a:p>
        </p:txBody>
      </p:sp>
      <p:sp>
        <p:nvSpPr>
          <p:cNvPr id="728100" name="Rectangle 36"/>
          <p:cNvSpPr>
            <a:spLocks noChangeArrowheads="1"/>
          </p:cNvSpPr>
          <p:nvPr/>
        </p:nvSpPr>
        <p:spPr bwMode="auto">
          <a:xfrm>
            <a:off x="9346024" y="1704180"/>
            <a:ext cx="233892" cy="287338"/>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55</a:t>
            </a:r>
            <a:endParaRPr kumimoji="1" lang="en-US" altLang="zh-CN" sz="1600" b="1">
              <a:solidFill>
                <a:srgbClr val="0000CC"/>
              </a:solidFill>
              <a:latin typeface="+mn-lt"/>
              <a:ea typeface="黑体" panose="02010609060101010101" pitchFamily="2" charset="-122"/>
            </a:endParaRPr>
          </a:p>
        </p:txBody>
      </p:sp>
      <p:sp>
        <p:nvSpPr>
          <p:cNvPr id="728101" name="Text Box 37"/>
          <p:cNvSpPr txBox="1">
            <a:spLocks noChangeArrowheads="1"/>
          </p:cNvSpPr>
          <p:nvPr/>
        </p:nvSpPr>
        <p:spPr bwMode="auto">
          <a:xfrm>
            <a:off x="352843" y="2035969"/>
            <a:ext cx="2236510"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C00000"/>
                </a:solidFill>
                <a:latin typeface="+mn-lt"/>
                <a:ea typeface="黑体" panose="02010609060101010101" pitchFamily="2" charset="-122"/>
              </a:rPr>
              <a:t>已发送并收到确认</a:t>
            </a:r>
            <a:endParaRPr lang="zh-CN" altLang="en-US" sz="2000" b="1" dirty="0">
              <a:solidFill>
                <a:srgbClr val="C00000"/>
              </a:solidFill>
              <a:latin typeface="+mn-lt"/>
              <a:ea typeface="黑体" panose="02010609060101010101" pitchFamily="2" charset="-122"/>
            </a:endParaRPr>
          </a:p>
        </p:txBody>
      </p:sp>
      <p:sp>
        <p:nvSpPr>
          <p:cNvPr id="728102" name="Text Box 38"/>
          <p:cNvSpPr txBox="1">
            <a:spLocks noChangeArrowheads="1"/>
          </p:cNvSpPr>
          <p:nvPr/>
        </p:nvSpPr>
        <p:spPr bwMode="auto">
          <a:xfrm>
            <a:off x="9053021" y="1985169"/>
            <a:ext cx="954107"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FF0000"/>
                </a:solidFill>
                <a:latin typeface="+mn-lt"/>
                <a:ea typeface="黑体" panose="02010609060101010101" pitchFamily="2" charset="-122"/>
              </a:rPr>
              <a:t>不允许</a:t>
            </a:r>
            <a:endParaRPr lang="zh-CN" altLang="en-US" sz="2000" b="1" dirty="0">
              <a:solidFill>
                <a:srgbClr val="FF0000"/>
              </a:solidFill>
              <a:latin typeface="+mn-lt"/>
              <a:ea typeface="黑体" panose="02010609060101010101" pitchFamily="2" charset="-122"/>
            </a:endParaRPr>
          </a:p>
          <a:p>
            <a:pPr algn="ctr"/>
            <a:r>
              <a:rPr lang="zh-CN" altLang="en-US" sz="2000" b="1" dirty="0">
                <a:solidFill>
                  <a:srgbClr val="FF0000"/>
                </a:solidFill>
                <a:latin typeface="+mn-lt"/>
                <a:ea typeface="黑体" panose="02010609060101010101" pitchFamily="2" charset="-122"/>
              </a:rPr>
              <a:t>发送</a:t>
            </a:r>
            <a:endParaRPr lang="zh-CN" altLang="en-US" sz="2000" b="1" dirty="0">
              <a:solidFill>
                <a:srgbClr val="FF0000"/>
              </a:solidFill>
              <a:latin typeface="+mn-lt"/>
              <a:ea typeface="黑体" panose="02010609060101010101" pitchFamily="2" charset="-122"/>
            </a:endParaRPr>
          </a:p>
        </p:txBody>
      </p:sp>
      <p:sp>
        <p:nvSpPr>
          <p:cNvPr id="728103" name="Text Box 39"/>
          <p:cNvSpPr txBox="1">
            <a:spLocks noChangeArrowheads="1"/>
          </p:cNvSpPr>
          <p:nvPr/>
        </p:nvSpPr>
        <p:spPr bwMode="auto">
          <a:xfrm>
            <a:off x="3238885" y="2167731"/>
            <a:ext cx="1723549"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0000FF"/>
                </a:solidFill>
                <a:latin typeface="+mn-lt"/>
                <a:ea typeface="黑体" panose="02010609060101010101" pitchFamily="2" charset="-122"/>
              </a:rPr>
              <a:t>已发送</a:t>
            </a:r>
            <a:endParaRPr lang="zh-CN" altLang="en-US" sz="2000" b="1" dirty="0">
              <a:solidFill>
                <a:srgbClr val="0000FF"/>
              </a:solidFill>
              <a:latin typeface="+mn-lt"/>
              <a:ea typeface="黑体" panose="02010609060101010101" pitchFamily="2" charset="-122"/>
            </a:endParaRPr>
          </a:p>
          <a:p>
            <a:pPr algn="ctr"/>
            <a:r>
              <a:rPr lang="zh-CN" altLang="en-US" sz="2000" b="1" dirty="0">
                <a:solidFill>
                  <a:srgbClr val="0000FF"/>
                </a:solidFill>
                <a:latin typeface="+mn-lt"/>
                <a:ea typeface="黑体" panose="02010609060101010101" pitchFamily="2" charset="-122"/>
              </a:rPr>
              <a:t>但未收到确认</a:t>
            </a:r>
            <a:endParaRPr lang="zh-CN" altLang="en-US" sz="2000" b="1" dirty="0">
              <a:solidFill>
                <a:srgbClr val="0000FF"/>
              </a:solidFill>
              <a:latin typeface="+mn-lt"/>
              <a:ea typeface="黑体" panose="02010609060101010101" pitchFamily="2" charset="-122"/>
            </a:endParaRPr>
          </a:p>
        </p:txBody>
      </p:sp>
      <p:sp>
        <p:nvSpPr>
          <p:cNvPr id="728104" name="Rectangle 40"/>
          <p:cNvSpPr>
            <a:spLocks noChangeArrowheads="1"/>
          </p:cNvSpPr>
          <p:nvPr/>
        </p:nvSpPr>
        <p:spPr bwMode="auto">
          <a:xfrm>
            <a:off x="9650427" y="1704180"/>
            <a:ext cx="233892" cy="287338"/>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56</a:t>
            </a:r>
            <a:endParaRPr kumimoji="1" lang="en-US" altLang="zh-CN" sz="1600" b="1">
              <a:solidFill>
                <a:srgbClr val="0000CC"/>
              </a:solidFill>
              <a:latin typeface="+mn-lt"/>
              <a:ea typeface="黑体" panose="02010609060101010101" pitchFamily="2" charset="-122"/>
            </a:endParaRPr>
          </a:p>
        </p:txBody>
      </p:sp>
      <p:sp>
        <p:nvSpPr>
          <p:cNvPr id="728106" name="Line 42"/>
          <p:cNvSpPr>
            <a:spLocks noChangeShapeType="1"/>
          </p:cNvSpPr>
          <p:nvPr/>
        </p:nvSpPr>
        <p:spPr bwMode="auto">
          <a:xfrm flipV="1">
            <a:off x="2879608" y="2016918"/>
            <a:ext cx="0" cy="576262"/>
          </a:xfrm>
          <a:prstGeom prst="line">
            <a:avLst/>
          </a:prstGeom>
          <a:noFill/>
          <a:ln w="3810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728107" name="Text Box 43"/>
          <p:cNvSpPr txBox="1">
            <a:spLocks noChangeArrowheads="1"/>
          </p:cNvSpPr>
          <p:nvPr/>
        </p:nvSpPr>
        <p:spPr bwMode="auto">
          <a:xfrm>
            <a:off x="2653366" y="2542381"/>
            <a:ext cx="450764"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solidFill>
                  <a:srgbClr val="0000CC"/>
                </a:solidFill>
                <a:latin typeface="+mn-lt"/>
                <a:ea typeface="黑体" panose="02010609060101010101" pitchFamily="2" charset="-122"/>
              </a:rPr>
              <a:t>P</a:t>
            </a:r>
            <a:r>
              <a:rPr lang="en-US" altLang="zh-CN" sz="2000" b="1" baseline="-25000">
                <a:solidFill>
                  <a:srgbClr val="0000CC"/>
                </a:solidFill>
                <a:latin typeface="+mn-lt"/>
                <a:ea typeface="黑体" panose="02010609060101010101" pitchFamily="2" charset="-122"/>
              </a:rPr>
              <a:t>1</a:t>
            </a:r>
            <a:endParaRPr lang="en-US" altLang="zh-CN" sz="2000" b="1" baseline="-25000">
              <a:solidFill>
                <a:srgbClr val="0000CC"/>
              </a:solidFill>
              <a:latin typeface="+mn-lt"/>
              <a:ea typeface="黑体" panose="02010609060101010101" pitchFamily="2" charset="-122"/>
            </a:endParaRPr>
          </a:p>
        </p:txBody>
      </p:sp>
      <p:sp>
        <p:nvSpPr>
          <p:cNvPr id="728109" name="Line 45"/>
          <p:cNvSpPr>
            <a:spLocks noChangeShapeType="1"/>
          </p:cNvSpPr>
          <p:nvPr/>
        </p:nvSpPr>
        <p:spPr bwMode="auto">
          <a:xfrm flipV="1">
            <a:off x="5400823" y="2016918"/>
            <a:ext cx="0" cy="576262"/>
          </a:xfrm>
          <a:prstGeom prst="line">
            <a:avLst/>
          </a:prstGeom>
          <a:noFill/>
          <a:ln w="3810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728110" name="Text Box 46"/>
          <p:cNvSpPr txBox="1">
            <a:spLocks noChangeArrowheads="1"/>
          </p:cNvSpPr>
          <p:nvPr/>
        </p:nvSpPr>
        <p:spPr bwMode="auto">
          <a:xfrm>
            <a:off x="5234773" y="2542381"/>
            <a:ext cx="450764"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solidFill>
                  <a:srgbClr val="0000CC"/>
                </a:solidFill>
                <a:latin typeface="+mn-lt"/>
                <a:ea typeface="黑体" panose="02010609060101010101" pitchFamily="2" charset="-122"/>
              </a:rPr>
              <a:t>P</a:t>
            </a:r>
            <a:r>
              <a:rPr lang="en-US" altLang="zh-CN" sz="2000" b="1" baseline="-25000">
                <a:solidFill>
                  <a:srgbClr val="0000CC"/>
                </a:solidFill>
                <a:latin typeface="+mn-lt"/>
                <a:ea typeface="黑体" panose="02010609060101010101" pitchFamily="2" charset="-122"/>
              </a:rPr>
              <a:t>2</a:t>
            </a:r>
            <a:endParaRPr lang="en-US" altLang="zh-CN" sz="2000" b="1" baseline="-25000">
              <a:solidFill>
                <a:srgbClr val="0000CC"/>
              </a:solidFill>
              <a:latin typeface="+mn-lt"/>
              <a:ea typeface="黑体" panose="02010609060101010101" pitchFamily="2" charset="-122"/>
            </a:endParaRPr>
          </a:p>
        </p:txBody>
      </p:sp>
      <p:sp>
        <p:nvSpPr>
          <p:cNvPr id="728112" name="Line 48"/>
          <p:cNvSpPr>
            <a:spLocks noChangeShapeType="1"/>
          </p:cNvSpPr>
          <p:nvPr/>
        </p:nvSpPr>
        <p:spPr bwMode="auto">
          <a:xfrm flipV="1">
            <a:off x="9093248" y="2016918"/>
            <a:ext cx="0" cy="576262"/>
          </a:xfrm>
          <a:prstGeom prst="line">
            <a:avLst/>
          </a:prstGeom>
          <a:noFill/>
          <a:ln w="3810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728113" name="Text Box 49"/>
          <p:cNvSpPr txBox="1">
            <a:spLocks noChangeArrowheads="1"/>
          </p:cNvSpPr>
          <p:nvPr/>
        </p:nvSpPr>
        <p:spPr bwMode="auto">
          <a:xfrm>
            <a:off x="8913440" y="2542381"/>
            <a:ext cx="450764"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solidFill>
                  <a:srgbClr val="0000CC"/>
                </a:solidFill>
                <a:latin typeface="+mn-lt"/>
                <a:ea typeface="黑体" panose="02010609060101010101" pitchFamily="2" charset="-122"/>
              </a:rPr>
              <a:t>P</a:t>
            </a:r>
            <a:r>
              <a:rPr lang="en-US" altLang="zh-CN" sz="2000" b="1" baseline="-25000">
                <a:solidFill>
                  <a:srgbClr val="0000CC"/>
                </a:solidFill>
                <a:latin typeface="+mn-lt"/>
                <a:ea typeface="黑体" panose="02010609060101010101" pitchFamily="2" charset="-122"/>
              </a:rPr>
              <a:t>3</a:t>
            </a:r>
            <a:endParaRPr lang="en-US" altLang="zh-CN" sz="2000" b="1" baseline="-25000">
              <a:solidFill>
                <a:srgbClr val="0000CC"/>
              </a:solidFill>
              <a:latin typeface="+mn-lt"/>
              <a:ea typeface="黑体" panose="02010609060101010101" pitchFamily="2" charset="-122"/>
            </a:endParaRPr>
          </a:p>
        </p:txBody>
      </p:sp>
      <p:sp>
        <p:nvSpPr>
          <p:cNvPr id="728114" name="Line 50"/>
          <p:cNvSpPr>
            <a:spLocks noChangeShapeType="1"/>
          </p:cNvSpPr>
          <p:nvPr/>
        </p:nvSpPr>
        <p:spPr bwMode="auto">
          <a:xfrm rot="-5400000">
            <a:off x="7863631" y="804134"/>
            <a:ext cx="1587" cy="1030156"/>
          </a:xfrm>
          <a:prstGeom prst="line">
            <a:avLst/>
          </a:prstGeom>
          <a:noFill/>
          <a:ln w="57150">
            <a:solidFill>
              <a:srgbClr val="C00000"/>
            </a:solidFill>
            <a:roun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728115" name="Text Box 51"/>
          <p:cNvSpPr txBox="1">
            <a:spLocks noChangeArrowheads="1"/>
          </p:cNvSpPr>
          <p:nvPr/>
        </p:nvSpPr>
        <p:spPr bwMode="auto">
          <a:xfrm>
            <a:off x="5042287" y="4551511"/>
            <a:ext cx="142218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FF"/>
                </a:solidFill>
                <a:latin typeface="+mn-lt"/>
                <a:ea typeface="黑体" panose="02010609060101010101" pitchFamily="2" charset="-122"/>
              </a:rPr>
              <a:t>允许接收</a:t>
            </a:r>
            <a:endParaRPr lang="zh-CN" altLang="en-US" sz="2400" b="1" dirty="0">
              <a:solidFill>
                <a:srgbClr val="0000FF"/>
              </a:solidFill>
              <a:latin typeface="+mn-lt"/>
              <a:ea typeface="黑体" panose="02010609060101010101" pitchFamily="2" charset="-122"/>
            </a:endParaRPr>
          </a:p>
        </p:txBody>
      </p:sp>
      <p:sp>
        <p:nvSpPr>
          <p:cNvPr id="728116" name="Text Box 52"/>
          <p:cNvSpPr txBox="1">
            <a:spLocks noChangeArrowheads="1"/>
          </p:cNvSpPr>
          <p:nvPr/>
        </p:nvSpPr>
        <p:spPr bwMode="auto">
          <a:xfrm>
            <a:off x="4401624" y="3429000"/>
            <a:ext cx="2763898"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0000CC"/>
                </a:solidFill>
                <a:latin typeface="+mn-lt"/>
                <a:ea typeface="黑体" panose="02010609060101010101" pitchFamily="2" charset="-122"/>
              </a:rPr>
              <a:t>B </a:t>
            </a:r>
            <a:r>
              <a:rPr lang="zh-CN" altLang="en-US" sz="2000" b="1" dirty="0">
                <a:solidFill>
                  <a:srgbClr val="0000CC"/>
                </a:solidFill>
                <a:latin typeface="+mn-lt"/>
                <a:ea typeface="黑体" panose="02010609060101010101" pitchFamily="2" charset="-122"/>
              </a:rPr>
              <a:t>的</a:t>
            </a:r>
            <a:r>
              <a:rPr lang="zh-CN" altLang="en-US" sz="2000" b="1" dirty="0">
                <a:solidFill>
                  <a:srgbClr val="FF0000"/>
                </a:solidFill>
                <a:latin typeface="+mn-lt"/>
                <a:ea typeface="黑体" panose="02010609060101010101" pitchFamily="2" charset="-122"/>
              </a:rPr>
              <a:t>接收窗口</a:t>
            </a:r>
            <a:r>
              <a:rPr lang="zh-CN" altLang="en-US" sz="2000" b="1" dirty="0">
                <a:solidFill>
                  <a:srgbClr val="0000CC"/>
                </a:solidFill>
                <a:latin typeface="+mn-lt"/>
                <a:ea typeface="黑体" panose="02010609060101010101" pitchFamily="2" charset="-122"/>
              </a:rPr>
              <a:t>向前滑动</a:t>
            </a:r>
            <a:endParaRPr lang="zh-CN" altLang="en-US" sz="2000" b="1" dirty="0">
              <a:solidFill>
                <a:srgbClr val="0000CC"/>
              </a:solidFill>
              <a:latin typeface="+mn-lt"/>
              <a:ea typeface="黑体" panose="02010609060101010101" pitchFamily="2" charset="-122"/>
            </a:endParaRPr>
          </a:p>
        </p:txBody>
      </p:sp>
      <p:sp>
        <p:nvSpPr>
          <p:cNvPr id="728117" name="Rectangle 53"/>
          <p:cNvSpPr>
            <a:spLocks noChangeArrowheads="1"/>
          </p:cNvSpPr>
          <p:nvPr/>
        </p:nvSpPr>
        <p:spPr bwMode="auto">
          <a:xfrm>
            <a:off x="2721387" y="3824857"/>
            <a:ext cx="6273800" cy="649288"/>
          </a:xfrm>
          <a:prstGeom prst="rect">
            <a:avLst/>
          </a:prstGeom>
          <a:solidFill>
            <a:srgbClr val="3399FF"/>
          </a:solidFill>
          <a:ln>
            <a:noFill/>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anose="02010609060101010101" pitchFamily="2" charset="-122"/>
            </a:endParaRPr>
          </a:p>
        </p:txBody>
      </p:sp>
      <p:sp>
        <p:nvSpPr>
          <p:cNvPr id="728118" name="Rectangle 54"/>
          <p:cNvSpPr>
            <a:spLocks noChangeArrowheads="1"/>
          </p:cNvSpPr>
          <p:nvPr/>
        </p:nvSpPr>
        <p:spPr bwMode="auto">
          <a:xfrm>
            <a:off x="267244" y="4018532"/>
            <a:ext cx="233892" cy="287338"/>
          </a:xfrm>
          <a:prstGeom prst="rect">
            <a:avLst/>
          </a:prstGeom>
          <a:solidFill>
            <a:srgbClr val="66FF33"/>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26</a:t>
            </a:r>
            <a:endParaRPr kumimoji="1" lang="en-US" altLang="zh-CN" sz="1600" b="1">
              <a:solidFill>
                <a:srgbClr val="0000CC"/>
              </a:solidFill>
              <a:latin typeface="+mn-lt"/>
              <a:ea typeface="黑体" panose="02010609060101010101" pitchFamily="2" charset="-122"/>
            </a:endParaRPr>
          </a:p>
        </p:txBody>
      </p:sp>
      <p:sp>
        <p:nvSpPr>
          <p:cNvPr id="728119" name="Rectangle 55"/>
          <p:cNvSpPr>
            <a:spLocks noChangeArrowheads="1"/>
          </p:cNvSpPr>
          <p:nvPr/>
        </p:nvSpPr>
        <p:spPr bwMode="auto">
          <a:xfrm>
            <a:off x="580246" y="4018532"/>
            <a:ext cx="233892" cy="287338"/>
          </a:xfrm>
          <a:prstGeom prst="rect">
            <a:avLst/>
          </a:prstGeom>
          <a:solidFill>
            <a:srgbClr val="66FF33"/>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27</a:t>
            </a:r>
            <a:endParaRPr kumimoji="1" lang="en-US" altLang="zh-CN" sz="1600" b="1">
              <a:solidFill>
                <a:srgbClr val="0000CC"/>
              </a:solidFill>
              <a:latin typeface="+mn-lt"/>
              <a:ea typeface="黑体" panose="02010609060101010101" pitchFamily="2" charset="-122"/>
            </a:endParaRPr>
          </a:p>
        </p:txBody>
      </p:sp>
      <p:sp>
        <p:nvSpPr>
          <p:cNvPr id="728120" name="Rectangle 56"/>
          <p:cNvSpPr>
            <a:spLocks noChangeArrowheads="1"/>
          </p:cNvSpPr>
          <p:nvPr/>
        </p:nvSpPr>
        <p:spPr bwMode="auto">
          <a:xfrm>
            <a:off x="893248" y="4018532"/>
            <a:ext cx="233892" cy="287338"/>
          </a:xfrm>
          <a:prstGeom prst="rect">
            <a:avLst/>
          </a:prstGeom>
          <a:solidFill>
            <a:srgbClr val="66FF33"/>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28</a:t>
            </a:r>
            <a:endParaRPr kumimoji="1" lang="en-US" altLang="zh-CN" sz="1600" b="1">
              <a:solidFill>
                <a:srgbClr val="0000CC"/>
              </a:solidFill>
              <a:latin typeface="+mn-lt"/>
              <a:ea typeface="黑体" panose="02010609060101010101" pitchFamily="2" charset="-122"/>
            </a:endParaRPr>
          </a:p>
        </p:txBody>
      </p:sp>
      <p:sp>
        <p:nvSpPr>
          <p:cNvPr id="728121" name="Rectangle 57"/>
          <p:cNvSpPr>
            <a:spLocks noChangeArrowheads="1"/>
          </p:cNvSpPr>
          <p:nvPr/>
        </p:nvSpPr>
        <p:spPr bwMode="auto">
          <a:xfrm>
            <a:off x="1206250" y="4018532"/>
            <a:ext cx="233892" cy="287338"/>
          </a:xfrm>
          <a:prstGeom prst="rect">
            <a:avLst/>
          </a:prstGeom>
          <a:solidFill>
            <a:srgbClr val="66FF33"/>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29</a:t>
            </a:r>
            <a:endParaRPr kumimoji="1" lang="en-US" altLang="zh-CN" sz="1600" b="1">
              <a:solidFill>
                <a:srgbClr val="0000CC"/>
              </a:solidFill>
              <a:latin typeface="+mn-lt"/>
              <a:ea typeface="黑体" panose="02010609060101010101" pitchFamily="2" charset="-122"/>
            </a:endParaRPr>
          </a:p>
        </p:txBody>
      </p:sp>
      <p:sp>
        <p:nvSpPr>
          <p:cNvPr id="728122" name="Rectangle 58"/>
          <p:cNvSpPr>
            <a:spLocks noChangeArrowheads="1"/>
          </p:cNvSpPr>
          <p:nvPr/>
        </p:nvSpPr>
        <p:spPr bwMode="auto">
          <a:xfrm>
            <a:off x="1519252" y="4018532"/>
            <a:ext cx="233892" cy="287338"/>
          </a:xfrm>
          <a:prstGeom prst="rect">
            <a:avLst/>
          </a:prstGeom>
          <a:solidFill>
            <a:srgbClr val="66FF33"/>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30</a:t>
            </a:r>
            <a:endParaRPr kumimoji="1" lang="en-US" altLang="zh-CN" sz="1600" b="1">
              <a:solidFill>
                <a:srgbClr val="0000CC"/>
              </a:solidFill>
              <a:latin typeface="+mn-lt"/>
              <a:ea typeface="黑体" panose="02010609060101010101" pitchFamily="2" charset="-122"/>
            </a:endParaRPr>
          </a:p>
        </p:txBody>
      </p:sp>
      <p:sp>
        <p:nvSpPr>
          <p:cNvPr id="728123" name="Rectangle 59"/>
          <p:cNvSpPr>
            <a:spLocks noChangeArrowheads="1"/>
          </p:cNvSpPr>
          <p:nvPr/>
        </p:nvSpPr>
        <p:spPr bwMode="auto">
          <a:xfrm>
            <a:off x="1832254" y="4018532"/>
            <a:ext cx="233892" cy="287338"/>
          </a:xfrm>
          <a:prstGeom prst="rect">
            <a:avLst/>
          </a:prstGeom>
          <a:solidFill>
            <a:srgbClr val="66FF33"/>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31</a:t>
            </a:r>
            <a:endParaRPr kumimoji="1" lang="en-US" altLang="zh-CN" sz="1600" b="1">
              <a:solidFill>
                <a:srgbClr val="0000CC"/>
              </a:solidFill>
              <a:latin typeface="+mn-lt"/>
              <a:ea typeface="黑体" panose="02010609060101010101" pitchFamily="2" charset="-122"/>
            </a:endParaRPr>
          </a:p>
        </p:txBody>
      </p:sp>
      <p:sp>
        <p:nvSpPr>
          <p:cNvPr id="728124" name="Rectangle 60"/>
          <p:cNvSpPr>
            <a:spLocks noChangeArrowheads="1"/>
          </p:cNvSpPr>
          <p:nvPr/>
        </p:nvSpPr>
        <p:spPr bwMode="auto">
          <a:xfrm>
            <a:off x="2145256" y="4018532"/>
            <a:ext cx="233892" cy="287338"/>
          </a:xfrm>
          <a:prstGeom prst="rect">
            <a:avLst/>
          </a:prstGeom>
          <a:solidFill>
            <a:srgbClr val="66FF33"/>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32</a:t>
            </a:r>
            <a:endParaRPr kumimoji="1" lang="en-US" altLang="zh-CN" sz="1600" b="1">
              <a:solidFill>
                <a:srgbClr val="0000CC"/>
              </a:solidFill>
              <a:latin typeface="+mn-lt"/>
              <a:ea typeface="黑体" panose="02010609060101010101" pitchFamily="2" charset="-122"/>
            </a:endParaRPr>
          </a:p>
        </p:txBody>
      </p:sp>
      <p:sp>
        <p:nvSpPr>
          <p:cNvPr id="728125" name="Rectangle 61"/>
          <p:cNvSpPr>
            <a:spLocks noChangeArrowheads="1"/>
          </p:cNvSpPr>
          <p:nvPr/>
        </p:nvSpPr>
        <p:spPr bwMode="auto">
          <a:xfrm>
            <a:off x="2458258" y="4018532"/>
            <a:ext cx="233892" cy="287338"/>
          </a:xfrm>
          <a:prstGeom prst="rect">
            <a:avLst/>
          </a:prstGeom>
          <a:solidFill>
            <a:srgbClr val="66FF33"/>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33</a:t>
            </a:r>
            <a:endParaRPr kumimoji="1" lang="en-US" altLang="zh-CN" sz="1600" b="1">
              <a:solidFill>
                <a:srgbClr val="0000CC"/>
              </a:solidFill>
              <a:latin typeface="+mn-lt"/>
              <a:ea typeface="黑体" panose="02010609060101010101" pitchFamily="2" charset="-122"/>
            </a:endParaRPr>
          </a:p>
        </p:txBody>
      </p:sp>
      <p:sp>
        <p:nvSpPr>
          <p:cNvPr id="728126" name="Rectangle 62"/>
          <p:cNvSpPr>
            <a:spLocks noChangeArrowheads="1"/>
          </p:cNvSpPr>
          <p:nvPr/>
        </p:nvSpPr>
        <p:spPr bwMode="auto">
          <a:xfrm>
            <a:off x="2771260" y="4018532"/>
            <a:ext cx="233892" cy="287338"/>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34</a:t>
            </a:r>
            <a:endParaRPr kumimoji="1" lang="en-US" altLang="zh-CN" sz="1600" b="1">
              <a:solidFill>
                <a:srgbClr val="0000CC"/>
              </a:solidFill>
              <a:latin typeface="+mn-lt"/>
              <a:ea typeface="黑体" panose="02010609060101010101" pitchFamily="2" charset="-122"/>
            </a:endParaRPr>
          </a:p>
        </p:txBody>
      </p:sp>
      <p:sp>
        <p:nvSpPr>
          <p:cNvPr id="728127" name="Rectangle 63"/>
          <p:cNvSpPr>
            <a:spLocks noChangeArrowheads="1"/>
          </p:cNvSpPr>
          <p:nvPr/>
        </p:nvSpPr>
        <p:spPr bwMode="auto">
          <a:xfrm>
            <a:off x="3084262" y="4018532"/>
            <a:ext cx="233892" cy="287338"/>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35</a:t>
            </a:r>
            <a:endParaRPr kumimoji="1" lang="en-US" altLang="zh-CN" sz="1600" b="1">
              <a:solidFill>
                <a:srgbClr val="0000CC"/>
              </a:solidFill>
              <a:latin typeface="+mn-lt"/>
              <a:ea typeface="黑体" panose="02010609060101010101" pitchFamily="2" charset="-122"/>
            </a:endParaRPr>
          </a:p>
        </p:txBody>
      </p:sp>
      <p:sp>
        <p:nvSpPr>
          <p:cNvPr id="728128" name="Rectangle 64"/>
          <p:cNvSpPr>
            <a:spLocks noChangeArrowheads="1"/>
          </p:cNvSpPr>
          <p:nvPr/>
        </p:nvSpPr>
        <p:spPr bwMode="auto">
          <a:xfrm>
            <a:off x="3397265" y="4018532"/>
            <a:ext cx="233892" cy="287338"/>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36</a:t>
            </a:r>
            <a:endParaRPr kumimoji="1" lang="en-US" altLang="zh-CN" sz="1600" b="1">
              <a:solidFill>
                <a:srgbClr val="0000CC"/>
              </a:solidFill>
              <a:latin typeface="+mn-lt"/>
              <a:ea typeface="黑体" panose="02010609060101010101" pitchFamily="2" charset="-122"/>
            </a:endParaRPr>
          </a:p>
        </p:txBody>
      </p:sp>
      <p:sp>
        <p:nvSpPr>
          <p:cNvPr id="728129" name="Rectangle 65"/>
          <p:cNvSpPr>
            <a:spLocks noChangeArrowheads="1"/>
          </p:cNvSpPr>
          <p:nvPr/>
        </p:nvSpPr>
        <p:spPr bwMode="auto">
          <a:xfrm>
            <a:off x="3710267" y="4018532"/>
            <a:ext cx="233892" cy="287338"/>
          </a:xfrm>
          <a:prstGeom prst="rect">
            <a:avLst/>
          </a:prstGeom>
          <a:solidFill>
            <a:srgbClr val="CC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37</a:t>
            </a:r>
            <a:endParaRPr kumimoji="1" lang="en-US" altLang="zh-CN" sz="1600" b="1">
              <a:solidFill>
                <a:srgbClr val="0000CC"/>
              </a:solidFill>
              <a:latin typeface="+mn-lt"/>
              <a:ea typeface="黑体" panose="02010609060101010101" pitchFamily="2" charset="-122"/>
            </a:endParaRPr>
          </a:p>
        </p:txBody>
      </p:sp>
      <p:sp>
        <p:nvSpPr>
          <p:cNvPr id="728130" name="Rectangle 66"/>
          <p:cNvSpPr>
            <a:spLocks noChangeArrowheads="1"/>
          </p:cNvSpPr>
          <p:nvPr/>
        </p:nvSpPr>
        <p:spPr bwMode="auto">
          <a:xfrm>
            <a:off x="4023269" y="4018532"/>
            <a:ext cx="233892" cy="287338"/>
          </a:xfrm>
          <a:prstGeom prst="rect">
            <a:avLst/>
          </a:prstGeom>
          <a:solidFill>
            <a:srgbClr val="CC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38</a:t>
            </a:r>
            <a:endParaRPr kumimoji="1" lang="en-US" altLang="zh-CN" sz="1600" b="1">
              <a:solidFill>
                <a:srgbClr val="0000CC"/>
              </a:solidFill>
              <a:latin typeface="+mn-lt"/>
              <a:ea typeface="黑体" panose="02010609060101010101" pitchFamily="2" charset="-122"/>
            </a:endParaRPr>
          </a:p>
        </p:txBody>
      </p:sp>
      <p:sp>
        <p:nvSpPr>
          <p:cNvPr id="728131" name="Rectangle 67"/>
          <p:cNvSpPr>
            <a:spLocks noChangeArrowheads="1"/>
          </p:cNvSpPr>
          <p:nvPr/>
        </p:nvSpPr>
        <p:spPr bwMode="auto">
          <a:xfrm>
            <a:off x="4336271" y="4018532"/>
            <a:ext cx="233892" cy="287338"/>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39</a:t>
            </a:r>
            <a:endParaRPr kumimoji="1" lang="en-US" altLang="zh-CN" sz="1600" b="1">
              <a:solidFill>
                <a:srgbClr val="0000CC"/>
              </a:solidFill>
              <a:latin typeface="+mn-lt"/>
              <a:ea typeface="黑体" panose="02010609060101010101" pitchFamily="2" charset="-122"/>
            </a:endParaRPr>
          </a:p>
        </p:txBody>
      </p:sp>
      <p:sp>
        <p:nvSpPr>
          <p:cNvPr id="728132" name="Rectangle 68"/>
          <p:cNvSpPr>
            <a:spLocks noChangeArrowheads="1"/>
          </p:cNvSpPr>
          <p:nvPr/>
        </p:nvSpPr>
        <p:spPr bwMode="auto">
          <a:xfrm>
            <a:off x="4649273" y="4018532"/>
            <a:ext cx="233892" cy="287338"/>
          </a:xfrm>
          <a:prstGeom prst="rect">
            <a:avLst/>
          </a:prstGeom>
          <a:solidFill>
            <a:srgbClr val="CC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40</a:t>
            </a:r>
            <a:endParaRPr kumimoji="1" lang="en-US" altLang="zh-CN" sz="1600" b="1">
              <a:solidFill>
                <a:srgbClr val="0000CC"/>
              </a:solidFill>
              <a:latin typeface="+mn-lt"/>
              <a:ea typeface="黑体" panose="02010609060101010101" pitchFamily="2" charset="-122"/>
            </a:endParaRPr>
          </a:p>
        </p:txBody>
      </p:sp>
      <p:sp>
        <p:nvSpPr>
          <p:cNvPr id="728133" name="Rectangle 69"/>
          <p:cNvSpPr>
            <a:spLocks noChangeArrowheads="1"/>
          </p:cNvSpPr>
          <p:nvPr/>
        </p:nvSpPr>
        <p:spPr bwMode="auto">
          <a:xfrm>
            <a:off x="4962275" y="4016946"/>
            <a:ext cx="233892" cy="287337"/>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41</a:t>
            </a:r>
            <a:endParaRPr kumimoji="1" lang="en-US" altLang="zh-CN" sz="1600" b="1">
              <a:solidFill>
                <a:srgbClr val="0000CC"/>
              </a:solidFill>
              <a:latin typeface="+mn-lt"/>
              <a:ea typeface="黑体" panose="02010609060101010101" pitchFamily="2" charset="-122"/>
            </a:endParaRPr>
          </a:p>
        </p:txBody>
      </p:sp>
      <p:sp>
        <p:nvSpPr>
          <p:cNvPr id="728134" name="Rectangle 70"/>
          <p:cNvSpPr>
            <a:spLocks noChangeArrowheads="1"/>
          </p:cNvSpPr>
          <p:nvPr/>
        </p:nvSpPr>
        <p:spPr bwMode="auto">
          <a:xfrm>
            <a:off x="5275277" y="4016946"/>
            <a:ext cx="233892" cy="287337"/>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42</a:t>
            </a:r>
            <a:endParaRPr kumimoji="1" lang="en-US" altLang="zh-CN" sz="1600" b="1">
              <a:solidFill>
                <a:srgbClr val="0000CC"/>
              </a:solidFill>
              <a:latin typeface="+mn-lt"/>
              <a:ea typeface="黑体" panose="02010609060101010101" pitchFamily="2" charset="-122"/>
            </a:endParaRPr>
          </a:p>
        </p:txBody>
      </p:sp>
      <p:sp>
        <p:nvSpPr>
          <p:cNvPr id="728135" name="Rectangle 71"/>
          <p:cNvSpPr>
            <a:spLocks noChangeArrowheads="1"/>
          </p:cNvSpPr>
          <p:nvPr/>
        </p:nvSpPr>
        <p:spPr bwMode="auto">
          <a:xfrm>
            <a:off x="5588279" y="4016946"/>
            <a:ext cx="233892" cy="287337"/>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43</a:t>
            </a:r>
            <a:endParaRPr kumimoji="1" lang="en-US" altLang="zh-CN" sz="1600" b="1">
              <a:solidFill>
                <a:srgbClr val="0000CC"/>
              </a:solidFill>
              <a:latin typeface="+mn-lt"/>
              <a:ea typeface="黑体" panose="02010609060101010101" pitchFamily="2" charset="-122"/>
            </a:endParaRPr>
          </a:p>
        </p:txBody>
      </p:sp>
      <p:sp>
        <p:nvSpPr>
          <p:cNvPr id="728136" name="Rectangle 72"/>
          <p:cNvSpPr>
            <a:spLocks noChangeArrowheads="1"/>
          </p:cNvSpPr>
          <p:nvPr/>
        </p:nvSpPr>
        <p:spPr bwMode="auto">
          <a:xfrm>
            <a:off x="5901281" y="4016946"/>
            <a:ext cx="233892" cy="287337"/>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44</a:t>
            </a:r>
            <a:endParaRPr kumimoji="1" lang="en-US" altLang="zh-CN" sz="1600" b="1">
              <a:solidFill>
                <a:srgbClr val="0000CC"/>
              </a:solidFill>
              <a:latin typeface="+mn-lt"/>
              <a:ea typeface="黑体" panose="02010609060101010101" pitchFamily="2" charset="-122"/>
            </a:endParaRPr>
          </a:p>
        </p:txBody>
      </p:sp>
      <p:sp>
        <p:nvSpPr>
          <p:cNvPr id="728137" name="Rectangle 73"/>
          <p:cNvSpPr>
            <a:spLocks noChangeArrowheads="1"/>
          </p:cNvSpPr>
          <p:nvPr/>
        </p:nvSpPr>
        <p:spPr bwMode="auto">
          <a:xfrm>
            <a:off x="6214283" y="4016946"/>
            <a:ext cx="233892" cy="287337"/>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45</a:t>
            </a:r>
            <a:endParaRPr kumimoji="1" lang="en-US" altLang="zh-CN" sz="1600" b="1">
              <a:solidFill>
                <a:srgbClr val="0000CC"/>
              </a:solidFill>
              <a:latin typeface="+mn-lt"/>
              <a:ea typeface="黑体" panose="02010609060101010101" pitchFamily="2" charset="-122"/>
            </a:endParaRPr>
          </a:p>
        </p:txBody>
      </p:sp>
      <p:sp>
        <p:nvSpPr>
          <p:cNvPr id="728138" name="Rectangle 74"/>
          <p:cNvSpPr>
            <a:spLocks noChangeArrowheads="1"/>
          </p:cNvSpPr>
          <p:nvPr/>
        </p:nvSpPr>
        <p:spPr bwMode="auto">
          <a:xfrm>
            <a:off x="6527285" y="4016946"/>
            <a:ext cx="233892" cy="287337"/>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46</a:t>
            </a:r>
            <a:endParaRPr kumimoji="1" lang="en-US" altLang="zh-CN" sz="1600" b="1">
              <a:solidFill>
                <a:srgbClr val="0000CC"/>
              </a:solidFill>
              <a:latin typeface="+mn-lt"/>
              <a:ea typeface="黑体" panose="02010609060101010101" pitchFamily="2" charset="-122"/>
            </a:endParaRPr>
          </a:p>
        </p:txBody>
      </p:sp>
      <p:sp>
        <p:nvSpPr>
          <p:cNvPr id="728139" name="Rectangle 75"/>
          <p:cNvSpPr>
            <a:spLocks noChangeArrowheads="1"/>
          </p:cNvSpPr>
          <p:nvPr/>
        </p:nvSpPr>
        <p:spPr bwMode="auto">
          <a:xfrm>
            <a:off x="6840287" y="4016946"/>
            <a:ext cx="233892" cy="287337"/>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47</a:t>
            </a:r>
            <a:endParaRPr kumimoji="1" lang="en-US" altLang="zh-CN" sz="1600" b="1">
              <a:solidFill>
                <a:srgbClr val="0000CC"/>
              </a:solidFill>
              <a:latin typeface="+mn-lt"/>
              <a:ea typeface="黑体" panose="02010609060101010101" pitchFamily="2" charset="-122"/>
            </a:endParaRPr>
          </a:p>
        </p:txBody>
      </p:sp>
      <p:sp>
        <p:nvSpPr>
          <p:cNvPr id="728140" name="Rectangle 76"/>
          <p:cNvSpPr>
            <a:spLocks noChangeArrowheads="1"/>
          </p:cNvSpPr>
          <p:nvPr/>
        </p:nvSpPr>
        <p:spPr bwMode="auto">
          <a:xfrm>
            <a:off x="7153290" y="4016946"/>
            <a:ext cx="233892" cy="287337"/>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48</a:t>
            </a:r>
            <a:endParaRPr kumimoji="1" lang="en-US" altLang="zh-CN" sz="1600" b="1">
              <a:solidFill>
                <a:srgbClr val="0000CC"/>
              </a:solidFill>
              <a:latin typeface="+mn-lt"/>
              <a:ea typeface="黑体" panose="02010609060101010101" pitchFamily="2" charset="-122"/>
            </a:endParaRPr>
          </a:p>
        </p:txBody>
      </p:sp>
      <p:sp>
        <p:nvSpPr>
          <p:cNvPr id="728141" name="Rectangle 77"/>
          <p:cNvSpPr>
            <a:spLocks noChangeArrowheads="1"/>
          </p:cNvSpPr>
          <p:nvPr/>
        </p:nvSpPr>
        <p:spPr bwMode="auto">
          <a:xfrm>
            <a:off x="7466292" y="4016946"/>
            <a:ext cx="233892" cy="287337"/>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49</a:t>
            </a:r>
            <a:endParaRPr kumimoji="1" lang="en-US" altLang="zh-CN" sz="1600" b="1">
              <a:solidFill>
                <a:srgbClr val="0000CC"/>
              </a:solidFill>
              <a:latin typeface="+mn-lt"/>
              <a:ea typeface="黑体" panose="02010609060101010101" pitchFamily="2" charset="-122"/>
            </a:endParaRPr>
          </a:p>
        </p:txBody>
      </p:sp>
      <p:sp>
        <p:nvSpPr>
          <p:cNvPr id="728142" name="Rectangle 78"/>
          <p:cNvSpPr>
            <a:spLocks noChangeArrowheads="1"/>
          </p:cNvSpPr>
          <p:nvPr/>
        </p:nvSpPr>
        <p:spPr bwMode="auto">
          <a:xfrm>
            <a:off x="7779294" y="4016946"/>
            <a:ext cx="233892" cy="287337"/>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50</a:t>
            </a:r>
            <a:endParaRPr kumimoji="1" lang="en-US" altLang="zh-CN" sz="1600" b="1">
              <a:solidFill>
                <a:srgbClr val="0000CC"/>
              </a:solidFill>
              <a:latin typeface="+mn-lt"/>
              <a:ea typeface="黑体" panose="02010609060101010101" pitchFamily="2" charset="-122"/>
            </a:endParaRPr>
          </a:p>
        </p:txBody>
      </p:sp>
      <p:sp>
        <p:nvSpPr>
          <p:cNvPr id="728143" name="Rectangle 79"/>
          <p:cNvSpPr>
            <a:spLocks noChangeArrowheads="1"/>
          </p:cNvSpPr>
          <p:nvPr/>
        </p:nvSpPr>
        <p:spPr bwMode="auto">
          <a:xfrm>
            <a:off x="8092296" y="4016946"/>
            <a:ext cx="233892" cy="287337"/>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51</a:t>
            </a:r>
            <a:endParaRPr kumimoji="1" lang="en-US" altLang="zh-CN" sz="1600" b="1">
              <a:solidFill>
                <a:srgbClr val="0000CC"/>
              </a:solidFill>
              <a:latin typeface="+mn-lt"/>
              <a:ea typeface="黑体" panose="02010609060101010101" pitchFamily="2" charset="-122"/>
            </a:endParaRPr>
          </a:p>
        </p:txBody>
      </p:sp>
      <p:sp>
        <p:nvSpPr>
          <p:cNvPr id="728144" name="Rectangle 80"/>
          <p:cNvSpPr>
            <a:spLocks noChangeArrowheads="1"/>
          </p:cNvSpPr>
          <p:nvPr/>
        </p:nvSpPr>
        <p:spPr bwMode="auto">
          <a:xfrm>
            <a:off x="8405298" y="4016946"/>
            <a:ext cx="233892" cy="287337"/>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52</a:t>
            </a:r>
            <a:endParaRPr kumimoji="1" lang="en-US" altLang="zh-CN" sz="1600" b="1">
              <a:solidFill>
                <a:srgbClr val="0000CC"/>
              </a:solidFill>
              <a:latin typeface="+mn-lt"/>
              <a:ea typeface="黑体" panose="02010609060101010101" pitchFamily="2" charset="-122"/>
            </a:endParaRPr>
          </a:p>
        </p:txBody>
      </p:sp>
      <p:sp>
        <p:nvSpPr>
          <p:cNvPr id="728145" name="Rectangle 81"/>
          <p:cNvSpPr>
            <a:spLocks noChangeArrowheads="1"/>
          </p:cNvSpPr>
          <p:nvPr/>
        </p:nvSpPr>
        <p:spPr bwMode="auto">
          <a:xfrm>
            <a:off x="8718300" y="4016946"/>
            <a:ext cx="233892" cy="287337"/>
          </a:xfrm>
          <a:prstGeom prst="rect">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53</a:t>
            </a:r>
            <a:endParaRPr kumimoji="1" lang="en-US" altLang="zh-CN" sz="1600" b="1">
              <a:solidFill>
                <a:srgbClr val="0000CC"/>
              </a:solidFill>
              <a:latin typeface="+mn-lt"/>
              <a:ea typeface="黑体" panose="02010609060101010101" pitchFamily="2" charset="-122"/>
            </a:endParaRPr>
          </a:p>
        </p:txBody>
      </p:sp>
      <p:sp>
        <p:nvSpPr>
          <p:cNvPr id="728146" name="Rectangle 82"/>
          <p:cNvSpPr>
            <a:spLocks noChangeArrowheads="1"/>
          </p:cNvSpPr>
          <p:nvPr/>
        </p:nvSpPr>
        <p:spPr bwMode="auto">
          <a:xfrm>
            <a:off x="9031302" y="4016946"/>
            <a:ext cx="233892" cy="287337"/>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54</a:t>
            </a:r>
            <a:endParaRPr kumimoji="1" lang="en-US" altLang="zh-CN" sz="1600" b="1">
              <a:solidFill>
                <a:srgbClr val="0000CC"/>
              </a:solidFill>
              <a:latin typeface="+mn-lt"/>
              <a:ea typeface="黑体" panose="02010609060101010101" pitchFamily="2" charset="-122"/>
            </a:endParaRPr>
          </a:p>
        </p:txBody>
      </p:sp>
      <p:sp>
        <p:nvSpPr>
          <p:cNvPr id="728147" name="Rectangle 83"/>
          <p:cNvSpPr>
            <a:spLocks noChangeArrowheads="1"/>
          </p:cNvSpPr>
          <p:nvPr/>
        </p:nvSpPr>
        <p:spPr bwMode="auto">
          <a:xfrm>
            <a:off x="9344304" y="4016946"/>
            <a:ext cx="233892" cy="287337"/>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55</a:t>
            </a:r>
            <a:endParaRPr kumimoji="1" lang="en-US" altLang="zh-CN" sz="1600" b="1">
              <a:solidFill>
                <a:srgbClr val="0000CC"/>
              </a:solidFill>
              <a:latin typeface="+mn-lt"/>
              <a:ea typeface="黑体" panose="02010609060101010101" pitchFamily="2" charset="-122"/>
            </a:endParaRPr>
          </a:p>
        </p:txBody>
      </p:sp>
      <p:sp>
        <p:nvSpPr>
          <p:cNvPr id="728148" name="Text Box 84"/>
          <p:cNvSpPr txBox="1">
            <a:spLocks noChangeArrowheads="1"/>
          </p:cNvSpPr>
          <p:nvPr/>
        </p:nvSpPr>
        <p:spPr bwMode="auto">
          <a:xfrm>
            <a:off x="735844" y="4348733"/>
            <a:ext cx="1467068" cy="70788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C00000"/>
                </a:solidFill>
                <a:latin typeface="+mn-lt"/>
                <a:ea typeface="黑体" panose="02010609060101010101" pitchFamily="2" charset="-122"/>
              </a:rPr>
              <a:t>已发送确认</a:t>
            </a:r>
            <a:endParaRPr lang="zh-CN" altLang="en-US" sz="2000" b="1" dirty="0">
              <a:solidFill>
                <a:srgbClr val="C00000"/>
              </a:solidFill>
              <a:latin typeface="+mn-lt"/>
              <a:ea typeface="黑体" panose="02010609060101010101" pitchFamily="2" charset="-122"/>
            </a:endParaRPr>
          </a:p>
          <a:p>
            <a:pPr algn="ctr"/>
            <a:r>
              <a:rPr lang="zh-CN" altLang="en-US" sz="2000" b="1" dirty="0">
                <a:solidFill>
                  <a:srgbClr val="C00000"/>
                </a:solidFill>
                <a:latin typeface="+mn-lt"/>
                <a:ea typeface="黑体" panose="02010609060101010101" pitchFamily="2" charset="-122"/>
              </a:rPr>
              <a:t>并交付主机</a:t>
            </a:r>
            <a:endParaRPr lang="zh-CN" altLang="en-US" sz="2000" b="1" dirty="0">
              <a:solidFill>
                <a:srgbClr val="C00000"/>
              </a:solidFill>
              <a:latin typeface="+mn-lt"/>
              <a:ea typeface="黑体" panose="02010609060101010101" pitchFamily="2" charset="-122"/>
            </a:endParaRPr>
          </a:p>
        </p:txBody>
      </p:sp>
      <p:sp>
        <p:nvSpPr>
          <p:cNvPr id="728149" name="Text Box 85"/>
          <p:cNvSpPr txBox="1">
            <a:spLocks noChangeArrowheads="1"/>
          </p:cNvSpPr>
          <p:nvPr/>
        </p:nvSpPr>
        <p:spPr bwMode="auto">
          <a:xfrm>
            <a:off x="9039229" y="4348733"/>
            <a:ext cx="954107"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FF0000"/>
                </a:solidFill>
                <a:latin typeface="+mn-lt"/>
                <a:ea typeface="黑体" panose="02010609060101010101" pitchFamily="2" charset="-122"/>
              </a:rPr>
              <a:t>不允许</a:t>
            </a:r>
            <a:endParaRPr lang="zh-CN" altLang="en-US" sz="2000" b="1">
              <a:solidFill>
                <a:srgbClr val="FF0000"/>
              </a:solidFill>
              <a:latin typeface="+mn-lt"/>
              <a:ea typeface="黑体" panose="02010609060101010101" pitchFamily="2" charset="-122"/>
            </a:endParaRPr>
          </a:p>
          <a:p>
            <a:pPr algn="ctr"/>
            <a:r>
              <a:rPr lang="zh-CN" altLang="en-US" sz="2000" b="1">
                <a:solidFill>
                  <a:srgbClr val="FF0000"/>
                </a:solidFill>
                <a:latin typeface="+mn-lt"/>
                <a:ea typeface="黑体" panose="02010609060101010101" pitchFamily="2" charset="-122"/>
              </a:rPr>
              <a:t>接收</a:t>
            </a:r>
            <a:endParaRPr lang="zh-CN" altLang="en-US" sz="2000" b="1">
              <a:solidFill>
                <a:srgbClr val="FF0000"/>
              </a:solidFill>
              <a:latin typeface="+mn-lt"/>
              <a:ea typeface="黑体" panose="02010609060101010101" pitchFamily="2" charset="-122"/>
            </a:endParaRPr>
          </a:p>
        </p:txBody>
      </p:sp>
      <p:sp>
        <p:nvSpPr>
          <p:cNvPr id="728150" name="Rectangle 86"/>
          <p:cNvSpPr>
            <a:spLocks noChangeArrowheads="1"/>
          </p:cNvSpPr>
          <p:nvPr/>
        </p:nvSpPr>
        <p:spPr bwMode="auto">
          <a:xfrm>
            <a:off x="9648708" y="4016946"/>
            <a:ext cx="233892" cy="287337"/>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lt"/>
                <a:ea typeface="黑体" panose="02010609060101010101" pitchFamily="2" charset="-122"/>
              </a:rPr>
              <a:t>56</a:t>
            </a:r>
            <a:endParaRPr kumimoji="1" lang="en-US" altLang="zh-CN" sz="1600" b="1">
              <a:solidFill>
                <a:srgbClr val="0000CC"/>
              </a:solidFill>
              <a:latin typeface="+mn-lt"/>
              <a:ea typeface="黑体" panose="02010609060101010101" pitchFamily="2" charset="-122"/>
            </a:endParaRPr>
          </a:p>
        </p:txBody>
      </p:sp>
      <p:sp>
        <p:nvSpPr>
          <p:cNvPr id="728151" name="Line 87"/>
          <p:cNvSpPr>
            <a:spLocks noChangeShapeType="1"/>
          </p:cNvSpPr>
          <p:nvPr/>
        </p:nvSpPr>
        <p:spPr bwMode="auto">
          <a:xfrm rot="-5400000">
            <a:off x="7786240" y="3166112"/>
            <a:ext cx="1587" cy="1030155"/>
          </a:xfrm>
          <a:prstGeom prst="line">
            <a:avLst/>
          </a:prstGeom>
          <a:noFill/>
          <a:ln w="57150">
            <a:solidFill>
              <a:srgbClr val="C0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728152" name="Text Box 88"/>
          <p:cNvSpPr txBox="1">
            <a:spLocks noChangeArrowheads="1"/>
          </p:cNvSpPr>
          <p:nvPr/>
        </p:nvSpPr>
        <p:spPr bwMode="auto">
          <a:xfrm>
            <a:off x="3588980" y="4931345"/>
            <a:ext cx="1467068" cy="400110"/>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0000CC"/>
                </a:solidFill>
                <a:latin typeface="+mn-lt"/>
                <a:ea typeface="黑体" panose="02010609060101010101" pitchFamily="2" charset="-122"/>
              </a:rPr>
              <a:t>未按序收到</a:t>
            </a:r>
            <a:endParaRPr lang="zh-CN" altLang="en-US" sz="2000" b="1" dirty="0">
              <a:solidFill>
                <a:srgbClr val="0000CC"/>
              </a:solidFill>
              <a:latin typeface="+mn-lt"/>
              <a:ea typeface="黑体" panose="02010609060101010101" pitchFamily="2" charset="-122"/>
            </a:endParaRPr>
          </a:p>
        </p:txBody>
      </p:sp>
      <p:grpSp>
        <p:nvGrpSpPr>
          <p:cNvPr id="728153" name="Group 89"/>
          <p:cNvGrpSpPr/>
          <p:nvPr/>
        </p:nvGrpSpPr>
        <p:grpSpPr bwMode="auto">
          <a:xfrm>
            <a:off x="3835812" y="4316983"/>
            <a:ext cx="928688" cy="588963"/>
            <a:chOff x="2143" y="3150"/>
            <a:chExt cx="540" cy="272"/>
          </a:xfrm>
        </p:grpSpPr>
        <p:sp>
          <p:nvSpPr>
            <p:cNvPr id="728154" name="Line 90"/>
            <p:cNvSpPr>
              <a:spLocks noChangeShapeType="1"/>
            </p:cNvSpPr>
            <p:nvPr/>
          </p:nvSpPr>
          <p:spPr bwMode="auto">
            <a:xfrm flipV="1">
              <a:off x="2143" y="3150"/>
              <a:ext cx="0" cy="272"/>
            </a:xfrm>
            <a:prstGeom prst="line">
              <a:avLst/>
            </a:prstGeom>
            <a:noFill/>
            <a:ln w="28575">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728155" name="Line 91"/>
            <p:cNvSpPr>
              <a:spLocks noChangeShapeType="1"/>
            </p:cNvSpPr>
            <p:nvPr/>
          </p:nvSpPr>
          <p:spPr bwMode="auto">
            <a:xfrm flipV="1">
              <a:off x="2325" y="3150"/>
              <a:ext cx="0" cy="272"/>
            </a:xfrm>
            <a:prstGeom prst="line">
              <a:avLst/>
            </a:prstGeom>
            <a:noFill/>
            <a:ln w="28575">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728156" name="Line 92"/>
            <p:cNvSpPr>
              <a:spLocks noChangeShapeType="1"/>
            </p:cNvSpPr>
            <p:nvPr/>
          </p:nvSpPr>
          <p:spPr bwMode="auto">
            <a:xfrm flipV="1">
              <a:off x="2683" y="3150"/>
              <a:ext cx="0" cy="272"/>
            </a:xfrm>
            <a:prstGeom prst="line">
              <a:avLst/>
            </a:prstGeom>
            <a:noFill/>
            <a:ln w="28575">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sp>
        <p:nvSpPr>
          <p:cNvPr id="728157" name="Text Box 93"/>
          <p:cNvSpPr txBox="1">
            <a:spLocks noChangeArrowheads="1"/>
          </p:cNvSpPr>
          <p:nvPr/>
        </p:nvSpPr>
        <p:spPr bwMode="auto">
          <a:xfrm>
            <a:off x="1436703" y="257176"/>
            <a:ext cx="7396577" cy="584775"/>
          </a:xfrm>
          <a:prstGeom prst="rect">
            <a:avLst/>
          </a:prstGeom>
          <a:solidFill>
            <a:srgbClr val="FFFF99"/>
          </a:solidFill>
          <a:ln w="9525">
            <a:solidFill>
              <a:schemeClr val="folHlink"/>
            </a:solidFill>
            <a:miter lim="800000"/>
          </a:ln>
          <a:effectLst>
            <a:outerShdw dist="35921" dir="2700000" algn="ctr" rotWithShape="0">
              <a:schemeClr val="bg2"/>
            </a:outerShdw>
          </a:effectLst>
        </p:spPr>
        <p:txBody>
          <a:bodyPr wrap="none">
            <a:spAutoFit/>
          </a:bodyPr>
          <a:lstStyle/>
          <a:p>
            <a:r>
              <a:rPr lang="en-US" altLang="zh-CN" sz="3200" b="1">
                <a:solidFill>
                  <a:srgbClr val="0000CC"/>
                </a:solidFill>
                <a:latin typeface="+mn-lt"/>
                <a:ea typeface="黑体" panose="02010609060101010101" pitchFamily="2" charset="-122"/>
              </a:rPr>
              <a:t>A </a:t>
            </a:r>
            <a:r>
              <a:rPr lang="zh-CN" altLang="en-US" sz="3200" b="1">
                <a:solidFill>
                  <a:srgbClr val="0000CC"/>
                </a:solidFill>
                <a:latin typeface="+mn-lt"/>
                <a:ea typeface="黑体" panose="02010609060101010101" pitchFamily="2" charset="-122"/>
              </a:rPr>
              <a:t>收到新的确认号，发送窗口向前滑动 </a:t>
            </a:r>
            <a:endParaRPr lang="zh-CN" altLang="en-US" sz="3200" b="1">
              <a:solidFill>
                <a:srgbClr val="0000CC"/>
              </a:solidFill>
              <a:latin typeface="+mn-lt"/>
              <a:ea typeface="黑体" panose="02010609060101010101" pitchFamily="2" charset="-122"/>
            </a:endParaRPr>
          </a:p>
        </p:txBody>
      </p:sp>
      <p:sp>
        <p:nvSpPr>
          <p:cNvPr id="728158" name="Text Box 94"/>
          <p:cNvSpPr txBox="1">
            <a:spLocks noChangeArrowheads="1"/>
          </p:cNvSpPr>
          <p:nvPr/>
        </p:nvSpPr>
        <p:spPr bwMode="auto">
          <a:xfrm>
            <a:off x="3143090" y="5409183"/>
            <a:ext cx="2492990" cy="70788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0000CC"/>
                </a:solidFill>
                <a:latin typeface="+mn-lt"/>
                <a:ea typeface="黑体" panose="02010609060101010101" pitchFamily="2" charset="-122"/>
              </a:rPr>
              <a:t>先存下，等待缺少的</a:t>
            </a:r>
            <a:endParaRPr lang="zh-CN" altLang="en-US" sz="2000" b="1" dirty="0">
              <a:solidFill>
                <a:srgbClr val="0000CC"/>
              </a:solidFill>
              <a:latin typeface="+mn-lt"/>
              <a:ea typeface="黑体" panose="02010609060101010101" pitchFamily="2" charset="-122"/>
            </a:endParaRPr>
          </a:p>
          <a:p>
            <a:pPr algn="ctr"/>
            <a:r>
              <a:rPr lang="zh-CN" altLang="en-US" sz="2000" b="1" dirty="0">
                <a:solidFill>
                  <a:srgbClr val="0000CC"/>
                </a:solidFill>
                <a:latin typeface="+mn-lt"/>
                <a:ea typeface="黑体" panose="02010609060101010101" pitchFamily="2" charset="-122"/>
              </a:rPr>
              <a:t>数据的到达</a:t>
            </a:r>
            <a:endParaRPr lang="zh-CN" altLang="en-US" sz="2000" b="1" dirty="0">
              <a:solidFill>
                <a:srgbClr val="0000CC"/>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092" name="Text Box 4"/>
          <p:cNvSpPr txBox="1">
            <a:spLocks noChangeArrowheads="1"/>
          </p:cNvSpPr>
          <p:nvPr/>
        </p:nvSpPr>
        <p:spPr bwMode="auto">
          <a:xfrm>
            <a:off x="9053021" y="2555876"/>
            <a:ext cx="954107"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FF0000"/>
                </a:solidFill>
                <a:latin typeface="+mn-ea"/>
              </a:rPr>
              <a:t>不允许</a:t>
            </a:r>
            <a:endParaRPr lang="zh-CN" altLang="en-US" sz="2000" b="1" dirty="0">
              <a:solidFill>
                <a:srgbClr val="FF0000"/>
              </a:solidFill>
              <a:latin typeface="+mn-ea"/>
            </a:endParaRPr>
          </a:p>
          <a:p>
            <a:pPr algn="ctr"/>
            <a:r>
              <a:rPr lang="zh-CN" altLang="en-US" sz="2000" b="1" dirty="0">
                <a:solidFill>
                  <a:srgbClr val="FF0000"/>
                </a:solidFill>
                <a:latin typeface="+mn-ea"/>
              </a:rPr>
              <a:t>发送</a:t>
            </a:r>
            <a:endParaRPr lang="zh-CN" altLang="en-US" sz="2000" b="1" dirty="0">
              <a:solidFill>
                <a:srgbClr val="FF0000"/>
              </a:solidFill>
              <a:latin typeface="+mn-ea"/>
            </a:endParaRPr>
          </a:p>
        </p:txBody>
      </p:sp>
      <p:sp>
        <p:nvSpPr>
          <p:cNvPr id="729093" name="Text Box 5"/>
          <p:cNvSpPr txBox="1">
            <a:spLocks noChangeArrowheads="1"/>
          </p:cNvSpPr>
          <p:nvPr/>
        </p:nvSpPr>
        <p:spPr bwMode="auto">
          <a:xfrm>
            <a:off x="352843" y="2600326"/>
            <a:ext cx="2236510"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rgbClr val="C00000"/>
                </a:solidFill>
                <a:latin typeface="+mn-ea"/>
              </a:rPr>
              <a:t>已发送并收到确认</a:t>
            </a:r>
            <a:endParaRPr lang="zh-CN" altLang="en-US" sz="2000" b="1" dirty="0">
              <a:solidFill>
                <a:srgbClr val="C00000"/>
              </a:solidFill>
              <a:latin typeface="+mn-ea"/>
            </a:endParaRPr>
          </a:p>
        </p:txBody>
      </p:sp>
      <p:sp>
        <p:nvSpPr>
          <p:cNvPr id="729094" name="Text Box 6"/>
          <p:cNvSpPr txBox="1">
            <a:spLocks noChangeArrowheads="1"/>
          </p:cNvSpPr>
          <p:nvPr/>
        </p:nvSpPr>
        <p:spPr bwMode="auto">
          <a:xfrm>
            <a:off x="3440832" y="1671191"/>
            <a:ext cx="4812343"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0000CC"/>
                </a:solidFill>
                <a:latin typeface="+mn-ea"/>
              </a:rPr>
              <a:t>A </a:t>
            </a:r>
            <a:r>
              <a:rPr lang="zh-CN" altLang="en-US" sz="2400" b="1" dirty="0">
                <a:solidFill>
                  <a:srgbClr val="0000CC"/>
                </a:solidFill>
                <a:latin typeface="+mn-ea"/>
              </a:rPr>
              <a:t>的发送窗口已满，有效窗口为零</a:t>
            </a:r>
            <a:endParaRPr lang="zh-CN" altLang="en-US" sz="2400" b="1" dirty="0">
              <a:solidFill>
                <a:srgbClr val="0000CC"/>
              </a:solidFill>
              <a:latin typeface="+mn-ea"/>
            </a:endParaRPr>
          </a:p>
        </p:txBody>
      </p:sp>
      <p:sp>
        <p:nvSpPr>
          <p:cNvPr id="729095" name="Rectangle 7"/>
          <p:cNvSpPr>
            <a:spLocks noChangeArrowheads="1"/>
          </p:cNvSpPr>
          <p:nvPr/>
        </p:nvSpPr>
        <p:spPr bwMode="auto">
          <a:xfrm>
            <a:off x="2723106" y="2108200"/>
            <a:ext cx="6273800" cy="649288"/>
          </a:xfrm>
          <a:prstGeom prst="rect">
            <a:avLst/>
          </a:prstGeom>
          <a:solidFill>
            <a:srgbClr val="3399FF"/>
          </a:solidFill>
          <a:ln>
            <a:noFill/>
          </a:ln>
          <a:effectLst>
            <a:outerShdw dist="35921" dir="2700000" algn="ctr" rotWithShape="0">
              <a:schemeClr val="bg2"/>
            </a:outerShdw>
          </a:effectLst>
        </p:spPr>
        <p:txBody>
          <a:bodyPr wrap="none" anchor="ctr"/>
          <a:lstStyle/>
          <a:p>
            <a:endParaRPr lang="zh-CN" altLang="en-US" b="1">
              <a:solidFill>
                <a:srgbClr val="0000CC"/>
              </a:solidFill>
              <a:latin typeface="+mn-ea"/>
            </a:endParaRPr>
          </a:p>
        </p:txBody>
      </p:sp>
      <p:sp>
        <p:nvSpPr>
          <p:cNvPr id="729096" name="Rectangle 8"/>
          <p:cNvSpPr>
            <a:spLocks noChangeArrowheads="1"/>
          </p:cNvSpPr>
          <p:nvPr/>
        </p:nvSpPr>
        <p:spPr bwMode="auto">
          <a:xfrm>
            <a:off x="268964" y="2324100"/>
            <a:ext cx="233892" cy="287338"/>
          </a:xfrm>
          <a:prstGeom prst="rect">
            <a:avLst/>
          </a:prstGeom>
          <a:solidFill>
            <a:srgbClr val="66FF33"/>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26</a:t>
            </a:r>
            <a:endParaRPr kumimoji="1" lang="en-US" altLang="zh-CN" sz="1600" b="1">
              <a:solidFill>
                <a:srgbClr val="0000CC"/>
              </a:solidFill>
              <a:latin typeface="+mn-ea"/>
            </a:endParaRPr>
          </a:p>
        </p:txBody>
      </p:sp>
      <p:sp>
        <p:nvSpPr>
          <p:cNvPr id="729097" name="Rectangle 9"/>
          <p:cNvSpPr>
            <a:spLocks noChangeArrowheads="1"/>
          </p:cNvSpPr>
          <p:nvPr/>
        </p:nvSpPr>
        <p:spPr bwMode="auto">
          <a:xfrm>
            <a:off x="581966" y="2322514"/>
            <a:ext cx="233892" cy="287337"/>
          </a:xfrm>
          <a:prstGeom prst="rect">
            <a:avLst/>
          </a:prstGeom>
          <a:solidFill>
            <a:srgbClr val="66FF33"/>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27</a:t>
            </a:r>
            <a:endParaRPr kumimoji="1" lang="en-US" altLang="zh-CN" sz="1600" b="1">
              <a:solidFill>
                <a:srgbClr val="0000CC"/>
              </a:solidFill>
              <a:latin typeface="+mn-ea"/>
            </a:endParaRPr>
          </a:p>
        </p:txBody>
      </p:sp>
      <p:sp>
        <p:nvSpPr>
          <p:cNvPr id="729098" name="Rectangle 10"/>
          <p:cNvSpPr>
            <a:spLocks noChangeArrowheads="1"/>
          </p:cNvSpPr>
          <p:nvPr/>
        </p:nvSpPr>
        <p:spPr bwMode="auto">
          <a:xfrm>
            <a:off x="894968" y="2320925"/>
            <a:ext cx="233892" cy="287338"/>
          </a:xfrm>
          <a:prstGeom prst="rect">
            <a:avLst/>
          </a:prstGeom>
          <a:solidFill>
            <a:srgbClr val="66FF33"/>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28</a:t>
            </a:r>
            <a:endParaRPr kumimoji="1" lang="en-US" altLang="zh-CN" sz="1600" b="1">
              <a:solidFill>
                <a:srgbClr val="0000CC"/>
              </a:solidFill>
              <a:latin typeface="+mn-ea"/>
            </a:endParaRPr>
          </a:p>
        </p:txBody>
      </p:sp>
      <p:sp>
        <p:nvSpPr>
          <p:cNvPr id="729099" name="Rectangle 11"/>
          <p:cNvSpPr>
            <a:spLocks noChangeArrowheads="1"/>
          </p:cNvSpPr>
          <p:nvPr/>
        </p:nvSpPr>
        <p:spPr bwMode="auto">
          <a:xfrm>
            <a:off x="1207970" y="2319339"/>
            <a:ext cx="233892" cy="287337"/>
          </a:xfrm>
          <a:prstGeom prst="rect">
            <a:avLst/>
          </a:prstGeom>
          <a:solidFill>
            <a:srgbClr val="66FF33"/>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29</a:t>
            </a:r>
            <a:endParaRPr kumimoji="1" lang="en-US" altLang="zh-CN" sz="1600" b="1">
              <a:solidFill>
                <a:srgbClr val="0000CC"/>
              </a:solidFill>
              <a:latin typeface="+mn-ea"/>
            </a:endParaRPr>
          </a:p>
        </p:txBody>
      </p:sp>
      <p:sp>
        <p:nvSpPr>
          <p:cNvPr id="729100" name="Rectangle 12"/>
          <p:cNvSpPr>
            <a:spLocks noChangeArrowheads="1"/>
          </p:cNvSpPr>
          <p:nvPr/>
        </p:nvSpPr>
        <p:spPr bwMode="auto">
          <a:xfrm>
            <a:off x="1520972" y="2317750"/>
            <a:ext cx="233892" cy="287338"/>
          </a:xfrm>
          <a:prstGeom prst="rect">
            <a:avLst/>
          </a:prstGeom>
          <a:solidFill>
            <a:srgbClr val="66FF33"/>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30</a:t>
            </a:r>
            <a:endParaRPr kumimoji="1" lang="en-US" altLang="zh-CN" sz="1600" b="1">
              <a:solidFill>
                <a:srgbClr val="0000CC"/>
              </a:solidFill>
              <a:latin typeface="+mn-ea"/>
            </a:endParaRPr>
          </a:p>
        </p:txBody>
      </p:sp>
      <p:sp>
        <p:nvSpPr>
          <p:cNvPr id="729101" name="Rectangle 13"/>
          <p:cNvSpPr>
            <a:spLocks noChangeArrowheads="1"/>
          </p:cNvSpPr>
          <p:nvPr/>
        </p:nvSpPr>
        <p:spPr bwMode="auto">
          <a:xfrm>
            <a:off x="1833974" y="2316164"/>
            <a:ext cx="233892" cy="287337"/>
          </a:xfrm>
          <a:prstGeom prst="rect">
            <a:avLst/>
          </a:prstGeom>
          <a:solidFill>
            <a:srgbClr val="66FF33"/>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31</a:t>
            </a:r>
            <a:endParaRPr kumimoji="1" lang="en-US" altLang="zh-CN" sz="1600" b="1">
              <a:solidFill>
                <a:srgbClr val="0000CC"/>
              </a:solidFill>
              <a:latin typeface="+mn-ea"/>
            </a:endParaRPr>
          </a:p>
        </p:txBody>
      </p:sp>
      <p:sp>
        <p:nvSpPr>
          <p:cNvPr id="729102" name="Rectangle 14"/>
          <p:cNvSpPr>
            <a:spLocks noChangeArrowheads="1"/>
          </p:cNvSpPr>
          <p:nvPr/>
        </p:nvSpPr>
        <p:spPr bwMode="auto">
          <a:xfrm>
            <a:off x="2146977" y="2314575"/>
            <a:ext cx="233892" cy="287338"/>
          </a:xfrm>
          <a:prstGeom prst="rect">
            <a:avLst/>
          </a:prstGeom>
          <a:solidFill>
            <a:srgbClr val="66FF33"/>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32</a:t>
            </a:r>
            <a:endParaRPr kumimoji="1" lang="en-US" altLang="zh-CN" sz="1600" b="1">
              <a:solidFill>
                <a:srgbClr val="0000CC"/>
              </a:solidFill>
              <a:latin typeface="+mn-ea"/>
            </a:endParaRPr>
          </a:p>
        </p:txBody>
      </p:sp>
      <p:sp>
        <p:nvSpPr>
          <p:cNvPr id="729103" name="Rectangle 15"/>
          <p:cNvSpPr>
            <a:spLocks noChangeArrowheads="1"/>
          </p:cNvSpPr>
          <p:nvPr/>
        </p:nvSpPr>
        <p:spPr bwMode="auto">
          <a:xfrm>
            <a:off x="2459979" y="2312989"/>
            <a:ext cx="233892" cy="287337"/>
          </a:xfrm>
          <a:prstGeom prst="rect">
            <a:avLst/>
          </a:prstGeom>
          <a:solidFill>
            <a:srgbClr val="66FF33"/>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33</a:t>
            </a:r>
            <a:endParaRPr kumimoji="1" lang="en-US" altLang="zh-CN" sz="1600" b="1">
              <a:solidFill>
                <a:srgbClr val="0000CC"/>
              </a:solidFill>
              <a:latin typeface="+mn-ea"/>
            </a:endParaRPr>
          </a:p>
        </p:txBody>
      </p:sp>
      <p:sp>
        <p:nvSpPr>
          <p:cNvPr id="729104" name="Rectangle 16"/>
          <p:cNvSpPr>
            <a:spLocks noChangeArrowheads="1"/>
          </p:cNvSpPr>
          <p:nvPr/>
        </p:nvSpPr>
        <p:spPr bwMode="auto">
          <a:xfrm>
            <a:off x="2772981" y="2311400"/>
            <a:ext cx="233892" cy="287338"/>
          </a:xfrm>
          <a:prstGeom prst="rect">
            <a:avLst/>
          </a:prstGeom>
          <a:solidFill>
            <a:srgbClr val="FF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34</a:t>
            </a:r>
            <a:endParaRPr kumimoji="1" lang="en-US" altLang="zh-CN" sz="1600" b="1">
              <a:solidFill>
                <a:srgbClr val="0000CC"/>
              </a:solidFill>
              <a:latin typeface="+mn-ea"/>
            </a:endParaRPr>
          </a:p>
        </p:txBody>
      </p:sp>
      <p:sp>
        <p:nvSpPr>
          <p:cNvPr id="729105" name="Rectangle 17"/>
          <p:cNvSpPr>
            <a:spLocks noChangeArrowheads="1"/>
          </p:cNvSpPr>
          <p:nvPr/>
        </p:nvSpPr>
        <p:spPr bwMode="auto">
          <a:xfrm>
            <a:off x="3085983" y="2309814"/>
            <a:ext cx="233892" cy="287337"/>
          </a:xfrm>
          <a:prstGeom prst="rect">
            <a:avLst/>
          </a:prstGeom>
          <a:solidFill>
            <a:srgbClr val="FF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35</a:t>
            </a:r>
            <a:endParaRPr kumimoji="1" lang="en-US" altLang="zh-CN" sz="1600" b="1">
              <a:solidFill>
                <a:srgbClr val="0000CC"/>
              </a:solidFill>
              <a:latin typeface="+mn-ea"/>
            </a:endParaRPr>
          </a:p>
        </p:txBody>
      </p:sp>
      <p:sp>
        <p:nvSpPr>
          <p:cNvPr id="729106" name="Rectangle 18"/>
          <p:cNvSpPr>
            <a:spLocks noChangeArrowheads="1"/>
          </p:cNvSpPr>
          <p:nvPr/>
        </p:nvSpPr>
        <p:spPr bwMode="auto">
          <a:xfrm>
            <a:off x="3398985" y="2308225"/>
            <a:ext cx="233892" cy="287338"/>
          </a:xfrm>
          <a:prstGeom prst="rect">
            <a:avLst/>
          </a:prstGeom>
          <a:solidFill>
            <a:srgbClr val="FF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36</a:t>
            </a:r>
            <a:endParaRPr kumimoji="1" lang="en-US" altLang="zh-CN" sz="1600" b="1">
              <a:solidFill>
                <a:srgbClr val="0000CC"/>
              </a:solidFill>
              <a:latin typeface="+mn-ea"/>
            </a:endParaRPr>
          </a:p>
        </p:txBody>
      </p:sp>
      <p:sp>
        <p:nvSpPr>
          <p:cNvPr id="729107" name="Rectangle 19"/>
          <p:cNvSpPr>
            <a:spLocks noChangeArrowheads="1"/>
          </p:cNvSpPr>
          <p:nvPr/>
        </p:nvSpPr>
        <p:spPr bwMode="auto">
          <a:xfrm>
            <a:off x="3711987" y="2306639"/>
            <a:ext cx="233892" cy="287337"/>
          </a:xfrm>
          <a:prstGeom prst="rect">
            <a:avLst/>
          </a:prstGeom>
          <a:solidFill>
            <a:srgbClr val="FF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37</a:t>
            </a:r>
            <a:endParaRPr kumimoji="1" lang="en-US" altLang="zh-CN" sz="1600" b="1">
              <a:solidFill>
                <a:srgbClr val="0000CC"/>
              </a:solidFill>
              <a:latin typeface="+mn-ea"/>
            </a:endParaRPr>
          </a:p>
        </p:txBody>
      </p:sp>
      <p:sp>
        <p:nvSpPr>
          <p:cNvPr id="729108" name="Rectangle 20"/>
          <p:cNvSpPr>
            <a:spLocks noChangeArrowheads="1"/>
          </p:cNvSpPr>
          <p:nvPr/>
        </p:nvSpPr>
        <p:spPr bwMode="auto">
          <a:xfrm>
            <a:off x="4024989" y="2305050"/>
            <a:ext cx="233892" cy="287338"/>
          </a:xfrm>
          <a:prstGeom prst="rect">
            <a:avLst/>
          </a:prstGeom>
          <a:solidFill>
            <a:srgbClr val="FF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38</a:t>
            </a:r>
            <a:endParaRPr kumimoji="1" lang="en-US" altLang="zh-CN" sz="1600" b="1">
              <a:solidFill>
                <a:srgbClr val="0000CC"/>
              </a:solidFill>
              <a:latin typeface="+mn-ea"/>
            </a:endParaRPr>
          </a:p>
        </p:txBody>
      </p:sp>
      <p:sp>
        <p:nvSpPr>
          <p:cNvPr id="729109" name="Rectangle 21"/>
          <p:cNvSpPr>
            <a:spLocks noChangeArrowheads="1"/>
          </p:cNvSpPr>
          <p:nvPr/>
        </p:nvSpPr>
        <p:spPr bwMode="auto">
          <a:xfrm>
            <a:off x="4337991" y="2303464"/>
            <a:ext cx="233892" cy="287337"/>
          </a:xfrm>
          <a:prstGeom prst="rect">
            <a:avLst/>
          </a:prstGeom>
          <a:solidFill>
            <a:srgbClr val="FF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39</a:t>
            </a:r>
            <a:endParaRPr kumimoji="1" lang="en-US" altLang="zh-CN" sz="1600" b="1">
              <a:solidFill>
                <a:srgbClr val="0000CC"/>
              </a:solidFill>
              <a:latin typeface="+mn-ea"/>
            </a:endParaRPr>
          </a:p>
        </p:txBody>
      </p:sp>
      <p:sp>
        <p:nvSpPr>
          <p:cNvPr id="729110" name="Rectangle 22"/>
          <p:cNvSpPr>
            <a:spLocks noChangeArrowheads="1"/>
          </p:cNvSpPr>
          <p:nvPr/>
        </p:nvSpPr>
        <p:spPr bwMode="auto">
          <a:xfrm>
            <a:off x="4650993" y="2301875"/>
            <a:ext cx="233892" cy="287338"/>
          </a:xfrm>
          <a:prstGeom prst="rect">
            <a:avLst/>
          </a:prstGeom>
          <a:solidFill>
            <a:srgbClr val="FF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40</a:t>
            </a:r>
            <a:endParaRPr kumimoji="1" lang="en-US" altLang="zh-CN" sz="1600" b="1">
              <a:solidFill>
                <a:srgbClr val="0000CC"/>
              </a:solidFill>
              <a:latin typeface="+mn-ea"/>
            </a:endParaRPr>
          </a:p>
        </p:txBody>
      </p:sp>
      <p:sp>
        <p:nvSpPr>
          <p:cNvPr id="729111" name="Rectangle 23"/>
          <p:cNvSpPr>
            <a:spLocks noChangeArrowheads="1"/>
          </p:cNvSpPr>
          <p:nvPr/>
        </p:nvSpPr>
        <p:spPr bwMode="auto">
          <a:xfrm>
            <a:off x="4963995" y="2300289"/>
            <a:ext cx="233892" cy="287337"/>
          </a:xfrm>
          <a:prstGeom prst="rect">
            <a:avLst/>
          </a:prstGeom>
          <a:solidFill>
            <a:srgbClr val="FF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41</a:t>
            </a:r>
            <a:endParaRPr kumimoji="1" lang="en-US" altLang="zh-CN" sz="1600" b="1">
              <a:solidFill>
                <a:srgbClr val="0000CC"/>
              </a:solidFill>
              <a:latin typeface="+mn-ea"/>
            </a:endParaRPr>
          </a:p>
        </p:txBody>
      </p:sp>
      <p:sp>
        <p:nvSpPr>
          <p:cNvPr id="729112" name="Rectangle 24"/>
          <p:cNvSpPr>
            <a:spLocks noChangeArrowheads="1"/>
          </p:cNvSpPr>
          <p:nvPr/>
        </p:nvSpPr>
        <p:spPr bwMode="auto">
          <a:xfrm>
            <a:off x="5276997" y="2298700"/>
            <a:ext cx="233892" cy="287338"/>
          </a:xfrm>
          <a:prstGeom prst="rect">
            <a:avLst/>
          </a:prstGeom>
          <a:solidFill>
            <a:srgbClr val="FF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42</a:t>
            </a:r>
            <a:endParaRPr kumimoji="1" lang="en-US" altLang="zh-CN" sz="1600" b="1">
              <a:solidFill>
                <a:srgbClr val="0000CC"/>
              </a:solidFill>
              <a:latin typeface="+mn-ea"/>
            </a:endParaRPr>
          </a:p>
        </p:txBody>
      </p:sp>
      <p:sp>
        <p:nvSpPr>
          <p:cNvPr id="729113" name="Rectangle 25"/>
          <p:cNvSpPr>
            <a:spLocks noChangeArrowheads="1"/>
          </p:cNvSpPr>
          <p:nvPr/>
        </p:nvSpPr>
        <p:spPr bwMode="auto">
          <a:xfrm>
            <a:off x="5589999" y="2297114"/>
            <a:ext cx="233892" cy="287337"/>
          </a:xfrm>
          <a:prstGeom prst="rect">
            <a:avLst/>
          </a:prstGeom>
          <a:solidFill>
            <a:srgbClr val="FF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43</a:t>
            </a:r>
            <a:endParaRPr kumimoji="1" lang="en-US" altLang="zh-CN" sz="1600" b="1">
              <a:solidFill>
                <a:srgbClr val="0000CC"/>
              </a:solidFill>
              <a:latin typeface="+mn-ea"/>
            </a:endParaRPr>
          </a:p>
        </p:txBody>
      </p:sp>
      <p:sp>
        <p:nvSpPr>
          <p:cNvPr id="729114" name="Rectangle 26"/>
          <p:cNvSpPr>
            <a:spLocks noChangeArrowheads="1"/>
          </p:cNvSpPr>
          <p:nvPr/>
        </p:nvSpPr>
        <p:spPr bwMode="auto">
          <a:xfrm>
            <a:off x="5903002" y="2295525"/>
            <a:ext cx="233892" cy="287338"/>
          </a:xfrm>
          <a:prstGeom prst="rect">
            <a:avLst/>
          </a:prstGeom>
          <a:solidFill>
            <a:srgbClr val="FF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44</a:t>
            </a:r>
            <a:endParaRPr kumimoji="1" lang="en-US" altLang="zh-CN" sz="1600" b="1">
              <a:solidFill>
                <a:srgbClr val="0000CC"/>
              </a:solidFill>
              <a:latin typeface="+mn-ea"/>
            </a:endParaRPr>
          </a:p>
        </p:txBody>
      </p:sp>
      <p:sp>
        <p:nvSpPr>
          <p:cNvPr id="729115" name="Rectangle 27"/>
          <p:cNvSpPr>
            <a:spLocks noChangeArrowheads="1"/>
          </p:cNvSpPr>
          <p:nvPr/>
        </p:nvSpPr>
        <p:spPr bwMode="auto">
          <a:xfrm>
            <a:off x="6216004" y="2293939"/>
            <a:ext cx="233892" cy="287337"/>
          </a:xfrm>
          <a:prstGeom prst="rect">
            <a:avLst/>
          </a:prstGeom>
          <a:solidFill>
            <a:srgbClr val="FF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45</a:t>
            </a:r>
            <a:endParaRPr kumimoji="1" lang="en-US" altLang="zh-CN" sz="1600" b="1">
              <a:solidFill>
                <a:srgbClr val="0000CC"/>
              </a:solidFill>
              <a:latin typeface="+mn-ea"/>
            </a:endParaRPr>
          </a:p>
        </p:txBody>
      </p:sp>
      <p:sp>
        <p:nvSpPr>
          <p:cNvPr id="729116" name="Rectangle 28"/>
          <p:cNvSpPr>
            <a:spLocks noChangeArrowheads="1"/>
          </p:cNvSpPr>
          <p:nvPr/>
        </p:nvSpPr>
        <p:spPr bwMode="auto">
          <a:xfrm>
            <a:off x="6529006" y="2292350"/>
            <a:ext cx="233892" cy="287338"/>
          </a:xfrm>
          <a:prstGeom prst="rect">
            <a:avLst/>
          </a:prstGeom>
          <a:solidFill>
            <a:srgbClr val="FF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46</a:t>
            </a:r>
            <a:endParaRPr kumimoji="1" lang="en-US" altLang="zh-CN" sz="1600" b="1">
              <a:solidFill>
                <a:srgbClr val="0000CC"/>
              </a:solidFill>
              <a:latin typeface="+mn-ea"/>
            </a:endParaRPr>
          </a:p>
        </p:txBody>
      </p:sp>
      <p:sp>
        <p:nvSpPr>
          <p:cNvPr id="729117" name="Rectangle 29"/>
          <p:cNvSpPr>
            <a:spLocks noChangeArrowheads="1"/>
          </p:cNvSpPr>
          <p:nvPr/>
        </p:nvSpPr>
        <p:spPr bwMode="auto">
          <a:xfrm>
            <a:off x="6842008" y="2290764"/>
            <a:ext cx="233892" cy="287337"/>
          </a:xfrm>
          <a:prstGeom prst="rect">
            <a:avLst/>
          </a:prstGeom>
          <a:solidFill>
            <a:srgbClr val="FF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47</a:t>
            </a:r>
            <a:endParaRPr kumimoji="1" lang="en-US" altLang="zh-CN" sz="1600" b="1">
              <a:solidFill>
                <a:srgbClr val="0000CC"/>
              </a:solidFill>
              <a:latin typeface="+mn-ea"/>
            </a:endParaRPr>
          </a:p>
        </p:txBody>
      </p:sp>
      <p:sp>
        <p:nvSpPr>
          <p:cNvPr id="729118" name="Rectangle 30"/>
          <p:cNvSpPr>
            <a:spLocks noChangeArrowheads="1"/>
          </p:cNvSpPr>
          <p:nvPr/>
        </p:nvSpPr>
        <p:spPr bwMode="auto">
          <a:xfrm>
            <a:off x="7155010" y="2289175"/>
            <a:ext cx="233892" cy="287338"/>
          </a:xfrm>
          <a:prstGeom prst="rect">
            <a:avLst/>
          </a:prstGeom>
          <a:solidFill>
            <a:srgbClr val="FF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48</a:t>
            </a:r>
            <a:endParaRPr kumimoji="1" lang="en-US" altLang="zh-CN" sz="1600" b="1">
              <a:solidFill>
                <a:srgbClr val="0000CC"/>
              </a:solidFill>
              <a:latin typeface="+mn-ea"/>
            </a:endParaRPr>
          </a:p>
        </p:txBody>
      </p:sp>
      <p:sp>
        <p:nvSpPr>
          <p:cNvPr id="729119" name="Rectangle 31"/>
          <p:cNvSpPr>
            <a:spLocks noChangeArrowheads="1"/>
          </p:cNvSpPr>
          <p:nvPr/>
        </p:nvSpPr>
        <p:spPr bwMode="auto">
          <a:xfrm>
            <a:off x="7468012" y="2287589"/>
            <a:ext cx="233892" cy="287337"/>
          </a:xfrm>
          <a:prstGeom prst="rect">
            <a:avLst/>
          </a:prstGeom>
          <a:solidFill>
            <a:srgbClr val="FF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49</a:t>
            </a:r>
            <a:endParaRPr kumimoji="1" lang="en-US" altLang="zh-CN" sz="1600" b="1">
              <a:solidFill>
                <a:srgbClr val="0000CC"/>
              </a:solidFill>
              <a:latin typeface="+mn-ea"/>
            </a:endParaRPr>
          </a:p>
        </p:txBody>
      </p:sp>
      <p:sp>
        <p:nvSpPr>
          <p:cNvPr id="729120" name="Rectangle 32"/>
          <p:cNvSpPr>
            <a:spLocks noChangeArrowheads="1"/>
          </p:cNvSpPr>
          <p:nvPr/>
        </p:nvSpPr>
        <p:spPr bwMode="auto">
          <a:xfrm>
            <a:off x="7781014" y="2286000"/>
            <a:ext cx="233892" cy="287338"/>
          </a:xfrm>
          <a:prstGeom prst="rect">
            <a:avLst/>
          </a:prstGeom>
          <a:solidFill>
            <a:srgbClr val="FF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50</a:t>
            </a:r>
            <a:endParaRPr kumimoji="1" lang="en-US" altLang="zh-CN" sz="1600" b="1">
              <a:solidFill>
                <a:srgbClr val="0000CC"/>
              </a:solidFill>
              <a:latin typeface="+mn-ea"/>
            </a:endParaRPr>
          </a:p>
        </p:txBody>
      </p:sp>
      <p:sp>
        <p:nvSpPr>
          <p:cNvPr id="729121" name="Rectangle 33"/>
          <p:cNvSpPr>
            <a:spLocks noChangeArrowheads="1"/>
          </p:cNvSpPr>
          <p:nvPr/>
        </p:nvSpPr>
        <p:spPr bwMode="auto">
          <a:xfrm>
            <a:off x="8094016" y="2284414"/>
            <a:ext cx="233892" cy="287337"/>
          </a:xfrm>
          <a:prstGeom prst="rect">
            <a:avLst/>
          </a:prstGeom>
          <a:solidFill>
            <a:srgbClr val="FF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51</a:t>
            </a:r>
            <a:endParaRPr kumimoji="1" lang="en-US" altLang="zh-CN" sz="1600" b="1">
              <a:solidFill>
                <a:srgbClr val="0000CC"/>
              </a:solidFill>
              <a:latin typeface="+mn-ea"/>
            </a:endParaRPr>
          </a:p>
        </p:txBody>
      </p:sp>
      <p:sp>
        <p:nvSpPr>
          <p:cNvPr id="729122" name="Rectangle 34"/>
          <p:cNvSpPr>
            <a:spLocks noChangeArrowheads="1"/>
          </p:cNvSpPr>
          <p:nvPr/>
        </p:nvSpPr>
        <p:spPr bwMode="auto">
          <a:xfrm>
            <a:off x="8407018" y="2282825"/>
            <a:ext cx="233892" cy="287338"/>
          </a:xfrm>
          <a:prstGeom prst="rect">
            <a:avLst/>
          </a:prstGeom>
          <a:solidFill>
            <a:srgbClr val="FF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52</a:t>
            </a:r>
            <a:endParaRPr kumimoji="1" lang="en-US" altLang="zh-CN" sz="1600" b="1">
              <a:solidFill>
                <a:srgbClr val="0000CC"/>
              </a:solidFill>
              <a:latin typeface="+mn-ea"/>
            </a:endParaRPr>
          </a:p>
        </p:txBody>
      </p:sp>
      <p:sp>
        <p:nvSpPr>
          <p:cNvPr id="729123" name="Rectangle 35"/>
          <p:cNvSpPr>
            <a:spLocks noChangeArrowheads="1"/>
          </p:cNvSpPr>
          <p:nvPr/>
        </p:nvSpPr>
        <p:spPr bwMode="auto">
          <a:xfrm>
            <a:off x="8720020" y="2281239"/>
            <a:ext cx="233892" cy="287337"/>
          </a:xfrm>
          <a:prstGeom prst="rect">
            <a:avLst/>
          </a:prstGeom>
          <a:solidFill>
            <a:srgbClr val="FF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53</a:t>
            </a:r>
            <a:endParaRPr kumimoji="1" lang="en-US" altLang="zh-CN" sz="1600" b="1">
              <a:solidFill>
                <a:srgbClr val="0000CC"/>
              </a:solidFill>
              <a:latin typeface="+mn-ea"/>
            </a:endParaRPr>
          </a:p>
        </p:txBody>
      </p:sp>
      <p:sp>
        <p:nvSpPr>
          <p:cNvPr id="729124" name="Rectangle 36"/>
          <p:cNvSpPr>
            <a:spLocks noChangeArrowheads="1"/>
          </p:cNvSpPr>
          <p:nvPr/>
        </p:nvSpPr>
        <p:spPr bwMode="auto">
          <a:xfrm>
            <a:off x="9033022" y="2279650"/>
            <a:ext cx="233892" cy="287338"/>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54</a:t>
            </a:r>
            <a:endParaRPr kumimoji="1" lang="en-US" altLang="zh-CN" sz="1600" b="1">
              <a:solidFill>
                <a:srgbClr val="0000CC"/>
              </a:solidFill>
              <a:latin typeface="+mn-ea"/>
            </a:endParaRPr>
          </a:p>
        </p:txBody>
      </p:sp>
      <p:sp>
        <p:nvSpPr>
          <p:cNvPr id="729125" name="Rectangle 37"/>
          <p:cNvSpPr>
            <a:spLocks noChangeArrowheads="1"/>
          </p:cNvSpPr>
          <p:nvPr/>
        </p:nvSpPr>
        <p:spPr bwMode="auto">
          <a:xfrm>
            <a:off x="9346024" y="2278064"/>
            <a:ext cx="233892" cy="287337"/>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55</a:t>
            </a:r>
            <a:endParaRPr kumimoji="1" lang="en-US" altLang="zh-CN" sz="1600" b="1">
              <a:solidFill>
                <a:srgbClr val="0000CC"/>
              </a:solidFill>
              <a:latin typeface="+mn-ea"/>
            </a:endParaRPr>
          </a:p>
        </p:txBody>
      </p:sp>
      <p:sp>
        <p:nvSpPr>
          <p:cNvPr id="729126" name="Text Box 38"/>
          <p:cNvSpPr txBox="1">
            <a:spLocks noChangeArrowheads="1"/>
          </p:cNvSpPr>
          <p:nvPr/>
        </p:nvSpPr>
        <p:spPr bwMode="auto">
          <a:xfrm>
            <a:off x="4664968" y="2780928"/>
            <a:ext cx="2969083"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00FF"/>
                </a:solidFill>
                <a:latin typeface="+mn-ea"/>
              </a:rPr>
              <a:t>已发送但未收到确认</a:t>
            </a:r>
            <a:endParaRPr lang="zh-CN" altLang="en-US" sz="2400" b="1" dirty="0">
              <a:solidFill>
                <a:srgbClr val="0000FF"/>
              </a:solidFill>
              <a:latin typeface="+mn-ea"/>
            </a:endParaRPr>
          </a:p>
        </p:txBody>
      </p:sp>
      <p:sp>
        <p:nvSpPr>
          <p:cNvPr id="729127" name="Rectangle 39"/>
          <p:cNvSpPr>
            <a:spLocks noChangeArrowheads="1"/>
          </p:cNvSpPr>
          <p:nvPr/>
        </p:nvSpPr>
        <p:spPr bwMode="auto">
          <a:xfrm>
            <a:off x="9650427" y="2278064"/>
            <a:ext cx="233892" cy="287337"/>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CC"/>
                </a:solidFill>
                <a:latin typeface="+mn-ea"/>
              </a:rPr>
              <a:t>56</a:t>
            </a:r>
            <a:endParaRPr kumimoji="1" lang="en-US" altLang="zh-CN" sz="1600" b="1">
              <a:solidFill>
                <a:srgbClr val="0000CC"/>
              </a:solidFill>
              <a:latin typeface="+mn-ea"/>
            </a:endParaRPr>
          </a:p>
        </p:txBody>
      </p:sp>
      <p:sp>
        <p:nvSpPr>
          <p:cNvPr id="729129" name="Line 41"/>
          <p:cNvSpPr>
            <a:spLocks noChangeShapeType="1"/>
          </p:cNvSpPr>
          <p:nvPr/>
        </p:nvSpPr>
        <p:spPr bwMode="auto">
          <a:xfrm flipV="1">
            <a:off x="2879608" y="2613026"/>
            <a:ext cx="0" cy="576263"/>
          </a:xfrm>
          <a:prstGeom prst="line">
            <a:avLst/>
          </a:prstGeom>
          <a:noFill/>
          <a:ln w="3810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ea"/>
            </a:endParaRPr>
          </a:p>
        </p:txBody>
      </p:sp>
      <p:sp>
        <p:nvSpPr>
          <p:cNvPr id="729130" name="Text Box 42"/>
          <p:cNvSpPr txBox="1">
            <a:spLocks noChangeArrowheads="1"/>
          </p:cNvSpPr>
          <p:nvPr/>
        </p:nvSpPr>
        <p:spPr bwMode="auto">
          <a:xfrm>
            <a:off x="2686042" y="3176589"/>
            <a:ext cx="450764"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solidFill>
                  <a:srgbClr val="0000CC"/>
                </a:solidFill>
                <a:latin typeface="+mn-ea"/>
              </a:rPr>
              <a:t>P</a:t>
            </a:r>
            <a:r>
              <a:rPr lang="en-US" altLang="zh-CN" sz="2000" b="1" baseline="-25000">
                <a:solidFill>
                  <a:srgbClr val="0000CC"/>
                </a:solidFill>
                <a:latin typeface="+mn-ea"/>
              </a:rPr>
              <a:t>1</a:t>
            </a:r>
            <a:endParaRPr lang="en-US" altLang="zh-CN" sz="2000" b="1" baseline="-25000">
              <a:solidFill>
                <a:srgbClr val="0000CC"/>
              </a:solidFill>
              <a:latin typeface="+mn-ea"/>
            </a:endParaRPr>
          </a:p>
        </p:txBody>
      </p:sp>
      <p:sp>
        <p:nvSpPr>
          <p:cNvPr id="729131" name="Text Box 43"/>
          <p:cNvSpPr txBox="1">
            <a:spLocks noChangeArrowheads="1"/>
          </p:cNvSpPr>
          <p:nvPr/>
        </p:nvSpPr>
        <p:spPr bwMode="auto">
          <a:xfrm>
            <a:off x="8913440" y="3176589"/>
            <a:ext cx="450764"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solidFill>
                  <a:srgbClr val="0000CC"/>
                </a:solidFill>
                <a:latin typeface="+mn-ea"/>
              </a:rPr>
              <a:t>P</a:t>
            </a:r>
            <a:r>
              <a:rPr lang="en-US" altLang="zh-CN" sz="2000" b="1" baseline="-25000">
                <a:solidFill>
                  <a:srgbClr val="0000CC"/>
                </a:solidFill>
                <a:latin typeface="+mn-ea"/>
              </a:rPr>
              <a:t>2</a:t>
            </a:r>
            <a:endParaRPr lang="en-US" altLang="zh-CN" sz="2000" b="1" baseline="-25000">
              <a:solidFill>
                <a:srgbClr val="0000CC"/>
              </a:solidFill>
              <a:latin typeface="+mn-ea"/>
            </a:endParaRPr>
          </a:p>
        </p:txBody>
      </p:sp>
      <p:sp>
        <p:nvSpPr>
          <p:cNvPr id="729132" name="Line 44"/>
          <p:cNvSpPr>
            <a:spLocks noChangeShapeType="1"/>
          </p:cNvSpPr>
          <p:nvPr/>
        </p:nvSpPr>
        <p:spPr bwMode="auto">
          <a:xfrm flipV="1">
            <a:off x="9069171" y="2565401"/>
            <a:ext cx="0" cy="576263"/>
          </a:xfrm>
          <a:prstGeom prst="line">
            <a:avLst/>
          </a:prstGeom>
          <a:noFill/>
          <a:ln w="3810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ea"/>
            </a:endParaRPr>
          </a:p>
        </p:txBody>
      </p:sp>
      <p:sp>
        <p:nvSpPr>
          <p:cNvPr id="729133" name="Text Box 45"/>
          <p:cNvSpPr txBox="1">
            <a:spLocks noChangeArrowheads="1"/>
          </p:cNvSpPr>
          <p:nvPr/>
        </p:nvSpPr>
        <p:spPr bwMode="auto">
          <a:xfrm>
            <a:off x="8913440" y="3463926"/>
            <a:ext cx="450764"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solidFill>
                  <a:srgbClr val="0000CC"/>
                </a:solidFill>
                <a:latin typeface="+mn-ea"/>
              </a:rPr>
              <a:t>P</a:t>
            </a:r>
            <a:r>
              <a:rPr lang="en-US" altLang="zh-CN" sz="2000" b="1" baseline="-25000">
                <a:solidFill>
                  <a:srgbClr val="0000CC"/>
                </a:solidFill>
                <a:latin typeface="+mn-ea"/>
              </a:rPr>
              <a:t>3</a:t>
            </a:r>
            <a:endParaRPr lang="en-US" altLang="zh-CN" sz="2000" b="1" baseline="-25000">
              <a:solidFill>
                <a:srgbClr val="0000CC"/>
              </a:solidFill>
              <a:latin typeface="+mn-ea"/>
            </a:endParaRPr>
          </a:p>
        </p:txBody>
      </p:sp>
      <p:sp>
        <p:nvSpPr>
          <p:cNvPr id="729134" name="Text Box 46"/>
          <p:cNvSpPr txBox="1">
            <a:spLocks noChangeArrowheads="1"/>
          </p:cNvSpPr>
          <p:nvPr/>
        </p:nvSpPr>
        <p:spPr bwMode="auto">
          <a:xfrm>
            <a:off x="1325841" y="201614"/>
            <a:ext cx="7394974" cy="1077218"/>
          </a:xfrm>
          <a:prstGeom prst="rect">
            <a:avLst/>
          </a:prstGeom>
          <a:solidFill>
            <a:srgbClr val="FFFF99"/>
          </a:solidFill>
          <a:ln w="9525">
            <a:solidFill>
              <a:schemeClr val="folHlink"/>
            </a:solidFill>
            <a:miter lim="800000"/>
          </a:ln>
          <a:effectLst>
            <a:outerShdw dist="35921" dir="2700000" algn="ctr" rotWithShape="0">
              <a:schemeClr val="bg2"/>
            </a:outerShdw>
          </a:effectLst>
        </p:spPr>
        <p:txBody>
          <a:bodyPr wrap="none">
            <a:spAutoFit/>
          </a:bodyPr>
          <a:lstStyle/>
          <a:p>
            <a:pPr algn="ctr"/>
            <a:r>
              <a:rPr lang="en-US" altLang="zh-CN" sz="3200" b="1" dirty="0">
                <a:solidFill>
                  <a:srgbClr val="0000CC"/>
                </a:solidFill>
                <a:latin typeface="+mn-lt"/>
                <a:ea typeface="黑体" panose="02010609060101010101" pitchFamily="2" charset="-122"/>
              </a:rPr>
              <a:t>A </a:t>
            </a:r>
            <a:r>
              <a:rPr lang="zh-CN" altLang="en-US" sz="3200" b="1" dirty="0">
                <a:solidFill>
                  <a:srgbClr val="0000CC"/>
                </a:solidFill>
                <a:latin typeface="+mn-lt"/>
                <a:ea typeface="黑体" panose="02010609060101010101" pitchFamily="2" charset="-122"/>
              </a:rPr>
              <a:t>的发送窗口内的序号都已用完，</a:t>
            </a:r>
            <a:endParaRPr lang="zh-CN" altLang="en-US" sz="3200" b="1" dirty="0">
              <a:solidFill>
                <a:srgbClr val="0000CC"/>
              </a:solidFill>
              <a:latin typeface="+mn-lt"/>
              <a:ea typeface="黑体" panose="02010609060101010101" pitchFamily="2" charset="-122"/>
            </a:endParaRPr>
          </a:p>
          <a:p>
            <a:pPr algn="ctr"/>
            <a:r>
              <a:rPr lang="zh-CN" altLang="en-US" sz="3200" b="1" dirty="0">
                <a:solidFill>
                  <a:srgbClr val="0000CC"/>
                </a:solidFill>
                <a:latin typeface="+mn-lt"/>
                <a:ea typeface="黑体" panose="02010609060101010101" pitchFamily="2" charset="-122"/>
              </a:rPr>
              <a:t>但还没有再收到确认，必须停止发送。 </a:t>
            </a:r>
            <a:endParaRPr lang="zh-CN" altLang="en-US" sz="3200" b="1" dirty="0">
              <a:solidFill>
                <a:srgbClr val="0000CC"/>
              </a:solidFill>
              <a:latin typeface="+mn-lt"/>
              <a:ea typeface="黑体" panose="02010609060101010101" pitchFamily="2" charset="-122"/>
            </a:endParaRPr>
          </a:p>
        </p:txBody>
      </p:sp>
      <p:sp>
        <p:nvSpPr>
          <p:cNvPr id="2" name="矩形 1"/>
          <p:cNvSpPr/>
          <p:nvPr/>
        </p:nvSpPr>
        <p:spPr>
          <a:xfrm>
            <a:off x="1441863" y="3865072"/>
            <a:ext cx="7614722"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发送</a:t>
            </a:r>
            <a:r>
              <a:rPr lang="zh-CN" altLang="zh-CN" sz="2400" b="1" dirty="0">
                <a:latin typeface="+mn-lt"/>
                <a:ea typeface="黑体" panose="02010609060101010101" pitchFamily="2" charset="-122"/>
              </a:rPr>
              <a:t>窗口内的序号都属于已发送但未被确认</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8" name="Rectangle 2"/>
          <p:cNvSpPr>
            <a:spLocks noGrp="1" noChangeArrowheads="1"/>
          </p:cNvSpPr>
          <p:nvPr>
            <p:ph type="title"/>
          </p:nvPr>
        </p:nvSpPr>
        <p:spPr/>
        <p:txBody>
          <a:bodyPr/>
          <a:lstStyle/>
          <a:p>
            <a:pPr algn="ctr"/>
            <a:r>
              <a:rPr lang="zh-CN" altLang="en-US" dirty="0"/>
              <a:t>发送缓存与接收缓存的作用</a:t>
            </a:r>
            <a:endParaRPr lang="zh-CN" altLang="en-US" dirty="0"/>
          </a:p>
        </p:txBody>
      </p:sp>
      <p:sp>
        <p:nvSpPr>
          <p:cNvPr id="736259" name="Rectangle 3"/>
          <p:cNvSpPr>
            <a:spLocks noGrp="1" noChangeArrowheads="1"/>
          </p:cNvSpPr>
          <p:nvPr>
            <p:ph idx="1"/>
          </p:nvPr>
        </p:nvSpPr>
        <p:spPr/>
        <p:txBody>
          <a:bodyPr/>
          <a:lstStyle/>
          <a:p>
            <a:r>
              <a:rPr lang="zh-CN" altLang="en-US" dirty="0">
                <a:solidFill>
                  <a:srgbClr val="FF0000"/>
                </a:solidFill>
              </a:rPr>
              <a:t>发送缓存</a:t>
            </a:r>
            <a:r>
              <a:rPr lang="zh-CN" altLang="en-US" dirty="0"/>
              <a:t>用来暂时存放：</a:t>
            </a:r>
            <a:endParaRPr lang="zh-CN" altLang="en-US" dirty="0"/>
          </a:p>
          <a:p>
            <a:pPr lvl="1"/>
            <a:r>
              <a:rPr lang="zh-CN" altLang="en-US" dirty="0" smtClean="0">
                <a:solidFill>
                  <a:srgbClr val="0000FF"/>
                </a:solidFill>
                <a:latin typeface="Arial" panose="020B0604020202020204" pitchFamily="34" charset="0"/>
                <a:ea typeface="黑体" panose="02010609060101010101" pitchFamily="2" charset="-122"/>
              </a:rPr>
              <a:t>发送</a:t>
            </a:r>
            <a:r>
              <a:rPr lang="zh-CN" altLang="en-US" dirty="0">
                <a:solidFill>
                  <a:srgbClr val="0000FF"/>
                </a:solidFill>
                <a:latin typeface="Arial" panose="020B0604020202020204" pitchFamily="34" charset="0"/>
                <a:ea typeface="黑体" panose="02010609060101010101" pitchFamily="2" charset="-122"/>
              </a:rPr>
              <a:t>应用程序传送给发送方 </a:t>
            </a:r>
            <a:r>
              <a:rPr lang="en-US" altLang="zh-CN" dirty="0">
                <a:solidFill>
                  <a:srgbClr val="0000FF"/>
                </a:solidFill>
                <a:latin typeface="Arial" panose="020B0604020202020204" pitchFamily="34" charset="0"/>
                <a:ea typeface="黑体" panose="02010609060101010101" pitchFamily="2" charset="-122"/>
              </a:rPr>
              <a:t>TCP </a:t>
            </a:r>
            <a:r>
              <a:rPr lang="zh-CN" altLang="en-US" dirty="0">
                <a:solidFill>
                  <a:srgbClr val="0000FF"/>
                </a:solidFill>
                <a:latin typeface="Arial" panose="020B0604020202020204" pitchFamily="34" charset="0"/>
                <a:ea typeface="黑体" panose="02010609060101010101" pitchFamily="2" charset="-122"/>
              </a:rPr>
              <a:t>准备发送的数据；</a:t>
            </a:r>
            <a:endParaRPr lang="zh-CN" altLang="en-US" dirty="0">
              <a:solidFill>
                <a:srgbClr val="0000FF"/>
              </a:solidFill>
              <a:latin typeface="Arial" panose="020B0604020202020204" pitchFamily="34" charset="0"/>
              <a:ea typeface="黑体" panose="02010609060101010101" pitchFamily="2" charset="-122"/>
            </a:endParaRPr>
          </a:p>
          <a:p>
            <a:pPr lvl="1"/>
            <a:r>
              <a:rPr lang="en-US" altLang="zh-CN" dirty="0" smtClean="0">
                <a:solidFill>
                  <a:srgbClr val="0000FF"/>
                </a:solidFill>
                <a:latin typeface="Arial" panose="020B0604020202020204" pitchFamily="34" charset="0"/>
                <a:ea typeface="黑体" panose="02010609060101010101" pitchFamily="2" charset="-122"/>
              </a:rPr>
              <a:t>TCP </a:t>
            </a:r>
            <a:r>
              <a:rPr lang="zh-CN" altLang="en-US" dirty="0">
                <a:solidFill>
                  <a:srgbClr val="0000FF"/>
                </a:solidFill>
                <a:latin typeface="Arial" panose="020B0604020202020204" pitchFamily="34" charset="0"/>
                <a:ea typeface="黑体" panose="02010609060101010101" pitchFamily="2" charset="-122"/>
              </a:rPr>
              <a:t>已发送出但尚未收到确认的数据。</a:t>
            </a:r>
            <a:endParaRPr lang="zh-CN" altLang="en-US" dirty="0">
              <a:solidFill>
                <a:srgbClr val="0000FF"/>
              </a:solidFill>
              <a:latin typeface="Arial" panose="020B0604020202020204" pitchFamily="34" charset="0"/>
              <a:ea typeface="黑体" panose="02010609060101010101" pitchFamily="2" charset="-122"/>
            </a:endParaRPr>
          </a:p>
          <a:p>
            <a:r>
              <a:rPr lang="zh-CN" altLang="en-US" dirty="0">
                <a:solidFill>
                  <a:srgbClr val="FF0000"/>
                </a:solidFill>
              </a:rPr>
              <a:t>接收缓存</a:t>
            </a:r>
            <a:r>
              <a:rPr lang="zh-CN" altLang="en-US" dirty="0"/>
              <a:t>用来暂时存放：</a:t>
            </a:r>
            <a:endParaRPr lang="zh-CN" altLang="en-US" dirty="0"/>
          </a:p>
          <a:p>
            <a:pPr lvl="1"/>
            <a:r>
              <a:rPr lang="zh-CN" altLang="en-US" dirty="0" smtClean="0">
                <a:solidFill>
                  <a:srgbClr val="0000FF"/>
                </a:solidFill>
                <a:latin typeface="黑体" panose="02010609060101010101" pitchFamily="2" charset="-122"/>
                <a:ea typeface="黑体" panose="02010609060101010101" pitchFamily="2" charset="-122"/>
              </a:rPr>
              <a:t>按序</a:t>
            </a:r>
            <a:r>
              <a:rPr lang="zh-CN" altLang="en-US" dirty="0">
                <a:solidFill>
                  <a:srgbClr val="0000FF"/>
                </a:solidFill>
                <a:latin typeface="黑体" panose="02010609060101010101" pitchFamily="2" charset="-122"/>
                <a:ea typeface="黑体" panose="02010609060101010101" pitchFamily="2" charset="-122"/>
              </a:rPr>
              <a:t>到达的、但尚未被接收应用程序读取的数据；</a:t>
            </a:r>
            <a:endParaRPr lang="zh-CN" altLang="en-US" dirty="0">
              <a:solidFill>
                <a:srgbClr val="0000FF"/>
              </a:solidFill>
              <a:latin typeface="黑体" panose="02010609060101010101" pitchFamily="2" charset="-122"/>
              <a:ea typeface="黑体" panose="02010609060101010101" pitchFamily="2" charset="-122"/>
            </a:endParaRPr>
          </a:p>
          <a:p>
            <a:pPr lvl="1"/>
            <a:r>
              <a:rPr lang="zh-CN" altLang="en-US" dirty="0" smtClean="0">
                <a:solidFill>
                  <a:srgbClr val="0000FF"/>
                </a:solidFill>
                <a:latin typeface="黑体" panose="02010609060101010101" pitchFamily="2" charset="-122"/>
                <a:ea typeface="黑体" panose="02010609060101010101" pitchFamily="2" charset="-122"/>
              </a:rPr>
              <a:t>不</a:t>
            </a:r>
            <a:r>
              <a:rPr lang="zh-CN" altLang="en-US" dirty="0">
                <a:solidFill>
                  <a:srgbClr val="0000FF"/>
                </a:solidFill>
                <a:latin typeface="黑体" panose="02010609060101010101" pitchFamily="2" charset="-122"/>
                <a:ea typeface="黑体" panose="02010609060101010101" pitchFamily="2" charset="-122"/>
              </a:rPr>
              <a:t>按序到达的数据。</a:t>
            </a:r>
            <a:r>
              <a:rPr lang="zh-CN" altLang="en-US" dirty="0">
                <a:solidFill>
                  <a:srgbClr val="0000FF"/>
                </a:solidFill>
              </a:rPr>
              <a:t> </a:t>
            </a:r>
            <a:endParaRPr lang="zh-CN" altLang="en-US" dirty="0">
              <a:solidFill>
                <a:srgbClr val="0000FF"/>
              </a:solidFill>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82" name="Rectangle 2"/>
          <p:cNvSpPr>
            <a:spLocks noGrp="1" noChangeArrowheads="1"/>
          </p:cNvSpPr>
          <p:nvPr>
            <p:ph type="title"/>
          </p:nvPr>
        </p:nvSpPr>
        <p:spPr/>
        <p:txBody>
          <a:bodyPr/>
          <a:lstStyle/>
          <a:p>
            <a:pPr algn="ctr"/>
            <a:r>
              <a:rPr lang="zh-CN" altLang="en-US" dirty="0"/>
              <a:t>强 调</a:t>
            </a:r>
            <a:endParaRPr lang="zh-CN" altLang="en-US" dirty="0"/>
          </a:p>
        </p:txBody>
      </p:sp>
      <p:sp>
        <p:nvSpPr>
          <p:cNvPr id="737283" name="Rectangle 3"/>
          <p:cNvSpPr>
            <a:spLocks noGrp="1" noChangeArrowheads="1"/>
          </p:cNvSpPr>
          <p:nvPr>
            <p:ph idx="1"/>
          </p:nvPr>
        </p:nvSpPr>
        <p:spPr/>
        <p:txBody>
          <a:bodyPr/>
          <a:lstStyle/>
          <a:p>
            <a:r>
              <a:rPr lang="zh-CN" altLang="en-US" dirty="0" smtClean="0">
                <a:solidFill>
                  <a:srgbClr val="FF0000"/>
                </a:solidFill>
              </a:rPr>
              <a:t>第一，</a:t>
            </a:r>
            <a:r>
              <a:rPr lang="en-US" altLang="zh-CN" dirty="0" smtClean="0"/>
              <a:t>A </a:t>
            </a:r>
            <a:r>
              <a:rPr lang="zh-CN" altLang="en-US" dirty="0"/>
              <a:t>的发送窗口并</a:t>
            </a:r>
            <a:r>
              <a:rPr lang="zh-CN" altLang="en-US" dirty="0">
                <a:solidFill>
                  <a:srgbClr val="FF0000"/>
                </a:solidFill>
              </a:rPr>
              <a:t>不总是</a:t>
            </a:r>
            <a:r>
              <a:rPr lang="zh-CN" altLang="en-US" dirty="0"/>
              <a:t>和 </a:t>
            </a:r>
            <a:r>
              <a:rPr lang="en-US" altLang="zh-CN" dirty="0"/>
              <a:t>B </a:t>
            </a:r>
            <a:r>
              <a:rPr lang="zh-CN" altLang="en-US" dirty="0"/>
              <a:t>的接收窗口一样大（因为有一定的时间滞后）。</a:t>
            </a:r>
            <a:endParaRPr lang="zh-CN" altLang="en-US" dirty="0"/>
          </a:p>
          <a:p>
            <a:r>
              <a:rPr lang="zh-CN" altLang="en-US" dirty="0">
                <a:solidFill>
                  <a:srgbClr val="FF0000"/>
                </a:solidFill>
              </a:rPr>
              <a:t>第二，</a:t>
            </a:r>
            <a:r>
              <a:rPr lang="en-US" altLang="zh-CN" dirty="0" smtClean="0"/>
              <a:t>TCP </a:t>
            </a:r>
            <a:r>
              <a:rPr lang="zh-CN" altLang="en-US" dirty="0"/>
              <a:t>标准</a:t>
            </a:r>
            <a:r>
              <a:rPr lang="zh-CN" altLang="en-US" dirty="0">
                <a:solidFill>
                  <a:srgbClr val="FF0000"/>
                </a:solidFill>
              </a:rPr>
              <a:t>没有规定</a:t>
            </a:r>
            <a:r>
              <a:rPr lang="zh-CN" altLang="en-US" dirty="0"/>
              <a:t>对不按序到达的数据应如何处理。通常是先临时存放在接收窗口中，等到字节流中所缺少的字节收到后，再按序交付上层的应用进程。</a:t>
            </a:r>
            <a:endParaRPr lang="zh-CN" altLang="en-US" dirty="0"/>
          </a:p>
          <a:p>
            <a:r>
              <a:rPr lang="zh-CN" altLang="en-US" dirty="0">
                <a:solidFill>
                  <a:srgbClr val="FF0000"/>
                </a:solidFill>
              </a:rPr>
              <a:t>第三，</a:t>
            </a:r>
            <a:r>
              <a:rPr lang="en-US" altLang="zh-CN" dirty="0" smtClean="0"/>
              <a:t>TCP </a:t>
            </a:r>
            <a:r>
              <a:rPr lang="zh-CN" altLang="en-US" dirty="0"/>
              <a:t>要求接收方必须有</a:t>
            </a:r>
            <a:r>
              <a:rPr lang="zh-CN" altLang="en-US" dirty="0">
                <a:solidFill>
                  <a:srgbClr val="FF0000"/>
                </a:solidFill>
              </a:rPr>
              <a:t>累积确认</a:t>
            </a:r>
            <a:r>
              <a:rPr lang="zh-CN" altLang="en-US" dirty="0"/>
              <a:t>的功能，这样可以减小传输开销。  </a:t>
            </a:r>
            <a:endParaRPr lang="zh-CN" altLang="en-US"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a:t>改进的确认</a:t>
            </a:r>
            <a:r>
              <a:rPr lang="en-US" altLang="zh-CN" dirty="0"/>
              <a:t>-</a:t>
            </a:r>
            <a:r>
              <a:rPr lang="zh-CN" altLang="zh-CN" dirty="0"/>
              <a:t>选择确认（</a:t>
            </a:r>
            <a:r>
              <a:rPr lang="en-US" altLang="zh-CN" dirty="0"/>
              <a:t>SACK</a:t>
            </a:r>
            <a:r>
              <a:rPr lang="zh-CN" altLang="zh-CN" dirty="0"/>
              <a:t>）</a:t>
            </a:r>
            <a:endParaRPr lang="zh-CN" altLang="en-US" dirty="0"/>
          </a:p>
        </p:txBody>
      </p:sp>
      <p:sp>
        <p:nvSpPr>
          <p:cNvPr id="3" name="内容占位符 2"/>
          <p:cNvSpPr>
            <a:spLocks noGrp="1"/>
          </p:cNvSpPr>
          <p:nvPr>
            <p:ph idx="1"/>
          </p:nvPr>
        </p:nvSpPr>
        <p:spPr/>
        <p:txBody>
          <a:bodyPr/>
          <a:lstStyle/>
          <a:p>
            <a:r>
              <a:rPr lang="zh-CN" altLang="zh-CN" dirty="0"/>
              <a:t>累积确认</a:t>
            </a:r>
            <a:endParaRPr lang="en-US" altLang="zh-CN" dirty="0"/>
          </a:p>
          <a:p>
            <a:r>
              <a:rPr lang="en-US" altLang="zh-CN" dirty="0"/>
              <a:t>Selective Acknowledgment</a:t>
            </a:r>
            <a:endParaRPr lang="en-US" altLang="zh-CN" dirty="0"/>
          </a:p>
          <a:p>
            <a:r>
              <a:rPr lang="zh-CN" altLang="en-US" dirty="0">
                <a:sym typeface="+mn-ea"/>
              </a:rPr>
              <a:t>如果这些字节的序号都</a:t>
            </a:r>
            <a:r>
              <a:rPr lang="zh-CN" altLang="en-US" dirty="0">
                <a:solidFill>
                  <a:srgbClr val="FF0000"/>
                </a:solidFill>
                <a:sym typeface="+mn-ea"/>
              </a:rPr>
              <a:t>在接收窗口之内</a:t>
            </a:r>
            <a:r>
              <a:rPr lang="zh-CN" altLang="en-US" dirty="0">
                <a:sym typeface="+mn-ea"/>
              </a:rPr>
              <a:t>，</a:t>
            </a:r>
            <a:endParaRPr lang="zh-CN" altLang="en-US" dirty="0">
              <a:sym typeface="+mn-ea"/>
            </a:endParaRPr>
          </a:p>
          <a:p>
            <a:pPr lvl="1"/>
            <a:r>
              <a:rPr lang="zh-CN" altLang="en-US" dirty="0">
                <a:sym typeface="+mn-ea"/>
              </a:rPr>
              <a:t>那么接收方就</a:t>
            </a:r>
            <a:r>
              <a:rPr lang="zh-CN" altLang="en-US" dirty="0">
                <a:solidFill>
                  <a:srgbClr val="FF0000"/>
                </a:solidFill>
                <a:sym typeface="+mn-ea"/>
              </a:rPr>
              <a:t>先收下</a:t>
            </a:r>
            <a:r>
              <a:rPr lang="zh-CN" altLang="en-US" dirty="0">
                <a:sym typeface="+mn-ea"/>
              </a:rPr>
              <a:t>这些数据，</a:t>
            </a:r>
            <a:r>
              <a:rPr lang="zh-CN" altLang="en-US" dirty="0">
                <a:solidFill>
                  <a:srgbClr val="0000FF"/>
                </a:solidFill>
                <a:sym typeface="+mn-ea"/>
              </a:rPr>
              <a:t>但要把这些信息准确地告诉发送方，使发送方不要再重复发送这些已收到的数据</a:t>
            </a:r>
            <a:r>
              <a:rPr lang="zh-CN" altLang="en-US" dirty="0" smtClean="0">
                <a:solidFill>
                  <a:srgbClr val="0000FF"/>
                </a:solidFill>
                <a:sym typeface="+mn-ea"/>
              </a:rPr>
              <a:t>。</a:t>
            </a:r>
            <a:endParaRPr lang="zh-CN" altLang="en-US" dirty="0">
              <a:solidFill>
                <a:srgbClr val="0000FF"/>
              </a:solidFill>
            </a:endParaRPr>
          </a:p>
          <a:p>
            <a:pPr lvl="1"/>
            <a:r>
              <a:rPr lang="zh-CN" altLang="zh-CN" dirty="0"/>
              <a:t>使</a:t>
            </a:r>
            <a:r>
              <a:rPr lang="en-US" altLang="zh-CN" dirty="0"/>
              <a:t>TCP</a:t>
            </a:r>
            <a:r>
              <a:rPr lang="zh-CN" altLang="zh-CN" dirty="0"/>
              <a:t>只重新发送丢失的包，不用发送后续所有的分组</a:t>
            </a:r>
            <a:endParaRPr lang="zh-CN" altLang="zh-CN" dirty="0"/>
          </a:p>
          <a:p>
            <a:pPr lvl="1"/>
            <a:endParaRPr lang="zh-CN" alt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Rectangle 2"/>
          <p:cNvSpPr>
            <a:spLocks noGrp="1" noChangeArrowheads="1"/>
          </p:cNvSpPr>
          <p:nvPr>
            <p:ph type="title"/>
          </p:nvPr>
        </p:nvSpPr>
        <p:spPr/>
        <p:txBody>
          <a:bodyPr/>
          <a:lstStyle/>
          <a:p>
            <a:pPr algn="ctr"/>
            <a:r>
              <a:rPr lang="zh-CN" altLang="zh-CN" dirty="0">
                <a:sym typeface="+mn-ea"/>
              </a:rPr>
              <a:t>选择性确认最多表示</a:t>
            </a:r>
            <a:r>
              <a:rPr lang="en-US" altLang="zh-CN" dirty="0">
                <a:sym typeface="+mn-ea"/>
              </a:rPr>
              <a:t>4</a:t>
            </a:r>
            <a:r>
              <a:rPr lang="zh-CN" altLang="zh-CN" dirty="0">
                <a:sym typeface="+mn-ea"/>
              </a:rPr>
              <a:t>个边界</a:t>
            </a:r>
            <a:endParaRPr lang="zh-CN" altLang="en-US"/>
          </a:p>
        </p:txBody>
      </p:sp>
      <p:sp>
        <p:nvSpPr>
          <p:cNvPr id="762883" name="Rectangle 3"/>
          <p:cNvSpPr>
            <a:spLocks noGrp="1" noChangeArrowheads="1"/>
          </p:cNvSpPr>
          <p:nvPr>
            <p:ph idx="1"/>
          </p:nvPr>
        </p:nvSpPr>
        <p:spPr/>
        <p:txBody>
          <a:bodyPr/>
          <a:lstStyle/>
          <a:p>
            <a:r>
              <a:rPr lang="en-US" altLang="zh-CN" sz="2800" dirty="0"/>
              <a:t>TCP </a:t>
            </a:r>
            <a:r>
              <a:rPr lang="zh-CN" altLang="en-US" sz="2800" dirty="0"/>
              <a:t>首部的选项中加上“允许 </a:t>
            </a:r>
            <a:r>
              <a:rPr lang="en-US" altLang="zh-CN" sz="2800" dirty="0"/>
              <a:t>SACK”</a:t>
            </a:r>
            <a:r>
              <a:rPr lang="zh-CN" altLang="en-US" sz="2800" dirty="0"/>
              <a:t>的选项</a:t>
            </a:r>
            <a:endParaRPr lang="zh-CN" altLang="en-US" sz="2800" dirty="0"/>
          </a:p>
          <a:p>
            <a:r>
              <a:rPr lang="zh-CN" altLang="en-US" sz="2800" dirty="0"/>
              <a:t>原来首部中的“确认号字段”的用法仍然不变。只是以后在 </a:t>
            </a:r>
            <a:r>
              <a:rPr lang="en-US" altLang="zh-CN" sz="2800" dirty="0"/>
              <a:t>TCP </a:t>
            </a:r>
            <a:r>
              <a:rPr lang="zh-CN" altLang="en-US" sz="2800" dirty="0"/>
              <a:t>报文段的首部中都增加了 </a:t>
            </a:r>
            <a:r>
              <a:rPr lang="en-US" altLang="zh-CN" sz="2800" dirty="0"/>
              <a:t>SACK </a:t>
            </a:r>
            <a:r>
              <a:rPr lang="zh-CN" altLang="en-US" sz="2800" dirty="0"/>
              <a:t>选项</a:t>
            </a:r>
            <a:endParaRPr lang="zh-CN" altLang="en-US" sz="2800" dirty="0"/>
          </a:p>
          <a:p>
            <a:r>
              <a:rPr lang="zh-CN" altLang="en-US" sz="2800" dirty="0"/>
              <a:t>由于首部选项的长度最多只有 </a:t>
            </a:r>
            <a:r>
              <a:rPr lang="en-US" altLang="zh-CN" sz="2800" dirty="0"/>
              <a:t>40 </a:t>
            </a:r>
            <a:r>
              <a:rPr lang="zh-CN" altLang="en-US" sz="2800" dirty="0"/>
              <a:t>字节，</a:t>
            </a:r>
            <a:endParaRPr lang="zh-CN" altLang="en-US" sz="2800" dirty="0"/>
          </a:p>
          <a:p>
            <a:pPr lvl="1"/>
            <a:r>
              <a:rPr lang="zh-CN" altLang="en-US" sz="2450" dirty="0"/>
              <a:t>指明一个边界就要用掉 </a:t>
            </a:r>
            <a:r>
              <a:rPr lang="en-US" altLang="zh-CN" sz="2450" dirty="0"/>
              <a:t>4 </a:t>
            </a:r>
            <a:r>
              <a:rPr lang="zh-CN" altLang="en-US" sz="2450" dirty="0"/>
              <a:t>字节</a:t>
            </a:r>
            <a:endParaRPr lang="zh-CN" altLang="en-US" sz="2450" dirty="0"/>
          </a:p>
          <a:p>
            <a:pPr lvl="1"/>
            <a:r>
              <a:rPr lang="zh-CN" altLang="zh-CN" sz="2450" dirty="0">
                <a:sym typeface="+mn-ea"/>
              </a:rPr>
              <a:t>指明一个边界需要用掉</a:t>
            </a:r>
            <a:r>
              <a:rPr lang="en-US" altLang="zh-CN" sz="2450" dirty="0">
                <a:sym typeface="+mn-ea"/>
              </a:rPr>
              <a:t>4</a:t>
            </a:r>
            <a:r>
              <a:rPr lang="zh-CN" altLang="zh-CN" sz="2450" dirty="0">
                <a:sym typeface="+mn-ea"/>
              </a:rPr>
              <a:t>个字节（序号有</a:t>
            </a:r>
            <a:r>
              <a:rPr lang="en-US" altLang="zh-CN" sz="2450" dirty="0">
                <a:sym typeface="+mn-ea"/>
              </a:rPr>
              <a:t>32</a:t>
            </a:r>
            <a:r>
              <a:rPr lang="zh-CN" altLang="zh-CN" sz="2450" dirty="0">
                <a:sym typeface="+mn-ea"/>
              </a:rPr>
              <a:t>位）</a:t>
            </a:r>
            <a:endParaRPr lang="zh-CN" altLang="zh-CN" sz="2450" dirty="0">
              <a:sym typeface="+mn-ea"/>
            </a:endParaRPr>
          </a:p>
          <a:p>
            <a:pPr lvl="1"/>
            <a:r>
              <a:rPr lang="zh-CN" altLang="zh-CN" sz="2450" dirty="0">
                <a:sym typeface="+mn-ea"/>
              </a:rPr>
              <a:t>另需</a:t>
            </a:r>
            <a:r>
              <a:rPr lang="en-US" altLang="zh-CN" sz="2450" dirty="0">
                <a:sym typeface="+mn-ea"/>
              </a:rPr>
              <a:t>2</a:t>
            </a:r>
            <a:r>
              <a:rPr lang="zh-CN" altLang="zh-CN" sz="2450" dirty="0">
                <a:sym typeface="+mn-ea"/>
              </a:rPr>
              <a:t>个字节，一个字节用来指明是</a:t>
            </a:r>
            <a:r>
              <a:rPr lang="en-US" altLang="zh-CN" sz="2450" dirty="0">
                <a:sym typeface="+mn-ea"/>
              </a:rPr>
              <a:t>SACK</a:t>
            </a:r>
            <a:r>
              <a:rPr lang="zh-CN" altLang="zh-CN" sz="2450" dirty="0">
                <a:sym typeface="+mn-ea"/>
              </a:rPr>
              <a:t>选项，另一个字节指明这个选项占多少字节。</a:t>
            </a:r>
            <a:endParaRPr lang="zh-CN" altLang="en-US" sz="2450"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a:t>选择性确认最多表示</a:t>
            </a:r>
            <a:r>
              <a:rPr lang="en-US" altLang="zh-CN" dirty="0"/>
              <a:t>4</a:t>
            </a:r>
            <a:r>
              <a:rPr lang="zh-CN" altLang="zh-CN" dirty="0"/>
              <a:t>个边界</a:t>
            </a:r>
            <a:endParaRPr lang="zh-CN" altLang="en-US" dirty="0"/>
          </a:p>
        </p:txBody>
      </p:sp>
      <p:sp>
        <p:nvSpPr>
          <p:cNvPr id="3" name="内容占位符 2"/>
          <p:cNvSpPr>
            <a:spLocks noGrp="1"/>
          </p:cNvSpPr>
          <p:nvPr>
            <p:ph idx="1"/>
          </p:nvPr>
        </p:nvSpPr>
        <p:spPr/>
        <p:txBody>
          <a:bodyPr>
            <a:normAutofit/>
          </a:bodyPr>
          <a:lstStyle/>
          <a:p>
            <a:r>
              <a:rPr lang="zh-CN" altLang="zh-CN" sz="2275" dirty="0"/>
              <a:t>前后字节不连续的每一个字节块都有两个边界：边界和右边界。</a:t>
            </a:r>
            <a:endParaRPr lang="zh-CN" altLang="zh-CN" sz="2275" dirty="0"/>
          </a:p>
          <a:p>
            <a:r>
              <a:rPr lang="zh-CN" altLang="zh-CN" sz="2275" dirty="0"/>
              <a:t>左边界指出字节块的第一个字节的序号，但右边界减 1 才是字节块中的最后一个序号。</a:t>
            </a:r>
            <a:endParaRPr lang="zh-CN" altLang="zh-CN" sz="2275" dirty="0"/>
          </a:p>
        </p:txBody>
      </p:sp>
      <p:pic>
        <p:nvPicPr>
          <p:cNvPr id="5" name="图片 4"/>
          <p:cNvPicPr/>
          <p:nvPr/>
        </p:nvPicPr>
        <p:blipFill>
          <a:blip r:embed="rId1">
            <a:extLst>
              <a:ext uri="{28A0092B-C50C-407E-A947-70E740481C1C}">
                <a14:useLocalDpi xmlns:a14="http://schemas.microsoft.com/office/drawing/2010/main" val="0"/>
              </a:ext>
            </a:extLst>
          </a:blip>
          <a:srcRect/>
          <a:stretch>
            <a:fillRect/>
          </a:stretch>
        </p:blipFill>
        <p:spPr bwMode="auto">
          <a:xfrm>
            <a:off x="281305" y="2436495"/>
            <a:ext cx="9493885" cy="3430905"/>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a:t>改进的确认</a:t>
            </a:r>
            <a:r>
              <a:rPr lang="en-US" altLang="zh-CN" dirty="0"/>
              <a:t>-</a:t>
            </a:r>
            <a:r>
              <a:rPr lang="zh-CN" altLang="zh-CN" dirty="0"/>
              <a:t>选择确认（</a:t>
            </a:r>
            <a:r>
              <a:rPr lang="en-US" altLang="zh-CN" dirty="0"/>
              <a:t>SACK</a:t>
            </a:r>
            <a:r>
              <a:rPr lang="zh-CN" altLang="en-US" dirty="0"/>
              <a:t>）</a:t>
            </a:r>
            <a:endParaRPr lang="zh-CN" altLang="en-US" dirty="0"/>
          </a:p>
        </p:txBody>
      </p:sp>
      <p:pic>
        <p:nvPicPr>
          <p:cNvPr id="5" name="内容占位符 3"/>
          <p:cNvPicPr/>
          <p:nvPr/>
        </p:nvPicPr>
        <p:blipFill>
          <a:blip r:embed="rId1">
            <a:extLst>
              <a:ext uri="{28A0092B-C50C-407E-A947-70E740481C1C}">
                <a14:useLocalDpi xmlns:a14="http://schemas.microsoft.com/office/drawing/2010/main" val="0"/>
              </a:ext>
            </a:extLst>
          </a:blip>
          <a:srcRect/>
          <a:stretch>
            <a:fillRect/>
          </a:stretch>
        </p:blipFill>
        <p:spPr bwMode="auto">
          <a:xfrm>
            <a:off x="287258" y="-19999"/>
            <a:ext cx="9127014" cy="7174050"/>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r>
              <a:rPr lang="en-US" altLang="zh-CN" dirty="0"/>
              <a:t>5.6  </a:t>
            </a:r>
            <a:r>
              <a:rPr lang="en-US" altLang="zh-CN" dirty="0" smtClean="0"/>
              <a:t>TCP </a:t>
            </a:r>
            <a:r>
              <a:rPr lang="zh-CN" altLang="zh-CN" dirty="0" smtClean="0"/>
              <a:t>可靠</a:t>
            </a:r>
            <a:r>
              <a:rPr lang="zh-CN" altLang="zh-CN" dirty="0"/>
              <a:t>传输的实现</a:t>
            </a:r>
            <a:endParaRPr lang="zh-CN" altLang="zh-CN" dirty="0"/>
          </a:p>
        </p:txBody>
      </p:sp>
      <p:sp>
        <p:nvSpPr>
          <p:cNvPr id="931843" name="Rectangle 3"/>
          <p:cNvSpPr>
            <a:spLocks noGrp="1" noChangeArrowheads="1"/>
          </p:cNvSpPr>
          <p:nvPr>
            <p:ph idx="1"/>
          </p:nvPr>
        </p:nvSpPr>
        <p:spPr/>
        <p:txBody>
          <a:bodyPr/>
          <a:lstStyle/>
          <a:p>
            <a:r>
              <a:rPr lang="zh-CN" altLang="zh-CN" dirty="0"/>
              <a:t>以</a:t>
            </a:r>
            <a:r>
              <a:rPr lang="zh-CN" altLang="zh-CN" dirty="0">
                <a:solidFill>
                  <a:srgbClr val="FF0000"/>
                </a:solidFill>
              </a:rPr>
              <a:t>字节</a:t>
            </a:r>
            <a:r>
              <a:rPr lang="zh-CN" altLang="zh-CN" dirty="0"/>
              <a:t>为单位的滑动窗口</a:t>
            </a:r>
            <a:endParaRPr lang="zh-CN" altLang="zh-CN" dirty="0"/>
          </a:p>
          <a:p>
            <a:r>
              <a:rPr lang="zh-CN" altLang="zh-CN" dirty="0"/>
              <a:t>选择</a:t>
            </a:r>
            <a:r>
              <a:rPr lang="zh-CN" altLang="zh-CN" dirty="0" smtClean="0"/>
              <a:t>确认</a:t>
            </a:r>
            <a:r>
              <a:rPr lang="en-US" altLang="zh-CN" dirty="0" smtClean="0"/>
              <a:t> SACK</a:t>
            </a:r>
            <a:endParaRPr lang="en-US" altLang="zh-CN" dirty="0" smtClean="0"/>
          </a:p>
          <a:p>
            <a:pPr marL="0" indent="0" algn="r">
              <a:buNone/>
            </a:pPr>
            <a:r>
              <a:rPr lang="en-US" altLang="zh-CN" dirty="0">
                <a:sym typeface="+mn-ea"/>
              </a:rPr>
              <a:t>——</a:t>
            </a:r>
            <a:r>
              <a:rPr lang="zh-CN" altLang="en-US" dirty="0">
                <a:sym typeface="+mn-ea"/>
              </a:rPr>
              <a:t>关于确认</a:t>
            </a:r>
            <a:endParaRPr lang="zh-CN" altLang="zh-CN" dirty="0">
              <a:sym typeface="+mn-ea"/>
            </a:endParaRPr>
          </a:p>
          <a:p>
            <a:r>
              <a:rPr lang="zh-CN" altLang="zh-CN" dirty="0">
                <a:sym typeface="+mn-ea"/>
              </a:rPr>
              <a:t>超时重传时间的选择</a:t>
            </a:r>
            <a:r>
              <a:rPr lang="en-US" altLang="zh-CN" dirty="0">
                <a:sym typeface="+mn-ea"/>
              </a:rPr>
              <a:t>  </a:t>
            </a:r>
            <a:endParaRPr lang="en-US" altLang="zh-CN" dirty="0">
              <a:sym typeface="+mn-ea"/>
            </a:endParaRPr>
          </a:p>
          <a:p>
            <a:pPr lvl="1"/>
            <a:r>
              <a:rPr lang="en-US" altLang="zh-CN" dirty="0">
                <a:sym typeface="+mn-ea"/>
              </a:rPr>
              <a:t>TCP </a:t>
            </a:r>
            <a:r>
              <a:rPr lang="zh-CN" altLang="en-US" dirty="0">
                <a:sym typeface="+mn-ea"/>
              </a:rPr>
              <a:t>每发送一个报文段，就对这个报文段设置一次计时器</a:t>
            </a:r>
            <a:r>
              <a:rPr lang="zh-CN" altLang="en-US" dirty="0" smtClean="0">
                <a:sym typeface="+mn-ea"/>
              </a:rPr>
              <a:t>。</a:t>
            </a:r>
            <a:endParaRPr lang="en-US" altLang="zh-CN" dirty="0" smtClean="0"/>
          </a:p>
          <a:p>
            <a:pPr lvl="1"/>
            <a:r>
              <a:rPr lang="zh-CN" altLang="en-US" dirty="0" smtClean="0">
                <a:sym typeface="+mn-ea"/>
              </a:rPr>
              <a:t>只要</a:t>
            </a:r>
            <a:r>
              <a:rPr lang="zh-CN" altLang="en-US" dirty="0">
                <a:sym typeface="+mn-ea"/>
              </a:rPr>
              <a:t>计时器设置的重传时间到但还没有收到确认，就要重传这一报文段</a:t>
            </a:r>
            <a:r>
              <a:rPr lang="zh-CN" altLang="en-US" dirty="0" smtClean="0">
                <a:sym typeface="+mn-ea"/>
              </a:rPr>
              <a:t>。</a:t>
            </a:r>
            <a:endParaRPr lang="en-US" altLang="zh-CN" dirty="0" smtClean="0"/>
          </a:p>
          <a:p>
            <a:endParaRPr lang="zh-CN" altLang="zh-CN" dirty="0"/>
          </a:p>
          <a:p>
            <a:endParaRPr lang="zh-CN" altLang="zh-C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N(myzh)Ic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CN(myzh)Icon</Template>
  <TotalTime>0</TotalTime>
  <Words>25335</Words>
  <Application>WPS 演示</Application>
  <PresentationFormat>A4 纸张(210x297 毫米)</PresentationFormat>
  <Paragraphs>4210</Paragraphs>
  <Slides>166</Slides>
  <Notes>100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166</vt:i4>
      </vt:variant>
    </vt:vector>
  </HeadingPairs>
  <TitlesOfParts>
    <vt:vector size="181" baseType="lpstr">
      <vt:lpstr>Arial</vt:lpstr>
      <vt:lpstr>宋体</vt:lpstr>
      <vt:lpstr>Wingdings</vt:lpstr>
      <vt:lpstr>Times New Roman</vt:lpstr>
      <vt:lpstr>黑体</vt:lpstr>
      <vt:lpstr>微软雅黑</vt:lpstr>
      <vt:lpstr>Arial Unicode MS</vt:lpstr>
      <vt:lpstr>Symbol</vt:lpstr>
      <vt:lpstr>Tahoma</vt:lpstr>
      <vt:lpstr>Symbol</vt:lpstr>
      <vt:lpstr>Tahoma</vt:lpstr>
      <vt:lpstr>Wingdings</vt:lpstr>
      <vt:lpstr>Calibri</vt:lpstr>
      <vt:lpstr>CN(myzh)Icon</vt:lpstr>
      <vt:lpstr>Equation.3</vt:lpstr>
      <vt:lpstr>第 5 章  运输层</vt:lpstr>
      <vt:lpstr>传输层</vt:lpstr>
      <vt:lpstr>第 5 章  运输层</vt:lpstr>
      <vt:lpstr>TCP和UDP协议的应用场景</vt:lpstr>
      <vt:lpstr>传输层协议和应用层协议之间的关系1</vt:lpstr>
      <vt:lpstr>运输层协议：堂兄弟姐妹Ann与Bill家庭的通信</vt:lpstr>
      <vt:lpstr>传输层协议和应用层协议之间的关系1</vt:lpstr>
      <vt:lpstr>PowerPoint 演示文稿</vt:lpstr>
      <vt:lpstr>运输层的主要功能 </vt:lpstr>
      <vt:lpstr>运输层的两个主要协议 TCP 与 UDP </vt:lpstr>
      <vt:lpstr>运输层的两个主要协议 TCP 与 UDP </vt:lpstr>
      <vt:lpstr>TCP 与 UDP </vt:lpstr>
      <vt:lpstr>运输层的端口 </vt:lpstr>
      <vt:lpstr>软件端口与硬件端口</vt:lpstr>
      <vt:lpstr>运输层的端口 </vt:lpstr>
      <vt:lpstr>端口在进程之间的通信中所起的作用 </vt:lpstr>
      <vt:lpstr>TCP/IP 运输层端口 </vt:lpstr>
      <vt:lpstr>两大类端口 </vt:lpstr>
      <vt:lpstr>PowerPoint 演示文稿</vt:lpstr>
      <vt:lpstr>PowerPoint 演示文稿</vt:lpstr>
      <vt:lpstr>传输层协议和应用层协议之间的关系</vt:lpstr>
      <vt:lpstr>服务和端口之间的关系</vt:lpstr>
      <vt:lpstr>服务和端口的关系</vt:lpstr>
      <vt:lpstr>客户端端口的作用</vt:lpstr>
      <vt:lpstr>实战：更改服务使用的默认端口</vt:lpstr>
      <vt:lpstr>端口和网络安全的关系</vt:lpstr>
      <vt:lpstr>设置服务器网络安全</vt:lpstr>
      <vt:lpstr>实战：Windows防火墙和TCP/IP筛选实现网络安全1</vt:lpstr>
      <vt:lpstr>实战：Windows防火墙和TCP/IP筛选实现网络安全2</vt:lpstr>
      <vt:lpstr>5.2  用户数据报协议 UDP</vt:lpstr>
      <vt:lpstr>5.2.1  UDP概述</vt:lpstr>
      <vt:lpstr>UDP 的主要特点 </vt:lpstr>
      <vt:lpstr>UDP 的主要特点 </vt:lpstr>
      <vt:lpstr>面向报文的 UDP</vt:lpstr>
      <vt:lpstr>面向报文的 UDP</vt:lpstr>
      <vt:lpstr>UDP的首部格式</vt:lpstr>
      <vt:lpstr>UDP 是面向报文的 </vt:lpstr>
      <vt:lpstr>5.2.2  UDP 的首部格式 </vt:lpstr>
      <vt:lpstr>PowerPoint 演示文稿</vt:lpstr>
      <vt:lpstr>计算 UDP 检验和的例子 </vt:lpstr>
      <vt:lpstr>5.3  传输控制协议 TCP 概述</vt:lpstr>
      <vt:lpstr>5.3.1  TCP 最主要的特点 </vt:lpstr>
      <vt:lpstr>TCP 面向流的概念 </vt:lpstr>
      <vt:lpstr>TCP 面向流的概念 </vt:lpstr>
      <vt:lpstr>面向字节流</vt:lpstr>
      <vt:lpstr>5.3.2  TCP 的连接 </vt:lpstr>
      <vt:lpstr>套接字 (socket)</vt:lpstr>
      <vt:lpstr>TCP报文的首部格式1</vt:lpstr>
      <vt:lpstr>传输层首部</vt:lpstr>
      <vt:lpstr>TCP报文的首部格式2</vt:lpstr>
      <vt:lpstr>TCP报文的首部格式3</vt:lpstr>
      <vt:lpstr>序号 字段的意义</vt:lpstr>
      <vt:lpstr>PowerPoint 演示文稿</vt:lpstr>
      <vt:lpstr>TCP报文的首部格式4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窗口字段 —— 占 2 字节，用来让对方设置发送窗口的依据，单位为字节。</vt:lpstr>
      <vt:lpstr>PowerPoint 演示文稿</vt:lpstr>
      <vt:lpstr>PowerPoint 演示文稿</vt:lpstr>
      <vt:lpstr>PowerPoint 演示文稿</vt:lpstr>
      <vt:lpstr>其他选项</vt:lpstr>
      <vt:lpstr>PowerPoint 演示文稿</vt:lpstr>
      <vt:lpstr>5.4 可靠传输</vt:lpstr>
      <vt:lpstr>理想的传输条件特点</vt:lpstr>
      <vt:lpstr>连续ARQ协议和滑动窗口协议-改进的停止等待协议</vt:lpstr>
      <vt:lpstr>5.4.1  停止等待协议- TCP可靠传输的实现</vt:lpstr>
      <vt:lpstr>1. 无差错情况-可靠传输</vt:lpstr>
      <vt:lpstr>2. 出现差错</vt:lpstr>
      <vt:lpstr>2. 出现差错</vt:lpstr>
      <vt:lpstr>3. 确认丢失和确认迟到</vt:lpstr>
      <vt:lpstr>请注意</vt:lpstr>
      <vt:lpstr>自动重传请求 ARQ</vt:lpstr>
      <vt:lpstr>4. 信道利用率</vt:lpstr>
      <vt:lpstr>流水线传输</vt:lpstr>
      <vt:lpstr>5.4.2  连续 ARQ 协议</vt:lpstr>
      <vt:lpstr>连续ARQ协议和滑动窗口协议-改进的停止等待协议</vt:lpstr>
      <vt:lpstr>8.4.3以字节为单位的滑动窗口技术详解</vt:lpstr>
      <vt:lpstr>5.4.2  连续ARQ协议</vt:lpstr>
      <vt:lpstr>累积确认 </vt:lpstr>
      <vt:lpstr>Go-back-N（回退 N） </vt:lpstr>
      <vt:lpstr>5.6  TCP 可靠传输的实现</vt:lpstr>
      <vt:lpstr>5.6.1  以字节为单位的滑动窗口</vt:lpstr>
      <vt:lpstr>PowerPoint 演示文稿</vt:lpstr>
      <vt:lpstr>PowerPoint 演示文稿</vt:lpstr>
      <vt:lpstr>PowerPoint 演示文稿</vt:lpstr>
      <vt:lpstr>PowerPoint 演示文稿</vt:lpstr>
      <vt:lpstr>发送缓存与接收缓存的作用</vt:lpstr>
      <vt:lpstr>需要强调三点</vt:lpstr>
      <vt:lpstr>改进的确认-选择确认（SACK）</vt:lpstr>
      <vt:lpstr>RFC 2018 的规定</vt:lpstr>
      <vt:lpstr>选择性确认最多表示4个边界</vt:lpstr>
      <vt:lpstr>改进的确认-选择确认（SACK）</vt:lpstr>
      <vt:lpstr>5.6  TCP 可靠传输的实现</vt:lpstr>
      <vt:lpstr>往返时延的方差很大</vt:lpstr>
      <vt:lpstr>加权平均往返时间</vt:lpstr>
      <vt:lpstr>超时重传时间 RTO</vt:lpstr>
      <vt:lpstr>PowerPoint 演示文稿</vt:lpstr>
      <vt:lpstr>PowerPoint 演示文稿</vt:lpstr>
      <vt:lpstr>5.7  TCP 的流量控制</vt:lpstr>
      <vt:lpstr>5.7.1  利用滑动窗口实现流量控制</vt:lpstr>
      <vt:lpstr>TCP报文的首部格式</vt:lpstr>
      <vt:lpstr>PowerPoint 演示文稿</vt:lpstr>
      <vt:lpstr>利用可变窗口进行流量控制举例</vt:lpstr>
      <vt:lpstr>5.7.2  必须考虑传输效率</vt:lpstr>
      <vt:lpstr>TCP 可靠通信的具体实现 </vt:lpstr>
      <vt:lpstr>5.8  TCP 的拥塞控制</vt:lpstr>
      <vt:lpstr>5.8.1  拥塞控制的一般原理</vt:lpstr>
      <vt:lpstr>拥塞控制与流量控制的区别 </vt:lpstr>
      <vt:lpstr>拥塞控制与流量控制的区别 </vt:lpstr>
      <vt:lpstr>拥塞控制所起的作用 </vt:lpstr>
      <vt:lpstr>监测网络的拥塞的指标</vt:lpstr>
      <vt:lpstr>5.8.2  TCP 的拥塞控制方法</vt:lpstr>
      <vt:lpstr>拥塞的判断</vt:lpstr>
      <vt:lpstr>TCP拥塞控制算法</vt:lpstr>
      <vt:lpstr>慢开始 (Slow start)</vt:lpstr>
      <vt:lpstr>慢开始 (Slow start)</vt:lpstr>
      <vt:lpstr>PowerPoint 演示文稿</vt:lpstr>
      <vt:lpstr>传输轮次</vt:lpstr>
      <vt:lpstr>设置慢开始门限状态变量 ssthresh</vt:lpstr>
      <vt:lpstr>拥塞避免算法</vt:lpstr>
      <vt:lpstr>当网络出现拥塞时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必须强调指出 </vt:lpstr>
      <vt:lpstr>PowerPoint 演示文稿</vt:lpstr>
      <vt:lpstr>PowerPoint 演示文稿</vt:lpstr>
      <vt:lpstr>PowerPoint 演示文稿</vt:lpstr>
      <vt:lpstr>PowerPoint 演示文稿</vt:lpstr>
      <vt:lpstr>快重传算法</vt:lpstr>
      <vt:lpstr>快重传算法</vt:lpstr>
      <vt:lpstr>PowerPoint 演示文稿</vt:lpstr>
      <vt:lpstr>快恢复算法</vt:lpstr>
      <vt:lpstr>PowerPoint 演示文稿</vt:lpstr>
      <vt:lpstr>加法增大，乘法减小 (AIMD)</vt:lpstr>
      <vt:lpstr>TCP拥塞控制流程图</vt:lpstr>
      <vt:lpstr>发送窗口的上限值</vt:lpstr>
      <vt:lpstr>5.9  TCP 的运输连接管理</vt:lpstr>
      <vt:lpstr>运输连接的三个阶段</vt:lpstr>
      <vt:lpstr>TCP 连接建立过程中要解决的三个问题</vt:lpstr>
      <vt:lpstr>客户服务器方式 </vt:lpstr>
      <vt:lpstr>5.9.1  TCP 的连接建立</vt:lpstr>
      <vt:lpstr>PowerPoint 演示文稿</vt:lpstr>
      <vt:lpstr>PowerPoint 演示文稿</vt:lpstr>
      <vt:lpstr>PowerPoint 演示文稿</vt:lpstr>
      <vt:lpstr>PowerPoint 演示文稿</vt:lpstr>
      <vt:lpstr>PowerPoint 演示文稿</vt:lpstr>
      <vt:lpstr>5.9.2  TCP 的连接释放</vt:lpstr>
      <vt:lpstr>PowerPoint 演示文稿</vt:lpstr>
      <vt:lpstr>PowerPoint 演示文稿</vt:lpstr>
      <vt:lpstr>PowerPoint 演示文稿</vt:lpstr>
      <vt:lpstr>PowerPoint 演示文稿</vt:lpstr>
      <vt:lpstr>PowerPoint 演示文稿</vt:lpstr>
      <vt:lpstr>PowerPoint 演示文稿</vt:lpstr>
      <vt:lpstr>A 必须等待 2MSL 的时间</vt:lpstr>
      <vt:lpstr>8.7.3实战：查看TCP释放连接的数据包2</vt:lpstr>
    </vt:vector>
  </TitlesOfParts>
  <Company>920</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2 章  物理层</dc:title>
  <dc:creator>920</dc:creator>
  <cp:lastModifiedBy>梅</cp:lastModifiedBy>
  <cp:revision>115</cp:revision>
  <dcterms:created xsi:type="dcterms:W3CDTF">2016-10-04T02:36:00Z</dcterms:created>
  <dcterms:modified xsi:type="dcterms:W3CDTF">2019-06-09T14:11:53Z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y fmtid="{D5CDD505-2E9C-101B-9397-08002B2CF9AE}" pid="3" name="KSOProductBuildVer">
    <vt:lpwstr>2052-10.1.0.7698</vt:lpwstr>
  </property>
</Properties>
</file>