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7" r:id="rId2"/>
    <p:sldId id="341" r:id="rId3"/>
    <p:sldId id="338" r:id="rId4"/>
    <p:sldId id="276" r:id="rId5"/>
    <p:sldId id="310" r:id="rId6"/>
    <p:sldId id="339" r:id="rId7"/>
    <p:sldId id="348" r:id="rId8"/>
    <p:sldId id="311" r:id="rId9"/>
    <p:sldId id="342" r:id="rId10"/>
    <p:sldId id="360" r:id="rId11"/>
    <p:sldId id="324" r:id="rId12"/>
    <p:sldId id="313" r:id="rId13"/>
    <p:sldId id="349" r:id="rId14"/>
    <p:sldId id="314" r:id="rId15"/>
    <p:sldId id="347" r:id="rId16"/>
    <p:sldId id="350" r:id="rId17"/>
    <p:sldId id="325" r:id="rId18"/>
    <p:sldId id="326" r:id="rId19"/>
    <p:sldId id="327" r:id="rId20"/>
    <p:sldId id="328" r:id="rId21"/>
    <p:sldId id="343" r:id="rId22"/>
    <p:sldId id="361" r:id="rId23"/>
    <p:sldId id="329" r:id="rId24"/>
    <p:sldId id="330" r:id="rId25"/>
    <p:sldId id="358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292" r:id="rId34"/>
  </p:sldIdLst>
  <p:sldSz cx="9144000" cy="6858000" type="screen4x3"/>
  <p:notesSz cx="6858000" cy="9144000"/>
  <p:defaultTextStyle>
    <a:defPPr>
      <a:defRPr lang="zh-CN"/>
    </a:defPPr>
    <a:lvl1pPr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" hangingPunct="0">
      <a:lnSpc>
        <a:spcPct val="140000"/>
      </a:lnSpc>
      <a:spcBef>
        <a:spcPct val="0"/>
      </a:spcBef>
      <a:spcAft>
        <a:spcPct val="0"/>
      </a:spcAft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33"/>
    <a:srgbClr val="990000"/>
    <a:srgbClr val="FF0000"/>
    <a:srgbClr val="CC3300"/>
    <a:srgbClr val="FFFF00"/>
    <a:srgbClr val="FFCC00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1122" autoAdjust="0"/>
  </p:normalViewPr>
  <p:slideViewPr>
    <p:cSldViewPr>
      <p:cViewPr varScale="1">
        <p:scale>
          <a:sx n="59" d="100"/>
          <a:sy n="59" d="100"/>
        </p:scale>
        <p:origin x="846" y="72"/>
      </p:cViewPr>
      <p:guideLst>
        <p:guide orient="horz" pos="2976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596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EB5919B5-3149-495D-9B01-B10778211FB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302A7A09-6D5C-459D-A3A1-291D09C7617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7A09-6D5C-459D-A3A1-291D09C7617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oak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7A09-6D5C-459D-A3A1-291D09C7617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通过跟踪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个信息源，从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个维度分析了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种编程语言的热度， 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IEEE Spectrum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日推出了它们的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2014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年编程语言排行榜。在总排行榜中，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是第一、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语言和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C++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分别位列第二、第三位。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编注：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IEEE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综览（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IEEE Spectrum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）是电气电子工程师学会（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IEEE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）的旗舰级出版物，致力于探索前沿科技的发展实现与应用。它旨在探讨科学工程技术的发展趋势，并为这些领域提供一个讨论交流的平台。</a:t>
            </a:r>
            <a:endParaRPr kumimoji="1" lang="zh-CN" altLang="en-US" sz="1200" b="0" i="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7A09-6D5C-459D-A3A1-291D09C76177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90935-004E-4DB6-AC7C-FC0C2514001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ED264A6-14A5-4C75-8EA9-138901D2646D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的平台无关＝一次编译，到处运行</a:t>
            </a:r>
            <a:r>
              <a:rPr lang="zh-CN" altLang="en-US" dirty="0" smtClean="0"/>
              <a:t>，这个</a:t>
            </a:r>
            <a:r>
              <a:rPr lang="zh-CN" altLang="en-US" dirty="0"/>
              <a:t>等号应该是针对象</a:t>
            </a:r>
            <a:r>
              <a:rPr lang="en-US" altLang="zh-CN" dirty="0"/>
              <a:t>C,C++</a:t>
            </a:r>
            <a:r>
              <a:rPr lang="zh-CN" altLang="en-US" dirty="0"/>
              <a:t>这种语言而言的，当编译</a:t>
            </a:r>
            <a:r>
              <a:rPr lang="en-US" altLang="zh-CN" dirty="0"/>
              <a:t>C</a:t>
            </a:r>
            <a:r>
              <a:rPr lang="zh-CN" altLang="en-US" dirty="0"/>
              <a:t>或者</a:t>
            </a:r>
            <a:r>
              <a:rPr lang="en-US" altLang="zh-CN" dirty="0"/>
              <a:t>C++</a:t>
            </a:r>
            <a:r>
              <a:rPr lang="zh-CN" altLang="en-US" dirty="0"/>
              <a:t>，所获取的二进制文件只能适合指定的硬件平台和操作平台的（这个二进制文件包含了一些机器码，而且字节顺序还依赖特定平台，比如高位在前，低位在前等），而编译</a:t>
            </a:r>
            <a:r>
              <a:rPr lang="en-US" altLang="zh-CN" dirty="0"/>
              <a:t>java</a:t>
            </a:r>
            <a:r>
              <a:rPr lang="zh-CN" altLang="en-US" dirty="0"/>
              <a:t>形成的是</a:t>
            </a:r>
            <a:r>
              <a:rPr lang="en-US" altLang="zh-CN" dirty="0"/>
              <a:t>java class</a:t>
            </a:r>
            <a:r>
              <a:rPr lang="zh-CN" altLang="en-US" dirty="0"/>
              <a:t>文件，而</a:t>
            </a:r>
            <a:r>
              <a:rPr lang="en-US" altLang="zh-CN" dirty="0"/>
              <a:t>class</a:t>
            </a:r>
            <a:r>
              <a:rPr lang="zh-CN" altLang="en-US" dirty="0"/>
              <a:t>文件适合任何支持</a:t>
            </a:r>
            <a:r>
              <a:rPr lang="en-US" altLang="zh-CN" dirty="0"/>
              <a:t>Java</a:t>
            </a:r>
            <a:r>
              <a:rPr lang="zh-CN" altLang="en-US" dirty="0"/>
              <a:t>虚拟机的硬件平台和操作系统上的二进制的文件。        上述的解释是从</a:t>
            </a:r>
            <a:r>
              <a:rPr lang="en-US" altLang="zh-CN" dirty="0"/>
              <a:t>java</a:t>
            </a:r>
            <a:r>
              <a:rPr lang="zh-CN" altLang="en-US" dirty="0"/>
              <a:t>程序的执行过程而言的。      另外的一个角度可以从</a:t>
            </a:r>
            <a:r>
              <a:rPr lang="en-US" altLang="zh-CN" dirty="0"/>
              <a:t>java</a:t>
            </a:r>
            <a:r>
              <a:rPr lang="zh-CN" altLang="en-US" dirty="0"/>
              <a:t>程序的编写来说，</a:t>
            </a:r>
            <a:r>
              <a:rPr lang="en-US" altLang="zh-CN" dirty="0"/>
              <a:t>java</a:t>
            </a:r>
            <a:r>
              <a:rPr lang="zh-CN" altLang="en-US" dirty="0"/>
              <a:t>的编写依赖</a:t>
            </a:r>
            <a:r>
              <a:rPr lang="en-US" altLang="zh-CN" dirty="0"/>
              <a:t>java </a:t>
            </a:r>
            <a:r>
              <a:rPr lang="en-US" altLang="zh-CN" dirty="0" err="1"/>
              <a:t>api</a:t>
            </a:r>
            <a:r>
              <a:rPr lang="zh-CN" altLang="en-US" dirty="0"/>
              <a:t>，</a:t>
            </a:r>
            <a:r>
              <a:rPr lang="en-US" altLang="zh-CN" dirty="0"/>
              <a:t>java </a:t>
            </a:r>
            <a:r>
              <a:rPr lang="en-US" altLang="zh-CN" dirty="0" err="1"/>
              <a:t>api</a:t>
            </a:r>
            <a:r>
              <a:rPr lang="zh-CN" altLang="en-US" dirty="0"/>
              <a:t>的</a:t>
            </a:r>
            <a:r>
              <a:rPr lang="en-US" altLang="zh-CN" dirty="0"/>
              <a:t>class</a:t>
            </a:r>
            <a:r>
              <a:rPr lang="zh-CN" altLang="en-US" dirty="0"/>
              <a:t>文件是与主机平台密切相关的，由于在程序执行的时候</a:t>
            </a:r>
            <a:r>
              <a:rPr lang="en-US" altLang="zh-CN" dirty="0"/>
              <a:t>java </a:t>
            </a:r>
            <a:r>
              <a:rPr lang="en-US" altLang="zh-CN" dirty="0" err="1"/>
              <a:t>api</a:t>
            </a:r>
            <a:r>
              <a:rPr lang="zh-CN" altLang="en-US" dirty="0"/>
              <a:t>调用了本地方法，</a:t>
            </a:r>
            <a:r>
              <a:rPr lang="en-US" altLang="zh-CN" dirty="0"/>
              <a:t>java</a:t>
            </a:r>
            <a:r>
              <a:rPr lang="zh-CN" altLang="en-US" dirty="0"/>
              <a:t>程序就不用调用他们了，通过这种方法，</a:t>
            </a:r>
            <a:r>
              <a:rPr lang="en-US" altLang="zh-CN" dirty="0"/>
              <a:t>Java API class</a:t>
            </a:r>
            <a:r>
              <a:rPr lang="zh-CN" altLang="en-US" dirty="0"/>
              <a:t>文件为底层提供了具有平台无关性，标准接口的</a:t>
            </a:r>
            <a:r>
              <a:rPr lang="en-US" altLang="zh-CN" dirty="0"/>
              <a:t>Java</a:t>
            </a:r>
            <a:r>
              <a:rPr lang="zh-CN" altLang="en-US" dirty="0"/>
              <a:t>程序。这样对于</a:t>
            </a:r>
            <a:r>
              <a:rPr lang="en-US" altLang="zh-CN" dirty="0"/>
              <a:t>java</a:t>
            </a:r>
            <a:r>
              <a:rPr lang="zh-CN" altLang="en-US" dirty="0"/>
              <a:t>程序而言，无论平台内部如何，</a:t>
            </a:r>
            <a:r>
              <a:rPr lang="en-US" altLang="zh-CN" dirty="0"/>
              <a:t>Java API</a:t>
            </a:r>
            <a:r>
              <a:rPr lang="zh-CN" altLang="en-US" dirty="0"/>
              <a:t>都会有同样的表现和预测行为。正是由于在每个特定的平台都明确实现了</a:t>
            </a:r>
            <a:r>
              <a:rPr lang="en-US" altLang="zh-CN" dirty="0"/>
              <a:t>Java</a:t>
            </a:r>
            <a:r>
              <a:rPr lang="zh-CN" altLang="en-US" dirty="0"/>
              <a:t>虚拟机和</a:t>
            </a:r>
            <a:r>
              <a:rPr lang="en-US" altLang="zh-CN" dirty="0"/>
              <a:t>Java API</a:t>
            </a:r>
            <a:r>
              <a:rPr lang="zh-CN" altLang="en-US" dirty="0"/>
              <a:t>，才或有</a:t>
            </a:r>
            <a:r>
              <a:rPr lang="en-US" altLang="zh-CN" dirty="0"/>
              <a:t>java</a:t>
            </a:r>
            <a:r>
              <a:rPr lang="zh-CN" altLang="en-US" dirty="0"/>
              <a:t>的无关性。 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3DEDF-38D1-499E-8C7A-FDACC380FB2C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同一门语言在不同机器上执行可以采用相同的语言翻译程序</a:t>
            </a:r>
          </a:p>
          <a:p>
            <a:r>
              <a:rPr lang="zh-CN" altLang="en-US" dirty="0"/>
              <a:t>通过相同的语言翻译程序翻译的目标代码能在多种机器上</a:t>
            </a:r>
            <a:r>
              <a:rPr lang="en-US" altLang="zh-CN" dirty="0"/>
              <a:t>(</a:t>
            </a:r>
            <a:r>
              <a:rPr lang="zh-CN" altLang="en-US" dirty="0"/>
              <a:t>操作系统不同或硬件不同</a:t>
            </a:r>
            <a:r>
              <a:rPr lang="en-US" altLang="zh-CN" dirty="0"/>
              <a:t>)</a:t>
            </a:r>
            <a:r>
              <a:rPr lang="zh-CN" altLang="en-US" dirty="0"/>
              <a:t>执行</a:t>
            </a:r>
            <a:r>
              <a:rPr lang="en-US" altLang="zh-CN" dirty="0"/>
              <a:t>,</a:t>
            </a:r>
            <a:r>
              <a:rPr lang="zh-CN" altLang="en-US" dirty="0"/>
              <a:t>即跨平台</a:t>
            </a:r>
            <a:r>
              <a:rPr lang="en-US" altLang="zh-CN" dirty="0"/>
              <a:t>,</a:t>
            </a:r>
            <a:r>
              <a:rPr lang="zh-CN" altLang="en-US" dirty="0"/>
              <a:t>而不需要由新的语言翻译程序重新翻译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165BB0-5554-4BBD-8F62-14174DE76064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406BB37-1A5A-457D-858C-062C46113040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是远程方法调用的简称，它能够帮助我们查找并执行远程对象的方法。通俗地说，远程调用就象将一个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放在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机器上，然后在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机器中调用这个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的方法。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A7A09-6D5C-459D-A3A1-291D09C76177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kumimoji="1" lang="en-US" altLang="zh-CN" sz="1400" b="0" kern="120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defRPr>
            </a:lvl1pPr>
          </a:lstStyle>
          <a:p>
            <a:fld id="{C4ABFD30-7195-4B6E-8E58-34B58822C84E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BC8F741A-A6FD-4EA8-AC11-BAB6CD352C78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7" name="Picture 17" descr="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  <p:pic>
        <p:nvPicPr>
          <p:cNvPr id="8" name="Picture 17" descr="校徽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87624" cy="1187624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2933B7-25CB-4004-98EA-708B387737D8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3228C-DDFF-4F9A-B0B8-414E104D8CD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9774"/>
            <a:ext cx="3810000" cy="49562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E7987-F0AB-440B-A910-C19FC7414076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87500-6979-46C4-AFE0-1F966307B35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846" y="-106627"/>
            <a:ext cx="7886700" cy="92598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008732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32644"/>
            <a:ext cx="3868737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008732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32644"/>
            <a:ext cx="3887788" cy="41886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FC98F-CD85-436E-8A58-3A6DAB7926DE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28658-7338-42FF-BCB1-074F384A1E9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6B19FB-88D4-4F45-A0FA-A7B50137B89C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FC1D7-3F0D-45E6-8ACB-CA1A568B969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7155C-431D-40D1-9F31-E7785E4665AF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32D7F-C0B2-4CD6-BC59-FEFA10A0CBD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041"/>
            <a:ext cx="8134672" cy="7206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C71360-6241-4398-B48B-C5A4F215EC97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0B5C2-7BF4-42AF-ACE4-ED0BA774C12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33F21-7184-4029-AE9A-8628CF4CA0CF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2AF5D-8776-4DB5-885E-B51346F37FF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8815" y="-15562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68760"/>
            <a:ext cx="7772400" cy="478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</a:defRPr>
            </a:lvl1pPr>
          </a:lstStyle>
          <a:p>
            <a:fld id="{0793D146-D4EE-42FA-B298-03F6D4D4D134}" type="datetime1">
              <a:rPr lang="zh-CN" altLang="en-US" smtClean="0"/>
              <a:t>2019/11/12</a:t>
            </a:fld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199" y="6248400"/>
            <a:ext cx="31072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fontAlgn="base" hangingPunct="1">
              <a:lnSpc>
                <a:spcPct val="100000"/>
              </a:lnSpc>
              <a:spcBef>
                <a:spcPct val="50000"/>
              </a:spcBef>
              <a:defRPr sz="1400" b="0">
                <a:solidFill>
                  <a:srgbClr val="FF0000"/>
                </a:solidFill>
              </a:defRPr>
            </a:lvl1pPr>
          </a:lstStyle>
          <a:p>
            <a:fld id="{0FB471C8-96D7-47D7-B25F-31A0A5DA99BF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9" name="Picture 9" descr="anabnr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2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0" y="864841"/>
            <a:ext cx="9144000" cy="1158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 userDrawn="1"/>
        </p:nvSpPr>
        <p:spPr bwMode="auto">
          <a:xfrm>
            <a:off x="0" y="6092825"/>
            <a:ext cx="9144000" cy="115888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pull dir="r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99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rgbClr val="FF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552" y="3140968"/>
            <a:ext cx="836523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/**</a:t>
            </a:r>
            <a:b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* @author  </a:t>
            </a:r>
            <a:r>
              <a:rPr lang="zh-CN" altLang="en-US" sz="2800" dirty="0" smtClean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唐朝刚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 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@</a:t>
            </a:r>
            <a:r>
              <a:rPr lang="en-US" altLang="zh-CN" sz="2800" dirty="0" err="1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param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email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cgtang@cumt.edu.cn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800" dirty="0" smtClean="0">
                <a:solidFill>
                  <a:schemeClr val="bg2">
                    <a:lumMod val="2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*/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2800" dirty="0" smtClean="0">
                <a:solidFill>
                  <a:srgbClr val="692AA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public </a:t>
            </a:r>
            <a:r>
              <a:rPr lang="en-US" altLang="zh-CN" sz="2800" dirty="0">
                <a:solidFill>
                  <a:srgbClr val="692AA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class </a:t>
            </a:r>
            <a:r>
              <a:rPr lang="en-US" altLang="zh-CN" sz="4800" dirty="0"/>
              <a:t>Java </a:t>
            </a:r>
            <a:r>
              <a:rPr lang="zh-CN" altLang="en-US" sz="4800" dirty="0"/>
              <a:t>语言与网络编程</a:t>
            </a:r>
            <a:r>
              <a:rPr lang="en-US" altLang="zh-CN" sz="2400" dirty="0" smtClean="0">
                <a:solidFill>
                  <a:srgbClr val="692AA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692AA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692AA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}</a:t>
            </a:r>
            <a:endParaRPr lang="en-US" altLang="zh-CN" sz="2400" dirty="0">
              <a:solidFill>
                <a:srgbClr val="692AA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 eaLnBrk="1" hangingPunct="1">
              <a:lnSpc>
                <a:spcPct val="100000"/>
              </a:lnSpc>
            </a:pPr>
            <a:endParaRPr lang="en-US" altLang="zh-CN" sz="2400" dirty="0" smtClean="0">
              <a:solidFill>
                <a:schemeClr val="bg2">
                  <a:lumMod val="2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1300" y="4126283"/>
            <a:ext cx="768573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Java EE: JSP/Tomcat/Oracle/Unix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Android</a:t>
            </a:r>
            <a:r>
              <a:rPr lang="zh-CN" altLang="en-US" sz="2800" dirty="0">
                <a:solidFill>
                  <a:srgbClr val="7030A0"/>
                </a:solidFill>
              </a:rPr>
              <a:t>开发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大数据（</a:t>
            </a:r>
            <a:r>
              <a:rPr lang="en-US" altLang="zh-CN" sz="2800" dirty="0" err="1"/>
              <a:t>hadoop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919" y="165654"/>
            <a:ext cx="7772400" cy="686818"/>
          </a:xfrm>
        </p:spPr>
        <p:txBody>
          <a:bodyPr/>
          <a:lstStyle/>
          <a:p>
            <a:r>
              <a:rPr lang="en-US" altLang="zh-CN" dirty="0" smtClean="0"/>
              <a:t>Web </a:t>
            </a:r>
            <a:r>
              <a:rPr lang="zh-CN" altLang="en-US" dirty="0" smtClean="0"/>
              <a:t>技术：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F0D2-50E0-4997-87FC-6D06196BBD80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228C-DDFF-4F9A-B0B8-414E104D8CDF}" type="slidenum">
              <a:rPr lang="en-US" altLang="zh-CN" smtClean="0"/>
              <a:t>10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1116320"/>
          <a:ext cx="820891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动态网页技术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操作系统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数据库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服务器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运行端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备注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CGI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现已被淘汰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Li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ux</a:t>
                      </a:r>
                      <a:r>
                        <a:rPr lang="en-US" altLang="zh-CN" dirty="0" smtClean="0"/>
                        <a:t>/Win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MySQL/…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Apache/…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JSP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Unix</a:t>
                      </a:r>
                      <a:r>
                        <a:rPr lang="en-US" altLang="zh-CN" dirty="0" smtClean="0"/>
                        <a:t>/Win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Oracle/…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Tomcat/…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服务器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ASP(</a:t>
                      </a:r>
                      <a:r>
                        <a:rPr lang="en-US" altLang="zh-CN" dirty="0" err="1" smtClean="0"/>
                        <a:t>.net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MS SQL Server/…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服务器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JavaScript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all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7030A0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7030A0"/>
                          </a:solidFill>
                        </a:rPr>
                        <a:t>客户端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4300515"/>
            <a:ext cx="1584176" cy="15535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33" y="5077312"/>
            <a:ext cx="2600325" cy="86677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Java </a:t>
            </a:r>
            <a:r>
              <a:rPr lang="zh-CN" altLang="en-US" dirty="0" smtClean="0"/>
              <a:t>技术和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3200" dirty="0" smtClean="0">
                <a:solidFill>
                  <a:schemeClr val="accent2"/>
                </a:solidFill>
              </a:rPr>
              <a:t>1.2.1  </a:t>
            </a:r>
            <a:r>
              <a:rPr lang="zh-CN" altLang="en-US" sz="3200" dirty="0">
                <a:solidFill>
                  <a:schemeClr val="accent2"/>
                </a:solidFill>
              </a:rPr>
              <a:t>什么</a:t>
            </a:r>
            <a:r>
              <a:rPr lang="zh-CN" altLang="en-US" sz="3200" dirty="0" smtClean="0">
                <a:solidFill>
                  <a:schemeClr val="accent2"/>
                </a:solidFill>
              </a:rPr>
              <a:t>是 </a:t>
            </a:r>
            <a:r>
              <a:rPr lang="en-US" altLang="zh-CN" sz="3200" dirty="0" smtClean="0">
                <a:solidFill>
                  <a:schemeClr val="accent2"/>
                </a:solidFill>
              </a:rPr>
              <a:t>Java </a:t>
            </a:r>
            <a:r>
              <a:rPr lang="zh-CN" altLang="en-US" sz="3200" dirty="0" smtClean="0">
                <a:solidFill>
                  <a:schemeClr val="accent2"/>
                </a:solidFill>
              </a:rPr>
              <a:t>技术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marL="533400" indent="-533400">
              <a:buFontTx/>
              <a:buNone/>
            </a:pPr>
            <a:r>
              <a:rPr lang="en-US" altLang="zh-CN" sz="3200" dirty="0" smtClean="0">
                <a:solidFill>
                  <a:schemeClr val="accent2"/>
                </a:solidFill>
              </a:rPr>
              <a:t>1.2.2  Java </a:t>
            </a:r>
            <a:r>
              <a:rPr lang="zh-CN" altLang="en-US" sz="3200" dirty="0" smtClean="0">
                <a:solidFill>
                  <a:schemeClr val="accent2"/>
                </a:solidFill>
              </a:rPr>
              <a:t>虚拟机</a:t>
            </a:r>
            <a:r>
              <a:rPr lang="zh-CN" altLang="en-US" sz="3200" dirty="0">
                <a:solidFill>
                  <a:schemeClr val="accent2"/>
                </a:solidFill>
              </a:rPr>
              <a:t>的实现原理</a:t>
            </a:r>
          </a:p>
          <a:p>
            <a:pPr marL="533400" indent="-533400">
              <a:buFontTx/>
              <a:buNone/>
            </a:pPr>
            <a:r>
              <a:rPr lang="en-US" altLang="zh-CN" sz="3200" dirty="0" smtClean="0">
                <a:solidFill>
                  <a:schemeClr val="accent2"/>
                </a:solidFill>
              </a:rPr>
              <a:t>1.2.3 Java </a:t>
            </a:r>
            <a:r>
              <a:rPr lang="zh-CN" altLang="en-US" sz="3200" dirty="0" smtClean="0">
                <a:solidFill>
                  <a:schemeClr val="accent2"/>
                </a:solidFill>
              </a:rPr>
              <a:t>体系结构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marL="533400" indent="-533400"/>
            <a:endParaRPr lang="en-US" altLang="zh-CN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1BAE-C40A-4764-AF7E-F8337B1290C8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529A5-E91A-4A6B-B9B0-3ED8FD9F6541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1.2.1 </a:t>
            </a:r>
            <a:r>
              <a:rPr lang="zh-CN" altLang="en-US" dirty="0"/>
              <a:t>什么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技术</a:t>
            </a:r>
            <a:r>
              <a:rPr lang="zh-CN" altLang="en-US" dirty="0"/>
              <a:t>？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是</a:t>
            </a:r>
            <a:r>
              <a:rPr lang="zh-CN" altLang="en-US" dirty="0"/>
              <a:t>一种程序设计语言，同时</a:t>
            </a:r>
            <a:r>
              <a:rPr lang="zh-CN" altLang="en-US" dirty="0" smtClean="0"/>
              <a:t>也提供 </a:t>
            </a:r>
            <a:r>
              <a:rPr lang="en-US" altLang="zh-CN" dirty="0" smtClean="0"/>
              <a:t>Java</a:t>
            </a:r>
            <a:r>
              <a:rPr lang="zh-CN" altLang="en-US" dirty="0"/>
              <a:t>程序运行的平台</a:t>
            </a:r>
            <a:r>
              <a:rPr lang="zh-CN" altLang="en-US" dirty="0" smtClean="0"/>
              <a:t>。平台</a:t>
            </a:r>
            <a:r>
              <a:rPr lang="zh-CN" altLang="en-US" dirty="0"/>
              <a:t>完全由</a:t>
            </a:r>
            <a:r>
              <a:rPr lang="zh-CN" altLang="en-US" dirty="0">
                <a:solidFill>
                  <a:srgbClr val="FF0000"/>
                </a:solidFill>
              </a:rPr>
              <a:t>软件</a:t>
            </a:r>
            <a:r>
              <a:rPr lang="zh-CN" altLang="en-US" dirty="0" smtClean="0"/>
              <a:t>构成，</a:t>
            </a:r>
            <a:r>
              <a:rPr lang="zh-CN" altLang="en-US" dirty="0"/>
              <a:t>将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程序</a:t>
            </a:r>
            <a:r>
              <a:rPr lang="zh-CN" altLang="en-US" dirty="0"/>
              <a:t>与底层平台隔离</a:t>
            </a:r>
            <a:r>
              <a:rPr lang="zh-CN" altLang="en-US" dirty="0" smtClean="0"/>
              <a:t>开来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实现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程序</a:t>
            </a:r>
            <a:r>
              <a:rPr lang="zh-CN" altLang="en-US" dirty="0"/>
              <a:t>的平台独立性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F5C43-709C-4CE3-AD5D-215B4E9555D1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7430-B67F-402F-B1DB-2759CCF92A99}" type="slidenum">
              <a:rPr lang="en-US" altLang="zh-CN"/>
              <a:t>12</a:t>
            </a:fld>
            <a:endParaRPr lang="en-US" altLang="zh-CN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19" y="3501008"/>
            <a:ext cx="63722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36D4-424F-477D-B17A-40FD3F96B6FD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D336-4AB5-48E0-9339-F5C0F95C3A92}" type="slidenum">
              <a:rPr lang="en-US" altLang="zh-CN"/>
              <a:t>13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4416"/>
            <a:ext cx="9085674" cy="62230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1187624" y="324739"/>
            <a:ext cx="7925146" cy="447881"/>
          </a:xfrm>
          <a:prstGeom prst="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                             Java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755576" y="6000207"/>
            <a:ext cx="8208912" cy="525401"/>
          </a:xfrm>
          <a:prstGeom prst="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                                 Java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虚拟机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8538424" y="2803805"/>
            <a:ext cx="605576" cy="2938370"/>
          </a:xfrm>
          <a:prstGeom prst="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/>
          </a:p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/>
          </a:p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                               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2627784" y="772620"/>
            <a:ext cx="3925416" cy="280116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508104" y="1988840"/>
            <a:ext cx="648072" cy="360040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843808" y="2708920"/>
            <a:ext cx="3096344" cy="216024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47864" y="3356992"/>
            <a:ext cx="504056" cy="216024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347864" y="4437112"/>
            <a:ext cx="2448272" cy="360040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716016" y="4077072"/>
            <a:ext cx="2952328" cy="360040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940152" y="3789040"/>
            <a:ext cx="1728192" cy="288032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27784" y="5085184"/>
            <a:ext cx="3384376" cy="288032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156176" y="5373216"/>
            <a:ext cx="1512168" cy="368959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627784" y="5742175"/>
            <a:ext cx="936104" cy="258032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716016" y="4797152"/>
            <a:ext cx="1080120" cy="288032"/>
          </a:xfrm>
          <a:prstGeom prst="roundRect">
            <a:avLst/>
          </a:prstGeom>
          <a:noFill/>
          <a:ln w="28575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1" forceAA="0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2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92" y="76853"/>
            <a:ext cx="4609158" cy="711200"/>
          </a:xfrm>
        </p:spPr>
        <p:txBody>
          <a:bodyPr/>
          <a:lstStyle/>
          <a:p>
            <a:r>
              <a:rPr lang="en-US" altLang="zh-CN" sz="3200" dirty="0" smtClean="0"/>
              <a:t>Java </a:t>
            </a:r>
            <a:r>
              <a:rPr lang="zh-CN" altLang="en-US" sz="3200" dirty="0" smtClean="0"/>
              <a:t>技术</a:t>
            </a:r>
            <a:r>
              <a:rPr lang="zh-CN" altLang="en-US" sz="3200" dirty="0"/>
              <a:t>术语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85094" y="1052736"/>
            <a:ext cx="8062912" cy="4467225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Java </a:t>
            </a:r>
            <a:r>
              <a:rPr lang="zh-CN" altLang="en-US" sz="2400" dirty="0" smtClean="0"/>
              <a:t>虚拟机</a:t>
            </a:r>
            <a:r>
              <a:rPr lang="zh-CN" altLang="en-US" sz="2400" dirty="0"/>
              <a:t>（</a:t>
            </a:r>
            <a:r>
              <a:rPr lang="en-US" altLang="zh-CN" sz="2400" dirty="0"/>
              <a:t>JVM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 dirty="0" smtClean="0">
                <a:solidFill>
                  <a:schemeClr val="tx1"/>
                </a:solidFill>
              </a:rPr>
              <a:t>用</a:t>
            </a:r>
            <a:r>
              <a:rPr lang="zh-CN" altLang="en-US" sz="2400" b="0" dirty="0">
                <a:solidFill>
                  <a:schemeClr val="tx1"/>
                </a:solidFill>
              </a:rPr>
              <a:t>软件仿真计算机硬件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Java </a:t>
            </a:r>
            <a:r>
              <a:rPr lang="zh-CN" altLang="en-US" sz="2400" dirty="0" smtClean="0"/>
              <a:t>运行系统（</a:t>
            </a:r>
            <a:r>
              <a:rPr lang="en-US" altLang="zh-CN" sz="2400" dirty="0" smtClean="0">
                <a:solidFill>
                  <a:srgbClr val="FF0000"/>
                </a:solidFill>
              </a:rPr>
              <a:t>JRE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J</a:t>
            </a:r>
            <a:r>
              <a:rPr lang="en-US" altLang="zh-CN" sz="2400" dirty="0" smtClean="0"/>
              <a:t>ava 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en-US" altLang="zh-CN" sz="2400" dirty="0" smtClean="0"/>
              <a:t>untime </a:t>
            </a:r>
            <a:r>
              <a:rPr lang="en-US" altLang="zh-CN" sz="2400" dirty="0" smtClean="0">
                <a:solidFill>
                  <a:srgbClr val="FF0000"/>
                </a:solidFill>
              </a:rPr>
              <a:t>E</a:t>
            </a:r>
            <a:r>
              <a:rPr lang="en-US" altLang="zh-CN" sz="2400" dirty="0" smtClean="0"/>
              <a:t>nvironment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zh-CN" altLang="en-US" sz="2400" b="0" dirty="0" smtClean="0">
                <a:solidFill>
                  <a:schemeClr val="tx1"/>
                </a:solidFill>
              </a:rPr>
              <a:t>包括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JVM 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的</a:t>
            </a:r>
            <a:r>
              <a:rPr lang="zh-CN" altLang="en-US" sz="2400" b="0" dirty="0">
                <a:solidFill>
                  <a:schemeClr val="tx1"/>
                </a:solidFill>
              </a:rPr>
              <a:t>具体实现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和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Java </a:t>
            </a:r>
            <a:r>
              <a:rPr lang="en-US" altLang="zh-CN" sz="2400" b="0" dirty="0">
                <a:solidFill>
                  <a:schemeClr val="tx1"/>
                </a:solidFill>
              </a:rPr>
              <a:t>API</a:t>
            </a: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Java </a:t>
            </a:r>
            <a:r>
              <a:rPr lang="zh-CN" altLang="en-US" sz="2400" dirty="0" smtClean="0"/>
              <a:t>应用程序</a:t>
            </a:r>
            <a:r>
              <a:rPr lang="zh-CN" altLang="en-US" sz="2400" dirty="0"/>
              <a:t>编程接口（</a:t>
            </a:r>
            <a:r>
              <a:rPr lang="en-US" altLang="zh-CN" sz="2400" dirty="0"/>
              <a:t>API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400" b="0" dirty="0" smtClean="0">
                <a:solidFill>
                  <a:schemeClr val="tx1"/>
                </a:solidFill>
              </a:rPr>
              <a:t>Oracle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提供</a:t>
            </a:r>
            <a:r>
              <a:rPr lang="zh-CN" altLang="en-US" sz="2400" b="0" dirty="0">
                <a:solidFill>
                  <a:schemeClr val="tx1"/>
                </a:solidFill>
              </a:rPr>
              <a:t>的各种常用类和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接口，供程序员</a:t>
            </a:r>
            <a:r>
              <a:rPr lang="zh-CN" altLang="en-US" sz="2400" b="0" dirty="0">
                <a:solidFill>
                  <a:schemeClr val="tx1"/>
                </a:solidFill>
              </a:rPr>
              <a:t>直接使用，以减少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编程工作量</a:t>
            </a:r>
            <a:r>
              <a:rPr lang="zh-CN" altLang="en-US" sz="2400" b="0" dirty="0">
                <a:solidFill>
                  <a:schemeClr val="tx1"/>
                </a:solidFill>
              </a:rPr>
              <a:t>和难度。类似微软的基础类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库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MFC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Java </a:t>
            </a:r>
            <a:r>
              <a:rPr lang="zh-CN" altLang="en-US" sz="2400" dirty="0" smtClean="0"/>
              <a:t>开发</a:t>
            </a:r>
            <a:r>
              <a:rPr lang="zh-CN" altLang="en-US" sz="2400" dirty="0"/>
              <a:t>工具包（</a:t>
            </a:r>
            <a:r>
              <a:rPr lang="en-US" altLang="zh-CN" sz="2400" dirty="0">
                <a:solidFill>
                  <a:srgbClr val="FF0000"/>
                </a:solidFill>
              </a:rPr>
              <a:t>JDK</a:t>
            </a:r>
            <a:r>
              <a:rPr lang="zh-CN" altLang="en-US" sz="2400" dirty="0" smtClean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en-US" altLang="zh-CN" sz="2400" dirty="0" smtClean="0"/>
              <a:t>ava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evelopment 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en-US" altLang="zh-CN" sz="2400" dirty="0" smtClean="0"/>
              <a:t>it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r>
              <a:rPr lang="en-US" altLang="zh-CN" sz="2400" b="0" dirty="0" smtClean="0">
                <a:solidFill>
                  <a:schemeClr val="tx1"/>
                </a:solidFill>
              </a:rPr>
              <a:t>Oracle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提供的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Java 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开发</a:t>
            </a:r>
            <a:r>
              <a:rPr lang="zh-CN" altLang="en-US" sz="2400" b="0" dirty="0">
                <a:solidFill>
                  <a:schemeClr val="tx1"/>
                </a:solidFill>
              </a:rPr>
              <a:t>工具包，包含类库、编译运行工具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等（</a:t>
            </a:r>
            <a:r>
              <a:rPr lang="en-US" altLang="zh-CN" sz="2400" b="0" dirty="0" smtClean="0"/>
              <a:t>javac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.exe; </a:t>
            </a:r>
            <a:r>
              <a:rPr lang="en-US" altLang="zh-CN" sz="2400" b="0" dirty="0"/>
              <a:t>jar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.exe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）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9E40-8AF7-411D-B2C1-3A2799B2BF02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64FA-DA77-4239-82E7-2EB00DEAF776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107392" y="5085184"/>
            <a:ext cx="8964488" cy="611579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 smtClean="0"/>
              <a:t>借助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，使用 </a:t>
            </a:r>
            <a:r>
              <a:rPr lang="en-US" altLang="zh-CN" sz="2400" dirty="0" smtClean="0"/>
              <a:t>JDK </a:t>
            </a:r>
            <a:r>
              <a:rPr lang="zh-CN" altLang="en-US" sz="2400" dirty="0" smtClean="0"/>
              <a:t>开发的程序放到包含 </a:t>
            </a:r>
            <a:r>
              <a:rPr lang="en-US" altLang="zh-CN" sz="2400" dirty="0" smtClean="0"/>
              <a:t>JVM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JRE </a:t>
            </a:r>
            <a:r>
              <a:rPr lang="zh-CN" altLang="en-US" sz="2400" dirty="0" smtClean="0"/>
              <a:t>中去运行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en-US" altLang="zh-CN" dirty="0"/>
              <a:t>API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7772400" cy="41148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Java </a:t>
            </a:r>
            <a:r>
              <a:rPr lang="en-US" altLang="zh-CN" sz="2400" dirty="0" smtClean="0">
                <a:solidFill>
                  <a:srgbClr val="C00000"/>
                </a:solidFill>
              </a:rPr>
              <a:t>API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运行库的集合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已编译好的的程序代码库，可以直接</a:t>
            </a:r>
            <a:r>
              <a:rPr lang="zh-CN" altLang="en-US" sz="2400" dirty="0" smtClean="0"/>
              <a:t>使用</a:t>
            </a:r>
            <a:endParaRPr lang="zh-CN" altLang="en-US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提供了一套访问主机系统资源的标准方法。</a:t>
            </a:r>
            <a:r>
              <a:rPr lang="en-US" altLang="zh-CN" sz="2400" dirty="0"/>
              <a:t>Java API</a:t>
            </a:r>
            <a:r>
              <a:rPr lang="zh-CN" altLang="en-US" sz="2400" dirty="0" smtClean="0"/>
              <a:t>的 </a:t>
            </a:r>
            <a:r>
              <a:rPr lang="en-US" altLang="zh-CN" sz="2400" dirty="0" smtClean="0">
                <a:solidFill>
                  <a:srgbClr val="FF0000"/>
                </a:solidFill>
              </a:rPr>
              <a:t>class 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</a:t>
            </a:r>
            <a:r>
              <a:rPr lang="zh-CN" altLang="en-US" sz="2400" dirty="0"/>
              <a:t>与主机平台也密切相关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7FF9-B27C-4FB7-8611-FC563512E992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87045"/>
            <a:ext cx="1905000" cy="457200"/>
          </a:xfrm>
        </p:spPr>
        <p:txBody>
          <a:bodyPr/>
          <a:lstStyle/>
          <a:p>
            <a:fld id="{873C1845-AC3D-4C5D-84D5-81CF5B58C2E6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731140" name="AutoShape 4"/>
          <p:cNvSpPr>
            <a:spLocks noChangeAspect="1" noChangeArrowheads="1" noTextEdit="1"/>
          </p:cNvSpPr>
          <p:nvPr/>
        </p:nvSpPr>
        <p:spPr bwMode="auto">
          <a:xfrm>
            <a:off x="1911350" y="3550220"/>
            <a:ext cx="5397500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1141" name="Oval 5"/>
          <p:cNvSpPr>
            <a:spLocks noChangeArrowheads="1"/>
          </p:cNvSpPr>
          <p:nvPr/>
        </p:nvSpPr>
        <p:spPr bwMode="auto">
          <a:xfrm>
            <a:off x="3189288" y="3284984"/>
            <a:ext cx="1416050" cy="6937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142" name="Rectangle 6"/>
          <p:cNvSpPr>
            <a:spLocks noChangeArrowheads="1"/>
          </p:cNvSpPr>
          <p:nvPr/>
        </p:nvSpPr>
        <p:spPr bwMode="auto">
          <a:xfrm>
            <a:off x="1460500" y="4177159"/>
            <a:ext cx="5661025" cy="11890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lgDash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143" name="Rectangle 7"/>
          <p:cNvSpPr>
            <a:spLocks noChangeArrowheads="1"/>
          </p:cNvSpPr>
          <p:nvPr/>
        </p:nvSpPr>
        <p:spPr bwMode="auto">
          <a:xfrm>
            <a:off x="1931988" y="4343846"/>
            <a:ext cx="4283075" cy="360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144" name="Rectangle 8"/>
          <p:cNvSpPr>
            <a:spLocks noChangeArrowheads="1"/>
          </p:cNvSpPr>
          <p:nvPr/>
        </p:nvSpPr>
        <p:spPr bwMode="auto">
          <a:xfrm>
            <a:off x="1931988" y="4970909"/>
            <a:ext cx="4873625" cy="296862"/>
          </a:xfrm>
          <a:prstGeom prst="rect">
            <a:avLst/>
          </a:prstGeom>
          <a:solidFill>
            <a:srgbClr val="C0C0C0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145" name="Rectangle 9"/>
          <p:cNvSpPr>
            <a:spLocks noChangeArrowheads="1"/>
          </p:cNvSpPr>
          <p:nvPr/>
        </p:nvSpPr>
        <p:spPr bwMode="auto">
          <a:xfrm>
            <a:off x="1931988" y="5564634"/>
            <a:ext cx="4873625" cy="298450"/>
          </a:xfrm>
          <a:prstGeom prst="rect">
            <a:avLst/>
          </a:prstGeom>
          <a:solidFill>
            <a:srgbClr val="969696"/>
          </a:solidFill>
          <a:ln w="190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3348038" y="3483421"/>
            <a:ext cx="12573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base" hangingPunct="1">
              <a:lnSpc>
                <a:spcPct val="100000"/>
              </a:lnSpc>
            </a:pPr>
            <a:r>
              <a:rPr lang="en-US" altLang="zh-CN" sz="2000">
                <a:solidFill>
                  <a:schemeClr val="accent2"/>
                </a:solidFill>
                <a:cs typeface="Times New Roman" panose="02020603050405020304" pitchFamily="18" charset="0"/>
              </a:rPr>
              <a:t>Java</a:t>
            </a:r>
            <a:r>
              <a:rPr lang="zh-CN" altLang="en-US" sz="2000">
                <a:solidFill>
                  <a:schemeClr val="accent2"/>
                </a:solidFill>
                <a:cs typeface="Times New Roman" panose="02020603050405020304" pitchFamily="18" charset="0"/>
              </a:rPr>
              <a:t>程序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2246313" y="4375596"/>
            <a:ext cx="3465512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base" hangingPunct="1">
              <a:lnSpc>
                <a:spcPct val="100000"/>
              </a:lnSpc>
            </a:pPr>
            <a:r>
              <a:rPr lang="en-US" altLang="zh-CN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Java </a:t>
            </a:r>
            <a:r>
              <a:rPr lang="zh-CN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方法（</a:t>
            </a:r>
            <a:r>
              <a:rPr lang="en-US" altLang="zh-CN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Java API</a:t>
            </a:r>
            <a:r>
              <a:rPr lang="zh-CN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2543175" y="4920109"/>
            <a:ext cx="39608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base" hangingPunct="1">
              <a:lnSpc>
                <a:spcPct val="100000"/>
              </a:lnSpc>
            </a:pPr>
            <a:r>
              <a:rPr lang="zh-CN" altLang="en-US" sz="2000">
                <a:solidFill>
                  <a:schemeClr val="accent2"/>
                </a:solidFill>
                <a:cs typeface="Times New Roman" panose="02020603050405020304" pitchFamily="18" charset="0"/>
              </a:rPr>
              <a:t>本地方法（动态库</a:t>
            </a:r>
            <a:r>
              <a:rPr lang="zh-CN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31149" name="Text Box 13"/>
          <p:cNvSpPr txBox="1">
            <a:spLocks noChangeArrowheads="1"/>
          </p:cNvSpPr>
          <p:nvPr/>
        </p:nvSpPr>
        <p:spPr bwMode="auto">
          <a:xfrm>
            <a:off x="2687638" y="5496371"/>
            <a:ext cx="37115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base" hangingPunct="1">
              <a:lnSpc>
                <a:spcPct val="100000"/>
              </a:lnSpc>
            </a:pPr>
            <a:r>
              <a:rPr lang="zh-CN" altLang="en-US" sz="2000">
                <a:solidFill>
                  <a:schemeClr val="accent2"/>
                </a:solidFill>
                <a:cs typeface="Times New Roman" panose="02020603050405020304" pitchFamily="18" charset="0"/>
              </a:rPr>
              <a:t>主机操作系统</a:t>
            </a:r>
            <a:endParaRPr lang="zh-CN" altLang="en-US" sz="2000">
              <a:solidFill>
                <a:schemeClr val="accent2"/>
              </a:solidFill>
            </a:endParaRPr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819525" y="3978721"/>
            <a:ext cx="0" cy="396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1151" name="Line 15"/>
          <p:cNvSpPr>
            <a:spLocks noChangeShapeType="1"/>
          </p:cNvSpPr>
          <p:nvPr/>
        </p:nvSpPr>
        <p:spPr bwMode="auto">
          <a:xfrm>
            <a:off x="3819525" y="4672459"/>
            <a:ext cx="0" cy="298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1152" name="Line 16"/>
          <p:cNvSpPr>
            <a:spLocks noChangeShapeType="1"/>
          </p:cNvSpPr>
          <p:nvPr/>
        </p:nvSpPr>
        <p:spPr bwMode="auto">
          <a:xfrm flipV="1">
            <a:off x="4291013" y="5267771"/>
            <a:ext cx="0" cy="296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1153" name="Rectangle 17"/>
          <p:cNvSpPr>
            <a:spLocks noChangeArrowheads="1"/>
          </p:cNvSpPr>
          <p:nvPr/>
        </p:nvSpPr>
        <p:spPr bwMode="auto">
          <a:xfrm>
            <a:off x="0" y="-14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fontAlgn="base" hangingPunct="1">
              <a:lnSpc>
                <a:spcPct val="100000"/>
              </a:lnSpc>
            </a:pPr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731154" name="Rectangle 18"/>
          <p:cNvSpPr>
            <a:spLocks noChangeArrowheads="1"/>
          </p:cNvSpPr>
          <p:nvPr/>
        </p:nvSpPr>
        <p:spPr bwMode="auto">
          <a:xfrm>
            <a:off x="0" y="-14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1155" name="Rectangle 19"/>
          <p:cNvSpPr>
            <a:spLocks noChangeArrowheads="1"/>
          </p:cNvSpPr>
          <p:nvPr/>
        </p:nvSpPr>
        <p:spPr bwMode="auto">
          <a:xfrm>
            <a:off x="0" y="2725738"/>
            <a:ext cx="40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fontAlgn="base" hangingPunct="1">
              <a:lnSpc>
                <a:spcPct val="100000"/>
              </a:lnSpc>
            </a:pPr>
            <a:r>
              <a:rPr lang="en-US" altLang="zh-CN" sz="1000" b="0">
                <a:solidFill>
                  <a:srgbClr val="999999"/>
                </a:solidFill>
                <a:cs typeface="Times New Roman" panose="02020603050405020304" pitchFamily="18" charset="0"/>
              </a:rPr>
              <a:t>       </a:t>
            </a:r>
            <a:endParaRPr lang="en-US" altLang="zh-CN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72400" cy="1008112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</a:pPr>
            <a:r>
              <a:rPr lang="en-US" altLang="zh-CN" dirty="0" smtClean="0">
                <a:solidFill>
                  <a:srgbClr val="FF0000"/>
                </a:solidFill>
              </a:rPr>
              <a:t>Java </a:t>
            </a:r>
            <a:r>
              <a:rPr lang="zh-CN" altLang="en-US" dirty="0" smtClean="0">
                <a:solidFill>
                  <a:srgbClr val="FF0000"/>
                </a:solidFill>
              </a:rPr>
              <a:t>语言：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技术非常适合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但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Java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程序设计语言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是相当通用的</a:t>
            </a:r>
          </a:p>
          <a:p>
            <a:pPr>
              <a:lnSpc>
                <a:spcPct val="80000"/>
              </a:lnSpc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E2D7-A445-41F4-952B-8DAC142EE7C7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2DD9-2B8E-4F1D-8B1B-4107BAFF3D2F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22768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class 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源程序编译后得到的文件，也称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字节码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。是独立于底层主机平台的二进制形式，而且非常适合网络移动</a:t>
            </a: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虚拟机之上运行的目标代码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Text Box 3"/>
          <p:cNvSpPr txBox="1">
            <a:spLocks noGrp="1" noChangeArrowheads="1"/>
          </p:cNvSpPr>
          <p:nvPr>
            <p:ph type="title"/>
          </p:nvPr>
        </p:nvSpPr>
        <p:spPr>
          <a:xfrm>
            <a:off x="896938" y="-25698"/>
            <a:ext cx="7772400" cy="857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lnSpc>
                <a:spcPct val="110000"/>
              </a:lnSpc>
            </a:pPr>
            <a:r>
              <a:rPr lang="en-US" altLang="zh-CN" dirty="0" smtClean="0"/>
              <a:t>1.2.2 java </a:t>
            </a:r>
            <a:r>
              <a:rPr lang="zh-CN" altLang="en-US" dirty="0" smtClean="0"/>
              <a:t>虚拟机</a:t>
            </a:r>
            <a:r>
              <a:rPr lang="zh-CN" altLang="en-US" dirty="0"/>
              <a:t>原理（可移植性）</a:t>
            </a:r>
          </a:p>
        </p:txBody>
      </p:sp>
      <p:sp>
        <p:nvSpPr>
          <p:cNvPr id="717826" name="Rectangle 2"/>
          <p:cNvSpPr>
            <a:spLocks noGrp="1" noChangeArrowheads="1"/>
          </p:cNvSpPr>
          <p:nvPr>
            <p:ph idx="1"/>
          </p:nvPr>
        </p:nvSpPr>
        <p:spPr>
          <a:xfrm>
            <a:off x="925137" y="1340768"/>
            <a:ext cx="7769225" cy="2289175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问题：</a:t>
            </a:r>
            <a:r>
              <a:rPr lang="zh-CN" altLang="en-US" sz="3200" dirty="0"/>
              <a:t>计算机网络的发展对计算机语言提出了可移植的要求，如何实现目标代码可移植性</a:t>
            </a:r>
            <a:r>
              <a:rPr lang="en-US" altLang="zh-CN" sz="3200" dirty="0"/>
              <a:t>?</a:t>
            </a:r>
            <a:r>
              <a:rPr lang="zh-CN" altLang="en-US" sz="3200" dirty="0" smtClean="0"/>
              <a:t>即</a:t>
            </a:r>
            <a:r>
              <a:rPr lang="zh-CN" altLang="en-US" sz="3200" dirty="0" smtClean="0">
                <a:solidFill>
                  <a:srgbClr val="990099"/>
                </a:solidFill>
              </a:rPr>
              <a:t>同</a:t>
            </a:r>
            <a:r>
              <a:rPr lang="zh-CN" altLang="en-US" sz="3200" dirty="0">
                <a:solidFill>
                  <a:srgbClr val="990099"/>
                </a:solidFill>
              </a:rPr>
              <a:t>一个语言翻译程序翻译</a:t>
            </a:r>
            <a:r>
              <a:rPr lang="zh-CN" altLang="en-US" sz="3200" dirty="0"/>
              <a:t>的目标代码能移植到不同的机器上直接运行</a:t>
            </a:r>
            <a:r>
              <a:rPr lang="en-US" altLang="zh-CN" sz="3200" dirty="0"/>
              <a:t>?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99F9-E067-4074-86C8-AC0CC0B33AF9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2431-1149-43CE-903E-C7BC7B4D4554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96938" y="4365104"/>
            <a:ext cx="7777162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chemeClr val="tx1"/>
                </a:solidFill>
              </a:rPr>
              <a:t>Java 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</a:rPr>
              <a:t>实现思路：</a:t>
            </a:r>
            <a:r>
              <a:rPr lang="zh-CN" altLang="en-US" sz="2800" dirty="0" smtClean="0">
                <a:solidFill>
                  <a:schemeClr val="accent2"/>
                </a:solidFill>
              </a:rPr>
              <a:t>从 </a:t>
            </a:r>
            <a:r>
              <a:rPr lang="en-US" altLang="zh-CN" sz="2800" dirty="0" smtClean="0">
                <a:solidFill>
                  <a:schemeClr val="accent2"/>
                </a:solidFill>
              </a:rPr>
              <a:t>Java </a:t>
            </a:r>
            <a:r>
              <a:rPr lang="zh-CN" altLang="en-US" sz="2800" dirty="0" smtClean="0">
                <a:solidFill>
                  <a:schemeClr val="accent2"/>
                </a:solidFill>
              </a:rPr>
              <a:t>代码</a:t>
            </a:r>
            <a:r>
              <a:rPr lang="zh-CN" altLang="en-US" sz="2800" dirty="0">
                <a:solidFill>
                  <a:schemeClr val="accent2"/>
                </a:solidFill>
              </a:rPr>
              <a:t>的执行考虑，</a:t>
            </a:r>
            <a:r>
              <a:rPr lang="zh-CN" altLang="en-US" sz="2800" dirty="0" smtClean="0">
                <a:solidFill>
                  <a:schemeClr val="accent2"/>
                </a:solidFill>
              </a:rPr>
              <a:t>引入 </a:t>
            </a:r>
            <a:r>
              <a:rPr lang="en-US" altLang="zh-CN" sz="2800" dirty="0" smtClean="0">
                <a:solidFill>
                  <a:schemeClr val="accent2"/>
                </a:solidFill>
              </a:rPr>
              <a:t>Java </a:t>
            </a:r>
            <a:r>
              <a:rPr lang="zh-CN" altLang="en-US" sz="2800" dirty="0" smtClean="0">
                <a:solidFill>
                  <a:schemeClr val="accent2"/>
                </a:solidFill>
              </a:rPr>
              <a:t>虚拟机</a:t>
            </a:r>
            <a:r>
              <a:rPr lang="zh-CN" altLang="en-US" sz="2800" dirty="0">
                <a:solidFill>
                  <a:schemeClr val="accent2"/>
                </a:solidFill>
              </a:rPr>
              <a:t>实现了</a:t>
            </a:r>
            <a:r>
              <a:rPr lang="zh-CN" altLang="en-US" sz="2800" dirty="0" smtClean="0">
                <a:solidFill>
                  <a:schemeClr val="accent2"/>
                </a:solidFill>
              </a:rPr>
              <a:t>可移植性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752"/>
            <a:ext cx="7772400" cy="411480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/>
              <a:t>C++ </a:t>
            </a:r>
            <a:r>
              <a:rPr lang="zh-CN" altLang="en-US" dirty="0" smtClean="0"/>
              <a:t>源代码</a:t>
            </a:r>
            <a:r>
              <a:rPr lang="zh-CN" altLang="en-US" dirty="0"/>
              <a:t>的编译运行过程</a:t>
            </a:r>
            <a:r>
              <a:rPr lang="en-US" altLang="zh-CN" dirty="0"/>
              <a:t>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EBF2-F0EF-447D-A76E-65DC7FAEB950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F963-E1AE-4F5A-8CC2-EEF940717425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457200" y="1196752"/>
            <a:ext cx="8229600" cy="40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fontAlgn="base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1pPr>
            <a:lvl2pPr marL="742950" indent="-285750" fontAlgn="base">
              <a:spcBef>
                <a:spcPct val="20000"/>
              </a:spcBef>
              <a:buChar char="–"/>
              <a:defRPr kumimoji="1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marL="1143000" indent="-228600" fontAlgn="base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marL="1600200" indent="-228600" fontAlgn="base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marL="2057400" indent="-228600" fontAlgn="base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</a:t>
            </a:r>
          </a:p>
        </p:txBody>
      </p:sp>
      <p:sp>
        <p:nvSpPr>
          <p:cNvPr id="719878" name="Oval 6"/>
          <p:cNvSpPr>
            <a:spLocks noChangeArrowheads="1"/>
          </p:cNvSpPr>
          <p:nvPr/>
        </p:nvSpPr>
        <p:spPr bwMode="auto">
          <a:xfrm>
            <a:off x="4206319" y="1777553"/>
            <a:ext cx="2286000" cy="8382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FFFF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base" hangingPunct="1">
              <a:lnSpc>
                <a:spcPct val="100000"/>
              </a:lnSpc>
            </a:pPr>
            <a:r>
              <a:rPr kumimoji="0"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C++</a:t>
            </a:r>
            <a:r>
              <a:rPr kumimoji="0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源程序</a:t>
            </a:r>
          </a:p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kumimoji="0"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kumimoji="0" lang="en-US" altLang="zh-CN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cpp</a:t>
            </a:r>
            <a:r>
              <a:rPr kumimoji="0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文件）</a:t>
            </a:r>
          </a:p>
        </p:txBody>
      </p:sp>
      <p:sp>
        <p:nvSpPr>
          <p:cNvPr id="719879" name="AutoShape 7"/>
          <p:cNvSpPr>
            <a:spLocks noChangeArrowheads="1"/>
          </p:cNvSpPr>
          <p:nvPr/>
        </p:nvSpPr>
        <p:spPr bwMode="auto">
          <a:xfrm>
            <a:off x="4563506" y="2976116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9880" name="Text Box 8"/>
          <p:cNvSpPr txBox="1">
            <a:spLocks noChangeArrowheads="1"/>
          </p:cNvSpPr>
          <p:nvPr/>
        </p:nvSpPr>
        <p:spPr bwMode="auto">
          <a:xfrm>
            <a:off x="2045731" y="3001516"/>
            <a:ext cx="20447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C++</a:t>
            </a:r>
            <a:r>
              <a:rPr kumimoji="0" lang="zh-CN" alt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编译程序</a:t>
            </a:r>
          </a:p>
        </p:txBody>
      </p:sp>
      <p:sp>
        <p:nvSpPr>
          <p:cNvPr id="719881" name="Text Box 9"/>
          <p:cNvSpPr txBox="1">
            <a:spLocks noChangeArrowheads="1"/>
          </p:cNvSpPr>
          <p:nvPr/>
        </p:nvSpPr>
        <p:spPr bwMode="auto">
          <a:xfrm>
            <a:off x="1182131" y="1777553"/>
            <a:ext cx="2447925" cy="831850"/>
          </a:xfrm>
          <a:prstGeom prst="rect">
            <a:avLst/>
          </a:prstGeom>
          <a:solidFill>
            <a:srgbClr val="0033CC"/>
          </a:solid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头文件</a:t>
            </a:r>
          </a:p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kumimoji="0"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.h</a:t>
            </a:r>
            <a:r>
              <a:rPr kumimoji="0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文件）</a:t>
            </a:r>
          </a:p>
        </p:txBody>
      </p:sp>
      <p:sp>
        <p:nvSpPr>
          <p:cNvPr id="719882" name="Oval 10"/>
          <p:cNvSpPr>
            <a:spLocks noChangeArrowheads="1"/>
          </p:cNvSpPr>
          <p:nvPr/>
        </p:nvSpPr>
        <p:spPr bwMode="auto">
          <a:xfrm>
            <a:off x="3572906" y="3573016"/>
            <a:ext cx="2286000" cy="11430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FFFF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可执行文件</a:t>
            </a:r>
          </a:p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kumimoji="0" lang="en-US" altLang="zh-CN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.EXE</a:t>
            </a:r>
            <a:r>
              <a:rPr kumimoji="0" lang="zh-CN" altLang="en-US" sz="24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文件）</a:t>
            </a:r>
          </a:p>
        </p:txBody>
      </p:sp>
      <p:sp>
        <p:nvSpPr>
          <p:cNvPr id="719883" name="AutoShape 11"/>
          <p:cNvSpPr/>
          <p:nvPr/>
        </p:nvSpPr>
        <p:spPr bwMode="auto">
          <a:xfrm rot="5400000">
            <a:off x="4525406" y="1477516"/>
            <a:ext cx="228600" cy="2743200"/>
          </a:xfrm>
          <a:prstGeom prst="rightBrace">
            <a:avLst>
              <a:gd name="adj1" fmla="val 134444"/>
              <a:gd name="adj2" fmla="val 50000"/>
            </a:avLst>
          </a:prstGeom>
          <a:noFill/>
          <a:ln w="254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84" name="Text Box 12"/>
          <p:cNvSpPr txBox="1">
            <a:spLocks noChangeArrowheads="1"/>
          </p:cNvSpPr>
          <p:nvPr/>
        </p:nvSpPr>
        <p:spPr bwMode="auto">
          <a:xfrm>
            <a:off x="3701494" y="1704528"/>
            <a:ext cx="53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b="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+</a:t>
            </a:r>
          </a:p>
        </p:txBody>
      </p:sp>
      <p:sp>
        <p:nvSpPr>
          <p:cNvPr id="719885" name="Text Box 13"/>
          <p:cNvSpPr txBox="1">
            <a:spLocks noChangeArrowheads="1"/>
          </p:cNvSpPr>
          <p:nvPr/>
        </p:nvSpPr>
        <p:spPr bwMode="auto">
          <a:xfrm>
            <a:off x="3496706" y="5401816"/>
            <a:ext cx="2438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Windows </a:t>
            </a:r>
            <a:r>
              <a:rPr kumimoji="0" lang="zh-CN" altLang="en-US" sz="240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平台</a:t>
            </a:r>
            <a:endParaRPr kumimoji="0" lang="zh-CN" altLang="en-US" sz="24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19886" name="AutoShape 14"/>
          <p:cNvSpPr>
            <a:spLocks noChangeArrowheads="1"/>
          </p:cNvSpPr>
          <p:nvPr/>
        </p:nvSpPr>
        <p:spPr bwMode="auto">
          <a:xfrm>
            <a:off x="4563506" y="4792216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19887" name="Text Box 15"/>
          <p:cNvSpPr txBox="1">
            <a:spLocks noChangeArrowheads="1"/>
          </p:cNvSpPr>
          <p:nvPr/>
        </p:nvSpPr>
        <p:spPr bwMode="auto">
          <a:xfrm>
            <a:off x="5020706" y="4716016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执行</a:t>
            </a:r>
          </a:p>
        </p:txBody>
      </p:sp>
      <p:sp>
        <p:nvSpPr>
          <p:cNvPr id="719888" name="AutoShape 16"/>
          <p:cNvSpPr>
            <a:spLocks noChangeArrowheads="1"/>
          </p:cNvSpPr>
          <p:nvPr/>
        </p:nvSpPr>
        <p:spPr bwMode="auto">
          <a:xfrm flipH="1">
            <a:off x="3053794" y="4009578"/>
            <a:ext cx="504825" cy="142875"/>
          </a:xfrm>
          <a:prstGeom prst="rightArrow">
            <a:avLst>
              <a:gd name="adj1" fmla="val 50000"/>
              <a:gd name="adj2" fmla="val 88333"/>
            </a:avLst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89" name="Text Box 17"/>
          <p:cNvSpPr txBox="1">
            <a:spLocks noChangeArrowheads="1"/>
          </p:cNvSpPr>
          <p:nvPr/>
        </p:nvSpPr>
        <p:spPr bwMode="auto">
          <a:xfrm>
            <a:off x="1182131" y="3720653"/>
            <a:ext cx="1944688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一系列依赖</a:t>
            </a:r>
            <a:r>
              <a:rPr kumimoji="0" lang="zh-CN" altLang="en-US" sz="240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于 </a:t>
            </a:r>
            <a:r>
              <a:rPr kumimoji="0" lang="en-US" altLang="zh-CN" sz="2400" dirty="0" smtClean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Windows</a:t>
            </a:r>
            <a:r>
              <a:rPr kumimoji="0" lang="zh-CN" altLang="en-US" sz="2400" dirty="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平台的指令</a:t>
            </a:r>
          </a:p>
        </p:txBody>
      </p:sp>
      <p:sp>
        <p:nvSpPr>
          <p:cNvPr id="719890" name="Text Box 18"/>
          <p:cNvSpPr txBox="1">
            <a:spLocks noChangeArrowheads="1"/>
          </p:cNvSpPr>
          <p:nvPr/>
        </p:nvSpPr>
        <p:spPr bwMode="auto">
          <a:xfrm>
            <a:off x="6469062" y="2604864"/>
            <a:ext cx="2089150" cy="13731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结论</a:t>
            </a:r>
            <a:r>
              <a:rPr lang="en-US" altLang="zh-CN" sz="2800" dirty="0"/>
              <a:t>:</a:t>
            </a:r>
            <a:r>
              <a:rPr lang="zh-CN" altLang="en-US" sz="2800" dirty="0"/>
              <a:t>只实现了源代码级的可移植性</a:t>
            </a:r>
          </a:p>
        </p:txBody>
      </p:sp>
      <p:sp>
        <p:nvSpPr>
          <p:cNvPr id="719891" name="AutoShape 19"/>
          <p:cNvSpPr/>
          <p:nvPr/>
        </p:nvSpPr>
        <p:spPr bwMode="auto">
          <a:xfrm rot="16200000">
            <a:off x="4511118" y="1615629"/>
            <a:ext cx="252413" cy="2303462"/>
          </a:xfrm>
          <a:prstGeom prst="leftBrace">
            <a:avLst>
              <a:gd name="adj1" fmla="val 7604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9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9" grpId="0" animBg="1"/>
      <p:bldP spid="719880" grpId="0" animBg="1"/>
      <p:bldP spid="719882" grpId="0" animBg="1"/>
      <p:bldP spid="719885" grpId="0" animBg="1"/>
      <p:bldP spid="719886" grpId="0" animBg="1"/>
      <p:bldP spid="719887" grpId="0" animBg="1"/>
      <p:bldP spid="719888" grpId="0" animBg="1"/>
      <p:bldP spid="719889" grpId="0" animBg="1"/>
      <p:bldP spid="7198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DAD0-20A8-4EA7-8DAB-8B0D39C39C5A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528791"/>
            <a:ext cx="1905000" cy="457200"/>
          </a:xfrm>
        </p:spPr>
        <p:txBody>
          <a:bodyPr/>
          <a:lstStyle/>
          <a:p>
            <a:fld id="{71977E79-BDEC-4FD5-A537-5EE5A20A5520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304800" y="278689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fontAlgn="base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l"/>
            </a:pPr>
            <a:r>
              <a:rPr kumimoji="0" lang="en-US" altLang="zh-CN" sz="2800" dirty="0" smtClean="0">
                <a:latin typeface="Arial" panose="020B0604020202020204" pitchFamily="34" charset="0"/>
              </a:rPr>
              <a:t>Java </a:t>
            </a:r>
            <a:r>
              <a:rPr kumimoji="0" lang="zh-CN" altLang="en-US" sz="2800" dirty="0" smtClean="0">
                <a:latin typeface="Arial" panose="020B0604020202020204" pitchFamily="34" charset="0"/>
              </a:rPr>
              <a:t>程序</a:t>
            </a:r>
            <a:r>
              <a:rPr kumimoji="0" lang="zh-CN" altLang="en-US" sz="2800" dirty="0">
                <a:latin typeface="Arial" panose="020B0604020202020204" pitchFamily="34" charset="0"/>
              </a:rPr>
              <a:t>的编写运行过程</a:t>
            </a:r>
            <a:r>
              <a:rPr kumimoji="0" lang="en-US" altLang="zh-CN" sz="2800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721924" name="Oval 4"/>
          <p:cNvSpPr>
            <a:spLocks noChangeArrowheads="1"/>
          </p:cNvSpPr>
          <p:nvPr/>
        </p:nvSpPr>
        <p:spPr bwMode="auto">
          <a:xfrm>
            <a:off x="3124200" y="1269529"/>
            <a:ext cx="2286000" cy="8382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FFFF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base" hangingPunct="1">
              <a:lnSpc>
                <a:spcPct val="100000"/>
              </a:lnSpc>
            </a:pPr>
            <a:r>
              <a:rPr kumimoji="0" lang="en-US" altLang="zh-CN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Java</a:t>
            </a:r>
            <a:r>
              <a:rPr kumimoji="0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源程序</a:t>
            </a:r>
          </a:p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kumimoji="0" lang="en-US" altLang="zh-CN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.java</a:t>
            </a:r>
            <a:r>
              <a:rPr kumimoji="0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文件）</a:t>
            </a:r>
          </a:p>
        </p:txBody>
      </p:sp>
      <p:sp>
        <p:nvSpPr>
          <p:cNvPr id="721925" name="AutoShape 5"/>
          <p:cNvSpPr>
            <a:spLocks noChangeArrowheads="1"/>
          </p:cNvSpPr>
          <p:nvPr/>
        </p:nvSpPr>
        <p:spPr bwMode="auto">
          <a:xfrm>
            <a:off x="4267200" y="2183929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1926" name="Text Box 6"/>
          <p:cNvSpPr txBox="1">
            <a:spLocks noChangeArrowheads="1"/>
          </p:cNvSpPr>
          <p:nvPr/>
        </p:nvSpPr>
        <p:spPr bwMode="auto">
          <a:xfrm>
            <a:off x="4724400" y="2183929"/>
            <a:ext cx="25019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Java</a:t>
            </a:r>
            <a:r>
              <a:rPr kumimoji="0" lang="zh-CN" alt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编译程序</a:t>
            </a:r>
          </a:p>
        </p:txBody>
      </p:sp>
      <p:sp>
        <p:nvSpPr>
          <p:cNvPr id="721927" name="Oval 7"/>
          <p:cNvSpPr>
            <a:spLocks noChangeArrowheads="1"/>
          </p:cNvSpPr>
          <p:nvPr/>
        </p:nvSpPr>
        <p:spPr bwMode="auto">
          <a:xfrm>
            <a:off x="3200400" y="2717329"/>
            <a:ext cx="2286000" cy="1143000"/>
          </a:xfrm>
          <a:prstGeom prst="ellipse">
            <a:avLst/>
          </a:prstGeom>
          <a:solidFill>
            <a:srgbClr val="0033CC"/>
          </a:solidFill>
          <a:ln w="9525">
            <a:solidFill>
              <a:srgbClr val="FFFF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fontAlgn="base" hangingPunct="1">
              <a:lnSpc>
                <a:spcPct val="100000"/>
              </a:lnSpc>
            </a:pPr>
            <a:r>
              <a:rPr kumimoji="0" lang="en-US" altLang="zh-CN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Java</a:t>
            </a:r>
            <a:r>
              <a:rPr kumimoji="0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字节码文件</a:t>
            </a:r>
          </a:p>
          <a:p>
            <a:pPr algn="ctr" eaLnBrk="1" fontAlgn="base" hangingPunct="1">
              <a:lnSpc>
                <a:spcPct val="100000"/>
              </a:lnSpc>
            </a:pPr>
            <a:r>
              <a:rPr kumimoji="0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kumimoji="0" lang="en-US" altLang="zh-CN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.class</a:t>
            </a:r>
            <a:r>
              <a:rPr kumimoji="0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文件）</a:t>
            </a:r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990600" y="5460529"/>
            <a:ext cx="2438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Windows</a:t>
            </a: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平台</a:t>
            </a:r>
          </a:p>
        </p:txBody>
      </p:sp>
      <p:sp>
        <p:nvSpPr>
          <p:cNvPr id="721929" name="AutoShape 9"/>
          <p:cNvSpPr>
            <a:spLocks noChangeArrowheads="1"/>
          </p:cNvSpPr>
          <p:nvPr/>
        </p:nvSpPr>
        <p:spPr bwMode="auto">
          <a:xfrm rot="4200000">
            <a:off x="3048000" y="3403129"/>
            <a:ext cx="152400" cy="13716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1930" name="Text Box 10"/>
          <p:cNvSpPr txBox="1">
            <a:spLocks noChangeArrowheads="1"/>
          </p:cNvSpPr>
          <p:nvPr/>
        </p:nvSpPr>
        <p:spPr bwMode="auto">
          <a:xfrm>
            <a:off x="2057400" y="3619872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执行</a:t>
            </a:r>
          </a:p>
        </p:txBody>
      </p:sp>
      <p:sp>
        <p:nvSpPr>
          <p:cNvPr id="721931" name="Text Box 11"/>
          <p:cNvSpPr txBox="1">
            <a:spLocks noChangeArrowheads="1"/>
          </p:cNvSpPr>
          <p:nvPr/>
        </p:nvSpPr>
        <p:spPr bwMode="auto">
          <a:xfrm>
            <a:off x="6019800" y="5460529"/>
            <a:ext cx="2438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Linux</a:t>
            </a: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平台</a:t>
            </a:r>
          </a:p>
        </p:txBody>
      </p:sp>
      <p:sp>
        <p:nvSpPr>
          <p:cNvPr id="721932" name="AutoShape 12"/>
          <p:cNvSpPr>
            <a:spLocks noChangeArrowheads="1"/>
          </p:cNvSpPr>
          <p:nvPr/>
        </p:nvSpPr>
        <p:spPr bwMode="auto">
          <a:xfrm>
            <a:off x="2057400" y="4927129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1933" name="Text Box 13"/>
          <p:cNvSpPr txBox="1">
            <a:spLocks noChangeArrowheads="1"/>
          </p:cNvSpPr>
          <p:nvPr/>
        </p:nvSpPr>
        <p:spPr bwMode="auto">
          <a:xfrm>
            <a:off x="2362200" y="49271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执行</a:t>
            </a:r>
          </a:p>
        </p:txBody>
      </p:sp>
      <p:sp>
        <p:nvSpPr>
          <p:cNvPr id="721934" name="Text Box 14"/>
          <p:cNvSpPr txBox="1">
            <a:spLocks noChangeArrowheads="1"/>
          </p:cNvSpPr>
          <p:nvPr/>
        </p:nvSpPr>
        <p:spPr bwMode="auto">
          <a:xfrm>
            <a:off x="7391400" y="4927129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执行</a:t>
            </a:r>
          </a:p>
        </p:txBody>
      </p:sp>
      <p:sp>
        <p:nvSpPr>
          <p:cNvPr id="721935" name="AutoShape 15"/>
          <p:cNvSpPr>
            <a:spLocks noChangeArrowheads="1"/>
          </p:cNvSpPr>
          <p:nvPr/>
        </p:nvSpPr>
        <p:spPr bwMode="auto">
          <a:xfrm>
            <a:off x="7086600" y="4927129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1936" name="Text Box 16"/>
          <p:cNvSpPr txBox="1">
            <a:spLocks noChangeArrowheads="1"/>
          </p:cNvSpPr>
          <p:nvPr/>
        </p:nvSpPr>
        <p:spPr bwMode="auto">
          <a:xfrm>
            <a:off x="914400" y="4469929"/>
            <a:ext cx="35052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Windows</a:t>
            </a: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下</a:t>
            </a:r>
            <a:r>
              <a:rPr kumimoji="0"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Java</a:t>
            </a: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虚拟机</a:t>
            </a:r>
          </a:p>
        </p:txBody>
      </p:sp>
      <p:sp>
        <p:nvSpPr>
          <p:cNvPr id="721937" name="Text Box 17"/>
          <p:cNvSpPr txBox="1">
            <a:spLocks noChangeArrowheads="1"/>
          </p:cNvSpPr>
          <p:nvPr/>
        </p:nvSpPr>
        <p:spPr bwMode="auto">
          <a:xfrm>
            <a:off x="5638800" y="4469929"/>
            <a:ext cx="35052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Linux</a:t>
            </a: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下</a:t>
            </a:r>
            <a:r>
              <a:rPr kumimoji="0" lang="en-US" altLang="zh-CN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Java</a:t>
            </a: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虚拟机</a:t>
            </a:r>
          </a:p>
        </p:txBody>
      </p:sp>
      <p:sp>
        <p:nvSpPr>
          <p:cNvPr id="721938" name="AutoShape 18"/>
          <p:cNvSpPr>
            <a:spLocks noChangeArrowheads="1"/>
          </p:cNvSpPr>
          <p:nvPr/>
        </p:nvSpPr>
        <p:spPr bwMode="auto">
          <a:xfrm rot="17400000">
            <a:off x="5801519" y="3261048"/>
            <a:ext cx="139700" cy="1668462"/>
          </a:xfrm>
          <a:prstGeom prst="downArrow">
            <a:avLst>
              <a:gd name="adj1" fmla="val 50000"/>
              <a:gd name="adj2" fmla="val 298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21939" name="Text Box 19"/>
          <p:cNvSpPr txBox="1">
            <a:spLocks noChangeArrowheads="1"/>
          </p:cNvSpPr>
          <p:nvPr/>
        </p:nvSpPr>
        <p:spPr bwMode="auto">
          <a:xfrm>
            <a:off x="5943600" y="3573016"/>
            <a:ext cx="9144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 b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charset="-122"/>
              </a:rPr>
              <a:t>执行</a:t>
            </a:r>
          </a:p>
        </p:txBody>
      </p:sp>
      <p:sp>
        <p:nvSpPr>
          <p:cNvPr id="721940" name="AutoShape 20"/>
          <p:cNvSpPr>
            <a:spLocks noChangeArrowheads="1"/>
          </p:cNvSpPr>
          <p:nvPr/>
        </p:nvSpPr>
        <p:spPr bwMode="auto">
          <a:xfrm>
            <a:off x="5486400" y="3174529"/>
            <a:ext cx="1371600" cy="152400"/>
          </a:xfrm>
          <a:prstGeom prst="rightArrow">
            <a:avLst>
              <a:gd name="adj1" fmla="val 50000"/>
              <a:gd name="adj2" fmla="val 225000"/>
            </a:avLst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41" name="Text Box 21"/>
          <p:cNvSpPr txBox="1">
            <a:spLocks noChangeArrowheads="1"/>
          </p:cNvSpPr>
          <p:nvPr/>
        </p:nvSpPr>
        <p:spPr bwMode="auto">
          <a:xfrm>
            <a:off x="6705600" y="2720504"/>
            <a:ext cx="2438400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zh-CN" altLang="en-US" sz="2400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charset="-122"/>
              </a:rPr>
              <a:t>不依赖于任何操作系统平台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1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4" grpId="0" animBg="1"/>
      <p:bldP spid="721925" grpId="0" animBg="1"/>
      <p:bldP spid="721926" grpId="0" animBg="1"/>
      <p:bldP spid="721927" grpId="0" animBg="1"/>
      <p:bldP spid="721928" grpId="0" animBg="1"/>
      <p:bldP spid="721929" grpId="0" animBg="1"/>
      <p:bldP spid="721930" grpId="0" animBg="1"/>
      <p:bldP spid="721931" grpId="0" animBg="1"/>
      <p:bldP spid="721932" grpId="0" animBg="1"/>
      <p:bldP spid="721933" grpId="0" animBg="1"/>
      <p:bldP spid="721934" grpId="0" animBg="1"/>
      <p:bldP spid="721935" grpId="0" animBg="1"/>
      <p:bldP spid="721936" grpId="0" animBg="1"/>
      <p:bldP spid="721937" grpId="0" animBg="1"/>
      <p:bldP spid="721938" grpId="0" animBg="1"/>
      <p:bldP spid="721939" grpId="0" animBg="1"/>
      <p:bldP spid="721940" grpId="0" animBg="1"/>
      <p:bldP spid="7219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-89892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课程信息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交流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395192"/>
          </a:xfrm>
        </p:spPr>
        <p:txBody>
          <a:bodyPr/>
          <a:lstStyle/>
          <a:p>
            <a:r>
              <a:rPr lang="zh-CN" altLang="en-US" dirty="0" smtClean="0"/>
              <a:t>课件</a:t>
            </a:r>
            <a:r>
              <a:rPr lang="zh-CN" altLang="en-US" dirty="0"/>
              <a:t>邮箱：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smtClean="0"/>
              <a:t>              </a:t>
            </a:r>
            <a:r>
              <a:rPr lang="en-US" altLang="zh-CN" dirty="0" smtClean="0">
                <a:solidFill>
                  <a:srgbClr val="FF0000"/>
                </a:solidFill>
              </a:rPr>
              <a:t>java_cumt@163.com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密码：</a:t>
            </a:r>
            <a:r>
              <a:rPr lang="en-US" altLang="zh-CN" dirty="0" smtClean="0">
                <a:solidFill>
                  <a:srgbClr val="FF0000"/>
                </a:solidFill>
              </a:rPr>
              <a:t>cumt123456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考核：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>
                <a:solidFill>
                  <a:srgbClr val="FF0000"/>
                </a:solidFill>
              </a:rPr>
              <a:t>平时（</a:t>
            </a:r>
            <a:r>
              <a:rPr lang="en-US" altLang="zh-CN" dirty="0" smtClean="0">
                <a:solidFill>
                  <a:srgbClr val="FF0000"/>
                </a:solidFill>
              </a:rPr>
              <a:t>30%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期末（</a:t>
            </a:r>
            <a:r>
              <a:rPr lang="en-US" altLang="zh-CN" dirty="0" smtClean="0">
                <a:solidFill>
                  <a:srgbClr val="FF0000"/>
                </a:solidFill>
              </a:rPr>
              <a:t>70%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608-4283-4768-ABEC-09F330365D37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228C-DDFF-4F9A-B0B8-414E104D8CDF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612A-1508-401C-99D1-6E04BAE2CAFE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B63CE-65B4-43FB-8B1F-F0799519A386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723970" name="AutoShape 2"/>
          <p:cNvSpPr>
            <a:spLocks noChangeArrowheads="1"/>
          </p:cNvSpPr>
          <p:nvPr/>
        </p:nvSpPr>
        <p:spPr bwMode="auto">
          <a:xfrm>
            <a:off x="4032548" y="692696"/>
            <a:ext cx="638175" cy="4318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3635673" y="1195934"/>
            <a:ext cx="1489075" cy="269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ea typeface="黑体" panose="02010609060101010101" charset="-122"/>
              </a:rPr>
              <a:t>程序设计师</a:t>
            </a:r>
          </a:p>
        </p:txBody>
      </p:sp>
      <p:sp>
        <p:nvSpPr>
          <p:cNvPr id="723972" name="AutoShape 4"/>
          <p:cNvSpPr>
            <a:spLocks noChangeArrowheads="1"/>
          </p:cNvSpPr>
          <p:nvPr/>
        </p:nvSpPr>
        <p:spPr bwMode="auto">
          <a:xfrm>
            <a:off x="4138911" y="1484859"/>
            <a:ext cx="427037" cy="674687"/>
          </a:xfrm>
          <a:prstGeom prst="downArrow">
            <a:avLst>
              <a:gd name="adj1" fmla="val 50000"/>
              <a:gd name="adj2" fmla="val 39498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403648" y="2203996"/>
            <a:ext cx="6119813" cy="4333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fontAlgn="base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z="2400">
                <a:solidFill>
                  <a:schemeClr val="tx1"/>
                </a:solidFill>
                <a:ea typeface="黑体" panose="02010609060101010101" charset="-122"/>
              </a:rPr>
              <a:t>语言翻译程序</a:t>
            </a:r>
          </a:p>
        </p:txBody>
      </p:sp>
      <p:sp>
        <p:nvSpPr>
          <p:cNvPr id="723974" name="AutoShape 6"/>
          <p:cNvSpPr>
            <a:spLocks noChangeArrowheads="1"/>
          </p:cNvSpPr>
          <p:nvPr/>
        </p:nvSpPr>
        <p:spPr bwMode="auto">
          <a:xfrm>
            <a:off x="4067473" y="2637384"/>
            <a:ext cx="542925" cy="414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1403648" y="3069184"/>
            <a:ext cx="6119813" cy="4318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fontAlgn="base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z="2400">
                <a:solidFill>
                  <a:schemeClr val="tx1"/>
                </a:solidFill>
                <a:ea typeface="黑体" panose="02010609060101010101" charset="-122"/>
              </a:rPr>
              <a:t>字节码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1403648" y="3716884"/>
            <a:ext cx="6119813" cy="1076325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针对不同计算机的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Java</a:t>
            </a:r>
            <a:r>
              <a:rPr lang="zh-CN" altLang="en-US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平台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1475086" y="4148684"/>
            <a:ext cx="1439862" cy="576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x86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Java</a:t>
            </a:r>
            <a:r>
              <a:rPr lang="zh-CN" altLang="en-US" sz="160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3059411" y="4148684"/>
            <a:ext cx="1466850" cy="55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PowerPC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Java</a:t>
            </a:r>
            <a:r>
              <a:rPr lang="zh-CN" altLang="en-US" sz="160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4643736" y="4148684"/>
            <a:ext cx="1373187" cy="569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MIPS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Java</a:t>
            </a:r>
            <a:r>
              <a:rPr lang="zh-CN" altLang="en-US" sz="160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6083598" y="4148684"/>
            <a:ext cx="1368425" cy="569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ALPHA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</a:p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Java</a:t>
            </a:r>
            <a:r>
              <a:rPr lang="zh-CN" altLang="en-US" sz="1600">
                <a:solidFill>
                  <a:schemeClr val="tx1"/>
                </a:solidFill>
              </a:rPr>
              <a:t>平台</a:t>
            </a: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643736" y="4869409"/>
            <a:ext cx="1373187" cy="4841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MIPS</a:t>
            </a:r>
            <a:r>
              <a:rPr lang="zh-CN" altLang="en-US" sz="1600">
                <a:solidFill>
                  <a:schemeClr val="tx1"/>
                </a:solidFill>
              </a:rPr>
              <a:t>机器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083598" y="4869409"/>
            <a:ext cx="1368425" cy="4841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ALPHA</a:t>
            </a:r>
            <a:r>
              <a:rPr lang="zh-CN" altLang="en-US" sz="1600">
                <a:solidFill>
                  <a:schemeClr val="tx1"/>
                </a:solidFill>
              </a:rPr>
              <a:t>机器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3059411" y="4869409"/>
            <a:ext cx="1439862" cy="4841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PowerPC</a:t>
            </a:r>
            <a:r>
              <a:rPr lang="zh-CN" altLang="en-US" sz="1600">
                <a:solidFill>
                  <a:schemeClr val="tx1"/>
                </a:solidFill>
              </a:rPr>
              <a:t>机器</a:t>
            </a: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1475086" y="4869409"/>
            <a:ext cx="1439862" cy="4841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1600">
                <a:solidFill>
                  <a:schemeClr val="tx1"/>
                </a:solidFill>
              </a:rPr>
              <a:t>x86</a:t>
            </a:r>
            <a:r>
              <a:rPr lang="zh-CN" altLang="en-US" sz="1600">
                <a:solidFill>
                  <a:schemeClr val="tx1"/>
                </a:solidFill>
              </a:rPr>
              <a:t>机器</a:t>
            </a: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3314254" y="5509811"/>
            <a:ext cx="2592288" cy="5663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fontAlgn="base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虚拟机原理图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7772400" cy="41148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 dirty="0" smtClean="0"/>
              <a:t>Java </a:t>
            </a:r>
            <a:r>
              <a:rPr lang="zh-CN" altLang="en-US" dirty="0" smtClean="0"/>
              <a:t>虚拟机都由五部分组成：</a:t>
            </a:r>
            <a:endParaRPr lang="en-US" altLang="zh-CN" dirty="0" smtClean="0"/>
          </a:p>
          <a:p>
            <a:pPr lvl="1"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一组指令集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一组寄存器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一个堆栈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一个无用内存单元收集器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dirty="0" smtClean="0">
                <a:solidFill>
                  <a:srgbClr val="FF0000"/>
                </a:solidFill>
              </a:rPr>
              <a:t>一个方法区域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8048-9D9E-4FEA-B9F9-DFAE5A0015D1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2B66-C355-4A3F-B7E0-279D2729E3DA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2267744" y="4307540"/>
            <a:ext cx="4211960" cy="859996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r>
              <a:rPr lang="zh-CN" altLang="en-US" sz="2400" dirty="0"/>
              <a:t>一次编译，到处运行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虚拟机的内部体系结构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17BE-AB30-45CD-9E30-8B148CD2367A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228C-DDFF-4F9A-B0B8-414E104D8CDF}" type="slidenum">
              <a:rPr lang="en-US" altLang="zh-CN" smtClean="0"/>
              <a:t>22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8" y="986563"/>
            <a:ext cx="6496050" cy="49530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黑体" panose="02010609060101010101" charset="-122"/>
              </a:rPr>
              <a:t>通过</a:t>
            </a:r>
            <a:r>
              <a:rPr lang="zh-CN" altLang="en-US" dirty="0">
                <a:latin typeface="黑体" panose="02010609060101010101" charset="-122"/>
              </a:rPr>
              <a:t>虚拟机与环境（操作系统和硬件）的相关性来</a:t>
            </a:r>
            <a:r>
              <a:rPr lang="zh-CN" altLang="en-US" dirty="0" smtClean="0">
                <a:latin typeface="黑体" panose="02010609060101010101" charset="-122"/>
              </a:rPr>
              <a:t>实现 </a:t>
            </a: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的</a:t>
            </a:r>
            <a:r>
              <a:rPr lang="zh-CN" altLang="en-US" dirty="0">
                <a:latin typeface="黑体" panose="02010609060101010101" charset="-122"/>
              </a:rPr>
              <a:t>可移植性（平台无关性）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字节</a:t>
            </a:r>
            <a:r>
              <a:rPr lang="zh-CN" altLang="en-US" dirty="0">
                <a:latin typeface="黑体" panose="02010609060101010101" charset="-122"/>
              </a:rPr>
              <a:t>码可以在任何安装</a:t>
            </a:r>
            <a:r>
              <a:rPr lang="zh-CN" altLang="en-US" dirty="0" smtClean="0">
                <a:latin typeface="黑体" panose="02010609060101010101" charset="-122"/>
              </a:rPr>
              <a:t>了 </a:t>
            </a: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虚拟机</a:t>
            </a:r>
            <a:r>
              <a:rPr lang="zh-CN" altLang="en-US" dirty="0">
                <a:latin typeface="黑体" panose="02010609060101010101" charset="-122"/>
              </a:rPr>
              <a:t>的平台上运行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实现</a:t>
            </a:r>
            <a:r>
              <a:rPr lang="zh-CN" altLang="en-US" dirty="0">
                <a:latin typeface="黑体" panose="02010609060101010101" charset="-122"/>
              </a:rPr>
              <a:t>了</a:t>
            </a:r>
            <a:r>
              <a:rPr lang="zh-CN" altLang="en-US" dirty="0">
                <a:solidFill>
                  <a:srgbClr val="B60819"/>
                </a:solidFill>
                <a:latin typeface="黑体" panose="02010609060101010101" charset="-122"/>
              </a:rPr>
              <a:t>目标代码级</a:t>
            </a:r>
            <a:r>
              <a:rPr lang="zh-CN" altLang="en-US" dirty="0">
                <a:latin typeface="黑体" panose="02010609060101010101" charset="-122"/>
              </a:rPr>
              <a:t>的可移植性（源代码级）</a:t>
            </a:r>
            <a:r>
              <a:rPr lang="en-US" altLang="zh-CN" dirty="0">
                <a:latin typeface="黑体" panose="02010609060101010101" charset="-122"/>
              </a:rPr>
              <a:t>, </a:t>
            </a: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编译程序</a:t>
            </a:r>
            <a:r>
              <a:rPr lang="zh-CN" altLang="en-US" dirty="0">
                <a:latin typeface="黑体" panose="02010609060101010101" charset="-122"/>
              </a:rPr>
              <a:t>和字节码都是跨平台的</a:t>
            </a:r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技术</a:t>
            </a:r>
            <a:r>
              <a:rPr lang="zh-CN" altLang="en-US" dirty="0">
                <a:latin typeface="黑体" panose="02010609060101010101" charset="-122"/>
              </a:rPr>
              <a:t>的核心</a:t>
            </a:r>
            <a:r>
              <a:rPr lang="zh-CN" altLang="en-US" dirty="0" smtClean="0">
                <a:latin typeface="黑体" panose="02010609060101010101" charset="-122"/>
              </a:rPr>
              <a:t>就是 </a:t>
            </a: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虚拟机</a:t>
            </a:r>
            <a:r>
              <a:rPr lang="en-US" altLang="zh-CN" dirty="0">
                <a:latin typeface="宋体" panose="02010600030101010101" pitchFamily="2" charset="-122"/>
              </a:rPr>
              <a:t>——</a:t>
            </a:r>
            <a:r>
              <a:rPr lang="zh-CN" altLang="en-US" dirty="0">
                <a:latin typeface="黑体" panose="02010609060101010101" charset="-122"/>
              </a:rPr>
              <a:t>所有</a:t>
            </a:r>
            <a:r>
              <a:rPr lang="zh-CN" altLang="en-US" dirty="0" smtClean="0">
                <a:latin typeface="黑体" panose="02010609060101010101" charset="-122"/>
              </a:rPr>
              <a:t>的 </a:t>
            </a:r>
            <a:r>
              <a:rPr lang="en-US" altLang="zh-CN" dirty="0" smtClean="0">
                <a:latin typeface="黑体" panose="02010609060101010101" charset="-122"/>
              </a:rPr>
              <a:t>Java </a:t>
            </a:r>
            <a:r>
              <a:rPr lang="zh-CN" altLang="en-US" dirty="0" smtClean="0">
                <a:latin typeface="黑体" panose="02010609060101010101" charset="-122"/>
              </a:rPr>
              <a:t>程序</a:t>
            </a:r>
            <a:r>
              <a:rPr lang="zh-CN" altLang="en-US" dirty="0">
                <a:latin typeface="黑体" panose="02010609060101010101" charset="-122"/>
              </a:rPr>
              <a:t>都在其上运行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2F2A-731E-4570-B0AB-11D982D489E3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0641-60A1-4187-B3A6-3882AC1692D6}" type="slidenum">
              <a:rPr lang="en-US" altLang="zh-CN"/>
              <a:t>23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F8C8-EF18-4EE6-97A4-F8F424A3081B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9C68-E9DE-4A37-9C59-3A50804D6A05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726018" name="Text Box 2"/>
          <p:cNvSpPr txBox="1">
            <a:spLocks noChangeArrowheads="1"/>
          </p:cNvSpPr>
          <p:nvPr/>
        </p:nvSpPr>
        <p:spPr bwMode="auto">
          <a:xfrm>
            <a:off x="539750" y="134143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dirty="0" smtClean="0">
                <a:solidFill>
                  <a:schemeClr val="accent2"/>
                </a:solidFill>
              </a:rPr>
              <a:t>Java </a:t>
            </a:r>
            <a:r>
              <a:rPr lang="zh-CN" altLang="en-US" sz="2800" dirty="0" smtClean="0">
                <a:solidFill>
                  <a:schemeClr val="accent2"/>
                </a:solidFill>
              </a:rPr>
              <a:t>的</a:t>
            </a:r>
            <a:r>
              <a:rPr lang="zh-CN" altLang="en-US" sz="2800" dirty="0">
                <a:solidFill>
                  <a:schemeClr val="accent2"/>
                </a:solidFill>
              </a:rPr>
              <a:t>编程环境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</a:rPr>
              <a:t>编程环境</a:t>
            </a:r>
            <a:r>
              <a:rPr lang="en-US" altLang="zh-CN" sz="2800" dirty="0">
                <a:solidFill>
                  <a:schemeClr val="accent2"/>
                </a:solidFill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</a:rPr>
              <a:t>运行时环境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726019" name="Group 3"/>
          <p:cNvGrpSpPr/>
          <p:nvPr/>
        </p:nvGrpSpPr>
        <p:grpSpPr bwMode="auto">
          <a:xfrm>
            <a:off x="611188" y="1916113"/>
            <a:ext cx="8353425" cy="3760787"/>
            <a:chOff x="385" y="1207"/>
            <a:chExt cx="5262" cy="2369"/>
          </a:xfrm>
        </p:grpSpPr>
        <p:sp>
          <p:nvSpPr>
            <p:cNvPr id="726020" name="AutoShape 4"/>
            <p:cNvSpPr>
              <a:spLocks noChangeAspect="1" noChangeArrowheads="1"/>
            </p:cNvSpPr>
            <p:nvPr/>
          </p:nvSpPr>
          <p:spPr bwMode="auto">
            <a:xfrm>
              <a:off x="476" y="1207"/>
              <a:ext cx="3939" cy="2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 flipV="1">
              <a:off x="3198" y="1616"/>
              <a:ext cx="226" cy="3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22" name="Text Box 6"/>
            <p:cNvSpPr txBox="1">
              <a:spLocks noChangeArrowheads="1"/>
            </p:cNvSpPr>
            <p:nvPr/>
          </p:nvSpPr>
          <p:spPr bwMode="auto">
            <a:xfrm>
              <a:off x="2653" y="1752"/>
              <a:ext cx="643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fontAlgn="base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/>
                <a:t>通过本地或网络传递</a:t>
              </a:r>
              <a:r>
                <a:rPr lang="en-US" altLang="zh-CN" sz="2000"/>
                <a:t>class</a:t>
              </a:r>
              <a:r>
                <a:rPr lang="zh-CN" altLang="en-US" sz="2000"/>
                <a:t>文件</a:t>
              </a:r>
            </a:p>
          </p:txBody>
        </p:sp>
        <p:grpSp>
          <p:nvGrpSpPr>
            <p:cNvPr id="726023" name="Group 7"/>
            <p:cNvGrpSpPr/>
            <p:nvPr/>
          </p:nvGrpSpPr>
          <p:grpSpPr bwMode="auto">
            <a:xfrm>
              <a:off x="3424" y="1253"/>
              <a:ext cx="2223" cy="2313"/>
              <a:chOff x="6901" y="7909"/>
              <a:chExt cx="2975" cy="4215"/>
            </a:xfrm>
          </p:grpSpPr>
          <p:sp>
            <p:nvSpPr>
              <p:cNvPr id="726024" name="Rectangle 8"/>
              <p:cNvSpPr>
                <a:spLocks noChangeArrowheads="1"/>
              </p:cNvSpPr>
              <p:nvPr/>
            </p:nvSpPr>
            <p:spPr bwMode="auto">
              <a:xfrm>
                <a:off x="6901" y="7909"/>
                <a:ext cx="2974" cy="421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prstDash val="dash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6025" name="Group 9"/>
              <p:cNvGrpSpPr/>
              <p:nvPr/>
            </p:nvGrpSpPr>
            <p:grpSpPr bwMode="auto">
              <a:xfrm>
                <a:off x="7058" y="8588"/>
                <a:ext cx="939" cy="408"/>
                <a:chOff x="7058" y="8588"/>
                <a:chExt cx="939" cy="408"/>
              </a:xfrm>
            </p:grpSpPr>
            <p:sp>
              <p:nvSpPr>
                <p:cNvPr id="726026" name="Rectangle 10"/>
                <p:cNvSpPr>
                  <a:spLocks noChangeArrowheads="1"/>
                </p:cNvSpPr>
                <p:nvPr/>
              </p:nvSpPr>
              <p:spPr bwMode="auto">
                <a:xfrm>
                  <a:off x="7058" y="8588"/>
                  <a:ext cx="782" cy="40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058" y="8588"/>
                  <a:ext cx="939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A.class</a:t>
                  </a:r>
                </a:p>
              </p:txBody>
            </p:sp>
          </p:grpSp>
          <p:grpSp>
            <p:nvGrpSpPr>
              <p:cNvPr id="726028" name="Group 12"/>
              <p:cNvGrpSpPr/>
              <p:nvPr/>
            </p:nvGrpSpPr>
            <p:grpSpPr bwMode="auto">
              <a:xfrm>
                <a:off x="7997" y="8588"/>
                <a:ext cx="938" cy="408"/>
                <a:chOff x="7997" y="8588"/>
                <a:chExt cx="938" cy="408"/>
              </a:xfrm>
            </p:grpSpPr>
            <p:sp>
              <p:nvSpPr>
                <p:cNvPr id="726029" name="Rectangle 13"/>
                <p:cNvSpPr>
                  <a:spLocks noChangeArrowheads="1"/>
                </p:cNvSpPr>
                <p:nvPr/>
              </p:nvSpPr>
              <p:spPr bwMode="auto">
                <a:xfrm>
                  <a:off x="7997" y="8588"/>
                  <a:ext cx="782" cy="40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997" y="8588"/>
                  <a:ext cx="93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B.class</a:t>
                  </a:r>
                </a:p>
              </p:txBody>
            </p:sp>
          </p:grpSp>
          <p:grpSp>
            <p:nvGrpSpPr>
              <p:cNvPr id="726031" name="Group 15"/>
              <p:cNvGrpSpPr/>
              <p:nvPr/>
            </p:nvGrpSpPr>
            <p:grpSpPr bwMode="auto">
              <a:xfrm>
                <a:off x="8936" y="8588"/>
                <a:ext cx="938" cy="409"/>
                <a:chOff x="8936" y="8588"/>
                <a:chExt cx="938" cy="409"/>
              </a:xfrm>
            </p:grpSpPr>
            <p:sp>
              <p:nvSpPr>
                <p:cNvPr id="726032" name="Rectangle 16"/>
                <p:cNvSpPr>
                  <a:spLocks noChangeArrowheads="1"/>
                </p:cNvSpPr>
                <p:nvPr/>
              </p:nvSpPr>
              <p:spPr bwMode="auto">
                <a:xfrm>
                  <a:off x="8938" y="8588"/>
                  <a:ext cx="781" cy="40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8936" y="8588"/>
                  <a:ext cx="938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C.class</a:t>
                  </a:r>
                </a:p>
              </p:txBody>
            </p:sp>
          </p:grpSp>
          <p:sp>
            <p:nvSpPr>
              <p:cNvPr id="726034" name="AutoShape 18"/>
              <p:cNvSpPr>
                <a:spLocks noChangeArrowheads="1"/>
              </p:cNvSpPr>
              <p:nvPr/>
            </p:nvSpPr>
            <p:spPr bwMode="auto">
              <a:xfrm>
                <a:off x="8310" y="9132"/>
                <a:ext cx="313" cy="409"/>
              </a:xfrm>
              <a:prstGeom prst="downArrow">
                <a:avLst>
                  <a:gd name="adj1" fmla="val 50000"/>
                  <a:gd name="adj2" fmla="val 32668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35" name="Text Box 19"/>
              <p:cNvSpPr txBox="1">
                <a:spLocks noChangeArrowheads="1"/>
              </p:cNvSpPr>
              <p:nvPr/>
            </p:nvSpPr>
            <p:spPr bwMode="auto">
              <a:xfrm>
                <a:off x="7527" y="8045"/>
                <a:ext cx="187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程序的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class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文件</a:t>
                </a:r>
              </a:p>
            </p:txBody>
          </p:sp>
          <p:sp>
            <p:nvSpPr>
              <p:cNvPr id="726036" name="Rectangle 20"/>
              <p:cNvSpPr>
                <a:spLocks noChangeArrowheads="1"/>
              </p:cNvSpPr>
              <p:nvPr/>
            </p:nvSpPr>
            <p:spPr bwMode="auto">
              <a:xfrm>
                <a:off x="7684" y="9675"/>
                <a:ext cx="1565" cy="951"/>
              </a:xfrm>
              <a:prstGeom prst="rect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37" name="Text Box 21"/>
              <p:cNvSpPr txBox="1">
                <a:spLocks noChangeArrowheads="1"/>
              </p:cNvSpPr>
              <p:nvPr/>
            </p:nvSpPr>
            <p:spPr bwMode="auto">
              <a:xfrm>
                <a:off x="7840" y="9947"/>
                <a:ext cx="125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Java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虚拟机</a:t>
                </a:r>
              </a:p>
            </p:txBody>
          </p:sp>
          <p:sp>
            <p:nvSpPr>
              <p:cNvPr id="726038" name="AutoShape 22"/>
              <p:cNvSpPr>
                <a:spLocks noChangeArrowheads="1"/>
              </p:cNvSpPr>
              <p:nvPr/>
            </p:nvSpPr>
            <p:spPr bwMode="auto">
              <a:xfrm rot="10800000">
                <a:off x="8310" y="10762"/>
                <a:ext cx="313" cy="409"/>
              </a:xfrm>
              <a:prstGeom prst="downArrow">
                <a:avLst>
                  <a:gd name="adj1" fmla="val 50000"/>
                  <a:gd name="adj2" fmla="val 32668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39" name="Rectangle 23"/>
              <p:cNvSpPr>
                <a:spLocks noChangeArrowheads="1"/>
              </p:cNvSpPr>
              <p:nvPr/>
            </p:nvSpPr>
            <p:spPr bwMode="auto">
              <a:xfrm>
                <a:off x="7058" y="11306"/>
                <a:ext cx="1252" cy="406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40" name="Rectangle 24"/>
              <p:cNvSpPr>
                <a:spLocks noChangeArrowheads="1"/>
              </p:cNvSpPr>
              <p:nvPr/>
            </p:nvSpPr>
            <p:spPr bwMode="auto">
              <a:xfrm>
                <a:off x="8466" y="11306"/>
                <a:ext cx="1253" cy="407"/>
              </a:xfrm>
              <a:prstGeom prst="rect">
                <a:avLst/>
              </a:prstGeom>
              <a:solidFill>
                <a:srgbClr val="DDDDDD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41" name="Text Box 25"/>
              <p:cNvSpPr txBox="1">
                <a:spLocks noChangeArrowheads="1"/>
              </p:cNvSpPr>
              <p:nvPr/>
            </p:nvSpPr>
            <p:spPr bwMode="auto">
              <a:xfrm>
                <a:off x="7058" y="11306"/>
                <a:ext cx="156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Object.class</a:t>
                </a:r>
              </a:p>
            </p:txBody>
          </p:sp>
          <p:sp>
            <p:nvSpPr>
              <p:cNvPr id="726042" name="Text Box 26"/>
              <p:cNvSpPr txBox="1">
                <a:spLocks noChangeArrowheads="1"/>
              </p:cNvSpPr>
              <p:nvPr/>
            </p:nvSpPr>
            <p:spPr bwMode="auto">
              <a:xfrm>
                <a:off x="8466" y="11306"/>
                <a:ext cx="141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String.clas</a:t>
                </a:r>
                <a:r>
                  <a:rPr lang="en-US" altLang="zh-CN" sz="2000" b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726043" name="Text Box 27"/>
              <p:cNvSpPr txBox="1">
                <a:spLocks noChangeArrowheads="1"/>
              </p:cNvSpPr>
              <p:nvPr/>
            </p:nvSpPr>
            <p:spPr bwMode="auto">
              <a:xfrm>
                <a:off x="7527" y="11713"/>
                <a:ext cx="2192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Java API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class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文件</a:t>
                </a:r>
              </a:p>
            </p:txBody>
          </p:sp>
        </p:grpSp>
        <p:grpSp>
          <p:nvGrpSpPr>
            <p:cNvPr id="726044" name="Group 28"/>
            <p:cNvGrpSpPr/>
            <p:nvPr/>
          </p:nvGrpSpPr>
          <p:grpSpPr bwMode="auto">
            <a:xfrm>
              <a:off x="385" y="1253"/>
              <a:ext cx="2404" cy="2314"/>
              <a:chOff x="385" y="1207"/>
              <a:chExt cx="2404" cy="2404"/>
            </a:xfrm>
          </p:grpSpPr>
          <p:sp>
            <p:nvSpPr>
              <p:cNvPr id="726045" name="Line 29"/>
              <p:cNvSpPr>
                <a:spLocks noChangeShapeType="1"/>
              </p:cNvSpPr>
              <p:nvPr/>
            </p:nvSpPr>
            <p:spPr bwMode="auto">
              <a:xfrm flipV="1">
                <a:off x="2547" y="2728"/>
                <a:ext cx="241" cy="4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46" name="Rectangle 30"/>
              <p:cNvSpPr>
                <a:spLocks noChangeArrowheads="1"/>
              </p:cNvSpPr>
              <p:nvPr/>
            </p:nvSpPr>
            <p:spPr bwMode="auto">
              <a:xfrm>
                <a:off x="385" y="1207"/>
                <a:ext cx="2283" cy="240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prstDash val="dash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47" name="AutoShape 31"/>
              <p:cNvSpPr>
                <a:spLocks noChangeArrowheads="1"/>
              </p:cNvSpPr>
              <p:nvPr/>
            </p:nvSpPr>
            <p:spPr bwMode="auto">
              <a:xfrm>
                <a:off x="1347" y="1914"/>
                <a:ext cx="240" cy="230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48" name="Text Box 32"/>
              <p:cNvSpPr txBox="1">
                <a:spLocks noChangeArrowheads="1"/>
              </p:cNvSpPr>
              <p:nvPr/>
            </p:nvSpPr>
            <p:spPr bwMode="auto">
              <a:xfrm>
                <a:off x="986" y="1288"/>
                <a:ext cx="108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程序的源文件</a:t>
                </a:r>
              </a:p>
            </p:txBody>
          </p:sp>
          <p:grpSp>
            <p:nvGrpSpPr>
              <p:cNvPr id="726049" name="Group 33"/>
              <p:cNvGrpSpPr/>
              <p:nvPr/>
            </p:nvGrpSpPr>
            <p:grpSpPr bwMode="auto">
              <a:xfrm>
                <a:off x="505" y="1605"/>
                <a:ext cx="720" cy="231"/>
                <a:chOff x="2160" y="9552"/>
                <a:chExt cx="1080" cy="468"/>
              </a:xfrm>
            </p:grpSpPr>
            <p:sp>
              <p:nvSpPr>
                <p:cNvPr id="726050" name="Rectangle 34"/>
                <p:cNvSpPr>
                  <a:spLocks noChangeArrowheads="1"/>
                </p:cNvSpPr>
                <p:nvPr/>
              </p:nvSpPr>
              <p:spPr bwMode="auto">
                <a:xfrm>
                  <a:off x="2160" y="9552"/>
                  <a:ext cx="900" cy="4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160" y="9552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A.java</a:t>
                  </a:r>
                </a:p>
              </p:txBody>
            </p:sp>
          </p:grpSp>
          <p:grpSp>
            <p:nvGrpSpPr>
              <p:cNvPr id="726052" name="Group 36"/>
              <p:cNvGrpSpPr/>
              <p:nvPr/>
            </p:nvGrpSpPr>
            <p:grpSpPr bwMode="auto">
              <a:xfrm>
                <a:off x="1226" y="1605"/>
                <a:ext cx="842" cy="231"/>
                <a:chOff x="3240" y="9552"/>
                <a:chExt cx="1260" cy="468"/>
              </a:xfrm>
            </p:grpSpPr>
            <p:sp>
              <p:nvSpPr>
                <p:cNvPr id="726053" name="Rectangle 37"/>
                <p:cNvSpPr>
                  <a:spLocks noChangeArrowheads="1"/>
                </p:cNvSpPr>
                <p:nvPr/>
              </p:nvSpPr>
              <p:spPr bwMode="auto">
                <a:xfrm>
                  <a:off x="3240" y="9552"/>
                  <a:ext cx="900" cy="4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5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40" y="9552"/>
                  <a:ext cx="12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B.java</a:t>
                  </a:r>
                </a:p>
              </p:txBody>
            </p:sp>
          </p:grpSp>
          <p:grpSp>
            <p:nvGrpSpPr>
              <p:cNvPr id="726055" name="Group 39"/>
              <p:cNvGrpSpPr/>
              <p:nvPr/>
            </p:nvGrpSpPr>
            <p:grpSpPr bwMode="auto">
              <a:xfrm>
                <a:off x="1947" y="1605"/>
                <a:ext cx="842" cy="222"/>
                <a:chOff x="4320" y="9552"/>
                <a:chExt cx="1260" cy="468"/>
              </a:xfrm>
            </p:grpSpPr>
            <p:sp>
              <p:nvSpPr>
                <p:cNvPr id="726056" name="Rectangle 40"/>
                <p:cNvSpPr>
                  <a:spLocks noChangeArrowheads="1"/>
                </p:cNvSpPr>
                <p:nvPr/>
              </p:nvSpPr>
              <p:spPr bwMode="auto">
                <a:xfrm>
                  <a:off x="4320" y="9552"/>
                  <a:ext cx="900" cy="46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5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320" y="9552"/>
                  <a:ext cx="12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C.jav</a:t>
                  </a:r>
                  <a:r>
                    <a:rPr lang="en-US" altLang="zh-CN" sz="2000" b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  <p:sp>
            <p:nvSpPr>
              <p:cNvPr id="726058" name="Oval 42"/>
              <p:cNvSpPr>
                <a:spLocks noChangeArrowheads="1"/>
              </p:cNvSpPr>
              <p:nvPr/>
            </p:nvSpPr>
            <p:spPr bwMode="auto">
              <a:xfrm>
                <a:off x="986" y="2222"/>
                <a:ext cx="961" cy="539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059" name="Text Box 43"/>
              <p:cNvSpPr txBox="1">
                <a:spLocks noChangeArrowheads="1"/>
              </p:cNvSpPr>
              <p:nvPr/>
            </p:nvSpPr>
            <p:spPr bwMode="auto">
              <a:xfrm>
                <a:off x="1247" y="2251"/>
                <a:ext cx="842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Java</a:t>
                </a:r>
              </a:p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编译器</a:t>
                </a:r>
              </a:p>
            </p:txBody>
          </p:sp>
          <p:sp>
            <p:nvSpPr>
              <p:cNvPr id="726060" name="AutoShape 44"/>
              <p:cNvSpPr>
                <a:spLocks noChangeArrowheads="1"/>
              </p:cNvSpPr>
              <p:nvPr/>
            </p:nvSpPr>
            <p:spPr bwMode="auto">
              <a:xfrm>
                <a:off x="1347" y="2827"/>
                <a:ext cx="240" cy="232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6061" name="Group 45"/>
              <p:cNvGrpSpPr/>
              <p:nvPr/>
            </p:nvGrpSpPr>
            <p:grpSpPr bwMode="auto">
              <a:xfrm>
                <a:off x="505" y="3147"/>
                <a:ext cx="722" cy="230"/>
                <a:chOff x="7058" y="8588"/>
                <a:chExt cx="939" cy="408"/>
              </a:xfrm>
            </p:grpSpPr>
            <p:sp>
              <p:nvSpPr>
                <p:cNvPr id="726062" name="Rectangle 46"/>
                <p:cNvSpPr>
                  <a:spLocks noChangeArrowheads="1"/>
                </p:cNvSpPr>
                <p:nvPr/>
              </p:nvSpPr>
              <p:spPr bwMode="auto">
                <a:xfrm>
                  <a:off x="7058" y="8588"/>
                  <a:ext cx="782" cy="40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6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7058" y="8588"/>
                  <a:ext cx="939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A.class</a:t>
                  </a:r>
                </a:p>
              </p:txBody>
            </p:sp>
          </p:grpSp>
          <p:grpSp>
            <p:nvGrpSpPr>
              <p:cNvPr id="726064" name="Group 48"/>
              <p:cNvGrpSpPr/>
              <p:nvPr/>
            </p:nvGrpSpPr>
            <p:grpSpPr bwMode="auto">
              <a:xfrm>
                <a:off x="1226" y="3147"/>
                <a:ext cx="720" cy="230"/>
                <a:chOff x="7997" y="8588"/>
                <a:chExt cx="938" cy="408"/>
              </a:xfrm>
            </p:grpSpPr>
            <p:sp>
              <p:nvSpPr>
                <p:cNvPr id="726065" name="Rectangle 49"/>
                <p:cNvSpPr>
                  <a:spLocks noChangeArrowheads="1"/>
                </p:cNvSpPr>
                <p:nvPr/>
              </p:nvSpPr>
              <p:spPr bwMode="auto">
                <a:xfrm>
                  <a:off x="7997" y="8588"/>
                  <a:ext cx="782" cy="40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6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7997" y="8588"/>
                  <a:ext cx="93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</a:rPr>
                    <a:t>B.class</a:t>
                  </a:r>
                </a:p>
              </p:txBody>
            </p:sp>
          </p:grpSp>
          <p:grpSp>
            <p:nvGrpSpPr>
              <p:cNvPr id="726067" name="Group 51"/>
              <p:cNvGrpSpPr/>
              <p:nvPr/>
            </p:nvGrpSpPr>
            <p:grpSpPr bwMode="auto">
              <a:xfrm>
                <a:off x="1947" y="3147"/>
                <a:ext cx="721" cy="231"/>
                <a:chOff x="8936" y="8588"/>
                <a:chExt cx="938" cy="409"/>
              </a:xfrm>
            </p:grpSpPr>
            <p:sp>
              <p:nvSpPr>
                <p:cNvPr id="726068" name="Rectangle 52"/>
                <p:cNvSpPr>
                  <a:spLocks noChangeArrowheads="1"/>
                </p:cNvSpPr>
                <p:nvPr/>
              </p:nvSpPr>
              <p:spPr bwMode="auto">
                <a:xfrm>
                  <a:off x="8938" y="8588"/>
                  <a:ext cx="781" cy="408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rgbClr val="000000"/>
                  </a:solidFill>
                  <a:miter lim="800000"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6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8936" y="8588"/>
                  <a:ext cx="938" cy="4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1" fontAlgn="base" hangingPunct="1">
                    <a:lnSpc>
                      <a:spcPct val="100000"/>
                    </a:lnSpc>
                    <a:spcBef>
                      <a:spcPct val="20000"/>
                    </a:spcBef>
                  </a:pPr>
                  <a:r>
                    <a:rPr lang="en-US" altLang="zh-CN" sz="1800">
                      <a:solidFill>
                        <a:schemeClr val="tx1"/>
                      </a:solidFill>
                    </a:rPr>
                    <a:t>C.class</a:t>
                  </a:r>
                </a:p>
              </p:txBody>
            </p:sp>
          </p:grpSp>
          <p:sp>
            <p:nvSpPr>
              <p:cNvPr id="726070" name="Text Box 54"/>
              <p:cNvSpPr txBox="1">
                <a:spLocks noChangeArrowheads="1"/>
              </p:cNvSpPr>
              <p:nvPr/>
            </p:nvSpPr>
            <p:spPr bwMode="auto">
              <a:xfrm>
                <a:off x="745" y="3377"/>
                <a:ext cx="1683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fontAlgn="base" hangingPunct="1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      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程序的</a:t>
                </a:r>
                <a:r>
                  <a:rPr lang="en-US" altLang="zh-CN" sz="2000">
                    <a:solidFill>
                      <a:schemeClr val="tx1"/>
                    </a:solidFill>
                  </a:rPr>
                  <a:t>class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文件</a:t>
                </a:r>
              </a:p>
            </p:txBody>
          </p:sp>
        </p:grpSp>
      </p:grpSp>
      <p:sp>
        <p:nvSpPr>
          <p:cNvPr id="726071" name="Text Box 55"/>
          <p:cNvSpPr txBox="1">
            <a:spLocks noChangeArrowheads="1"/>
          </p:cNvSpPr>
          <p:nvPr/>
        </p:nvSpPr>
        <p:spPr bwMode="auto">
          <a:xfrm>
            <a:off x="1403350" y="56610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编译时环境</a:t>
            </a:r>
          </a:p>
        </p:txBody>
      </p:sp>
      <p:sp>
        <p:nvSpPr>
          <p:cNvPr id="726072" name="Text Box 56"/>
          <p:cNvSpPr txBox="1">
            <a:spLocks noChangeArrowheads="1"/>
          </p:cNvSpPr>
          <p:nvPr/>
        </p:nvSpPr>
        <p:spPr bwMode="auto">
          <a:xfrm>
            <a:off x="6516688" y="566102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运行时环境</a:t>
            </a:r>
          </a:p>
        </p:txBody>
      </p:sp>
      <p:sp>
        <p:nvSpPr>
          <p:cNvPr id="726073" name="Rectangle 57"/>
          <p:cNvSpPr>
            <a:spLocks noChangeArrowheads="1"/>
          </p:cNvSpPr>
          <p:nvPr/>
        </p:nvSpPr>
        <p:spPr bwMode="auto">
          <a:xfrm>
            <a:off x="755651" y="62339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fontAlgn="base"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algn="ctr" fontAlgn="base"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fontAlgn="base"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fontAlgn="base"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fontAlgn="base"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1.2.3 </a:t>
            </a:r>
            <a:r>
              <a:rPr lang="en-US" altLang="zh-CN" dirty="0"/>
              <a:t>java </a:t>
            </a:r>
            <a:r>
              <a:rPr lang="zh-CN" altLang="en-US" dirty="0"/>
              <a:t>体系结构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8803" y="3653990"/>
            <a:ext cx="936029" cy="44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javac</a:t>
            </a:r>
            <a:endParaRPr lang="en-US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2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2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71" grpId="0"/>
      <p:bldP spid="72607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4864000" cy="4114800"/>
          </a:xfrm>
        </p:spPr>
        <p:txBody>
          <a:bodyPr/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易学</a:t>
            </a:r>
            <a:endParaRPr lang="en-US" altLang="zh-CN" dirty="0" smtClean="0"/>
          </a:p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 smtClean="0"/>
              <a:t>网络技能（</a:t>
            </a:r>
            <a:r>
              <a:rPr lang="en-US" altLang="zh-CN" dirty="0" smtClean="0"/>
              <a:t>Network Savvy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健壮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安全性</a:t>
            </a:r>
            <a:endParaRPr lang="en-US" altLang="zh-CN" dirty="0" smtClean="0"/>
          </a:p>
          <a:p>
            <a:r>
              <a:rPr lang="zh-CN" altLang="en-US" dirty="0" smtClean="0"/>
              <a:t>体系结构中立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02B8-671A-4DCD-8F55-D328DE122E51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75168" y="116632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1.3 Java 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6" name="内容占位符 4"/>
          <p:cNvSpPr txBox="1"/>
          <p:nvPr/>
        </p:nvSpPr>
        <p:spPr bwMode="auto">
          <a:xfrm>
            <a:off x="5115520" y="1484784"/>
            <a:ext cx="384896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可移植性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解释型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 smtClean="0"/>
              <a:t>高性能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动态性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124744"/>
            <a:ext cx="7990656" cy="497125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简单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易学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sz="16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b="0" dirty="0">
                <a:solidFill>
                  <a:schemeClr val="tx1"/>
                </a:solidFill>
              </a:rPr>
              <a:t>语法</a:t>
            </a:r>
            <a:r>
              <a:rPr lang="zh-CN" altLang="en-US" b="0" dirty="0" smtClean="0">
                <a:solidFill>
                  <a:schemeClr val="tx1"/>
                </a:solidFill>
              </a:rPr>
              <a:t>与 </a:t>
            </a:r>
            <a:r>
              <a:rPr lang="en-US" altLang="zh-CN" b="0" dirty="0" smtClean="0">
                <a:solidFill>
                  <a:schemeClr val="tx1"/>
                </a:solidFill>
              </a:rPr>
              <a:t>C </a:t>
            </a:r>
            <a:r>
              <a:rPr lang="zh-CN" altLang="en-US" b="0" dirty="0" smtClean="0">
                <a:solidFill>
                  <a:schemeClr val="tx1"/>
                </a:solidFill>
              </a:rPr>
              <a:t>和 </a:t>
            </a:r>
            <a:r>
              <a:rPr lang="en-US" altLang="zh-CN" b="0" dirty="0" smtClean="0">
                <a:solidFill>
                  <a:schemeClr val="tx1"/>
                </a:solidFill>
              </a:rPr>
              <a:t>C++ </a:t>
            </a:r>
            <a:r>
              <a:rPr lang="zh-CN" altLang="en-US" b="0" dirty="0" smtClean="0">
                <a:solidFill>
                  <a:schemeClr val="tx1"/>
                </a:solidFill>
              </a:rPr>
              <a:t>很接近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lvl="1"/>
            <a:endParaRPr lang="en-US" altLang="zh-CN" sz="16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b="0" dirty="0" smtClean="0">
                <a:solidFill>
                  <a:schemeClr val="tx1"/>
                </a:solidFill>
              </a:rPr>
              <a:t>丢弃 </a:t>
            </a:r>
            <a:r>
              <a:rPr lang="en-US" altLang="zh-CN" b="0" dirty="0" smtClean="0">
                <a:solidFill>
                  <a:schemeClr val="tx1"/>
                </a:solidFill>
              </a:rPr>
              <a:t>C++ </a:t>
            </a:r>
            <a:r>
              <a:rPr lang="zh-CN" altLang="en-US" b="0" dirty="0" smtClean="0">
                <a:solidFill>
                  <a:schemeClr val="tx1"/>
                </a:solidFill>
              </a:rPr>
              <a:t>中</a:t>
            </a:r>
            <a:r>
              <a:rPr lang="zh-CN" altLang="en-US" b="0" dirty="0">
                <a:solidFill>
                  <a:schemeClr val="tx1"/>
                </a:solidFill>
              </a:rPr>
              <a:t>很少使用的、很难理解的、令人迷惑</a:t>
            </a:r>
            <a:r>
              <a:rPr lang="zh-CN" altLang="en-US" b="0" dirty="0" smtClean="0">
                <a:solidFill>
                  <a:schemeClr val="tx1"/>
                </a:solidFill>
              </a:rPr>
              <a:t>的特性</a:t>
            </a:r>
            <a:r>
              <a:rPr lang="zh-CN" altLang="en-US" b="0" dirty="0">
                <a:solidFill>
                  <a:schemeClr val="tx1"/>
                </a:solidFill>
              </a:rPr>
              <a:t>，如</a:t>
            </a:r>
            <a:r>
              <a:rPr lang="zh-CN" altLang="en-US" b="0" dirty="0"/>
              <a:t>操作符重载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zh-CN" altLang="en-US" b="0" dirty="0"/>
              <a:t>多继承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zh-CN" altLang="en-US" b="0" dirty="0"/>
              <a:t>自动的强制类型转换</a:t>
            </a:r>
            <a:r>
              <a:rPr lang="zh-CN" altLang="en-US" b="0" dirty="0" smtClean="0">
                <a:solidFill>
                  <a:schemeClr val="tx1"/>
                </a:solidFill>
              </a:rPr>
              <a:t>。</a:t>
            </a:r>
            <a:r>
              <a:rPr lang="zh-CN" altLang="en-US" b="0" dirty="0"/>
              <a:t>不使用指针，而是</a:t>
            </a:r>
            <a:r>
              <a:rPr lang="zh-CN" altLang="en-US" b="0" dirty="0" smtClean="0"/>
              <a:t>引用</a:t>
            </a:r>
            <a:endParaRPr lang="en-US" altLang="zh-CN" b="0" dirty="0" smtClean="0"/>
          </a:p>
          <a:p>
            <a:pPr lvl="1"/>
            <a:endParaRPr lang="en-US" altLang="zh-CN" sz="1600" b="0" dirty="0" smtClean="0"/>
          </a:p>
          <a:p>
            <a:pPr lvl="1"/>
            <a:r>
              <a:rPr lang="zh-CN" altLang="en-US" b="0" dirty="0" smtClean="0"/>
              <a:t>自动的</a:t>
            </a:r>
            <a:r>
              <a:rPr lang="zh-CN" altLang="en-US" dirty="0" smtClean="0"/>
              <a:t>垃圾收集</a:t>
            </a:r>
            <a:r>
              <a:rPr lang="en-US" altLang="zh-CN" dirty="0" smtClean="0"/>
              <a:t>(GC</a:t>
            </a:r>
            <a:r>
              <a:rPr lang="zh-CN" altLang="en-US" dirty="0"/>
              <a:t>，</a:t>
            </a:r>
            <a:r>
              <a:rPr lang="en-US" altLang="zh-CN" b="0" dirty="0"/>
              <a:t>G</a:t>
            </a:r>
            <a:r>
              <a:rPr lang="en-US" altLang="zh-CN" b="0" dirty="0">
                <a:solidFill>
                  <a:schemeClr val="tx1"/>
                </a:solidFill>
              </a:rPr>
              <a:t>arbage</a:t>
            </a:r>
            <a:r>
              <a:rPr lang="en-US" altLang="zh-CN" b="0" dirty="0"/>
              <a:t> </a:t>
            </a:r>
            <a:r>
              <a:rPr lang="en-US" altLang="zh-CN" b="0" dirty="0" smtClean="0"/>
              <a:t>C</a:t>
            </a:r>
            <a:r>
              <a:rPr lang="en-US" altLang="zh-CN" b="0" dirty="0" smtClean="0">
                <a:solidFill>
                  <a:schemeClr val="tx1"/>
                </a:solidFill>
              </a:rPr>
              <a:t>ollection</a:t>
            </a:r>
            <a:r>
              <a:rPr lang="en-US" altLang="zh-CN" dirty="0" smtClean="0"/>
              <a:t>)</a:t>
            </a:r>
            <a:r>
              <a:rPr lang="zh-CN" altLang="en-US" b="0" dirty="0" smtClean="0">
                <a:solidFill>
                  <a:schemeClr val="tx1"/>
                </a:solidFill>
              </a:rPr>
              <a:t>，使程序员</a:t>
            </a:r>
            <a:r>
              <a:rPr lang="zh-CN" altLang="en-US" b="0" dirty="0">
                <a:solidFill>
                  <a:schemeClr val="tx1"/>
                </a:solidFill>
              </a:rPr>
              <a:t>不必为内存管理而</a:t>
            </a:r>
            <a:r>
              <a:rPr lang="zh-CN" altLang="en-US" b="0" dirty="0" smtClean="0">
                <a:solidFill>
                  <a:schemeClr val="tx1"/>
                </a:solidFill>
              </a:rPr>
              <a:t>担忧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1070-D445-452B-87F5-F16B32DF8B15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1970" y="18482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1.3 Java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338469"/>
            <a:ext cx="7772400" cy="453880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面向对象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皆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多态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A0B3-6D25-4954-8CA3-AF4A3CAF67DA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8482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1.3 Java 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155212"/>
            <a:ext cx="7772400" cy="49407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分布式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0" dirty="0" smtClean="0">
                <a:solidFill>
                  <a:schemeClr val="tx1"/>
                </a:solidFill>
              </a:rPr>
              <a:t>支持 </a:t>
            </a:r>
            <a:r>
              <a:rPr lang="en-US" altLang="zh-CN" b="0" dirty="0" smtClean="0">
                <a:solidFill>
                  <a:schemeClr val="tx1"/>
                </a:solidFill>
              </a:rPr>
              <a:t>Internet </a:t>
            </a:r>
            <a:r>
              <a:rPr lang="zh-CN" altLang="en-US" b="0" dirty="0" smtClean="0">
                <a:solidFill>
                  <a:schemeClr val="tx1"/>
                </a:solidFill>
              </a:rPr>
              <a:t>应用</a:t>
            </a:r>
            <a:r>
              <a:rPr lang="zh-CN" altLang="en-US" b="0" dirty="0">
                <a:solidFill>
                  <a:schemeClr val="tx1"/>
                </a:solidFill>
              </a:rPr>
              <a:t>的开发，在基本</a:t>
            </a:r>
            <a:r>
              <a:rPr lang="zh-CN" altLang="en-US" b="0" dirty="0" smtClean="0">
                <a:solidFill>
                  <a:schemeClr val="tx1"/>
                </a:solidFill>
              </a:rPr>
              <a:t>的 </a:t>
            </a:r>
            <a:r>
              <a:rPr lang="en-US" altLang="zh-CN" b="0" dirty="0" smtClean="0">
                <a:solidFill>
                  <a:schemeClr val="tx1"/>
                </a:solidFill>
              </a:rPr>
              <a:t>Java API </a:t>
            </a:r>
            <a:r>
              <a:rPr lang="zh-CN" altLang="en-US" b="0" dirty="0" smtClean="0">
                <a:solidFill>
                  <a:schemeClr val="tx1"/>
                </a:solidFill>
              </a:rPr>
              <a:t>中有网络</a:t>
            </a:r>
            <a:r>
              <a:rPr lang="zh-CN" altLang="en-US" b="0" dirty="0">
                <a:solidFill>
                  <a:schemeClr val="tx1"/>
                </a:solidFill>
              </a:rPr>
              <a:t>应用编程接口（</a:t>
            </a:r>
            <a:r>
              <a:rPr lang="en-US" altLang="zh-CN" b="0" dirty="0" smtClean="0"/>
              <a:t>java</a:t>
            </a:r>
            <a:r>
              <a:rPr lang="en-US" altLang="zh-CN" b="0" dirty="0"/>
              <a:t>.</a:t>
            </a:r>
            <a:r>
              <a:rPr lang="en-US" altLang="zh-CN" b="0" dirty="0" smtClean="0"/>
              <a:t>net</a:t>
            </a:r>
            <a:r>
              <a:rPr lang="zh-CN" altLang="en-US" b="0" dirty="0" smtClean="0">
                <a:solidFill>
                  <a:schemeClr val="tx1"/>
                </a:solidFill>
              </a:rPr>
              <a:t>），提供网络</a:t>
            </a:r>
            <a:r>
              <a:rPr lang="zh-CN" altLang="en-US" b="0" dirty="0">
                <a:solidFill>
                  <a:schemeClr val="tx1"/>
                </a:solidFill>
              </a:rPr>
              <a:t>应用编程的类库，</a:t>
            </a:r>
            <a:r>
              <a:rPr lang="zh-CN" altLang="en-US" b="0" dirty="0" smtClean="0">
                <a:solidFill>
                  <a:schemeClr val="tx1"/>
                </a:solidFill>
              </a:rPr>
              <a:t>包括 </a:t>
            </a:r>
            <a:r>
              <a:rPr lang="en-US" altLang="zh-CN" b="0" dirty="0" smtClean="0">
                <a:solidFill>
                  <a:schemeClr val="tx1"/>
                </a:solidFill>
              </a:rPr>
              <a:t>URL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en-US" altLang="zh-CN" b="0" dirty="0" err="1">
                <a:solidFill>
                  <a:schemeClr val="tx1"/>
                </a:solidFill>
              </a:rPr>
              <a:t>URLConnection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en-US" altLang="zh-CN" b="0" dirty="0">
                <a:solidFill>
                  <a:schemeClr val="tx1"/>
                </a:solidFill>
              </a:rPr>
              <a:t>Socket</a:t>
            </a:r>
            <a:r>
              <a:rPr lang="zh-CN" altLang="en-US" b="0" dirty="0">
                <a:solidFill>
                  <a:schemeClr val="tx1"/>
                </a:solidFill>
              </a:rPr>
              <a:t>、</a:t>
            </a:r>
            <a:r>
              <a:rPr lang="en-US" altLang="zh-CN" b="0" dirty="0" err="1" smtClean="0">
                <a:solidFill>
                  <a:schemeClr val="tx1"/>
                </a:solidFill>
              </a:rPr>
              <a:t>ServerSocket</a:t>
            </a:r>
            <a:r>
              <a:rPr lang="en-US" altLang="zh-CN" b="0" dirty="0" smtClean="0">
                <a:solidFill>
                  <a:schemeClr val="tx1"/>
                </a:solidFill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</a:rPr>
              <a:t>等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endParaRPr lang="en-US" altLang="zh-CN" b="0" dirty="0" smtClean="0">
              <a:solidFill>
                <a:schemeClr val="tx1"/>
              </a:solidFill>
            </a:endParaRP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b="0" dirty="0" smtClean="0"/>
              <a:t>RMI</a:t>
            </a:r>
            <a:r>
              <a:rPr lang="zh-CN" altLang="en-US" b="0" dirty="0"/>
              <a:t>（远程方法激活）</a:t>
            </a:r>
            <a:r>
              <a:rPr lang="zh-CN" altLang="en-US" b="0" dirty="0" smtClean="0">
                <a:solidFill>
                  <a:schemeClr val="tx1"/>
                </a:solidFill>
              </a:rPr>
              <a:t>机制</a:t>
            </a:r>
            <a:r>
              <a:rPr lang="en-US" altLang="zh-CN" b="0" dirty="0" smtClean="0">
                <a:solidFill>
                  <a:schemeClr val="tx1"/>
                </a:solidFill>
              </a:rPr>
              <a:t>: </a:t>
            </a:r>
            <a:r>
              <a:rPr lang="zh-CN" altLang="en-US" b="0" dirty="0" smtClean="0">
                <a:solidFill>
                  <a:schemeClr val="tx1"/>
                </a:solidFill>
              </a:rPr>
              <a:t>也</a:t>
            </a:r>
            <a:r>
              <a:rPr lang="zh-CN" altLang="en-US" b="0" dirty="0">
                <a:solidFill>
                  <a:schemeClr val="tx1"/>
                </a:solidFill>
              </a:rPr>
              <a:t>是开发分布式应用的重要</a:t>
            </a:r>
            <a:r>
              <a:rPr lang="zh-CN" altLang="en-US" b="0" dirty="0" smtClean="0">
                <a:solidFill>
                  <a:schemeClr val="tx1"/>
                </a:solidFill>
              </a:rPr>
              <a:t>手段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8BF5-CA50-49D2-85C1-6857009AE2E9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79862" y="12212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1.3 Java 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061120"/>
            <a:ext cx="7772400" cy="5187280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良好的安全性</a:t>
            </a: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使用上的安全措施</a:t>
            </a:r>
          </a:p>
          <a:p>
            <a:pPr lvl="2">
              <a:buClr>
                <a:srgbClr val="CC330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内存分配和引用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对程序员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透明</a:t>
            </a:r>
          </a:p>
          <a:p>
            <a:pPr lvl="2">
              <a:buClr>
                <a:srgbClr val="CC330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内存布局不由编译器决定，而是由运行系统根据所在硬件平台的特性来决定</a:t>
            </a:r>
          </a:p>
          <a:p>
            <a:pPr lvl="2">
              <a:buClr>
                <a:srgbClr val="CC3300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取消直接的指针操作，通过符号指针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内存，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 </a:t>
            </a: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 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运行时将符号指针解释为实际的内存地址</a:t>
            </a:r>
          </a:p>
          <a:p>
            <a:pPr lvl="1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运行时字节码验证机制</a:t>
            </a:r>
          </a:p>
          <a:p>
            <a:pPr lvl="2">
              <a:buClr>
                <a:srgbClr val="CC3300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JVM 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字节码验证器，防止程序运行时出现伪造指针</a:t>
            </a:r>
            <a:r>
              <a:rPr lang="zh-CN" altLang="en-US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、规范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、堆栈溢出等现象违反访问权限、违反对象访问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6C1-CC6E-452A-942A-859BEFB5C0E7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52" y="-99392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mtClean="0"/>
              <a:t>1.3 Java</a:t>
            </a:r>
            <a:r>
              <a:rPr lang="zh-CN" altLang="en-US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C3AE-4163-42DE-A58B-03F15FDDDAD6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228C-DDFF-4F9A-B0B8-414E104D8CDF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878573"/>
            <a:ext cx="827868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public class </a:t>
            </a:r>
            <a:r>
              <a:rPr lang="zh-CN" altLang="en-US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0x01</a:t>
            </a:r>
            <a:r>
              <a:rPr lang="zh-CN" altLang="en-US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讲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java</a:t>
            </a:r>
            <a:r>
              <a:rPr lang="x-none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语言概述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1100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100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dirty="0" smtClean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extends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语言与网络编程</a:t>
            </a:r>
            <a:r>
              <a:rPr lang="en-US" altLang="zh-CN" sz="3200" dirty="0" smtClean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{ }</a:t>
            </a:r>
            <a:r>
              <a:rPr lang="en-US" altLang="zh-CN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zh-CN" alt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31640" y="3212976"/>
            <a:ext cx="60483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ea typeface="华文中宋" panose="02010600040101010101" pitchFamily="2" charset="-122"/>
              </a:rPr>
              <a:t>1.1  Java</a:t>
            </a:r>
            <a:r>
              <a:rPr lang="zh-CN" altLang="en-US" dirty="0" smtClean="0">
                <a:ea typeface="华文中宋" panose="02010600040101010101" pitchFamily="2" charset="-122"/>
              </a:rPr>
              <a:t>语言的发展历史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ea typeface="华文中宋" panose="02010600040101010101" pitchFamily="2" charset="-122"/>
              </a:rPr>
              <a:t>1.2  Java</a:t>
            </a:r>
            <a:r>
              <a:rPr lang="zh-CN" altLang="en-US" dirty="0" smtClean="0">
                <a:ea typeface="华文中宋" panose="02010600040101010101" pitchFamily="2" charset="-122"/>
              </a:rPr>
              <a:t>技术和</a:t>
            </a:r>
            <a:r>
              <a:rPr lang="en-US" altLang="zh-CN" dirty="0" smtClean="0">
                <a:ea typeface="华文中宋" panose="02010600040101010101" pitchFamily="2" charset="-122"/>
              </a:rPr>
              <a:t>Java</a:t>
            </a:r>
            <a:r>
              <a:rPr lang="zh-CN" altLang="en-US" dirty="0" smtClean="0">
                <a:ea typeface="华文中宋" panose="02010600040101010101" pitchFamily="2" charset="-122"/>
              </a:rPr>
              <a:t>体系结构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ea typeface="华文中宋" panose="02010600040101010101" pitchFamily="2" charset="-122"/>
              </a:rPr>
              <a:t>1.3  Java</a:t>
            </a:r>
            <a:r>
              <a:rPr lang="zh-CN" altLang="en-US" dirty="0" smtClean="0">
                <a:ea typeface="华文中宋" panose="02010600040101010101" pitchFamily="2" charset="-122"/>
              </a:rPr>
              <a:t>语言的特点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dirty="0" smtClean="0">
                <a:ea typeface="华文中宋" panose="02010600040101010101" pitchFamily="2" charset="-122"/>
              </a:rPr>
              <a:t>1.4  Java</a:t>
            </a:r>
            <a:r>
              <a:rPr lang="zh-CN" altLang="en-US" dirty="0" smtClean="0">
                <a:ea typeface="华文中宋" panose="02010600040101010101" pitchFamily="2" charset="-122"/>
              </a:rPr>
              <a:t>程序的开发、执行流程</a:t>
            </a:r>
            <a:endParaRPr lang="zh-CN" altLang="en-US" dirty="0">
              <a:ea typeface="华文中宋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13" y="3287152"/>
            <a:ext cx="2390775" cy="1329968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289720"/>
            <a:ext cx="7772400" cy="458755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线程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语言级直接提供对多线程的支持，并支持多线程同步以保证并发操作的安全性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在执行时被映射为实际的操作系统线程。这意味着在多机环境下，可以真正实现程序的并行处理</a:t>
            </a:r>
          </a:p>
          <a:p>
            <a:pPr lvl="2"/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9274-4BE7-4240-94DE-9E660EE854B5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66222" y="184820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1.3 Java 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语言</a:t>
            </a:r>
            <a:r>
              <a:rPr lang="zh-CN" altLang="en-US" dirty="0"/>
              <a:t>的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07588" y="1035361"/>
            <a:ext cx="7772400" cy="478437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跨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平台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Java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可以做到在任何平台编译，在任何平台运行</a:t>
            </a:r>
          </a:p>
          <a:p>
            <a:pPr lvl="2"/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61F4-E277-4889-B1BE-4A1E7BC1DB5A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31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39552" y="-99392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9" name="Picture 6" descr="XDKGMHD8AV${$G]R9FF0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4" y="2924944"/>
            <a:ext cx="7775575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1259632"/>
            <a:ext cx="7772400" cy="48363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高效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性与灵活性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具有半编译，半解释的特性，由编译器将源程序编程成字节码文件，再由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JVM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字节码文件解释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比解释性语言的执行效率高</a:t>
            </a:r>
          </a:p>
          <a:p>
            <a:pPr lvl="2">
              <a:buClr>
                <a:srgbClr val="CC33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比编译型语言更具灵活性（可移植）</a:t>
            </a:r>
          </a:p>
          <a:p>
            <a:pPr lvl="2"/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AE0-AF54-4329-945E-9A442AED8355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2D7F-C0B2-4CD6-BC59-FEFA10A0CBDD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1632" y="116632"/>
            <a:ext cx="77724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990000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dirty="0" smtClean="0"/>
              <a:t>1.3 Java 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程序</a:t>
            </a:r>
            <a:r>
              <a:rPr lang="zh-CN" altLang="en-US" dirty="0"/>
              <a:t>的开发执行流程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DA44-75A0-464A-830E-CE74342199FA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F0BA-87C6-4A3E-837B-2B23E35049C8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996479" y="1333307"/>
            <a:ext cx="7539038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base" hangingPunct="1"/>
            <a:r>
              <a:rPr lang="en-GB" altLang="zh-CN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1.</a:t>
            </a:r>
            <a:r>
              <a:rPr lang="en-GB" altLang="zh-CN" sz="2800" dirty="0">
                <a:solidFill>
                  <a:schemeClr val="fol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GB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编写 </a:t>
            </a:r>
            <a:r>
              <a:rPr lang="en-US" altLang="zh-CN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Java </a:t>
            </a:r>
            <a:r>
              <a:rPr lang="zh-CN" altLang="en-US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源程序：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.java </a:t>
            </a:r>
            <a:r>
              <a:rPr lang="zh-CN" altLang="en-US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endParaRPr lang="zh-CN" altLang="en-US" sz="28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fontAlgn="base" hangingPunct="1"/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源程序编译成字节</a:t>
            </a:r>
            <a:r>
              <a:rPr lang="zh-CN" altLang="en-US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码：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class</a:t>
            </a:r>
            <a:r>
              <a:rPr lang="zh-CN" altLang="en-US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endParaRPr lang="zh-CN" altLang="en-US" sz="28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fontAlgn="base" hangingPunct="1"/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由运行系统解释和</a:t>
            </a:r>
            <a:r>
              <a:rPr lang="zh-CN" altLang="en-US" sz="2800" dirty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</a:t>
            </a:r>
            <a:endParaRPr lang="zh-CN" altLang="en-US" sz="28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fontAlgn="base" hangingPunct="1"/>
            <a:r>
              <a:rPr lang="zh-CN" altLang="en-GB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ea typeface="华文中宋" panose="02010600040101010101" pitchFamily="2" charset="-122"/>
              </a:rPr>
              <a:t> </a:t>
            </a:r>
          </a:p>
        </p:txBody>
      </p:sp>
      <p:grpSp>
        <p:nvGrpSpPr>
          <p:cNvPr id="671758" name="Group 14"/>
          <p:cNvGrpSpPr/>
          <p:nvPr/>
        </p:nvGrpSpPr>
        <p:grpSpPr bwMode="auto">
          <a:xfrm>
            <a:off x="1031875" y="3789364"/>
            <a:ext cx="7943850" cy="1897062"/>
            <a:chOff x="650" y="2387"/>
            <a:chExt cx="5004" cy="1195"/>
          </a:xfrm>
        </p:grpSpPr>
        <p:sp>
          <p:nvSpPr>
            <p:cNvPr id="671748" name="Rectangle 4"/>
            <p:cNvSpPr>
              <a:spLocks noChangeArrowheads="1"/>
            </p:cNvSpPr>
            <p:nvPr/>
          </p:nvSpPr>
          <p:spPr bwMode="auto">
            <a:xfrm>
              <a:off x="650" y="2840"/>
              <a:ext cx="912" cy="4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源文件</a:t>
              </a:r>
            </a:p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（</a:t>
              </a:r>
              <a:r>
                <a:rPr lang="en-US" altLang="zh-CN" sz="2000">
                  <a:solidFill>
                    <a:schemeClr val="tx1"/>
                  </a:solidFill>
                </a:rPr>
                <a:t>java</a:t>
              </a:r>
              <a:r>
                <a:rPr lang="zh-CN" altLang="en-US" sz="2000">
                  <a:solidFill>
                    <a:schemeClr val="tx1"/>
                  </a:solidFill>
                </a:rPr>
                <a:t>文件）</a:t>
              </a:r>
            </a:p>
          </p:txBody>
        </p:sp>
        <p:sp>
          <p:nvSpPr>
            <p:cNvPr id="671749" name="Line 5"/>
            <p:cNvSpPr>
              <a:spLocks noChangeShapeType="1"/>
            </p:cNvSpPr>
            <p:nvPr/>
          </p:nvSpPr>
          <p:spPr bwMode="auto">
            <a:xfrm>
              <a:off x="1562" y="308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1750" name="Rectangle 6"/>
            <p:cNvSpPr>
              <a:spLocks noChangeArrowheads="1"/>
            </p:cNvSpPr>
            <p:nvPr/>
          </p:nvSpPr>
          <p:spPr bwMode="auto">
            <a:xfrm>
              <a:off x="1701" y="2387"/>
              <a:ext cx="624" cy="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编译器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 eaLnBrk="1" fontAlgn="base" hangingPunct="1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javac.exe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1751" name="Text Box 7"/>
            <p:cNvSpPr txBox="1">
              <a:spLocks noChangeArrowheads="1"/>
            </p:cNvSpPr>
            <p:nvPr/>
          </p:nvSpPr>
          <p:spPr bwMode="auto">
            <a:xfrm>
              <a:off x="1655" y="3294"/>
              <a:ext cx="635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base" hangingPunct="1">
                <a:lnSpc>
                  <a:spcPct val="100000"/>
                </a:lnSpc>
              </a:pPr>
              <a:r>
                <a:rPr lang="en-US" altLang="zh-CN" sz="2400"/>
                <a:t>  </a:t>
              </a:r>
              <a:r>
                <a:rPr lang="zh-CN" altLang="en-US" sz="2400"/>
                <a:t>编译</a:t>
              </a:r>
            </a:p>
          </p:txBody>
        </p:sp>
        <p:sp>
          <p:nvSpPr>
            <p:cNvPr id="671752" name="Rectangle 8"/>
            <p:cNvSpPr>
              <a:spLocks noChangeArrowheads="1"/>
            </p:cNvSpPr>
            <p:nvPr/>
          </p:nvSpPr>
          <p:spPr bwMode="auto">
            <a:xfrm>
              <a:off x="2426" y="2840"/>
              <a:ext cx="912" cy="4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ahoma" panose="020B0604030504040204" pitchFamily="34" charset="0"/>
                </a:rPr>
                <a:t>字节码</a:t>
              </a:r>
            </a:p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ahoma" panose="020B0604030504040204" pitchFamily="34" charset="0"/>
                </a:rPr>
                <a:t>（</a:t>
              </a:r>
              <a:r>
                <a:rPr lang="en-US" altLang="zh-CN" sz="2000">
                  <a:solidFill>
                    <a:schemeClr val="tx1"/>
                  </a:solidFill>
                </a:rPr>
                <a:t>class</a:t>
              </a:r>
              <a:r>
                <a:rPr lang="zh-CN" altLang="en-US" sz="2000">
                  <a:solidFill>
                    <a:schemeClr val="tx1"/>
                  </a:solidFill>
                  <a:latin typeface="Tahoma" panose="020B0604030504040204" pitchFamily="34" charset="0"/>
                </a:rPr>
                <a:t>文件）</a:t>
              </a:r>
            </a:p>
          </p:txBody>
        </p:sp>
        <p:sp>
          <p:nvSpPr>
            <p:cNvPr id="671754" name="Rectangle 10"/>
            <p:cNvSpPr>
              <a:spLocks noChangeArrowheads="1"/>
            </p:cNvSpPr>
            <p:nvPr/>
          </p:nvSpPr>
          <p:spPr bwMode="auto">
            <a:xfrm>
              <a:off x="3470" y="2387"/>
              <a:ext cx="1149" cy="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运行系统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 eaLnBrk="1" fontAlgn="base" hangingPunct="1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java.exe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71755" name="Text Box 11"/>
            <p:cNvSpPr txBox="1">
              <a:spLocks noChangeArrowheads="1"/>
            </p:cNvSpPr>
            <p:nvPr/>
          </p:nvSpPr>
          <p:spPr bwMode="auto">
            <a:xfrm>
              <a:off x="3606" y="3294"/>
              <a:ext cx="88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fontAlgn="base" hangingPunct="1">
                <a:lnSpc>
                  <a:spcPct val="100000"/>
                </a:lnSpc>
              </a:pPr>
              <a:r>
                <a:rPr lang="zh-CN" altLang="en-US" sz="2400"/>
                <a:t>解释运行</a:t>
              </a:r>
            </a:p>
          </p:txBody>
        </p:sp>
        <p:sp>
          <p:nvSpPr>
            <p:cNvPr id="671756" name="Rectangle 12"/>
            <p:cNvSpPr>
              <a:spLocks noChangeArrowheads="1"/>
            </p:cNvSpPr>
            <p:nvPr/>
          </p:nvSpPr>
          <p:spPr bwMode="auto">
            <a:xfrm>
              <a:off x="4694" y="2886"/>
              <a:ext cx="960" cy="38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base" hangingPunct="1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结果</a:t>
              </a:r>
            </a:p>
          </p:txBody>
        </p:sp>
        <p:sp>
          <p:nvSpPr>
            <p:cNvPr id="671757" name="Line 13"/>
            <p:cNvSpPr>
              <a:spLocks noChangeShapeType="1"/>
            </p:cNvSpPr>
            <p:nvPr/>
          </p:nvSpPr>
          <p:spPr bwMode="auto">
            <a:xfrm>
              <a:off x="3334" y="3067"/>
              <a:ext cx="13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60819"/>
                </a:solidFill>
              </a:rPr>
              <a:t>本章</a:t>
            </a:r>
            <a:r>
              <a:rPr lang="zh-CN" altLang="en-US" dirty="0" smtClean="0">
                <a:solidFill>
                  <a:srgbClr val="B60819"/>
                </a:solidFill>
              </a:rPr>
              <a:t>重点</a:t>
            </a:r>
            <a:endParaRPr lang="zh-CN" altLang="en-US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x-none" altLang="zh-CN" dirty="0" smtClean="0"/>
              <a:t> </a:t>
            </a:r>
            <a:r>
              <a:rPr lang="zh-CN" altLang="en-US" dirty="0" smtClean="0"/>
              <a:t>语言</a:t>
            </a:r>
            <a:r>
              <a:rPr lang="zh-CN" altLang="en-US" dirty="0"/>
              <a:t>的特点以及相对于其它高级程序设计语言的</a:t>
            </a:r>
            <a:r>
              <a:rPr lang="zh-CN" altLang="en-US" dirty="0" smtClean="0"/>
              <a:t>优点</a:t>
            </a:r>
            <a:endParaRPr lang="zh-CN" altLang="en-US" dirty="0"/>
          </a:p>
          <a:p>
            <a:r>
              <a:rPr lang="en-US" altLang="zh-CN" dirty="0" smtClean="0"/>
              <a:t>Java</a:t>
            </a:r>
            <a:r>
              <a:rPr lang="x-none" altLang="zh-CN" dirty="0" smtClean="0"/>
              <a:t> </a:t>
            </a:r>
            <a:r>
              <a:rPr lang="zh-CN" altLang="en-US" dirty="0" smtClean="0"/>
              <a:t>跨</a:t>
            </a:r>
            <a:r>
              <a:rPr lang="zh-CN" altLang="en-US" dirty="0"/>
              <a:t>平台性的</a:t>
            </a:r>
            <a:r>
              <a:rPr lang="zh-CN" altLang="en-US" dirty="0" smtClean="0"/>
              <a:t>原理</a:t>
            </a:r>
            <a:endParaRPr lang="zh-CN" altLang="en-US" dirty="0"/>
          </a:p>
          <a:p>
            <a:r>
              <a:rPr lang="en-US" altLang="zh-CN" dirty="0" smtClean="0"/>
              <a:t>Java</a:t>
            </a:r>
            <a:r>
              <a:rPr lang="x-none" altLang="zh-CN" dirty="0" smtClean="0"/>
              <a:t> </a:t>
            </a:r>
            <a:r>
              <a:rPr lang="zh-CN" altLang="en-US" dirty="0" smtClean="0"/>
              <a:t>虚拟机</a:t>
            </a:r>
            <a:r>
              <a:rPr lang="zh-CN" altLang="en-US" dirty="0"/>
              <a:t>的概念和原理</a:t>
            </a:r>
          </a:p>
          <a:p>
            <a:r>
              <a:rPr lang="en-US" altLang="zh-CN" dirty="0" smtClean="0"/>
              <a:t>Java</a:t>
            </a:r>
            <a:r>
              <a:rPr lang="x-none" altLang="zh-CN" dirty="0" smtClean="0"/>
              <a:t> </a:t>
            </a:r>
            <a:r>
              <a:rPr lang="zh-CN" altLang="en-US" dirty="0" smtClean="0"/>
              <a:t>体系结构</a:t>
            </a:r>
            <a:r>
              <a:rPr lang="zh-CN" altLang="en-US" dirty="0"/>
              <a:t>的四个部分以及它们之间的关系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041D4-8F85-4263-B7DD-85CF58F3EE7A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F06-5C54-402D-9B28-4FC0BCC5A11E}" type="slidenum">
              <a:rPr lang="en-US" altLang="zh-CN"/>
              <a:t>4</a:t>
            </a:fld>
            <a:endParaRPr lang="en-US" altLang="zh-CN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en-US" altLang="zh-CN" dirty="0" smtClean="0"/>
              <a:t>java</a:t>
            </a:r>
            <a:r>
              <a:rPr lang="x-none" altLang="zh-CN" dirty="0" smtClean="0"/>
              <a:t> </a:t>
            </a:r>
            <a:r>
              <a:rPr lang="zh-CN" altLang="en-US" dirty="0" smtClean="0"/>
              <a:t>语言</a:t>
            </a:r>
            <a:r>
              <a:rPr lang="zh-CN" altLang="en-US" dirty="0"/>
              <a:t>的发展历史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366554" y="1340768"/>
            <a:ext cx="8309901" cy="4683033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1995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23:  </a:t>
            </a:r>
            <a:r>
              <a:rPr lang="en-US" altLang="zh-CN" sz="2400" dirty="0" smtClean="0"/>
              <a:t>Sun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Stanford University Network</a:t>
            </a:r>
            <a:r>
              <a:rPr lang="zh-CN" altLang="en-US" sz="2400" dirty="0" smtClean="0"/>
              <a:t>）在</a:t>
            </a:r>
            <a:r>
              <a:rPr lang="en-US" altLang="zh-CN" sz="2400" dirty="0" smtClean="0"/>
              <a:t>SunWorld'95 </a:t>
            </a:r>
            <a:r>
              <a:rPr lang="zh-CN" altLang="en-US" sz="2400" dirty="0" smtClean="0"/>
              <a:t>上</a:t>
            </a:r>
            <a:r>
              <a:rPr lang="zh-CN" altLang="en-US" sz="2400" dirty="0"/>
              <a:t>正式</a:t>
            </a:r>
            <a:r>
              <a:rPr lang="zh-CN" altLang="en-US" sz="2400" dirty="0" smtClean="0"/>
              <a:t>发布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Java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1996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23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: </a:t>
            </a:r>
            <a:r>
              <a:rPr lang="en-US" altLang="zh-CN" sz="2400" dirty="0" smtClean="0"/>
              <a:t>Sun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发布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JDK1.0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1997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18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: </a:t>
            </a:r>
            <a:r>
              <a:rPr lang="zh-CN" altLang="en-US" sz="2400" dirty="0" smtClean="0"/>
              <a:t>发布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JDK1.1 ;</a:t>
            </a:r>
            <a:r>
              <a:rPr lang="en-US" altLang="zh-CN" sz="2400" b="0" dirty="0"/>
              <a:t> </a:t>
            </a:r>
            <a:r>
              <a:rPr lang="x-none" altLang="zh-CN" sz="2400" dirty="0" smtClean="0">
                <a:solidFill>
                  <a:srgbClr val="FF0000"/>
                </a:solidFill>
              </a:rPr>
              <a:t>1997.4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dirty="0" err="1" smtClean="0"/>
              <a:t>JavaOne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会议</a:t>
            </a:r>
            <a:r>
              <a:rPr lang="zh-CN" altLang="en-US" sz="2400" dirty="0"/>
              <a:t>召开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1998:</a:t>
            </a:r>
            <a:r>
              <a:rPr lang="en-US" altLang="zh-CN" sz="2400" dirty="0" smtClean="0"/>
              <a:t> JDK1.2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发布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同时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Sun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发布</a:t>
            </a:r>
            <a:r>
              <a:rPr lang="x-none" altLang="zh-CN" sz="2400" dirty="0" smtClean="0"/>
              <a:t> </a:t>
            </a:r>
            <a:r>
              <a:rPr lang="en-US" altLang="zh-CN" sz="2400" dirty="0" smtClean="0">
                <a:solidFill>
                  <a:srgbClr val="CC3300"/>
                </a:solidFill>
              </a:rPr>
              <a:t>JSP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CC3300"/>
                </a:solidFill>
              </a:rPr>
              <a:t>Servlet</a:t>
            </a:r>
            <a:r>
              <a:rPr lang="zh-CN" altLang="en-US" sz="2400" dirty="0"/>
              <a:t>、</a:t>
            </a:r>
            <a:r>
              <a:rPr lang="en-US" altLang="zh-CN" sz="2400" dirty="0" smtClean="0">
                <a:solidFill>
                  <a:srgbClr val="CC3300"/>
                </a:solidFill>
              </a:rPr>
              <a:t>EJB</a:t>
            </a:r>
            <a:r>
              <a:rPr lang="x-none" altLang="zh-CN" sz="2400" dirty="0" smtClean="0">
                <a:solidFill>
                  <a:srgbClr val="CC3300"/>
                </a:solidFill>
              </a:rPr>
              <a:t> </a:t>
            </a:r>
            <a:r>
              <a:rPr lang="zh-CN" altLang="en-US" sz="2400" dirty="0" smtClean="0"/>
              <a:t>规范</a:t>
            </a:r>
            <a:r>
              <a:rPr lang="zh-CN" altLang="en-US" sz="2400" dirty="0"/>
              <a:t>以及</a:t>
            </a:r>
            <a:r>
              <a:rPr lang="zh-CN" altLang="en-US" sz="2400" dirty="0" smtClean="0"/>
              <a:t>将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Java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分成了</a:t>
            </a:r>
            <a:r>
              <a:rPr lang="x-none" altLang="zh-CN" sz="2400" dirty="0" smtClean="0"/>
              <a:t> </a:t>
            </a:r>
            <a:r>
              <a:rPr lang="en-US" altLang="zh-CN" sz="2400" dirty="0" smtClean="0">
                <a:solidFill>
                  <a:srgbClr val="CC3300"/>
                </a:solidFill>
              </a:rPr>
              <a:t>J2EE</a:t>
            </a:r>
            <a:r>
              <a:rPr lang="zh-CN" altLang="en-US" sz="2400" dirty="0"/>
              <a:t>、</a:t>
            </a:r>
            <a:r>
              <a:rPr lang="en-US" altLang="zh-CN" sz="2400" dirty="0" smtClean="0">
                <a:solidFill>
                  <a:srgbClr val="CC3300"/>
                </a:solidFill>
              </a:rPr>
              <a:t>J2SE</a:t>
            </a:r>
            <a:r>
              <a:rPr lang="x-none" altLang="zh-CN" sz="2400" dirty="0" smtClean="0">
                <a:solidFill>
                  <a:srgbClr val="CC3300"/>
                </a:solidFill>
              </a:rPr>
              <a:t> </a:t>
            </a:r>
            <a:r>
              <a:rPr lang="zh-CN" altLang="en-US" sz="2400" dirty="0" smtClean="0"/>
              <a:t>和</a:t>
            </a:r>
            <a:r>
              <a:rPr lang="x-none" altLang="zh-CN" sz="2400" dirty="0" smtClean="0"/>
              <a:t> </a:t>
            </a:r>
            <a:r>
              <a:rPr lang="en-US" altLang="zh-CN" sz="2400" dirty="0" smtClean="0">
                <a:solidFill>
                  <a:srgbClr val="CC3300"/>
                </a:solidFill>
              </a:rPr>
              <a:t>J2ME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2000: </a:t>
            </a:r>
            <a:r>
              <a:rPr lang="en-US" altLang="zh-CN" sz="2400" dirty="0"/>
              <a:t>JDK1.3 </a:t>
            </a:r>
            <a:r>
              <a:rPr lang="zh-CN" altLang="en-US" sz="2400" dirty="0"/>
              <a:t>发布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2002: </a:t>
            </a:r>
            <a:r>
              <a:rPr lang="en-US" altLang="zh-CN" sz="2400" dirty="0"/>
              <a:t>JDK1.4 </a:t>
            </a:r>
            <a:r>
              <a:rPr lang="zh-CN" altLang="en-US" sz="2400" dirty="0"/>
              <a:t>发布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2004: </a:t>
            </a:r>
            <a:r>
              <a:rPr lang="en-US" altLang="zh-CN" sz="2400" dirty="0"/>
              <a:t>J2SE1.5 </a:t>
            </a:r>
            <a:r>
              <a:rPr lang="zh-CN" altLang="en-US" sz="2400" dirty="0"/>
              <a:t>发布。</a:t>
            </a:r>
            <a:r>
              <a:rPr lang="zh-CN" altLang="en-US" sz="2400" dirty="0" smtClean="0"/>
              <a:t>在</a:t>
            </a:r>
            <a:r>
              <a:rPr lang="x-none" altLang="zh-CN" sz="2400" dirty="0" smtClean="0"/>
              <a:t> </a:t>
            </a:r>
            <a:r>
              <a:rPr lang="en-US" altLang="zh-CN" sz="2400" dirty="0" err="1" smtClean="0"/>
              <a:t>JavaOne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会议</a:t>
            </a:r>
            <a:r>
              <a:rPr lang="zh-CN" altLang="en-US" sz="2400" dirty="0"/>
              <a:t>之后 </a:t>
            </a:r>
            <a:r>
              <a:rPr lang="zh-CN" altLang="en-US" sz="2400" dirty="0" smtClean="0"/>
              <a:t>，改名为</a:t>
            </a:r>
            <a:r>
              <a:rPr lang="x-none" altLang="zh-CN" sz="2400" dirty="0" smtClean="0"/>
              <a:t>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Java </a:t>
            </a:r>
            <a:r>
              <a:rPr lang="en-US" altLang="zh-CN" sz="2400" b="0" dirty="0">
                <a:solidFill>
                  <a:srgbClr val="FF0000"/>
                </a:solidFill>
              </a:rPr>
              <a:t>SE 5.0</a:t>
            </a:r>
            <a:r>
              <a:rPr lang="zh-CN" altLang="en-US" sz="2400" dirty="0" smtClean="0"/>
              <a:t>，推出了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EJB3.0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规范 </a:t>
            </a:r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CD84-067D-4122-B1C5-BD18DEBE7A38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1141-F976-4159-B82D-F932CDC91854}" type="slidenum">
              <a:rPr lang="en-US" altLang="zh-CN"/>
              <a:t>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63688" cy="766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204" y="0"/>
            <a:ext cx="1530796" cy="948914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-135966"/>
            <a:ext cx="7772400" cy="1143000"/>
          </a:xfrm>
        </p:spPr>
        <p:txBody>
          <a:bodyPr/>
          <a:lstStyle/>
          <a:p>
            <a:r>
              <a:rPr lang="en-US" altLang="zh-CN" dirty="0"/>
              <a:t>1.1  </a:t>
            </a:r>
            <a:r>
              <a:rPr lang="en-US" altLang="zh-CN" dirty="0" smtClean="0"/>
              <a:t>java</a:t>
            </a:r>
            <a:r>
              <a:rPr lang="x-none" altLang="zh-CN" dirty="0" smtClean="0"/>
              <a:t> </a:t>
            </a:r>
            <a:r>
              <a:rPr lang="zh-CN" altLang="en-US" dirty="0" smtClean="0"/>
              <a:t>语言</a:t>
            </a:r>
            <a:r>
              <a:rPr lang="zh-CN" altLang="en-US" dirty="0"/>
              <a:t>的发展历史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305779" y="1494949"/>
            <a:ext cx="8374357" cy="44831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2006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年底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en-US" altLang="zh-CN" sz="2400" dirty="0" smtClean="0">
                <a:sym typeface="Wingdings" panose="05000000000000000000" pitchFamily="2" charset="2"/>
              </a:rPr>
              <a:t>J2SE6</a:t>
            </a:r>
            <a:r>
              <a:rPr lang="x-none" altLang="zh-CN" sz="2400" dirty="0" smtClean="0"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ym typeface="Wingdings" panose="05000000000000000000" pitchFamily="2" charset="2"/>
              </a:rPr>
              <a:t>发布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2009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20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dirty="0" smtClean="0"/>
              <a:t>甲骨文</a:t>
            </a:r>
            <a:r>
              <a:rPr lang="en-US" altLang="zh-CN" sz="2400" dirty="0" smtClean="0"/>
              <a:t>(</a:t>
            </a:r>
            <a:r>
              <a:rPr lang="en-US" altLang="zh-CN" sz="2400" dirty="0">
                <a:solidFill>
                  <a:srgbClr val="C00000"/>
                </a:solidFill>
                <a:sym typeface="Wingdings" panose="05000000000000000000" pitchFamily="2" charset="2"/>
              </a:rPr>
              <a:t>oracle</a:t>
            </a:r>
            <a:r>
              <a:rPr lang="en-US" altLang="zh-CN" sz="2400" dirty="0" smtClean="0"/>
              <a:t>)74</a:t>
            </a:r>
            <a:r>
              <a:rPr lang="zh-CN" altLang="en-US" sz="2400" dirty="0"/>
              <a:t>亿美元</a:t>
            </a:r>
            <a:r>
              <a:rPr lang="zh-CN" altLang="en-US" sz="2400" dirty="0" smtClean="0"/>
              <a:t>收购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Sun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取得</a:t>
            </a:r>
            <a:r>
              <a:rPr lang="x-none" altLang="zh-CN" sz="2400" dirty="0" smtClean="0"/>
              <a:t> </a:t>
            </a:r>
            <a:r>
              <a:rPr lang="en-US" altLang="zh-CN" sz="2400" dirty="0" smtClean="0"/>
              <a:t>java</a:t>
            </a:r>
            <a:r>
              <a:rPr lang="x-none" altLang="zh-CN" sz="2400" dirty="0" smtClean="0"/>
              <a:t> </a:t>
            </a:r>
            <a:r>
              <a:rPr lang="zh-CN" altLang="en-US" sz="2400" dirty="0" smtClean="0"/>
              <a:t>版权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2011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7: </a:t>
            </a:r>
            <a:r>
              <a:rPr lang="en-US" altLang="zh-CN" sz="2400"/>
              <a:t>Java </a:t>
            </a:r>
            <a:r>
              <a:rPr lang="en-US" altLang="zh-CN" sz="2400" smtClean="0"/>
              <a:t>7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2014</a:t>
            </a:r>
            <a:r>
              <a:rPr lang="x-none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smtClean="0">
                <a:solidFill>
                  <a:srgbClr val="FF0000"/>
                </a:solidFill>
              </a:rPr>
              <a:t>3: </a:t>
            </a:r>
            <a:r>
              <a:rPr lang="en-US" altLang="zh-CN" sz="2400" dirty="0" smtClean="0"/>
              <a:t>Java 8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2017.9</a:t>
            </a:r>
            <a:r>
              <a:rPr lang="en-US" altLang="zh-CN" sz="2400" dirty="0" smtClean="0"/>
              <a:t>: Java 9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2018.3</a:t>
            </a:r>
            <a:r>
              <a:rPr lang="en-US" altLang="zh-CN" sz="2400" dirty="0" smtClean="0"/>
              <a:t>: Java 10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2018.9:</a:t>
            </a:r>
            <a:r>
              <a:rPr lang="en-US" altLang="zh-CN" sz="2400" dirty="0" smtClean="0"/>
              <a:t> Java 11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2019.3:</a:t>
            </a:r>
            <a:r>
              <a:rPr lang="en-US" altLang="zh-CN" sz="2400" dirty="0" smtClean="0"/>
              <a:t> Java 12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http</a:t>
            </a: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://</a:t>
            </a:r>
            <a:r>
              <a:rPr lang="en-US" altLang="zh-CN" sz="24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www.oracle.com/technetwork/java/javase/downloads/index.html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endParaRPr lang="zh-CN" alt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1CB9-767B-40CD-96F4-062E6D437940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7D7E-778A-4C95-8FCA-FF546BBD9732}" type="slidenum">
              <a:rPr lang="en-US" altLang="zh-CN"/>
              <a:t>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2957170"/>
            <a:ext cx="8985917" cy="3290992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EBA4-243D-4B28-99C6-4F12F4DE6650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FF3C-246B-4FFB-A78C-5AEE658C4E53}" type="slidenum">
              <a:rPr lang="en-US" altLang="zh-CN"/>
              <a:t>7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2" y="1340768"/>
            <a:ext cx="8932024" cy="3549576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471C-E629-4264-906E-602ECAC64414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A78E-F32F-4E19-B08D-B9B75A7B953C}" type="slidenum">
              <a:rPr lang="en-US" altLang="zh-CN"/>
              <a:t>8</a:t>
            </a:fld>
            <a:endParaRPr lang="en-US" altLang="zh-CN"/>
          </a:p>
        </p:txBody>
      </p:sp>
      <p:pic>
        <p:nvPicPr>
          <p:cNvPr id="700420" name="Picture 4" descr="duke_j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1292839"/>
            <a:ext cx="4032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1835696" y="49405"/>
            <a:ext cx="5288925" cy="78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Ctr="1">
            <a:spAutoFit/>
          </a:bodyPr>
          <a:lstStyle/>
          <a:p>
            <a:r>
              <a:rPr lang="en-US" altLang="zh-CN" sz="3200" dirty="0" smtClean="0">
                <a:solidFill>
                  <a:srgbClr val="990000"/>
                </a:solidFill>
                <a:ea typeface="华文中宋" panose="02010600040101010101" pitchFamily="2" charset="-122"/>
              </a:rPr>
              <a:t>   Java</a:t>
            </a:r>
            <a:r>
              <a:rPr lang="x-none" altLang="zh-CN" sz="3200" dirty="0" smtClean="0">
                <a:solidFill>
                  <a:srgbClr val="990000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solidFill>
                  <a:srgbClr val="990000"/>
                </a:solidFill>
                <a:ea typeface="华文中宋" panose="02010600040101010101" pitchFamily="2" charset="-122"/>
              </a:rPr>
              <a:t>之父： </a:t>
            </a:r>
            <a:r>
              <a:rPr lang="en-US" altLang="zh-CN" sz="3200" dirty="0">
                <a:solidFill>
                  <a:srgbClr val="990000"/>
                </a:solidFill>
                <a:ea typeface="华文中宋" panose="02010600040101010101" pitchFamily="2" charset="-122"/>
              </a:rPr>
              <a:t>James Gosling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28" y="0"/>
            <a:ext cx="6838950" cy="69342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D03F-D0B7-4204-8F14-19FEDF3FB678}" type="datetime1">
              <a:rPr lang="zh-CN" altLang="en-US" smtClean="0"/>
              <a:t>2019/11/12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中国矿业大学计算机科学与技术学院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228C-DDFF-4F9A-B0B8-414E104D8CDF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 bwMode="auto">
          <a:xfrm>
            <a:off x="1067544" y="251353"/>
            <a:ext cx="6912768" cy="432048"/>
          </a:xfrm>
          <a:prstGeom prst="rect">
            <a:avLst/>
          </a:prstGeom>
          <a:noFill/>
          <a:ln w="5715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1" compatLnSpc="1">
            <a:spAutoFit/>
          </a:bodyPr>
          <a:lstStyle/>
          <a:p>
            <a:pPr marL="0" marR="0" indent="0" algn="l" defTabSz="914400" rtl="0" eaLnBrk="0" fontAlgn="b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4" y="1268760"/>
            <a:ext cx="8210584" cy="48733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6" y="1325257"/>
            <a:ext cx="8352424" cy="4783661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va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rtlCol="0" anchor="ctr" anchorCtr="1" compatLnSpc="1"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0000" tIns="46800" rIns="90000" bIns="46800" numCol="1" anchor="ctr" anchorCtr="1" compatLnSpc="1">
        <a:spAutoFit/>
      </a:bodyPr>
      <a:lstStyle>
        <a:defPPr marL="0" marR="0" indent="0" algn="l" defTabSz="914400" rtl="0" eaLnBrk="0" fontAlgn="b" latinLnBrk="0" hangingPunct="0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4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</Template>
  <TotalTime>76</TotalTime>
  <Words>3181</Words>
  <Application>Microsoft Office PowerPoint</Application>
  <PresentationFormat>全屏显示(4:3)</PresentationFormat>
  <Paragraphs>391</Paragraphs>
  <Slides>33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华文楷体</vt:lpstr>
      <vt:lpstr>华文隶书</vt:lpstr>
      <vt:lpstr>华文中宋</vt:lpstr>
      <vt:lpstr>隶书</vt:lpstr>
      <vt:lpstr>宋体</vt:lpstr>
      <vt:lpstr>Arial</vt:lpstr>
      <vt:lpstr>Tahoma</vt:lpstr>
      <vt:lpstr>Times New Roman</vt:lpstr>
      <vt:lpstr>Wingdings</vt:lpstr>
      <vt:lpstr>java</vt:lpstr>
      <vt:lpstr>PowerPoint 演示文稿</vt:lpstr>
      <vt:lpstr>课程信息&amp;交流&amp;考核</vt:lpstr>
      <vt:lpstr>PowerPoint 演示文稿</vt:lpstr>
      <vt:lpstr>本章重点</vt:lpstr>
      <vt:lpstr>1.1  java 语言的发展历史</vt:lpstr>
      <vt:lpstr>1.1  java 语言的发展历史</vt:lpstr>
      <vt:lpstr>PowerPoint 演示文稿</vt:lpstr>
      <vt:lpstr>PowerPoint 演示文稿</vt:lpstr>
      <vt:lpstr>PowerPoint 演示文稿</vt:lpstr>
      <vt:lpstr>PowerPoint 演示文稿</vt:lpstr>
      <vt:lpstr>1.2 Java 技术和 Java 体系结构</vt:lpstr>
      <vt:lpstr>1.2.1 什么是 Java 技术？</vt:lpstr>
      <vt:lpstr>PowerPoint 演示文稿</vt:lpstr>
      <vt:lpstr>Java 技术术语</vt:lpstr>
      <vt:lpstr>Java API</vt:lpstr>
      <vt:lpstr>PowerPoint 演示文稿</vt:lpstr>
      <vt:lpstr>1.2.2 java 虚拟机原理（可移植性）</vt:lpstr>
      <vt:lpstr>PowerPoint 演示文稿</vt:lpstr>
      <vt:lpstr>PowerPoint 演示文稿</vt:lpstr>
      <vt:lpstr>PowerPoint 演示文稿</vt:lpstr>
      <vt:lpstr>PowerPoint 演示文稿</vt:lpstr>
      <vt:lpstr>Java 虚拟机的内部体系结构</vt:lpstr>
      <vt:lpstr>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Java 语言的特点</vt:lpstr>
      <vt:lpstr>PowerPoint 演示文稿</vt:lpstr>
      <vt:lpstr>1.4 Java 程序的开发执行流程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su</dc:creator>
  <cp:lastModifiedBy>Administrator</cp:lastModifiedBy>
  <cp:revision>862</cp:revision>
  <dcterms:created xsi:type="dcterms:W3CDTF">2000-05-28T02:25:00Z</dcterms:created>
  <dcterms:modified xsi:type="dcterms:W3CDTF">2019-11-12T03:17:45Z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