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27"/>
  </p:notesMasterIdLst>
  <p:handoutMasterIdLst>
    <p:handoutMasterId r:id="rId28"/>
  </p:handoutMasterIdLst>
  <p:sldIdLst>
    <p:sldId id="326" r:id="rId2"/>
    <p:sldId id="306" r:id="rId3"/>
    <p:sldId id="295" r:id="rId4"/>
    <p:sldId id="308" r:id="rId5"/>
    <p:sldId id="297" r:id="rId6"/>
    <p:sldId id="313" r:id="rId7"/>
    <p:sldId id="314" r:id="rId8"/>
    <p:sldId id="315" r:id="rId9"/>
    <p:sldId id="316" r:id="rId10"/>
    <p:sldId id="317" r:id="rId11"/>
    <p:sldId id="325" r:id="rId12"/>
    <p:sldId id="298" r:id="rId13"/>
    <p:sldId id="299" r:id="rId14"/>
    <p:sldId id="327" r:id="rId15"/>
    <p:sldId id="318" r:id="rId16"/>
    <p:sldId id="319" r:id="rId17"/>
    <p:sldId id="300" r:id="rId18"/>
    <p:sldId id="322" r:id="rId19"/>
    <p:sldId id="320" r:id="rId20"/>
    <p:sldId id="321" r:id="rId21"/>
    <p:sldId id="302" r:id="rId22"/>
    <p:sldId id="303" r:id="rId23"/>
    <p:sldId id="304" r:id="rId24"/>
    <p:sldId id="328" r:id="rId25"/>
    <p:sldId id="329" r:id="rId26"/>
  </p:sldIdLst>
  <p:sldSz cx="9144000" cy="6858000" type="screen4x3"/>
  <p:notesSz cx="6858000" cy="9144000"/>
  <p:defaultTextStyle>
    <a:defPPr>
      <a:defRPr lang="zh-CN"/>
    </a:defPPr>
    <a:lvl1pPr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76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00"/>
    <a:srgbClr val="660033"/>
    <a:srgbClr val="FFCC00"/>
    <a:srgbClr val="FFFFCC"/>
    <a:srgbClr val="990000"/>
    <a:srgbClr val="FF0000"/>
    <a:srgbClr val="990099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1" autoAdjust="0"/>
    <p:restoredTop sz="91522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976"/>
        <p:guide pos="3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0"/>
    </p:cViewPr>
  </p:sorterViewPr>
  <p:notesViewPr>
    <p:cSldViewPr>
      <p:cViewPr>
        <p:scale>
          <a:sx n="66" d="100"/>
          <a:sy n="66" d="100"/>
        </p:scale>
        <p:origin x="-1596" y="-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defRPr sz="1200" b="0"/>
            </a:lvl1pPr>
          </a:lstStyle>
          <a:p>
            <a:fld id="{A1908837-3107-4261-A6C6-30BC7F40F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567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defRPr sz="1200" b="0"/>
            </a:lvl1pPr>
          </a:lstStyle>
          <a:p>
            <a:fld id="{BC642B44-7C2D-4D05-B773-BF59DC022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42B44-7C2D-4D05-B773-BF59DC022F2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594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49D5A-BA9A-497D-8EA9-E4310091DD9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也可以没有公共类</a:t>
            </a:r>
            <a:r>
              <a:rPr lang="en-US" altLang="zh-CN" dirty="0"/>
              <a:t>,main()</a:t>
            </a:r>
            <a:r>
              <a:rPr lang="zh-CN" altLang="en-US" dirty="0"/>
              <a:t>方法不一定要放在公共类中</a:t>
            </a:r>
          </a:p>
        </p:txBody>
      </p:sp>
    </p:spTree>
    <p:extLst>
      <p:ext uri="{BB962C8B-B14F-4D97-AF65-F5344CB8AC3E}">
        <p14:creationId xmlns:p14="http://schemas.microsoft.com/office/powerpoint/2010/main" xmlns="" val="133733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appletviewer</a:t>
            </a:r>
            <a:r>
              <a:rPr lang="en-US" altLang="zh-CN" dirty="0" smtClean="0"/>
              <a:t> 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42B44-7C2D-4D05-B773-BF59DC022F2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020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FFE2E-CAC6-40AD-BFFC-8DBEC050C30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</a:t>
            </a:r>
            <a:r>
              <a:rPr lang="en-US" altLang="zh-CN" dirty="0"/>
              <a:t>import</a:t>
            </a:r>
            <a:r>
              <a:rPr lang="zh-CN" altLang="en-US" dirty="0"/>
              <a:t>后面的</a:t>
            </a:r>
            <a:r>
              <a:rPr lang="en-US" altLang="zh-CN" dirty="0"/>
              <a:t>java.applet.*</a:t>
            </a:r>
            <a:r>
              <a:rPr lang="zh-CN" altLang="en-US" dirty="0"/>
              <a:t>就是指定了</a:t>
            </a:r>
            <a:r>
              <a:rPr lang="en-US" altLang="zh-CN" dirty="0" err="1"/>
              <a:t>Applet.class</a:t>
            </a:r>
            <a:r>
              <a:rPr lang="zh-CN" altLang="en-US" dirty="0"/>
              <a:t>文件的位置，这是所有</a:t>
            </a:r>
            <a:r>
              <a:rPr lang="en-US" altLang="zh-CN" dirty="0"/>
              <a:t>Applet</a:t>
            </a:r>
            <a:r>
              <a:rPr lang="zh-CN" altLang="en-US" dirty="0"/>
              <a:t>必须继承的父类，</a:t>
            </a:r>
            <a:r>
              <a:rPr lang="en-US" altLang="zh-CN" dirty="0"/>
              <a:t>java.awt.*</a:t>
            </a:r>
            <a:r>
              <a:rPr lang="zh-CN" altLang="en-US" dirty="0"/>
              <a:t>引入了</a:t>
            </a:r>
            <a:r>
              <a:rPr lang="en-US" altLang="zh-CN" dirty="0" err="1"/>
              <a:t>awt</a:t>
            </a:r>
            <a:r>
              <a:rPr lang="zh-CN" altLang="en-US" dirty="0"/>
              <a:t>的所有类。</a:t>
            </a:r>
            <a:r>
              <a:rPr lang="en-US" altLang="zh-CN" dirty="0"/>
              <a:t>Java</a:t>
            </a:r>
            <a:r>
              <a:rPr lang="zh-CN" altLang="en-US" dirty="0"/>
              <a:t>系统包提供了很多预定义类，我们可以直接引用它们而不必重新编写程序。编写一个</a:t>
            </a:r>
            <a:r>
              <a:rPr lang="en-US" altLang="zh-CN" dirty="0"/>
              <a:t>Applet</a:t>
            </a:r>
            <a:r>
              <a:rPr lang="zh-CN" altLang="en-US" dirty="0"/>
              <a:t>程序，一定要引入</a:t>
            </a:r>
            <a:r>
              <a:rPr lang="en-US" altLang="zh-CN" dirty="0"/>
              <a:t>Applet</a:t>
            </a:r>
            <a:r>
              <a:rPr lang="zh-CN" altLang="en-US" dirty="0"/>
              <a:t>类，以便使用其各种特色。又因为</a:t>
            </a:r>
            <a:r>
              <a:rPr lang="en-US" altLang="zh-CN" dirty="0"/>
              <a:t>Applet</a:t>
            </a:r>
            <a:r>
              <a:rPr lang="zh-CN" altLang="en-US" dirty="0"/>
              <a:t>需要使用图形界面，这就需要加载</a:t>
            </a:r>
            <a:r>
              <a:rPr lang="en-US" altLang="zh-CN" dirty="0" err="1"/>
              <a:t>awt</a:t>
            </a:r>
            <a:r>
              <a:rPr lang="zh-CN" altLang="en-US" dirty="0"/>
              <a:t>，其中包含了处理图形界面的类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2953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BB348-659B-4A88-986D-8F486E12A48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fontAlgn="b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paint()</a:t>
            </a:r>
            <a:r>
              <a:rPr lang="zh-CN" altLang="en-US" dirty="0"/>
              <a:t>方法中，调用</a:t>
            </a:r>
            <a:r>
              <a:rPr lang="en-US" altLang="zh-CN" dirty="0"/>
              <a:t>g</a:t>
            </a:r>
            <a:r>
              <a:rPr lang="zh-CN" altLang="en-US" dirty="0"/>
              <a:t>的方法</a:t>
            </a:r>
            <a:r>
              <a:rPr lang="en-US" altLang="zh-CN" dirty="0" err="1"/>
              <a:t>drawString</a:t>
            </a:r>
            <a:r>
              <a:rPr lang="en-US" altLang="zh-CN" dirty="0"/>
              <a:t>()</a:t>
            </a:r>
            <a:r>
              <a:rPr lang="zh-CN" altLang="en-US" dirty="0"/>
              <a:t>，在坐标（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）处输出字符串“</a:t>
            </a:r>
            <a:r>
              <a:rPr lang="en-US" altLang="zh-CN" dirty="0"/>
              <a:t>Hello World!”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70562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E3EAB-A529-44EE-9574-17B71910247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Eclipse</a:t>
            </a:r>
            <a:r>
              <a:rPr lang="zh-CN" altLang="en-US"/>
              <a:t>的前身是</a:t>
            </a:r>
            <a:r>
              <a:rPr lang="en-US" altLang="zh-CN"/>
              <a:t>Visual Age for Java</a:t>
            </a:r>
          </a:p>
        </p:txBody>
      </p:sp>
    </p:spTree>
    <p:extLst>
      <p:ext uri="{BB962C8B-B14F-4D97-AF65-F5344CB8AC3E}">
        <p14:creationId xmlns:p14="http://schemas.microsoft.com/office/powerpoint/2010/main" xmlns="" val="423115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99758-3929-4A2D-B86A-E732AD80DE1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2001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Eclipse</a:t>
            </a:r>
            <a:r>
              <a:rPr lang="zh-CN" altLang="en-US"/>
              <a:t>诞生</a:t>
            </a:r>
            <a:r>
              <a:rPr lang="en-US" altLang="zh-CN"/>
              <a:t>,</a:t>
            </a:r>
            <a:r>
              <a:rPr lang="zh-CN" altLang="en-US"/>
              <a:t>但面世之初</a:t>
            </a:r>
            <a:r>
              <a:rPr lang="en-US" altLang="zh-CN"/>
              <a:t>,</a:t>
            </a:r>
            <a:r>
              <a:rPr lang="zh-CN" altLang="en-US"/>
              <a:t>它还很不起眼</a:t>
            </a:r>
            <a:r>
              <a:rPr lang="en-US" altLang="zh-CN"/>
              <a:t>,</a:t>
            </a:r>
            <a:r>
              <a:rPr lang="zh-CN" altLang="en-US"/>
              <a:t>未能受到太多关注</a:t>
            </a:r>
            <a:r>
              <a:rPr lang="en-US" altLang="zh-CN"/>
              <a:t>;</a:t>
            </a:r>
          </a:p>
          <a:p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Eclipse 2.1</a:t>
            </a:r>
            <a:r>
              <a:rPr lang="zh-CN" altLang="en-US"/>
              <a:t>发布</a:t>
            </a:r>
            <a:r>
              <a:rPr lang="en-US" altLang="zh-CN"/>
              <a:t>,</a:t>
            </a:r>
            <a:r>
              <a:rPr lang="zh-CN" altLang="en-US"/>
              <a:t>由于它友好、功能强大，引起了轰动，世界各地的下载者蜂拥而至；</a:t>
            </a:r>
          </a:p>
          <a:p>
            <a:endParaRPr lang="zh-CN" altLang="en-US"/>
          </a:p>
          <a:p>
            <a:r>
              <a:rPr lang="zh-CN" altLang="en-US"/>
              <a:t>大公司有：</a:t>
            </a:r>
            <a:r>
              <a:rPr lang="en-US" altLang="zh-CN"/>
              <a:t>IBM, Borland, Oracle,Sybase, Redhat</a:t>
            </a:r>
          </a:p>
          <a:p>
            <a:endParaRPr lang="en-US" altLang="zh-CN"/>
          </a:p>
          <a:p>
            <a:r>
              <a:rPr lang="zh-CN" altLang="en-US"/>
              <a:t>如</a:t>
            </a:r>
            <a:r>
              <a:rPr lang="en-US" altLang="zh-CN"/>
              <a:t>Spring</a:t>
            </a:r>
            <a:r>
              <a:rPr lang="zh-CN" altLang="en-US"/>
              <a:t>， </a:t>
            </a:r>
            <a:r>
              <a:rPr lang="en-US" altLang="zh-CN"/>
              <a:t>Struts</a:t>
            </a:r>
            <a:r>
              <a:rPr lang="zh-CN" altLang="en-US"/>
              <a:t>等框架都会附带提供各自的</a:t>
            </a:r>
            <a:r>
              <a:rPr lang="en-US" altLang="zh-CN"/>
              <a:t>Eclipse</a:t>
            </a:r>
            <a:r>
              <a:rPr lang="zh-CN" altLang="en-US"/>
              <a:t>插件工具</a:t>
            </a:r>
          </a:p>
        </p:txBody>
      </p:sp>
    </p:spTree>
    <p:extLst>
      <p:ext uri="{BB962C8B-B14F-4D97-AF65-F5344CB8AC3E}">
        <p14:creationId xmlns:p14="http://schemas.microsoft.com/office/powerpoint/2010/main" xmlns="" val="252342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192B1-B540-4742-96F7-5F1760D4271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1"/>
              <a:t>核心设计思想：一切皆为插件，核心非常小，其他功能都基于此核心写成插件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8773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JCreator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Xinox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公司制作的一款功能强大的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42B44-7C2D-4D05-B773-BF59DC022F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029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EA5CD-26D5-47AE-A561-589072AA660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(1)SE</a:t>
            </a:r>
            <a:r>
              <a:rPr lang="zh-CN" altLang="en-US" dirty="0"/>
              <a:t>主要用于桌面程序</a:t>
            </a:r>
            <a:r>
              <a:rPr lang="en-US" altLang="zh-CN" dirty="0"/>
              <a:t>,</a:t>
            </a:r>
            <a:r>
              <a:rPr lang="zh-CN" altLang="en-US" dirty="0"/>
              <a:t>控制台开发</a:t>
            </a:r>
            <a:r>
              <a:rPr lang="en-US" altLang="zh-CN" dirty="0"/>
              <a:t>(JFC) </a:t>
            </a:r>
            <a:br>
              <a:rPr lang="en-US" altLang="zh-CN" dirty="0"/>
            </a:br>
            <a:r>
              <a:rPr lang="en-US" altLang="zh-CN" dirty="0"/>
              <a:t>(2)EE</a:t>
            </a:r>
            <a:r>
              <a:rPr lang="zh-CN" altLang="en-US" dirty="0"/>
              <a:t>企业级开发</a:t>
            </a:r>
            <a:r>
              <a:rPr lang="en-US" altLang="zh-CN" dirty="0"/>
              <a:t>(JSP,EJB) ,</a:t>
            </a:r>
            <a:r>
              <a:rPr lang="zh-CN" altLang="en-US" dirty="0"/>
              <a:t>浏览器</a:t>
            </a:r>
            <a:r>
              <a:rPr lang="en-US" altLang="zh-CN" dirty="0"/>
              <a:t>/</a:t>
            </a:r>
            <a:r>
              <a:rPr lang="zh-CN" altLang="en-US" dirty="0"/>
              <a:t>服务器的企业应用开发</a:t>
            </a:r>
            <a:r>
              <a:rPr lang="en-US" altLang="zh-CN" dirty="0"/>
              <a:t>, j2ee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的企业版本，它是标准版本之上的扩展。采用包括应用服务器在内的三层架构。主要用于电子商务和企业与企业电子商务互连。 </a:t>
            </a:r>
            <a:r>
              <a:rPr lang="en-US" altLang="zh-CN" dirty="0"/>
              <a:t>J2EE</a:t>
            </a:r>
            <a:r>
              <a:rPr lang="zh-CN" altLang="en-US" dirty="0"/>
              <a:t>本身是一个开发企业应用程序的框架</a:t>
            </a:r>
            <a:r>
              <a:rPr lang="en-US" altLang="zh-CN" dirty="0"/>
              <a:t>,sun</a:t>
            </a:r>
            <a:r>
              <a:rPr lang="zh-CN" altLang="en-US" dirty="0"/>
              <a:t>公司的</a:t>
            </a:r>
            <a:r>
              <a:rPr lang="en-US" altLang="zh-CN" dirty="0"/>
              <a:t>J2EE</a:t>
            </a:r>
            <a:r>
              <a:rPr lang="zh-CN" altLang="en-US" dirty="0"/>
              <a:t>版本中包含了它的一个实现</a:t>
            </a:r>
            <a:r>
              <a:rPr lang="en-US" altLang="zh-CN" dirty="0"/>
              <a:t>,</a:t>
            </a:r>
            <a:r>
              <a:rPr lang="zh-CN" altLang="en-US" dirty="0"/>
              <a:t>但是一些应用服务器如</a:t>
            </a:r>
            <a:r>
              <a:rPr lang="en-US" altLang="zh-CN" dirty="0" err="1"/>
              <a:t>JBoss,webSphere</a:t>
            </a:r>
            <a:r>
              <a:rPr lang="en-US" altLang="zh-CN" dirty="0"/>
              <a:t>, </a:t>
            </a:r>
            <a:r>
              <a:rPr lang="en-US" altLang="zh-CN" dirty="0" err="1"/>
              <a:t>weblogic</a:t>
            </a:r>
            <a:r>
              <a:rPr lang="en-US" altLang="zh-CN" dirty="0"/>
              <a:t> Sphere</a:t>
            </a:r>
            <a:r>
              <a:rPr lang="zh-CN" altLang="en-US" dirty="0"/>
              <a:t>等里面都包含了</a:t>
            </a:r>
            <a:r>
              <a:rPr lang="en-US" altLang="zh-CN" dirty="0"/>
              <a:t>J2EE</a:t>
            </a:r>
            <a:r>
              <a:rPr lang="zh-CN" altLang="en-US" dirty="0"/>
              <a:t>的是实现</a:t>
            </a:r>
            <a:r>
              <a:rPr lang="en-US" altLang="zh-CN" dirty="0"/>
              <a:t>,</a:t>
            </a:r>
            <a:r>
              <a:rPr lang="zh-CN" altLang="en-US" dirty="0"/>
              <a:t>对于复杂庞大的企业应用程序才用到这些服务器</a:t>
            </a:r>
            <a:r>
              <a:rPr lang="en-US" altLang="zh-CN" dirty="0"/>
              <a:t>,</a:t>
            </a:r>
            <a:r>
              <a:rPr lang="zh-CN" altLang="en-US" dirty="0"/>
              <a:t>对于小的项目用</a:t>
            </a:r>
            <a:r>
              <a:rPr lang="en-US" altLang="zh-CN" dirty="0" err="1"/>
              <a:t>jdk+tomcat</a:t>
            </a:r>
            <a:r>
              <a:rPr lang="zh-CN" altLang="en-US" dirty="0"/>
              <a:t>就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(3)ME</a:t>
            </a:r>
            <a:r>
              <a:rPr lang="zh-CN" altLang="en-US" dirty="0"/>
              <a:t>嵌入式开发</a:t>
            </a:r>
            <a:r>
              <a:rPr lang="en-US" altLang="zh-CN" dirty="0"/>
              <a:t>(</a:t>
            </a:r>
            <a:r>
              <a:rPr lang="zh-CN" altLang="en-US" dirty="0"/>
              <a:t>手机</a:t>
            </a:r>
            <a:r>
              <a:rPr lang="en-US" altLang="zh-CN" dirty="0"/>
              <a:t>,</a:t>
            </a:r>
            <a:r>
              <a:rPr lang="zh-CN" altLang="en-US" dirty="0"/>
              <a:t>小家电</a:t>
            </a:r>
            <a:r>
              <a:rPr lang="en-US" altLang="zh-CN" dirty="0"/>
              <a:t>),</a:t>
            </a:r>
            <a:r>
              <a:rPr lang="zh-CN" altLang="en-US" dirty="0"/>
              <a:t>入门主要用</a:t>
            </a:r>
            <a:r>
              <a:rPr lang="en-US" altLang="zh-CN" dirty="0"/>
              <a:t>sun </a:t>
            </a:r>
            <a:r>
              <a:rPr lang="zh-CN" altLang="en-US" dirty="0"/>
              <a:t>提供的开发工具集</a:t>
            </a:r>
            <a:r>
              <a:rPr lang="en-US" altLang="zh-CN" dirty="0" err="1"/>
              <a:t>wtk</a:t>
            </a:r>
            <a:r>
              <a:rPr lang="en-US" altLang="zh-CN" dirty="0"/>
              <a:t>, </a:t>
            </a:r>
            <a:r>
              <a:rPr lang="zh-CN" altLang="en-US" dirty="0"/>
              <a:t>也可以用特定厂商的</a:t>
            </a:r>
            <a:r>
              <a:rPr lang="en-US" altLang="zh-CN" dirty="0" err="1"/>
              <a:t>sdk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4160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151CF-6B46-440A-9E2C-73253F8F132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bin</a:t>
            </a:r>
            <a:r>
              <a:rPr lang="en-US" altLang="zh-CN" dirty="0"/>
              <a:t>                  </a:t>
            </a:r>
            <a:r>
              <a:rPr lang="zh-CN" altLang="en-US" dirty="0"/>
              <a:t>一些可执行文件和动态链接库，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/>
              <a:t>、</a:t>
            </a:r>
            <a:r>
              <a:rPr lang="en-US" altLang="zh-CN" dirty="0" err="1"/>
              <a:t>javah</a:t>
            </a:r>
            <a:endParaRPr lang="en-US" altLang="zh-CN" dirty="0"/>
          </a:p>
          <a:p>
            <a:r>
              <a:rPr lang="zh-CN" altLang="en-US" dirty="0"/>
              <a:t>等运行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b="1" dirty="0" err="1" smtClean="0"/>
              <a:t>db</a:t>
            </a:r>
            <a:r>
              <a:rPr lang="en-US" altLang="zh-CN" b="1" dirty="0" smtClean="0"/>
              <a:t>                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纯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开发的数据可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Derby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，是一个开源的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 Java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开发的关系数据库</a:t>
            </a:r>
            <a:endParaRPr lang="zh-CN" altLang="en-US" b="1" dirty="0"/>
          </a:p>
          <a:p>
            <a:r>
              <a:rPr lang="en-US" altLang="zh-CN" b="1" dirty="0"/>
              <a:t>demo</a:t>
            </a:r>
            <a:r>
              <a:rPr lang="en-US" altLang="zh-CN" dirty="0"/>
              <a:t>                         Java</a:t>
            </a:r>
            <a:r>
              <a:rPr lang="zh-CN" altLang="en-US" dirty="0"/>
              <a:t>程序实例文件</a:t>
            </a:r>
            <a:endParaRPr lang="zh-CN" altLang="en-US" b="1" dirty="0"/>
          </a:p>
          <a:p>
            <a:r>
              <a:rPr lang="en-US" altLang="zh-CN" b="1" dirty="0"/>
              <a:t>include</a:t>
            </a:r>
            <a:r>
              <a:rPr lang="en-US" altLang="zh-CN" dirty="0"/>
              <a:t>                        </a:t>
            </a:r>
            <a:r>
              <a:rPr lang="zh-CN" altLang="en-US" dirty="0" smtClean="0"/>
              <a:t>本地方法</a:t>
            </a:r>
            <a:r>
              <a:rPr lang="zh-CN" altLang="en-US" dirty="0"/>
              <a:t>（</a:t>
            </a:r>
            <a:r>
              <a:rPr lang="en-US" altLang="zh-CN" dirty="0"/>
              <a:t>Native Methods</a:t>
            </a:r>
            <a:r>
              <a:rPr lang="zh-CN" altLang="en-US" dirty="0"/>
              <a:t>）专用文件</a:t>
            </a:r>
            <a:endParaRPr lang="zh-CN" altLang="en-US" b="1" dirty="0"/>
          </a:p>
          <a:p>
            <a:r>
              <a:rPr lang="en-US" altLang="zh-CN" b="1" dirty="0" err="1"/>
              <a:t>jre</a:t>
            </a:r>
            <a:r>
              <a:rPr lang="en-US" altLang="zh-CN" dirty="0"/>
              <a:t>                           Java</a:t>
            </a:r>
            <a:r>
              <a:rPr lang="zh-CN" altLang="en-US" dirty="0"/>
              <a:t>运行时环境相关的文件</a:t>
            </a:r>
            <a:endParaRPr lang="zh-CN" altLang="en-US" b="1" dirty="0"/>
          </a:p>
          <a:p>
            <a:r>
              <a:rPr lang="en-US" altLang="zh-CN" b="1" dirty="0"/>
              <a:t>lib</a:t>
            </a:r>
            <a:r>
              <a:rPr lang="en-US" altLang="zh-CN" dirty="0"/>
              <a:t>                           Java</a:t>
            </a:r>
            <a:r>
              <a:rPr lang="zh-CN" altLang="en-US" dirty="0"/>
              <a:t>的库文件</a:t>
            </a:r>
            <a:endParaRPr lang="zh-CN" altLang="en-US" b="1" dirty="0"/>
          </a:p>
          <a:p>
            <a:r>
              <a:rPr lang="en-US" altLang="zh-CN" b="1" dirty="0"/>
              <a:t>src.zip</a:t>
            </a:r>
            <a:r>
              <a:rPr lang="en-US" altLang="zh-CN" dirty="0"/>
              <a:t>                        Java</a:t>
            </a:r>
            <a:r>
              <a:rPr lang="zh-CN" altLang="en-US" dirty="0"/>
              <a:t>函数库的源代码</a:t>
            </a:r>
            <a:endParaRPr lang="zh-CN" altLang="en-US" b="1" dirty="0"/>
          </a:p>
          <a:p>
            <a:r>
              <a:rPr lang="en-US" altLang="zh-CN" b="1" dirty="0"/>
              <a:t>doc</a:t>
            </a:r>
            <a:r>
              <a:rPr lang="en-US" altLang="zh-CN" dirty="0"/>
              <a:t>                          </a:t>
            </a:r>
            <a:r>
              <a:rPr lang="zh-CN" altLang="en-US" dirty="0"/>
              <a:t>存放以</a:t>
            </a:r>
            <a:r>
              <a:rPr lang="en-US" altLang="zh-CN" dirty="0"/>
              <a:t>HTML</a:t>
            </a:r>
            <a:r>
              <a:rPr lang="zh-CN" altLang="en-US" dirty="0"/>
              <a:t>格式的</a:t>
            </a:r>
            <a:r>
              <a:rPr lang="en-US" altLang="zh-CN" dirty="0"/>
              <a:t>Java</a:t>
            </a:r>
            <a:r>
              <a:rPr lang="zh-CN" altLang="en-US" dirty="0"/>
              <a:t>的库参考和帮助文档</a:t>
            </a:r>
          </a:p>
        </p:txBody>
      </p:sp>
    </p:spTree>
    <p:extLst>
      <p:ext uri="{BB962C8B-B14F-4D97-AF65-F5344CB8AC3E}">
        <p14:creationId xmlns:p14="http://schemas.microsoft.com/office/powerpoint/2010/main" xmlns="" val="101371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D4F04-C00E-47CD-83DF-D9F699319F8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52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3A5D-7314-40D5-AC2F-0EAB1A5B856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9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086DB-688E-4C58-AA78-9AD90A0F7B7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50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A52D5-3931-4506-9A4D-AA252F7FA91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dirty="0" err="1"/>
              <a:t>javah</a:t>
            </a:r>
            <a:r>
              <a:rPr lang="en-US" altLang="zh-CN" sz="800" dirty="0"/>
              <a:t> :C </a:t>
            </a:r>
            <a:r>
              <a:rPr lang="zh-CN" altLang="en-US" sz="800" dirty="0"/>
              <a:t>头文件和 </a:t>
            </a:r>
            <a:r>
              <a:rPr lang="en-US" altLang="zh-CN" sz="800" dirty="0"/>
              <a:t>Stub </a:t>
            </a:r>
            <a:r>
              <a:rPr lang="zh-CN" altLang="en-US" sz="800" dirty="0"/>
              <a:t>文件生成器。</a:t>
            </a:r>
            <a:r>
              <a:rPr lang="en-US" altLang="zh-CN" sz="800" dirty="0" err="1"/>
              <a:t>javah</a:t>
            </a:r>
            <a:r>
              <a:rPr lang="en-US" altLang="zh-CN" sz="800" dirty="0"/>
              <a:t> </a:t>
            </a:r>
            <a:r>
              <a:rPr lang="zh-CN" altLang="en-US" sz="800" dirty="0"/>
              <a:t>从 </a:t>
            </a:r>
            <a:r>
              <a:rPr lang="en-US" altLang="zh-CN" sz="800" dirty="0"/>
              <a:t>Java </a:t>
            </a:r>
            <a:r>
              <a:rPr lang="zh-CN" altLang="en-US" sz="800" dirty="0"/>
              <a:t>类生成 </a:t>
            </a:r>
            <a:r>
              <a:rPr lang="en-US" altLang="zh-CN" sz="800" dirty="0"/>
              <a:t>C </a:t>
            </a:r>
            <a:r>
              <a:rPr lang="zh-CN" altLang="en-US" sz="800" dirty="0"/>
              <a:t>头文件和 </a:t>
            </a:r>
            <a:r>
              <a:rPr lang="en-US" altLang="zh-CN" sz="800" dirty="0"/>
              <a:t>C </a:t>
            </a:r>
            <a:r>
              <a:rPr lang="zh-CN" altLang="en-US" sz="800" dirty="0"/>
              <a:t>源文件。这些文 </a:t>
            </a:r>
            <a:br>
              <a:rPr lang="zh-CN" altLang="en-US" sz="800" dirty="0"/>
            </a:br>
            <a:r>
              <a:rPr lang="zh-CN" altLang="en-US" sz="800" dirty="0"/>
              <a:t>件提供了连接胶合，使 </a:t>
            </a:r>
            <a:r>
              <a:rPr lang="en-US" altLang="zh-CN" sz="800" dirty="0"/>
              <a:t>Java </a:t>
            </a:r>
            <a:r>
              <a:rPr lang="zh-CN" altLang="en-US" sz="800" dirty="0"/>
              <a:t>和 </a:t>
            </a:r>
            <a:r>
              <a:rPr lang="en-US" altLang="zh-CN" sz="800" dirty="0"/>
              <a:t>C </a:t>
            </a:r>
            <a:r>
              <a:rPr lang="zh-CN" altLang="en-US" sz="800" dirty="0"/>
              <a:t>代码可进行交互。 </a:t>
            </a:r>
          </a:p>
          <a:p>
            <a:pPr>
              <a:lnSpc>
                <a:spcPct val="80000"/>
              </a:lnSpc>
            </a:pPr>
            <a:r>
              <a:rPr lang="en-US" altLang="zh-CN" sz="800" dirty="0" err="1"/>
              <a:t>jdb:java</a:t>
            </a:r>
            <a:r>
              <a:rPr lang="zh-CN" altLang="en-US" sz="800" dirty="0"/>
              <a:t>调试工具</a:t>
            </a:r>
          </a:p>
          <a:p>
            <a:pPr>
              <a:lnSpc>
                <a:spcPct val="80000"/>
              </a:lnSpc>
            </a:pPr>
            <a:r>
              <a:rPr lang="en-US" altLang="zh-CN" sz="800" dirty="0" err="1"/>
              <a:t>Javap:java</a:t>
            </a:r>
            <a:r>
              <a:rPr lang="zh-CN" altLang="en-US" sz="800" dirty="0"/>
              <a:t>反汇编命令</a:t>
            </a:r>
          </a:p>
          <a:p>
            <a:pPr>
              <a:lnSpc>
                <a:spcPct val="80000"/>
              </a:lnSpc>
            </a:pPr>
            <a:r>
              <a:rPr lang="en-US" altLang="zh-CN" sz="800" dirty="0" err="1"/>
              <a:t>Javadoc</a:t>
            </a:r>
            <a:r>
              <a:rPr lang="en-US" altLang="zh-CN" sz="800" dirty="0"/>
              <a:t>:</a:t>
            </a:r>
            <a:r>
              <a:rPr lang="zh-CN" altLang="en-US" sz="800" dirty="0"/>
              <a:t>生成类的</a:t>
            </a:r>
            <a:r>
              <a:rPr lang="en-US" altLang="zh-CN" sz="800" dirty="0"/>
              <a:t>html</a:t>
            </a:r>
            <a:r>
              <a:rPr lang="zh-CN" altLang="en-US" sz="800" dirty="0"/>
              <a:t>格式的</a:t>
            </a:r>
            <a:r>
              <a:rPr lang="en-US" altLang="zh-CN" sz="800" dirty="0"/>
              <a:t>API</a:t>
            </a:r>
            <a:r>
              <a:rPr lang="zh-CN" altLang="en-US" sz="800" dirty="0"/>
              <a:t>帮助文档</a:t>
            </a:r>
          </a:p>
          <a:p>
            <a:r>
              <a:rPr lang="en-US" altLang="zh-CN" sz="800" dirty="0"/>
              <a:t>jar:</a:t>
            </a:r>
            <a:r>
              <a:rPr lang="zh-CN" altLang="en-US" dirty="0"/>
              <a:t>先打开命令提示符</a:t>
            </a:r>
            <a:r>
              <a:rPr lang="en-US" altLang="zh-CN" dirty="0"/>
              <a:t>(win2000</a:t>
            </a:r>
            <a:r>
              <a:rPr lang="zh-CN" altLang="en-US" dirty="0"/>
              <a:t>或在运行筐里执行</a:t>
            </a:r>
            <a:r>
              <a:rPr lang="en-US" altLang="zh-CN" dirty="0" err="1"/>
              <a:t>cmd</a:t>
            </a:r>
            <a:r>
              <a:rPr lang="zh-CN" altLang="en-US" dirty="0"/>
              <a:t>命令，</a:t>
            </a:r>
            <a:r>
              <a:rPr lang="en-US" altLang="zh-CN" dirty="0"/>
              <a:t>win98</a:t>
            </a:r>
            <a:r>
              <a:rPr lang="zh-CN" altLang="en-US" dirty="0"/>
              <a:t>为</a:t>
            </a:r>
            <a:r>
              <a:rPr lang="en-US" altLang="zh-CN" dirty="0"/>
              <a:t>DOS</a:t>
            </a:r>
            <a:r>
              <a:rPr lang="zh-CN" altLang="en-US" dirty="0"/>
              <a:t>提示符</a:t>
            </a:r>
            <a:r>
              <a:rPr lang="en-US" altLang="zh-CN" dirty="0"/>
              <a:t>)</a:t>
            </a:r>
            <a:r>
              <a:rPr lang="zh-CN" altLang="en-US" dirty="0"/>
              <a:t>，输入</a:t>
            </a:r>
            <a:r>
              <a:rPr lang="en-US" altLang="zh-CN" dirty="0"/>
              <a:t>jar –help,</a:t>
            </a:r>
            <a:r>
              <a:rPr lang="zh-CN" altLang="en-US" dirty="0"/>
              <a:t>然后回车</a:t>
            </a:r>
            <a:r>
              <a:rPr lang="en-US" altLang="zh-CN" dirty="0"/>
              <a:t>(</a:t>
            </a:r>
            <a:r>
              <a:rPr lang="zh-CN" altLang="en-US" dirty="0"/>
              <a:t>如果你盘上已经有了</a:t>
            </a:r>
            <a:r>
              <a:rPr lang="en-US" altLang="zh-CN" dirty="0"/>
              <a:t>jdk1.1</a:t>
            </a:r>
            <a:r>
              <a:rPr lang="zh-CN" altLang="en-US" dirty="0"/>
              <a:t>或以上版本</a:t>
            </a:r>
            <a:r>
              <a:rPr lang="en-US" altLang="zh-CN" dirty="0"/>
              <a:t>)</a:t>
            </a:r>
            <a:r>
              <a:rPr lang="zh-CN" altLang="en-US" dirty="0"/>
              <a:t>，看到什么： </a:t>
            </a:r>
            <a:br>
              <a:rPr lang="zh-CN" altLang="en-US" dirty="0"/>
            </a:br>
            <a:r>
              <a:rPr lang="zh-CN" altLang="en-US" dirty="0"/>
              <a:t>用法：</a:t>
            </a:r>
            <a:r>
              <a:rPr lang="en-US" altLang="zh-CN" dirty="0"/>
              <a:t>jar {</a:t>
            </a:r>
            <a:r>
              <a:rPr lang="en-US" altLang="zh-CN" dirty="0" err="1"/>
              <a:t>ctxu</a:t>
            </a:r>
            <a:r>
              <a:rPr lang="en-US" altLang="zh-CN" dirty="0"/>
              <a:t>}[vfm0Mi] [jar-</a:t>
            </a:r>
            <a:r>
              <a:rPr lang="zh-CN" altLang="en-US" dirty="0"/>
              <a:t>文件</a:t>
            </a:r>
            <a:r>
              <a:rPr lang="en-US" altLang="zh-CN" dirty="0"/>
              <a:t>] [manifest-</a:t>
            </a:r>
            <a:r>
              <a:rPr lang="zh-CN" altLang="en-US" dirty="0"/>
              <a:t>文件</a:t>
            </a:r>
            <a:r>
              <a:rPr lang="en-US" altLang="zh-CN" dirty="0"/>
              <a:t>] [-C </a:t>
            </a:r>
            <a:r>
              <a:rPr lang="zh-CN" altLang="en-US" dirty="0"/>
              <a:t>目录</a:t>
            </a:r>
            <a:r>
              <a:rPr lang="en-US" altLang="zh-CN" dirty="0"/>
              <a:t>] </a:t>
            </a:r>
            <a:r>
              <a:rPr lang="zh-CN" altLang="en-US" dirty="0"/>
              <a:t>文件名 </a:t>
            </a:r>
            <a:r>
              <a:rPr lang="en-US" altLang="zh-CN" dirty="0"/>
              <a:t>... </a:t>
            </a:r>
          </a:p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：将两个</a:t>
            </a:r>
            <a:r>
              <a:rPr lang="en-US" altLang="zh-CN" dirty="0"/>
              <a:t>class</a:t>
            </a:r>
            <a:r>
              <a:rPr lang="zh-CN" altLang="en-US" dirty="0"/>
              <a:t>文件存档到一个名为 </a:t>
            </a:r>
            <a:r>
              <a:rPr lang="en-US" altLang="zh-CN" dirty="0"/>
              <a:t>'classes.jar' </a:t>
            </a:r>
            <a:r>
              <a:rPr lang="zh-CN" altLang="en-US" dirty="0"/>
              <a:t>的存档文件中： </a:t>
            </a:r>
            <a:br>
              <a:rPr lang="zh-CN" altLang="en-US" dirty="0"/>
            </a:br>
            <a:r>
              <a:rPr lang="en-US" altLang="zh-CN" dirty="0"/>
              <a:t>jar </a:t>
            </a:r>
            <a:r>
              <a:rPr lang="en-US" altLang="zh-CN" dirty="0" err="1"/>
              <a:t>cvf</a:t>
            </a:r>
            <a:r>
              <a:rPr lang="en-US" altLang="zh-CN" dirty="0"/>
              <a:t> classes.jar </a:t>
            </a:r>
            <a:r>
              <a:rPr lang="en-US" altLang="zh-CN" dirty="0" err="1"/>
              <a:t>Foo.class</a:t>
            </a:r>
            <a:r>
              <a:rPr lang="en-US" altLang="zh-CN" dirty="0"/>
              <a:t> </a:t>
            </a:r>
            <a:r>
              <a:rPr lang="en-US" altLang="zh-CN" dirty="0" err="1"/>
              <a:t>Bar.class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：用一个存在的清单（</a:t>
            </a:r>
            <a:r>
              <a:rPr lang="en-US" altLang="zh-CN" dirty="0"/>
              <a:t>manifest</a:t>
            </a:r>
            <a:r>
              <a:rPr lang="zh-CN" altLang="en-US" dirty="0"/>
              <a:t>）文件 </a:t>
            </a:r>
            <a:r>
              <a:rPr lang="en-US" altLang="zh-CN" dirty="0"/>
              <a:t>'</a:t>
            </a:r>
            <a:r>
              <a:rPr lang="en-US" altLang="zh-CN" dirty="0" err="1"/>
              <a:t>mymanifest</a:t>
            </a:r>
            <a:r>
              <a:rPr lang="en-US" altLang="zh-CN" dirty="0"/>
              <a:t>' </a:t>
            </a:r>
            <a:r>
              <a:rPr lang="zh-CN" altLang="en-US" dirty="0"/>
              <a:t>将 </a:t>
            </a:r>
            <a:r>
              <a:rPr lang="en-US" altLang="zh-CN" dirty="0"/>
              <a:t>foo/ </a:t>
            </a:r>
            <a:r>
              <a:rPr lang="zh-CN" altLang="en-US" dirty="0"/>
              <a:t>目录下的所有 </a:t>
            </a:r>
            <a:br>
              <a:rPr lang="zh-CN" altLang="en-US" dirty="0"/>
            </a:br>
            <a:r>
              <a:rPr lang="zh-CN" altLang="en-US" dirty="0"/>
              <a:t>文件存档到一个名为 </a:t>
            </a:r>
            <a:r>
              <a:rPr lang="en-US" altLang="zh-CN" dirty="0"/>
              <a:t>'classes.jar' </a:t>
            </a:r>
            <a:r>
              <a:rPr lang="zh-CN" altLang="en-US" dirty="0"/>
              <a:t>的存档文件中： </a:t>
            </a:r>
            <a:br>
              <a:rPr lang="zh-CN" altLang="en-US" dirty="0"/>
            </a:br>
            <a:r>
              <a:rPr lang="en-US" altLang="zh-CN" dirty="0"/>
              <a:t>jar </a:t>
            </a:r>
            <a:r>
              <a:rPr lang="en-US" altLang="zh-CN" dirty="0" err="1"/>
              <a:t>cvfm</a:t>
            </a:r>
            <a:r>
              <a:rPr lang="en-US" altLang="zh-CN" dirty="0"/>
              <a:t> classes.jar </a:t>
            </a:r>
            <a:r>
              <a:rPr lang="en-US" altLang="zh-CN" dirty="0" err="1"/>
              <a:t>mymanifest</a:t>
            </a:r>
            <a:r>
              <a:rPr lang="en-US" altLang="zh-CN" dirty="0"/>
              <a:t> -C foo/ . 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xmlns="" val="153794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EEF0A-5D04-45AB-A943-8EF1C1845BB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注释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代码的结构</a:t>
            </a:r>
            <a:r>
              <a:rPr lang="en-US" altLang="zh-CN" dirty="0"/>
              <a:t>(</a:t>
            </a:r>
            <a:r>
              <a:rPr lang="zh-CN" altLang="en-US" dirty="0"/>
              <a:t>解释各个关键字</a:t>
            </a:r>
            <a:r>
              <a:rPr lang="en-US" altLang="zh-CN" dirty="0"/>
              <a:t>):</a:t>
            </a:r>
            <a:r>
              <a:rPr lang="zh-CN" altLang="en-US" dirty="0"/>
              <a:t>类头和类体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类是</a:t>
            </a:r>
            <a:r>
              <a:rPr lang="en-US" altLang="zh-CN" dirty="0"/>
              <a:t>Java</a:t>
            </a:r>
            <a:r>
              <a:rPr lang="zh-CN" altLang="en-US" dirty="0"/>
              <a:t>程序的基本组成单位</a:t>
            </a:r>
            <a:r>
              <a:rPr lang="en-US" altLang="zh-CN" dirty="0"/>
              <a:t>,</a:t>
            </a:r>
            <a:r>
              <a:rPr lang="zh-CN" altLang="en-US" dirty="0"/>
              <a:t>程序文件、文件名和类之间的关系</a:t>
            </a:r>
          </a:p>
          <a:p>
            <a:r>
              <a:rPr lang="en-US" altLang="zh-CN" dirty="0" smtClean="0"/>
              <a:t>(4)main</a:t>
            </a:r>
            <a:r>
              <a:rPr lang="zh-CN" altLang="en-US" dirty="0"/>
              <a:t>方法的重要作用，</a:t>
            </a:r>
            <a:r>
              <a:rPr lang="en-US" altLang="zh-CN" dirty="0"/>
              <a:t>main</a:t>
            </a:r>
            <a:r>
              <a:rPr lang="zh-CN" altLang="en-US" dirty="0"/>
              <a:t>方法如何编写</a:t>
            </a:r>
          </a:p>
        </p:txBody>
      </p:sp>
    </p:spTree>
    <p:extLst>
      <p:ext uri="{BB962C8B-B14F-4D97-AF65-F5344CB8AC3E}">
        <p14:creationId xmlns:p14="http://schemas.microsoft.com/office/powerpoint/2010/main" xmlns="" val="178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AE03F9C7-A2E5-4229-A854-808400ECADD0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37F8180F-30B4-48A5-8BE1-638926E09B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  <p:pic>
        <p:nvPicPr>
          <p:cNvPr id="8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00711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AAF25-A0C2-4FA0-9A88-73B8C2793FD4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112DA-795B-4268-83F5-079D2CF24C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17747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7DCA0E-9AC7-418E-8025-7B61EB55A48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1E3FC-23DA-435E-AC30-892309ED2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4806675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B1DDF-B90A-481A-9723-0727254A0E6E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BF2FC-7882-4B49-A042-C6CB253899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1115672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6B77C0-3AD1-4AE1-9859-43659E196B59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2044B-E1C3-441C-9145-98C1108CB4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2370092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7DC49-E2D8-4138-894D-3BD449C626C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B21EB-A0FF-442D-864E-65A4621104A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2344608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02759-0590-48A9-BAF8-ABE44FB44B5C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E6821-1BB2-4D62-8881-7521181712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7241518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FE247-DAFE-4033-A16D-ED69CDAEB8B5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26713-DB6E-4B6E-8212-D00D92775C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7802076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CCAE84B8-5673-4258-837C-962EF8F03B7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43A8DB3E-8F75-47DF-9E91-025479D415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1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2924944"/>
            <a:ext cx="8064896" cy="6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唐朝刚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800" dirty="0" err="1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80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cgtang@cumt.edu.cn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*/</a:t>
            </a:r>
            <a:endParaRPr lang="en-US" altLang="zh-CN" sz="2800" dirty="0" smtClean="0">
              <a:solidFill>
                <a:schemeClr val="bg2">
                  <a:lumMod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0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0x02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的开发环境</a:t>
            </a:r>
            <a:endParaRPr lang="en-US" altLang="zh-CN" sz="11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语言与网络编程</a:t>
            </a: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0901036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JDK</a:t>
            </a:r>
            <a:r>
              <a:rPr lang="zh-CN" altLang="en-US"/>
              <a:t>的安装和环境配置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>
          <a:xfrm>
            <a:off x="1177925" y="2441931"/>
            <a:ext cx="6608762" cy="18351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3200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6CBF-0AF2-414D-A6EF-E674304CCCFA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中国矿业大学计算机科学与技术学院</a:t>
            </a: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4020-019A-4CB8-922C-72F9BB2DEFC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755650" y="1786153"/>
            <a:ext cx="75612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</a:rPr>
              <a:t>环境变量 </a:t>
            </a:r>
            <a:r>
              <a:rPr lang="en-US" altLang="zh-CN" dirty="0" smtClean="0">
                <a:solidFill>
                  <a:schemeClr val="accent2"/>
                </a:solidFill>
              </a:rPr>
              <a:t>CLASSPATH</a:t>
            </a:r>
            <a:r>
              <a:rPr lang="zh-CN" altLang="en-US" dirty="0">
                <a:solidFill>
                  <a:schemeClr val="accent2"/>
                </a:solidFill>
              </a:rPr>
              <a:t>（类路径）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auto">
          <a:xfrm>
            <a:off x="1011238" y="2447880"/>
            <a:ext cx="77041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没有设置 </a:t>
            </a:r>
            <a:r>
              <a:rPr lang="en-US" altLang="zh-CN" sz="2400" dirty="0" err="1" smtClean="0"/>
              <a:t>classpath</a:t>
            </a:r>
            <a:r>
              <a:rPr lang="en-US" altLang="zh-CN" sz="2400" dirty="0"/>
              <a:t>: 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当前目录下找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设置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classpath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classpath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指定的路径中查找该类</a:t>
            </a:r>
            <a:r>
              <a:rPr lang="zh-CN" altLang="en-US" sz="2400" dirty="0" smtClean="0"/>
              <a:t>，找到</a:t>
            </a:r>
            <a:r>
              <a:rPr lang="zh-CN" altLang="en-US" sz="2400" dirty="0"/>
              <a:t>则运行。</a:t>
            </a:r>
            <a:r>
              <a:rPr lang="zh-CN" altLang="en-US" sz="2400" dirty="0">
                <a:solidFill>
                  <a:srgbClr val="FF0000"/>
                </a:solidFill>
              </a:rPr>
              <a:t>（注意：不会在当前目录下查找该类）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14759" name="AutoShape 7"/>
          <p:cNvSpPr>
            <a:spLocks noChangeArrowheads="1"/>
          </p:cNvSpPr>
          <p:nvPr/>
        </p:nvSpPr>
        <p:spPr bwMode="auto">
          <a:xfrm>
            <a:off x="929936" y="4132056"/>
            <a:ext cx="7894773" cy="574675"/>
          </a:xfrm>
          <a:prstGeom prst="wedgeRectCallout">
            <a:avLst>
              <a:gd name="adj1" fmla="val 27657"/>
              <a:gd name="adj2" fmla="val -143093"/>
            </a:avLst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dirty="0"/>
              <a:t>要在当前目录下查找，只要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中加“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/>
              <a:t>”</a:t>
            </a:r>
            <a:endParaRPr lang="en-US" altLang="zh-CN" dirty="0"/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744537" y="5013176"/>
            <a:ext cx="823753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dirty="0"/>
              <a:t>例如：</a:t>
            </a:r>
            <a:r>
              <a:rPr lang="en-US" altLang="zh-CN" dirty="0" err="1"/>
              <a:t>classpath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;C:\</a:t>
            </a:r>
            <a:r>
              <a:rPr lang="en-US" altLang="zh-CN" dirty="0" err="1"/>
              <a:t>jm</a:t>
            </a:r>
            <a:r>
              <a:rPr lang="en-US" altLang="zh-CN" dirty="0"/>
              <a:t>\</a:t>
            </a:r>
            <a:r>
              <a:rPr lang="en-US" altLang="zh-CN" dirty="0" err="1"/>
              <a:t>mail.jar;C</a:t>
            </a:r>
            <a:r>
              <a:rPr lang="en-US" altLang="zh-CN" dirty="0"/>
              <a:t>:\</a:t>
            </a:r>
            <a:r>
              <a:rPr lang="en-US" altLang="zh-CN" dirty="0" err="1"/>
              <a:t>jm</a:t>
            </a:r>
            <a:r>
              <a:rPr lang="en-US" altLang="zh-CN" dirty="0"/>
              <a:t>\activation.jar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9" grpId="0" animBg="1"/>
      <p:bldP spid="7147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64F8-C7C6-4344-9C78-35BF6EED0696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2DA-795B-4268-83F5-079D2CF24C2D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6192688" cy="439149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01838" y="59140"/>
            <a:ext cx="597666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HelloWorld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向屏幕上写字符串”Hello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World!”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World!"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18176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JDK</a:t>
            </a:r>
            <a:r>
              <a:rPr lang="zh-CN" altLang="en-US"/>
              <a:t>的使用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52600"/>
            <a:ext cx="7769225" cy="19240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0" dirty="0"/>
              <a:t>JDK</a:t>
            </a:r>
            <a:r>
              <a:rPr lang="zh-CN" altLang="en-US" sz="3200" b="0" dirty="0"/>
              <a:t>的命令行工具</a:t>
            </a:r>
            <a:r>
              <a:rPr lang="en-US" altLang="zh-CN" sz="3200" b="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javac</a:t>
            </a:r>
            <a:r>
              <a:rPr lang="en-US" altLang="zh-CN" sz="3200" dirty="0" smtClean="0">
                <a:solidFill>
                  <a:srgbClr val="FF0000"/>
                </a:solidFill>
              </a:rPr>
              <a:t> (</a:t>
            </a:r>
            <a:r>
              <a:rPr lang="zh-CN" altLang="en-US" sz="3200" dirty="0" smtClean="0">
                <a:solidFill>
                  <a:srgbClr val="FF0000"/>
                </a:solidFill>
              </a:rPr>
              <a:t>编译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java   (</a:t>
            </a:r>
            <a:r>
              <a:rPr lang="zh-CN" altLang="en-US" sz="3200" dirty="0" smtClean="0">
                <a:solidFill>
                  <a:srgbClr val="FF0000"/>
                </a:solidFill>
              </a:rPr>
              <a:t>运行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/>
              <a:t>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812-FA5C-4F2D-BB61-6C684F8BDADE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646F-549C-4586-BF51-29AFF5AAEA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3490913" y="2259169"/>
            <a:ext cx="5392738" cy="413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en-US" altLang="zh-CN" sz="3200" dirty="0" err="1" smtClean="0"/>
              <a:t>jdb</a:t>
            </a: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（调试）</a:t>
            </a:r>
            <a:endParaRPr lang="en-US" altLang="zh-CN" sz="32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en-US" altLang="zh-CN" sz="3200" dirty="0" err="1"/>
              <a:t>javah</a:t>
            </a:r>
            <a:endParaRPr lang="en-US" altLang="zh-CN" sz="32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en-US" altLang="zh-CN" sz="3200" dirty="0" err="1" smtClean="0"/>
              <a:t>javap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（反汇编）</a:t>
            </a:r>
            <a:endParaRPr lang="en-US" altLang="zh-CN" sz="32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en-US" altLang="zh-CN" sz="3200" dirty="0" err="1" smtClean="0"/>
              <a:t>javadoc</a:t>
            </a:r>
            <a:r>
              <a:rPr lang="zh-CN" altLang="en-US" sz="3200" dirty="0" smtClean="0"/>
              <a:t>（生成文档）</a:t>
            </a:r>
            <a:endParaRPr lang="en-US" altLang="zh-CN" sz="32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 smtClean="0"/>
              <a:t>	 jar         </a:t>
            </a:r>
            <a:r>
              <a:rPr lang="zh-CN" altLang="en-US" sz="3200" dirty="0" smtClean="0"/>
              <a:t>（打包）</a:t>
            </a:r>
            <a:endParaRPr lang="en-US" altLang="zh-CN" sz="3200" dirty="0" smtClean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 smtClean="0"/>
              <a:t>	 </a:t>
            </a:r>
            <a:r>
              <a:rPr lang="en-US" altLang="zh-CN" sz="3200" dirty="0" err="1" smtClean="0"/>
              <a:t>appletviewer</a:t>
            </a:r>
            <a:endParaRPr lang="en-US" altLang="zh-CN" sz="32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78918" name="AutoShape 6"/>
          <p:cNvSpPr>
            <a:spLocks/>
          </p:cNvSpPr>
          <p:nvPr/>
        </p:nvSpPr>
        <p:spPr bwMode="auto">
          <a:xfrm>
            <a:off x="4355976" y="2492896"/>
            <a:ext cx="101600" cy="3111500"/>
          </a:xfrm>
          <a:prstGeom prst="leftBrace">
            <a:avLst>
              <a:gd name="adj1" fmla="val 255208"/>
              <a:gd name="adj2" fmla="val 50000"/>
            </a:avLst>
          </a:prstGeom>
          <a:noFill/>
          <a:ln w="38100">
            <a:solidFill>
              <a:srgbClr val="364F6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19" name="AutoShape 7"/>
          <p:cNvSpPr>
            <a:spLocks/>
          </p:cNvSpPr>
          <p:nvPr/>
        </p:nvSpPr>
        <p:spPr bwMode="auto">
          <a:xfrm>
            <a:off x="1187450" y="2565400"/>
            <a:ext cx="88900" cy="665163"/>
          </a:xfrm>
          <a:prstGeom prst="leftBrace">
            <a:avLst>
              <a:gd name="adj1" fmla="val 62351"/>
              <a:gd name="adj2" fmla="val 50000"/>
            </a:avLst>
          </a:prstGeom>
          <a:noFill/>
          <a:ln w="38100">
            <a:solidFill>
              <a:srgbClr val="364F6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endParaRPr lang="zh-CN" altLang="zh-CN" sz="3200" b="0">
              <a:solidFill>
                <a:srgbClr val="364F6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2341"/>
            <a:ext cx="7772400" cy="892175"/>
          </a:xfrm>
        </p:spPr>
        <p:txBody>
          <a:bodyPr/>
          <a:lstStyle/>
          <a:p>
            <a:r>
              <a:rPr lang="en-US" altLang="zh-CN" dirty="0"/>
              <a:t>2.2.3 JDK</a:t>
            </a:r>
            <a:r>
              <a:rPr lang="zh-CN" altLang="en-US" dirty="0"/>
              <a:t>编程举例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081856"/>
            <a:ext cx="7769225" cy="69040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b="0" dirty="0">
                <a:solidFill>
                  <a:srgbClr val="B60819"/>
                </a:solidFill>
              </a:rPr>
              <a:t>第一个</a:t>
            </a:r>
            <a:r>
              <a:rPr lang="en-US" altLang="zh-CN" sz="3200" b="0" dirty="0">
                <a:solidFill>
                  <a:srgbClr val="B60819"/>
                </a:solidFill>
              </a:rPr>
              <a:t>Java</a:t>
            </a:r>
            <a:r>
              <a:rPr lang="zh-CN" altLang="en-US" sz="3200" b="0" dirty="0">
                <a:solidFill>
                  <a:srgbClr val="B60819"/>
                </a:solidFill>
              </a:rPr>
              <a:t>应用程序</a:t>
            </a:r>
          </a:p>
          <a:p>
            <a:pPr>
              <a:buFontTx/>
              <a:buNone/>
            </a:pPr>
            <a:endParaRPr lang="en-US" altLang="zh-CN" b="0" dirty="0">
              <a:solidFill>
                <a:srgbClr val="B60819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711F-E50E-4C3D-809E-A61028317AD4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81F1-EF38-4BAC-AB4D-D8742E90EB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543550" y="1616879"/>
            <a:ext cx="7618978" cy="2676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fontAlgn="base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fontAlgn="base">
              <a:spcBef>
                <a:spcPct val="20000"/>
              </a:spcBef>
              <a:buChar char="–"/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fontAlgn="base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fontAlgn="base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fontAlgn="base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例</a:t>
            </a:r>
            <a:r>
              <a:rPr lang="en-US" altLang="zh-CN" sz="2400" b="0" dirty="0" smtClean="0"/>
              <a:t>】 </a:t>
            </a:r>
            <a:r>
              <a:rPr lang="en-US" altLang="zh-CN" sz="2400" b="0" dirty="0"/>
              <a:t>HelloWorld.java </a:t>
            </a:r>
            <a:r>
              <a:rPr lang="zh-CN" altLang="en-US" sz="2400" b="0" dirty="0"/>
              <a:t>第一个应用程序</a:t>
            </a:r>
            <a:r>
              <a:rPr lang="zh-CN" altLang="en-US" sz="2400" b="0" dirty="0" smtClean="0"/>
              <a:t>示例</a:t>
            </a: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  </a:t>
            </a:r>
            <a:r>
              <a:rPr kumimoji="0" lang="en-US" altLang="en-US" sz="24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HelloWorld {</a:t>
            </a:r>
            <a:b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en-US" sz="24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main(String </a:t>
            </a:r>
            <a:r>
              <a:rPr kumimoji="0" lang="en-US" altLang="en-US" sz="24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 {</a:t>
            </a:r>
            <a:b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en-US" altLang="en-US" sz="2400" b="0" i="1" dirty="0" err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向屏幕上写字符串”Hello</a:t>
            </a:r>
            <a:r>
              <a:rPr kumimoji="0" lang="en-US" altLang="en-US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World!”</a:t>
            </a:r>
            <a:br>
              <a:rPr kumimoji="0" lang="en-US" altLang="en-US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24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"Hello World!"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9899" y="4405896"/>
            <a:ext cx="7200800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psvm</a:t>
            </a:r>
            <a:r>
              <a:rPr lang="en-US" altLang="zh-CN" sz="2400" dirty="0" smtClean="0"/>
              <a:t>—</a:t>
            </a:r>
            <a:r>
              <a:rPr kumimoji="0" lang="en-US" altLang="en-US" sz="2400" dirty="0">
                <a:solidFill>
                  <a:srgbClr val="000080"/>
                </a:solidFill>
                <a:latin typeface="宋体" panose="02010600030101010101" pitchFamily="2" charset="-122"/>
              </a:rPr>
              <a:t>public static void 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main(String </a:t>
            </a:r>
            <a:r>
              <a:rPr kumimoji="0" lang="en-US" altLang="en-US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args</a:t>
            </a:r>
            <a:r>
              <a:rPr kumimoji="0" lang="en-US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[]) 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sout</a:t>
            </a:r>
            <a:r>
              <a:rPr lang="en-US" altLang="zh-CN" sz="2400" dirty="0" smtClean="0"/>
              <a:t> — </a:t>
            </a:r>
            <a:r>
              <a:rPr lang="en-US" altLang="zh-CN" sz="2400" dirty="0" err="1" smtClean="0"/>
              <a:t>System.out.println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04CC-937E-4115-9B53-9630FB7BCD1B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2DA-795B-4268-83F5-079D2CF24C2D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5" y="1756336"/>
            <a:ext cx="8840489" cy="2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36620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2656"/>
            <a:ext cx="7772400" cy="469141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accent2"/>
                </a:solidFill>
              </a:rPr>
              <a:t>应用程序编程注意</a:t>
            </a:r>
            <a:r>
              <a:rPr lang="en-US" altLang="zh-CN" sz="3200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400" dirty="0">
              <a:solidFill>
                <a:schemeClr val="accent2"/>
              </a:solidFill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main </a:t>
            </a:r>
            <a:r>
              <a:rPr lang="zh-CN" altLang="en-US" dirty="0" smtClean="0"/>
              <a:t>方法</a:t>
            </a:r>
            <a:r>
              <a:rPr lang="zh-CN" altLang="en-US" dirty="0"/>
              <a:t>是一个特殊的方法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应用程序</a:t>
            </a:r>
            <a:r>
              <a:rPr lang="zh-CN" altLang="en-US" dirty="0"/>
              <a:t>都需要含有这个方法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</a:t>
            </a:r>
            <a:r>
              <a:rPr lang="zh-CN" altLang="en-US" dirty="0"/>
              <a:t>它是</a:t>
            </a:r>
            <a:r>
              <a:rPr lang="zh-CN" altLang="en-US" dirty="0">
                <a:solidFill>
                  <a:srgbClr val="FF0000"/>
                </a:solidFill>
              </a:rPr>
              <a:t>程序执行的入口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zh-CN" altLang="en-US" dirty="0"/>
              <a:t>它再去调用其他方法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mtClean="0"/>
              <a:t>main </a:t>
            </a:r>
            <a:r>
              <a:rPr lang="zh-CN" altLang="en-US" dirty="0" smtClean="0"/>
              <a:t>方法</a:t>
            </a:r>
            <a:r>
              <a:rPr lang="zh-CN" altLang="en-US" dirty="0"/>
              <a:t>必须放在类中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而且格式固定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      public </a:t>
            </a:r>
            <a:r>
              <a:rPr lang="en-US" altLang="zh-CN" dirty="0">
                <a:solidFill>
                  <a:srgbClr val="990099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990099"/>
                </a:solidFill>
              </a:rPr>
              <a:t>args</a:t>
            </a:r>
            <a:r>
              <a:rPr lang="en-US" altLang="zh-CN" dirty="0">
                <a:solidFill>
                  <a:srgbClr val="990099"/>
                </a:solidFill>
              </a:rPr>
              <a:t>)</a:t>
            </a:r>
            <a:r>
              <a:rPr lang="zh-CN" altLang="en-US" dirty="0">
                <a:solidFill>
                  <a:srgbClr val="990099"/>
                </a:solidFill>
              </a:rPr>
              <a:t>或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public </a:t>
            </a:r>
            <a:r>
              <a:rPr lang="en-US" altLang="zh-CN" dirty="0">
                <a:solidFill>
                  <a:srgbClr val="990099"/>
                </a:solidFill>
              </a:rPr>
              <a:t>static void main(String </a:t>
            </a:r>
            <a:r>
              <a:rPr lang="en-US" altLang="zh-CN" dirty="0" err="1">
                <a:solidFill>
                  <a:srgbClr val="990099"/>
                </a:solidFill>
              </a:rPr>
              <a:t>args</a:t>
            </a:r>
            <a:r>
              <a:rPr lang="en-US" altLang="zh-CN" dirty="0">
                <a:solidFill>
                  <a:srgbClr val="990099"/>
                </a:solidFill>
              </a:rPr>
              <a:t>[])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CN" dirty="0" smtClean="0"/>
              <a:t>Java </a:t>
            </a:r>
            <a:r>
              <a:rPr lang="zh-CN" altLang="en-US" dirty="0" smtClean="0">
                <a:solidFill>
                  <a:srgbClr val="FF0000"/>
                </a:solidFill>
              </a:rPr>
              <a:t>区分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>
                <a:solidFill>
                  <a:srgbClr val="FF0000"/>
                </a:solidFill>
              </a:rPr>
              <a:t>小写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 startAt="3"/>
            </a:pPr>
            <a:r>
              <a:rPr lang="zh-CN" altLang="en-US" dirty="0" smtClean="0"/>
              <a:t>同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.java </a:t>
            </a:r>
            <a:r>
              <a:rPr lang="zh-CN" altLang="en-US" dirty="0" smtClean="0"/>
              <a:t>文件</a:t>
            </a:r>
            <a:r>
              <a:rPr lang="zh-CN" altLang="en-US" dirty="0"/>
              <a:t>中可以定义多个类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</a:t>
            </a:r>
            <a:r>
              <a:rPr lang="zh-CN" altLang="en-US" dirty="0">
                <a:solidFill>
                  <a:srgbClr val="FF0000"/>
                </a:solidFill>
              </a:rPr>
              <a:t>只能定义一个公共类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且文件名必须和公共类相同</a:t>
            </a:r>
            <a:endParaRPr lang="zh-CN" altLang="en-US" dirty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  <a:buFont typeface="+mj-lt"/>
              <a:buAutoNum type="arabicPeriod" startAt="3"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C9FE-F4E6-49DD-8617-14DA7594A21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4851-60CE-464D-9959-34FD21C57A3C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B476-919E-4104-8539-F073957892BB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F377-8EF7-48D0-B496-9DE897755AF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4626" y="1124744"/>
            <a:ext cx="774641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HelloWorld2{    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 []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向屏幕上写字符串"Hello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World!"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{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[]) {           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"Welcome"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239144"/>
            <a:ext cx="3600400" cy="58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dirty="0" smtClean="0">
                <a:latin typeface="宋体" panose="02010600030101010101" pitchFamily="2" charset="-122"/>
              </a:rPr>
              <a:t>HelloWorld2.java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3873"/>
            <a:ext cx="7772400" cy="750887"/>
          </a:xfrm>
        </p:spPr>
        <p:txBody>
          <a:bodyPr/>
          <a:lstStyle/>
          <a:p>
            <a:pPr algn="l"/>
            <a:r>
              <a:rPr lang="en-US" altLang="zh-CN" sz="3200" dirty="0" smtClean="0">
                <a:solidFill>
                  <a:srgbClr val="B60819"/>
                </a:solidFill>
              </a:rPr>
              <a:t>Java </a:t>
            </a:r>
            <a:r>
              <a:rPr lang="zh-CN" altLang="en-US" sz="3200" dirty="0" smtClean="0">
                <a:solidFill>
                  <a:srgbClr val="B60819"/>
                </a:solidFill>
              </a:rPr>
              <a:t>小应用程序 </a:t>
            </a:r>
            <a:r>
              <a:rPr lang="en-US" altLang="zh-CN" sz="3200" dirty="0" smtClean="0">
                <a:solidFill>
                  <a:srgbClr val="B60819"/>
                </a:solidFill>
              </a:rPr>
              <a:t>applet</a:t>
            </a:r>
            <a:endParaRPr lang="zh-CN" altLang="en-US" sz="3200" dirty="0">
              <a:solidFill>
                <a:srgbClr val="B60819"/>
              </a:solidFill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11511"/>
            <a:ext cx="5013325" cy="4243387"/>
          </a:xfrm>
          <a:solidFill>
            <a:srgbClr val="FFFFCC"/>
          </a:solidFill>
          <a:ln>
            <a:solidFill>
              <a:srgbClr val="FB881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】HelloWorldApplet.java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java.awt</a:t>
            </a:r>
            <a:r>
              <a:rPr lang="en-US" altLang="zh-CN" sz="2400" dirty="0"/>
              <a:t>.*;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java.applet</a:t>
            </a:r>
            <a:r>
              <a:rPr lang="en-US" altLang="zh-CN" sz="2400" dirty="0" smtClean="0"/>
              <a:t>.*;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HelloWorldApplet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extends Applet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public </a:t>
            </a:r>
            <a:r>
              <a:rPr lang="en-US" altLang="zh-CN" sz="2400" dirty="0"/>
              <a:t>void paint(Graphics g){</a:t>
            </a:r>
          </a:p>
          <a:p>
            <a:pPr marL="982663" indent="-354013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g.drawString</a:t>
            </a:r>
            <a:r>
              <a:rPr lang="en-US" altLang="zh-CN" sz="2400" dirty="0"/>
              <a:t>("Hello   World!",20,20);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}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EF5-95E0-4C92-BDF9-BB191E1CE0AD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45298"/>
            <a:ext cx="1905000" cy="457200"/>
          </a:xfrm>
        </p:spPr>
        <p:txBody>
          <a:bodyPr/>
          <a:lstStyle/>
          <a:p>
            <a:fld id="{DBDD6481-A626-4BD3-BF8D-1DD791E32AA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069765" y="1811511"/>
            <a:ext cx="4065587" cy="4401205"/>
          </a:xfrm>
          <a:prstGeom prst="rect">
            <a:avLst/>
          </a:prstGeom>
          <a:solidFill>
            <a:srgbClr val="FFFFCC"/>
          </a:solidFill>
          <a:ln w="9525">
            <a:solidFill>
              <a:srgbClr val="FB881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/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/>
              <a:t>&lt;HEAD&gt;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 &lt;TITLE&gt;</a:t>
            </a:r>
            <a:r>
              <a:rPr lang="en-US" altLang="zh-CN" sz="2000" dirty="0" err="1" smtClean="0"/>
              <a:t>HelloWorldApplet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 &lt;/</a:t>
            </a:r>
            <a:r>
              <a:rPr lang="en-US" altLang="zh-CN" sz="2000" dirty="0"/>
              <a:t>TITLE&gt;</a:t>
            </a:r>
          </a:p>
          <a:p>
            <a:pPr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&lt;/</a:t>
            </a:r>
            <a:r>
              <a:rPr lang="en-US" altLang="zh-CN" sz="2000" dirty="0"/>
              <a:t>HEAD&gt;</a:t>
            </a:r>
          </a:p>
          <a:p>
            <a:pPr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BODY&gt;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APPLET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CODE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HelloWorldApplet.class</a:t>
            </a:r>
            <a:r>
              <a:rPr lang="en-US" altLang="zh-CN" sz="2000" dirty="0"/>
              <a:t>" WIDTH=300 HEIGHT=40&gt;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&lt;/</a:t>
            </a:r>
            <a:r>
              <a:rPr lang="en-US" altLang="zh-CN" sz="2000" dirty="0"/>
              <a:t>APPLET&gt;</a:t>
            </a:r>
          </a:p>
          <a:p>
            <a:pPr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 smtClean="0"/>
              <a:t>    &lt;/</a:t>
            </a:r>
            <a:r>
              <a:rPr lang="en-US" altLang="zh-CN" sz="2000" dirty="0"/>
              <a:t>BODY&gt;</a:t>
            </a:r>
          </a:p>
          <a:p>
            <a:pPr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/>
              <a:t>&lt;/HTML&gt;</a:t>
            </a:r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043608" y="39790"/>
            <a:ext cx="4375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990000"/>
                </a:solidFill>
                <a:ea typeface="华文中宋" panose="02010600040101010101" pitchFamily="2" charset="-122"/>
              </a:rPr>
              <a:t>2.2.3 JDK</a:t>
            </a:r>
            <a:r>
              <a:rPr lang="zh-CN" altLang="en-US" sz="4000" dirty="0">
                <a:solidFill>
                  <a:srgbClr val="990000"/>
                </a:solidFill>
                <a:ea typeface="华文中宋" panose="02010600040101010101" pitchFamily="2" charset="-122"/>
              </a:rPr>
              <a:t>编程举例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28184" y="1295088"/>
            <a:ext cx="1595309" cy="516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index.html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appletviewer</a:t>
            </a:r>
            <a:r>
              <a:rPr lang="en-US" altLang="zh-CN" dirty="0"/>
              <a:t> </a:t>
            </a:r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588A-F57B-4B5B-B28D-4F4D10519FFF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2DA-795B-4268-83F5-079D2CF24C2D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" y="1412776"/>
            <a:ext cx="9178337" cy="39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304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260649"/>
            <a:ext cx="77724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>
                <a:solidFill>
                  <a:schemeClr val="accent2"/>
                </a:solidFill>
              </a:rPr>
              <a:t>小应用程序编程注意</a:t>
            </a:r>
            <a:r>
              <a:rPr lang="en-US" altLang="zh-CN" sz="3200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533400" indent="-533400">
              <a:buFontTx/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27C-FB30-46E1-A088-6F9B7C6A06B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344F-04E9-44CF-A3B4-C90D5E70B9B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827584" y="1179719"/>
            <a:ext cx="7086699" cy="861774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import </a:t>
            </a:r>
            <a:r>
              <a:rPr lang="en-US" altLang="zh-CN" dirty="0" err="1"/>
              <a:t>java.awt</a:t>
            </a:r>
            <a:r>
              <a:rPr lang="en-US" altLang="zh-CN" dirty="0"/>
              <a:t>.*;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 import </a:t>
            </a:r>
            <a:r>
              <a:rPr lang="en-US" altLang="zh-CN" dirty="0" err="1"/>
              <a:t>java.applet</a:t>
            </a:r>
            <a:r>
              <a:rPr lang="en-US" altLang="zh-CN" dirty="0"/>
              <a:t>.*;</a:t>
            </a:r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539552" y="2708920"/>
            <a:ext cx="8496944" cy="243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dirty="0" smtClean="0"/>
              <a:t>Applet 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都会含有类似的代码</a:t>
            </a:r>
            <a:r>
              <a:rPr lang="zh-CN" altLang="en-US" sz="2400" dirty="0" smtClean="0"/>
              <a:t>，功能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JDK 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4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AWT</a:t>
            </a:r>
            <a:r>
              <a:rPr lang="en-US" altLang="zh-CN" sz="2400" dirty="0" smtClean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bstract </a:t>
            </a:r>
            <a:r>
              <a:rPr lang="en-US" altLang="zh-CN" sz="2400" dirty="0">
                <a:solidFill>
                  <a:srgbClr val="FF0000"/>
                </a:solidFill>
              </a:rPr>
              <a:t>W</a:t>
            </a:r>
            <a:r>
              <a:rPr lang="en-US" altLang="zh-CN" sz="2400" dirty="0"/>
              <a:t>indow 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/>
              <a:t>oolkit) </a:t>
            </a:r>
            <a:r>
              <a:rPr lang="en-US" altLang="zh-CN" sz="2400" dirty="0"/>
              <a:t>: Contains all of the classes for creating user interfaces and for painting graphics and </a:t>
            </a:r>
            <a:r>
              <a:rPr lang="en-US" altLang="zh-CN" sz="2400" dirty="0" smtClean="0"/>
              <a:t>images</a:t>
            </a:r>
            <a:endParaRPr lang="en-US" altLang="zh-CN" sz="2400" dirty="0"/>
          </a:p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Applet</a:t>
            </a:r>
            <a:r>
              <a:rPr lang="en-US" altLang="zh-CN" sz="2400" dirty="0" smtClean="0"/>
              <a:t>: is </a:t>
            </a:r>
            <a:r>
              <a:rPr lang="en-US" altLang="zh-CN" sz="2400" dirty="0"/>
              <a:t>a small program that is intended not to be run on its own, but rather to be embedded inside another </a:t>
            </a:r>
            <a:r>
              <a:rPr lang="en-US" altLang="zh-CN" sz="2400" dirty="0" smtClean="0"/>
              <a:t>application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F09C-CBB7-45EE-8072-4BE146958DAD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48C-EEAB-4E95-B948-3AD8DBBE6810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2051720" y="1628800"/>
            <a:ext cx="5113338" cy="901700"/>
            <a:chOff x="1296" y="1824"/>
            <a:chExt cx="3221" cy="446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98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1680" y="1872"/>
              <a:ext cx="245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ea typeface="华文中宋" panose="02010600040101010101" pitchFamily="2" charset="-122"/>
                </a:rPr>
                <a:t>Java </a:t>
              </a:r>
              <a:r>
                <a:rPr lang="zh-CN" altLang="en-US" dirty="0" smtClean="0">
                  <a:ea typeface="华文中宋" panose="02010600040101010101" pitchFamily="2" charset="-122"/>
                </a:rPr>
                <a:t>的</a:t>
              </a:r>
              <a:r>
                <a:rPr lang="zh-CN" altLang="en-US" dirty="0">
                  <a:ea typeface="华文中宋" panose="02010600040101010101" pitchFamily="2" charset="-122"/>
                </a:rPr>
                <a:t>开发环境概述</a:t>
              </a:r>
              <a:endParaRPr lang="en-US" altLang="zh-CN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1325" y="1886"/>
              <a:ext cx="35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2.1</a:t>
              </a:r>
              <a:endParaRPr lang="en-US" altLang="zh-CN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051720" y="2648967"/>
            <a:ext cx="5743575" cy="943101"/>
            <a:chOff x="1296" y="1824"/>
            <a:chExt cx="3618" cy="446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98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gray">
            <a:xfrm>
              <a:off x="1760" y="1921"/>
              <a:ext cx="3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ea typeface="华文中宋" panose="02010600040101010101" pitchFamily="2" charset="-122"/>
                </a:rPr>
                <a:t>JDK </a:t>
              </a:r>
              <a:r>
                <a:rPr lang="zh-CN" altLang="en-US" sz="2400" dirty="0" smtClean="0">
                  <a:ea typeface="华文中宋" panose="02010600040101010101" pitchFamily="2" charset="-122"/>
                </a:rPr>
                <a:t>的</a:t>
              </a:r>
              <a:r>
                <a:rPr lang="zh-CN" altLang="en-US" sz="2400" dirty="0">
                  <a:ea typeface="华文中宋" panose="02010600040101010101" pitchFamily="2" charset="-122"/>
                </a:rPr>
                <a:t>安装、环境配置及使用</a:t>
              </a:r>
            </a:p>
          </p:txBody>
        </p:sp>
        <p:sp>
          <p:nvSpPr>
            <p:cNvPr id="16" name="Text Box 55"/>
            <p:cNvSpPr txBox="1">
              <a:spLocks noChangeArrowheads="1"/>
            </p:cNvSpPr>
            <p:nvPr/>
          </p:nvSpPr>
          <p:spPr bwMode="gray">
            <a:xfrm>
              <a:off x="1326" y="1886"/>
              <a:ext cx="35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2.2</a:t>
              </a:r>
              <a:endParaRPr lang="en-US" altLang="zh-CN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2051720" y="3729087"/>
            <a:ext cx="5113338" cy="1018349"/>
            <a:chOff x="1296" y="1824"/>
            <a:chExt cx="3221" cy="446"/>
          </a:xfrm>
        </p:grpSpPr>
        <p:sp>
          <p:nvSpPr>
            <p:cNvPr id="18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98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59"/>
            <p:cNvSpPr txBox="1">
              <a:spLocks noChangeArrowheads="1"/>
            </p:cNvSpPr>
            <p:nvPr/>
          </p:nvSpPr>
          <p:spPr bwMode="gray">
            <a:xfrm>
              <a:off x="1824" y="1907"/>
              <a:ext cx="216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ea typeface="华文中宋" panose="02010600040101010101" pitchFamily="2" charset="-122"/>
                </a:rPr>
                <a:t>Java </a:t>
              </a:r>
              <a:r>
                <a:rPr lang="zh-CN" altLang="en-US" dirty="0" smtClean="0">
                  <a:ea typeface="华文中宋" panose="02010600040101010101" pitchFamily="2" charset="-122"/>
                </a:rPr>
                <a:t>集成</a:t>
              </a:r>
              <a:r>
                <a:rPr lang="zh-CN" altLang="en-US" dirty="0">
                  <a:ea typeface="华文中宋" panose="02010600040101010101" pitchFamily="2" charset="-122"/>
                </a:rPr>
                <a:t>开发工具</a:t>
              </a:r>
            </a:p>
          </p:txBody>
        </p:sp>
        <p:sp>
          <p:nvSpPr>
            <p:cNvPr id="21" name="Text Box 60"/>
            <p:cNvSpPr txBox="1">
              <a:spLocks noChangeArrowheads="1"/>
            </p:cNvSpPr>
            <p:nvPr/>
          </p:nvSpPr>
          <p:spPr bwMode="gray">
            <a:xfrm>
              <a:off x="1325" y="1886"/>
              <a:ext cx="35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2.3</a:t>
              </a:r>
              <a:endParaRPr lang="en-US" altLang="zh-CN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60648"/>
            <a:ext cx="7772400" cy="4618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小应用程序编程注意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533400" indent="-533400">
              <a:buFont typeface="+mj-lt"/>
              <a:buAutoNum type="arabicPeriod" startAt="2"/>
            </a:pPr>
            <a:r>
              <a:rPr lang="zh-CN" altLang="en-US" sz="2400" dirty="0" smtClean="0"/>
              <a:t>重写父类 </a:t>
            </a:r>
            <a:r>
              <a:rPr lang="en-US" altLang="zh-CN" sz="2400" dirty="0" smtClean="0"/>
              <a:t>Applet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paint() 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，其中</a:t>
            </a:r>
            <a:r>
              <a:rPr lang="zh-CN" altLang="en-US" sz="2400" dirty="0" smtClean="0"/>
              <a:t>参数 </a:t>
            </a:r>
            <a:r>
              <a:rPr lang="en-US" altLang="zh-CN" sz="2400" dirty="0" smtClean="0"/>
              <a:t>g 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Graphics </a:t>
            </a:r>
            <a:r>
              <a:rPr lang="zh-CN" altLang="en-US" sz="2400" dirty="0" smtClean="0"/>
              <a:t>类，表示</a:t>
            </a:r>
            <a:r>
              <a:rPr lang="zh-CN" altLang="en-US" sz="2400" dirty="0"/>
              <a:t>当前作画的</a:t>
            </a:r>
            <a:r>
              <a:rPr lang="zh-CN" altLang="en-US" sz="2400" dirty="0" smtClean="0"/>
              <a:t>上下文</a:t>
            </a:r>
            <a:endParaRPr lang="en-US" altLang="zh-CN" sz="2400" dirty="0" smtClean="0"/>
          </a:p>
          <a:p>
            <a:pPr marL="533400" indent="-533400">
              <a:buFont typeface="+mj-lt"/>
              <a:buAutoNum type="arabicPeriod" startAt="2"/>
            </a:pPr>
            <a:endParaRPr lang="zh-CN" altLang="en-US" sz="2400" dirty="0"/>
          </a:p>
          <a:p>
            <a:pPr marL="533400" indent="-533400">
              <a:buFont typeface="+mj-lt"/>
              <a:buAutoNum type="arabicPeriod" startAt="2"/>
            </a:pPr>
            <a:r>
              <a:rPr lang="en-US" altLang="zh-CN" sz="2400" dirty="0" smtClean="0"/>
              <a:t>Applet </a:t>
            </a:r>
            <a:r>
              <a:rPr lang="zh-CN" altLang="en-US" sz="2400" dirty="0" smtClean="0"/>
              <a:t>没有 </a:t>
            </a:r>
            <a:r>
              <a:rPr lang="en-US" altLang="zh-CN" sz="2400" dirty="0" smtClean="0"/>
              <a:t>main() </a:t>
            </a:r>
            <a:r>
              <a:rPr lang="zh-CN" altLang="en-US" sz="2400" dirty="0" smtClean="0"/>
              <a:t>方法，</a:t>
            </a:r>
            <a:r>
              <a:rPr lang="zh-CN" altLang="en-US" sz="2400" dirty="0"/>
              <a:t>必须编写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文件，将</a:t>
            </a:r>
            <a:r>
              <a:rPr lang="zh-CN" altLang="en-US" sz="2400" dirty="0" smtClean="0"/>
              <a:t>该 </a:t>
            </a:r>
            <a:r>
              <a:rPr lang="en-US" altLang="zh-CN" sz="2400" dirty="0" smtClean="0"/>
              <a:t>Applet </a:t>
            </a:r>
            <a:r>
              <a:rPr lang="zh-CN" altLang="en-US" sz="2400" dirty="0" smtClean="0"/>
              <a:t>嵌入</a:t>
            </a:r>
            <a:r>
              <a:rPr lang="zh-CN" altLang="en-US" sz="2400" dirty="0"/>
              <a:t>其中，然后用</a:t>
            </a:r>
            <a:r>
              <a:rPr lang="zh-CN" altLang="en-US" sz="2400" dirty="0" smtClean="0">
                <a:solidFill>
                  <a:srgbClr val="FF0000"/>
                </a:solidFill>
              </a:rPr>
              <a:t>支持 </a:t>
            </a:r>
            <a:r>
              <a:rPr lang="en-US" altLang="zh-CN" sz="2400" dirty="0" smtClean="0">
                <a:solidFill>
                  <a:srgbClr val="FF0000"/>
                </a:solidFill>
              </a:rPr>
              <a:t>Java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浏览器</a:t>
            </a:r>
            <a:r>
              <a:rPr lang="zh-CN" altLang="en-US" sz="2400" dirty="0"/>
              <a:t>或</a:t>
            </a:r>
            <a:r>
              <a:rPr lang="en-US" altLang="zh-CN" sz="2400" dirty="0" smtClean="0"/>
              <a:t>JDK </a:t>
            </a:r>
            <a:r>
              <a:rPr lang="zh-CN" altLang="en-US" sz="2400" dirty="0" smtClean="0"/>
              <a:t>的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appletviewer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命令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运行</a:t>
            </a:r>
            <a:endParaRPr lang="en-US" altLang="zh-CN" sz="2400" dirty="0" smtClean="0"/>
          </a:p>
          <a:p>
            <a:pPr marL="533400" indent="-533400">
              <a:buFont typeface="+mj-lt"/>
              <a:buAutoNum type="arabicPeriod" startAt="2"/>
            </a:pPr>
            <a:endParaRPr lang="zh-CN" altLang="en-US" sz="2400" dirty="0"/>
          </a:p>
          <a:p>
            <a:pPr marL="533400" indent="-533400">
              <a:buFont typeface="+mj-lt"/>
              <a:buAutoNum type="arabicPeriod" startAt="2"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中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Applet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和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Applet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/>
              <a:t>标签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至少</a:t>
            </a:r>
            <a:r>
              <a:rPr lang="zh-CN" altLang="en-US" sz="2400" dirty="0"/>
              <a:t>需要三个参数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</a:t>
            </a:r>
            <a:r>
              <a:rPr lang="en-US" altLang="zh-CN" sz="2400" dirty="0"/>
              <a:t>Code, Width, Height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1F9A-6D8E-48C9-B8B5-F234A359A127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CD75-652E-40D8-AB0B-FD30461B2137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671" y="0"/>
            <a:ext cx="7772400" cy="811212"/>
          </a:xfrm>
        </p:spPr>
        <p:txBody>
          <a:bodyPr/>
          <a:lstStyle/>
          <a:p>
            <a:r>
              <a:rPr lang="en-US" altLang="zh-CN" dirty="0" smtClean="0"/>
              <a:t>2.3 Java </a:t>
            </a:r>
            <a:r>
              <a:rPr lang="zh-CN" altLang="en-US" dirty="0" smtClean="0"/>
              <a:t>集成</a:t>
            </a:r>
            <a:r>
              <a:rPr lang="zh-CN" altLang="en-US" dirty="0"/>
              <a:t>开发工具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793219" y="1469274"/>
            <a:ext cx="7769225" cy="4113212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IDE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提供</a:t>
            </a:r>
            <a:r>
              <a:rPr lang="zh-CN" altLang="en-US" b="0" dirty="0"/>
              <a:t>集成开发环境</a:t>
            </a:r>
            <a:r>
              <a:rPr lang="zh-CN" altLang="en-US" b="0" dirty="0" smtClean="0"/>
              <a:t>（集</a:t>
            </a:r>
            <a:r>
              <a:rPr lang="zh-CN" altLang="en-US" b="0" dirty="0"/>
              <a:t>编辑、编译、调试、打包、发布等功能于一体，并具有可视化的界面设计、文档自动编写、辅助软件设计等</a:t>
            </a:r>
            <a:r>
              <a:rPr lang="zh-CN" altLang="en-US" b="0" dirty="0" smtClean="0"/>
              <a:t>功能</a:t>
            </a:r>
            <a:r>
              <a:rPr lang="en-US" altLang="zh-CN" b="0" dirty="0" smtClean="0"/>
              <a:t>)</a:t>
            </a:r>
          </a:p>
          <a:p>
            <a:endParaRPr lang="zh-CN" altLang="en-US" b="0" dirty="0"/>
          </a:p>
          <a:p>
            <a:pPr lvl="1"/>
            <a:r>
              <a:rPr lang="en-US" altLang="zh-CN" sz="3200" b="0" dirty="0" smtClean="0">
                <a:solidFill>
                  <a:srgbClr val="B60819"/>
                </a:solidFill>
              </a:rPr>
              <a:t>Eclipse(</a:t>
            </a:r>
            <a:r>
              <a:rPr lang="zh-CN" altLang="en-US" sz="3200" b="0" dirty="0" smtClean="0">
                <a:solidFill>
                  <a:srgbClr val="B60819"/>
                </a:solidFill>
              </a:rPr>
              <a:t>开源免费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)</a:t>
            </a:r>
            <a:r>
              <a:rPr lang="en-US" altLang="zh-CN" sz="3200" b="0" dirty="0" smtClean="0">
                <a:solidFill>
                  <a:srgbClr val="B6081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3200" b="0" dirty="0" err="1" smtClean="0">
                <a:solidFill>
                  <a:srgbClr val="B60819"/>
                </a:solidFill>
                <a:sym typeface="Wingdings" panose="05000000000000000000" pitchFamily="2" charset="2"/>
              </a:rPr>
              <a:t>MyEclipse</a:t>
            </a:r>
            <a:r>
              <a:rPr lang="en-US" altLang="zh-CN" sz="3200" b="0" dirty="0" smtClean="0">
                <a:solidFill>
                  <a:srgbClr val="B60819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3200" b="0" dirty="0" smtClean="0">
                <a:solidFill>
                  <a:srgbClr val="B60819"/>
                </a:solidFill>
                <a:sym typeface="Wingdings" panose="05000000000000000000" pitchFamily="2" charset="2"/>
              </a:rPr>
              <a:t>收费</a:t>
            </a:r>
            <a:r>
              <a:rPr lang="en-US" altLang="zh-CN" sz="3200" b="0" dirty="0" smtClean="0">
                <a:solidFill>
                  <a:srgbClr val="B60819"/>
                </a:solidFill>
                <a:sym typeface="Wingdings" panose="05000000000000000000" pitchFamily="2" charset="2"/>
              </a:rPr>
              <a:t>)</a:t>
            </a:r>
            <a:endParaRPr lang="en-US" altLang="zh-CN" sz="3200" b="0" dirty="0" smtClean="0">
              <a:solidFill>
                <a:srgbClr val="B60819"/>
              </a:solidFill>
            </a:endParaRPr>
          </a:p>
          <a:p>
            <a:pPr lvl="1"/>
            <a:r>
              <a:rPr lang="en-US" altLang="zh-CN" sz="3200" b="0" dirty="0" err="1" smtClean="0">
                <a:solidFill>
                  <a:srgbClr val="B60819"/>
                </a:solidFill>
              </a:rPr>
              <a:t>NetBeans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(</a:t>
            </a:r>
            <a:r>
              <a:rPr lang="zh-CN" altLang="en-US" sz="3200" b="0" dirty="0" smtClean="0">
                <a:solidFill>
                  <a:srgbClr val="B60819"/>
                </a:solidFill>
              </a:rPr>
              <a:t>官方出品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, </a:t>
            </a:r>
            <a:r>
              <a:rPr lang="zh-CN" altLang="en-US" sz="3200" b="0" dirty="0" smtClean="0">
                <a:solidFill>
                  <a:srgbClr val="B60819"/>
                </a:solidFill>
              </a:rPr>
              <a:t>开源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)</a:t>
            </a:r>
          </a:p>
          <a:p>
            <a:pPr lvl="1"/>
            <a:r>
              <a:rPr lang="en-US" altLang="zh-CN" sz="3200" b="0" dirty="0" err="1">
                <a:solidFill>
                  <a:srgbClr val="B60819"/>
                </a:solidFill>
              </a:rPr>
              <a:t>IntelliJ</a:t>
            </a:r>
            <a:r>
              <a:rPr lang="en-US" altLang="zh-CN" sz="3200" b="0" dirty="0">
                <a:solidFill>
                  <a:srgbClr val="B60819"/>
                </a:solidFill>
              </a:rPr>
              <a:t> 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IDEA(</a:t>
            </a:r>
            <a:r>
              <a:rPr lang="zh-CN" altLang="en-US" sz="3200" b="0" dirty="0" smtClean="0">
                <a:solidFill>
                  <a:srgbClr val="B60819"/>
                </a:solidFill>
              </a:rPr>
              <a:t>商业版，</a:t>
            </a:r>
            <a:r>
              <a:rPr lang="zh-CN" altLang="en-US" sz="3200" b="0" dirty="0" smtClean="0">
                <a:solidFill>
                  <a:srgbClr val="7030A0"/>
                </a:solidFill>
              </a:rPr>
              <a:t>社区版免费</a:t>
            </a:r>
            <a:r>
              <a:rPr lang="en-US" altLang="zh-CN" sz="3200" b="0" dirty="0" smtClean="0">
                <a:solidFill>
                  <a:srgbClr val="B60819"/>
                </a:solidFill>
              </a:rPr>
              <a:t>)</a:t>
            </a:r>
            <a:endParaRPr lang="en-US" altLang="zh-CN" sz="3200" b="0" dirty="0">
              <a:solidFill>
                <a:srgbClr val="B60819"/>
              </a:solidFill>
            </a:endParaRPr>
          </a:p>
          <a:p>
            <a:pPr lvl="1"/>
            <a:endParaRPr lang="en-US" altLang="zh-CN" sz="3200" b="0" dirty="0">
              <a:solidFill>
                <a:srgbClr val="B6081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02B-306F-4B21-95C8-2DDADA11B27E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46B8-C2D8-4DFD-B513-10BB8FDCFC37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5442" y="-77863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Eclipse </a:t>
            </a:r>
            <a:r>
              <a:rPr lang="zh-CN" altLang="en-US" dirty="0" smtClean="0"/>
              <a:t>的</a:t>
            </a:r>
            <a:r>
              <a:rPr lang="zh-CN" altLang="en-US" dirty="0"/>
              <a:t>发展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215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Eclipse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开源的，前身</a:t>
            </a:r>
            <a:r>
              <a:rPr lang="zh-CN" altLang="en-US" sz="2400" dirty="0" smtClean="0"/>
              <a:t>是 </a:t>
            </a:r>
            <a:r>
              <a:rPr lang="en-US" altLang="zh-CN" sz="2400" dirty="0" smtClean="0">
                <a:solidFill>
                  <a:srgbClr val="FF0000"/>
                </a:solidFill>
              </a:rPr>
              <a:t>IBM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Visual Age, </a:t>
            </a:r>
            <a:r>
              <a:rPr lang="zh-CN" altLang="en-US" sz="2400" dirty="0" smtClean="0"/>
              <a:t>用 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 smtClean="0"/>
              <a:t>语言编写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2001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月诞生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2003</a:t>
            </a:r>
            <a:r>
              <a:rPr lang="zh-CN" altLang="en-US" sz="2400" dirty="0" smtClean="0"/>
              <a:t>年 </a:t>
            </a:r>
            <a:r>
              <a:rPr lang="en-US" altLang="zh-CN" sz="2400" dirty="0" smtClean="0"/>
              <a:t>Eclipse 2.1 </a:t>
            </a:r>
            <a:r>
              <a:rPr lang="zh-CN" altLang="en-US" sz="2400" dirty="0" smtClean="0"/>
              <a:t>发布</a:t>
            </a:r>
            <a:r>
              <a:rPr lang="zh-CN" altLang="en-US" sz="2400" dirty="0"/>
              <a:t>，引起</a:t>
            </a:r>
            <a:r>
              <a:rPr lang="zh-CN" altLang="en-US" sz="2400" dirty="0" smtClean="0"/>
              <a:t>轰动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new:</a:t>
            </a:r>
            <a:r>
              <a:rPr lang="en-US" altLang="zh-CN" sz="2400" dirty="0" smtClean="0"/>
              <a:t> Eclipse 4.4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出色而具独创性的平台特性及开放源代码的特点，吸引了众多大公司加入到平台的发展上来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1E98-7784-4755-BC56-FFBB72D21CBA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287-6511-46FE-B5FA-1FE9003E1157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3882"/>
            <a:ext cx="2699792" cy="10150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437112"/>
            <a:ext cx="5505450" cy="752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29" y="-110451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Eclipse </a:t>
            </a:r>
            <a:r>
              <a:rPr lang="zh-CN" altLang="en-US" dirty="0" smtClean="0"/>
              <a:t>的</a:t>
            </a:r>
            <a:r>
              <a:rPr lang="zh-CN" altLang="en-US" dirty="0"/>
              <a:t>体系结构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627856" y="1405374"/>
            <a:ext cx="8696325" cy="4113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smtClean="0"/>
              <a:t>Eclipse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一种通用的工具平台</a:t>
            </a:r>
            <a:r>
              <a:rPr lang="en-US" altLang="zh-CN" sz="2400" dirty="0"/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普遍适用</a:t>
            </a:r>
            <a:r>
              <a:rPr lang="zh-CN" altLang="en-US" sz="2400" dirty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开放式 </a:t>
            </a:r>
            <a:r>
              <a:rPr lang="en-US" altLang="zh-CN" sz="2400" dirty="0" smtClean="0"/>
              <a:t>IDE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103C-59DC-4ACB-A7C9-54FEB9BCB84F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9408" y="6068144"/>
            <a:ext cx="1905000" cy="457200"/>
          </a:xfrm>
        </p:spPr>
        <p:txBody>
          <a:bodyPr/>
          <a:lstStyle/>
          <a:p>
            <a:fld id="{67652433-810E-4A9D-A909-F54EA460515C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331640" y="1920755"/>
            <a:ext cx="5695950" cy="4326533"/>
            <a:chOff x="1907704" y="1917278"/>
            <a:chExt cx="5695950" cy="4326533"/>
          </a:xfrm>
        </p:grpSpPr>
        <p:sp>
          <p:nvSpPr>
            <p:cNvPr id="689156" name="Rectangle 4"/>
            <p:cNvSpPr>
              <a:spLocks noChangeArrowheads="1"/>
            </p:cNvSpPr>
            <p:nvPr/>
          </p:nvSpPr>
          <p:spPr bwMode="auto">
            <a:xfrm>
              <a:off x="1907705" y="4653136"/>
              <a:ext cx="5672138" cy="159067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3200" b="0"/>
            </a:p>
          </p:txBody>
        </p:sp>
        <p:sp>
          <p:nvSpPr>
            <p:cNvPr id="689157" name="Rectangle 5"/>
            <p:cNvSpPr>
              <a:spLocks noChangeArrowheads="1"/>
            </p:cNvSpPr>
            <p:nvPr/>
          </p:nvSpPr>
          <p:spPr bwMode="auto">
            <a:xfrm>
              <a:off x="1907704" y="3061866"/>
              <a:ext cx="5672138" cy="159067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3200" b="0"/>
            </a:p>
          </p:txBody>
        </p:sp>
        <p:sp>
          <p:nvSpPr>
            <p:cNvPr id="689158" name="Rectangle 6"/>
            <p:cNvSpPr>
              <a:spLocks noChangeArrowheads="1"/>
            </p:cNvSpPr>
            <p:nvPr/>
          </p:nvSpPr>
          <p:spPr bwMode="auto">
            <a:xfrm>
              <a:off x="1952154" y="1929978"/>
              <a:ext cx="1685925" cy="7127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Java</a:t>
              </a:r>
              <a:r>
                <a:rPr lang="zh-CN" altLang="en-US" sz="2000" dirty="0"/>
                <a:t>开发环境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dirty="0"/>
                <a:t>插件（</a:t>
              </a:r>
              <a:r>
                <a:rPr lang="en-US" altLang="zh-CN" sz="2000" dirty="0"/>
                <a:t>JDT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689159" name="Rectangle 7"/>
            <p:cNvSpPr>
              <a:spLocks noChangeArrowheads="1"/>
            </p:cNvSpPr>
            <p:nvPr/>
          </p:nvSpPr>
          <p:spPr bwMode="auto">
            <a:xfrm>
              <a:off x="3834929" y="1952203"/>
              <a:ext cx="1709738" cy="7127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dirty="0"/>
                <a:t>插件开发环境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PDE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689160" name="Rectangle 8"/>
            <p:cNvSpPr>
              <a:spLocks noChangeArrowheads="1"/>
            </p:cNvSpPr>
            <p:nvPr/>
          </p:nvSpPr>
          <p:spPr bwMode="auto">
            <a:xfrm>
              <a:off x="5798667" y="1917278"/>
              <a:ext cx="1804987" cy="7127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/>
                <a:t>其他的第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/>
                <a:t>三方插件</a:t>
              </a:r>
            </a:p>
          </p:txBody>
        </p:sp>
        <p:sp>
          <p:nvSpPr>
            <p:cNvPr id="689161" name="Text Box 9"/>
            <p:cNvSpPr txBox="1">
              <a:spLocks noChangeArrowheads="1"/>
            </p:cNvSpPr>
            <p:nvPr/>
          </p:nvSpPr>
          <p:spPr bwMode="auto">
            <a:xfrm>
              <a:off x="1944217" y="4653136"/>
              <a:ext cx="1724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400" dirty="0"/>
                <a:t>Eclipse</a:t>
              </a:r>
              <a:r>
                <a:rPr lang="zh-CN" altLang="en-US" sz="2400" dirty="0"/>
                <a:t>核心</a:t>
              </a:r>
            </a:p>
          </p:txBody>
        </p:sp>
        <p:sp>
          <p:nvSpPr>
            <p:cNvPr id="689162" name="Text Box 10"/>
            <p:cNvSpPr txBox="1">
              <a:spLocks noChangeArrowheads="1"/>
            </p:cNvSpPr>
            <p:nvPr/>
          </p:nvSpPr>
          <p:spPr bwMode="auto">
            <a:xfrm>
              <a:off x="3807942" y="5309766"/>
              <a:ext cx="34115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dirty="0"/>
                <a:t>工作空间（</a:t>
              </a:r>
              <a:r>
                <a:rPr lang="en-US" altLang="zh-CN" sz="2400" dirty="0"/>
                <a:t>workspace</a:t>
              </a:r>
              <a:r>
                <a:rPr lang="zh-CN" altLang="en-US" sz="2400" dirty="0"/>
                <a:t>）</a:t>
              </a:r>
            </a:p>
          </p:txBody>
        </p:sp>
        <p:sp>
          <p:nvSpPr>
            <p:cNvPr id="689163" name="Text Box 11"/>
            <p:cNvSpPr txBox="1">
              <a:spLocks noChangeArrowheads="1"/>
            </p:cNvSpPr>
            <p:nvPr/>
          </p:nvSpPr>
          <p:spPr bwMode="auto">
            <a:xfrm>
              <a:off x="3809529" y="5773316"/>
              <a:ext cx="3411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dirty="0"/>
                <a:t>运行时内核（</a:t>
              </a:r>
              <a:r>
                <a:rPr lang="en-US" altLang="zh-CN" sz="2400" dirty="0"/>
                <a:t>runtime</a:t>
              </a:r>
              <a:r>
                <a:rPr lang="zh-CN" altLang="en-US" sz="2400" dirty="0"/>
                <a:t>）</a:t>
              </a:r>
            </a:p>
          </p:txBody>
        </p:sp>
        <p:sp>
          <p:nvSpPr>
            <p:cNvPr id="689164" name="Text Box 12"/>
            <p:cNvSpPr txBox="1">
              <a:spLocks noChangeArrowheads="1"/>
            </p:cNvSpPr>
            <p:nvPr/>
          </p:nvSpPr>
          <p:spPr bwMode="auto">
            <a:xfrm>
              <a:off x="1920404" y="3065041"/>
              <a:ext cx="2706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400" dirty="0"/>
                <a:t>Eclipse</a:t>
              </a:r>
              <a:r>
                <a:rPr lang="zh-CN" altLang="en-US" sz="2400" dirty="0"/>
                <a:t>图形界面</a:t>
              </a:r>
            </a:p>
          </p:txBody>
        </p:sp>
        <p:sp>
          <p:nvSpPr>
            <p:cNvPr id="689165" name="Rectangle 13"/>
            <p:cNvSpPr>
              <a:spLocks noChangeArrowheads="1"/>
            </p:cNvSpPr>
            <p:nvPr/>
          </p:nvSpPr>
          <p:spPr bwMode="auto">
            <a:xfrm>
              <a:off x="3401542" y="3558753"/>
              <a:ext cx="3670300" cy="9620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3200" b="0"/>
            </a:p>
          </p:txBody>
        </p:sp>
        <p:sp>
          <p:nvSpPr>
            <p:cNvPr id="689166" name="Line 14"/>
            <p:cNvSpPr>
              <a:spLocks noChangeShapeType="1"/>
            </p:cNvSpPr>
            <p:nvPr/>
          </p:nvSpPr>
          <p:spPr bwMode="auto">
            <a:xfrm>
              <a:off x="3390429" y="3903241"/>
              <a:ext cx="3681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5312892" y="3892128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 flipH="1">
              <a:off x="3390429" y="4188991"/>
              <a:ext cx="1920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9" name="Text Box 17"/>
            <p:cNvSpPr txBox="1">
              <a:spLocks noChangeArrowheads="1"/>
            </p:cNvSpPr>
            <p:nvPr/>
          </p:nvSpPr>
          <p:spPr bwMode="auto">
            <a:xfrm>
              <a:off x="3914304" y="3517478"/>
              <a:ext cx="2668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/>
                <a:t>工作台（</a:t>
              </a:r>
              <a:r>
                <a:rPr lang="en-US" altLang="zh-CN" sz="2000"/>
                <a:t>workbench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689170" name="Text Box 18"/>
            <p:cNvSpPr txBox="1">
              <a:spLocks noChangeArrowheads="1"/>
            </p:cNvSpPr>
            <p:nvPr/>
          </p:nvSpPr>
          <p:spPr bwMode="auto">
            <a:xfrm>
              <a:off x="3679354" y="3885778"/>
              <a:ext cx="819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JFace</a:t>
              </a:r>
            </a:p>
          </p:txBody>
        </p:sp>
        <p:sp>
          <p:nvSpPr>
            <p:cNvPr id="689171" name="Text Box 19"/>
            <p:cNvSpPr txBox="1">
              <a:spLocks noChangeArrowheads="1"/>
            </p:cNvSpPr>
            <p:nvPr/>
          </p:nvSpPr>
          <p:spPr bwMode="auto">
            <a:xfrm>
              <a:off x="5544667" y="4125491"/>
              <a:ext cx="749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SWT</a:t>
              </a:r>
            </a:p>
          </p:txBody>
        </p:sp>
        <p:sp>
          <p:nvSpPr>
            <p:cNvPr id="689172" name="Line 20"/>
            <p:cNvSpPr>
              <a:spLocks noChangeShapeType="1"/>
            </p:cNvSpPr>
            <p:nvPr/>
          </p:nvSpPr>
          <p:spPr bwMode="auto">
            <a:xfrm>
              <a:off x="2866554" y="2633241"/>
              <a:ext cx="0" cy="414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>
              <a:off x="4684242" y="2644353"/>
              <a:ext cx="0" cy="403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74" name="Line 22"/>
            <p:cNvSpPr>
              <a:spLocks noChangeShapeType="1"/>
            </p:cNvSpPr>
            <p:nvPr/>
          </p:nvSpPr>
          <p:spPr bwMode="auto">
            <a:xfrm>
              <a:off x="6619404" y="2620541"/>
              <a:ext cx="0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480734" y="4116699"/>
            <a:ext cx="315816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(Standard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Widget Toolkit)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NetBeans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68211"/>
            <a:ext cx="1905000" cy="69532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AF25-A0C2-4FA0-9A88-73B8C2793FD4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2DA-795B-4268-83F5-079D2CF24C2D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79" y="1322220"/>
            <a:ext cx="8134672" cy="44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84382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1" y="-140951"/>
            <a:ext cx="6336704" cy="1143000"/>
          </a:xfrm>
        </p:spPr>
        <p:txBody>
          <a:bodyPr/>
          <a:lstStyle/>
          <a:p>
            <a:r>
              <a:rPr lang="en-US" altLang="zh-CN" sz="3200" b="0" dirty="0">
                <a:solidFill>
                  <a:srgbClr val="B60819"/>
                </a:solidFill>
              </a:rPr>
              <a:t>IntelliJ </a:t>
            </a:r>
            <a:r>
              <a:rPr lang="en-US" altLang="zh-CN" sz="3200" b="0" dirty="0" err="1" smtClean="0">
                <a:solidFill>
                  <a:srgbClr val="B60819"/>
                </a:solidFill>
              </a:rPr>
              <a:t>IDEA</a:t>
            </a:r>
            <a:r>
              <a:rPr lang="en-US" altLang="zh-CN" sz="3200" b="0" dirty="0" err="1" smtClean="0">
                <a:solidFill>
                  <a:srgbClr val="B60819"/>
                </a:solidFill>
                <a:sym typeface="Wingdings" panose="05000000000000000000" pitchFamily="2" charset="2"/>
              </a:rPr>
              <a:t>Android</a:t>
            </a:r>
            <a:r>
              <a:rPr lang="en-US" altLang="zh-CN" sz="3200" b="0" dirty="0" smtClean="0">
                <a:solidFill>
                  <a:srgbClr val="B60819"/>
                </a:solidFill>
                <a:sym typeface="Wingdings" panose="05000000000000000000" pitchFamily="2" charset="2"/>
              </a:rPr>
              <a:t> Studio</a:t>
            </a:r>
            <a:endParaRPr lang="zh-CN" altLang="en-US" sz="32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2206" y="130512"/>
            <a:ext cx="1708825" cy="68878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AF25-A0C2-4FA0-9A88-73B8C2793FD4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2DA-795B-4268-83F5-079D2CF24C2D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0512"/>
            <a:ext cx="153352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466" y="1889393"/>
            <a:ext cx="3810000" cy="285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1" y="1355158"/>
            <a:ext cx="8953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749214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开发</a:t>
            </a:r>
            <a:r>
              <a:rPr lang="zh-CN" altLang="en-US" dirty="0"/>
              <a:t>环境概述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记事本</a:t>
            </a:r>
            <a:r>
              <a:rPr lang="zh-CN" altLang="en-US" sz="3200" dirty="0"/>
              <a:t>编写，</a:t>
            </a:r>
            <a:r>
              <a:rPr lang="en-US" altLang="zh-CN" sz="3200" dirty="0" smtClean="0"/>
              <a:t>JDK </a:t>
            </a:r>
            <a:r>
              <a:rPr lang="zh-CN" altLang="en-US" sz="3200" dirty="0" smtClean="0"/>
              <a:t>编译运行</a:t>
            </a:r>
            <a:endParaRPr lang="zh-CN" altLang="en-US" sz="3200" dirty="0"/>
          </a:p>
          <a:p>
            <a:r>
              <a:rPr lang="zh-CN" altLang="en-US" sz="3200" dirty="0" smtClean="0"/>
              <a:t>辅助</a:t>
            </a:r>
            <a:r>
              <a:rPr lang="zh-CN" altLang="en-US" sz="3200" dirty="0"/>
              <a:t>的开发</a:t>
            </a:r>
            <a:r>
              <a:rPr lang="zh-CN" altLang="en-US" sz="3200" dirty="0" smtClean="0"/>
              <a:t>工具</a:t>
            </a:r>
            <a:r>
              <a:rPr lang="en-US" altLang="zh-CN" sz="3200" dirty="0" smtClean="0"/>
              <a:t>: </a:t>
            </a:r>
            <a:r>
              <a:rPr lang="en-US" altLang="zh-CN" sz="3200" dirty="0" err="1" smtClean="0"/>
              <a:t>Jcreator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FF0000"/>
                </a:solidFill>
              </a:rPr>
              <a:t>Notepad++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EditPlus</a:t>
            </a:r>
            <a:r>
              <a:rPr lang="en-US" altLang="zh-CN" sz="3200" dirty="0" smtClean="0"/>
              <a:t>, …</a:t>
            </a:r>
            <a:endParaRPr lang="en-US" altLang="zh-CN" sz="3200" dirty="0"/>
          </a:p>
          <a:p>
            <a:r>
              <a:rPr lang="en-US" altLang="zh-CN" sz="3200" dirty="0" smtClean="0"/>
              <a:t>IDE: </a:t>
            </a:r>
            <a:r>
              <a:rPr lang="en-US" altLang="zh-CN" sz="3200" dirty="0" smtClean="0">
                <a:solidFill>
                  <a:srgbClr val="FF0000"/>
                </a:solidFill>
              </a:rPr>
              <a:t>Eclipse(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MyEclipse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NetBeans</a:t>
            </a:r>
            <a:r>
              <a:rPr lang="en-US" altLang="zh-CN" sz="3200" dirty="0" smtClean="0"/>
              <a:t>, </a:t>
            </a:r>
            <a:r>
              <a:rPr lang="en-US" altLang="zh-CN" sz="3200" dirty="0" err="1">
                <a:solidFill>
                  <a:srgbClr val="FF0000"/>
                </a:solidFill>
              </a:rPr>
              <a:t>IntelliJ</a:t>
            </a:r>
            <a:r>
              <a:rPr lang="en-US" altLang="zh-CN" sz="3200" dirty="0">
                <a:solidFill>
                  <a:srgbClr val="FF0000"/>
                </a:solidFill>
              </a:rPr>
              <a:t> IDEA</a:t>
            </a:r>
            <a:r>
              <a:rPr lang="zh-CN" altLang="en-US" sz="3200" dirty="0"/>
              <a:t>，</a:t>
            </a:r>
            <a:r>
              <a:rPr lang="en-US" altLang="zh-CN" sz="3200" strike="sngStrike" dirty="0" smtClean="0"/>
              <a:t>JBuilder</a:t>
            </a:r>
            <a:endParaRPr lang="en-US" altLang="zh-CN" sz="3200" strike="sngStrike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DB3-9A05-4D33-96A4-FB5B34DD8AA3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19F6-2C10-493B-B46C-292220BB363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419294" y="4869160"/>
            <a:ext cx="851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B60819"/>
                </a:solidFill>
              </a:rPr>
              <a:t>Remark</a:t>
            </a:r>
            <a:r>
              <a:rPr lang="zh-CN" altLang="en-US" sz="3200" dirty="0" smtClean="0">
                <a:solidFill>
                  <a:srgbClr val="B60819"/>
                </a:solidFill>
              </a:rPr>
              <a:t>： </a:t>
            </a:r>
            <a:r>
              <a:rPr lang="zh-CN" altLang="en-US" sz="3200" dirty="0">
                <a:solidFill>
                  <a:srgbClr val="B60819"/>
                </a:solidFill>
              </a:rPr>
              <a:t>所有的开发环境都</a:t>
            </a:r>
            <a:r>
              <a:rPr lang="zh-CN" altLang="en-US" sz="3200" dirty="0" smtClean="0">
                <a:solidFill>
                  <a:srgbClr val="B60819"/>
                </a:solidFill>
              </a:rPr>
              <a:t>需要 </a:t>
            </a:r>
            <a:r>
              <a:rPr lang="en-US" altLang="zh-CN" sz="3200" dirty="0" smtClean="0">
                <a:solidFill>
                  <a:srgbClr val="B60819"/>
                </a:solidFill>
              </a:rPr>
              <a:t>JDK </a:t>
            </a:r>
            <a:r>
              <a:rPr lang="zh-CN" altLang="en-US" sz="3200" dirty="0" smtClean="0">
                <a:solidFill>
                  <a:srgbClr val="B60819"/>
                </a:solidFill>
              </a:rPr>
              <a:t>的</a:t>
            </a:r>
            <a:r>
              <a:rPr lang="zh-CN" altLang="en-US" sz="3200" dirty="0">
                <a:solidFill>
                  <a:srgbClr val="B60819"/>
                </a:solidFill>
              </a:rPr>
              <a:t>支持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安装、环境配置和使用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FE07-4BBF-4AD7-9C22-D79B99D262FA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62F-1743-404B-A19C-1DCC6B7F149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4419600" y="27225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endParaRPr lang="zh-CN" altLang="zh-CN" sz="3200" b="0"/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395536" y="1124744"/>
            <a:ext cx="2160588" cy="564129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</a:rPr>
              <a:t>JDK </a:t>
            </a:r>
            <a:r>
              <a:rPr lang="zh-CN" altLang="en-US" sz="3200" dirty="0" smtClean="0">
                <a:solidFill>
                  <a:schemeClr val="bg1"/>
                </a:solidFill>
              </a:rPr>
              <a:t>简介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542765" y="2058427"/>
            <a:ext cx="80645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fontAlgn="base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不论</a:t>
            </a:r>
            <a:r>
              <a:rPr lang="zh-CN" altLang="en-US" dirty="0" smtClean="0"/>
              <a:t>什么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开发</a:t>
            </a:r>
            <a:r>
              <a:rPr lang="zh-CN" altLang="en-US" dirty="0"/>
              <a:t>工具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应用</a:t>
            </a:r>
            <a:r>
              <a:rPr lang="zh-CN" altLang="en-US" dirty="0"/>
              <a:t>服务器实质</a:t>
            </a:r>
            <a:r>
              <a:rPr lang="zh-CN" altLang="en-US" dirty="0" smtClean="0"/>
              <a:t>都内置某个</a:t>
            </a:r>
            <a:r>
              <a:rPr lang="zh-CN" altLang="en-US" dirty="0"/>
              <a:t>版本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。掌握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是学好 </a:t>
            </a:r>
            <a:r>
              <a:rPr lang="en-US" altLang="zh-CN" dirty="0" smtClean="0"/>
              <a:t>Java</a:t>
            </a:r>
            <a:r>
              <a:rPr lang="zh-CN" altLang="en-US" dirty="0"/>
              <a:t>的第一</a:t>
            </a:r>
            <a:r>
              <a:rPr lang="zh-CN" altLang="en-US" dirty="0" smtClean="0"/>
              <a:t>步  </a:t>
            </a:r>
            <a:endParaRPr lang="zh-CN" altLang="en-US" dirty="0"/>
          </a:p>
          <a:p>
            <a:pPr eaLnBrk="1" fontAlgn="base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JDK </a:t>
            </a:r>
            <a:r>
              <a:rPr lang="zh-CN" altLang="en-US" dirty="0" smtClean="0"/>
              <a:t>版本</a:t>
            </a:r>
            <a:r>
              <a:rPr lang="en-US" altLang="zh-CN" dirty="0"/>
              <a:t>: JDK </a:t>
            </a:r>
            <a:r>
              <a:rPr lang="en-US" altLang="zh-CN" dirty="0" smtClean="0"/>
              <a:t>1.3, 1.4</a:t>
            </a:r>
            <a:r>
              <a:rPr lang="en-US" altLang="zh-CN" dirty="0"/>
              <a:t>, </a:t>
            </a:r>
            <a:r>
              <a:rPr lang="en-US" altLang="zh-CN" dirty="0" smtClean="0"/>
              <a:t>5</a:t>
            </a:r>
            <a:r>
              <a:rPr lang="en-US" altLang="zh-CN" dirty="0"/>
              <a:t>, </a:t>
            </a:r>
            <a:r>
              <a:rPr lang="en-US" altLang="zh-CN" dirty="0" smtClean="0"/>
              <a:t>6</a:t>
            </a:r>
            <a:r>
              <a:rPr lang="en-US" altLang="zh-CN" dirty="0"/>
              <a:t>, </a:t>
            </a:r>
            <a:r>
              <a:rPr lang="en-US" altLang="zh-CN" dirty="0" smtClean="0"/>
              <a:t>7,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  <a:p>
            <a:pPr eaLnBrk="1" fontAlgn="base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</a:t>
            </a:r>
            <a:r>
              <a:rPr lang="zh-CN" altLang="en-US" dirty="0" smtClean="0"/>
              <a:t>平台：</a:t>
            </a:r>
            <a:endParaRPr lang="en-US" altLang="zh-CN" dirty="0" smtClean="0"/>
          </a:p>
          <a:p>
            <a:pPr lvl="1"/>
            <a:r>
              <a:rPr lang="en-US" altLang="zh-CN" sz="2000" b="0" dirty="0" err="1" smtClean="0">
                <a:solidFill>
                  <a:srgbClr val="FF0000"/>
                </a:solidFill>
              </a:rPr>
              <a:t>JavaSE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(J2SE): </a:t>
            </a:r>
            <a:r>
              <a:rPr lang="en-US" altLang="zh-CN" sz="2000" b="0" dirty="0" smtClean="0"/>
              <a:t>Java2 </a:t>
            </a:r>
            <a:r>
              <a:rPr lang="en-US" altLang="zh-CN" sz="2000" b="0" dirty="0"/>
              <a:t>Platform Standard Edition</a:t>
            </a:r>
            <a:r>
              <a:rPr lang="zh-CN" altLang="en-US" sz="2000" b="0" dirty="0"/>
              <a:t>，</a:t>
            </a:r>
            <a:r>
              <a:rPr lang="en-US" altLang="zh-CN" sz="2000" b="0" dirty="0" smtClean="0"/>
              <a:t>java </a:t>
            </a:r>
            <a:r>
              <a:rPr lang="zh-CN" altLang="en-US" sz="2000" b="0" dirty="0" smtClean="0"/>
              <a:t>平台</a:t>
            </a:r>
            <a:r>
              <a:rPr lang="zh-CN" altLang="en-US" sz="2000" b="0" dirty="0"/>
              <a:t>标准</a:t>
            </a:r>
            <a:r>
              <a:rPr lang="zh-CN" altLang="en-US" sz="2000" b="0" dirty="0" smtClean="0"/>
              <a:t>版</a:t>
            </a:r>
            <a:endParaRPr lang="zh-CN" altLang="en-US" sz="2000" b="0" dirty="0"/>
          </a:p>
          <a:p>
            <a:pPr lvl="1"/>
            <a:r>
              <a:rPr lang="en-US" altLang="zh-CN" sz="2000" b="0" dirty="0" err="1">
                <a:solidFill>
                  <a:srgbClr val="FF0000"/>
                </a:solidFill>
              </a:rPr>
              <a:t>JavaEE</a:t>
            </a:r>
            <a:r>
              <a:rPr lang="en-US" altLang="zh-CN" sz="2000" b="0" dirty="0">
                <a:solidFill>
                  <a:srgbClr val="FF0000"/>
                </a:solidFill>
              </a:rPr>
              <a:t>(J2EE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): </a:t>
            </a:r>
            <a:r>
              <a:rPr lang="en-US" altLang="zh-CN" sz="2000" b="0" dirty="0" smtClean="0"/>
              <a:t>Java </a:t>
            </a:r>
            <a:r>
              <a:rPr lang="en-US" altLang="zh-CN" sz="2000" b="0" dirty="0"/>
              <a:t>2 </a:t>
            </a:r>
            <a:r>
              <a:rPr lang="en-US" altLang="zh-CN" sz="2000" b="0" dirty="0" err="1"/>
              <a:t>Platform,Enterprise</a:t>
            </a:r>
            <a:r>
              <a:rPr lang="en-US" altLang="zh-CN" sz="2000" b="0" dirty="0"/>
              <a:t> Edition</a:t>
            </a:r>
            <a:r>
              <a:rPr lang="zh-CN" altLang="en-US" sz="2000" b="0" dirty="0"/>
              <a:t>，</a:t>
            </a:r>
            <a:r>
              <a:rPr lang="en-US" altLang="zh-CN" sz="2000" b="0" dirty="0" smtClean="0"/>
              <a:t>java </a:t>
            </a:r>
            <a:r>
              <a:rPr lang="zh-CN" altLang="en-US" sz="2000" b="0" dirty="0" smtClean="0"/>
              <a:t>平台</a:t>
            </a:r>
            <a:r>
              <a:rPr lang="zh-CN" altLang="en-US" sz="2000" b="0" dirty="0"/>
              <a:t>企业</a:t>
            </a:r>
            <a:r>
              <a:rPr lang="zh-CN" altLang="en-US" sz="2000" b="0" dirty="0" smtClean="0"/>
              <a:t>版</a:t>
            </a:r>
            <a:endParaRPr lang="en-US" altLang="zh-CN" sz="2000" b="0" dirty="0"/>
          </a:p>
          <a:p>
            <a:pPr lvl="1"/>
            <a:r>
              <a:rPr lang="en-US" altLang="zh-CN" sz="2000" b="0" dirty="0" err="1">
                <a:solidFill>
                  <a:srgbClr val="FF0000"/>
                </a:solidFill>
              </a:rPr>
              <a:t>JavaME</a:t>
            </a:r>
            <a:r>
              <a:rPr lang="en-US" altLang="zh-CN" sz="2000" b="0" dirty="0">
                <a:solidFill>
                  <a:srgbClr val="FF0000"/>
                </a:solidFill>
              </a:rPr>
              <a:t>(J2ME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): </a:t>
            </a:r>
            <a:r>
              <a:rPr lang="en-US" altLang="zh-CN" sz="2000" b="0" dirty="0" smtClean="0"/>
              <a:t>Java </a:t>
            </a:r>
            <a:r>
              <a:rPr lang="en-US" altLang="zh-CN" sz="2000" b="0" dirty="0"/>
              <a:t>2 Platform Micro Edition</a:t>
            </a:r>
            <a:r>
              <a:rPr lang="zh-CN" altLang="en-US" sz="2000" b="0" dirty="0"/>
              <a:t>，</a:t>
            </a:r>
            <a:r>
              <a:rPr lang="en-US" altLang="zh-CN" sz="2000" b="0" dirty="0" smtClean="0"/>
              <a:t>java </a:t>
            </a:r>
            <a:r>
              <a:rPr lang="zh-CN" altLang="en-US" sz="2000" b="0" dirty="0" smtClean="0"/>
              <a:t>平台</a:t>
            </a:r>
            <a:r>
              <a:rPr lang="zh-CN" altLang="en-US" sz="2000" b="0" dirty="0"/>
              <a:t>微型</a:t>
            </a:r>
            <a:r>
              <a:rPr lang="zh-CN" altLang="en-US" sz="2000" b="0" dirty="0" smtClean="0"/>
              <a:t>版</a:t>
            </a:r>
            <a:endParaRPr lang="zh-CN" altLang="en-US" sz="2000" b="0" dirty="0"/>
          </a:p>
          <a:p>
            <a:pPr eaLnBrk="1" fontAlgn="base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sz="2400" dirty="0"/>
          </a:p>
          <a:p>
            <a:pPr eaLnBrk="1" fontAlgn="base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安装和环境配置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8B6-0332-4D3A-9203-D68593028968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C16E-FE3A-4E3A-A07A-034805ED791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611187" y="1052736"/>
            <a:ext cx="4392613" cy="68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Step 1</a:t>
            </a:r>
            <a:r>
              <a:rPr lang="zh-CN" altLang="en-US" sz="3200" dirty="0" smtClean="0">
                <a:solidFill>
                  <a:schemeClr val="accent2"/>
                </a:solidFill>
              </a:rPr>
              <a:t>：安装 </a:t>
            </a:r>
            <a:r>
              <a:rPr lang="en-US" altLang="zh-CN" sz="3200" dirty="0" smtClean="0">
                <a:solidFill>
                  <a:schemeClr val="accent2"/>
                </a:solidFill>
              </a:rPr>
              <a:t>JDK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971600" y="1772816"/>
            <a:ext cx="75612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安装 </a:t>
            </a:r>
            <a:r>
              <a:rPr lang="en-US" altLang="zh-CN" sz="2400" dirty="0" smtClean="0"/>
              <a:t>JDK</a:t>
            </a:r>
            <a:r>
              <a:rPr lang="zh-CN" altLang="en-US" sz="2400" dirty="0"/>
              <a:t>（直接</a:t>
            </a:r>
            <a:r>
              <a:rPr lang="zh-CN" altLang="en-US" sz="2400" dirty="0" smtClean="0"/>
              <a:t>运行 </a:t>
            </a:r>
            <a:r>
              <a:rPr lang="en-US" altLang="zh-CN" sz="2400" dirty="0" smtClean="0"/>
              <a:t>exe </a:t>
            </a:r>
            <a:r>
              <a:rPr lang="zh-CN" altLang="en-US" sz="2400" dirty="0" smtClean="0"/>
              <a:t>程序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C</a:t>
            </a:r>
            <a:r>
              <a:rPr lang="en-US" altLang="zh-CN" sz="2400" dirty="0"/>
              <a:t>:\</a:t>
            </a:r>
            <a:r>
              <a:rPr lang="en-US" altLang="zh-CN" sz="2400" dirty="0" smtClean="0"/>
              <a:t>jdk1.7 </a:t>
            </a:r>
            <a:r>
              <a:rPr lang="zh-CN" altLang="en-US" sz="2400" dirty="0" smtClean="0"/>
              <a:t>下，该目录内容</a:t>
            </a:r>
            <a:r>
              <a:rPr lang="zh-CN" altLang="en-US" sz="2400" dirty="0"/>
              <a:t>：</a:t>
            </a:r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8532813" y="3394298"/>
            <a:ext cx="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619300" y="2277641"/>
            <a:ext cx="5184775" cy="3748087"/>
            <a:chOff x="1906588" y="2925763"/>
            <a:chExt cx="5184775" cy="3748087"/>
          </a:xfrm>
        </p:grpSpPr>
        <p:sp>
          <p:nvSpPr>
            <p:cNvPr id="677939" name="Text Box 51"/>
            <p:cNvSpPr txBox="1">
              <a:spLocks noChangeArrowheads="1"/>
            </p:cNvSpPr>
            <p:nvPr/>
          </p:nvSpPr>
          <p:spPr bwMode="auto">
            <a:xfrm>
              <a:off x="1906588" y="4149725"/>
              <a:ext cx="1032334" cy="4308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/>
                <a:t>C:\</a:t>
              </a:r>
              <a:r>
                <a:rPr lang="en-US" altLang="zh-CN" sz="2000" dirty="0" smtClean="0"/>
                <a:t>jdk1.7</a:t>
              </a:r>
              <a:endParaRPr lang="en-US" altLang="zh-CN" sz="2000" dirty="0"/>
            </a:p>
          </p:txBody>
        </p:sp>
        <p:sp>
          <p:nvSpPr>
            <p:cNvPr id="677940" name="Line 52"/>
            <p:cNvSpPr>
              <a:spLocks noChangeShapeType="1"/>
            </p:cNvSpPr>
            <p:nvPr/>
          </p:nvSpPr>
          <p:spPr bwMode="auto">
            <a:xfrm>
              <a:off x="2987675" y="4365625"/>
              <a:ext cx="358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1" name="Line 53"/>
            <p:cNvSpPr>
              <a:spLocks noChangeShapeType="1"/>
            </p:cNvSpPr>
            <p:nvPr/>
          </p:nvSpPr>
          <p:spPr bwMode="auto">
            <a:xfrm>
              <a:off x="3348038" y="3357563"/>
              <a:ext cx="0" cy="3095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2" name="Line 54"/>
            <p:cNvSpPr>
              <a:spLocks noChangeShapeType="1"/>
            </p:cNvSpPr>
            <p:nvPr/>
          </p:nvSpPr>
          <p:spPr bwMode="auto">
            <a:xfrm flipH="1" flipV="1">
              <a:off x="3348038" y="3357563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3" name="Text Box 55"/>
            <p:cNvSpPr txBox="1">
              <a:spLocks noChangeArrowheads="1"/>
            </p:cNvSpPr>
            <p:nvPr/>
          </p:nvSpPr>
          <p:spPr bwMode="auto">
            <a:xfrm>
              <a:off x="3779838" y="3213100"/>
              <a:ext cx="935037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     bin</a:t>
              </a:r>
            </a:p>
          </p:txBody>
        </p:sp>
        <p:sp>
          <p:nvSpPr>
            <p:cNvPr id="677944" name="Line 56"/>
            <p:cNvSpPr>
              <a:spLocks noChangeShapeType="1"/>
            </p:cNvSpPr>
            <p:nvPr/>
          </p:nvSpPr>
          <p:spPr bwMode="auto">
            <a:xfrm>
              <a:off x="3348038" y="3933825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5" name="Text Box 57"/>
            <p:cNvSpPr txBox="1">
              <a:spLocks noChangeArrowheads="1"/>
            </p:cNvSpPr>
            <p:nvPr/>
          </p:nvSpPr>
          <p:spPr bwMode="auto">
            <a:xfrm>
              <a:off x="3779838" y="3717925"/>
              <a:ext cx="935037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  demo</a:t>
              </a:r>
            </a:p>
          </p:txBody>
        </p:sp>
        <p:sp>
          <p:nvSpPr>
            <p:cNvPr id="677946" name="Line 58"/>
            <p:cNvSpPr>
              <a:spLocks noChangeShapeType="1"/>
            </p:cNvSpPr>
            <p:nvPr/>
          </p:nvSpPr>
          <p:spPr bwMode="auto">
            <a:xfrm>
              <a:off x="3348038" y="4510088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7" name="Text Box 59"/>
            <p:cNvSpPr txBox="1">
              <a:spLocks noChangeArrowheads="1"/>
            </p:cNvSpPr>
            <p:nvPr/>
          </p:nvSpPr>
          <p:spPr bwMode="auto">
            <a:xfrm>
              <a:off x="3779838" y="4221163"/>
              <a:ext cx="935037" cy="4365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include</a:t>
              </a:r>
            </a:p>
          </p:txBody>
        </p:sp>
        <p:sp>
          <p:nvSpPr>
            <p:cNvPr id="677948" name="Line 60"/>
            <p:cNvSpPr>
              <a:spLocks noChangeShapeType="1"/>
            </p:cNvSpPr>
            <p:nvPr/>
          </p:nvSpPr>
          <p:spPr bwMode="auto">
            <a:xfrm>
              <a:off x="3348038" y="4941888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49" name="Text Box 61"/>
            <p:cNvSpPr txBox="1">
              <a:spLocks noChangeArrowheads="1"/>
            </p:cNvSpPr>
            <p:nvPr/>
          </p:nvSpPr>
          <p:spPr bwMode="auto">
            <a:xfrm>
              <a:off x="3779838" y="4725988"/>
              <a:ext cx="935037" cy="4365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    jre</a:t>
              </a:r>
            </a:p>
          </p:txBody>
        </p:sp>
        <p:sp>
          <p:nvSpPr>
            <p:cNvPr id="677950" name="Line 62"/>
            <p:cNvSpPr>
              <a:spLocks noChangeShapeType="1"/>
            </p:cNvSpPr>
            <p:nvPr/>
          </p:nvSpPr>
          <p:spPr bwMode="auto">
            <a:xfrm>
              <a:off x="3348038" y="5445125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1" name="Text Box 63"/>
            <p:cNvSpPr txBox="1">
              <a:spLocks noChangeArrowheads="1"/>
            </p:cNvSpPr>
            <p:nvPr/>
          </p:nvSpPr>
          <p:spPr bwMode="auto">
            <a:xfrm>
              <a:off x="3779838" y="5229225"/>
              <a:ext cx="935037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    lib</a:t>
              </a:r>
            </a:p>
          </p:txBody>
        </p:sp>
        <p:sp>
          <p:nvSpPr>
            <p:cNvPr id="677952" name="Text Box 64"/>
            <p:cNvSpPr txBox="1">
              <a:spLocks noChangeArrowheads="1"/>
            </p:cNvSpPr>
            <p:nvPr/>
          </p:nvSpPr>
          <p:spPr bwMode="auto">
            <a:xfrm>
              <a:off x="3779838" y="5734050"/>
              <a:ext cx="935037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src.zip</a:t>
              </a:r>
            </a:p>
          </p:txBody>
        </p:sp>
        <p:sp>
          <p:nvSpPr>
            <p:cNvPr id="677953" name="Line 65"/>
            <p:cNvSpPr>
              <a:spLocks noChangeShapeType="1"/>
            </p:cNvSpPr>
            <p:nvPr/>
          </p:nvSpPr>
          <p:spPr bwMode="auto">
            <a:xfrm>
              <a:off x="3348038" y="5949950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4" name="Line 66"/>
            <p:cNvSpPr>
              <a:spLocks noChangeShapeType="1"/>
            </p:cNvSpPr>
            <p:nvPr/>
          </p:nvSpPr>
          <p:spPr bwMode="auto">
            <a:xfrm>
              <a:off x="3348038" y="6453188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5" name="Text Box 67"/>
            <p:cNvSpPr txBox="1">
              <a:spLocks noChangeArrowheads="1"/>
            </p:cNvSpPr>
            <p:nvPr/>
          </p:nvSpPr>
          <p:spPr bwMode="auto">
            <a:xfrm>
              <a:off x="3779838" y="6237288"/>
              <a:ext cx="935037" cy="4365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     doc</a:t>
              </a:r>
            </a:p>
          </p:txBody>
        </p:sp>
        <p:sp>
          <p:nvSpPr>
            <p:cNvPr id="677956" name="Line 68"/>
            <p:cNvSpPr>
              <a:spLocks noChangeShapeType="1"/>
            </p:cNvSpPr>
            <p:nvPr/>
          </p:nvSpPr>
          <p:spPr bwMode="auto">
            <a:xfrm>
              <a:off x="4714875" y="3357563"/>
              <a:ext cx="433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7" name="Line 69"/>
            <p:cNvSpPr>
              <a:spLocks noChangeShapeType="1"/>
            </p:cNvSpPr>
            <p:nvPr/>
          </p:nvSpPr>
          <p:spPr bwMode="auto">
            <a:xfrm>
              <a:off x="5148263" y="3141663"/>
              <a:ext cx="0" cy="1008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8" name="Line 70"/>
            <p:cNvSpPr>
              <a:spLocks noChangeShapeType="1"/>
            </p:cNvSpPr>
            <p:nvPr/>
          </p:nvSpPr>
          <p:spPr bwMode="auto">
            <a:xfrm>
              <a:off x="5148263" y="3141663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59" name="Line 71"/>
            <p:cNvSpPr>
              <a:spLocks noChangeShapeType="1"/>
            </p:cNvSpPr>
            <p:nvPr/>
          </p:nvSpPr>
          <p:spPr bwMode="auto">
            <a:xfrm>
              <a:off x="5148263" y="3644900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60" name="Text Box 72"/>
            <p:cNvSpPr txBox="1">
              <a:spLocks noChangeArrowheads="1"/>
            </p:cNvSpPr>
            <p:nvPr/>
          </p:nvSpPr>
          <p:spPr bwMode="auto">
            <a:xfrm>
              <a:off x="5580063" y="2925763"/>
              <a:ext cx="1295400" cy="4365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javac.exe</a:t>
              </a:r>
            </a:p>
          </p:txBody>
        </p:sp>
        <p:sp>
          <p:nvSpPr>
            <p:cNvPr id="677961" name="Text Box 73"/>
            <p:cNvSpPr txBox="1">
              <a:spLocks noChangeArrowheads="1"/>
            </p:cNvSpPr>
            <p:nvPr/>
          </p:nvSpPr>
          <p:spPr bwMode="auto">
            <a:xfrm>
              <a:off x="5580063" y="3429000"/>
              <a:ext cx="1295400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java.exe</a:t>
              </a:r>
            </a:p>
          </p:txBody>
        </p:sp>
        <p:sp>
          <p:nvSpPr>
            <p:cNvPr id="677962" name="Line 74"/>
            <p:cNvSpPr>
              <a:spLocks noChangeShapeType="1"/>
            </p:cNvSpPr>
            <p:nvPr/>
          </p:nvSpPr>
          <p:spPr bwMode="auto">
            <a:xfrm>
              <a:off x="5148263" y="4149725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63" name="Text Box 75"/>
            <p:cNvSpPr txBox="1">
              <a:spLocks noChangeArrowheads="1"/>
            </p:cNvSpPr>
            <p:nvPr/>
          </p:nvSpPr>
          <p:spPr bwMode="auto">
            <a:xfrm>
              <a:off x="5795963" y="3860800"/>
              <a:ext cx="12954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……</a:t>
              </a:r>
            </a:p>
          </p:txBody>
        </p:sp>
        <p:sp>
          <p:nvSpPr>
            <p:cNvPr id="677964" name="Line 76"/>
            <p:cNvSpPr>
              <a:spLocks noChangeShapeType="1"/>
            </p:cNvSpPr>
            <p:nvPr/>
          </p:nvSpPr>
          <p:spPr bwMode="auto">
            <a:xfrm>
              <a:off x="4714875" y="4941888"/>
              <a:ext cx="433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65" name="Line 77"/>
            <p:cNvSpPr>
              <a:spLocks noChangeShapeType="1"/>
            </p:cNvSpPr>
            <p:nvPr/>
          </p:nvSpPr>
          <p:spPr bwMode="auto">
            <a:xfrm>
              <a:off x="5148263" y="4652963"/>
              <a:ext cx="0" cy="1225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66" name="Line 78"/>
            <p:cNvSpPr>
              <a:spLocks noChangeShapeType="1"/>
            </p:cNvSpPr>
            <p:nvPr/>
          </p:nvSpPr>
          <p:spPr bwMode="auto">
            <a:xfrm>
              <a:off x="5148263" y="4652963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67" name="Text Box 79"/>
            <p:cNvSpPr txBox="1">
              <a:spLocks noChangeArrowheads="1"/>
            </p:cNvSpPr>
            <p:nvPr/>
          </p:nvSpPr>
          <p:spPr bwMode="auto">
            <a:xfrm>
              <a:off x="5580063" y="4510088"/>
              <a:ext cx="1295400" cy="4365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bin</a:t>
              </a:r>
            </a:p>
          </p:txBody>
        </p:sp>
        <p:sp>
          <p:nvSpPr>
            <p:cNvPr id="677968" name="Text Box 80"/>
            <p:cNvSpPr txBox="1">
              <a:spLocks noChangeArrowheads="1"/>
            </p:cNvSpPr>
            <p:nvPr/>
          </p:nvSpPr>
          <p:spPr bwMode="auto">
            <a:xfrm>
              <a:off x="5580063" y="5086350"/>
              <a:ext cx="1295400" cy="4365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lib</a:t>
              </a:r>
            </a:p>
          </p:txBody>
        </p:sp>
        <p:sp>
          <p:nvSpPr>
            <p:cNvPr id="677969" name="Line 81"/>
            <p:cNvSpPr>
              <a:spLocks noChangeShapeType="1"/>
            </p:cNvSpPr>
            <p:nvPr/>
          </p:nvSpPr>
          <p:spPr bwMode="auto">
            <a:xfrm>
              <a:off x="5148263" y="5373688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70" name="Line 82"/>
            <p:cNvSpPr>
              <a:spLocks noChangeShapeType="1"/>
            </p:cNvSpPr>
            <p:nvPr/>
          </p:nvSpPr>
          <p:spPr bwMode="auto">
            <a:xfrm>
              <a:off x="5148263" y="5878513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5724525" y="5589588"/>
              <a:ext cx="12954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安装和环境配置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>
          <a:xfrm>
            <a:off x="1011238" y="2692400"/>
            <a:ext cx="6608762" cy="18351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3200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7BE-4F3B-40F9-80B0-415C0A683AD8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7779-E612-4116-9DA5-395E4C4D9B7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406266" y="1481596"/>
            <a:ext cx="80259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在命令行界面</a:t>
            </a:r>
            <a:r>
              <a:rPr lang="zh-CN" altLang="en-US" dirty="0" smtClean="0"/>
              <a:t>中输入 </a:t>
            </a:r>
            <a:r>
              <a:rPr lang="en-US" altLang="zh-CN" dirty="0" smtClean="0">
                <a:solidFill>
                  <a:srgbClr val="FF0000"/>
                </a:solidFill>
              </a:rPr>
              <a:t>java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0000"/>
                </a:solidFill>
              </a:rPr>
              <a:t>javac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</a:t>
            </a:r>
            <a:r>
              <a:rPr lang="zh-CN" altLang="en-US" dirty="0"/>
              <a:t>，结果如下</a:t>
            </a:r>
            <a:r>
              <a:rPr lang="en-US" altLang="zh-CN" dirty="0"/>
              <a:t>: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6641532" y="4919132"/>
            <a:ext cx="1800225" cy="935037"/>
          </a:xfrm>
          <a:prstGeom prst="cloudCallout">
            <a:avLst>
              <a:gd name="adj1" fmla="val -60847"/>
              <a:gd name="adj2" fmla="val -80731"/>
            </a:avLst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dirty="0"/>
              <a:t>Why?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2311477"/>
            <a:ext cx="8312414" cy="21711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安装和环境配置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7374"/>
            <a:ext cx="8206680" cy="47843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Step 2</a:t>
            </a:r>
            <a:r>
              <a:rPr lang="zh-CN" altLang="en-US" dirty="0">
                <a:solidFill>
                  <a:schemeClr val="accent2"/>
                </a:solidFill>
              </a:rPr>
              <a:t>：配置环境</a:t>
            </a:r>
            <a:r>
              <a:rPr lang="zh-CN" altLang="en-US" dirty="0" smtClean="0">
                <a:solidFill>
                  <a:schemeClr val="accent2"/>
                </a:solidFill>
              </a:rPr>
              <a:t>变量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Q: </a:t>
            </a:r>
            <a:r>
              <a:rPr lang="zh-CN" altLang="en-US" sz="2400" dirty="0" smtClean="0">
                <a:solidFill>
                  <a:srgbClr val="FF0000"/>
                </a:solidFill>
              </a:rPr>
              <a:t>什么</a:t>
            </a:r>
            <a:r>
              <a:rPr lang="zh-CN" altLang="en-US" sz="2400" dirty="0">
                <a:solidFill>
                  <a:srgbClr val="FF0000"/>
                </a:solidFill>
              </a:rPr>
              <a:t>是环境变量</a:t>
            </a:r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环境</a:t>
            </a:r>
            <a:r>
              <a:rPr lang="zh-CN" altLang="en-US" sz="2400" dirty="0"/>
              <a:t>变量是在操作系统中定义的变量。可以被所有运行在该操作系统中的程序所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配置方法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我的电脑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</a:rPr>
              <a:t>高级系统设置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</a:rPr>
              <a:t>环境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 smtClean="0"/>
              <a:t>环境</a:t>
            </a:r>
            <a:r>
              <a:rPr lang="zh-CN" altLang="en-US" dirty="0"/>
              <a:t>变量的名称</a:t>
            </a:r>
            <a:r>
              <a:rPr lang="zh-CN" altLang="en-US" dirty="0">
                <a:solidFill>
                  <a:srgbClr val="FF0000"/>
                </a:solidFill>
              </a:rPr>
              <a:t>不区分大小写</a:t>
            </a:r>
            <a:r>
              <a:rPr lang="zh-CN" altLang="en-US" dirty="0"/>
              <a:t>，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设置时，如果一个环境变量有多个值，则用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zh-CN" altLang="en-US" dirty="0"/>
              <a:t>隔开 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可用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引用别的环境变量</a:t>
            </a:r>
          </a:p>
          <a:p>
            <a:pPr marL="914400" lvl="2" indent="0">
              <a:buNone/>
            </a:pPr>
            <a:r>
              <a:rPr lang="zh-CN" altLang="en-US" dirty="0"/>
              <a:t>          例如：</a:t>
            </a:r>
            <a:r>
              <a:rPr lang="en-US" altLang="zh-CN" dirty="0"/>
              <a:t>JAVA_HOME=“C:\jdk1.7”</a:t>
            </a:r>
          </a:p>
          <a:p>
            <a:pPr marL="914400" lvl="2" indent="0">
              <a:buNone/>
            </a:pPr>
            <a:r>
              <a:rPr lang="en-US" altLang="zh-CN" dirty="0"/>
              <a:t>                       path=%JAVA_HOME%\bin</a:t>
            </a:r>
          </a:p>
          <a:p>
            <a:pPr>
              <a:lnSpc>
                <a:spcPct val="80000"/>
              </a:lnSpc>
            </a:pPr>
            <a:endParaRPr lang="en-US" altLang="zh-CN" sz="32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3200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32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32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 dirty="0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E086-C273-4647-83CB-6F9104A9B5BD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3F3-878F-48F9-8ECE-A81B6255C0CD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安装和环境配置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11238" y="2330436"/>
            <a:ext cx="6608762" cy="18351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3200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4955-D0A0-4DBD-A307-1974E7B196D5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4C-9240-443A-B12F-B659E63E44F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685800" y="1340768"/>
            <a:ext cx="75612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</a:rPr>
              <a:t>配置 </a:t>
            </a:r>
            <a:r>
              <a:rPr lang="en-US" altLang="zh-CN" dirty="0" smtClean="0">
                <a:solidFill>
                  <a:schemeClr val="accent2"/>
                </a:solidFill>
              </a:rPr>
              <a:t>PATH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986355" y="1810647"/>
            <a:ext cx="77041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:\</a:t>
            </a:r>
            <a:r>
              <a:rPr lang="en-US" altLang="zh-CN" sz="2400" dirty="0" smtClean="0"/>
              <a:t>jdk1.7\bin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 smtClean="0"/>
              <a:t>在命令行 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中执行命令</a:t>
            </a:r>
            <a:r>
              <a:rPr lang="zh-CN" altLang="en-US" sz="2400" dirty="0"/>
              <a:t>时，</a:t>
            </a:r>
            <a:r>
              <a:rPr lang="zh-CN" altLang="en-US" sz="2400" dirty="0" smtClean="0"/>
              <a:t>操作系统依次在</a:t>
            </a:r>
            <a:r>
              <a:rPr lang="zh-CN" altLang="en-US" sz="2400" dirty="0">
                <a:solidFill>
                  <a:srgbClr val="FF0000"/>
                </a:solidFill>
              </a:rPr>
              <a:t>当前目录</a:t>
            </a:r>
            <a:r>
              <a:rPr lang="zh-CN" altLang="en-US" sz="2400" dirty="0" smtClean="0">
                <a:solidFill>
                  <a:srgbClr val="FF0000"/>
                </a:solidFill>
              </a:rPr>
              <a:t>下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Path</a:t>
            </a:r>
            <a:r>
              <a:rPr lang="zh-CN" altLang="en-US" sz="2400" dirty="0" smtClean="0">
                <a:solidFill>
                  <a:srgbClr val="FF0000"/>
                </a:solidFill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</a:rPr>
              <a:t>的目录</a:t>
            </a:r>
            <a:r>
              <a:rPr lang="zh-CN" altLang="en-US" sz="2400" dirty="0" smtClean="0">
                <a:solidFill>
                  <a:srgbClr val="FF0000"/>
                </a:solidFill>
              </a:rPr>
              <a:t>下</a:t>
            </a:r>
            <a:r>
              <a:rPr lang="zh-CN" altLang="en-US" sz="2400" dirty="0" smtClean="0"/>
              <a:t>查找</a:t>
            </a:r>
            <a:r>
              <a:rPr lang="zh-CN" altLang="en-US" sz="2400" dirty="0"/>
              <a:t>，以最先找到</a:t>
            </a:r>
            <a:r>
              <a:rPr lang="zh-CN" altLang="en-US" sz="2400" dirty="0" smtClean="0"/>
              <a:t>的为准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   ① </a:t>
            </a:r>
            <a:r>
              <a:rPr lang="zh-CN" altLang="en-US" sz="2400" dirty="0" smtClean="0"/>
              <a:t>在 </a:t>
            </a:r>
            <a:r>
              <a:rPr lang="en-US" altLang="zh-CN" sz="2400" dirty="0" smtClean="0"/>
              <a:t>Path </a:t>
            </a:r>
            <a:r>
              <a:rPr lang="zh-CN" altLang="en-US" sz="2400" dirty="0" smtClean="0"/>
              <a:t>环境</a:t>
            </a:r>
            <a:r>
              <a:rPr lang="zh-CN" altLang="en-US" sz="2400" dirty="0"/>
              <a:t>变量中</a:t>
            </a:r>
            <a:r>
              <a:rPr lang="zh-CN" altLang="en-US" sz="2400" dirty="0" smtClean="0"/>
              <a:t>加上 </a:t>
            </a:r>
            <a:r>
              <a:rPr lang="en-US" altLang="zh-CN" sz="2400" dirty="0" smtClean="0"/>
              <a:t>C</a:t>
            </a:r>
            <a:r>
              <a:rPr lang="en-US" altLang="zh-CN" sz="2400" dirty="0"/>
              <a:t>:\</a:t>
            </a:r>
            <a:r>
              <a:rPr lang="en-US" altLang="zh-CN" sz="2400" dirty="0" smtClean="0"/>
              <a:t>jdk1.7\bin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          ②</a:t>
            </a:r>
            <a:r>
              <a:rPr lang="zh-CN" altLang="en-US" sz="2400" dirty="0"/>
              <a:t>直接在命令所在的目录下运行：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C</a:t>
            </a:r>
            <a:r>
              <a:rPr lang="en-US" altLang="zh-CN" sz="2400"/>
              <a:t>:\</a:t>
            </a:r>
            <a:r>
              <a:rPr lang="en-US" altLang="zh-CN" sz="2400" smtClean="0"/>
              <a:t>jdk1.7\bin</a:t>
            </a:r>
            <a:r>
              <a:rPr lang="en-US" altLang="zh-CN" sz="2400" dirty="0"/>
              <a:t>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java -version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6121400" y="3567252"/>
            <a:ext cx="4318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961469" y="4601705"/>
            <a:ext cx="7345363" cy="617538"/>
          </a:xfrm>
          <a:prstGeom prst="rect">
            <a:avLst/>
          </a:prstGeom>
          <a:solidFill>
            <a:srgbClr val="99CC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dirty="0"/>
              <a:t>至此，我们就可以成功运行</a:t>
            </a:r>
            <a:r>
              <a:rPr lang="en-US" altLang="zh-CN" dirty="0"/>
              <a:t>Java</a:t>
            </a:r>
            <a:r>
              <a:rPr lang="zh-CN" altLang="en-US" dirty="0"/>
              <a:t>程序了！！！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0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10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3" grpId="0"/>
      <p:bldP spid="710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的</a:t>
            </a:r>
            <a:r>
              <a:rPr lang="zh-CN" altLang="en-US" dirty="0"/>
              <a:t>安装和环境配置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1011238" y="2692400"/>
            <a:ext cx="6608762" cy="18351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3200">
              <a:solidFill>
                <a:srgbClr val="B6081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C125-3172-4437-80B4-2CDDF8F09C01}" type="datetime1">
              <a:rPr lang="zh-CN" altLang="en-US" smtClean="0"/>
              <a:pPr/>
              <a:t>2016/8/29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21A3-DA23-47F5-ADDD-60BB02788D4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896938" y="1412849"/>
            <a:ext cx="75612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</a:rPr>
              <a:t>环境变量 </a:t>
            </a:r>
            <a:r>
              <a:rPr lang="en-US" altLang="zh-CN" dirty="0" smtClean="0">
                <a:solidFill>
                  <a:schemeClr val="accent2"/>
                </a:solidFill>
              </a:rPr>
              <a:t>CLASSPATH</a:t>
            </a:r>
            <a:r>
              <a:rPr lang="zh-CN" altLang="en-US" dirty="0">
                <a:solidFill>
                  <a:schemeClr val="accent2"/>
                </a:solidFill>
              </a:rPr>
              <a:t>（类路径）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1014809" y="2460625"/>
            <a:ext cx="77041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当用 </a:t>
            </a:r>
            <a:r>
              <a:rPr lang="en-US" altLang="zh-CN" dirty="0" smtClean="0">
                <a:solidFill>
                  <a:srgbClr val="FF0000"/>
                </a:solidFill>
              </a:rPr>
              <a:t>java 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>
                <a:solidFill>
                  <a:srgbClr val="FF0000"/>
                </a:solidFill>
              </a:rPr>
              <a:t>class 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时，系统如何</a:t>
            </a:r>
            <a:r>
              <a:rPr lang="zh-CN" altLang="en-US" dirty="0" smtClean="0"/>
              <a:t>找到字节</a:t>
            </a:r>
            <a:r>
              <a:rPr lang="zh-CN" altLang="en-US" dirty="0"/>
              <a:t>码文件？或者在要运行程序中还用到了第三方的类库（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/>
              <a:t>），系统如何找到这个类库</a:t>
            </a:r>
            <a:r>
              <a:rPr lang="zh-CN" altLang="en-US" dirty="0" smtClean="0"/>
              <a:t>？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——</a:t>
            </a:r>
            <a:r>
              <a:rPr lang="zh-CN" altLang="en-US" dirty="0" smtClean="0"/>
              <a:t>通过</a:t>
            </a:r>
            <a:r>
              <a:rPr lang="en-US" altLang="zh-CN" dirty="0" err="1"/>
              <a:t>classpath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" id="{3A98A1B5-8896-440B-BA9F-8819618779FE}" vid="{EC732F2B-FFD6-4D2F-A590-65CD1D83B8A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19821</TotalTime>
  <Words>1844</Words>
  <Application>Microsoft Office PowerPoint</Application>
  <PresentationFormat>全屏显示(4:3)</PresentationFormat>
  <Paragraphs>298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java</vt:lpstr>
      <vt:lpstr>幻灯片 1</vt:lpstr>
      <vt:lpstr>幻灯片 2</vt:lpstr>
      <vt:lpstr>2.1 Java 开发环境概述</vt:lpstr>
      <vt:lpstr>2.2 JDK 的安装、环境配置和使用</vt:lpstr>
      <vt:lpstr>2.2.1 JDK 的安装和环境配置</vt:lpstr>
      <vt:lpstr>2.2.1 JDK 的安装和环境配置</vt:lpstr>
      <vt:lpstr>2.2.1 JDK 的安装和环境配置</vt:lpstr>
      <vt:lpstr>2.2.1 JDK 的安装和环境配置</vt:lpstr>
      <vt:lpstr>2.2.1 JDK 的安装和环境配置</vt:lpstr>
      <vt:lpstr>2.2.1 JDK的安装和环境配置</vt:lpstr>
      <vt:lpstr>幻灯片 11</vt:lpstr>
      <vt:lpstr>2.2.2 JDK的使用</vt:lpstr>
      <vt:lpstr>2.2.3 JDK编程举例</vt:lpstr>
      <vt:lpstr>幻灯片 14</vt:lpstr>
      <vt:lpstr>幻灯片 15</vt:lpstr>
      <vt:lpstr>幻灯片 16</vt:lpstr>
      <vt:lpstr>Java 小应用程序 applet</vt:lpstr>
      <vt:lpstr>appletviewer index.html</vt:lpstr>
      <vt:lpstr>幻灯片 19</vt:lpstr>
      <vt:lpstr>幻灯片 20</vt:lpstr>
      <vt:lpstr>2.3 Java 集成开发工具</vt:lpstr>
      <vt:lpstr>Eclipse 的发展</vt:lpstr>
      <vt:lpstr>Eclipse 的体系结构</vt:lpstr>
      <vt:lpstr>NetBeans</vt:lpstr>
      <vt:lpstr>IntelliJ IDEAAndroid Studio</vt:lpstr>
    </vt:vector>
  </TitlesOfParts>
  <Manager/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su</dc:creator>
  <cp:lastModifiedBy>微软用户</cp:lastModifiedBy>
  <cp:revision>896</cp:revision>
  <dcterms:created xsi:type="dcterms:W3CDTF">2000-05-28T02:25:47Z</dcterms:created>
  <dcterms:modified xsi:type="dcterms:W3CDTF">2016-08-29T09:38:47Z</dcterms:modified>
</cp:coreProperties>
</file>