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7" r:id="rId1"/>
  </p:sldMasterIdLst>
  <p:notesMasterIdLst>
    <p:notesMasterId r:id="rId116"/>
  </p:notesMasterIdLst>
  <p:handoutMasterIdLst>
    <p:handoutMasterId r:id="rId117"/>
  </p:handoutMasterIdLst>
  <p:sldIdLst>
    <p:sldId id="841" r:id="rId2"/>
    <p:sldId id="260" r:id="rId3"/>
    <p:sldId id="762" r:id="rId4"/>
    <p:sldId id="764" r:id="rId5"/>
    <p:sldId id="763" r:id="rId6"/>
    <p:sldId id="765" r:id="rId7"/>
    <p:sldId id="766" r:id="rId8"/>
    <p:sldId id="767" r:id="rId9"/>
    <p:sldId id="842" r:id="rId10"/>
    <p:sldId id="768" r:id="rId11"/>
    <p:sldId id="769" r:id="rId12"/>
    <p:sldId id="836" r:id="rId13"/>
    <p:sldId id="770" r:id="rId14"/>
    <p:sldId id="834" r:id="rId15"/>
    <p:sldId id="771" r:id="rId16"/>
    <p:sldId id="830" r:id="rId17"/>
    <p:sldId id="835" r:id="rId18"/>
    <p:sldId id="277" r:id="rId19"/>
    <p:sldId id="773" r:id="rId20"/>
    <p:sldId id="775" r:id="rId21"/>
    <p:sldId id="776" r:id="rId22"/>
    <p:sldId id="777" r:id="rId23"/>
    <p:sldId id="778" r:id="rId24"/>
    <p:sldId id="779" r:id="rId25"/>
    <p:sldId id="839" r:id="rId26"/>
    <p:sldId id="780" r:id="rId27"/>
    <p:sldId id="781" r:id="rId28"/>
    <p:sldId id="837" r:id="rId29"/>
    <p:sldId id="783" r:id="rId30"/>
    <p:sldId id="838" r:id="rId31"/>
    <p:sldId id="782" r:id="rId32"/>
    <p:sldId id="843" r:id="rId33"/>
    <p:sldId id="833" r:id="rId34"/>
    <p:sldId id="278" r:id="rId35"/>
    <p:sldId id="814" r:id="rId36"/>
    <p:sldId id="786" r:id="rId37"/>
    <p:sldId id="787" r:id="rId38"/>
    <p:sldId id="816" r:id="rId39"/>
    <p:sldId id="818" r:id="rId40"/>
    <p:sldId id="815" r:id="rId41"/>
    <p:sldId id="822" r:id="rId42"/>
    <p:sldId id="790" r:id="rId43"/>
    <p:sldId id="791" r:id="rId44"/>
    <p:sldId id="820" r:id="rId45"/>
    <p:sldId id="823" r:id="rId46"/>
    <p:sldId id="792" r:id="rId47"/>
    <p:sldId id="825" r:id="rId48"/>
    <p:sldId id="826" r:id="rId49"/>
    <p:sldId id="793" r:id="rId50"/>
    <p:sldId id="844" r:id="rId51"/>
    <p:sldId id="794" r:id="rId52"/>
    <p:sldId id="827" r:id="rId53"/>
    <p:sldId id="796" r:id="rId54"/>
    <p:sldId id="797" r:id="rId55"/>
    <p:sldId id="799" r:id="rId56"/>
    <p:sldId id="845" r:id="rId57"/>
    <p:sldId id="279" r:id="rId58"/>
    <p:sldId id="800" r:id="rId59"/>
    <p:sldId id="829" r:id="rId60"/>
    <p:sldId id="802" r:id="rId61"/>
    <p:sldId id="831" r:id="rId62"/>
    <p:sldId id="846" r:id="rId63"/>
    <p:sldId id="847" r:id="rId64"/>
    <p:sldId id="848" r:id="rId65"/>
    <p:sldId id="907" r:id="rId66"/>
    <p:sldId id="873" r:id="rId67"/>
    <p:sldId id="280" r:id="rId68"/>
    <p:sldId id="317" r:id="rId69"/>
    <p:sldId id="573" r:id="rId70"/>
    <p:sldId id="319" r:id="rId71"/>
    <p:sldId id="320" r:id="rId72"/>
    <p:sldId id="321" r:id="rId73"/>
    <p:sldId id="908" r:id="rId74"/>
    <p:sldId id="874" r:id="rId75"/>
    <p:sldId id="909" r:id="rId76"/>
    <p:sldId id="890" r:id="rId77"/>
    <p:sldId id="576" r:id="rId78"/>
    <p:sldId id="326" r:id="rId79"/>
    <p:sldId id="803" r:id="rId80"/>
    <p:sldId id="579" r:id="rId81"/>
    <p:sldId id="331" r:id="rId82"/>
    <p:sldId id="877" r:id="rId83"/>
    <p:sldId id="876" r:id="rId84"/>
    <p:sldId id="910" r:id="rId85"/>
    <p:sldId id="725" r:id="rId86"/>
    <p:sldId id="911" r:id="rId87"/>
    <p:sldId id="912" r:id="rId88"/>
    <p:sldId id="913" r:id="rId89"/>
    <p:sldId id="914" r:id="rId90"/>
    <p:sldId id="915" r:id="rId91"/>
    <p:sldId id="916" r:id="rId92"/>
    <p:sldId id="917" r:id="rId93"/>
    <p:sldId id="918" r:id="rId94"/>
    <p:sldId id="879" r:id="rId95"/>
    <p:sldId id="880" r:id="rId96"/>
    <p:sldId id="919" r:id="rId97"/>
    <p:sldId id="886" r:id="rId98"/>
    <p:sldId id="851" r:id="rId99"/>
    <p:sldId id="888" r:id="rId100"/>
    <p:sldId id="859" r:id="rId101"/>
    <p:sldId id="860" r:id="rId102"/>
    <p:sldId id="861" r:id="rId103"/>
    <p:sldId id="862" r:id="rId104"/>
    <p:sldId id="896" r:id="rId105"/>
    <p:sldId id="920" r:id="rId106"/>
    <p:sldId id="863" r:id="rId107"/>
    <p:sldId id="898" r:id="rId108"/>
    <p:sldId id="900" r:id="rId109"/>
    <p:sldId id="868" r:id="rId110"/>
    <p:sldId id="869" r:id="rId111"/>
    <p:sldId id="870" r:id="rId112"/>
    <p:sldId id="872" r:id="rId113"/>
    <p:sldId id="901" r:id="rId114"/>
    <p:sldId id="903" r:id="rId1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CC"/>
    <a:srgbClr val="A34564"/>
    <a:srgbClr val="D95E0B"/>
    <a:srgbClr val="B60819"/>
    <a:srgbClr val="FB881F"/>
    <a:srgbClr val="FF461B"/>
    <a:srgbClr val="517CA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08" autoAdjust="0"/>
    <p:restoredTop sz="73818" autoAdjust="0"/>
  </p:normalViewPr>
  <p:slideViewPr>
    <p:cSldViewPr snapToGrid="0">
      <p:cViewPr varScale="1">
        <p:scale>
          <a:sx n="59" d="100"/>
          <a:sy n="59" d="100"/>
        </p:scale>
        <p:origin x="72" y="35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322"/>
    </p:cViewPr>
  </p:sorterViewPr>
  <p:notesViewPr>
    <p:cSldViewPr snapToGrid="0">
      <p:cViewPr varScale="1">
        <p:scale>
          <a:sx n="59" d="100"/>
          <a:sy n="59" d="100"/>
        </p:scale>
        <p:origin x="-1788" y="-7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4.xml"/><Relationship Id="rId2" Type="http://schemas.openxmlformats.org/officeDocument/2006/relationships/slide" Target="slides/slide18.xml"/><Relationship Id="rId1" Type="http://schemas.openxmlformats.org/officeDocument/2006/relationships/slide" Target="slides/slide2.xml"/><Relationship Id="rId6" Type="http://schemas.openxmlformats.org/officeDocument/2006/relationships/slide" Target="slides/slide67.xml"/><Relationship Id="rId5" Type="http://schemas.openxmlformats.org/officeDocument/2006/relationships/slide" Target="slides/slide57.xml"/><Relationship Id="rId4" Type="http://schemas.openxmlformats.org/officeDocument/2006/relationships/slide" Target="slides/slide4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/>
            </a:lvl1pPr>
          </a:lstStyle>
          <a:p>
            <a:endParaRPr lang="en-US" altLang="zh-CN"/>
          </a:p>
        </p:txBody>
      </p:sp>
      <p:sp>
        <p:nvSpPr>
          <p:cNvPr id="68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endParaRPr lang="en-US" altLang="zh-CN"/>
          </a:p>
        </p:txBody>
      </p:sp>
      <p:sp>
        <p:nvSpPr>
          <p:cNvPr id="68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/>
            </a:lvl1pPr>
          </a:lstStyle>
          <a:p>
            <a:endParaRPr lang="en-US" altLang="zh-CN"/>
          </a:p>
        </p:txBody>
      </p:sp>
      <p:sp>
        <p:nvSpPr>
          <p:cNvPr id="68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fld id="{A112E39F-49BD-43B0-9FA7-982263C271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7931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915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915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915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915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915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fld id="{C8E7BD86-08A2-4037-BF41-050226272E3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28638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uebuyuan.com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7BD86-08A2-4037-BF41-050226272E39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1719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byte d=1+1; </a:t>
            </a:r>
            <a:r>
              <a:rPr lang="zh-CN" altLang="en-US" dirty="0"/>
              <a:t>语句能正确编译！           问题：类型为</a:t>
            </a:r>
            <a:r>
              <a:rPr kumimoji="0" lang="en-US" altLang="zh-CN" sz="1200" dirty="0">
                <a:solidFill>
                  <a:srgbClr val="FF3300"/>
                </a:solidFill>
                <a:latin typeface="Arial" panose="020B0604020202020204" pitchFamily="34" charset="0"/>
              </a:rPr>
              <a:t>double</a:t>
            </a:r>
            <a:r>
              <a:rPr lang="zh-CN" altLang="en-US" dirty="0"/>
              <a:t>                                 </a:t>
            </a:r>
            <a:endParaRPr lang="en-US" altLang="zh-CN" dirty="0"/>
          </a:p>
          <a:p>
            <a:endParaRPr lang="en-US" altLang="zh-CN" dirty="0"/>
          </a:p>
          <a:p>
            <a:r>
              <a:rPr kumimoji="1" lang="zh-CN" altLang="en-US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如果两个操作数中有一个是</a:t>
            </a:r>
            <a:r>
              <a:rPr lang="en-US" altLang="zh-CN" sz="1200" b="0" i="0" u="none" strike="noStrike" baseline="0" dirty="0">
                <a:latin typeface="Times New Roman" panose="02020603050405020304" pitchFamily="18" charset="0"/>
              </a:rPr>
              <a:t>double</a:t>
            </a:r>
            <a:r>
              <a:rPr kumimoji="1" lang="zh-CN" altLang="en-US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类型的，另一个操作数就会转换为</a:t>
            </a:r>
            <a:r>
              <a:rPr lang="en-US" altLang="zh-CN" sz="1200" b="0" i="0" u="none" strike="noStrike" baseline="0" dirty="0">
                <a:latin typeface="Times New Roman" panose="02020603050405020304" pitchFamily="18" charset="0"/>
              </a:rPr>
              <a:t>double</a:t>
            </a:r>
            <a:r>
              <a:rPr kumimoji="1" lang="zh-CN" altLang="en-US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类型。</a:t>
            </a:r>
          </a:p>
          <a:p>
            <a:r>
              <a:rPr lang="en-US" altLang="zh-CN" sz="1200" b="0" i="0" u="none" strike="noStrike" baseline="0" dirty="0">
                <a:latin typeface="Times New Roman" panose="02020603050405020304" pitchFamily="18" charset="0"/>
              </a:rPr>
              <a:t>• </a:t>
            </a:r>
            <a:r>
              <a:rPr kumimoji="1" lang="zh-CN" altLang="en-US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否则，如果其中一个操作数是</a:t>
            </a:r>
            <a:r>
              <a:rPr lang="en-US" altLang="zh-CN" sz="1200" b="0" i="0" u="none" strike="noStrike" baseline="0" dirty="0">
                <a:latin typeface="Times New Roman" panose="02020603050405020304" pitchFamily="18" charset="0"/>
              </a:rPr>
              <a:t>float</a:t>
            </a:r>
            <a:r>
              <a:rPr kumimoji="1" lang="zh-CN" altLang="en-US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类型，另一个操作数将会转换为</a:t>
            </a:r>
            <a:r>
              <a:rPr lang="en-US" altLang="zh-CN" sz="1200" b="0" i="0" u="none" strike="noStrike" baseline="0" dirty="0">
                <a:latin typeface="Times New Roman" panose="02020603050405020304" pitchFamily="18" charset="0"/>
              </a:rPr>
              <a:t>float</a:t>
            </a:r>
            <a:r>
              <a:rPr kumimoji="1" lang="zh-CN" altLang="en-US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类型。</a:t>
            </a:r>
          </a:p>
          <a:p>
            <a:r>
              <a:rPr lang="en-US" altLang="zh-CN" sz="1200" b="0" i="0" u="none" strike="noStrike" baseline="0" dirty="0">
                <a:latin typeface="Times New Roman" panose="02020603050405020304" pitchFamily="18" charset="0"/>
              </a:rPr>
              <a:t>• </a:t>
            </a:r>
            <a:r>
              <a:rPr kumimoji="1" lang="zh-CN" altLang="en-US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否则，如果其中一个操作数是</a:t>
            </a:r>
            <a:r>
              <a:rPr lang="en-US" altLang="zh-CN" sz="1200" b="0" i="0" u="none" strike="noStrike" baseline="0" dirty="0">
                <a:latin typeface="Times New Roman" panose="02020603050405020304" pitchFamily="18" charset="0"/>
              </a:rPr>
              <a:t>long</a:t>
            </a:r>
            <a:r>
              <a:rPr kumimoji="1" lang="zh-CN" altLang="en-US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类型，另一个操作数将会转换为</a:t>
            </a:r>
            <a:r>
              <a:rPr lang="en-US" altLang="zh-CN" sz="1200" b="0" i="0" u="none" strike="noStrike" baseline="0" dirty="0">
                <a:latin typeface="Times New Roman" panose="02020603050405020304" pitchFamily="18" charset="0"/>
              </a:rPr>
              <a:t>long</a:t>
            </a:r>
            <a:r>
              <a:rPr kumimoji="1" lang="zh-CN" altLang="en-US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类型。</a:t>
            </a:r>
          </a:p>
          <a:p>
            <a:r>
              <a:rPr lang="en-US" altLang="zh-CN" sz="1200" b="0" i="0" u="none" strike="noStrike" baseline="0" dirty="0">
                <a:latin typeface="Times New Roman" panose="02020603050405020304" pitchFamily="18" charset="0"/>
              </a:rPr>
              <a:t>• </a:t>
            </a:r>
            <a:r>
              <a:rPr kumimoji="1" lang="zh-CN" altLang="en-US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否则，两个操作数都将被转换为</a:t>
            </a:r>
            <a:r>
              <a:rPr lang="en-US" altLang="zh-CN" sz="1200" b="0" i="0" u="none" strike="noStrike" baseline="0" dirty="0" err="1">
                <a:latin typeface="Times New Roman" panose="02020603050405020304" pitchFamily="18" charset="0"/>
              </a:rPr>
              <a:t>int</a:t>
            </a:r>
            <a:r>
              <a:rPr kumimoji="1" lang="zh-CN" altLang="en-US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类</a:t>
            </a:r>
            <a:endParaRPr kumimoji="1" lang="en-US" altLang="zh-CN" sz="1200" b="0" i="0" u="none" strike="noStrike" kern="1200" baseline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endParaRPr kumimoji="1" lang="en-US" altLang="zh-CN" sz="1200" b="0" i="0" u="none" strike="noStrike" kern="1200" baseline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8C336-54D8-489C-9DE5-B48D57DEA657}" type="slidenum">
              <a:rPr lang="en-US" altLang="zh-CN" smtClean="0"/>
              <a:pPr/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5265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3.3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8C336-54D8-489C-9DE5-B48D57DEA657}" type="slidenum">
              <a:rPr lang="en-US" altLang="zh-CN" smtClean="0"/>
              <a:pPr/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1306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42B6-DC66-4935-A4BF-0BE1D342AD22}" type="slidenum">
              <a:rPr lang="en-US" altLang="zh-CN" smtClean="0"/>
              <a:pPr/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06767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48BD04-CB3F-48ED-B90C-3FBB95303C53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92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b="1" dirty="0"/>
              <a:t>//</a:t>
            </a:r>
            <a:r>
              <a:rPr lang="en-US" altLang="zh-CN" b="1" dirty="0" err="1"/>
              <a:t>IOException</a:t>
            </a:r>
            <a:r>
              <a:rPr lang="zh-CN" altLang="en-US" b="1" dirty="0"/>
              <a:t>类所在的包</a:t>
            </a:r>
          </a:p>
          <a:p>
            <a:pPr>
              <a:spcBef>
                <a:spcPct val="20000"/>
              </a:spcBef>
            </a:pPr>
            <a:r>
              <a:rPr lang="en-US" altLang="zh-CN" b="1" dirty="0"/>
              <a:t>//try </a:t>
            </a:r>
            <a:r>
              <a:rPr lang="zh-CN" altLang="en-US" b="1" dirty="0"/>
              <a:t>语句</a:t>
            </a:r>
          </a:p>
          <a:p>
            <a:pPr>
              <a:spcBef>
                <a:spcPct val="20000"/>
              </a:spcBef>
            </a:pPr>
            <a:r>
              <a:rPr lang="en-US" altLang="zh-CN" b="1" dirty="0"/>
              <a:t>//catch </a:t>
            </a:r>
            <a:r>
              <a:rPr lang="zh-CN" altLang="en-US" b="1" dirty="0"/>
              <a:t>语句</a:t>
            </a:r>
          </a:p>
          <a:p>
            <a:pPr>
              <a:spcBef>
                <a:spcPct val="20000"/>
              </a:spcBef>
            </a:pPr>
            <a:endParaRPr lang="zh-CN" altLang="en-US" b="1" dirty="0"/>
          </a:p>
          <a:p>
            <a:pPr>
              <a:spcBef>
                <a:spcPct val="20000"/>
              </a:spcBef>
            </a:pPr>
            <a:r>
              <a:rPr lang="en-US" altLang="zh-CN" b="1" dirty="0"/>
              <a:t>//</a:t>
            </a:r>
            <a:r>
              <a:rPr lang="zh-CN" altLang="en-US" b="1" dirty="0"/>
              <a:t>读一个字符存</a:t>
            </a:r>
            <a:r>
              <a:rPr lang="en-US" altLang="zh-CN" b="1" dirty="0" err="1"/>
              <a:t>ch</a:t>
            </a:r>
            <a:r>
              <a:rPr lang="en-US" altLang="zh-CN" b="1" dirty="0"/>
              <a:t> </a:t>
            </a:r>
            <a:r>
              <a:rPr lang="zh-CN" altLang="en-US" b="1" dirty="0"/>
              <a:t>中</a:t>
            </a:r>
            <a:r>
              <a:rPr lang="en-US" altLang="zh-CN" b="1" dirty="0"/>
              <a:t>, </a:t>
            </a:r>
            <a:r>
              <a:rPr lang="en-US" altLang="zh-CN" b="1" dirty="0" err="1"/>
              <a:t>ch</a:t>
            </a:r>
            <a:r>
              <a:rPr lang="zh-CN" altLang="en-US" b="1" dirty="0"/>
              <a:t>为局部变量</a:t>
            </a:r>
          </a:p>
          <a:p>
            <a:pPr>
              <a:spcBef>
                <a:spcPct val="20000"/>
              </a:spcBef>
            </a:pPr>
            <a:endParaRPr lang="zh-CN" altLang="en-US" b="1" dirty="0"/>
          </a:p>
          <a:p>
            <a:pPr>
              <a:spcBef>
                <a:spcPct val="20000"/>
              </a:spcBef>
            </a:pPr>
            <a:r>
              <a:rPr lang="zh-CN" altLang="en-US" dirty="0"/>
              <a:t> </a:t>
            </a:r>
            <a:r>
              <a:rPr lang="en-US" altLang="zh-CN" b="1" dirty="0"/>
              <a:t>//</a:t>
            </a:r>
            <a:r>
              <a:rPr lang="zh-CN" altLang="en-US" b="1" dirty="0"/>
              <a:t>从键盘读入的字符，重新输出到屏幕</a:t>
            </a:r>
          </a:p>
          <a:p>
            <a:pPr>
              <a:spcBef>
                <a:spcPct val="20000"/>
              </a:spcBef>
            </a:pPr>
            <a:endParaRPr lang="zh-CN" altLang="en-US" b="1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95984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IDEA </a:t>
            </a:r>
            <a:r>
              <a:rPr lang="zh-CN" altLang="en-US" dirty="0"/>
              <a:t>调试来解释原因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42B6-DC66-4935-A4BF-0BE1D342AD22}" type="slidenum">
              <a:rPr lang="en-US" altLang="zh-CN" smtClean="0"/>
              <a:pPr/>
              <a:t>74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51828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42B6-DC66-4935-A4BF-0BE1D342AD22}" type="slidenum">
              <a:rPr lang="en-US" altLang="zh-CN" smtClean="0"/>
              <a:pPr/>
              <a:t>76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8991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a=4,b=-4,c=1  </a:t>
            </a:r>
            <a:r>
              <a:rPr lang="zh-CN" altLang="en-US" dirty="0"/>
              <a:t>结果错误？？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42B6-DC66-4935-A4BF-0BE1D342AD22}" type="slidenum">
              <a:rPr lang="en-US" altLang="zh-CN" smtClean="0"/>
              <a:pPr/>
              <a:t>79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18707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6BCC0F-C93E-445E-B516-171D55B77C1F}" type="slidenum">
              <a:rPr lang="en-US" altLang="zh-CN"/>
              <a:pPr/>
              <a:t>81</a:t>
            </a:fld>
            <a:endParaRPr lang="en-US" altLang="zh-CN"/>
          </a:p>
        </p:txBody>
      </p:sp>
      <p:sp>
        <p:nvSpPr>
          <p:cNvPr id="93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626645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rgbClr val="B60819"/>
                </a:solidFill>
                <a:latin typeface="Tahoma" panose="020B0604030504040204" pitchFamily="34" charset="0"/>
              </a:rPr>
              <a:t>演示有</a:t>
            </a:r>
            <a:r>
              <a:rPr lang="en-US" altLang="zh-CN" b="1" dirty="0">
                <a:solidFill>
                  <a:srgbClr val="B60819"/>
                </a:solidFill>
                <a:latin typeface="Tahoma" panose="020B0604030504040204" pitchFamily="34" charset="0"/>
              </a:rPr>
              <a:t>break</a:t>
            </a:r>
            <a:r>
              <a:rPr lang="zh-CN" altLang="en-US" b="1" dirty="0">
                <a:solidFill>
                  <a:srgbClr val="B60819"/>
                </a:solidFill>
                <a:latin typeface="Tahoma" panose="020B0604030504040204" pitchFamily="34" charset="0"/>
              </a:rPr>
              <a:t>及没有</a:t>
            </a:r>
            <a:r>
              <a:rPr lang="en-US" altLang="zh-CN" b="1" dirty="0">
                <a:solidFill>
                  <a:srgbClr val="B60819"/>
                </a:solidFill>
                <a:latin typeface="Tahoma" panose="020B0604030504040204" pitchFamily="34" charset="0"/>
              </a:rPr>
              <a:t>break</a:t>
            </a:r>
            <a:r>
              <a:rPr lang="zh-CN" altLang="en-US" b="1" dirty="0">
                <a:solidFill>
                  <a:srgbClr val="B60819"/>
                </a:solidFill>
                <a:latin typeface="Tahoma" panose="020B0604030504040204" pitchFamily="34" charset="0"/>
              </a:rPr>
              <a:t>的情况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42B6-DC66-4935-A4BF-0BE1D342AD22}" type="slidenum">
              <a:rPr lang="en-US" altLang="zh-CN" smtClean="0"/>
              <a:pPr/>
              <a:t>82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61104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1D3B6D-6A1A-41E5-AF4D-7CDBEBB2CCFB}" type="slidenum">
              <a:rPr lang="en-US" altLang="zh-CN"/>
              <a:pPr/>
              <a:t>84</a:t>
            </a:fld>
            <a:endParaRPr lang="en-US" altLang="zh-CN"/>
          </a:p>
        </p:txBody>
      </p:sp>
      <p:sp>
        <p:nvSpPr>
          <p:cNvPr id="93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如果有</a:t>
            </a:r>
            <a:r>
              <a:rPr lang="en-US" altLang="zh-CN"/>
              <a:t>default</a:t>
            </a:r>
            <a:r>
              <a:rPr lang="zh-CN" altLang="en-US"/>
              <a:t>，当表达式的值与</a:t>
            </a:r>
            <a:r>
              <a:rPr lang="en-US" altLang="zh-CN"/>
              <a:t>case</a:t>
            </a:r>
            <a:r>
              <a:rPr lang="zh-CN" altLang="en-US"/>
              <a:t>子句的值都不匹配时就会执行</a:t>
            </a:r>
            <a:r>
              <a:rPr lang="en-US" altLang="zh-CN"/>
              <a:t>default</a:t>
            </a:r>
            <a:r>
              <a:rPr lang="zh-CN" altLang="en-US"/>
              <a:t>分支，如果既没匹配也没</a:t>
            </a:r>
            <a:r>
              <a:rPr lang="en-US" altLang="zh-CN"/>
              <a:t>default</a:t>
            </a:r>
            <a:r>
              <a:rPr lang="zh-CN" altLang="en-US"/>
              <a:t>，那就什么也不执行</a:t>
            </a:r>
          </a:p>
        </p:txBody>
      </p:sp>
    </p:spTree>
    <p:extLst>
      <p:ext uri="{BB962C8B-B14F-4D97-AF65-F5344CB8AC3E}">
        <p14:creationId xmlns:p14="http://schemas.microsoft.com/office/powerpoint/2010/main" val="2827067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性能考虑：</a:t>
            </a:r>
            <a:endParaRPr lang="en-US" altLang="zh-CN" dirty="0"/>
          </a:p>
          <a:p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局部变量，都是存在栈中的。而栈往往是会快速重复的大量使用，如果每次使用都初始化，开销会比较大。不如，直接让程序员来手动初始化。</a:t>
            </a:r>
            <a:br>
              <a:rPr lang="zh-CN" altLang="en-US" dirty="0"/>
            </a:b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全局变量，存储的空间，不会快速大量重复的使用，存活时间很长，所以初始化一下，开销并不会很大。</a:t>
            </a:r>
            <a:endParaRPr kumimoji="1" lang="en-US" altLang="zh-CN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endParaRPr kumimoji="1" lang="en-US" altLang="zh-CN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Java 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语言要求变量遵循先定义，再初始化，然后使用的规则。</a:t>
            </a:r>
          </a:p>
          <a:p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变量的初始化是自从变量定义以后，首次给它赋初值的过程。</a:t>
            </a:r>
          </a:p>
          <a:p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 </a:t>
            </a:r>
          </a:p>
          <a:p>
            <a:r>
              <a:rPr kumimoji="1" lang="zh-CN" altLang="en-US" sz="1200" b="1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对于类的成员变量。不管</a:t>
            </a:r>
            <a:r>
              <a:rPr kumimoji="1" lang="zh-CN" altLang="en-US" sz="1200" b="1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hlinkClick r:id="rId3" tooltip="程序"/>
              </a:rPr>
              <a:t>程序</a:t>
            </a:r>
            <a:r>
              <a:rPr kumimoji="1" lang="zh-CN" altLang="en-US" sz="1200" b="1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有没有显示的初始化，</a:t>
            </a:r>
            <a:r>
              <a:rPr kumimoji="1" lang="en-US" altLang="zh-CN" sz="1200" b="1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Java  </a:t>
            </a:r>
            <a:r>
              <a:rPr kumimoji="1" lang="zh-CN" altLang="en-US" sz="1200" b="1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虚拟机都会先自动给它初始化为默认值。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局部变量声明以后，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Java 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虚拟机不会自动的为它初始化为默认值。因此对于局部变量，必须先经过显示的初始化，才能使用它。</a:t>
            </a:r>
          </a:p>
          <a:p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如果编译器确认一个局部变量在使用之前可能没有被初始化，编译器将报错。</a:t>
            </a:r>
          </a:p>
          <a:p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 </a:t>
            </a:r>
          </a:p>
          <a:p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、对于局部变量，很有可能是程序员疏忽，忘记了初始化局部变量，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Java 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编译器在编译阶段强制要求程序员给局部变量赋初始值，可避免潜在的威胁。</a:t>
            </a:r>
          </a:p>
          <a:p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、对于成员变量，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Java 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语言提供了多种的初始化的途径。可以在声明时显示初始化，也可以在构造方法中初始化（适用于实例变量），还可以在静态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hlinkClick r:id="rId3" tooltip="代码"/>
              </a:rPr>
              <a:t>代码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块中初始化（适用于静态变量）。假如程序员没有显示的初始化成员变量，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Java 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语言则认为这些变量的初始值刚好和该数据类型的默认值相同，因此提供自动初始化的功能，以此简化编程。</a:t>
            </a:r>
          </a:p>
          <a:p>
            <a:br>
              <a:rPr lang="zh-CN" altLang="en-US" dirty="0"/>
            </a:br>
            <a:endParaRPr kumimoji="1" lang="zh-CN" alt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7BD86-08A2-4037-BF41-050226272E39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69998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42B6-DC66-4935-A4BF-0BE1D342AD22}" type="slidenum">
              <a:rPr lang="en-US" altLang="zh-CN" smtClean="0"/>
              <a:pPr/>
              <a:t>103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18864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97C91C-F4F7-4140-870F-443F9798B064}" type="slidenum">
              <a:rPr lang="en-US" altLang="zh-CN"/>
              <a:pPr/>
              <a:t>109</a:t>
            </a:fld>
            <a:endParaRPr lang="en-US" altLang="zh-CN"/>
          </a:p>
        </p:txBody>
      </p:sp>
      <p:sp>
        <p:nvSpPr>
          <p:cNvPr id="96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中定义的只能是规则的矩阵数组</a:t>
            </a:r>
          </a:p>
        </p:txBody>
      </p:sp>
    </p:spTree>
    <p:extLst>
      <p:ext uri="{BB962C8B-B14F-4D97-AF65-F5344CB8AC3E}">
        <p14:creationId xmlns:p14="http://schemas.microsoft.com/office/powerpoint/2010/main" val="67711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7BD86-08A2-4037-BF41-050226272E39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6265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C/C++</a:t>
            </a:r>
            <a:r>
              <a:rPr lang="zh-CN" altLang="en-US" dirty="0"/>
              <a:t>：</a:t>
            </a:r>
            <a:r>
              <a:rPr lang="zh-CN" altLang="en-US" baseline="0" dirty="0"/>
              <a:t> 字符型占一个字节！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7BD86-08A2-4037-BF41-050226272E39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0579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8C336-54D8-489C-9DE5-B48D57DEA657}" type="slidenum">
              <a:rPr lang="en-US" altLang="zh-CN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4838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AC7714-16C8-400F-A5B6-70B44BED3431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88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494217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8C336-54D8-489C-9DE5-B48D57DEA657}" type="slidenum">
              <a:rPr lang="en-US" altLang="zh-CN" smtClean="0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4232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Integer.toBinaryString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8C336-54D8-489C-9DE5-B48D57DEA657}" type="slidenum">
              <a:rPr lang="en-US" altLang="zh-CN" smtClean="0"/>
              <a:pPr/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5023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54A69C-C443-4AAC-B3EE-8412A0DF146F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88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4181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5565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 kumimoji="1" lang="en-US" altLang="zh-CN" sz="1400" b="0" kern="120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cs"/>
              </a:defRPr>
            </a:lvl1pPr>
          </a:lstStyle>
          <a:p>
            <a:fld id="{BB510B63-9ADC-4C18-8D80-1BF50E604325}" type="datetime1">
              <a:rPr lang="zh-CN" altLang="en-US" smtClean="0"/>
              <a:t>2020/1/4</a:t>
            </a:fld>
            <a:endParaRPr lang="en-US" altLang="zh-CN"/>
          </a:p>
        </p:txBody>
      </p:sp>
      <p:sp>
        <p:nvSpPr>
          <p:cNvPr id="15565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8624FCC8-3485-4F75-9199-54AD9ACB7C3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7" name="Picture 17" descr="校徽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187624" cy="1187624"/>
          </a:xfrm>
          <a:prstGeom prst="rect">
            <a:avLst/>
          </a:prstGeom>
          <a:noFill/>
        </p:spPr>
      </p:pic>
      <p:pic>
        <p:nvPicPr>
          <p:cNvPr id="8" name="Picture 17" descr="校徽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187624" cy="11876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0342106"/>
      </p:ext>
    </p:extLst>
  </p:cSld>
  <p:clrMapOvr>
    <a:masterClrMapping/>
  </p:clrMapOvr>
  <p:transition>
    <p:pull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521AED-CC7B-41D3-8E93-F56DAA3CE943}" type="datetime1">
              <a:rPr lang="zh-CN" altLang="en-US" smtClean="0"/>
              <a:t>2020/1/4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6BF020-F14B-485D-A1BF-07F36916BD0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724137"/>
      </p:ext>
    </p:extLst>
  </p:cSld>
  <p:clrMapOvr>
    <a:masterClrMapping/>
  </p:clrMapOvr>
  <p:transition>
    <p:pull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139774"/>
            <a:ext cx="3810000" cy="49562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39774"/>
            <a:ext cx="3810000" cy="49562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AEAB2D-6321-4662-8FDC-6557C569A6F8}" type="datetime1">
              <a:rPr lang="zh-CN" altLang="en-US" smtClean="0"/>
              <a:t>2020/1/4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D1011A-8BF5-4470-A772-E44FE6C379C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4355105"/>
      </p:ext>
    </p:extLst>
  </p:cSld>
  <p:clrMapOvr>
    <a:masterClrMapping/>
  </p:clrMapOvr>
  <p:transition>
    <p:pull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846" y="-106627"/>
            <a:ext cx="7886700" cy="92598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008732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32644"/>
            <a:ext cx="3868737" cy="418864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008732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32644"/>
            <a:ext cx="3887788" cy="418864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0B3D06-D49D-45A7-937B-F001F71384E0}" type="datetime1">
              <a:rPr lang="zh-CN" altLang="en-US" smtClean="0"/>
              <a:t>2020/1/4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0ABACA-8B16-426A-8E03-2D3FAF9E8C0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2074838"/>
      </p:ext>
    </p:extLst>
  </p:cSld>
  <p:clrMapOvr>
    <a:masterClrMapping/>
  </p:clrMapOvr>
  <p:transition>
    <p:pull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4C225A-9C8D-4C65-866D-8215A194E70B}" type="datetime1">
              <a:rPr lang="zh-CN" altLang="en-US" smtClean="0"/>
              <a:t>2020/1/4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3F8952-B4EE-47E8-8ED8-5C7F2A4E10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3732332"/>
      </p:ext>
    </p:extLst>
  </p:cSld>
  <p:clrMapOvr>
    <a:masterClrMapping/>
  </p:clrMapOvr>
  <p:transition>
    <p:pull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418774-0534-4156-A71F-69B9D44DB7CB}" type="datetime1">
              <a:rPr lang="zh-CN" altLang="en-US" smtClean="0"/>
              <a:t>2020/1/4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244E34-B3C4-4EAA-840B-6BABA4EBECD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2668023"/>
      </p:ext>
    </p:extLst>
  </p:cSld>
  <p:clrMapOvr>
    <a:masterClrMapping/>
  </p:clrMapOvr>
  <p:transition>
    <p:pull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4041"/>
            <a:ext cx="8134672" cy="72066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987425"/>
            <a:ext cx="2949575" cy="48815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946DBC-2075-495E-BDDF-9FD6F05A863A}" type="datetime1">
              <a:rPr lang="zh-CN" altLang="en-US" smtClean="0"/>
              <a:t>2020/1/4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ECBB29-A79A-4C06-880A-CB65312BC67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274372"/>
      </p:ext>
    </p:extLst>
  </p:cSld>
  <p:clrMapOvr>
    <a:masterClrMapping/>
  </p:clrMapOvr>
  <p:transition>
    <p:pull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691FE9-3339-46E7-8FFC-8710BDE6FAE6}" type="datetime1">
              <a:rPr lang="zh-CN" altLang="en-US" smtClean="0"/>
              <a:t>2020/1/4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F1B68B-44B9-4A4E-9F24-17B468C8BBC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203237"/>
      </p:ext>
    </p:extLst>
  </p:cSld>
  <p:clrMapOvr>
    <a:masterClrMapping/>
  </p:clrMapOvr>
  <p:transition>
    <p:pull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8815" y="-155626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单击以编辑</a:t>
            </a:r>
            <a:r>
              <a:rPr lang="zh-CN" altLang="en-US"/>
              <a:t>母版标题样式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68760"/>
            <a:ext cx="7772400" cy="4784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base" hangingPunct="1">
              <a:lnSpc>
                <a:spcPct val="100000"/>
              </a:lnSpc>
              <a:spcBef>
                <a:spcPct val="50000"/>
              </a:spcBef>
              <a:defRPr sz="1400" b="0">
                <a:solidFill>
                  <a:srgbClr val="FF0000"/>
                </a:solidFill>
              </a:defRPr>
            </a:lvl1pPr>
          </a:lstStyle>
          <a:p>
            <a:fld id="{D73ED29E-A363-4594-9ECA-AC7C52C67CAA}" type="datetime1">
              <a:rPr lang="zh-CN" altLang="en-US" smtClean="0"/>
              <a:t>2020/1/4</a:t>
            </a:fld>
            <a:endParaRPr lang="en-US" altLang="zh-CN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199" y="6248400"/>
            <a:ext cx="310726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base" hangingPunct="1">
              <a:lnSpc>
                <a:spcPct val="100000"/>
              </a:lnSpc>
              <a:spcBef>
                <a:spcPct val="50000"/>
              </a:spcBef>
              <a:defRPr sz="1400" b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</a:lstStyle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base" hangingPunct="1">
              <a:lnSpc>
                <a:spcPct val="100000"/>
              </a:lnSpc>
              <a:spcBef>
                <a:spcPct val="50000"/>
              </a:spcBef>
              <a:defRPr sz="1400" b="0">
                <a:solidFill>
                  <a:srgbClr val="FF0000"/>
                </a:solidFill>
              </a:defRPr>
            </a:lvl1pPr>
          </a:lstStyle>
          <a:p>
            <a:fld id="{CCDE0C49-91EF-410A-805E-D0009E65020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0" y="864841"/>
            <a:ext cx="9144000" cy="11588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384" name="Rectangle 24"/>
          <p:cNvSpPr>
            <a:spLocks noChangeArrowheads="1"/>
          </p:cNvSpPr>
          <p:nvPr/>
        </p:nvSpPr>
        <p:spPr bwMode="auto">
          <a:xfrm>
            <a:off x="0" y="6092825"/>
            <a:ext cx="9144000" cy="115888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pic>
        <p:nvPicPr>
          <p:cNvPr id="9" name="Picture 9" descr="anabnr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2738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21"/>
          <p:cNvSpPr>
            <a:spLocks noChangeArrowheads="1"/>
          </p:cNvSpPr>
          <p:nvPr/>
        </p:nvSpPr>
        <p:spPr bwMode="auto">
          <a:xfrm>
            <a:off x="0" y="864841"/>
            <a:ext cx="9144000" cy="11588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1" name="Rectangle 24"/>
          <p:cNvSpPr>
            <a:spLocks noChangeArrowheads="1"/>
          </p:cNvSpPr>
          <p:nvPr/>
        </p:nvSpPr>
        <p:spPr bwMode="auto">
          <a:xfrm>
            <a:off x="0" y="6092825"/>
            <a:ext cx="9144000" cy="115888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pic>
        <p:nvPicPr>
          <p:cNvPr id="12" name="Picture 9" descr="anabnr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2738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223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</p:sldLayoutIdLst>
  <p:transition>
    <p:pull dir="rd"/>
  </p:transition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000" b="1" kern="1200">
          <a:solidFill>
            <a:srgbClr val="9900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990000"/>
          </a:solidFill>
          <a:latin typeface="Times New Roman" panose="02020603050405020304" pitchFamily="18" charset="0"/>
          <a:ea typeface="华文中宋" panose="0201060004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990000"/>
          </a:solidFill>
          <a:latin typeface="Times New Roman" panose="02020603050405020304" pitchFamily="18" charset="0"/>
          <a:ea typeface="华文中宋" panose="0201060004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990000"/>
          </a:solidFill>
          <a:latin typeface="Times New Roman" panose="02020603050405020304" pitchFamily="18" charset="0"/>
          <a:ea typeface="华文中宋" panose="0201060004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990000"/>
          </a:solidFill>
          <a:latin typeface="Times New Roman" panose="02020603050405020304" pitchFamily="18" charset="0"/>
          <a:ea typeface="华文中宋" panose="0201060004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990000"/>
          </a:solidFill>
          <a:latin typeface="Times New Roman" panose="02020603050405020304" pitchFamily="18" charset="0"/>
          <a:ea typeface="华文中宋" panose="020106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990000"/>
          </a:solidFill>
          <a:latin typeface="Times New Roman" panose="02020603050405020304" pitchFamily="18" charset="0"/>
          <a:ea typeface="华文中宋" panose="020106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990000"/>
          </a:solidFill>
          <a:latin typeface="Times New Roman" panose="02020603050405020304" pitchFamily="18" charset="0"/>
          <a:ea typeface="华文中宋" panose="020106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990000"/>
          </a:solidFill>
          <a:latin typeface="Times New Roman" panose="02020603050405020304" pitchFamily="18" charset="0"/>
          <a:ea typeface="华文中宋" panose="0201060004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 b="1" kern="1200">
          <a:solidFill>
            <a:srgbClr val="FF0000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841226" y="2059912"/>
            <a:ext cx="7772400" cy="626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  <a:latin typeface="华文中宋" pitchFamily="2" charset="-122"/>
                <a:ea typeface="华文中宋" pitchFamily="2" charset="-122"/>
              </a:rPr>
              <a:t>public class </a:t>
            </a:r>
            <a:r>
              <a:rPr lang="zh-CN" altLang="en-US" sz="3600" dirty="0">
                <a:solidFill>
                  <a:srgbClr val="7030A0"/>
                </a:solidFill>
                <a:latin typeface="华文中宋" pitchFamily="2" charset="-122"/>
                <a:ea typeface="华文中宋" pitchFamily="2" charset="-122"/>
              </a:rPr>
              <a:t>第</a:t>
            </a:r>
            <a:r>
              <a:rPr lang="en-US" altLang="zh-CN" sz="3600">
                <a:solidFill>
                  <a:srgbClr val="7030A0"/>
                </a:solidFill>
                <a:latin typeface="华文中宋" pitchFamily="2" charset="-122"/>
                <a:ea typeface="华文中宋" pitchFamily="2" charset="-122"/>
              </a:rPr>
              <a:t>0x03</a:t>
            </a:r>
            <a:r>
              <a:rPr lang="zh-CN" altLang="en-US" sz="3600" dirty="0">
                <a:solidFill>
                  <a:srgbClr val="7030A0"/>
                </a:solidFill>
                <a:latin typeface="华文中宋" pitchFamily="2" charset="-122"/>
                <a:ea typeface="华文中宋" pitchFamily="2" charset="-122"/>
              </a:rPr>
              <a:t>讲 </a:t>
            </a:r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Java</a:t>
            </a:r>
            <a:r>
              <a:rPr lang="zh-CN" alt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语言基础</a:t>
            </a:r>
            <a:r>
              <a:rPr lang="zh-CN" altLang="en-US" sz="11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endParaRPr lang="en-US" altLang="zh-CN" sz="1100" dirty="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  <a:p>
            <a:pPr eaLnBrk="1" hangingPunct="1">
              <a:lnSpc>
                <a:spcPct val="100000"/>
              </a:lnSpc>
            </a:pPr>
            <a:br>
              <a:rPr lang="en-US" altLang="zh-CN" dirty="0">
                <a:solidFill>
                  <a:srgbClr val="7030A0"/>
                </a:solidFill>
                <a:latin typeface="华文中宋" pitchFamily="2" charset="-122"/>
                <a:ea typeface="华文中宋" pitchFamily="2" charset="-122"/>
              </a:rPr>
            </a:b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  <a:latin typeface="华文中宋" pitchFamily="2" charset="-122"/>
                <a:ea typeface="华文中宋" pitchFamily="2" charset="-122"/>
              </a:rPr>
              <a:t>extends </a:t>
            </a:r>
            <a:r>
              <a:rPr lang="en-US" altLang="zh-CN" sz="2800" dirty="0"/>
              <a:t>Java </a:t>
            </a:r>
            <a:r>
              <a:rPr lang="zh-CN" altLang="en-US" sz="2800" dirty="0"/>
              <a:t>语言与网络编程</a:t>
            </a: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  <a:latin typeface="华文中宋" pitchFamily="2" charset="-122"/>
                <a:ea typeface="华文中宋" pitchFamily="2" charset="-122"/>
              </a:rPr>
              <a:t>{ }</a:t>
            </a:r>
            <a:br>
              <a:rPr lang="en-US" altLang="zh-CN" sz="4800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zh-CN" altLang="en-US" sz="28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27859" y="4438662"/>
            <a:ext cx="682061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  <a:latin typeface="隶书" pitchFamily="49" charset="-122"/>
              <a:ea typeface="隶书" pitchFamily="49" charset="-122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/**</a:t>
            </a:r>
            <a:b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</a:b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 * @author 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唐朝刚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	</a:t>
            </a:r>
            <a:b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</a:b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*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@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param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   cgtang@cumt.edu.cn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 */</a:t>
            </a:r>
            <a:br>
              <a:rPr lang="en-US" altLang="zh-CN" sz="2400" dirty="0">
                <a:latin typeface="隶书" pitchFamily="49" charset="-122"/>
                <a:ea typeface="隶书" pitchFamily="49" charset="-122"/>
              </a:rPr>
            </a:br>
            <a:endParaRPr lang="en-US" altLang="zh-CN" sz="2400" dirty="0">
              <a:solidFill>
                <a:srgbClr val="692AA2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5383736"/>
      </p:ext>
    </p:extLst>
  </p:cSld>
  <p:clrMapOvr>
    <a:masterClrMapping/>
  </p:clrMapOvr>
  <p:transition>
    <p:pull dir="r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3333CC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3.2.1.1   </a:t>
            </a:r>
            <a:r>
              <a:rPr lang="zh-CN" altLang="en-US" sz="3200" b="1" dirty="0">
                <a:solidFill>
                  <a:srgbClr val="3333CC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变量名</a:t>
            </a:r>
            <a:r>
              <a:rPr lang="zh-CN" altLang="en-US" sz="2400" b="1" dirty="0">
                <a:solidFill>
                  <a:srgbClr val="33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endParaRPr lang="zh-CN" altLang="en-US" dirty="0">
              <a:solidFill>
                <a:srgbClr val="3333CC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变量名</a:t>
            </a:r>
            <a:r>
              <a:rPr lang="zh-CN" altLang="en-US" dirty="0">
                <a:solidFill>
                  <a:srgbClr val="FF0000"/>
                </a:solidFill>
              </a:rPr>
              <a:t>区分大小写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如</a:t>
            </a:r>
            <a:r>
              <a:rPr lang="en-US" altLang="zh-CN" dirty="0">
                <a:solidFill>
                  <a:schemeClr val="tx2">
                    <a:lumMod val="95000"/>
                    <a:lumOff val="5000"/>
                  </a:schemeClr>
                </a:solidFill>
              </a:rPr>
              <a:t>name</a:t>
            </a:r>
            <a:r>
              <a:rPr lang="zh-CN" alt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和</a:t>
            </a:r>
            <a:r>
              <a:rPr lang="en-US" altLang="zh-CN" dirty="0">
                <a:solidFill>
                  <a:schemeClr val="tx2">
                    <a:lumMod val="95000"/>
                    <a:lumOff val="5000"/>
                  </a:schemeClr>
                </a:solidFill>
              </a:rPr>
              <a:t>Name</a:t>
            </a:r>
            <a:r>
              <a:rPr lang="zh-CN" alt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表示两个不同的变量</a:t>
            </a:r>
            <a:endParaRPr lang="en-US" altLang="zh-CN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endParaRPr lang="zh-CN" altLang="en-US" dirty="0"/>
          </a:p>
          <a:p>
            <a:r>
              <a:rPr lang="zh-CN" altLang="en-US" dirty="0">
                <a:solidFill>
                  <a:srgbClr val="33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命名方法</a:t>
            </a:r>
            <a:r>
              <a:rPr lang="en-US" altLang="zh-CN" dirty="0">
                <a:solidFill>
                  <a:srgbClr val="33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——</a:t>
            </a:r>
            <a:r>
              <a:rPr lang="zh-CN" altLang="en-US" dirty="0">
                <a:solidFill>
                  <a:srgbClr val="FF0000"/>
                </a:solidFill>
              </a:rPr>
              <a:t>驼峰命名法</a:t>
            </a:r>
            <a:r>
              <a:rPr lang="en-US" altLang="zh-CN" dirty="0">
                <a:solidFill>
                  <a:srgbClr val="33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:</a:t>
            </a:r>
          </a:p>
          <a:p>
            <a:pPr lvl="1">
              <a:spcBef>
                <a:spcPct val="0"/>
              </a:spcBef>
              <a:buClr>
                <a:srgbClr val="B60819"/>
              </a:buClr>
              <a:buSzPct val="70000"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2">
                    <a:lumMod val="95000"/>
                    <a:lumOff val="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变量名以小写字母开头，若一个变量名由超过一个单词所组成，则第一个单词之后的所有单词都以大写字母开头，以便于理解该变量名</a:t>
            </a:r>
            <a:endParaRPr lang="en-US" altLang="zh-CN" dirty="0">
              <a:solidFill>
                <a:schemeClr val="tx2">
                  <a:lumMod val="95000"/>
                  <a:lumOff val="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spcBef>
                <a:spcPct val="0"/>
              </a:spcBef>
              <a:buClr>
                <a:srgbClr val="B60819"/>
              </a:buClr>
              <a:buSzPct val="70000"/>
              <a:buNone/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</a:t>
            </a:r>
            <a:r>
              <a:rPr lang="zh-CN" altLang="en-US" dirty="0">
                <a:solidFill>
                  <a:srgbClr val="B6081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例如</a:t>
            </a:r>
            <a:r>
              <a:rPr lang="en-US" altLang="zh-CN" dirty="0">
                <a:solidFill>
                  <a:srgbClr val="B6081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: </a:t>
            </a:r>
            <a:r>
              <a:rPr lang="en-US" altLang="zh-CN" dirty="0" err="1">
                <a:solidFill>
                  <a:srgbClr val="B6081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anIntVar</a:t>
            </a:r>
            <a:r>
              <a:rPr lang="en-US" altLang="zh-CN" dirty="0">
                <a:solidFill>
                  <a:srgbClr val="B6081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//</a:t>
            </a:r>
            <a:r>
              <a:rPr lang="zh-CN" altLang="en-US" dirty="0">
                <a:solidFill>
                  <a:srgbClr val="B6081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小驼峰</a:t>
            </a:r>
            <a:endParaRPr lang="en-US" altLang="zh-CN" dirty="0">
              <a:solidFill>
                <a:srgbClr val="B60819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ED43-9783-45EA-B401-35F4391D7E3F}" type="datetime1">
              <a:rPr lang="zh-CN" altLang="en-US" smtClean="0"/>
              <a:t>2020/1/4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BF020-F14B-485D-A1BF-07F36916BD06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788486" name="Text Box 6"/>
          <p:cNvSpPr txBox="1">
            <a:spLocks noChangeArrowheads="1"/>
          </p:cNvSpPr>
          <p:nvPr/>
        </p:nvSpPr>
        <p:spPr bwMode="auto">
          <a:xfrm>
            <a:off x="822325" y="715963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endParaRPr lang="zh-CN" altLang="zh-CN" sz="3200" b="1"/>
          </a:p>
        </p:txBody>
      </p:sp>
    </p:spTree>
  </p:cSld>
  <p:clrMapOvr>
    <a:masterClrMapping/>
  </p:clrMapOvr>
  <p:transition>
    <p:pull dir="rd"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600" b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STZhongsong" panose="02010600040101010101" pitchFamily="2" charset="-122"/>
              </a:rPr>
              <a:t>3.9  </a:t>
            </a:r>
            <a:r>
              <a:rPr lang="zh-CN" altLang="en-US" sz="3600" b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STZhongsong" panose="02010600040101010101" pitchFamily="2" charset="-122"/>
              </a:rPr>
              <a:t>数组</a:t>
            </a:r>
          </a:p>
        </p:txBody>
      </p:sp>
      <p:sp>
        <p:nvSpPr>
          <p:cNvPr id="911363" name="Rectangle 3"/>
          <p:cNvSpPr>
            <a:spLocks noGrp="1" noChangeArrowheads="1"/>
          </p:cNvSpPr>
          <p:nvPr>
            <p:ph idx="1"/>
          </p:nvPr>
        </p:nvSpPr>
        <p:spPr>
          <a:xfrm>
            <a:off x="420157" y="985053"/>
            <a:ext cx="8471898" cy="478437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 b="1" dirty="0">
                <a:solidFill>
                  <a:schemeClr val="folHlink"/>
                </a:solidFill>
              </a:rPr>
              <a:t>    </a:t>
            </a:r>
            <a:r>
              <a:rPr lang="zh-CN" altLang="en-US" b="1" dirty="0">
                <a:solidFill>
                  <a:srgbClr val="C00000"/>
                </a:solidFill>
              </a:rPr>
              <a:t>数组</a:t>
            </a:r>
            <a:r>
              <a:rPr lang="en-US" altLang="zh-CN" b="1" dirty="0">
                <a:solidFill>
                  <a:srgbClr val="C00000"/>
                </a:solidFill>
              </a:rPr>
              <a:t>:  </a:t>
            </a:r>
            <a:r>
              <a:rPr lang="zh-CN" altLang="en-US" sz="2400" b="1" dirty="0">
                <a:solidFill>
                  <a:srgbClr val="FF461B"/>
                </a:solidFill>
              </a:rPr>
              <a:t>相同类型的数据元素按顺序组成的一种线性表</a:t>
            </a:r>
            <a:r>
              <a:rPr lang="zh-CN" altLang="en-US" sz="2400" b="1" dirty="0"/>
              <a:t>，元素在数组中的相对位置由</a:t>
            </a:r>
            <a:r>
              <a:rPr lang="zh-CN" altLang="en-US" sz="2400" b="1" dirty="0">
                <a:solidFill>
                  <a:srgbClr val="C00000"/>
                </a:solidFill>
              </a:rPr>
              <a:t>下标</a:t>
            </a:r>
            <a:r>
              <a:rPr lang="zh-CN" altLang="en-US" sz="2400" b="1" dirty="0"/>
              <a:t>来指定。数组中的每个元素通过数组名加下标进行</a:t>
            </a:r>
            <a:r>
              <a:rPr lang="zh-CN" altLang="en-US" sz="2400" b="1" dirty="0">
                <a:solidFill>
                  <a:srgbClr val="FF0000"/>
                </a:solidFill>
              </a:rPr>
              <a:t>引用</a:t>
            </a:r>
            <a:endParaRPr lang="en-US" altLang="zh-CN" sz="2400" b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88A7-06EA-4C86-AD37-D6FF2FBCEBC6}" type="datetime1">
              <a:rPr lang="zh-CN" altLang="en-US" smtClean="0"/>
              <a:pPr/>
              <a:t>2020/1/4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6F50-2A3E-4829-883B-22B3BE7DAA7D}" type="slidenum">
              <a:rPr lang="en-US" altLang="zh-CN" smtClean="0"/>
              <a:pPr/>
              <a:t>100</a:t>
            </a:fld>
            <a:endParaRPr lang="en-US" altLang="zh-CN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85800" y="2320085"/>
            <a:ext cx="7994650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zh-CN" altLang="en-US" dirty="0"/>
              <a:t>数组是独立的</a:t>
            </a:r>
            <a:r>
              <a:rPr lang="zh-CN" altLang="en-US" dirty="0">
                <a:solidFill>
                  <a:srgbClr val="FF461B"/>
                </a:solidFill>
              </a:rPr>
              <a:t>类，</a:t>
            </a:r>
            <a:r>
              <a:rPr lang="zh-CN" altLang="en-US" dirty="0"/>
              <a:t>有自身的方法，</a:t>
            </a:r>
            <a:r>
              <a:rPr lang="zh-CN" altLang="en-US" dirty="0">
                <a:solidFill>
                  <a:srgbClr val="FF461B"/>
                </a:solidFill>
              </a:rPr>
              <a:t>不只是变量的集合</a:t>
            </a:r>
            <a:endParaRPr lang="en-US" altLang="zh-CN" dirty="0">
              <a:solidFill>
                <a:srgbClr val="FF461B"/>
              </a:solidFill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zh-CN" altLang="en-US" dirty="0"/>
              <a:t>创建一个数组，需要做如下的工作：</a:t>
            </a:r>
          </a:p>
          <a:p>
            <a:pPr marL="914400" lvl="1" indent="-514350">
              <a:lnSpc>
                <a:spcPct val="90000"/>
              </a:lnSpc>
              <a:buFont typeface="+mj-ea"/>
              <a:buAutoNum type="circleNumDbPlain"/>
            </a:pPr>
            <a:r>
              <a:rPr lang="zh-CN" altLang="en-US" sz="2000" dirty="0"/>
              <a:t>声明一个变量来存放该数组</a:t>
            </a:r>
          </a:p>
          <a:p>
            <a:pPr marL="857250" lvl="1" indent="-457200">
              <a:lnSpc>
                <a:spcPct val="90000"/>
              </a:lnSpc>
              <a:buFont typeface="+mj-ea"/>
              <a:buAutoNum type="circleNumDbPlain"/>
            </a:pPr>
            <a:r>
              <a:rPr lang="zh-CN" altLang="en-US" sz="2000" dirty="0"/>
              <a:t>建立一个</a:t>
            </a:r>
            <a:r>
              <a:rPr lang="zh-CN" altLang="en-US" sz="2000" dirty="0">
                <a:solidFill>
                  <a:srgbClr val="FF461B"/>
                </a:solidFill>
              </a:rPr>
              <a:t>新的数组对象</a:t>
            </a:r>
            <a:r>
              <a:rPr lang="zh-CN" altLang="en-US" sz="2000" dirty="0"/>
              <a:t>（即创建数组空间）并把它赋给这个数组变量</a:t>
            </a:r>
          </a:p>
          <a:p>
            <a:pPr marL="857250" lvl="1" indent="-457200">
              <a:lnSpc>
                <a:spcPct val="90000"/>
              </a:lnSpc>
              <a:buFont typeface="+mj-ea"/>
              <a:buAutoNum type="circleNumDbPlain"/>
            </a:pPr>
            <a:r>
              <a:rPr lang="zh-CN" altLang="en-US" sz="2000" dirty="0"/>
              <a:t>在该数组中存储信息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16369" y="4907340"/>
            <a:ext cx="475001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b="1" dirty="0">
                <a:solidFill>
                  <a:srgbClr val="A34564"/>
                </a:solidFill>
              </a:rPr>
              <a:t>例如：</a:t>
            </a:r>
            <a:r>
              <a:rPr lang="en-US" altLang="zh-CN" b="1" dirty="0">
                <a:solidFill>
                  <a:srgbClr val="A34564"/>
                </a:solidFill>
              </a:rPr>
              <a:t>String list[ ]=</a:t>
            </a:r>
            <a:r>
              <a:rPr lang="en-US" altLang="zh-CN" b="1" dirty="0">
                <a:solidFill>
                  <a:srgbClr val="7030A0"/>
                </a:solidFill>
              </a:rPr>
              <a:t>new</a:t>
            </a:r>
            <a:r>
              <a:rPr lang="en-US" altLang="zh-CN" b="1" dirty="0">
                <a:solidFill>
                  <a:srgbClr val="A34564"/>
                </a:solidFill>
              </a:rPr>
              <a:t> String[3];</a:t>
            </a:r>
          </a:p>
          <a:p>
            <a:pPr>
              <a:spcBef>
                <a:spcPct val="0"/>
              </a:spcBef>
            </a:pPr>
            <a:r>
              <a:rPr lang="en-US" altLang="zh-CN" b="1" dirty="0">
                <a:solidFill>
                  <a:srgbClr val="A34564"/>
                </a:solidFill>
              </a:rPr>
              <a:t>             list[0]=“one”;</a:t>
            </a:r>
          </a:p>
          <a:p>
            <a:pPr>
              <a:spcBef>
                <a:spcPct val="0"/>
              </a:spcBef>
            </a:pPr>
            <a:r>
              <a:rPr lang="en-US" altLang="zh-CN" b="1" dirty="0">
                <a:solidFill>
                  <a:srgbClr val="A34564"/>
                </a:solidFill>
              </a:rPr>
              <a:t>             list[1]=“two”;</a:t>
            </a:r>
          </a:p>
          <a:p>
            <a:pPr>
              <a:spcBef>
                <a:spcPct val="0"/>
              </a:spcBef>
            </a:pPr>
            <a:r>
              <a:rPr lang="en-US" altLang="zh-CN" b="1" dirty="0">
                <a:solidFill>
                  <a:srgbClr val="A34564"/>
                </a:solidFill>
              </a:rPr>
              <a:t>         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rgbClr val="3333CC"/>
                </a:solidFill>
              </a:rPr>
              <a:t>1</a:t>
            </a:r>
            <a:r>
              <a:rPr lang="zh-CN" altLang="en-US" b="1">
                <a:solidFill>
                  <a:srgbClr val="3333CC"/>
                </a:solidFill>
              </a:rPr>
              <a:t>、一维数组的说明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794D-4ED2-4AD4-808D-AC5FAC0D41CB}" type="datetime1">
              <a:rPr lang="zh-CN" altLang="en-US" smtClean="0"/>
              <a:pPr/>
              <a:t>2020/1/4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6F50-2A3E-4829-883B-22B3BE7DAA7D}" type="slidenum">
              <a:rPr lang="en-US" altLang="zh-CN" smtClean="0"/>
              <a:pPr/>
              <a:t>101</a:t>
            </a:fld>
            <a:endParaRPr lang="en-US" altLang="zh-CN" dirty="0"/>
          </a:p>
        </p:txBody>
      </p:sp>
      <p:sp>
        <p:nvSpPr>
          <p:cNvPr id="912388" name="Rectangle 4"/>
          <p:cNvSpPr>
            <a:spLocks noChangeArrowheads="1"/>
          </p:cNvSpPr>
          <p:nvPr/>
        </p:nvSpPr>
        <p:spPr bwMode="auto">
          <a:xfrm>
            <a:off x="965760" y="1100088"/>
            <a:ext cx="7873439" cy="1348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27622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indent="0">
              <a:spcBef>
                <a:spcPct val="20000"/>
              </a:spcBef>
              <a:tabLst>
                <a:tab pos="0" algn="l"/>
              </a:tabLst>
            </a:pPr>
            <a:r>
              <a:rPr lang="zh-CN" altLang="en-US" b="1" dirty="0"/>
              <a:t>在使用数组前必须先说明它，</a:t>
            </a:r>
            <a:r>
              <a:rPr lang="zh-CN" altLang="en-US" b="1" dirty="0">
                <a:solidFill>
                  <a:srgbClr val="7030A0"/>
                </a:solidFill>
              </a:rPr>
              <a:t>一维数组</a:t>
            </a:r>
            <a:r>
              <a:rPr lang="zh-CN" altLang="en-US" b="1" dirty="0"/>
              <a:t>说明的格式如下：</a:t>
            </a:r>
            <a:endParaRPr lang="en-US" altLang="zh-CN" b="1" dirty="0"/>
          </a:p>
          <a:p>
            <a:pPr>
              <a:spcBef>
                <a:spcPct val="20000"/>
              </a:spcBef>
            </a:pPr>
            <a:r>
              <a:rPr lang="zh-CN" altLang="en-US" b="1" dirty="0">
                <a:solidFill>
                  <a:srgbClr val="FF0000"/>
                </a:solidFill>
              </a:rPr>
              <a:t>           类型    数组名</a:t>
            </a:r>
            <a:r>
              <a:rPr lang="en-US" altLang="zh-CN" b="1" dirty="0">
                <a:solidFill>
                  <a:srgbClr val="FF0000"/>
                </a:solidFill>
              </a:rPr>
              <a:t>[ ]</a:t>
            </a:r>
            <a:r>
              <a:rPr lang="zh-CN" altLang="en-US" b="1" dirty="0">
                <a:solidFill>
                  <a:srgbClr val="FF0000"/>
                </a:solidFill>
              </a:rPr>
              <a:t>；</a:t>
            </a:r>
          </a:p>
          <a:p>
            <a:pPr>
              <a:spcBef>
                <a:spcPct val="20000"/>
              </a:spcBef>
            </a:pPr>
            <a:r>
              <a:rPr lang="zh-CN" altLang="en-US" b="1" dirty="0">
                <a:solidFill>
                  <a:srgbClr val="FF0000"/>
                </a:solidFill>
              </a:rPr>
              <a:t>    或   类型</a:t>
            </a:r>
            <a:r>
              <a:rPr lang="en-US" altLang="zh-CN" b="1" dirty="0">
                <a:solidFill>
                  <a:srgbClr val="FF0000"/>
                </a:solidFill>
              </a:rPr>
              <a:t>[ ]    </a:t>
            </a:r>
            <a:r>
              <a:rPr lang="zh-CN" altLang="en-US" b="1" dirty="0">
                <a:solidFill>
                  <a:srgbClr val="FF0000"/>
                </a:solidFill>
              </a:rPr>
              <a:t>数组名；</a:t>
            </a:r>
          </a:p>
        </p:txBody>
      </p:sp>
      <p:sp>
        <p:nvSpPr>
          <p:cNvPr id="912389" name="Rectangle 5"/>
          <p:cNvSpPr>
            <a:spLocks noChangeArrowheads="1"/>
          </p:cNvSpPr>
          <p:nvPr/>
        </p:nvSpPr>
        <p:spPr bwMode="auto">
          <a:xfrm>
            <a:off x="798512" y="3097453"/>
            <a:ext cx="3584575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7622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b="1" dirty="0">
                <a:solidFill>
                  <a:srgbClr val="FF461B"/>
                </a:solidFill>
              </a:rPr>
              <a:t>例如：</a:t>
            </a:r>
            <a:r>
              <a:rPr lang="en-US" altLang="zh-CN" b="1" dirty="0">
                <a:solidFill>
                  <a:srgbClr val="FF461B"/>
                </a:solidFill>
              </a:rPr>
              <a:t>int list[ ];</a:t>
            </a:r>
          </a:p>
          <a:p>
            <a:pPr>
              <a:spcBef>
                <a:spcPct val="20000"/>
              </a:spcBef>
            </a:pPr>
            <a:r>
              <a:rPr lang="en-US" altLang="zh-CN" b="1" dirty="0">
                <a:solidFill>
                  <a:srgbClr val="FF461B"/>
                </a:solidFill>
              </a:rPr>
              <a:t>            </a:t>
            </a:r>
            <a:r>
              <a:rPr lang="en-US" altLang="zh-CN" b="1" dirty="0" err="1">
                <a:solidFill>
                  <a:srgbClr val="FF461B"/>
                </a:solidFill>
              </a:rPr>
              <a:t>int</a:t>
            </a:r>
            <a:r>
              <a:rPr lang="en-US" altLang="zh-CN" b="1" dirty="0">
                <a:solidFill>
                  <a:srgbClr val="FF461B"/>
                </a:solidFill>
              </a:rPr>
              <a:t>[] list;</a:t>
            </a:r>
          </a:p>
          <a:p>
            <a:pPr>
              <a:spcBef>
                <a:spcPct val="20000"/>
              </a:spcBef>
            </a:pPr>
            <a:r>
              <a:rPr lang="en-US" altLang="zh-CN" b="1" dirty="0">
                <a:solidFill>
                  <a:srgbClr val="FF461B"/>
                </a:solidFill>
              </a:rPr>
              <a:t>            String[] </a:t>
            </a:r>
            <a:r>
              <a:rPr lang="en-US" altLang="zh-CN" b="1" dirty="0" err="1">
                <a:solidFill>
                  <a:srgbClr val="FF461B"/>
                </a:solidFill>
              </a:rPr>
              <a:t>args</a:t>
            </a:r>
            <a:r>
              <a:rPr lang="en-US" altLang="zh-CN" b="1" dirty="0">
                <a:solidFill>
                  <a:srgbClr val="FF461B"/>
                </a:solidFill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en-US" altLang="zh-CN" b="1" dirty="0">
                <a:solidFill>
                  <a:srgbClr val="FF461B"/>
                </a:solidFill>
              </a:rPr>
              <a:t>            String </a:t>
            </a:r>
            <a:r>
              <a:rPr lang="en-US" altLang="zh-CN" b="1" dirty="0" err="1">
                <a:solidFill>
                  <a:srgbClr val="FF461B"/>
                </a:solidFill>
              </a:rPr>
              <a:t>args</a:t>
            </a:r>
            <a:r>
              <a:rPr lang="en-US" altLang="zh-CN" b="1" dirty="0">
                <a:solidFill>
                  <a:srgbClr val="FF461B"/>
                </a:solidFill>
              </a:rPr>
              <a:t>[];</a:t>
            </a:r>
          </a:p>
        </p:txBody>
      </p:sp>
    </p:spTree>
  </p:cSld>
  <p:clrMapOvr>
    <a:masterClrMapping/>
  </p:clrMapOvr>
  <p:transition>
    <p:pull dir="rd"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3333CC"/>
                </a:solidFill>
              </a:rPr>
              <a:t>2</a:t>
            </a:r>
            <a:r>
              <a:rPr lang="zh-CN" altLang="en-US" b="1" dirty="0">
                <a:solidFill>
                  <a:srgbClr val="3333CC"/>
                </a:solidFill>
              </a:rPr>
              <a:t>、创建数组空间</a:t>
            </a:r>
          </a:p>
        </p:txBody>
      </p:sp>
      <p:sp>
        <p:nvSpPr>
          <p:cNvPr id="913411" name="Rectangle 3"/>
          <p:cNvSpPr>
            <a:spLocks noGrp="1" noChangeArrowheads="1"/>
          </p:cNvSpPr>
          <p:nvPr>
            <p:ph idx="1"/>
          </p:nvPr>
        </p:nvSpPr>
        <p:spPr>
          <a:xfrm>
            <a:off x="989013" y="1225099"/>
            <a:ext cx="7769225" cy="4113212"/>
          </a:xfrm>
        </p:spPr>
        <p:txBody>
          <a:bodyPr/>
          <a:lstStyle/>
          <a:p>
            <a:r>
              <a:rPr lang="zh-CN" altLang="en-US" sz="2400" b="1" dirty="0"/>
              <a:t>创建数组空间必须声明</a:t>
            </a:r>
            <a:r>
              <a:rPr lang="zh-CN" altLang="en-US" sz="2400" b="1" dirty="0">
                <a:solidFill>
                  <a:srgbClr val="FF0000"/>
                </a:solidFill>
              </a:rPr>
              <a:t>数组的长度</a:t>
            </a:r>
            <a:r>
              <a:rPr lang="zh-CN" altLang="en-US" sz="2400" b="1" dirty="0"/>
              <a:t>，以确定开辟的内存空间大小，</a:t>
            </a:r>
            <a:r>
              <a:rPr lang="en-US" altLang="zh-CN" sz="2400" b="1" dirty="0"/>
              <a:t>Java</a:t>
            </a:r>
            <a:r>
              <a:rPr lang="zh-CN" altLang="en-US" sz="2400" b="1" dirty="0"/>
              <a:t>通过</a:t>
            </a:r>
            <a:r>
              <a:rPr lang="en-US" altLang="zh-CN" sz="2400" b="1" dirty="0">
                <a:solidFill>
                  <a:srgbClr val="FF461B"/>
                </a:solidFill>
              </a:rPr>
              <a:t>new</a:t>
            </a:r>
            <a:r>
              <a:rPr lang="zh-CN" altLang="en-US" sz="2400" b="1" dirty="0"/>
              <a:t>创建一个新的</a:t>
            </a:r>
            <a:r>
              <a:rPr lang="zh-CN" altLang="en-US" sz="2400" b="1" dirty="0">
                <a:solidFill>
                  <a:srgbClr val="FF0000"/>
                </a:solidFill>
              </a:rPr>
              <a:t>数组对象</a:t>
            </a:r>
            <a:r>
              <a:rPr lang="zh-CN" altLang="en-US" sz="2400" b="1" dirty="0"/>
              <a:t>并把它赋给这个</a:t>
            </a:r>
            <a:r>
              <a:rPr lang="zh-CN" altLang="en-US" sz="2400" b="1" dirty="0">
                <a:solidFill>
                  <a:srgbClr val="FF0000"/>
                </a:solidFill>
              </a:rPr>
              <a:t>数组变量</a:t>
            </a:r>
            <a:r>
              <a:rPr lang="zh-CN" altLang="en-US" sz="2400" b="1" dirty="0"/>
              <a:t>。语法格式如下：</a:t>
            </a:r>
          </a:p>
          <a:p>
            <a:pPr>
              <a:buFontTx/>
              <a:buNone/>
            </a:pPr>
            <a:r>
              <a:rPr lang="zh-CN" altLang="en-US" sz="2400" b="1" dirty="0">
                <a:solidFill>
                  <a:schemeClr val="hlink"/>
                </a:solidFill>
              </a:rPr>
              <a:t>                </a:t>
            </a:r>
            <a:r>
              <a:rPr lang="zh-CN" altLang="en-US" sz="2400" b="1" dirty="0">
                <a:solidFill>
                  <a:srgbClr val="FF461B"/>
                </a:solidFill>
              </a:rPr>
              <a:t>数组名</a:t>
            </a:r>
            <a:r>
              <a:rPr lang="en-US" altLang="zh-CN" sz="2400" b="1" dirty="0">
                <a:solidFill>
                  <a:srgbClr val="FF461B"/>
                </a:solidFill>
              </a:rPr>
              <a:t>=new </a:t>
            </a:r>
            <a:r>
              <a:rPr lang="zh-CN" altLang="en-US" sz="2400" b="1" dirty="0">
                <a:solidFill>
                  <a:srgbClr val="FF461B"/>
                </a:solidFill>
              </a:rPr>
              <a:t>数组元素类型</a:t>
            </a:r>
            <a:r>
              <a:rPr lang="en-US" altLang="zh-CN" sz="2400" b="1" dirty="0">
                <a:solidFill>
                  <a:srgbClr val="FF461B"/>
                </a:solidFill>
              </a:rPr>
              <a:t>[</a:t>
            </a:r>
            <a:r>
              <a:rPr lang="zh-CN" altLang="en-US" sz="2400" b="1" dirty="0">
                <a:solidFill>
                  <a:srgbClr val="FF461B"/>
                </a:solidFill>
              </a:rPr>
              <a:t>数组元素个数</a:t>
            </a:r>
            <a:r>
              <a:rPr lang="en-US" altLang="zh-CN" sz="2400" b="1" dirty="0">
                <a:solidFill>
                  <a:srgbClr val="FF461B"/>
                </a:solidFill>
              </a:rPr>
              <a:t>]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11127-B84A-4539-BDD9-5586F525F415}" type="datetime1">
              <a:rPr lang="zh-CN" altLang="en-US" smtClean="0"/>
              <a:pPr/>
              <a:t>2020/1/4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6F50-2A3E-4829-883B-22B3BE7DAA7D}" type="slidenum">
              <a:rPr lang="en-US" altLang="zh-CN" smtClean="0"/>
              <a:pPr/>
              <a:t>102</a:t>
            </a:fld>
            <a:endParaRPr lang="en-US" altLang="zh-CN" dirty="0"/>
          </a:p>
        </p:txBody>
      </p:sp>
      <p:sp>
        <p:nvSpPr>
          <p:cNvPr id="913412" name="Rectangle 4"/>
          <p:cNvSpPr>
            <a:spLocks noChangeArrowheads="1"/>
          </p:cNvSpPr>
          <p:nvPr/>
        </p:nvSpPr>
        <p:spPr bwMode="auto">
          <a:xfrm>
            <a:off x="1939131" y="3053105"/>
            <a:ext cx="602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7622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b="1" dirty="0"/>
              <a:t>例如：</a:t>
            </a:r>
            <a:r>
              <a:rPr lang="en-US" altLang="zh-CN" b="1" dirty="0"/>
              <a:t>int[] list;   list=new int[3];</a:t>
            </a:r>
          </a:p>
        </p:txBody>
      </p:sp>
      <p:sp>
        <p:nvSpPr>
          <p:cNvPr id="913413" name="Rectangle 5"/>
          <p:cNvSpPr>
            <a:spLocks noChangeArrowheads="1"/>
          </p:cNvSpPr>
          <p:nvPr/>
        </p:nvSpPr>
        <p:spPr bwMode="auto">
          <a:xfrm>
            <a:off x="611188" y="3748030"/>
            <a:ext cx="81470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27622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altLang="zh-CN" b="1" dirty="0"/>
              <a:t>  </a:t>
            </a:r>
            <a:r>
              <a:rPr lang="zh-CN" altLang="en-US" b="1" dirty="0"/>
              <a:t>数组的说明和构造合并在一起，其语法格式如下：</a:t>
            </a:r>
          </a:p>
          <a:p>
            <a:pPr>
              <a:spcBef>
                <a:spcPct val="20000"/>
              </a:spcBef>
            </a:pPr>
            <a:r>
              <a:rPr lang="zh-CN" altLang="en-US" b="1" dirty="0"/>
              <a:t>           </a:t>
            </a:r>
            <a:r>
              <a:rPr lang="zh-CN" altLang="en-US" b="1" dirty="0">
                <a:solidFill>
                  <a:srgbClr val="FF461B"/>
                </a:solidFill>
              </a:rPr>
              <a:t>类型 数组名</a:t>
            </a:r>
            <a:r>
              <a:rPr lang="en-US" altLang="zh-CN" b="1" dirty="0">
                <a:solidFill>
                  <a:srgbClr val="FF461B"/>
                </a:solidFill>
              </a:rPr>
              <a:t>[ ]=new </a:t>
            </a:r>
            <a:r>
              <a:rPr lang="zh-CN" altLang="en-US" b="1" dirty="0">
                <a:solidFill>
                  <a:srgbClr val="FF461B"/>
                </a:solidFill>
              </a:rPr>
              <a:t>数组元素类型</a:t>
            </a:r>
            <a:r>
              <a:rPr lang="en-US" altLang="zh-CN" b="1" dirty="0">
                <a:solidFill>
                  <a:srgbClr val="FF461B"/>
                </a:solidFill>
              </a:rPr>
              <a:t>[</a:t>
            </a:r>
            <a:r>
              <a:rPr lang="zh-CN" altLang="en-US" b="1" dirty="0">
                <a:solidFill>
                  <a:srgbClr val="FF461B"/>
                </a:solidFill>
              </a:rPr>
              <a:t>数组元素个数</a:t>
            </a:r>
            <a:r>
              <a:rPr lang="en-US" altLang="zh-CN" b="1" dirty="0">
                <a:solidFill>
                  <a:srgbClr val="FF461B"/>
                </a:solidFill>
              </a:rPr>
              <a:t>]</a:t>
            </a:r>
            <a:r>
              <a:rPr lang="zh-CN" altLang="en-US" b="1" dirty="0">
                <a:solidFill>
                  <a:srgbClr val="FF461B"/>
                </a:solidFill>
              </a:rPr>
              <a:t>；</a:t>
            </a:r>
          </a:p>
        </p:txBody>
      </p:sp>
      <p:sp>
        <p:nvSpPr>
          <p:cNvPr id="913414" name="Rectangle 6"/>
          <p:cNvSpPr>
            <a:spLocks noChangeArrowheads="1"/>
          </p:cNvSpPr>
          <p:nvPr/>
        </p:nvSpPr>
        <p:spPr bwMode="auto">
          <a:xfrm>
            <a:off x="2203290" y="4892792"/>
            <a:ext cx="4743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b="1" dirty="0"/>
              <a:t>例如：</a:t>
            </a:r>
            <a:r>
              <a:rPr lang="en-US" altLang="zh-CN" b="1" dirty="0"/>
              <a:t>int list[ ]=new int[3];</a:t>
            </a:r>
          </a:p>
        </p:txBody>
      </p:sp>
      <p:sp>
        <p:nvSpPr>
          <p:cNvPr id="10" name="矩形 9"/>
          <p:cNvSpPr/>
          <p:nvPr/>
        </p:nvSpPr>
        <p:spPr>
          <a:xfrm>
            <a:off x="989013" y="5541788"/>
            <a:ext cx="7585139" cy="4801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-66675">
              <a:lnSpc>
                <a:spcPct val="90000"/>
              </a:lnSpc>
              <a:buFontTx/>
              <a:buNone/>
            </a:pPr>
            <a:r>
              <a:rPr lang="zh-CN" altLang="en-US" sz="2800" b="1" dirty="0"/>
              <a:t>不能</a:t>
            </a:r>
            <a:r>
              <a:rPr lang="zh-CN" altLang="en-US" b="1" dirty="0">
                <a:solidFill>
                  <a:srgbClr val="CC3300"/>
                </a:solidFill>
              </a:rPr>
              <a:t>这样</a:t>
            </a:r>
            <a:r>
              <a:rPr lang="zh-CN" altLang="en-US" sz="2800" b="1" dirty="0"/>
              <a:t>定义数组：</a:t>
            </a:r>
            <a:r>
              <a:rPr lang="en-US" altLang="zh-CN" b="1" dirty="0">
                <a:solidFill>
                  <a:srgbClr val="B60819"/>
                </a:solidFill>
              </a:rPr>
              <a:t>        int a[5]; 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rgbClr val="3333CC"/>
                </a:solidFill>
              </a:rPr>
              <a:t>3</a:t>
            </a:r>
            <a:r>
              <a:rPr lang="zh-CN" altLang="en-US" b="1">
                <a:solidFill>
                  <a:srgbClr val="3333CC"/>
                </a:solidFill>
              </a:rPr>
              <a:t>、数组的初始化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BD4A-2A29-4CAD-BBFA-39305E6763B4}" type="datetime1">
              <a:rPr lang="zh-CN" altLang="en-US" smtClean="0"/>
              <a:pPr/>
              <a:t>2020/1/4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6F50-2A3E-4829-883B-22B3BE7DAA7D}" type="slidenum">
              <a:rPr lang="en-US" altLang="zh-CN" smtClean="0"/>
              <a:pPr/>
              <a:t>103</a:t>
            </a:fld>
            <a:endParaRPr lang="en-US" altLang="zh-CN" dirty="0"/>
          </a:p>
        </p:txBody>
      </p:sp>
      <p:sp>
        <p:nvSpPr>
          <p:cNvPr id="914436" name="Rectangle 4"/>
          <p:cNvSpPr>
            <a:spLocks noChangeArrowheads="1"/>
          </p:cNvSpPr>
          <p:nvPr/>
        </p:nvSpPr>
        <p:spPr bwMode="auto">
          <a:xfrm>
            <a:off x="791762" y="1014195"/>
            <a:ext cx="8118475" cy="3360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7622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indent="0">
              <a:spcBef>
                <a:spcPct val="20000"/>
              </a:spcBef>
            </a:pPr>
            <a:r>
              <a:rPr lang="zh-CN" altLang="en-US" sz="2800" b="1" dirty="0">
                <a:solidFill>
                  <a:srgbClr val="A34564"/>
                </a:solidFill>
              </a:rPr>
              <a:t>数组初始化方式有两种：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/>
              <a:t>像初始化简单类型一样自动初始化数组，即在说明数组的同时进行初始化</a:t>
            </a:r>
          </a:p>
          <a:p>
            <a:pPr>
              <a:spcBef>
                <a:spcPct val="20000"/>
              </a:spcBef>
            </a:pPr>
            <a:r>
              <a:rPr lang="zh-CN" altLang="en-US" sz="2800" b="1" dirty="0"/>
              <a:t>          </a:t>
            </a:r>
            <a:r>
              <a:rPr lang="en-US" altLang="zh-CN" sz="2800" b="1" dirty="0">
                <a:solidFill>
                  <a:srgbClr val="B60819"/>
                </a:solidFill>
              </a:rPr>
              <a:t>int a[]={1,2,3,4};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/>
              <a:t>先定义数组，然后为每个元素赋值。例如：</a:t>
            </a:r>
          </a:p>
          <a:p>
            <a:pPr>
              <a:spcBef>
                <a:spcPct val="20000"/>
              </a:spcBef>
            </a:pPr>
            <a:r>
              <a:rPr lang="zh-CN" altLang="en-US" b="1" dirty="0"/>
              <a:t>             </a:t>
            </a:r>
            <a:r>
              <a:rPr lang="en-US" altLang="zh-CN" b="1" dirty="0">
                <a:solidFill>
                  <a:srgbClr val="B60819"/>
                </a:solidFill>
              </a:rPr>
              <a:t>int b[]=new int[3];</a:t>
            </a:r>
          </a:p>
          <a:p>
            <a:pPr>
              <a:spcBef>
                <a:spcPct val="20000"/>
              </a:spcBef>
            </a:pPr>
            <a:r>
              <a:rPr lang="en-US" altLang="zh-CN" b="1" dirty="0">
                <a:solidFill>
                  <a:srgbClr val="B60819"/>
                </a:solidFill>
              </a:rPr>
              <a:t>             b[0]=8;b[1]=9;</a:t>
            </a:r>
          </a:p>
        </p:txBody>
      </p:sp>
      <p:sp>
        <p:nvSpPr>
          <p:cNvPr id="914438" name="Rectangle 6"/>
          <p:cNvSpPr>
            <a:spLocks noChangeArrowheads="1"/>
          </p:cNvSpPr>
          <p:nvPr/>
        </p:nvSpPr>
        <p:spPr bwMode="auto">
          <a:xfrm>
            <a:off x="685800" y="4561826"/>
            <a:ext cx="4572000" cy="133350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3333CC"/>
                </a:solidFill>
              </a:rPr>
              <a:t>但是这样定义是错误的：</a:t>
            </a:r>
          </a:p>
          <a:p>
            <a:r>
              <a:rPr lang="en-US" altLang="zh-CN" b="1" dirty="0">
                <a:solidFill>
                  <a:srgbClr val="CC3300"/>
                </a:solidFill>
              </a:rPr>
              <a:t>int[] a;</a:t>
            </a:r>
          </a:p>
          <a:p>
            <a:r>
              <a:rPr lang="en-US" altLang="zh-CN" b="1" dirty="0">
                <a:solidFill>
                  <a:srgbClr val="CC3300"/>
                </a:solidFill>
              </a:rPr>
              <a:t>a={1,2,3,4};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14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914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914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914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914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914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4438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/>
          <p:cNvSpPr>
            <a:spLocks noChangeArrowheads="1"/>
          </p:cNvSpPr>
          <p:nvPr/>
        </p:nvSpPr>
        <p:spPr bwMode="auto">
          <a:xfrm>
            <a:off x="517289" y="1549859"/>
            <a:ext cx="8132762" cy="3699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7622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rgbClr val="000000"/>
                </a:solidFill>
              </a:rPr>
              <a:t>另一种形式</a:t>
            </a:r>
            <a:r>
              <a:rPr lang="en-US" altLang="zh-CN" sz="2800" b="1" dirty="0">
                <a:solidFill>
                  <a:srgbClr val="000000"/>
                </a:solidFill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</a:rPr>
              <a:t>：</a:t>
            </a:r>
          </a:p>
          <a:p>
            <a:pPr>
              <a:spcBef>
                <a:spcPct val="20000"/>
              </a:spcBef>
            </a:pPr>
            <a:r>
              <a:rPr lang="en-US" altLang="zh-CN" b="1" dirty="0">
                <a:solidFill>
                  <a:srgbClr val="FF461B"/>
                </a:solidFill>
              </a:rPr>
              <a:t>int[] a=new int[]{1,2,3,4};</a:t>
            </a:r>
          </a:p>
          <a:p>
            <a:pPr>
              <a:spcBef>
                <a:spcPct val="20000"/>
              </a:spcBef>
            </a:pPr>
            <a:r>
              <a:rPr lang="en-US" altLang="zh-CN" b="1" dirty="0">
                <a:solidFill>
                  <a:srgbClr val="000000"/>
                </a:solidFill>
              </a:rPr>
              <a:t>{}</a:t>
            </a:r>
            <a:r>
              <a:rPr lang="zh-CN" altLang="en-US" b="1" dirty="0">
                <a:solidFill>
                  <a:srgbClr val="000000"/>
                </a:solidFill>
              </a:rPr>
              <a:t>中的元素个数决定了</a:t>
            </a:r>
            <a:r>
              <a:rPr lang="en-US" altLang="zh-CN" b="1" dirty="0">
                <a:solidFill>
                  <a:srgbClr val="000000"/>
                </a:solidFill>
              </a:rPr>
              <a:t>[]</a:t>
            </a:r>
            <a:r>
              <a:rPr lang="zh-CN" altLang="en-US" b="1" dirty="0">
                <a:solidFill>
                  <a:srgbClr val="000000"/>
                </a:solidFill>
              </a:rPr>
              <a:t>中的元素个数。</a:t>
            </a:r>
            <a:r>
              <a:rPr lang="en-US" altLang="zh-CN" b="1" dirty="0">
                <a:solidFill>
                  <a:srgbClr val="000000"/>
                </a:solidFill>
              </a:rPr>
              <a:t>{}</a:t>
            </a:r>
            <a:r>
              <a:rPr lang="zh-CN" altLang="en-US" b="1" dirty="0">
                <a:solidFill>
                  <a:srgbClr val="000000"/>
                </a:solidFill>
              </a:rPr>
              <a:t>中的元素取值决定了数组</a:t>
            </a:r>
            <a:r>
              <a:rPr lang="en-US" altLang="zh-CN" b="1" dirty="0">
                <a:solidFill>
                  <a:srgbClr val="000000"/>
                </a:solidFill>
              </a:rPr>
              <a:t>a</a:t>
            </a:r>
            <a:r>
              <a:rPr lang="zh-CN" altLang="en-US" b="1" dirty="0">
                <a:solidFill>
                  <a:srgbClr val="000000"/>
                </a:solidFill>
              </a:rPr>
              <a:t>各个元素的取值</a:t>
            </a:r>
          </a:p>
          <a:p>
            <a:pPr>
              <a:spcBef>
                <a:spcPct val="20000"/>
              </a:spcBef>
            </a:pPr>
            <a:endParaRPr lang="zh-CN" altLang="en-US" b="1" dirty="0">
              <a:solidFill>
                <a:srgbClr val="000000"/>
              </a:solidFill>
            </a:endParaRPr>
          </a:p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rgbClr val="000000"/>
                </a:solidFill>
              </a:rPr>
              <a:t>另一种形式</a:t>
            </a:r>
            <a:r>
              <a:rPr lang="en-US" altLang="zh-CN" sz="2800" b="1" dirty="0">
                <a:solidFill>
                  <a:srgbClr val="000000"/>
                </a:solidFill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</a:rPr>
              <a:t>：</a:t>
            </a:r>
          </a:p>
          <a:p>
            <a:pPr>
              <a:spcBef>
                <a:spcPct val="20000"/>
              </a:spcBef>
            </a:pPr>
            <a:r>
              <a:rPr lang="en-US" altLang="zh-CN" sz="2800" b="1" dirty="0">
                <a:solidFill>
                  <a:srgbClr val="FF461B"/>
                </a:solidFill>
              </a:rPr>
              <a:t>int[] a;</a:t>
            </a:r>
          </a:p>
          <a:p>
            <a:pPr>
              <a:spcBef>
                <a:spcPct val="20000"/>
              </a:spcBef>
            </a:pPr>
            <a:r>
              <a:rPr lang="en-US" altLang="zh-CN" b="1" dirty="0">
                <a:solidFill>
                  <a:srgbClr val="FF461B"/>
                </a:solidFill>
              </a:rPr>
              <a:t>a=new int[]{1,2,3,4};</a:t>
            </a:r>
          </a:p>
        </p:txBody>
      </p:sp>
      <p:sp>
        <p:nvSpPr>
          <p:cNvPr id="956421" name="AutoShape 5"/>
          <p:cNvSpPr>
            <a:spLocks noChangeArrowheads="1"/>
          </p:cNvSpPr>
          <p:nvPr/>
        </p:nvSpPr>
        <p:spPr bwMode="auto">
          <a:xfrm>
            <a:off x="1749156" y="0"/>
            <a:ext cx="6022975" cy="1792287"/>
          </a:xfrm>
          <a:prstGeom prst="irregularSeal1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solidFill>
                  <a:srgbClr val="3333CC"/>
                </a:solidFill>
              </a:rPr>
              <a:t>这样初始化也可以</a:t>
            </a:r>
            <a:r>
              <a:rPr lang="en-US" altLang="zh-CN" sz="2800" b="1">
                <a:solidFill>
                  <a:srgbClr val="3333CC"/>
                </a:solidFill>
              </a:rPr>
              <a:t>!</a:t>
            </a:r>
          </a:p>
        </p:txBody>
      </p:sp>
      <p:sp>
        <p:nvSpPr>
          <p:cNvPr id="956423" name="Text Box 7"/>
          <p:cNvSpPr txBox="1">
            <a:spLocks noChangeArrowheads="1"/>
          </p:cNvSpPr>
          <p:nvPr/>
        </p:nvSpPr>
        <p:spPr bwMode="auto">
          <a:xfrm>
            <a:off x="5048332" y="3082590"/>
            <a:ext cx="1374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461B"/>
                </a:solidFill>
              </a:rPr>
              <a:t>等价于</a:t>
            </a:r>
            <a:r>
              <a:rPr lang="en-US" altLang="zh-CN" sz="2800" b="1">
                <a:solidFill>
                  <a:srgbClr val="FF461B"/>
                </a:solidFill>
              </a:rPr>
              <a:t>:</a:t>
            </a:r>
          </a:p>
        </p:txBody>
      </p:sp>
      <p:sp>
        <p:nvSpPr>
          <p:cNvPr id="956424" name="Rectangle 8"/>
          <p:cNvSpPr>
            <a:spLocks noChangeArrowheads="1"/>
          </p:cNvSpPr>
          <p:nvPr/>
        </p:nvSpPr>
        <p:spPr bwMode="auto">
          <a:xfrm>
            <a:off x="5115007" y="3623927"/>
            <a:ext cx="2233613" cy="466725"/>
          </a:xfrm>
          <a:prstGeom prst="rect">
            <a:avLst/>
          </a:prstGeom>
          <a:solidFill>
            <a:srgbClr val="FFFF66"/>
          </a:solidFill>
          <a:ln w="9525">
            <a:solidFill>
              <a:srgbClr val="33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/>
              <a:t>int[] a={1,2,3,4}</a:t>
            </a:r>
          </a:p>
        </p:txBody>
      </p:sp>
      <p:sp>
        <p:nvSpPr>
          <p:cNvPr id="956425" name="Text Box 9"/>
          <p:cNvSpPr txBox="1">
            <a:spLocks noChangeArrowheads="1"/>
          </p:cNvSpPr>
          <p:nvPr/>
        </p:nvSpPr>
        <p:spPr bwMode="auto">
          <a:xfrm>
            <a:off x="5110245" y="4217652"/>
            <a:ext cx="2998787" cy="1343025"/>
          </a:xfrm>
          <a:prstGeom prst="rect">
            <a:avLst/>
          </a:prstGeom>
          <a:solidFill>
            <a:srgbClr val="FFFF66"/>
          </a:solidFill>
          <a:ln w="9525">
            <a:solidFill>
              <a:srgbClr val="33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/>
              <a:t>int[] a=new int[3];</a:t>
            </a:r>
          </a:p>
          <a:p>
            <a:r>
              <a:rPr lang="en-US" altLang="zh-CN" b="1" dirty="0"/>
              <a:t>a[0]=1;a[1]=2;a[2]=3;</a:t>
            </a:r>
          </a:p>
          <a:p>
            <a:r>
              <a:rPr lang="en-US" altLang="zh-CN" b="1" dirty="0"/>
              <a:t>a[3]=4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CA492-C81B-4F51-94AB-CC5ECA1D1A5F}" type="datetime1">
              <a:rPr lang="zh-CN" altLang="en-US" smtClean="0"/>
              <a:pPr/>
              <a:t>2020/1/4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3F4D-9DD1-45F3-81DB-145FF4B07E93}" type="slidenum">
              <a:rPr lang="en-US" altLang="zh-CN" smtClean="0"/>
              <a:pPr/>
              <a:t>104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5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956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95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956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6418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创建数组时的内存操作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22C6-7757-4BE2-8DF1-04EA50BEFA45}" type="datetime1">
              <a:rPr lang="zh-CN" altLang="en-US" smtClean="0"/>
              <a:pPr/>
              <a:t>2020/1/4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 dirty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6F50-2A3E-4829-883B-22B3BE7DAA7D}" type="slidenum">
              <a:rPr lang="en-US" altLang="zh-CN" smtClean="0"/>
              <a:pPr/>
              <a:t>105</a:t>
            </a:fld>
            <a:endParaRPr lang="en-US" altLang="zh-CN" dirty="0"/>
          </a:p>
        </p:txBody>
      </p:sp>
      <p:sp>
        <p:nvSpPr>
          <p:cNvPr id="4" name="矩形 3"/>
          <p:cNvSpPr/>
          <p:nvPr/>
        </p:nvSpPr>
        <p:spPr bwMode="auto">
          <a:xfrm>
            <a:off x="1170316" y="1543182"/>
            <a:ext cx="3565585" cy="408922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栈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463615" y="884057"/>
            <a:ext cx="5653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main{  </a:t>
            </a:r>
            <a:r>
              <a:rPr lang="en-US" altLang="zh-CN" b="1" dirty="0">
                <a:solidFill>
                  <a:srgbClr val="B60819"/>
                </a:solidFill>
              </a:rPr>
              <a:t>int [] </a:t>
            </a:r>
            <a:r>
              <a:rPr lang="en-US" altLang="zh-CN" b="1" dirty="0" err="1">
                <a:solidFill>
                  <a:srgbClr val="B60819"/>
                </a:solidFill>
              </a:rPr>
              <a:t>arr</a:t>
            </a:r>
            <a:r>
              <a:rPr lang="en-US" altLang="zh-CN" b="1" dirty="0">
                <a:solidFill>
                  <a:srgbClr val="B60819"/>
                </a:solidFill>
              </a:rPr>
              <a:t>=new int[3];   </a:t>
            </a:r>
            <a:r>
              <a:rPr lang="en-US" altLang="zh-CN" b="1" dirty="0"/>
              <a:t>}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5023448" y="1543182"/>
            <a:ext cx="3565585" cy="40892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堆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1889185" y="2932340"/>
            <a:ext cx="2191109" cy="245852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main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09078" y="3587795"/>
            <a:ext cx="57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FF66"/>
                </a:solidFill>
              </a:rPr>
              <a:t>arr</a:t>
            </a:r>
            <a:endParaRPr lang="zh-CN" altLang="en-US" dirty="0">
              <a:solidFill>
                <a:srgbClr val="FFFF66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5408762" y="1994938"/>
            <a:ext cx="3597215" cy="1416962"/>
            <a:chOff x="5408762" y="2832341"/>
            <a:chExt cx="3597215" cy="1416962"/>
          </a:xfrm>
        </p:grpSpPr>
        <p:sp>
          <p:nvSpPr>
            <p:cNvPr id="11" name="矩形 10"/>
            <p:cNvSpPr/>
            <p:nvPr/>
          </p:nvSpPr>
          <p:spPr bwMode="auto">
            <a:xfrm>
              <a:off x="6435306" y="3183147"/>
              <a:ext cx="1552754" cy="33643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6435306" y="3508075"/>
              <a:ext cx="1552754" cy="33643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6435306" y="3850256"/>
              <a:ext cx="1552754" cy="33643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486399" y="2832341"/>
              <a:ext cx="10179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0x110</a:t>
              </a:r>
              <a:endParaRPr lang="zh-CN" altLang="en-US" dirty="0"/>
            </a:p>
          </p:txBody>
        </p:sp>
        <p:cxnSp>
          <p:nvCxnSpPr>
            <p:cNvPr id="16" name="直接箭头连接符 15"/>
            <p:cNvCxnSpPr/>
            <p:nvPr/>
          </p:nvCxnSpPr>
          <p:spPr bwMode="auto">
            <a:xfrm>
              <a:off x="5408762" y="3183147"/>
              <a:ext cx="1026544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文本框 17"/>
            <p:cNvSpPr txBox="1"/>
            <p:nvPr/>
          </p:nvSpPr>
          <p:spPr>
            <a:xfrm>
              <a:off x="7956429" y="3445457"/>
              <a:ext cx="10179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956430" y="3120529"/>
              <a:ext cx="10179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988060" y="3787638"/>
              <a:ext cx="10179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6806240" y="2345744"/>
            <a:ext cx="707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822056" y="2654214"/>
            <a:ext cx="707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843618" y="2966202"/>
            <a:ext cx="707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2787048" y="3587795"/>
            <a:ext cx="1285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= 0x110</a:t>
            </a:r>
            <a:endParaRPr lang="zh-CN" altLang="en-US" dirty="0"/>
          </a:p>
        </p:txBody>
      </p:sp>
      <p:sp>
        <p:nvSpPr>
          <p:cNvPr id="27" name="任意多边形 26"/>
          <p:cNvSpPr/>
          <p:nvPr/>
        </p:nvSpPr>
        <p:spPr bwMode="auto">
          <a:xfrm>
            <a:off x="2527540" y="2398554"/>
            <a:ext cx="3881919" cy="1870881"/>
          </a:xfrm>
          <a:custGeom>
            <a:avLst/>
            <a:gdLst>
              <a:gd name="connsiteX0" fmla="*/ 0 w 3881919"/>
              <a:gd name="connsiteY0" fmla="*/ 1534451 h 1870881"/>
              <a:gd name="connsiteX1" fmla="*/ 1242203 w 3881919"/>
              <a:gd name="connsiteY1" fmla="*/ 1870881 h 1870881"/>
              <a:gd name="connsiteX2" fmla="*/ 2700068 w 3881919"/>
              <a:gd name="connsiteY2" fmla="*/ 1534451 h 1870881"/>
              <a:gd name="connsiteX3" fmla="*/ 3692105 w 3881919"/>
              <a:gd name="connsiteY3" fmla="*/ 154224 h 1870881"/>
              <a:gd name="connsiteX4" fmla="*/ 3881886 w 3881919"/>
              <a:gd name="connsiteY4" fmla="*/ 33454 h 187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1919" h="1870881">
                <a:moveTo>
                  <a:pt x="0" y="1534451"/>
                </a:moveTo>
                <a:cubicBezTo>
                  <a:pt x="396096" y="1702666"/>
                  <a:pt x="792192" y="1870881"/>
                  <a:pt x="1242203" y="1870881"/>
                </a:cubicBezTo>
                <a:cubicBezTo>
                  <a:pt x="1692214" y="1870881"/>
                  <a:pt x="2291751" y="1820561"/>
                  <a:pt x="2700068" y="1534451"/>
                </a:cubicBezTo>
                <a:cubicBezTo>
                  <a:pt x="3108385" y="1248341"/>
                  <a:pt x="3495135" y="404390"/>
                  <a:pt x="3692105" y="154224"/>
                </a:cubicBezTo>
                <a:cubicBezTo>
                  <a:pt x="3889075" y="-95942"/>
                  <a:pt x="3881886" y="33454"/>
                  <a:pt x="3881886" y="33454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61126" y="4091411"/>
            <a:ext cx="1009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引用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6791844" y="3432976"/>
            <a:ext cx="1009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3238991990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23" grpId="0"/>
      <p:bldP spid="24" grpId="0"/>
      <p:bldP spid="25" grpId="0"/>
      <p:bldP spid="26" grpId="0"/>
      <p:bldP spid="27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rgbClr val="3333CC"/>
                </a:solidFill>
              </a:rPr>
              <a:t>4</a:t>
            </a:r>
            <a:r>
              <a:rPr lang="zh-CN" altLang="en-US" b="1">
                <a:solidFill>
                  <a:srgbClr val="3333CC"/>
                </a:solidFill>
              </a:rPr>
              <a:t>、数组元素的使用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1235-C15B-4D47-9428-801C7F9299FD}" type="datetime1">
              <a:rPr lang="zh-CN" altLang="en-US" smtClean="0"/>
              <a:pPr/>
              <a:t>2020/1/4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6F50-2A3E-4829-883B-22B3BE7DAA7D}" type="slidenum">
              <a:rPr lang="en-US" altLang="zh-CN" smtClean="0"/>
              <a:pPr/>
              <a:t>106</a:t>
            </a:fld>
            <a:endParaRPr lang="en-US" altLang="zh-CN" dirty="0"/>
          </a:p>
        </p:txBody>
      </p:sp>
      <p:sp>
        <p:nvSpPr>
          <p:cNvPr id="915460" name="Rectangle 4"/>
          <p:cNvSpPr>
            <a:spLocks noChangeArrowheads="1"/>
          </p:cNvSpPr>
          <p:nvPr/>
        </p:nvSpPr>
        <p:spPr bwMode="auto">
          <a:xfrm>
            <a:off x="610638" y="1175429"/>
            <a:ext cx="7288213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7622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b="1" dirty="0"/>
              <a:t>数组元素的表示方式为：</a:t>
            </a:r>
          </a:p>
          <a:p>
            <a:pPr>
              <a:spcBef>
                <a:spcPct val="20000"/>
              </a:spcBef>
            </a:pPr>
            <a:r>
              <a:rPr lang="zh-CN" altLang="en-US" b="1" dirty="0"/>
              <a:t>        </a:t>
            </a:r>
            <a:r>
              <a:rPr lang="zh-CN" altLang="en-US" b="1" dirty="0">
                <a:solidFill>
                  <a:srgbClr val="B60819"/>
                </a:solidFill>
              </a:rPr>
              <a:t>数组名</a:t>
            </a:r>
            <a:r>
              <a:rPr lang="en-US" altLang="zh-CN" b="1" dirty="0">
                <a:solidFill>
                  <a:srgbClr val="B60819"/>
                </a:solidFill>
              </a:rPr>
              <a:t>[</a:t>
            </a:r>
            <a:r>
              <a:rPr lang="zh-CN" altLang="en-US" b="1" dirty="0">
                <a:solidFill>
                  <a:srgbClr val="B60819"/>
                </a:solidFill>
              </a:rPr>
              <a:t>下标</a:t>
            </a:r>
            <a:r>
              <a:rPr lang="en-US" altLang="zh-CN" b="1" dirty="0">
                <a:solidFill>
                  <a:srgbClr val="B60819"/>
                </a:solidFill>
              </a:rPr>
              <a:t>]</a:t>
            </a:r>
          </a:p>
        </p:txBody>
      </p:sp>
      <p:sp>
        <p:nvSpPr>
          <p:cNvPr id="2" name="矩形 1"/>
          <p:cNvSpPr/>
          <p:nvPr/>
        </p:nvSpPr>
        <p:spPr>
          <a:xfrm>
            <a:off x="758792" y="2268347"/>
            <a:ext cx="27622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333CC"/>
                </a:solidFill>
              </a:rPr>
              <a:t>使用数组时要注意</a:t>
            </a:r>
            <a:r>
              <a:rPr lang="en-US" altLang="zh-CN" b="1" dirty="0">
                <a:solidFill>
                  <a:srgbClr val="3333CC"/>
                </a:solidFill>
              </a:rPr>
              <a:t>: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58792" y="2918067"/>
            <a:ext cx="7772400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7030A0"/>
                </a:solidFill>
              </a:rPr>
              <a:t>数组越界异常</a:t>
            </a:r>
            <a:r>
              <a:rPr lang="en-US" altLang="zh-CN" b="1" dirty="0">
                <a:solidFill>
                  <a:srgbClr val="7030A0"/>
                </a:solidFill>
              </a:rPr>
              <a:t>: </a:t>
            </a:r>
            <a:r>
              <a:rPr lang="en-US" altLang="zh-CN" b="1" dirty="0">
                <a:solidFill>
                  <a:srgbClr val="FF461B"/>
                </a:solidFill>
              </a:rPr>
              <a:t>Java</a:t>
            </a:r>
            <a:r>
              <a:rPr lang="zh-CN" altLang="en-US" b="1" dirty="0">
                <a:solidFill>
                  <a:srgbClr val="FF461B"/>
                </a:solidFill>
              </a:rPr>
              <a:t>在对数组元素操作时会对数组下标进行越界检查，以保证安全性。</a:t>
            </a:r>
            <a:r>
              <a:rPr lang="zh-CN" altLang="en-US" b="1" dirty="0"/>
              <a:t>在</a:t>
            </a:r>
            <a:r>
              <a:rPr lang="en-US" altLang="zh-CN" b="1" dirty="0"/>
              <a:t>Java</a:t>
            </a:r>
            <a:r>
              <a:rPr lang="zh-CN" altLang="en-US" b="1" dirty="0"/>
              <a:t>程序中超出了对数组下标的使用范围则出现如下错误信息：</a:t>
            </a:r>
          </a:p>
          <a:p>
            <a:pPr>
              <a:buFontTx/>
              <a:buNone/>
            </a:pPr>
            <a:r>
              <a:rPr lang="en-US" altLang="zh-CN" b="1" dirty="0">
                <a:solidFill>
                  <a:srgbClr val="B60819"/>
                </a:solidFill>
              </a:rPr>
              <a:t>     </a:t>
            </a:r>
            <a:r>
              <a:rPr lang="en-US" altLang="zh-CN" b="1" dirty="0" err="1">
                <a:solidFill>
                  <a:srgbClr val="B60819"/>
                </a:solidFill>
              </a:rPr>
              <a:t>Java.lang.ArrayIndexOutOfBoundsException</a:t>
            </a:r>
            <a:endParaRPr lang="en-US" altLang="zh-CN" sz="180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38834" y="4749649"/>
            <a:ext cx="4572000" cy="89535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</a:rPr>
              <a:t>int x[]={1,2,3,4};</a:t>
            </a:r>
          </a:p>
          <a:p>
            <a:r>
              <a:rPr lang="en-US" altLang="zh-CN" b="1" dirty="0" err="1">
                <a:solidFill>
                  <a:srgbClr val="000000"/>
                </a:solidFill>
              </a:rPr>
              <a:t>System.out.println</a:t>
            </a:r>
            <a:r>
              <a:rPr lang="en-US" altLang="zh-CN" b="1" dirty="0">
                <a:solidFill>
                  <a:srgbClr val="000000"/>
                </a:solidFill>
              </a:rPr>
              <a:t>(</a:t>
            </a:r>
            <a:r>
              <a:rPr lang="en-US" altLang="zh-CN" b="1" dirty="0">
                <a:solidFill>
                  <a:srgbClr val="FF461B"/>
                </a:solidFill>
              </a:rPr>
              <a:t>x[4]</a:t>
            </a:r>
            <a:r>
              <a:rPr lang="en-US" altLang="zh-CN" b="1" dirty="0">
                <a:solidFill>
                  <a:srgbClr val="000000"/>
                </a:solidFill>
              </a:rPr>
              <a:t>);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3333CC"/>
                </a:solidFill>
              </a:rPr>
              <a:t>使用数组时要注意</a:t>
            </a:r>
            <a:r>
              <a:rPr lang="en-US" altLang="zh-CN" b="1">
                <a:solidFill>
                  <a:srgbClr val="3333CC"/>
                </a:solidFill>
              </a:rPr>
              <a:t>:</a:t>
            </a:r>
          </a:p>
        </p:txBody>
      </p:sp>
      <p:sp>
        <p:nvSpPr>
          <p:cNvPr id="958467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150871"/>
            <a:ext cx="7927975" cy="411321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800" b="1" dirty="0"/>
              <a:t>数组有一个属性</a:t>
            </a:r>
            <a:r>
              <a:rPr lang="en-US" altLang="zh-CN" sz="2800" b="1" dirty="0"/>
              <a:t>length</a:t>
            </a:r>
            <a:r>
              <a:rPr lang="zh-CN" altLang="en-US" sz="2800" b="1" dirty="0"/>
              <a:t>来指明其长度</a:t>
            </a:r>
            <a:r>
              <a:rPr lang="zh-CN" altLang="en-US" sz="2800" dirty="0"/>
              <a:t>  </a:t>
            </a:r>
            <a:r>
              <a:rPr lang="en-US" altLang="zh-CN" sz="2800" b="1" dirty="0" err="1">
                <a:solidFill>
                  <a:srgbClr val="B60819"/>
                </a:solidFill>
              </a:rPr>
              <a:t>list.length</a:t>
            </a:r>
            <a:r>
              <a:rPr lang="en-US" altLang="zh-CN" sz="2800" b="1" dirty="0">
                <a:solidFill>
                  <a:srgbClr val="B60819"/>
                </a:solidFill>
              </a:rPr>
              <a:t>;</a:t>
            </a:r>
            <a:endParaRPr lang="en-US" altLang="zh-CN" sz="2800" b="1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US" altLang="zh-CN" sz="2400" b="1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US" altLang="zh-CN" sz="2400" b="1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US" altLang="zh-CN" sz="2400" b="1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US" altLang="zh-CN" sz="2400" b="1" dirty="0">
              <a:solidFill>
                <a:srgbClr val="FF461B"/>
              </a:solidFill>
            </a:endParaRPr>
          </a:p>
          <a:p>
            <a:pPr>
              <a:buFontTx/>
              <a:buNone/>
            </a:pPr>
            <a:endParaRPr lang="en-US" altLang="zh-CN" sz="2400" b="1" dirty="0">
              <a:solidFill>
                <a:srgbClr val="000000"/>
              </a:solidFill>
            </a:endParaRPr>
          </a:p>
          <a:p>
            <a:endParaRPr lang="en-US" altLang="zh-CN" sz="24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00C7-B0A8-4F93-9E38-3198964B73F8}" type="datetime1">
              <a:rPr lang="zh-CN" altLang="en-US" smtClean="0"/>
              <a:pPr/>
              <a:t>2020/1/4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6F50-2A3E-4829-883B-22B3BE7DAA7D}" type="slidenum">
              <a:rPr lang="en-US" altLang="zh-CN" smtClean="0"/>
              <a:pPr/>
              <a:t>107</a:t>
            </a:fld>
            <a:endParaRPr lang="en-US" altLang="zh-CN" dirty="0"/>
          </a:p>
        </p:txBody>
      </p:sp>
      <p:sp>
        <p:nvSpPr>
          <p:cNvPr id="958468" name="Rectangle 4"/>
          <p:cNvSpPr>
            <a:spLocks noChangeArrowheads="1"/>
          </p:cNvSpPr>
          <p:nvPr/>
        </p:nvSpPr>
        <p:spPr bwMode="auto">
          <a:xfrm>
            <a:off x="927100" y="3809388"/>
            <a:ext cx="6389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000000"/>
                </a:solidFill>
              </a:rPr>
              <a:t>空指针异常</a:t>
            </a:r>
          </a:p>
        </p:txBody>
      </p:sp>
      <p:sp>
        <p:nvSpPr>
          <p:cNvPr id="958470" name="Rectangle 6"/>
          <p:cNvSpPr>
            <a:spLocks noChangeArrowheads="1"/>
          </p:cNvSpPr>
          <p:nvPr/>
        </p:nvSpPr>
        <p:spPr bwMode="auto">
          <a:xfrm>
            <a:off x="1248931" y="1826627"/>
            <a:ext cx="4006560" cy="179126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</a:rPr>
              <a:t>int x[]={1,2,3,4};</a:t>
            </a:r>
          </a:p>
          <a:p>
            <a:r>
              <a:rPr lang="en-US" altLang="zh-CN" b="1" dirty="0">
                <a:solidFill>
                  <a:srgbClr val="000000"/>
                </a:solidFill>
              </a:rPr>
              <a:t>for(int </a:t>
            </a:r>
            <a:r>
              <a:rPr lang="en-US" altLang="zh-CN" b="1" dirty="0" err="1">
                <a:solidFill>
                  <a:srgbClr val="000000"/>
                </a:solidFill>
              </a:rPr>
              <a:t>i</a:t>
            </a:r>
            <a:r>
              <a:rPr lang="en-US" altLang="zh-CN" b="1" dirty="0">
                <a:solidFill>
                  <a:srgbClr val="000000"/>
                </a:solidFill>
              </a:rPr>
              <a:t>=0;</a:t>
            </a:r>
            <a:r>
              <a:rPr lang="en-US" altLang="zh-CN" b="1" dirty="0">
                <a:solidFill>
                  <a:srgbClr val="FF461B"/>
                </a:solidFill>
              </a:rPr>
              <a:t>i&lt;</a:t>
            </a:r>
            <a:r>
              <a:rPr lang="en-US" altLang="zh-CN" b="1" dirty="0" err="1">
                <a:solidFill>
                  <a:srgbClr val="FF461B"/>
                </a:solidFill>
              </a:rPr>
              <a:t>x.length</a:t>
            </a:r>
            <a:r>
              <a:rPr lang="en-US" altLang="zh-CN" b="1" dirty="0" err="1">
                <a:solidFill>
                  <a:srgbClr val="000000"/>
                </a:solidFill>
              </a:rPr>
              <a:t>;i</a:t>
            </a:r>
            <a:r>
              <a:rPr lang="en-US" altLang="zh-CN" b="1" dirty="0">
                <a:solidFill>
                  <a:srgbClr val="000000"/>
                </a:solidFill>
              </a:rPr>
              <a:t>++){    </a:t>
            </a:r>
          </a:p>
          <a:p>
            <a:r>
              <a:rPr lang="en-US" altLang="zh-CN" b="1" dirty="0">
                <a:solidFill>
                  <a:srgbClr val="000000"/>
                </a:solidFill>
              </a:rPr>
              <a:t>     </a:t>
            </a:r>
            <a:r>
              <a:rPr lang="en-US" altLang="zh-CN" b="1" dirty="0" err="1">
                <a:solidFill>
                  <a:srgbClr val="000000"/>
                </a:solidFill>
              </a:rPr>
              <a:t>System.out.println</a:t>
            </a:r>
            <a:r>
              <a:rPr lang="en-US" altLang="zh-CN" b="1" dirty="0">
                <a:solidFill>
                  <a:srgbClr val="000000"/>
                </a:solidFill>
              </a:rPr>
              <a:t>(x[</a:t>
            </a:r>
            <a:r>
              <a:rPr lang="en-US" altLang="zh-CN" b="1" dirty="0" err="1">
                <a:solidFill>
                  <a:srgbClr val="000000"/>
                </a:solidFill>
              </a:rPr>
              <a:t>i</a:t>
            </a:r>
            <a:r>
              <a:rPr lang="en-US" altLang="zh-CN" b="1" dirty="0">
                <a:solidFill>
                  <a:srgbClr val="000000"/>
                </a:solidFill>
              </a:rPr>
              <a:t>]);</a:t>
            </a:r>
          </a:p>
          <a:p>
            <a:r>
              <a:rPr lang="en-US" altLang="zh-CN" b="1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958471" name="Rectangle 7"/>
          <p:cNvSpPr>
            <a:spLocks noChangeArrowheads="1"/>
          </p:cNvSpPr>
          <p:nvPr/>
        </p:nvSpPr>
        <p:spPr bwMode="auto">
          <a:xfrm>
            <a:off x="1201738" y="4351928"/>
            <a:ext cx="4572000" cy="133350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</a:rPr>
              <a:t>int x[]=new int[10];</a:t>
            </a:r>
          </a:p>
          <a:p>
            <a:r>
              <a:rPr lang="en-US" altLang="zh-CN" b="1" dirty="0">
                <a:solidFill>
                  <a:srgbClr val="000000"/>
                </a:solidFill>
              </a:rPr>
              <a:t>x=null;</a:t>
            </a:r>
          </a:p>
          <a:p>
            <a:r>
              <a:rPr lang="en-US" altLang="zh-CN" b="1" dirty="0">
                <a:solidFill>
                  <a:srgbClr val="FF461B"/>
                </a:solidFill>
              </a:rPr>
              <a:t>x[0]=1;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5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58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58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958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8468" grpId="0"/>
      <p:bldP spid="958470" grpId="0" animBg="1"/>
      <p:bldP spid="958471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514" name="Rectangle 2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1043743" y="1204912"/>
            <a:ext cx="8181975" cy="565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class </a:t>
            </a:r>
            <a:r>
              <a:rPr lang="en-US" altLang="zh-CN" sz="2000" b="1" dirty="0" err="1">
                <a:solidFill>
                  <a:srgbClr val="000000"/>
                </a:solidFill>
              </a:rPr>
              <a:t>ArrayTest</a:t>
            </a:r>
            <a:r>
              <a:rPr lang="en-US" altLang="zh-CN" sz="2000" b="1" dirty="0">
                <a:solidFill>
                  <a:srgbClr val="000000"/>
                </a:solidFill>
              </a:rPr>
              <a:t>{  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	static void change(int [] a){  </a:t>
            </a:r>
            <a:r>
              <a:rPr lang="en-US" altLang="zh-CN" sz="2000" b="1" dirty="0">
                <a:solidFill>
                  <a:srgbClr val="3333CC"/>
                </a:solidFill>
              </a:rPr>
              <a:t>//</a:t>
            </a:r>
            <a:r>
              <a:rPr lang="zh-CN" altLang="en-US" sz="2000" b="1" dirty="0">
                <a:solidFill>
                  <a:srgbClr val="3333CC"/>
                </a:solidFill>
              </a:rPr>
              <a:t>输出</a:t>
            </a:r>
            <a:r>
              <a:rPr lang="en-US" altLang="zh-CN" sz="2000" b="1" dirty="0">
                <a:solidFill>
                  <a:srgbClr val="3333CC"/>
                </a:solidFill>
              </a:rPr>
              <a:t>a[0]</a:t>
            </a:r>
            <a:r>
              <a:rPr lang="zh-CN" altLang="en-US" sz="2000" b="1" dirty="0">
                <a:solidFill>
                  <a:srgbClr val="3333CC"/>
                </a:solidFill>
              </a:rPr>
              <a:t>和</a:t>
            </a:r>
            <a:r>
              <a:rPr lang="en-US" altLang="zh-CN" sz="2000" b="1" dirty="0">
                <a:solidFill>
                  <a:srgbClr val="3333CC"/>
                </a:solidFill>
              </a:rPr>
              <a:t>a[1]</a:t>
            </a:r>
            <a:r>
              <a:rPr lang="zh-CN" altLang="en-US" sz="2000" b="1" dirty="0">
                <a:solidFill>
                  <a:srgbClr val="3333CC"/>
                </a:solidFill>
              </a:rPr>
              <a:t>中大的那个数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0000"/>
                </a:solidFill>
              </a:rPr>
              <a:t>    </a:t>
            </a:r>
            <a:r>
              <a:rPr lang="en-US" altLang="zh-CN" sz="2000" b="1" dirty="0">
                <a:solidFill>
                  <a:srgbClr val="000000"/>
                </a:solidFill>
              </a:rPr>
              <a:t>     int 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 if(a[0]&lt;a[1]){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          t=a[0];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          a[0]=a[1];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          a[1]=t;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 }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 </a:t>
            </a:r>
            <a:r>
              <a:rPr lang="en-US" altLang="zh-CN" sz="2000" b="1" dirty="0" err="1">
                <a:solidFill>
                  <a:srgbClr val="000000"/>
                </a:solidFill>
              </a:rPr>
              <a:t>System.out.println</a:t>
            </a:r>
            <a:r>
              <a:rPr lang="en-US" altLang="zh-CN" sz="2000" b="1" dirty="0">
                <a:solidFill>
                  <a:srgbClr val="000000"/>
                </a:solidFill>
              </a:rPr>
              <a:t>(a[0]);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}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public static void main(String </a:t>
            </a:r>
            <a:r>
              <a:rPr lang="en-US" altLang="zh-CN" sz="2000" b="1" dirty="0" err="1">
                <a:solidFill>
                  <a:srgbClr val="000000"/>
                </a:solidFill>
              </a:rPr>
              <a:t>args</a:t>
            </a:r>
            <a:r>
              <a:rPr lang="en-US" altLang="zh-CN" sz="2000" b="1" dirty="0">
                <a:solidFill>
                  <a:srgbClr val="000000"/>
                </a:solidFill>
              </a:rPr>
              <a:t>[]){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int x[]={5,12};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 change(x);     </a:t>
            </a:r>
            <a:r>
              <a:rPr lang="en-US" altLang="zh-CN" sz="2000" b="1" dirty="0">
                <a:solidFill>
                  <a:srgbClr val="3333CC"/>
                </a:solidFill>
              </a:rPr>
              <a:t>//</a:t>
            </a:r>
            <a:r>
              <a:rPr lang="zh-CN" altLang="en-US" sz="2000" b="1" dirty="0">
                <a:solidFill>
                  <a:srgbClr val="3333CC"/>
                </a:solidFill>
              </a:rPr>
              <a:t>调用过后，数组</a:t>
            </a:r>
            <a:r>
              <a:rPr lang="en-US" altLang="zh-CN" sz="2000" b="1" dirty="0">
                <a:solidFill>
                  <a:srgbClr val="3333CC"/>
                </a:solidFill>
              </a:rPr>
              <a:t>x</a:t>
            </a:r>
            <a:r>
              <a:rPr lang="zh-CN" altLang="en-US" sz="2000" b="1" dirty="0">
                <a:solidFill>
                  <a:srgbClr val="3333CC"/>
                </a:solidFill>
              </a:rPr>
              <a:t>可能发生变化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0000"/>
                </a:solidFill>
              </a:rPr>
              <a:t>   </a:t>
            </a:r>
            <a:r>
              <a:rPr lang="en-US" altLang="zh-CN" sz="2000" b="1" dirty="0">
                <a:solidFill>
                  <a:srgbClr val="000000"/>
                </a:solidFill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例： 数组作为函数的参数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413A-2736-4B88-A977-EB2E3C34A659}" type="datetime1">
              <a:rPr lang="zh-CN" altLang="en-US" smtClean="0"/>
              <a:pPr/>
              <a:t>2020/1/4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6F50-2A3E-4829-883B-22B3BE7DAA7D}" type="slidenum">
              <a:rPr lang="en-US" altLang="zh-CN" smtClean="0"/>
              <a:pPr/>
              <a:t>108</a:t>
            </a:fld>
            <a:endParaRPr lang="en-US" altLang="zh-CN" dirty="0"/>
          </a:p>
        </p:txBody>
      </p:sp>
    </p:spTree>
  </p:cSld>
  <p:clrMapOvr>
    <a:masterClrMapping/>
  </p:clrMapOvr>
  <p:transition>
    <p:pull dir="rd"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3333CC"/>
                </a:solidFill>
              </a:rPr>
              <a:t>二维数组</a:t>
            </a:r>
          </a:p>
        </p:txBody>
      </p:sp>
      <p:sp>
        <p:nvSpPr>
          <p:cNvPr id="920579" name="Rectangle 3"/>
          <p:cNvSpPr>
            <a:spLocks noGrp="1" noChangeArrowheads="1"/>
          </p:cNvSpPr>
          <p:nvPr>
            <p:ph idx="1"/>
          </p:nvPr>
        </p:nvSpPr>
        <p:spPr>
          <a:xfrm>
            <a:off x="583899" y="1136599"/>
            <a:ext cx="7769225" cy="411321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800" b="1" dirty="0">
                <a:solidFill>
                  <a:srgbClr val="B60819"/>
                </a:solidFill>
              </a:rPr>
              <a:t>    </a:t>
            </a:r>
            <a:r>
              <a:rPr lang="zh-CN" altLang="en-US" sz="2800" b="1" dirty="0">
                <a:solidFill>
                  <a:srgbClr val="B60819"/>
                </a:solidFill>
              </a:rPr>
              <a:t>多维数组：数组的数组</a:t>
            </a:r>
            <a:endParaRPr lang="en-US" altLang="zh-CN" sz="2800" b="1" dirty="0">
              <a:solidFill>
                <a:srgbClr val="B60819"/>
              </a:solidFill>
            </a:endParaRPr>
          </a:p>
          <a:p>
            <a:pPr>
              <a:buFontTx/>
              <a:buNone/>
            </a:pPr>
            <a:r>
              <a:rPr lang="en-US" altLang="zh-CN" sz="2800" b="1" dirty="0"/>
              <a:t>    </a:t>
            </a:r>
            <a:r>
              <a:rPr lang="zh-CN" altLang="en-US" sz="2800" b="1" dirty="0"/>
              <a:t>例如，二维数组为一个特殊的一维数组，其每个元素又是一个一维数组</a:t>
            </a:r>
            <a:r>
              <a:rPr lang="zh-CN" altLang="en-US" sz="2400" b="1" dirty="0"/>
              <a:t> 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70B9C-F97E-4DCB-ABC4-5F445B9CA0B6}" type="datetime1">
              <a:rPr lang="zh-CN" altLang="en-US" smtClean="0"/>
              <a:pPr/>
              <a:t>2020/1/4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6F50-2A3E-4829-883B-22B3BE7DAA7D}" type="slidenum">
              <a:rPr lang="en-US" altLang="zh-CN" smtClean="0"/>
              <a:pPr/>
              <a:t>109</a:t>
            </a:fld>
            <a:endParaRPr lang="en-US" altLang="zh-CN" dirty="0"/>
          </a:p>
        </p:txBody>
      </p:sp>
      <p:sp>
        <p:nvSpPr>
          <p:cNvPr id="920582" name="Rectangle 6"/>
          <p:cNvSpPr>
            <a:spLocks noChangeArrowheads="1"/>
          </p:cNvSpPr>
          <p:nvPr/>
        </p:nvSpPr>
        <p:spPr bwMode="auto">
          <a:xfrm>
            <a:off x="5296452" y="2844951"/>
            <a:ext cx="714375" cy="350837"/>
          </a:xfrm>
          <a:prstGeom prst="rect">
            <a:avLst/>
          </a:prstGeom>
          <a:solidFill>
            <a:srgbClr val="33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b="1">
                <a:solidFill>
                  <a:schemeClr val="bg1"/>
                </a:solidFill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920583" name="Rectangle 7"/>
          <p:cNvSpPr>
            <a:spLocks noChangeArrowheads="1"/>
          </p:cNvSpPr>
          <p:nvPr/>
        </p:nvSpPr>
        <p:spPr bwMode="auto">
          <a:xfrm>
            <a:off x="6085439" y="2846538"/>
            <a:ext cx="714375" cy="350838"/>
          </a:xfrm>
          <a:prstGeom prst="rect">
            <a:avLst/>
          </a:prstGeom>
          <a:solidFill>
            <a:srgbClr val="33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b="1">
                <a:solidFill>
                  <a:schemeClr val="bg1"/>
                </a:solidFill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920584" name="Rectangle 8"/>
          <p:cNvSpPr>
            <a:spLocks noChangeArrowheads="1"/>
          </p:cNvSpPr>
          <p:nvPr/>
        </p:nvSpPr>
        <p:spPr bwMode="auto">
          <a:xfrm>
            <a:off x="6874427" y="2848126"/>
            <a:ext cx="714375" cy="350837"/>
          </a:xfrm>
          <a:prstGeom prst="rect">
            <a:avLst/>
          </a:prstGeom>
          <a:solidFill>
            <a:srgbClr val="33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b="1">
                <a:solidFill>
                  <a:schemeClr val="bg1"/>
                </a:solidFill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920585" name="Rectangle 9"/>
          <p:cNvSpPr>
            <a:spLocks noChangeArrowheads="1"/>
          </p:cNvSpPr>
          <p:nvPr/>
        </p:nvSpPr>
        <p:spPr bwMode="auto">
          <a:xfrm>
            <a:off x="5298039" y="3273576"/>
            <a:ext cx="714375" cy="350837"/>
          </a:xfrm>
          <a:prstGeom prst="rect">
            <a:avLst/>
          </a:prstGeom>
          <a:solidFill>
            <a:srgbClr val="33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b="1">
                <a:solidFill>
                  <a:schemeClr val="bg1"/>
                </a:solidFill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920586" name="Rectangle 10"/>
          <p:cNvSpPr>
            <a:spLocks noChangeArrowheads="1"/>
          </p:cNvSpPr>
          <p:nvPr/>
        </p:nvSpPr>
        <p:spPr bwMode="auto">
          <a:xfrm>
            <a:off x="6087027" y="3275163"/>
            <a:ext cx="714375" cy="350838"/>
          </a:xfrm>
          <a:prstGeom prst="rect">
            <a:avLst/>
          </a:prstGeom>
          <a:solidFill>
            <a:srgbClr val="33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b="1">
                <a:solidFill>
                  <a:schemeClr val="bg1"/>
                </a:solidFill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920587" name="Rectangle 11"/>
          <p:cNvSpPr>
            <a:spLocks noChangeArrowheads="1"/>
          </p:cNvSpPr>
          <p:nvPr/>
        </p:nvSpPr>
        <p:spPr bwMode="auto">
          <a:xfrm>
            <a:off x="6876014" y="3276751"/>
            <a:ext cx="714375" cy="350837"/>
          </a:xfrm>
          <a:prstGeom prst="rect">
            <a:avLst/>
          </a:prstGeom>
          <a:solidFill>
            <a:srgbClr val="33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b="1">
                <a:solidFill>
                  <a:schemeClr val="bg1"/>
                </a:solidFill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920588" name="Rectangle 12"/>
          <p:cNvSpPr>
            <a:spLocks noChangeArrowheads="1"/>
          </p:cNvSpPr>
          <p:nvPr/>
        </p:nvSpPr>
        <p:spPr bwMode="auto">
          <a:xfrm>
            <a:off x="5299627" y="3689501"/>
            <a:ext cx="714375" cy="350837"/>
          </a:xfrm>
          <a:prstGeom prst="rect">
            <a:avLst/>
          </a:prstGeom>
          <a:solidFill>
            <a:srgbClr val="33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b="1">
                <a:solidFill>
                  <a:schemeClr val="bg1"/>
                </a:solidFill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920589" name="Rectangle 13"/>
          <p:cNvSpPr>
            <a:spLocks noChangeArrowheads="1"/>
          </p:cNvSpPr>
          <p:nvPr/>
        </p:nvSpPr>
        <p:spPr bwMode="auto">
          <a:xfrm>
            <a:off x="6088614" y="3691088"/>
            <a:ext cx="714375" cy="350838"/>
          </a:xfrm>
          <a:prstGeom prst="rect">
            <a:avLst/>
          </a:prstGeom>
          <a:solidFill>
            <a:srgbClr val="33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b="1">
                <a:solidFill>
                  <a:schemeClr val="bg1"/>
                </a:solidFill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920590" name="Rectangle 14"/>
          <p:cNvSpPr>
            <a:spLocks noChangeArrowheads="1"/>
          </p:cNvSpPr>
          <p:nvPr/>
        </p:nvSpPr>
        <p:spPr bwMode="auto">
          <a:xfrm>
            <a:off x="6877602" y="3692676"/>
            <a:ext cx="714375" cy="350837"/>
          </a:xfrm>
          <a:prstGeom prst="rect">
            <a:avLst/>
          </a:prstGeom>
          <a:solidFill>
            <a:srgbClr val="33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b="1">
                <a:solidFill>
                  <a:schemeClr val="bg1"/>
                </a:solidFill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920591" name="AutoShape 15"/>
          <p:cNvSpPr>
            <a:spLocks/>
          </p:cNvSpPr>
          <p:nvPr/>
        </p:nvSpPr>
        <p:spPr bwMode="auto">
          <a:xfrm>
            <a:off x="4993239" y="2995763"/>
            <a:ext cx="190500" cy="950913"/>
          </a:xfrm>
          <a:prstGeom prst="leftBrace">
            <a:avLst>
              <a:gd name="adj1" fmla="val 41597"/>
              <a:gd name="adj2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0592" name="Rectangle 16"/>
          <p:cNvSpPr>
            <a:spLocks noChangeArrowheads="1"/>
          </p:cNvSpPr>
          <p:nvPr/>
        </p:nvSpPr>
        <p:spPr bwMode="auto">
          <a:xfrm>
            <a:off x="4623352" y="3264051"/>
            <a:ext cx="358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rgbClr val="000000"/>
                </a:solidFill>
                <a:latin typeface="Tahoma" panose="020B0604030504040204" pitchFamily="34" charset="0"/>
              </a:rPr>
              <a:t>X</a:t>
            </a:r>
          </a:p>
        </p:txBody>
      </p:sp>
      <p:sp>
        <p:nvSpPr>
          <p:cNvPr id="920593" name="AutoShape 17"/>
          <p:cNvSpPr>
            <a:spLocks/>
          </p:cNvSpPr>
          <p:nvPr/>
        </p:nvSpPr>
        <p:spPr bwMode="auto">
          <a:xfrm rot="5400000">
            <a:off x="6310864" y="1749576"/>
            <a:ext cx="201613" cy="1690687"/>
          </a:xfrm>
          <a:prstGeom prst="leftBrace">
            <a:avLst>
              <a:gd name="adj1" fmla="val 69882"/>
              <a:gd name="adj2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0594" name="Rectangle 18"/>
          <p:cNvSpPr>
            <a:spLocks noChangeArrowheads="1"/>
          </p:cNvSpPr>
          <p:nvPr/>
        </p:nvSpPr>
        <p:spPr bwMode="auto">
          <a:xfrm>
            <a:off x="6152114" y="2062313"/>
            <a:ext cx="33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rgbClr val="000000"/>
                </a:solidFill>
                <a:latin typeface="Tahoma" panose="020B0604030504040204" pitchFamily="34" charset="0"/>
              </a:rPr>
              <a:t>y</a:t>
            </a:r>
          </a:p>
        </p:txBody>
      </p:sp>
      <p:sp>
        <p:nvSpPr>
          <p:cNvPr id="920595" name="Rectangle 19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873086" y="3352005"/>
            <a:ext cx="3322637" cy="955676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Tahoma" panose="020B0604030504040204" pitchFamily="34" charset="0"/>
              </a:rPr>
              <a:t>Java</a:t>
            </a:r>
            <a:r>
              <a:rPr lang="zh-CN" altLang="en-US" b="1" dirty="0">
                <a:solidFill>
                  <a:srgbClr val="000000"/>
                </a:solidFill>
                <a:latin typeface="Tahoma" panose="020B0604030504040204" pitchFamily="34" charset="0"/>
              </a:rPr>
              <a:t>中的多维数组实际上是数组的数组。不一定是规则的矩阵数组</a:t>
            </a:r>
          </a:p>
        </p:txBody>
      </p:sp>
      <p:sp>
        <p:nvSpPr>
          <p:cNvPr id="920596" name="Rectangle 20"/>
          <p:cNvSpPr>
            <a:spLocks noChangeArrowheads="1"/>
          </p:cNvSpPr>
          <p:nvPr/>
        </p:nvSpPr>
        <p:spPr bwMode="auto">
          <a:xfrm>
            <a:off x="5445677" y="4846788"/>
            <a:ext cx="714375" cy="350838"/>
          </a:xfrm>
          <a:prstGeom prst="rect">
            <a:avLst/>
          </a:prstGeom>
          <a:solidFill>
            <a:srgbClr val="33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b="1">
                <a:solidFill>
                  <a:schemeClr val="bg1"/>
                </a:solidFill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920597" name="Rectangle 21"/>
          <p:cNvSpPr>
            <a:spLocks noChangeArrowheads="1"/>
          </p:cNvSpPr>
          <p:nvPr/>
        </p:nvSpPr>
        <p:spPr bwMode="auto">
          <a:xfrm>
            <a:off x="5447264" y="5275413"/>
            <a:ext cx="714375" cy="350838"/>
          </a:xfrm>
          <a:prstGeom prst="rect">
            <a:avLst/>
          </a:prstGeom>
          <a:solidFill>
            <a:srgbClr val="33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b="1">
                <a:solidFill>
                  <a:schemeClr val="bg1"/>
                </a:solidFill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920598" name="Rectangle 22"/>
          <p:cNvSpPr>
            <a:spLocks noChangeArrowheads="1"/>
          </p:cNvSpPr>
          <p:nvPr/>
        </p:nvSpPr>
        <p:spPr bwMode="auto">
          <a:xfrm>
            <a:off x="6236252" y="5277001"/>
            <a:ext cx="714375" cy="350837"/>
          </a:xfrm>
          <a:prstGeom prst="rect">
            <a:avLst/>
          </a:prstGeom>
          <a:solidFill>
            <a:srgbClr val="33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b="1">
                <a:solidFill>
                  <a:schemeClr val="bg1"/>
                </a:solidFill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920599" name="Rectangle 23"/>
          <p:cNvSpPr>
            <a:spLocks noChangeArrowheads="1"/>
          </p:cNvSpPr>
          <p:nvPr/>
        </p:nvSpPr>
        <p:spPr bwMode="auto">
          <a:xfrm>
            <a:off x="7025239" y="5278588"/>
            <a:ext cx="714375" cy="350838"/>
          </a:xfrm>
          <a:prstGeom prst="rect">
            <a:avLst/>
          </a:prstGeom>
          <a:solidFill>
            <a:srgbClr val="33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b="1">
                <a:solidFill>
                  <a:schemeClr val="bg1"/>
                </a:solidFill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920600" name="Rectangle 24"/>
          <p:cNvSpPr>
            <a:spLocks noChangeArrowheads="1"/>
          </p:cNvSpPr>
          <p:nvPr/>
        </p:nvSpPr>
        <p:spPr bwMode="auto">
          <a:xfrm>
            <a:off x="5448852" y="5691338"/>
            <a:ext cx="714375" cy="350838"/>
          </a:xfrm>
          <a:prstGeom prst="rect">
            <a:avLst/>
          </a:prstGeom>
          <a:solidFill>
            <a:srgbClr val="33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b="1">
                <a:solidFill>
                  <a:schemeClr val="bg1"/>
                </a:solidFill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920601" name="Rectangle 25"/>
          <p:cNvSpPr>
            <a:spLocks noChangeArrowheads="1"/>
          </p:cNvSpPr>
          <p:nvPr/>
        </p:nvSpPr>
        <p:spPr bwMode="auto">
          <a:xfrm>
            <a:off x="6237839" y="5692926"/>
            <a:ext cx="714375" cy="350837"/>
          </a:xfrm>
          <a:prstGeom prst="rect">
            <a:avLst/>
          </a:prstGeom>
          <a:solidFill>
            <a:srgbClr val="33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b="1">
                <a:solidFill>
                  <a:schemeClr val="bg1"/>
                </a:solidFill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920602" name="AutoShape 26"/>
          <p:cNvSpPr>
            <a:spLocks/>
          </p:cNvSpPr>
          <p:nvPr/>
        </p:nvSpPr>
        <p:spPr bwMode="auto">
          <a:xfrm>
            <a:off x="5142464" y="4997601"/>
            <a:ext cx="190500" cy="950912"/>
          </a:xfrm>
          <a:prstGeom prst="leftBrace">
            <a:avLst>
              <a:gd name="adj1" fmla="val 41597"/>
              <a:gd name="adj2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0603" name="Rectangle 27"/>
          <p:cNvSpPr>
            <a:spLocks noChangeArrowheads="1"/>
          </p:cNvSpPr>
          <p:nvPr/>
        </p:nvSpPr>
        <p:spPr bwMode="auto">
          <a:xfrm>
            <a:off x="4772577" y="5265888"/>
            <a:ext cx="358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rgbClr val="000000"/>
                </a:solidFill>
                <a:latin typeface="Tahoma" panose="020B0604030504040204" pitchFamily="34" charset="0"/>
              </a:rPr>
              <a:t>X</a:t>
            </a:r>
          </a:p>
        </p:txBody>
      </p:sp>
      <p:sp>
        <p:nvSpPr>
          <p:cNvPr id="920604" name="AutoShape 28"/>
          <p:cNvSpPr>
            <a:spLocks/>
          </p:cNvSpPr>
          <p:nvPr/>
        </p:nvSpPr>
        <p:spPr bwMode="auto">
          <a:xfrm rot="5400000">
            <a:off x="6460090" y="3751413"/>
            <a:ext cx="201612" cy="1690687"/>
          </a:xfrm>
          <a:prstGeom prst="leftBrace">
            <a:avLst>
              <a:gd name="adj1" fmla="val 69882"/>
              <a:gd name="adj2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0605" name="Rectangle 29"/>
          <p:cNvSpPr>
            <a:spLocks noChangeArrowheads="1"/>
          </p:cNvSpPr>
          <p:nvPr/>
        </p:nvSpPr>
        <p:spPr bwMode="auto">
          <a:xfrm>
            <a:off x="6377539" y="4095901"/>
            <a:ext cx="33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b="1">
                <a:solidFill>
                  <a:srgbClr val="000000"/>
                </a:solidFill>
                <a:latin typeface="Tahoma" panose="020B0604030504040204" pitchFamily="34" charset="0"/>
              </a:rPr>
              <a:t>y</a:t>
            </a:r>
          </a:p>
        </p:txBody>
      </p:sp>
    </p:spTree>
  </p:cSld>
  <p:clrMapOvr>
    <a:masterClrMapping/>
  </p:clrMapOvr>
  <p:transition>
    <p:pull dir="r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0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3333CC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3.2.1.2    </a:t>
            </a:r>
            <a:r>
              <a:rPr lang="zh-CN" altLang="en-US" sz="3200" b="1" dirty="0">
                <a:solidFill>
                  <a:srgbClr val="3333CC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变量的类型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989045" y="1204761"/>
            <a:ext cx="7772400" cy="4784378"/>
          </a:xfrm>
        </p:spPr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Java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中的数据类型可分为两大类：</a:t>
            </a:r>
            <a:r>
              <a:rPr lang="zh-CN" altLang="en-US" dirty="0">
                <a:solidFill>
                  <a:srgbClr val="364F6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</a:p>
          <a:p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443D-1BB9-4BA7-BE62-0A7505F7A0C0}" type="datetime1">
              <a:rPr lang="zh-CN" altLang="en-US" smtClean="0"/>
              <a:t>2020/1/4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BF020-F14B-485D-A1BF-07F36916BD06}" type="slidenum">
              <a:rPr lang="en-US" altLang="zh-CN" smtClean="0"/>
              <a:pPr/>
              <a:t>11</a:t>
            </a:fld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370" y="2140422"/>
            <a:ext cx="6720233" cy="308096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04120" y="3219241"/>
            <a:ext cx="989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8</a:t>
            </a:r>
            <a:r>
              <a:rPr lang="zh-CN" altLang="en-US" b="1" dirty="0">
                <a:solidFill>
                  <a:srgbClr val="FF0000"/>
                </a:solidFill>
              </a:rPr>
              <a:t>种）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2404120" y="1942155"/>
            <a:ext cx="5822302" cy="2006081"/>
          </a:xfrm>
          <a:prstGeom prst="rect">
            <a:avLst/>
          </a:prstGeom>
          <a:noFill/>
          <a:ln w="38100" cap="flat" cmpd="sng" algn="ctr">
            <a:solidFill>
              <a:srgbClr val="3333CC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3333CC"/>
                </a:solidFill>
              </a:rPr>
              <a:t>1. </a:t>
            </a:r>
            <a:r>
              <a:rPr lang="zh-CN" altLang="en-US" b="1" dirty="0">
                <a:solidFill>
                  <a:srgbClr val="3333CC"/>
                </a:solidFill>
              </a:rPr>
              <a:t>二维数组的说明</a:t>
            </a:r>
          </a:p>
        </p:txBody>
      </p:sp>
      <p:sp>
        <p:nvSpPr>
          <p:cNvPr id="921603" name="Rectangle 3"/>
          <p:cNvSpPr>
            <a:spLocks noGrp="1" noChangeArrowheads="1"/>
          </p:cNvSpPr>
          <p:nvPr>
            <p:ph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marL="619125">
              <a:buFont typeface="Arial" panose="020B0604020202020204" pitchFamily="34" charset="0"/>
              <a:buChar char="•"/>
            </a:pPr>
            <a:r>
              <a:rPr lang="zh-CN" altLang="en-US" sz="2400" b="1" dirty="0"/>
              <a:t>二维数组说明的格式为：</a:t>
            </a:r>
          </a:p>
          <a:p>
            <a:pPr indent="-66675">
              <a:buFontTx/>
              <a:buNone/>
            </a:pPr>
            <a:r>
              <a:rPr lang="zh-CN" altLang="en-US" sz="2400" b="1" dirty="0">
                <a:solidFill>
                  <a:schemeClr val="hlink"/>
                </a:solidFill>
              </a:rPr>
              <a:t>             </a:t>
            </a:r>
            <a:r>
              <a:rPr lang="zh-CN" altLang="en-US" sz="2400" b="1" dirty="0">
                <a:solidFill>
                  <a:srgbClr val="FF0000"/>
                </a:solidFill>
              </a:rPr>
              <a:t>类型     数组名</a:t>
            </a:r>
            <a:r>
              <a:rPr lang="en-US" altLang="zh-CN" sz="2400" b="1" dirty="0">
                <a:solidFill>
                  <a:srgbClr val="FF0000"/>
                </a:solidFill>
              </a:rPr>
              <a:t>[ ][ ]</a:t>
            </a:r>
            <a:r>
              <a:rPr lang="zh-CN" altLang="en-US" sz="2400" b="1" dirty="0">
                <a:solidFill>
                  <a:srgbClr val="FF0000"/>
                </a:solidFill>
              </a:rPr>
              <a:t>；</a:t>
            </a:r>
          </a:p>
          <a:p>
            <a:pPr indent="-66675"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      或   类型</a:t>
            </a:r>
            <a:r>
              <a:rPr lang="en-US" altLang="zh-CN" sz="2400" b="1" dirty="0">
                <a:solidFill>
                  <a:srgbClr val="FF0000"/>
                </a:solidFill>
              </a:rPr>
              <a:t>[ ][ ]     </a:t>
            </a:r>
            <a:r>
              <a:rPr lang="zh-CN" altLang="en-US" sz="2400" b="1" dirty="0">
                <a:solidFill>
                  <a:srgbClr val="FF0000"/>
                </a:solidFill>
              </a:rPr>
              <a:t>数组名；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indent="-66675">
              <a:buFontTx/>
              <a:buNone/>
            </a:pPr>
            <a:endParaRPr lang="zh-CN" altLang="en-US" sz="2400" b="1" dirty="0">
              <a:solidFill>
                <a:schemeClr val="hlink"/>
              </a:solidFill>
            </a:endParaRPr>
          </a:p>
          <a:p>
            <a:pPr marL="619125">
              <a:buFont typeface="Arial" panose="020B0604020202020204" pitchFamily="34" charset="0"/>
              <a:buChar char="•"/>
            </a:pPr>
            <a:r>
              <a:rPr lang="zh-CN" altLang="en-US" sz="2400" b="1" dirty="0"/>
              <a:t>例如，说明一个整型的二维数组如下：   </a:t>
            </a:r>
          </a:p>
          <a:p>
            <a:pPr indent="-66675">
              <a:buFontTx/>
              <a:buNone/>
            </a:pPr>
            <a:r>
              <a:rPr lang="zh-CN" altLang="en-US" sz="2400" b="1" dirty="0">
                <a:solidFill>
                  <a:srgbClr val="A34564"/>
                </a:solidFill>
              </a:rPr>
              <a:t>            </a:t>
            </a:r>
            <a:r>
              <a:rPr lang="en-US" altLang="zh-CN" sz="2400" b="1" dirty="0">
                <a:solidFill>
                  <a:srgbClr val="A34564"/>
                </a:solidFill>
              </a:rPr>
              <a:t>int </a:t>
            </a:r>
            <a:r>
              <a:rPr lang="en-US" altLang="zh-CN" sz="2400" b="1" dirty="0" err="1">
                <a:solidFill>
                  <a:srgbClr val="A34564"/>
                </a:solidFill>
              </a:rPr>
              <a:t>intArray</a:t>
            </a:r>
            <a:r>
              <a:rPr lang="en-US" altLang="zh-CN" sz="2400" b="1" dirty="0">
                <a:solidFill>
                  <a:srgbClr val="A34564"/>
                </a:solidFill>
              </a:rPr>
              <a:t>[ ][ ];</a:t>
            </a:r>
          </a:p>
          <a:p>
            <a:pPr indent="-66675">
              <a:buFontTx/>
              <a:buNone/>
            </a:pPr>
            <a:r>
              <a:rPr lang="zh-CN" altLang="en-US" sz="2400" b="1" dirty="0">
                <a:solidFill>
                  <a:srgbClr val="A34564"/>
                </a:solidFill>
              </a:rPr>
              <a:t>      或  </a:t>
            </a:r>
            <a:r>
              <a:rPr lang="en-US" altLang="zh-CN" sz="2400" b="1" dirty="0">
                <a:solidFill>
                  <a:srgbClr val="A34564"/>
                </a:solidFill>
              </a:rPr>
              <a:t>int[ ][ ] </a:t>
            </a:r>
            <a:r>
              <a:rPr lang="en-US" altLang="zh-CN" sz="2400" b="1" dirty="0" err="1">
                <a:solidFill>
                  <a:srgbClr val="A34564"/>
                </a:solidFill>
              </a:rPr>
              <a:t>intArray</a:t>
            </a:r>
            <a:r>
              <a:rPr lang="en-US" altLang="zh-CN" sz="2400" b="1" dirty="0">
                <a:solidFill>
                  <a:srgbClr val="A34564"/>
                </a:solidFill>
              </a:rPr>
              <a:t>;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C5DC-0F45-4F2C-9413-AF74CCE8EBAC}" type="datetime1">
              <a:rPr lang="zh-CN" altLang="en-US" smtClean="0"/>
              <a:pPr/>
              <a:t>2020/1/4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6F50-2A3E-4829-883B-22B3BE7DAA7D}" type="slidenum">
              <a:rPr lang="en-US" altLang="zh-CN" smtClean="0"/>
              <a:pPr/>
              <a:t>110</a:t>
            </a:fld>
            <a:endParaRPr lang="en-US" altLang="zh-CN" dirty="0"/>
          </a:p>
        </p:txBody>
      </p:sp>
    </p:spTree>
  </p:cSld>
  <p:clrMapOvr>
    <a:masterClrMapping/>
  </p:clrMapOvr>
  <p:transition>
    <p:pull dir="rd"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3333CC"/>
                </a:solidFill>
              </a:rPr>
              <a:t>2. </a:t>
            </a:r>
            <a:r>
              <a:rPr lang="zh-CN" altLang="en-US" b="1" dirty="0">
                <a:solidFill>
                  <a:srgbClr val="3333CC"/>
                </a:solidFill>
              </a:rPr>
              <a:t>二维数组的创建</a:t>
            </a:r>
          </a:p>
        </p:txBody>
      </p:sp>
      <p:graphicFrame>
        <p:nvGraphicFramePr>
          <p:cNvPr id="922628" name="Group 4"/>
          <p:cNvGraphicFramePr>
            <a:graphicFrameLocks noGrp="1"/>
          </p:cNvGraphicFramePr>
          <p:nvPr>
            <p:ph idx="1"/>
          </p:nvPr>
        </p:nvGraphicFramePr>
        <p:xfrm>
          <a:off x="1138187" y="1918870"/>
          <a:ext cx="7772400" cy="1036320"/>
        </p:xfrm>
        <a:graphic>
          <a:graphicData uri="http://schemas.openxmlformats.org/drawingml/2006/table">
            <a:tbl>
              <a:tblPr/>
              <a:tblGrid>
                <a:gridCol w="2472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4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5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7638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a[0][0]</a:t>
                      </a:r>
                    </a:p>
                  </a:txBody>
                  <a:tcPr marL="190669" marR="190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a[0][1]</a:t>
                      </a:r>
                    </a:p>
                  </a:txBody>
                  <a:tcPr marL="190669" marR="190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a[0][2]</a:t>
                      </a:r>
                    </a:p>
                  </a:txBody>
                  <a:tcPr marL="190669" marR="190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a[1][0]</a:t>
                      </a:r>
                    </a:p>
                  </a:txBody>
                  <a:tcPr marL="190669" marR="190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a[1][1]</a:t>
                      </a:r>
                    </a:p>
                  </a:txBody>
                  <a:tcPr marL="190669" marR="190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a[1][2]</a:t>
                      </a:r>
                    </a:p>
                  </a:txBody>
                  <a:tcPr marL="190669" marR="190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F38E-CC77-4141-9F10-C9753054B611}" type="datetime1">
              <a:rPr lang="zh-CN" altLang="en-US" smtClean="0"/>
              <a:pPr/>
              <a:t>2020/1/4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6F50-2A3E-4829-883B-22B3BE7DAA7D}" type="slidenum">
              <a:rPr lang="en-US" altLang="zh-CN" smtClean="0"/>
              <a:pPr/>
              <a:t>111</a:t>
            </a:fld>
            <a:endParaRPr lang="en-US" altLang="zh-CN" dirty="0"/>
          </a:p>
        </p:txBody>
      </p:sp>
      <p:sp>
        <p:nvSpPr>
          <p:cNvPr id="92262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608138" y="1058863"/>
            <a:ext cx="7535862" cy="4113212"/>
          </a:xfrm>
        </p:spPr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zh-CN" altLang="en-US" sz="2000" b="1" dirty="0"/>
              <a:t>直接为每一维分配空间，如：</a:t>
            </a:r>
          </a:p>
          <a:p>
            <a:pPr>
              <a:buFontTx/>
              <a:buNone/>
            </a:pPr>
            <a:r>
              <a:rPr lang="zh-CN" altLang="en-US" sz="2800" b="1" dirty="0"/>
              <a:t>           </a:t>
            </a:r>
            <a:r>
              <a:rPr lang="en-US" altLang="zh-CN" sz="2000" b="1" dirty="0"/>
              <a:t>int a[ ][ ]=new int[2][3];</a:t>
            </a:r>
          </a:p>
          <a:p>
            <a:pPr>
              <a:buFontTx/>
              <a:buNone/>
            </a:pPr>
            <a:endParaRPr lang="en-US" altLang="zh-CN" sz="2000" b="1" dirty="0"/>
          </a:p>
          <a:p>
            <a:pPr>
              <a:buFontTx/>
              <a:buNone/>
            </a:pPr>
            <a:endParaRPr lang="en-US" altLang="zh-CN" sz="2800" b="1" dirty="0"/>
          </a:p>
          <a:p>
            <a:pPr marL="857250" lvl="1" indent="-457200">
              <a:buFont typeface="+mj-lt"/>
              <a:buAutoNum type="arabicPeriod" startAt="2"/>
            </a:pPr>
            <a:endParaRPr lang="en-US" altLang="zh-CN" sz="2000" b="1" dirty="0"/>
          </a:p>
          <a:p>
            <a:pPr marL="857250" lvl="1" indent="-457200">
              <a:buFont typeface="+mj-lt"/>
              <a:buAutoNum type="arabicPeriod" startAt="2"/>
            </a:pPr>
            <a:r>
              <a:rPr lang="zh-CN" altLang="en-US" sz="2000" b="1" dirty="0"/>
              <a:t>从最高维开始，分别为每一维分配空间，如：</a:t>
            </a:r>
          </a:p>
          <a:p>
            <a:pPr>
              <a:buFontTx/>
              <a:buNone/>
            </a:pPr>
            <a:r>
              <a:rPr lang="en-US" altLang="zh-CN" sz="2400" b="1" dirty="0"/>
              <a:t>		</a:t>
            </a:r>
            <a:r>
              <a:rPr lang="en-US" altLang="zh-CN" sz="2000" b="1" dirty="0"/>
              <a:t>int b[ ][ ]=new int[2][ ]; </a:t>
            </a:r>
          </a:p>
          <a:p>
            <a:pPr>
              <a:buFontTx/>
              <a:buNone/>
            </a:pPr>
            <a:r>
              <a:rPr lang="en-US" altLang="zh-CN" sz="2000" b="1" dirty="0"/>
              <a:t>		b[0]=new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[3]; </a:t>
            </a:r>
          </a:p>
          <a:p>
            <a:pPr>
              <a:buFontTx/>
              <a:buNone/>
            </a:pPr>
            <a:r>
              <a:rPr lang="en-US" altLang="zh-CN" sz="2000" b="1" dirty="0"/>
              <a:t>		b[1]=new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[5];         </a:t>
            </a:r>
          </a:p>
          <a:p>
            <a:pPr>
              <a:buFontTx/>
              <a:buNone/>
            </a:pPr>
            <a:endParaRPr lang="en-US" altLang="zh-CN" sz="2800" b="1" dirty="0"/>
          </a:p>
        </p:txBody>
      </p:sp>
      <p:sp>
        <p:nvSpPr>
          <p:cNvPr id="922642" name="Text Box 18"/>
          <p:cNvSpPr txBox="1">
            <a:spLocks noChangeArrowheads="1"/>
          </p:cNvSpPr>
          <p:nvPr/>
        </p:nvSpPr>
        <p:spPr bwMode="auto">
          <a:xfrm>
            <a:off x="2552317" y="4941637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/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1993372" y="4832099"/>
            <a:ext cx="4764883" cy="1133475"/>
            <a:chOff x="2753" y="2673"/>
            <a:chExt cx="3913" cy="815"/>
          </a:xfrm>
        </p:grpSpPr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2753" y="2673"/>
              <a:ext cx="782" cy="4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/>
                <a:t>b[0][0]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3535" y="3081"/>
              <a:ext cx="783" cy="4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/>
                <a:t>b[1][1]</a:t>
              </a:r>
            </a:p>
            <a:p>
              <a:endParaRPr lang="en-US" altLang="zh-CN" sz="1800"/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5100" y="3081"/>
              <a:ext cx="782" cy="4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/>
                <a:t>b[1][3]</a:t>
              </a:r>
            </a:p>
            <a:p>
              <a:endParaRPr lang="en-US" altLang="zh-CN" sz="2000" b="1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4318" y="2673"/>
              <a:ext cx="782" cy="4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 dirty="0"/>
                <a:t>b[0][2]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4318" y="3081"/>
              <a:ext cx="782" cy="4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800" b="1"/>
                <a:t>b[1][2]</a:t>
              </a:r>
            </a:p>
            <a:p>
              <a:endParaRPr lang="en-US" altLang="zh-CN" sz="1800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5883" y="3081"/>
              <a:ext cx="783" cy="4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800" b="1"/>
                <a:t>b[1][4]</a:t>
              </a:r>
            </a:p>
            <a:p>
              <a:endParaRPr lang="en-US" altLang="zh-CN" sz="1800" b="1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3535" y="2673"/>
              <a:ext cx="783" cy="4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 dirty="0"/>
                <a:t>b[0][1]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2753" y="3081"/>
              <a:ext cx="783" cy="4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/>
                <a:t>b[1][0]</a:t>
              </a:r>
            </a:p>
          </p:txBody>
        </p:sp>
      </p:grpSp>
    </p:spTree>
  </p:cSld>
  <p:clrMapOvr>
    <a:masterClrMapping/>
  </p:clrMapOvr>
  <p:transition>
    <p:pull dir="rd"/>
  </p:transition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3333CC"/>
                </a:solidFill>
              </a:rPr>
              <a:t>二维数组的元素初始化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b="1" dirty="0"/>
              <a:t>直接对每个元素进行赋值</a:t>
            </a:r>
            <a:endParaRPr lang="en-US" altLang="zh-CN" b="1" dirty="0"/>
          </a:p>
          <a:p>
            <a:pPr marL="514350" indent="-514350">
              <a:buFont typeface="+mj-lt"/>
              <a:buAutoNum type="arabicPeriod"/>
            </a:pPr>
            <a:endParaRPr lang="en-US" altLang="zh-CN" b="1" dirty="0"/>
          </a:p>
          <a:p>
            <a:pPr marL="514350" indent="-514350">
              <a:buFont typeface="+mj-lt"/>
              <a:buAutoNum type="arabicPeriod"/>
            </a:pPr>
            <a:endParaRPr lang="en-US" altLang="zh-CN" b="1" dirty="0"/>
          </a:p>
          <a:p>
            <a:pPr marL="514350" indent="-514350">
              <a:buFont typeface="+mj-lt"/>
              <a:buAutoNum type="arabicPeriod"/>
            </a:pPr>
            <a:endParaRPr lang="en-US" altLang="zh-CN" b="1" dirty="0"/>
          </a:p>
          <a:p>
            <a:pPr marL="514350" indent="-514350">
              <a:buFont typeface="+mj-lt"/>
              <a:buAutoNum type="arabicPeriod"/>
            </a:pPr>
            <a:endParaRPr lang="en-US" altLang="zh-CN" b="1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/>
              <a:t>在说明数组的同时进行初始化</a:t>
            </a:r>
            <a:r>
              <a:rPr lang="zh-CN" altLang="en-US" dirty="0"/>
              <a:t> </a:t>
            </a:r>
          </a:p>
          <a:p>
            <a:pPr>
              <a:buFontTx/>
              <a:buNone/>
            </a:pPr>
            <a:endParaRPr lang="zh-CN" altLang="en-US" b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A7CC0-6C66-4830-9B77-BF933EA986D9}" type="datetime1">
              <a:rPr lang="zh-CN" altLang="en-US" smtClean="0"/>
              <a:pPr/>
              <a:t>2020/1/4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6F50-2A3E-4829-883B-22B3BE7DAA7D}" type="slidenum">
              <a:rPr lang="en-US" altLang="zh-CN" smtClean="0"/>
              <a:pPr/>
              <a:t>112</a:t>
            </a:fld>
            <a:endParaRPr lang="en-US" altLang="zh-CN" dirty="0"/>
          </a:p>
        </p:txBody>
      </p:sp>
      <p:sp>
        <p:nvSpPr>
          <p:cNvPr id="924677" name="Rectangle 5"/>
          <p:cNvSpPr>
            <a:spLocks noChangeArrowheads="1"/>
          </p:cNvSpPr>
          <p:nvPr/>
        </p:nvSpPr>
        <p:spPr bwMode="auto">
          <a:xfrm>
            <a:off x="1637459" y="1624099"/>
            <a:ext cx="4605338" cy="1791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 dirty="0"/>
              <a:t>              int[][] a=new int[3][2]</a:t>
            </a:r>
            <a:r>
              <a:rPr lang="zh-CN" altLang="en-US" b="1" dirty="0"/>
              <a:t>；</a:t>
            </a:r>
          </a:p>
          <a:p>
            <a:r>
              <a:rPr lang="zh-CN" altLang="en-US" b="1" dirty="0"/>
              <a:t>              </a:t>
            </a:r>
            <a:r>
              <a:rPr lang="en-US" altLang="zh-CN" b="1" dirty="0"/>
              <a:t>a[0][0]=2</a:t>
            </a:r>
            <a:r>
              <a:rPr lang="zh-CN" altLang="en-US" b="1" dirty="0"/>
              <a:t>； </a:t>
            </a:r>
            <a:r>
              <a:rPr lang="en-US" altLang="zh-CN" b="1" dirty="0"/>
              <a:t>a[0][1]=3</a:t>
            </a:r>
            <a:r>
              <a:rPr lang="zh-CN" altLang="en-US" b="1" dirty="0"/>
              <a:t>；</a:t>
            </a:r>
            <a:endParaRPr lang="en-US" altLang="zh-CN" b="1" dirty="0"/>
          </a:p>
          <a:p>
            <a:r>
              <a:rPr lang="en-US" altLang="zh-CN" b="1" dirty="0"/>
              <a:t>              a[1][0]=1</a:t>
            </a:r>
            <a:r>
              <a:rPr lang="zh-CN" altLang="en-US" b="1" dirty="0"/>
              <a:t>； </a:t>
            </a:r>
            <a:r>
              <a:rPr lang="en-US" altLang="zh-CN" b="1" dirty="0"/>
              <a:t>a[1][1]=5</a:t>
            </a:r>
            <a:r>
              <a:rPr lang="zh-CN" altLang="en-US" b="1" dirty="0"/>
              <a:t>；</a:t>
            </a:r>
            <a:endParaRPr lang="en-US" altLang="zh-CN" b="1" dirty="0"/>
          </a:p>
          <a:p>
            <a:r>
              <a:rPr lang="en-US" altLang="zh-CN" b="1" dirty="0"/>
              <a:t>              a[2][0]=3</a:t>
            </a:r>
            <a:r>
              <a:rPr lang="zh-CN" altLang="en-US" b="1" dirty="0"/>
              <a:t>； </a:t>
            </a:r>
            <a:r>
              <a:rPr lang="en-US" altLang="zh-CN" b="1" dirty="0"/>
              <a:t>a[2][1]=4</a:t>
            </a:r>
            <a:r>
              <a:rPr lang="zh-CN" altLang="en-US" b="1" dirty="0"/>
              <a:t>；</a:t>
            </a:r>
            <a:endParaRPr lang="en-US" altLang="zh-CN" b="1" dirty="0"/>
          </a:p>
        </p:txBody>
      </p:sp>
      <p:sp>
        <p:nvSpPr>
          <p:cNvPr id="924678" name="Rectangle 6"/>
          <p:cNvSpPr>
            <a:spLocks noChangeArrowheads="1"/>
          </p:cNvSpPr>
          <p:nvPr/>
        </p:nvSpPr>
        <p:spPr bwMode="auto">
          <a:xfrm>
            <a:off x="2477516" y="4503416"/>
            <a:ext cx="41889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b="1" dirty="0"/>
              <a:t>   int a[ ][ ]={{2,3},{1,5},{3,4}}</a:t>
            </a:r>
            <a:r>
              <a:rPr lang="en-US" altLang="zh-CN" dirty="0"/>
              <a:t> ;</a:t>
            </a:r>
          </a:p>
        </p:txBody>
      </p:sp>
    </p:spTree>
  </p:cSld>
  <p:clrMapOvr>
    <a:masterClrMapping/>
  </p:clrMapOvr>
  <p:transition>
    <p:pull dir="rd"/>
  </p:transition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634" name="Rectangle 2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61054" y="1338672"/>
            <a:ext cx="411956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000" b="1" dirty="0">
                <a:solidFill>
                  <a:srgbClr val="3333CC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使用</a:t>
            </a:r>
            <a:r>
              <a:rPr lang="en-US" altLang="zh-CN" sz="2000" b="1" dirty="0" err="1">
                <a:solidFill>
                  <a:srgbClr val="3333CC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Arrays.sort</a:t>
            </a:r>
            <a:r>
              <a:rPr lang="zh-CN" altLang="en-US" sz="2000" b="1" dirty="0">
                <a:solidFill>
                  <a:srgbClr val="3333CC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来对数组排序</a:t>
            </a:r>
            <a:endParaRPr lang="en-US" altLang="zh-CN" sz="2000" b="1" dirty="0">
              <a:solidFill>
                <a:srgbClr val="3333CC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spcBef>
                <a:spcPct val="20000"/>
              </a:spcBef>
            </a:pPr>
            <a:endParaRPr lang="zh-CN" altLang="en-US" b="1" dirty="0">
              <a:solidFill>
                <a:srgbClr val="3333CC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b="1" dirty="0">
                <a:solidFill>
                  <a:srgbClr val="000000"/>
                </a:solidFill>
              </a:rPr>
              <a:t>int x[]=new int[]{3,2,1,4};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000000"/>
                </a:solidFill>
              </a:rPr>
              <a:t>//</a:t>
            </a:r>
            <a:r>
              <a:rPr lang="zh-CN" altLang="en-US" sz="2000" b="1" dirty="0">
                <a:solidFill>
                  <a:srgbClr val="000000"/>
                </a:solidFill>
              </a:rPr>
              <a:t>对数组</a:t>
            </a:r>
            <a:r>
              <a:rPr lang="en-US" altLang="zh-CN" sz="2000" b="1" dirty="0">
                <a:solidFill>
                  <a:srgbClr val="000000"/>
                </a:solidFill>
              </a:rPr>
              <a:t>x</a:t>
            </a:r>
            <a:r>
              <a:rPr lang="zh-CN" altLang="en-US" sz="2000" b="1" dirty="0">
                <a:solidFill>
                  <a:srgbClr val="000000"/>
                </a:solidFill>
              </a:rPr>
              <a:t>内的元素进行排序（升序）</a:t>
            </a:r>
            <a:endParaRPr lang="en-US" altLang="zh-CN" sz="2000" b="1" dirty="0">
              <a:solidFill>
                <a:srgbClr val="000000"/>
              </a:solidFill>
            </a:endParaRPr>
          </a:p>
          <a:p>
            <a:pPr>
              <a:spcBef>
                <a:spcPct val="20000"/>
              </a:spcBef>
            </a:pPr>
            <a:r>
              <a:rPr lang="en-US" altLang="zh-CN" b="1" dirty="0" err="1">
                <a:solidFill>
                  <a:srgbClr val="FF461B"/>
                </a:solidFill>
              </a:rPr>
              <a:t>java.util.Arrays.sort</a:t>
            </a:r>
            <a:r>
              <a:rPr lang="en-US" altLang="zh-CN" b="1" dirty="0">
                <a:solidFill>
                  <a:srgbClr val="FF461B"/>
                </a:solidFill>
              </a:rPr>
              <a:t>(x);  </a:t>
            </a:r>
          </a:p>
          <a:p>
            <a:pPr>
              <a:spcBef>
                <a:spcPct val="20000"/>
              </a:spcBef>
            </a:pPr>
            <a:r>
              <a:rPr lang="en-US" altLang="zh-CN" b="1" dirty="0">
                <a:solidFill>
                  <a:srgbClr val="000000"/>
                </a:solidFill>
              </a:rPr>
              <a:t>for(int </a:t>
            </a:r>
            <a:r>
              <a:rPr lang="en-US" altLang="zh-CN" b="1" dirty="0" err="1">
                <a:solidFill>
                  <a:srgbClr val="000000"/>
                </a:solidFill>
              </a:rPr>
              <a:t>i</a:t>
            </a:r>
            <a:r>
              <a:rPr lang="en-US" altLang="zh-CN" b="1" dirty="0">
                <a:solidFill>
                  <a:srgbClr val="000000"/>
                </a:solidFill>
              </a:rPr>
              <a:t>=0;i&lt;</a:t>
            </a:r>
            <a:r>
              <a:rPr lang="en-US" altLang="zh-CN" b="1" dirty="0" err="1">
                <a:solidFill>
                  <a:srgbClr val="000000"/>
                </a:solidFill>
              </a:rPr>
              <a:t>x.length;i</a:t>
            </a:r>
            <a:r>
              <a:rPr lang="en-US" altLang="zh-CN" b="1" dirty="0">
                <a:solidFill>
                  <a:srgbClr val="000000"/>
                </a:solidFill>
              </a:rPr>
              <a:t>++){</a:t>
            </a:r>
          </a:p>
          <a:p>
            <a:pPr>
              <a:spcBef>
                <a:spcPct val="20000"/>
              </a:spcBef>
            </a:pPr>
            <a:r>
              <a:rPr lang="en-US" altLang="zh-CN" b="1" dirty="0">
                <a:solidFill>
                  <a:srgbClr val="000000"/>
                </a:solidFill>
              </a:rPr>
              <a:t>      </a:t>
            </a:r>
            <a:r>
              <a:rPr lang="en-US" altLang="zh-CN" b="1" dirty="0" err="1">
                <a:solidFill>
                  <a:srgbClr val="000000"/>
                </a:solidFill>
              </a:rPr>
              <a:t>System.out.println</a:t>
            </a:r>
            <a:r>
              <a:rPr lang="en-US" altLang="zh-CN" b="1" dirty="0">
                <a:solidFill>
                  <a:srgbClr val="000000"/>
                </a:solidFill>
              </a:rPr>
              <a:t>(x[</a:t>
            </a:r>
            <a:r>
              <a:rPr lang="en-US" altLang="zh-CN" b="1" dirty="0" err="1">
                <a:solidFill>
                  <a:srgbClr val="000000"/>
                </a:solidFill>
              </a:rPr>
              <a:t>i</a:t>
            </a:r>
            <a:r>
              <a:rPr lang="en-US" altLang="zh-CN" b="1" dirty="0">
                <a:solidFill>
                  <a:srgbClr val="000000"/>
                </a:solidFill>
              </a:rPr>
              <a:t>]);</a:t>
            </a:r>
          </a:p>
          <a:p>
            <a:pPr>
              <a:spcBef>
                <a:spcPct val="20000"/>
              </a:spcBef>
            </a:pPr>
            <a:r>
              <a:rPr lang="en-US" altLang="zh-CN" b="1" dirty="0">
                <a:solidFill>
                  <a:srgbClr val="000000"/>
                </a:solidFill>
              </a:rPr>
              <a:t>}</a:t>
            </a:r>
          </a:p>
          <a:p>
            <a:pPr>
              <a:spcBef>
                <a:spcPct val="20000"/>
              </a:spcBef>
            </a:pPr>
            <a:endParaRPr lang="en-US" altLang="zh-CN" b="1" dirty="0">
              <a:solidFill>
                <a:srgbClr val="000000"/>
              </a:solidFill>
            </a:endParaRPr>
          </a:p>
        </p:txBody>
      </p:sp>
      <p:sp>
        <p:nvSpPr>
          <p:cNvPr id="965635" name="Rectangle 3"/>
          <p:cNvSpPr>
            <a:spLocks noChangeArrowheads="1"/>
          </p:cNvSpPr>
          <p:nvPr/>
        </p:nvSpPr>
        <p:spPr bwMode="auto">
          <a:xfrm>
            <a:off x="676557" y="321711"/>
            <a:ext cx="7791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>
                <a:solidFill>
                  <a:srgbClr val="FF461B"/>
                </a:solidFill>
                <a:latin typeface="Tahoma" panose="020B0604030504040204" pitchFamily="34" charset="0"/>
                <a:ea typeface="SimHei" panose="02010609060101010101" pitchFamily="49" charset="-122"/>
              </a:rPr>
              <a:t>总结：与数组操作相关的系统函数</a:t>
            </a:r>
          </a:p>
        </p:txBody>
      </p:sp>
      <p:sp>
        <p:nvSpPr>
          <p:cNvPr id="4" name="Rectangle 2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4757618" y="1338672"/>
            <a:ext cx="4285128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spcBef>
                <a:spcPct val="20000"/>
              </a:spcBef>
            </a:pPr>
            <a:r>
              <a:rPr lang="zh-CN" altLang="en-US" sz="2000" b="1" dirty="0">
                <a:solidFill>
                  <a:srgbClr val="3333CC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使用</a:t>
            </a:r>
            <a:r>
              <a:rPr lang="en-US" altLang="zh-CN" sz="2000" b="1" dirty="0" err="1">
                <a:solidFill>
                  <a:srgbClr val="3333CC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Arrays.binarySearch</a:t>
            </a:r>
            <a:r>
              <a:rPr lang="zh-CN" altLang="en-US" sz="2000" b="1" dirty="0">
                <a:solidFill>
                  <a:srgbClr val="3333CC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函数对数组进行二分查找</a:t>
            </a:r>
            <a:endParaRPr lang="en-US" altLang="zh-CN" sz="2000" b="1" dirty="0">
              <a:solidFill>
                <a:srgbClr val="3333CC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spcBef>
                <a:spcPct val="20000"/>
              </a:spcBef>
            </a:pPr>
            <a:endParaRPr lang="zh-CN" altLang="en-US" b="1" dirty="0">
              <a:solidFill>
                <a:srgbClr val="3333CC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just">
              <a:spcBef>
                <a:spcPct val="20000"/>
              </a:spcBef>
            </a:pPr>
            <a:r>
              <a:rPr lang="en-GB" altLang="zh-CN" b="1" dirty="0" err="1">
                <a:solidFill>
                  <a:srgbClr val="000000"/>
                </a:solidFill>
              </a:rPr>
              <a:t>int</a:t>
            </a:r>
            <a:r>
              <a:rPr lang="en-GB" altLang="zh-CN" b="1" dirty="0">
                <a:solidFill>
                  <a:srgbClr val="000000"/>
                </a:solidFill>
              </a:rPr>
              <a:t> [] x=new </a:t>
            </a:r>
            <a:r>
              <a:rPr lang="en-GB" altLang="zh-CN" b="1" dirty="0" err="1">
                <a:solidFill>
                  <a:srgbClr val="000000"/>
                </a:solidFill>
              </a:rPr>
              <a:t>int</a:t>
            </a:r>
            <a:r>
              <a:rPr lang="en-GB" altLang="zh-CN" b="1" dirty="0">
                <a:solidFill>
                  <a:srgbClr val="000000"/>
                </a:solidFill>
              </a:rPr>
              <a:t>[]{2,5,1,6,8,3};</a:t>
            </a:r>
          </a:p>
          <a:p>
            <a:pPr algn="just">
              <a:spcBef>
                <a:spcPct val="20000"/>
              </a:spcBef>
            </a:pPr>
            <a:r>
              <a:rPr lang="en-GB" altLang="zh-CN" b="1" dirty="0" err="1">
                <a:solidFill>
                  <a:srgbClr val="FF461B"/>
                </a:solidFill>
              </a:rPr>
              <a:t>java.util.Arrays.sort</a:t>
            </a:r>
            <a:r>
              <a:rPr lang="en-GB" altLang="zh-CN" b="1" dirty="0">
                <a:solidFill>
                  <a:srgbClr val="FF461B"/>
                </a:solidFill>
              </a:rPr>
              <a:t>(x);</a:t>
            </a:r>
          </a:p>
          <a:p>
            <a:pPr algn="just">
              <a:spcBef>
                <a:spcPct val="20000"/>
              </a:spcBef>
            </a:pPr>
            <a:r>
              <a:rPr lang="en-GB" altLang="zh-CN" sz="2000" b="1" dirty="0">
                <a:solidFill>
                  <a:srgbClr val="000000"/>
                </a:solidFill>
              </a:rPr>
              <a:t>//</a:t>
            </a:r>
            <a:r>
              <a:rPr lang="zh-CN" altLang="en-GB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二分查找，在数组</a:t>
            </a:r>
            <a:r>
              <a:rPr lang="en-GB" altLang="zh-CN" sz="2000" b="1" dirty="0">
                <a:solidFill>
                  <a:srgbClr val="000000"/>
                </a:solidFill>
              </a:rPr>
              <a:t>x</a:t>
            </a:r>
            <a:r>
              <a:rPr lang="zh-CN" altLang="en-GB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中查找</a:t>
            </a:r>
            <a:r>
              <a:rPr lang="zh-CN" altLang="en-GB" sz="2000" b="1" dirty="0">
                <a:solidFill>
                  <a:srgbClr val="000000"/>
                </a:solidFill>
              </a:rPr>
              <a:t>1</a:t>
            </a:r>
            <a:r>
              <a:rPr lang="zh-CN" altLang="en-GB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，输出</a:t>
            </a:r>
            <a:r>
              <a:rPr lang="zh-CN" altLang="en-GB" sz="2000" b="1" dirty="0">
                <a:solidFill>
                  <a:srgbClr val="000000"/>
                </a:solidFill>
              </a:rPr>
              <a:t>0</a:t>
            </a:r>
            <a:r>
              <a:rPr lang="en-US" altLang="zh-CN" sz="2000" b="1" dirty="0">
                <a:solidFill>
                  <a:srgbClr val="000000"/>
                </a:solidFill>
              </a:rPr>
              <a:t>;</a:t>
            </a:r>
          </a:p>
          <a:p>
            <a:pPr algn="just">
              <a:spcBef>
                <a:spcPct val="20000"/>
              </a:spcBef>
            </a:pPr>
            <a:r>
              <a:rPr lang="en-GB" altLang="zh-CN" sz="2000" b="1" dirty="0">
                <a:solidFill>
                  <a:srgbClr val="000000"/>
                </a:solidFill>
              </a:rPr>
              <a:t>//</a:t>
            </a:r>
            <a:r>
              <a:rPr lang="zh-CN" altLang="en-US" sz="2000" b="1" dirty="0">
                <a:solidFill>
                  <a:srgbClr val="000000"/>
                </a:solidFill>
              </a:rPr>
              <a:t>如果没找到，则会输出一个</a:t>
            </a:r>
            <a:r>
              <a:rPr lang="en-US" altLang="zh-CN" sz="2000" b="1" dirty="0">
                <a:solidFill>
                  <a:srgbClr val="000000"/>
                </a:solidFill>
              </a:rPr>
              <a:t>&lt;0</a:t>
            </a:r>
            <a:r>
              <a:rPr lang="zh-CN" altLang="en-US" sz="2000" b="1" dirty="0">
                <a:solidFill>
                  <a:srgbClr val="000000"/>
                </a:solidFill>
              </a:rPr>
              <a:t>的数</a:t>
            </a:r>
            <a:endParaRPr lang="en-US" altLang="zh-CN" sz="2000" b="1" dirty="0">
              <a:solidFill>
                <a:srgbClr val="000000"/>
              </a:solidFill>
            </a:endParaRPr>
          </a:p>
          <a:p>
            <a:pPr algn="just">
              <a:spcBef>
                <a:spcPct val="20000"/>
              </a:spcBef>
            </a:pPr>
            <a:r>
              <a:rPr lang="en-GB" altLang="zh-CN" b="1" dirty="0" err="1">
                <a:solidFill>
                  <a:srgbClr val="000000"/>
                </a:solidFill>
              </a:rPr>
              <a:t>System.out.println</a:t>
            </a:r>
            <a:r>
              <a:rPr lang="en-GB" altLang="zh-CN" b="1" dirty="0">
                <a:solidFill>
                  <a:srgbClr val="000000"/>
                </a:solidFill>
              </a:rPr>
              <a:t>(</a:t>
            </a:r>
            <a:r>
              <a:rPr lang="en-GB" altLang="zh-CN" b="1" dirty="0" err="1">
                <a:solidFill>
                  <a:srgbClr val="FF461B"/>
                </a:solidFill>
              </a:rPr>
              <a:t>java.util.Arrays.binarySearch</a:t>
            </a:r>
            <a:r>
              <a:rPr lang="en-GB" altLang="zh-CN" b="1" dirty="0">
                <a:solidFill>
                  <a:srgbClr val="FF461B"/>
                </a:solidFill>
              </a:rPr>
              <a:t>(x,1)</a:t>
            </a:r>
            <a:r>
              <a:rPr lang="en-GB" altLang="zh-CN" b="1" dirty="0">
                <a:solidFill>
                  <a:srgbClr val="000000"/>
                </a:solidFill>
              </a:rPr>
              <a:t>);   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A8DED-04AF-4BB8-9E23-6F111E5D639E}" type="datetime1">
              <a:rPr lang="zh-CN" altLang="en-US" smtClean="0"/>
              <a:pPr/>
              <a:t>2020/1/4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3F4D-9DD1-45F3-81DB-145FF4B07E93}" type="slidenum">
              <a:rPr lang="en-US" altLang="zh-CN" smtClean="0"/>
              <a:pPr/>
              <a:t>113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682" name="Rectangle 2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45423" y="1156736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b="1" dirty="0">
                <a:solidFill>
                  <a:srgbClr val="3333CC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使用</a:t>
            </a:r>
            <a:r>
              <a:rPr lang="en-US" altLang="zh-CN" b="1" dirty="0" err="1">
                <a:solidFill>
                  <a:srgbClr val="3333CC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System.arraycopy</a:t>
            </a:r>
            <a:r>
              <a:rPr lang="zh-CN" altLang="en-US" b="1" dirty="0">
                <a:solidFill>
                  <a:srgbClr val="3333CC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函数拷贝数组</a:t>
            </a:r>
          </a:p>
          <a:p>
            <a:pPr algn="just">
              <a:spcBef>
                <a:spcPct val="20000"/>
              </a:spcBef>
            </a:pPr>
            <a:r>
              <a:rPr lang="en-GB" altLang="zh-CN" sz="2000" b="1" dirty="0">
                <a:solidFill>
                  <a:srgbClr val="000000"/>
                </a:solidFill>
              </a:rPr>
              <a:t>	</a:t>
            </a:r>
            <a:r>
              <a:rPr lang="en-GB" altLang="zh-CN" sz="2000" b="1" dirty="0" err="1">
                <a:solidFill>
                  <a:srgbClr val="000000"/>
                </a:solidFill>
              </a:rPr>
              <a:t>int</a:t>
            </a:r>
            <a:r>
              <a:rPr lang="en-GB" altLang="zh-CN" sz="2000" b="1" dirty="0">
                <a:solidFill>
                  <a:srgbClr val="000000"/>
                </a:solidFill>
              </a:rPr>
              <a:t> [] x;</a:t>
            </a:r>
            <a:endParaRPr lang="en-US" altLang="zh-CN" sz="2000" b="1" dirty="0">
              <a:solidFill>
                <a:srgbClr val="000000"/>
              </a:solidFill>
            </a:endParaRPr>
          </a:p>
          <a:p>
            <a:pPr algn="just">
              <a:spcBef>
                <a:spcPct val="20000"/>
              </a:spcBef>
            </a:pPr>
            <a:r>
              <a:rPr lang="en-GB" altLang="zh-CN" sz="2000" b="1" dirty="0">
                <a:solidFill>
                  <a:srgbClr val="000000"/>
                </a:solidFill>
              </a:rPr>
              <a:t>	x=new </a:t>
            </a:r>
            <a:r>
              <a:rPr lang="en-GB" altLang="zh-CN" sz="2000" b="1" dirty="0" err="1">
                <a:solidFill>
                  <a:srgbClr val="000000"/>
                </a:solidFill>
              </a:rPr>
              <a:t>int</a:t>
            </a:r>
            <a:r>
              <a:rPr lang="en-GB" altLang="zh-CN" sz="2000" b="1" dirty="0">
                <a:solidFill>
                  <a:srgbClr val="000000"/>
                </a:solidFill>
              </a:rPr>
              <a:t>[]{3,1,2,4};</a:t>
            </a:r>
            <a:endParaRPr lang="en-US" altLang="zh-CN" sz="2000" b="1" dirty="0">
              <a:solidFill>
                <a:srgbClr val="000000"/>
              </a:solidFill>
            </a:endParaRPr>
          </a:p>
          <a:p>
            <a:pPr algn="just">
              <a:spcBef>
                <a:spcPct val="20000"/>
              </a:spcBef>
            </a:pPr>
            <a:r>
              <a:rPr lang="en-GB" altLang="zh-CN" sz="2000" b="1" dirty="0">
                <a:solidFill>
                  <a:srgbClr val="000000"/>
                </a:solidFill>
              </a:rPr>
              <a:t>	</a:t>
            </a:r>
            <a:r>
              <a:rPr lang="en-GB" altLang="zh-CN" sz="2000" b="1" dirty="0" err="1">
                <a:solidFill>
                  <a:srgbClr val="000000"/>
                </a:solidFill>
              </a:rPr>
              <a:t>int</a:t>
            </a:r>
            <a:r>
              <a:rPr lang="en-GB" altLang="zh-CN" sz="2000" b="1" dirty="0">
                <a:solidFill>
                  <a:srgbClr val="000000"/>
                </a:solidFill>
              </a:rPr>
              <a:t> [] y;</a:t>
            </a:r>
            <a:endParaRPr lang="en-US" altLang="zh-CN" sz="2000" b="1" dirty="0">
              <a:solidFill>
                <a:srgbClr val="000000"/>
              </a:solidFill>
            </a:endParaRPr>
          </a:p>
          <a:p>
            <a:pPr algn="just">
              <a:spcBef>
                <a:spcPct val="20000"/>
              </a:spcBef>
            </a:pPr>
            <a:r>
              <a:rPr lang="en-GB" altLang="zh-CN" sz="2000" b="1" dirty="0">
                <a:solidFill>
                  <a:srgbClr val="000000"/>
                </a:solidFill>
              </a:rPr>
              <a:t>	y=new </a:t>
            </a:r>
            <a:r>
              <a:rPr lang="en-GB" altLang="zh-CN" sz="2000" b="1" dirty="0" err="1">
                <a:solidFill>
                  <a:srgbClr val="000000"/>
                </a:solidFill>
              </a:rPr>
              <a:t>int</a:t>
            </a:r>
            <a:r>
              <a:rPr lang="en-GB" altLang="zh-CN" sz="2000" b="1" dirty="0">
                <a:solidFill>
                  <a:srgbClr val="000000"/>
                </a:solidFill>
              </a:rPr>
              <a:t>[4];</a:t>
            </a:r>
            <a:endParaRPr lang="en-US" altLang="zh-CN" sz="2000" b="1" dirty="0">
              <a:solidFill>
                <a:srgbClr val="000000"/>
              </a:solidFill>
            </a:endParaRPr>
          </a:p>
          <a:p>
            <a:pPr>
              <a:spcBef>
                <a:spcPct val="20000"/>
              </a:spcBef>
            </a:pPr>
            <a:r>
              <a:rPr lang="en-GB" altLang="zh-CN" sz="2000" b="1" dirty="0">
                <a:solidFill>
                  <a:srgbClr val="FF461B"/>
                </a:solidFill>
              </a:rPr>
              <a:t>	</a:t>
            </a:r>
            <a:r>
              <a:rPr lang="en-GB" altLang="zh-CN" sz="2000" b="1" dirty="0" err="1">
                <a:solidFill>
                  <a:srgbClr val="FF461B"/>
                </a:solidFill>
              </a:rPr>
              <a:t>System.arraycopy</a:t>
            </a:r>
            <a:r>
              <a:rPr lang="en-GB" altLang="zh-CN" sz="2000" b="1" dirty="0">
                <a:solidFill>
                  <a:srgbClr val="FF461B"/>
                </a:solidFill>
              </a:rPr>
              <a:t>(x,0,y,0,4</a:t>
            </a:r>
            <a:r>
              <a:rPr lang="en-GB" altLang="zh-CN" sz="1800" b="1" dirty="0">
                <a:solidFill>
                  <a:srgbClr val="FF461B"/>
                </a:solidFill>
              </a:rPr>
              <a:t>);   </a:t>
            </a:r>
            <a:r>
              <a:rPr lang="en-GB" altLang="zh-CN" sz="2000" b="1" dirty="0">
                <a:solidFill>
                  <a:srgbClr val="000000"/>
                </a:solidFill>
              </a:rPr>
              <a:t>//</a:t>
            </a:r>
            <a:r>
              <a:rPr lang="zh-CN" altLang="en-GB" sz="2000" b="1" dirty="0">
                <a:solidFill>
                  <a:srgbClr val="000000"/>
                </a:solidFill>
              </a:rPr>
              <a:t>将数组</a:t>
            </a:r>
            <a:r>
              <a:rPr lang="en-GB" altLang="zh-CN" sz="2000" b="1" dirty="0">
                <a:solidFill>
                  <a:srgbClr val="000000"/>
                </a:solidFill>
              </a:rPr>
              <a:t>x</a:t>
            </a:r>
            <a:r>
              <a:rPr lang="zh-CN" altLang="en-GB" sz="2000" b="1" dirty="0">
                <a:solidFill>
                  <a:srgbClr val="000000"/>
                </a:solidFill>
              </a:rPr>
              <a:t>内的 4个元素拷贝给数组</a:t>
            </a:r>
            <a:r>
              <a:rPr lang="en-GB" altLang="zh-CN" sz="2000" b="1" dirty="0">
                <a:solidFill>
                  <a:srgbClr val="000000"/>
                </a:solidFill>
              </a:rPr>
              <a:t>y</a:t>
            </a:r>
          </a:p>
          <a:p>
            <a:pPr>
              <a:spcBef>
                <a:spcPct val="20000"/>
              </a:spcBef>
            </a:pPr>
            <a:endParaRPr lang="en-GB" altLang="zh-CN" sz="2000" b="1" dirty="0">
              <a:solidFill>
                <a:srgbClr val="000000"/>
              </a:solidFill>
            </a:endParaRPr>
          </a:p>
          <a:p>
            <a:pPr>
              <a:spcBef>
                <a:spcPct val="20000"/>
              </a:spcBef>
            </a:pPr>
            <a:r>
              <a:rPr lang="zh-CN" altLang="en-US" b="1" dirty="0">
                <a:solidFill>
                  <a:srgbClr val="3333CC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使用</a:t>
            </a:r>
            <a:r>
              <a:rPr lang="en-US" altLang="zh-CN" b="1" dirty="0" err="1">
                <a:solidFill>
                  <a:srgbClr val="3333CC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Arrays.fill</a:t>
            </a:r>
            <a:r>
              <a:rPr lang="zh-CN" altLang="en-US" b="1" dirty="0">
                <a:solidFill>
                  <a:srgbClr val="3333CC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函数填充数组</a:t>
            </a:r>
          </a:p>
          <a:p>
            <a:pPr algn="just">
              <a:spcBef>
                <a:spcPct val="20000"/>
              </a:spcBef>
            </a:pPr>
            <a:r>
              <a:rPr lang="en-GB" altLang="zh-CN" sz="2000" b="1" dirty="0">
                <a:solidFill>
                  <a:srgbClr val="000000"/>
                </a:solidFill>
              </a:rPr>
              <a:t>	</a:t>
            </a:r>
            <a:r>
              <a:rPr lang="en-GB" altLang="zh-CN" sz="2000" b="1" dirty="0" err="1">
                <a:solidFill>
                  <a:srgbClr val="000000"/>
                </a:solidFill>
              </a:rPr>
              <a:t>int</a:t>
            </a:r>
            <a:r>
              <a:rPr lang="en-GB" altLang="zh-CN" sz="2000" b="1" dirty="0">
                <a:solidFill>
                  <a:srgbClr val="000000"/>
                </a:solidFill>
              </a:rPr>
              <a:t> [] x;</a:t>
            </a:r>
            <a:endParaRPr lang="en-US" altLang="zh-CN" sz="2000" b="1" dirty="0">
              <a:solidFill>
                <a:srgbClr val="000000"/>
              </a:solidFill>
            </a:endParaRPr>
          </a:p>
          <a:p>
            <a:pPr algn="just">
              <a:spcBef>
                <a:spcPct val="20000"/>
              </a:spcBef>
            </a:pPr>
            <a:r>
              <a:rPr lang="en-GB" altLang="zh-CN" sz="2000" b="1" dirty="0">
                <a:solidFill>
                  <a:srgbClr val="000000"/>
                </a:solidFill>
              </a:rPr>
              <a:t>	x=new </a:t>
            </a:r>
            <a:r>
              <a:rPr lang="en-GB" altLang="zh-CN" sz="2000" b="1" dirty="0" err="1">
                <a:solidFill>
                  <a:srgbClr val="000000"/>
                </a:solidFill>
              </a:rPr>
              <a:t>int</a:t>
            </a:r>
            <a:r>
              <a:rPr lang="en-GB" altLang="zh-CN" sz="2000" b="1" dirty="0">
                <a:solidFill>
                  <a:srgbClr val="000000"/>
                </a:solidFill>
              </a:rPr>
              <a:t>[]{3,1,2,4};</a:t>
            </a:r>
            <a:endParaRPr lang="en-US" altLang="zh-CN" sz="2000" b="1" dirty="0">
              <a:solidFill>
                <a:srgbClr val="000000"/>
              </a:solidFill>
            </a:endParaRPr>
          </a:p>
          <a:p>
            <a:pPr algn="just">
              <a:spcBef>
                <a:spcPct val="20000"/>
              </a:spcBef>
            </a:pPr>
            <a:r>
              <a:rPr lang="en-GB" altLang="zh-CN" sz="2000" b="1" dirty="0">
                <a:solidFill>
                  <a:srgbClr val="000000"/>
                </a:solidFill>
              </a:rPr>
              <a:t>	</a:t>
            </a:r>
            <a:r>
              <a:rPr lang="en-GB" altLang="zh-CN" sz="2000" b="1" dirty="0" err="1">
                <a:solidFill>
                  <a:srgbClr val="000000"/>
                </a:solidFill>
              </a:rPr>
              <a:t>java.util.Arrays.fill</a:t>
            </a:r>
            <a:r>
              <a:rPr lang="en-GB" altLang="zh-CN" sz="2000" b="1" dirty="0">
                <a:solidFill>
                  <a:srgbClr val="000000"/>
                </a:solidFill>
              </a:rPr>
              <a:t>(x,7);    //</a:t>
            </a:r>
            <a:r>
              <a:rPr lang="zh-CN" altLang="en-GB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数组</a:t>
            </a:r>
            <a:r>
              <a:rPr lang="en-GB" altLang="zh-CN" sz="2000" b="1" dirty="0">
                <a:solidFill>
                  <a:srgbClr val="000000"/>
                </a:solidFill>
              </a:rPr>
              <a:t>x</a:t>
            </a:r>
            <a:r>
              <a:rPr lang="zh-CN" altLang="en-GB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中的</a:t>
            </a:r>
            <a:r>
              <a:rPr lang="zh-CN" altLang="en-GB" sz="2000" b="1" dirty="0">
                <a:solidFill>
                  <a:srgbClr val="000000"/>
                </a:solidFill>
              </a:rPr>
              <a:t>4</a:t>
            </a:r>
            <a:r>
              <a:rPr lang="zh-CN" altLang="en-GB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个元素都改为</a:t>
            </a:r>
            <a:r>
              <a:rPr lang="zh-CN" altLang="en-GB" sz="2000" b="1" dirty="0">
                <a:solidFill>
                  <a:srgbClr val="000000"/>
                </a:solidFill>
              </a:rPr>
              <a:t>7</a:t>
            </a:r>
            <a:r>
              <a:rPr lang="en-US" altLang="zh-CN" sz="2000" b="1" dirty="0">
                <a:solidFill>
                  <a:srgbClr val="000000"/>
                </a:solidFill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000000"/>
                </a:solidFill>
              </a:rPr>
              <a:t> </a:t>
            </a:r>
          </a:p>
          <a:p>
            <a:pPr>
              <a:spcBef>
                <a:spcPct val="20000"/>
              </a:spcBef>
            </a:pPr>
            <a:endParaRPr lang="en-US" altLang="zh-CN" b="1" dirty="0">
              <a:solidFill>
                <a:srgbClr val="000000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8E574-91BF-442E-BE19-151A7B492D35}" type="datetime1">
              <a:rPr lang="zh-CN" altLang="en-US" smtClean="0"/>
              <a:pPr/>
              <a:t>2020/1/4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3F4D-9DD1-45F3-81DB-145FF4B07E93}" type="slidenum">
              <a:rPr lang="en-US" altLang="zh-CN" smtClean="0"/>
              <a:pPr/>
              <a:t>114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5586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376634"/>
              </p:ext>
            </p:extLst>
          </p:nvPr>
        </p:nvGraphicFramePr>
        <p:xfrm>
          <a:off x="445191" y="1168549"/>
          <a:ext cx="8465281" cy="4755851"/>
        </p:xfrm>
        <a:graphic>
          <a:graphicData uri="http://schemas.openxmlformats.org/drawingml/2006/table">
            <a:tbl>
              <a:tblPr/>
              <a:tblGrid>
                <a:gridCol w="1274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3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0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12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8280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114300"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227013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112713"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F3F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数据类型名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114300"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227013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112713"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F3F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占用内存空间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114300"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227013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112713"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F3F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数值范围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114300"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227013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112713"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F3F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缺省值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114300"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227013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112713"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F3F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说  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114300"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227013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112713"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 byte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114300"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227013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112713"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字节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114300"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227013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112713"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（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-128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）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~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127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114300"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227013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112713"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114300"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227013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112713"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整</a:t>
                      </a:r>
                      <a:endParaRPr kumimoji="1" lang="zh-CN" altLang="en-GB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型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13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114300"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227013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112713"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 short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114300"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227013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112713"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2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字节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114300"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227013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112713"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（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-32768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） 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~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 32767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114300"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227013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112713"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925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114300"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227013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112713"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 int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114300"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227013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112713"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4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字节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114300"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227013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112713"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(-2147483648) </a:t>
                      </a:r>
                      <a:r>
                        <a:rPr kumimoji="1" lang="en-US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+mn-cs"/>
                        </a:rPr>
                        <a:t>~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 2147483647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114300"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227013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112713"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6125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114300"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227013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112713"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 long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114300"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227013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112713"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8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字节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114300"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227013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112713"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（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-9223372036854775808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）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+mn-cs"/>
                        </a:rPr>
                        <a:t>~ 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9223372036854775807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114300"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227013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112713"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8188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114300"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227013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112713"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 float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114300"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227013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112713"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4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字节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114300"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227013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112713"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（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±3.4028347E+38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）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+mn-cs"/>
                        </a:rPr>
                        <a:t>~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(±1.40239846E-45)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114300"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227013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112713"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0.0F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114300"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227013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112713"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 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浮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点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型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1524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114300"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227013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112713"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 double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114300"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227013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112713"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8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字节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114300"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227013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112713"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(±1.79769313486231570E+308)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+mn-cs"/>
                        </a:rPr>
                        <a:t>~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(±4.94065645841246544E-324)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114300"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227013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112713"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0.0D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4695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114300"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227013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112713"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114300"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227013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112713"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2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字节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114300"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227013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112713"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\u0000 </a:t>
                      </a:r>
                      <a:r>
                        <a:rPr kumimoji="1" lang="en-US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+mn-cs"/>
                        </a:rPr>
                        <a:t>~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\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uFFFF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114300"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227013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112713"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\u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114300"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227013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112713"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字符型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5138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114300"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227013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112713"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+mn-cs"/>
                        </a:rPr>
                        <a:t> </a:t>
                      </a:r>
                      <a:r>
                        <a:rPr kumimoji="1" lang="en-US" altLang="zh-CN" sz="1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+mn-cs"/>
                        </a:rPr>
                        <a:t>boolean</a:t>
                      </a:r>
                      <a:r>
                        <a:rPr kumimoji="1" lang="en-US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+mn-cs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114300"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227013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112713"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+mn-cs"/>
                        </a:rPr>
                        <a:t>1</a:t>
                      </a:r>
                      <a:r>
                        <a:rPr kumimoji="1" lang="zh-CN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+mn-cs"/>
                        </a:rPr>
                        <a:t>位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114300"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227013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112713"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true 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或 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false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114300"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227013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112713"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false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114300"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227013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112713"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布尔型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75580" name="Text Box 60"/>
          <p:cNvSpPr txBox="1">
            <a:spLocks noChangeArrowheads="1"/>
          </p:cNvSpPr>
          <p:nvPr/>
        </p:nvSpPr>
        <p:spPr bwMode="auto">
          <a:xfrm>
            <a:off x="2438400" y="0"/>
            <a:ext cx="3962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GB" sz="2000" b="1"/>
              <a:t>       </a:t>
            </a:r>
            <a:endParaRPr lang="en-US" altLang="zh-CN" sz="2000" b="1">
              <a:ea typeface="华文中宋" panose="0201060004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596A-47BD-4BB1-BF5A-E4059B3C1F9A}" type="datetime1">
              <a:rPr lang="zh-CN" altLang="en-US" smtClean="0"/>
              <a:t>2020/1/4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44E34-B3C4-4EAA-840B-6BABA4EBECDD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875581" name="Rectangle 6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7350"/>
            <a:ext cx="2682875" cy="4572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rgbClr val="1B89B5"/>
                </a:solidFill>
                <a:latin typeface="Tahoma" panose="020B0604030504040204" pitchFamily="34" charset="0"/>
              </a:rPr>
              <a:t>基本数据类型表</a:t>
            </a:r>
            <a:endParaRPr lang="zh-CN" altLang="en-US" sz="3200" b="1" dirty="0">
              <a:solidFill>
                <a:srgbClr val="CCCC00"/>
              </a:solidFill>
            </a:endParaRPr>
          </a:p>
        </p:txBody>
      </p:sp>
      <p:sp>
        <p:nvSpPr>
          <p:cNvPr id="875582" name="Rectangle 62"/>
          <p:cNvSpPr>
            <a:spLocks noChangeArrowheads="1"/>
          </p:cNvSpPr>
          <p:nvPr/>
        </p:nvSpPr>
        <p:spPr bwMode="auto">
          <a:xfrm>
            <a:off x="3378269" y="218297"/>
            <a:ext cx="5588449" cy="707886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anchor="b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注：</a:t>
            </a:r>
            <a:r>
              <a:rPr lang="zh-CN" altLang="en-US" sz="2000" b="1" dirty="0">
                <a:solidFill>
                  <a:srgbClr val="D95E0B"/>
                </a:solidFill>
                <a:latin typeface="楷体_GB2312" pitchFamily="49" charset="-122"/>
                <a:ea typeface="楷体_GB2312" pitchFamily="49" charset="-122"/>
              </a:rPr>
              <a:t>缺省值就是默认初值</a:t>
            </a:r>
            <a:r>
              <a:rPr lang="en-US" altLang="zh-CN" sz="2000" b="1" dirty="0">
                <a:solidFill>
                  <a:srgbClr val="D95E0B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000" b="1" dirty="0">
                <a:solidFill>
                  <a:srgbClr val="D95E0B"/>
                </a:solidFill>
                <a:latin typeface="楷体_GB2312" pitchFamily="49" charset="-122"/>
                <a:ea typeface="楷体_GB2312" pitchFamily="49" charset="-122"/>
              </a:rPr>
              <a:t>只对成员变量有用。局部变量没有缺省值</a:t>
            </a:r>
          </a:p>
        </p:txBody>
      </p:sp>
    </p:spTree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>
                <a:solidFill>
                  <a:srgbClr val="3333CC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3.2.1.3 </a:t>
            </a:r>
            <a:r>
              <a:rPr lang="zh-CN" altLang="en-US" sz="3200" b="1">
                <a:solidFill>
                  <a:srgbClr val="3333CC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变量的作用域</a:t>
            </a:r>
            <a:endParaRPr lang="zh-CN" altLang="en-US">
              <a:solidFill>
                <a:srgbClr val="3333CC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0626" y="1171483"/>
            <a:ext cx="7772400" cy="4784378"/>
          </a:xfrm>
        </p:spPr>
        <p:txBody>
          <a:bodyPr/>
          <a:lstStyle/>
          <a:p>
            <a:pPr>
              <a:spcBef>
                <a:spcPct val="0"/>
              </a:spcBef>
              <a:buClr>
                <a:srgbClr val="FF461B"/>
              </a:buClr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作用域是指什么范围的程序可以访问该变量</a:t>
            </a:r>
          </a:p>
          <a:p>
            <a:pPr>
              <a:spcBef>
                <a:spcPct val="0"/>
              </a:spcBef>
              <a:buClr>
                <a:srgbClr val="FF461B"/>
              </a:buClr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变量在其确定的作用域内不能重名</a:t>
            </a:r>
          </a:p>
          <a:p>
            <a:pPr>
              <a:spcBef>
                <a:spcPct val="0"/>
              </a:spcBef>
              <a:buClr>
                <a:srgbClr val="FF461B"/>
              </a:buClr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一个域在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Java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程序中用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{ }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来定界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,  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它可以是类体、方法体、复合语句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spcBef>
                <a:spcPct val="0"/>
              </a:spcBef>
              <a:buClr>
                <a:srgbClr val="FF461B"/>
              </a:buClr>
              <a:buFont typeface="Wingdings" panose="05000000000000000000" pitchFamily="2" charset="2"/>
              <a:buChar char="u"/>
            </a:pP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spcBef>
                <a:spcPct val="0"/>
              </a:spcBef>
              <a:buClr>
                <a:srgbClr val="FF461B"/>
              </a:buClr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变量的作用域：</a:t>
            </a:r>
          </a:p>
          <a:p>
            <a:pPr marL="971550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A3456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类成员变量</a:t>
            </a:r>
            <a:r>
              <a:rPr lang="en-US" altLang="zh-CN" sz="2400" dirty="0">
                <a:solidFill>
                  <a:srgbClr val="A3456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整个类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</a:p>
          <a:p>
            <a:pPr marL="971550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A3456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类成员函数的参数 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该成员函数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  <a:endParaRPr lang="en-US" altLang="zh-CN" sz="2400" dirty="0">
              <a:solidFill>
                <a:srgbClr val="A34564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971550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A3456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局部变量             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该变量所在代码块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  <a:endParaRPr lang="en-US" altLang="zh-CN" sz="2400" dirty="0">
              <a:solidFill>
                <a:srgbClr val="A34564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lnSpc>
                <a:spcPct val="140000"/>
              </a:lnSpc>
              <a:spcBef>
                <a:spcPct val="0"/>
              </a:spcBef>
              <a:buNone/>
            </a:pPr>
            <a:endParaRPr lang="en-US" altLang="zh-CN" dirty="0">
              <a:solidFill>
                <a:srgbClr val="28747A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3FCAD-B22A-49F1-BDB2-C94CBCE24D7C}" type="datetime1">
              <a:rPr lang="zh-CN" altLang="en-US" smtClean="0"/>
              <a:t>2020/1/4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BF020-F14B-485D-A1BF-07F36916BD06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5" name="Text Box 3"/>
          <p:cNvSpPr txBox="1">
            <a:spLocks noChangeArrowheads="1"/>
          </p:cNvSpPr>
          <p:nvPr/>
        </p:nvSpPr>
        <p:spPr bwMode="auto">
          <a:xfrm>
            <a:off x="688815" y="1174345"/>
            <a:ext cx="8153400" cy="4819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  <a:buClr>
                <a:srgbClr val="FF461B"/>
              </a:buClr>
              <a:buFont typeface="Wingdings" panose="05000000000000000000" pitchFamily="2" charset="2"/>
              <a:buChar char="u"/>
            </a:pPr>
            <a:r>
              <a:rPr lang="zh-CN" altLang="en-GB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常量是指在程序运行过程中其值不变的量</a:t>
            </a:r>
          </a:p>
          <a:p>
            <a:pPr>
              <a:lnSpc>
                <a:spcPct val="140000"/>
              </a:lnSpc>
              <a:spcBef>
                <a:spcPct val="0"/>
              </a:spcBef>
              <a:buClr>
                <a:srgbClr val="FF461B"/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分为</a:t>
            </a:r>
            <a:r>
              <a:rPr lang="zh-CN" altLang="en-US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数值常量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lang="zh-CN" altLang="en-US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符号常量</a:t>
            </a:r>
            <a:endParaRPr lang="en-US" altLang="zh-CN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40000"/>
              </a:lnSpc>
              <a:spcBef>
                <a:spcPct val="0"/>
              </a:spcBef>
              <a:buClr>
                <a:srgbClr val="FF461B"/>
              </a:buClr>
              <a:buFont typeface="Wingdings" panose="05000000000000000000" pitchFamily="2" charset="2"/>
              <a:buChar char="u"/>
            </a:pPr>
            <a:endParaRPr lang="zh-CN" altLang="en-US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800" b="1" dirty="0">
                <a:solidFill>
                  <a:srgbClr val="FF461B"/>
                </a:solidFill>
              </a:rPr>
              <a:t>1. </a:t>
            </a:r>
            <a:r>
              <a:rPr lang="zh-CN" altLang="en-US" sz="2800" b="1" dirty="0">
                <a:solidFill>
                  <a:srgbClr val="FF461B"/>
                </a:solidFill>
              </a:rPr>
              <a:t>数值常量</a:t>
            </a:r>
          </a:p>
          <a:p>
            <a:r>
              <a:rPr lang="zh-CN" altLang="en-US" b="1" dirty="0"/>
              <a:t>    数值常量在表达式中用文字串表示，它区分不同类型</a:t>
            </a:r>
          </a:p>
          <a:p>
            <a:r>
              <a:rPr lang="zh-CN" altLang="en-US" b="1" dirty="0"/>
              <a:t>    例如：整形常量：</a:t>
            </a:r>
            <a:r>
              <a:rPr lang="en-US" altLang="zh-CN" b="1" dirty="0"/>
              <a:t>123</a:t>
            </a:r>
            <a:r>
              <a:rPr lang="zh-CN" altLang="en-US" b="1" dirty="0"/>
              <a:t>、</a:t>
            </a:r>
            <a:r>
              <a:rPr lang="en-US" altLang="zh-CN" b="1" dirty="0"/>
              <a:t>-15</a:t>
            </a:r>
            <a:r>
              <a:rPr lang="zh-CN" altLang="en-US" b="1" dirty="0"/>
              <a:t>；</a:t>
            </a:r>
          </a:p>
          <a:p>
            <a:r>
              <a:rPr lang="zh-CN" altLang="en-US" b="1" dirty="0"/>
              <a:t>                实型常量：</a:t>
            </a:r>
            <a:r>
              <a:rPr lang="en-US" altLang="zh-CN" b="1" dirty="0"/>
              <a:t>12.1f</a:t>
            </a:r>
          </a:p>
          <a:p>
            <a:r>
              <a:rPr lang="en-US" altLang="zh-CN" b="1" dirty="0"/>
              <a:t>                </a:t>
            </a:r>
            <a:r>
              <a:rPr lang="zh-CN" altLang="en-US" b="1" dirty="0"/>
              <a:t>布尔常量：</a:t>
            </a:r>
            <a:r>
              <a:rPr lang="en-US" altLang="zh-CN" b="1" dirty="0"/>
              <a:t>true</a:t>
            </a:r>
            <a:r>
              <a:rPr lang="zh-CN" altLang="en-US" b="1" dirty="0"/>
              <a:t>；</a:t>
            </a:r>
          </a:p>
          <a:p>
            <a:r>
              <a:rPr lang="zh-CN" altLang="en-US" b="1" dirty="0"/>
              <a:t>                字符常量：‘</a:t>
            </a:r>
            <a:r>
              <a:rPr lang="en-US" altLang="zh-CN" b="1" dirty="0"/>
              <a:t>x</a:t>
            </a:r>
            <a:r>
              <a:rPr lang="zh-CN" altLang="en-US" b="1" dirty="0"/>
              <a:t>’；</a:t>
            </a:r>
          </a:p>
          <a:p>
            <a:r>
              <a:rPr lang="zh-CN" altLang="en-US" b="1" dirty="0"/>
              <a:t>                字符串类型常量：“</a:t>
            </a:r>
            <a:r>
              <a:rPr lang="en-US" altLang="zh-CN" b="1" dirty="0"/>
              <a:t>Test”</a:t>
            </a:r>
            <a:r>
              <a:rPr lang="en-US" altLang="zh-CN" dirty="0"/>
              <a:t> </a:t>
            </a:r>
          </a:p>
        </p:txBody>
      </p:sp>
      <p:sp>
        <p:nvSpPr>
          <p:cNvPr id="8734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>
                <a:solidFill>
                  <a:srgbClr val="33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3.2.2</a:t>
            </a:r>
            <a:r>
              <a:rPr lang="en-US" altLang="zh-CN" sz="3600" b="1" dirty="0">
                <a:solidFill>
                  <a:srgbClr val="3333CC"/>
                </a:solidFill>
                <a:latin typeface="Tahoma" panose="020B0604030504040204" pitchFamily="34" charset="0"/>
              </a:rPr>
              <a:t>   </a:t>
            </a:r>
            <a:r>
              <a:rPr lang="zh-CN" altLang="en-US" sz="3600" b="1" dirty="0">
                <a:solidFill>
                  <a:srgbClr val="33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常量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78FD-AF03-4D93-B013-AE2EA51952A9}" type="datetime1">
              <a:rPr lang="zh-CN" altLang="en-US" smtClean="0"/>
              <a:t>2020/1/4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BF020-F14B-485D-A1BF-07F36916BD06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Text Box 2"/>
          <p:cNvSpPr txBox="1">
            <a:spLocks noChangeArrowheads="1"/>
          </p:cNvSpPr>
          <p:nvPr/>
        </p:nvSpPr>
        <p:spPr bwMode="auto">
          <a:xfrm>
            <a:off x="607979" y="1077119"/>
            <a:ext cx="8153400" cy="120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lnSpc>
                <a:spcPct val="140000"/>
              </a:lnSpc>
              <a:spcBef>
                <a:spcPct val="0"/>
              </a:spcBef>
              <a:buClr>
                <a:srgbClr val="FF461B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461B"/>
                </a:solidFill>
                <a:ea typeface="华文中宋" panose="02010600040101010101" pitchFamily="2" charset="-122"/>
              </a:rPr>
              <a:t>2. </a:t>
            </a:r>
            <a:r>
              <a:rPr lang="zh-CN" altLang="en-US" sz="2800" b="1" dirty="0">
                <a:solidFill>
                  <a:srgbClr val="FF461B"/>
                </a:solidFill>
                <a:ea typeface="华文中宋" panose="02010600040101010101" pitchFamily="2" charset="-122"/>
              </a:rPr>
              <a:t>符号常量：</a:t>
            </a:r>
            <a:r>
              <a:rPr lang="zh-CN" altLang="en-US" b="1" dirty="0"/>
              <a:t>使用修饰符“</a:t>
            </a:r>
            <a:r>
              <a:rPr lang="en-US" altLang="zh-CN" b="1" dirty="0">
                <a:solidFill>
                  <a:srgbClr val="FF0000"/>
                </a:solidFill>
              </a:rPr>
              <a:t>final</a:t>
            </a:r>
            <a:r>
              <a:rPr lang="en-US" altLang="zh-CN" b="1" dirty="0"/>
              <a:t>” </a:t>
            </a:r>
            <a:r>
              <a:rPr lang="zh-CN" altLang="en-US" b="1" dirty="0"/>
              <a:t>可以定义符号常量</a:t>
            </a:r>
            <a:endParaRPr lang="zh-CN" altLang="en-US" b="1" dirty="0">
              <a:ea typeface="华文中宋" panose="02010600040101010101" pitchFamily="2" charset="-122"/>
            </a:endParaRPr>
          </a:p>
          <a:p>
            <a:pPr lvl="1">
              <a:lnSpc>
                <a:spcPct val="140000"/>
              </a:lnSpc>
              <a:spcBef>
                <a:spcPct val="0"/>
              </a:spcBef>
              <a:buClr>
                <a:srgbClr val="FF461B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ea typeface="华文中宋" panose="02010600040101010101" pitchFamily="2" charset="-122"/>
              </a:rPr>
              <a:t>定义形式：  </a:t>
            </a:r>
            <a:r>
              <a:rPr lang="en-US" altLang="zh-CN" b="1" dirty="0">
                <a:solidFill>
                  <a:srgbClr val="B60819"/>
                </a:solidFill>
                <a:ea typeface="华文中宋" panose="02010600040101010101" pitchFamily="2" charset="-122"/>
              </a:rPr>
              <a:t>final  </a:t>
            </a:r>
            <a:r>
              <a:rPr lang="zh-CN" altLang="en-US" b="1" dirty="0">
                <a:solidFill>
                  <a:srgbClr val="B60819"/>
                </a:solidFill>
                <a:ea typeface="华文中宋" panose="02010600040101010101" pitchFamily="2" charset="-122"/>
              </a:rPr>
              <a:t>类型    常量名</a:t>
            </a:r>
            <a:r>
              <a:rPr lang="en-US" altLang="zh-CN" b="1" dirty="0">
                <a:solidFill>
                  <a:srgbClr val="B60819"/>
                </a:solidFill>
                <a:ea typeface="华文中宋" panose="02010600040101010101" pitchFamily="2" charset="-122"/>
              </a:rPr>
              <a:t>=</a:t>
            </a:r>
            <a:r>
              <a:rPr lang="zh-CN" altLang="en-US" b="1" dirty="0">
                <a:solidFill>
                  <a:srgbClr val="B60819"/>
                </a:solidFill>
                <a:ea typeface="华文中宋" panose="02010600040101010101" pitchFamily="2" charset="-122"/>
              </a:rPr>
              <a:t>值</a:t>
            </a:r>
            <a:r>
              <a:rPr lang="en-US" altLang="zh-CN" b="1" dirty="0">
                <a:solidFill>
                  <a:srgbClr val="B60819"/>
                </a:solidFill>
                <a:ea typeface="华文中宋" panose="02010600040101010101" pitchFamily="2" charset="-122"/>
              </a:rPr>
              <a:t>;</a:t>
            </a:r>
          </a:p>
        </p:txBody>
      </p:sp>
      <p:sp>
        <p:nvSpPr>
          <p:cNvPr id="7915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>
                <a:solidFill>
                  <a:srgbClr val="33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3.2.2</a:t>
            </a:r>
            <a:r>
              <a:rPr lang="en-US" altLang="zh-CN" sz="3600" b="1">
                <a:solidFill>
                  <a:srgbClr val="3333CC"/>
                </a:solidFill>
                <a:latin typeface="Tahoma" panose="020B0604030504040204" pitchFamily="34" charset="0"/>
              </a:rPr>
              <a:t>   </a:t>
            </a:r>
            <a:r>
              <a:rPr lang="zh-CN" altLang="en-US" sz="3600" b="1">
                <a:solidFill>
                  <a:srgbClr val="33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常量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C10C-9C0F-4A8F-B90D-EEA3E2C4462A}" type="datetime1">
              <a:rPr lang="zh-CN" altLang="en-US" smtClean="0"/>
              <a:t>2020/1/4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BF020-F14B-485D-A1BF-07F36916BD06}" type="slidenum">
              <a:rPr lang="en-US" altLang="zh-CN" smtClean="0"/>
              <a:pPr/>
              <a:t>15</a:t>
            </a:fld>
            <a:endParaRPr lang="en-US" altLang="zh-CN"/>
          </a:p>
        </p:txBody>
      </p:sp>
      <p:grpSp>
        <p:nvGrpSpPr>
          <p:cNvPr id="3" name="组合 2"/>
          <p:cNvGrpSpPr/>
          <p:nvPr/>
        </p:nvGrpSpPr>
        <p:grpSpPr>
          <a:xfrm>
            <a:off x="874679" y="2368602"/>
            <a:ext cx="7886700" cy="3470275"/>
            <a:chOff x="1103313" y="2763837"/>
            <a:chExt cx="7886700" cy="3470275"/>
          </a:xfrm>
        </p:grpSpPr>
        <p:sp>
          <p:nvSpPr>
            <p:cNvPr id="791560" name="Rectangle 8"/>
            <p:cNvSpPr>
              <a:spLocks noChangeArrowheads="1"/>
            </p:cNvSpPr>
            <p:nvPr/>
          </p:nvSpPr>
          <p:spPr bwMode="auto">
            <a:xfrm>
              <a:off x="1126332" y="2763837"/>
              <a:ext cx="7840662" cy="347027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1557" name="Text Box 5"/>
            <p:cNvSpPr txBox="1">
              <a:spLocks noChangeArrowheads="1"/>
            </p:cNvSpPr>
            <p:nvPr/>
          </p:nvSpPr>
          <p:spPr bwMode="auto">
            <a:xfrm>
              <a:off x="5080001" y="3324226"/>
              <a:ext cx="3910012" cy="2086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40000"/>
                </a:lnSpc>
                <a:spcBef>
                  <a:spcPct val="0"/>
                </a:spcBef>
              </a:pPr>
              <a:r>
                <a:rPr lang="en-US" altLang="zh-CN" b="1" dirty="0">
                  <a:solidFill>
                    <a:schemeClr val="tx2"/>
                  </a:solidFill>
                  <a:latin typeface="宋体" panose="02010600030101010101" pitchFamily="2" charset="-122"/>
                </a:rPr>
                <a:t>②</a:t>
              </a:r>
              <a:r>
                <a:rPr lang="en-US" altLang="zh-CN" b="1" dirty="0">
                  <a:solidFill>
                    <a:schemeClr val="tx2"/>
                  </a:solidFill>
                  <a:latin typeface="Arial" panose="020B0604020202020204" pitchFamily="34" charset="0"/>
                </a:rPr>
                <a:t> </a:t>
              </a:r>
            </a:p>
            <a:p>
              <a:pPr>
                <a:spcBef>
                  <a:spcPct val="0"/>
                </a:spcBef>
              </a:pPr>
              <a:r>
                <a:rPr lang="en-US" altLang="zh-CN" b="1" dirty="0">
                  <a:solidFill>
                    <a:schemeClr val="tx2"/>
                  </a:solidFill>
                  <a:latin typeface="Arial" panose="020B0604020202020204" pitchFamily="34" charset="0"/>
                </a:rPr>
                <a:t>       final </a:t>
              </a:r>
              <a:r>
                <a:rPr lang="en-US" altLang="zh-CN" b="1" dirty="0" err="1">
                  <a:solidFill>
                    <a:schemeClr val="tx2"/>
                  </a:solidFill>
                  <a:latin typeface="Arial" panose="020B0604020202020204" pitchFamily="34" charset="0"/>
                </a:rPr>
                <a:t>int</a:t>
              </a:r>
              <a:r>
                <a:rPr lang="en-US" altLang="zh-CN" b="1" dirty="0">
                  <a:solidFill>
                    <a:schemeClr val="tx2"/>
                  </a:solidFill>
                  <a:latin typeface="Arial" panose="020B0604020202020204" pitchFamily="34" charset="0"/>
                </a:rPr>
                <a:t> a;</a:t>
              </a:r>
            </a:p>
            <a:p>
              <a:pPr>
                <a:spcBef>
                  <a:spcPct val="0"/>
                </a:spcBef>
              </a:pPr>
              <a:r>
                <a:rPr lang="en-US" altLang="zh-CN" b="1" dirty="0">
                  <a:solidFill>
                    <a:schemeClr val="tx2"/>
                  </a:solidFill>
                  <a:latin typeface="Arial" panose="020B0604020202020204" pitchFamily="34" charset="0"/>
                </a:rPr>
                <a:t>       a=10;</a:t>
              </a:r>
            </a:p>
            <a:p>
              <a:pPr>
                <a:spcBef>
                  <a:spcPct val="0"/>
                </a:spcBef>
              </a:pPr>
              <a:r>
                <a:rPr lang="en-US" altLang="zh-CN" b="1" dirty="0">
                  <a:solidFill>
                    <a:schemeClr val="tx2"/>
                  </a:solidFill>
                  <a:latin typeface="Arial" panose="020B0604020202020204" pitchFamily="34" charset="0"/>
                </a:rPr>
                <a:t>       </a:t>
              </a:r>
              <a:r>
                <a:rPr lang="en-US" altLang="zh-CN" b="1" dirty="0" err="1">
                  <a:solidFill>
                    <a:schemeClr val="tx2"/>
                  </a:solidFill>
                  <a:latin typeface="Arial" panose="020B0604020202020204" pitchFamily="34" charset="0"/>
                </a:rPr>
                <a:t>System.out.println</a:t>
              </a:r>
              <a:r>
                <a:rPr lang="en-US" altLang="zh-CN" b="1" dirty="0">
                  <a:solidFill>
                    <a:schemeClr val="tx2"/>
                  </a:solidFill>
                  <a:latin typeface="Arial" panose="020B0604020202020204" pitchFamily="34" charset="0"/>
                </a:rPr>
                <a:t>(a);</a:t>
              </a:r>
            </a:p>
            <a:p>
              <a:pPr>
                <a:spcBef>
                  <a:spcPct val="0"/>
                </a:spcBef>
              </a:pPr>
              <a:r>
                <a:rPr lang="en-US" altLang="zh-CN" b="1" dirty="0">
                  <a:solidFill>
                    <a:schemeClr val="tx2"/>
                  </a:solidFill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791558" name="Rectangle 6"/>
            <p:cNvSpPr>
              <a:spLocks noChangeArrowheads="1"/>
            </p:cNvSpPr>
            <p:nvPr/>
          </p:nvSpPr>
          <p:spPr bwMode="auto">
            <a:xfrm>
              <a:off x="1103313" y="2867026"/>
              <a:ext cx="2927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3333CC"/>
                  </a:solidFill>
                  <a:ea typeface="华文中宋" panose="02010600040101010101" pitchFamily="2" charset="-122"/>
                </a:rPr>
                <a:t>正确的常量使用方式</a:t>
              </a:r>
            </a:p>
          </p:txBody>
        </p:sp>
        <p:sp>
          <p:nvSpPr>
            <p:cNvPr id="791559" name="Text Box 7"/>
            <p:cNvSpPr txBox="1">
              <a:spLocks noChangeArrowheads="1"/>
            </p:cNvSpPr>
            <p:nvPr/>
          </p:nvSpPr>
          <p:spPr bwMode="auto">
            <a:xfrm>
              <a:off x="1136650" y="3467100"/>
              <a:ext cx="3910013" cy="17173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40000"/>
                </a:lnSpc>
                <a:spcBef>
                  <a:spcPct val="0"/>
                </a:spcBef>
              </a:pPr>
              <a:r>
                <a:rPr lang="en-US" altLang="zh-CN" b="1" dirty="0">
                  <a:solidFill>
                    <a:schemeClr val="tx2"/>
                  </a:solidFill>
                  <a:latin typeface="宋体" panose="02010600030101010101" pitchFamily="2" charset="-122"/>
                </a:rPr>
                <a:t>①</a:t>
              </a:r>
              <a:r>
                <a:rPr lang="en-US" altLang="zh-CN" b="1" dirty="0">
                  <a:solidFill>
                    <a:schemeClr val="tx2"/>
                  </a:solidFill>
                  <a:latin typeface="Arial" panose="020B0604020202020204" pitchFamily="34" charset="0"/>
                </a:rPr>
                <a:t> </a:t>
              </a:r>
            </a:p>
            <a:p>
              <a:pPr>
                <a:spcBef>
                  <a:spcPct val="0"/>
                </a:spcBef>
              </a:pPr>
              <a:r>
                <a:rPr lang="en-US" altLang="zh-CN" b="1" dirty="0">
                  <a:solidFill>
                    <a:schemeClr val="tx2"/>
                  </a:solidFill>
                  <a:latin typeface="Arial" panose="020B0604020202020204" pitchFamily="34" charset="0"/>
                </a:rPr>
                <a:t>       final </a:t>
              </a:r>
              <a:r>
                <a:rPr lang="en-US" altLang="zh-CN" b="1" dirty="0" err="1">
                  <a:solidFill>
                    <a:schemeClr val="tx2"/>
                  </a:solidFill>
                  <a:latin typeface="Arial" panose="020B0604020202020204" pitchFamily="34" charset="0"/>
                </a:rPr>
                <a:t>int</a:t>
              </a:r>
              <a:r>
                <a:rPr lang="en-US" altLang="zh-CN" b="1" dirty="0">
                  <a:solidFill>
                    <a:schemeClr val="tx2"/>
                  </a:solidFill>
                  <a:latin typeface="Arial" panose="020B0604020202020204" pitchFamily="34" charset="0"/>
                </a:rPr>
                <a:t> a=10;</a:t>
              </a:r>
            </a:p>
            <a:p>
              <a:pPr>
                <a:spcBef>
                  <a:spcPct val="0"/>
                </a:spcBef>
              </a:pPr>
              <a:r>
                <a:rPr lang="en-US" altLang="zh-CN" b="1" dirty="0">
                  <a:solidFill>
                    <a:schemeClr val="tx2"/>
                  </a:solidFill>
                  <a:latin typeface="Arial" panose="020B0604020202020204" pitchFamily="34" charset="0"/>
                </a:rPr>
                <a:t>       </a:t>
              </a:r>
              <a:r>
                <a:rPr lang="en-US" altLang="zh-CN" b="1" dirty="0" err="1">
                  <a:solidFill>
                    <a:schemeClr val="tx2"/>
                  </a:solidFill>
                  <a:latin typeface="Arial" panose="020B0604020202020204" pitchFamily="34" charset="0"/>
                </a:rPr>
                <a:t>System.out.println</a:t>
              </a:r>
              <a:r>
                <a:rPr lang="en-US" altLang="zh-CN" b="1" dirty="0">
                  <a:solidFill>
                    <a:schemeClr val="tx2"/>
                  </a:solidFill>
                  <a:latin typeface="Arial" panose="020B0604020202020204" pitchFamily="34" charset="0"/>
                </a:rPr>
                <a:t>(a);</a:t>
              </a:r>
            </a:p>
            <a:p>
              <a:pPr>
                <a:spcBef>
                  <a:spcPct val="0"/>
                </a:spcBef>
              </a:pPr>
              <a:r>
                <a:rPr lang="en-US" altLang="zh-CN" b="1" dirty="0">
                  <a:solidFill>
                    <a:schemeClr val="tx2"/>
                  </a:solidFill>
                  <a:latin typeface="Arial" panose="020B0604020202020204" pitchFamily="34" charset="0"/>
                </a:rPr>
                <a:t> </a:t>
              </a:r>
            </a:p>
          </p:txBody>
        </p:sp>
      </p:grpSp>
    </p:spTree>
  </p:cSld>
  <p:clrMapOvr>
    <a:masterClrMapping/>
  </p:clrMapOvr>
  <p:transition>
    <p:pull dir="r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3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>
                <a:solidFill>
                  <a:srgbClr val="33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3.2.2</a:t>
            </a:r>
            <a:r>
              <a:rPr lang="en-US" altLang="zh-CN" sz="3600" b="1">
                <a:solidFill>
                  <a:srgbClr val="3333CC"/>
                </a:solidFill>
                <a:latin typeface="Tahoma" panose="020B0604030504040204" pitchFamily="34" charset="0"/>
              </a:rPr>
              <a:t>   </a:t>
            </a:r>
            <a:r>
              <a:rPr lang="zh-CN" altLang="en-US" sz="3600" b="1">
                <a:solidFill>
                  <a:srgbClr val="33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常量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05C6-1070-442F-89B3-22DDAE13E394}" type="datetime1">
              <a:rPr lang="zh-CN" altLang="en-US" smtClean="0"/>
              <a:t>2020/1/4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BF020-F14B-485D-A1BF-07F36916BD06}" type="slidenum">
              <a:rPr lang="en-US" altLang="zh-CN" smtClean="0"/>
              <a:pPr/>
              <a:t>16</a:t>
            </a:fld>
            <a:endParaRPr lang="en-US" altLang="zh-CN"/>
          </a:p>
        </p:txBody>
      </p:sp>
      <p:grpSp>
        <p:nvGrpSpPr>
          <p:cNvPr id="3" name="组合 2"/>
          <p:cNvGrpSpPr/>
          <p:nvPr/>
        </p:nvGrpSpPr>
        <p:grpSpPr>
          <a:xfrm>
            <a:off x="688815" y="1445217"/>
            <a:ext cx="8248326" cy="3342278"/>
            <a:chOff x="732162" y="1912144"/>
            <a:chExt cx="8248326" cy="3380581"/>
          </a:xfrm>
        </p:grpSpPr>
        <p:sp>
          <p:nvSpPr>
            <p:cNvPr id="867335" name="Rectangle 7"/>
            <p:cNvSpPr>
              <a:spLocks noChangeArrowheads="1"/>
            </p:cNvSpPr>
            <p:nvPr/>
          </p:nvSpPr>
          <p:spPr bwMode="auto">
            <a:xfrm>
              <a:off x="801688" y="1928813"/>
              <a:ext cx="8178800" cy="336391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7332" name="Text Box 4"/>
            <p:cNvSpPr txBox="1">
              <a:spLocks noChangeArrowheads="1"/>
            </p:cNvSpPr>
            <p:nvPr/>
          </p:nvSpPr>
          <p:spPr bwMode="auto">
            <a:xfrm>
              <a:off x="4932363" y="2620963"/>
              <a:ext cx="3910012" cy="2308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b="1" dirty="0">
                  <a:solidFill>
                    <a:schemeClr val="tx2"/>
                  </a:solidFill>
                  <a:latin typeface="宋体" panose="02010600030101010101" pitchFamily="2" charset="-122"/>
                </a:rPr>
                <a:t>②</a:t>
              </a:r>
              <a:r>
                <a:rPr lang="en-US" altLang="zh-CN" b="1" dirty="0">
                  <a:solidFill>
                    <a:schemeClr val="tx2"/>
                  </a:solidFill>
                  <a:latin typeface="Arial" panose="020B0604020202020204" pitchFamily="34" charset="0"/>
                </a:rPr>
                <a:t> </a:t>
              </a:r>
            </a:p>
            <a:p>
              <a:pPr>
                <a:spcBef>
                  <a:spcPct val="0"/>
                </a:spcBef>
              </a:pPr>
              <a:r>
                <a:rPr lang="en-US" altLang="zh-CN" b="1" dirty="0">
                  <a:solidFill>
                    <a:schemeClr val="tx2"/>
                  </a:solidFill>
                  <a:latin typeface="Arial" panose="020B0604020202020204" pitchFamily="34" charset="0"/>
                </a:rPr>
                <a:t>final </a:t>
              </a:r>
              <a:r>
                <a:rPr lang="en-US" altLang="zh-CN" b="1" dirty="0" err="1">
                  <a:solidFill>
                    <a:schemeClr val="tx2"/>
                  </a:solidFill>
                  <a:latin typeface="Arial" panose="020B0604020202020204" pitchFamily="34" charset="0"/>
                </a:rPr>
                <a:t>int</a:t>
              </a:r>
              <a:r>
                <a:rPr lang="en-US" altLang="zh-CN" b="1" dirty="0">
                  <a:solidFill>
                    <a:schemeClr val="tx2"/>
                  </a:solidFill>
                  <a:latin typeface="Arial" panose="020B0604020202020204" pitchFamily="34" charset="0"/>
                </a:rPr>
                <a:t> a;</a:t>
              </a:r>
            </a:p>
            <a:p>
              <a:pPr>
                <a:spcBef>
                  <a:spcPct val="0"/>
                </a:spcBef>
              </a:pPr>
              <a:r>
                <a:rPr lang="en-US" altLang="zh-CN" b="1" dirty="0">
                  <a:solidFill>
                    <a:schemeClr val="tx2"/>
                  </a:solidFill>
                  <a:latin typeface="Arial" panose="020B0604020202020204" pitchFamily="34" charset="0"/>
                </a:rPr>
                <a:t>a=10;</a:t>
              </a:r>
            </a:p>
            <a:p>
              <a:pPr>
                <a:spcBef>
                  <a:spcPct val="0"/>
                </a:spcBef>
              </a:pPr>
              <a:r>
                <a:rPr lang="en-US" altLang="zh-CN" b="1" dirty="0">
                  <a:solidFill>
                    <a:schemeClr val="tx2"/>
                  </a:solidFill>
                  <a:latin typeface="Arial" panose="020B0604020202020204" pitchFamily="34" charset="0"/>
                </a:rPr>
                <a:t>a=20;</a:t>
              </a:r>
            </a:p>
            <a:p>
              <a:pPr>
                <a:spcBef>
                  <a:spcPct val="0"/>
                </a:spcBef>
              </a:pPr>
              <a:r>
                <a:rPr lang="en-US" altLang="zh-CN" b="1" dirty="0" err="1">
                  <a:solidFill>
                    <a:schemeClr val="tx2"/>
                  </a:solidFill>
                  <a:latin typeface="Arial" panose="020B0604020202020204" pitchFamily="34" charset="0"/>
                </a:rPr>
                <a:t>System.out.println</a:t>
              </a:r>
              <a:r>
                <a:rPr lang="en-US" altLang="zh-CN" b="1" dirty="0">
                  <a:solidFill>
                    <a:schemeClr val="tx2"/>
                  </a:solidFill>
                  <a:latin typeface="Arial" panose="020B0604020202020204" pitchFamily="34" charset="0"/>
                </a:rPr>
                <a:t>(a);</a:t>
              </a:r>
            </a:p>
            <a:p>
              <a:pPr>
                <a:spcBef>
                  <a:spcPct val="0"/>
                </a:spcBef>
              </a:pPr>
              <a:r>
                <a:rPr lang="en-US" altLang="zh-CN" b="1" dirty="0">
                  <a:solidFill>
                    <a:schemeClr val="tx2"/>
                  </a:solidFill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867333" name="Rectangle 5"/>
            <p:cNvSpPr>
              <a:spLocks noChangeArrowheads="1"/>
            </p:cNvSpPr>
            <p:nvPr/>
          </p:nvSpPr>
          <p:spPr bwMode="auto">
            <a:xfrm>
              <a:off x="732162" y="1912144"/>
              <a:ext cx="2927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3333CC"/>
                  </a:solidFill>
                  <a:ea typeface="华文中宋" panose="02010600040101010101" pitchFamily="2" charset="-122"/>
                </a:rPr>
                <a:t>错误的常量使用方式</a:t>
              </a:r>
            </a:p>
          </p:txBody>
        </p:sp>
        <p:sp>
          <p:nvSpPr>
            <p:cNvPr id="867334" name="Text Box 6"/>
            <p:cNvSpPr txBox="1">
              <a:spLocks noChangeArrowheads="1"/>
            </p:cNvSpPr>
            <p:nvPr/>
          </p:nvSpPr>
          <p:spPr bwMode="auto">
            <a:xfrm>
              <a:off x="876300" y="2571750"/>
              <a:ext cx="3910013" cy="15696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b="1" dirty="0">
                  <a:solidFill>
                    <a:schemeClr val="tx2"/>
                  </a:solidFill>
                  <a:latin typeface="宋体" panose="02010600030101010101" pitchFamily="2" charset="-122"/>
                </a:rPr>
                <a:t>①</a:t>
              </a:r>
              <a:r>
                <a:rPr lang="en-US" altLang="zh-CN" b="1" dirty="0">
                  <a:solidFill>
                    <a:schemeClr val="tx2"/>
                  </a:solidFill>
                  <a:latin typeface="Arial" panose="020B0604020202020204" pitchFamily="34" charset="0"/>
                </a:rPr>
                <a:t> </a:t>
              </a:r>
            </a:p>
            <a:p>
              <a:pPr>
                <a:spcBef>
                  <a:spcPct val="0"/>
                </a:spcBef>
              </a:pPr>
              <a:r>
                <a:rPr lang="en-US" altLang="zh-CN" b="1" dirty="0">
                  <a:solidFill>
                    <a:schemeClr val="tx2"/>
                  </a:solidFill>
                  <a:latin typeface="Arial" panose="020B0604020202020204" pitchFamily="34" charset="0"/>
                </a:rPr>
                <a:t>final </a:t>
              </a:r>
              <a:r>
                <a:rPr lang="en-US" altLang="zh-CN" b="1" dirty="0" err="1">
                  <a:solidFill>
                    <a:schemeClr val="tx2"/>
                  </a:solidFill>
                  <a:latin typeface="Arial" panose="020B0604020202020204" pitchFamily="34" charset="0"/>
                </a:rPr>
                <a:t>int</a:t>
              </a:r>
              <a:r>
                <a:rPr lang="en-US" altLang="zh-CN" b="1" dirty="0">
                  <a:solidFill>
                    <a:schemeClr val="tx2"/>
                  </a:solidFill>
                  <a:latin typeface="Arial" panose="020B0604020202020204" pitchFamily="34" charset="0"/>
                </a:rPr>
                <a:t> a=10;</a:t>
              </a:r>
            </a:p>
            <a:p>
              <a:pPr>
                <a:spcBef>
                  <a:spcPct val="0"/>
                </a:spcBef>
              </a:pPr>
              <a:r>
                <a:rPr lang="en-US" altLang="zh-CN" b="1" dirty="0">
                  <a:solidFill>
                    <a:schemeClr val="tx2"/>
                  </a:solidFill>
                  <a:latin typeface="Arial" panose="020B0604020202020204" pitchFamily="34" charset="0"/>
                </a:rPr>
                <a:t>a=20;</a:t>
              </a:r>
            </a:p>
            <a:p>
              <a:pPr>
                <a:spcBef>
                  <a:spcPct val="0"/>
                </a:spcBef>
              </a:pPr>
              <a:r>
                <a:rPr lang="en-US" altLang="zh-CN" b="1" dirty="0" err="1">
                  <a:solidFill>
                    <a:schemeClr val="tx2"/>
                  </a:solidFill>
                  <a:latin typeface="Arial" panose="020B0604020202020204" pitchFamily="34" charset="0"/>
                </a:rPr>
                <a:t>System.out.println</a:t>
              </a:r>
              <a:r>
                <a:rPr lang="en-US" altLang="zh-CN" b="1" dirty="0">
                  <a:solidFill>
                    <a:schemeClr val="tx2"/>
                  </a:solidFill>
                  <a:latin typeface="Arial" panose="020B0604020202020204" pitchFamily="34" charset="0"/>
                </a:rPr>
                <a:t>(a);</a:t>
              </a:r>
            </a:p>
          </p:txBody>
        </p:sp>
      </p:grpSp>
      <p:sp>
        <p:nvSpPr>
          <p:cNvPr id="867336" name="Rectangle 8"/>
          <p:cNvSpPr>
            <a:spLocks noChangeArrowheads="1"/>
          </p:cNvSpPr>
          <p:nvPr/>
        </p:nvSpPr>
        <p:spPr bwMode="auto">
          <a:xfrm>
            <a:off x="810973" y="5256337"/>
            <a:ext cx="665350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3333CC"/>
                </a:solidFill>
                <a:latin typeface="Arial" panose="020B0604020202020204" pitchFamily="34" charset="0"/>
                <a:ea typeface="楷体_GB2312" pitchFamily="49" charset="-122"/>
              </a:rPr>
              <a:t>结论：常量的值一旦确定不可更改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67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73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>
                <a:solidFill>
                  <a:srgbClr val="33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3.2.2</a:t>
            </a:r>
            <a:r>
              <a:rPr lang="en-US" altLang="zh-CN" sz="3600" b="1">
                <a:solidFill>
                  <a:srgbClr val="3333CC"/>
                </a:solidFill>
                <a:latin typeface="Tahoma" panose="020B0604030504040204" pitchFamily="34" charset="0"/>
              </a:rPr>
              <a:t>   </a:t>
            </a:r>
            <a:r>
              <a:rPr lang="zh-CN" altLang="en-US" sz="3600" b="1">
                <a:solidFill>
                  <a:srgbClr val="33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常量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/>
              <a:t>常量使用时注意：</a:t>
            </a:r>
          </a:p>
          <a:p>
            <a:pPr lvl="1">
              <a:buClr>
                <a:srgbClr val="B60819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 常量只能赋值一次</a:t>
            </a:r>
            <a:r>
              <a:rPr lang="en-US" altLang="zh-CN" dirty="0"/>
              <a:t>(</a:t>
            </a:r>
            <a:r>
              <a:rPr lang="zh-CN" altLang="en-US" dirty="0"/>
              <a:t>初始化</a:t>
            </a:r>
            <a:r>
              <a:rPr lang="en-US" altLang="zh-CN" dirty="0"/>
              <a:t>)</a:t>
            </a:r>
          </a:p>
          <a:p>
            <a:pPr lvl="1">
              <a:buClr>
                <a:srgbClr val="B60819"/>
              </a:buClr>
              <a:buFont typeface="Wingdings" panose="05000000000000000000" pitchFamily="2" charset="2"/>
              <a:buChar char="p"/>
            </a:pPr>
            <a:endParaRPr lang="zh-CN" altLang="en-US" dirty="0"/>
          </a:p>
          <a:p>
            <a:pPr lvl="1">
              <a:buClr>
                <a:srgbClr val="B60819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 类静态成员常量只能在定义时初始化</a:t>
            </a:r>
            <a:endParaRPr lang="en-US" altLang="zh-CN" dirty="0"/>
          </a:p>
          <a:p>
            <a:pPr lvl="1">
              <a:buClr>
                <a:srgbClr val="B60819"/>
              </a:buClr>
              <a:buFont typeface="Wingdings" panose="05000000000000000000" pitchFamily="2" charset="2"/>
              <a:buChar char="p"/>
            </a:pPr>
            <a:endParaRPr lang="zh-CN" altLang="en-US" dirty="0"/>
          </a:p>
          <a:p>
            <a:pPr lvl="1">
              <a:buClr>
                <a:srgbClr val="B60819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方法中的常量</a:t>
            </a:r>
            <a:r>
              <a:rPr lang="en-US" altLang="zh-CN" dirty="0"/>
              <a:t>(</a:t>
            </a:r>
            <a:r>
              <a:rPr lang="zh-CN" altLang="en-US" dirty="0"/>
              <a:t>局部常量</a:t>
            </a:r>
            <a:r>
              <a:rPr lang="en-US" altLang="zh-CN" dirty="0"/>
              <a:t>)</a:t>
            </a:r>
            <a:r>
              <a:rPr lang="zh-CN" altLang="en-US" dirty="0"/>
              <a:t>可以在定义时初始化，也可以先定义，后初始化</a:t>
            </a:r>
          </a:p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F65-FD1A-478D-84B8-B9FA2440A4D0}" type="datetime1">
              <a:rPr lang="zh-CN" altLang="en-US" smtClean="0"/>
              <a:t>2020/1/4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BF020-F14B-485D-A1BF-07F36916BD06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>
                <a:solidFill>
                  <a:srgbClr val="B6081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3.3 </a:t>
            </a:r>
            <a:r>
              <a:rPr lang="zh-CN" altLang="en-US" sz="3600" b="1">
                <a:solidFill>
                  <a:srgbClr val="B6081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基本数据类型</a:t>
            </a:r>
            <a:r>
              <a:rPr lang="zh-CN" altLang="en-US"/>
              <a:t>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b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整型 </a:t>
            </a:r>
            <a:endParaRPr lang="zh-CN" altLang="en-GB" sz="3600" b="1"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ea typeface="华文中宋" panose="02010600040101010101" pitchFamily="2" charset="-122"/>
            </a:endParaRPr>
          </a:p>
          <a:p>
            <a:r>
              <a:rPr lang="zh-CN" altLang="en-US" sz="3600" b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实型 </a:t>
            </a:r>
            <a:endParaRPr lang="zh-CN" altLang="en-GB" sz="3600" b="1"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ea typeface="华文中宋" panose="02010600040101010101" pitchFamily="2" charset="-122"/>
            </a:endParaRPr>
          </a:p>
          <a:p>
            <a:r>
              <a:rPr lang="zh-CN" altLang="en-US" sz="3600" b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布尔型 </a:t>
            </a:r>
            <a:endParaRPr lang="zh-CN" altLang="en-GB" sz="3600" b="1"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ea typeface="华文中宋" panose="02010600040101010101" pitchFamily="2" charset="-122"/>
            </a:endParaRPr>
          </a:p>
          <a:p>
            <a:r>
              <a:rPr lang="zh-CN" altLang="en-US" sz="3600" b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字符型</a:t>
            </a:r>
            <a:r>
              <a:rPr lang="zh-CN" altLang="en-US" sz="3600">
                <a:solidFill>
                  <a:srgbClr val="3333CC"/>
                </a:solidFill>
              </a:rPr>
              <a:t> 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6EF12-1C4C-46BD-9B8F-A401757263C0}" type="datetime1">
              <a:rPr lang="zh-CN" altLang="en-US" smtClean="0"/>
              <a:t>2020/1/4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BF020-F14B-485D-A1BF-07F36916BD06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Text Box 2"/>
          <p:cNvSpPr txBox="1">
            <a:spLocks noChangeArrowheads="1"/>
          </p:cNvSpPr>
          <p:nvPr/>
        </p:nvSpPr>
        <p:spPr bwMode="auto">
          <a:xfrm>
            <a:off x="777875" y="1277947"/>
            <a:ext cx="8077200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采用不同的整数类型表达同一数值，在存储单元中的存储情况是不同的</a:t>
            </a:r>
            <a:endParaRPr lang="zh-CN" altLang="en-US" b="1" dirty="0">
              <a:ea typeface="华文中宋" panose="02010600040101010101" pitchFamily="2" charset="-122"/>
            </a:endParaRPr>
          </a:p>
        </p:txBody>
      </p:sp>
      <p:graphicFrame>
        <p:nvGraphicFramePr>
          <p:cNvPr id="793645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045569"/>
              </p:ext>
            </p:extLst>
          </p:nvPr>
        </p:nvGraphicFramePr>
        <p:xfrm>
          <a:off x="1186656" y="2452738"/>
          <a:ext cx="6465887" cy="2865120"/>
        </p:xfrm>
        <a:graphic>
          <a:graphicData uri="http://schemas.openxmlformats.org/drawingml/2006/table">
            <a:tbl>
              <a:tblPr/>
              <a:tblGrid>
                <a:gridCol w="814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6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43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7825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00010100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461B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byte 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461B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型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1988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00000000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00010100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461B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short 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461B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型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638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00000000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00000000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00000000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00010100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461B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int 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461B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638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00000000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00000000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00000000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00000000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00000000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00000000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00010100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93640" name="Text Box 40"/>
          <p:cNvSpPr txBox="1">
            <a:spLocks noChangeArrowheads="1"/>
          </p:cNvSpPr>
          <p:nvPr/>
        </p:nvSpPr>
        <p:spPr bwMode="auto">
          <a:xfrm>
            <a:off x="7563628" y="4693299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GB" altLang="zh-CN" sz="2000" b="1" dirty="0">
                <a:solidFill>
                  <a:srgbClr val="FF461B"/>
                </a:solidFill>
              </a:rPr>
              <a:t>  </a:t>
            </a:r>
            <a:r>
              <a:rPr lang="en-US" altLang="zh-CN" sz="2000" b="1" dirty="0">
                <a:solidFill>
                  <a:srgbClr val="FF461B"/>
                </a:solidFill>
              </a:rPr>
              <a:t>long</a:t>
            </a:r>
            <a:r>
              <a:rPr lang="zh-CN" altLang="en-US" sz="2000" b="1" dirty="0">
                <a:solidFill>
                  <a:srgbClr val="FF461B"/>
                </a:solidFill>
              </a:rPr>
              <a:t>型</a:t>
            </a:r>
            <a:r>
              <a:rPr lang="zh-CN" altLang="en-US" sz="2000" b="1" dirty="0">
                <a:solidFill>
                  <a:srgbClr val="FF461B"/>
                </a:solidFill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793642" name="Text Box 42"/>
          <p:cNvSpPr txBox="1">
            <a:spLocks noChangeArrowheads="1"/>
          </p:cNvSpPr>
          <p:nvPr/>
        </p:nvSpPr>
        <p:spPr bwMode="auto">
          <a:xfrm>
            <a:off x="685800" y="10144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endParaRPr lang="zh-CN" altLang="zh-CN" b="1">
              <a:latin typeface="Tahoma" panose="020B0604030504040204" pitchFamily="34" charset="0"/>
            </a:endParaRPr>
          </a:p>
        </p:txBody>
      </p:sp>
      <p:sp>
        <p:nvSpPr>
          <p:cNvPr id="793643" name="Rectangle 4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>
                <a:solidFill>
                  <a:srgbClr val="33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3.3.1</a:t>
            </a:r>
            <a:r>
              <a:rPr lang="en-US" altLang="zh-CN" sz="3600" b="1">
                <a:solidFill>
                  <a:srgbClr val="3333CC"/>
                </a:solidFill>
                <a:latin typeface="Tahoma" panose="020B0604030504040204" pitchFamily="34" charset="0"/>
              </a:rPr>
              <a:t>    </a:t>
            </a:r>
            <a:r>
              <a:rPr lang="zh-CN" altLang="en-US" sz="3600" b="1">
                <a:solidFill>
                  <a:srgbClr val="33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整型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2E5D-C003-4692-9E68-66991FC18C43}" type="datetime1">
              <a:rPr lang="zh-CN" altLang="en-US" smtClean="0"/>
              <a:t>2020/1/4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BF020-F14B-485D-A1BF-07F36916BD06}" type="slidenum">
              <a:rPr lang="en-US" altLang="zh-CN" smtClean="0"/>
              <a:pPr/>
              <a:t>19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2717900" y="5331492"/>
            <a:ext cx="3336170" cy="5253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数值</a:t>
            </a:r>
            <a:r>
              <a:rPr lang="en-US" altLang="zh-CN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20</a:t>
            </a:r>
            <a:r>
              <a:rPr lang="zh-CN" altLang="en-US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的不同存储形式</a:t>
            </a:r>
            <a:endParaRPr lang="zh-CN" altLang="en-US" b="1" dirty="0">
              <a:solidFill>
                <a:srgbClr val="FF0000"/>
              </a:solidFill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>
    <p:pull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主要内容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 b="1" dirty="0">
                <a:solidFill>
                  <a:srgbClr val="B6081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3.1</a:t>
            </a:r>
            <a:r>
              <a:rPr lang="zh-CN" altLang="en-US" sz="2400" b="1" dirty="0">
                <a:solidFill>
                  <a:srgbClr val="B6081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标识符、注释和分隔符 </a:t>
            </a:r>
          </a:p>
          <a:p>
            <a:pPr>
              <a:lnSpc>
                <a:spcPct val="80000"/>
              </a:lnSpc>
            </a:pPr>
            <a:r>
              <a:rPr lang="en-US" altLang="zh-CN" sz="2400" b="1" dirty="0">
                <a:solidFill>
                  <a:srgbClr val="B6081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3.2  </a:t>
            </a:r>
            <a:r>
              <a:rPr lang="zh-CN" altLang="en-US" sz="2400" b="1" dirty="0">
                <a:solidFill>
                  <a:srgbClr val="B6081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变量和常量</a:t>
            </a:r>
          </a:p>
          <a:p>
            <a:pPr>
              <a:lnSpc>
                <a:spcPct val="80000"/>
              </a:lnSpc>
            </a:pPr>
            <a:r>
              <a:rPr lang="en-US" altLang="zh-CN" sz="2400" b="1" dirty="0">
                <a:solidFill>
                  <a:srgbClr val="B6081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3.3  </a:t>
            </a:r>
            <a:r>
              <a:rPr lang="zh-CN" altLang="en-US" sz="2400" b="1" dirty="0">
                <a:solidFill>
                  <a:srgbClr val="B6081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基本类型</a:t>
            </a:r>
          </a:p>
          <a:p>
            <a:pPr>
              <a:lnSpc>
                <a:spcPct val="80000"/>
              </a:lnSpc>
            </a:pPr>
            <a:r>
              <a:rPr lang="en-US" altLang="zh-CN" sz="2400" b="1" dirty="0">
                <a:solidFill>
                  <a:srgbClr val="B6081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3.4  </a:t>
            </a:r>
            <a:r>
              <a:rPr lang="zh-CN" altLang="en-US" sz="2400" b="1" dirty="0">
                <a:solidFill>
                  <a:srgbClr val="B6081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运算符及表达式</a:t>
            </a:r>
            <a:r>
              <a:rPr lang="zh-CN" altLang="en-US" sz="2400" b="1" u="sng" dirty="0">
                <a:solidFill>
                  <a:srgbClr val="B6081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endParaRPr lang="zh-CN" altLang="en-US" sz="2400" b="1" u="sng" dirty="0">
              <a:solidFill>
                <a:srgbClr val="B60819"/>
              </a:solidFill>
              <a:latin typeface="华文中宋" panose="02010600040101010101" pitchFamily="2" charset="-122"/>
              <a:ea typeface="华文中宋" panose="02010600040101010101" pitchFamily="2" charset="-122"/>
              <a:hlinkClick r:id="" action="ppaction://noaction"/>
            </a:endParaRPr>
          </a:p>
          <a:p>
            <a:pPr>
              <a:lnSpc>
                <a:spcPct val="80000"/>
              </a:lnSpc>
            </a:pPr>
            <a:r>
              <a:rPr lang="en-US" altLang="zh-CN" sz="2400" b="1" dirty="0">
                <a:solidFill>
                  <a:srgbClr val="B6081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3.5  </a:t>
            </a:r>
            <a:r>
              <a:rPr lang="zh-CN" altLang="en-US" sz="2400" b="1" dirty="0">
                <a:solidFill>
                  <a:srgbClr val="B6081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运算符的优先级</a:t>
            </a:r>
          </a:p>
          <a:p>
            <a:pPr>
              <a:lnSpc>
                <a:spcPct val="80000"/>
              </a:lnSpc>
            </a:pPr>
            <a:r>
              <a:rPr lang="en-US" altLang="zh-CN" sz="2400" b="1" dirty="0">
                <a:solidFill>
                  <a:srgbClr val="B6081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3.6  </a:t>
            </a:r>
            <a:r>
              <a:rPr lang="zh-CN" altLang="en-US" sz="2400" b="1" dirty="0">
                <a:solidFill>
                  <a:srgbClr val="B6081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数据类型转换</a:t>
            </a:r>
          </a:p>
          <a:p>
            <a:pPr>
              <a:lnSpc>
                <a:spcPct val="80000"/>
              </a:lnSpc>
            </a:pPr>
            <a:r>
              <a:rPr lang="en-US" altLang="zh-CN" sz="2400" b="1" dirty="0">
                <a:solidFill>
                  <a:srgbClr val="B6081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3.7  </a:t>
            </a:r>
            <a:r>
              <a:rPr lang="zh-CN" altLang="en-US" sz="2400" b="1" dirty="0">
                <a:solidFill>
                  <a:srgbClr val="B6081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简单语句和复合语句</a:t>
            </a:r>
          </a:p>
          <a:p>
            <a:pPr>
              <a:lnSpc>
                <a:spcPct val="80000"/>
              </a:lnSpc>
            </a:pPr>
            <a:r>
              <a:rPr lang="en-US" altLang="zh-CN" sz="2400" b="1" dirty="0">
                <a:solidFill>
                  <a:srgbClr val="B6081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3.8  </a:t>
            </a:r>
            <a:r>
              <a:rPr lang="zh-CN" altLang="en-US" sz="2400" b="1" dirty="0">
                <a:solidFill>
                  <a:srgbClr val="B6081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控制语句</a:t>
            </a:r>
          </a:p>
          <a:p>
            <a:pPr>
              <a:lnSpc>
                <a:spcPct val="80000"/>
              </a:lnSpc>
            </a:pPr>
            <a:r>
              <a:rPr lang="en-US" altLang="zh-CN" sz="2400" b="1" dirty="0">
                <a:solidFill>
                  <a:srgbClr val="B6081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3.9  </a:t>
            </a:r>
            <a:r>
              <a:rPr lang="zh-CN" altLang="en-US" sz="2400" b="1" dirty="0">
                <a:solidFill>
                  <a:srgbClr val="B6081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数组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8397-DEBE-4EAD-A74A-8132F9D79AFE}" type="datetime1">
              <a:rPr lang="zh-CN" altLang="en-US" smtClean="0"/>
              <a:t>2020/1/4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BF020-F14B-485D-A1BF-07F36916BD06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50" name="Text Box 2"/>
          <p:cNvSpPr txBox="1">
            <a:spLocks noChangeArrowheads="1"/>
          </p:cNvSpPr>
          <p:nvPr/>
        </p:nvSpPr>
        <p:spPr bwMode="auto">
          <a:xfrm>
            <a:off x="688815" y="1059031"/>
            <a:ext cx="80010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b="1" dirty="0">
                <a:solidFill>
                  <a:srgbClr val="33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整型常量有三种表示形式：</a:t>
            </a:r>
          </a:p>
          <a:p>
            <a:pPr marL="800100" lvl="1" indent="-342900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B6081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十进制整数        </a:t>
            </a:r>
            <a:r>
              <a:rPr lang="en-US" altLang="zh-CN" b="1" dirty="0">
                <a:solidFill>
                  <a:srgbClr val="B60819"/>
                </a:solidFill>
              </a:rPr>
              <a:t>42</a:t>
            </a:r>
            <a:endParaRPr lang="en-US" altLang="zh-CN" b="1" dirty="0">
              <a:solidFill>
                <a:srgbClr val="364F68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800100" lvl="1" indent="-342900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B6081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八进制整数        </a:t>
            </a:r>
            <a:r>
              <a:rPr lang="en-US" altLang="zh-CN" b="1" dirty="0">
                <a:solidFill>
                  <a:srgbClr val="3333CC"/>
                </a:solidFill>
              </a:rPr>
              <a:t>0</a:t>
            </a:r>
            <a:r>
              <a:rPr lang="en-US" altLang="zh-CN" b="1" dirty="0">
                <a:solidFill>
                  <a:srgbClr val="B60819"/>
                </a:solidFill>
              </a:rPr>
              <a:t>52</a:t>
            </a:r>
            <a:endParaRPr lang="en-US" altLang="zh-CN" b="1" dirty="0">
              <a:solidFill>
                <a:srgbClr val="364F68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800100" lvl="1" indent="-342900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B6081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十六进制整数     </a:t>
            </a:r>
            <a:r>
              <a:rPr lang="en-US" altLang="zh-CN" b="1" dirty="0">
                <a:solidFill>
                  <a:srgbClr val="3333CC"/>
                </a:solidFill>
              </a:rPr>
              <a:t>0x</a:t>
            </a:r>
            <a:r>
              <a:rPr lang="en-US" altLang="zh-CN" b="1" dirty="0">
                <a:solidFill>
                  <a:srgbClr val="B60819"/>
                </a:solidFill>
              </a:rPr>
              <a:t>2A  </a:t>
            </a:r>
            <a:r>
              <a:rPr lang="en-US" altLang="zh-CN" b="1" dirty="0" err="1">
                <a:solidFill>
                  <a:srgbClr val="3333CC"/>
                </a:solidFill>
              </a:rPr>
              <a:t>0X</a:t>
            </a:r>
            <a:r>
              <a:rPr lang="en-US" altLang="zh-CN" b="1" dirty="0" err="1">
                <a:solidFill>
                  <a:srgbClr val="B60819"/>
                </a:solidFill>
              </a:rPr>
              <a:t>2a</a:t>
            </a:r>
            <a:endParaRPr lang="en-US" altLang="zh-CN" b="1" dirty="0">
              <a:solidFill>
                <a:srgbClr val="B60819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en-US" altLang="zh-CN" b="1" dirty="0">
              <a:solidFill>
                <a:srgbClr val="364F68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33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整型常量默认以 </a:t>
            </a:r>
            <a:r>
              <a:rPr lang="en-US" altLang="zh-CN" b="1" dirty="0" err="1">
                <a:solidFill>
                  <a:srgbClr val="FF461B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int</a:t>
            </a:r>
            <a:r>
              <a:rPr lang="en-US" altLang="zh-CN" b="1" dirty="0">
                <a:solidFill>
                  <a:srgbClr val="FF461B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b="1" dirty="0">
                <a:solidFill>
                  <a:srgbClr val="33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类型存储。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如整型常量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25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在机器中以 </a:t>
            </a:r>
            <a:r>
              <a:rPr lang="en-US" altLang="zh-CN" b="1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int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类型存储，占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个字节</a:t>
            </a:r>
            <a:endParaRPr lang="zh-CN" altLang="en-US" b="1" dirty="0">
              <a:solidFill>
                <a:schemeClr val="tx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33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整型常量后面加上 </a:t>
            </a:r>
            <a:r>
              <a:rPr lang="en-US" altLang="zh-CN" b="1" dirty="0">
                <a:solidFill>
                  <a:srgbClr val="33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L </a:t>
            </a:r>
            <a:r>
              <a:rPr lang="zh-CN" altLang="en-US" b="1" dirty="0">
                <a:solidFill>
                  <a:srgbClr val="33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或 </a:t>
            </a:r>
            <a:r>
              <a:rPr lang="en-US" altLang="zh-CN" b="1" dirty="0">
                <a:solidFill>
                  <a:srgbClr val="33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l</a:t>
            </a:r>
            <a:r>
              <a:rPr lang="zh-CN" altLang="en-US" b="1" dirty="0">
                <a:solidFill>
                  <a:srgbClr val="33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，在机器中以 </a:t>
            </a:r>
            <a:r>
              <a:rPr lang="en-US" altLang="zh-CN" b="1" dirty="0">
                <a:solidFill>
                  <a:srgbClr val="FF461B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long </a:t>
            </a:r>
            <a:r>
              <a:rPr lang="zh-CN" altLang="en-US" b="1" dirty="0">
                <a:solidFill>
                  <a:srgbClr val="33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类型存储。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如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1234567L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98765432l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以 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long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类型存储，占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8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个字节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33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整型常量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329FD-FF5C-42F8-B28C-0027E97C2F91}" type="datetime1">
              <a:rPr lang="zh-CN" altLang="en-US" smtClean="0"/>
              <a:t>2020/1/4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BF020-F14B-485D-A1BF-07F36916BD06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Text Box 2"/>
          <p:cNvSpPr txBox="1">
            <a:spLocks noChangeArrowheads="1"/>
          </p:cNvSpPr>
          <p:nvPr/>
        </p:nvSpPr>
        <p:spPr bwMode="auto">
          <a:xfrm>
            <a:off x="688815" y="1251625"/>
            <a:ext cx="8377364" cy="3933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整型变量类型有 </a:t>
            </a:r>
            <a:r>
              <a:rPr lang="en-US" altLang="zh-CN" b="1" dirty="0" err="1">
                <a:solidFill>
                  <a:srgbClr val="2828A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int</a:t>
            </a:r>
            <a:r>
              <a:rPr lang="zh-CN" altLang="en-US" b="1" dirty="0">
                <a:solidFill>
                  <a:srgbClr val="2828A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b="1" dirty="0">
                <a:solidFill>
                  <a:srgbClr val="2828A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short</a:t>
            </a:r>
            <a:r>
              <a:rPr lang="zh-CN" altLang="en-US" b="1" dirty="0">
                <a:solidFill>
                  <a:srgbClr val="2828A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b="1" dirty="0">
                <a:solidFill>
                  <a:srgbClr val="2828A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long</a:t>
            </a:r>
            <a:r>
              <a:rPr lang="zh-CN" altLang="en-US" b="1" dirty="0">
                <a:solidFill>
                  <a:srgbClr val="2828A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b="1" dirty="0">
                <a:solidFill>
                  <a:srgbClr val="2828A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byte</a:t>
            </a:r>
            <a:r>
              <a:rPr lang="zh-CN" altLang="en-US" b="1" dirty="0">
                <a:solidFill>
                  <a:srgbClr val="28747A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由于</a:t>
            </a:r>
            <a:r>
              <a:rPr lang="en-US" altLang="zh-CN" b="1" dirty="0">
                <a:solidFill>
                  <a:srgbClr val="2828A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byte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lang="en-US" altLang="zh-CN" b="1" dirty="0">
                <a:solidFill>
                  <a:srgbClr val="2828A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short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类型表示的数范围较小，不常使用：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zh-CN" altLang="en-US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</a:pPr>
            <a:r>
              <a:rPr lang="en-US" altLang="zh-CN" b="1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int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en-US" altLang="zh-CN" b="1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anIntVar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;  </a:t>
            </a:r>
            <a:r>
              <a:rPr lang="en-GB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       </a:t>
            </a:r>
            <a:r>
              <a:rPr lang="en-US" altLang="zh-CN" b="1" dirty="0">
                <a:solidFill>
                  <a:srgbClr val="0A9873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//</a:t>
            </a:r>
            <a:r>
              <a:rPr lang="zh-CN" altLang="en-US" b="1" dirty="0">
                <a:solidFill>
                  <a:srgbClr val="0A9873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变量</a:t>
            </a:r>
            <a:r>
              <a:rPr lang="en-US" altLang="zh-CN" b="1" dirty="0" err="1">
                <a:solidFill>
                  <a:srgbClr val="0A9873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anIntVar</a:t>
            </a:r>
            <a:r>
              <a:rPr lang="en-US" altLang="zh-CN" b="1" dirty="0">
                <a:solidFill>
                  <a:srgbClr val="0A9873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b="1" dirty="0">
                <a:solidFill>
                  <a:srgbClr val="0A9873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是</a:t>
            </a:r>
            <a:r>
              <a:rPr lang="en-US" altLang="zh-CN" b="1" dirty="0" err="1">
                <a:solidFill>
                  <a:srgbClr val="0A9873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int</a:t>
            </a:r>
            <a:r>
              <a:rPr lang="zh-CN" altLang="en-US" b="1" dirty="0">
                <a:solidFill>
                  <a:srgbClr val="0A9873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整型</a:t>
            </a:r>
          </a:p>
          <a:p>
            <a:pPr lvl="1">
              <a:lnSpc>
                <a:spcPct val="130000"/>
              </a:lnSpc>
              <a:spcBef>
                <a:spcPct val="0"/>
              </a:spcBef>
            </a:pP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long </a:t>
            </a:r>
            <a:r>
              <a:rPr lang="en-US" altLang="zh-CN" b="1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aLongVar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=12345; </a:t>
            </a:r>
            <a:r>
              <a:rPr lang="en-US" altLang="zh-CN" b="1" dirty="0">
                <a:solidFill>
                  <a:srgbClr val="0A9873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//</a:t>
            </a:r>
            <a:r>
              <a:rPr lang="zh-CN" altLang="en-US" b="1" dirty="0">
                <a:solidFill>
                  <a:srgbClr val="0A9873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变量</a:t>
            </a:r>
            <a:r>
              <a:rPr lang="en-US" altLang="zh-CN" b="1" dirty="0" err="1">
                <a:solidFill>
                  <a:srgbClr val="0A9873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aLongVar</a:t>
            </a:r>
            <a:r>
              <a:rPr lang="en-US" altLang="zh-CN" b="1" dirty="0">
                <a:solidFill>
                  <a:srgbClr val="0A9873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b="1" dirty="0">
                <a:solidFill>
                  <a:srgbClr val="0A9873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是</a:t>
            </a:r>
            <a:r>
              <a:rPr lang="en-US" altLang="zh-CN" b="1" dirty="0">
                <a:solidFill>
                  <a:srgbClr val="0A9873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long</a:t>
            </a:r>
            <a:r>
              <a:rPr lang="zh-CN" altLang="en-US" b="1" dirty="0">
                <a:solidFill>
                  <a:srgbClr val="0A9873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整</a:t>
            </a:r>
          </a:p>
          <a:p>
            <a:pPr lvl="1">
              <a:lnSpc>
                <a:spcPct val="130000"/>
              </a:lnSpc>
              <a:spcBef>
                <a:spcPct val="0"/>
              </a:spcBef>
            </a:pPr>
            <a:r>
              <a:rPr lang="zh-CN" altLang="en-US" b="1" dirty="0">
                <a:solidFill>
                  <a:srgbClr val="0A9873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                          </a:t>
            </a:r>
            <a:r>
              <a:rPr lang="en-US" altLang="zh-CN" b="1" dirty="0">
                <a:solidFill>
                  <a:srgbClr val="0A9873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//</a:t>
            </a:r>
            <a:r>
              <a:rPr lang="zh-CN" altLang="en-US" b="1" dirty="0">
                <a:solidFill>
                  <a:srgbClr val="0A9873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型</a:t>
            </a:r>
            <a:r>
              <a:rPr lang="en-US" altLang="zh-CN" b="1" dirty="0">
                <a:solidFill>
                  <a:srgbClr val="0A9873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, </a:t>
            </a:r>
            <a:r>
              <a:rPr lang="zh-CN" altLang="en-US" b="1" dirty="0">
                <a:solidFill>
                  <a:srgbClr val="0A9873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并赋以初值</a:t>
            </a:r>
            <a:r>
              <a:rPr lang="en-US" altLang="zh-CN" b="1" dirty="0">
                <a:solidFill>
                  <a:srgbClr val="0A9873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12345</a:t>
            </a:r>
          </a:p>
          <a:p>
            <a:pPr lvl="1">
              <a:lnSpc>
                <a:spcPct val="130000"/>
              </a:lnSpc>
              <a:spcBef>
                <a:spcPct val="0"/>
              </a:spcBef>
            </a:pP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short </a:t>
            </a:r>
            <a:r>
              <a:rPr lang="en-US" altLang="zh-CN" b="1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aShortVar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;         </a:t>
            </a:r>
            <a:r>
              <a:rPr lang="en-US" altLang="zh-CN" b="1" dirty="0">
                <a:solidFill>
                  <a:srgbClr val="0A9873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//</a:t>
            </a:r>
            <a:r>
              <a:rPr lang="zh-CN" altLang="en-US" b="1" dirty="0">
                <a:solidFill>
                  <a:srgbClr val="0A9873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变量</a:t>
            </a:r>
            <a:r>
              <a:rPr lang="en-US" altLang="zh-CN" b="1" dirty="0" err="1">
                <a:solidFill>
                  <a:srgbClr val="0A9873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aShortVar</a:t>
            </a:r>
            <a:r>
              <a:rPr lang="zh-CN" altLang="en-US" b="1" dirty="0">
                <a:solidFill>
                  <a:srgbClr val="0A9873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是</a:t>
            </a:r>
            <a:r>
              <a:rPr lang="en-US" altLang="zh-CN" b="1" dirty="0">
                <a:solidFill>
                  <a:srgbClr val="0A9873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short</a:t>
            </a:r>
            <a:r>
              <a:rPr lang="zh-CN" altLang="en-US" b="1" dirty="0">
                <a:solidFill>
                  <a:srgbClr val="0A9873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整型</a:t>
            </a:r>
          </a:p>
          <a:p>
            <a:pPr lvl="1">
              <a:lnSpc>
                <a:spcPct val="130000"/>
              </a:lnSpc>
              <a:spcBef>
                <a:spcPct val="0"/>
              </a:spcBef>
            </a:pP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byte </a:t>
            </a:r>
            <a:r>
              <a:rPr lang="en-US" altLang="zh-CN" b="1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aByteVar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;             </a:t>
            </a:r>
            <a:r>
              <a:rPr lang="en-US" altLang="zh-CN" b="1" dirty="0">
                <a:solidFill>
                  <a:srgbClr val="0A9873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//</a:t>
            </a:r>
            <a:r>
              <a:rPr lang="zh-CN" altLang="en-US" b="1" dirty="0">
                <a:solidFill>
                  <a:srgbClr val="0A9873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变量</a:t>
            </a:r>
            <a:r>
              <a:rPr lang="en-US" altLang="zh-CN" b="1" dirty="0" err="1">
                <a:solidFill>
                  <a:srgbClr val="0A9873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aByteVar</a:t>
            </a:r>
            <a:r>
              <a:rPr lang="en-US" altLang="zh-CN" b="1" dirty="0">
                <a:solidFill>
                  <a:srgbClr val="0A9873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b="1" dirty="0">
                <a:solidFill>
                  <a:srgbClr val="0A9873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是</a:t>
            </a:r>
            <a:r>
              <a:rPr lang="en-US" altLang="zh-CN" b="1" dirty="0">
                <a:solidFill>
                  <a:srgbClr val="0A9873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byte</a:t>
            </a:r>
            <a:r>
              <a:rPr lang="zh-CN" altLang="en-US" b="1" dirty="0">
                <a:solidFill>
                  <a:srgbClr val="0A9873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整型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3333CC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整型变量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6C14D-B319-49D8-A26F-4933A8A34D22}" type="datetime1">
              <a:rPr lang="zh-CN" altLang="en-US" smtClean="0"/>
              <a:t>2020/1/4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BF020-F14B-485D-A1BF-07F36916BD06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700" name="Text Box 4"/>
          <p:cNvSpPr txBox="1">
            <a:spLocks noChangeArrowheads="1"/>
          </p:cNvSpPr>
          <p:nvPr/>
        </p:nvSpPr>
        <p:spPr bwMode="auto">
          <a:xfrm>
            <a:off x="685800" y="103505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endParaRPr lang="zh-CN" altLang="zh-CN" b="1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33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3.3.2  </a:t>
            </a:r>
            <a:r>
              <a:rPr lang="zh-CN" altLang="en-US" dirty="0">
                <a:solidFill>
                  <a:srgbClr val="33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实型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实型包括：</a:t>
            </a:r>
            <a:r>
              <a:rPr lang="en-US" altLang="zh-CN" dirty="0">
                <a:solidFill>
                  <a:srgbClr val="2828A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float </a:t>
            </a:r>
            <a:r>
              <a:rPr lang="zh-CN" altLang="en-US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和 </a:t>
            </a:r>
            <a:r>
              <a:rPr lang="en-US" altLang="zh-CN" dirty="0">
                <a:solidFill>
                  <a:srgbClr val="2828A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double</a:t>
            </a:r>
            <a:endParaRPr lang="zh-CN" altLang="en-US" dirty="0">
              <a:solidFill>
                <a:schemeClr val="tx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zh-CN" altLang="en-US" dirty="0">
              <a:solidFill>
                <a:schemeClr val="tx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实型常量默认以</a:t>
            </a:r>
            <a:r>
              <a:rPr lang="en-US" altLang="zh-CN" dirty="0">
                <a:solidFill>
                  <a:srgbClr val="FF461B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double</a:t>
            </a:r>
            <a:r>
              <a:rPr lang="zh-CN" altLang="en-US" dirty="0">
                <a:solidFill>
                  <a:srgbClr val="33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类型存储。</a:t>
            </a:r>
            <a:r>
              <a:rPr lang="zh-CN" altLang="en-US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如实型常量</a:t>
            </a:r>
            <a:r>
              <a:rPr lang="en-US" altLang="zh-CN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2.5</a:t>
            </a:r>
            <a:r>
              <a:rPr lang="zh-CN" altLang="en-US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在机器中以</a:t>
            </a:r>
            <a:r>
              <a:rPr lang="en-US" altLang="zh-CN" dirty="0">
                <a:solidFill>
                  <a:srgbClr val="FF461B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double</a:t>
            </a:r>
            <a:r>
              <a:rPr lang="zh-CN" altLang="en-US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类型存储，占据</a:t>
            </a:r>
            <a:r>
              <a:rPr lang="en-US" altLang="zh-CN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8</a:t>
            </a:r>
            <a:r>
              <a:rPr lang="zh-CN" altLang="en-US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个字节空间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实型常量后加后缀</a:t>
            </a:r>
            <a:r>
              <a:rPr lang="en-US" altLang="zh-CN" dirty="0">
                <a:solidFill>
                  <a:srgbClr val="33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F</a:t>
            </a:r>
            <a:r>
              <a:rPr lang="zh-CN" altLang="en-US" dirty="0">
                <a:solidFill>
                  <a:srgbClr val="33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或</a:t>
            </a:r>
            <a:r>
              <a:rPr lang="en-US" altLang="zh-CN" dirty="0">
                <a:solidFill>
                  <a:srgbClr val="33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f</a:t>
            </a:r>
            <a:r>
              <a:rPr lang="zh-CN" altLang="en-US" dirty="0">
                <a:solidFill>
                  <a:srgbClr val="33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在机器中以</a:t>
            </a:r>
            <a:r>
              <a:rPr lang="en-US" altLang="zh-CN" dirty="0">
                <a:solidFill>
                  <a:srgbClr val="FF461B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float</a:t>
            </a:r>
            <a:r>
              <a:rPr lang="zh-CN" altLang="en-US" dirty="0">
                <a:solidFill>
                  <a:srgbClr val="33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类型存储。</a:t>
            </a:r>
            <a:r>
              <a:rPr lang="zh-CN" altLang="en-US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如</a:t>
            </a:r>
            <a:r>
              <a:rPr lang="en-US" altLang="zh-CN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12.3F</a:t>
            </a:r>
            <a:r>
              <a:rPr lang="zh-CN" altLang="en-US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占据</a:t>
            </a:r>
            <a:r>
              <a:rPr lang="en-US" altLang="zh-CN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个字节空间</a:t>
            </a:r>
          </a:p>
          <a:p>
            <a:pPr marL="0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rgbClr val="33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B25B-9761-4BE6-9C50-7FC2F9246BC0}" type="datetime1">
              <a:rPr lang="zh-CN" altLang="en-US" smtClean="0"/>
              <a:t>2020/1/4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BF020-F14B-485D-A1BF-07F36916BD06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22" name="Text Box 2"/>
          <p:cNvSpPr txBox="1">
            <a:spLocks noChangeArrowheads="1"/>
          </p:cNvSpPr>
          <p:nvPr/>
        </p:nvSpPr>
        <p:spPr bwMode="auto">
          <a:xfrm>
            <a:off x="789967" y="1421386"/>
            <a:ext cx="8077200" cy="3508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800" b="1" dirty="0">
                <a:latin typeface="宋体" panose="02010600030101010101" pitchFamily="2" charset="-122"/>
              </a:rPr>
              <a:t>实型常量有两种表示法：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b="1" dirty="0">
                <a:solidFill>
                  <a:srgbClr val="33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十进制表示法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b="1" dirty="0">
                <a:solidFill>
                  <a:srgbClr val="FF461B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-3.5f  0.0f  123.45f  +678.9f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b="1" dirty="0">
                <a:solidFill>
                  <a:srgbClr val="364F68"/>
                </a:solidFill>
                <a:latin typeface="仿宋_GB2312" pitchFamily="49" charset="-122"/>
                <a:ea typeface="仿宋_GB2312" pitchFamily="49" charset="-122"/>
              </a:rPr>
              <a:t>   采用十进制表示法时</a:t>
            </a:r>
            <a:r>
              <a:rPr lang="en-US" altLang="zh-CN" b="1" dirty="0">
                <a:solidFill>
                  <a:srgbClr val="364F68"/>
                </a:solidFill>
                <a:latin typeface="仿宋_GB2312" pitchFamily="49" charset="-122"/>
                <a:ea typeface="仿宋_GB2312" pitchFamily="49" charset="-122"/>
              </a:rPr>
              <a:t>,</a:t>
            </a:r>
            <a:r>
              <a:rPr lang="zh-CN" altLang="en-US" b="1" dirty="0">
                <a:solidFill>
                  <a:srgbClr val="B60819"/>
                </a:solidFill>
                <a:latin typeface="仿宋_GB2312" pitchFamily="49" charset="-122"/>
                <a:ea typeface="仿宋_GB2312" pitchFamily="49" charset="-122"/>
              </a:rPr>
              <a:t>小数点的两侧都必须有数字</a:t>
            </a:r>
            <a:r>
              <a:rPr lang="en-US" altLang="zh-CN" b="1" dirty="0">
                <a:solidFill>
                  <a:srgbClr val="B60819"/>
                </a:solidFill>
                <a:latin typeface="仿宋_GB2312" pitchFamily="49" charset="-122"/>
                <a:ea typeface="仿宋_GB2312" pitchFamily="49" charset="-122"/>
              </a:rPr>
              <a:t>, </a:t>
            </a:r>
            <a:r>
              <a:rPr lang="zh-CN" altLang="en-US" b="1" dirty="0">
                <a:solidFill>
                  <a:srgbClr val="B60819"/>
                </a:solidFill>
                <a:latin typeface="仿宋_GB2312" pitchFamily="49" charset="-122"/>
                <a:ea typeface="仿宋_GB2312" pitchFamily="49" charset="-122"/>
              </a:rPr>
              <a:t>缺一不可</a:t>
            </a:r>
            <a:endParaRPr lang="en-US" altLang="zh-CN" b="1" dirty="0">
              <a:solidFill>
                <a:srgbClr val="B60819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b="1" dirty="0">
                <a:solidFill>
                  <a:srgbClr val="B60819"/>
                </a:solidFill>
                <a:latin typeface="仿宋_GB2312" pitchFamily="49" charset="-122"/>
                <a:ea typeface="仿宋_GB2312" pitchFamily="49" charset="-122"/>
              </a:rPr>
              <a:t>    </a:t>
            </a:r>
            <a:r>
              <a:rPr lang="zh-CN" altLang="en-US" b="1" dirty="0">
                <a:solidFill>
                  <a:srgbClr val="364F68"/>
                </a:solidFill>
                <a:latin typeface="仿宋_GB2312" pitchFamily="49" charset="-122"/>
                <a:ea typeface="仿宋_GB2312" pitchFamily="49" charset="-122"/>
              </a:rPr>
              <a:t>如</a:t>
            </a:r>
            <a:r>
              <a:rPr lang="en-US" altLang="zh-CN" b="1" dirty="0">
                <a:solidFill>
                  <a:srgbClr val="364F68"/>
                </a:solidFill>
                <a:latin typeface="仿宋_GB2312" pitchFamily="49" charset="-122"/>
                <a:ea typeface="仿宋_GB2312" pitchFamily="49" charset="-122"/>
              </a:rPr>
              <a:t>+123</a:t>
            </a:r>
            <a:r>
              <a:rPr lang="zh-CN" altLang="en-US" b="1" dirty="0">
                <a:solidFill>
                  <a:srgbClr val="364F68"/>
                </a:solidFill>
                <a:latin typeface="仿宋_GB2312" pitchFamily="49" charset="-122"/>
                <a:ea typeface="仿宋_GB2312" pitchFamily="49" charset="-122"/>
              </a:rPr>
              <a:t>．和 </a:t>
            </a:r>
            <a:r>
              <a:rPr lang="en-US" altLang="zh-CN" b="1" dirty="0">
                <a:solidFill>
                  <a:srgbClr val="364F68"/>
                </a:solidFill>
                <a:latin typeface="仿宋_GB2312" pitchFamily="49" charset="-122"/>
                <a:ea typeface="仿宋_GB2312" pitchFamily="49" charset="-122"/>
              </a:rPr>
              <a:t>.56</a:t>
            </a:r>
            <a:r>
              <a:rPr lang="zh-CN" altLang="en-US" b="1" dirty="0">
                <a:solidFill>
                  <a:srgbClr val="364F68"/>
                </a:solidFill>
                <a:latin typeface="仿宋_GB2312" pitchFamily="49" charset="-122"/>
                <a:ea typeface="仿宋_GB2312" pitchFamily="49" charset="-122"/>
              </a:rPr>
              <a:t>都不合法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4549-020C-4E07-B01E-A846BDCB9237}" type="datetime1">
              <a:rPr lang="zh-CN" altLang="en-US" smtClean="0"/>
              <a:t>2020/1/4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44E34-B3C4-4EAA-840B-6BABA4EBECDD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Text Box 2"/>
          <p:cNvSpPr txBox="1">
            <a:spLocks noChangeArrowheads="1"/>
          </p:cNvSpPr>
          <p:nvPr/>
        </p:nvSpPr>
        <p:spPr bwMode="auto">
          <a:xfrm>
            <a:off x="688975" y="1163401"/>
            <a:ext cx="7848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spcBef>
                <a:spcPct val="0"/>
              </a:spcBef>
              <a:buFont typeface="+mj-lt"/>
              <a:buAutoNum type="arabicPeriod" startAt="2"/>
            </a:pPr>
            <a:r>
              <a:rPr lang="zh-CN" altLang="en-US" b="1" dirty="0">
                <a:solidFill>
                  <a:srgbClr val="33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科学表示法</a:t>
            </a:r>
            <a:r>
              <a:rPr lang="zh-CN" altLang="en-US" b="1" dirty="0">
                <a:solidFill>
                  <a:srgbClr val="3333CC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： </a:t>
            </a:r>
            <a:r>
              <a:rPr lang="en-US" altLang="zh-CN" b="1" dirty="0">
                <a:solidFill>
                  <a:srgbClr val="B60819"/>
                </a:solidFill>
              </a:rPr>
              <a:t>&lt;</a:t>
            </a:r>
            <a:r>
              <a:rPr lang="zh-CN" altLang="en-US" b="1" dirty="0">
                <a:solidFill>
                  <a:srgbClr val="B60819"/>
                </a:solidFill>
              </a:rPr>
              <a:t>尾数</a:t>
            </a:r>
            <a:r>
              <a:rPr lang="en-US" altLang="zh-CN" b="1" dirty="0">
                <a:solidFill>
                  <a:srgbClr val="B60819"/>
                </a:solidFill>
              </a:rPr>
              <a:t>&gt; E &lt;</a:t>
            </a:r>
            <a:r>
              <a:rPr lang="zh-CN" altLang="en-US" b="1" dirty="0">
                <a:solidFill>
                  <a:srgbClr val="B60819"/>
                </a:solidFill>
              </a:rPr>
              <a:t>阶码 </a:t>
            </a:r>
            <a:r>
              <a:rPr lang="en-US" altLang="zh-CN" b="1" dirty="0">
                <a:solidFill>
                  <a:srgbClr val="B60819"/>
                </a:solidFill>
              </a:rPr>
              <a:t>&gt;</a:t>
            </a:r>
            <a:r>
              <a:rPr lang="en-US" altLang="zh-CN" dirty="0"/>
              <a:t> </a:t>
            </a:r>
            <a:endParaRPr lang="zh-CN" altLang="en-GB" b="1" dirty="0">
              <a:solidFill>
                <a:srgbClr val="3333CC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GB" altLang="zh-CN" b="1" dirty="0">
                <a:solidFill>
                  <a:srgbClr val="BA5C7B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</a:t>
            </a:r>
            <a:r>
              <a:rPr lang="en-US" altLang="zh-CN" b="1" dirty="0">
                <a:solidFill>
                  <a:srgbClr val="FF461B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-1.234567E+12 </a:t>
            </a:r>
            <a:r>
              <a:rPr lang="en-GB" altLang="zh-CN" b="1" dirty="0">
                <a:solidFill>
                  <a:srgbClr val="FF461B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en-US" altLang="zh-CN" b="1" dirty="0">
                <a:solidFill>
                  <a:srgbClr val="FF461B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(-1.2345678901×10</a:t>
            </a:r>
            <a:r>
              <a:rPr lang="en-US" altLang="zh-CN" b="1" baseline="30000" dirty="0">
                <a:solidFill>
                  <a:srgbClr val="FF461B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12</a:t>
            </a:r>
            <a:r>
              <a:rPr lang="en-US" altLang="zh-CN" b="1" dirty="0">
                <a:solidFill>
                  <a:srgbClr val="FF461B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altLang="zh-CN" b="1" dirty="0">
                <a:solidFill>
                  <a:srgbClr val="FF461B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</a:t>
            </a:r>
            <a:r>
              <a:rPr lang="en-GB" altLang="zh-CN" b="1" dirty="0">
                <a:solidFill>
                  <a:srgbClr val="FF461B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en-US" altLang="zh-CN" b="1" dirty="0">
                <a:solidFill>
                  <a:srgbClr val="FF461B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zh-CN" altLang="en-US" b="1" dirty="0">
                <a:solidFill>
                  <a:srgbClr val="FF461B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尾数   </a:t>
            </a:r>
            <a:r>
              <a:rPr lang="zh-CN" altLang="en-GB" b="1" dirty="0">
                <a:solidFill>
                  <a:srgbClr val="FF461B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b="1" dirty="0">
                <a:solidFill>
                  <a:srgbClr val="FF461B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阶码</a:t>
            </a:r>
          </a:p>
        </p:txBody>
      </p:sp>
      <p:sp>
        <p:nvSpPr>
          <p:cNvPr id="799748" name="Text Box 4"/>
          <p:cNvSpPr txBox="1">
            <a:spLocks noChangeArrowheads="1"/>
          </p:cNvSpPr>
          <p:nvPr/>
        </p:nvSpPr>
        <p:spPr bwMode="auto">
          <a:xfrm>
            <a:off x="688975" y="2537298"/>
            <a:ext cx="8077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注意：</a:t>
            </a:r>
          </a:p>
          <a:p>
            <a:pPr>
              <a:spcBef>
                <a:spcPct val="0"/>
              </a:spcBef>
            </a:pPr>
            <a:r>
              <a:rPr lang="zh-CN" altLang="en-US" b="1" dirty="0">
                <a:solidFill>
                  <a:srgbClr val="0A9873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尾数必须有，但小数部分可无</a:t>
            </a:r>
          </a:p>
          <a:p>
            <a:pPr>
              <a:spcBef>
                <a:spcPct val="0"/>
              </a:spcBef>
            </a:pPr>
            <a:r>
              <a:rPr lang="zh-CN" altLang="en-US" b="1" dirty="0">
                <a:solidFill>
                  <a:srgbClr val="0A9873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阶码必须有，必须是整数</a:t>
            </a:r>
          </a:p>
          <a:p>
            <a:pPr>
              <a:spcBef>
                <a:spcPct val="0"/>
              </a:spcBef>
            </a:pPr>
            <a:r>
              <a:rPr lang="zh-CN" altLang="en-US" b="1" dirty="0">
                <a:solidFill>
                  <a:srgbClr val="0A9873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基数是</a:t>
            </a:r>
            <a:r>
              <a:rPr lang="en-US" altLang="zh-CN" b="1" dirty="0">
                <a:solidFill>
                  <a:srgbClr val="0A9873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10</a:t>
            </a:r>
            <a:endParaRPr lang="en-US" altLang="zh-CN" sz="2000" b="1" dirty="0">
              <a:solidFill>
                <a:srgbClr val="BA5C7B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99750" name="Text Box 6"/>
          <p:cNvSpPr txBox="1">
            <a:spLocks noChangeArrowheads="1"/>
          </p:cNvSpPr>
          <p:nvPr/>
        </p:nvSpPr>
        <p:spPr bwMode="auto">
          <a:xfrm>
            <a:off x="688975" y="4280526"/>
            <a:ext cx="709612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b="1" dirty="0">
                <a:solidFill>
                  <a:srgbClr val="B6081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下列表示都不正确：</a:t>
            </a:r>
          </a:p>
          <a:p>
            <a:pPr>
              <a:spcBef>
                <a:spcPct val="0"/>
              </a:spcBef>
            </a:pPr>
            <a:r>
              <a:rPr lang="en-GB" altLang="zh-CN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</a:t>
            </a:r>
            <a:r>
              <a:rPr lang="en-US" altLang="zh-CN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E-6            </a:t>
            </a:r>
            <a:r>
              <a:rPr lang="zh-CN" altLang="en-US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（缺尾数）</a:t>
            </a:r>
          </a:p>
          <a:p>
            <a:pPr>
              <a:spcBef>
                <a:spcPct val="0"/>
              </a:spcBef>
            </a:pPr>
            <a:r>
              <a:rPr lang="zh-CN" altLang="en-GB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</a:t>
            </a:r>
            <a:r>
              <a:rPr lang="en-US" altLang="zh-CN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3E             </a:t>
            </a:r>
            <a:r>
              <a:rPr lang="zh-CN" altLang="en-US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（无阶码）</a:t>
            </a:r>
          </a:p>
          <a:p>
            <a:pPr>
              <a:spcBef>
                <a:spcPct val="0"/>
              </a:spcBef>
            </a:pPr>
            <a:r>
              <a:rPr lang="en-US" altLang="zh-CN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2E1.2        </a:t>
            </a:r>
            <a:r>
              <a:rPr lang="zh-CN" altLang="en-US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（阶码非整数）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38B6-C325-4B48-BFD8-8206CB20855E}" type="datetime1">
              <a:rPr lang="zh-CN" altLang="en-US" smtClean="0"/>
              <a:t>2020/1/4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44E34-B3C4-4EAA-840B-6BABA4EBECDD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7873" y="146382"/>
            <a:ext cx="7883897" cy="2973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AdobeSongStd-Light"/>
              </a:rPr>
              <a:t>表示溢出和出错情况的三个特殊的</a:t>
            </a:r>
            <a:r>
              <a:rPr lang="zh-CN" altLang="en-US" b="1" dirty="0">
                <a:solidFill>
                  <a:srgbClr val="C00000"/>
                </a:solidFill>
                <a:latin typeface="AdobeSongStd-Light"/>
              </a:rPr>
              <a:t>浮点数值</a:t>
            </a:r>
            <a:r>
              <a:rPr lang="zh-CN" altLang="en-US" b="1" dirty="0">
                <a:solidFill>
                  <a:srgbClr val="FF0000"/>
                </a:solidFill>
                <a:latin typeface="AdobeSongStd-Light"/>
              </a:rPr>
              <a:t>：</a:t>
            </a:r>
            <a:endParaRPr lang="en-US" altLang="zh-CN" b="1" dirty="0">
              <a:solidFill>
                <a:srgbClr val="FF0000"/>
              </a:solidFill>
              <a:latin typeface="AdobeSongStd-Light"/>
            </a:endParaRPr>
          </a:p>
          <a:p>
            <a:endParaRPr lang="zh-CN" altLang="en-US" b="1" dirty="0">
              <a:solidFill>
                <a:srgbClr val="FF0000"/>
              </a:solidFill>
              <a:latin typeface="AdobeSongStd-Light"/>
            </a:endParaRPr>
          </a:p>
          <a:p>
            <a:r>
              <a:rPr lang="en-US" altLang="zh-CN" sz="2800" b="1" dirty="0">
                <a:latin typeface="宋体" panose="02010600030101010101" pitchFamily="2" charset="-122"/>
              </a:rPr>
              <a:t>• </a:t>
            </a:r>
            <a:r>
              <a:rPr lang="zh-CN" altLang="en-US" sz="2800" b="1" dirty="0">
                <a:latin typeface="宋体" panose="02010600030101010101" pitchFamily="2" charset="-122"/>
              </a:rPr>
              <a:t>正无穷大</a:t>
            </a:r>
          </a:p>
          <a:p>
            <a:r>
              <a:rPr lang="en-US" altLang="zh-CN" sz="2800" b="1" dirty="0">
                <a:latin typeface="宋体" panose="02010600030101010101" pitchFamily="2" charset="-122"/>
              </a:rPr>
              <a:t>• </a:t>
            </a:r>
            <a:r>
              <a:rPr lang="zh-CN" altLang="en-US" sz="2800" b="1" dirty="0">
                <a:latin typeface="宋体" panose="02010600030101010101" pitchFamily="2" charset="-122"/>
              </a:rPr>
              <a:t>负无穷大</a:t>
            </a:r>
          </a:p>
          <a:p>
            <a:r>
              <a:rPr lang="en-US" altLang="zh-CN" sz="2800" b="1" dirty="0">
                <a:latin typeface="宋体" panose="02010600030101010101" pitchFamily="2" charset="-122"/>
              </a:rPr>
              <a:t>• </a:t>
            </a:r>
            <a:r>
              <a:rPr lang="en-US" altLang="zh-CN" sz="2800" b="1" dirty="0" err="1">
                <a:latin typeface="宋体" panose="02010600030101010101" pitchFamily="2" charset="-122"/>
              </a:rPr>
              <a:t>NaN</a:t>
            </a:r>
            <a:r>
              <a:rPr lang="zh-CN" altLang="en-US" sz="2800" b="1" dirty="0">
                <a:latin typeface="宋体" panose="02010600030101010101" pitchFamily="2" charset="-122"/>
              </a:rPr>
              <a:t>（不是一个数字）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89BCA-5D56-4E76-9681-0EAF0C6DA95F}" type="datetime1">
              <a:rPr lang="zh-CN" altLang="en-US" smtClean="0"/>
              <a:t>2020/1/4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44E34-B3C4-4EAA-840B-6BABA4EBECDD}" type="slidenum">
              <a:rPr lang="en-US" altLang="zh-CN" smtClean="0"/>
              <a:pPr/>
              <a:t>25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027873" y="3261518"/>
            <a:ext cx="7726205" cy="26037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System.out.println</a:t>
            </a:r>
            <a:r>
              <a:rPr lang="en-US" dirty="0"/>
              <a:t>(1.0/0);              //</a:t>
            </a:r>
            <a:r>
              <a:rPr lang="zh-CN" altLang="en-US" dirty="0"/>
              <a:t>输出</a:t>
            </a:r>
            <a:r>
              <a:rPr lang="en-US" altLang="zh-CN" dirty="0">
                <a:solidFill>
                  <a:srgbClr val="FF0000"/>
                </a:solidFill>
              </a:rPr>
              <a:t>Infinity</a:t>
            </a:r>
          </a:p>
          <a:p>
            <a:r>
              <a:rPr lang="en-US" dirty="0" err="1"/>
              <a:t>System.out.println</a:t>
            </a:r>
            <a:r>
              <a:rPr lang="en-US" dirty="0"/>
              <a:t>(-1.0/0);             //</a:t>
            </a:r>
            <a:r>
              <a:rPr lang="zh-CN" altLang="en-US" dirty="0"/>
              <a:t>输出</a:t>
            </a:r>
            <a:r>
              <a:rPr lang="en-US" altLang="zh-CN" dirty="0">
                <a:solidFill>
                  <a:srgbClr val="FF0000"/>
                </a:solidFill>
              </a:rPr>
              <a:t>-Infinity</a:t>
            </a:r>
          </a:p>
          <a:p>
            <a:r>
              <a:rPr lang="en-US" dirty="0" err="1"/>
              <a:t>System.out.println</a:t>
            </a:r>
            <a:r>
              <a:rPr lang="en-US" dirty="0"/>
              <a:t>(0.0/0.0);           //</a:t>
            </a:r>
            <a:r>
              <a:rPr lang="zh-CN" altLang="en-US" dirty="0"/>
              <a:t>输出</a:t>
            </a:r>
            <a:r>
              <a:rPr lang="en-US" altLang="zh-CN" dirty="0" err="1">
                <a:solidFill>
                  <a:srgbClr val="FF0000"/>
                </a:solidFill>
              </a:rPr>
              <a:t>NaN</a:t>
            </a:r>
            <a:r>
              <a:rPr lang="en-US" dirty="0"/>
              <a:t> </a:t>
            </a:r>
          </a:p>
          <a:p>
            <a:r>
              <a:rPr lang="en-US" dirty="0" err="1"/>
              <a:t>System.out.println</a:t>
            </a:r>
            <a:r>
              <a:rPr lang="en-US" dirty="0"/>
              <a:t>(1/0);               </a:t>
            </a:r>
          </a:p>
          <a:p>
            <a:r>
              <a:rPr lang="en-US" dirty="0"/>
              <a:t> //</a:t>
            </a:r>
            <a:r>
              <a:rPr lang="zh-CN" altLang="en-US" dirty="0"/>
              <a:t>输出 </a:t>
            </a:r>
            <a:r>
              <a:rPr lang="en-US" dirty="0"/>
              <a:t>Exception in thread "main"                                           </a:t>
            </a:r>
            <a:r>
              <a:rPr lang="en-US" altLang="zh-CN" dirty="0"/>
              <a:t>// </a:t>
            </a:r>
            <a:r>
              <a:rPr lang="en-US" dirty="0" err="1"/>
              <a:t>java.lang.ArithmeticException</a:t>
            </a:r>
            <a:r>
              <a:rPr lang="en-US" dirty="0"/>
              <a:t>:    / by zero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715977205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Text Box 2"/>
          <p:cNvSpPr txBox="1">
            <a:spLocks noChangeArrowheads="1"/>
          </p:cNvSpPr>
          <p:nvPr/>
        </p:nvSpPr>
        <p:spPr bwMode="auto">
          <a:xfrm>
            <a:off x="812259" y="1547239"/>
            <a:ext cx="8077200" cy="192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800" b="1" dirty="0">
                <a:solidFill>
                  <a:srgbClr val="364F68"/>
                </a:solidFill>
                <a:latin typeface="宋体" panose="02010600030101010101" pitchFamily="2" charset="-122"/>
              </a:rPr>
              <a:t>布尔数据类型用于表达逻辑状态：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800" b="1" dirty="0">
                <a:solidFill>
                  <a:srgbClr val="2828A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布尔型数据只有两个值：</a:t>
            </a:r>
            <a:r>
              <a:rPr lang="en-US" altLang="zh-CN" sz="2800" b="1" dirty="0">
                <a:solidFill>
                  <a:srgbClr val="FF461B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true </a:t>
            </a:r>
            <a:r>
              <a:rPr lang="zh-CN" altLang="en-US" sz="2800" b="1" dirty="0">
                <a:solidFill>
                  <a:srgbClr val="FF461B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rgbClr val="FF461B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false</a:t>
            </a:r>
            <a:endParaRPr lang="zh-CN" altLang="en-US" sz="2800" b="1" dirty="0">
              <a:solidFill>
                <a:srgbClr val="FF461B"/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b="1" dirty="0">
              <a:solidFill>
                <a:srgbClr val="FF461B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007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>
                <a:solidFill>
                  <a:srgbClr val="33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3.3.3   </a:t>
            </a:r>
            <a:r>
              <a:rPr lang="zh-CN" altLang="en-US" sz="3600" b="1">
                <a:solidFill>
                  <a:srgbClr val="33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布尔型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79E3-375E-47BF-89B9-10467688B330}" type="datetime1">
              <a:rPr lang="zh-CN" altLang="en-US" smtClean="0"/>
              <a:t>2020/1/4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BF020-F14B-485D-A1BF-07F36916BD06}" type="slidenum">
              <a:rPr lang="en-US" altLang="zh-CN" smtClean="0"/>
              <a:pPr/>
              <a:t>26</a:t>
            </a:fld>
            <a:endParaRPr lang="en-US" altLang="zh-CN"/>
          </a:p>
        </p:txBody>
      </p:sp>
      <p:sp>
        <p:nvSpPr>
          <p:cNvPr id="800773" name="Rectangle 5"/>
          <p:cNvSpPr>
            <a:spLocks noChangeArrowheads="1"/>
          </p:cNvSpPr>
          <p:nvPr/>
        </p:nvSpPr>
        <p:spPr bwMode="auto">
          <a:xfrm>
            <a:off x="1010461" y="4029567"/>
            <a:ext cx="6985000" cy="519112"/>
          </a:xfrm>
          <a:prstGeom prst="rect">
            <a:avLst/>
          </a:prstGeom>
          <a:solidFill>
            <a:srgbClr val="517C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</a:rPr>
              <a:t>注意</a:t>
            </a:r>
            <a:r>
              <a:rPr lang="en-US" altLang="zh-CN" sz="2800" b="1" dirty="0">
                <a:solidFill>
                  <a:schemeClr val="bg1"/>
                </a:solidFill>
              </a:rPr>
              <a:t>: Java</a:t>
            </a:r>
            <a:r>
              <a:rPr lang="zh-CN" altLang="en-US" sz="2800" b="1" dirty="0">
                <a:solidFill>
                  <a:schemeClr val="bg1"/>
                </a:solidFill>
              </a:rPr>
              <a:t>中不可将布尔类型看做整型值</a:t>
            </a:r>
          </a:p>
        </p:txBody>
      </p:sp>
    </p:spTree>
  </p:cSld>
  <p:clrMapOvr>
    <a:masterClrMapping/>
  </p:clrMapOvr>
  <p:transition>
    <p:pull dir="r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4" name="Text Box 2"/>
          <p:cNvSpPr txBox="1">
            <a:spLocks noChangeArrowheads="1"/>
          </p:cNvSpPr>
          <p:nvPr/>
        </p:nvSpPr>
        <p:spPr bwMode="auto">
          <a:xfrm>
            <a:off x="828515" y="986225"/>
            <a:ext cx="749300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54013" indent="-354013">
              <a:lnSpc>
                <a:spcPct val="130000"/>
              </a:lnSpc>
              <a:spcBef>
                <a:spcPct val="0"/>
              </a:spcBef>
              <a:buClr>
                <a:srgbClr val="FF461B"/>
              </a:buClr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表示单个字符，</a:t>
            </a:r>
            <a:r>
              <a:rPr lang="zh-CN" altLang="en-US" sz="2800" b="1" dirty="0">
                <a:solidFill>
                  <a:srgbClr val="FF461B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采用</a:t>
            </a:r>
            <a:r>
              <a:rPr lang="en-US" altLang="zh-CN" sz="2800" b="1" dirty="0">
                <a:solidFill>
                  <a:srgbClr val="FF461B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16</a:t>
            </a:r>
            <a:r>
              <a:rPr lang="zh-CN" altLang="en-US" sz="2800" b="1" dirty="0">
                <a:solidFill>
                  <a:srgbClr val="FF461B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位二进制 </a:t>
            </a:r>
            <a:r>
              <a:rPr lang="en-US" altLang="zh-CN" sz="2800" b="1" dirty="0">
                <a:solidFill>
                  <a:srgbClr val="FF461B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Unicode </a:t>
            </a:r>
            <a:r>
              <a:rPr lang="zh-CN" altLang="en-US" sz="2800" b="1" dirty="0">
                <a:solidFill>
                  <a:srgbClr val="FF461B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编码表示（</a:t>
            </a:r>
            <a:r>
              <a:rPr lang="en-US" altLang="zh-CN" sz="2800" b="1" dirty="0">
                <a:solidFill>
                  <a:srgbClr val="FF461B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800" b="1" dirty="0">
                <a:solidFill>
                  <a:srgbClr val="FF461B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字节）</a:t>
            </a:r>
          </a:p>
        </p:txBody>
      </p:sp>
      <p:sp>
        <p:nvSpPr>
          <p:cNvPr id="801796" name="Text Box 4"/>
          <p:cNvSpPr txBox="1">
            <a:spLocks noChangeArrowheads="1"/>
          </p:cNvSpPr>
          <p:nvPr/>
        </p:nvSpPr>
        <p:spPr bwMode="auto">
          <a:xfrm>
            <a:off x="414338" y="2904248"/>
            <a:ext cx="8523287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lnSpc>
                <a:spcPct val="120000"/>
              </a:lnSpc>
              <a:spcBef>
                <a:spcPct val="0"/>
              </a:spcBef>
              <a:buClr>
                <a:srgbClr val="FF461B"/>
              </a:buClr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字符常量是用两个单引号括起来的一个字符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Clr>
                <a:srgbClr val="FF461B"/>
              </a:buCl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例如：</a:t>
            </a:r>
            <a:r>
              <a:rPr lang="zh-CN" altLang="en-US" sz="2800" b="1" dirty="0">
                <a:solidFill>
                  <a:srgbClr val="28747A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b="1" dirty="0">
                <a:solidFill>
                  <a:srgbClr val="FF461B"/>
                </a:solidFill>
              </a:rPr>
              <a:t>'A'</a:t>
            </a:r>
            <a:r>
              <a:rPr lang="zh-CN" altLang="en-US" sz="2800" b="1" dirty="0">
                <a:solidFill>
                  <a:srgbClr val="28747A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；  </a:t>
            </a:r>
            <a:r>
              <a:rPr lang="en-US" altLang="zh-CN" b="1" dirty="0">
                <a:solidFill>
                  <a:srgbClr val="FF461B"/>
                </a:solidFill>
              </a:rPr>
              <a:t>'a'</a:t>
            </a:r>
            <a:r>
              <a:rPr lang="zh-CN" altLang="en-US" sz="2800" b="1" dirty="0">
                <a:solidFill>
                  <a:srgbClr val="28747A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； </a:t>
            </a:r>
            <a:r>
              <a:rPr lang="en-US" altLang="zh-CN" b="1" dirty="0">
                <a:solidFill>
                  <a:srgbClr val="FF461B"/>
                </a:solidFill>
              </a:rPr>
              <a:t>'2'</a:t>
            </a:r>
            <a:r>
              <a:rPr lang="zh-CN" altLang="en-US" sz="2800" b="1" dirty="0">
                <a:solidFill>
                  <a:srgbClr val="28747A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； </a:t>
            </a:r>
            <a:r>
              <a:rPr lang="en-US" altLang="zh-CN" b="1" dirty="0">
                <a:solidFill>
                  <a:srgbClr val="FF461B"/>
                </a:solidFill>
              </a:rPr>
              <a:t>'</a:t>
            </a:r>
            <a:r>
              <a:rPr lang="zh-CN" altLang="en-US" b="1" dirty="0">
                <a:solidFill>
                  <a:srgbClr val="FF461B"/>
                </a:solidFill>
              </a:rPr>
              <a:t>我</a:t>
            </a:r>
            <a:r>
              <a:rPr lang="en-US" altLang="zh-CN" b="1" dirty="0">
                <a:solidFill>
                  <a:srgbClr val="FF461B"/>
                </a:solidFill>
              </a:rPr>
              <a:t>'</a:t>
            </a:r>
            <a:r>
              <a:rPr lang="zh-CN" altLang="en-US" sz="2800" b="1" dirty="0">
                <a:solidFill>
                  <a:srgbClr val="28747A"/>
                </a:solidFill>
              </a:rPr>
              <a:t>；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也可用</a:t>
            </a:r>
            <a:r>
              <a:rPr lang="en-US" altLang="zh-CN" sz="2800" b="1" dirty="0" err="1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unicode</a:t>
            </a:r>
            <a:r>
              <a:rPr lang="zh-CN" altLang="en-US" sz="28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编码表示一个字符常量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b="1" dirty="0">
                <a:solidFill>
                  <a:srgbClr val="FF461B"/>
                </a:solidFill>
              </a:rPr>
              <a:t>                 </a:t>
            </a:r>
            <a:r>
              <a:rPr lang="zh-CN" altLang="en-US" sz="28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例如： </a:t>
            </a:r>
            <a:r>
              <a:rPr lang="en-US" altLang="zh-CN" b="1" dirty="0">
                <a:solidFill>
                  <a:srgbClr val="FF461B"/>
                </a:solidFill>
              </a:rPr>
              <a:t>'\u0041'</a:t>
            </a:r>
          </a:p>
        </p:txBody>
      </p:sp>
      <p:sp>
        <p:nvSpPr>
          <p:cNvPr id="8017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>
                <a:solidFill>
                  <a:srgbClr val="33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3.3.4   </a:t>
            </a:r>
            <a:r>
              <a:rPr lang="zh-CN" altLang="en-US" sz="3600" b="1" dirty="0">
                <a:solidFill>
                  <a:srgbClr val="33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字符型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4B47C-0BC4-4B2F-8F8A-EBF780C8C4E3}" type="datetime1">
              <a:rPr lang="zh-CN" altLang="en-US" smtClean="0"/>
              <a:t>2020/1/4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BF020-F14B-485D-A1BF-07F36916BD06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>
                <a:solidFill>
                  <a:srgbClr val="B60819"/>
                </a:solidFill>
              </a:rPr>
              <a:t>Unicode</a:t>
            </a:r>
            <a:r>
              <a:rPr lang="zh-CN" altLang="en-US" sz="3600" b="1" dirty="0">
                <a:solidFill>
                  <a:srgbClr val="B60819"/>
                </a:solidFill>
              </a:rPr>
              <a:t>编码</a:t>
            </a:r>
          </a:p>
        </p:txBody>
      </p:sp>
      <p:sp>
        <p:nvSpPr>
          <p:cNvPr id="876547" name="Rectangle 3"/>
          <p:cNvSpPr>
            <a:spLocks noGrp="1" noChangeArrowheads="1"/>
          </p:cNvSpPr>
          <p:nvPr>
            <p:ph idx="1"/>
          </p:nvPr>
        </p:nvSpPr>
        <p:spPr>
          <a:xfrm>
            <a:off x="691990" y="1350288"/>
            <a:ext cx="7769225" cy="41132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b="1" dirty="0"/>
              <a:t>Java</a:t>
            </a:r>
            <a:r>
              <a:rPr lang="zh-CN" altLang="en-US" sz="2400" b="1" dirty="0"/>
              <a:t>字符使用两个字节</a:t>
            </a:r>
            <a:r>
              <a:rPr lang="en-US" altLang="zh-CN" sz="2400" b="1" dirty="0"/>
              <a:t>(16</a:t>
            </a:r>
            <a:r>
              <a:rPr lang="zh-CN" altLang="en-US" sz="2400" b="1" dirty="0"/>
              <a:t>位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的</a:t>
            </a:r>
            <a:r>
              <a:rPr lang="en-US" altLang="zh-CN" sz="2400" b="1" dirty="0"/>
              <a:t>Unicode</a:t>
            </a:r>
            <a:r>
              <a:rPr lang="zh-CN" altLang="en-US" sz="2400" b="1" dirty="0"/>
              <a:t>编码，它几乎包括所有字符，中文、日文、</a:t>
            </a:r>
            <a:r>
              <a:rPr lang="en-US" altLang="zh-CN" sz="2400" b="1" dirty="0"/>
              <a:t>…</a:t>
            </a:r>
            <a:r>
              <a:rPr lang="zh-CN" altLang="en-US" sz="2400" b="1" dirty="0"/>
              <a:t>，它支持世界上所有语言  </a:t>
            </a:r>
          </a:p>
          <a:p>
            <a:pPr>
              <a:lnSpc>
                <a:spcPct val="90000"/>
              </a:lnSpc>
            </a:pPr>
            <a:endParaRPr lang="zh-CN" altLang="en-US" sz="2400" b="1" dirty="0"/>
          </a:p>
          <a:p>
            <a:pPr>
              <a:lnSpc>
                <a:spcPct val="90000"/>
              </a:lnSpc>
            </a:pPr>
            <a:r>
              <a:rPr lang="zh-CN" altLang="en-US" sz="2400" b="1" dirty="0"/>
              <a:t>大多数语言使用</a:t>
            </a:r>
            <a:r>
              <a:rPr lang="en-US" altLang="zh-CN" sz="2400" b="1" dirty="0"/>
              <a:t>ASCII</a:t>
            </a:r>
            <a:r>
              <a:rPr lang="zh-CN" altLang="en-US" sz="2400" b="1" dirty="0"/>
              <a:t>码，用</a:t>
            </a:r>
            <a:r>
              <a:rPr lang="en-US" altLang="zh-CN" sz="2400" b="1" dirty="0"/>
              <a:t>8</a:t>
            </a:r>
            <a:r>
              <a:rPr lang="zh-CN" altLang="en-US" sz="2400" b="1" dirty="0"/>
              <a:t>位表示一个字符。</a:t>
            </a:r>
            <a:r>
              <a:rPr lang="en-US" altLang="zh-CN" sz="2400" b="1" dirty="0">
                <a:solidFill>
                  <a:srgbClr val="FF0000"/>
                </a:solidFill>
              </a:rPr>
              <a:t>ASCII </a:t>
            </a:r>
            <a:r>
              <a:rPr lang="zh-CN" altLang="en-US" sz="2400" b="1" dirty="0">
                <a:solidFill>
                  <a:srgbClr val="FF0000"/>
                </a:solidFill>
              </a:rPr>
              <a:t>码是 </a:t>
            </a:r>
            <a:r>
              <a:rPr lang="en-US" altLang="zh-CN" sz="2400" b="1" dirty="0">
                <a:solidFill>
                  <a:srgbClr val="FF0000"/>
                </a:solidFill>
              </a:rPr>
              <a:t>Unicode </a:t>
            </a:r>
            <a:r>
              <a:rPr lang="zh-CN" altLang="en-US" sz="2400" b="1" dirty="0">
                <a:solidFill>
                  <a:srgbClr val="FF0000"/>
                </a:solidFill>
              </a:rPr>
              <a:t>码的一个子集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Unicode </a:t>
            </a:r>
            <a:r>
              <a:rPr lang="zh-CN" altLang="en-US" sz="2400" b="1" dirty="0"/>
              <a:t>表示</a:t>
            </a:r>
            <a:r>
              <a:rPr lang="en-US" altLang="zh-CN" sz="2400" b="1" dirty="0"/>
              <a:t>ASCII</a:t>
            </a:r>
            <a:r>
              <a:rPr lang="zh-CN" altLang="en-US" sz="2400" b="1" dirty="0"/>
              <a:t>码时，其高字节为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，是其前</a:t>
            </a:r>
            <a:r>
              <a:rPr lang="en-US" altLang="zh-CN" sz="2400" b="1" dirty="0"/>
              <a:t>255</a:t>
            </a:r>
            <a:r>
              <a:rPr lang="zh-CN" altLang="en-US" sz="2400" b="1" dirty="0"/>
              <a:t>个字符</a:t>
            </a:r>
            <a:endParaRPr lang="en-US" altLang="zh-CN" sz="2400" b="1" dirty="0"/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b="1" dirty="0"/>
              <a:t>Unicode</a:t>
            </a:r>
            <a:r>
              <a:rPr lang="zh-CN" altLang="en-US" sz="2400" b="1" dirty="0"/>
              <a:t>字符通常用十六进制</a:t>
            </a:r>
            <a:endParaRPr lang="en-US" altLang="zh-CN" sz="2400" b="1" dirty="0"/>
          </a:p>
          <a:p>
            <a:pPr lvl="1">
              <a:lnSpc>
                <a:spcPct val="90000"/>
              </a:lnSpc>
            </a:pPr>
            <a:r>
              <a:rPr lang="zh-CN" altLang="en-US" sz="2000" b="1" dirty="0"/>
              <a:t>例如 </a:t>
            </a:r>
            <a:r>
              <a:rPr lang="en-US" altLang="zh-CN" sz="2000" b="1" dirty="0">
                <a:solidFill>
                  <a:srgbClr val="FF461B"/>
                </a:solidFill>
              </a:rPr>
              <a:t>'</a:t>
            </a:r>
            <a:r>
              <a:rPr lang="en-US" altLang="zh-CN" sz="2000" b="1" dirty="0"/>
              <a:t>\u0000</a:t>
            </a:r>
            <a:r>
              <a:rPr lang="en-US" altLang="zh-CN" sz="2000" b="1" dirty="0">
                <a:solidFill>
                  <a:srgbClr val="FF461B"/>
                </a:solidFill>
              </a:rPr>
              <a:t>'</a:t>
            </a:r>
            <a:r>
              <a:rPr lang="en-US" altLang="zh-CN" sz="2000" b="1" dirty="0"/>
              <a:t>~</a:t>
            </a:r>
            <a:r>
              <a:rPr lang="en-US" altLang="zh-CN" sz="2000" b="1" dirty="0">
                <a:solidFill>
                  <a:srgbClr val="FF461B"/>
                </a:solidFill>
              </a:rPr>
              <a:t>'</a:t>
            </a:r>
            <a:r>
              <a:rPr lang="en-US" altLang="zh-CN" sz="2000" b="1" dirty="0"/>
              <a:t>\u00ff</a:t>
            </a:r>
            <a:r>
              <a:rPr lang="en-US" altLang="zh-CN" sz="2000" b="1" dirty="0">
                <a:solidFill>
                  <a:srgbClr val="FF461B"/>
                </a:solidFill>
              </a:rPr>
              <a:t>'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表示</a:t>
            </a:r>
            <a:r>
              <a:rPr lang="en-US" altLang="zh-CN" sz="2000" b="1" dirty="0"/>
              <a:t>ASCII</a:t>
            </a:r>
            <a:r>
              <a:rPr lang="zh-CN" altLang="en-US" sz="2000" b="1" dirty="0"/>
              <a:t>码集</a:t>
            </a:r>
            <a:endParaRPr lang="en-US" altLang="zh-CN" sz="2000" b="1" dirty="0"/>
          </a:p>
          <a:p>
            <a:pPr lvl="1">
              <a:lnSpc>
                <a:spcPct val="90000"/>
              </a:lnSpc>
            </a:pPr>
            <a:r>
              <a:rPr lang="en-US" altLang="zh-CN" sz="2000" b="1" dirty="0">
                <a:solidFill>
                  <a:srgbClr val="FF461B"/>
                </a:solidFill>
              </a:rPr>
              <a:t>‘</a:t>
            </a:r>
            <a:r>
              <a:rPr lang="en-US" altLang="zh-CN" sz="2000" b="1" dirty="0"/>
              <a:t>\u</a:t>
            </a:r>
            <a:r>
              <a:rPr lang="en-US" altLang="zh-CN" sz="2000" b="1" dirty="0">
                <a:solidFill>
                  <a:srgbClr val="FF461B"/>
                </a:solidFill>
              </a:rPr>
              <a:t>’</a:t>
            </a:r>
            <a:r>
              <a:rPr lang="zh-CN" altLang="en-US" sz="2000" b="1" dirty="0"/>
              <a:t>：</a:t>
            </a:r>
            <a:r>
              <a:rPr lang="zh-CN" altLang="en-US" sz="2000" b="1" dirty="0">
                <a:solidFill>
                  <a:srgbClr val="FF0000"/>
                </a:solidFill>
              </a:rPr>
              <a:t>转义字符</a:t>
            </a:r>
            <a:r>
              <a:rPr lang="zh-CN" altLang="en-US" sz="2000" b="1" dirty="0"/>
              <a:t>，表示其后四个十六进制数字是</a:t>
            </a:r>
            <a:r>
              <a:rPr lang="en-US" altLang="zh-CN" sz="2000" b="1" dirty="0"/>
              <a:t>Unicode</a:t>
            </a:r>
            <a:r>
              <a:rPr lang="zh-CN" altLang="en-US" sz="2000" b="1" dirty="0"/>
              <a:t>代码</a:t>
            </a:r>
          </a:p>
          <a:p>
            <a:pPr>
              <a:lnSpc>
                <a:spcPct val="90000"/>
              </a:lnSpc>
            </a:pPr>
            <a:endParaRPr lang="en-US" altLang="zh-CN" sz="24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973A-5D16-4EC5-B84B-BEC8CB5B8989}" type="datetime1">
              <a:rPr lang="zh-CN" altLang="en-US" smtClean="0"/>
              <a:t>2020/1/4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BF020-F14B-485D-A1BF-07F36916BD06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3884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459269"/>
              </p:ext>
            </p:extLst>
          </p:nvPr>
        </p:nvGraphicFramePr>
        <p:xfrm>
          <a:off x="3655978" y="1222735"/>
          <a:ext cx="5181600" cy="4336733"/>
        </p:xfrm>
        <a:graphic>
          <a:graphicData uri="http://schemas.openxmlformats.org/drawingml/2006/table">
            <a:tbl>
              <a:tblPr/>
              <a:tblGrid>
                <a:gridCol w="1697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9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28688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换码序列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名称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Unicode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值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88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\b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退格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\u0008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575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\t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Tab(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制表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\u0009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88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\n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换行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\u000a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88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\r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硬回车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\u000d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288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\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"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双引号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\u0022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88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\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'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单引号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\u0027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3550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\ \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反斜杠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\u005c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03882" name="Text Box 42"/>
          <p:cNvSpPr txBox="1">
            <a:spLocks noChangeArrowheads="1"/>
          </p:cNvSpPr>
          <p:nvPr/>
        </p:nvSpPr>
        <p:spPr bwMode="auto">
          <a:xfrm>
            <a:off x="448740" y="1094157"/>
            <a:ext cx="297539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endParaRPr lang="zh-CN" altLang="en-US" b="1" dirty="0">
              <a:solidFill>
                <a:srgbClr val="BA5C7B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800" b="1" dirty="0">
                <a:solidFill>
                  <a:srgbClr val="437B91"/>
                </a:solidFill>
              </a:rPr>
              <a:t>除上述使用</a:t>
            </a:r>
            <a:r>
              <a:rPr lang="en-US" altLang="zh-CN" sz="2800" b="1" dirty="0">
                <a:solidFill>
                  <a:srgbClr val="FF461B"/>
                </a:solidFill>
              </a:rPr>
              <a:t>'</a:t>
            </a:r>
            <a:r>
              <a:rPr lang="en-US" altLang="zh-CN" sz="2800" b="1" dirty="0">
                <a:solidFill>
                  <a:srgbClr val="437B91"/>
                </a:solidFill>
              </a:rPr>
              <a:t>\u</a:t>
            </a:r>
            <a:r>
              <a:rPr lang="en-US" altLang="zh-CN" sz="2800" b="1" dirty="0">
                <a:solidFill>
                  <a:srgbClr val="FF461B"/>
                </a:solidFill>
              </a:rPr>
              <a:t>'</a:t>
            </a:r>
            <a:r>
              <a:rPr lang="zh-CN" altLang="en-US" sz="2800" b="1" dirty="0">
                <a:solidFill>
                  <a:srgbClr val="437B91"/>
                </a:solidFill>
              </a:rPr>
              <a:t>符号来标定一个</a:t>
            </a:r>
            <a:r>
              <a:rPr lang="en-US" altLang="zh-CN" sz="2800" b="1" dirty="0">
                <a:solidFill>
                  <a:srgbClr val="437B91"/>
                </a:solidFill>
              </a:rPr>
              <a:t>Unicode</a:t>
            </a:r>
            <a:r>
              <a:rPr lang="zh-CN" altLang="en-US" sz="2800" b="1" dirty="0">
                <a:solidFill>
                  <a:srgbClr val="437B91"/>
                </a:solidFill>
              </a:rPr>
              <a:t>字符的代码外，还允许使用转码序列来表示特殊字符</a:t>
            </a:r>
            <a:endParaRPr lang="en-US" altLang="zh-CN" sz="2800" b="1" dirty="0">
              <a:solidFill>
                <a:srgbClr val="437B91"/>
              </a:solidFill>
            </a:endParaRPr>
          </a:p>
          <a:p>
            <a:pPr>
              <a:spcBef>
                <a:spcPct val="0"/>
              </a:spcBef>
            </a:pPr>
            <a:endParaRPr lang="en-US" altLang="zh-CN" b="1" dirty="0">
              <a:solidFill>
                <a:srgbClr val="364F68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A5C7B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转义字符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9795-8AE2-48EB-85A4-3D8F3FA5A4F2}" type="datetime1">
              <a:rPr lang="zh-CN" altLang="en-US" smtClean="0"/>
              <a:t>2020/1/4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BF020-F14B-485D-A1BF-07F36916BD06}" type="slidenum">
              <a:rPr lang="en-US" altLang="zh-CN" smtClean="0"/>
              <a:pPr/>
              <a:t>29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803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38" name="Text Box 2"/>
          <p:cNvSpPr txBox="1">
            <a:spLocks noChangeArrowheads="1"/>
          </p:cNvSpPr>
          <p:nvPr/>
        </p:nvSpPr>
        <p:spPr bwMode="auto">
          <a:xfrm>
            <a:off x="726872" y="2230303"/>
            <a:ext cx="80772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GB" b="1" dirty="0">
                <a:solidFill>
                  <a:srgbClr val="FF0000"/>
                </a:solidFill>
              </a:rPr>
              <a:t> </a:t>
            </a:r>
            <a:r>
              <a:rPr lang="zh-CN" altLang="en-GB" b="1" dirty="0">
                <a:solidFill>
                  <a:srgbClr val="FF0000"/>
                </a:solidFill>
                <a:ea typeface="黑体" panose="02010609060101010101" pitchFamily="49" charset="-122"/>
              </a:rPr>
              <a:t>标识符：</a:t>
            </a:r>
            <a:r>
              <a:rPr lang="zh-CN" altLang="en-GB" b="1" dirty="0"/>
              <a:t>标记语言中</a:t>
            </a:r>
            <a:r>
              <a:rPr lang="zh-CN" altLang="en-GB" b="1" dirty="0">
                <a:solidFill>
                  <a:srgbClr val="FF461B"/>
                </a:solidFill>
              </a:rPr>
              <a:t>元素</a:t>
            </a:r>
            <a:r>
              <a:rPr lang="zh-CN" altLang="en-GB" b="1" dirty="0"/>
              <a:t>名称的命名记号</a:t>
            </a:r>
            <a:endParaRPr lang="zh-CN" altLang="en-US" b="1" dirty="0"/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b="1" dirty="0"/>
              <a:t>标识符遵守</a:t>
            </a:r>
            <a:r>
              <a:rPr lang="zh-CN" altLang="en-US" b="1" dirty="0">
                <a:solidFill>
                  <a:srgbClr val="FF0000"/>
                </a:solidFill>
              </a:rPr>
              <a:t>先定义后使用</a:t>
            </a:r>
            <a:r>
              <a:rPr lang="zh-CN" altLang="en-US" b="1" dirty="0"/>
              <a:t>的原则</a:t>
            </a:r>
            <a:endParaRPr lang="en-US" altLang="zh-CN" b="1" dirty="0"/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u"/>
            </a:pPr>
            <a:endParaRPr lang="zh-CN" altLang="en-US" b="1" dirty="0"/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定义标识符的规则：</a:t>
            </a:r>
            <a:endParaRPr lang="zh-CN" altLang="en-US" b="1" dirty="0"/>
          </a:p>
          <a:p>
            <a:pPr marL="1371600" lvl="2" indent="-457200">
              <a:spcBef>
                <a:spcPct val="0"/>
              </a:spcBef>
              <a:buFont typeface="+mj-lt"/>
              <a:buAutoNum type="arabicPeriod"/>
            </a:pPr>
            <a:r>
              <a:rPr lang="zh-CN" altLang="en-US" b="1" dirty="0">
                <a:solidFill>
                  <a:srgbClr val="B60819"/>
                </a:solidFill>
              </a:rPr>
              <a:t>由</a:t>
            </a:r>
            <a:r>
              <a:rPr lang="en-US" altLang="zh-CN" b="1" dirty="0">
                <a:solidFill>
                  <a:srgbClr val="3333CC"/>
                </a:solidFill>
              </a:rPr>
              <a:t>(</a:t>
            </a:r>
            <a:r>
              <a:rPr lang="en-US" altLang="zh-CN" dirty="0">
                <a:solidFill>
                  <a:srgbClr val="3333CC"/>
                </a:solidFill>
              </a:rPr>
              <a:t>Unicode</a:t>
            </a:r>
            <a:r>
              <a:rPr lang="en-US" altLang="zh-CN" b="1" dirty="0">
                <a:solidFill>
                  <a:srgbClr val="3333CC"/>
                </a:solidFill>
              </a:rPr>
              <a:t>)</a:t>
            </a:r>
            <a:r>
              <a:rPr lang="zh-CN" altLang="en-US" b="1" dirty="0">
                <a:solidFill>
                  <a:srgbClr val="B60819"/>
                </a:solidFill>
              </a:rPr>
              <a:t>字母、数字、</a:t>
            </a:r>
            <a:r>
              <a:rPr lang="en-US" altLang="zh-CN" b="1" dirty="0">
                <a:solidFill>
                  <a:srgbClr val="B60819"/>
                </a:solidFill>
              </a:rPr>
              <a:t>_</a:t>
            </a:r>
            <a:r>
              <a:rPr lang="zh-CN" altLang="en-US" b="1" dirty="0">
                <a:solidFill>
                  <a:srgbClr val="B60819"/>
                </a:solidFill>
              </a:rPr>
              <a:t>、 </a:t>
            </a:r>
            <a:r>
              <a:rPr lang="en-US" altLang="zh-CN" b="1" dirty="0">
                <a:solidFill>
                  <a:srgbClr val="B60819"/>
                </a:solidFill>
              </a:rPr>
              <a:t>$</a:t>
            </a:r>
            <a:r>
              <a:rPr lang="zh-CN" altLang="en-US" b="1" dirty="0">
                <a:solidFill>
                  <a:srgbClr val="B60819"/>
                </a:solidFill>
              </a:rPr>
              <a:t>组成。不能由数字开头 </a:t>
            </a:r>
          </a:p>
          <a:p>
            <a:pPr marL="1371600" lvl="2" indent="-457200">
              <a:spcBef>
                <a:spcPct val="0"/>
              </a:spcBef>
              <a:buFont typeface="+mj-lt"/>
              <a:buAutoNum type="arabicPeriod"/>
            </a:pPr>
            <a:r>
              <a:rPr lang="zh-CN" altLang="en-US" b="1" dirty="0">
                <a:solidFill>
                  <a:srgbClr val="B60819"/>
                </a:solidFill>
              </a:rPr>
              <a:t>不能是</a:t>
            </a:r>
            <a:r>
              <a:rPr lang="en-US" altLang="zh-CN" b="1" dirty="0">
                <a:solidFill>
                  <a:srgbClr val="B60819"/>
                </a:solidFill>
              </a:rPr>
              <a:t>Java</a:t>
            </a:r>
            <a:r>
              <a:rPr lang="zh-CN" altLang="en-US" b="1" dirty="0">
                <a:solidFill>
                  <a:srgbClr val="B60819"/>
                </a:solidFill>
              </a:rPr>
              <a:t>中的保留字</a:t>
            </a:r>
            <a:r>
              <a:rPr lang="en-US" altLang="zh-CN" b="1" dirty="0">
                <a:solidFill>
                  <a:srgbClr val="B60819"/>
                </a:solidFill>
              </a:rPr>
              <a:t>(</a:t>
            </a:r>
            <a:r>
              <a:rPr lang="zh-CN" altLang="en-US" b="1" dirty="0">
                <a:solidFill>
                  <a:srgbClr val="B60819"/>
                </a:solidFill>
              </a:rPr>
              <a:t>关键字</a:t>
            </a:r>
            <a:r>
              <a:rPr lang="en-US" altLang="zh-CN" b="1" dirty="0">
                <a:solidFill>
                  <a:srgbClr val="B60819"/>
                </a:solidFill>
              </a:rPr>
              <a:t>)</a:t>
            </a:r>
            <a:endParaRPr lang="zh-CN" altLang="en-US" b="1" dirty="0">
              <a:solidFill>
                <a:srgbClr val="B60819"/>
              </a:solidFill>
            </a:endParaRPr>
          </a:p>
          <a:p>
            <a:pPr marL="1371600" lvl="2" indent="-457200">
              <a:spcBef>
                <a:spcPct val="0"/>
              </a:spcBef>
              <a:buFont typeface="+mj-lt"/>
              <a:buAutoNum type="arabicPeriod"/>
            </a:pPr>
            <a:r>
              <a:rPr lang="zh-CN" altLang="en-US" b="1" dirty="0">
                <a:solidFill>
                  <a:srgbClr val="B60819"/>
                </a:solidFill>
              </a:rPr>
              <a:t>大小写敏感，长度无限制</a:t>
            </a:r>
          </a:p>
          <a:p>
            <a:pPr>
              <a:spcBef>
                <a:spcPct val="0"/>
              </a:spcBef>
            </a:pPr>
            <a:r>
              <a:rPr lang="zh-CN" altLang="en-US" b="1" dirty="0">
                <a:solidFill>
                  <a:srgbClr val="B60819"/>
                </a:solidFill>
              </a:rPr>
              <a:t>    </a:t>
            </a:r>
          </a:p>
        </p:txBody>
      </p:sp>
      <p:sp>
        <p:nvSpPr>
          <p:cNvPr id="782344" name="Rectangle 8"/>
          <p:cNvSpPr>
            <a:spLocks noChangeArrowheads="1"/>
          </p:cNvSpPr>
          <p:nvPr/>
        </p:nvSpPr>
        <p:spPr bwMode="auto">
          <a:xfrm>
            <a:off x="869950" y="1318242"/>
            <a:ext cx="303530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GB" sz="3600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3.1.1</a:t>
            </a:r>
            <a:r>
              <a:rPr lang="zh-CN" altLang="en-GB" sz="2800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zh-CN" altLang="en-GB" sz="3600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标识符</a:t>
            </a:r>
            <a:endParaRPr lang="zh-CN" altLang="en-US" sz="3600" b="1" dirty="0"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82345" name="AutoShape 9"/>
          <p:cNvSpPr>
            <a:spLocks noChangeArrowheads="1"/>
          </p:cNvSpPr>
          <p:nvPr/>
        </p:nvSpPr>
        <p:spPr bwMode="auto">
          <a:xfrm>
            <a:off x="4376629" y="1037806"/>
            <a:ext cx="4427443" cy="992848"/>
          </a:xfrm>
          <a:prstGeom prst="wedgeEllipseCallout">
            <a:avLst>
              <a:gd name="adj1" fmla="val -33985"/>
              <a:gd name="adj2" fmla="val 703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1" dirty="0">
                <a:solidFill>
                  <a:srgbClr val="364F68"/>
                </a:solidFill>
              </a:rPr>
              <a:t>（变量、常量、类、对象等）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69950" y="277594"/>
            <a:ext cx="8458200" cy="64135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b="1" dirty="0">
                <a:solidFill>
                  <a:srgbClr val="B6081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3.1 </a:t>
            </a:r>
            <a:r>
              <a:rPr lang="zh-CN" altLang="en-US" sz="3600" b="1" dirty="0">
                <a:solidFill>
                  <a:srgbClr val="B6081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标识符、注释和语句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F3D7-B7CF-4EC7-84D2-B756F1DE05B4}" type="datetime1">
              <a:rPr lang="zh-CN" altLang="en-US" smtClean="0"/>
              <a:t>2020/1/4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44E34-B3C4-4EAA-840B-6BABA4EBECDD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>
                <a:solidFill>
                  <a:srgbClr val="B60819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字符型变量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FB01C-4D49-4D7D-8872-3D49359D87B8}" type="datetime1">
              <a:rPr lang="zh-CN" altLang="en-US" smtClean="0"/>
              <a:t>2020/1/4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BF020-F14B-485D-A1BF-07F36916BD06}" type="slidenum">
              <a:rPr lang="en-US" altLang="zh-CN" smtClean="0"/>
              <a:pPr/>
              <a:t>30</a:t>
            </a:fld>
            <a:endParaRPr lang="en-US" altLang="zh-CN"/>
          </a:p>
        </p:txBody>
      </p:sp>
      <p:sp>
        <p:nvSpPr>
          <p:cNvPr id="877571" name="Text Box 3"/>
          <p:cNvSpPr txBox="1">
            <a:spLocks noChangeArrowheads="1"/>
          </p:cNvSpPr>
          <p:nvPr/>
        </p:nvSpPr>
        <p:spPr bwMode="auto">
          <a:xfrm>
            <a:off x="830102" y="1289633"/>
            <a:ext cx="7489825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4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437B91"/>
                </a:solidFill>
                <a:ea typeface="华文中宋" panose="02010600040101010101" pitchFamily="2" charset="-122"/>
              </a:rPr>
              <a:t>字符型变量的类型是</a:t>
            </a:r>
            <a:r>
              <a:rPr lang="en-US" altLang="zh-CN" b="1" dirty="0">
                <a:solidFill>
                  <a:srgbClr val="C00000"/>
                </a:solidFill>
                <a:ea typeface="华文中宋" panose="02010600040101010101" pitchFamily="2" charset="-122"/>
              </a:rPr>
              <a:t>char</a:t>
            </a:r>
            <a:r>
              <a:rPr lang="en-US" altLang="zh-CN" b="1" dirty="0">
                <a:solidFill>
                  <a:srgbClr val="437B91"/>
                </a:solidFill>
                <a:ea typeface="华文中宋" panose="02010600040101010101" pitchFamily="2" charset="-122"/>
              </a:rPr>
              <a:t>, </a:t>
            </a:r>
            <a:r>
              <a:rPr lang="zh-CN" altLang="en-US" b="1" dirty="0">
                <a:solidFill>
                  <a:srgbClr val="437B91"/>
                </a:solidFill>
                <a:ea typeface="华文中宋" panose="02010600040101010101" pitchFamily="2" charset="-122"/>
              </a:rPr>
              <a:t>计算机用</a:t>
            </a:r>
            <a:r>
              <a:rPr lang="en-US" altLang="zh-CN" b="1" dirty="0">
                <a:solidFill>
                  <a:srgbClr val="437B91"/>
                </a:solidFill>
                <a:ea typeface="华文中宋" panose="02010600040101010101" pitchFamily="2" charset="-122"/>
              </a:rPr>
              <a:t>16</a:t>
            </a:r>
            <a:r>
              <a:rPr lang="zh-CN" altLang="en-US" b="1" dirty="0">
                <a:solidFill>
                  <a:srgbClr val="437B91"/>
                </a:solidFill>
                <a:ea typeface="华文中宋" panose="02010600040101010101" pitchFamily="2" charset="-122"/>
              </a:rPr>
              <a:t>位来表示。其值范围</a:t>
            </a:r>
            <a:r>
              <a:rPr lang="en-US" altLang="zh-CN" b="1" dirty="0">
                <a:solidFill>
                  <a:srgbClr val="437B91"/>
                </a:solidFill>
                <a:ea typeface="华文中宋" panose="02010600040101010101" pitchFamily="2" charset="-122"/>
              </a:rPr>
              <a:t>0~65535</a:t>
            </a:r>
            <a:endParaRPr lang="zh-CN" altLang="en-US" b="1" dirty="0">
              <a:solidFill>
                <a:srgbClr val="437B91"/>
              </a:solidFill>
              <a:ea typeface="华文中宋" panose="02010600040101010101" pitchFamily="2" charset="-122"/>
            </a:endParaRPr>
          </a:p>
          <a:p>
            <a:pPr marL="342900" indent="-342900">
              <a:lnSpc>
                <a:spcPct val="24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437B91"/>
                </a:solidFill>
                <a:ea typeface="华文中宋" panose="02010600040101010101" pitchFamily="2" charset="-122"/>
              </a:rPr>
              <a:t>字符型变量说明例：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800" b="1" dirty="0">
                <a:solidFill>
                  <a:schemeClr val="tx2"/>
                </a:solidFill>
                <a:ea typeface="华文中宋" panose="02010600040101010101" pitchFamily="2" charset="-122"/>
              </a:rPr>
              <a:t>     </a:t>
            </a:r>
            <a:r>
              <a:rPr lang="en-US" altLang="zh-CN" sz="2800" b="1" dirty="0">
                <a:solidFill>
                  <a:schemeClr val="tx2"/>
                </a:solidFill>
                <a:ea typeface="华文中宋" panose="02010600040101010101" pitchFamily="2" charset="-122"/>
              </a:rPr>
              <a:t>char</a:t>
            </a:r>
            <a:r>
              <a:rPr lang="en-US" altLang="zh-CN" sz="2800" b="1" dirty="0">
                <a:solidFill>
                  <a:srgbClr val="2828A4"/>
                </a:solidFill>
                <a:ea typeface="华文中宋" panose="02010600040101010101" pitchFamily="2" charset="-122"/>
              </a:rPr>
              <a:t> </a:t>
            </a:r>
            <a:r>
              <a:rPr lang="en-US" altLang="zh-CN" sz="2800" b="1" dirty="0">
                <a:solidFill>
                  <a:srgbClr val="364F68"/>
                </a:solidFill>
                <a:ea typeface="华文中宋" panose="02010600040101010101" pitchFamily="2" charset="-122"/>
              </a:rPr>
              <a:t> </a:t>
            </a:r>
            <a:r>
              <a:rPr lang="en-US" altLang="zh-CN" sz="2800" b="1" dirty="0" err="1">
                <a:solidFill>
                  <a:schemeClr val="tx2"/>
                </a:solidFill>
                <a:ea typeface="华文中宋" panose="02010600040101010101" pitchFamily="2" charset="-122"/>
              </a:rPr>
              <a:t>ch</a:t>
            </a:r>
            <a:r>
              <a:rPr lang="en-US" altLang="zh-CN" sz="2800" b="1" dirty="0">
                <a:solidFill>
                  <a:schemeClr val="tx2"/>
                </a:solidFill>
                <a:ea typeface="华文中宋" panose="02010600040101010101" pitchFamily="2" charset="-122"/>
              </a:rPr>
              <a:t>=’a’; </a:t>
            </a:r>
            <a:r>
              <a:rPr lang="en-US" altLang="zh-CN" b="1" dirty="0">
                <a:solidFill>
                  <a:srgbClr val="364F6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en-US" altLang="zh-CN" sz="1800" b="1" dirty="0">
                <a:solidFill>
                  <a:srgbClr val="01B98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//</a:t>
            </a:r>
            <a:r>
              <a:rPr lang="zh-CN" altLang="en-US" sz="1800" b="1" dirty="0">
                <a:solidFill>
                  <a:srgbClr val="01B98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说明变量</a:t>
            </a:r>
            <a:r>
              <a:rPr lang="en-US" altLang="zh-CN" sz="1800" b="1" dirty="0" err="1">
                <a:solidFill>
                  <a:srgbClr val="01B98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ch</a:t>
            </a:r>
            <a:r>
              <a:rPr lang="zh-CN" altLang="en-US" sz="1800" b="1" dirty="0">
                <a:solidFill>
                  <a:srgbClr val="01B98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类型是</a:t>
            </a:r>
            <a:r>
              <a:rPr lang="en-US" altLang="zh-CN" sz="1800" b="1" dirty="0">
                <a:solidFill>
                  <a:srgbClr val="01B98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char</a:t>
            </a:r>
            <a:r>
              <a:rPr lang="zh-CN" altLang="en-US" sz="1800" b="1" dirty="0">
                <a:solidFill>
                  <a:srgbClr val="01B98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，并赋以初值</a:t>
            </a:r>
            <a:r>
              <a:rPr lang="en-US" altLang="zh-CN" sz="1800" b="1" dirty="0">
                <a:solidFill>
                  <a:srgbClr val="01B984"/>
                </a:solidFill>
                <a:ea typeface="华文中宋" panose="02010600040101010101" pitchFamily="2" charset="-122"/>
              </a:rPr>
              <a:t>’</a:t>
            </a:r>
            <a:r>
              <a:rPr lang="en-US" altLang="zh-CN" sz="1800" b="1" dirty="0">
                <a:solidFill>
                  <a:srgbClr val="01B98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</a:t>
            </a:r>
            <a:r>
              <a:rPr lang="en-US" altLang="zh-CN" sz="1800" b="1" dirty="0">
                <a:solidFill>
                  <a:srgbClr val="01B984"/>
                </a:solidFill>
                <a:ea typeface="华文中宋" panose="02010600040101010101" pitchFamily="2" charset="-122"/>
              </a:rPr>
              <a:t>’</a:t>
            </a:r>
            <a:endParaRPr lang="en-US" altLang="zh-CN" sz="1800" b="1" dirty="0">
              <a:solidFill>
                <a:srgbClr val="01B984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>
    <p:checker dir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9" name="Text Box 3"/>
          <p:cNvSpPr txBox="1">
            <a:spLocks noChangeArrowheads="1"/>
          </p:cNvSpPr>
          <p:nvPr/>
        </p:nvSpPr>
        <p:spPr bwMode="auto">
          <a:xfrm>
            <a:off x="655638" y="1817688"/>
            <a:ext cx="719137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GB" b="1">
                <a:latin typeface="华文中宋" panose="02010600040101010101" pitchFamily="2" charset="-122"/>
                <a:ea typeface="华文中宋" panose="02010600040101010101" pitchFamily="2" charset="-122"/>
              </a:rPr>
              <a:t>      </a:t>
            </a:r>
            <a:endParaRPr lang="en-US" altLang="zh-CN">
              <a:solidFill>
                <a:srgbClr val="01B984"/>
              </a:solidFill>
            </a:endParaRPr>
          </a:p>
        </p:txBody>
      </p:sp>
      <p:sp>
        <p:nvSpPr>
          <p:cNvPr id="802828" name="Text Box 12"/>
          <p:cNvSpPr txBox="1">
            <a:spLocks noChangeArrowheads="1"/>
          </p:cNvSpPr>
          <p:nvPr/>
        </p:nvSpPr>
        <p:spPr bwMode="auto">
          <a:xfrm>
            <a:off x="1035130" y="1255384"/>
            <a:ext cx="7504112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</a:rPr>
              <a:t>class Test {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</a:rPr>
              <a:t>   public static void main(String </a:t>
            </a:r>
            <a:r>
              <a:rPr lang="en-US" altLang="zh-CN" sz="2000" b="1" dirty="0" err="1">
                <a:solidFill>
                  <a:schemeClr val="tx2"/>
                </a:solidFill>
                <a:latin typeface="Arial" panose="020B0604020202020204" pitchFamily="34" charset="0"/>
              </a:rPr>
              <a:t>args</a:t>
            </a: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</a:rPr>
              <a:t>[]) {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rgbClr val="FF461B"/>
                </a:solidFill>
                <a:latin typeface="Arial" panose="020B0604020202020204" pitchFamily="34" charset="0"/>
              </a:rPr>
              <a:t>       char c1='A';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rgbClr val="FF461B"/>
                </a:solidFill>
                <a:latin typeface="Arial" panose="020B0604020202020204" pitchFamily="34" charset="0"/>
              </a:rPr>
              <a:t>       char c2='\u0041';   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rgbClr val="FF461B"/>
                </a:solidFill>
                <a:latin typeface="Arial" panose="020B0604020202020204" pitchFamily="34" charset="0"/>
              </a:rPr>
              <a:t>       char c3=0x41;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</a:rPr>
              <a:t>       </a:t>
            </a:r>
            <a:r>
              <a:rPr lang="en-US" altLang="zh-CN" sz="2000" b="1" dirty="0" err="1">
                <a:solidFill>
                  <a:schemeClr val="tx2"/>
                </a:solidFill>
                <a:latin typeface="Arial" panose="020B0604020202020204" pitchFamily="34" charset="0"/>
              </a:rPr>
              <a:t>System.out.print</a:t>
            </a: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</a:rPr>
              <a:t>(c1);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</a:rPr>
              <a:t>       </a:t>
            </a:r>
            <a:r>
              <a:rPr lang="en-US" altLang="zh-CN" sz="2000" b="1" dirty="0" err="1">
                <a:solidFill>
                  <a:schemeClr val="tx2"/>
                </a:solidFill>
                <a:latin typeface="Arial" panose="020B0604020202020204" pitchFamily="34" charset="0"/>
              </a:rPr>
              <a:t>System.out.println</a:t>
            </a: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</a:rPr>
              <a:t>(c2);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</a:rPr>
              <a:t>       </a:t>
            </a:r>
            <a:r>
              <a:rPr lang="en-US" altLang="zh-CN" sz="2000" b="1" dirty="0" err="1">
                <a:solidFill>
                  <a:schemeClr val="tx2"/>
                </a:solidFill>
                <a:latin typeface="Arial" panose="020B0604020202020204" pitchFamily="34" charset="0"/>
              </a:rPr>
              <a:t>System.out.println</a:t>
            </a: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</a:rPr>
              <a:t>(c3);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</a:rPr>
              <a:t>   }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802829" name="Rectangle 13"/>
          <p:cNvSpPr>
            <a:spLocks noChangeArrowheads="1"/>
          </p:cNvSpPr>
          <p:nvPr/>
        </p:nvSpPr>
        <p:spPr bwMode="auto">
          <a:xfrm>
            <a:off x="5542266" y="4159549"/>
            <a:ext cx="2606675" cy="121985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zh-CN" altLang="en-US" sz="2000" b="1" dirty="0"/>
              <a:t>输出结果：</a:t>
            </a:r>
          </a:p>
          <a:p>
            <a:r>
              <a:rPr lang="en-US" altLang="zh-CN" sz="2000" b="1" dirty="0"/>
              <a:t>AA</a:t>
            </a:r>
          </a:p>
          <a:p>
            <a:r>
              <a:rPr lang="en-US" altLang="zh-CN" sz="2000" b="1" dirty="0"/>
              <a:t>A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727426" y="2791753"/>
            <a:ext cx="4829176" cy="1090612"/>
            <a:chOff x="3802062" y="3205163"/>
            <a:chExt cx="4829176" cy="1090612"/>
          </a:xfrm>
        </p:grpSpPr>
        <p:sp>
          <p:nvSpPr>
            <p:cNvPr id="802830" name="AutoShape 14"/>
            <p:cNvSpPr>
              <a:spLocks/>
            </p:cNvSpPr>
            <p:nvPr/>
          </p:nvSpPr>
          <p:spPr bwMode="auto">
            <a:xfrm>
              <a:off x="3802062" y="3205163"/>
              <a:ext cx="212725" cy="501650"/>
            </a:xfrm>
            <a:prstGeom prst="rightBrace">
              <a:avLst>
                <a:gd name="adj1" fmla="val 19652"/>
                <a:gd name="adj2" fmla="val 50000"/>
              </a:avLst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2831" name="Line 15"/>
            <p:cNvSpPr>
              <a:spLocks noChangeShapeType="1"/>
            </p:cNvSpPr>
            <p:nvPr/>
          </p:nvSpPr>
          <p:spPr bwMode="auto">
            <a:xfrm>
              <a:off x="4087973" y="3455987"/>
              <a:ext cx="1398427" cy="250825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2832" name="AutoShape 16"/>
            <p:cNvSpPr>
              <a:spLocks noChangeArrowheads="1"/>
            </p:cNvSpPr>
            <p:nvPr/>
          </p:nvSpPr>
          <p:spPr bwMode="auto">
            <a:xfrm>
              <a:off x="5487988" y="3205163"/>
              <a:ext cx="3143250" cy="1090612"/>
            </a:xfrm>
            <a:prstGeom prst="flowChartAlternateProcess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/>
                <a:t>用</a:t>
              </a:r>
              <a:r>
                <a:rPr lang="en-US" altLang="zh-CN" b="1"/>
                <a:t>unicode</a:t>
              </a:r>
              <a:r>
                <a:rPr lang="zh-CN" altLang="en-US" b="1"/>
                <a:t>代码</a:t>
              </a:r>
            </a:p>
            <a:p>
              <a:pPr algn="ctr"/>
              <a:r>
                <a:rPr lang="zh-CN" altLang="en-US" b="1"/>
                <a:t>表示字符</a:t>
              </a:r>
            </a:p>
          </p:txBody>
        </p:sp>
      </p:grpSp>
      <p:sp>
        <p:nvSpPr>
          <p:cNvPr id="802833" name="Rectangle 17"/>
          <p:cNvSpPr>
            <a:spLocks noChangeArrowheads="1"/>
          </p:cNvSpPr>
          <p:nvPr/>
        </p:nvSpPr>
        <p:spPr bwMode="auto">
          <a:xfrm>
            <a:off x="1128713" y="263526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33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例：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7747A-5198-4B35-96AA-1668DDBFCF1A}" type="datetime1">
              <a:rPr lang="zh-CN" altLang="en-US" smtClean="0"/>
              <a:t>2020/1/4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44E34-B3C4-4EAA-840B-6BABA4EBECDD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2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2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282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043953" y="2511814"/>
            <a:ext cx="7772400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  <a:latin typeface="华文中宋" pitchFamily="2" charset="-122"/>
                <a:ea typeface="华文中宋" pitchFamily="2" charset="-122"/>
              </a:rPr>
              <a:t>public class </a:t>
            </a:r>
            <a:r>
              <a:rPr lang="zh-CN" altLang="en-US" sz="3600" dirty="0">
                <a:solidFill>
                  <a:srgbClr val="7030A0"/>
                </a:solidFill>
                <a:latin typeface="华文中宋" pitchFamily="2" charset="-122"/>
                <a:ea typeface="华文中宋" pitchFamily="2" charset="-122"/>
              </a:rPr>
              <a:t>第</a:t>
            </a:r>
            <a:r>
              <a:rPr lang="en-US" altLang="zh-CN" sz="3600">
                <a:solidFill>
                  <a:srgbClr val="7030A0"/>
                </a:solidFill>
                <a:latin typeface="华文中宋" pitchFamily="2" charset="-122"/>
                <a:ea typeface="华文中宋" pitchFamily="2" charset="-122"/>
              </a:rPr>
              <a:t>0x03</a:t>
            </a:r>
            <a:r>
              <a:rPr lang="zh-CN" altLang="en-US" sz="3600" dirty="0">
                <a:solidFill>
                  <a:srgbClr val="7030A0"/>
                </a:solidFill>
                <a:latin typeface="华文中宋" pitchFamily="2" charset="-122"/>
                <a:ea typeface="华文中宋" pitchFamily="2" charset="-122"/>
              </a:rPr>
              <a:t>讲 </a:t>
            </a:r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Java</a:t>
            </a:r>
            <a:r>
              <a:rPr lang="zh-CN" alt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语言基础</a:t>
            </a:r>
            <a:r>
              <a:rPr lang="zh-CN" altLang="en-US" sz="11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br>
              <a:rPr lang="en-US" altLang="zh-CN" dirty="0">
                <a:solidFill>
                  <a:srgbClr val="7030A0"/>
                </a:solidFill>
                <a:latin typeface="华文中宋" pitchFamily="2" charset="-122"/>
                <a:ea typeface="华文中宋" pitchFamily="2" charset="-122"/>
              </a:rPr>
            </a:b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  <a:latin typeface="华文中宋" pitchFamily="2" charset="-122"/>
                <a:ea typeface="华文中宋" pitchFamily="2" charset="-122"/>
              </a:rPr>
              <a:t>extends </a:t>
            </a:r>
            <a:r>
              <a:rPr lang="en-US" altLang="zh-CN" sz="2800" dirty="0"/>
              <a:t>Java </a:t>
            </a:r>
            <a:r>
              <a:rPr lang="zh-CN" altLang="en-US" sz="2800" dirty="0">
                <a:solidFill>
                  <a:srgbClr val="A34564"/>
                </a:solidFill>
              </a:rPr>
              <a:t>语言与网络编程</a:t>
            </a:r>
            <a:r>
              <a:rPr lang="en-US" altLang="zh-CN" sz="3200" dirty="0">
                <a:solidFill>
                  <a:srgbClr val="A34564"/>
                </a:solidFill>
                <a:latin typeface="华文中宋" pitchFamily="2" charset="-122"/>
                <a:ea typeface="华文中宋" pitchFamily="2" charset="-122"/>
              </a:rPr>
              <a:t>{ }</a:t>
            </a:r>
            <a:br>
              <a:rPr lang="en-US" altLang="zh-CN" sz="4800" dirty="0">
                <a:solidFill>
                  <a:srgbClr val="A34564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zh-CN" altLang="en-US" sz="2800" dirty="0">
              <a:solidFill>
                <a:srgbClr val="A34564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8799" y="3975483"/>
            <a:ext cx="65780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/**</a:t>
            </a:r>
            <a:br>
              <a:rPr lang="en-US" altLang="zh-CN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</a:b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 * @author TANG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Chaogang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 </a:t>
            </a:r>
            <a:br>
              <a:rPr lang="en-US" altLang="zh-CN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</a:b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* 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@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param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 cgtang@cumt.edu.cn</a:t>
            </a:r>
          </a:p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*/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0637394"/>
      </p:ext>
    </p:extLst>
  </p:cSld>
  <p:clrMapOvr>
    <a:masterClrMapping/>
  </p:clrMapOvr>
  <p:transition>
    <p:pull dir="r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6A71D-96F0-4359-B0CB-026EE23E9D5B}" type="datetime1">
              <a:rPr lang="zh-CN" altLang="en-US" smtClean="0"/>
              <a:pPr/>
              <a:t>2020/1/4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78F5-1779-4DE7-A733-2D0EBD91CA39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886786" name="AutoShape 2"/>
          <p:cNvSpPr>
            <a:spLocks noChangeArrowheads="1"/>
          </p:cNvSpPr>
          <p:nvPr/>
        </p:nvSpPr>
        <p:spPr bwMode="auto">
          <a:xfrm>
            <a:off x="1099036" y="1480585"/>
            <a:ext cx="7077075" cy="3006725"/>
          </a:xfrm>
          <a:prstGeom prst="verticalScroll">
            <a:avLst>
              <a:gd name="adj" fmla="val 125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6788" name="Rectangle 4"/>
          <p:cNvSpPr>
            <a:spLocks noChangeArrowheads="1"/>
          </p:cNvSpPr>
          <p:nvPr/>
        </p:nvSpPr>
        <p:spPr bwMode="auto">
          <a:xfrm>
            <a:off x="2010814" y="2110028"/>
            <a:ext cx="5911850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3200" dirty="0"/>
              <a:t>3.4  </a:t>
            </a:r>
            <a:r>
              <a:rPr lang="zh-CN" altLang="en-US" sz="3200" dirty="0"/>
              <a:t>运算符及表达式 </a:t>
            </a:r>
          </a:p>
          <a:p>
            <a:pPr>
              <a:spcBef>
                <a:spcPct val="20000"/>
              </a:spcBef>
            </a:pPr>
            <a:r>
              <a:rPr lang="en-US" altLang="zh-CN" sz="3200" dirty="0"/>
              <a:t>3.5  </a:t>
            </a:r>
            <a:r>
              <a:rPr lang="zh-CN" altLang="en-US" sz="3200" dirty="0"/>
              <a:t>运算符的优先级</a:t>
            </a:r>
          </a:p>
          <a:p>
            <a:pPr>
              <a:spcBef>
                <a:spcPct val="20000"/>
              </a:spcBef>
            </a:pPr>
            <a:r>
              <a:rPr lang="en-US" altLang="zh-CN" sz="3200" dirty="0"/>
              <a:t>3.6  </a:t>
            </a:r>
            <a:r>
              <a:rPr lang="zh-CN" altLang="en-US" sz="3200" dirty="0"/>
              <a:t>数据类型转换</a:t>
            </a:r>
          </a:p>
        </p:txBody>
      </p:sp>
      <p:pic>
        <p:nvPicPr>
          <p:cNvPr id="886789" name="Picture 5" descr="rose3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986" y="1090060"/>
            <a:ext cx="9144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3.4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运算符及表达式</a:t>
            </a:r>
            <a:r>
              <a:rPr lang="zh-CN" altLang="en-US" dirty="0"/>
              <a:t> 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zh-CN" altLang="en-US" dirty="0">
                <a:latin typeface="宋体" panose="02010600030101010101" pitchFamily="2" charset="-122"/>
              </a:rPr>
              <a:t>表示各种不同运算的符号称为</a:t>
            </a:r>
            <a:r>
              <a:rPr lang="zh-CN" altLang="en-US" dirty="0">
                <a:solidFill>
                  <a:srgbClr val="33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运算符</a:t>
            </a:r>
            <a:r>
              <a:rPr lang="zh-CN" altLang="en-US" dirty="0">
                <a:latin typeface="宋体" panose="02010600030101010101" pitchFamily="2" charset="-122"/>
              </a:rPr>
              <a:t>，参与运算的数据称为</a:t>
            </a:r>
            <a:r>
              <a:rPr lang="zh-CN" altLang="en-US" dirty="0">
                <a:solidFill>
                  <a:srgbClr val="33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操作数</a:t>
            </a:r>
            <a:endParaRPr lang="en-US" altLang="zh-CN" dirty="0">
              <a:solidFill>
                <a:srgbClr val="33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zh-CN" altLang="en-US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操作数和运算符按一定语法形式组成的符号序列称为</a:t>
            </a:r>
            <a:r>
              <a:rPr lang="zh-CN" altLang="en-US" b="0" dirty="0">
                <a:solidFill>
                  <a:srgbClr val="33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表达式</a:t>
            </a:r>
            <a:endParaRPr lang="en-US" altLang="zh-CN" b="0" dirty="0">
              <a:solidFill>
                <a:srgbClr val="33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每个表达式经过运算后都会产生一个确定的值</a:t>
            </a:r>
          </a:p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264F-3FA5-4C3B-B812-753FAC3FB3AA}" type="datetime1">
              <a:rPr lang="zh-CN" altLang="en-US" smtClean="0"/>
              <a:pPr/>
              <a:t>2020/1/4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A1624-9C6D-4742-A5D9-92EB5DA9A532}" type="slidenum">
              <a:rPr lang="en-US" altLang="zh-CN"/>
              <a:pPr/>
              <a:t>34</a:t>
            </a:fld>
            <a:endParaRPr lang="en-US" altLang="zh-CN"/>
          </a:p>
        </p:txBody>
      </p:sp>
    </p:spTree>
  </p:cSld>
  <p:clrMapOvr>
    <a:masterClrMapping/>
  </p:clrMapOvr>
  <p:transition>
    <p:split orient="vert" dir="in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运算符按其功能分为七类：</a:t>
            </a:r>
            <a:endParaRPr lang="en-US" altLang="zh-CN" dirty="0">
              <a:solidFill>
                <a:srgbClr val="B60819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B6081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算术运算符</a:t>
            </a:r>
            <a:r>
              <a:rPr lang="zh-CN" altLang="en-US" sz="2400" dirty="0">
                <a:solidFill>
                  <a:srgbClr val="BA5C7B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en-US" altLang="zh-CN" sz="2400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+</a:t>
            </a:r>
            <a:r>
              <a:rPr lang="en-US" altLang="zh-CN" sz="2400" dirty="0">
                <a:solidFill>
                  <a:srgbClr val="28747A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28747A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400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-</a:t>
            </a:r>
            <a:r>
              <a:rPr lang="zh-CN" altLang="en-US" sz="2400" dirty="0">
                <a:solidFill>
                  <a:srgbClr val="28747A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zh-CN" altLang="en-US" sz="2400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*</a:t>
            </a:r>
            <a:r>
              <a:rPr lang="zh-CN" altLang="en-US" sz="2400" dirty="0">
                <a:solidFill>
                  <a:srgbClr val="28747A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zh-CN" altLang="en-US" sz="2400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zh-CN" altLang="en-US" sz="2400" dirty="0">
                <a:solidFill>
                  <a:srgbClr val="28747A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400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%</a:t>
            </a:r>
            <a:r>
              <a:rPr lang="zh-CN" altLang="en-US" sz="2400" dirty="0">
                <a:solidFill>
                  <a:srgbClr val="28747A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 </a:t>
            </a:r>
            <a:r>
              <a:rPr lang="en-US" altLang="zh-CN" sz="2400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++</a:t>
            </a:r>
            <a:r>
              <a:rPr lang="zh-CN" altLang="en-US" sz="2400" dirty="0">
                <a:solidFill>
                  <a:srgbClr val="28747A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 </a:t>
            </a:r>
            <a:r>
              <a:rPr lang="en-US" altLang="zh-CN" sz="2400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--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B6081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关系运算符</a:t>
            </a:r>
            <a:r>
              <a:rPr lang="zh-CN" altLang="en-US" sz="2400" dirty="0">
                <a:solidFill>
                  <a:srgbClr val="BA5C7B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en-US" altLang="zh-CN" sz="2400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&gt;</a:t>
            </a:r>
            <a:r>
              <a:rPr lang="en-US" altLang="zh-CN" sz="2400" dirty="0">
                <a:solidFill>
                  <a:srgbClr val="28747A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28747A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400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&lt;</a:t>
            </a:r>
            <a:r>
              <a:rPr lang="zh-CN" altLang="en-US" sz="2400" dirty="0">
                <a:solidFill>
                  <a:srgbClr val="28747A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 </a:t>
            </a:r>
            <a:r>
              <a:rPr lang="en-US" altLang="zh-CN" sz="2400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&gt;=</a:t>
            </a:r>
            <a:r>
              <a:rPr lang="zh-CN" altLang="en-US" sz="2400" dirty="0">
                <a:solidFill>
                  <a:srgbClr val="28747A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 </a:t>
            </a:r>
            <a:r>
              <a:rPr lang="en-US" altLang="zh-CN" sz="2400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&lt;=</a:t>
            </a:r>
            <a:r>
              <a:rPr lang="zh-CN" altLang="en-US" sz="2400" dirty="0">
                <a:solidFill>
                  <a:srgbClr val="28747A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 </a:t>
            </a:r>
            <a:r>
              <a:rPr lang="en-US" altLang="zh-CN" sz="2400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==</a:t>
            </a:r>
            <a:r>
              <a:rPr lang="zh-CN" altLang="en-US" sz="2400" dirty="0">
                <a:solidFill>
                  <a:srgbClr val="28747A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 </a:t>
            </a:r>
            <a:r>
              <a:rPr lang="en-US" altLang="zh-CN" sz="2400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!=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B6081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逻辑运算符</a:t>
            </a:r>
            <a:r>
              <a:rPr lang="zh-CN" altLang="en-US" sz="2400" dirty="0">
                <a:solidFill>
                  <a:srgbClr val="BA5C7B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！</a:t>
            </a:r>
            <a:r>
              <a:rPr lang="zh-CN" altLang="en-US" sz="2400" dirty="0">
                <a:solidFill>
                  <a:srgbClr val="28747A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400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&amp;&amp;</a:t>
            </a:r>
            <a:r>
              <a:rPr lang="zh-CN" altLang="en-US" sz="2400" dirty="0">
                <a:solidFill>
                  <a:srgbClr val="28747A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400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||</a:t>
            </a:r>
            <a:r>
              <a:rPr lang="zh-CN" altLang="en-US" sz="2400" dirty="0">
                <a:solidFill>
                  <a:srgbClr val="28747A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400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&amp;</a:t>
            </a:r>
            <a:r>
              <a:rPr lang="zh-CN" altLang="en-US" sz="2400" dirty="0">
                <a:solidFill>
                  <a:srgbClr val="28747A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400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|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B6081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位运算符</a:t>
            </a:r>
            <a:r>
              <a:rPr lang="zh-CN" altLang="en-US" sz="2400" dirty="0">
                <a:solidFill>
                  <a:srgbClr val="BA5C7B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</a:t>
            </a:r>
            <a:r>
              <a:rPr lang="en-US" altLang="zh-CN" sz="2400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&gt;&gt;</a:t>
            </a:r>
            <a:r>
              <a:rPr lang="zh-CN" altLang="en-US" sz="2400" dirty="0">
                <a:solidFill>
                  <a:srgbClr val="28747A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400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&lt;&lt;</a:t>
            </a:r>
            <a:r>
              <a:rPr lang="zh-CN" altLang="en-US" sz="2400" dirty="0">
                <a:solidFill>
                  <a:srgbClr val="28747A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400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&gt;&gt;&gt;</a:t>
            </a:r>
            <a:r>
              <a:rPr lang="zh-CN" altLang="en-US" sz="2400" dirty="0">
                <a:solidFill>
                  <a:srgbClr val="28747A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400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&amp;</a:t>
            </a:r>
            <a:r>
              <a:rPr lang="zh-CN" altLang="en-US" sz="2400" dirty="0">
                <a:solidFill>
                  <a:srgbClr val="28747A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400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|</a:t>
            </a:r>
            <a:r>
              <a:rPr lang="zh-CN" altLang="en-US" sz="2400" dirty="0">
                <a:solidFill>
                  <a:srgbClr val="28747A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400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^</a:t>
            </a:r>
            <a:r>
              <a:rPr lang="zh-CN" altLang="en-US" sz="2400" dirty="0">
                <a:solidFill>
                  <a:srgbClr val="28747A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400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~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B6081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条件运算符</a:t>
            </a:r>
            <a:r>
              <a:rPr lang="zh-CN" altLang="en-US" sz="2400" dirty="0">
                <a:solidFill>
                  <a:srgbClr val="BA5C7B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zh-CN" altLang="en-US" sz="2400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？：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B6081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赋值运算符</a:t>
            </a:r>
            <a:r>
              <a:rPr lang="zh-CN" altLang="en-US" sz="2400" dirty="0">
                <a:solidFill>
                  <a:srgbClr val="BA5C7B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=</a:t>
            </a:r>
            <a:r>
              <a:rPr lang="zh-CN" altLang="en-US" sz="2400" dirty="0">
                <a:solidFill>
                  <a:srgbClr val="28747A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400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+=</a:t>
            </a:r>
            <a:r>
              <a:rPr lang="zh-CN" altLang="en-US" sz="2400" dirty="0">
                <a:solidFill>
                  <a:srgbClr val="28747A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400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-= </a:t>
            </a:r>
            <a:r>
              <a:rPr lang="zh-CN" altLang="en-US" sz="2400" dirty="0">
                <a:solidFill>
                  <a:srgbClr val="28747A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zh-CN" altLang="en-US" sz="2400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*</a:t>
            </a:r>
            <a:r>
              <a:rPr lang="en-US" altLang="zh-CN" sz="2400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= </a:t>
            </a:r>
            <a:r>
              <a:rPr lang="zh-CN" altLang="en-US" sz="2400" dirty="0">
                <a:solidFill>
                  <a:srgbClr val="28747A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400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/=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B6081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其他：</a:t>
            </a:r>
            <a:r>
              <a:rPr lang="zh-CN" altLang="en-US" sz="2400" dirty="0">
                <a:solidFill>
                  <a:srgbClr val="BA5C7B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下标运算符</a:t>
            </a:r>
            <a:r>
              <a:rPr lang="en-US" altLang="zh-CN" sz="2400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[]</a:t>
            </a:r>
            <a:endParaRPr lang="en-US" altLang="zh-CN" sz="2400" dirty="0">
              <a:solidFill>
                <a:srgbClr val="2828A4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BE163-4E53-4A37-B113-0E5E50BE43EC}" type="datetime1">
              <a:rPr lang="zh-CN" altLang="en-US" smtClean="0"/>
              <a:pPr/>
              <a:t>2020/1/4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4770-7DEB-4A67-B35B-2319C08C3DB7}" type="slidenum">
              <a:rPr lang="en-US" altLang="zh-CN"/>
              <a:pPr/>
              <a:t>35</a:t>
            </a:fld>
            <a:endParaRPr lang="en-US" altLang="zh-CN"/>
          </a:p>
        </p:txBody>
      </p:sp>
    </p:spTree>
  </p:cSld>
  <p:clrMapOvr>
    <a:masterClrMapping/>
  </p:clrMapOvr>
  <p:transition>
    <p:split orient="vert" dir="in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591F-B69C-436E-B344-F6F3AEE37341}" type="datetime1">
              <a:rPr lang="zh-CN" altLang="en-US" smtClean="0"/>
              <a:pPr/>
              <a:t>2020/1/4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05854-243C-4CD3-8224-DDD59D94A204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806914" name="Text Box 2"/>
          <p:cNvSpPr txBox="1">
            <a:spLocks noChangeArrowheads="1"/>
          </p:cNvSpPr>
          <p:nvPr/>
        </p:nvSpPr>
        <p:spPr bwMode="auto">
          <a:xfrm>
            <a:off x="938942" y="1081431"/>
            <a:ext cx="7062058" cy="3748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运算符按其要求的操作数个数分为三种：</a:t>
            </a:r>
            <a:endParaRPr lang="en-US" altLang="zh-CN" dirty="0">
              <a:solidFill>
                <a:schemeClr val="tx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10000"/>
              </a:lnSpc>
            </a:pPr>
            <a:endParaRPr lang="en-US" altLang="zh-CN" dirty="0">
              <a:solidFill>
                <a:schemeClr val="tx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10000"/>
              </a:lnSpc>
            </a:pPr>
            <a:endParaRPr lang="zh-CN" altLang="en-US" dirty="0">
              <a:solidFill>
                <a:schemeClr val="tx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zh-CN" altLang="en-US" dirty="0">
                <a:solidFill>
                  <a:srgbClr val="B6081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一元运算符</a:t>
            </a:r>
            <a:r>
              <a:rPr lang="zh-CN" altLang="en-US" dirty="0">
                <a:solidFill>
                  <a:srgbClr val="BA5C7B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如  </a:t>
            </a:r>
            <a:r>
              <a:rPr lang="en-US" altLang="zh-CN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++</a:t>
            </a:r>
            <a:r>
              <a:rPr lang="zh-CN" altLang="en-US" dirty="0">
                <a:solidFill>
                  <a:srgbClr val="28747A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--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endParaRPr lang="en-US" altLang="zh-CN" dirty="0">
              <a:solidFill>
                <a:srgbClr val="FF33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B6081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2. </a:t>
            </a:r>
            <a:r>
              <a:rPr lang="zh-CN" altLang="en-US" dirty="0">
                <a:solidFill>
                  <a:srgbClr val="B6081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二元运算符</a:t>
            </a:r>
            <a:r>
              <a:rPr lang="zh-CN" altLang="en-US" dirty="0">
                <a:solidFill>
                  <a:srgbClr val="BA5C7B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如  </a:t>
            </a:r>
            <a:r>
              <a:rPr lang="en-US" altLang="zh-CN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+</a:t>
            </a:r>
            <a:r>
              <a:rPr lang="zh-CN" altLang="en-US" dirty="0">
                <a:solidFill>
                  <a:srgbClr val="28747A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-</a:t>
            </a:r>
            <a:r>
              <a:rPr lang="zh-CN" altLang="en-US" dirty="0">
                <a:solidFill>
                  <a:srgbClr val="28747A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zh-CN" altLang="en-US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*</a:t>
            </a:r>
            <a:r>
              <a:rPr lang="zh-CN" altLang="en-US" dirty="0">
                <a:solidFill>
                  <a:srgbClr val="28747A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zh-CN" altLang="en-US" dirty="0">
                <a:solidFill>
                  <a:srgbClr val="28747A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%</a:t>
            </a:r>
            <a:r>
              <a:rPr lang="en-US" altLang="zh-CN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zh-CN" altLang="en-US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求模</a:t>
            </a:r>
            <a:r>
              <a:rPr lang="en-US" altLang="zh-CN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</a:p>
          <a:p>
            <a:pPr>
              <a:lnSpc>
                <a:spcPct val="110000"/>
              </a:lnSpc>
            </a:pPr>
            <a:endParaRPr lang="en-US" altLang="zh-CN" dirty="0">
              <a:solidFill>
                <a:schemeClr val="tx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B6081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3. </a:t>
            </a:r>
            <a:r>
              <a:rPr lang="zh-CN" altLang="en-US" dirty="0">
                <a:solidFill>
                  <a:srgbClr val="B6081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三元运算符</a:t>
            </a:r>
            <a:r>
              <a:rPr lang="zh-CN" altLang="en-US" dirty="0">
                <a:solidFill>
                  <a:srgbClr val="BA5C7B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如  </a:t>
            </a:r>
            <a:r>
              <a:rPr lang="zh-CN" altLang="en-US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？：</a:t>
            </a:r>
          </a:p>
          <a:p>
            <a:pPr>
              <a:lnSpc>
                <a:spcPct val="110000"/>
              </a:lnSpc>
            </a:pPr>
            <a:endParaRPr lang="en-US" altLang="zh-CN" dirty="0">
              <a:solidFill>
                <a:srgbClr val="2828A4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06916" name="Text Box 4"/>
          <p:cNvSpPr txBox="1">
            <a:spLocks noChangeArrowheads="1"/>
          </p:cNvSpPr>
          <p:nvPr/>
        </p:nvSpPr>
        <p:spPr bwMode="auto">
          <a:xfrm>
            <a:off x="685800" y="9906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>
    <p:cover dir="d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>
                <a:solidFill>
                  <a:srgbClr val="33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3.4.1  </a:t>
            </a:r>
            <a:r>
              <a:rPr lang="zh-CN" altLang="en-US" sz="3600" b="1">
                <a:solidFill>
                  <a:srgbClr val="33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算术运算符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B6081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算术运算符中的单目运算符</a:t>
            </a:r>
            <a:r>
              <a:rPr lang="zh-CN" altLang="en-US" dirty="0">
                <a:solidFill>
                  <a:srgbClr val="364F6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>
                <a:solidFill>
                  <a:srgbClr val="364F6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如</a:t>
            </a:r>
            <a:r>
              <a:rPr lang="zh-CN" altLang="en-US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</a:t>
            </a:r>
            <a:r>
              <a:rPr lang="en-US" altLang="zh-CN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+   </a:t>
            </a:r>
            <a:r>
              <a:rPr lang="zh-CN" altLang="en-US" dirty="0">
                <a:solidFill>
                  <a:srgbClr val="364F6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（一元加，取正）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>
                <a:solidFill>
                  <a:srgbClr val="364F6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      </a:t>
            </a:r>
            <a:r>
              <a:rPr lang="en-US" altLang="zh-CN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-    </a:t>
            </a:r>
            <a:r>
              <a:rPr lang="zh-CN" altLang="en-US" dirty="0">
                <a:solidFill>
                  <a:srgbClr val="364F6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（一元减，取负）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      </a:t>
            </a:r>
            <a:r>
              <a:rPr lang="en-US" altLang="zh-CN" u="sng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++</a:t>
            </a:r>
            <a:r>
              <a:rPr lang="en-US" altLang="zh-CN" u="sng" dirty="0">
                <a:solidFill>
                  <a:srgbClr val="364F6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u="sng" dirty="0">
                <a:solidFill>
                  <a:srgbClr val="364F6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（增</a:t>
            </a:r>
            <a:r>
              <a:rPr lang="en-US" altLang="zh-CN" u="sng" dirty="0">
                <a:solidFill>
                  <a:srgbClr val="364F6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u="sng" dirty="0">
                <a:solidFill>
                  <a:srgbClr val="364F6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运算符）</a:t>
            </a:r>
            <a:endParaRPr lang="en-US" altLang="zh-CN" u="sng" dirty="0">
              <a:solidFill>
                <a:srgbClr val="364F68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rgbClr val="364F6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      </a:t>
            </a:r>
            <a:r>
              <a:rPr lang="en-US" altLang="zh-CN" u="sng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--</a:t>
            </a:r>
            <a:r>
              <a:rPr lang="en-US" altLang="zh-CN" u="sng" dirty="0">
                <a:solidFill>
                  <a:srgbClr val="364F6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zh-CN" altLang="en-US" u="sng" dirty="0">
                <a:solidFill>
                  <a:srgbClr val="364F6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（减</a:t>
            </a:r>
            <a:r>
              <a:rPr lang="en-US" altLang="zh-CN" u="sng" dirty="0">
                <a:solidFill>
                  <a:srgbClr val="364F6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u="sng" dirty="0">
                <a:solidFill>
                  <a:srgbClr val="364F6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运算符）</a:t>
            </a:r>
            <a:endParaRPr lang="en-US" altLang="zh-CN" u="sng" dirty="0">
              <a:solidFill>
                <a:srgbClr val="364F68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zh-CN" dirty="0">
              <a:solidFill>
                <a:srgbClr val="364F68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CC"/>
                </a:solidFill>
              </a:rPr>
              <a:t>增</a:t>
            </a:r>
            <a:r>
              <a:rPr lang="en-US" altLang="zh-CN" dirty="0">
                <a:solidFill>
                  <a:srgbClr val="3333CC"/>
                </a:solidFill>
              </a:rPr>
              <a:t>1</a:t>
            </a:r>
            <a:r>
              <a:rPr lang="zh-CN" altLang="en-US" dirty="0">
                <a:solidFill>
                  <a:srgbClr val="3333CC"/>
                </a:solidFill>
              </a:rPr>
              <a:t>运算符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++</a:t>
            </a:r>
            <a:r>
              <a:rPr lang="en-US" altLang="zh-CN" dirty="0"/>
              <a:t>)</a:t>
            </a:r>
            <a:r>
              <a:rPr lang="zh-CN" altLang="en-US" dirty="0">
                <a:solidFill>
                  <a:srgbClr val="3333CC"/>
                </a:solidFill>
              </a:rPr>
              <a:t>和减</a:t>
            </a:r>
            <a:r>
              <a:rPr lang="en-US" altLang="zh-CN" dirty="0">
                <a:solidFill>
                  <a:srgbClr val="3333CC"/>
                </a:solidFill>
              </a:rPr>
              <a:t>1</a:t>
            </a:r>
            <a:r>
              <a:rPr lang="zh-CN" altLang="en-US" dirty="0">
                <a:solidFill>
                  <a:srgbClr val="3333CC"/>
                </a:solidFill>
              </a:rPr>
              <a:t>运算符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--</a:t>
            </a:r>
            <a:r>
              <a:rPr lang="en-US" altLang="zh-CN" dirty="0"/>
              <a:t>)</a:t>
            </a:r>
          </a:p>
          <a:p>
            <a:pPr marL="1200150" lvl="2" indent="-3429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zh-CN" altLang="en-US" dirty="0">
                <a:latin typeface="宋体" panose="02010600030101010101" pitchFamily="2" charset="-122"/>
              </a:rPr>
              <a:t>只能用于变量，而不能用于常量或表达式</a:t>
            </a:r>
            <a:endParaRPr lang="en-US" altLang="zh-CN" dirty="0"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36FDC-2758-4A53-89FC-E41AE5A14816}" type="datetime1">
              <a:rPr lang="zh-CN" altLang="en-US" smtClean="0"/>
              <a:pPr/>
              <a:t>2020/1/4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9B0F-75AB-4BF4-AC8E-D88AAA0BF27B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807940" name="Text Box 4"/>
          <p:cNvSpPr txBox="1">
            <a:spLocks noChangeArrowheads="1"/>
          </p:cNvSpPr>
          <p:nvPr/>
        </p:nvSpPr>
        <p:spPr bwMode="auto">
          <a:xfrm>
            <a:off x="685800" y="9906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>
    <p:cover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E2C6B-CFEF-4944-9C3B-2458E855BA2F}" type="datetime1">
              <a:rPr lang="zh-CN" altLang="en-US" smtClean="0"/>
              <a:pPr/>
              <a:t>2020/1/4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414C-56BB-49D3-B176-E84F6C5DCF18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867330" name="Text Box 2"/>
          <p:cNvSpPr txBox="1">
            <a:spLocks noChangeArrowheads="1"/>
          </p:cNvSpPr>
          <p:nvPr/>
        </p:nvSpPr>
        <p:spPr bwMode="auto">
          <a:xfrm>
            <a:off x="766818" y="1166511"/>
            <a:ext cx="7924800" cy="1717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spcBef>
                <a:spcPct val="40000"/>
              </a:spcBef>
              <a:buFont typeface="+mj-lt"/>
              <a:buAutoNum type="arabicPeriod"/>
            </a:pPr>
            <a:r>
              <a:rPr lang="zh-CN" altLang="en-US" dirty="0">
                <a:solidFill>
                  <a:srgbClr val="FF3300"/>
                </a:solidFill>
                <a:latin typeface="宋体" panose="02010600030101010101" pitchFamily="2" charset="-122"/>
              </a:rPr>
              <a:t>增</a:t>
            </a:r>
            <a:r>
              <a:rPr lang="en-US" altLang="zh-CN" dirty="0">
                <a:solidFill>
                  <a:srgbClr val="FF33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rgbClr val="FF3300"/>
                </a:solidFill>
                <a:latin typeface="宋体" panose="02010600030101010101" pitchFamily="2" charset="-122"/>
              </a:rPr>
              <a:t>（减</a:t>
            </a:r>
            <a:r>
              <a:rPr lang="en-US" altLang="zh-CN" dirty="0">
                <a:solidFill>
                  <a:srgbClr val="FF33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rgbClr val="FF3300"/>
                </a:solidFill>
                <a:latin typeface="宋体" panose="02010600030101010101" pitchFamily="2" charset="-122"/>
              </a:rPr>
              <a:t>）运算符在操作数的前面</a:t>
            </a:r>
            <a:r>
              <a:rPr lang="en-US" altLang="zh-CN" dirty="0">
                <a:latin typeface="宋体" panose="02010600030101010101" pitchFamily="2" charset="-122"/>
              </a:rPr>
              <a:t>: </a:t>
            </a:r>
            <a:r>
              <a:rPr lang="zh-CN" altLang="en-US" dirty="0">
                <a:latin typeface="宋体" panose="02010600030101010101" pitchFamily="2" charset="-122"/>
              </a:rPr>
              <a:t>首先对操作数本身进行增</a:t>
            </a:r>
            <a:r>
              <a:rPr lang="en-US" altLang="zh-CN" dirty="0">
                <a:latin typeface="宋体" panose="02010600030101010101" pitchFamily="2" charset="-122"/>
              </a:rPr>
              <a:t>/</a:t>
            </a:r>
            <a:r>
              <a:rPr lang="zh-CN" altLang="en-US" dirty="0">
                <a:latin typeface="宋体" panose="02010600030101010101" pitchFamily="2" charset="-122"/>
              </a:rPr>
              <a:t>减</a:t>
            </a:r>
            <a:r>
              <a:rPr lang="en-US" altLang="zh-CN" dirty="0">
                <a:latin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</a:rPr>
              <a:t>运算，然后再参与表达式的运算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 indent="-457200">
              <a:spcBef>
                <a:spcPct val="40000"/>
              </a:spcBef>
              <a:buFont typeface="+mj-lt"/>
              <a:buAutoNum type="arabicPeriod" startAt="2"/>
            </a:pPr>
            <a:r>
              <a:rPr lang="zh-CN" altLang="en-US" dirty="0">
                <a:solidFill>
                  <a:srgbClr val="FF3300"/>
                </a:solidFill>
                <a:latin typeface="宋体" panose="02010600030101010101" pitchFamily="2" charset="-122"/>
              </a:rPr>
              <a:t>增</a:t>
            </a:r>
            <a:r>
              <a:rPr lang="en-US" altLang="zh-CN" dirty="0">
                <a:solidFill>
                  <a:srgbClr val="FF33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rgbClr val="FF3300"/>
                </a:solidFill>
                <a:latin typeface="宋体" panose="02010600030101010101" pitchFamily="2" charset="-122"/>
              </a:rPr>
              <a:t>（减</a:t>
            </a:r>
            <a:r>
              <a:rPr lang="en-US" altLang="zh-CN" dirty="0">
                <a:solidFill>
                  <a:srgbClr val="FF33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rgbClr val="FF3300"/>
                </a:solidFill>
                <a:latin typeface="宋体" panose="02010600030101010101" pitchFamily="2" charset="-122"/>
              </a:rPr>
              <a:t>）运算符在操作数的后面</a:t>
            </a:r>
            <a:r>
              <a:rPr lang="en-US" altLang="zh-CN" dirty="0">
                <a:latin typeface="宋体" panose="02010600030101010101" pitchFamily="2" charset="-122"/>
              </a:rPr>
              <a:t>: </a:t>
            </a:r>
            <a:r>
              <a:rPr lang="zh-CN" altLang="en-US" dirty="0">
                <a:latin typeface="宋体" panose="02010600030101010101" pitchFamily="2" charset="-122"/>
              </a:rPr>
              <a:t>首先让操作数参与计算表达式的值，然后再对操作数进行增减运算</a:t>
            </a:r>
            <a:r>
              <a:rPr lang="en-US" altLang="zh-CN" dirty="0">
                <a:latin typeface="宋体" panose="02010600030101010101" pitchFamily="2" charset="-122"/>
              </a:rPr>
              <a:t>	   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28796" y="3020215"/>
            <a:ext cx="9000843" cy="3091873"/>
            <a:chOff x="383310" y="3537527"/>
            <a:chExt cx="9000843" cy="3091873"/>
          </a:xfrm>
        </p:grpSpPr>
        <p:sp>
          <p:nvSpPr>
            <p:cNvPr id="2" name="矩形 1"/>
            <p:cNvSpPr/>
            <p:nvPr/>
          </p:nvSpPr>
          <p:spPr>
            <a:xfrm>
              <a:off x="4812153" y="4021539"/>
              <a:ext cx="4572000" cy="175432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lvl="1">
                <a:lnSpc>
                  <a:spcPct val="90000"/>
                </a:lnSpc>
                <a:spcBef>
                  <a:spcPct val="30000"/>
                </a:spcBef>
              </a:pPr>
              <a:r>
                <a:rPr lang="zh-CN" altLang="en-US" dirty="0"/>
                <a:t>① </a:t>
              </a:r>
              <a:r>
                <a:rPr lang="en-US" altLang="zh-CN" dirty="0"/>
                <a:t>a++ + 10 </a:t>
              </a:r>
            </a:p>
            <a:p>
              <a:pPr lvl="1">
                <a:lnSpc>
                  <a:spcPct val="90000"/>
                </a:lnSpc>
                <a:spcBef>
                  <a:spcPct val="30000"/>
                </a:spcBef>
              </a:pPr>
              <a:r>
                <a:rPr lang="zh-CN" altLang="en-US" dirty="0"/>
                <a:t>表达式的值为</a:t>
              </a:r>
              <a:r>
                <a:rPr lang="en-US" altLang="zh-CN" dirty="0"/>
                <a:t>15</a:t>
              </a:r>
              <a:r>
                <a:rPr lang="zh-CN" altLang="en-US" dirty="0"/>
                <a:t>，</a:t>
              </a:r>
              <a:r>
                <a:rPr lang="en-US" altLang="zh-CN" dirty="0"/>
                <a:t>a</a:t>
              </a:r>
              <a:r>
                <a:rPr lang="zh-CN" altLang="en-US" dirty="0"/>
                <a:t>变为</a:t>
              </a:r>
              <a:r>
                <a:rPr lang="en-US" altLang="zh-CN" dirty="0"/>
                <a:t>6 </a:t>
              </a:r>
              <a:endParaRPr lang="en-US" altLang="zh-CN" sz="1100" dirty="0"/>
            </a:p>
            <a:p>
              <a:pPr marL="0" lvl="1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zh-CN" dirty="0"/>
                <a:t>②  a-- + 10 </a:t>
              </a:r>
            </a:p>
            <a:p>
              <a:pPr lvl="1">
                <a:lnSpc>
                  <a:spcPct val="90000"/>
                </a:lnSpc>
                <a:spcBef>
                  <a:spcPct val="30000"/>
                </a:spcBef>
              </a:pPr>
              <a:r>
                <a:rPr lang="zh-CN" altLang="en-US" dirty="0"/>
                <a:t>表达式的值为</a:t>
              </a:r>
              <a:r>
                <a:rPr lang="en-US" altLang="zh-CN" dirty="0"/>
                <a:t>15</a:t>
              </a:r>
              <a:r>
                <a:rPr lang="zh-CN" altLang="en-US" dirty="0"/>
                <a:t>，</a:t>
              </a:r>
              <a:r>
                <a:rPr lang="en-US" altLang="zh-CN" dirty="0"/>
                <a:t>a</a:t>
              </a:r>
              <a:r>
                <a:rPr lang="zh-CN" altLang="en-US" dirty="0"/>
                <a:t>变为</a:t>
              </a:r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5" name="直接连接符 4"/>
            <p:cNvCxnSpPr/>
            <p:nvPr/>
          </p:nvCxnSpPr>
          <p:spPr bwMode="auto">
            <a:xfrm flipH="1">
              <a:off x="4812153" y="3537527"/>
              <a:ext cx="1" cy="3091873"/>
            </a:xfrm>
            <a:prstGeom prst="line">
              <a:avLst/>
            </a:prstGeom>
            <a:noFill/>
            <a:ln w="57150" cap="flat" cmpd="sng" algn="ctr">
              <a:solidFill>
                <a:srgbClr val="FF461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" name="矩形 6"/>
            <p:cNvSpPr/>
            <p:nvPr/>
          </p:nvSpPr>
          <p:spPr>
            <a:xfrm>
              <a:off x="383310" y="3947673"/>
              <a:ext cx="4572000" cy="190205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914400" lvl="1" indent="-457200">
                <a:spcBef>
                  <a:spcPct val="30000"/>
                </a:spcBef>
                <a:buFont typeface="+mj-ea"/>
                <a:buAutoNum type="circleNumDbPlain"/>
              </a:pPr>
              <a:r>
                <a:rPr lang="en-US" altLang="zh-CN" dirty="0"/>
                <a:t>++a + 10</a:t>
              </a:r>
            </a:p>
            <a:p>
              <a:pPr lvl="1">
                <a:spcBef>
                  <a:spcPct val="30000"/>
                </a:spcBef>
              </a:pPr>
              <a:r>
                <a:rPr lang="en-US" altLang="zh-CN" dirty="0"/>
                <a:t>    </a:t>
              </a:r>
              <a:r>
                <a:rPr lang="zh-CN" altLang="en-US" dirty="0"/>
                <a:t>表达式的值为</a:t>
              </a:r>
              <a:r>
                <a:rPr lang="en-US" altLang="zh-CN" dirty="0"/>
                <a:t>16</a:t>
              </a:r>
              <a:r>
                <a:rPr lang="zh-CN" altLang="en-US" dirty="0"/>
                <a:t>，</a:t>
              </a:r>
              <a:r>
                <a:rPr lang="en-US" altLang="zh-CN" dirty="0"/>
                <a:t>a</a:t>
              </a:r>
              <a:r>
                <a:rPr lang="zh-CN" altLang="en-US" dirty="0"/>
                <a:t>变为</a:t>
              </a:r>
              <a:r>
                <a:rPr lang="en-US" altLang="zh-CN" dirty="0"/>
                <a:t>6</a:t>
              </a:r>
            </a:p>
            <a:p>
              <a:pPr lvl="1">
                <a:spcBef>
                  <a:spcPct val="30000"/>
                </a:spcBef>
              </a:pPr>
              <a:r>
                <a:rPr lang="en-US" altLang="zh-CN" dirty="0"/>
                <a:t> </a:t>
              </a:r>
              <a:r>
                <a:rPr lang="en-US" altLang="zh-CN" dirty="0">
                  <a:latin typeface="宋体" panose="02010600030101010101" pitchFamily="2" charset="-122"/>
                </a:rPr>
                <a:t>②</a:t>
              </a:r>
              <a:r>
                <a:rPr lang="en-US" altLang="zh-CN" dirty="0"/>
                <a:t>  --a + 10 </a:t>
              </a:r>
            </a:p>
            <a:p>
              <a:pPr lvl="1">
                <a:spcBef>
                  <a:spcPct val="30000"/>
                </a:spcBef>
              </a:pPr>
              <a:r>
                <a:rPr lang="en-US" altLang="zh-CN" dirty="0"/>
                <a:t>    </a:t>
              </a:r>
              <a:r>
                <a:rPr lang="zh-CN" altLang="en-US" dirty="0"/>
                <a:t>表达式的值为</a:t>
              </a:r>
              <a:r>
                <a:rPr lang="en-US" altLang="zh-CN" dirty="0"/>
                <a:t>14</a:t>
              </a:r>
              <a:r>
                <a:rPr lang="zh-CN" altLang="en-US" dirty="0"/>
                <a:t>，</a:t>
              </a:r>
              <a:r>
                <a:rPr lang="en-US" altLang="zh-CN" dirty="0"/>
                <a:t>a</a:t>
              </a:r>
              <a:r>
                <a:rPr lang="zh-CN" altLang="en-US" dirty="0"/>
                <a:t>变为</a:t>
              </a:r>
              <a:r>
                <a:rPr lang="en-US" altLang="zh-CN" dirty="0"/>
                <a:t>4</a:t>
              </a: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766818" y="2883904"/>
            <a:ext cx="7801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假设  </a:t>
            </a:r>
            <a:r>
              <a:rPr lang="en-US" altLang="zh-CN" dirty="0"/>
              <a:t>a=5</a:t>
            </a:r>
            <a:endParaRPr 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sz="2800" dirty="0">
                <a:solidFill>
                  <a:srgbClr val="33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练习：写出该程序的输出结果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3C06-D7FE-48C6-BE38-FF8E927921A3}" type="datetime1">
              <a:rPr lang="zh-CN" altLang="en-US" smtClean="0"/>
              <a:pPr/>
              <a:t>2020/1/4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2744D-3E13-47F1-95ED-A1A47B7922B8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869384" name="Rectangle 8"/>
          <p:cNvSpPr>
            <a:spLocks noChangeArrowheads="1"/>
          </p:cNvSpPr>
          <p:nvPr/>
        </p:nvSpPr>
        <p:spPr bwMode="auto">
          <a:xfrm>
            <a:off x="847381" y="1066800"/>
            <a:ext cx="6196012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dirty="0"/>
              <a:t>class Demo{</a:t>
            </a:r>
          </a:p>
          <a:p>
            <a:pPr>
              <a:spcBef>
                <a:spcPct val="20000"/>
              </a:spcBef>
            </a:pPr>
            <a:r>
              <a:rPr lang="en-US" altLang="zh-CN" dirty="0"/>
              <a:t>      public static void main(String </a:t>
            </a:r>
            <a:r>
              <a:rPr lang="en-US" altLang="zh-CN" dirty="0" err="1"/>
              <a:t>args</a:t>
            </a:r>
            <a:r>
              <a:rPr lang="en-US" altLang="zh-CN" dirty="0"/>
              <a:t>[]){</a:t>
            </a:r>
          </a:p>
          <a:p>
            <a:pPr>
              <a:spcBef>
                <a:spcPct val="20000"/>
              </a:spcBef>
            </a:pPr>
            <a:r>
              <a:rPr lang="en-US" altLang="zh-CN" dirty="0"/>
              <a:t>           </a:t>
            </a:r>
            <a:r>
              <a:rPr lang="en-US" altLang="zh-CN" dirty="0" err="1"/>
              <a:t>int</a:t>
            </a:r>
            <a:r>
              <a:rPr lang="en-US" altLang="zh-CN" dirty="0"/>
              <a:t> a=5;</a:t>
            </a:r>
          </a:p>
          <a:p>
            <a:pPr>
              <a:spcBef>
                <a:spcPct val="20000"/>
              </a:spcBef>
            </a:pPr>
            <a:r>
              <a:rPr lang="en-US" altLang="zh-CN" dirty="0"/>
              <a:t>   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(++a);</a:t>
            </a:r>
          </a:p>
          <a:p>
            <a:pPr>
              <a:spcBef>
                <a:spcPct val="20000"/>
              </a:spcBef>
            </a:pPr>
            <a:r>
              <a:rPr lang="en-US" altLang="zh-CN" dirty="0"/>
              <a:t>   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(--a);</a:t>
            </a:r>
          </a:p>
          <a:p>
            <a:pPr>
              <a:spcBef>
                <a:spcPct val="20000"/>
              </a:spcBef>
            </a:pPr>
            <a:r>
              <a:rPr lang="en-US" altLang="zh-CN" dirty="0"/>
              <a:t>   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(a++);</a:t>
            </a:r>
          </a:p>
          <a:p>
            <a:pPr>
              <a:spcBef>
                <a:spcPct val="20000"/>
              </a:spcBef>
            </a:pPr>
            <a:r>
              <a:rPr lang="en-US" altLang="zh-CN" dirty="0"/>
              <a:t>   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(a--);</a:t>
            </a:r>
          </a:p>
          <a:p>
            <a:pPr>
              <a:spcBef>
                <a:spcPct val="20000"/>
              </a:spcBef>
            </a:pPr>
            <a:r>
              <a:rPr lang="en-US" altLang="zh-CN" dirty="0"/>
              <a:t>      } </a:t>
            </a:r>
          </a:p>
          <a:p>
            <a:pPr>
              <a:spcBef>
                <a:spcPct val="20000"/>
              </a:spcBef>
            </a:pPr>
            <a:r>
              <a:rPr lang="en-US" altLang="zh-CN" dirty="0"/>
              <a:t>}                        </a:t>
            </a:r>
          </a:p>
        </p:txBody>
      </p:sp>
      <p:sp>
        <p:nvSpPr>
          <p:cNvPr id="869385" name="Text Box 9"/>
          <p:cNvSpPr txBox="1">
            <a:spLocks noChangeArrowheads="1"/>
          </p:cNvSpPr>
          <p:nvPr/>
        </p:nvSpPr>
        <p:spPr bwMode="auto">
          <a:xfrm>
            <a:off x="6335712" y="2962345"/>
            <a:ext cx="2339975" cy="222726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kumimoji="0" lang="zh-CN" altLang="en-US" sz="2800" dirty="0">
                <a:solidFill>
                  <a:srgbClr val="FF3300"/>
                </a:solidFill>
                <a:latin typeface="Arial" panose="020B0604020202020204" pitchFamily="34" charset="0"/>
              </a:rPr>
              <a:t>输出结果：</a:t>
            </a:r>
          </a:p>
          <a:p>
            <a:r>
              <a:rPr kumimoji="0" lang="en-US" altLang="zh-CN" sz="2800" dirty="0">
                <a:solidFill>
                  <a:srgbClr val="FF3300"/>
                </a:solidFill>
                <a:latin typeface="Arial" panose="020B0604020202020204" pitchFamily="34" charset="0"/>
              </a:rPr>
              <a:t>6</a:t>
            </a:r>
          </a:p>
          <a:p>
            <a:r>
              <a:rPr kumimoji="0" lang="en-US" altLang="zh-CN" sz="2800" dirty="0">
                <a:solidFill>
                  <a:srgbClr val="FF3300"/>
                </a:solidFill>
                <a:latin typeface="Arial" panose="020B0604020202020204" pitchFamily="34" charset="0"/>
              </a:rPr>
              <a:t>5</a:t>
            </a:r>
          </a:p>
          <a:p>
            <a:r>
              <a:rPr kumimoji="0" lang="en-US" altLang="zh-CN" sz="2800" dirty="0">
                <a:solidFill>
                  <a:srgbClr val="FF3300"/>
                </a:solidFill>
                <a:latin typeface="Arial" panose="020B0604020202020204" pitchFamily="34" charset="0"/>
              </a:rPr>
              <a:t>5</a:t>
            </a:r>
          </a:p>
          <a:p>
            <a:r>
              <a:rPr kumimoji="0" lang="en-US" altLang="zh-CN" sz="2800" dirty="0">
                <a:solidFill>
                  <a:srgbClr val="FF3300"/>
                </a:solidFill>
                <a:latin typeface="Arial" panose="020B0604020202020204" pitchFamily="34" charset="0"/>
              </a:rPr>
              <a:t>6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9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9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9385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460" name="Text Box 1100"/>
          <p:cNvSpPr txBox="1">
            <a:spLocks noChangeArrowheads="1"/>
          </p:cNvSpPr>
          <p:nvPr/>
        </p:nvSpPr>
        <p:spPr bwMode="auto">
          <a:xfrm>
            <a:off x="4652963" y="481013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endParaRPr lang="zh-CN" altLang="zh-CN" sz="2000" b="1">
              <a:ea typeface="华文中宋" panose="0201060004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B87D-F33E-40EC-B267-AEC9783D9152}" type="datetime1">
              <a:rPr lang="zh-CN" altLang="en-US" smtClean="0"/>
              <a:t>2020/1/4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44E34-B3C4-4EAA-840B-6BABA4EBECDD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784461" name="Rectangle 110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46075"/>
            <a:ext cx="7772400" cy="457200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B60819"/>
                </a:solidFill>
              </a:rPr>
              <a:t>Java</a:t>
            </a:r>
            <a:r>
              <a:rPr lang="zh-CN" altLang="en-US" sz="2400" b="1" dirty="0">
                <a:solidFill>
                  <a:srgbClr val="B60819"/>
                </a:solidFill>
              </a:rPr>
              <a:t>中的保留字</a:t>
            </a:r>
          </a:p>
        </p:txBody>
      </p:sp>
      <p:graphicFrame>
        <p:nvGraphicFramePr>
          <p:cNvPr id="784500" name="Group 11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81500"/>
              </p:ext>
            </p:extLst>
          </p:nvPr>
        </p:nvGraphicFramePr>
        <p:xfrm>
          <a:off x="617031" y="1096081"/>
          <a:ext cx="7918450" cy="4899460"/>
        </p:xfrm>
        <a:graphic>
          <a:graphicData uri="http://schemas.openxmlformats.org/drawingml/2006/table">
            <a:tbl>
              <a:tblPr/>
              <a:tblGrid>
                <a:gridCol w="1747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0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8950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114300"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227013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112713"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类  型</a:t>
                      </a:r>
                    </a:p>
                  </a:txBody>
                  <a:tcPr marL="15240" marR="15240" marT="15240" marB="1524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BFE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114300"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227013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112713"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保 留 字</a:t>
                      </a:r>
                    </a:p>
                  </a:txBody>
                  <a:tcPr marL="15240" marR="15240" marT="15240" marB="1524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120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114300"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227013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112713"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76637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类型保留字</a:t>
                      </a:r>
                    </a:p>
                  </a:txBody>
                  <a:tcPr marL="15240" marR="15240" marT="15240" marB="1524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BFE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114300"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227013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112713"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828A4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828A4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boolean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828A4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byte, char, short,  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828A4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int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828A4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long,  float, double, void</a:t>
                      </a:r>
                    </a:p>
                  </a:txBody>
                  <a:tcPr marL="15240" marR="15240" marT="15240" marB="1524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4213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114300"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227013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112713"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76637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语句保留字</a:t>
                      </a:r>
                    </a:p>
                  </a:txBody>
                  <a:tcPr marL="15240" marR="15240" marT="15240" marB="1524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BFE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114300"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227013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112713"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828A4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if, else, switch, case, default, break, for, while, do,    return, continue, try, catch, finally, throw, synchronized</a:t>
                      </a:r>
                    </a:p>
                  </a:txBody>
                  <a:tcPr marL="15240" marR="15240" marT="15240" marB="1524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488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114300"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227013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112713"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76637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表达式保留字</a:t>
                      </a:r>
                    </a:p>
                  </a:txBody>
                  <a:tcPr marL="15240" marR="15240" marT="15240" marB="1524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BFE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114300"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227013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112713"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2828A4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new, null, this, super</a:t>
                      </a:r>
                    </a:p>
                  </a:txBody>
                  <a:tcPr marL="15240" marR="15240" marT="15240" marB="1524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8200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114300"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227013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112713"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76637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修饰符保留字</a:t>
                      </a:r>
                    </a:p>
                  </a:txBody>
                  <a:tcPr marL="15240" marR="15240" marT="15240" marB="1524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BFE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114300"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227013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112713"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2828A4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abstract, final, public, private, protected, static,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2828A4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transient, volatile </a:t>
                      </a:r>
                    </a:p>
                  </a:txBody>
                  <a:tcPr marL="15240" marR="15240" marT="15240" marB="1524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4213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114300"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227013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112713"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76637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类、方法保留字</a:t>
                      </a:r>
                    </a:p>
                  </a:txBody>
                  <a:tcPr marL="15240" marR="15240" marT="15240" marB="1524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BFE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114300"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227013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112713"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2828A4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class, throws, native, instanceof</a:t>
                      </a:r>
                    </a:p>
                  </a:txBody>
                  <a:tcPr marL="15240" marR="15240" marT="15240" marB="1524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3588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114300"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227013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112713"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76637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扩展类构筑模块保留字</a:t>
                      </a:r>
                    </a:p>
                  </a:txBody>
                  <a:tcPr marL="15240" marR="15240" marT="15240" marB="1524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BFE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114300"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227013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112713"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2828A4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package, import, extends, implements, interface</a:t>
                      </a:r>
                    </a:p>
                  </a:txBody>
                  <a:tcPr marL="15240" marR="15240" marT="15240" marB="1524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688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114300"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227013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112713"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76637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其它保留字</a:t>
                      </a:r>
                    </a:p>
                  </a:txBody>
                  <a:tcPr marL="15240" marR="15240" marT="15240" marB="1524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BFE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indent="114300"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indent="227013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indent="112713"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828A4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cast, future, generic, inner, 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828A4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oprator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828A4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outer, rest, 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828A4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var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2828A4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5240" marR="15240" marT="15240" marB="1524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pull dir="rd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GB" sz="3600" dirty="0"/>
              <a:t> </a:t>
            </a:r>
            <a:r>
              <a:rPr lang="zh-CN" altLang="en-US" dirty="0">
                <a:solidFill>
                  <a:srgbClr val="B6081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算术运算符中的双目运算符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+</a:t>
            </a:r>
            <a:r>
              <a:rPr lang="zh-CN" altLang="en-US" dirty="0">
                <a:solidFill>
                  <a:srgbClr val="364F6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（加）、</a:t>
            </a:r>
            <a:r>
              <a:rPr lang="en-US" altLang="zh-CN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-</a:t>
            </a:r>
            <a:r>
              <a:rPr lang="zh-CN" altLang="en-US" dirty="0">
                <a:solidFill>
                  <a:srgbClr val="364F6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（减）、</a:t>
            </a:r>
            <a:r>
              <a:rPr lang="zh-CN" altLang="en-US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*</a:t>
            </a:r>
            <a:r>
              <a:rPr lang="zh-CN" altLang="en-US" dirty="0">
                <a:solidFill>
                  <a:srgbClr val="364F6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（乘）、</a:t>
            </a:r>
            <a:r>
              <a:rPr lang="zh-CN" altLang="en-GB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zh-CN" altLang="en-US" dirty="0">
                <a:solidFill>
                  <a:srgbClr val="364F6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（除）、</a:t>
            </a:r>
            <a:endParaRPr lang="en-US" altLang="zh-CN" dirty="0">
              <a:solidFill>
                <a:srgbClr val="364F68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rgbClr val="364F6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zh-CN" altLang="en-US" dirty="0">
                <a:solidFill>
                  <a:srgbClr val="364F6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%</a:t>
            </a:r>
            <a:r>
              <a:rPr lang="en-US" altLang="zh-CN" dirty="0">
                <a:solidFill>
                  <a:srgbClr val="364F6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solidFill>
                  <a:srgbClr val="364F6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（取余或取模）</a:t>
            </a:r>
            <a:endParaRPr lang="zh-CN" altLang="en-GB" dirty="0">
              <a:solidFill>
                <a:srgbClr val="364F68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spcBef>
                <a:spcPct val="30000"/>
              </a:spcBef>
            </a:pPr>
            <a:endParaRPr lang="en-US" altLang="zh-CN" dirty="0"/>
          </a:p>
          <a:p>
            <a:pPr marL="800100" lvl="1" indent="-342900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</a:rPr>
              <a:t>如果整数相除，则结果取整。如 </a:t>
            </a:r>
            <a:r>
              <a:rPr lang="en-US" altLang="zh-CN" sz="2400" dirty="0">
                <a:solidFill>
                  <a:schemeClr val="tx1"/>
                </a:solidFill>
              </a:rPr>
              <a:t>5/2 </a:t>
            </a:r>
            <a:r>
              <a:rPr lang="zh-CN" altLang="en-US" sz="2400" dirty="0">
                <a:solidFill>
                  <a:schemeClr val="tx1"/>
                </a:solidFill>
              </a:rPr>
              <a:t>得到结果</a:t>
            </a:r>
            <a:r>
              <a:rPr lang="en-US" altLang="zh-CN" sz="2400" dirty="0">
                <a:solidFill>
                  <a:schemeClr val="tx1"/>
                </a:solidFill>
              </a:rPr>
              <a:t>2</a:t>
            </a:r>
          </a:p>
          <a:p>
            <a:pPr marL="800100" lvl="1" indent="-342900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</a:rPr>
              <a:t>如果浮点数相除，则是通常意义上的除法，如</a:t>
            </a:r>
            <a:r>
              <a:rPr lang="en-US" altLang="zh-CN" sz="2400" dirty="0">
                <a:solidFill>
                  <a:schemeClr val="tx1"/>
                </a:solidFill>
              </a:rPr>
              <a:t>5.0/2.0</a:t>
            </a:r>
            <a:r>
              <a:rPr lang="zh-CN" altLang="en-US" sz="2400" dirty="0">
                <a:solidFill>
                  <a:schemeClr val="tx1"/>
                </a:solidFill>
              </a:rPr>
              <a:t>结果为</a:t>
            </a:r>
            <a:r>
              <a:rPr lang="en-US" altLang="zh-CN" sz="2400" dirty="0">
                <a:solidFill>
                  <a:schemeClr val="tx1"/>
                </a:solidFill>
              </a:rPr>
              <a:t>2.5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800100" lvl="1" indent="-342900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</a:rPr>
              <a:t>%</a:t>
            </a:r>
            <a:r>
              <a:rPr lang="zh-CN" altLang="en-US" sz="2400" dirty="0">
                <a:solidFill>
                  <a:schemeClr val="tx1"/>
                </a:solidFill>
              </a:rPr>
              <a:t>是取余，如 </a:t>
            </a:r>
            <a:r>
              <a:rPr lang="en-US" altLang="zh-CN" sz="2400" dirty="0">
                <a:solidFill>
                  <a:schemeClr val="tx1"/>
                </a:solidFill>
              </a:rPr>
              <a:t>5%2</a:t>
            </a:r>
            <a:r>
              <a:rPr lang="zh-CN" altLang="en-US" sz="2400" dirty="0">
                <a:solidFill>
                  <a:schemeClr val="tx1"/>
                </a:solidFill>
              </a:rPr>
              <a:t>结果为</a:t>
            </a:r>
            <a:r>
              <a:rPr lang="en-US" altLang="zh-CN" sz="2400" dirty="0">
                <a:solidFill>
                  <a:schemeClr val="tx1"/>
                </a:solidFill>
              </a:rPr>
              <a:t>1</a:t>
            </a:r>
          </a:p>
          <a:p>
            <a:pPr lvl="2">
              <a:spcBef>
                <a:spcPct val="30000"/>
              </a:spcBef>
              <a:buFont typeface="Wingdings" panose="05000000000000000000" pitchFamily="2" charset="2"/>
              <a:buChar char="ü"/>
            </a:pPr>
            <a:r>
              <a:rPr lang="en-US" altLang="zh-CN" sz="2000" dirty="0">
                <a:solidFill>
                  <a:srgbClr val="FF0000"/>
                </a:solidFill>
              </a:rPr>
              <a:t>5.2%2</a:t>
            </a:r>
            <a:r>
              <a:rPr lang="en-US" altLang="zh-CN" sz="2000" dirty="0">
                <a:solidFill>
                  <a:schemeClr val="tx1"/>
                </a:solidFill>
              </a:rPr>
              <a:t>         </a:t>
            </a:r>
            <a:r>
              <a:rPr lang="zh-CN" altLang="en-US" sz="2000" dirty="0">
                <a:solidFill>
                  <a:schemeClr val="tx1"/>
                </a:solidFill>
              </a:rPr>
              <a:t>结果为</a:t>
            </a:r>
            <a:r>
              <a:rPr lang="en-US" altLang="zh-CN" sz="2000" dirty="0">
                <a:solidFill>
                  <a:schemeClr val="tx1"/>
                </a:solidFill>
              </a:rPr>
              <a:t>1.2</a:t>
            </a:r>
          </a:p>
          <a:p>
            <a:pPr lvl="2">
              <a:spcBef>
                <a:spcPct val="30000"/>
              </a:spcBef>
              <a:buFont typeface="Wingdings" panose="05000000000000000000" pitchFamily="2" charset="2"/>
              <a:buChar char="ü"/>
            </a:pPr>
            <a:r>
              <a:rPr lang="en-US" altLang="zh-CN" sz="2000" dirty="0">
                <a:solidFill>
                  <a:srgbClr val="FF0000"/>
                </a:solidFill>
              </a:rPr>
              <a:t>5.2%2.2 </a:t>
            </a:r>
            <a:r>
              <a:rPr lang="en-US" altLang="zh-CN" sz="2000" dirty="0">
                <a:solidFill>
                  <a:schemeClr val="tx1"/>
                </a:solidFill>
              </a:rPr>
              <a:t>     </a:t>
            </a:r>
            <a:r>
              <a:rPr lang="zh-CN" altLang="en-US" sz="2000" dirty="0">
                <a:solidFill>
                  <a:schemeClr val="tx1"/>
                </a:solidFill>
              </a:rPr>
              <a:t>结果为</a:t>
            </a:r>
            <a:r>
              <a:rPr lang="en-US" altLang="zh-CN" sz="2000" dirty="0">
                <a:solidFill>
                  <a:schemeClr val="tx1"/>
                </a:solidFill>
              </a:rPr>
              <a:t>0.8 </a:t>
            </a:r>
          </a:p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3131A-A672-4F67-81F5-C52766E0F4A8}" type="datetime1">
              <a:rPr lang="zh-CN" altLang="en-US" smtClean="0"/>
              <a:pPr/>
              <a:t>2020/1/4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FC37-1330-45CD-BC94-8CC8BC5C3C87}" type="slidenum">
              <a:rPr lang="en-US" altLang="zh-CN"/>
              <a:pPr/>
              <a:t>40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B864-9FD4-4B3C-A081-77C27382AC89}" type="datetime1">
              <a:rPr lang="zh-CN" altLang="en-US" smtClean="0"/>
              <a:pPr/>
              <a:t>2020/1/4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C909-8566-4A81-9A4E-81B3BB8D5AC3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874499" name="Text Box 3"/>
          <p:cNvSpPr txBox="1">
            <a:spLocks noChangeArrowheads="1"/>
          </p:cNvSpPr>
          <p:nvPr/>
        </p:nvSpPr>
        <p:spPr bwMode="auto">
          <a:xfrm>
            <a:off x="874989" y="1239562"/>
            <a:ext cx="7697787" cy="136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GB" sz="2800" dirty="0">
                <a:solidFill>
                  <a:srgbClr val="B6081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思考：</a:t>
            </a:r>
            <a:r>
              <a:rPr lang="zh-CN" altLang="en-GB" dirty="0">
                <a:solidFill>
                  <a:schemeClr val="tx2"/>
                </a:solidFill>
                <a:latin typeface="宋体" panose="02010600030101010101" pitchFamily="2" charset="-122"/>
              </a:rPr>
              <a:t>某个培训中心要为新到的学员安排房间，假设共有</a:t>
            </a:r>
            <a:r>
              <a:rPr lang="en-GB" altLang="zh-CN" dirty="0">
                <a:solidFill>
                  <a:schemeClr val="tx2"/>
                </a:solidFill>
                <a:latin typeface="华文中宋" panose="02010600040101010101" pitchFamily="2" charset="-122"/>
              </a:rPr>
              <a:t>x</a:t>
            </a:r>
            <a:r>
              <a:rPr lang="zh-CN" altLang="en-GB" dirty="0">
                <a:solidFill>
                  <a:schemeClr val="tx2"/>
                </a:solidFill>
                <a:latin typeface="宋体" panose="02010600030101010101" pitchFamily="2" charset="-122"/>
              </a:rPr>
              <a:t>个学员，每个房间可以住</a:t>
            </a:r>
            <a:r>
              <a:rPr lang="zh-CN" altLang="en-GB" dirty="0">
                <a:solidFill>
                  <a:schemeClr val="tx2"/>
                </a:solidFill>
                <a:latin typeface="华文中宋" panose="02010600040101010101" pitchFamily="2" charset="-122"/>
              </a:rPr>
              <a:t>6</a:t>
            </a:r>
            <a:r>
              <a:rPr lang="zh-CN" altLang="en-GB" dirty="0">
                <a:solidFill>
                  <a:schemeClr val="tx2"/>
                </a:solidFill>
                <a:latin typeface="宋体" panose="02010600030101010101" pitchFamily="2" charset="-122"/>
              </a:rPr>
              <a:t>人，让你用一个公式来计算他们要住的房间数？</a:t>
            </a:r>
            <a:r>
              <a:rPr lang="zh-CN" altLang="en-US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endParaRPr lang="zh-CN" altLang="en-US" dirty="0">
              <a:solidFill>
                <a:srgbClr val="2828A4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74500" name="Text Box 4"/>
          <p:cNvSpPr txBox="1">
            <a:spLocks noChangeArrowheads="1"/>
          </p:cNvSpPr>
          <p:nvPr/>
        </p:nvSpPr>
        <p:spPr bwMode="auto">
          <a:xfrm>
            <a:off x="874988" y="3365846"/>
            <a:ext cx="7697788" cy="131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en-GB" dirty="0">
                <a:solidFill>
                  <a:srgbClr val="993366"/>
                </a:solidFill>
              </a:rPr>
              <a:t>答案：</a:t>
            </a:r>
            <a:r>
              <a:rPr lang="zh-CN" altLang="en-GB" dirty="0">
                <a:solidFill>
                  <a:srgbClr val="993366"/>
                </a:solidFill>
                <a:latin typeface="华文中宋" panose="02010600040101010101" pitchFamily="2" charset="-122"/>
              </a:rPr>
              <a:t>  (</a:t>
            </a:r>
            <a:r>
              <a:rPr lang="en-GB" altLang="zh-CN" dirty="0">
                <a:solidFill>
                  <a:srgbClr val="993366"/>
                </a:solidFill>
                <a:latin typeface="华文中宋" panose="02010600040101010101" pitchFamily="2" charset="-122"/>
              </a:rPr>
              <a:t>x+5)/6</a:t>
            </a:r>
          </a:p>
          <a:p>
            <a:pPr algn="just">
              <a:lnSpc>
                <a:spcPct val="110000"/>
              </a:lnSpc>
            </a:pPr>
            <a:endParaRPr lang="en-US" altLang="zh-CN" dirty="0">
              <a:solidFill>
                <a:srgbClr val="2828A4"/>
              </a:solidFill>
              <a:latin typeface="华文中宋" panose="0201060004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2828A4"/>
                </a:solidFill>
                <a:latin typeface="宋体" panose="02010600030101010101" pitchFamily="2" charset="-122"/>
              </a:rPr>
              <a:t>Remark: </a:t>
            </a:r>
            <a:r>
              <a:rPr lang="zh-CN" altLang="en-GB" dirty="0">
                <a:solidFill>
                  <a:srgbClr val="2828A4"/>
                </a:solidFill>
                <a:latin typeface="宋体" panose="02010600030101010101" pitchFamily="2" charset="-122"/>
              </a:rPr>
              <a:t>也可用于计算留言板的页数</a:t>
            </a:r>
            <a:r>
              <a:rPr lang="zh-CN" altLang="en-US" dirty="0">
                <a:solidFill>
                  <a:srgbClr val="2828A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4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4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4500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>
                <a:solidFill>
                  <a:srgbClr val="33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3.4.2  </a:t>
            </a:r>
            <a:r>
              <a:rPr lang="zh-CN" altLang="en-US" sz="3600" b="1">
                <a:solidFill>
                  <a:srgbClr val="33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关系运算符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5800" y="1087785"/>
            <a:ext cx="7772400" cy="4784378"/>
          </a:xfrm>
        </p:spPr>
        <p:txBody>
          <a:bodyPr/>
          <a:lstStyle/>
          <a:p>
            <a:pPr>
              <a:lnSpc>
                <a:spcPct val="13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关系运算符有七种：                                                      </a:t>
            </a:r>
            <a:r>
              <a:rPr lang="en-US" altLang="zh-CN" sz="2000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==</a:t>
            </a:r>
            <a:r>
              <a:rPr lang="en-US" altLang="zh-CN" sz="2000" dirty="0">
                <a:solidFill>
                  <a:srgbClr val="364F6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2000" dirty="0">
                <a:solidFill>
                  <a:srgbClr val="364F6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000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!= </a:t>
            </a:r>
            <a:r>
              <a:rPr lang="zh-CN" altLang="en-US" sz="2000" dirty="0">
                <a:solidFill>
                  <a:srgbClr val="364F6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000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&lt;</a:t>
            </a:r>
            <a:r>
              <a:rPr lang="en-US" altLang="zh-CN" sz="2000" dirty="0">
                <a:solidFill>
                  <a:srgbClr val="364F6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,</a:t>
            </a:r>
            <a:r>
              <a:rPr lang="en-US" altLang="zh-CN" sz="2000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&lt;=</a:t>
            </a:r>
            <a:r>
              <a:rPr lang="en-US" altLang="zh-CN" sz="2000" dirty="0">
                <a:solidFill>
                  <a:srgbClr val="364F6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, </a:t>
            </a:r>
            <a:r>
              <a:rPr lang="en-US" altLang="zh-CN" sz="2000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&gt;</a:t>
            </a:r>
            <a:r>
              <a:rPr lang="en-US" altLang="zh-CN" sz="2000" dirty="0">
                <a:solidFill>
                  <a:srgbClr val="364F6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,</a:t>
            </a:r>
            <a:r>
              <a:rPr lang="en-US" altLang="zh-CN" sz="2000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&gt;=</a:t>
            </a:r>
            <a:r>
              <a:rPr lang="en-US" altLang="zh-CN" sz="2000" dirty="0">
                <a:solidFill>
                  <a:srgbClr val="364F6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, </a:t>
            </a:r>
            <a:r>
              <a:rPr lang="en-US" altLang="zh-CN" sz="2000" dirty="0" err="1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instanceof</a:t>
            </a:r>
            <a:r>
              <a:rPr lang="en-US" altLang="zh-CN" sz="2000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000" dirty="0">
                <a:solidFill>
                  <a:srgbClr val="364F6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(</a:t>
            </a:r>
            <a:r>
              <a:rPr lang="zh-CN" altLang="en-US" sz="2000" dirty="0">
                <a:solidFill>
                  <a:srgbClr val="364F6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对象运算符</a:t>
            </a:r>
            <a:r>
              <a:rPr lang="en-US" altLang="zh-CN" sz="2000" dirty="0">
                <a:solidFill>
                  <a:srgbClr val="364F6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  <a:endParaRPr lang="zh-CN" altLang="en-US" sz="2000" dirty="0">
              <a:solidFill>
                <a:schemeClr val="tx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3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关系表达式的结果类型为</a:t>
            </a:r>
            <a:r>
              <a:rPr lang="zh-CN" altLang="en-US" sz="20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布尔型</a:t>
            </a:r>
          </a:p>
          <a:p>
            <a:pPr>
              <a:lnSpc>
                <a:spcPct val="13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rgbClr val="364F6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000" dirty="0" err="1">
                <a:solidFill>
                  <a:srgbClr val="FF461B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instanceof</a:t>
            </a:r>
            <a:r>
              <a:rPr lang="en-US" altLang="zh-CN" sz="2000" dirty="0">
                <a:solidFill>
                  <a:srgbClr val="FF461B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: </a:t>
            </a:r>
            <a:r>
              <a:rPr lang="zh-CN" altLang="en-US" sz="2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用来确定一对象是否是某一指定类的对象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 dirty="0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        </a:t>
            </a:r>
            <a:r>
              <a:rPr lang="en-US" altLang="zh-CN" sz="2000" dirty="0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class Demo{   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000" dirty="0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		public static void main(String </a:t>
            </a:r>
            <a:r>
              <a:rPr lang="en-US" altLang="zh-CN" sz="2000" dirty="0" err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args</a:t>
            </a:r>
            <a:r>
              <a:rPr lang="en-US" altLang="zh-CN" sz="2000" dirty="0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[]){   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000" dirty="0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			</a:t>
            </a:r>
            <a:r>
              <a:rPr lang="en-US" altLang="zh-CN" sz="2000" dirty="0">
                <a:solidFill>
                  <a:srgbClr val="3333CC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Demo t=new Demo();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000" dirty="0">
                <a:solidFill>
                  <a:srgbClr val="3333CC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        			if(t </a:t>
            </a:r>
            <a:r>
              <a:rPr lang="en-US" altLang="zh-CN" sz="2000" dirty="0" err="1">
                <a:solidFill>
                  <a:srgbClr val="3333CC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instanceof</a:t>
            </a:r>
            <a:r>
              <a:rPr lang="en-US" altLang="zh-CN" sz="2000" dirty="0">
                <a:solidFill>
                  <a:srgbClr val="3333CC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 Demo)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000" dirty="0">
                <a:solidFill>
                  <a:srgbClr val="3333CC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				</a:t>
            </a:r>
            <a:r>
              <a:rPr lang="en-US" altLang="zh-CN" sz="2000" dirty="0" err="1">
                <a:solidFill>
                  <a:srgbClr val="3333CC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System.out.println</a:t>
            </a:r>
            <a:r>
              <a:rPr lang="en-US" altLang="zh-CN" sz="2000" dirty="0">
                <a:solidFill>
                  <a:srgbClr val="3333CC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("</a:t>
            </a:r>
            <a:r>
              <a:rPr lang="zh-CN" altLang="en-US" sz="2000" dirty="0">
                <a:solidFill>
                  <a:srgbClr val="3333CC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是</a:t>
            </a:r>
            <a:r>
              <a:rPr lang="en-US" altLang="zh-CN" sz="2000" dirty="0">
                <a:solidFill>
                  <a:srgbClr val="3333CC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");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000" dirty="0">
                <a:solidFill>
                  <a:srgbClr val="3333CC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		</a:t>
            </a:r>
            <a:r>
              <a:rPr lang="en-US" altLang="zh-CN" sz="2000" dirty="0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}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000" dirty="0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           }</a:t>
            </a:r>
            <a:r>
              <a:rPr lang="en-US" altLang="zh-CN" sz="2000" dirty="0">
                <a:solidFill>
                  <a:srgbClr val="BA5C7B"/>
                </a:solidFill>
                <a:latin typeface="Arial" panose="020B0604020202020204" pitchFamily="34" charset="0"/>
              </a:rPr>
              <a:t> </a:t>
            </a:r>
          </a:p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7715D-10CA-46B4-8771-3E94DDA7AE73}" type="datetime1">
              <a:rPr lang="zh-CN" altLang="en-US" smtClean="0"/>
              <a:pPr/>
              <a:t>2020/1/4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5AA1-DA65-4ECD-BF8C-115525A9F571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811012" name="Text Box 4"/>
          <p:cNvSpPr txBox="1">
            <a:spLocks noChangeArrowheads="1"/>
          </p:cNvSpPr>
          <p:nvPr/>
        </p:nvSpPr>
        <p:spPr bwMode="auto">
          <a:xfrm>
            <a:off x="685800" y="9906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>
    <p:cover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>
                <a:solidFill>
                  <a:srgbClr val="33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3.4.3  </a:t>
            </a:r>
            <a:r>
              <a:rPr lang="zh-CN" altLang="en-US" sz="3600" b="1" dirty="0">
                <a:solidFill>
                  <a:srgbClr val="33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逻辑运算符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9EC8-9E8D-4536-B861-4871D94FFF38}" type="datetime1">
              <a:rPr lang="zh-CN" altLang="en-US" smtClean="0"/>
              <a:pPr/>
              <a:t>2020/1/4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2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405F-2FB9-4202-B029-64C75B24FA7D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812036" name="Rectangle 4"/>
          <p:cNvSpPr>
            <a:spLocks noChangeArrowheads="1"/>
          </p:cNvSpPr>
          <p:nvPr/>
        </p:nvSpPr>
        <p:spPr bwMode="auto">
          <a:xfrm>
            <a:off x="685800" y="9906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812071" name="Group 39"/>
          <p:cNvGraphicFramePr>
            <a:graphicFrameLocks noGrp="1"/>
          </p:cNvGraphicFramePr>
          <p:nvPr/>
        </p:nvGraphicFramePr>
        <p:xfrm>
          <a:off x="569499" y="1057375"/>
          <a:ext cx="8085137" cy="4397998"/>
        </p:xfrm>
        <a:graphic>
          <a:graphicData uri="http://schemas.openxmlformats.org/drawingml/2006/table">
            <a:tbl>
              <a:tblPr/>
              <a:tblGrid>
                <a:gridCol w="1208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7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6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与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op1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&amp;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op1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和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op2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都为真，则该逻辑表达式结果为真，否则结果为假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或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op1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| 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op1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和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op2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中，只要有一个为真，则该逻辑表达式结果为真，否则结果为假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89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异或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op1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^ 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op1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和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op2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不同时结果为真，否则为假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非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!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op1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为真，则该逻辑表达式结果为假；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op1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为假，则该逻辑表达式结果为真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短路与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op1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&amp;&amp;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op1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和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op2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都为真，则该逻辑表达式结果为真，否则结果为假。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op1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为假，则不计算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op2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，该表达式结果为假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7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短路或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op1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||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romanUcPeriod"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op1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和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op2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中，只要一个为真，则该逻辑表达式结果为真，否则结果为假</a:t>
                      </a:r>
                    </a:p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romanUcPeriod"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op1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为真，则不计算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op2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，该表达式结果为真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12072" name="Text Box 40"/>
          <p:cNvSpPr txBox="1">
            <a:spLocks noChangeArrowheads="1"/>
          </p:cNvSpPr>
          <p:nvPr/>
        </p:nvSpPr>
        <p:spPr bwMode="auto">
          <a:xfrm>
            <a:off x="777875" y="5572530"/>
            <a:ext cx="7323567" cy="430887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GB" sz="2000" dirty="0">
                <a:solidFill>
                  <a:srgbClr val="33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注意：</a:t>
            </a:r>
            <a:r>
              <a:rPr lang="zh-CN" altLang="en-GB" sz="2000" dirty="0">
                <a:solidFill>
                  <a:schemeClr val="tx2"/>
                </a:solidFill>
                <a:latin typeface="宋体" panose="02010600030101010101" pitchFamily="2" charset="-122"/>
              </a:rPr>
              <a:t>对于</a:t>
            </a:r>
            <a:r>
              <a:rPr lang="en-US" altLang="zh-CN" sz="2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&amp;</a:t>
            </a:r>
            <a:r>
              <a:rPr lang="zh-CN" alt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和</a:t>
            </a:r>
            <a:r>
              <a:rPr lang="en-US" altLang="zh-CN" sz="2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|</a:t>
            </a:r>
            <a:r>
              <a:rPr lang="zh-CN" altLang="en-US" sz="2000" dirty="0">
                <a:solidFill>
                  <a:schemeClr val="tx2"/>
                </a:solidFill>
              </a:rPr>
              <a:t>，无论任何情况，两边的表达式都会参与运算</a:t>
            </a:r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srgbClr val="3333CC"/>
                </a:solidFill>
              </a:rPr>
              <a:t>例：分析下列程序的输出结果</a:t>
            </a:r>
            <a:endParaRPr lang="en-US" altLang="zh-CN" sz="2400" b="1" dirty="0">
              <a:solidFill>
                <a:srgbClr val="BA5C7B"/>
              </a:solidFill>
              <a:latin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5069" y="1052029"/>
            <a:ext cx="7772400" cy="478437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ea typeface="华文中宋" panose="02010600040101010101" pitchFamily="2" charset="-122"/>
              </a:rPr>
              <a:t>class Demo{</a:t>
            </a:r>
            <a:br>
              <a:rPr lang="en-US" altLang="zh-CN" dirty="0">
                <a:latin typeface="Arial" panose="020B0604020202020204" pitchFamily="34" charset="0"/>
                <a:ea typeface="华文中宋" panose="02010600040101010101" pitchFamily="2" charset="-122"/>
              </a:rPr>
            </a:br>
            <a:r>
              <a:rPr lang="en-US" altLang="zh-CN" dirty="0">
                <a:latin typeface="Arial" panose="020B0604020202020204" pitchFamily="34" charset="0"/>
                <a:ea typeface="华文中宋" panose="02010600040101010101" pitchFamily="2" charset="-122"/>
              </a:rPr>
              <a:t>    public static void main(String </a:t>
            </a:r>
            <a:r>
              <a:rPr lang="en-US" altLang="zh-CN" dirty="0" err="1">
                <a:latin typeface="Arial" panose="020B0604020202020204" pitchFamily="34" charset="0"/>
                <a:ea typeface="华文中宋" panose="02010600040101010101" pitchFamily="2" charset="-122"/>
              </a:rPr>
              <a:t>args</a:t>
            </a:r>
            <a:r>
              <a:rPr lang="en-US" altLang="zh-CN" dirty="0">
                <a:latin typeface="Arial" panose="020B0604020202020204" pitchFamily="34" charset="0"/>
                <a:ea typeface="华文中宋" panose="02010600040101010101" pitchFamily="2" charset="-122"/>
              </a:rPr>
              <a:t>[]) {    </a:t>
            </a:r>
            <a:br>
              <a:rPr lang="en-US" altLang="zh-CN" dirty="0">
                <a:latin typeface="Arial" panose="020B0604020202020204" pitchFamily="34" charset="0"/>
                <a:ea typeface="华文中宋" panose="02010600040101010101" pitchFamily="2" charset="-122"/>
              </a:rPr>
            </a:br>
            <a:r>
              <a:rPr lang="en-US" altLang="zh-CN" dirty="0">
                <a:latin typeface="Arial" panose="020B0604020202020204" pitchFamily="34" charset="0"/>
                <a:ea typeface="华文中宋" panose="02010600040101010101" pitchFamily="2" charset="-122"/>
              </a:rPr>
              <a:t>              </a:t>
            </a:r>
            <a:r>
              <a:rPr lang="en-US" altLang="zh-CN" dirty="0" err="1">
                <a:latin typeface="Arial" panose="020B0604020202020204" pitchFamily="34" charset="0"/>
                <a:ea typeface="华文中宋" panose="02010600040101010101" pitchFamily="2" charset="-122"/>
              </a:rPr>
              <a:t>boolean</a:t>
            </a:r>
            <a:r>
              <a:rPr lang="en-US" altLang="zh-CN" dirty="0">
                <a:latin typeface="Arial" panose="020B0604020202020204" pitchFamily="34" charset="0"/>
                <a:ea typeface="华文中宋" panose="02010600040101010101" pitchFamily="2" charset="-122"/>
              </a:rPr>
              <a:t> s;</a:t>
            </a:r>
            <a:br>
              <a:rPr lang="en-US" altLang="zh-CN" dirty="0">
                <a:latin typeface="Arial" panose="020B0604020202020204" pitchFamily="34" charset="0"/>
                <a:ea typeface="华文中宋" panose="02010600040101010101" pitchFamily="2" charset="-122"/>
              </a:rPr>
            </a:br>
            <a:r>
              <a:rPr lang="en-US" altLang="zh-CN" dirty="0">
                <a:latin typeface="Arial" panose="020B0604020202020204" pitchFamily="34" charset="0"/>
                <a:ea typeface="华文中宋" panose="02010600040101010101" pitchFamily="2" charset="-122"/>
              </a:rPr>
              <a:t>              </a:t>
            </a:r>
            <a:r>
              <a:rPr lang="en-US" altLang="zh-CN" dirty="0" err="1">
                <a:latin typeface="Arial" panose="020B0604020202020204" pitchFamily="34" charset="0"/>
                <a:ea typeface="华文中宋" panose="02010600040101010101" pitchFamily="2" charset="-122"/>
              </a:rPr>
              <a:t>int</a:t>
            </a:r>
            <a:r>
              <a:rPr lang="en-US" altLang="zh-CN" dirty="0">
                <a:latin typeface="Arial" panose="020B0604020202020204" pitchFamily="34" charset="0"/>
                <a:ea typeface="华文中宋" panose="02010600040101010101" pitchFamily="2" charset="-122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ea typeface="华文中宋" panose="02010600040101010101" pitchFamily="2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华文中宋" panose="02010600040101010101" pitchFamily="2" charset="-122"/>
              </a:rPr>
              <a:t>=100;                   </a:t>
            </a:r>
            <a:br>
              <a:rPr lang="en-US" altLang="zh-CN" dirty="0">
                <a:latin typeface="Arial" panose="020B0604020202020204" pitchFamily="34" charset="0"/>
                <a:ea typeface="华文中宋" panose="02010600040101010101" pitchFamily="2" charset="-122"/>
              </a:rPr>
            </a:br>
            <a:r>
              <a:rPr lang="en-US" altLang="zh-CN" dirty="0">
                <a:latin typeface="Arial" panose="020B0604020202020204" pitchFamily="34" charset="0"/>
                <a:ea typeface="华文中宋" panose="02010600040101010101" pitchFamily="2" charset="-122"/>
              </a:rPr>
              <a:t>              s=(3&gt;2)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&amp;&amp;</a:t>
            </a:r>
            <a:r>
              <a:rPr lang="en-US" altLang="zh-CN" dirty="0">
                <a:latin typeface="Arial" panose="020B0604020202020204" pitchFamily="34" charset="0"/>
                <a:ea typeface="华文中宋" panose="02010600040101010101" pitchFamily="2" charset="-122"/>
              </a:rPr>
              <a:t>(</a:t>
            </a:r>
            <a:r>
              <a:rPr lang="en-US" altLang="zh-CN" dirty="0" err="1">
                <a:latin typeface="Arial" panose="020B0604020202020204" pitchFamily="34" charset="0"/>
                <a:ea typeface="华文中宋" panose="02010600040101010101" pitchFamily="2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华文中宋" panose="02010600040101010101" pitchFamily="2" charset="-122"/>
              </a:rPr>
              <a:t>++==1); </a:t>
            </a:r>
            <a:br>
              <a:rPr lang="en-US" altLang="zh-CN" dirty="0">
                <a:latin typeface="Arial" panose="020B0604020202020204" pitchFamily="34" charset="0"/>
                <a:ea typeface="华文中宋" panose="02010600040101010101" pitchFamily="2" charset="-122"/>
              </a:rPr>
            </a:br>
            <a:r>
              <a:rPr lang="en-US" altLang="zh-CN" dirty="0">
                <a:latin typeface="Arial" panose="020B0604020202020204" pitchFamily="34" charset="0"/>
                <a:ea typeface="华文中宋" panose="02010600040101010101" pitchFamily="2" charset="-122"/>
              </a:rPr>
              <a:t>              </a:t>
            </a:r>
            <a:r>
              <a:rPr lang="en-US" altLang="zh-CN" dirty="0" err="1">
                <a:latin typeface="Arial" panose="020B0604020202020204" pitchFamily="34" charset="0"/>
                <a:ea typeface="华文中宋" panose="02010600040101010101" pitchFamily="2" charset="-122"/>
              </a:rPr>
              <a:t>System.out.println</a:t>
            </a:r>
            <a:r>
              <a:rPr lang="en-US" altLang="zh-CN" dirty="0">
                <a:latin typeface="Arial" panose="020B0604020202020204" pitchFamily="34" charset="0"/>
                <a:ea typeface="华文中宋" panose="02010600040101010101" pitchFamily="2" charset="-122"/>
              </a:rPr>
              <a:t>(</a:t>
            </a:r>
            <a:r>
              <a:rPr lang="en-US" altLang="zh-CN" dirty="0" err="1">
                <a:latin typeface="Arial" panose="020B0604020202020204" pitchFamily="34" charset="0"/>
                <a:ea typeface="华文中宋" panose="02010600040101010101" pitchFamily="2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华文中宋" panose="02010600040101010101" pitchFamily="2" charset="-122"/>
              </a:rPr>
              <a:t>); </a:t>
            </a:r>
            <a:br>
              <a:rPr lang="en-US" altLang="zh-CN" dirty="0">
                <a:latin typeface="Arial" panose="020B0604020202020204" pitchFamily="34" charset="0"/>
                <a:ea typeface="华文中宋" panose="02010600040101010101" pitchFamily="2" charset="-122"/>
              </a:rPr>
            </a:br>
            <a:r>
              <a:rPr lang="en-US" altLang="zh-CN" dirty="0">
                <a:latin typeface="Arial" panose="020B0604020202020204" pitchFamily="34" charset="0"/>
                <a:ea typeface="华文中宋" panose="02010600040101010101" pitchFamily="2" charset="-122"/>
              </a:rPr>
              <a:t>              </a:t>
            </a:r>
            <a:r>
              <a:rPr lang="en-US" altLang="zh-CN" dirty="0" err="1">
                <a:latin typeface="Arial" panose="020B0604020202020204" pitchFamily="34" charset="0"/>
                <a:ea typeface="华文中宋" panose="02010600040101010101" pitchFamily="2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华文中宋" panose="02010600040101010101" pitchFamily="2" charset="-122"/>
              </a:rPr>
              <a:t>=100;</a:t>
            </a:r>
            <a:br>
              <a:rPr lang="en-US" altLang="zh-CN" dirty="0">
                <a:latin typeface="Arial" panose="020B0604020202020204" pitchFamily="34" charset="0"/>
                <a:ea typeface="华文中宋" panose="02010600040101010101" pitchFamily="2" charset="-122"/>
              </a:rPr>
            </a:br>
            <a:r>
              <a:rPr lang="en-US" altLang="zh-CN" dirty="0">
                <a:latin typeface="Arial" panose="020B0604020202020204" pitchFamily="34" charset="0"/>
                <a:ea typeface="华文中宋" panose="02010600040101010101" pitchFamily="2" charset="-122"/>
              </a:rPr>
              <a:t>              s=(3&lt;2)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&amp;&amp;</a:t>
            </a:r>
            <a:r>
              <a:rPr lang="en-US" altLang="zh-CN" dirty="0">
                <a:latin typeface="Arial" panose="020B0604020202020204" pitchFamily="34" charset="0"/>
                <a:ea typeface="华文中宋" panose="02010600040101010101" pitchFamily="2" charset="-122"/>
              </a:rPr>
              <a:t>(</a:t>
            </a:r>
            <a:r>
              <a:rPr lang="en-US" altLang="zh-CN" dirty="0" err="1">
                <a:latin typeface="Arial" panose="020B0604020202020204" pitchFamily="34" charset="0"/>
                <a:ea typeface="华文中宋" panose="02010600040101010101" pitchFamily="2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华文中宋" panose="02010600040101010101" pitchFamily="2" charset="-122"/>
              </a:rPr>
              <a:t>++==1); </a:t>
            </a:r>
            <a:br>
              <a:rPr lang="en-US" altLang="zh-CN" dirty="0">
                <a:latin typeface="Arial" panose="020B0604020202020204" pitchFamily="34" charset="0"/>
                <a:ea typeface="华文中宋" panose="02010600040101010101" pitchFamily="2" charset="-122"/>
              </a:rPr>
            </a:br>
            <a:r>
              <a:rPr lang="en-US" altLang="zh-CN" dirty="0">
                <a:latin typeface="Arial" panose="020B0604020202020204" pitchFamily="34" charset="0"/>
                <a:ea typeface="华文中宋" panose="02010600040101010101" pitchFamily="2" charset="-122"/>
              </a:rPr>
              <a:t>              </a:t>
            </a:r>
            <a:r>
              <a:rPr lang="en-US" altLang="zh-CN" dirty="0" err="1">
                <a:latin typeface="Arial" panose="020B0604020202020204" pitchFamily="34" charset="0"/>
                <a:ea typeface="华文中宋" panose="02010600040101010101" pitchFamily="2" charset="-122"/>
              </a:rPr>
              <a:t>System.out.println</a:t>
            </a:r>
            <a:r>
              <a:rPr lang="en-US" altLang="zh-CN" dirty="0">
                <a:latin typeface="Arial" panose="020B0604020202020204" pitchFamily="34" charset="0"/>
                <a:ea typeface="华文中宋" panose="02010600040101010101" pitchFamily="2" charset="-122"/>
              </a:rPr>
              <a:t>(</a:t>
            </a:r>
            <a:r>
              <a:rPr lang="en-US" altLang="zh-CN" dirty="0" err="1">
                <a:latin typeface="Arial" panose="020B0604020202020204" pitchFamily="34" charset="0"/>
                <a:ea typeface="华文中宋" panose="02010600040101010101" pitchFamily="2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华文中宋" panose="02010600040101010101" pitchFamily="2" charset="-122"/>
              </a:rPr>
              <a:t>); </a:t>
            </a:r>
            <a:br>
              <a:rPr lang="en-US" altLang="zh-CN" dirty="0">
                <a:latin typeface="Arial" panose="020B0604020202020204" pitchFamily="34" charset="0"/>
                <a:ea typeface="华文中宋" panose="02010600040101010101" pitchFamily="2" charset="-122"/>
              </a:rPr>
            </a:br>
            <a:r>
              <a:rPr lang="en-US" altLang="zh-CN" dirty="0">
                <a:latin typeface="Arial" panose="020B0604020202020204" pitchFamily="34" charset="0"/>
                <a:ea typeface="华文中宋" panose="02010600040101010101" pitchFamily="2" charset="-122"/>
              </a:rPr>
              <a:t>      } </a:t>
            </a:r>
            <a:br>
              <a:rPr lang="en-US" altLang="zh-CN" dirty="0">
                <a:latin typeface="Arial" panose="020B0604020202020204" pitchFamily="34" charset="0"/>
                <a:ea typeface="华文中宋" panose="02010600040101010101" pitchFamily="2" charset="-122"/>
              </a:rPr>
            </a:br>
            <a:r>
              <a:rPr lang="en-US" altLang="zh-CN" dirty="0">
                <a:latin typeface="Arial" panose="020B0604020202020204" pitchFamily="34" charset="0"/>
                <a:ea typeface="华文中宋" panose="02010600040101010101" pitchFamily="2" charset="-122"/>
              </a:rPr>
              <a:t>}</a:t>
            </a:r>
            <a:r>
              <a:rPr lang="en-US" altLang="zh-CN" dirty="0">
                <a:solidFill>
                  <a:srgbClr val="BA5C7B"/>
                </a:solidFill>
                <a:latin typeface="Arial" panose="020B0604020202020204" pitchFamily="34" charset="0"/>
              </a:rPr>
              <a:t> 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24D4-0F7E-48FC-96EF-FBD02308DB4F}" type="datetime1">
              <a:rPr lang="zh-CN" altLang="en-US" smtClean="0"/>
              <a:pPr/>
              <a:t>2020/1/4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4496-EE3A-4B80-9D79-1730183E8841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872451" name="Rectangle 3"/>
          <p:cNvSpPr>
            <a:spLocks noChangeArrowheads="1"/>
          </p:cNvSpPr>
          <p:nvPr/>
        </p:nvSpPr>
        <p:spPr bwMode="auto">
          <a:xfrm>
            <a:off x="1190625" y="1017588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 sz="2800" dirty="0">
              <a:solidFill>
                <a:srgbClr val="3333CC"/>
              </a:solidFill>
            </a:endParaRPr>
          </a:p>
        </p:txBody>
      </p:sp>
      <p:sp>
        <p:nvSpPr>
          <p:cNvPr id="872452" name="Text Box 4"/>
          <p:cNvSpPr txBox="1">
            <a:spLocks noChangeArrowheads="1"/>
          </p:cNvSpPr>
          <p:nvPr/>
        </p:nvSpPr>
        <p:spPr bwMode="auto">
          <a:xfrm>
            <a:off x="6231466" y="4497661"/>
            <a:ext cx="2806700" cy="137318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kumimoji="0" lang="zh-CN" altLang="en-US" sz="2800" dirty="0">
                <a:solidFill>
                  <a:srgbClr val="FF3300"/>
                </a:solidFill>
                <a:latin typeface="Arial" panose="020B0604020202020204" pitchFamily="34" charset="0"/>
              </a:rPr>
              <a:t>输出结果：</a:t>
            </a:r>
          </a:p>
          <a:p>
            <a:r>
              <a:rPr kumimoji="0" lang="en-US" altLang="zh-CN" sz="2800" dirty="0">
                <a:solidFill>
                  <a:srgbClr val="FF3300"/>
                </a:solidFill>
                <a:latin typeface="Arial" panose="020B0604020202020204" pitchFamily="34" charset="0"/>
              </a:rPr>
              <a:t>101</a:t>
            </a:r>
          </a:p>
          <a:p>
            <a:r>
              <a:rPr kumimoji="0" lang="en-US" altLang="zh-CN" sz="2800" dirty="0">
                <a:solidFill>
                  <a:srgbClr val="FF3300"/>
                </a:solidFill>
                <a:latin typeface="Arial" panose="020B0604020202020204" pitchFamily="34" charset="0"/>
              </a:rPr>
              <a:t>100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2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2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2452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>
                <a:solidFill>
                  <a:srgbClr val="33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3.4.4  </a:t>
            </a:r>
            <a:r>
              <a:rPr lang="zh-CN" altLang="en-US" sz="3600" b="1">
                <a:solidFill>
                  <a:srgbClr val="33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位运算符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364F6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solidFill>
                  <a:srgbClr val="364F6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位运算符用来对二进制位进行操作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8A71-E0A4-422C-AB13-FDA417C0604A}" type="datetime1">
              <a:rPr lang="zh-CN" altLang="en-US" smtClean="0"/>
              <a:pPr/>
              <a:t>2020/1/4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2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03C3-FD68-46FB-B49A-F24124CC850F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875523" name="Rectangle 3"/>
          <p:cNvSpPr>
            <a:spLocks noChangeArrowheads="1"/>
          </p:cNvSpPr>
          <p:nvPr/>
        </p:nvSpPr>
        <p:spPr bwMode="auto">
          <a:xfrm>
            <a:off x="685800" y="10668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875560" name="Group 40"/>
          <p:cNvGraphicFramePr>
            <a:graphicFrameLocks noGrp="1"/>
          </p:cNvGraphicFramePr>
          <p:nvPr/>
        </p:nvGraphicFramePr>
        <p:xfrm>
          <a:off x="685800" y="2142649"/>
          <a:ext cx="8250237" cy="3291840"/>
        </p:xfrm>
        <a:graphic>
          <a:graphicData uri="http://schemas.openxmlformats.org/drawingml/2006/table">
            <a:tbl>
              <a:tblPr/>
              <a:tblGrid>
                <a:gridCol w="1135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0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&amp;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op1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&amp;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返回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op1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和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op2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的二进制表示的按位与操作的结果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|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op1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|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返回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op1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和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op2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的二进制表示的按位或操作的结果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2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op1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^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返回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op1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和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op2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的二进制表示的按位异或操作的结果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~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~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返回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op1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的二进制表示进行按位取反操作的结果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over dir="ld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0B9A5-5665-4102-A87F-E4E3628F89F3}" type="datetime1">
              <a:rPr lang="zh-CN" altLang="en-US" smtClean="0"/>
              <a:pPr/>
              <a:t>2020/1/4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2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19988-E7DD-4259-BA63-901C222264D3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813059" name="Rectangle 3"/>
          <p:cNvSpPr>
            <a:spLocks noChangeArrowheads="1"/>
          </p:cNvSpPr>
          <p:nvPr/>
        </p:nvSpPr>
        <p:spPr bwMode="auto">
          <a:xfrm>
            <a:off x="685800" y="10668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813133" name="Group 77"/>
          <p:cNvGraphicFramePr>
            <a:graphicFrameLocks noGrp="1"/>
          </p:cNvGraphicFramePr>
          <p:nvPr/>
        </p:nvGraphicFramePr>
        <p:xfrm>
          <a:off x="685800" y="1344060"/>
          <a:ext cx="8250237" cy="2468880"/>
        </p:xfrm>
        <a:graphic>
          <a:graphicData uri="http://schemas.openxmlformats.org/drawingml/2006/table">
            <a:tbl>
              <a:tblPr/>
              <a:tblGrid>
                <a:gridCol w="1135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6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&gt;&gt;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op1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&gt;&gt;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将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op1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的二进制表示向右移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op2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位，左边填充符号位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op1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&lt;&lt;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将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op1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的二进制表示向左移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op2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位，右边填充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&gt;&gt;&gt;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op1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&gt;&gt;&gt;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无符号右移</a:t>
                      </a: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,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将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op1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的二进制表示向右移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op2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位，左边填充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13134" name="Text Box 78"/>
          <p:cNvSpPr txBox="1">
            <a:spLocks noChangeArrowheads="1"/>
          </p:cNvSpPr>
          <p:nvPr/>
        </p:nvSpPr>
        <p:spPr bwMode="auto">
          <a:xfrm>
            <a:off x="685800" y="4241662"/>
            <a:ext cx="702696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/>
              <a:t>注意</a:t>
            </a:r>
            <a:r>
              <a:rPr lang="zh-CN" altLang="en-US" dirty="0">
                <a:sym typeface="Wingdings" panose="05000000000000000000" pitchFamily="2" charset="2"/>
              </a:rPr>
              <a:t>： </a:t>
            </a:r>
          </a:p>
          <a:p>
            <a:pPr marL="457200" indent="-457200">
              <a:buFont typeface="+mj-lt"/>
              <a:buAutoNum type="alphaLcParenR"/>
            </a:pPr>
            <a:r>
              <a:rPr lang="zh-CN" altLang="en-US" dirty="0">
                <a:sym typeface="Wingdings" panose="05000000000000000000" pitchFamily="2" charset="2"/>
              </a:rPr>
              <a:t>右移</a:t>
            </a:r>
            <a:r>
              <a:rPr lang="en-US" altLang="zh-CN" dirty="0">
                <a:sym typeface="Wingdings" panose="05000000000000000000" pitchFamily="2" charset="2"/>
              </a:rPr>
              <a:t>n</a:t>
            </a:r>
            <a:r>
              <a:rPr lang="zh-CN" altLang="en-US" dirty="0">
                <a:sym typeface="Wingdings" panose="05000000000000000000" pitchFamily="2" charset="2"/>
              </a:rPr>
              <a:t>位后的结果与除以</a:t>
            </a:r>
            <a:r>
              <a:rPr lang="en-US" altLang="zh-CN" dirty="0">
                <a:sym typeface="Wingdings" panose="05000000000000000000" pitchFamily="2" charset="2"/>
              </a:rPr>
              <a:t>2</a:t>
            </a:r>
            <a:r>
              <a:rPr lang="zh-CN" altLang="en-US" dirty="0">
                <a:sym typeface="Wingdings" panose="05000000000000000000" pitchFamily="2" charset="2"/>
              </a:rPr>
              <a:t>的</a:t>
            </a:r>
            <a:r>
              <a:rPr lang="en-US" altLang="zh-CN" dirty="0">
                <a:sym typeface="Wingdings" panose="05000000000000000000" pitchFamily="2" charset="2"/>
              </a:rPr>
              <a:t>n</a:t>
            </a:r>
            <a:r>
              <a:rPr lang="zh-CN" altLang="en-US" dirty="0">
                <a:sym typeface="Wingdings" panose="05000000000000000000" pitchFamily="2" charset="2"/>
              </a:rPr>
              <a:t>次方效果相同</a:t>
            </a:r>
          </a:p>
          <a:p>
            <a:pPr marL="457200" indent="-457200">
              <a:buFont typeface="+mj-lt"/>
              <a:buAutoNum type="alphaLcParenR"/>
            </a:pPr>
            <a:r>
              <a:rPr lang="zh-CN" altLang="en-US" dirty="0">
                <a:sym typeface="Wingdings" panose="05000000000000000000" pitchFamily="2" charset="2"/>
              </a:rPr>
              <a:t>左移</a:t>
            </a:r>
            <a:r>
              <a:rPr lang="en-US" altLang="zh-CN" dirty="0">
                <a:sym typeface="Wingdings" panose="05000000000000000000" pitchFamily="2" charset="2"/>
              </a:rPr>
              <a:t>n</a:t>
            </a:r>
            <a:r>
              <a:rPr lang="zh-CN" altLang="en-US" dirty="0">
                <a:sym typeface="Wingdings" panose="05000000000000000000" pitchFamily="2" charset="2"/>
              </a:rPr>
              <a:t>位后的结果与乘以</a:t>
            </a:r>
            <a:r>
              <a:rPr lang="en-US" altLang="zh-CN" dirty="0">
                <a:sym typeface="Wingdings" panose="05000000000000000000" pitchFamily="2" charset="2"/>
              </a:rPr>
              <a:t>2</a:t>
            </a:r>
            <a:r>
              <a:rPr lang="zh-CN" altLang="en-US" dirty="0">
                <a:sym typeface="Wingdings" panose="05000000000000000000" pitchFamily="2" charset="2"/>
              </a:rPr>
              <a:t>的</a:t>
            </a:r>
            <a:r>
              <a:rPr lang="en-US" altLang="zh-CN" dirty="0">
                <a:sym typeface="Wingdings" panose="05000000000000000000" pitchFamily="2" charset="2"/>
              </a:rPr>
              <a:t>n</a:t>
            </a:r>
            <a:r>
              <a:rPr lang="zh-CN" altLang="en-US" dirty="0">
                <a:sym typeface="Wingdings" panose="05000000000000000000" pitchFamily="2" charset="2"/>
              </a:rPr>
              <a:t>次方效果相同</a:t>
            </a:r>
          </a:p>
          <a:p>
            <a:pPr marL="457200" indent="-457200">
              <a:buFont typeface="+mj-lt"/>
              <a:buAutoNum type="alphaLcParenR"/>
            </a:pPr>
            <a:r>
              <a:rPr lang="zh-CN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无符号右移</a:t>
            </a:r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zh-CN" altLang="en-US" dirty="0">
                <a:sym typeface="Wingdings" panose="05000000000000000000" pitchFamily="2" charset="2"/>
              </a:rPr>
              <a:t>要慎重</a:t>
            </a:r>
            <a:endParaRPr lang="zh-CN" altLang="en-US" dirty="0"/>
          </a:p>
        </p:txBody>
      </p:sp>
    </p:spTree>
  </p:cSld>
  <p:clrMapOvr>
    <a:masterClrMapping/>
  </p:clrMapOvr>
  <p:transition>
    <p:cover dir="ld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C33B-01A1-4871-8F34-6B4A6E0E240C}" type="datetime1">
              <a:rPr lang="zh-CN" altLang="en-US" smtClean="0"/>
              <a:pPr/>
              <a:t>2020/1/4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273E-4BB8-4EB7-B296-6AEE9E758F1E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877570" name="Rectangle 2"/>
          <p:cNvSpPr>
            <a:spLocks noChangeArrowheads="1"/>
          </p:cNvSpPr>
          <p:nvPr/>
        </p:nvSpPr>
        <p:spPr bwMode="auto">
          <a:xfrm>
            <a:off x="1057275" y="1610956"/>
            <a:ext cx="6740593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err="1">
                <a:solidFill>
                  <a:srgbClr val="A50021"/>
                </a:solidFill>
              </a:rPr>
              <a:t>int</a:t>
            </a:r>
            <a:r>
              <a:rPr lang="en-US" altLang="zh-CN" dirty="0">
                <a:solidFill>
                  <a:srgbClr val="A50021"/>
                </a:solidFill>
              </a:rPr>
              <a:t> a=7,c;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//a= 00000000000000000000000000000111</a:t>
            </a:r>
            <a:endParaRPr lang="en-US" altLang="zh-CN" dirty="0">
              <a:solidFill>
                <a:srgbClr val="A50021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A50021"/>
                </a:solidFill>
              </a:rPr>
              <a:t>c = a&gt;&gt;3;    </a:t>
            </a:r>
          </a:p>
          <a:p>
            <a:pPr>
              <a:spcBef>
                <a:spcPct val="50000"/>
              </a:spcBef>
            </a:pPr>
            <a:r>
              <a:rPr lang="en-US" altLang="zh-CN" dirty="0"/>
              <a:t>//c=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00000000000000000000000000000000=0</a:t>
            </a:r>
            <a:endParaRPr lang="en-US" altLang="zh-CN" dirty="0"/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A50021"/>
                </a:solidFill>
              </a:rPr>
              <a:t>c = a &lt;&lt; 3;  </a:t>
            </a:r>
          </a:p>
          <a:p>
            <a:pPr>
              <a:spcBef>
                <a:spcPct val="50000"/>
              </a:spcBef>
            </a:pPr>
            <a:r>
              <a:rPr lang="en-US" altLang="zh-CN" dirty="0"/>
              <a:t>//c=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00000000000000000000000000111000=56</a:t>
            </a:r>
            <a:endParaRPr lang="en-US" altLang="zh-CN" dirty="0"/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A50021"/>
                </a:solidFill>
              </a:rPr>
              <a:t>c = a &gt;&gt;&gt; 3;</a:t>
            </a:r>
          </a:p>
          <a:p>
            <a:pPr>
              <a:spcBef>
                <a:spcPct val="50000"/>
              </a:spcBef>
            </a:pPr>
            <a:r>
              <a:rPr lang="en-US" altLang="zh-CN" dirty="0"/>
              <a:t>//c=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00000000000000000000000000000000=0</a:t>
            </a:r>
          </a:p>
          <a:p>
            <a:pPr lvl="1">
              <a:spcBef>
                <a:spcPct val="50000"/>
              </a:spcBef>
            </a:pPr>
            <a:endParaRPr lang="en-US" altLang="zh-CN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77572" name="Rectangle 4"/>
          <p:cNvSpPr>
            <a:spLocks noChangeArrowheads="1"/>
          </p:cNvSpPr>
          <p:nvPr/>
        </p:nvSpPr>
        <p:spPr bwMode="auto">
          <a:xfrm>
            <a:off x="1057275" y="1038225"/>
            <a:ext cx="4806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33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例：分析下列程序的输出结果</a:t>
            </a:r>
          </a:p>
        </p:txBody>
      </p:sp>
      <p:sp>
        <p:nvSpPr>
          <p:cNvPr id="4" name="云形 3"/>
          <p:cNvSpPr/>
          <p:nvPr/>
        </p:nvSpPr>
        <p:spPr bwMode="auto">
          <a:xfrm>
            <a:off x="5957631" y="892577"/>
            <a:ext cx="3055862" cy="1455704"/>
          </a:xfrm>
          <a:prstGeom prst="cloud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4000" dirty="0">
                <a:solidFill>
                  <a:srgbClr val="FF0000"/>
                </a:solidFill>
              </a:rPr>
              <a:t>a</a:t>
            </a:r>
            <a:r>
              <a:rPr lang="en-US" sz="4000" dirty="0">
                <a:solidFill>
                  <a:srgbClr val="FF0000"/>
                </a:solidFill>
              </a:rPr>
              <a:t>= -7 ?</a:t>
            </a:r>
            <a:endParaRPr kumimoji="1" lang="en-US" sz="4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5A713-977F-493A-AD67-0EADF63E59DC}" type="datetime1">
              <a:rPr lang="zh-CN" altLang="en-US" smtClean="0"/>
              <a:pPr/>
              <a:t>2020/1/4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4C45-F893-4BF8-A2C9-47547E029D94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878594" name="Text Box 2"/>
          <p:cNvSpPr txBox="1">
            <a:spLocks noChangeArrowheads="1"/>
          </p:cNvSpPr>
          <p:nvPr/>
        </p:nvSpPr>
        <p:spPr bwMode="auto">
          <a:xfrm>
            <a:off x="944563" y="1408528"/>
            <a:ext cx="7697787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GB" sz="2800" dirty="0">
                <a:solidFill>
                  <a:srgbClr val="B6081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思考：</a:t>
            </a:r>
            <a:r>
              <a:rPr lang="zh-CN" altLang="en-GB" dirty="0">
                <a:solidFill>
                  <a:schemeClr val="tx2"/>
                </a:solidFill>
                <a:latin typeface="宋体" panose="02010600030101010101" pitchFamily="2" charset="-122"/>
              </a:rPr>
              <a:t>  如何用一个表达式计算2的</a:t>
            </a:r>
            <a:r>
              <a:rPr lang="en-GB" altLang="zh-CN" dirty="0">
                <a:solidFill>
                  <a:schemeClr val="tx2"/>
                </a:solidFill>
                <a:latin typeface="宋体" panose="02010600030101010101" pitchFamily="2" charset="-122"/>
              </a:rPr>
              <a:t>X</a:t>
            </a:r>
            <a:r>
              <a:rPr lang="zh-CN" altLang="en-GB" dirty="0">
                <a:solidFill>
                  <a:schemeClr val="tx2"/>
                </a:solidFill>
                <a:latin typeface="宋体" panose="02010600030101010101" pitchFamily="2" charset="-122"/>
              </a:rPr>
              <a:t>次方？</a:t>
            </a:r>
            <a:r>
              <a:rPr lang="zh-CN" altLang="en-US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endParaRPr lang="zh-CN" altLang="en-US" dirty="0">
              <a:solidFill>
                <a:srgbClr val="2828A4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78595" name="Text Box 3"/>
          <p:cNvSpPr txBox="1">
            <a:spLocks noChangeArrowheads="1"/>
          </p:cNvSpPr>
          <p:nvPr/>
        </p:nvSpPr>
        <p:spPr bwMode="auto">
          <a:xfrm>
            <a:off x="944563" y="2038485"/>
            <a:ext cx="7697788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en-GB" dirty="0">
                <a:solidFill>
                  <a:srgbClr val="993366"/>
                </a:solidFill>
              </a:rPr>
              <a:t>答案：</a:t>
            </a:r>
            <a:r>
              <a:rPr lang="zh-CN" altLang="en-GB" dirty="0">
                <a:solidFill>
                  <a:srgbClr val="993366"/>
                </a:solidFill>
                <a:latin typeface="华文中宋" panose="02010600040101010101" pitchFamily="2" charset="-122"/>
              </a:rPr>
              <a:t>  1 &lt;&lt; </a:t>
            </a:r>
            <a:r>
              <a:rPr lang="en-GB" altLang="zh-CN" dirty="0">
                <a:solidFill>
                  <a:srgbClr val="993366"/>
                </a:solidFill>
                <a:latin typeface="华文中宋" panose="02010600040101010101" pitchFamily="2" charset="-122"/>
              </a:rPr>
              <a:t>x</a:t>
            </a:r>
            <a:endParaRPr lang="en-US" altLang="zh-CN" dirty="0">
              <a:solidFill>
                <a:srgbClr val="2828A4"/>
              </a:solidFill>
              <a:latin typeface="华文中宋" panose="0201060004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GB" dirty="0">
                <a:solidFill>
                  <a:srgbClr val="2828A4"/>
                </a:solidFill>
                <a:latin typeface="宋体" panose="02010600030101010101" pitchFamily="2" charset="-122"/>
              </a:rPr>
              <a:t>将1左移</a:t>
            </a:r>
            <a:r>
              <a:rPr lang="en-GB" altLang="zh-CN" dirty="0">
                <a:solidFill>
                  <a:srgbClr val="2828A4"/>
                </a:solidFill>
                <a:latin typeface="宋体" panose="02010600030101010101" pitchFamily="2" charset="-122"/>
              </a:rPr>
              <a:t>x</a:t>
            </a:r>
            <a:r>
              <a:rPr lang="zh-CN" altLang="en-GB" dirty="0">
                <a:solidFill>
                  <a:srgbClr val="2828A4"/>
                </a:solidFill>
                <a:latin typeface="宋体" panose="02010600030101010101" pitchFamily="2" charset="-122"/>
              </a:rPr>
              <a:t>位</a:t>
            </a:r>
            <a:r>
              <a:rPr lang="zh-CN" altLang="en-US" dirty="0">
                <a:solidFill>
                  <a:srgbClr val="2828A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944563" y="3855893"/>
            <a:ext cx="7970837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GB" sz="2800" dirty="0">
                <a:solidFill>
                  <a:srgbClr val="B6081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思考：</a:t>
            </a:r>
            <a:r>
              <a:rPr lang="zh-CN" altLang="en-GB" dirty="0">
                <a:solidFill>
                  <a:schemeClr val="tx2"/>
                </a:solidFill>
                <a:latin typeface="宋体" panose="02010600030101010101" pitchFamily="2" charset="-122"/>
              </a:rPr>
              <a:t>  如何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获取一个整数的第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</a:rPr>
              <a:t>4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个比特（从低位算起）？</a:t>
            </a:r>
            <a:endParaRPr lang="zh-CN" altLang="en-US" dirty="0">
              <a:solidFill>
                <a:srgbClr val="2828A4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043173" y="4485850"/>
            <a:ext cx="7697788" cy="466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en-GB" dirty="0">
                <a:solidFill>
                  <a:srgbClr val="993366"/>
                </a:solidFill>
              </a:rPr>
              <a:t>答案：</a:t>
            </a:r>
            <a:r>
              <a:rPr lang="zh-CN" altLang="en-GB" dirty="0">
                <a:solidFill>
                  <a:srgbClr val="993366"/>
                </a:solidFill>
                <a:latin typeface="华文中宋" panose="02010600040101010101" pitchFamily="2" charset="-122"/>
              </a:rPr>
              <a:t>  </a:t>
            </a:r>
            <a:r>
              <a:rPr lang="en-US" altLang="zh-CN" dirty="0">
                <a:solidFill>
                  <a:srgbClr val="993366"/>
                </a:solidFill>
                <a:latin typeface="华文中宋" panose="02010600040101010101" pitchFamily="2" charset="-122"/>
              </a:rPr>
              <a:t>(x &amp; (1&lt;&lt;3))&gt;&gt; 3</a:t>
            </a:r>
            <a:r>
              <a:rPr lang="zh-CN" altLang="en-US" dirty="0">
                <a:solidFill>
                  <a:srgbClr val="2828A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8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8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8595" grpId="0" autoUpdateAnimBg="0"/>
      <p:bldP spid="7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>
                <a:solidFill>
                  <a:srgbClr val="33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3.4.5  </a:t>
            </a:r>
            <a:r>
              <a:rPr lang="zh-CN" altLang="en-US" sz="3600" b="1">
                <a:solidFill>
                  <a:srgbClr val="33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赋值运算符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0100" lvl="1" indent="-342900"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3333CC"/>
                </a:solidFill>
              </a:rPr>
              <a:t>简单赋值运算符</a:t>
            </a:r>
            <a:r>
              <a:rPr lang="en-US" altLang="zh-CN" dirty="0">
                <a:solidFill>
                  <a:srgbClr val="3333CC"/>
                </a:solidFill>
              </a:rPr>
              <a:t>:  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r>
              <a:rPr lang="en-US" altLang="zh-CN" b="0" dirty="0">
                <a:solidFill>
                  <a:srgbClr val="FF3300"/>
                </a:solidFill>
              </a:rPr>
              <a:t> </a:t>
            </a:r>
            <a:r>
              <a:rPr lang="en-US" altLang="zh-CN" b="0" dirty="0"/>
              <a:t>  </a:t>
            </a:r>
          </a:p>
          <a:p>
            <a:pPr marL="457200" lvl="1" indent="0">
              <a:spcBef>
                <a:spcPct val="30000"/>
              </a:spcBef>
              <a:buNone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例如：     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c, d;</a:t>
            </a:r>
          </a:p>
          <a:p>
            <a:pPr marL="457200" lvl="1" indent="0">
              <a:spcBef>
                <a:spcPct val="30000"/>
              </a:spcBef>
              <a:buNone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c=1;</a:t>
            </a:r>
          </a:p>
          <a:p>
            <a:pPr marL="457200" lvl="1" indent="0">
              <a:spcBef>
                <a:spcPct val="30000"/>
              </a:spcBef>
              <a:buNone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d=c+10;</a:t>
            </a:r>
          </a:p>
          <a:p>
            <a:pPr marL="800100" lvl="1" indent="-342900"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3333CC"/>
                </a:solidFill>
              </a:rPr>
              <a:t>复合赋值运算符</a:t>
            </a:r>
            <a:r>
              <a:rPr lang="en-US" altLang="zh-CN" dirty="0">
                <a:solidFill>
                  <a:srgbClr val="3333CC"/>
                </a:solidFill>
              </a:rPr>
              <a:t>: </a:t>
            </a:r>
            <a:r>
              <a:rPr lang="zh-CN" altLang="en-US" b="0" dirty="0"/>
              <a:t> 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+=</a:t>
            </a:r>
            <a:r>
              <a:rPr lang="zh-CN" altLang="en-US" b="0" dirty="0"/>
              <a:t>、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-=</a:t>
            </a:r>
            <a:r>
              <a:rPr lang="zh-CN" altLang="en-US" b="0" dirty="0"/>
              <a:t>、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*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r>
              <a:rPr lang="zh-CN" altLang="en-US" b="0" dirty="0"/>
              <a:t>、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/=</a:t>
            </a:r>
            <a:r>
              <a:rPr lang="zh-CN" altLang="en-US" b="0" dirty="0"/>
              <a:t>、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%=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等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lvl="1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A50021"/>
                </a:solidFill>
              </a:rPr>
              <a:t>	c += a;     </a:t>
            </a:r>
            <a:r>
              <a:rPr lang="en-US" altLang="zh-CN" dirty="0"/>
              <a:t>//c = c +a;</a:t>
            </a:r>
          </a:p>
          <a:p>
            <a:pPr marL="457200" lvl="1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A50021"/>
                </a:solidFill>
              </a:rPr>
              <a:t>	c -= a;      </a:t>
            </a:r>
            <a:r>
              <a:rPr lang="en-US" altLang="zh-CN" dirty="0"/>
              <a:t>//c = c -a;</a:t>
            </a:r>
            <a:endParaRPr lang="en-US" altLang="zh-CN" dirty="0">
              <a:solidFill>
                <a:srgbClr val="A50021"/>
              </a:solidFill>
            </a:endParaRPr>
          </a:p>
          <a:p>
            <a:pPr marL="457200" lvl="1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A50021"/>
                </a:solidFill>
              </a:rPr>
              <a:t>	c *= a;     </a:t>
            </a:r>
            <a:r>
              <a:rPr lang="en-US" altLang="zh-CN" dirty="0"/>
              <a:t>//c = c * a;</a:t>
            </a:r>
          </a:p>
          <a:p>
            <a:pPr marL="800100" lvl="1" indent="-342900">
              <a:spcBef>
                <a:spcPct val="30000"/>
              </a:spcBef>
              <a:buFont typeface="Wingdings" panose="05000000000000000000" pitchFamily="2" charset="2"/>
              <a:buChar char="Ø"/>
            </a:pP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516B-DAE0-4FDC-8C5B-09DEE9FBEE82}" type="datetime1">
              <a:rPr lang="zh-CN" altLang="en-US" smtClean="0"/>
              <a:pPr/>
              <a:t>2020/1/4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23B23-AB70-44A9-B81F-F1A74045F4BA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814086" name="Text Box 6"/>
          <p:cNvSpPr txBox="1">
            <a:spLocks noChangeArrowheads="1"/>
          </p:cNvSpPr>
          <p:nvPr/>
        </p:nvSpPr>
        <p:spPr bwMode="auto">
          <a:xfrm>
            <a:off x="530225" y="1655763"/>
            <a:ext cx="7924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spcBef>
                <a:spcPct val="30000"/>
              </a:spcBef>
            </a:pPr>
            <a:r>
              <a:rPr lang="zh-CN" altLang="en-US" b="0" dirty="0"/>
              <a:t>	</a:t>
            </a:r>
            <a:endParaRPr lang="zh-CN" altLang="en-US" dirty="0"/>
          </a:p>
        </p:txBody>
      </p:sp>
    </p:spTree>
  </p:cSld>
  <p:clrMapOvr>
    <a:masterClrMapping/>
  </p:clrMapOvr>
  <p:transition>
    <p:cover dir="l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6" name="Text Box 6"/>
          <p:cNvSpPr txBox="1">
            <a:spLocks noChangeArrowheads="1"/>
          </p:cNvSpPr>
          <p:nvPr/>
        </p:nvSpPr>
        <p:spPr bwMode="auto">
          <a:xfrm>
            <a:off x="1049338" y="2616151"/>
            <a:ext cx="738981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b="1" dirty="0">
                <a:solidFill>
                  <a:srgbClr val="364F68"/>
                </a:solidFill>
              </a:rPr>
              <a:t>合法标识符： </a:t>
            </a:r>
            <a:r>
              <a:rPr lang="en-US" altLang="zh-CN" b="1" dirty="0">
                <a:solidFill>
                  <a:srgbClr val="B60819"/>
                </a:solidFill>
              </a:rPr>
              <a:t>A , a1,  $</a:t>
            </a:r>
            <a:r>
              <a:rPr lang="en-US" altLang="zh-CN" b="1" dirty="0" err="1">
                <a:solidFill>
                  <a:srgbClr val="B60819"/>
                </a:solidFill>
              </a:rPr>
              <a:t>Systembol</a:t>
            </a:r>
            <a:r>
              <a:rPr lang="en-US" altLang="zh-CN" b="1" dirty="0">
                <a:solidFill>
                  <a:srgbClr val="B60819"/>
                </a:solidFill>
              </a:rPr>
              <a:t>,  square,  </a:t>
            </a:r>
            <a:r>
              <a:rPr lang="en-US" altLang="zh-CN" b="1" dirty="0" err="1">
                <a:solidFill>
                  <a:srgbClr val="B60819"/>
                </a:solidFill>
              </a:rPr>
              <a:t>ex_sa</a:t>
            </a:r>
            <a:r>
              <a:rPr lang="en-US" altLang="zh-CN" b="1" dirty="0">
                <a:solidFill>
                  <a:srgbClr val="B60819"/>
                </a:solidFill>
              </a:rPr>
              <a:t>, </a:t>
            </a:r>
            <a:r>
              <a:rPr lang="zh-CN" altLang="en-US" b="1" dirty="0">
                <a:solidFill>
                  <a:srgbClr val="B60819"/>
                </a:solidFill>
              </a:rPr>
              <a:t>中国</a:t>
            </a:r>
            <a:endParaRPr lang="en-US" altLang="zh-CN" b="1" dirty="0">
              <a:solidFill>
                <a:srgbClr val="B60819"/>
              </a:solidFill>
            </a:endParaRPr>
          </a:p>
          <a:p>
            <a:pPr>
              <a:spcBef>
                <a:spcPct val="0"/>
              </a:spcBef>
            </a:pPr>
            <a:endParaRPr lang="en-US" altLang="zh-CN" b="1" dirty="0">
              <a:solidFill>
                <a:srgbClr val="B60819"/>
              </a:solidFill>
            </a:endParaRPr>
          </a:p>
          <a:p>
            <a:pPr>
              <a:spcBef>
                <a:spcPct val="0"/>
              </a:spcBef>
            </a:pPr>
            <a:r>
              <a:rPr lang="zh-CN" altLang="en-US" b="1" dirty="0">
                <a:solidFill>
                  <a:srgbClr val="364F68"/>
                </a:solidFill>
              </a:rPr>
              <a:t>不合法标识符：</a:t>
            </a:r>
            <a:r>
              <a:rPr lang="zh-CN" altLang="en-US" b="1" dirty="0">
                <a:solidFill>
                  <a:srgbClr val="0A9873"/>
                </a:solidFill>
              </a:rPr>
              <a:t> </a:t>
            </a:r>
            <a:r>
              <a:rPr lang="en-US" altLang="zh-CN" b="1" dirty="0">
                <a:solidFill>
                  <a:srgbClr val="B60819"/>
                </a:solidFill>
              </a:rPr>
              <a:t>1a</a:t>
            </a:r>
            <a:endParaRPr lang="en-US" altLang="zh-CN" b="1" dirty="0">
              <a:solidFill>
                <a:srgbClr val="0A9873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b="1" dirty="0">
                <a:solidFill>
                  <a:srgbClr val="D95E0B"/>
                </a:solidFill>
              </a:rPr>
              <a:t>                             </a:t>
            </a:r>
            <a:r>
              <a:rPr lang="en-US" altLang="zh-CN" b="1" dirty="0">
                <a:solidFill>
                  <a:srgbClr val="B60819"/>
                </a:solidFill>
              </a:rPr>
              <a:t>break</a:t>
            </a:r>
            <a:endParaRPr lang="en-US" altLang="zh-CN" b="1" dirty="0">
              <a:solidFill>
                <a:srgbClr val="0A9873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b="1" dirty="0">
                <a:solidFill>
                  <a:srgbClr val="D95E0B"/>
                </a:solidFill>
              </a:rPr>
              <a:t>                             </a:t>
            </a:r>
            <a:r>
              <a:rPr lang="en-US" altLang="zh-CN" b="1" dirty="0">
                <a:solidFill>
                  <a:srgbClr val="B60819"/>
                </a:solidFill>
              </a:rPr>
              <a:t>TWO  WORDS</a:t>
            </a:r>
            <a:endParaRPr lang="en-US" altLang="zh-CN" b="1" dirty="0">
              <a:solidFill>
                <a:srgbClr val="0A9873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b="1" dirty="0">
                <a:solidFill>
                  <a:srgbClr val="B60819"/>
                </a:solidFill>
              </a:rPr>
              <a:t>                             .NO</a:t>
            </a:r>
            <a:endParaRPr lang="en-US" altLang="zh-CN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783371" name="Group 11"/>
          <p:cNvGrpSpPr>
            <a:grpSpLocks/>
          </p:cNvGrpSpPr>
          <p:nvPr/>
        </p:nvGrpSpPr>
        <p:grpSpPr bwMode="auto">
          <a:xfrm>
            <a:off x="5664200" y="3313113"/>
            <a:ext cx="2941638" cy="1511300"/>
            <a:chOff x="3481" y="1542"/>
            <a:chExt cx="1853" cy="952"/>
          </a:xfrm>
        </p:grpSpPr>
        <p:sp>
          <p:nvSpPr>
            <p:cNvPr id="783367" name="Rectangle 7"/>
            <p:cNvSpPr>
              <a:spLocks noChangeArrowheads="1"/>
            </p:cNvSpPr>
            <p:nvPr/>
          </p:nvSpPr>
          <p:spPr bwMode="auto">
            <a:xfrm>
              <a:off x="3482" y="1542"/>
              <a:ext cx="15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b="1" dirty="0">
                  <a:solidFill>
                    <a:srgbClr val="3333CC"/>
                  </a:solidFill>
                </a:rPr>
                <a:t>（以数字</a:t>
              </a:r>
              <a:r>
                <a:rPr lang="en-US" altLang="zh-CN" b="1" dirty="0">
                  <a:solidFill>
                    <a:srgbClr val="3333CC"/>
                  </a:solidFill>
                </a:rPr>
                <a:t>1</a:t>
              </a:r>
              <a:r>
                <a:rPr lang="zh-CN" altLang="en-US" b="1" dirty="0">
                  <a:solidFill>
                    <a:srgbClr val="3333CC"/>
                  </a:solidFill>
                </a:rPr>
                <a:t>开头）</a:t>
              </a:r>
            </a:p>
          </p:txBody>
        </p:sp>
        <p:sp>
          <p:nvSpPr>
            <p:cNvPr id="783368" name="Rectangle 8"/>
            <p:cNvSpPr>
              <a:spLocks noChangeArrowheads="1"/>
            </p:cNvSpPr>
            <p:nvPr/>
          </p:nvSpPr>
          <p:spPr bwMode="auto">
            <a:xfrm>
              <a:off x="3481" y="1764"/>
              <a:ext cx="18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3333CC"/>
                  </a:solidFill>
                </a:rPr>
                <a:t>（禁止使用保留字）</a:t>
              </a:r>
            </a:p>
          </p:txBody>
        </p:sp>
        <p:sp>
          <p:nvSpPr>
            <p:cNvPr id="783369" name="Rectangle 9"/>
            <p:cNvSpPr>
              <a:spLocks noChangeArrowheads="1"/>
            </p:cNvSpPr>
            <p:nvPr/>
          </p:nvSpPr>
          <p:spPr bwMode="auto">
            <a:xfrm>
              <a:off x="3490" y="2000"/>
              <a:ext cx="12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3333CC"/>
                  </a:solidFill>
                </a:rPr>
                <a:t>（含有空格）</a:t>
              </a:r>
            </a:p>
          </p:txBody>
        </p:sp>
        <p:sp>
          <p:nvSpPr>
            <p:cNvPr id="783370" name="Rectangle 10"/>
            <p:cNvSpPr>
              <a:spLocks noChangeArrowheads="1"/>
            </p:cNvSpPr>
            <p:nvPr/>
          </p:nvSpPr>
          <p:spPr bwMode="auto">
            <a:xfrm>
              <a:off x="3501" y="2206"/>
              <a:ext cx="10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3333CC"/>
                  </a:solidFill>
                </a:rPr>
                <a:t>（有圆点）</a:t>
              </a:r>
            </a:p>
          </p:txBody>
        </p:sp>
      </p:grpSp>
      <p:sp>
        <p:nvSpPr>
          <p:cNvPr id="783372" name="Text Box 12"/>
          <p:cNvSpPr txBox="1">
            <a:spLocks noChangeArrowheads="1"/>
          </p:cNvSpPr>
          <p:nvPr/>
        </p:nvSpPr>
        <p:spPr bwMode="auto">
          <a:xfrm>
            <a:off x="918709" y="1493043"/>
            <a:ext cx="11350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3333CC"/>
                </a:solidFill>
              </a:rPr>
              <a:t>举例</a:t>
            </a:r>
            <a:r>
              <a:rPr lang="en-US" altLang="zh-CN" sz="3200" b="1" dirty="0">
                <a:solidFill>
                  <a:srgbClr val="3333CC"/>
                </a:solidFill>
              </a:rPr>
              <a:t>:</a:t>
            </a:r>
          </a:p>
        </p:txBody>
      </p:sp>
      <p:sp>
        <p:nvSpPr>
          <p:cNvPr id="783373" name="Rectangle 13"/>
          <p:cNvSpPr>
            <a:spLocks noChangeArrowheads="1"/>
          </p:cNvSpPr>
          <p:nvPr/>
        </p:nvSpPr>
        <p:spPr bwMode="auto">
          <a:xfrm>
            <a:off x="1049338" y="235793"/>
            <a:ext cx="303530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GB" sz="3600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3.1.1</a:t>
            </a:r>
            <a:r>
              <a:rPr lang="zh-CN" altLang="en-GB" sz="2800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zh-CN" altLang="en-GB" sz="3600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标识符</a:t>
            </a:r>
            <a:endParaRPr lang="zh-CN" altLang="en-US" sz="3600" b="1" dirty="0"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470B-1653-4E74-A352-AAD231D203FB}" type="datetime1">
              <a:rPr lang="zh-CN" altLang="en-US" smtClean="0"/>
              <a:t>2020/1/4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44E34-B3C4-4EAA-840B-6BABA4EBECDD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3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3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>
                <a:solidFill>
                  <a:srgbClr val="33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3.4.5  </a:t>
            </a:r>
            <a:r>
              <a:rPr lang="zh-CN" altLang="en-US" sz="4000" b="1">
                <a:solidFill>
                  <a:srgbClr val="33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赋值运算符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1169-DBF9-4B14-8AFD-1895C5EA5E0F}" type="datetime1">
              <a:rPr lang="zh-CN" altLang="en-US" smtClean="0"/>
              <a:pPr/>
              <a:t>2020/1/4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37DE-A4AA-4AB2-9CFF-A7055DE400AB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888836" name="Rectangle 4"/>
          <p:cNvSpPr>
            <a:spLocks noChangeArrowheads="1"/>
          </p:cNvSpPr>
          <p:nvPr/>
        </p:nvSpPr>
        <p:spPr bwMode="auto">
          <a:xfrm>
            <a:off x="1122362" y="1238458"/>
            <a:ext cx="7394864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B1123"/>
                </a:solidFill>
              </a:rPr>
              <a:t>例：</a:t>
            </a:r>
            <a:r>
              <a:rPr lang="en-US" altLang="zh-CN" dirty="0">
                <a:solidFill>
                  <a:srgbClr val="437B91"/>
                </a:solidFill>
              </a:rPr>
              <a:t>int a=1; </a:t>
            </a:r>
          </a:p>
          <a:p>
            <a:r>
              <a:rPr lang="en-US" altLang="zh-CN" dirty="0">
                <a:solidFill>
                  <a:srgbClr val="437B91"/>
                </a:solidFill>
              </a:rPr>
              <a:t>        double x=2;</a:t>
            </a:r>
          </a:p>
          <a:p>
            <a:r>
              <a:rPr lang="en-US" altLang="zh-CN" dirty="0">
                <a:solidFill>
                  <a:srgbClr val="8F1D22"/>
                </a:solidFill>
              </a:rPr>
              <a:t>       </a:t>
            </a:r>
            <a:r>
              <a:rPr lang="en-GB" altLang="zh-CN" dirty="0">
                <a:solidFill>
                  <a:srgbClr val="8F1D22"/>
                </a:solidFill>
              </a:rPr>
              <a:t> </a:t>
            </a:r>
            <a:r>
              <a:rPr lang="en-US" altLang="zh-CN" dirty="0">
                <a:solidFill>
                  <a:srgbClr val="437B91"/>
                </a:solidFill>
              </a:rPr>
              <a:t>a+=2;</a:t>
            </a:r>
            <a:r>
              <a:rPr lang="en-US" altLang="zh-CN" dirty="0">
                <a:solidFill>
                  <a:srgbClr val="8F1D22"/>
                </a:solidFill>
              </a:rPr>
              <a:t>        </a:t>
            </a:r>
            <a:r>
              <a:rPr lang="en-US" altLang="zh-CN" dirty="0">
                <a:solidFill>
                  <a:srgbClr val="364F68"/>
                </a:solidFill>
              </a:rPr>
              <a:t>   </a:t>
            </a:r>
            <a:r>
              <a:rPr lang="en-US" altLang="zh-CN" dirty="0">
                <a:solidFill>
                  <a:srgbClr val="1C8821"/>
                </a:solidFill>
              </a:rPr>
              <a:t>// </a:t>
            </a:r>
            <a:r>
              <a:rPr lang="zh-CN" altLang="en-US" dirty="0">
                <a:solidFill>
                  <a:srgbClr val="1C8821"/>
                </a:solidFill>
              </a:rPr>
              <a:t>就是</a:t>
            </a:r>
            <a:r>
              <a:rPr lang="en-US" altLang="zh-CN" dirty="0">
                <a:solidFill>
                  <a:srgbClr val="1C8821"/>
                </a:solidFill>
              </a:rPr>
              <a:t>a=a+2, </a:t>
            </a:r>
            <a:r>
              <a:rPr lang="zh-CN" altLang="en-US" dirty="0">
                <a:solidFill>
                  <a:srgbClr val="1C8821"/>
                </a:solidFill>
              </a:rPr>
              <a:t>结果使</a:t>
            </a:r>
            <a:r>
              <a:rPr lang="en-US" altLang="zh-CN" dirty="0">
                <a:solidFill>
                  <a:srgbClr val="1C8821"/>
                </a:solidFill>
              </a:rPr>
              <a:t>a</a:t>
            </a:r>
            <a:r>
              <a:rPr lang="zh-CN" altLang="en-US" dirty="0">
                <a:solidFill>
                  <a:srgbClr val="1C8821"/>
                </a:solidFill>
              </a:rPr>
              <a:t>的值为</a:t>
            </a:r>
            <a:r>
              <a:rPr lang="en-US" altLang="zh-CN" dirty="0">
                <a:solidFill>
                  <a:srgbClr val="1C8821"/>
                </a:solidFill>
              </a:rPr>
              <a:t>3</a:t>
            </a:r>
          </a:p>
          <a:p>
            <a:r>
              <a:rPr lang="en-US" altLang="zh-CN" dirty="0">
                <a:solidFill>
                  <a:srgbClr val="8F1D22"/>
                </a:solidFill>
              </a:rPr>
              <a:t>        </a:t>
            </a:r>
            <a:r>
              <a:rPr lang="en-US" altLang="zh-CN" dirty="0">
                <a:solidFill>
                  <a:srgbClr val="437B91"/>
                </a:solidFill>
              </a:rPr>
              <a:t>x*=x+3;</a:t>
            </a:r>
            <a:r>
              <a:rPr lang="en-US" altLang="zh-CN" dirty="0">
                <a:solidFill>
                  <a:srgbClr val="364F68"/>
                </a:solidFill>
              </a:rPr>
              <a:t>      </a:t>
            </a:r>
            <a:r>
              <a:rPr lang="en-GB" altLang="zh-CN" dirty="0">
                <a:solidFill>
                  <a:srgbClr val="364F68"/>
                </a:solidFill>
              </a:rPr>
              <a:t> </a:t>
            </a:r>
            <a:r>
              <a:rPr lang="en-US" altLang="zh-CN" dirty="0">
                <a:solidFill>
                  <a:srgbClr val="1C8821"/>
                </a:solidFill>
              </a:rPr>
              <a:t>// </a:t>
            </a:r>
            <a:r>
              <a:rPr lang="zh-CN" altLang="en-US" dirty="0">
                <a:solidFill>
                  <a:srgbClr val="1C8821"/>
                </a:solidFill>
              </a:rPr>
              <a:t>就是</a:t>
            </a:r>
            <a:r>
              <a:rPr lang="en-US" altLang="zh-CN" dirty="0">
                <a:solidFill>
                  <a:srgbClr val="1C8821"/>
                </a:solidFill>
              </a:rPr>
              <a:t>x=x*(x+3), </a:t>
            </a:r>
            <a:r>
              <a:rPr lang="zh-CN" altLang="en-US" dirty="0">
                <a:solidFill>
                  <a:srgbClr val="1C8821"/>
                </a:solidFill>
              </a:rPr>
              <a:t>结果使</a:t>
            </a:r>
            <a:r>
              <a:rPr lang="en-US" altLang="zh-CN" dirty="0">
                <a:solidFill>
                  <a:srgbClr val="1C8821"/>
                </a:solidFill>
              </a:rPr>
              <a:t>x</a:t>
            </a:r>
            <a:r>
              <a:rPr lang="zh-CN" altLang="en-US" dirty="0">
                <a:solidFill>
                  <a:srgbClr val="1C8821"/>
                </a:solidFill>
              </a:rPr>
              <a:t>的值为</a:t>
            </a:r>
            <a:r>
              <a:rPr lang="en-US" altLang="zh-CN" dirty="0">
                <a:solidFill>
                  <a:srgbClr val="1C8821"/>
                </a:solidFill>
              </a:rPr>
              <a:t>10.0</a:t>
            </a:r>
          </a:p>
          <a:p>
            <a:r>
              <a:rPr lang="en-US" altLang="zh-CN" dirty="0">
                <a:solidFill>
                  <a:srgbClr val="1C8821"/>
                </a:solidFill>
              </a:rPr>
              <a:t>        </a:t>
            </a:r>
            <a:r>
              <a:rPr lang="en-US" altLang="zh-CN" dirty="0">
                <a:solidFill>
                  <a:srgbClr val="437B91"/>
                </a:solidFill>
              </a:rPr>
              <a:t>int a=b=c=d=12;</a:t>
            </a:r>
          </a:p>
          <a:p>
            <a:r>
              <a:rPr lang="en-US" altLang="zh-CN" dirty="0">
                <a:solidFill>
                  <a:srgbClr val="437B91"/>
                </a:solidFill>
              </a:rPr>
              <a:t>        int a=(b=(c=(d=12))); </a:t>
            </a:r>
            <a:r>
              <a:rPr lang="en-US" altLang="zh-CN" dirty="0">
                <a:solidFill>
                  <a:srgbClr val="1C8821"/>
                </a:solidFill>
              </a:rPr>
              <a:t>//</a:t>
            </a:r>
            <a:r>
              <a:rPr lang="zh-CN" altLang="en-US" dirty="0">
                <a:solidFill>
                  <a:srgbClr val="1C8821"/>
                </a:solidFill>
              </a:rPr>
              <a:t>赋值运算符有返回值，返  </a:t>
            </a:r>
            <a:r>
              <a:rPr lang="en-US" altLang="zh-CN" dirty="0">
                <a:solidFill>
                  <a:srgbClr val="1C8821"/>
                </a:solidFill>
              </a:rPr>
              <a:t>			         //</a:t>
            </a:r>
            <a:r>
              <a:rPr lang="zh-CN" altLang="en-US" dirty="0">
                <a:solidFill>
                  <a:srgbClr val="1C8821"/>
                </a:solidFill>
              </a:rPr>
              <a:t>回值是</a:t>
            </a:r>
            <a:r>
              <a:rPr lang="en-US" altLang="zh-CN" dirty="0">
                <a:solidFill>
                  <a:srgbClr val="FF0000"/>
                </a:solidFill>
              </a:rPr>
              <a:t>‘=’</a:t>
            </a:r>
            <a:r>
              <a:rPr lang="zh-CN" altLang="en-US" dirty="0">
                <a:solidFill>
                  <a:srgbClr val="1C8821"/>
                </a:solidFill>
              </a:rPr>
              <a:t>右边的值</a:t>
            </a:r>
          </a:p>
        </p:txBody>
      </p:sp>
      <p:sp>
        <p:nvSpPr>
          <p:cNvPr id="888837" name="Text Box 5"/>
          <p:cNvSpPr txBox="1">
            <a:spLocks noChangeArrowheads="1"/>
          </p:cNvSpPr>
          <p:nvPr/>
        </p:nvSpPr>
        <p:spPr bwMode="auto">
          <a:xfrm>
            <a:off x="1158054" y="4297427"/>
            <a:ext cx="6833922" cy="15696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dirty="0"/>
              <a:t>注意：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/>
              <a:t>boolean</a:t>
            </a:r>
            <a:r>
              <a:rPr lang="zh-CN" altLang="en-US" dirty="0"/>
              <a:t>型的只能赋给</a:t>
            </a:r>
            <a:r>
              <a:rPr lang="en-US" altLang="zh-CN" dirty="0" err="1"/>
              <a:t>boolean</a:t>
            </a:r>
            <a:r>
              <a:rPr lang="zh-CN" altLang="en-US" dirty="0"/>
              <a:t>型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其他七种类型如果能自动转换则可直接赋值，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否则要进行</a:t>
            </a:r>
            <a:r>
              <a:rPr lang="zh-CN" altLang="en-US" dirty="0">
                <a:solidFill>
                  <a:srgbClr val="FF0000"/>
                </a:solidFill>
              </a:rPr>
              <a:t>强制类型转换</a:t>
            </a:r>
          </a:p>
        </p:txBody>
      </p:sp>
    </p:spTree>
  </p:cSld>
  <p:clrMapOvr>
    <a:masterClrMapping/>
  </p:clrMapOvr>
  <p:transition>
    <p:pull dir="rd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>
                <a:solidFill>
                  <a:srgbClr val="33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3.4.6 </a:t>
            </a:r>
            <a:r>
              <a:rPr lang="zh-CN" altLang="en-US" sz="3600" b="1">
                <a:solidFill>
                  <a:srgbClr val="33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条件运算符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Java </a:t>
            </a:r>
            <a:r>
              <a:rPr lang="zh-CN" altLang="en-US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中唯一的三元运算符，其格式如下：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GB" sz="2400" dirty="0">
                <a:solidFill>
                  <a:srgbClr val="364F6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</a:t>
            </a:r>
            <a:r>
              <a:rPr lang="zh-CN" altLang="en-US" sz="2400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变量 </a:t>
            </a:r>
            <a:r>
              <a:rPr lang="en-US" altLang="zh-CN" sz="2400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=  &lt;</a:t>
            </a:r>
            <a:r>
              <a:rPr lang="zh-CN" altLang="en-US" sz="2400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布尔表达式</a:t>
            </a:r>
            <a:r>
              <a:rPr lang="en-US" altLang="zh-CN" sz="2400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&gt; ? &lt;</a:t>
            </a:r>
            <a:r>
              <a:rPr lang="zh-CN" altLang="en-US" sz="2400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表达式</a:t>
            </a:r>
            <a:r>
              <a:rPr lang="en-US" altLang="zh-CN" sz="2400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1&gt; : &lt;</a:t>
            </a:r>
            <a:r>
              <a:rPr lang="zh-CN" altLang="en-US" sz="2400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表达式</a:t>
            </a:r>
            <a:r>
              <a:rPr lang="en-US" altLang="zh-CN" sz="2400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2&gt;</a:t>
            </a:r>
            <a:r>
              <a:rPr lang="zh-CN" altLang="en-GB" sz="2400" dirty="0">
                <a:solidFill>
                  <a:srgbClr val="364F6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endParaRPr lang="en-US" altLang="zh-CN" sz="2400" dirty="0">
              <a:solidFill>
                <a:srgbClr val="364F68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45F05-E6D9-40B5-B771-8DBFD7A527E0}" type="datetime1">
              <a:rPr lang="zh-CN" altLang="en-US" smtClean="0"/>
              <a:pPr/>
              <a:t>2020/1/4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1036-A3FB-438B-B380-648B7356D63E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815106" name="Text Box 2"/>
          <p:cNvSpPr txBox="1">
            <a:spLocks noChangeArrowheads="1"/>
          </p:cNvSpPr>
          <p:nvPr/>
        </p:nvSpPr>
        <p:spPr bwMode="auto">
          <a:xfrm>
            <a:off x="-92075" y="471488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000">
              <a:ea typeface="华文中宋" panose="02010600040101010101" pitchFamily="2" charset="-122"/>
            </a:endParaRPr>
          </a:p>
        </p:txBody>
      </p:sp>
      <p:sp>
        <p:nvSpPr>
          <p:cNvPr id="815108" name="Rectangle 4"/>
          <p:cNvSpPr>
            <a:spLocks noChangeArrowheads="1"/>
          </p:cNvSpPr>
          <p:nvPr/>
        </p:nvSpPr>
        <p:spPr bwMode="auto">
          <a:xfrm>
            <a:off x="685800" y="9906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85800" y="2606040"/>
            <a:ext cx="7172036" cy="344709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chemeClr val="tx2"/>
                </a:solidFill>
                <a:ea typeface="华文中宋" panose="02010600040101010101" pitchFamily="2" charset="-122"/>
              </a:rPr>
              <a:t>public class Max {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chemeClr val="tx2"/>
                </a:solidFill>
                <a:ea typeface="华文中宋" panose="02010600040101010101" pitchFamily="2" charset="-122"/>
              </a:rPr>
              <a:t>       public static void main(String </a:t>
            </a:r>
            <a:r>
              <a:rPr lang="en-US" altLang="zh-CN" sz="2000" dirty="0" err="1">
                <a:solidFill>
                  <a:schemeClr val="tx2"/>
                </a:solidFill>
                <a:ea typeface="华文中宋" panose="02010600040101010101" pitchFamily="2" charset="-122"/>
              </a:rPr>
              <a:t>args</a:t>
            </a:r>
            <a:r>
              <a:rPr lang="en-US" altLang="zh-CN" sz="2000" dirty="0">
                <a:solidFill>
                  <a:schemeClr val="tx2"/>
                </a:solidFill>
                <a:ea typeface="华文中宋" panose="02010600040101010101" pitchFamily="2" charset="-122"/>
              </a:rPr>
              <a:t>[]) {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chemeClr val="tx2"/>
                </a:solidFill>
                <a:ea typeface="华文中宋" panose="02010600040101010101" pitchFamily="2" charset="-122"/>
              </a:rPr>
              <a:t>            int </a:t>
            </a:r>
            <a:r>
              <a:rPr lang="en-US" altLang="zh-CN" sz="2000">
                <a:solidFill>
                  <a:schemeClr val="tx2"/>
                </a:solidFill>
                <a:ea typeface="华文中宋" panose="02010600040101010101" pitchFamily="2" charset="-122"/>
              </a:rPr>
              <a:t>x=20, y=30, max</a:t>
            </a:r>
            <a:r>
              <a:rPr lang="en-US" altLang="zh-CN" sz="2000" dirty="0">
                <a:solidFill>
                  <a:schemeClr val="tx2"/>
                </a:solidFill>
                <a:ea typeface="华文中宋" panose="02010600040101010101" pitchFamily="2" charset="-122"/>
              </a:rPr>
              <a:t>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chemeClr val="tx2"/>
                </a:solidFill>
                <a:ea typeface="华文中宋" panose="02010600040101010101" pitchFamily="2" charset="-122"/>
              </a:rPr>
              <a:t>            max = (x&gt;y) ? x : y;      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chemeClr val="tx2"/>
                </a:solidFill>
                <a:ea typeface="华文中宋" panose="02010600040101010101" pitchFamily="2" charset="-122"/>
              </a:rPr>
              <a:t>            </a:t>
            </a:r>
            <a:r>
              <a:rPr lang="en-US" altLang="zh-CN" sz="2000" dirty="0" err="1">
                <a:solidFill>
                  <a:schemeClr val="tx2"/>
                </a:solidFill>
                <a:ea typeface="华文中宋" panose="02010600040101010101" pitchFamily="2" charset="-122"/>
              </a:rPr>
              <a:t>System.out.println</a:t>
            </a:r>
            <a:r>
              <a:rPr lang="en-US" altLang="zh-CN" sz="2000" dirty="0">
                <a:solidFill>
                  <a:schemeClr val="tx2"/>
                </a:solidFill>
                <a:ea typeface="华文中宋" panose="02010600040101010101" pitchFamily="2" charset="-122"/>
              </a:rPr>
              <a:t>(“max=”+max);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}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chemeClr val="tx2"/>
                </a:solidFill>
                <a:ea typeface="华文中宋" panose="02010600040101010101" pitchFamily="2" charset="-122"/>
              </a:rPr>
              <a:t>}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400695" y="5464969"/>
            <a:ext cx="290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输出结果：</a:t>
            </a:r>
            <a:r>
              <a:rPr lang="en-US" altLang="zh-CN" dirty="0">
                <a:solidFill>
                  <a:srgbClr val="33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max=30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33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练习题</a:t>
            </a:r>
            <a:r>
              <a:rPr lang="en-US" altLang="zh-CN" dirty="0">
                <a:solidFill>
                  <a:srgbClr val="33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: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5338-CCBE-449F-A401-AFD5A111DBBB}" type="datetime1">
              <a:rPr lang="zh-CN" altLang="en-US" smtClean="0"/>
              <a:pPr/>
              <a:t>2020/1/4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B19D-7DBF-4BC4-9AE0-81102318FE4E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879618" name="Rectangle 2"/>
          <p:cNvSpPr>
            <a:spLocks noChangeArrowheads="1"/>
          </p:cNvSpPr>
          <p:nvPr/>
        </p:nvSpPr>
        <p:spPr bwMode="auto">
          <a:xfrm>
            <a:off x="943264" y="748085"/>
            <a:ext cx="8077200" cy="4598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endParaRPr lang="en-US" altLang="zh-CN" dirty="0">
              <a:solidFill>
                <a:schemeClr val="tx2"/>
              </a:solidFill>
              <a:ea typeface="华文中宋" panose="02010600040101010101" pitchFamily="2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  <a:ea typeface="华文中宋" panose="02010600040101010101" pitchFamily="2" charset="-122"/>
              </a:rPr>
              <a:t>public class Max{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  <a:ea typeface="华文中宋" panose="02010600040101010101" pitchFamily="2" charset="-122"/>
              </a:rPr>
              <a:t>       public static void main(String </a:t>
            </a:r>
            <a:r>
              <a:rPr lang="en-US" altLang="zh-CN" dirty="0" err="1">
                <a:solidFill>
                  <a:schemeClr val="tx2"/>
                </a:solidFill>
                <a:ea typeface="华文中宋" panose="02010600040101010101" pitchFamily="2" charset="-122"/>
              </a:rPr>
              <a:t>args</a:t>
            </a:r>
            <a:r>
              <a:rPr lang="en-US" altLang="zh-CN" dirty="0">
                <a:solidFill>
                  <a:schemeClr val="tx2"/>
                </a:solidFill>
                <a:ea typeface="华文中宋" panose="02010600040101010101" pitchFamily="2" charset="-122"/>
              </a:rPr>
              <a:t>[])  {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</a:rPr>
              <a:t>      </a:t>
            </a:r>
            <a:r>
              <a:rPr lang="en-US" altLang="zh-CN" dirty="0">
                <a:solidFill>
                  <a:schemeClr val="tx2"/>
                </a:solidFill>
                <a:ea typeface="华文中宋" panose="02010600040101010101" pitchFamily="2" charset="-122"/>
              </a:rPr>
              <a:t>int a=3,b=4,c;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  <a:ea typeface="华文中宋" panose="02010600040101010101" pitchFamily="2" charset="-122"/>
              </a:rPr>
              <a:t>            c=a&gt;b ?  ++a : b++;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  <a:ea typeface="华文中宋" panose="02010600040101010101" pitchFamily="2" charset="-122"/>
              </a:rPr>
              <a:t>            </a:t>
            </a:r>
            <a:r>
              <a:rPr lang="en-US" altLang="zh-CN" dirty="0" err="1">
                <a:solidFill>
                  <a:schemeClr val="tx2"/>
                </a:solidFill>
                <a:ea typeface="华文中宋" panose="02010600040101010101" pitchFamily="2" charset="-122"/>
              </a:rPr>
              <a:t>System.out.println</a:t>
            </a:r>
            <a:r>
              <a:rPr lang="en-US" altLang="zh-CN" dirty="0">
                <a:solidFill>
                  <a:schemeClr val="tx2"/>
                </a:solidFill>
                <a:ea typeface="华文中宋" panose="02010600040101010101" pitchFamily="2" charset="-122"/>
              </a:rPr>
              <a:t>(a+"</a:t>
            </a:r>
            <a:r>
              <a:rPr lang="zh-CN" altLang="en-US" dirty="0">
                <a:solidFill>
                  <a:schemeClr val="tx2"/>
                </a:solidFill>
                <a:ea typeface="华文中宋" panose="02010600040101010101" pitchFamily="2" charset="-122"/>
              </a:rPr>
              <a:t>、</a:t>
            </a:r>
            <a:r>
              <a:rPr lang="en-US" altLang="zh-CN" dirty="0">
                <a:solidFill>
                  <a:schemeClr val="tx2"/>
                </a:solidFill>
                <a:ea typeface="华文中宋" panose="02010600040101010101" pitchFamily="2" charset="-122"/>
              </a:rPr>
              <a:t>"+b+"</a:t>
            </a:r>
            <a:r>
              <a:rPr lang="zh-CN" altLang="en-US" dirty="0">
                <a:solidFill>
                  <a:schemeClr val="tx2"/>
                </a:solidFill>
                <a:ea typeface="华文中宋" panose="02010600040101010101" pitchFamily="2" charset="-122"/>
              </a:rPr>
              <a:t>、</a:t>
            </a:r>
            <a:r>
              <a:rPr lang="en-US" altLang="zh-CN" dirty="0">
                <a:solidFill>
                  <a:schemeClr val="tx2"/>
                </a:solidFill>
                <a:ea typeface="华文中宋" panose="02010600040101010101" pitchFamily="2" charset="-122"/>
              </a:rPr>
              <a:t>"+c);    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  <a:ea typeface="华文中宋" panose="02010600040101010101" pitchFamily="2" charset="-122"/>
              </a:rPr>
              <a:t>     }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  <a:ea typeface="华文中宋" panose="02010600040101010101" pitchFamily="2" charset="-122"/>
              </a:rPr>
              <a:t>}</a:t>
            </a:r>
          </a:p>
        </p:txBody>
      </p:sp>
      <p:sp>
        <p:nvSpPr>
          <p:cNvPr id="879619" name="Text Box 3"/>
          <p:cNvSpPr txBox="1">
            <a:spLocks noChangeArrowheads="1"/>
          </p:cNvSpPr>
          <p:nvPr/>
        </p:nvSpPr>
        <p:spPr bwMode="auto">
          <a:xfrm>
            <a:off x="5375275" y="4745771"/>
            <a:ext cx="2130425" cy="94615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kumimoji="0" lang="zh-CN" altLang="en-US" sz="2800" dirty="0">
                <a:solidFill>
                  <a:srgbClr val="FF3300"/>
                </a:solidFill>
                <a:latin typeface="Arial" panose="020B0604020202020204" pitchFamily="34" charset="0"/>
              </a:rPr>
              <a:t>输出结果：</a:t>
            </a:r>
          </a:p>
          <a:p>
            <a:r>
              <a:rPr kumimoji="0" lang="en-US" altLang="zh-CN" sz="2800" dirty="0">
                <a:solidFill>
                  <a:srgbClr val="FF3300"/>
                </a:solidFill>
                <a:latin typeface="Arial" panose="020B0604020202020204" pitchFamily="34" charset="0"/>
              </a:rPr>
              <a:t>3</a:t>
            </a:r>
            <a:r>
              <a:rPr kumimoji="0" lang="zh-CN" altLang="en-US" sz="2800" dirty="0">
                <a:solidFill>
                  <a:srgbClr val="FF3300"/>
                </a:solidFill>
                <a:latin typeface="Arial" panose="020B0604020202020204" pitchFamily="34" charset="0"/>
              </a:rPr>
              <a:t>、</a:t>
            </a:r>
            <a:r>
              <a:rPr kumimoji="0" lang="en-US" altLang="zh-CN" sz="2800" dirty="0">
                <a:solidFill>
                  <a:srgbClr val="FF3300"/>
                </a:solidFill>
                <a:latin typeface="Arial" panose="020B0604020202020204" pitchFamily="34" charset="0"/>
              </a:rPr>
              <a:t>5</a:t>
            </a:r>
            <a:r>
              <a:rPr kumimoji="0" lang="zh-CN" altLang="en-US" sz="2800" dirty="0">
                <a:solidFill>
                  <a:srgbClr val="FF3300"/>
                </a:solidFill>
                <a:latin typeface="Arial" panose="020B0604020202020204" pitchFamily="34" charset="0"/>
              </a:rPr>
              <a:t>、</a:t>
            </a:r>
            <a:r>
              <a:rPr kumimoji="0" lang="en-US" altLang="zh-CN" sz="2800" dirty="0">
                <a:solidFill>
                  <a:srgbClr val="FF3300"/>
                </a:solidFill>
                <a:latin typeface="Arial" panose="020B0604020202020204" pitchFamily="34" charset="0"/>
              </a:rPr>
              <a:t>4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9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9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9619" grpId="0" animBg="1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1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>
                <a:solidFill>
                  <a:srgbClr val="33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3.5 </a:t>
            </a:r>
            <a:r>
              <a:rPr lang="zh-CN" altLang="en-US" sz="3600" b="1">
                <a:solidFill>
                  <a:srgbClr val="33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运算符的优先级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优先级高的先运算，优先级低的后运算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括号</a:t>
            </a:r>
            <a:r>
              <a:rPr lang="en-US" altLang="zh-CN" dirty="0"/>
              <a:t>( )</a:t>
            </a:r>
            <a:r>
              <a:rPr lang="zh-CN" altLang="en-US" dirty="0"/>
              <a:t>的优先级最高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优先级相同的情况下要考虑结合性，即从左向右运算还是从右向左运算</a:t>
            </a: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大多数运算符结合性为从左至右</a:t>
            </a:r>
            <a:r>
              <a:rPr lang="en-US" altLang="zh-CN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66"/>
                </a:solidFill>
              </a:rPr>
              <a:t>赋值</a:t>
            </a:r>
            <a:r>
              <a:rPr lang="zh-CN" altLang="en-US" dirty="0"/>
              <a:t>运算符的结合性为从右至左</a:t>
            </a: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    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a, b=3, c=5;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    a = b = c;</a:t>
            </a:r>
            <a:r>
              <a:rPr lang="en-US" altLang="zh-CN" dirty="0">
                <a:solidFill>
                  <a:srgbClr val="A50021"/>
                </a:solidFill>
              </a:rPr>
              <a:t>	</a:t>
            </a:r>
            <a:r>
              <a:rPr lang="en-US" altLang="zh-CN" dirty="0"/>
              <a:t>//</a:t>
            </a:r>
            <a:r>
              <a:rPr lang="zh-CN" altLang="en-US" dirty="0"/>
              <a:t>结果：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均为 </a:t>
            </a:r>
            <a:r>
              <a:rPr lang="en-US" altLang="zh-CN" dirty="0"/>
              <a:t>5 </a:t>
            </a:r>
          </a:p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00BC-4287-4637-8D78-51F4BE19B15D}" type="datetime1">
              <a:rPr lang="zh-CN" altLang="en-US" smtClean="0"/>
              <a:pPr/>
              <a:t>2020/1/4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97C7-5B4E-4838-807F-BB18D81BDFCB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817155" name="Rectangle 3"/>
          <p:cNvSpPr>
            <a:spLocks noChangeArrowheads="1"/>
          </p:cNvSpPr>
          <p:nvPr/>
        </p:nvSpPr>
        <p:spPr bwMode="auto">
          <a:xfrm>
            <a:off x="685800" y="9906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>
    <p:cover dir="rd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8C0EC-CDC3-4CD8-8C13-A531C22C95A7}" type="datetime1">
              <a:rPr lang="zh-CN" altLang="en-US" smtClean="0"/>
              <a:pPr/>
              <a:t>2020/1/4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6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86688-1994-45A1-A366-CAD340048E5C}" type="slidenum">
              <a:rPr lang="en-US" altLang="zh-CN"/>
              <a:pPr/>
              <a:t>54</a:t>
            </a:fld>
            <a:endParaRPr lang="en-US" altLang="zh-CN"/>
          </a:p>
        </p:txBody>
      </p:sp>
      <p:graphicFrame>
        <p:nvGraphicFramePr>
          <p:cNvPr id="818178" name="Group 2"/>
          <p:cNvGraphicFramePr>
            <a:graphicFrameLocks noGrp="1"/>
          </p:cNvGraphicFramePr>
          <p:nvPr/>
        </p:nvGraphicFramePr>
        <p:xfrm>
          <a:off x="762000" y="1028777"/>
          <a:ext cx="7696200" cy="5132642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优先级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运     算     符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类   型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1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（）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2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+</a:t>
                      </a: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、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- </a:t>
                      </a: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、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++</a:t>
                      </a: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、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--</a:t>
                      </a: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、 ！、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单目运算符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3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*</a:t>
                      </a: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、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、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%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算术运算符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+</a:t>
                      </a: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、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-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算术运算符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5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&lt;&lt;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、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&gt;&gt; 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、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&gt;&gt;&gt;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移位运算符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6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&lt;</a:t>
                      </a: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、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&lt;=</a:t>
                      </a: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、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&gt;</a:t>
                      </a: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、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&gt;=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关系运算符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7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==</a:t>
                      </a: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、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!=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关系运算符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4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8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&amp;&amp;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逻辑运算符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9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pitchFamily="49" charset="-122"/>
                        </a:rPr>
                        <a:t>||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逻辑运算符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10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？：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条件运算符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11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=</a:t>
                      </a: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、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+=</a:t>
                      </a: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、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-=</a:t>
                      </a: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、*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=</a:t>
                      </a: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、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/=</a:t>
                      </a: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、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%=</a:t>
                      </a: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、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^=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赋值运算符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&amp;=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、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|=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、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&lt;&lt;=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、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&gt;&gt;=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、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&gt;&gt;&gt;=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66738" y="0"/>
            <a:ext cx="7891462" cy="94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30000"/>
              </a:spcBef>
            </a:pPr>
            <a:r>
              <a:rPr lang="en-US" altLang="zh-CN" dirty="0">
                <a:solidFill>
                  <a:srgbClr val="FF3300"/>
                </a:solidFill>
              </a:rPr>
              <a:t>( )&gt;</a:t>
            </a:r>
            <a:r>
              <a:rPr lang="zh-CN" altLang="en-US" dirty="0">
                <a:solidFill>
                  <a:srgbClr val="FF3300"/>
                </a:solidFill>
              </a:rPr>
              <a:t>单目运算符</a:t>
            </a:r>
            <a:r>
              <a:rPr lang="en-US" altLang="zh-CN" dirty="0">
                <a:solidFill>
                  <a:srgbClr val="FF3300"/>
                </a:solidFill>
              </a:rPr>
              <a:t>&gt;</a:t>
            </a:r>
            <a:r>
              <a:rPr lang="zh-CN" altLang="en-US" dirty="0">
                <a:solidFill>
                  <a:srgbClr val="FF3300"/>
                </a:solidFill>
              </a:rPr>
              <a:t>双目运算符</a:t>
            </a:r>
            <a:r>
              <a:rPr lang="en-US" altLang="zh-CN" dirty="0">
                <a:solidFill>
                  <a:srgbClr val="FF3300"/>
                </a:solidFill>
              </a:rPr>
              <a:t>&gt;</a:t>
            </a:r>
            <a:r>
              <a:rPr lang="zh-CN" altLang="en-US" dirty="0">
                <a:solidFill>
                  <a:srgbClr val="FF3300"/>
                </a:solidFill>
              </a:rPr>
              <a:t>三目运算符</a:t>
            </a:r>
            <a:r>
              <a:rPr lang="en-US" altLang="zh-CN" dirty="0">
                <a:solidFill>
                  <a:srgbClr val="FF3300"/>
                </a:solidFill>
              </a:rPr>
              <a:t>&gt;</a:t>
            </a:r>
            <a:r>
              <a:rPr lang="zh-CN" altLang="en-US" dirty="0">
                <a:solidFill>
                  <a:srgbClr val="FF3300"/>
                </a:solidFill>
              </a:rPr>
              <a:t>赋值运算符</a:t>
            </a:r>
          </a:p>
          <a:p>
            <a:pPr lvl="1">
              <a:spcBef>
                <a:spcPct val="30000"/>
              </a:spcBef>
            </a:pPr>
            <a:r>
              <a:rPr lang="zh-CN" altLang="en-US" dirty="0">
                <a:solidFill>
                  <a:srgbClr val="3333CC"/>
                </a:solidFill>
              </a:rPr>
              <a:t>双目：算术</a:t>
            </a:r>
            <a:r>
              <a:rPr lang="en-US" altLang="zh-CN" dirty="0">
                <a:solidFill>
                  <a:srgbClr val="3333CC"/>
                </a:solidFill>
              </a:rPr>
              <a:t>&gt;</a:t>
            </a:r>
            <a:r>
              <a:rPr lang="zh-CN" altLang="en-US" dirty="0">
                <a:solidFill>
                  <a:srgbClr val="3333CC"/>
                </a:solidFill>
              </a:rPr>
              <a:t>关系</a:t>
            </a:r>
            <a:r>
              <a:rPr lang="en-US" altLang="zh-CN" dirty="0">
                <a:solidFill>
                  <a:srgbClr val="3333CC"/>
                </a:solidFill>
              </a:rPr>
              <a:t>&gt;</a:t>
            </a:r>
            <a:r>
              <a:rPr lang="zh-CN" altLang="en-US" dirty="0">
                <a:solidFill>
                  <a:srgbClr val="3333CC"/>
                </a:solidFill>
              </a:rPr>
              <a:t>逻辑</a:t>
            </a:r>
            <a:endParaRPr lang="zh-CN" altLang="en-US" dirty="0"/>
          </a:p>
        </p:txBody>
      </p:sp>
    </p:spTree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27" name="Rectangle 3"/>
          <p:cNvSpPr>
            <a:spLocks noGrp="1" noChangeArrowheads="1"/>
          </p:cNvSpPr>
          <p:nvPr>
            <p:ph idx="1"/>
          </p:nvPr>
        </p:nvSpPr>
        <p:spPr>
          <a:xfrm>
            <a:off x="1015856" y="1037216"/>
            <a:ext cx="7769225" cy="4113212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b="1" dirty="0">
                <a:solidFill>
                  <a:srgbClr val="3333CC"/>
                </a:solidFill>
              </a:rPr>
              <a:t>例：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a + b * c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a = b || c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a + b &lt; c &amp;&amp; d==e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a=8 – 2 * 3 &lt;4 &amp;&amp; 5 &lt; 2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AEE4-7D1C-47C2-AF5F-96885A0DD91E}" type="datetime1">
              <a:rPr lang="zh-CN" altLang="en-US" smtClean="0"/>
              <a:pPr/>
              <a:t>2020/1/4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05A5-F8A3-4A87-9C60-74F001F6932C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820229" name="Text Box 5"/>
          <p:cNvSpPr txBox="1">
            <a:spLocks noChangeArrowheads="1"/>
          </p:cNvSpPr>
          <p:nvPr/>
        </p:nvSpPr>
        <p:spPr bwMode="auto">
          <a:xfrm>
            <a:off x="6321425" y="3093822"/>
            <a:ext cx="2368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zh-CN" altLang="en-US" sz="2800" dirty="0">
                <a:solidFill>
                  <a:srgbClr val="FF3300"/>
                </a:solidFill>
                <a:latin typeface="Arial" panose="020B0604020202020204" pitchFamily="34" charset="0"/>
              </a:rPr>
              <a:t>结果：</a:t>
            </a:r>
            <a:r>
              <a:rPr kumimoji="0" lang="en-US" altLang="zh-CN" sz="2800" dirty="0">
                <a:solidFill>
                  <a:srgbClr val="FF3300"/>
                </a:solidFill>
                <a:latin typeface="Arial" panose="020B0604020202020204" pitchFamily="34" charset="0"/>
              </a:rPr>
              <a:t>false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817073" y="3994009"/>
            <a:ext cx="7527780" cy="181588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33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表达式写法的习惯</a:t>
            </a:r>
            <a:r>
              <a:rPr lang="en-US" altLang="zh-CN" sz="2800" dirty="0">
                <a:solidFill>
                  <a:srgbClr val="33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:</a:t>
            </a:r>
            <a:endParaRPr lang="zh-CN" altLang="en-GB" sz="2800" dirty="0">
              <a:solidFill>
                <a:srgbClr val="3333CC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除非是简单的直观运算，应该尽量</a:t>
            </a:r>
            <a:r>
              <a:rPr lang="zh-CN" altLang="en-US" sz="28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使用括号</a:t>
            </a:r>
            <a:endParaRPr lang="zh-CN" altLang="en-GB" sz="2800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尽量不要写太长的表达式，过长的表达式容易引起对求值次序的误解</a:t>
            </a:r>
            <a:endParaRPr lang="zh-CN" altLang="en-GB" sz="2800" dirty="0">
              <a:solidFill>
                <a:schemeClr val="tx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0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0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229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1" name="Text Box 3"/>
          <p:cNvSpPr txBox="1">
            <a:spLocks noChangeArrowheads="1"/>
          </p:cNvSpPr>
          <p:nvPr/>
        </p:nvSpPr>
        <p:spPr bwMode="auto">
          <a:xfrm>
            <a:off x="566577" y="1203325"/>
            <a:ext cx="8016875" cy="4561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b="1" dirty="0">
                <a:ea typeface="STZhongsong" panose="02010600040101010101" pitchFamily="2" charset="-122"/>
              </a:rPr>
              <a:t>public class </a:t>
            </a:r>
            <a:r>
              <a:rPr lang="en-US" altLang="zh-CN" b="1" dirty="0" err="1">
                <a:ea typeface="STZhongsong" panose="02010600040101010101" pitchFamily="2" charset="-122"/>
              </a:rPr>
              <a:t>ArithmeticOp</a:t>
            </a:r>
            <a:r>
              <a:rPr lang="en-US" altLang="zh-CN" b="1" dirty="0">
                <a:ea typeface="STZhongsong" panose="02010600040101010101" pitchFamily="2" charset="-122"/>
              </a:rPr>
              <a:t>{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b="1" dirty="0">
                <a:ea typeface="STZhongsong" panose="02010600040101010101" pitchFamily="2" charset="-122"/>
              </a:rPr>
              <a:t>    public static void main(String </a:t>
            </a:r>
            <a:r>
              <a:rPr lang="en-US" altLang="zh-CN" b="1" dirty="0" err="1">
                <a:ea typeface="STZhongsong" panose="02010600040101010101" pitchFamily="2" charset="-122"/>
              </a:rPr>
              <a:t>args</a:t>
            </a:r>
            <a:r>
              <a:rPr lang="en-US" altLang="zh-CN" b="1" dirty="0">
                <a:ea typeface="STZhongsong" panose="02010600040101010101" pitchFamily="2" charset="-122"/>
              </a:rPr>
              <a:t>[ ]){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b="1" dirty="0">
                <a:ea typeface="STZhongsong" panose="02010600040101010101" pitchFamily="2" charset="-122"/>
              </a:rPr>
              <a:t>        </a:t>
            </a:r>
            <a:r>
              <a:rPr lang="en-US" altLang="zh-CN" b="1" dirty="0" err="1">
                <a:ea typeface="STZhongsong" panose="02010600040101010101" pitchFamily="2" charset="-122"/>
              </a:rPr>
              <a:t>int</a:t>
            </a:r>
            <a:r>
              <a:rPr lang="en-US" altLang="zh-CN" b="1" dirty="0">
                <a:ea typeface="STZhongsong" panose="02010600040101010101" pitchFamily="2" charset="-122"/>
              </a:rPr>
              <a:t>   a, b, c;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b="1" dirty="0">
                <a:ea typeface="STZhongsong" panose="02010600040101010101" pitchFamily="2" charset="-122"/>
              </a:rPr>
              <a:t>        a=b=c=2;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b="1" dirty="0">
                <a:ea typeface="STZhongsong" panose="02010600040101010101" pitchFamily="2" charset="-122"/>
              </a:rPr>
              <a:t>        a=++b - ++c;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b="1" dirty="0">
                <a:ea typeface="STZhongsong" panose="02010600040101010101" pitchFamily="2" charset="-122"/>
              </a:rPr>
              <a:t>        </a:t>
            </a:r>
            <a:r>
              <a:rPr lang="en-US" altLang="zh-CN" b="1" dirty="0" err="1">
                <a:ea typeface="STZhongsong" panose="02010600040101010101" pitchFamily="2" charset="-122"/>
              </a:rPr>
              <a:t>System.out.println</a:t>
            </a:r>
            <a:r>
              <a:rPr lang="zh-CN" altLang="en-US" b="1" dirty="0">
                <a:ea typeface="STZhongsong" panose="02010600040101010101" pitchFamily="2" charset="-122"/>
              </a:rPr>
              <a:t>（</a:t>
            </a:r>
            <a:r>
              <a:rPr lang="en-US" altLang="zh-CN" b="1" dirty="0">
                <a:ea typeface="STZhongsong" panose="02010600040101010101" pitchFamily="2" charset="-122"/>
              </a:rPr>
              <a:t>″a=″+a+″b=″+b+″c=″+c</a:t>
            </a:r>
            <a:r>
              <a:rPr lang="zh-CN" altLang="en-US" b="1" dirty="0">
                <a:ea typeface="STZhongsong" panose="02010600040101010101" pitchFamily="2" charset="-122"/>
              </a:rPr>
              <a:t>）</a:t>
            </a:r>
            <a:r>
              <a:rPr lang="en-US" altLang="zh-CN" b="1" dirty="0">
                <a:ea typeface="STZhongsong" panose="02010600040101010101" pitchFamily="2" charset="-122"/>
              </a:rPr>
              <a:t>;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b="1" dirty="0">
                <a:ea typeface="STZhongsong" panose="02010600040101010101" pitchFamily="2" charset="-122"/>
              </a:rPr>
              <a:t>        a =b++ + </a:t>
            </a:r>
            <a:r>
              <a:rPr lang="en-US" altLang="zh-CN" b="1" dirty="0" err="1">
                <a:ea typeface="STZhongsong" panose="02010600040101010101" pitchFamily="2" charset="-122"/>
              </a:rPr>
              <a:t>c++</a:t>
            </a:r>
            <a:r>
              <a:rPr lang="en-US" altLang="zh-CN" b="1" dirty="0">
                <a:ea typeface="STZhongsong" panose="02010600040101010101" pitchFamily="2" charset="-122"/>
              </a:rPr>
              <a:t>;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b="1" dirty="0">
                <a:ea typeface="STZhongsong" panose="02010600040101010101" pitchFamily="2" charset="-122"/>
              </a:rPr>
              <a:t>        </a:t>
            </a:r>
            <a:r>
              <a:rPr lang="en-US" altLang="zh-CN" b="1" dirty="0" err="1">
                <a:ea typeface="STZhongsong" panose="02010600040101010101" pitchFamily="2" charset="-122"/>
              </a:rPr>
              <a:t>System.out.println</a:t>
            </a:r>
            <a:r>
              <a:rPr lang="zh-CN" altLang="en-US" b="1" dirty="0">
                <a:ea typeface="STZhongsong" panose="02010600040101010101" pitchFamily="2" charset="-122"/>
              </a:rPr>
              <a:t>（</a:t>
            </a:r>
            <a:r>
              <a:rPr lang="en-US" altLang="zh-CN" b="1" dirty="0">
                <a:ea typeface="STZhongsong" panose="02010600040101010101" pitchFamily="2" charset="-122"/>
              </a:rPr>
              <a:t>″a=″+a+″b=″+b+″c=″+c</a:t>
            </a:r>
            <a:r>
              <a:rPr lang="zh-CN" altLang="en-US" b="1" dirty="0">
                <a:ea typeface="STZhongsong" panose="02010600040101010101" pitchFamily="2" charset="-122"/>
              </a:rPr>
              <a:t>）</a:t>
            </a:r>
            <a:r>
              <a:rPr lang="en-US" altLang="zh-CN" b="1" dirty="0">
                <a:ea typeface="STZhongsong" panose="02010600040101010101" pitchFamily="2" charset="-122"/>
              </a:rPr>
              <a:t>;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b="1" dirty="0">
                <a:ea typeface="STZhongsong" panose="02010600040101010101" pitchFamily="2" charset="-122"/>
              </a:rPr>
              <a:t>        a =b-- + c--;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b="1" dirty="0">
                <a:ea typeface="STZhongsong" panose="02010600040101010101" pitchFamily="2" charset="-122"/>
              </a:rPr>
              <a:t>        </a:t>
            </a:r>
            <a:r>
              <a:rPr lang="en-US" altLang="zh-CN" b="1" dirty="0" err="1">
                <a:ea typeface="STZhongsong" panose="02010600040101010101" pitchFamily="2" charset="-122"/>
              </a:rPr>
              <a:t>System.out.println</a:t>
            </a:r>
            <a:r>
              <a:rPr lang="zh-CN" altLang="en-US" b="1" dirty="0">
                <a:ea typeface="STZhongsong" panose="02010600040101010101" pitchFamily="2" charset="-122"/>
              </a:rPr>
              <a:t>（</a:t>
            </a:r>
            <a:r>
              <a:rPr lang="en-US" altLang="zh-CN" b="1" dirty="0">
                <a:ea typeface="STZhongsong" panose="02010600040101010101" pitchFamily="2" charset="-122"/>
              </a:rPr>
              <a:t>″a=″+a+″b=″+b+″c=″+c</a:t>
            </a:r>
            <a:r>
              <a:rPr lang="zh-CN" altLang="en-US" b="1" dirty="0">
                <a:ea typeface="STZhongsong" panose="02010600040101010101" pitchFamily="2" charset="-122"/>
              </a:rPr>
              <a:t>）</a:t>
            </a:r>
            <a:r>
              <a:rPr lang="en-US" altLang="zh-CN" b="1" dirty="0">
                <a:ea typeface="STZhongsong" panose="02010600040101010101" pitchFamily="2" charset="-122"/>
              </a:rPr>
              <a:t>;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b="1" dirty="0">
                <a:ea typeface="STZhongsong" panose="02010600040101010101" pitchFamily="2" charset="-122"/>
              </a:rPr>
              <a:t>}</a:t>
            </a:r>
            <a:endParaRPr lang="en-US" altLang="zh-CN" dirty="0">
              <a:ea typeface="STZhongsong" panose="02010600040101010101" pitchFamily="2" charset="-122"/>
            </a:endParaRPr>
          </a:p>
        </p:txBody>
      </p:sp>
      <p:sp>
        <p:nvSpPr>
          <p:cNvPr id="908292" name="Text Box 4"/>
          <p:cNvSpPr txBox="1">
            <a:spLocks noChangeArrowheads="1"/>
          </p:cNvSpPr>
          <p:nvPr/>
        </p:nvSpPr>
        <p:spPr bwMode="auto">
          <a:xfrm>
            <a:off x="4124197" y="3654256"/>
            <a:ext cx="2800767" cy="461665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3333CC"/>
                </a:solidFill>
              </a:rPr>
              <a:t>0               3             3</a:t>
            </a:r>
          </a:p>
        </p:txBody>
      </p:sp>
      <p:sp>
        <p:nvSpPr>
          <p:cNvPr id="908293" name="Text Box 5"/>
          <p:cNvSpPr txBox="1">
            <a:spLocks noChangeArrowheads="1"/>
          </p:cNvSpPr>
          <p:nvPr/>
        </p:nvSpPr>
        <p:spPr bwMode="auto">
          <a:xfrm>
            <a:off x="4124197" y="4417283"/>
            <a:ext cx="2800767" cy="461665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3333CC"/>
                </a:solidFill>
              </a:rPr>
              <a:t>6             4              4</a:t>
            </a:r>
          </a:p>
        </p:txBody>
      </p:sp>
      <p:sp>
        <p:nvSpPr>
          <p:cNvPr id="908294" name="Text Box 6"/>
          <p:cNvSpPr txBox="1">
            <a:spLocks noChangeArrowheads="1"/>
          </p:cNvSpPr>
          <p:nvPr/>
        </p:nvSpPr>
        <p:spPr bwMode="auto">
          <a:xfrm>
            <a:off x="4085725" y="5302909"/>
            <a:ext cx="2877711" cy="461665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3333CC"/>
                </a:solidFill>
              </a:rPr>
              <a:t>8             3               3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461B"/>
                </a:solidFill>
              </a:rPr>
              <a:t>思考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09C7-8609-4B31-90F5-93B31CD6044E}" type="datetime1">
              <a:rPr lang="zh-CN" altLang="en-US" smtClean="0"/>
              <a:pPr/>
              <a:t>2020/1/4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70A61-8D49-4CAC-9287-60EA514BFFA7}" type="slidenum">
              <a:rPr lang="en-US" altLang="zh-CN" smtClean="0"/>
              <a:pPr/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864310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08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908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908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8292" grpId="0" animBg="1"/>
      <p:bldP spid="908293" grpId="0" animBg="1"/>
      <p:bldP spid="90829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3.6 </a:t>
            </a:r>
            <a:r>
              <a:rPr lang="zh-CN" altLang="en-US" sz="3600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数据类型转换</a:t>
            </a:r>
            <a:r>
              <a:rPr lang="zh-CN" altLang="en-US" sz="3600" dirty="0">
                <a:solidFill>
                  <a:srgbClr val="3333CC"/>
                </a:solidFill>
              </a:rPr>
              <a:t>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B6081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自动类型转换</a:t>
            </a:r>
            <a:r>
              <a:rPr lang="en-US" altLang="zh-CN" b="1" dirty="0">
                <a:solidFill>
                  <a:srgbClr val="B6081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(</a:t>
            </a:r>
            <a:r>
              <a:rPr lang="zh-CN" altLang="en-US" b="1" dirty="0">
                <a:solidFill>
                  <a:srgbClr val="B6081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隐式类型转换</a:t>
            </a:r>
            <a:r>
              <a:rPr lang="en-US" altLang="zh-CN" b="1" dirty="0">
                <a:solidFill>
                  <a:srgbClr val="B6081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)</a:t>
            </a:r>
            <a:r>
              <a:rPr lang="zh-CN" altLang="en-US" b="1" dirty="0">
                <a:solidFill>
                  <a:srgbClr val="B6081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 </a:t>
            </a:r>
            <a:endParaRPr lang="en-US" altLang="zh-CN" b="1" dirty="0">
              <a:solidFill>
                <a:srgbClr val="B60819"/>
              </a:solidFill>
              <a:effectLst>
                <a:outerShdw blurRad="38100" dist="38100" dir="2700000" algn="tl">
                  <a:srgbClr val="C0C0C0"/>
                </a:outerShdw>
              </a:effectLst>
              <a:ea typeface="华文中宋" panose="02010600040101010101" pitchFamily="2" charset="-122"/>
            </a:endParaRPr>
          </a:p>
          <a:p>
            <a:endParaRPr lang="zh-CN" altLang="en-GB" b="1" dirty="0">
              <a:solidFill>
                <a:srgbClr val="B60819"/>
              </a:solidFill>
              <a:effectLst>
                <a:outerShdw blurRad="38100" dist="38100" dir="2700000" algn="tl">
                  <a:srgbClr val="C0C0C0"/>
                </a:outerShdw>
              </a:effectLst>
              <a:ea typeface="华文中宋" panose="02010600040101010101" pitchFamily="2" charset="-122"/>
            </a:endParaRPr>
          </a:p>
          <a:p>
            <a:r>
              <a:rPr lang="zh-CN" altLang="en-US" b="1" dirty="0">
                <a:solidFill>
                  <a:srgbClr val="B6081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强制类型转换</a:t>
            </a:r>
            <a:r>
              <a:rPr lang="en-US" altLang="zh-CN" b="1" dirty="0">
                <a:solidFill>
                  <a:srgbClr val="B6081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(</a:t>
            </a:r>
            <a:r>
              <a:rPr lang="zh-CN" altLang="en-US" b="1" dirty="0">
                <a:solidFill>
                  <a:srgbClr val="B6081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显式类型转换</a:t>
            </a:r>
            <a:r>
              <a:rPr lang="en-US" altLang="zh-CN" b="1" dirty="0">
                <a:solidFill>
                  <a:srgbClr val="B6081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)</a:t>
            </a:r>
          </a:p>
          <a:p>
            <a:endParaRPr lang="zh-CN" altLang="en-US" b="1" dirty="0">
              <a:solidFill>
                <a:srgbClr val="B60819"/>
              </a:solidFill>
              <a:effectLst>
                <a:outerShdw blurRad="38100" dist="38100" dir="2700000" algn="tl">
                  <a:srgbClr val="C0C0C0"/>
                </a:outerShdw>
              </a:effectLst>
              <a:ea typeface="华文中宋" panose="02010600040101010101" pitchFamily="2" charset="-122"/>
            </a:endParaRPr>
          </a:p>
          <a:p>
            <a:r>
              <a:rPr lang="zh-CN" altLang="en-US" b="1" dirty="0">
                <a:solidFill>
                  <a:srgbClr val="B6081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隐含强制转换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9552-AC54-4AC4-8507-534D60E50FD3}" type="datetime1">
              <a:rPr lang="zh-CN" altLang="en-US" smtClean="0"/>
              <a:pPr/>
              <a:t>2020/1/4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BF35-E6BD-4C7C-AAB8-063E5B2A1437}" type="slidenum">
              <a:rPr lang="en-US" altLang="zh-CN"/>
              <a:pPr/>
              <a:t>57</a:t>
            </a:fld>
            <a:endParaRPr lang="en-US" altLang="zh-CN"/>
          </a:p>
        </p:txBody>
      </p:sp>
    </p:spTree>
  </p:cSld>
  <p:clrMapOvr>
    <a:masterClrMapping/>
  </p:clrMapOvr>
  <p:transition>
    <p:split orient="vert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>
                <a:solidFill>
                  <a:srgbClr val="33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3.6.1   </a:t>
            </a:r>
            <a:r>
              <a:rPr lang="zh-CN" altLang="en-US" sz="3600" b="1">
                <a:solidFill>
                  <a:srgbClr val="33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自动类型转换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6DFC-59D4-4392-9CE2-D3E0A5807677}" type="datetime1">
              <a:rPr lang="zh-CN" altLang="en-US" smtClean="0"/>
              <a:pPr/>
              <a:t>2020/1/4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2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1E7F-FE0D-4895-9D93-E0B969BFE4FE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821250" name="Text Box 2"/>
          <p:cNvSpPr txBox="1">
            <a:spLocks noChangeArrowheads="1"/>
          </p:cNvSpPr>
          <p:nvPr/>
        </p:nvSpPr>
        <p:spPr bwMode="auto">
          <a:xfrm>
            <a:off x="586136" y="1044927"/>
            <a:ext cx="8001000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1. Java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中整型、实型、字符型数据可以混合运算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: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zh-CN" altLang="en-US" dirty="0">
                <a:solidFill>
                  <a:srgbClr val="B6081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自动把精度较低的类型转换为另一种精度较高的类型</a:t>
            </a:r>
          </a:p>
        </p:txBody>
      </p:sp>
      <p:sp>
        <p:nvSpPr>
          <p:cNvPr id="821275" name="Text Box 27"/>
          <p:cNvSpPr txBox="1">
            <a:spLocks noChangeArrowheads="1"/>
          </p:cNvSpPr>
          <p:nvPr/>
        </p:nvSpPr>
        <p:spPr bwMode="auto">
          <a:xfrm>
            <a:off x="638524" y="3127727"/>
            <a:ext cx="32575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高精度的值赋给低精度的变量</a:t>
            </a:r>
            <a:r>
              <a:rPr lang="zh-CN" altLang="en-US" dirty="0">
                <a:solidFill>
                  <a:srgbClr val="FF461B"/>
                </a:solidFill>
              </a:rPr>
              <a:t>会出现编译错误</a:t>
            </a:r>
            <a:r>
              <a:rPr lang="en-US" altLang="zh-CN" dirty="0">
                <a:solidFill>
                  <a:srgbClr val="FF461B"/>
                </a:solidFill>
              </a:rPr>
              <a:t>, </a:t>
            </a:r>
            <a:r>
              <a:rPr lang="zh-CN" altLang="en-US" dirty="0">
                <a:solidFill>
                  <a:srgbClr val="FF461B"/>
                </a:solidFill>
              </a:rPr>
              <a:t>需要强制转换</a:t>
            </a:r>
          </a:p>
        </p:txBody>
      </p:sp>
      <p:sp>
        <p:nvSpPr>
          <p:cNvPr id="821278" name="Text Box 30"/>
          <p:cNvSpPr txBox="1">
            <a:spLocks noChangeArrowheads="1"/>
          </p:cNvSpPr>
          <p:nvPr/>
        </p:nvSpPr>
        <p:spPr bwMode="auto">
          <a:xfrm>
            <a:off x="1110105" y="2412559"/>
            <a:ext cx="1652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例如</a:t>
            </a:r>
            <a:r>
              <a:rPr lang="en-US" altLang="zh-CN" dirty="0"/>
              <a:t>: 3L+4</a:t>
            </a:r>
          </a:p>
        </p:txBody>
      </p:sp>
      <p:sp>
        <p:nvSpPr>
          <p:cNvPr id="821279" name="Text Box 31"/>
          <p:cNvSpPr txBox="1">
            <a:spLocks noChangeArrowheads="1"/>
          </p:cNvSpPr>
          <p:nvPr/>
        </p:nvSpPr>
        <p:spPr bwMode="auto">
          <a:xfrm>
            <a:off x="959432" y="4477957"/>
            <a:ext cx="64277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例如</a:t>
            </a:r>
            <a:r>
              <a:rPr lang="en-US" altLang="zh-CN" dirty="0"/>
              <a:t>: float x=(float)5.0</a:t>
            </a:r>
          </a:p>
          <a:p>
            <a:r>
              <a:rPr lang="en-US" altLang="zh-CN" dirty="0"/>
              <a:t>           long x=2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360" y="2145873"/>
            <a:ext cx="4542626" cy="2332084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 bwMode="auto">
          <a:xfrm>
            <a:off x="3629823" y="4931158"/>
            <a:ext cx="5134739" cy="51077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虚线部分表示转换可能存在精度损失</a:t>
            </a: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2719083" y="5578903"/>
            <a:ext cx="6026009" cy="46166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 n=123456789; float f=n;//</a:t>
            </a:r>
            <a:r>
              <a:rPr kumimoji="1" lang="en-US" altLang="zh-CN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f=1.23456792E8</a:t>
            </a: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2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2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2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275" grpId="0"/>
      <p:bldP spid="821278" grpId="0"/>
      <p:bldP spid="821279" grpId="0"/>
      <p:bldP spid="3" grpId="0" animBg="1"/>
      <p:bldP spid="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C01BC-7E6A-4F9B-8475-E8B7766C71CA}" type="datetime1">
              <a:rPr lang="zh-CN" altLang="en-US" smtClean="0"/>
              <a:pPr/>
              <a:t>2020/1/4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1FEDD-966E-48D6-AFE9-5AA8B7C73072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881705" name="Text Box 41"/>
          <p:cNvSpPr txBox="1">
            <a:spLocks noChangeArrowheads="1"/>
          </p:cNvSpPr>
          <p:nvPr/>
        </p:nvSpPr>
        <p:spPr bwMode="auto">
          <a:xfrm>
            <a:off x="566531" y="-148484"/>
            <a:ext cx="8001000" cy="552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3. </a:t>
            </a:r>
            <a:r>
              <a:rPr lang="zh-CN" altLang="en-US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如果</a:t>
            </a:r>
            <a:r>
              <a:rPr lang="en-US" altLang="zh-CN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byte</a:t>
            </a:r>
            <a:r>
              <a:rPr lang="zh-CN" altLang="en-US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short</a:t>
            </a:r>
            <a:r>
              <a:rPr lang="zh-CN" altLang="en-US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char</a:t>
            </a:r>
            <a:r>
              <a:rPr lang="zh-CN" altLang="en-US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在一起运算时，会先将这些值转换为</a:t>
            </a:r>
            <a:r>
              <a:rPr lang="en-US" altLang="zh-CN" dirty="0" err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int</a:t>
            </a:r>
            <a:r>
              <a:rPr lang="zh-CN" altLang="en-US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型</a:t>
            </a:r>
            <a:r>
              <a:rPr lang="en-US" altLang="zh-CN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, </a:t>
            </a:r>
            <a:r>
              <a:rPr lang="zh-CN" altLang="en-US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再进行运算，结果为</a:t>
            </a:r>
            <a:r>
              <a:rPr lang="en-US" altLang="zh-CN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int</a:t>
            </a:r>
            <a:r>
              <a:rPr lang="zh-CN" altLang="en-US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型</a:t>
            </a:r>
            <a:endParaRPr lang="en-US" altLang="zh-CN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40000"/>
              </a:lnSpc>
            </a:pPr>
            <a:endParaRPr lang="en-US" altLang="zh-CN" sz="1050" dirty="0">
              <a:solidFill>
                <a:schemeClr val="tx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class Demo{</a:t>
            </a: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public static void main(String </a:t>
            </a:r>
            <a:r>
              <a:rPr lang="en-US" altLang="zh-CN" dirty="0" err="1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args</a:t>
            </a:r>
            <a:r>
              <a:rPr lang="en-US" altLang="zh-CN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[]){</a:t>
            </a: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  byte a = 1;</a:t>
            </a: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  byte b = 1;</a:t>
            </a: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  byte c = (a + b);</a:t>
            </a: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  //byte d=1+1;</a:t>
            </a: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} </a:t>
            </a: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} </a:t>
            </a:r>
          </a:p>
        </p:txBody>
      </p:sp>
      <p:sp>
        <p:nvSpPr>
          <p:cNvPr id="2" name="矩形 1"/>
          <p:cNvSpPr/>
          <p:nvPr/>
        </p:nvSpPr>
        <p:spPr>
          <a:xfrm>
            <a:off x="1988630" y="4574784"/>
            <a:ext cx="5823527" cy="6093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dirty="0">
                <a:solidFill>
                  <a:srgbClr val="B60819"/>
                </a:solidFill>
                <a:latin typeface="宋体" panose="02010600030101010101" pitchFamily="2" charset="-122"/>
              </a:rPr>
              <a:t>编译出错，提示</a:t>
            </a:r>
            <a:r>
              <a:rPr lang="en-US" altLang="zh-CN" dirty="0">
                <a:solidFill>
                  <a:srgbClr val="B60819"/>
                </a:solidFill>
                <a:latin typeface="宋体" panose="02010600030101010101" pitchFamily="2" charset="-122"/>
              </a:rPr>
              <a:t>c = (a + b);</a:t>
            </a:r>
            <a:r>
              <a:rPr lang="zh-CN" altLang="en-US" dirty="0">
                <a:solidFill>
                  <a:srgbClr val="B60819"/>
                </a:solidFill>
                <a:latin typeface="宋体" panose="02010600030101010101" pitchFamily="2" charset="-122"/>
              </a:rPr>
              <a:t>有精度损失</a:t>
            </a:r>
          </a:p>
        </p:txBody>
      </p:sp>
      <p:sp>
        <p:nvSpPr>
          <p:cNvPr id="3" name="矩形 2"/>
          <p:cNvSpPr/>
          <p:nvPr/>
        </p:nvSpPr>
        <p:spPr>
          <a:xfrm>
            <a:off x="705678" y="5560956"/>
            <a:ext cx="6017490" cy="4985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latin typeface="Showcard Gothic" panose="04020904020102020604" pitchFamily="82" charset="0"/>
                <a:ea typeface="华文中宋" panose="02010600040101010101" pitchFamily="2" charset="-122"/>
              </a:rPr>
              <a:t>Q: </a:t>
            </a:r>
            <a:r>
              <a:rPr lang="zh-CN" altLang="en-US" dirty="0">
                <a:solidFill>
                  <a:schemeClr val="tx2"/>
                </a:solidFill>
                <a:ea typeface="华文中宋" panose="02010600040101010101" pitchFamily="2" charset="-122"/>
              </a:rPr>
              <a:t>表达式‘</a:t>
            </a:r>
            <a:r>
              <a:rPr lang="en-US" altLang="zh-CN" dirty="0">
                <a:solidFill>
                  <a:schemeClr val="tx2"/>
                </a:solidFill>
                <a:ea typeface="华文中宋" panose="02010600040101010101" pitchFamily="2" charset="-122"/>
              </a:rPr>
              <a:t>A’+2+2.5 </a:t>
            </a:r>
            <a:r>
              <a:rPr lang="zh-CN" altLang="en-US" dirty="0">
                <a:solidFill>
                  <a:schemeClr val="tx2"/>
                </a:solidFill>
                <a:ea typeface="华文中宋" panose="02010600040101010101" pitchFamily="2" charset="-122"/>
              </a:rPr>
              <a:t>结果是什么类型？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Text Box 2"/>
          <p:cNvSpPr txBox="1">
            <a:spLocks noChangeArrowheads="1"/>
          </p:cNvSpPr>
          <p:nvPr/>
        </p:nvSpPr>
        <p:spPr bwMode="auto">
          <a:xfrm>
            <a:off x="601132" y="1957243"/>
            <a:ext cx="81534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b="1" dirty="0">
                <a:solidFill>
                  <a:schemeClr val="tx2"/>
                </a:solidFill>
              </a:rPr>
              <a:t>三种注释形式：</a:t>
            </a:r>
          </a:p>
          <a:p>
            <a:pPr marL="914400" lvl="1" indent="-457200">
              <a:lnSpc>
                <a:spcPct val="14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zh-CN" b="1" dirty="0">
                <a:solidFill>
                  <a:srgbClr val="3333CC"/>
                </a:solidFill>
              </a:rPr>
              <a:t>“//” </a:t>
            </a:r>
            <a:r>
              <a:rPr lang="zh-CN" altLang="en-US" b="1" dirty="0">
                <a:solidFill>
                  <a:srgbClr val="3333CC"/>
                </a:solidFill>
              </a:rPr>
              <a:t>单行注释</a:t>
            </a:r>
            <a:r>
              <a:rPr lang="en-US" altLang="zh-CN" b="1" dirty="0">
                <a:solidFill>
                  <a:srgbClr val="3333CC"/>
                </a:solidFill>
              </a:rPr>
              <a:t>: </a:t>
            </a:r>
            <a:r>
              <a:rPr lang="zh-CN" altLang="en-US" b="1" dirty="0">
                <a:solidFill>
                  <a:schemeClr val="tx2"/>
                </a:solidFill>
              </a:rPr>
              <a:t>表示从此向后，直到行尾都是注释</a:t>
            </a:r>
            <a:endParaRPr lang="en-US" altLang="zh-CN" b="1" dirty="0">
              <a:solidFill>
                <a:schemeClr val="tx2"/>
              </a:solidFill>
            </a:endParaRPr>
          </a:p>
          <a:p>
            <a:pPr marL="914400" lvl="1" indent="-457200">
              <a:lnSpc>
                <a:spcPct val="140000"/>
              </a:lnSpc>
              <a:spcBef>
                <a:spcPct val="0"/>
              </a:spcBef>
              <a:buFont typeface="+mj-lt"/>
              <a:buAutoNum type="arabicPeriod"/>
            </a:pPr>
            <a:endParaRPr lang="zh-CN" altLang="en-US" b="1" dirty="0">
              <a:solidFill>
                <a:schemeClr val="tx2"/>
              </a:solidFill>
            </a:endParaRPr>
          </a:p>
          <a:p>
            <a:pPr marL="914400" lvl="1" indent="-457200">
              <a:lnSpc>
                <a:spcPct val="14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zh-CN" b="1" dirty="0">
                <a:solidFill>
                  <a:srgbClr val="3333CC"/>
                </a:solidFill>
              </a:rPr>
              <a:t>“/*……*/” </a:t>
            </a:r>
            <a:r>
              <a:rPr lang="zh-CN" altLang="en-US" b="1" dirty="0">
                <a:solidFill>
                  <a:srgbClr val="3333CC"/>
                </a:solidFill>
              </a:rPr>
              <a:t>块注释</a:t>
            </a:r>
            <a:r>
              <a:rPr lang="en-US" altLang="zh-CN" b="1" dirty="0">
                <a:solidFill>
                  <a:srgbClr val="3333CC"/>
                </a:solidFill>
              </a:rPr>
              <a:t>: </a:t>
            </a:r>
            <a:r>
              <a:rPr lang="zh-CN" altLang="en-US" b="1" dirty="0">
                <a:solidFill>
                  <a:schemeClr val="tx2"/>
                </a:solidFill>
              </a:rPr>
              <a:t>在“</a:t>
            </a:r>
            <a:r>
              <a:rPr lang="en-US" altLang="zh-CN" b="1" dirty="0">
                <a:solidFill>
                  <a:schemeClr val="tx2"/>
                </a:solidFill>
              </a:rPr>
              <a:t>/*”</a:t>
            </a:r>
            <a:r>
              <a:rPr lang="zh-CN" altLang="en-US" b="1" dirty="0">
                <a:solidFill>
                  <a:schemeClr val="tx2"/>
                </a:solidFill>
              </a:rPr>
              <a:t>和“*</a:t>
            </a:r>
            <a:r>
              <a:rPr lang="en-US" altLang="zh-CN" b="1" dirty="0">
                <a:solidFill>
                  <a:schemeClr val="tx2"/>
                </a:solidFill>
              </a:rPr>
              <a:t>/”</a:t>
            </a:r>
            <a:r>
              <a:rPr lang="zh-CN" altLang="en-US" b="1" dirty="0">
                <a:solidFill>
                  <a:schemeClr val="tx2"/>
                </a:solidFill>
              </a:rPr>
              <a:t>之间都是注释</a:t>
            </a:r>
            <a:endParaRPr lang="en-US" altLang="zh-CN" b="1" dirty="0">
              <a:solidFill>
                <a:schemeClr val="tx2"/>
              </a:solidFill>
            </a:endParaRPr>
          </a:p>
          <a:p>
            <a:pPr marL="914400" lvl="1" indent="-457200">
              <a:lnSpc>
                <a:spcPct val="140000"/>
              </a:lnSpc>
              <a:spcBef>
                <a:spcPct val="0"/>
              </a:spcBef>
              <a:buFont typeface="+mj-lt"/>
              <a:buAutoNum type="arabicPeriod"/>
            </a:pPr>
            <a:endParaRPr lang="zh-CN" altLang="en-US" b="1" dirty="0">
              <a:solidFill>
                <a:schemeClr val="tx2"/>
              </a:solidFill>
            </a:endParaRPr>
          </a:p>
          <a:p>
            <a:pPr marL="914400" lvl="1" indent="-457200">
              <a:lnSpc>
                <a:spcPct val="14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zh-CN" b="1" dirty="0">
                <a:solidFill>
                  <a:srgbClr val="3333CC"/>
                </a:solidFill>
              </a:rPr>
              <a:t>“/**……*/”</a:t>
            </a:r>
            <a:r>
              <a:rPr lang="zh-CN" altLang="en-US" b="1" dirty="0">
                <a:solidFill>
                  <a:srgbClr val="3333CC"/>
                </a:solidFill>
              </a:rPr>
              <a:t>文档注释</a:t>
            </a:r>
            <a:r>
              <a:rPr lang="en-US" altLang="zh-CN" b="1" dirty="0">
                <a:solidFill>
                  <a:srgbClr val="3333CC"/>
                </a:solidFill>
              </a:rPr>
              <a:t>: </a:t>
            </a:r>
            <a:r>
              <a:rPr lang="zh-CN" altLang="en-US" b="1" dirty="0">
                <a:solidFill>
                  <a:schemeClr val="tx2"/>
                </a:solidFill>
              </a:rPr>
              <a:t>所有在“</a:t>
            </a:r>
            <a:r>
              <a:rPr lang="en-US" altLang="zh-CN" b="1" dirty="0">
                <a:solidFill>
                  <a:schemeClr val="tx2"/>
                </a:solidFill>
              </a:rPr>
              <a:t>/**”</a:t>
            </a:r>
            <a:r>
              <a:rPr lang="zh-CN" altLang="en-US" b="1" dirty="0">
                <a:solidFill>
                  <a:schemeClr val="tx2"/>
                </a:solidFill>
              </a:rPr>
              <a:t>和“*</a:t>
            </a:r>
            <a:r>
              <a:rPr lang="en-US" altLang="zh-CN" b="1" dirty="0">
                <a:solidFill>
                  <a:schemeClr val="tx2"/>
                </a:solidFill>
              </a:rPr>
              <a:t>/”</a:t>
            </a:r>
            <a:r>
              <a:rPr lang="zh-CN" altLang="en-US" b="1" dirty="0">
                <a:solidFill>
                  <a:schemeClr val="tx2"/>
                </a:solidFill>
              </a:rPr>
              <a:t>之间的内容可以用来自动形成文档</a:t>
            </a:r>
            <a:r>
              <a:rPr lang="en-US" altLang="zh-CN" b="1" dirty="0">
                <a:solidFill>
                  <a:schemeClr val="tx2"/>
                </a:solidFill>
              </a:rPr>
              <a:t>——</a:t>
            </a:r>
            <a:r>
              <a:rPr lang="en-US" altLang="zh-CN" b="1" dirty="0" err="1">
                <a:solidFill>
                  <a:srgbClr val="FF0000"/>
                </a:solidFill>
              </a:rPr>
              <a:t>javadoc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85411" name="Text Box 3"/>
          <p:cNvSpPr txBox="1">
            <a:spLocks noChangeArrowheads="1"/>
          </p:cNvSpPr>
          <p:nvPr/>
        </p:nvSpPr>
        <p:spPr bwMode="auto">
          <a:xfrm>
            <a:off x="669925" y="10112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endParaRPr lang="zh-CN" altLang="zh-CN" b="1">
              <a:latin typeface="Tahoma" panose="020B060403050404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8E4A-C588-4FB5-9D30-90003AAB6E5F}" type="datetime1">
              <a:rPr lang="zh-CN" altLang="en-US" smtClean="0"/>
              <a:t>2020/1/4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44E34-B3C4-4EAA-840B-6BABA4EBECDD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78541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05839"/>
            <a:ext cx="3035300" cy="512763"/>
          </a:xfrm>
        </p:spPr>
        <p:txBody>
          <a:bodyPr/>
          <a:lstStyle/>
          <a:p>
            <a:r>
              <a:rPr lang="zh-CN" altLang="en-GB" sz="3600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3.1.2</a:t>
            </a:r>
            <a:r>
              <a:rPr lang="zh-CN" altLang="en-GB" sz="2800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zh-CN" altLang="en-GB" sz="3600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注释</a:t>
            </a:r>
            <a:endParaRPr lang="zh-CN" altLang="en-US" sz="3600" b="1" dirty="0"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833915" y="872810"/>
            <a:ext cx="6362700" cy="160664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  <a:latin typeface="隶书" pitchFamily="49" charset="-122"/>
              <a:ea typeface="隶书" pitchFamily="49" charset="-122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/**</a:t>
            </a:r>
            <a:b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</a:b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 * @author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唐朝刚</a:t>
            </a:r>
            <a:b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</a:b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*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@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param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en-US" altLang="zh-CN" sz="240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email cgtang@cumt.edu.cn</a:t>
            </a:r>
            <a:b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</a:b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 */</a:t>
            </a:r>
            <a:br>
              <a:rPr lang="en-US" altLang="zh-CN" sz="2400" dirty="0">
                <a:latin typeface="隶书" pitchFamily="49" charset="-122"/>
                <a:ea typeface="隶书" pitchFamily="49" charset="-122"/>
              </a:rPr>
            </a:br>
            <a:endParaRPr lang="en-US" altLang="zh-CN" sz="2400" dirty="0">
              <a:solidFill>
                <a:srgbClr val="692AA2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3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>
                <a:solidFill>
                  <a:srgbClr val="33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3.6.2  </a:t>
            </a:r>
            <a:r>
              <a:rPr lang="zh-CN" altLang="en-US" sz="3600" b="1" dirty="0">
                <a:solidFill>
                  <a:srgbClr val="33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强制类型转换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E674-3958-404F-BA92-02140D61E973}" type="datetime1">
              <a:rPr lang="zh-CN" altLang="en-US" smtClean="0"/>
              <a:pPr/>
              <a:t>2020/1/4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A9B93-3D92-477B-8983-FD0BC7FF9390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823298" name="Text Box 2"/>
          <p:cNvSpPr txBox="1">
            <a:spLocks noChangeArrowheads="1"/>
          </p:cNvSpPr>
          <p:nvPr/>
        </p:nvSpPr>
        <p:spPr bwMode="auto">
          <a:xfrm>
            <a:off x="777875" y="2153504"/>
            <a:ext cx="8153400" cy="2788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GB" dirty="0"/>
              <a:t> </a:t>
            </a:r>
            <a:r>
              <a:rPr lang="zh-CN" altLang="en-US" dirty="0">
                <a:solidFill>
                  <a:srgbClr val="364F6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形式为：</a:t>
            </a:r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rgbClr val="364F6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 </a:t>
            </a:r>
            <a:r>
              <a:rPr lang="en-US" altLang="zh-CN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zh-CN" altLang="en-US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类型名</a:t>
            </a:r>
            <a:r>
              <a:rPr lang="en-US" altLang="zh-CN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  <a:r>
              <a:rPr lang="zh-CN" altLang="en-US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表达式</a:t>
            </a:r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rgbClr val="364F6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例如：</a:t>
            </a:r>
          </a:p>
          <a:p>
            <a:r>
              <a:rPr lang="zh-CN" altLang="en-US" dirty="0">
                <a:solidFill>
                  <a:schemeClr val="tx2"/>
                </a:solidFill>
              </a:rPr>
              <a:t>       </a:t>
            </a:r>
            <a:r>
              <a:rPr lang="en-US" altLang="zh-CN" dirty="0">
                <a:solidFill>
                  <a:schemeClr val="tx2"/>
                </a:solidFill>
              </a:rPr>
              <a:t>int   </a:t>
            </a:r>
            <a:r>
              <a:rPr lang="en-US" altLang="zh-CN" dirty="0" err="1">
                <a:solidFill>
                  <a:schemeClr val="tx2"/>
                </a:solidFill>
              </a:rPr>
              <a:t>i</a:t>
            </a:r>
            <a:r>
              <a:rPr lang="en-US" altLang="zh-CN" dirty="0">
                <a:solidFill>
                  <a:schemeClr val="tx2"/>
                </a:solidFill>
              </a:rPr>
              <a:t>;</a:t>
            </a:r>
            <a:r>
              <a:rPr lang="en-GB" altLang="zh-CN" dirty="0">
                <a:solidFill>
                  <a:schemeClr val="tx2"/>
                </a:solidFill>
              </a:rPr>
              <a:t>   </a:t>
            </a:r>
            <a:r>
              <a:rPr lang="en-US" altLang="zh-CN" dirty="0">
                <a:solidFill>
                  <a:schemeClr val="tx2"/>
                </a:solidFill>
              </a:rPr>
              <a:t>byte  b, c;</a:t>
            </a:r>
          </a:p>
          <a:p>
            <a:r>
              <a:rPr lang="en-GB" altLang="zh-CN" dirty="0">
                <a:solidFill>
                  <a:schemeClr val="tx2"/>
                </a:solidFill>
              </a:rPr>
              <a:t>       </a:t>
            </a:r>
            <a:r>
              <a:rPr lang="en-US" altLang="zh-CN" dirty="0">
                <a:solidFill>
                  <a:schemeClr val="tx2"/>
                </a:solidFill>
              </a:rPr>
              <a:t>b=(byte)345;     </a:t>
            </a:r>
            <a:r>
              <a:rPr lang="en-GB" altLang="zh-CN" dirty="0">
                <a:solidFill>
                  <a:srgbClr val="364F68"/>
                </a:solidFill>
              </a:rPr>
              <a:t> </a:t>
            </a:r>
            <a:r>
              <a:rPr lang="en-US" altLang="zh-CN" dirty="0">
                <a:solidFill>
                  <a:srgbClr val="01B984"/>
                </a:solidFill>
              </a:rPr>
              <a:t>//b=89  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       c=(byte)356; </a:t>
            </a:r>
            <a:r>
              <a:rPr lang="en-GB" altLang="zh-CN" dirty="0">
                <a:solidFill>
                  <a:srgbClr val="364F68"/>
                </a:solidFill>
              </a:rPr>
              <a:t>     </a:t>
            </a:r>
            <a:r>
              <a:rPr lang="en-US" altLang="zh-CN" dirty="0">
                <a:solidFill>
                  <a:srgbClr val="01B984"/>
                </a:solidFill>
              </a:rPr>
              <a:t>//c=100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       </a:t>
            </a:r>
            <a:r>
              <a:rPr lang="en-US" altLang="zh-CN" dirty="0" err="1">
                <a:solidFill>
                  <a:schemeClr val="tx2"/>
                </a:solidFill>
              </a:rPr>
              <a:t>i</a:t>
            </a:r>
            <a:r>
              <a:rPr lang="en-US" altLang="zh-CN" dirty="0">
                <a:solidFill>
                  <a:schemeClr val="tx2"/>
                </a:solidFill>
              </a:rPr>
              <a:t>=(int)(3.8+6);   </a:t>
            </a:r>
            <a:r>
              <a:rPr lang="en-US" altLang="zh-CN" dirty="0">
                <a:solidFill>
                  <a:srgbClr val="01B984"/>
                </a:solidFill>
              </a:rPr>
              <a:t>//</a:t>
            </a:r>
            <a:r>
              <a:rPr lang="zh-CN" altLang="en-US" dirty="0">
                <a:solidFill>
                  <a:srgbClr val="01B984"/>
                </a:solidFill>
              </a:rPr>
              <a:t>强制转换后小数部分被截去，</a:t>
            </a:r>
            <a:r>
              <a:rPr lang="en-US" altLang="zh-CN" dirty="0" err="1">
                <a:solidFill>
                  <a:srgbClr val="01B984"/>
                </a:solidFill>
              </a:rPr>
              <a:t>i</a:t>
            </a:r>
            <a:r>
              <a:rPr lang="en-US" altLang="zh-CN" dirty="0">
                <a:solidFill>
                  <a:srgbClr val="01B984"/>
                </a:solidFill>
              </a:rPr>
              <a:t>=9</a:t>
            </a:r>
          </a:p>
        </p:txBody>
      </p:sp>
      <p:sp>
        <p:nvSpPr>
          <p:cNvPr id="823300" name="Rectangle 4"/>
          <p:cNvSpPr>
            <a:spLocks noChangeArrowheads="1"/>
          </p:cNvSpPr>
          <p:nvPr/>
        </p:nvSpPr>
        <p:spPr bwMode="auto">
          <a:xfrm>
            <a:off x="685800" y="9906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23302" name="Text Box 6"/>
          <p:cNvSpPr txBox="1">
            <a:spLocks noChangeArrowheads="1"/>
          </p:cNvSpPr>
          <p:nvPr/>
        </p:nvSpPr>
        <p:spPr bwMode="auto">
          <a:xfrm>
            <a:off x="638808" y="5026689"/>
            <a:ext cx="7872413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GB" dirty="0">
                <a:solidFill>
                  <a:srgbClr val="B6081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注意：</a:t>
            </a:r>
            <a:r>
              <a:rPr lang="zh-CN" altLang="en-US" dirty="0">
                <a:solidFill>
                  <a:srgbClr val="B6081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dirty="0">
                <a:solidFill>
                  <a:srgbClr val="B6081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 </a:t>
            </a:r>
            <a:r>
              <a:rPr lang="zh-CN" altLang="en-US" dirty="0">
                <a:solidFill>
                  <a:srgbClr val="B6081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强制类型转换可能造成信息的丢失  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B6081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  </a:t>
            </a:r>
            <a:r>
              <a:rPr lang="en-US" altLang="zh-CN" dirty="0">
                <a:solidFill>
                  <a:srgbClr val="B6081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 </a:t>
            </a:r>
            <a:r>
              <a:rPr lang="zh-CN" altLang="en-US" dirty="0">
                <a:solidFill>
                  <a:srgbClr val="B6081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布尔型与其它基本类型之间不能转换</a:t>
            </a:r>
          </a:p>
        </p:txBody>
      </p:sp>
      <p:sp>
        <p:nvSpPr>
          <p:cNvPr id="823303" name="Rectangle 7"/>
          <p:cNvSpPr>
            <a:spLocks noChangeArrowheads="1"/>
          </p:cNvSpPr>
          <p:nvPr/>
        </p:nvSpPr>
        <p:spPr bwMode="auto">
          <a:xfrm>
            <a:off x="854075" y="1163912"/>
            <a:ext cx="8077200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  <a:ea typeface="华文中宋" panose="02010600040101010101" pitchFamily="2" charset="-122"/>
              </a:rPr>
              <a:t>Java</a:t>
            </a:r>
            <a:r>
              <a:rPr lang="zh-CN" altLang="en-US" dirty="0">
                <a:solidFill>
                  <a:schemeClr val="tx2"/>
                </a:solidFill>
                <a:ea typeface="华文中宋" panose="02010600040101010101" pitchFamily="2" charset="-122"/>
              </a:rPr>
              <a:t>中直接将高精度的值赋给低精度的变量会导致编译出错。可用强制类型转换来解决</a:t>
            </a:r>
          </a:p>
        </p:txBody>
      </p:sp>
    </p:spTree>
  </p:cSld>
  <p:clrMapOvr>
    <a:masterClrMapping/>
  </p:clrMapOvr>
  <p:transition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EA5D-45A6-4131-82CE-CAE219847ED8}" type="datetime1">
              <a:rPr lang="zh-CN" altLang="en-US" smtClean="0"/>
              <a:pPr/>
              <a:t>2020/1/4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1E78-2A85-48E0-B3EA-CD9319C334E0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883714" name="Text Box 2"/>
          <p:cNvSpPr txBox="1">
            <a:spLocks noChangeArrowheads="1"/>
          </p:cNvSpPr>
          <p:nvPr/>
        </p:nvSpPr>
        <p:spPr bwMode="auto">
          <a:xfrm>
            <a:off x="1009650" y="966788"/>
            <a:ext cx="8001000" cy="4745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dirty="0">
                <a:solidFill>
                  <a:srgbClr val="B6081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加上强制类型转换，下列代码编译通过</a:t>
            </a:r>
            <a:endParaRPr lang="en-US" altLang="zh-CN" dirty="0">
              <a:solidFill>
                <a:srgbClr val="B60819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40000"/>
              </a:lnSpc>
            </a:pPr>
            <a:endParaRPr lang="zh-CN" altLang="en-US" dirty="0">
              <a:solidFill>
                <a:srgbClr val="B60819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tx2"/>
                </a:solidFill>
                <a:ea typeface="华文中宋" panose="02010600040101010101" pitchFamily="2" charset="-122"/>
              </a:rPr>
              <a:t>class Demo{     </a:t>
            </a: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tx2"/>
                </a:solidFill>
                <a:ea typeface="华文中宋" panose="02010600040101010101" pitchFamily="2" charset="-122"/>
              </a:rPr>
              <a:t>     public static void main(String </a:t>
            </a:r>
            <a:r>
              <a:rPr lang="en-US" altLang="zh-CN" dirty="0" err="1">
                <a:solidFill>
                  <a:schemeClr val="tx2"/>
                </a:solidFill>
                <a:ea typeface="华文中宋" panose="02010600040101010101" pitchFamily="2" charset="-122"/>
              </a:rPr>
              <a:t>args</a:t>
            </a:r>
            <a:r>
              <a:rPr lang="en-US" altLang="zh-CN" dirty="0">
                <a:solidFill>
                  <a:schemeClr val="tx2"/>
                </a:solidFill>
                <a:ea typeface="华文中宋" panose="02010600040101010101" pitchFamily="2" charset="-122"/>
              </a:rPr>
              <a:t>[]){</a:t>
            </a: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tx2"/>
                </a:solidFill>
                <a:ea typeface="华文中宋" panose="02010600040101010101" pitchFamily="2" charset="-122"/>
              </a:rPr>
              <a:t>        byte a = 1;</a:t>
            </a: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tx2"/>
                </a:solidFill>
                <a:ea typeface="华文中宋" panose="02010600040101010101" pitchFamily="2" charset="-122"/>
              </a:rPr>
              <a:t>        byte b = 1;</a:t>
            </a: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tx2"/>
                </a:solidFill>
                <a:ea typeface="华文中宋" panose="02010600040101010101" pitchFamily="2" charset="-122"/>
              </a:rPr>
              <a:t>        byte c =  </a:t>
            </a:r>
            <a:r>
              <a:rPr lang="en-US" altLang="zh-CN" dirty="0">
                <a:solidFill>
                  <a:srgbClr val="FF0000"/>
                </a:solidFill>
                <a:ea typeface="华文中宋" panose="02010600040101010101" pitchFamily="2" charset="-122"/>
              </a:rPr>
              <a:t>(byte) </a:t>
            </a:r>
            <a:r>
              <a:rPr lang="en-US" altLang="zh-CN" dirty="0">
                <a:solidFill>
                  <a:schemeClr val="tx2"/>
                </a:solidFill>
                <a:ea typeface="华文中宋" panose="02010600040101010101" pitchFamily="2" charset="-122"/>
              </a:rPr>
              <a:t>(a + b);</a:t>
            </a: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tx2"/>
                </a:solidFill>
                <a:ea typeface="华文中宋" panose="02010600040101010101" pitchFamily="2" charset="-122"/>
              </a:rPr>
              <a:t>      } </a:t>
            </a: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tx2"/>
                </a:solidFill>
                <a:ea typeface="华文中宋" panose="02010600040101010101" pitchFamily="2" charset="-122"/>
              </a:rPr>
              <a:t>} </a:t>
            </a:r>
          </a:p>
        </p:txBody>
      </p:sp>
    </p:spTree>
  </p:cSld>
  <p:clrMapOvr>
    <a:masterClrMapping/>
  </p:clrMapOvr>
  <p:transition>
    <p:pull dir="rd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rgbClr val="FF461B"/>
                </a:solidFill>
              </a:rPr>
              <a:t>运算时注意（一般的运算都有类型提升功能）：</a:t>
            </a:r>
            <a:endParaRPr lang="zh-CN" altLang="en-US" dirty="0"/>
          </a:p>
        </p:txBody>
      </p:sp>
      <p:sp>
        <p:nvSpPr>
          <p:cNvPr id="890884" name="Text Box 4"/>
          <p:cNvSpPr txBox="1">
            <a:spLocks noGrp="1" noChangeArrowheads="1"/>
          </p:cNvSpPr>
          <p:nvPr>
            <p:ph idx="1"/>
          </p:nvPr>
        </p:nvSpPr>
        <p:spPr>
          <a:xfrm>
            <a:off x="685800" y="1225698"/>
            <a:ext cx="7772400" cy="4784378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lang="zh-CN" altLang="en-US" sz="2800" b="1" dirty="0"/>
              <a:t>在运算过程中，运算结果至少是</a:t>
            </a:r>
            <a:r>
              <a:rPr lang="en-US" altLang="zh-CN" sz="2800" b="1" dirty="0"/>
              <a:t>int</a:t>
            </a:r>
            <a:r>
              <a:rPr lang="zh-CN" altLang="en-US" sz="2800" b="1" dirty="0"/>
              <a:t>型，即如果参与运算的两个数级别比</a:t>
            </a:r>
            <a:r>
              <a:rPr lang="en-US" altLang="zh-CN" sz="2800" b="1" dirty="0"/>
              <a:t>int</a:t>
            </a:r>
            <a:r>
              <a:rPr lang="zh-CN" altLang="en-US" sz="2800" b="1" dirty="0"/>
              <a:t>型低或是</a:t>
            </a:r>
            <a:r>
              <a:rPr lang="en-US" altLang="zh-CN" sz="2800" b="1" dirty="0"/>
              <a:t>int</a:t>
            </a:r>
            <a:r>
              <a:rPr lang="zh-CN" altLang="en-US" sz="2800" b="1" dirty="0"/>
              <a:t>型，则结果为</a:t>
            </a:r>
            <a:r>
              <a:rPr lang="en-US" altLang="zh-CN" sz="2800" b="1" dirty="0"/>
              <a:t>int</a:t>
            </a:r>
            <a:r>
              <a:rPr lang="zh-CN" altLang="en-US" sz="2800" b="1" dirty="0"/>
              <a:t>型</a:t>
            </a:r>
            <a:endParaRPr lang="en-US" altLang="zh-CN" sz="2800" b="1" dirty="0"/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endParaRPr lang="zh-CN" altLang="en-US" sz="2800" b="1" dirty="0"/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lang="zh-CN" altLang="en-US" sz="2800" b="1" dirty="0"/>
              <a:t>参与运算的数据如果有一个级别比</a:t>
            </a:r>
            <a:r>
              <a:rPr lang="en-US" altLang="zh-CN" sz="2800" b="1" dirty="0"/>
              <a:t>int</a:t>
            </a:r>
            <a:r>
              <a:rPr lang="zh-CN" altLang="en-US" sz="2800" b="1" dirty="0"/>
              <a:t>型高，则运算结果的类型与类型级别高的数相同</a:t>
            </a:r>
            <a:endParaRPr lang="en-US" altLang="zh-CN" sz="2800" b="1" dirty="0"/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endParaRPr lang="zh-CN" altLang="en-US" sz="2800" b="1" dirty="0"/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lang="zh-CN" altLang="en-US" sz="2800" b="1" dirty="0"/>
              <a:t>参与运算的两个数据如果类型不一样，会先把低级的数据转换成高级的类型的数据后再作运算，结果是高级的类型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7F75-369D-42D1-A68B-62035AEF24FE}" type="datetime1">
              <a:rPr lang="zh-CN" altLang="en-US" smtClean="0"/>
              <a:pPr/>
              <a:t>2020/1/4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C106-983C-4CC3-80F4-3862A02E954D}" type="slidenum">
              <a:rPr lang="en-US" altLang="zh-CN"/>
              <a:pPr/>
              <a:t>62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>
                <a:solidFill>
                  <a:srgbClr val="33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3.6.3  </a:t>
            </a:r>
            <a:r>
              <a:rPr lang="zh-CN" altLang="en-US" sz="4000" b="1">
                <a:solidFill>
                  <a:srgbClr val="33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隐含强制类型转换</a:t>
            </a:r>
          </a:p>
        </p:txBody>
      </p:sp>
      <p:sp>
        <p:nvSpPr>
          <p:cNvPr id="88985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49490"/>
            <a:ext cx="7772400" cy="4784378"/>
          </a:xfrm>
        </p:spPr>
        <p:txBody>
          <a:bodyPr/>
          <a:lstStyle/>
          <a:p>
            <a:pPr algn="just"/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Java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中允许把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int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类型的常量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赋给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byte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、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short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变量时不需要强制类型转换</a:t>
            </a:r>
          </a:p>
          <a:p>
            <a:pPr algn="just">
              <a:buFontTx/>
              <a:buNone/>
            </a:pPr>
            <a:r>
              <a:rPr lang="zh-CN" altLang="en-US" sz="2400" dirty="0"/>
              <a:t>      </a:t>
            </a:r>
            <a:r>
              <a:rPr lang="en-US" altLang="zh-CN" sz="24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byte b=123;</a:t>
            </a:r>
          </a:p>
          <a:p>
            <a:pPr algn="just"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     short s=123;</a:t>
            </a:r>
          </a:p>
          <a:p>
            <a:pPr algn="just"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     b=b+3; </a:t>
            </a:r>
            <a:r>
              <a:rPr lang="en-US" altLang="zh-CN" sz="2400" dirty="0">
                <a:solidFill>
                  <a:srgbClr val="3333CC"/>
                </a:solidFill>
              </a:rPr>
              <a:t>//</a:t>
            </a:r>
            <a:r>
              <a:rPr lang="zh-CN" altLang="en-US" sz="2400" dirty="0">
                <a:solidFill>
                  <a:srgbClr val="3333CC"/>
                </a:solidFill>
              </a:rPr>
              <a:t>也是合法的，赋值运算符操作中也有隐含强</a:t>
            </a:r>
          </a:p>
          <a:p>
            <a:pPr algn="just">
              <a:buFontTx/>
              <a:buNone/>
            </a:pPr>
            <a:r>
              <a:rPr lang="zh-CN" altLang="en-US" sz="2400" dirty="0">
                <a:solidFill>
                  <a:srgbClr val="3333CC"/>
                </a:solidFill>
              </a:rPr>
              <a:t>                  制类型转换</a:t>
            </a:r>
          </a:p>
          <a:p>
            <a:pPr algn="just"/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把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int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类型的变量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赋给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byte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、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short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类型的变量时必须强制转换，否则会出错</a:t>
            </a:r>
          </a:p>
          <a:p>
            <a:pPr algn="just">
              <a:buNone/>
            </a:pPr>
            <a:r>
              <a:rPr lang="zh-CN" altLang="en-US" sz="2400" dirty="0"/>
              <a:t>     </a:t>
            </a:r>
            <a:r>
              <a:rPr lang="en-US" altLang="zh-CN" sz="24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int </a:t>
            </a:r>
            <a:r>
              <a:rPr lang="en-US" altLang="zh-CN" sz="2400" b="1" dirty="0" err="1">
                <a:latin typeface="Times New Roman" panose="02020603050405020304" pitchFamily="18" charset="0"/>
                <a:ea typeface="华文中宋" panose="02010600040101010101" pitchFamily="2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=123;</a:t>
            </a:r>
          </a:p>
          <a:p>
            <a:pPr algn="just"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    byte b=</a:t>
            </a:r>
            <a:r>
              <a:rPr lang="en-US" altLang="zh-CN" sz="2400" b="1" dirty="0" err="1">
                <a:latin typeface="Times New Roman" panose="02020603050405020304" pitchFamily="18" charset="0"/>
                <a:ea typeface="华文中宋" panose="02010600040101010101" pitchFamily="2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;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3333CC"/>
                </a:solidFill>
              </a:rPr>
              <a:t>//</a:t>
            </a:r>
            <a:r>
              <a:rPr lang="zh-CN" altLang="en-US" sz="2400" dirty="0">
                <a:solidFill>
                  <a:srgbClr val="3333CC"/>
                </a:solidFill>
              </a:rPr>
              <a:t>正确的做法是</a:t>
            </a:r>
            <a:r>
              <a:rPr lang="en-US" altLang="zh-CN" sz="2400" dirty="0">
                <a:solidFill>
                  <a:srgbClr val="3333CC"/>
                </a:solidFill>
              </a:rPr>
              <a:t>byte b=(byte)</a:t>
            </a:r>
            <a:r>
              <a:rPr lang="en-US" altLang="zh-CN" sz="2400" dirty="0" err="1">
                <a:solidFill>
                  <a:srgbClr val="3333CC"/>
                </a:solidFill>
              </a:rPr>
              <a:t>i</a:t>
            </a:r>
            <a:r>
              <a:rPr lang="en-US" altLang="zh-CN" sz="2400" dirty="0">
                <a:solidFill>
                  <a:srgbClr val="3333CC"/>
                </a:solidFill>
              </a:rPr>
              <a:t>;</a:t>
            </a:r>
          </a:p>
          <a:p>
            <a:pPr algn="just"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</a:t>
            </a:r>
            <a:r>
              <a:rPr lang="en-US" altLang="zh-CN" sz="24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byte a = 1; byte c = (byte)(a + b);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zh-CN" sz="2400" dirty="0">
                <a:solidFill>
                  <a:srgbClr val="3333CC"/>
                </a:solidFill>
              </a:rPr>
              <a:t>    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US" altLang="zh-CN" sz="2400" dirty="0">
              <a:solidFill>
                <a:srgbClr val="3333CC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D22D-4138-409D-AE80-57FEC0B92153}" type="datetime1">
              <a:rPr lang="zh-CN" altLang="en-US" smtClean="0"/>
              <a:pPr/>
              <a:t>2020/1/4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66A8-F4DA-4C1D-9055-3251772891A1}" type="slidenum">
              <a:rPr lang="en-US" altLang="zh-CN"/>
              <a:pPr/>
              <a:t>63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sp>
        <p:nvSpPr>
          <p:cNvPr id="892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下面哪个赋值语句会产生错误</a:t>
            </a:r>
            <a:r>
              <a:rPr lang="en-US" altLang="zh-CN" b="1" dirty="0"/>
              <a:t>?</a:t>
            </a:r>
          </a:p>
          <a:p>
            <a:pPr marL="609600" indent="-609600">
              <a:buFontTx/>
              <a:buAutoNum type="alphaUcParenBoth"/>
            </a:pPr>
            <a:r>
              <a:rPr lang="en-US" altLang="zh-CN" b="1" dirty="0"/>
              <a:t> float f=1.3           (B) char c=</a:t>
            </a:r>
            <a:r>
              <a:rPr lang="zh-CN" altLang="en-US" b="1" dirty="0"/>
              <a:t>‘</a:t>
            </a:r>
            <a:r>
              <a:rPr lang="en-US" altLang="zh-CN" b="1" dirty="0"/>
              <a:t>a</a:t>
            </a:r>
            <a:r>
              <a:rPr lang="zh-CN" altLang="en-US" b="1" dirty="0"/>
              <a:t>’</a:t>
            </a:r>
            <a:endParaRPr lang="en-US" altLang="zh-CN" b="1" dirty="0"/>
          </a:p>
          <a:p>
            <a:pPr marL="609600" indent="-609600">
              <a:buFontTx/>
              <a:buNone/>
            </a:pPr>
            <a:r>
              <a:rPr lang="en-US" altLang="zh-CN" b="1" dirty="0"/>
              <a:t>(C)  </a:t>
            </a:r>
            <a:r>
              <a:rPr lang="en-US" altLang="zh-CN" b="1" dirty="0" err="1"/>
              <a:t>int</a:t>
            </a:r>
            <a:r>
              <a:rPr lang="en-US" altLang="zh-CN" b="1" dirty="0"/>
              <a:t> c=2                 (D) long d=2</a:t>
            </a:r>
          </a:p>
          <a:p>
            <a:pPr marL="609600" indent="-609600">
              <a:buFontTx/>
              <a:buNone/>
            </a:pPr>
            <a:endParaRPr lang="en-US" altLang="zh-CN" dirty="0"/>
          </a:p>
          <a:p>
            <a:r>
              <a:rPr lang="zh-CN" altLang="en-US" b="1" dirty="0"/>
              <a:t>设</a:t>
            </a:r>
            <a:r>
              <a:rPr lang="en-US" altLang="zh-CN" b="1" dirty="0"/>
              <a:t>x, y, a</a:t>
            </a:r>
            <a:r>
              <a:rPr lang="zh-CN" altLang="en-US" b="1" dirty="0"/>
              <a:t>分别为</a:t>
            </a:r>
            <a:r>
              <a:rPr lang="en-US" altLang="zh-CN" b="1" dirty="0"/>
              <a:t>float, double, byte</a:t>
            </a:r>
            <a:r>
              <a:rPr lang="zh-CN" altLang="en-US" b="1" dirty="0"/>
              <a:t>型变量，</a:t>
            </a:r>
            <a:r>
              <a:rPr lang="en-US" altLang="zh-CN" b="1" dirty="0"/>
              <a:t>x=3.3, y=2.9, a=5, </a:t>
            </a:r>
            <a:r>
              <a:rPr lang="zh-CN" altLang="en-US" b="1" dirty="0"/>
              <a:t>则表达式</a:t>
            </a:r>
            <a:r>
              <a:rPr lang="en-US" altLang="zh-CN" b="1" dirty="0"/>
              <a:t>x+ (int)y/ 3*a</a:t>
            </a:r>
            <a:r>
              <a:rPr lang="zh-CN" altLang="en-US" b="1" dirty="0"/>
              <a:t>的值为多少？值的类型是什么？ 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9472E-069D-4F29-BA58-FF53A62EC436}" type="datetime1">
              <a:rPr lang="zh-CN" altLang="en-US" smtClean="0"/>
              <a:pPr/>
              <a:t>2020/1/4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4153-2DF8-4CBB-8414-8E3033293649}" type="slidenum">
              <a:rPr lang="en-US" altLang="zh-CN"/>
              <a:pPr/>
              <a:t>64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50493" y="2418308"/>
            <a:ext cx="7772400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  <a:latin typeface="华文中宋" pitchFamily="2" charset="-122"/>
                <a:ea typeface="华文中宋" pitchFamily="2" charset="-122"/>
              </a:rPr>
              <a:t>public class </a:t>
            </a:r>
            <a:r>
              <a:rPr lang="zh-CN" altLang="en-US" sz="3600" dirty="0">
                <a:solidFill>
                  <a:srgbClr val="7030A0"/>
                </a:solidFill>
                <a:latin typeface="华文中宋" pitchFamily="2" charset="-122"/>
                <a:ea typeface="华文中宋" pitchFamily="2" charset="-122"/>
              </a:rPr>
              <a:t>第</a:t>
            </a:r>
            <a:r>
              <a:rPr lang="en-US" altLang="zh-CN" sz="3600" dirty="0">
                <a:solidFill>
                  <a:srgbClr val="7030A0"/>
                </a:solidFill>
                <a:latin typeface="华文中宋" pitchFamily="2" charset="-122"/>
                <a:ea typeface="华文中宋" pitchFamily="2" charset="-122"/>
              </a:rPr>
              <a:t>0x03</a:t>
            </a:r>
            <a:r>
              <a:rPr lang="zh-CN" altLang="en-US" sz="3600" dirty="0">
                <a:solidFill>
                  <a:srgbClr val="7030A0"/>
                </a:solidFill>
                <a:latin typeface="华文中宋" pitchFamily="2" charset="-122"/>
                <a:ea typeface="华文中宋" pitchFamily="2" charset="-122"/>
              </a:rPr>
              <a:t>讲 </a:t>
            </a:r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Java</a:t>
            </a:r>
            <a:r>
              <a:rPr lang="zh-CN" alt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语言基础</a:t>
            </a:r>
            <a:r>
              <a:rPr lang="zh-CN" altLang="en-US" sz="11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br>
              <a:rPr lang="en-US" altLang="zh-CN" dirty="0">
                <a:solidFill>
                  <a:srgbClr val="7030A0"/>
                </a:solidFill>
                <a:latin typeface="华文中宋" pitchFamily="2" charset="-122"/>
                <a:ea typeface="华文中宋" pitchFamily="2" charset="-122"/>
              </a:rPr>
            </a:b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  <a:latin typeface="华文中宋" pitchFamily="2" charset="-122"/>
                <a:ea typeface="华文中宋" pitchFamily="2" charset="-122"/>
              </a:rPr>
              <a:t>extends </a:t>
            </a:r>
            <a:r>
              <a:rPr lang="en-US" altLang="zh-CN" sz="2800" dirty="0"/>
              <a:t>Java </a:t>
            </a:r>
            <a:r>
              <a:rPr lang="zh-CN" altLang="en-US" sz="2800" b="1" dirty="0">
                <a:solidFill>
                  <a:srgbClr val="A34564"/>
                </a:solidFill>
              </a:rPr>
              <a:t>语言与网络编程</a:t>
            </a:r>
            <a:r>
              <a:rPr lang="en-US" altLang="zh-CN" sz="3200" b="1" dirty="0">
                <a:solidFill>
                  <a:srgbClr val="A34564"/>
                </a:solidFill>
                <a:latin typeface="华文中宋" pitchFamily="2" charset="-122"/>
                <a:ea typeface="华文中宋" pitchFamily="2" charset="-122"/>
              </a:rPr>
              <a:t>{ }</a:t>
            </a:r>
            <a:br>
              <a:rPr lang="en-US" altLang="zh-CN" sz="4800" b="1" dirty="0">
                <a:solidFill>
                  <a:srgbClr val="A34564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zh-CN" altLang="en-US" sz="2800" b="1" dirty="0">
              <a:solidFill>
                <a:srgbClr val="A34564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8799" y="3975483"/>
            <a:ext cx="6518496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/**</a:t>
            </a:r>
            <a:br>
              <a:rPr lang="en-US" altLang="zh-CN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</a:b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 * @author TANGCHAO gang</a:t>
            </a:r>
            <a:br>
              <a:rPr lang="en-US" altLang="zh-CN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</a:b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* 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@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param</a:t>
            </a:r>
            <a:r>
              <a:rPr lang="en-US" altLang="zh-CN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  cgtang@cumt.edu.cn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隶书" pitchFamily="49" charset="-122"/>
              <a:ea typeface="隶书" pitchFamily="49" charset="-122"/>
            </a:endParaRPr>
          </a:p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隶书" pitchFamily="49" charset="-122"/>
                <a:ea typeface="隶书" pitchFamily="49" charset="-122"/>
              </a:rPr>
              <a:t>*/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064792"/>
      </p:ext>
    </p:extLst>
  </p:cSld>
  <p:clrMapOvr>
    <a:masterClrMapping/>
  </p:clrMapOvr>
  <p:transition>
    <p:pull dir="rd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698" name="AutoShape 2"/>
          <p:cNvSpPr>
            <a:spLocks noChangeArrowheads="1"/>
          </p:cNvSpPr>
          <p:nvPr/>
        </p:nvSpPr>
        <p:spPr bwMode="auto">
          <a:xfrm>
            <a:off x="1231758" y="1535403"/>
            <a:ext cx="7077075" cy="3006725"/>
          </a:xfrm>
          <a:prstGeom prst="verticalScroll">
            <a:avLst>
              <a:gd name="adj" fmla="val 125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5700" name="Rectangle 4"/>
          <p:cNvSpPr>
            <a:spLocks noChangeArrowheads="1"/>
          </p:cNvSpPr>
          <p:nvPr/>
        </p:nvSpPr>
        <p:spPr bwMode="auto">
          <a:xfrm>
            <a:off x="2054083" y="2416465"/>
            <a:ext cx="5911850" cy="176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 dirty="0"/>
              <a:t>3.7  </a:t>
            </a:r>
            <a:r>
              <a:rPr lang="zh-CN" altLang="en-US" sz="3200" b="1" dirty="0"/>
              <a:t>简单语句和复合语句 </a:t>
            </a:r>
          </a:p>
          <a:p>
            <a:r>
              <a:rPr lang="en-US" altLang="zh-CN" sz="3200" b="1" dirty="0"/>
              <a:t>3.8  </a:t>
            </a:r>
            <a:r>
              <a:rPr lang="zh-CN" altLang="en-US" sz="3200" b="1" dirty="0"/>
              <a:t>控制语句</a:t>
            </a:r>
          </a:p>
          <a:p>
            <a:r>
              <a:rPr lang="en-US" altLang="zh-CN" sz="3200" b="1" dirty="0"/>
              <a:t>3.9  </a:t>
            </a:r>
            <a:r>
              <a:rPr lang="zh-CN" altLang="en-US" sz="3200" b="1" dirty="0"/>
              <a:t>数组</a:t>
            </a:r>
          </a:p>
        </p:txBody>
      </p:sp>
      <p:pic>
        <p:nvPicPr>
          <p:cNvPr id="925701" name="Picture 5" descr="rose3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708" y="1144878"/>
            <a:ext cx="9144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F871-6E2E-4F60-8F42-C66C5134AA2A}" type="datetime1">
              <a:rPr lang="zh-CN" altLang="en-US" smtClean="0"/>
              <a:pPr/>
              <a:t>2020/1/4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6F50-2A3E-4829-883B-22B3BE7DAA7D}" type="slidenum">
              <a:rPr lang="en-US" altLang="zh-CN" smtClean="0"/>
              <a:pPr/>
              <a:t>66</a:t>
            </a:fld>
            <a:endParaRPr lang="en-US" altLang="zh-CN" dirty="0"/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STZhongsong" panose="02010600040101010101" pitchFamily="2" charset="-122"/>
              </a:rPr>
              <a:t>3.7 </a:t>
            </a:r>
            <a:r>
              <a:rPr lang="zh-CN" altLang="en-US" sz="3600" b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STZhongsong" panose="02010600040101010101" pitchFamily="2" charset="-122"/>
              </a:rPr>
              <a:t>简单语句和复合语句</a:t>
            </a:r>
            <a:endParaRPr lang="zh-CN" altLang="en-US" sz="3600">
              <a:solidFill>
                <a:srgbClr val="3333CC"/>
              </a:solidFill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1461655" y="1130215"/>
            <a:ext cx="6712527" cy="4784378"/>
          </a:xfrm>
        </p:spPr>
        <p:txBody>
          <a:bodyPr/>
          <a:lstStyle/>
          <a:p>
            <a:pPr>
              <a:buFontTx/>
              <a:buNone/>
            </a:pPr>
            <a:endParaRPr lang="en-US" altLang="zh-CN" sz="2800" b="1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ea typeface="STZhongsong" panose="02010600040101010101" pitchFamily="2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ea typeface="STZhongsong" panose="02010600040101010101" pitchFamily="2" charset="-122"/>
              </a:rPr>
              <a:t> 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STZhongsong" panose="02010600040101010101" pitchFamily="2" charset="-122"/>
              </a:rPr>
              <a:t>变量定义语句</a:t>
            </a:r>
            <a:endParaRPr lang="zh-CN" altLang="en-GB" sz="28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STZhongsong" panose="02010600040101010101" pitchFamily="2" charset="-122"/>
            </a:endParaRPr>
          </a:p>
          <a:p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STZhongsong" panose="02010600040101010101" pitchFamily="2" charset="-122"/>
              </a:rPr>
              <a:t>  赋值语句 </a:t>
            </a:r>
            <a:endParaRPr lang="zh-CN" altLang="en-GB" sz="28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STZhongsong" panose="02010600040101010101" pitchFamily="2" charset="-122"/>
            </a:endParaRPr>
          </a:p>
          <a:p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STZhongsong" panose="02010600040101010101" pitchFamily="2" charset="-122"/>
              </a:rPr>
              <a:t>  方法调用语句 </a:t>
            </a:r>
          </a:p>
          <a:p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STZhongsong" panose="02010600040101010101" pitchFamily="2" charset="-122"/>
              </a:rPr>
              <a:t>  空语句</a:t>
            </a:r>
            <a:endParaRPr lang="zh-CN" altLang="en-GB" sz="28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STZhongsong" panose="02010600040101010101" pitchFamily="2" charset="-122"/>
            </a:endParaRPr>
          </a:p>
          <a:p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STZhongsong" panose="02010600040101010101" pitchFamily="2" charset="-122"/>
              </a:rPr>
              <a:t>  标准输入输出语句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STZhongsong" panose="02010600040101010101" pitchFamily="2" charset="-122"/>
              </a:rPr>
              <a:t>复合语句        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9B671-25A5-4BEC-A34F-7060477E9772}" type="datetime1">
              <a:rPr lang="zh-CN" altLang="en-US" smtClean="0"/>
              <a:pPr/>
              <a:t>2020/1/4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6F50-2A3E-4829-883B-22B3BE7DAA7D}" type="slidenum">
              <a:rPr lang="en-US" altLang="zh-CN" smtClean="0"/>
              <a:pPr/>
              <a:t>67</a:t>
            </a:fld>
            <a:endParaRPr lang="en-US" altLang="zh-CN" dirty="0"/>
          </a:p>
        </p:txBody>
      </p:sp>
    </p:spTree>
  </p:cSld>
  <p:clrMapOvr>
    <a:masterClrMapping/>
  </p:clrMapOvr>
  <p:transition>
    <p:strips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598668" y="1015652"/>
            <a:ext cx="7621587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   </a:t>
            </a:r>
            <a:r>
              <a:rPr lang="zh-CN" altLang="en-US" b="1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变量定义语句用来定义一个变量，基本格式为：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b="1" dirty="0">
                <a:solidFill>
                  <a:srgbClr val="FF33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         类型 变量名</a:t>
            </a:r>
            <a:r>
              <a:rPr lang="en-US" altLang="zh-CN" b="1" dirty="0">
                <a:solidFill>
                  <a:srgbClr val="FF33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1, </a:t>
            </a:r>
            <a:r>
              <a:rPr lang="zh-CN" altLang="en-US" b="1" dirty="0">
                <a:solidFill>
                  <a:srgbClr val="FF33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变量名</a:t>
            </a:r>
            <a:r>
              <a:rPr lang="en-US" altLang="zh-CN" b="1" dirty="0">
                <a:solidFill>
                  <a:srgbClr val="FF33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2</a:t>
            </a:r>
            <a:r>
              <a:rPr lang="en-US" altLang="zh-CN" b="1" dirty="0">
                <a:solidFill>
                  <a:srgbClr val="FF3300"/>
                </a:solidFill>
                <a:ea typeface="STZhongsong" panose="02010600040101010101" pitchFamily="2" charset="-122"/>
              </a:rPr>
              <a:t>…</a:t>
            </a:r>
            <a:r>
              <a:rPr lang="zh-CN" altLang="en-US" b="1" dirty="0">
                <a:solidFill>
                  <a:srgbClr val="FF33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；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b="1" dirty="0">
                <a:solidFill>
                  <a:srgbClr val="FF33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    </a:t>
            </a:r>
            <a:r>
              <a:rPr lang="zh-CN" altLang="en-US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例：</a:t>
            </a:r>
            <a:r>
              <a:rPr lang="en-US" altLang="zh-CN" b="1" dirty="0">
                <a:solidFill>
                  <a:srgbClr val="2828A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char</a:t>
            </a:r>
            <a:r>
              <a:rPr lang="en-US" altLang="zh-CN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c=</a:t>
            </a:r>
            <a:r>
              <a:rPr lang="en-US" altLang="zh-CN" b="1" dirty="0">
                <a:solidFill>
                  <a:srgbClr val="364F68"/>
                </a:solidFill>
                <a:ea typeface="STZhongsong" panose="02010600040101010101" pitchFamily="2" charset="-122"/>
              </a:rPr>
              <a:t>‘</a:t>
            </a:r>
            <a:r>
              <a:rPr lang="en-US" altLang="zh-CN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a</a:t>
            </a:r>
            <a:r>
              <a:rPr lang="en-US" altLang="zh-CN" b="1" dirty="0">
                <a:solidFill>
                  <a:srgbClr val="364F68"/>
                </a:solidFill>
                <a:ea typeface="STZhongsong" panose="02010600040101010101" pitchFamily="2" charset="-122"/>
              </a:rPr>
              <a:t>’</a:t>
            </a:r>
            <a:r>
              <a:rPr lang="en-US" altLang="zh-CN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;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          </a:t>
            </a:r>
            <a:r>
              <a:rPr lang="en-US" altLang="zh-CN" b="1" dirty="0">
                <a:solidFill>
                  <a:srgbClr val="2828A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int</a:t>
            </a:r>
            <a:r>
              <a:rPr lang="en-US" altLang="zh-CN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</a:t>
            </a:r>
            <a:r>
              <a:rPr lang="en-US" altLang="zh-CN" b="1" dirty="0" err="1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i</a:t>
            </a:r>
            <a:r>
              <a:rPr lang="en-US" altLang="zh-CN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, j=1;</a:t>
            </a:r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>
                <a:solidFill>
                  <a:srgbClr val="3333CC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3.7.1 </a:t>
            </a:r>
            <a:r>
              <a:rPr lang="zh-CN" altLang="en-US" sz="3600" b="1" dirty="0">
                <a:solidFill>
                  <a:srgbClr val="3333CC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变量定义语句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709C-87CF-416C-94C1-C0B496483F11}" type="datetime1">
              <a:rPr lang="zh-CN" altLang="en-US" smtClean="0"/>
              <a:pPr/>
              <a:t>2020/1/4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6F50-2A3E-4829-883B-22B3BE7DAA7D}" type="slidenum">
              <a:rPr lang="en-US" altLang="zh-CN" smtClean="0"/>
              <a:pPr/>
              <a:t>68</a:t>
            </a:fld>
            <a:endParaRPr lang="en-US" altLang="zh-CN" dirty="0"/>
          </a:p>
        </p:txBody>
      </p:sp>
      <p:sp>
        <p:nvSpPr>
          <p:cNvPr id="5" name="Rectangle 2050"/>
          <p:cNvSpPr txBox="1">
            <a:spLocks noChangeArrowheads="1"/>
          </p:cNvSpPr>
          <p:nvPr/>
        </p:nvSpPr>
        <p:spPr>
          <a:xfrm>
            <a:off x="348548" y="3072094"/>
            <a:ext cx="7772400" cy="680084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600" b="1" dirty="0">
                <a:solidFill>
                  <a:srgbClr val="3333CC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3.7.2 </a:t>
            </a:r>
            <a:r>
              <a:rPr lang="zh-CN" altLang="en-US" sz="3600" b="1" dirty="0">
                <a:solidFill>
                  <a:srgbClr val="3333CC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赋值语句</a:t>
            </a:r>
          </a:p>
        </p:txBody>
      </p:sp>
      <p:sp>
        <p:nvSpPr>
          <p:cNvPr id="6" name="Rectangle 2051"/>
          <p:cNvSpPr txBox="1">
            <a:spLocks noChangeArrowheads="1"/>
          </p:cNvSpPr>
          <p:nvPr/>
        </p:nvSpPr>
        <p:spPr>
          <a:xfrm>
            <a:off x="1231198" y="4050964"/>
            <a:ext cx="6889750" cy="235585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赋值语句是将表达式的值赋给变量，其格式为：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 </a:t>
            </a:r>
            <a:r>
              <a:rPr lang="zh-CN" altLang="en-GB" sz="2400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     </a:t>
            </a:r>
            <a:r>
              <a:rPr lang="zh-CN" altLang="en-US" sz="2400" b="1" dirty="0">
                <a:solidFill>
                  <a:srgbClr val="FF33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变量</a:t>
            </a:r>
            <a:r>
              <a:rPr lang="en-US" altLang="zh-CN" sz="2400" b="1" dirty="0">
                <a:solidFill>
                  <a:srgbClr val="FF33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=</a:t>
            </a:r>
            <a:r>
              <a:rPr lang="zh-CN" altLang="en-US" sz="2400" b="1" dirty="0">
                <a:solidFill>
                  <a:srgbClr val="FF33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表达式；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   例： </a:t>
            </a:r>
            <a:r>
              <a:rPr lang="en-US" altLang="zh-CN" sz="2400" b="1" dirty="0">
                <a:solidFill>
                  <a:srgbClr val="2828A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char</a:t>
            </a:r>
            <a:r>
              <a:rPr lang="en-US" altLang="zh-CN" sz="2400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c; 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          c=</a:t>
            </a:r>
            <a:r>
              <a:rPr lang="en-US" altLang="zh-CN" sz="2400" b="1" dirty="0">
                <a:solidFill>
                  <a:srgbClr val="364F68"/>
                </a:solidFill>
                <a:ea typeface="STZhongsong" panose="02010600040101010101" pitchFamily="2" charset="-122"/>
              </a:rPr>
              <a:t>‘</a:t>
            </a:r>
            <a:r>
              <a:rPr lang="en-US" altLang="zh-CN" sz="2400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a</a:t>
            </a:r>
            <a:r>
              <a:rPr lang="en-US" altLang="zh-CN" sz="2400" b="1" dirty="0">
                <a:solidFill>
                  <a:srgbClr val="364F68"/>
                </a:solidFill>
                <a:ea typeface="STZhongsong" panose="02010600040101010101" pitchFamily="2" charset="-122"/>
              </a:rPr>
              <a:t>’</a:t>
            </a:r>
            <a:r>
              <a:rPr lang="en-US" altLang="zh-CN" sz="2400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;  </a:t>
            </a:r>
            <a:endParaRPr lang="en-US" altLang="zh-CN" dirty="0"/>
          </a:p>
        </p:txBody>
      </p:sp>
    </p:spTree>
  </p:cSld>
  <p:clrMapOvr>
    <a:masterClrMapping/>
  </p:clrMapOvr>
  <p:transition>
    <p:split dir="in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Text Box 2050"/>
          <p:cNvSpPr txBox="1">
            <a:spLocks noChangeArrowheads="1"/>
          </p:cNvSpPr>
          <p:nvPr/>
        </p:nvSpPr>
        <p:spPr bwMode="auto">
          <a:xfrm>
            <a:off x="795338" y="993775"/>
            <a:ext cx="8093075" cy="261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3200" b="1" dirty="0">
                <a:solidFill>
                  <a:srgbClr val="3333CC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3.7.3 </a:t>
            </a:r>
            <a:r>
              <a:rPr lang="zh-CN" altLang="en-US" sz="3200" b="1" dirty="0">
                <a:solidFill>
                  <a:srgbClr val="3333CC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方法调用语句</a:t>
            </a:r>
            <a:r>
              <a:rPr lang="zh-CN" altLang="en-US" sz="3600" b="1" dirty="0">
                <a:solidFill>
                  <a:srgbClr val="DD8B07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</a:t>
            </a:r>
            <a:endParaRPr lang="zh-CN" altLang="en-GB" sz="3600" b="1" dirty="0">
              <a:solidFill>
                <a:srgbClr val="DD8B07"/>
              </a:solidFill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方法调用语句的一般形式为：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800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          </a:t>
            </a:r>
            <a:r>
              <a:rPr lang="zh-CN" altLang="en-US" sz="2800" b="1" dirty="0">
                <a:solidFill>
                  <a:srgbClr val="FF33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对象</a:t>
            </a:r>
            <a:r>
              <a:rPr lang="en-US" altLang="zh-CN" sz="2800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.</a:t>
            </a:r>
            <a:r>
              <a:rPr lang="zh-CN" altLang="en-US" sz="2800" b="1" dirty="0">
                <a:solidFill>
                  <a:srgbClr val="FF33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方法名</a:t>
            </a:r>
            <a:r>
              <a:rPr lang="en-US" altLang="zh-CN" sz="2800" b="1" dirty="0">
                <a:solidFill>
                  <a:srgbClr val="FF33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( </a:t>
            </a:r>
            <a:r>
              <a:rPr lang="zh-CN" altLang="en-US" sz="2800" b="1" dirty="0">
                <a:solidFill>
                  <a:srgbClr val="FF33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实参数列表 </a:t>
            </a:r>
            <a:r>
              <a:rPr lang="en-US" altLang="zh-CN" sz="2800" b="1" dirty="0">
                <a:solidFill>
                  <a:srgbClr val="FF33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);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GB" sz="2800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   </a:t>
            </a:r>
            <a:r>
              <a:rPr lang="zh-CN" altLang="en-US" sz="2800" b="1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例如  </a:t>
            </a:r>
            <a:r>
              <a:rPr lang="en-US" altLang="zh-CN" sz="2800" b="1" dirty="0" err="1">
                <a:solidFill>
                  <a:srgbClr val="A3456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System.out.println</a:t>
            </a:r>
            <a:r>
              <a:rPr lang="en-US" altLang="zh-CN" sz="2800" b="1" dirty="0">
                <a:solidFill>
                  <a:srgbClr val="A3456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(</a:t>
            </a:r>
            <a:r>
              <a:rPr lang="en-US" altLang="zh-CN" sz="2800" b="1" dirty="0">
                <a:solidFill>
                  <a:srgbClr val="A34564"/>
                </a:solidFill>
                <a:ea typeface="STZhongsong" panose="02010600040101010101" pitchFamily="2" charset="-122"/>
              </a:rPr>
              <a:t>“</a:t>
            </a:r>
            <a:r>
              <a:rPr lang="en-US" altLang="zh-CN" sz="2800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Example!</a:t>
            </a:r>
            <a:r>
              <a:rPr lang="en-US" altLang="zh-CN" sz="2800" b="1" dirty="0">
                <a:solidFill>
                  <a:srgbClr val="A34564"/>
                </a:solidFill>
                <a:ea typeface="STZhongsong" panose="02010600040101010101" pitchFamily="2" charset="-122"/>
              </a:rPr>
              <a:t>”</a:t>
            </a:r>
            <a:r>
              <a:rPr lang="en-US" altLang="zh-CN" sz="2800" b="1" dirty="0">
                <a:solidFill>
                  <a:srgbClr val="A3456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);</a:t>
            </a:r>
            <a:r>
              <a:rPr lang="en-US" altLang="zh-CN" sz="2000" b="1" dirty="0">
                <a:solidFill>
                  <a:srgbClr val="A3456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b="1" dirty="0">
              <a:solidFill>
                <a:srgbClr val="01B984"/>
              </a:solidFill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377861" name="Rectangle 2053"/>
          <p:cNvSpPr>
            <a:spLocks noChangeArrowheads="1"/>
          </p:cNvSpPr>
          <p:nvPr/>
        </p:nvSpPr>
        <p:spPr bwMode="auto">
          <a:xfrm>
            <a:off x="877888" y="3944938"/>
            <a:ext cx="6859587" cy="1163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 dirty="0">
                <a:solidFill>
                  <a:srgbClr val="3333CC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3.7.4 </a:t>
            </a:r>
            <a:r>
              <a:rPr lang="zh-CN" altLang="en-US" sz="3200" b="1" dirty="0">
                <a:solidFill>
                  <a:srgbClr val="3333CC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空语句</a:t>
            </a:r>
          </a:p>
          <a:p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；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//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这是一条空语句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9544-5A84-4D49-B2AF-752A5DF34DFD}" type="datetime1">
              <a:rPr lang="zh-CN" altLang="en-US" smtClean="0"/>
              <a:pPr/>
              <a:t>2020/1/4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3F4D-9DD1-45F3-81DB-145FF4B07E93}" type="slidenum">
              <a:rPr lang="en-US" altLang="zh-CN" smtClean="0"/>
              <a:pPr/>
              <a:t>69</a:t>
            </a:fld>
            <a:endParaRPr lang="en-US" altLang="zh-CN"/>
          </a:p>
        </p:txBody>
      </p:sp>
    </p:spTree>
  </p:cSld>
  <p:clrMapOvr>
    <a:masterClrMapping/>
  </p:clrMapOvr>
  <p:transition>
    <p:strips dir="l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4" name="Text Box 2"/>
          <p:cNvSpPr txBox="1">
            <a:spLocks noChangeArrowheads="1"/>
          </p:cNvSpPr>
          <p:nvPr/>
        </p:nvSpPr>
        <p:spPr bwMode="auto">
          <a:xfrm>
            <a:off x="663575" y="1908175"/>
            <a:ext cx="8077200" cy="2763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4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tx2"/>
                </a:solidFill>
              </a:rPr>
              <a:t>Java</a:t>
            </a:r>
            <a:r>
              <a:rPr lang="zh-CN" altLang="en-US" b="1" dirty="0">
                <a:solidFill>
                  <a:schemeClr val="tx2"/>
                </a:solidFill>
              </a:rPr>
              <a:t>语句是最小的执行单位</a:t>
            </a:r>
            <a:endParaRPr lang="en-US" altLang="zh-CN" b="1" dirty="0">
              <a:solidFill>
                <a:schemeClr val="tx2"/>
              </a:solidFill>
            </a:endParaRPr>
          </a:p>
          <a:p>
            <a:pPr marL="457200" indent="-457200">
              <a:lnSpc>
                <a:spcPct val="14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zh-CN" altLang="en-US" b="1" dirty="0">
              <a:solidFill>
                <a:schemeClr val="tx2"/>
              </a:solidFill>
            </a:endParaRPr>
          </a:p>
          <a:p>
            <a:pPr marL="457200" indent="-457200">
              <a:lnSpc>
                <a:spcPct val="14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2"/>
                </a:solidFill>
              </a:rPr>
              <a:t>各个语句之间以  </a:t>
            </a:r>
            <a:r>
              <a:rPr lang="en-US" altLang="zh-CN" sz="2800" b="1" dirty="0">
                <a:solidFill>
                  <a:srgbClr val="3333CC"/>
                </a:solidFill>
              </a:rPr>
              <a:t>;</a:t>
            </a:r>
            <a:r>
              <a:rPr lang="en-US" altLang="zh-CN" b="1" dirty="0">
                <a:solidFill>
                  <a:schemeClr val="tx2"/>
                </a:solidFill>
              </a:rPr>
              <a:t>  </a:t>
            </a:r>
            <a:r>
              <a:rPr lang="zh-CN" altLang="en-US" b="1" dirty="0">
                <a:solidFill>
                  <a:schemeClr val="tx2"/>
                </a:solidFill>
              </a:rPr>
              <a:t>间隔</a:t>
            </a:r>
            <a:endParaRPr lang="en-US" altLang="zh-CN" b="1" dirty="0">
              <a:solidFill>
                <a:schemeClr val="tx2"/>
              </a:solidFill>
            </a:endParaRPr>
          </a:p>
          <a:p>
            <a:pPr marL="457200" indent="-457200">
              <a:lnSpc>
                <a:spcPct val="14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zh-CN" altLang="en-US" b="1" dirty="0">
              <a:solidFill>
                <a:schemeClr val="tx2"/>
              </a:solidFill>
            </a:endParaRPr>
          </a:p>
          <a:p>
            <a:pPr marL="457200" indent="-457200">
              <a:lnSpc>
                <a:spcPct val="14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2"/>
                </a:solidFill>
              </a:rPr>
              <a:t>大括号</a:t>
            </a:r>
            <a:r>
              <a:rPr lang="en-US" altLang="zh-CN" b="1" dirty="0">
                <a:solidFill>
                  <a:srgbClr val="3333CC"/>
                </a:solidFill>
              </a:rPr>
              <a:t>{   }</a:t>
            </a:r>
            <a:r>
              <a:rPr lang="zh-CN" altLang="en-US" b="1" dirty="0">
                <a:solidFill>
                  <a:schemeClr val="tx2"/>
                </a:solidFill>
              </a:rPr>
              <a:t>内的一系列语句称为</a:t>
            </a:r>
            <a:r>
              <a:rPr lang="zh-CN" altLang="en-US" b="1" dirty="0">
                <a:solidFill>
                  <a:srgbClr val="FF0000"/>
                </a:solidFill>
              </a:rPr>
              <a:t>语句块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5011-64DE-447E-901C-572FC4CDB820}" type="datetime1">
              <a:rPr lang="zh-CN" altLang="en-US" smtClean="0"/>
              <a:t>2020/1/4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44E34-B3C4-4EAA-840B-6BABA4EBECDD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78643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958850"/>
            <a:ext cx="4114800" cy="641350"/>
          </a:xfrm>
        </p:spPr>
        <p:txBody>
          <a:bodyPr/>
          <a:lstStyle/>
          <a:p>
            <a:r>
              <a:rPr lang="en-US" altLang="zh-CN" sz="3600" b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3.1.3</a:t>
            </a:r>
            <a:r>
              <a:rPr lang="en-US" altLang="zh-CN" sz="3600" b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 </a:t>
            </a:r>
            <a:r>
              <a:rPr lang="zh-CN" altLang="en-US" sz="3600" b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语句</a:t>
            </a:r>
          </a:p>
        </p:txBody>
      </p:sp>
    </p:spTree>
  </p:cSld>
  <p:clrMapOvr>
    <a:masterClrMapping/>
  </p:clrMapOvr>
  <p:transition>
    <p:pull dir="rd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2209800" y="5449888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endParaRPr lang="zh-CN" altLang="zh-CN" sz="2000" b="1">
              <a:ea typeface="STZhongsong" panose="02010600040101010101" pitchFamily="2" charset="-122"/>
            </a:endParaRP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3333CC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3.7.5  </a:t>
            </a:r>
            <a:r>
              <a:rPr lang="zh-CN" altLang="en-US" sz="3200" b="1" dirty="0">
                <a:solidFill>
                  <a:srgbClr val="3333CC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标准输入输出（</a:t>
            </a:r>
            <a:r>
              <a:rPr lang="en-US" altLang="zh-CN" sz="3200" b="1" dirty="0">
                <a:solidFill>
                  <a:srgbClr val="3333CC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I/O</a:t>
            </a:r>
            <a:r>
              <a:rPr lang="zh-CN" altLang="en-US" sz="3200" b="1" dirty="0">
                <a:solidFill>
                  <a:srgbClr val="3333CC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）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E87C-639A-4DB2-9ACF-240A7BECD35A}" type="datetime1">
              <a:rPr lang="zh-CN" altLang="en-US" smtClean="0"/>
              <a:pPr/>
              <a:t>2020/1/4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6F50-2A3E-4829-883B-22B3BE7DAA7D}" type="slidenum">
              <a:rPr lang="en-US" altLang="zh-CN" smtClean="0"/>
              <a:pPr/>
              <a:t>70</a:t>
            </a:fld>
            <a:endParaRPr lang="en-US" altLang="zh-CN" dirty="0"/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685800" y="1144613"/>
            <a:ext cx="6951663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200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1   </a:t>
            </a:r>
            <a:r>
              <a:rPr lang="zh-CN" altLang="en-US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输入输出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    </a:t>
            </a:r>
            <a:r>
              <a:rPr lang="zh-CN" altLang="en-US" b="1" dirty="0">
                <a:solidFill>
                  <a:srgbClr val="A3456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输入</a:t>
            </a:r>
            <a:r>
              <a:rPr lang="en-US" altLang="zh-CN" b="1" dirty="0">
                <a:solidFill>
                  <a:srgbClr val="A3456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: </a:t>
            </a:r>
            <a:r>
              <a:rPr lang="zh-CN" altLang="en-US" b="1" dirty="0">
                <a:solidFill>
                  <a:srgbClr val="A3456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把需要加工的数据放到程序中</a:t>
            </a:r>
            <a:r>
              <a:rPr lang="en-US" altLang="zh-CN" b="1" dirty="0">
                <a:solidFill>
                  <a:srgbClr val="A3456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, read</a:t>
            </a:r>
            <a:endParaRPr lang="en-US" altLang="zh-CN" b="1" dirty="0">
              <a:solidFill>
                <a:srgbClr val="364F68"/>
              </a:solidFill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    </a:t>
            </a:r>
            <a:r>
              <a:rPr lang="zh-CN" altLang="en-US" b="1" dirty="0">
                <a:solidFill>
                  <a:srgbClr val="A3456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输出</a:t>
            </a:r>
            <a:r>
              <a:rPr lang="en-US" altLang="zh-CN" b="1" dirty="0">
                <a:solidFill>
                  <a:srgbClr val="A3456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: </a:t>
            </a:r>
            <a:r>
              <a:rPr lang="zh-CN" altLang="en-US" b="1" dirty="0">
                <a:solidFill>
                  <a:srgbClr val="A3456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把程序处理的结果呈现给用户</a:t>
            </a:r>
            <a:r>
              <a:rPr lang="en-US" altLang="zh-CN" b="1" dirty="0">
                <a:solidFill>
                  <a:srgbClr val="A3456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, write</a:t>
            </a:r>
            <a:endParaRPr lang="en-US" altLang="zh-CN" dirty="0">
              <a:ea typeface="STZhongsong" panose="02010600040101010101" pitchFamily="2" charset="-122"/>
            </a:endParaRPr>
          </a:p>
        </p:txBody>
      </p:sp>
      <p:sp>
        <p:nvSpPr>
          <p:cNvPr id="78856" name="Text Box 8"/>
          <p:cNvSpPr txBox="1">
            <a:spLocks noChangeArrowheads="1"/>
          </p:cNvSpPr>
          <p:nvPr/>
        </p:nvSpPr>
        <p:spPr bwMode="auto">
          <a:xfrm>
            <a:off x="685800" y="2968178"/>
            <a:ext cx="551815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200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2  </a:t>
            </a:r>
            <a:r>
              <a:rPr lang="zh-CN" altLang="en-US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标准输入输出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    </a:t>
            </a:r>
            <a:r>
              <a:rPr lang="zh-CN" altLang="en-US" b="1" dirty="0">
                <a:solidFill>
                  <a:srgbClr val="A3456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一般用键盘作为标准的输入设备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b="1" dirty="0">
                <a:solidFill>
                  <a:srgbClr val="A3456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    显示器则是标准的输出设备</a:t>
            </a:r>
            <a:endParaRPr lang="zh-CN" altLang="en-US" b="1" dirty="0">
              <a:solidFill>
                <a:srgbClr val="364F68"/>
              </a:solidFill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78857" name="Text Box 9"/>
          <p:cNvSpPr txBox="1">
            <a:spLocks noChangeArrowheads="1"/>
          </p:cNvSpPr>
          <p:nvPr/>
        </p:nvSpPr>
        <p:spPr bwMode="auto">
          <a:xfrm>
            <a:off x="685800" y="4861720"/>
            <a:ext cx="70040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通过</a:t>
            </a:r>
            <a:r>
              <a:rPr lang="en-US" altLang="zh-CN" b="1" dirty="0">
                <a:solidFill>
                  <a:srgbClr val="FF33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System.in</a:t>
            </a:r>
            <a:r>
              <a:rPr lang="zh-CN" altLang="en-US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和</a:t>
            </a:r>
            <a:r>
              <a:rPr lang="en-US" altLang="zh-CN" b="1" dirty="0" err="1">
                <a:solidFill>
                  <a:srgbClr val="FF33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System.out</a:t>
            </a:r>
            <a:r>
              <a:rPr lang="zh-CN" altLang="en-US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对象分别与键盘和显示器产生联系进行输入和输出</a:t>
            </a:r>
          </a:p>
        </p:txBody>
      </p:sp>
    </p:spTree>
  </p:cSld>
  <p:clrMapOvr>
    <a:masterClrMapping/>
  </p:clrMapOvr>
  <p:transition>
    <p:split dir="in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847436" y="1157432"/>
            <a:ext cx="8520113" cy="4413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b="1" dirty="0" err="1">
                <a:solidFill>
                  <a:srgbClr val="0000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System.out</a:t>
            </a:r>
            <a:r>
              <a:rPr lang="en-US" altLang="zh-CN" b="1" dirty="0">
                <a:solidFill>
                  <a:srgbClr val="0000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中最常用的方法：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</a:t>
            </a:r>
            <a:r>
              <a:rPr lang="en-US" altLang="zh-CN" b="1" dirty="0" err="1">
                <a:solidFill>
                  <a:srgbClr val="FF33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println</a:t>
            </a:r>
            <a:r>
              <a:rPr lang="en-US" altLang="zh-CN" b="1" dirty="0">
                <a:solidFill>
                  <a:srgbClr val="FF33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(</a:t>
            </a:r>
            <a:r>
              <a:rPr lang="zh-CN" altLang="en-US" b="1" dirty="0">
                <a:solidFill>
                  <a:srgbClr val="FF33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参数</a:t>
            </a:r>
            <a:r>
              <a:rPr lang="en-US" altLang="zh-CN" b="1" dirty="0">
                <a:solidFill>
                  <a:srgbClr val="FF33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): 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向标准输出设备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显示器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打印一行文本并换行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b="1" dirty="0">
                <a:solidFill>
                  <a:srgbClr val="0000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</a:t>
            </a:r>
            <a:r>
              <a:rPr lang="en-US" altLang="zh-CN" b="1" dirty="0">
                <a:solidFill>
                  <a:srgbClr val="FF461B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print(</a:t>
            </a:r>
            <a:r>
              <a:rPr lang="zh-CN" altLang="en-US" b="1" dirty="0">
                <a:solidFill>
                  <a:srgbClr val="FF461B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参数</a:t>
            </a:r>
            <a:r>
              <a:rPr lang="en-US" altLang="zh-CN" b="1" dirty="0">
                <a:solidFill>
                  <a:srgbClr val="FF461B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):    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向标准输出设备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显示器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打印文本但不换行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b="1" dirty="0">
                <a:solidFill>
                  <a:srgbClr val="FF461B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参数类型：</a:t>
            </a:r>
            <a:r>
              <a:rPr lang="en-US" altLang="zh-CN" b="1" dirty="0" err="1">
                <a:latin typeface="STZhongsong" panose="02010600040101010101" pitchFamily="2" charset="-122"/>
                <a:ea typeface="STZhongsong" panose="02010600040101010101" pitchFamily="2" charset="-122"/>
              </a:rPr>
              <a:t>boolean</a:t>
            </a:r>
            <a:r>
              <a:rPr lang="en-US" altLang="zh-CN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, char, char[],double, float, int,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                  long, Object, String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en-US" altLang="zh-CN" b="1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b="1" dirty="0">
                <a:solidFill>
                  <a:srgbClr val="0000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</a:t>
            </a:r>
            <a:r>
              <a:rPr lang="zh-CN" altLang="en-US" b="1" dirty="0">
                <a:solidFill>
                  <a:srgbClr val="0000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例如：</a:t>
            </a:r>
            <a:r>
              <a:rPr lang="en-US" altLang="zh-CN" b="1" dirty="0" err="1">
                <a:solidFill>
                  <a:srgbClr val="0000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System.out.println</a:t>
            </a:r>
            <a:r>
              <a:rPr lang="en-US" altLang="zh-CN" b="1" dirty="0">
                <a:solidFill>
                  <a:srgbClr val="0000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ea typeface="STZhongsong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0000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Example</a:t>
            </a:r>
            <a:r>
              <a:rPr lang="en-US" altLang="zh-CN" b="1" dirty="0">
                <a:solidFill>
                  <a:srgbClr val="000000"/>
                </a:solidFill>
                <a:ea typeface="STZhongsong" panose="02010600040101010101" pitchFamily="2" charset="-122"/>
              </a:rPr>
              <a:t>”</a:t>
            </a:r>
            <a:r>
              <a:rPr lang="en-US" altLang="zh-CN" b="1" dirty="0">
                <a:solidFill>
                  <a:srgbClr val="0000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);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b="1" dirty="0">
                <a:solidFill>
                  <a:srgbClr val="0000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        </a:t>
            </a:r>
            <a:r>
              <a:rPr lang="en-US" altLang="zh-CN" b="1" dirty="0" err="1">
                <a:solidFill>
                  <a:srgbClr val="0000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System.out.print</a:t>
            </a:r>
            <a:r>
              <a:rPr lang="en-US" altLang="zh-CN" b="1" dirty="0">
                <a:solidFill>
                  <a:srgbClr val="0000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ea typeface="STZhongsong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0000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Input Name</a:t>
            </a:r>
            <a:r>
              <a:rPr lang="en-US" altLang="zh-CN" b="1" dirty="0">
                <a:solidFill>
                  <a:srgbClr val="000000"/>
                </a:solidFill>
                <a:ea typeface="STZhongsong" panose="02010600040101010101" pitchFamily="2" charset="-122"/>
              </a:rPr>
              <a:t>”</a:t>
            </a:r>
            <a:r>
              <a:rPr lang="en-US" altLang="zh-CN" b="1" dirty="0">
                <a:solidFill>
                  <a:srgbClr val="0000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);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b="1" dirty="0">
                <a:solidFill>
                  <a:srgbClr val="0000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        int x=2; </a:t>
            </a:r>
            <a:r>
              <a:rPr lang="en-US" altLang="zh-CN" b="1" dirty="0" err="1">
                <a:solidFill>
                  <a:srgbClr val="0000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System.out.print</a:t>
            </a:r>
            <a:r>
              <a:rPr lang="en-US" altLang="zh-CN" b="1" dirty="0">
                <a:solidFill>
                  <a:srgbClr val="0000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(x);</a:t>
            </a:r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3333CC"/>
                </a:solidFill>
                <a:latin typeface="Tahoma" panose="020B0604030504040204" pitchFamily="34" charset="0"/>
              </a:rPr>
              <a:t>1. </a:t>
            </a:r>
            <a:r>
              <a:rPr lang="zh-CN" altLang="en-US" sz="3200" b="1" dirty="0">
                <a:solidFill>
                  <a:srgbClr val="3333CC"/>
                </a:solidFill>
                <a:latin typeface="Tahoma" panose="020B0604030504040204" pitchFamily="34" charset="0"/>
              </a:rPr>
              <a:t>标准输出 </a:t>
            </a:r>
            <a:r>
              <a:rPr lang="en-US" altLang="zh-CN" sz="3200" b="1" dirty="0" err="1">
                <a:solidFill>
                  <a:srgbClr val="3333CC"/>
                </a:solidFill>
                <a:latin typeface="Tahoma" panose="020B0604030504040204" pitchFamily="34" charset="0"/>
              </a:rPr>
              <a:t>System.out</a:t>
            </a:r>
            <a:r>
              <a:rPr lang="en-US" altLang="zh-CN" sz="3200" b="1" dirty="0">
                <a:solidFill>
                  <a:srgbClr val="3333CC"/>
                </a:solidFill>
                <a:latin typeface="Tahoma" panose="020B0604030504040204" pitchFamily="34" charset="0"/>
              </a:rPr>
              <a:t> </a:t>
            </a:r>
            <a:r>
              <a:rPr lang="zh-CN" altLang="en-US" sz="3200" b="1" dirty="0">
                <a:solidFill>
                  <a:srgbClr val="3333CC"/>
                </a:solidFill>
                <a:latin typeface="Tahoma" panose="020B0604030504040204" pitchFamily="34" charset="0"/>
              </a:rPr>
              <a:t>对象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17164-5086-4A41-A0BF-26B251CD299A}" type="datetime1">
              <a:rPr lang="zh-CN" altLang="en-US" smtClean="0"/>
              <a:pPr/>
              <a:t>2020/1/4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6F50-2A3E-4829-883B-22B3BE7DAA7D}" type="slidenum">
              <a:rPr lang="en-US" altLang="zh-CN" smtClean="0"/>
              <a:pPr/>
              <a:t>71</a:t>
            </a:fld>
            <a:endParaRPr lang="en-US" altLang="zh-CN" dirty="0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1026"/>
          <p:cNvSpPr txBox="1">
            <a:spLocks noChangeArrowheads="1"/>
          </p:cNvSpPr>
          <p:nvPr/>
        </p:nvSpPr>
        <p:spPr bwMode="auto">
          <a:xfrm>
            <a:off x="825716" y="1176498"/>
            <a:ext cx="7966075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  <a:buClr>
                <a:srgbClr val="FF461B"/>
              </a:buClr>
              <a:buFont typeface="Wingdings" panose="05000000000000000000" pitchFamily="2" charset="2"/>
              <a:buChar char="u"/>
            </a:pPr>
            <a:r>
              <a:rPr lang="en-US" altLang="zh-CN" b="1" dirty="0">
                <a:solidFill>
                  <a:srgbClr val="D95E0B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System.in: </a:t>
            </a:r>
            <a:r>
              <a:rPr lang="zh-CN" altLang="en-US" b="1" dirty="0">
                <a:solidFill>
                  <a:srgbClr val="FF00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字节流</a:t>
            </a:r>
            <a:r>
              <a:rPr lang="en-US" altLang="zh-CN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, </a:t>
            </a:r>
            <a:r>
              <a:rPr lang="zh-CN" altLang="en-US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从标准输入读</a:t>
            </a:r>
            <a:r>
              <a:rPr lang="zh-CN" altLang="en-US" b="1" dirty="0">
                <a:solidFill>
                  <a:srgbClr val="FF461B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一个字节</a:t>
            </a:r>
            <a:endParaRPr lang="en-US" altLang="zh-CN" b="1" dirty="0"/>
          </a:p>
        </p:txBody>
      </p:sp>
      <p:sp>
        <p:nvSpPr>
          <p:cNvPr id="80900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000" b="1">
                <a:solidFill>
                  <a:srgbClr val="3333CC"/>
                </a:solidFill>
                <a:latin typeface="Tahoma" panose="020B0604030504040204" pitchFamily="34" charset="0"/>
              </a:rPr>
              <a:t>2. </a:t>
            </a:r>
            <a:r>
              <a:rPr lang="zh-CN" altLang="en-US" sz="3000" b="1">
                <a:solidFill>
                  <a:srgbClr val="3333CC"/>
                </a:solidFill>
                <a:latin typeface="Tahoma" panose="020B0604030504040204" pitchFamily="34" charset="0"/>
              </a:rPr>
              <a:t>标准输入</a:t>
            </a:r>
            <a:r>
              <a:rPr lang="en-US" altLang="zh-CN" sz="3000" b="1">
                <a:solidFill>
                  <a:srgbClr val="3333CC"/>
                </a:solidFill>
                <a:latin typeface="Tahoma" panose="020B0604030504040204" pitchFamily="34" charset="0"/>
              </a:rPr>
              <a:t>System.in</a:t>
            </a:r>
            <a:r>
              <a:rPr lang="zh-CN" altLang="en-US" sz="3000" b="1">
                <a:solidFill>
                  <a:srgbClr val="3333CC"/>
                </a:solidFill>
                <a:latin typeface="Tahoma" panose="020B0604030504040204" pitchFamily="34" charset="0"/>
              </a:rPr>
              <a:t>对象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82AE-34EA-4822-B1E3-8102AADAC321}" type="datetime1">
              <a:rPr lang="zh-CN" altLang="en-US" smtClean="0"/>
              <a:pPr/>
              <a:t>2020/1/4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6F50-2A3E-4829-883B-22B3BE7DAA7D}" type="slidenum">
              <a:rPr lang="en-US" altLang="zh-CN" smtClean="0"/>
              <a:pPr/>
              <a:t>72</a:t>
            </a:fld>
            <a:endParaRPr lang="en-US" altLang="zh-CN" dirty="0"/>
          </a:p>
        </p:txBody>
      </p:sp>
      <p:sp>
        <p:nvSpPr>
          <p:cNvPr id="80903" name="Rectangle 1031"/>
          <p:cNvSpPr>
            <a:spLocks noChangeArrowheads="1"/>
          </p:cNvSpPr>
          <p:nvPr/>
        </p:nvSpPr>
        <p:spPr bwMode="auto">
          <a:xfrm>
            <a:off x="982084" y="2151903"/>
            <a:ext cx="7653337" cy="2803525"/>
          </a:xfrm>
          <a:prstGeom prst="rect">
            <a:avLst/>
          </a:prstGeom>
          <a:noFill/>
          <a:ln w="9525">
            <a:solidFill>
              <a:srgbClr val="33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3333CC"/>
                </a:solidFill>
              </a:rPr>
              <a:t>int read() : </a:t>
            </a:r>
            <a:r>
              <a:rPr lang="zh-CN" altLang="en-US" b="1" dirty="0">
                <a:solidFill>
                  <a:srgbClr val="000000"/>
                </a:solidFill>
              </a:rPr>
              <a:t>从流中读取一个</a:t>
            </a:r>
            <a:r>
              <a:rPr lang="zh-CN" altLang="en-US" b="1" dirty="0">
                <a:solidFill>
                  <a:srgbClr val="FF461B"/>
                </a:solidFill>
              </a:rPr>
              <a:t>字节</a:t>
            </a:r>
            <a:r>
              <a:rPr lang="zh-CN" altLang="en-US" b="1" dirty="0">
                <a:solidFill>
                  <a:srgbClr val="000000"/>
                </a:solidFill>
              </a:rPr>
              <a:t>并将该字节作为</a:t>
            </a:r>
            <a:r>
              <a:rPr lang="zh-CN" altLang="en-US" b="1" dirty="0">
                <a:solidFill>
                  <a:srgbClr val="FF461B"/>
                </a:solidFill>
              </a:rPr>
              <a:t>整数</a:t>
            </a:r>
            <a:r>
              <a:rPr lang="zh-CN" altLang="en-US" b="1" dirty="0">
                <a:solidFill>
                  <a:srgbClr val="000000"/>
                </a:solidFill>
              </a:rPr>
              <a:t>返回</a:t>
            </a:r>
            <a:r>
              <a:rPr lang="en-US" altLang="zh-CN" b="1" dirty="0">
                <a:solidFill>
                  <a:srgbClr val="000000"/>
                </a:solidFill>
              </a:rPr>
              <a:t>, </a:t>
            </a:r>
            <a:r>
              <a:rPr lang="zh-CN" altLang="en-US" b="1" dirty="0">
                <a:solidFill>
                  <a:srgbClr val="000000"/>
                </a:solidFill>
              </a:rPr>
              <a:t>若没有数据则返回</a:t>
            </a:r>
            <a:r>
              <a:rPr lang="en-US" altLang="zh-CN" b="1" dirty="0">
                <a:solidFill>
                  <a:srgbClr val="000000"/>
                </a:solidFill>
              </a:rPr>
              <a:t>-1</a:t>
            </a:r>
            <a:r>
              <a:rPr lang="en-GB" altLang="zh-CN" b="1" dirty="0">
                <a:solidFill>
                  <a:srgbClr val="000000"/>
                </a:solidFill>
              </a:rPr>
              <a:t> </a:t>
            </a:r>
            <a:endParaRPr lang="en-US" altLang="zh-CN" b="1" dirty="0">
              <a:solidFill>
                <a:srgbClr val="000000"/>
              </a:solidFill>
            </a:endParaRPr>
          </a:p>
          <a:p>
            <a:r>
              <a:rPr lang="en-US" altLang="zh-CN" b="1" dirty="0">
                <a:solidFill>
                  <a:srgbClr val="3333CC"/>
                </a:solidFill>
              </a:rPr>
              <a:t>int read(byte b[]) : </a:t>
            </a:r>
            <a:r>
              <a:rPr lang="zh-CN" altLang="en-US" b="1" dirty="0">
                <a:solidFill>
                  <a:srgbClr val="000000"/>
                </a:solidFill>
              </a:rPr>
              <a:t>从流中读取</a:t>
            </a:r>
            <a:r>
              <a:rPr lang="zh-CN" altLang="en-US" b="1" dirty="0">
                <a:solidFill>
                  <a:srgbClr val="FF461B"/>
                </a:solidFill>
              </a:rPr>
              <a:t>多个字节</a:t>
            </a:r>
            <a:r>
              <a:rPr lang="zh-CN" altLang="en-US" b="1" dirty="0">
                <a:solidFill>
                  <a:srgbClr val="000000"/>
                </a:solidFill>
              </a:rPr>
              <a:t>放到</a:t>
            </a:r>
            <a:r>
              <a:rPr lang="en-US" altLang="zh-CN" b="1" dirty="0">
                <a:solidFill>
                  <a:srgbClr val="000000"/>
                </a:solidFill>
              </a:rPr>
              <a:t>b</a:t>
            </a:r>
            <a:r>
              <a:rPr lang="zh-CN" altLang="en-US" b="1" dirty="0">
                <a:solidFill>
                  <a:srgbClr val="000000"/>
                </a:solidFill>
              </a:rPr>
              <a:t>中</a:t>
            </a:r>
            <a:r>
              <a:rPr lang="en-US" altLang="zh-CN" b="1" dirty="0">
                <a:solidFill>
                  <a:srgbClr val="000000"/>
                </a:solidFill>
              </a:rPr>
              <a:t>, </a:t>
            </a:r>
            <a:r>
              <a:rPr lang="zh-CN" altLang="en-US" b="1" dirty="0">
                <a:solidFill>
                  <a:srgbClr val="000000"/>
                </a:solidFill>
              </a:rPr>
              <a:t>返回实际读取的字节数</a:t>
            </a:r>
            <a:r>
              <a:rPr lang="en-GB" altLang="zh-CN" b="1" dirty="0">
                <a:solidFill>
                  <a:srgbClr val="000000"/>
                </a:solidFill>
              </a:rPr>
              <a:t> </a:t>
            </a:r>
          </a:p>
          <a:p>
            <a:r>
              <a:rPr lang="en-US" altLang="zh-CN" b="1" dirty="0">
                <a:solidFill>
                  <a:srgbClr val="3333CC"/>
                </a:solidFill>
              </a:rPr>
              <a:t>int read(byte b[], int off, int </a:t>
            </a:r>
            <a:r>
              <a:rPr lang="en-US" altLang="zh-CN" b="1" dirty="0" err="1">
                <a:solidFill>
                  <a:srgbClr val="3333CC"/>
                </a:solidFill>
              </a:rPr>
              <a:t>len</a:t>
            </a:r>
            <a:r>
              <a:rPr lang="en-US" altLang="zh-CN" b="1" dirty="0">
                <a:solidFill>
                  <a:srgbClr val="3333CC"/>
                </a:solidFill>
              </a:rPr>
              <a:t>) : </a:t>
            </a:r>
            <a:r>
              <a:rPr lang="zh-CN" altLang="en-US" b="1" dirty="0">
                <a:solidFill>
                  <a:srgbClr val="000000"/>
                </a:solidFill>
              </a:rPr>
              <a:t>从流中读取最多</a:t>
            </a:r>
            <a:r>
              <a:rPr lang="en-US" altLang="zh-CN" b="1" dirty="0" err="1">
                <a:solidFill>
                  <a:srgbClr val="000000"/>
                </a:solidFill>
              </a:rPr>
              <a:t>len</a:t>
            </a:r>
            <a:r>
              <a:rPr lang="zh-CN" altLang="en-US" b="1" dirty="0">
                <a:solidFill>
                  <a:srgbClr val="000000"/>
                </a:solidFill>
              </a:rPr>
              <a:t>字节的数据</a:t>
            </a:r>
            <a:r>
              <a:rPr lang="en-US" altLang="zh-CN" b="1" dirty="0">
                <a:solidFill>
                  <a:srgbClr val="000000"/>
                </a:solidFill>
              </a:rPr>
              <a:t>, </a:t>
            </a:r>
            <a:r>
              <a:rPr lang="zh-CN" altLang="en-US" b="1" dirty="0">
                <a:solidFill>
                  <a:srgbClr val="000000"/>
                </a:solidFill>
              </a:rPr>
              <a:t>放到数组</a:t>
            </a:r>
            <a:r>
              <a:rPr lang="en-US" altLang="zh-CN" b="1" dirty="0">
                <a:solidFill>
                  <a:srgbClr val="000000"/>
                </a:solidFill>
              </a:rPr>
              <a:t>b</a:t>
            </a:r>
            <a:r>
              <a:rPr lang="zh-CN" altLang="en-US" b="1" dirty="0">
                <a:solidFill>
                  <a:srgbClr val="000000"/>
                </a:solidFill>
              </a:rPr>
              <a:t>的下标</a:t>
            </a:r>
            <a:r>
              <a:rPr lang="en-US" altLang="zh-CN" b="1" dirty="0">
                <a:solidFill>
                  <a:srgbClr val="000000"/>
                </a:solidFill>
              </a:rPr>
              <a:t>off</a:t>
            </a:r>
            <a:r>
              <a:rPr lang="zh-CN" altLang="en-US" b="1" dirty="0">
                <a:solidFill>
                  <a:srgbClr val="000000"/>
                </a:solidFill>
              </a:rPr>
              <a:t>开始的单元中，返回读取的字节数</a:t>
            </a:r>
            <a:endParaRPr lang="en-GB" altLang="zh-CN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3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26" name="Rectangle 2"/>
          <p:cNvSpPr>
            <a:spLocks noChangeArrowheads="1"/>
          </p:cNvSpPr>
          <p:nvPr/>
        </p:nvSpPr>
        <p:spPr bwMode="auto">
          <a:xfrm>
            <a:off x="942444" y="1157307"/>
            <a:ext cx="7680325" cy="445044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5334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b="1" dirty="0"/>
              <a:t>import java.io.*;</a:t>
            </a:r>
          </a:p>
          <a:p>
            <a:pPr>
              <a:spcBef>
                <a:spcPct val="20000"/>
              </a:spcBef>
            </a:pPr>
            <a:r>
              <a:rPr lang="en-US" altLang="zh-CN" b="1" dirty="0"/>
              <a:t>public class </a:t>
            </a:r>
            <a:r>
              <a:rPr lang="en-US" altLang="zh-CN" b="1" dirty="0" err="1"/>
              <a:t>ReadChar</a:t>
            </a:r>
            <a:r>
              <a:rPr lang="en-US" altLang="zh-CN" b="1" dirty="0"/>
              <a:t>{</a:t>
            </a:r>
          </a:p>
          <a:p>
            <a:pPr>
              <a:spcBef>
                <a:spcPct val="20000"/>
              </a:spcBef>
            </a:pPr>
            <a:r>
              <a:rPr lang="en-US" altLang="zh-CN" b="1" dirty="0"/>
              <a:t>   public static void main(String </a:t>
            </a:r>
            <a:r>
              <a:rPr lang="en-US" altLang="zh-CN" b="1" dirty="0" err="1"/>
              <a:t>args</a:t>
            </a:r>
            <a:r>
              <a:rPr lang="en-US" altLang="zh-CN" b="1" dirty="0"/>
              <a:t>[]){</a:t>
            </a:r>
          </a:p>
          <a:p>
            <a:pPr>
              <a:spcBef>
                <a:spcPct val="20000"/>
              </a:spcBef>
            </a:pPr>
            <a:r>
              <a:rPr lang="en-US" altLang="zh-CN" b="1" dirty="0"/>
              <a:t>         try{</a:t>
            </a:r>
          </a:p>
          <a:p>
            <a:pPr>
              <a:spcBef>
                <a:spcPct val="20000"/>
              </a:spcBef>
            </a:pPr>
            <a:r>
              <a:rPr lang="en-US" altLang="zh-CN" b="1" dirty="0">
                <a:solidFill>
                  <a:srgbClr val="FF461B"/>
                </a:solidFill>
              </a:rPr>
              <a:t>         	char </a:t>
            </a:r>
            <a:r>
              <a:rPr lang="en-US" altLang="zh-CN" b="1" dirty="0" err="1">
                <a:solidFill>
                  <a:srgbClr val="FF461B"/>
                </a:solidFill>
              </a:rPr>
              <a:t>ch</a:t>
            </a:r>
            <a:r>
              <a:rPr lang="en-US" altLang="zh-CN" b="1" dirty="0">
                <a:solidFill>
                  <a:srgbClr val="FF461B"/>
                </a:solidFill>
              </a:rPr>
              <a:t>=(char)</a:t>
            </a:r>
            <a:r>
              <a:rPr lang="en-US" altLang="zh-CN" b="1" dirty="0" err="1">
                <a:solidFill>
                  <a:srgbClr val="FF461B"/>
                </a:solidFill>
              </a:rPr>
              <a:t>System.in.read</a:t>
            </a:r>
            <a:r>
              <a:rPr lang="en-US" altLang="zh-CN" b="1" dirty="0">
                <a:solidFill>
                  <a:srgbClr val="FF461B"/>
                </a:solidFill>
              </a:rPr>
              <a:t>();</a:t>
            </a:r>
          </a:p>
          <a:p>
            <a:pPr>
              <a:spcBef>
                <a:spcPct val="20000"/>
              </a:spcBef>
            </a:pPr>
            <a:r>
              <a:rPr lang="en-US" altLang="zh-CN" b="1" dirty="0"/>
              <a:t>         	</a:t>
            </a:r>
            <a:r>
              <a:rPr lang="en-US" altLang="zh-CN" b="1" dirty="0" err="1"/>
              <a:t>System.out.println</a:t>
            </a:r>
            <a:r>
              <a:rPr lang="en-US" altLang="zh-CN" b="1" dirty="0"/>
              <a:t>(</a:t>
            </a:r>
            <a:r>
              <a:rPr lang="en-US" altLang="zh-CN" b="1" dirty="0" err="1"/>
              <a:t>ch</a:t>
            </a:r>
            <a:r>
              <a:rPr lang="en-US" altLang="zh-CN" b="1" dirty="0"/>
              <a:t>);    </a:t>
            </a:r>
          </a:p>
          <a:p>
            <a:pPr>
              <a:spcBef>
                <a:spcPct val="20000"/>
              </a:spcBef>
            </a:pPr>
            <a:r>
              <a:rPr lang="en-US" altLang="zh-CN" b="1" dirty="0"/>
              <a:t>         }catch(</a:t>
            </a:r>
            <a:r>
              <a:rPr lang="en-US" altLang="zh-CN" b="1" dirty="0" err="1"/>
              <a:t>IOException</a:t>
            </a:r>
            <a:r>
              <a:rPr lang="en-US" altLang="zh-CN" b="1" dirty="0"/>
              <a:t> e){</a:t>
            </a:r>
          </a:p>
          <a:p>
            <a:pPr>
              <a:spcBef>
                <a:spcPct val="20000"/>
              </a:spcBef>
            </a:pPr>
            <a:r>
              <a:rPr lang="en-US" altLang="zh-CN" b="1" dirty="0"/>
              <a:t>	    }</a:t>
            </a:r>
          </a:p>
          <a:p>
            <a:pPr>
              <a:spcBef>
                <a:spcPct val="20000"/>
              </a:spcBef>
            </a:pPr>
            <a:r>
              <a:rPr lang="en-US" altLang="zh-CN" b="1" dirty="0"/>
              <a:t>   } </a:t>
            </a:r>
          </a:p>
          <a:p>
            <a:pPr>
              <a:spcBef>
                <a:spcPct val="20000"/>
              </a:spcBef>
            </a:pPr>
            <a:r>
              <a:rPr lang="en-US" altLang="zh-CN" b="1" dirty="0"/>
              <a:t>}</a:t>
            </a:r>
          </a:p>
        </p:txBody>
      </p:sp>
      <p:sp>
        <p:nvSpPr>
          <p:cNvPr id="897028" name="Rectangle 4"/>
          <p:cNvSpPr>
            <a:spLocks noChangeArrowheads="1"/>
          </p:cNvSpPr>
          <p:nvPr/>
        </p:nvSpPr>
        <p:spPr bwMode="auto">
          <a:xfrm>
            <a:off x="698500" y="314325"/>
            <a:ext cx="5680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/>
              <a:t>[</a:t>
            </a:r>
            <a:r>
              <a:rPr lang="zh-CN" altLang="en-US" b="1" dirty="0"/>
              <a:t>例</a:t>
            </a:r>
            <a:r>
              <a:rPr lang="en-US" altLang="zh-CN" b="1" dirty="0"/>
              <a:t>3-1] ReadChar.java </a:t>
            </a:r>
            <a:r>
              <a:rPr lang="zh-CN" altLang="en-US" b="1" dirty="0"/>
              <a:t>从键盘读一个字符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5FFC-9BC5-4543-99F7-43A1C4095249}" type="datetime1">
              <a:rPr lang="zh-CN" altLang="en-US" smtClean="0"/>
              <a:pPr/>
              <a:t>2020/1/4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6F50-2A3E-4829-883B-22B3BE7DAA7D}" type="slidenum">
              <a:rPr lang="en-US" altLang="zh-CN" smtClean="0"/>
              <a:pPr/>
              <a:t>73</a:t>
            </a:fld>
            <a:endParaRPr lang="en-US" altLang="zh-CN" dirty="0"/>
          </a:p>
        </p:txBody>
      </p:sp>
    </p:spTree>
  </p:cSld>
  <p:clrMapOvr>
    <a:masterClrMapping/>
  </p:clrMapOvr>
  <p:transition>
    <p:pull dir="rd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4" name="Rectangle 4"/>
          <p:cNvSpPr>
            <a:spLocks noChangeArrowheads="1"/>
          </p:cNvSpPr>
          <p:nvPr/>
        </p:nvSpPr>
        <p:spPr bwMode="auto">
          <a:xfrm>
            <a:off x="994819" y="906896"/>
            <a:ext cx="6892492" cy="5336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b="1" dirty="0"/>
              <a:t>import java.io.*;    </a:t>
            </a:r>
          </a:p>
          <a:p>
            <a:r>
              <a:rPr lang="en-US" altLang="zh-CN" b="1" dirty="0"/>
              <a:t>public class </a:t>
            </a:r>
            <a:r>
              <a:rPr lang="en-US" altLang="zh-CN" b="1" dirty="0" err="1"/>
              <a:t>ReadString</a:t>
            </a:r>
            <a:r>
              <a:rPr lang="en-US" altLang="zh-CN" b="1" dirty="0"/>
              <a:t>{ </a:t>
            </a:r>
          </a:p>
          <a:p>
            <a:r>
              <a:rPr lang="en-US" altLang="zh-CN" b="1" dirty="0"/>
              <a:t>     public static void main(String </a:t>
            </a:r>
            <a:r>
              <a:rPr lang="en-US" altLang="zh-CN" b="1" dirty="0" err="1"/>
              <a:t>args</a:t>
            </a:r>
            <a:r>
              <a:rPr lang="en-US" altLang="zh-CN" b="1" dirty="0"/>
              <a:t>[]){  </a:t>
            </a:r>
          </a:p>
          <a:p>
            <a:r>
              <a:rPr lang="en-US" altLang="zh-CN" b="1" dirty="0"/>
              <a:t>	char c;</a:t>
            </a:r>
          </a:p>
          <a:p>
            <a:r>
              <a:rPr lang="en-US" altLang="zh-CN" b="1" dirty="0"/>
              <a:t>         	try{</a:t>
            </a:r>
          </a:p>
          <a:p>
            <a:r>
              <a:rPr lang="en-US" altLang="zh-CN" b="1" dirty="0"/>
              <a:t>                 do{  </a:t>
            </a:r>
          </a:p>
          <a:p>
            <a:r>
              <a:rPr lang="en-US" altLang="zh-CN" b="1" dirty="0">
                <a:solidFill>
                  <a:srgbClr val="FF461B"/>
                </a:solidFill>
              </a:rPr>
              <a:t>		c=</a:t>
            </a:r>
            <a:r>
              <a:rPr lang="en-US" altLang="zh-CN" b="1" dirty="0">
                <a:solidFill>
                  <a:srgbClr val="FF0000"/>
                </a:solidFill>
              </a:rPr>
              <a:t>(char)</a:t>
            </a:r>
            <a:r>
              <a:rPr lang="en-US" altLang="zh-CN" b="1" dirty="0" err="1">
                <a:solidFill>
                  <a:srgbClr val="FF461B"/>
                </a:solidFill>
              </a:rPr>
              <a:t>System.in.read</a:t>
            </a:r>
            <a:r>
              <a:rPr lang="en-US" altLang="zh-CN" b="1" dirty="0">
                <a:solidFill>
                  <a:srgbClr val="FF461B"/>
                </a:solidFill>
              </a:rPr>
              <a:t>();  </a:t>
            </a:r>
          </a:p>
          <a:p>
            <a:r>
              <a:rPr lang="en-US" altLang="zh-CN" b="1" dirty="0"/>
              <a:t>                        </a:t>
            </a:r>
            <a:r>
              <a:rPr lang="en-US" altLang="zh-CN" b="1" dirty="0" err="1"/>
              <a:t>System.out.print</a:t>
            </a:r>
            <a:r>
              <a:rPr lang="en-US" altLang="zh-CN" b="1" dirty="0"/>
              <a:t>(c);</a:t>
            </a:r>
          </a:p>
          <a:p>
            <a:r>
              <a:rPr lang="en-US" altLang="zh-CN" b="1" dirty="0"/>
              <a:t>                  }while(c!='\n');</a:t>
            </a:r>
          </a:p>
          <a:p>
            <a:r>
              <a:rPr lang="en-US" altLang="zh-CN" b="1" dirty="0"/>
              <a:t>        	 }catch(</a:t>
            </a:r>
            <a:r>
              <a:rPr lang="en-US" altLang="zh-CN" b="1" dirty="0" err="1"/>
              <a:t>IOException</a:t>
            </a:r>
            <a:r>
              <a:rPr lang="en-US" altLang="zh-CN" b="1" dirty="0"/>
              <a:t> e){  }                    </a:t>
            </a:r>
          </a:p>
          <a:p>
            <a:r>
              <a:rPr lang="en-US" altLang="zh-CN" b="1" dirty="0"/>
              <a:t>     }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926725" name="Rectangle 5"/>
          <p:cNvSpPr>
            <a:spLocks noChangeArrowheads="1"/>
          </p:cNvSpPr>
          <p:nvPr/>
        </p:nvSpPr>
        <p:spPr bwMode="auto">
          <a:xfrm>
            <a:off x="725777" y="330200"/>
            <a:ext cx="58849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/>
              <a:t>[</a:t>
            </a:r>
            <a:r>
              <a:rPr lang="zh-CN" altLang="en-US" b="1" dirty="0"/>
              <a:t>例</a:t>
            </a:r>
            <a:r>
              <a:rPr lang="en-US" altLang="zh-CN" b="1" dirty="0"/>
              <a:t>3-2] ReadString.java </a:t>
            </a:r>
            <a:r>
              <a:rPr lang="zh-CN" altLang="en-US" b="1" dirty="0"/>
              <a:t>从键盘读一串字符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2101D-DF2F-4CA1-BC03-B96712911D57}" type="datetime1">
              <a:rPr lang="zh-CN" altLang="en-US" smtClean="0"/>
              <a:pPr/>
              <a:t>2020/1/4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6F50-2A3E-4829-883B-22B3BE7DAA7D}" type="slidenum">
              <a:rPr lang="en-US" altLang="zh-CN" smtClean="0"/>
              <a:pPr/>
              <a:t>74</a:t>
            </a:fld>
            <a:endParaRPr lang="en-US" altLang="zh-CN" dirty="0"/>
          </a:p>
        </p:txBody>
      </p:sp>
    </p:spTree>
  </p:cSld>
  <p:clrMapOvr>
    <a:masterClrMapping/>
  </p:clrMapOvr>
  <p:transition>
    <p:pull dir="rd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rgbClr val="FF0000"/>
                </a:solidFill>
              </a:rPr>
              <a:t>Scanner</a:t>
            </a:r>
            <a:r>
              <a:rPr lang="zh-CN" altLang="en-US" sz="3600" dirty="0"/>
              <a:t>对象</a:t>
            </a:r>
            <a:r>
              <a:rPr lang="en-US" altLang="zh-CN" sz="3600" dirty="0"/>
              <a:t>—</a:t>
            </a:r>
            <a:r>
              <a:rPr lang="zh-CN" altLang="en-US" sz="3600" dirty="0"/>
              <a:t>读取输入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8014" y="1094463"/>
            <a:ext cx="7769225" cy="41132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/>
              <a:t>import </a:t>
            </a:r>
            <a:r>
              <a:rPr lang="en-US" altLang="zh-CN" sz="2000" b="1" dirty="0" err="1"/>
              <a:t>java.util</a:t>
            </a:r>
            <a:r>
              <a:rPr lang="en-US" altLang="zh-CN" sz="2000" b="1" dirty="0"/>
              <a:t>.*;</a:t>
            </a:r>
          </a:p>
          <a:p>
            <a:pPr marL="0" indent="0">
              <a:buNone/>
            </a:pPr>
            <a:r>
              <a:rPr lang="en-US" altLang="zh-CN" sz="2000" b="1" dirty="0"/>
              <a:t>class </a:t>
            </a:r>
            <a:r>
              <a:rPr lang="en-US" altLang="zh-CN" sz="2000" b="1" dirty="0" err="1"/>
              <a:t>ReadInt</a:t>
            </a:r>
            <a:r>
              <a:rPr lang="en-US" altLang="zh-CN" sz="2000" b="1" dirty="0"/>
              <a:t>{</a:t>
            </a:r>
          </a:p>
          <a:p>
            <a:pPr marL="0" indent="0">
              <a:buNone/>
            </a:pPr>
            <a:r>
              <a:rPr lang="en-US" altLang="zh-CN" sz="2000" b="1" dirty="0"/>
              <a:t>	public static void main(String </a:t>
            </a:r>
            <a:r>
              <a:rPr lang="en-US" altLang="zh-CN" sz="2000" b="1" dirty="0" err="1"/>
              <a:t>args</a:t>
            </a:r>
            <a:r>
              <a:rPr lang="en-US" altLang="zh-CN" sz="2000" b="1" dirty="0"/>
              <a:t>[]){</a:t>
            </a:r>
          </a:p>
          <a:p>
            <a:pPr marL="0" indent="0">
              <a:buNone/>
            </a:pPr>
            <a:r>
              <a:rPr lang="en-US" altLang="zh-CN" sz="2000" b="1" dirty="0"/>
              <a:t>	        </a:t>
            </a:r>
            <a:r>
              <a:rPr lang="en-US" altLang="zh-CN" sz="2000" b="1" dirty="0">
                <a:solidFill>
                  <a:srgbClr val="FF0000"/>
                </a:solidFill>
              </a:rPr>
              <a:t>Scanner in=new Scanner(System.in);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                       int age=</a:t>
            </a:r>
            <a:r>
              <a:rPr lang="en-US" altLang="zh-CN" sz="2000" b="1" dirty="0" err="1">
                <a:solidFill>
                  <a:srgbClr val="FF0000"/>
                </a:solidFill>
              </a:rPr>
              <a:t>in.nextInt</a:t>
            </a:r>
            <a:r>
              <a:rPr lang="en-US" altLang="zh-CN" sz="2000" b="1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altLang="zh-CN" sz="2000" b="1" dirty="0"/>
              <a:t>                       </a:t>
            </a:r>
            <a:r>
              <a:rPr lang="en-US" altLang="zh-CN" sz="2000" b="1" dirty="0" err="1"/>
              <a:t>System.out.println</a:t>
            </a:r>
            <a:r>
              <a:rPr lang="en-US" altLang="zh-CN" sz="2000" b="1" dirty="0"/>
              <a:t>("</a:t>
            </a:r>
            <a:r>
              <a:rPr lang="zh-CN" altLang="en-US" sz="2000" b="1" dirty="0"/>
              <a:t>你的年龄是</a:t>
            </a:r>
            <a:r>
              <a:rPr lang="en-US" altLang="zh-CN" sz="2000" b="1" dirty="0"/>
              <a:t>"+ age);</a:t>
            </a:r>
          </a:p>
          <a:p>
            <a:pPr marL="0" indent="0">
              <a:buNone/>
            </a:pPr>
            <a:r>
              <a:rPr lang="en-US" altLang="zh-CN" sz="2000" b="1" dirty="0"/>
              <a:t>	}</a:t>
            </a:r>
          </a:p>
          <a:p>
            <a:pPr marL="0" indent="0">
              <a:buNone/>
            </a:pPr>
            <a:r>
              <a:rPr lang="en-US" altLang="zh-CN" sz="2000" b="1" dirty="0"/>
              <a:t>}</a:t>
            </a:r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Scanner</a:t>
            </a:r>
            <a:r>
              <a:rPr lang="zh-CN" altLang="en-US" sz="2000" b="1" dirty="0">
                <a:solidFill>
                  <a:srgbClr val="FF0000"/>
                </a:solidFill>
              </a:rPr>
              <a:t>的主要方法：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nextLine</a:t>
            </a:r>
            <a:r>
              <a:rPr lang="en-US" altLang="zh-CN" sz="2000" dirty="0"/>
              <a:t>(); next( ); </a:t>
            </a:r>
            <a:r>
              <a:rPr lang="en-US" altLang="zh-CN" sz="2000" dirty="0" err="1"/>
              <a:t>nextInt</a:t>
            </a:r>
            <a:r>
              <a:rPr lang="en-US" altLang="zh-CN" sz="2000" dirty="0"/>
              <a:t>( ); </a:t>
            </a:r>
            <a:r>
              <a:rPr lang="en-US" altLang="zh-CN" sz="2000" dirty="0" err="1"/>
              <a:t>nextDouble</a:t>
            </a:r>
            <a:r>
              <a:rPr lang="en-US" altLang="zh-CN" sz="2000" dirty="0"/>
              <a:t>( ); 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hasNext</a:t>
            </a:r>
            <a:r>
              <a:rPr lang="en-US" altLang="zh-CN" sz="2000" dirty="0"/>
              <a:t>( ); </a:t>
            </a:r>
            <a:r>
              <a:rPr lang="en-US" altLang="zh-CN" sz="2000" dirty="0" err="1"/>
              <a:t>hasNextInt</a:t>
            </a:r>
            <a:r>
              <a:rPr lang="en-US" altLang="zh-CN" sz="2000" dirty="0"/>
              <a:t>( ); </a:t>
            </a:r>
            <a:r>
              <a:rPr lang="en-US" altLang="zh-CN" sz="2000" dirty="0" err="1"/>
              <a:t>hasNextDouble</a:t>
            </a:r>
            <a:r>
              <a:rPr lang="en-US" altLang="zh-CN" sz="2000" dirty="0"/>
              <a:t>( )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      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90C6-7983-4867-892F-9BE49E91AD4C}" type="datetime1">
              <a:rPr lang="zh-CN" altLang="en-US" smtClean="0"/>
              <a:pPr/>
              <a:t>2020/1/4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6F50-2A3E-4829-883B-22B3BE7DAA7D}" type="slidenum">
              <a:rPr lang="en-US" altLang="zh-CN" smtClean="0"/>
              <a:pPr/>
              <a:t>75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33336958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B60819"/>
                </a:solidFill>
              </a:rPr>
              <a:t>思考：如何接收用户向程序输入的参数</a:t>
            </a:r>
          </a:p>
        </p:txBody>
      </p:sp>
      <p:sp>
        <p:nvSpPr>
          <p:cNvPr id="949251" name="Rectangle 3"/>
          <p:cNvSpPr>
            <a:spLocks noGrp="1" noChangeArrowheads="1"/>
          </p:cNvSpPr>
          <p:nvPr>
            <p:ph idx="1"/>
          </p:nvPr>
        </p:nvSpPr>
        <p:spPr>
          <a:xfrm>
            <a:off x="618565" y="1212002"/>
            <a:ext cx="7772400" cy="4784378"/>
          </a:xfrm>
        </p:spPr>
        <p:txBody>
          <a:bodyPr/>
          <a:lstStyle/>
          <a:p>
            <a:r>
              <a:rPr lang="zh-CN" altLang="en-US" b="1" dirty="0"/>
              <a:t>通过</a:t>
            </a:r>
            <a:r>
              <a:rPr lang="en-US" altLang="zh-CN" b="1" dirty="0"/>
              <a:t>main</a:t>
            </a:r>
            <a:r>
              <a:rPr lang="zh-CN" altLang="en-US" b="1" dirty="0"/>
              <a:t>（</a:t>
            </a:r>
            <a:r>
              <a:rPr lang="en-US" altLang="zh-CN" b="1" dirty="0"/>
              <a:t>String[] </a:t>
            </a:r>
            <a:r>
              <a:rPr lang="en-US" altLang="zh-CN" b="1" dirty="0" err="1"/>
              <a:t>args</a:t>
            </a:r>
            <a:r>
              <a:rPr lang="zh-CN" altLang="en-US" b="1" dirty="0"/>
              <a:t>）中的形参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sz="400" dirty="0"/>
          </a:p>
          <a:p>
            <a:endParaRPr lang="en-US" altLang="zh-CN" b="1" dirty="0"/>
          </a:p>
          <a:p>
            <a:r>
              <a:rPr lang="zh-CN" altLang="en-US" b="1" dirty="0"/>
              <a:t>思考：</a:t>
            </a:r>
            <a:r>
              <a:rPr lang="en-US" altLang="zh-CN" b="1" dirty="0"/>
              <a:t>Java</a:t>
            </a:r>
            <a:r>
              <a:rPr lang="zh-CN" altLang="en-US" b="1" dirty="0"/>
              <a:t>如何从控制台读取密码？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            </a:t>
            </a:r>
            <a:r>
              <a:rPr lang="zh-CN" altLang="en-US" sz="2000" b="1" dirty="0">
                <a:solidFill>
                  <a:srgbClr val="FF0000"/>
                </a:solidFill>
              </a:rPr>
              <a:t>提示：</a:t>
            </a:r>
            <a:r>
              <a:rPr lang="en-US" altLang="zh-CN" sz="2000" b="1" dirty="0" err="1">
                <a:solidFill>
                  <a:srgbClr val="FF0000"/>
                </a:solidFill>
              </a:rPr>
              <a:t>java.io.Console</a:t>
            </a:r>
            <a:r>
              <a:rPr lang="zh-CN" altLang="en-US" sz="2000" b="1" dirty="0">
                <a:solidFill>
                  <a:srgbClr val="FF0000"/>
                </a:solidFill>
              </a:rPr>
              <a:t>类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1573-C252-4847-8EA7-E915FF54EC82}" type="datetime1">
              <a:rPr lang="zh-CN" altLang="en-US" smtClean="0"/>
              <a:pPr/>
              <a:t>2020/1/4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6F50-2A3E-4829-883B-22B3BE7DAA7D}" type="slidenum">
              <a:rPr lang="en-US" altLang="zh-CN" smtClean="0"/>
              <a:pPr/>
              <a:t>76</a:t>
            </a:fld>
            <a:endParaRPr lang="en-US" altLang="zh-CN" dirty="0"/>
          </a:p>
        </p:txBody>
      </p:sp>
      <p:sp>
        <p:nvSpPr>
          <p:cNvPr id="949252" name="Text Box 4"/>
          <p:cNvSpPr txBox="1">
            <a:spLocks noChangeArrowheads="1"/>
          </p:cNvSpPr>
          <p:nvPr/>
        </p:nvSpPr>
        <p:spPr bwMode="auto">
          <a:xfrm>
            <a:off x="1016543" y="1678513"/>
            <a:ext cx="5997388" cy="3120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3333CC"/>
                </a:solidFill>
              </a:rPr>
              <a:t>class Test{</a:t>
            </a:r>
          </a:p>
          <a:p>
            <a:r>
              <a:rPr lang="en-US" altLang="zh-CN" b="1" dirty="0">
                <a:solidFill>
                  <a:srgbClr val="3333CC"/>
                </a:solidFill>
              </a:rPr>
              <a:t>        public static void main(String[] </a:t>
            </a:r>
            <a:r>
              <a:rPr lang="en-US" altLang="zh-CN" b="1" dirty="0" err="1">
                <a:solidFill>
                  <a:srgbClr val="3333CC"/>
                </a:solidFill>
              </a:rPr>
              <a:t>args</a:t>
            </a:r>
            <a:r>
              <a:rPr lang="en-US" altLang="zh-CN" b="1" dirty="0">
                <a:solidFill>
                  <a:srgbClr val="3333CC"/>
                </a:solidFill>
              </a:rPr>
              <a:t>){</a:t>
            </a:r>
          </a:p>
          <a:p>
            <a:r>
              <a:rPr lang="en-US" altLang="zh-CN" b="1" dirty="0">
                <a:solidFill>
                  <a:srgbClr val="3333CC"/>
                </a:solidFill>
              </a:rPr>
              <a:t>  	</a:t>
            </a:r>
            <a:r>
              <a:rPr lang="en-US" altLang="zh-CN" b="1" dirty="0" err="1">
                <a:solidFill>
                  <a:srgbClr val="3333CC"/>
                </a:solidFill>
              </a:rPr>
              <a:t>System.out.println</a:t>
            </a:r>
            <a:r>
              <a:rPr lang="en-US" altLang="zh-CN" b="1" dirty="0">
                <a:solidFill>
                  <a:srgbClr val="3333CC"/>
                </a:solidFill>
              </a:rPr>
              <a:t>(</a:t>
            </a:r>
            <a:r>
              <a:rPr lang="en-US" altLang="zh-CN" b="1" dirty="0" err="1">
                <a:solidFill>
                  <a:srgbClr val="3333CC"/>
                </a:solidFill>
              </a:rPr>
              <a:t>args</a:t>
            </a:r>
            <a:r>
              <a:rPr lang="en-US" altLang="zh-CN" b="1" dirty="0">
                <a:solidFill>
                  <a:srgbClr val="3333CC"/>
                </a:solidFill>
              </a:rPr>
              <a:t>[0]);</a:t>
            </a:r>
          </a:p>
          <a:p>
            <a:r>
              <a:rPr lang="en-US" altLang="zh-CN" b="1" dirty="0">
                <a:solidFill>
                  <a:srgbClr val="3333CC"/>
                </a:solidFill>
              </a:rPr>
              <a:t>   	</a:t>
            </a:r>
            <a:r>
              <a:rPr lang="en-US" altLang="zh-CN" b="1" dirty="0" err="1">
                <a:solidFill>
                  <a:srgbClr val="3333CC"/>
                </a:solidFill>
              </a:rPr>
              <a:t>System.out.println</a:t>
            </a:r>
            <a:r>
              <a:rPr lang="en-US" altLang="zh-CN" b="1" dirty="0">
                <a:solidFill>
                  <a:srgbClr val="3333CC"/>
                </a:solidFill>
              </a:rPr>
              <a:t>(</a:t>
            </a:r>
            <a:r>
              <a:rPr lang="en-US" altLang="zh-CN" b="1" dirty="0" err="1">
                <a:solidFill>
                  <a:srgbClr val="3333CC"/>
                </a:solidFill>
              </a:rPr>
              <a:t>args</a:t>
            </a:r>
            <a:r>
              <a:rPr lang="en-US" altLang="zh-CN" b="1" dirty="0">
                <a:solidFill>
                  <a:srgbClr val="3333CC"/>
                </a:solidFill>
              </a:rPr>
              <a:t>[1]);</a:t>
            </a:r>
          </a:p>
          <a:p>
            <a:r>
              <a:rPr lang="en-US" altLang="zh-CN" b="1" dirty="0">
                <a:solidFill>
                  <a:srgbClr val="3333CC"/>
                </a:solidFill>
              </a:rPr>
              <a:t>        }</a:t>
            </a:r>
          </a:p>
          <a:p>
            <a:r>
              <a:rPr lang="en-US" altLang="zh-CN" b="1" dirty="0">
                <a:solidFill>
                  <a:srgbClr val="3333CC"/>
                </a:solidFill>
              </a:rPr>
              <a:t>}</a:t>
            </a:r>
          </a:p>
          <a:p>
            <a:endParaRPr lang="en-US" altLang="zh-CN" b="1" dirty="0">
              <a:solidFill>
                <a:srgbClr val="3333CC"/>
              </a:solidFill>
            </a:endParaRPr>
          </a:p>
        </p:txBody>
      </p:sp>
      <p:sp>
        <p:nvSpPr>
          <p:cNvPr id="949253" name="Text Box 5"/>
          <p:cNvSpPr txBox="1">
            <a:spLocks noChangeArrowheads="1"/>
          </p:cNvSpPr>
          <p:nvPr/>
        </p:nvSpPr>
        <p:spPr bwMode="auto">
          <a:xfrm>
            <a:off x="4432300" y="54117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/>
          </a:p>
        </p:txBody>
      </p:sp>
      <p:sp>
        <p:nvSpPr>
          <p:cNvPr id="949254" name="Text Box 6"/>
          <p:cNvSpPr txBox="1">
            <a:spLocks noChangeArrowheads="1"/>
          </p:cNvSpPr>
          <p:nvPr/>
        </p:nvSpPr>
        <p:spPr bwMode="auto">
          <a:xfrm>
            <a:off x="6625329" y="2753820"/>
            <a:ext cx="2154238" cy="1343025"/>
          </a:xfrm>
          <a:prstGeom prst="rect">
            <a:avLst/>
          </a:prstGeom>
          <a:solidFill>
            <a:srgbClr val="FFFF66"/>
          </a:solidFill>
          <a:ln w="9525">
            <a:solidFill>
              <a:srgbClr val="517CA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/>
              <a:t>&gt;java test s1 s2</a:t>
            </a:r>
          </a:p>
          <a:p>
            <a:r>
              <a:rPr lang="en-US" altLang="zh-CN" b="1" dirty="0"/>
              <a:t>s1</a:t>
            </a:r>
          </a:p>
          <a:p>
            <a:r>
              <a:rPr lang="en-US" altLang="zh-CN" b="1" dirty="0"/>
              <a:t>s2</a:t>
            </a:r>
          </a:p>
        </p:txBody>
      </p:sp>
      <p:sp>
        <p:nvSpPr>
          <p:cNvPr id="2" name="圆角矩形 1"/>
          <p:cNvSpPr/>
          <p:nvPr/>
        </p:nvSpPr>
        <p:spPr bwMode="auto">
          <a:xfrm>
            <a:off x="2617238" y="3604191"/>
            <a:ext cx="2631057" cy="62972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kumimoji="1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C/C++</a:t>
            </a:r>
            <a:r>
              <a:rPr kumimoji="1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有何不同？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4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4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49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49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49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949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9252" grpId="0"/>
      <p:bldP spid="949254" grpId="0" animBg="1" autoUpdateAnimBg="0"/>
      <p:bldP spid="2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Text Box 1026"/>
          <p:cNvSpPr txBox="1">
            <a:spLocks noChangeArrowheads="1"/>
          </p:cNvSpPr>
          <p:nvPr/>
        </p:nvSpPr>
        <p:spPr bwMode="auto">
          <a:xfrm>
            <a:off x="1011432" y="1100138"/>
            <a:ext cx="7289614" cy="5312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rgbClr val="B6081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TZhongsong" panose="02010600040101010101" pitchFamily="2" charset="-122"/>
                <a:ea typeface="STZhongsong" panose="02010600040101010101" pitchFamily="2" charset="-122"/>
              </a:rPr>
              <a:t>选择语句</a:t>
            </a:r>
            <a:endParaRPr lang="en-US" altLang="zh-CN" sz="3200" b="1" dirty="0">
              <a:solidFill>
                <a:srgbClr val="B6081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971550" lvl="1" indent="-514350">
              <a:lnSpc>
                <a:spcPct val="8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STZhongsong" panose="02010600040101010101" pitchFamily="2" charset="-122"/>
                <a:ea typeface="STZhongsong" panose="02010600040101010101" pitchFamily="2" charset="-122"/>
              </a:rPr>
              <a:t>if-else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STZhongsong" panose="02010600040101010101" pitchFamily="2" charset="-122"/>
                <a:ea typeface="STZhongsong" panose="02010600040101010101" pitchFamily="2" charset="-122"/>
              </a:rPr>
              <a:t>语句  </a:t>
            </a:r>
          </a:p>
          <a:p>
            <a:pPr marL="971550" lvl="1" indent="-514350">
              <a:lnSpc>
                <a:spcPct val="8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STZhongsong" panose="02010600040101010101" pitchFamily="2" charset="-122"/>
                <a:ea typeface="STZhongsong" panose="02010600040101010101" pitchFamily="2" charset="-122"/>
              </a:rPr>
              <a:t>switch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STZhongsong" panose="02010600040101010101" pitchFamily="2" charset="-122"/>
                <a:ea typeface="STZhongsong" panose="02010600040101010101" pitchFamily="2" charset="-122"/>
              </a:rPr>
              <a:t>语句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971550" lvl="1" indent="-514350">
              <a:lnSpc>
                <a:spcPct val="80000"/>
              </a:lnSpc>
              <a:spcBef>
                <a:spcPct val="0"/>
              </a:spcBef>
              <a:buFont typeface="+mj-lt"/>
              <a:buAutoNum type="arabicPeriod"/>
            </a:pPr>
            <a:endParaRPr lang="zh-CN" altLang="en-GB" b="1" dirty="0">
              <a:effectLst>
                <a:outerShdw blurRad="38100" dist="38100" dir="2700000" algn="tl">
                  <a:srgbClr val="C0C0C0"/>
                </a:outerShdw>
              </a:effectLst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457200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rgbClr val="B6081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TZhongsong" panose="02010600040101010101" pitchFamily="2" charset="-122"/>
                <a:ea typeface="STZhongsong" panose="02010600040101010101" pitchFamily="2" charset="-122"/>
              </a:rPr>
              <a:t>循环语句</a:t>
            </a:r>
            <a:endParaRPr lang="en-US" altLang="zh-CN" sz="3200" b="1" dirty="0">
              <a:solidFill>
                <a:srgbClr val="B6081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971550" lvl="1" indent="-514350">
              <a:lnSpc>
                <a:spcPct val="8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STZhongsong" panose="02010600040101010101" pitchFamily="2" charset="-122"/>
                <a:ea typeface="STZhongsong" panose="02010600040101010101" pitchFamily="2" charset="-122"/>
              </a:rPr>
              <a:t>while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STZhongsong" panose="02010600040101010101" pitchFamily="2" charset="-122"/>
                <a:ea typeface="STZhongsong" panose="02010600040101010101" pitchFamily="2" charset="-122"/>
              </a:rPr>
              <a:t>语句 </a:t>
            </a:r>
            <a:endParaRPr lang="en-GB" altLang="zh-CN" b="1" dirty="0">
              <a:effectLst>
                <a:outerShdw blurRad="38100" dist="38100" dir="2700000" algn="tl">
                  <a:srgbClr val="C0C0C0"/>
                </a:outerShdw>
              </a:effectLst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971550" lvl="1" indent="-514350">
              <a:lnSpc>
                <a:spcPct val="8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STZhongsong" panose="02010600040101010101" pitchFamily="2" charset="-122"/>
                <a:ea typeface="STZhongsong" panose="02010600040101010101" pitchFamily="2" charset="-122"/>
              </a:rPr>
              <a:t>do-while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STZhongsong" panose="02010600040101010101" pitchFamily="2" charset="-122"/>
                <a:ea typeface="STZhongsong" panose="02010600040101010101" pitchFamily="2" charset="-122"/>
              </a:rPr>
              <a:t>语句</a:t>
            </a:r>
          </a:p>
          <a:p>
            <a:pPr marL="971550" lvl="1" indent="-514350">
              <a:lnSpc>
                <a:spcPct val="8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STZhongsong" panose="02010600040101010101" pitchFamily="2" charset="-122"/>
                <a:ea typeface="STZhongsong" panose="02010600040101010101" pitchFamily="2" charset="-122"/>
              </a:rPr>
              <a:t>for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STZhongsong" panose="02010600040101010101" pitchFamily="2" charset="-122"/>
                <a:ea typeface="STZhongsong" panose="02010600040101010101" pitchFamily="2" charset="-122"/>
              </a:rPr>
              <a:t>语句</a:t>
            </a:r>
          </a:p>
          <a:p>
            <a:pPr marL="971550" lvl="1" indent="-514350">
              <a:lnSpc>
                <a:spcPct val="8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STZhongsong" panose="02010600040101010101" pitchFamily="2" charset="-122"/>
                <a:ea typeface="STZhongsong" panose="02010600040101010101" pitchFamily="2" charset="-122"/>
              </a:rPr>
              <a:t>循环的嵌套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971550" lvl="1" indent="-514350">
              <a:lnSpc>
                <a:spcPct val="80000"/>
              </a:lnSpc>
              <a:spcBef>
                <a:spcPct val="0"/>
              </a:spcBef>
              <a:buFont typeface="+mj-lt"/>
              <a:buAutoNum type="arabicPeriod"/>
            </a:pPr>
            <a:endParaRPr lang="zh-CN" altLang="en-GB" b="1" dirty="0">
              <a:effectLst>
                <a:outerShdw blurRad="38100" dist="38100" dir="2700000" algn="tl">
                  <a:srgbClr val="C0C0C0"/>
                </a:outerShdw>
              </a:effectLst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457200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rgbClr val="B6081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TZhongsong" panose="02010600040101010101" pitchFamily="2" charset="-122"/>
                <a:ea typeface="STZhongsong" panose="02010600040101010101" pitchFamily="2" charset="-122"/>
              </a:rPr>
              <a:t>跳转语句</a:t>
            </a:r>
            <a:endParaRPr lang="en-US" altLang="zh-CN" sz="3200" b="1" dirty="0">
              <a:solidFill>
                <a:srgbClr val="B6081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971550" lvl="1" indent="-514350">
              <a:lnSpc>
                <a:spcPct val="8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STZhongsong" panose="02010600040101010101" pitchFamily="2" charset="-122"/>
                <a:ea typeface="STZhongsong" panose="02010600040101010101" pitchFamily="2" charset="-122"/>
              </a:rPr>
              <a:t>break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STZhongsong" panose="02010600040101010101" pitchFamily="2" charset="-122"/>
                <a:ea typeface="STZhongsong" panose="02010600040101010101" pitchFamily="2" charset="-122"/>
              </a:rPr>
              <a:t>语句 </a:t>
            </a:r>
            <a:endParaRPr lang="zh-CN" altLang="en-GB" b="1" dirty="0">
              <a:effectLst>
                <a:outerShdw blurRad="38100" dist="38100" dir="2700000" algn="tl">
                  <a:srgbClr val="C0C0C0"/>
                </a:outerShdw>
              </a:effectLst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971550" lvl="1" indent="-514350">
              <a:lnSpc>
                <a:spcPct val="8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STZhongsong" panose="02010600040101010101" pitchFamily="2" charset="-122"/>
                <a:ea typeface="STZhongsong" panose="02010600040101010101" pitchFamily="2" charset="-122"/>
              </a:rPr>
              <a:t>continue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STZhongsong" panose="02010600040101010101" pitchFamily="2" charset="-122"/>
                <a:ea typeface="STZhongsong" panose="02010600040101010101" pitchFamily="2" charset="-122"/>
              </a:rPr>
              <a:t>语句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STZhongsong" panose="02010600040101010101" pitchFamily="2" charset="-122"/>
                <a:ea typeface="STZhongsong" panose="02010600040101010101" pitchFamily="2" charset="-122"/>
                <a:hlinkClick r:id="" action="ppaction://noaction"/>
              </a:rPr>
              <a:t>   </a:t>
            </a:r>
          </a:p>
          <a:p>
            <a:pPr marL="971550" lvl="1" indent="-514350">
              <a:lnSpc>
                <a:spcPct val="8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STZhongsong" panose="02010600040101010101" pitchFamily="2" charset="-122"/>
                <a:ea typeface="STZhongsong" panose="02010600040101010101" pitchFamily="2" charset="-122"/>
              </a:rPr>
              <a:t>return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STZhongsong" panose="02010600040101010101" pitchFamily="2" charset="-122"/>
                <a:ea typeface="STZhongsong" panose="02010600040101010101" pitchFamily="2" charset="-122"/>
              </a:rPr>
              <a:t>语句 </a:t>
            </a:r>
          </a:p>
          <a:p>
            <a:pPr marL="457200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zh-CN" altLang="en-US" sz="3200" b="1" dirty="0">
              <a:solidFill>
                <a:srgbClr val="B6081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380936" name="Rectangle 1032"/>
          <p:cNvSpPr>
            <a:spLocks noChangeArrowheads="1"/>
          </p:cNvSpPr>
          <p:nvPr/>
        </p:nvSpPr>
        <p:spPr bwMode="auto">
          <a:xfrm>
            <a:off x="685800" y="681038"/>
            <a:ext cx="8458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sz="4400" dirty="0">
              <a:solidFill>
                <a:srgbClr val="3333CC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STZhongsong" panose="02010600040101010101" pitchFamily="2" charset="-122"/>
              </a:rPr>
              <a:t>3.8    </a:t>
            </a:r>
            <a:r>
              <a:rPr lang="zh-CN" altLang="en-US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STZhongsong" panose="02010600040101010101" pitchFamily="2" charset="-122"/>
              </a:rPr>
              <a:t>控制语句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A5D9-9B00-4F0B-ADC2-A8DCCBA7F51F}" type="datetime1">
              <a:rPr lang="zh-CN" altLang="en-US" smtClean="0"/>
              <a:pPr/>
              <a:t>2020/1/4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6F50-2A3E-4829-883B-22B3BE7DAA7D}" type="slidenum">
              <a:rPr lang="en-US" altLang="zh-CN" smtClean="0"/>
              <a:pPr/>
              <a:t>77</a:t>
            </a:fld>
            <a:endParaRPr lang="en-US" altLang="zh-CN" dirty="0"/>
          </a:p>
        </p:txBody>
      </p:sp>
    </p:spTree>
  </p:cSld>
  <p:clrMapOvr>
    <a:masterClrMapping/>
  </p:clrMapOvr>
  <p:transition>
    <p:checker dir="vert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803196" y="919289"/>
            <a:ext cx="352975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语法形式：</a:t>
            </a:r>
          </a:p>
          <a:p>
            <a:pPr>
              <a:spcBef>
                <a:spcPct val="0"/>
              </a:spcBef>
            </a:pPr>
            <a:r>
              <a:rPr lang="en-GB" altLang="zh-CN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    </a:t>
            </a:r>
            <a:r>
              <a:rPr lang="en-US" altLang="zh-CN" b="1" dirty="0">
                <a:solidFill>
                  <a:srgbClr val="FF33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if (</a:t>
            </a:r>
            <a:r>
              <a:rPr lang="zh-CN" altLang="en-US" b="1" dirty="0">
                <a:solidFill>
                  <a:srgbClr val="FF33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布尔表达式</a:t>
            </a:r>
            <a:r>
              <a:rPr lang="en-US" altLang="zh-CN" b="1" dirty="0">
                <a:solidFill>
                  <a:srgbClr val="FF33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)</a:t>
            </a:r>
            <a:r>
              <a:rPr lang="zh-CN" altLang="en-GB" b="1" dirty="0">
                <a:solidFill>
                  <a:srgbClr val="FF33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{   </a:t>
            </a:r>
            <a:r>
              <a:rPr lang="en-US" altLang="zh-CN" b="1" dirty="0">
                <a:solidFill>
                  <a:srgbClr val="FF33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</a:t>
            </a:r>
          </a:p>
          <a:p>
            <a:pPr>
              <a:spcBef>
                <a:spcPct val="0"/>
              </a:spcBef>
            </a:pPr>
            <a:r>
              <a:rPr lang="en-US" altLang="zh-CN" b="1" dirty="0">
                <a:solidFill>
                  <a:srgbClr val="FF33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		</a:t>
            </a:r>
            <a:r>
              <a:rPr lang="zh-CN" altLang="en-US" b="1" dirty="0">
                <a:solidFill>
                  <a:srgbClr val="FF33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语句块</a:t>
            </a:r>
            <a:r>
              <a:rPr lang="en-US" altLang="zh-CN" b="1" dirty="0">
                <a:solidFill>
                  <a:srgbClr val="FF33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1  </a:t>
            </a:r>
          </a:p>
          <a:p>
            <a:pPr>
              <a:spcBef>
                <a:spcPct val="0"/>
              </a:spcBef>
            </a:pPr>
            <a:r>
              <a:rPr lang="en-US" altLang="zh-CN" b="1" dirty="0">
                <a:solidFill>
                  <a:srgbClr val="FF33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    }</a:t>
            </a:r>
            <a:r>
              <a:rPr lang="en-US" altLang="zh-CN" b="1" dirty="0">
                <a:solidFill>
                  <a:srgbClr val="A3456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[ else</a:t>
            </a:r>
            <a:r>
              <a:rPr lang="zh-CN" altLang="en-GB" b="1" dirty="0">
                <a:solidFill>
                  <a:srgbClr val="A3456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{   </a:t>
            </a:r>
            <a:endParaRPr lang="en-US" altLang="zh-CN" b="1" dirty="0">
              <a:solidFill>
                <a:srgbClr val="A34564"/>
              </a:solidFill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b="1" dirty="0">
                <a:solidFill>
                  <a:srgbClr val="A3456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                </a:t>
            </a:r>
            <a:r>
              <a:rPr lang="zh-CN" altLang="en-US" b="1" dirty="0">
                <a:solidFill>
                  <a:srgbClr val="A3456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语句</a:t>
            </a:r>
            <a:r>
              <a:rPr lang="zh-CN" altLang="en-US" b="1" dirty="0">
                <a:solidFill>
                  <a:srgbClr val="A34564"/>
                </a:solidFill>
              </a:rPr>
              <a:t>块</a:t>
            </a:r>
            <a:r>
              <a:rPr lang="en-US" altLang="zh-CN" b="1" dirty="0">
                <a:solidFill>
                  <a:srgbClr val="A3456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2</a:t>
            </a:r>
          </a:p>
          <a:p>
            <a:pPr>
              <a:spcBef>
                <a:spcPct val="0"/>
              </a:spcBef>
            </a:pPr>
            <a:r>
              <a:rPr lang="en-US" altLang="zh-CN" b="1" dirty="0">
                <a:solidFill>
                  <a:srgbClr val="A3456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    }]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latin typeface="Tahoma" panose="020B0604030504040204" pitchFamily="34" charset="0"/>
              </a:rPr>
              <a:t>if –else </a:t>
            </a:r>
            <a:r>
              <a:rPr lang="zh-CN" altLang="en-US" sz="3200" b="1" dirty="0">
                <a:latin typeface="Tahoma" panose="020B0604030504040204" pitchFamily="34" charset="0"/>
              </a:rPr>
              <a:t>语句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B85DF-2FC6-4DDD-84BF-58B56F301286}" type="datetime1">
              <a:rPr lang="zh-CN" altLang="en-US" smtClean="0"/>
              <a:pPr/>
              <a:t>2020/1/4</a:t>
            </a:fld>
            <a:endParaRPr lang="en-US" altLang="zh-CN"/>
          </a:p>
        </p:txBody>
      </p:sp>
      <p:sp>
        <p:nvSpPr>
          <p:cNvPr id="31" name="页脚占位符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 dirty="0"/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6F50-2A3E-4829-883B-22B3BE7DAA7D}" type="slidenum">
              <a:rPr lang="en-US" altLang="zh-CN" smtClean="0"/>
              <a:pPr/>
              <a:t>78</a:t>
            </a:fld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1795943" y="3151897"/>
            <a:ext cx="2537011" cy="2761128"/>
            <a:chOff x="2286000" y="762000"/>
            <a:chExt cx="4419600" cy="4876800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2286000" y="1447800"/>
              <a:ext cx="3200400" cy="1066800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1800" b="1" dirty="0">
                  <a:solidFill>
                    <a:srgbClr val="BA5C7B"/>
                  </a:solidFill>
                </a:rPr>
                <a:t>布尔表达式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590800" y="3505200"/>
              <a:ext cx="25908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1800" b="1" dirty="0">
                  <a:solidFill>
                    <a:srgbClr val="BA5C7B"/>
                  </a:solidFill>
                </a:rPr>
                <a:t>语句块</a:t>
              </a:r>
              <a:r>
                <a:rPr lang="en-US" altLang="zh-CN" sz="1800" b="1" dirty="0">
                  <a:solidFill>
                    <a:srgbClr val="BA5C7B"/>
                  </a:solidFill>
                </a:rPr>
                <a:t>1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590800" y="4953000"/>
              <a:ext cx="26670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b="1" dirty="0">
                  <a:solidFill>
                    <a:srgbClr val="BA5C7B"/>
                  </a:solidFill>
                  <a:latin typeface="Tahoma" panose="020B0604030504040204" pitchFamily="34" charset="0"/>
                </a:rPr>
                <a:t>if</a:t>
              </a:r>
              <a:r>
                <a:rPr lang="zh-CN" altLang="en-US" sz="1800" b="1" dirty="0">
                  <a:solidFill>
                    <a:srgbClr val="BA5C7B"/>
                  </a:solidFill>
                </a:rPr>
                <a:t>的后继语句</a:t>
              </a: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3886200" y="762000"/>
              <a:ext cx="0" cy="685800"/>
            </a:xfrm>
            <a:prstGeom prst="line">
              <a:avLst/>
            </a:prstGeom>
            <a:noFill/>
            <a:ln w="57150">
              <a:solidFill>
                <a:srgbClr val="FF99CC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3886200" y="2514600"/>
              <a:ext cx="0" cy="990600"/>
            </a:xfrm>
            <a:prstGeom prst="line">
              <a:avLst/>
            </a:prstGeom>
            <a:noFill/>
            <a:ln w="57150">
              <a:solidFill>
                <a:srgbClr val="FF99CC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3886200" y="4191000"/>
              <a:ext cx="0" cy="762000"/>
            </a:xfrm>
            <a:prstGeom prst="line">
              <a:avLst/>
            </a:prstGeom>
            <a:noFill/>
            <a:ln w="57150">
              <a:solidFill>
                <a:srgbClr val="FF99CC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5486400" y="1981200"/>
              <a:ext cx="1219200" cy="0"/>
            </a:xfrm>
            <a:prstGeom prst="line">
              <a:avLst/>
            </a:prstGeom>
            <a:noFill/>
            <a:ln w="57150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6705600" y="1981200"/>
              <a:ext cx="0" cy="2590800"/>
            </a:xfrm>
            <a:prstGeom prst="line">
              <a:avLst/>
            </a:prstGeom>
            <a:noFill/>
            <a:ln w="57150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H="1">
              <a:off x="3886200" y="4557713"/>
              <a:ext cx="2819400" cy="0"/>
            </a:xfrm>
            <a:prstGeom prst="line">
              <a:avLst/>
            </a:prstGeom>
            <a:noFill/>
            <a:ln w="57150">
              <a:solidFill>
                <a:srgbClr val="FF99CC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5373444" y="1310040"/>
              <a:ext cx="776289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b="1" dirty="0">
                  <a:solidFill>
                    <a:srgbClr val="BA5C7B"/>
                  </a:solidFill>
                </a:rPr>
                <a:t>false</a:t>
              </a: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3770969" y="2362200"/>
              <a:ext cx="72548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b="1" dirty="0">
                  <a:solidFill>
                    <a:srgbClr val="BA5C7B"/>
                  </a:solidFill>
                </a:rPr>
                <a:t>true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120301" y="3038670"/>
            <a:ext cx="3279401" cy="2771868"/>
            <a:chOff x="1704975" y="401638"/>
            <a:chExt cx="5486400" cy="5175250"/>
          </a:xfrm>
        </p:grpSpPr>
        <p:sp>
          <p:nvSpPr>
            <p:cNvPr id="17" name="AutoShape 5"/>
            <p:cNvSpPr>
              <a:spLocks noChangeArrowheads="1"/>
            </p:cNvSpPr>
            <p:nvPr/>
          </p:nvSpPr>
          <p:spPr bwMode="auto">
            <a:xfrm>
              <a:off x="1704975" y="1004888"/>
              <a:ext cx="3200400" cy="1143000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1800" b="1" dirty="0">
                  <a:solidFill>
                    <a:srgbClr val="BA5C7B"/>
                  </a:solidFill>
                </a:rPr>
                <a:t>布尔表达式</a:t>
              </a: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3365500" y="4891088"/>
              <a:ext cx="26670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b="1" dirty="0">
                  <a:solidFill>
                    <a:srgbClr val="BA5C7B"/>
                  </a:solidFill>
                  <a:latin typeface="Tahoma" panose="020B0604030504040204" pitchFamily="34" charset="0"/>
                </a:rPr>
                <a:t>if</a:t>
              </a:r>
              <a:r>
                <a:rPr lang="zh-CN" altLang="en-US" sz="1800" b="1" dirty="0">
                  <a:solidFill>
                    <a:srgbClr val="BA5C7B"/>
                  </a:solidFill>
                </a:rPr>
                <a:t>的后继语句</a:t>
              </a:r>
            </a:p>
          </p:txBody>
        </p:sp>
        <p:sp>
          <p:nvSpPr>
            <p:cNvPr id="19" name="Line 8"/>
            <p:cNvSpPr>
              <a:spLocks noChangeShapeType="1"/>
            </p:cNvSpPr>
            <p:nvPr/>
          </p:nvSpPr>
          <p:spPr bwMode="auto">
            <a:xfrm>
              <a:off x="3273425" y="401638"/>
              <a:ext cx="15875" cy="644525"/>
            </a:xfrm>
            <a:prstGeom prst="line">
              <a:avLst/>
            </a:prstGeom>
            <a:noFill/>
            <a:ln w="57150">
              <a:solidFill>
                <a:srgbClr val="FF99CC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 bwMode="auto">
            <a:xfrm>
              <a:off x="3289300" y="2112963"/>
              <a:ext cx="0" cy="990600"/>
            </a:xfrm>
            <a:prstGeom prst="line">
              <a:avLst/>
            </a:prstGeom>
            <a:noFill/>
            <a:ln w="57150">
              <a:solidFill>
                <a:srgbClr val="FF99CC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0"/>
            <p:cNvSpPr>
              <a:spLocks noChangeShapeType="1"/>
            </p:cNvSpPr>
            <p:nvPr/>
          </p:nvSpPr>
          <p:spPr bwMode="auto">
            <a:xfrm>
              <a:off x="4889500" y="1579563"/>
              <a:ext cx="1219200" cy="0"/>
            </a:xfrm>
            <a:prstGeom prst="line">
              <a:avLst/>
            </a:prstGeom>
            <a:noFill/>
            <a:ln w="57150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12"/>
            <p:cNvSpPr txBox="1">
              <a:spLocks noChangeArrowheads="1"/>
            </p:cNvSpPr>
            <p:nvPr/>
          </p:nvSpPr>
          <p:spPr bwMode="auto">
            <a:xfrm>
              <a:off x="4905375" y="817562"/>
              <a:ext cx="776288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dirty="0">
                  <a:solidFill>
                    <a:srgbClr val="BA5C7B"/>
                  </a:solidFill>
                </a:rPr>
                <a:t>f</a:t>
              </a:r>
              <a:r>
                <a:rPr lang="en-US" altLang="zh-CN" b="1" dirty="0">
                  <a:solidFill>
                    <a:srgbClr val="BA5C7B"/>
                  </a:solidFill>
                </a:rPr>
                <a:t>a</a:t>
              </a:r>
              <a:r>
                <a:rPr lang="en-US" altLang="zh-CN" dirty="0">
                  <a:solidFill>
                    <a:srgbClr val="BA5C7B"/>
                  </a:solidFill>
                </a:rPr>
                <a:t>lse</a:t>
              </a:r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auto">
            <a:xfrm>
              <a:off x="3273425" y="2016124"/>
              <a:ext cx="725488" cy="457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b="1" dirty="0">
                  <a:solidFill>
                    <a:srgbClr val="BA5C7B"/>
                  </a:solidFill>
                </a:rPr>
                <a:t>true</a:t>
              </a:r>
            </a:p>
          </p:txBody>
        </p:sp>
        <p:sp>
          <p:nvSpPr>
            <p:cNvPr id="24" name="Line 15"/>
            <p:cNvSpPr>
              <a:spLocks noChangeShapeType="1"/>
            </p:cNvSpPr>
            <p:nvPr/>
          </p:nvSpPr>
          <p:spPr bwMode="auto">
            <a:xfrm>
              <a:off x="6108700" y="1579563"/>
              <a:ext cx="0" cy="1524000"/>
            </a:xfrm>
            <a:prstGeom prst="line">
              <a:avLst/>
            </a:prstGeom>
            <a:noFill/>
            <a:ln w="57150">
              <a:solidFill>
                <a:srgbClr val="FF99CC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16"/>
            <p:cNvSpPr>
              <a:spLocks noChangeShapeType="1"/>
            </p:cNvSpPr>
            <p:nvPr/>
          </p:nvSpPr>
          <p:spPr bwMode="auto">
            <a:xfrm>
              <a:off x="3289300" y="3789363"/>
              <a:ext cx="0" cy="533400"/>
            </a:xfrm>
            <a:prstGeom prst="line">
              <a:avLst/>
            </a:prstGeom>
            <a:noFill/>
            <a:ln w="57150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17"/>
            <p:cNvSpPr>
              <a:spLocks noChangeShapeType="1"/>
            </p:cNvSpPr>
            <p:nvPr/>
          </p:nvSpPr>
          <p:spPr bwMode="auto">
            <a:xfrm>
              <a:off x="6108700" y="3713163"/>
              <a:ext cx="0" cy="609600"/>
            </a:xfrm>
            <a:prstGeom prst="line">
              <a:avLst/>
            </a:prstGeom>
            <a:noFill/>
            <a:ln w="57150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18"/>
            <p:cNvSpPr>
              <a:spLocks noChangeShapeType="1"/>
            </p:cNvSpPr>
            <p:nvPr/>
          </p:nvSpPr>
          <p:spPr bwMode="auto">
            <a:xfrm>
              <a:off x="3289300" y="4322763"/>
              <a:ext cx="2819400" cy="0"/>
            </a:xfrm>
            <a:prstGeom prst="line">
              <a:avLst/>
            </a:prstGeom>
            <a:noFill/>
            <a:ln w="57150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19"/>
            <p:cNvSpPr>
              <a:spLocks noChangeShapeType="1"/>
            </p:cNvSpPr>
            <p:nvPr/>
          </p:nvSpPr>
          <p:spPr bwMode="auto">
            <a:xfrm>
              <a:off x="4660900" y="4322763"/>
              <a:ext cx="0" cy="609600"/>
            </a:xfrm>
            <a:prstGeom prst="line">
              <a:avLst/>
            </a:prstGeom>
            <a:noFill/>
            <a:ln w="57150">
              <a:solidFill>
                <a:srgbClr val="FF99CC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Rectangle 6"/>
            <p:cNvSpPr>
              <a:spLocks noChangeArrowheads="1"/>
            </p:cNvSpPr>
            <p:nvPr/>
          </p:nvSpPr>
          <p:spPr bwMode="auto">
            <a:xfrm>
              <a:off x="2146300" y="3138488"/>
              <a:ext cx="22860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b="1" dirty="0">
                  <a:solidFill>
                    <a:srgbClr val="BA5C7B"/>
                  </a:solidFill>
                </a:rPr>
                <a:t>语句块</a:t>
              </a:r>
              <a:r>
                <a:rPr lang="en-US" altLang="zh-CN" b="1" dirty="0">
                  <a:solidFill>
                    <a:srgbClr val="BA5C7B"/>
                  </a:solidFill>
                </a:rPr>
                <a:t>1</a:t>
              </a:r>
            </a:p>
          </p:txBody>
        </p:sp>
        <p:sp>
          <p:nvSpPr>
            <p:cNvPr id="30" name="Rectangle 14"/>
            <p:cNvSpPr>
              <a:spLocks noChangeArrowheads="1"/>
            </p:cNvSpPr>
            <p:nvPr/>
          </p:nvSpPr>
          <p:spPr bwMode="auto">
            <a:xfrm>
              <a:off x="5362575" y="3138488"/>
              <a:ext cx="1828800" cy="609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b="1">
                  <a:solidFill>
                    <a:srgbClr val="BA5C7B"/>
                  </a:solidFill>
                </a:rPr>
                <a:t>语句块</a:t>
              </a:r>
              <a:r>
                <a:rPr lang="en-US" altLang="zh-CN" b="1">
                  <a:solidFill>
                    <a:srgbClr val="BA5C7B"/>
                  </a:solidFill>
                </a:rPr>
                <a:t>2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4974334" y="1465790"/>
            <a:ext cx="4007224" cy="8925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STZhongsong" panose="02010600040101010101" pitchFamily="2" charset="-122"/>
                <a:ea typeface="STZhongsong" panose="02010600040101010101" pitchFamily="2" charset="-122"/>
              </a:rPr>
              <a:t>若语句</a:t>
            </a:r>
            <a:r>
              <a:rPr lang="zh-CN" altLang="en-US" b="1" dirty="0"/>
              <a:t>块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STZhongsong" panose="02010600040101010101" pitchFamily="2" charset="-122"/>
                <a:ea typeface="STZhongsong" panose="02010600040101010101" pitchFamily="2" charset="-122"/>
              </a:rPr>
              <a:t>1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STZhongsong" panose="02010600040101010101" pitchFamily="2" charset="-122"/>
                <a:ea typeface="STZhongsong" panose="02010600040101010101" pitchFamily="2" charset="-122"/>
              </a:rPr>
              <a:t>，语句</a:t>
            </a:r>
            <a:r>
              <a:rPr lang="zh-CN" altLang="en-US" b="1" dirty="0"/>
              <a:t>块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STZhongsong" panose="02010600040101010101" pitchFamily="2" charset="-122"/>
                <a:ea typeface="STZhongsong" panose="02010600040101010101" pitchFamily="2" charset="-122"/>
              </a:rPr>
              <a:t>2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STZhongsong" panose="02010600040101010101" pitchFamily="2" charset="-122"/>
                <a:ea typeface="STZhongsong" panose="02010600040101010101" pitchFamily="2" charset="-122"/>
              </a:rPr>
              <a:t>也是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STZhongsong" panose="02010600040101010101" pitchFamily="2" charset="-122"/>
                <a:ea typeface="STZhongsong" panose="02010600040101010101" pitchFamily="2" charset="-122"/>
              </a:rPr>
              <a:t>if-else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STZhongsong" panose="02010600040101010101" pitchFamily="2" charset="-122"/>
                <a:ea typeface="STZhongsong" panose="02010600040101010101" pitchFamily="2" charset="-122"/>
              </a:rPr>
              <a:t>语句便形成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TZhongsong" panose="02010600040101010101" pitchFamily="2" charset="-122"/>
                <a:ea typeface="STZhongsong" panose="02010600040101010101" pitchFamily="2" charset="-122"/>
              </a:rPr>
              <a:t>嵌套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2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 sz="3200" b="1" dirty="0">
                <a:solidFill>
                  <a:srgbClr val="517CA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if –else </a:t>
            </a:r>
            <a:r>
              <a:rPr lang="zh-CN" altLang="en-US" sz="3200" b="1" dirty="0">
                <a:solidFill>
                  <a:srgbClr val="517CA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语句的嵌套举例</a:t>
            </a:r>
          </a:p>
        </p:txBody>
      </p:sp>
      <p:sp>
        <p:nvSpPr>
          <p:cNvPr id="828419" name="Rectangle 3"/>
          <p:cNvSpPr>
            <a:spLocks noGrp="1" noChangeArrowheads="1"/>
          </p:cNvSpPr>
          <p:nvPr>
            <p:ph idx="1"/>
          </p:nvPr>
        </p:nvSpPr>
        <p:spPr>
          <a:xfrm>
            <a:off x="773113" y="1093269"/>
            <a:ext cx="7772400" cy="4784378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[</a:t>
            </a:r>
            <a:r>
              <a:rPr lang="zh-CN" altLang="en-US" sz="2400" b="1" dirty="0">
                <a:solidFill>
                  <a:srgbClr val="FF0000"/>
                </a:solidFill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</a:rPr>
              <a:t>] </a:t>
            </a:r>
            <a:r>
              <a:rPr lang="zh-CN" altLang="en-US" sz="2400" b="1" dirty="0">
                <a:solidFill>
                  <a:srgbClr val="FF0000"/>
                </a:solidFill>
              </a:rPr>
              <a:t>求一元二次方程</a:t>
            </a:r>
            <a:r>
              <a:rPr lang="en-US" altLang="zh-CN" sz="2400" b="1" dirty="0">
                <a:solidFill>
                  <a:srgbClr val="FF0000"/>
                </a:solidFill>
              </a:rPr>
              <a:t>(aX</a:t>
            </a:r>
            <a:r>
              <a:rPr lang="en-US" altLang="zh-CN" sz="2400" b="1" baseline="30000" dirty="0">
                <a:solidFill>
                  <a:srgbClr val="FF0000"/>
                </a:solidFill>
              </a:rPr>
              <a:t>2</a:t>
            </a:r>
            <a:r>
              <a:rPr lang="en-US" altLang="zh-CN" sz="2400" b="1" dirty="0">
                <a:solidFill>
                  <a:srgbClr val="FF0000"/>
                </a:solidFill>
              </a:rPr>
              <a:t>+bX+c=0)</a:t>
            </a:r>
            <a:r>
              <a:rPr lang="zh-CN" altLang="en-US" sz="2400" b="1" dirty="0">
                <a:solidFill>
                  <a:srgbClr val="FF0000"/>
                </a:solidFill>
              </a:rPr>
              <a:t>的根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400" dirty="0"/>
              <a:t>   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81BE-6C4C-4849-9161-0492490A79A0}" type="datetime1">
              <a:rPr lang="zh-CN" altLang="en-US" smtClean="0"/>
              <a:pPr/>
              <a:t>2020/1/4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6F50-2A3E-4829-883B-22B3BE7DAA7D}" type="slidenum">
              <a:rPr lang="en-US" altLang="zh-CN" smtClean="0"/>
              <a:pPr/>
              <a:t>79</a:t>
            </a:fld>
            <a:endParaRPr lang="en-US" altLang="zh-CN" dirty="0"/>
          </a:p>
        </p:txBody>
      </p:sp>
      <p:sp>
        <p:nvSpPr>
          <p:cNvPr id="828421" name="Text Box 5"/>
          <p:cNvSpPr txBox="1">
            <a:spLocks noChangeArrowheads="1"/>
          </p:cNvSpPr>
          <p:nvPr/>
        </p:nvSpPr>
        <p:spPr bwMode="auto">
          <a:xfrm>
            <a:off x="773113" y="1533093"/>
            <a:ext cx="7424925" cy="47459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public class Roots{</a:t>
            </a:r>
          </a:p>
          <a:p>
            <a:pPr>
              <a:lnSpc>
                <a:spcPct val="80000"/>
              </a:lnSpc>
            </a:pPr>
            <a:r>
              <a:rPr lang="en-US" altLang="zh-CN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	public static void main(String </a:t>
            </a:r>
            <a:r>
              <a:rPr lang="en-US" altLang="zh-CN" b="1" dirty="0" err="1">
                <a:latin typeface="STZhongsong" panose="02010600040101010101" pitchFamily="2" charset="-122"/>
                <a:ea typeface="STZhongsong" panose="02010600040101010101" pitchFamily="2" charset="-122"/>
              </a:rPr>
              <a:t>args</a:t>
            </a:r>
            <a:r>
              <a:rPr lang="en-US" altLang="zh-CN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[]){</a:t>
            </a:r>
          </a:p>
          <a:p>
            <a:pPr>
              <a:lnSpc>
                <a:spcPct val="80000"/>
              </a:lnSpc>
            </a:pPr>
            <a:r>
              <a:rPr lang="en-US" altLang="zh-CN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		int a, b, c;</a:t>
            </a:r>
          </a:p>
          <a:p>
            <a:pPr>
              <a:lnSpc>
                <a:spcPct val="80000"/>
              </a:lnSpc>
            </a:pPr>
            <a:r>
              <a:rPr lang="en-US" altLang="zh-CN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		float x1, x2;</a:t>
            </a:r>
          </a:p>
          <a:p>
            <a:pPr>
              <a:lnSpc>
                <a:spcPct val="80000"/>
              </a:lnSpc>
            </a:pPr>
            <a:r>
              <a:rPr lang="en-US" altLang="zh-CN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		int check;</a:t>
            </a:r>
          </a:p>
          <a:p>
            <a:pPr>
              <a:lnSpc>
                <a:spcPct val="80000"/>
              </a:lnSpc>
            </a:pPr>
            <a:r>
              <a:rPr lang="en-US" altLang="zh-CN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		a=1; b=-2; c=1;</a:t>
            </a:r>
          </a:p>
          <a:p>
            <a:pPr>
              <a:lnSpc>
                <a:spcPct val="80000"/>
              </a:lnSpc>
            </a:pPr>
            <a:r>
              <a:rPr lang="en-US" altLang="zh-CN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		check=b*b-4*a*c;</a:t>
            </a:r>
          </a:p>
          <a:p>
            <a:pPr>
              <a:lnSpc>
                <a:spcPct val="80000"/>
              </a:lnSpc>
            </a:pPr>
            <a:r>
              <a:rPr lang="en-US" altLang="zh-CN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		if(check==0){</a:t>
            </a:r>
          </a:p>
          <a:p>
            <a:pPr>
              <a:lnSpc>
                <a:spcPct val="80000"/>
              </a:lnSpc>
            </a:pPr>
            <a:r>
              <a:rPr lang="en-US" altLang="zh-CN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			x1=(-b)/(2*a);			</a:t>
            </a:r>
          </a:p>
          <a:p>
            <a:pPr>
              <a:lnSpc>
                <a:spcPct val="80000"/>
              </a:lnSpc>
            </a:pPr>
            <a:r>
              <a:rPr lang="en-US" altLang="zh-CN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			</a:t>
            </a:r>
            <a:r>
              <a:rPr lang="en-US" altLang="zh-CN" b="1" dirty="0" err="1">
                <a:latin typeface="STZhongsong" panose="02010600040101010101" pitchFamily="2" charset="-122"/>
                <a:ea typeface="STZhongsong" panose="02010600040101010101" pitchFamily="2" charset="-122"/>
              </a:rPr>
              <a:t>System.out.println</a:t>
            </a:r>
            <a:r>
              <a:rPr lang="en-US" altLang="zh-CN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("x1="+x1);</a:t>
            </a:r>
          </a:p>
          <a:p>
            <a:pPr>
              <a:lnSpc>
                <a:spcPct val="80000"/>
              </a:lnSpc>
            </a:pPr>
            <a:r>
              <a:rPr lang="en-US" altLang="zh-CN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			</a:t>
            </a:r>
            <a:r>
              <a:rPr lang="en-US" altLang="zh-CN" b="1" dirty="0" err="1">
                <a:latin typeface="STZhongsong" panose="02010600040101010101" pitchFamily="2" charset="-122"/>
                <a:ea typeface="STZhongsong" panose="02010600040101010101" pitchFamily="2" charset="-122"/>
              </a:rPr>
              <a:t>System.out.println</a:t>
            </a:r>
            <a:r>
              <a:rPr lang="en-US" altLang="zh-CN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("x2="+x1);</a:t>
            </a:r>
          </a:p>
          <a:p>
            <a:pPr>
              <a:lnSpc>
                <a:spcPct val="80000"/>
              </a:lnSpc>
            </a:pPr>
            <a:r>
              <a:rPr lang="en-US" altLang="zh-CN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		}</a:t>
            </a:r>
          </a:p>
        </p:txBody>
      </p:sp>
    </p:spTree>
  </p:cSld>
  <p:clrMapOvr>
    <a:masterClrMapping/>
  </p:clrMapOvr>
  <p:transition>
    <p:pull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Text Box 2"/>
          <p:cNvSpPr txBox="1">
            <a:spLocks noChangeArrowheads="1"/>
          </p:cNvSpPr>
          <p:nvPr/>
        </p:nvSpPr>
        <p:spPr bwMode="auto">
          <a:xfrm>
            <a:off x="723765" y="1655003"/>
            <a:ext cx="8077200" cy="1532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Clr>
                <a:srgbClr val="FF461B"/>
              </a:buClr>
              <a:buFont typeface="Wingdings" panose="05000000000000000000" pitchFamily="2" charset="2"/>
              <a:buChar char="u"/>
            </a:pPr>
            <a:r>
              <a:rPr lang="en-US" altLang="zh-CN" b="1" dirty="0"/>
              <a:t>Java</a:t>
            </a:r>
            <a:r>
              <a:rPr lang="zh-CN" altLang="en-US" b="1" dirty="0"/>
              <a:t>的变量有两种：</a:t>
            </a:r>
            <a:r>
              <a:rPr lang="zh-CN" altLang="en-US" b="1" dirty="0">
                <a:solidFill>
                  <a:srgbClr val="980A22"/>
                </a:solidFill>
              </a:rPr>
              <a:t>局部变量 </a:t>
            </a:r>
            <a:r>
              <a:rPr lang="en-US" altLang="zh-CN" b="1" dirty="0">
                <a:solidFill>
                  <a:srgbClr val="980A22"/>
                </a:solidFill>
              </a:rPr>
              <a:t>+ </a:t>
            </a:r>
            <a:r>
              <a:rPr lang="zh-CN" altLang="en-US" b="1" dirty="0">
                <a:solidFill>
                  <a:srgbClr val="980A22"/>
                </a:solidFill>
              </a:rPr>
              <a:t>类成员变量</a:t>
            </a:r>
            <a:endParaRPr lang="zh-CN" altLang="en-US" b="1" dirty="0">
              <a:solidFill>
                <a:srgbClr val="364F68"/>
              </a:solidFill>
            </a:endParaRPr>
          </a:p>
          <a:p>
            <a:pPr>
              <a:lnSpc>
                <a:spcPct val="130000"/>
              </a:lnSpc>
              <a:spcBef>
                <a:spcPct val="0"/>
              </a:spcBef>
              <a:buClr>
                <a:srgbClr val="FF461B"/>
              </a:buClr>
              <a:buFont typeface="Wingdings" panose="05000000000000000000" pitchFamily="2" charset="2"/>
              <a:buChar char="u"/>
            </a:pPr>
            <a:r>
              <a:rPr lang="zh-CN" altLang="en-US" b="1" dirty="0"/>
              <a:t>变量必须</a:t>
            </a:r>
            <a:r>
              <a:rPr lang="zh-CN" altLang="en-US" b="1" dirty="0">
                <a:solidFill>
                  <a:srgbClr val="980A22"/>
                </a:solidFill>
              </a:rPr>
              <a:t>先定义后使用</a:t>
            </a:r>
            <a:r>
              <a:rPr lang="zh-CN" altLang="en-US" b="1" dirty="0"/>
              <a:t>。变量的定义形式如下：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GB" b="1" dirty="0">
                <a:solidFill>
                  <a:srgbClr val="364F68"/>
                </a:solidFill>
              </a:rPr>
              <a:t>               </a:t>
            </a:r>
            <a:r>
              <a:rPr lang="zh-CN" altLang="en-US" b="1" dirty="0">
                <a:solidFill>
                  <a:srgbClr val="FF3300"/>
                </a:solidFill>
              </a:rPr>
              <a:t>类型    </a:t>
            </a:r>
            <a:r>
              <a:rPr lang="zh-CN" altLang="en-GB" b="1" dirty="0">
                <a:solidFill>
                  <a:srgbClr val="FF3300"/>
                </a:solidFill>
              </a:rPr>
              <a:t>  </a:t>
            </a:r>
            <a:r>
              <a:rPr lang="zh-CN" altLang="en-US" b="1" dirty="0">
                <a:solidFill>
                  <a:srgbClr val="FF3300"/>
                </a:solidFill>
              </a:rPr>
              <a:t>变量名表；</a:t>
            </a:r>
            <a:endParaRPr lang="zh-CN" altLang="en-US" b="1" dirty="0">
              <a:solidFill>
                <a:srgbClr val="980A22"/>
              </a:solidFill>
            </a:endParaRPr>
          </a:p>
        </p:txBody>
      </p:sp>
      <p:sp>
        <p:nvSpPr>
          <p:cNvPr id="787460" name="Text Box 4"/>
          <p:cNvSpPr txBox="1">
            <a:spLocks noChangeArrowheads="1"/>
          </p:cNvSpPr>
          <p:nvPr/>
        </p:nvSpPr>
        <p:spPr bwMode="auto">
          <a:xfrm>
            <a:off x="685800" y="10668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endParaRPr lang="zh-CN" altLang="zh-CN" b="1">
              <a:latin typeface="Tahoma" panose="020B060403050404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0544-1453-4FA9-9C6F-465114175272}" type="datetime1">
              <a:rPr lang="zh-CN" altLang="en-US" smtClean="0"/>
              <a:t>2020/1/4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44E34-B3C4-4EAA-840B-6BABA4EBECDD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787461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371474" y="980993"/>
            <a:ext cx="2752725" cy="609600"/>
          </a:xfrm>
        </p:spPr>
        <p:txBody>
          <a:bodyPr/>
          <a:lstStyle/>
          <a:p>
            <a:r>
              <a:rPr lang="en-US" altLang="zh-CN" sz="3600" dirty="0">
                <a:solidFill>
                  <a:srgbClr val="3333CC"/>
                </a:solidFill>
                <a:latin typeface="Tahoma" panose="020B0604030504040204" pitchFamily="34" charset="0"/>
              </a:rPr>
              <a:t>3.2.1  </a:t>
            </a:r>
            <a:r>
              <a:rPr lang="zh-CN" altLang="en-US" sz="3600" b="1" dirty="0">
                <a:solidFill>
                  <a:srgbClr val="33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变量</a:t>
            </a:r>
          </a:p>
        </p:txBody>
      </p:sp>
      <p:sp>
        <p:nvSpPr>
          <p:cNvPr id="787462" name="Rectangle 6"/>
          <p:cNvSpPr>
            <a:spLocks noChangeArrowheads="1"/>
          </p:cNvSpPr>
          <p:nvPr/>
        </p:nvSpPr>
        <p:spPr bwMode="auto">
          <a:xfrm>
            <a:off x="723765" y="3252140"/>
            <a:ext cx="3389312" cy="208672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980A22"/>
                </a:solidFill>
              </a:rPr>
              <a:t>注意：</a:t>
            </a:r>
            <a:endParaRPr lang="en-US" altLang="zh-CN" b="1" dirty="0">
              <a:solidFill>
                <a:srgbClr val="980A2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980A22"/>
                </a:solidFill>
              </a:rPr>
              <a:t>局部变量在使用前必须给定初值，否则编译出错</a:t>
            </a:r>
            <a:endParaRPr lang="en-US" altLang="zh-CN" b="1" dirty="0">
              <a:solidFill>
                <a:srgbClr val="980A2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980A22"/>
                </a:solidFill>
              </a:rPr>
              <a:t>类成员变量无此要求</a:t>
            </a:r>
          </a:p>
        </p:txBody>
      </p:sp>
      <p:sp>
        <p:nvSpPr>
          <p:cNvPr id="787463" name="Text Box 7"/>
          <p:cNvSpPr txBox="1">
            <a:spLocks noChangeArrowheads="1"/>
          </p:cNvSpPr>
          <p:nvPr/>
        </p:nvSpPr>
        <p:spPr bwMode="auto">
          <a:xfrm>
            <a:off x="4360863" y="2612845"/>
            <a:ext cx="4783137" cy="3724096"/>
          </a:xfrm>
          <a:prstGeom prst="rect">
            <a:avLst/>
          </a:prstGeom>
          <a:solidFill>
            <a:srgbClr val="FFFFCC"/>
          </a:solidFill>
          <a:ln w="9525">
            <a:solidFill>
              <a:srgbClr val="517CA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 b="1" dirty="0"/>
              <a:t>class Test{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/>
              <a:t>    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x;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/>
              <a:t>     void method(){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/>
              <a:t>         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y; 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/>
              <a:t>          </a:t>
            </a:r>
            <a:r>
              <a:rPr lang="en-US" altLang="zh-CN" sz="2000" b="1" dirty="0" err="1"/>
              <a:t>System.out.println</a:t>
            </a:r>
            <a:r>
              <a:rPr lang="en-US" altLang="zh-CN" sz="2000" b="1" dirty="0"/>
              <a:t>(x);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/>
              <a:t>          </a:t>
            </a:r>
            <a:r>
              <a:rPr lang="en-US" altLang="zh-CN" sz="2000" b="1" dirty="0" err="1"/>
              <a:t>System.out.println</a:t>
            </a:r>
            <a:r>
              <a:rPr lang="en-US" altLang="zh-CN" sz="2000" b="1" dirty="0"/>
              <a:t>(y);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/>
              <a:t>    }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/>
              <a:t>    public static void main(String[] </a:t>
            </a:r>
            <a:r>
              <a:rPr lang="en-US" altLang="zh-CN" sz="2000" b="1" dirty="0" err="1"/>
              <a:t>args</a:t>
            </a:r>
            <a:r>
              <a:rPr lang="en-US" altLang="zh-CN" sz="2000" b="1" dirty="0"/>
              <a:t>){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/>
              <a:t>          Test t=new Test();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/>
              <a:t>          </a:t>
            </a:r>
            <a:r>
              <a:rPr lang="en-US" altLang="zh-CN" sz="2000" b="1" dirty="0" err="1"/>
              <a:t>t.method</a:t>
            </a:r>
            <a:r>
              <a:rPr lang="en-US" altLang="zh-CN" sz="2000" b="1" dirty="0"/>
              <a:t>();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/>
              <a:t>    }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/>
              <a:t>}</a:t>
            </a:r>
          </a:p>
        </p:txBody>
      </p:sp>
      <p:sp>
        <p:nvSpPr>
          <p:cNvPr id="787464" name="AutoShape 8"/>
          <p:cNvSpPr>
            <a:spLocks noChangeArrowheads="1"/>
          </p:cNvSpPr>
          <p:nvPr/>
        </p:nvSpPr>
        <p:spPr bwMode="auto">
          <a:xfrm>
            <a:off x="2006601" y="5684669"/>
            <a:ext cx="2354262" cy="512763"/>
          </a:xfrm>
          <a:prstGeom prst="cloudCallout">
            <a:avLst>
              <a:gd name="adj1" fmla="val 62676"/>
              <a:gd name="adj2" fmla="val -117801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1" dirty="0"/>
              <a:t>编译错误</a:t>
            </a:r>
          </a:p>
        </p:txBody>
      </p:sp>
      <p:sp>
        <p:nvSpPr>
          <p:cNvPr id="787465" name="Text Box 9"/>
          <p:cNvSpPr txBox="1">
            <a:spLocks noChangeArrowheads="1"/>
          </p:cNvSpPr>
          <p:nvPr/>
        </p:nvSpPr>
        <p:spPr bwMode="auto">
          <a:xfrm>
            <a:off x="5816464" y="3500381"/>
            <a:ext cx="650875" cy="396875"/>
          </a:xfrm>
          <a:prstGeom prst="rect">
            <a:avLst/>
          </a:prstGeom>
          <a:solidFill>
            <a:srgbClr val="FF46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y=8;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777875" y="119063"/>
            <a:ext cx="8458200" cy="64135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b="1">
                <a:solidFill>
                  <a:srgbClr val="B6081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3.2 </a:t>
            </a:r>
            <a:r>
              <a:rPr lang="zh-CN" altLang="en-US" sz="3600" b="1">
                <a:solidFill>
                  <a:srgbClr val="B6081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变量和常量</a:t>
            </a:r>
            <a:endParaRPr lang="zh-CN" altLang="en-US" sz="3600" b="1" dirty="0">
              <a:solidFill>
                <a:srgbClr val="B60819"/>
              </a:solidFill>
              <a:effectLst>
                <a:outerShdw blurRad="38100" dist="38100" dir="2700000" algn="tl">
                  <a:srgbClr val="C0C0C0"/>
                </a:outerShdw>
              </a:effectLst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7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7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7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7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78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87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7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7462" grpId="0" animBg="1"/>
      <p:bldP spid="787463" grpId="0" animBg="1"/>
      <p:bldP spid="787464" grpId="0" animBg="1"/>
      <p:bldP spid="787465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Text Box 2050"/>
          <p:cNvSpPr txBox="1">
            <a:spLocks noChangeArrowheads="1"/>
          </p:cNvSpPr>
          <p:nvPr/>
        </p:nvSpPr>
        <p:spPr bwMode="auto">
          <a:xfrm>
            <a:off x="762000" y="1143288"/>
            <a:ext cx="8077200" cy="41549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b="1" dirty="0">
                <a:solidFill>
                  <a:srgbClr val="2828A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  else</a:t>
            </a:r>
            <a:r>
              <a:rPr lang="en-US" altLang="zh-CN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</a:t>
            </a:r>
            <a:r>
              <a:rPr lang="en-US" altLang="zh-CN" b="1" dirty="0">
                <a:solidFill>
                  <a:srgbClr val="2828A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if</a:t>
            </a:r>
            <a:r>
              <a:rPr lang="en-US" altLang="zh-CN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</a:t>
            </a:r>
            <a:r>
              <a:rPr lang="en-US" altLang="zh-CN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(check&gt;0) {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          x1=(-b+(float)</a:t>
            </a:r>
            <a:r>
              <a:rPr lang="en-US" altLang="zh-CN" b="1" dirty="0" err="1">
                <a:solidFill>
                  <a:srgbClr val="FF00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Math</a:t>
            </a:r>
            <a:r>
              <a:rPr lang="en-US" altLang="zh-CN" b="1" dirty="0" err="1">
                <a:latin typeface="STZhongsong" panose="02010600040101010101" pitchFamily="2" charset="-122"/>
                <a:ea typeface="STZhongsong" panose="02010600040101010101" pitchFamily="2" charset="-122"/>
              </a:rPr>
              <a:t>.sqrt</a:t>
            </a:r>
            <a:r>
              <a:rPr lang="en-US" altLang="zh-CN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(check))/(2*a);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          x2=(-b-(float)</a:t>
            </a:r>
            <a:r>
              <a:rPr lang="en-US" altLang="zh-CN" b="1" dirty="0" err="1">
                <a:solidFill>
                  <a:srgbClr val="FF00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Math</a:t>
            </a:r>
            <a:r>
              <a:rPr lang="en-US" altLang="zh-CN" b="1" dirty="0" err="1">
                <a:latin typeface="STZhongsong" panose="02010600040101010101" pitchFamily="2" charset="-122"/>
                <a:ea typeface="STZhongsong" panose="02010600040101010101" pitchFamily="2" charset="-122"/>
              </a:rPr>
              <a:t>.sqrt</a:t>
            </a:r>
            <a:r>
              <a:rPr lang="en-US" altLang="zh-CN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(check))/(2*a);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          </a:t>
            </a:r>
            <a:r>
              <a:rPr lang="en-US" altLang="zh-CN" b="1" dirty="0" err="1">
                <a:latin typeface="STZhongsong" panose="02010600040101010101" pitchFamily="2" charset="-122"/>
                <a:ea typeface="STZhongsong" panose="02010600040101010101" pitchFamily="2" charset="-122"/>
              </a:rPr>
              <a:t>System.out.println</a:t>
            </a:r>
            <a:r>
              <a:rPr lang="en-US" altLang="zh-CN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("x1="+x1);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          </a:t>
            </a:r>
            <a:r>
              <a:rPr lang="en-US" altLang="zh-CN" b="1" dirty="0" err="1">
                <a:latin typeface="STZhongsong" panose="02010600040101010101" pitchFamily="2" charset="-122"/>
                <a:ea typeface="STZhongsong" panose="02010600040101010101" pitchFamily="2" charset="-122"/>
              </a:rPr>
              <a:t>System.out.println</a:t>
            </a:r>
            <a:r>
              <a:rPr lang="en-US" altLang="zh-CN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("x2="+x2);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      }</a:t>
            </a:r>
            <a:r>
              <a:rPr lang="en-US" altLang="zh-CN" b="1" dirty="0">
                <a:solidFill>
                  <a:srgbClr val="2828A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else</a:t>
            </a:r>
            <a:r>
              <a:rPr lang="en-US" altLang="zh-CN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{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	</a:t>
            </a:r>
            <a:r>
              <a:rPr lang="en-US" altLang="zh-CN" b="1" dirty="0" err="1">
                <a:latin typeface="STZhongsong" panose="02010600040101010101" pitchFamily="2" charset="-122"/>
                <a:ea typeface="STZhongsong" panose="02010600040101010101" pitchFamily="2" charset="-122"/>
              </a:rPr>
              <a:t>System.out.println</a:t>
            </a:r>
            <a:r>
              <a:rPr lang="en-US" altLang="zh-CN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("No Roots!");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      }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</a:t>
            </a:r>
            <a:r>
              <a:rPr lang="en-US" altLang="zh-CN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}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}</a:t>
            </a:r>
          </a:p>
        </p:txBody>
      </p:sp>
      <p:sp>
        <p:nvSpPr>
          <p:cNvPr id="384004" name="Rectangle 205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>
                <a:solidFill>
                  <a:srgbClr val="1B89B5"/>
                </a:solidFill>
                <a:latin typeface="Tahoma" panose="020B0604030504040204" pitchFamily="34" charset="0"/>
              </a:rPr>
              <a:t> if –else </a:t>
            </a:r>
            <a:r>
              <a:rPr lang="zh-CN" altLang="en-US" sz="2800" b="1">
                <a:solidFill>
                  <a:srgbClr val="1B89B5"/>
                </a:solidFill>
                <a:latin typeface="Tahoma" panose="020B0604030504040204" pitchFamily="34" charset="0"/>
              </a:rPr>
              <a:t>语句的嵌套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EBA7E-E137-415E-A752-F39751A9A737}" type="datetime1">
              <a:rPr lang="zh-CN" altLang="en-US" smtClean="0"/>
              <a:pPr/>
              <a:t>2020/1/4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6F50-2A3E-4829-883B-22B3BE7DAA7D}" type="slidenum">
              <a:rPr lang="en-US" altLang="zh-CN" smtClean="0"/>
              <a:pPr/>
              <a:t>80</a:t>
            </a:fld>
            <a:endParaRPr lang="en-US" altLang="zh-CN" dirty="0"/>
          </a:p>
        </p:txBody>
      </p:sp>
      <p:sp>
        <p:nvSpPr>
          <p:cNvPr id="384006" name="Text Box 2054"/>
          <p:cNvSpPr txBox="1">
            <a:spLocks noChangeArrowheads="1"/>
          </p:cNvSpPr>
          <p:nvPr/>
        </p:nvSpPr>
        <p:spPr bwMode="auto">
          <a:xfrm>
            <a:off x="688815" y="5454186"/>
            <a:ext cx="8382000" cy="461665"/>
          </a:xfrm>
          <a:prstGeom prst="rect">
            <a:avLst/>
          </a:prstGeom>
          <a:solidFill>
            <a:schemeClr val="accent1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D95E0B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练习： 编写一程序，运行后从键盘输入二个整数，输出其中的最小数</a:t>
            </a:r>
            <a:endParaRPr lang="zh-CN" altLang="en-US" sz="1400" dirty="0">
              <a:solidFill>
                <a:srgbClr val="D95E0B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793590" y="1212789"/>
            <a:ext cx="80772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b="1" dirty="0">
                <a:solidFill>
                  <a:srgbClr val="FF33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switch(</a:t>
            </a:r>
            <a:r>
              <a:rPr lang="zh-CN" altLang="en-US" b="1" dirty="0">
                <a:solidFill>
                  <a:srgbClr val="FF33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表达式</a:t>
            </a:r>
            <a:r>
              <a:rPr lang="en-US" altLang="zh-CN" b="1" dirty="0">
                <a:solidFill>
                  <a:srgbClr val="FF33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){</a:t>
            </a:r>
          </a:p>
          <a:p>
            <a:pPr>
              <a:spcBef>
                <a:spcPct val="0"/>
              </a:spcBef>
            </a:pPr>
            <a:r>
              <a:rPr lang="en-US" altLang="zh-CN" b="1" dirty="0">
                <a:solidFill>
                  <a:srgbClr val="FF33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   case </a:t>
            </a:r>
            <a:r>
              <a:rPr lang="zh-CN" altLang="en-US" b="1" dirty="0">
                <a:solidFill>
                  <a:srgbClr val="FF33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常量</a:t>
            </a:r>
            <a:r>
              <a:rPr lang="en-US" altLang="zh-CN" b="1" dirty="0">
                <a:solidFill>
                  <a:srgbClr val="FF33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1</a:t>
            </a:r>
            <a:r>
              <a:rPr lang="zh-CN" altLang="en-US" b="1" dirty="0">
                <a:solidFill>
                  <a:srgbClr val="FF33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：语句</a:t>
            </a:r>
            <a:r>
              <a:rPr lang="en-US" altLang="zh-CN" b="1" dirty="0">
                <a:solidFill>
                  <a:srgbClr val="FF33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1  </a:t>
            </a:r>
          </a:p>
          <a:p>
            <a:pPr>
              <a:spcBef>
                <a:spcPct val="0"/>
              </a:spcBef>
            </a:pPr>
            <a:r>
              <a:rPr lang="en-US" altLang="zh-CN" b="1" dirty="0">
                <a:solidFill>
                  <a:srgbClr val="FF33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               [break;]</a:t>
            </a:r>
          </a:p>
          <a:p>
            <a:pPr>
              <a:spcBef>
                <a:spcPct val="0"/>
              </a:spcBef>
            </a:pPr>
            <a:r>
              <a:rPr lang="en-US" altLang="zh-CN" b="1" dirty="0">
                <a:solidFill>
                  <a:srgbClr val="FF33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   case </a:t>
            </a:r>
            <a:r>
              <a:rPr lang="zh-CN" altLang="en-US" b="1" dirty="0">
                <a:solidFill>
                  <a:srgbClr val="FF33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常量</a:t>
            </a:r>
            <a:r>
              <a:rPr lang="en-US" altLang="zh-CN" b="1" dirty="0">
                <a:solidFill>
                  <a:srgbClr val="FF33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2</a:t>
            </a:r>
            <a:r>
              <a:rPr lang="zh-CN" altLang="en-US" b="1" dirty="0">
                <a:solidFill>
                  <a:srgbClr val="FF33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：语句</a:t>
            </a:r>
            <a:r>
              <a:rPr lang="en-US" altLang="zh-CN" b="1" dirty="0">
                <a:solidFill>
                  <a:srgbClr val="FF33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2</a:t>
            </a:r>
          </a:p>
          <a:p>
            <a:pPr>
              <a:spcBef>
                <a:spcPct val="0"/>
              </a:spcBef>
            </a:pPr>
            <a:r>
              <a:rPr lang="en-US" altLang="zh-CN" b="1" dirty="0">
                <a:solidFill>
                  <a:srgbClr val="FF33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               [break;]</a:t>
            </a:r>
          </a:p>
          <a:p>
            <a:pPr>
              <a:spcBef>
                <a:spcPct val="0"/>
              </a:spcBef>
            </a:pPr>
            <a:r>
              <a:rPr lang="en-US" altLang="zh-CN" b="1" dirty="0">
                <a:solidFill>
                  <a:srgbClr val="FF33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    </a:t>
            </a:r>
            <a:r>
              <a:rPr lang="en-US" altLang="zh-CN" b="1" dirty="0">
                <a:solidFill>
                  <a:srgbClr val="FF3300"/>
                </a:solidFill>
                <a:ea typeface="STZhongsong" panose="02010600040101010101" pitchFamily="2" charset="-122"/>
              </a:rPr>
              <a:t>…</a:t>
            </a:r>
            <a:endParaRPr lang="en-US" altLang="zh-CN" b="1" dirty="0">
              <a:solidFill>
                <a:srgbClr val="FF3300"/>
              </a:solidFill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b="1" dirty="0">
                <a:solidFill>
                  <a:srgbClr val="FF33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    case </a:t>
            </a:r>
            <a:r>
              <a:rPr lang="zh-CN" altLang="en-US" b="1" dirty="0">
                <a:solidFill>
                  <a:srgbClr val="FF33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常量</a:t>
            </a:r>
            <a:r>
              <a:rPr lang="en-US" altLang="zh-CN" b="1" dirty="0">
                <a:solidFill>
                  <a:srgbClr val="FF33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n</a:t>
            </a:r>
            <a:r>
              <a:rPr lang="zh-CN" altLang="en-US" b="1" dirty="0">
                <a:solidFill>
                  <a:srgbClr val="FF33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：语句</a:t>
            </a:r>
            <a:r>
              <a:rPr lang="en-US" altLang="zh-CN" b="1" dirty="0">
                <a:solidFill>
                  <a:srgbClr val="FF33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n</a:t>
            </a:r>
          </a:p>
          <a:p>
            <a:pPr>
              <a:spcBef>
                <a:spcPct val="0"/>
              </a:spcBef>
            </a:pPr>
            <a:r>
              <a:rPr lang="en-US" altLang="zh-CN" b="1" dirty="0">
                <a:solidFill>
                  <a:srgbClr val="FF33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                [break;]</a:t>
            </a:r>
          </a:p>
          <a:p>
            <a:pPr>
              <a:spcBef>
                <a:spcPct val="0"/>
              </a:spcBef>
            </a:pPr>
            <a:r>
              <a:rPr lang="en-US" altLang="zh-CN" b="1" dirty="0">
                <a:solidFill>
                  <a:srgbClr val="FF33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    [default: </a:t>
            </a:r>
            <a:r>
              <a:rPr lang="zh-CN" altLang="en-US" b="1" dirty="0">
                <a:solidFill>
                  <a:srgbClr val="FF33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缺省处理语句</a:t>
            </a:r>
          </a:p>
          <a:p>
            <a:pPr>
              <a:spcBef>
                <a:spcPct val="0"/>
              </a:spcBef>
            </a:pPr>
            <a:r>
              <a:rPr lang="zh-CN" altLang="en-US" b="1" dirty="0">
                <a:solidFill>
                  <a:srgbClr val="FF33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                </a:t>
            </a:r>
            <a:r>
              <a:rPr lang="en-US" altLang="zh-CN" b="1" dirty="0">
                <a:solidFill>
                  <a:srgbClr val="FF33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break</a:t>
            </a:r>
            <a:r>
              <a:rPr lang="zh-CN" altLang="en-US" b="1" dirty="0">
                <a:solidFill>
                  <a:srgbClr val="FF33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；</a:t>
            </a:r>
            <a:r>
              <a:rPr lang="en-US" altLang="zh-CN" b="1" dirty="0">
                <a:solidFill>
                  <a:srgbClr val="FF33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]   </a:t>
            </a:r>
            <a:r>
              <a:rPr lang="en-US" altLang="zh-CN" sz="2000" b="1" dirty="0">
                <a:solidFill>
                  <a:srgbClr val="01B98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//</a:t>
            </a:r>
            <a:r>
              <a:rPr lang="zh-CN" altLang="en-US" sz="2000" b="1" dirty="0">
                <a:solidFill>
                  <a:srgbClr val="01B98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这儿的</a:t>
            </a:r>
            <a:r>
              <a:rPr lang="en-US" altLang="zh-CN" sz="2000" b="1" dirty="0">
                <a:solidFill>
                  <a:srgbClr val="01B98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break</a:t>
            </a:r>
            <a:r>
              <a:rPr lang="zh-CN" altLang="en-US" sz="2000" b="1" dirty="0">
                <a:solidFill>
                  <a:srgbClr val="01B98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语句不必要</a:t>
            </a:r>
          </a:p>
          <a:p>
            <a:pPr>
              <a:spcBef>
                <a:spcPct val="0"/>
              </a:spcBef>
            </a:pPr>
            <a:r>
              <a:rPr lang="zh-CN" altLang="en-US" b="1" dirty="0">
                <a:solidFill>
                  <a:srgbClr val="FF33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</a:t>
            </a:r>
            <a:r>
              <a:rPr lang="en-US" altLang="zh-CN" b="1" dirty="0">
                <a:solidFill>
                  <a:srgbClr val="FF33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}</a:t>
            </a:r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>
                <a:solidFill>
                  <a:srgbClr val="3333CC"/>
                </a:solidFill>
                <a:latin typeface="Tahoma" panose="020B0604030504040204" pitchFamily="34" charset="0"/>
              </a:rPr>
              <a:t>switch  </a:t>
            </a:r>
            <a:r>
              <a:rPr lang="zh-CN" altLang="en-US" sz="3200" b="1" dirty="0">
                <a:solidFill>
                  <a:srgbClr val="3333CC"/>
                </a:solidFill>
                <a:latin typeface="Tahoma" panose="020B0604030504040204" pitchFamily="34" charset="0"/>
              </a:rPr>
              <a:t>语句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BE95-EE80-4112-BCB5-FCD66CADEAF0}" type="datetime1">
              <a:rPr lang="zh-CN" altLang="en-US" smtClean="0"/>
              <a:pPr/>
              <a:t>2020/1/4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6F50-2A3E-4829-883B-22B3BE7DAA7D}" type="slidenum">
              <a:rPr lang="en-US" altLang="zh-CN" smtClean="0"/>
              <a:pPr/>
              <a:t>81</a:t>
            </a:fld>
            <a:endParaRPr lang="en-US" altLang="zh-CN" dirty="0"/>
          </a:p>
        </p:txBody>
      </p:sp>
    </p:spTree>
  </p:cSld>
  <p:clrMapOvr>
    <a:masterClrMapping/>
  </p:clrMapOvr>
  <p:transition>
    <p:split orient="vert" dir="in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866" name="Text Box 2"/>
          <p:cNvSpPr txBox="1">
            <a:spLocks noChangeArrowheads="1"/>
          </p:cNvSpPr>
          <p:nvPr/>
        </p:nvSpPr>
        <p:spPr bwMode="auto">
          <a:xfrm>
            <a:off x="765347" y="982784"/>
            <a:ext cx="8077200" cy="53737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b="1" dirty="0">
                <a:solidFill>
                  <a:srgbClr val="2828A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public class </a:t>
            </a:r>
            <a:r>
              <a:rPr lang="en-US" altLang="zh-CN" b="1" dirty="0" err="1">
                <a:solidFill>
                  <a:srgbClr val="2828A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switchBreak</a:t>
            </a:r>
            <a:r>
              <a:rPr lang="en-US" altLang="zh-CN" b="1" dirty="0">
                <a:solidFill>
                  <a:srgbClr val="2828A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{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b="1" dirty="0">
                <a:solidFill>
                  <a:srgbClr val="2828A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   public static void main(String </a:t>
            </a:r>
            <a:r>
              <a:rPr lang="en-US" altLang="zh-CN" b="1" dirty="0" err="1">
                <a:solidFill>
                  <a:srgbClr val="2828A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args</a:t>
            </a:r>
            <a:r>
              <a:rPr lang="en-US" altLang="zh-CN" b="1" dirty="0">
                <a:solidFill>
                  <a:srgbClr val="2828A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[]) {  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b="1" dirty="0">
                <a:solidFill>
                  <a:srgbClr val="2828A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        switch(2) {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b="1" dirty="0">
                <a:solidFill>
                  <a:srgbClr val="2828A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      		 case 1: </a:t>
            </a:r>
            <a:r>
              <a:rPr lang="en-US" altLang="zh-CN" b="1" dirty="0" err="1">
                <a:solidFill>
                  <a:srgbClr val="2828A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System.out.println</a:t>
            </a:r>
            <a:r>
              <a:rPr lang="en-US" altLang="zh-CN" b="1" dirty="0">
                <a:solidFill>
                  <a:srgbClr val="2828A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("case1");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b="1" dirty="0">
                <a:solidFill>
                  <a:srgbClr val="2828A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                            </a:t>
            </a:r>
            <a:r>
              <a:rPr lang="en-US" altLang="zh-CN" b="1" dirty="0">
                <a:solidFill>
                  <a:srgbClr val="FF00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break;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b="1" dirty="0">
                <a:solidFill>
                  <a:srgbClr val="2828A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                case 2: </a:t>
            </a:r>
            <a:r>
              <a:rPr lang="en-US" altLang="zh-CN" b="1" dirty="0" err="1">
                <a:solidFill>
                  <a:srgbClr val="2828A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System.out.println</a:t>
            </a:r>
            <a:r>
              <a:rPr lang="en-US" altLang="zh-CN" b="1" dirty="0">
                <a:solidFill>
                  <a:srgbClr val="2828A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("case2");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b="1" dirty="0">
                <a:solidFill>
                  <a:srgbClr val="2828A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                            </a:t>
            </a:r>
            <a:r>
              <a:rPr lang="en-US" altLang="zh-CN" b="1" dirty="0">
                <a:solidFill>
                  <a:srgbClr val="FF00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break;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b="1" dirty="0">
                <a:solidFill>
                  <a:srgbClr val="2828A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                case 3: </a:t>
            </a:r>
            <a:r>
              <a:rPr lang="en-US" altLang="zh-CN" b="1" dirty="0" err="1">
                <a:solidFill>
                  <a:srgbClr val="2828A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System.out.println</a:t>
            </a:r>
            <a:r>
              <a:rPr lang="en-US" altLang="zh-CN" b="1" dirty="0">
                <a:solidFill>
                  <a:srgbClr val="2828A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("case3");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b="1" dirty="0">
                <a:solidFill>
                  <a:srgbClr val="2828A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                            </a:t>
            </a:r>
            <a:r>
              <a:rPr lang="en-US" altLang="zh-CN" b="1" dirty="0">
                <a:solidFill>
                  <a:srgbClr val="FF00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break;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b="1" dirty="0">
                <a:solidFill>
                  <a:srgbClr val="2828A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               default: </a:t>
            </a:r>
            <a:r>
              <a:rPr lang="en-US" altLang="zh-CN" b="1" dirty="0" err="1">
                <a:solidFill>
                  <a:srgbClr val="2828A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System.out.println</a:t>
            </a:r>
            <a:r>
              <a:rPr lang="en-US" altLang="zh-CN" b="1" dirty="0">
                <a:solidFill>
                  <a:srgbClr val="2828A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("default");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b="1" dirty="0">
                <a:solidFill>
                  <a:srgbClr val="2828A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        }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b="1" dirty="0">
                <a:solidFill>
                  <a:srgbClr val="2828A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   }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b="1" dirty="0">
                <a:solidFill>
                  <a:srgbClr val="2828A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}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5550-46A0-4C63-8D32-621437915661}" type="datetime1">
              <a:rPr lang="zh-CN" altLang="en-US" smtClean="0"/>
              <a:pPr/>
              <a:t>2020/1/4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3F4D-9DD1-45F3-81DB-145FF4B07E93}" type="slidenum">
              <a:rPr lang="en-US" altLang="zh-CN" smtClean="0"/>
              <a:pPr/>
              <a:t>82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20" name="Rectangle 4"/>
          <p:cNvSpPr>
            <a:spLocks noChangeArrowheads="1"/>
          </p:cNvSpPr>
          <p:nvPr/>
        </p:nvSpPr>
        <p:spPr bwMode="auto">
          <a:xfrm>
            <a:off x="3567113" y="942826"/>
            <a:ext cx="2133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b="1">
                <a:solidFill>
                  <a:srgbClr val="364F68"/>
                </a:solidFill>
              </a:rPr>
              <a:t>表达式</a:t>
            </a:r>
          </a:p>
        </p:txBody>
      </p:sp>
      <p:sp>
        <p:nvSpPr>
          <p:cNvPr id="930821" name="Rectangle 5"/>
          <p:cNvSpPr>
            <a:spLocks noChangeArrowheads="1"/>
          </p:cNvSpPr>
          <p:nvPr/>
        </p:nvSpPr>
        <p:spPr bwMode="auto">
          <a:xfrm>
            <a:off x="595313" y="3000226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b="1">
                <a:solidFill>
                  <a:srgbClr val="364F68"/>
                </a:solidFill>
              </a:rPr>
              <a:t>语句</a:t>
            </a:r>
            <a:r>
              <a:rPr lang="en-US" altLang="zh-CN" b="1">
                <a:solidFill>
                  <a:srgbClr val="364F68"/>
                </a:solidFill>
              </a:rPr>
              <a:t>1</a:t>
            </a:r>
          </a:p>
        </p:txBody>
      </p:sp>
      <p:sp>
        <p:nvSpPr>
          <p:cNvPr id="930822" name="Rectangle 6"/>
          <p:cNvSpPr>
            <a:spLocks noChangeArrowheads="1"/>
          </p:cNvSpPr>
          <p:nvPr/>
        </p:nvSpPr>
        <p:spPr bwMode="auto">
          <a:xfrm>
            <a:off x="595313" y="3914626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b="1">
                <a:solidFill>
                  <a:srgbClr val="364F68"/>
                </a:solidFill>
              </a:rPr>
              <a:t>break</a:t>
            </a:r>
          </a:p>
        </p:txBody>
      </p:sp>
      <p:sp>
        <p:nvSpPr>
          <p:cNvPr id="930823" name="Rectangle 7"/>
          <p:cNvSpPr>
            <a:spLocks noChangeArrowheads="1"/>
          </p:cNvSpPr>
          <p:nvPr/>
        </p:nvSpPr>
        <p:spPr bwMode="auto">
          <a:xfrm>
            <a:off x="2347913" y="2962126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b="1">
                <a:solidFill>
                  <a:srgbClr val="364F68"/>
                </a:solidFill>
              </a:rPr>
              <a:t>语句</a:t>
            </a:r>
            <a:r>
              <a:rPr lang="en-US" altLang="zh-CN" b="1">
                <a:solidFill>
                  <a:srgbClr val="364F68"/>
                </a:solidFill>
              </a:rPr>
              <a:t>2</a:t>
            </a:r>
          </a:p>
        </p:txBody>
      </p:sp>
      <p:sp>
        <p:nvSpPr>
          <p:cNvPr id="930824" name="Rectangle 8"/>
          <p:cNvSpPr>
            <a:spLocks noChangeArrowheads="1"/>
          </p:cNvSpPr>
          <p:nvPr/>
        </p:nvSpPr>
        <p:spPr bwMode="auto">
          <a:xfrm>
            <a:off x="2347913" y="3914626"/>
            <a:ext cx="1143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b="1">
                <a:solidFill>
                  <a:srgbClr val="364F68"/>
                </a:solidFill>
              </a:rPr>
              <a:t>break</a:t>
            </a:r>
          </a:p>
        </p:txBody>
      </p:sp>
      <p:sp>
        <p:nvSpPr>
          <p:cNvPr id="930825" name="Rectangle 9"/>
          <p:cNvSpPr>
            <a:spLocks noChangeArrowheads="1"/>
          </p:cNvSpPr>
          <p:nvPr/>
        </p:nvSpPr>
        <p:spPr bwMode="auto">
          <a:xfrm>
            <a:off x="5319713" y="3914626"/>
            <a:ext cx="1219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b="1">
                <a:solidFill>
                  <a:srgbClr val="364F68"/>
                </a:solidFill>
              </a:rPr>
              <a:t>break</a:t>
            </a:r>
          </a:p>
        </p:txBody>
      </p:sp>
      <p:sp>
        <p:nvSpPr>
          <p:cNvPr id="930826" name="Rectangle 10"/>
          <p:cNvSpPr>
            <a:spLocks noChangeArrowheads="1"/>
          </p:cNvSpPr>
          <p:nvPr/>
        </p:nvSpPr>
        <p:spPr bwMode="auto">
          <a:xfrm>
            <a:off x="5319713" y="2924026"/>
            <a:ext cx="1219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b="1">
                <a:solidFill>
                  <a:srgbClr val="364F68"/>
                </a:solidFill>
              </a:rPr>
              <a:t>语句</a:t>
            </a:r>
            <a:r>
              <a:rPr lang="en-US" altLang="zh-CN" b="1">
                <a:solidFill>
                  <a:srgbClr val="364F68"/>
                </a:solidFill>
              </a:rPr>
              <a:t>n</a:t>
            </a:r>
          </a:p>
        </p:txBody>
      </p:sp>
      <p:sp>
        <p:nvSpPr>
          <p:cNvPr id="930827" name="Rectangle 11"/>
          <p:cNvSpPr>
            <a:spLocks noChangeArrowheads="1"/>
          </p:cNvSpPr>
          <p:nvPr/>
        </p:nvSpPr>
        <p:spPr bwMode="auto">
          <a:xfrm>
            <a:off x="7300913" y="3914626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b="1">
                <a:solidFill>
                  <a:srgbClr val="364F68"/>
                </a:solidFill>
              </a:rPr>
              <a:t>break</a:t>
            </a:r>
          </a:p>
        </p:txBody>
      </p:sp>
      <p:sp>
        <p:nvSpPr>
          <p:cNvPr id="930828" name="Rectangle 12"/>
          <p:cNvSpPr>
            <a:spLocks noChangeArrowheads="1"/>
          </p:cNvSpPr>
          <p:nvPr/>
        </p:nvSpPr>
        <p:spPr bwMode="auto">
          <a:xfrm>
            <a:off x="7072313" y="2924026"/>
            <a:ext cx="1828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b="1">
                <a:solidFill>
                  <a:srgbClr val="364F68"/>
                </a:solidFill>
              </a:rPr>
              <a:t>缺省处理语句</a:t>
            </a:r>
          </a:p>
        </p:txBody>
      </p:sp>
      <p:sp>
        <p:nvSpPr>
          <p:cNvPr id="930829" name="Line 13"/>
          <p:cNvSpPr>
            <a:spLocks noChangeShapeType="1"/>
          </p:cNvSpPr>
          <p:nvPr/>
        </p:nvSpPr>
        <p:spPr bwMode="auto">
          <a:xfrm flipH="1">
            <a:off x="900113" y="1476226"/>
            <a:ext cx="2895600" cy="1524000"/>
          </a:xfrm>
          <a:prstGeom prst="line">
            <a:avLst/>
          </a:prstGeom>
          <a:noFill/>
          <a:ln w="57150">
            <a:solidFill>
              <a:srgbClr val="FF99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0830" name="Line 14"/>
          <p:cNvSpPr>
            <a:spLocks noChangeShapeType="1"/>
          </p:cNvSpPr>
          <p:nvPr/>
        </p:nvSpPr>
        <p:spPr bwMode="auto">
          <a:xfrm>
            <a:off x="5548313" y="1476226"/>
            <a:ext cx="2438400" cy="1447800"/>
          </a:xfrm>
          <a:prstGeom prst="line">
            <a:avLst/>
          </a:prstGeom>
          <a:noFill/>
          <a:ln w="57150">
            <a:solidFill>
              <a:srgbClr val="FF99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0831" name="Line 15"/>
          <p:cNvSpPr>
            <a:spLocks noChangeShapeType="1"/>
          </p:cNvSpPr>
          <p:nvPr/>
        </p:nvSpPr>
        <p:spPr bwMode="auto">
          <a:xfrm>
            <a:off x="1052513" y="3533626"/>
            <a:ext cx="0" cy="381000"/>
          </a:xfrm>
          <a:prstGeom prst="line">
            <a:avLst/>
          </a:prstGeom>
          <a:noFill/>
          <a:ln w="57150">
            <a:solidFill>
              <a:srgbClr val="FF99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0832" name="Line 16"/>
          <p:cNvSpPr>
            <a:spLocks noChangeShapeType="1"/>
          </p:cNvSpPr>
          <p:nvPr/>
        </p:nvSpPr>
        <p:spPr bwMode="auto">
          <a:xfrm>
            <a:off x="2881313" y="3457426"/>
            <a:ext cx="0" cy="457200"/>
          </a:xfrm>
          <a:prstGeom prst="line">
            <a:avLst/>
          </a:prstGeom>
          <a:noFill/>
          <a:ln w="57150">
            <a:solidFill>
              <a:srgbClr val="FF99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0833" name="Line 17"/>
          <p:cNvSpPr>
            <a:spLocks noChangeShapeType="1"/>
          </p:cNvSpPr>
          <p:nvPr/>
        </p:nvSpPr>
        <p:spPr bwMode="auto">
          <a:xfrm>
            <a:off x="6005513" y="3457426"/>
            <a:ext cx="0" cy="457200"/>
          </a:xfrm>
          <a:prstGeom prst="line">
            <a:avLst/>
          </a:prstGeom>
          <a:noFill/>
          <a:ln w="57150">
            <a:solidFill>
              <a:srgbClr val="FF99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0834" name="Line 18"/>
          <p:cNvSpPr>
            <a:spLocks noChangeShapeType="1"/>
          </p:cNvSpPr>
          <p:nvPr/>
        </p:nvSpPr>
        <p:spPr bwMode="auto">
          <a:xfrm>
            <a:off x="7834313" y="3457426"/>
            <a:ext cx="0" cy="457200"/>
          </a:xfrm>
          <a:prstGeom prst="line">
            <a:avLst/>
          </a:prstGeom>
          <a:noFill/>
          <a:ln w="57150">
            <a:solidFill>
              <a:srgbClr val="FF99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0835" name="Line 19"/>
          <p:cNvSpPr>
            <a:spLocks noChangeShapeType="1"/>
          </p:cNvSpPr>
          <p:nvPr/>
        </p:nvSpPr>
        <p:spPr bwMode="auto">
          <a:xfrm>
            <a:off x="1052513" y="4448026"/>
            <a:ext cx="3124200" cy="1143000"/>
          </a:xfrm>
          <a:prstGeom prst="line">
            <a:avLst/>
          </a:prstGeom>
          <a:noFill/>
          <a:ln w="57150">
            <a:solidFill>
              <a:srgbClr val="FF99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0836" name="Line 20"/>
          <p:cNvSpPr>
            <a:spLocks noChangeShapeType="1"/>
          </p:cNvSpPr>
          <p:nvPr/>
        </p:nvSpPr>
        <p:spPr bwMode="auto">
          <a:xfrm>
            <a:off x="3033713" y="4448026"/>
            <a:ext cx="1371600" cy="1143000"/>
          </a:xfrm>
          <a:prstGeom prst="line">
            <a:avLst/>
          </a:prstGeom>
          <a:noFill/>
          <a:ln w="57150">
            <a:solidFill>
              <a:srgbClr val="FF99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0837" name="Line 21"/>
          <p:cNvSpPr>
            <a:spLocks noChangeShapeType="1"/>
          </p:cNvSpPr>
          <p:nvPr/>
        </p:nvSpPr>
        <p:spPr bwMode="auto">
          <a:xfrm flipH="1">
            <a:off x="4481513" y="4448026"/>
            <a:ext cx="1371600" cy="1143000"/>
          </a:xfrm>
          <a:prstGeom prst="line">
            <a:avLst/>
          </a:prstGeom>
          <a:noFill/>
          <a:ln w="57150">
            <a:solidFill>
              <a:srgbClr val="FF99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0838" name="Line 22"/>
          <p:cNvSpPr>
            <a:spLocks noChangeShapeType="1"/>
          </p:cNvSpPr>
          <p:nvPr/>
        </p:nvSpPr>
        <p:spPr bwMode="auto">
          <a:xfrm flipH="1">
            <a:off x="4633913" y="4448026"/>
            <a:ext cx="3048000" cy="1143000"/>
          </a:xfrm>
          <a:prstGeom prst="line">
            <a:avLst/>
          </a:prstGeom>
          <a:noFill/>
          <a:ln w="57150">
            <a:solidFill>
              <a:srgbClr val="FF99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0839" name="Text Box 23"/>
          <p:cNvSpPr txBox="1">
            <a:spLocks noChangeArrowheads="1"/>
          </p:cNvSpPr>
          <p:nvPr/>
        </p:nvSpPr>
        <p:spPr bwMode="auto">
          <a:xfrm>
            <a:off x="2271713" y="2203301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b="1">
                <a:solidFill>
                  <a:srgbClr val="364F68"/>
                </a:solidFill>
              </a:rPr>
              <a:t>常量</a:t>
            </a:r>
            <a:r>
              <a:rPr lang="en-US" altLang="zh-CN" b="1">
                <a:solidFill>
                  <a:srgbClr val="364F68"/>
                </a:solidFill>
              </a:rPr>
              <a:t>2</a:t>
            </a:r>
          </a:p>
        </p:txBody>
      </p:sp>
      <p:sp>
        <p:nvSpPr>
          <p:cNvPr id="930840" name="Text Box 24"/>
          <p:cNvSpPr txBox="1">
            <a:spLocks noChangeArrowheads="1"/>
          </p:cNvSpPr>
          <p:nvPr/>
        </p:nvSpPr>
        <p:spPr bwMode="auto">
          <a:xfrm>
            <a:off x="7224713" y="2090588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b="1">
                <a:solidFill>
                  <a:srgbClr val="364F68"/>
                </a:solidFill>
              </a:rPr>
              <a:t>default</a:t>
            </a:r>
          </a:p>
        </p:txBody>
      </p:sp>
      <p:sp>
        <p:nvSpPr>
          <p:cNvPr id="930841" name="Text Box 25"/>
          <p:cNvSpPr txBox="1">
            <a:spLocks noChangeArrowheads="1"/>
          </p:cNvSpPr>
          <p:nvPr/>
        </p:nvSpPr>
        <p:spPr bwMode="auto">
          <a:xfrm>
            <a:off x="884238" y="2204888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b="1">
                <a:solidFill>
                  <a:srgbClr val="364F68"/>
                </a:solidFill>
              </a:rPr>
              <a:t>常量</a:t>
            </a:r>
            <a:r>
              <a:rPr lang="en-US" altLang="zh-CN" b="1">
                <a:solidFill>
                  <a:srgbClr val="364F68"/>
                </a:solidFill>
              </a:rPr>
              <a:t>1</a:t>
            </a:r>
          </a:p>
        </p:txBody>
      </p:sp>
      <p:sp>
        <p:nvSpPr>
          <p:cNvPr id="930842" name="Rectangle 26"/>
          <p:cNvSpPr>
            <a:spLocks noChangeArrowheads="1"/>
          </p:cNvSpPr>
          <p:nvPr/>
        </p:nvSpPr>
        <p:spPr bwMode="auto">
          <a:xfrm>
            <a:off x="5043488" y="2201713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b="1">
                <a:solidFill>
                  <a:srgbClr val="364F68"/>
                </a:solidFill>
              </a:rPr>
              <a:t>…</a:t>
            </a:r>
            <a:r>
              <a:rPr lang="zh-CN" altLang="en-US" b="1">
                <a:solidFill>
                  <a:srgbClr val="364F68"/>
                </a:solidFill>
              </a:rPr>
              <a:t>常量</a:t>
            </a:r>
            <a:r>
              <a:rPr lang="en-US" altLang="zh-CN" b="1">
                <a:solidFill>
                  <a:srgbClr val="364F68"/>
                </a:solidFill>
              </a:rPr>
              <a:t>n</a:t>
            </a:r>
          </a:p>
        </p:txBody>
      </p:sp>
      <p:sp>
        <p:nvSpPr>
          <p:cNvPr id="930843" name="Line 27"/>
          <p:cNvSpPr>
            <a:spLocks noChangeShapeType="1"/>
          </p:cNvSpPr>
          <p:nvPr/>
        </p:nvSpPr>
        <p:spPr bwMode="auto">
          <a:xfrm flipH="1">
            <a:off x="2881313" y="1476226"/>
            <a:ext cx="1219200" cy="1447800"/>
          </a:xfrm>
          <a:prstGeom prst="line">
            <a:avLst/>
          </a:prstGeom>
          <a:noFill/>
          <a:ln w="57150">
            <a:solidFill>
              <a:srgbClr val="FF99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0844" name="Line 28"/>
          <p:cNvSpPr>
            <a:spLocks noChangeShapeType="1"/>
          </p:cNvSpPr>
          <p:nvPr/>
        </p:nvSpPr>
        <p:spPr bwMode="auto">
          <a:xfrm>
            <a:off x="5395913" y="1476226"/>
            <a:ext cx="609600" cy="1447800"/>
          </a:xfrm>
          <a:prstGeom prst="line">
            <a:avLst/>
          </a:prstGeom>
          <a:noFill/>
          <a:ln w="57150">
            <a:solidFill>
              <a:srgbClr val="FF99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0845" name="Text Box 29"/>
          <p:cNvSpPr txBox="1">
            <a:spLocks noChangeArrowheads="1"/>
          </p:cNvSpPr>
          <p:nvPr/>
        </p:nvSpPr>
        <p:spPr bwMode="auto">
          <a:xfrm>
            <a:off x="3627438" y="2889101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b="1">
                <a:solidFill>
                  <a:srgbClr val="364F68"/>
                </a:solidFill>
              </a:rPr>
              <a:t>…</a:t>
            </a:r>
          </a:p>
        </p:txBody>
      </p:sp>
      <p:sp>
        <p:nvSpPr>
          <p:cNvPr id="930846" name="Rectangle 30"/>
          <p:cNvSpPr>
            <a:spLocks noChangeArrowheads="1"/>
          </p:cNvSpPr>
          <p:nvPr/>
        </p:nvSpPr>
        <p:spPr bwMode="auto">
          <a:xfrm>
            <a:off x="3414713" y="5591026"/>
            <a:ext cx="295275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b="1">
                <a:solidFill>
                  <a:srgbClr val="364F68"/>
                </a:solidFill>
              </a:rPr>
              <a:t>后继语句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2"/>
                </a:solidFill>
              </a:rPr>
              <a:t>有</a:t>
            </a:r>
            <a:r>
              <a:rPr lang="en-US" altLang="zh-CN" dirty="0">
                <a:solidFill>
                  <a:schemeClr val="tx2"/>
                </a:solidFill>
              </a:rPr>
              <a:t>break</a:t>
            </a:r>
            <a:r>
              <a:rPr lang="zh-CN" altLang="en-US" dirty="0">
                <a:solidFill>
                  <a:schemeClr val="tx2"/>
                </a:solidFill>
              </a:rPr>
              <a:t>的</a:t>
            </a:r>
            <a:r>
              <a:rPr lang="en-US" altLang="zh-CN" dirty="0">
                <a:solidFill>
                  <a:schemeClr val="tx2"/>
                </a:solidFill>
              </a:rPr>
              <a:t>switch</a:t>
            </a:r>
            <a:r>
              <a:rPr lang="zh-CN" altLang="en-US" dirty="0">
                <a:solidFill>
                  <a:schemeClr val="tx2"/>
                </a:solidFill>
              </a:rPr>
              <a:t>语句执行流程图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B0F5A-DDB1-4C1A-ADDA-122A5643FF14}" type="datetime1">
              <a:rPr lang="zh-CN" altLang="en-US" smtClean="0"/>
              <a:pPr/>
              <a:t>2020/1/4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6F50-2A3E-4829-883B-22B3BE7DAA7D}" type="slidenum">
              <a:rPr lang="en-US" altLang="zh-CN" smtClean="0"/>
              <a:pPr/>
              <a:t>83</a:t>
            </a:fld>
            <a:endParaRPr lang="en-US" altLang="zh-CN" dirty="0"/>
          </a:p>
        </p:txBody>
      </p:sp>
    </p:spTree>
  </p:cSld>
  <p:clrMapOvr>
    <a:masterClrMapping/>
  </p:clrMapOvr>
  <p:transition>
    <p:pull dir="rd"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02" name="Rectangle 2"/>
          <p:cNvSpPr>
            <a:spLocks noChangeArrowheads="1"/>
          </p:cNvSpPr>
          <p:nvPr/>
        </p:nvSpPr>
        <p:spPr bwMode="auto">
          <a:xfrm>
            <a:off x="903973" y="1104048"/>
            <a:ext cx="7720013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FF461B"/>
              </a:buClr>
              <a:buFont typeface="Wingdings" panose="05000000000000000000" pitchFamily="2" charset="2"/>
              <a:buChar char="u"/>
            </a:pPr>
            <a:r>
              <a:rPr lang="zh-CN" altLang="en-US" b="1" dirty="0"/>
              <a:t>表达式必须是</a:t>
            </a:r>
            <a:r>
              <a:rPr lang="en-US" altLang="zh-CN" b="1" dirty="0"/>
              <a:t>byte, char, short</a:t>
            </a:r>
            <a:r>
              <a:rPr lang="zh-CN" altLang="en-US" b="1" dirty="0"/>
              <a:t>和</a:t>
            </a:r>
            <a:r>
              <a:rPr lang="en-US" altLang="zh-CN" b="1" dirty="0"/>
              <a:t>int</a:t>
            </a:r>
            <a:r>
              <a:rPr lang="zh-CN" altLang="en-US" b="1" dirty="0"/>
              <a:t>类型的表达式</a:t>
            </a:r>
            <a:r>
              <a:rPr lang="en-US" altLang="zh-CN" b="1" dirty="0"/>
              <a:t>, </a:t>
            </a:r>
            <a:r>
              <a:rPr lang="zh-CN" altLang="en-US" b="1" dirty="0"/>
              <a:t>不能是</a:t>
            </a:r>
            <a:r>
              <a:rPr lang="zh-CN" altLang="en-US" b="1" dirty="0">
                <a:solidFill>
                  <a:srgbClr val="FF0000"/>
                </a:solidFill>
              </a:rPr>
              <a:t>浮点类型或字符串</a:t>
            </a:r>
            <a:r>
              <a:rPr lang="zh-CN" altLang="en-US" b="1" dirty="0"/>
              <a:t>，</a:t>
            </a:r>
            <a:r>
              <a:rPr lang="en-US" altLang="zh-CN" b="1" dirty="0"/>
              <a:t>case</a:t>
            </a:r>
            <a:r>
              <a:rPr lang="zh-CN" altLang="en-US" b="1" dirty="0"/>
              <a:t>子句中常量的类型必须与表达式的类型相容</a:t>
            </a:r>
            <a:r>
              <a:rPr lang="en-US" altLang="zh-CN" b="1" dirty="0"/>
              <a:t>,</a:t>
            </a:r>
            <a:r>
              <a:rPr lang="zh-CN" altLang="en-US" b="1" dirty="0"/>
              <a:t>且每个常量必须不同</a:t>
            </a:r>
          </a:p>
          <a:p>
            <a:pPr>
              <a:buClr>
                <a:srgbClr val="FF461B"/>
              </a:buClr>
              <a:buFont typeface="Wingdings" panose="05000000000000000000" pitchFamily="2" charset="2"/>
              <a:buChar char="u"/>
            </a:pPr>
            <a:r>
              <a:rPr lang="en-US" altLang="zh-CN" b="1" dirty="0"/>
              <a:t>case</a:t>
            </a:r>
            <a:r>
              <a:rPr lang="zh-CN" altLang="en-US" b="1" dirty="0"/>
              <a:t>后面可以有多条语句，不用加</a:t>
            </a:r>
            <a:r>
              <a:rPr lang="en-US" altLang="zh-CN" b="1" dirty="0"/>
              <a:t>{}</a:t>
            </a:r>
          </a:p>
          <a:p>
            <a:pPr>
              <a:buClr>
                <a:srgbClr val="FF461B"/>
              </a:buClr>
              <a:buFont typeface="Wingdings" panose="05000000000000000000" pitchFamily="2" charset="2"/>
              <a:buChar char="u"/>
            </a:pPr>
            <a:r>
              <a:rPr lang="en-US" altLang="zh-CN" b="1" dirty="0"/>
              <a:t>default</a:t>
            </a:r>
            <a:r>
              <a:rPr lang="zh-CN" altLang="en-US" b="1" dirty="0">
                <a:solidFill>
                  <a:srgbClr val="FF461B"/>
                </a:solidFill>
              </a:rPr>
              <a:t>可选</a:t>
            </a:r>
            <a:r>
              <a:rPr lang="zh-CN" altLang="en-US" b="1" dirty="0"/>
              <a:t>。如有</a:t>
            </a:r>
            <a:r>
              <a:rPr lang="en-US" altLang="zh-CN" b="1" dirty="0"/>
              <a:t>default</a:t>
            </a:r>
            <a:r>
              <a:rPr lang="zh-CN" altLang="en-US" b="1" dirty="0"/>
              <a:t>，当表达式的值与</a:t>
            </a:r>
            <a:r>
              <a:rPr lang="en-US" altLang="zh-CN" b="1" dirty="0"/>
              <a:t>case</a:t>
            </a:r>
            <a:r>
              <a:rPr lang="zh-CN" altLang="en-US" b="1" dirty="0"/>
              <a:t>子句的值都不匹配时就会执行</a:t>
            </a:r>
            <a:r>
              <a:rPr lang="en-US" altLang="zh-CN" b="1" dirty="0"/>
              <a:t>default</a:t>
            </a:r>
            <a:r>
              <a:rPr lang="zh-CN" altLang="en-US" b="1" dirty="0"/>
              <a:t>分支，如果既没匹配也没</a:t>
            </a:r>
            <a:r>
              <a:rPr lang="en-US" altLang="zh-CN" b="1" dirty="0"/>
              <a:t>default</a:t>
            </a:r>
            <a:r>
              <a:rPr lang="zh-CN" altLang="en-US" b="1" dirty="0"/>
              <a:t>，那就什么也不执行</a:t>
            </a:r>
          </a:p>
          <a:p>
            <a:pPr>
              <a:buClr>
                <a:srgbClr val="FF461B"/>
              </a:buClr>
              <a:buFont typeface="Wingdings" panose="05000000000000000000" pitchFamily="2" charset="2"/>
              <a:buChar char="u"/>
            </a:pPr>
            <a:r>
              <a:rPr lang="en-US" altLang="zh-CN" b="1" dirty="0">
                <a:solidFill>
                  <a:srgbClr val="A50021"/>
                </a:solidFill>
              </a:rPr>
              <a:t>break</a:t>
            </a:r>
            <a:r>
              <a:rPr lang="zh-CN" altLang="en-US" b="1" dirty="0"/>
              <a:t>表示跳出</a:t>
            </a:r>
            <a:r>
              <a:rPr lang="en-US" altLang="zh-CN" b="1" dirty="0"/>
              <a:t>switch</a:t>
            </a:r>
            <a:r>
              <a:rPr lang="zh-CN" altLang="en-US" b="1" dirty="0"/>
              <a:t>结构。如没有</a:t>
            </a:r>
            <a:r>
              <a:rPr lang="en-US" altLang="zh-CN" b="1" dirty="0"/>
              <a:t>break</a:t>
            </a:r>
            <a:r>
              <a:rPr lang="zh-CN" altLang="en-US" b="1" dirty="0"/>
              <a:t>，</a:t>
            </a:r>
            <a:r>
              <a:rPr lang="en-US" altLang="zh-CN" b="1" dirty="0"/>
              <a:t>switch</a:t>
            </a:r>
            <a:r>
              <a:rPr lang="zh-CN" altLang="en-US" b="1" dirty="0"/>
              <a:t>在执行完</a:t>
            </a:r>
            <a:r>
              <a:rPr lang="en-US" altLang="zh-CN" b="1" dirty="0"/>
              <a:t>case</a:t>
            </a:r>
            <a:r>
              <a:rPr lang="zh-CN" altLang="en-US" b="1" dirty="0"/>
              <a:t>分支后，</a:t>
            </a:r>
            <a:r>
              <a:rPr lang="zh-CN" altLang="en-US" b="1" dirty="0">
                <a:solidFill>
                  <a:srgbClr val="B60819"/>
                </a:solidFill>
              </a:rPr>
              <a:t>转移到下个</a:t>
            </a:r>
            <a:r>
              <a:rPr lang="en-US" altLang="zh-CN" b="1" dirty="0">
                <a:solidFill>
                  <a:srgbClr val="B60819"/>
                </a:solidFill>
              </a:rPr>
              <a:t>case</a:t>
            </a:r>
            <a:r>
              <a:rPr lang="zh-CN" altLang="en-US" b="1" dirty="0">
                <a:solidFill>
                  <a:srgbClr val="B60819"/>
                </a:solidFill>
              </a:rPr>
              <a:t>继续执行，直到遇到</a:t>
            </a:r>
            <a:r>
              <a:rPr lang="en-US" altLang="zh-CN" b="1" dirty="0">
                <a:solidFill>
                  <a:srgbClr val="B60819"/>
                </a:solidFill>
              </a:rPr>
              <a:t>break</a:t>
            </a:r>
            <a:r>
              <a:rPr lang="zh-CN" altLang="en-US" b="1" dirty="0">
                <a:solidFill>
                  <a:srgbClr val="B60819"/>
                </a:solidFill>
              </a:rPr>
              <a:t>为止</a:t>
            </a:r>
            <a:r>
              <a:rPr lang="en-US" altLang="zh-CN" b="1" dirty="0">
                <a:solidFill>
                  <a:srgbClr val="B60819"/>
                </a:solidFill>
              </a:rPr>
              <a:t>;</a:t>
            </a:r>
            <a:r>
              <a:rPr lang="zh-CN" altLang="en-US" b="1" dirty="0"/>
              <a:t>即多个</a:t>
            </a:r>
            <a:r>
              <a:rPr lang="en-US" altLang="zh-CN" b="1" dirty="0"/>
              <a:t>case</a:t>
            </a:r>
            <a:r>
              <a:rPr lang="zh-CN" altLang="en-US" b="1" dirty="0"/>
              <a:t>子句可以共享相同的语句块</a:t>
            </a:r>
          </a:p>
          <a:p>
            <a:pPr>
              <a:buClr>
                <a:srgbClr val="FF461B"/>
              </a:buClr>
              <a:buFont typeface="Wingdings" panose="05000000000000000000" pitchFamily="2" charset="2"/>
              <a:buChar char="u"/>
            </a:pPr>
            <a:r>
              <a:rPr lang="en-US" altLang="zh-CN" b="1" dirty="0"/>
              <a:t>if-else</a:t>
            </a:r>
            <a:r>
              <a:rPr lang="zh-CN" altLang="en-US" b="1" dirty="0"/>
              <a:t>语句可实现</a:t>
            </a:r>
            <a:r>
              <a:rPr lang="en-US" altLang="zh-CN" b="1" dirty="0"/>
              <a:t>switch</a:t>
            </a:r>
            <a:r>
              <a:rPr lang="zh-CN" altLang="en-US" b="1" dirty="0"/>
              <a:t>语句所有的功能。使用</a:t>
            </a:r>
            <a:r>
              <a:rPr lang="en-US" altLang="zh-CN" b="1" dirty="0"/>
              <a:t>switch</a:t>
            </a:r>
            <a:r>
              <a:rPr lang="zh-CN" altLang="en-US" b="1" dirty="0"/>
              <a:t>语句更简练，且可读性强，执行效率也高</a:t>
            </a:r>
            <a:endParaRPr lang="zh-CN" altLang="en-US" b="1" dirty="0">
              <a:solidFill>
                <a:srgbClr val="B60819"/>
              </a:solidFill>
            </a:endParaRPr>
          </a:p>
          <a:p>
            <a:pPr>
              <a:spcBef>
                <a:spcPct val="20000"/>
              </a:spcBef>
            </a:pPr>
            <a:r>
              <a:rPr lang="zh-CN" altLang="en-US" b="1" dirty="0"/>
              <a:t>         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3333CC"/>
                </a:solidFill>
              </a:rPr>
              <a:t>使用</a:t>
            </a:r>
            <a:r>
              <a:rPr lang="en-US" altLang="zh-CN" dirty="0">
                <a:solidFill>
                  <a:srgbClr val="3333CC"/>
                </a:solidFill>
              </a:rPr>
              <a:t>switch-case</a:t>
            </a:r>
            <a:r>
              <a:rPr lang="zh-CN" altLang="en-US" dirty="0">
                <a:solidFill>
                  <a:srgbClr val="3333CC"/>
                </a:solidFill>
              </a:rPr>
              <a:t>必须注意</a:t>
            </a:r>
            <a:r>
              <a:rPr lang="en-US" altLang="zh-CN" dirty="0">
                <a:solidFill>
                  <a:srgbClr val="3333CC"/>
                </a:solidFill>
              </a:rPr>
              <a:t>: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3ADA-6F66-4BEC-BBB3-EC4B652F7296}" type="datetime1">
              <a:rPr lang="zh-CN" altLang="en-US" smtClean="0"/>
              <a:pPr/>
              <a:t>2020/1/4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6F50-2A3E-4829-883B-22B3BE7DAA7D}" type="slidenum">
              <a:rPr lang="en-US" altLang="zh-CN" smtClean="0"/>
              <a:pPr/>
              <a:t>84</a:t>
            </a:fld>
            <a:endParaRPr lang="en-US" altLang="zh-CN" dirty="0"/>
          </a:p>
        </p:txBody>
      </p:sp>
    </p:spTree>
  </p:cSld>
  <p:clrMapOvr>
    <a:masterClrMapping/>
  </p:clrMapOvr>
  <p:transition>
    <p:pull dir="rd"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35" name="AutoShape 3091"/>
          <p:cNvSpPr>
            <a:spLocks noChangeArrowheads="1"/>
          </p:cNvSpPr>
          <p:nvPr/>
        </p:nvSpPr>
        <p:spPr bwMode="auto">
          <a:xfrm flipH="1">
            <a:off x="3606800" y="3822700"/>
            <a:ext cx="279400" cy="266700"/>
          </a:xfrm>
          <a:prstGeom prst="rtTriangle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0419" name="Text Box 3075"/>
          <p:cNvSpPr txBox="1">
            <a:spLocks noChangeArrowheads="1"/>
          </p:cNvSpPr>
          <p:nvPr/>
        </p:nvSpPr>
        <p:spPr bwMode="auto">
          <a:xfrm>
            <a:off x="642938" y="1119713"/>
            <a:ext cx="8318500" cy="4719638"/>
          </a:xfrm>
          <a:prstGeom prst="rect">
            <a:avLst/>
          </a:prstGeom>
          <a:solidFill>
            <a:schemeClr val="bg1"/>
          </a:solidFill>
          <a:ln w="9525">
            <a:solidFill>
              <a:srgbClr val="66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b="1" dirty="0">
                <a:solidFill>
                  <a:srgbClr val="2828A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class</a:t>
            </a:r>
            <a:r>
              <a:rPr lang="en-US" altLang="zh-CN" sz="2000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</a:t>
            </a:r>
            <a:r>
              <a:rPr lang="en-US" altLang="zh-CN" sz="2000" b="1" dirty="0" err="1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SwitchDemo</a:t>
            </a:r>
            <a:r>
              <a:rPr lang="en-US" altLang="zh-CN" sz="2000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{</a:t>
            </a:r>
          </a:p>
          <a:p>
            <a:pPr>
              <a:spcBef>
                <a:spcPct val="0"/>
              </a:spcBef>
            </a:pPr>
            <a:r>
              <a:rPr lang="en-US" altLang="zh-CN" sz="2000" b="1" dirty="0">
                <a:solidFill>
                  <a:srgbClr val="2828A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  public static void</a:t>
            </a:r>
            <a:r>
              <a:rPr lang="en-US" altLang="zh-CN" sz="2000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</a:t>
            </a:r>
            <a:r>
              <a:rPr lang="en-US" altLang="zh-CN" sz="2000" b="1" dirty="0">
                <a:solidFill>
                  <a:srgbClr val="DD1101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main</a:t>
            </a:r>
            <a:r>
              <a:rPr lang="en-US" altLang="zh-CN" sz="2000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(String </a:t>
            </a:r>
            <a:r>
              <a:rPr lang="en-US" altLang="zh-CN" sz="2000" b="1" dirty="0" err="1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args</a:t>
            </a:r>
            <a:r>
              <a:rPr lang="en-US" altLang="zh-CN" sz="2000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[]) {</a:t>
            </a:r>
          </a:p>
          <a:p>
            <a:pPr>
              <a:spcBef>
                <a:spcPct val="0"/>
              </a:spcBef>
            </a:pPr>
            <a:r>
              <a:rPr lang="en-US" altLang="zh-CN" sz="500" b="1" dirty="0">
                <a:solidFill>
                  <a:srgbClr val="2828A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rgbClr val="2828A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  Int</a:t>
            </a:r>
            <a:r>
              <a:rPr lang="en-US" altLang="zh-CN" sz="2000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month=7;</a:t>
            </a:r>
          </a:p>
          <a:p>
            <a:pPr>
              <a:spcBef>
                <a:spcPct val="0"/>
              </a:spcBef>
            </a:pPr>
            <a:r>
              <a:rPr lang="en-US" altLang="zh-CN" sz="2000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  String season;</a:t>
            </a:r>
          </a:p>
          <a:p>
            <a:pPr>
              <a:spcBef>
                <a:spcPct val="0"/>
              </a:spcBef>
            </a:pPr>
            <a:r>
              <a:rPr lang="en-US" altLang="zh-CN" sz="2000" b="1" dirty="0">
                <a:solidFill>
                  <a:srgbClr val="2828A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  switch</a:t>
            </a:r>
            <a:r>
              <a:rPr lang="en-US" altLang="zh-CN" sz="2000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(month){</a:t>
            </a:r>
          </a:p>
          <a:p>
            <a:pPr>
              <a:spcBef>
                <a:spcPct val="0"/>
              </a:spcBef>
            </a:pPr>
            <a:r>
              <a:rPr lang="en-US" altLang="zh-CN" sz="2000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    </a:t>
            </a:r>
            <a:r>
              <a:rPr lang="en-US" altLang="zh-CN" sz="2000" b="1" dirty="0">
                <a:solidFill>
                  <a:srgbClr val="2828A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case</a:t>
            </a:r>
            <a:r>
              <a:rPr lang="en-US" altLang="zh-CN" sz="2000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12: </a:t>
            </a:r>
          </a:p>
          <a:p>
            <a:pPr>
              <a:spcBef>
                <a:spcPct val="0"/>
              </a:spcBef>
            </a:pPr>
            <a:r>
              <a:rPr lang="en-US" altLang="zh-CN" sz="2000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    </a:t>
            </a:r>
            <a:r>
              <a:rPr lang="en-US" altLang="zh-CN" sz="2000" b="1" dirty="0">
                <a:solidFill>
                  <a:srgbClr val="2828A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case </a:t>
            </a:r>
            <a:r>
              <a:rPr lang="en-US" altLang="zh-CN" sz="2000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1:</a:t>
            </a:r>
          </a:p>
          <a:p>
            <a:pPr>
              <a:spcBef>
                <a:spcPct val="0"/>
              </a:spcBef>
            </a:pPr>
            <a:r>
              <a:rPr lang="en-US" altLang="zh-CN" sz="2000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    </a:t>
            </a:r>
            <a:r>
              <a:rPr lang="en-US" altLang="zh-CN" sz="2000" b="1" dirty="0">
                <a:solidFill>
                  <a:srgbClr val="2828A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case </a:t>
            </a:r>
            <a:r>
              <a:rPr lang="en-US" altLang="zh-CN" sz="2000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2:</a:t>
            </a:r>
          </a:p>
          <a:p>
            <a:pPr>
              <a:spcBef>
                <a:spcPct val="0"/>
              </a:spcBef>
            </a:pPr>
            <a:r>
              <a:rPr lang="en-US" altLang="zh-CN" sz="2000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         season=</a:t>
            </a:r>
            <a:r>
              <a:rPr lang="en-US" altLang="zh-CN" sz="2000" b="1" dirty="0">
                <a:solidFill>
                  <a:srgbClr val="364F68"/>
                </a:solidFill>
                <a:ea typeface="STZhongsong" panose="02010600040101010101" pitchFamily="2" charset="-122"/>
              </a:rPr>
              <a:t>“</a:t>
            </a:r>
            <a:r>
              <a:rPr lang="zh-CN" altLang="en-US" sz="2000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冬季</a:t>
            </a:r>
            <a:r>
              <a:rPr lang="en-US" altLang="zh-CN" sz="2000" b="1" dirty="0">
                <a:solidFill>
                  <a:srgbClr val="364F68"/>
                </a:solidFill>
                <a:ea typeface="STZhongsong" panose="02010600040101010101" pitchFamily="2" charset="-122"/>
              </a:rPr>
              <a:t>”</a:t>
            </a:r>
            <a:r>
              <a:rPr lang="en-US" altLang="zh-CN" sz="2000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; </a:t>
            </a:r>
            <a:r>
              <a:rPr lang="zh-CN" altLang="en-GB" sz="2000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</a:t>
            </a:r>
            <a:endParaRPr lang="en-US" altLang="zh-CN" sz="2000" b="1" dirty="0">
              <a:solidFill>
                <a:srgbClr val="01B984"/>
              </a:solidFill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000" b="1" dirty="0">
                <a:solidFill>
                  <a:srgbClr val="2828A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         break</a:t>
            </a:r>
            <a:r>
              <a:rPr lang="en-US" altLang="zh-CN" sz="2000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altLang="zh-CN" sz="2000" b="1" dirty="0">
                <a:solidFill>
                  <a:srgbClr val="2828A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    case</a:t>
            </a:r>
            <a:r>
              <a:rPr lang="en-US" altLang="zh-CN" sz="2000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3:</a:t>
            </a:r>
          </a:p>
          <a:p>
            <a:pPr>
              <a:spcBef>
                <a:spcPct val="0"/>
              </a:spcBef>
            </a:pPr>
            <a:r>
              <a:rPr lang="en-US" altLang="zh-CN" sz="2000" b="1" dirty="0">
                <a:solidFill>
                  <a:srgbClr val="2828A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    case</a:t>
            </a:r>
            <a:r>
              <a:rPr lang="en-US" altLang="zh-CN" sz="2000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4:</a:t>
            </a:r>
          </a:p>
          <a:p>
            <a:pPr>
              <a:spcBef>
                <a:spcPct val="0"/>
              </a:spcBef>
            </a:pPr>
            <a:r>
              <a:rPr lang="en-US" altLang="zh-CN" sz="2000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    </a:t>
            </a:r>
            <a:r>
              <a:rPr lang="en-US" altLang="zh-CN" sz="2000" b="1" dirty="0">
                <a:solidFill>
                  <a:srgbClr val="2828A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case</a:t>
            </a:r>
            <a:r>
              <a:rPr lang="en-US" altLang="zh-CN" sz="2000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5:</a:t>
            </a:r>
          </a:p>
          <a:p>
            <a:pPr>
              <a:spcBef>
                <a:spcPct val="0"/>
              </a:spcBef>
            </a:pPr>
            <a:r>
              <a:rPr lang="en-US" altLang="zh-CN" sz="2000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         season=</a:t>
            </a:r>
            <a:r>
              <a:rPr lang="en-US" altLang="zh-CN" sz="2000" b="1" dirty="0">
                <a:solidFill>
                  <a:srgbClr val="364F68"/>
                </a:solidFill>
                <a:ea typeface="STZhongsong" panose="02010600040101010101" pitchFamily="2" charset="-122"/>
              </a:rPr>
              <a:t>“</a:t>
            </a:r>
            <a:r>
              <a:rPr lang="zh-CN" altLang="en-US" sz="2000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春季</a:t>
            </a:r>
            <a:r>
              <a:rPr lang="zh-CN" altLang="en-US" sz="2000" b="1" dirty="0">
                <a:solidFill>
                  <a:srgbClr val="364F68"/>
                </a:solidFill>
                <a:ea typeface="STZhongsong" panose="02010600040101010101" pitchFamily="2" charset="-122"/>
              </a:rPr>
              <a:t>”</a:t>
            </a:r>
            <a:r>
              <a:rPr lang="zh-CN" altLang="en-US" sz="2000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；</a:t>
            </a:r>
          </a:p>
          <a:p>
            <a:pPr>
              <a:spcBef>
                <a:spcPct val="0"/>
              </a:spcBef>
            </a:pPr>
            <a:r>
              <a:rPr lang="zh-CN" altLang="en-US" sz="2000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         </a:t>
            </a:r>
            <a:r>
              <a:rPr lang="en-US" altLang="zh-CN" sz="2000" b="1" dirty="0">
                <a:solidFill>
                  <a:srgbClr val="2828A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break</a:t>
            </a:r>
            <a:r>
              <a:rPr lang="en-US" altLang="zh-CN" sz="2000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;</a:t>
            </a:r>
            <a:endParaRPr lang="en-GB" altLang="zh-CN" sz="2000" b="1" dirty="0">
              <a:solidFill>
                <a:srgbClr val="364F68"/>
              </a:solidFill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700423" name="Text Box 3079"/>
          <p:cNvSpPr txBox="1">
            <a:spLocks noChangeArrowheads="1"/>
          </p:cNvSpPr>
          <p:nvPr/>
        </p:nvSpPr>
        <p:spPr bwMode="auto">
          <a:xfrm>
            <a:off x="3963819" y="1850090"/>
            <a:ext cx="5181600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rgbClr val="2828A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case</a:t>
            </a:r>
            <a:r>
              <a:rPr lang="en-US" altLang="zh-CN" sz="2000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6: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</a:t>
            </a:r>
            <a:r>
              <a:rPr lang="en-US" altLang="zh-CN" sz="2000" b="1" dirty="0">
                <a:solidFill>
                  <a:srgbClr val="2828A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case </a:t>
            </a:r>
            <a:r>
              <a:rPr lang="en-US" altLang="zh-CN" sz="2000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7: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</a:t>
            </a:r>
            <a:r>
              <a:rPr lang="en-US" altLang="zh-CN" sz="2000" b="1" dirty="0">
                <a:solidFill>
                  <a:srgbClr val="2828A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case</a:t>
            </a:r>
            <a:r>
              <a:rPr lang="en-US" altLang="zh-CN" sz="2000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8:  season=</a:t>
            </a:r>
            <a:r>
              <a:rPr lang="en-US" altLang="zh-CN" sz="2000" b="1" dirty="0">
                <a:solidFill>
                  <a:srgbClr val="364F68"/>
                </a:solidFill>
                <a:ea typeface="STZhongsong" panose="02010600040101010101" pitchFamily="2" charset="-122"/>
              </a:rPr>
              <a:t>“</a:t>
            </a:r>
            <a:r>
              <a:rPr lang="zh-CN" altLang="en-US" sz="2000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夏季</a:t>
            </a:r>
            <a:r>
              <a:rPr lang="en-US" altLang="zh-CN" sz="2000" b="1" dirty="0">
                <a:solidFill>
                  <a:srgbClr val="364F68"/>
                </a:solidFill>
                <a:ea typeface="STZhongsong" panose="02010600040101010101" pitchFamily="2" charset="-122"/>
              </a:rPr>
              <a:t>”</a:t>
            </a:r>
            <a:r>
              <a:rPr lang="en-US" altLang="zh-CN" sz="2000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;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              </a:t>
            </a:r>
            <a:r>
              <a:rPr lang="en-US" altLang="zh-CN" sz="2000" b="1" dirty="0">
                <a:solidFill>
                  <a:srgbClr val="2828A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break;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rgbClr val="2828A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case</a:t>
            </a:r>
            <a:r>
              <a:rPr lang="en-US" altLang="zh-CN" sz="2000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9: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rgbClr val="2828A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case</a:t>
            </a:r>
            <a:r>
              <a:rPr lang="en-US" altLang="zh-CN" sz="2000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10:</a:t>
            </a:r>
            <a:endParaRPr lang="en-US" altLang="zh-CN" sz="2000" dirty="0">
              <a:solidFill>
                <a:srgbClr val="364F68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</a:t>
            </a:r>
            <a:r>
              <a:rPr lang="en-US" altLang="zh-CN" sz="2000" b="1" dirty="0">
                <a:solidFill>
                  <a:srgbClr val="2828A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case</a:t>
            </a:r>
            <a:r>
              <a:rPr lang="en-US" altLang="zh-CN" sz="2000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11:  season=</a:t>
            </a:r>
            <a:r>
              <a:rPr lang="en-US" altLang="zh-CN" sz="2000" b="1" dirty="0">
                <a:solidFill>
                  <a:srgbClr val="364F68"/>
                </a:solidFill>
                <a:ea typeface="STZhongsong" panose="02010600040101010101" pitchFamily="2" charset="-122"/>
              </a:rPr>
              <a:t>”</a:t>
            </a:r>
            <a:r>
              <a:rPr lang="zh-CN" altLang="en-US" sz="2000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秋季</a:t>
            </a:r>
            <a:r>
              <a:rPr lang="en-US" altLang="zh-CN" sz="2000" b="1" dirty="0">
                <a:solidFill>
                  <a:srgbClr val="364F68"/>
                </a:solidFill>
                <a:ea typeface="STZhongsong" panose="02010600040101010101" pitchFamily="2" charset="-122"/>
              </a:rPr>
              <a:t>”</a:t>
            </a:r>
            <a:r>
              <a:rPr lang="zh-CN" altLang="en-US" sz="2000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；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000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                </a:t>
            </a:r>
            <a:r>
              <a:rPr lang="en-US" altLang="zh-CN" sz="2000" b="1" dirty="0">
                <a:solidFill>
                  <a:srgbClr val="2828A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break</a:t>
            </a:r>
            <a:r>
              <a:rPr lang="en-US" altLang="zh-CN" sz="2000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rgbClr val="2828A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default</a:t>
            </a:r>
            <a:r>
              <a:rPr lang="en-US" altLang="zh-CN" sz="2000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:</a:t>
            </a:r>
            <a:r>
              <a:rPr lang="en-US" altLang="zh-CN" sz="2000" b="1" dirty="0">
                <a:solidFill>
                  <a:srgbClr val="2828A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</a:t>
            </a:r>
            <a:r>
              <a:rPr lang="en-US" altLang="zh-CN" sz="2000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season=</a:t>
            </a:r>
            <a:r>
              <a:rPr lang="en-US" altLang="zh-CN" sz="2000" b="1" dirty="0">
                <a:solidFill>
                  <a:srgbClr val="364F68"/>
                </a:solidFill>
                <a:ea typeface="STZhongsong" panose="02010600040101010101" pitchFamily="2" charset="-122"/>
              </a:rPr>
              <a:t>”</a:t>
            </a:r>
            <a:r>
              <a:rPr lang="zh-CN" altLang="en-US" sz="2000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错</a:t>
            </a:r>
            <a:r>
              <a:rPr lang="en-US" altLang="zh-CN" sz="2000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!</a:t>
            </a:r>
            <a:r>
              <a:rPr lang="en-US" altLang="zh-CN" sz="2000" b="1" dirty="0">
                <a:solidFill>
                  <a:srgbClr val="364F68"/>
                </a:solidFill>
                <a:ea typeface="STZhongsong" panose="02010600040101010101" pitchFamily="2" charset="-122"/>
              </a:rPr>
              <a:t>”</a:t>
            </a:r>
            <a:r>
              <a:rPr lang="en-US" altLang="zh-CN" sz="2000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}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</a:t>
            </a:r>
            <a:r>
              <a:rPr lang="en-US" altLang="zh-CN" sz="2000" b="1" dirty="0" err="1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System.out.println</a:t>
            </a:r>
            <a:r>
              <a:rPr lang="en-US" altLang="zh-CN" sz="2000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(</a:t>
            </a:r>
            <a:r>
              <a:rPr lang="en-US" altLang="zh-CN" sz="2000" b="1" dirty="0">
                <a:solidFill>
                  <a:srgbClr val="364F68"/>
                </a:solidFill>
                <a:ea typeface="STZhongsong" panose="02010600040101010101" pitchFamily="2" charset="-122"/>
              </a:rPr>
              <a:t>“</a:t>
            </a:r>
            <a:r>
              <a:rPr lang="zh-CN" altLang="en-US" sz="2000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月份    季节</a:t>
            </a:r>
            <a:r>
              <a:rPr lang="en-US" altLang="zh-CN" sz="2000" b="1" dirty="0">
                <a:solidFill>
                  <a:srgbClr val="364F68"/>
                </a:solidFill>
                <a:ea typeface="STZhongsong" panose="02010600040101010101" pitchFamily="2" charset="-122"/>
              </a:rPr>
              <a:t>”</a:t>
            </a:r>
            <a:r>
              <a:rPr lang="en-US" altLang="zh-CN" sz="2000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);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</a:t>
            </a:r>
            <a:r>
              <a:rPr lang="en-US" altLang="zh-CN" sz="1800" b="1" dirty="0" err="1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System.out.println</a:t>
            </a:r>
            <a:r>
              <a:rPr lang="en-US" altLang="zh-CN" sz="1800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(month+</a:t>
            </a:r>
            <a:r>
              <a:rPr lang="en-US" altLang="zh-CN" sz="1800" b="1" dirty="0">
                <a:solidFill>
                  <a:srgbClr val="364F68"/>
                </a:solidFill>
                <a:ea typeface="STZhongsong" panose="02010600040101010101" pitchFamily="2" charset="-122"/>
              </a:rPr>
              <a:t>“</a:t>
            </a:r>
            <a:r>
              <a:rPr lang="en-US" altLang="zh-CN" sz="1800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 </a:t>
            </a:r>
            <a:r>
              <a:rPr lang="en-US" altLang="zh-CN" sz="1800" b="1" dirty="0">
                <a:solidFill>
                  <a:srgbClr val="364F68"/>
                </a:solidFill>
                <a:ea typeface="STZhongsong" panose="02010600040101010101" pitchFamily="2" charset="-122"/>
              </a:rPr>
              <a:t>”</a:t>
            </a:r>
            <a:r>
              <a:rPr lang="en-US" altLang="zh-CN" sz="1800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+season);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}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}</a:t>
            </a:r>
          </a:p>
        </p:txBody>
      </p:sp>
      <p:sp>
        <p:nvSpPr>
          <p:cNvPr id="700429" name="Rectangle 3085"/>
          <p:cNvSpPr>
            <a:spLocks noChangeArrowheads="1"/>
          </p:cNvSpPr>
          <p:nvPr/>
        </p:nvSpPr>
        <p:spPr bwMode="auto">
          <a:xfrm>
            <a:off x="642938" y="59164"/>
            <a:ext cx="797718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b="1" dirty="0">
                <a:solidFill>
                  <a:srgbClr val="FF00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[</a:t>
            </a:r>
            <a:r>
              <a:rPr lang="zh-CN" altLang="en-US" b="1" dirty="0">
                <a:solidFill>
                  <a:srgbClr val="FF00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] </a:t>
            </a:r>
            <a:r>
              <a:rPr lang="zh-CN" altLang="en-US" b="1" dirty="0">
                <a:solidFill>
                  <a:srgbClr val="FF00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用</a:t>
            </a:r>
            <a:r>
              <a:rPr lang="en-US" altLang="zh-CN" b="1" dirty="0">
                <a:solidFill>
                  <a:srgbClr val="FF00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switch</a:t>
            </a:r>
            <a:r>
              <a:rPr lang="zh-CN" altLang="en-US" b="1" dirty="0">
                <a:solidFill>
                  <a:srgbClr val="FF00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语句判断一个月份属于一年哪个季节</a:t>
            </a:r>
            <a:r>
              <a:rPr lang="en-US" altLang="zh-CN" b="1" dirty="0">
                <a:solidFill>
                  <a:srgbClr val="FF00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春、夏、秋、冬</a:t>
            </a:r>
            <a:r>
              <a:rPr lang="en-US" altLang="zh-CN" b="1" dirty="0">
                <a:solidFill>
                  <a:srgbClr val="FF00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)</a:t>
            </a:r>
            <a:endParaRPr lang="zh-CN" altLang="en-US" b="1" dirty="0">
              <a:solidFill>
                <a:srgbClr val="FF0000"/>
              </a:solidFill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700437" name="Text Box 3093"/>
          <p:cNvSpPr txBox="1">
            <a:spLocks noChangeArrowheads="1"/>
          </p:cNvSpPr>
          <p:nvPr/>
        </p:nvSpPr>
        <p:spPr bwMode="auto">
          <a:xfrm>
            <a:off x="876300" y="6430963"/>
            <a:ext cx="990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200" b="1">
                <a:solidFill>
                  <a:schemeClr val="tx2"/>
                </a:solidFill>
              </a:rPr>
              <a:t>    </a:t>
            </a: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3772969" y="1850090"/>
            <a:ext cx="0" cy="3937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A34564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B13E-FF17-419D-9D16-50AABFA77817}" type="datetime1">
              <a:rPr lang="zh-CN" altLang="en-US" smtClean="0"/>
              <a:pPr/>
              <a:t>2020/1/4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3F4D-9DD1-45F3-81DB-145FF4B07E93}" type="slidenum">
              <a:rPr lang="en-US" altLang="zh-CN" smtClean="0"/>
              <a:pPr/>
              <a:t>85</a:t>
            </a:fld>
            <a:endParaRPr lang="en-US" altLang="zh-CN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00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0435" grpId="0" animBg="1"/>
      <p:bldP spid="700437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1" name="Text Box 3"/>
          <p:cNvSpPr txBox="1">
            <a:spLocks noChangeArrowheads="1"/>
          </p:cNvSpPr>
          <p:nvPr/>
        </p:nvSpPr>
        <p:spPr bwMode="auto">
          <a:xfrm>
            <a:off x="862170" y="1114443"/>
            <a:ext cx="5736021" cy="410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while</a:t>
            </a:r>
            <a:r>
              <a:rPr lang="zh-CN" altLang="en-US" sz="2800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语句形式如下：</a:t>
            </a:r>
          </a:p>
          <a:p>
            <a:pPr>
              <a:spcBef>
                <a:spcPct val="0"/>
              </a:spcBef>
            </a:pPr>
            <a:r>
              <a:rPr lang="en-GB" altLang="zh-CN" sz="2800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  </a:t>
            </a:r>
            <a:r>
              <a:rPr lang="en-GB" altLang="zh-CN" sz="2800" b="1" dirty="0">
                <a:solidFill>
                  <a:srgbClr val="2828A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</a:t>
            </a:r>
            <a:r>
              <a:rPr lang="en-US" altLang="zh-CN" sz="2800" b="1" dirty="0">
                <a:solidFill>
                  <a:srgbClr val="FF33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while (</a:t>
            </a:r>
            <a:r>
              <a:rPr lang="zh-CN" altLang="en-US" sz="2800" b="1" dirty="0">
                <a:solidFill>
                  <a:srgbClr val="FF33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布尔表达式</a:t>
            </a:r>
            <a:r>
              <a:rPr lang="en-US" altLang="zh-CN" sz="2800" b="1" dirty="0">
                <a:solidFill>
                  <a:srgbClr val="FF33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) {</a:t>
            </a:r>
            <a:r>
              <a:rPr lang="zh-CN" altLang="en-US" sz="2800" b="1" dirty="0">
                <a:solidFill>
                  <a:srgbClr val="FF33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语句块</a:t>
            </a:r>
            <a:r>
              <a:rPr lang="en-US" altLang="zh-CN" sz="2800" b="1" dirty="0">
                <a:solidFill>
                  <a:srgbClr val="FF33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}</a:t>
            </a:r>
            <a:endParaRPr lang="en-US" altLang="zh-CN" sz="2300" b="1" dirty="0">
              <a:solidFill>
                <a:srgbClr val="FF3300"/>
              </a:solidFill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>
              <a:spcBef>
                <a:spcPct val="0"/>
              </a:spcBef>
            </a:pPr>
            <a:endParaRPr lang="en-US" altLang="zh-CN" sz="2300" b="1" dirty="0">
              <a:solidFill>
                <a:srgbClr val="FF3300"/>
              </a:solidFill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>
              <a:spcBef>
                <a:spcPct val="0"/>
              </a:spcBef>
            </a:pPr>
            <a:endParaRPr lang="en-US" altLang="zh-CN" sz="2300" b="1" dirty="0">
              <a:solidFill>
                <a:srgbClr val="364F68"/>
              </a:solidFill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>
              <a:spcBef>
                <a:spcPct val="0"/>
              </a:spcBef>
            </a:pPr>
            <a:endParaRPr lang="en-US" altLang="zh-CN" sz="2300" b="1" dirty="0">
              <a:solidFill>
                <a:srgbClr val="364F68"/>
              </a:solidFill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>
              <a:spcBef>
                <a:spcPct val="0"/>
              </a:spcBef>
            </a:pPr>
            <a:endParaRPr lang="en-US" altLang="zh-CN" sz="2300" b="1" dirty="0">
              <a:solidFill>
                <a:srgbClr val="364F68"/>
              </a:solidFill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>
              <a:spcBef>
                <a:spcPct val="0"/>
              </a:spcBef>
            </a:pPr>
            <a:endParaRPr lang="en-US" altLang="zh-CN" sz="2300" b="1" dirty="0">
              <a:solidFill>
                <a:srgbClr val="364F68"/>
              </a:solidFill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>
              <a:spcBef>
                <a:spcPct val="0"/>
              </a:spcBef>
            </a:pPr>
            <a:endParaRPr lang="en-US" altLang="zh-CN" sz="2300" b="1" dirty="0">
              <a:solidFill>
                <a:srgbClr val="364F68"/>
              </a:solidFill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>
              <a:spcBef>
                <a:spcPct val="0"/>
              </a:spcBef>
            </a:pPr>
            <a:endParaRPr lang="en-US" altLang="zh-CN" sz="2300" b="1" dirty="0">
              <a:solidFill>
                <a:srgbClr val="364F68"/>
              </a:solidFill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>
              <a:spcBef>
                <a:spcPct val="0"/>
              </a:spcBef>
            </a:pPr>
            <a:endParaRPr lang="en-US" altLang="zh-CN" sz="2300" b="1" dirty="0">
              <a:solidFill>
                <a:srgbClr val="364F68"/>
              </a:solidFill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>
              <a:spcBef>
                <a:spcPct val="0"/>
              </a:spcBef>
            </a:pPr>
            <a:endParaRPr lang="en-US" altLang="zh-CN" sz="2300" b="1" dirty="0">
              <a:solidFill>
                <a:srgbClr val="364F68"/>
              </a:solidFill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8724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STZhongsong" panose="02010600040101010101" pitchFamily="2" charset="-122"/>
              </a:rPr>
              <a:t>3.8.2 </a:t>
            </a:r>
            <a:r>
              <a:rPr lang="zh-CN" altLang="en-US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STZhongsong" panose="02010600040101010101" pitchFamily="2" charset="-122"/>
              </a:rPr>
              <a:t>循环语句</a:t>
            </a:r>
            <a:r>
              <a:rPr lang="en-US" altLang="zh-CN" b="1" dirty="0">
                <a:solidFill>
                  <a:srgbClr val="3333CC"/>
                </a:solidFill>
                <a:latin typeface="Tahoma" panose="020B0604030504040204" pitchFamily="34" charset="0"/>
              </a:rPr>
              <a:t>            </a:t>
            </a:r>
            <a:endParaRPr lang="zh-CN" altLang="en-US" b="1" dirty="0">
              <a:solidFill>
                <a:srgbClr val="3333CC"/>
              </a:solidFill>
              <a:latin typeface="Tahoma" panose="020B060403050404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E907-4B31-4992-9775-CA217440360D}" type="datetime1">
              <a:rPr lang="zh-CN" altLang="en-US" smtClean="0"/>
              <a:pPr/>
              <a:t>2020/1/4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6F50-2A3E-4829-883B-22B3BE7DAA7D}" type="slidenum">
              <a:rPr lang="en-US" altLang="zh-CN" smtClean="0"/>
              <a:pPr/>
              <a:t>86</a:t>
            </a:fld>
            <a:endParaRPr lang="en-US" altLang="zh-CN" dirty="0"/>
          </a:p>
        </p:txBody>
      </p:sp>
      <p:sp>
        <p:nvSpPr>
          <p:cNvPr id="872453" name="AutoShape 5"/>
          <p:cNvSpPr>
            <a:spLocks noChangeArrowheads="1"/>
          </p:cNvSpPr>
          <p:nvPr/>
        </p:nvSpPr>
        <p:spPr bwMode="auto">
          <a:xfrm>
            <a:off x="1034605" y="2242833"/>
            <a:ext cx="1244600" cy="1074738"/>
          </a:xfrm>
          <a:prstGeom prst="wedgeRoundRectCallout">
            <a:avLst>
              <a:gd name="adj1" fmla="val 41432"/>
              <a:gd name="adj2" fmla="val -73626"/>
              <a:gd name="adj3" fmla="val 16667"/>
            </a:avLst>
          </a:prstGeom>
          <a:solidFill>
            <a:srgbClr val="FFCC99"/>
          </a:solidFill>
          <a:ln w="9525">
            <a:solidFill>
              <a:srgbClr val="0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>
              <a:spcBef>
                <a:spcPct val="0"/>
              </a:spcBef>
            </a:pPr>
            <a:r>
              <a:rPr lang="en-US" altLang="zh-CN" sz="2300" b="1" dirty="0">
                <a:solidFill>
                  <a:srgbClr val="980A22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while</a:t>
            </a:r>
            <a:r>
              <a:rPr lang="zh-CN" altLang="en-US" sz="2300" b="1" dirty="0">
                <a:solidFill>
                  <a:srgbClr val="980A22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语句的关键字</a:t>
            </a:r>
          </a:p>
        </p:txBody>
      </p:sp>
      <p:sp>
        <p:nvSpPr>
          <p:cNvPr id="872454" name="AutoShape 6"/>
          <p:cNvSpPr>
            <a:spLocks noChangeArrowheads="1"/>
          </p:cNvSpPr>
          <p:nvPr/>
        </p:nvSpPr>
        <p:spPr bwMode="auto">
          <a:xfrm>
            <a:off x="3017006" y="2401577"/>
            <a:ext cx="1065213" cy="862013"/>
          </a:xfrm>
          <a:prstGeom prst="wedgeRoundRectCallout">
            <a:avLst>
              <a:gd name="adj1" fmla="val 20494"/>
              <a:gd name="adj2" fmla="val -92518"/>
              <a:gd name="adj3" fmla="val 16667"/>
            </a:avLst>
          </a:prstGeom>
          <a:solidFill>
            <a:srgbClr val="FFCC99"/>
          </a:solidFill>
          <a:ln w="9525">
            <a:solidFill>
              <a:srgbClr val="0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>
              <a:spcBef>
                <a:spcPct val="0"/>
              </a:spcBef>
            </a:pPr>
            <a:r>
              <a:rPr lang="zh-CN" altLang="en-US" sz="2300" b="1" dirty="0">
                <a:solidFill>
                  <a:srgbClr val="980A22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循环条件</a:t>
            </a:r>
          </a:p>
        </p:txBody>
      </p:sp>
      <p:sp>
        <p:nvSpPr>
          <p:cNvPr id="872455" name="AutoShape 7"/>
          <p:cNvSpPr>
            <a:spLocks noChangeArrowheads="1"/>
          </p:cNvSpPr>
          <p:nvPr/>
        </p:nvSpPr>
        <p:spPr bwMode="auto">
          <a:xfrm>
            <a:off x="5375784" y="2037334"/>
            <a:ext cx="3863602" cy="1074738"/>
          </a:xfrm>
          <a:prstGeom prst="wedgeRoundRectCallout">
            <a:avLst>
              <a:gd name="adj1" fmla="val -56155"/>
              <a:gd name="adj2" fmla="val -50225"/>
              <a:gd name="adj3" fmla="val 16667"/>
            </a:avLst>
          </a:prstGeom>
          <a:solidFill>
            <a:srgbClr val="FFCC99"/>
          </a:solidFill>
          <a:ln w="9525">
            <a:solidFill>
              <a:srgbClr val="0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54000" anchor="b"/>
          <a:lstStyle/>
          <a:p>
            <a:pPr>
              <a:spcBef>
                <a:spcPct val="0"/>
              </a:spcBef>
            </a:pPr>
            <a:r>
              <a:rPr lang="zh-CN" altLang="en-US" sz="2300" b="1" dirty="0">
                <a:solidFill>
                  <a:srgbClr val="980A22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循环体，是一个语句，若是多个语句则应构成复合语句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792081" y="3125390"/>
            <a:ext cx="3097022" cy="3199000"/>
            <a:chOff x="2133600" y="1804988"/>
            <a:chExt cx="4487863" cy="4648200"/>
          </a:xfrm>
        </p:grpSpPr>
        <p:sp>
          <p:nvSpPr>
            <p:cNvPr id="9" name="AutoShape 3"/>
            <p:cNvSpPr>
              <a:spLocks noChangeArrowheads="1"/>
            </p:cNvSpPr>
            <p:nvPr/>
          </p:nvSpPr>
          <p:spPr bwMode="auto">
            <a:xfrm>
              <a:off x="2811463" y="2643188"/>
              <a:ext cx="2971800" cy="914400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rgbClr val="FF99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b="1" dirty="0">
                  <a:solidFill>
                    <a:srgbClr val="BA5C7B"/>
                  </a:solidFill>
                </a:rPr>
                <a:t>布尔表达式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3344863" y="4471988"/>
              <a:ext cx="22098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99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b="1">
                  <a:solidFill>
                    <a:srgbClr val="BA5C7B"/>
                  </a:solidFill>
                </a:rPr>
                <a:t>循环体</a:t>
              </a:r>
            </a:p>
          </p:txBody>
        </p:sp>
        <p:sp>
          <p:nvSpPr>
            <p:cNvPr id="11" name="Line 5"/>
            <p:cNvSpPr>
              <a:spLocks noChangeShapeType="1"/>
            </p:cNvSpPr>
            <p:nvPr/>
          </p:nvSpPr>
          <p:spPr bwMode="auto">
            <a:xfrm>
              <a:off x="4259263" y="1804988"/>
              <a:ext cx="0" cy="838200"/>
            </a:xfrm>
            <a:prstGeom prst="line">
              <a:avLst/>
            </a:prstGeom>
            <a:noFill/>
            <a:ln w="57150">
              <a:solidFill>
                <a:srgbClr val="FF99CC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Line 6"/>
            <p:cNvSpPr>
              <a:spLocks noChangeShapeType="1"/>
            </p:cNvSpPr>
            <p:nvPr/>
          </p:nvSpPr>
          <p:spPr bwMode="auto">
            <a:xfrm>
              <a:off x="4259263" y="3557588"/>
              <a:ext cx="0" cy="914400"/>
            </a:xfrm>
            <a:prstGeom prst="line">
              <a:avLst/>
            </a:prstGeom>
            <a:noFill/>
            <a:ln w="57150">
              <a:solidFill>
                <a:srgbClr val="FF99CC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 flipH="1">
              <a:off x="2133600" y="4852988"/>
              <a:ext cx="1211263" cy="0"/>
            </a:xfrm>
            <a:prstGeom prst="line">
              <a:avLst/>
            </a:prstGeom>
            <a:noFill/>
            <a:ln w="57150">
              <a:solidFill>
                <a:srgbClr val="FF99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2133600" y="2185988"/>
              <a:ext cx="0" cy="2667000"/>
            </a:xfrm>
            <a:prstGeom prst="line">
              <a:avLst/>
            </a:prstGeom>
            <a:noFill/>
            <a:ln w="57150">
              <a:solidFill>
                <a:srgbClr val="FF99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>
              <a:off x="2138363" y="2185988"/>
              <a:ext cx="2120900" cy="0"/>
            </a:xfrm>
            <a:prstGeom prst="line">
              <a:avLst/>
            </a:prstGeom>
            <a:noFill/>
            <a:ln w="57150">
              <a:solidFill>
                <a:srgbClr val="FF99CC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5783263" y="3100388"/>
              <a:ext cx="838200" cy="0"/>
            </a:xfrm>
            <a:prstGeom prst="line">
              <a:avLst/>
            </a:prstGeom>
            <a:noFill/>
            <a:ln w="57150">
              <a:solidFill>
                <a:srgbClr val="FF99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>
              <a:off x="6621463" y="3100388"/>
              <a:ext cx="0" cy="2286000"/>
            </a:xfrm>
            <a:prstGeom prst="line">
              <a:avLst/>
            </a:prstGeom>
            <a:noFill/>
            <a:ln w="57150">
              <a:solidFill>
                <a:srgbClr val="FF99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>
              <a:off x="4335463" y="5386388"/>
              <a:ext cx="2286000" cy="0"/>
            </a:xfrm>
            <a:prstGeom prst="line">
              <a:avLst/>
            </a:prstGeom>
            <a:noFill/>
            <a:ln w="57150">
              <a:solidFill>
                <a:srgbClr val="FF99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4335463" y="5386388"/>
              <a:ext cx="0" cy="1066800"/>
            </a:xfrm>
            <a:prstGeom prst="line">
              <a:avLst/>
            </a:prstGeom>
            <a:noFill/>
            <a:ln w="57150">
              <a:solidFill>
                <a:srgbClr val="FF99CC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Text Box 14"/>
            <p:cNvSpPr txBox="1">
              <a:spLocks noChangeArrowheads="1"/>
            </p:cNvSpPr>
            <p:nvPr/>
          </p:nvSpPr>
          <p:spPr bwMode="auto">
            <a:xfrm>
              <a:off x="5671311" y="2493647"/>
              <a:ext cx="9128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b="1" dirty="0">
                  <a:solidFill>
                    <a:srgbClr val="BA5C7B"/>
                  </a:solidFill>
                  <a:latin typeface="Tahoma" panose="020B0604030504040204" pitchFamily="34" charset="0"/>
                </a:rPr>
                <a:t>false</a:t>
              </a:r>
            </a:p>
          </p:txBody>
        </p:sp>
        <p:sp>
          <p:nvSpPr>
            <p:cNvPr id="21" name="Text Box 15"/>
            <p:cNvSpPr txBox="1">
              <a:spLocks noChangeArrowheads="1"/>
            </p:cNvSpPr>
            <p:nvPr/>
          </p:nvSpPr>
          <p:spPr bwMode="auto">
            <a:xfrm>
              <a:off x="4259263" y="3633787"/>
              <a:ext cx="819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b="1" dirty="0">
                  <a:solidFill>
                    <a:srgbClr val="BA5C7B"/>
                  </a:solidFill>
                  <a:latin typeface="Tahoma" panose="020B0604030504040204" pitchFamily="34" charset="0"/>
                </a:rPr>
                <a:t>true</a:t>
              </a:r>
            </a:p>
          </p:txBody>
        </p:sp>
      </p:grp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72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72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72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72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2451" grpId="0" autoUpdateAnimBg="0"/>
      <p:bldP spid="872453" grpId="0" animBg="1" autoUpdateAnimBg="0"/>
      <p:bldP spid="872454" grpId="0" animBg="1" autoUpdateAnimBg="0"/>
      <p:bldP spid="872455" grpId="0" animBg="1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Text Box 2"/>
          <p:cNvSpPr txBox="1">
            <a:spLocks noChangeArrowheads="1"/>
          </p:cNvSpPr>
          <p:nvPr/>
        </p:nvSpPr>
        <p:spPr bwMode="auto">
          <a:xfrm>
            <a:off x="838200" y="1006727"/>
            <a:ext cx="8305800" cy="49675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b="1" dirty="0">
                <a:solidFill>
                  <a:srgbClr val="2828A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class Sum {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b="1" dirty="0">
                <a:solidFill>
                  <a:srgbClr val="2828A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public static void main(String </a:t>
            </a:r>
            <a:r>
              <a:rPr lang="en-US" altLang="zh-CN" b="1" dirty="0" err="1">
                <a:solidFill>
                  <a:srgbClr val="2828A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args</a:t>
            </a:r>
            <a:r>
              <a:rPr lang="en-US" altLang="zh-CN" b="1" dirty="0">
                <a:solidFill>
                  <a:srgbClr val="2828A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[]) {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b="1" dirty="0">
                <a:solidFill>
                  <a:srgbClr val="2828A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 int n=100;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b="1" dirty="0">
                <a:solidFill>
                  <a:srgbClr val="2828A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 int  </a:t>
            </a:r>
            <a:r>
              <a:rPr lang="en-US" altLang="zh-CN" b="1" dirty="0" err="1">
                <a:solidFill>
                  <a:srgbClr val="2828A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i</a:t>
            </a:r>
            <a:r>
              <a:rPr lang="en-US" altLang="zh-CN" b="1" dirty="0">
                <a:solidFill>
                  <a:srgbClr val="2828A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=1;                    </a:t>
            </a:r>
            <a:r>
              <a:rPr lang="en-US" altLang="zh-CN" b="1" dirty="0">
                <a:solidFill>
                  <a:srgbClr val="FF461B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//</a:t>
            </a:r>
            <a:r>
              <a:rPr lang="zh-CN" altLang="en-US" b="1" dirty="0">
                <a:solidFill>
                  <a:srgbClr val="FF461B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循环次数，初值为１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b="1" dirty="0">
                <a:solidFill>
                  <a:srgbClr val="2828A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 </a:t>
            </a:r>
            <a:r>
              <a:rPr lang="en-US" altLang="zh-CN" b="1" dirty="0">
                <a:solidFill>
                  <a:srgbClr val="2828A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float s=0;                 </a:t>
            </a:r>
            <a:r>
              <a:rPr lang="en-US" altLang="zh-CN" b="1" dirty="0">
                <a:solidFill>
                  <a:srgbClr val="FF461B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//</a:t>
            </a:r>
            <a:r>
              <a:rPr lang="zh-CN" altLang="en-US" b="1" dirty="0">
                <a:solidFill>
                  <a:srgbClr val="FF461B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和</a:t>
            </a:r>
            <a:r>
              <a:rPr lang="en-US" altLang="zh-CN" b="1" dirty="0">
                <a:solidFill>
                  <a:srgbClr val="FF461B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s</a:t>
            </a:r>
            <a:r>
              <a:rPr lang="zh-CN" altLang="en-US" b="1" dirty="0">
                <a:solidFill>
                  <a:srgbClr val="FF461B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为实型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b="1" dirty="0">
                <a:solidFill>
                  <a:srgbClr val="2828A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while (</a:t>
            </a:r>
            <a:r>
              <a:rPr lang="en-US" altLang="zh-CN" b="1" dirty="0" err="1">
                <a:solidFill>
                  <a:srgbClr val="FF00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&lt;=100){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b="1" dirty="0">
                <a:solidFill>
                  <a:srgbClr val="FF00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      s=s+(1.0f/</a:t>
            </a:r>
            <a:r>
              <a:rPr lang="en-US" altLang="zh-CN" b="1" dirty="0" err="1">
                <a:solidFill>
                  <a:srgbClr val="FF00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);        </a:t>
            </a:r>
            <a:r>
              <a:rPr lang="en-US" altLang="zh-CN" b="1" dirty="0">
                <a:solidFill>
                  <a:srgbClr val="FF461B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//s</a:t>
            </a:r>
            <a:r>
              <a:rPr lang="zh-CN" altLang="en-US" b="1" dirty="0">
                <a:solidFill>
                  <a:srgbClr val="FF461B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增加</a:t>
            </a:r>
            <a:r>
              <a:rPr lang="en-US" altLang="zh-CN" b="1" dirty="0">
                <a:solidFill>
                  <a:srgbClr val="FF461B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1/</a:t>
            </a:r>
            <a:r>
              <a:rPr lang="en-US" altLang="zh-CN" b="1" dirty="0" err="1">
                <a:solidFill>
                  <a:srgbClr val="FF461B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i</a:t>
            </a:r>
            <a:r>
              <a:rPr lang="en-US" altLang="zh-CN" b="1" dirty="0">
                <a:solidFill>
                  <a:srgbClr val="FF461B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,1.0f</a:t>
            </a:r>
            <a:r>
              <a:rPr lang="zh-CN" altLang="en-US" b="1" dirty="0">
                <a:solidFill>
                  <a:srgbClr val="FF461B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表示是</a:t>
            </a:r>
            <a:r>
              <a:rPr lang="en-US" altLang="zh-CN" b="1" dirty="0">
                <a:solidFill>
                  <a:srgbClr val="FF461B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float</a:t>
            </a:r>
            <a:r>
              <a:rPr lang="zh-CN" altLang="en-US" b="1" dirty="0">
                <a:solidFill>
                  <a:srgbClr val="FF461B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型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b="1" dirty="0">
                <a:solidFill>
                  <a:srgbClr val="FF00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      </a:t>
            </a:r>
            <a:r>
              <a:rPr lang="en-US" altLang="zh-CN" b="1" dirty="0" err="1">
                <a:solidFill>
                  <a:srgbClr val="FF00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++;                     </a:t>
            </a:r>
            <a:r>
              <a:rPr lang="en-US" altLang="zh-CN" b="1" dirty="0">
                <a:solidFill>
                  <a:srgbClr val="FF461B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//</a:t>
            </a:r>
            <a:r>
              <a:rPr lang="zh-CN" altLang="en-US" b="1" dirty="0">
                <a:solidFill>
                  <a:srgbClr val="FF461B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循环次数加１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b="1" dirty="0">
                <a:solidFill>
                  <a:srgbClr val="FF00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}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b="1" dirty="0">
                <a:solidFill>
                  <a:srgbClr val="2828A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 </a:t>
            </a:r>
            <a:r>
              <a:rPr lang="en-US" altLang="zh-CN" b="1" dirty="0" err="1">
                <a:solidFill>
                  <a:srgbClr val="2828A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System.out.println</a:t>
            </a:r>
            <a:r>
              <a:rPr lang="en-US" altLang="zh-CN" b="1" dirty="0">
                <a:solidFill>
                  <a:srgbClr val="2828A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("s="+s);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b="1" dirty="0">
                <a:solidFill>
                  <a:srgbClr val="2828A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}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b="1" dirty="0">
                <a:solidFill>
                  <a:srgbClr val="2828A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}</a:t>
            </a:r>
            <a:endParaRPr lang="en-US" altLang="zh-CN" b="1" dirty="0">
              <a:solidFill>
                <a:srgbClr val="364F68"/>
              </a:solidFill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873476" name="Rectangle 4"/>
          <p:cNvSpPr>
            <a:spLocks noChangeArrowheads="1"/>
          </p:cNvSpPr>
          <p:nvPr/>
        </p:nvSpPr>
        <p:spPr bwMode="auto">
          <a:xfrm>
            <a:off x="838200" y="381348"/>
            <a:ext cx="7911353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b="1" dirty="0">
                <a:solidFill>
                  <a:srgbClr val="FF0000"/>
                </a:solidFill>
              </a:rPr>
              <a:t>[</a:t>
            </a:r>
            <a:r>
              <a:rPr lang="zh-CN" altLang="en-US" b="1" dirty="0">
                <a:solidFill>
                  <a:srgbClr val="FF0000"/>
                </a:solidFill>
              </a:rPr>
              <a:t>例</a:t>
            </a:r>
            <a:r>
              <a:rPr lang="en-US" altLang="zh-CN" b="1" dirty="0">
                <a:solidFill>
                  <a:srgbClr val="FF0000"/>
                </a:solidFill>
              </a:rPr>
              <a:t>] </a:t>
            </a:r>
            <a:r>
              <a:rPr lang="zh-CN" altLang="en-US" b="1" dirty="0">
                <a:solidFill>
                  <a:srgbClr val="FF0000"/>
                </a:solidFill>
              </a:rPr>
              <a:t>用</a:t>
            </a:r>
            <a:r>
              <a:rPr lang="en-US" altLang="zh-CN" b="1" dirty="0">
                <a:solidFill>
                  <a:srgbClr val="FF0000"/>
                </a:solidFill>
              </a:rPr>
              <a:t>while</a:t>
            </a:r>
            <a:r>
              <a:rPr lang="zh-CN" altLang="en-US" b="1" dirty="0">
                <a:solidFill>
                  <a:srgbClr val="FF0000"/>
                </a:solidFill>
              </a:rPr>
              <a:t>循环语句计算</a:t>
            </a:r>
            <a:r>
              <a:rPr lang="en-US" altLang="zh-CN" b="1" dirty="0">
                <a:solidFill>
                  <a:srgbClr val="FF0000"/>
                </a:solidFill>
              </a:rPr>
              <a:t>s=1+1/2+1/3+…+1/100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724D4-CA84-422D-B246-F1ABB1310C56}" type="datetime1">
              <a:rPr lang="zh-CN" altLang="en-US" smtClean="0"/>
              <a:pPr/>
              <a:t>2020/1/4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3F4D-9DD1-45F3-81DB-145FF4B07E93}" type="slidenum">
              <a:rPr lang="en-US" altLang="zh-CN" smtClean="0"/>
              <a:pPr/>
              <a:t>87</a:t>
            </a:fld>
            <a:endParaRPr lang="en-US" altLang="zh-CN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7347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3474" grpId="0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3" name="Text Box 3"/>
          <p:cNvSpPr txBox="1">
            <a:spLocks noChangeArrowheads="1"/>
          </p:cNvSpPr>
          <p:nvPr/>
        </p:nvSpPr>
        <p:spPr bwMode="auto">
          <a:xfrm>
            <a:off x="599899" y="1244149"/>
            <a:ext cx="7512716" cy="417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do-while</a:t>
            </a:r>
            <a:r>
              <a:rPr lang="zh-CN" altLang="en-US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语句的语法形式如下：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zh-CN" altLang="en-US" b="1" dirty="0">
              <a:solidFill>
                <a:srgbClr val="364F68"/>
              </a:solidFill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GB" altLang="zh-CN" sz="2800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     </a:t>
            </a:r>
            <a:r>
              <a:rPr lang="en-US" altLang="zh-CN" sz="2800" b="1" dirty="0">
                <a:solidFill>
                  <a:srgbClr val="FF33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do{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GB" sz="2800" b="1" dirty="0">
                <a:solidFill>
                  <a:srgbClr val="FF33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        </a:t>
            </a:r>
            <a:r>
              <a:rPr lang="zh-CN" altLang="en-US" sz="2800" b="1" dirty="0">
                <a:solidFill>
                  <a:srgbClr val="FF33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语句块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GB" altLang="zh-CN" sz="2800" b="1" dirty="0">
                <a:solidFill>
                  <a:srgbClr val="FF33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      }</a:t>
            </a:r>
            <a:r>
              <a:rPr lang="en-US" altLang="zh-CN" sz="2800" b="1" dirty="0">
                <a:solidFill>
                  <a:srgbClr val="FF33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while</a:t>
            </a:r>
            <a:r>
              <a:rPr lang="zh-CN" altLang="en-US" sz="2800" b="1" dirty="0">
                <a:solidFill>
                  <a:srgbClr val="FF33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（布尔表达式）</a:t>
            </a:r>
            <a:r>
              <a:rPr lang="en-US" altLang="zh-CN" sz="2800" b="1" dirty="0">
                <a:solidFill>
                  <a:srgbClr val="FF33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;</a:t>
            </a:r>
            <a:endParaRPr lang="en-US" altLang="zh-CN" sz="2800" b="1" dirty="0">
              <a:solidFill>
                <a:srgbClr val="364F68"/>
              </a:solidFill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 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en-US" altLang="zh-CN" b="1" dirty="0">
              <a:solidFill>
                <a:srgbClr val="364F68"/>
              </a:solidFill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zh-CN" altLang="en-GB" b="1" dirty="0">
              <a:solidFill>
                <a:srgbClr val="364F68"/>
              </a:solidFill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3333CC"/>
                </a:solidFill>
                <a:latin typeface="Tahoma" panose="020B0604030504040204" pitchFamily="34" charset="0"/>
              </a:rPr>
              <a:t>do-while </a:t>
            </a:r>
            <a:r>
              <a:rPr lang="zh-CN" altLang="en-US" dirty="0">
                <a:solidFill>
                  <a:srgbClr val="3333CC"/>
                </a:solidFill>
                <a:latin typeface="Tahoma" panose="020B0604030504040204" pitchFamily="34" charset="0"/>
              </a:rPr>
              <a:t>语句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F405C-39D1-4911-948B-0919DEEFB6A0}" type="datetime1">
              <a:rPr lang="zh-CN" altLang="en-US" smtClean="0"/>
              <a:pPr/>
              <a:t>2020/1/4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6F50-2A3E-4829-883B-22B3BE7DAA7D}" type="slidenum">
              <a:rPr lang="en-US" altLang="zh-CN" smtClean="0"/>
              <a:pPr/>
              <a:t>88</a:t>
            </a:fld>
            <a:endParaRPr lang="en-US" altLang="zh-CN" dirty="0"/>
          </a:p>
        </p:txBody>
      </p:sp>
      <p:sp>
        <p:nvSpPr>
          <p:cNvPr id="875528" name="AutoShape 8"/>
          <p:cNvSpPr>
            <a:spLocks noChangeArrowheads="1"/>
          </p:cNvSpPr>
          <p:nvPr/>
        </p:nvSpPr>
        <p:spPr bwMode="auto">
          <a:xfrm>
            <a:off x="3542417" y="1801924"/>
            <a:ext cx="2272927" cy="1528950"/>
          </a:xfrm>
          <a:prstGeom prst="wedgeRoundRectCallout">
            <a:avLst>
              <a:gd name="adj1" fmla="val -73367"/>
              <a:gd name="adj2" fmla="val 35015"/>
              <a:gd name="adj3" fmla="val 16667"/>
            </a:avLst>
          </a:prstGeom>
          <a:solidFill>
            <a:srgbClr val="FFCC99"/>
          </a:solidFill>
          <a:ln w="9525">
            <a:solidFill>
              <a:srgbClr val="0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>
              <a:spcBef>
                <a:spcPct val="0"/>
              </a:spcBef>
            </a:pPr>
            <a:r>
              <a:rPr lang="zh-CN" altLang="en-US" b="1" dirty="0">
                <a:solidFill>
                  <a:srgbClr val="980A22"/>
                </a:solidFill>
              </a:rPr>
              <a:t>循环体，是一个语句，若是多个语句则应构成复合语句</a:t>
            </a:r>
          </a:p>
        </p:txBody>
      </p:sp>
      <p:sp>
        <p:nvSpPr>
          <p:cNvPr id="875529" name="AutoShape 9"/>
          <p:cNvSpPr>
            <a:spLocks noChangeArrowheads="1"/>
          </p:cNvSpPr>
          <p:nvPr/>
        </p:nvSpPr>
        <p:spPr bwMode="auto">
          <a:xfrm>
            <a:off x="2643374" y="4629781"/>
            <a:ext cx="1549400" cy="444500"/>
          </a:xfrm>
          <a:prstGeom prst="wedgeRoundRectCallout">
            <a:avLst>
              <a:gd name="adj1" fmla="val 28405"/>
              <a:gd name="adj2" fmla="val -160084"/>
              <a:gd name="adj3" fmla="val 16667"/>
            </a:avLst>
          </a:prstGeom>
          <a:solidFill>
            <a:srgbClr val="FFCC99"/>
          </a:solidFill>
          <a:ln w="9525">
            <a:solidFill>
              <a:srgbClr val="0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>
              <a:spcBef>
                <a:spcPct val="0"/>
              </a:spcBef>
            </a:pPr>
            <a:r>
              <a:rPr lang="zh-CN" altLang="en-US" sz="2300" b="1">
                <a:solidFill>
                  <a:srgbClr val="980A22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循环条件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6038383" y="1944245"/>
            <a:ext cx="2764958" cy="2634596"/>
            <a:chOff x="2093913" y="1973263"/>
            <a:chExt cx="4267200" cy="4343400"/>
          </a:xfrm>
        </p:grpSpPr>
        <p:sp>
          <p:nvSpPr>
            <p:cNvPr id="10" name="AutoShape 3"/>
            <p:cNvSpPr>
              <a:spLocks noChangeArrowheads="1"/>
            </p:cNvSpPr>
            <p:nvPr/>
          </p:nvSpPr>
          <p:spPr bwMode="auto">
            <a:xfrm>
              <a:off x="3389313" y="4487863"/>
              <a:ext cx="2971800" cy="914400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rgbClr val="FF99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1800" b="1" dirty="0">
                  <a:solidFill>
                    <a:srgbClr val="BA5C7B"/>
                  </a:solidFill>
                </a:rPr>
                <a:t>布尔表达式</a:t>
              </a:r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3770313" y="2811463"/>
              <a:ext cx="22098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99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b="1">
                  <a:solidFill>
                    <a:srgbClr val="BA5C7B"/>
                  </a:solidFill>
                </a:rPr>
                <a:t>循环体</a:t>
              </a:r>
            </a:p>
          </p:txBody>
        </p:sp>
        <p:sp>
          <p:nvSpPr>
            <p:cNvPr id="12" name="Line 5"/>
            <p:cNvSpPr>
              <a:spLocks noChangeShapeType="1"/>
            </p:cNvSpPr>
            <p:nvPr/>
          </p:nvSpPr>
          <p:spPr bwMode="auto">
            <a:xfrm>
              <a:off x="4837113" y="1973263"/>
              <a:ext cx="0" cy="838200"/>
            </a:xfrm>
            <a:prstGeom prst="line">
              <a:avLst/>
            </a:prstGeom>
            <a:noFill/>
            <a:ln w="57150">
              <a:solidFill>
                <a:srgbClr val="FF99CC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6"/>
            <p:cNvSpPr>
              <a:spLocks noChangeShapeType="1"/>
            </p:cNvSpPr>
            <p:nvPr/>
          </p:nvSpPr>
          <p:spPr bwMode="auto">
            <a:xfrm>
              <a:off x="4913313" y="3573463"/>
              <a:ext cx="0" cy="914400"/>
            </a:xfrm>
            <a:prstGeom prst="line">
              <a:avLst/>
            </a:prstGeom>
            <a:noFill/>
            <a:ln w="57150">
              <a:solidFill>
                <a:srgbClr val="FF99CC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7"/>
            <p:cNvSpPr>
              <a:spLocks noChangeShapeType="1"/>
            </p:cNvSpPr>
            <p:nvPr/>
          </p:nvSpPr>
          <p:spPr bwMode="auto">
            <a:xfrm flipH="1">
              <a:off x="2093913" y="4945063"/>
              <a:ext cx="1295400" cy="0"/>
            </a:xfrm>
            <a:prstGeom prst="line">
              <a:avLst/>
            </a:prstGeom>
            <a:noFill/>
            <a:ln w="57150">
              <a:solidFill>
                <a:srgbClr val="FF99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8"/>
            <p:cNvSpPr>
              <a:spLocks noChangeShapeType="1"/>
            </p:cNvSpPr>
            <p:nvPr/>
          </p:nvSpPr>
          <p:spPr bwMode="auto">
            <a:xfrm>
              <a:off x="2093913" y="2278063"/>
              <a:ext cx="0" cy="2667000"/>
            </a:xfrm>
            <a:prstGeom prst="line">
              <a:avLst/>
            </a:prstGeom>
            <a:noFill/>
            <a:ln w="57150">
              <a:solidFill>
                <a:srgbClr val="FF99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>
              <a:off x="2093913" y="2278063"/>
              <a:ext cx="2743200" cy="0"/>
            </a:xfrm>
            <a:prstGeom prst="line">
              <a:avLst/>
            </a:prstGeom>
            <a:noFill/>
            <a:ln w="57150">
              <a:solidFill>
                <a:srgbClr val="FF99CC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2112964" y="4259262"/>
              <a:ext cx="819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b="1" dirty="0">
                  <a:solidFill>
                    <a:srgbClr val="BA5C7B"/>
                  </a:solidFill>
                  <a:latin typeface="Tahoma" panose="020B0604030504040204" pitchFamily="34" charset="0"/>
                </a:rPr>
                <a:t>true</a:t>
              </a:r>
            </a:p>
          </p:txBody>
        </p:sp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4838700" y="5478463"/>
              <a:ext cx="9128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b="1" dirty="0">
                  <a:solidFill>
                    <a:srgbClr val="BA5C7B"/>
                  </a:solidFill>
                  <a:latin typeface="Tahoma" panose="020B0604030504040204" pitchFamily="34" charset="0"/>
                </a:rPr>
                <a:t>false</a:t>
              </a:r>
            </a:p>
          </p:txBody>
        </p:sp>
        <p:sp>
          <p:nvSpPr>
            <p:cNvPr id="19" name="Line 12"/>
            <p:cNvSpPr>
              <a:spLocks noChangeShapeType="1"/>
            </p:cNvSpPr>
            <p:nvPr/>
          </p:nvSpPr>
          <p:spPr bwMode="auto">
            <a:xfrm>
              <a:off x="4837113" y="5402263"/>
              <a:ext cx="0" cy="914400"/>
            </a:xfrm>
            <a:prstGeom prst="line">
              <a:avLst/>
            </a:prstGeom>
            <a:noFill/>
            <a:ln w="57150">
              <a:solidFill>
                <a:srgbClr val="FF99CC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7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75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5528" grpId="0" animBg="1" autoUpdateAnimBg="0"/>
      <p:bldP spid="875529" grpId="0" animBg="1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Text Box 2"/>
          <p:cNvSpPr txBox="1">
            <a:spLocks noChangeArrowheads="1"/>
          </p:cNvSpPr>
          <p:nvPr/>
        </p:nvSpPr>
        <p:spPr bwMode="auto">
          <a:xfrm>
            <a:off x="685800" y="160020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endParaRPr lang="zh-CN" altLang="zh-CN" sz="2000">
              <a:latin typeface="Tahoma" panose="020B0604030504040204" pitchFamily="34" charset="0"/>
            </a:endParaRPr>
          </a:p>
        </p:txBody>
      </p:sp>
      <p:sp>
        <p:nvSpPr>
          <p:cNvPr id="876547" name="Text Box 3"/>
          <p:cNvSpPr txBox="1">
            <a:spLocks noChangeArrowheads="1"/>
          </p:cNvSpPr>
          <p:nvPr/>
        </p:nvSpPr>
        <p:spPr bwMode="auto">
          <a:xfrm>
            <a:off x="611188" y="1133475"/>
            <a:ext cx="8077200" cy="79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endParaRPr lang="zh-CN" altLang="en-GB" sz="2200" b="1">
              <a:solidFill>
                <a:srgbClr val="364F68"/>
              </a:solidFill>
              <a:ea typeface="STZhongsong" panose="02010600040101010101" pitchFamily="2" charset="-122"/>
            </a:endParaRPr>
          </a:p>
          <a:p>
            <a:pPr>
              <a:spcBef>
                <a:spcPct val="0"/>
              </a:spcBef>
            </a:pPr>
            <a:endParaRPr lang="en-US" altLang="zh-CN" sz="2200" b="1">
              <a:solidFill>
                <a:srgbClr val="01B984"/>
              </a:solidFill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876549" name="Rectangle 5"/>
          <p:cNvSpPr>
            <a:spLocks noChangeArrowheads="1"/>
          </p:cNvSpPr>
          <p:nvPr/>
        </p:nvSpPr>
        <p:spPr bwMode="auto">
          <a:xfrm>
            <a:off x="1005572" y="1106002"/>
            <a:ext cx="6630341" cy="48936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2667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b="1" dirty="0"/>
              <a:t>class Sum2{</a:t>
            </a:r>
          </a:p>
          <a:p>
            <a:pPr>
              <a:spcBef>
                <a:spcPct val="20000"/>
              </a:spcBef>
            </a:pPr>
            <a:r>
              <a:rPr lang="en-US" altLang="zh-CN" b="1" dirty="0"/>
              <a:t>	public static void main(String </a:t>
            </a:r>
            <a:r>
              <a:rPr lang="en-US" altLang="zh-CN" b="1" dirty="0" err="1"/>
              <a:t>args</a:t>
            </a:r>
            <a:r>
              <a:rPr lang="en-US" altLang="zh-CN" b="1" dirty="0"/>
              <a:t>[]){</a:t>
            </a:r>
          </a:p>
          <a:p>
            <a:pPr>
              <a:spcBef>
                <a:spcPct val="20000"/>
              </a:spcBef>
            </a:pPr>
            <a:r>
              <a:rPr lang="en-US" altLang="zh-CN" b="1" dirty="0"/>
              <a:t>		int </a:t>
            </a:r>
            <a:r>
              <a:rPr lang="en-US" altLang="zh-CN" b="1" dirty="0" err="1"/>
              <a:t>i</a:t>
            </a:r>
            <a:r>
              <a:rPr lang="en-US" altLang="zh-CN" b="1" dirty="0"/>
              <a:t>=1;         //</a:t>
            </a:r>
            <a:r>
              <a:rPr lang="zh-CN" altLang="en-US" b="1" dirty="0"/>
              <a:t>循环次数，初值为１</a:t>
            </a:r>
          </a:p>
          <a:p>
            <a:pPr>
              <a:spcBef>
                <a:spcPct val="20000"/>
              </a:spcBef>
            </a:pPr>
            <a:r>
              <a:rPr lang="zh-CN" altLang="en-US" b="1" dirty="0"/>
              <a:t>		</a:t>
            </a:r>
            <a:r>
              <a:rPr lang="en-US" altLang="zh-CN" b="1" dirty="0"/>
              <a:t>int s=0;         //</a:t>
            </a:r>
            <a:r>
              <a:rPr lang="zh-CN" altLang="en-US" b="1" dirty="0"/>
              <a:t>累加和</a:t>
            </a:r>
            <a:r>
              <a:rPr lang="en-US" altLang="zh-CN" b="1" dirty="0"/>
              <a:t>s</a:t>
            </a:r>
            <a:r>
              <a:rPr lang="zh-CN" altLang="en-US" b="1" dirty="0"/>
              <a:t>初值为</a:t>
            </a:r>
            <a:r>
              <a:rPr lang="en-US" altLang="zh-CN" b="1" dirty="0"/>
              <a:t>0</a:t>
            </a:r>
          </a:p>
          <a:p>
            <a:pPr>
              <a:spcBef>
                <a:spcPct val="20000"/>
              </a:spcBef>
            </a:pPr>
            <a:r>
              <a:rPr lang="en-US" altLang="zh-CN" b="1" dirty="0"/>
              <a:t>		</a:t>
            </a:r>
            <a:r>
              <a:rPr lang="en-US" altLang="zh-CN" b="1" dirty="0">
                <a:solidFill>
                  <a:srgbClr val="FF0000"/>
                </a:solidFill>
              </a:rPr>
              <a:t>do{                </a:t>
            </a:r>
            <a:r>
              <a:rPr lang="en-US" altLang="zh-CN" b="1" dirty="0"/>
              <a:t>//</a:t>
            </a:r>
            <a:r>
              <a:rPr lang="zh-CN" altLang="en-US" b="1" dirty="0"/>
              <a:t>开始无条件循环</a:t>
            </a:r>
          </a:p>
          <a:p>
            <a:pPr>
              <a:spcBef>
                <a:spcPct val="20000"/>
              </a:spcBef>
            </a:pPr>
            <a:r>
              <a:rPr lang="zh-CN" altLang="en-US" b="1" dirty="0"/>
              <a:t>		    </a:t>
            </a:r>
            <a:r>
              <a:rPr lang="en-US" altLang="zh-CN" b="1" dirty="0">
                <a:solidFill>
                  <a:srgbClr val="FF0000"/>
                </a:solidFill>
              </a:rPr>
              <a:t>s=</a:t>
            </a:r>
            <a:r>
              <a:rPr lang="en-US" altLang="zh-CN" b="1" dirty="0" err="1">
                <a:solidFill>
                  <a:srgbClr val="FF0000"/>
                </a:solidFill>
              </a:rPr>
              <a:t>s+i</a:t>
            </a:r>
            <a:r>
              <a:rPr lang="en-US" altLang="zh-CN" b="1" dirty="0">
                <a:solidFill>
                  <a:srgbClr val="FF0000"/>
                </a:solidFill>
              </a:rPr>
              <a:t>;       </a:t>
            </a:r>
            <a:r>
              <a:rPr lang="en-US" altLang="zh-CN" b="1" dirty="0"/>
              <a:t>//s</a:t>
            </a:r>
            <a:r>
              <a:rPr lang="zh-CN" altLang="en-US" b="1" dirty="0"/>
              <a:t>增加</a:t>
            </a:r>
            <a:r>
              <a:rPr lang="en-US" altLang="zh-CN" b="1" dirty="0" err="1"/>
              <a:t>i</a:t>
            </a:r>
            <a:endParaRPr lang="en-US" altLang="zh-CN" b="1" dirty="0"/>
          </a:p>
          <a:p>
            <a:pPr>
              <a:spcBef>
                <a:spcPct val="20000"/>
              </a:spcBef>
            </a:pPr>
            <a:r>
              <a:rPr lang="en-US" altLang="zh-CN" b="1" dirty="0"/>
              <a:t>		    </a:t>
            </a:r>
            <a:r>
              <a:rPr lang="en-US" altLang="zh-CN" b="1" dirty="0" err="1">
                <a:solidFill>
                  <a:srgbClr val="FF0000"/>
                </a:solidFill>
              </a:rPr>
              <a:t>i</a:t>
            </a:r>
            <a:r>
              <a:rPr lang="en-US" altLang="zh-CN" b="1" dirty="0">
                <a:solidFill>
                  <a:srgbClr val="FF0000"/>
                </a:solidFill>
              </a:rPr>
              <a:t>++;         </a:t>
            </a:r>
            <a:r>
              <a:rPr lang="en-US" altLang="zh-CN" b="1" dirty="0"/>
              <a:t>//</a:t>
            </a:r>
            <a:r>
              <a:rPr lang="zh-CN" altLang="en-US" b="1" dirty="0"/>
              <a:t>循环次数加１</a:t>
            </a:r>
          </a:p>
          <a:p>
            <a:pPr>
              <a:spcBef>
                <a:spcPct val="20000"/>
              </a:spcBef>
            </a:pPr>
            <a:r>
              <a:rPr lang="zh-CN" altLang="en-US" b="1" dirty="0"/>
              <a:t>		</a:t>
            </a:r>
            <a:r>
              <a:rPr lang="en-US" altLang="zh-CN" b="1" dirty="0">
                <a:solidFill>
                  <a:srgbClr val="FF0000"/>
                </a:solidFill>
              </a:rPr>
              <a:t>}while(</a:t>
            </a:r>
            <a:r>
              <a:rPr lang="en-US" altLang="zh-CN" b="1" dirty="0" err="1">
                <a:solidFill>
                  <a:srgbClr val="FF0000"/>
                </a:solidFill>
              </a:rPr>
              <a:t>i</a:t>
            </a:r>
            <a:r>
              <a:rPr lang="en-US" altLang="zh-CN" b="1" dirty="0">
                <a:solidFill>
                  <a:srgbClr val="FF0000"/>
                </a:solidFill>
              </a:rPr>
              <a:t>&lt;=100);  </a:t>
            </a:r>
            <a:r>
              <a:rPr lang="en-US" altLang="zh-CN" b="1" dirty="0"/>
              <a:t>//</a:t>
            </a:r>
            <a:r>
              <a:rPr lang="zh-CN" altLang="en-US" b="1" dirty="0"/>
              <a:t>循环总数</a:t>
            </a:r>
            <a:r>
              <a:rPr lang="en-US" altLang="zh-CN" b="1" dirty="0"/>
              <a:t>100</a:t>
            </a:r>
          </a:p>
          <a:p>
            <a:pPr>
              <a:spcBef>
                <a:spcPct val="20000"/>
              </a:spcBef>
            </a:pPr>
            <a:r>
              <a:rPr lang="en-US" altLang="zh-CN" b="1" dirty="0"/>
              <a:t>		</a:t>
            </a:r>
            <a:r>
              <a:rPr lang="en-US" altLang="zh-CN" b="1" dirty="0" err="1"/>
              <a:t>System.out.println</a:t>
            </a:r>
            <a:r>
              <a:rPr lang="en-US" altLang="zh-CN" b="1" dirty="0"/>
              <a:t>("s="+s);</a:t>
            </a:r>
          </a:p>
          <a:p>
            <a:pPr>
              <a:spcBef>
                <a:spcPct val="20000"/>
              </a:spcBef>
            </a:pPr>
            <a:r>
              <a:rPr lang="en-US" altLang="zh-CN" b="1" dirty="0"/>
              <a:t>	}</a:t>
            </a:r>
          </a:p>
          <a:p>
            <a:pPr>
              <a:spcBef>
                <a:spcPct val="20000"/>
              </a:spcBef>
            </a:pPr>
            <a:r>
              <a:rPr lang="en-US" altLang="zh-CN" b="1" dirty="0"/>
              <a:t>}</a:t>
            </a:r>
          </a:p>
        </p:txBody>
      </p:sp>
      <p:sp>
        <p:nvSpPr>
          <p:cNvPr id="876550" name="Rectangle 6"/>
          <p:cNvSpPr>
            <a:spLocks noChangeArrowheads="1"/>
          </p:cNvSpPr>
          <p:nvPr/>
        </p:nvSpPr>
        <p:spPr bwMode="auto">
          <a:xfrm>
            <a:off x="869950" y="338435"/>
            <a:ext cx="68387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[</a:t>
            </a:r>
            <a:r>
              <a:rPr lang="zh-CN" altLang="en-US" b="1" dirty="0">
                <a:solidFill>
                  <a:srgbClr val="FF0000"/>
                </a:solidFill>
              </a:rPr>
              <a:t>例</a:t>
            </a:r>
            <a:r>
              <a:rPr lang="en-US" altLang="zh-CN" b="1" dirty="0">
                <a:solidFill>
                  <a:srgbClr val="FF0000"/>
                </a:solidFill>
              </a:rPr>
              <a:t>3-8] </a:t>
            </a:r>
            <a:r>
              <a:rPr lang="zh-CN" altLang="en-US" b="1" dirty="0">
                <a:solidFill>
                  <a:srgbClr val="FF0000"/>
                </a:solidFill>
              </a:rPr>
              <a:t>用</a:t>
            </a:r>
            <a:r>
              <a:rPr lang="en-US" altLang="zh-CN" b="1" dirty="0">
                <a:solidFill>
                  <a:srgbClr val="FF0000"/>
                </a:solidFill>
              </a:rPr>
              <a:t>do-while</a:t>
            </a:r>
            <a:r>
              <a:rPr lang="zh-CN" altLang="en-US" b="1" dirty="0">
                <a:solidFill>
                  <a:srgbClr val="FF0000"/>
                </a:solidFill>
              </a:rPr>
              <a:t>循环语句计算</a:t>
            </a:r>
            <a:r>
              <a:rPr lang="en-US" altLang="zh-CN" b="1" dirty="0">
                <a:solidFill>
                  <a:srgbClr val="FF0000"/>
                </a:solidFill>
              </a:rPr>
              <a:t>s=1+2+3+……100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EE83-1FF8-43A7-A9BD-44A8BA66870A}" type="datetime1">
              <a:rPr lang="zh-CN" altLang="en-US" smtClean="0"/>
              <a:pPr/>
              <a:t>2020/1/4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3F4D-9DD1-45F3-81DB-145FF4B07E93}" type="slidenum">
              <a:rPr lang="en-US" altLang="zh-CN" smtClean="0"/>
              <a:pPr/>
              <a:t>89</a:t>
            </a:fld>
            <a:endParaRPr lang="en-US" altLang="zh-CN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76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6547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0997" y="135357"/>
            <a:ext cx="7753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Segoe Print" panose="02000600000000000000" pitchFamily="2" charset="0"/>
              </a:rPr>
              <a:t>Q: </a:t>
            </a:r>
            <a:r>
              <a:rPr lang="zh-CN" altLang="en-US" b="1" dirty="0"/>
              <a:t>为什么局部变量需要赋值才能使用，而类成员变量不需要？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1159476" y="1420991"/>
            <a:ext cx="6937311" cy="3123680"/>
            <a:chOff x="1159476" y="1420991"/>
            <a:chExt cx="6937311" cy="3123680"/>
          </a:xfrm>
        </p:grpSpPr>
        <p:grpSp>
          <p:nvGrpSpPr>
            <p:cNvPr id="3" name="Group 69"/>
            <p:cNvGrpSpPr>
              <a:grpSpLocks/>
            </p:cNvGrpSpPr>
            <p:nvPr/>
          </p:nvGrpSpPr>
          <p:grpSpPr bwMode="auto">
            <a:xfrm>
              <a:off x="1159476" y="1420991"/>
              <a:ext cx="6937311" cy="3123680"/>
              <a:chOff x="2736" y="111"/>
              <a:chExt cx="2960" cy="1286"/>
            </a:xfrm>
          </p:grpSpPr>
          <p:sp>
            <p:nvSpPr>
              <p:cNvPr id="4" name="Rectangle 2"/>
              <p:cNvSpPr>
                <a:spLocks noChangeArrowheads="1"/>
              </p:cNvSpPr>
              <p:nvPr/>
            </p:nvSpPr>
            <p:spPr bwMode="auto">
              <a:xfrm>
                <a:off x="2736" y="111"/>
                <a:ext cx="2960" cy="128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" name="Line 3"/>
              <p:cNvSpPr>
                <a:spLocks noChangeShapeType="1"/>
              </p:cNvSpPr>
              <p:nvPr/>
            </p:nvSpPr>
            <p:spPr bwMode="auto">
              <a:xfrm>
                <a:off x="3053" y="307"/>
                <a:ext cx="0" cy="9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" name="Line 4"/>
              <p:cNvSpPr>
                <a:spLocks noChangeShapeType="1"/>
              </p:cNvSpPr>
              <p:nvPr/>
            </p:nvSpPr>
            <p:spPr bwMode="auto">
              <a:xfrm>
                <a:off x="3546" y="308"/>
                <a:ext cx="0" cy="9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" name="Line 5"/>
              <p:cNvSpPr>
                <a:spLocks noChangeShapeType="1"/>
              </p:cNvSpPr>
              <p:nvPr/>
            </p:nvSpPr>
            <p:spPr bwMode="auto">
              <a:xfrm>
                <a:off x="3053" y="473"/>
                <a:ext cx="49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" name="Line 6"/>
              <p:cNvSpPr>
                <a:spLocks noChangeShapeType="1"/>
              </p:cNvSpPr>
              <p:nvPr/>
            </p:nvSpPr>
            <p:spPr bwMode="auto">
              <a:xfrm>
                <a:off x="3053" y="641"/>
                <a:ext cx="49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" name="Line 7"/>
              <p:cNvSpPr>
                <a:spLocks noChangeShapeType="1"/>
              </p:cNvSpPr>
              <p:nvPr/>
            </p:nvSpPr>
            <p:spPr bwMode="auto">
              <a:xfrm>
                <a:off x="3045" y="793"/>
                <a:ext cx="49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" name="Line 8"/>
              <p:cNvSpPr>
                <a:spLocks noChangeShapeType="1"/>
              </p:cNvSpPr>
              <p:nvPr/>
            </p:nvSpPr>
            <p:spPr bwMode="auto">
              <a:xfrm>
                <a:off x="3053" y="937"/>
                <a:ext cx="49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" name="Line 9"/>
              <p:cNvSpPr>
                <a:spLocks noChangeShapeType="1"/>
              </p:cNvSpPr>
              <p:nvPr/>
            </p:nvSpPr>
            <p:spPr bwMode="auto">
              <a:xfrm>
                <a:off x="3045" y="1089"/>
                <a:ext cx="49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" name="Oval 10"/>
              <p:cNvSpPr>
                <a:spLocks noChangeArrowheads="1"/>
              </p:cNvSpPr>
              <p:nvPr/>
            </p:nvSpPr>
            <p:spPr bwMode="auto">
              <a:xfrm>
                <a:off x="3850" y="316"/>
                <a:ext cx="1798" cy="9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3052" y="929"/>
                <a:ext cx="496" cy="15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zh-CN" altLang="zh-CN" sz="1800">
                  <a:solidFill>
                    <a:srgbClr val="FFFF99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3149" y="143"/>
                <a:ext cx="50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600" b="1" dirty="0">
                    <a:latin typeface="Tahoma" panose="020B0604030504040204" pitchFamily="34" charset="0"/>
                  </a:rPr>
                  <a:t>栈内存</a:t>
                </a: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4586" y="125"/>
                <a:ext cx="50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600" b="1" dirty="0">
                    <a:latin typeface="Tahoma" panose="020B0604030504040204" pitchFamily="34" charset="0"/>
                  </a:rPr>
                  <a:t>堆内存</a:t>
                </a: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2892" y="962"/>
                <a:ext cx="123" cy="1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400" b="1" dirty="0">
                    <a:solidFill>
                      <a:srgbClr val="FF0000"/>
                    </a:solidFill>
                    <a:latin typeface="Tahoma" panose="020B0604030504040204" pitchFamily="34" charset="0"/>
                  </a:rPr>
                  <a:t>y</a:t>
                </a: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4528" y="547"/>
                <a:ext cx="913" cy="1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200" b="1" dirty="0">
                    <a:latin typeface="Tahoma" panose="020B0604030504040204" pitchFamily="34" charset="0"/>
                  </a:rPr>
                  <a:t>New Test() </a:t>
                </a:r>
              </a:p>
            </p:txBody>
          </p:sp>
          <p:sp>
            <p:nvSpPr>
              <p:cNvPr id="18" name="Rectangle 16"/>
              <p:cNvSpPr>
                <a:spLocks noChangeArrowheads="1"/>
              </p:cNvSpPr>
              <p:nvPr/>
            </p:nvSpPr>
            <p:spPr bwMode="auto">
              <a:xfrm>
                <a:off x="4560" y="720"/>
                <a:ext cx="331" cy="519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Line 17"/>
              <p:cNvSpPr>
                <a:spLocks noChangeShapeType="1"/>
              </p:cNvSpPr>
              <p:nvPr/>
            </p:nvSpPr>
            <p:spPr bwMode="auto">
              <a:xfrm>
                <a:off x="4560" y="864"/>
                <a:ext cx="33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Rectangle 19"/>
              <p:cNvSpPr>
                <a:spLocks noChangeArrowheads="1"/>
              </p:cNvSpPr>
              <p:nvPr/>
            </p:nvSpPr>
            <p:spPr bwMode="auto">
              <a:xfrm>
                <a:off x="4666" y="733"/>
                <a:ext cx="17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200" b="1" dirty="0">
                    <a:latin typeface="Tahoma" panose="020B0604030504040204" pitchFamily="34" charset="0"/>
                  </a:rPr>
                  <a:t>0</a:t>
                </a:r>
              </a:p>
            </p:txBody>
          </p:sp>
        </p:grpSp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5179716" y="2900245"/>
              <a:ext cx="29367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latin typeface="Tahoma" panose="020B0604030504040204" pitchFamily="34" charset="0"/>
                </a:rPr>
                <a:t>x</a:t>
              </a: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860997" y="4999308"/>
            <a:ext cx="7753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Segoe Print" panose="02000600000000000000" pitchFamily="2" charset="0"/>
              </a:rPr>
              <a:t>Q: </a:t>
            </a:r>
            <a:r>
              <a:rPr lang="zh-CN" altLang="en-US" b="1" dirty="0"/>
              <a:t>为什么局部变量没有默认值，而类成员变量默认初始化？</a:t>
            </a:r>
          </a:p>
        </p:txBody>
      </p:sp>
      <p:sp>
        <p:nvSpPr>
          <p:cNvPr id="23" name="日期占位符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0338-C2A8-4694-9F3E-80E9C1E6EECE}" type="datetime1">
              <a:rPr lang="zh-CN" altLang="en-US" smtClean="0"/>
              <a:t>2020/1/4</a:t>
            </a:fld>
            <a:endParaRPr lang="en-US" altLang="zh-CN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/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44E34-B3C4-4EAA-840B-6BABA4EBECDD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2032106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5" name="Text Box 3"/>
          <p:cNvSpPr txBox="1">
            <a:spLocks noChangeArrowheads="1"/>
          </p:cNvSpPr>
          <p:nvPr/>
        </p:nvSpPr>
        <p:spPr bwMode="auto">
          <a:xfrm>
            <a:off x="536415" y="1302379"/>
            <a:ext cx="8077200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GB" altLang="zh-CN" sz="2800" b="1" dirty="0"/>
              <a:t>    </a:t>
            </a:r>
            <a:r>
              <a:rPr lang="en-US" altLang="zh-CN" sz="2800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for</a:t>
            </a:r>
            <a:r>
              <a:rPr lang="zh-CN" altLang="en-US" sz="2800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语句的语法形式为：</a:t>
            </a:r>
          </a:p>
          <a:p>
            <a:pPr>
              <a:spcBef>
                <a:spcPct val="0"/>
              </a:spcBef>
            </a:pPr>
            <a:r>
              <a:rPr lang="en-GB" altLang="zh-CN" sz="2800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   </a:t>
            </a:r>
            <a:r>
              <a:rPr lang="en-US" altLang="zh-CN" sz="2800" b="1" dirty="0">
                <a:solidFill>
                  <a:srgbClr val="FF33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for</a:t>
            </a:r>
            <a:r>
              <a:rPr lang="zh-CN" altLang="en-US" sz="2800" b="1" dirty="0">
                <a:solidFill>
                  <a:srgbClr val="FF33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（表达式</a:t>
            </a:r>
            <a:r>
              <a:rPr lang="en-US" altLang="zh-CN" sz="2800" b="1" dirty="0">
                <a:solidFill>
                  <a:srgbClr val="FF33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1</a:t>
            </a:r>
            <a:r>
              <a:rPr lang="zh-CN" altLang="en-US" sz="2800" b="1" dirty="0">
                <a:solidFill>
                  <a:srgbClr val="FF33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；表达式</a:t>
            </a:r>
            <a:r>
              <a:rPr lang="en-US" altLang="zh-CN" sz="2800" b="1" dirty="0">
                <a:solidFill>
                  <a:srgbClr val="FF33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2</a:t>
            </a:r>
            <a:r>
              <a:rPr lang="zh-CN" altLang="en-US" sz="2800" b="1" dirty="0">
                <a:solidFill>
                  <a:srgbClr val="FF33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；表达式</a:t>
            </a:r>
            <a:r>
              <a:rPr lang="en-US" altLang="zh-CN" sz="2800" b="1" dirty="0">
                <a:solidFill>
                  <a:srgbClr val="FF33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3</a:t>
            </a:r>
            <a:r>
              <a:rPr lang="zh-CN" altLang="en-US" sz="2800" b="1" dirty="0">
                <a:solidFill>
                  <a:srgbClr val="FF33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）</a:t>
            </a:r>
            <a:r>
              <a:rPr lang="en-GB" altLang="zh-CN" sz="2800" b="1" dirty="0">
                <a:solidFill>
                  <a:srgbClr val="FF33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{   </a:t>
            </a:r>
          </a:p>
          <a:p>
            <a:pPr>
              <a:spcBef>
                <a:spcPct val="0"/>
              </a:spcBef>
            </a:pPr>
            <a:r>
              <a:rPr lang="en-GB" altLang="zh-CN" sz="2800" b="1" dirty="0">
                <a:solidFill>
                  <a:srgbClr val="FF33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   	   </a:t>
            </a:r>
            <a:r>
              <a:rPr lang="zh-CN" altLang="en-US" sz="2800" b="1" dirty="0">
                <a:solidFill>
                  <a:srgbClr val="FF33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语句块</a:t>
            </a:r>
          </a:p>
          <a:p>
            <a:pPr>
              <a:spcBef>
                <a:spcPct val="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   </a:t>
            </a:r>
            <a:r>
              <a:rPr lang="en-US" altLang="zh-CN" sz="2800" b="1" dirty="0">
                <a:solidFill>
                  <a:srgbClr val="FF33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}</a:t>
            </a:r>
          </a:p>
          <a:p>
            <a:pPr>
              <a:spcBef>
                <a:spcPct val="0"/>
              </a:spcBef>
            </a:pPr>
            <a:endParaRPr lang="zh-CN" altLang="en-GB" b="1" dirty="0">
              <a:solidFill>
                <a:srgbClr val="364F68"/>
              </a:solidFill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algn="just">
              <a:spcBef>
                <a:spcPct val="0"/>
              </a:spcBef>
            </a:pPr>
            <a:r>
              <a:rPr lang="en-GB" altLang="zh-CN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</a:t>
            </a:r>
            <a:r>
              <a:rPr lang="en-US" altLang="zh-CN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for</a:t>
            </a:r>
            <a:r>
              <a:rPr lang="zh-CN" altLang="en-US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语句的执行过程如下：</a:t>
            </a:r>
          </a:p>
          <a:p>
            <a:pPr marL="914400" lvl="1" indent="-457200" algn="just">
              <a:spcBef>
                <a:spcPct val="0"/>
              </a:spcBef>
              <a:buFont typeface="+mj-lt"/>
              <a:buAutoNum type="arabicPeriod"/>
            </a:pPr>
            <a:r>
              <a:rPr lang="zh-CN" altLang="en-US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按表达式</a:t>
            </a:r>
            <a:r>
              <a:rPr lang="en-US" altLang="zh-CN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1</a:t>
            </a:r>
            <a:r>
              <a:rPr lang="zh-CN" altLang="en-US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将初值赋给循环控制变量</a:t>
            </a:r>
          </a:p>
          <a:p>
            <a:pPr marL="914400" lvl="1" indent="-457200" algn="just">
              <a:spcBef>
                <a:spcPct val="0"/>
              </a:spcBef>
              <a:buFont typeface="+mj-lt"/>
              <a:buAutoNum type="arabicPeriod"/>
            </a:pPr>
            <a:r>
              <a:rPr lang="zh-CN" altLang="en-US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按表达式</a:t>
            </a:r>
            <a:r>
              <a:rPr lang="en-US" altLang="zh-CN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2</a:t>
            </a:r>
            <a:r>
              <a:rPr lang="zh-CN" altLang="en-US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判断循环是否成立，如果成立则执行循环体，否则退出循环</a:t>
            </a:r>
          </a:p>
          <a:p>
            <a:pPr marL="914400" lvl="1" indent="-457200" algn="just">
              <a:spcBef>
                <a:spcPct val="0"/>
              </a:spcBef>
              <a:buFont typeface="+mj-lt"/>
              <a:buAutoNum type="arabicPeriod"/>
            </a:pPr>
            <a:r>
              <a:rPr lang="zh-CN" altLang="en-US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执行一次循环后，执行表达式</a:t>
            </a:r>
            <a:r>
              <a:rPr lang="en-US" altLang="zh-CN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3</a:t>
            </a:r>
            <a:r>
              <a:rPr lang="zh-CN" altLang="en-US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修改控制变量</a:t>
            </a:r>
          </a:p>
        </p:txBody>
      </p:sp>
      <p:sp>
        <p:nvSpPr>
          <p:cNvPr id="878597" name="AutoShape 5"/>
          <p:cNvSpPr>
            <a:spLocks noChangeArrowheads="1"/>
          </p:cNvSpPr>
          <p:nvPr/>
        </p:nvSpPr>
        <p:spPr bwMode="auto">
          <a:xfrm>
            <a:off x="5210869" y="2208734"/>
            <a:ext cx="2381250" cy="1344613"/>
          </a:xfrm>
          <a:prstGeom prst="wedgeRoundRectCallout">
            <a:avLst>
              <a:gd name="adj1" fmla="val -142881"/>
              <a:gd name="adj2" fmla="val -32750"/>
              <a:gd name="adj3" fmla="val 16667"/>
            </a:avLst>
          </a:prstGeom>
          <a:solidFill>
            <a:srgbClr val="FFCC99"/>
          </a:solidFill>
          <a:ln w="9525">
            <a:solidFill>
              <a:srgbClr val="0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>
              <a:spcBef>
                <a:spcPct val="0"/>
              </a:spcBef>
            </a:pPr>
            <a:r>
              <a:rPr lang="zh-CN" altLang="en-US" sz="2000" b="1">
                <a:solidFill>
                  <a:srgbClr val="980A22"/>
                </a:solidFill>
              </a:rPr>
              <a:t>循环体，是一个语句，若是多个语句则应构成复合语句</a:t>
            </a:r>
          </a:p>
        </p:txBody>
      </p:sp>
      <p:sp>
        <p:nvSpPr>
          <p:cNvPr id="878598" name="AutoShape 6"/>
          <p:cNvSpPr>
            <a:spLocks noChangeArrowheads="1"/>
          </p:cNvSpPr>
          <p:nvPr/>
        </p:nvSpPr>
        <p:spPr bwMode="auto">
          <a:xfrm>
            <a:off x="6042719" y="1084905"/>
            <a:ext cx="1549400" cy="462013"/>
          </a:xfrm>
          <a:prstGeom prst="wedgeRoundRectCallout">
            <a:avLst>
              <a:gd name="adj1" fmla="val -106488"/>
              <a:gd name="adj2" fmla="val 114917"/>
              <a:gd name="adj3" fmla="val 16667"/>
            </a:avLst>
          </a:prstGeom>
          <a:solidFill>
            <a:srgbClr val="FFCC99"/>
          </a:solidFill>
          <a:ln w="9525">
            <a:solidFill>
              <a:srgbClr val="0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>
              <a:spcBef>
                <a:spcPct val="0"/>
              </a:spcBef>
            </a:pPr>
            <a:r>
              <a:rPr lang="zh-CN" altLang="en-US" sz="2300" b="1">
                <a:solidFill>
                  <a:srgbClr val="980A22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循环条件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3333CC"/>
                </a:solidFill>
                <a:latin typeface="Tahoma" panose="020B0604030504040204" pitchFamily="34" charset="0"/>
              </a:rPr>
              <a:t>for </a:t>
            </a:r>
            <a:r>
              <a:rPr lang="zh-CN" altLang="en-US" dirty="0">
                <a:solidFill>
                  <a:srgbClr val="3333CC"/>
                </a:solidFill>
                <a:latin typeface="Tahoma" panose="020B0604030504040204" pitchFamily="34" charset="0"/>
              </a:rPr>
              <a:t>语句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B4EA-8CB0-4542-B800-091286E1E7FE}" type="datetime1">
              <a:rPr lang="zh-CN" altLang="en-US" smtClean="0"/>
              <a:pPr/>
              <a:t>2020/1/4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6F50-2A3E-4829-883B-22B3BE7DAA7D}" type="slidenum">
              <a:rPr lang="en-US" altLang="zh-CN" smtClean="0"/>
              <a:pPr/>
              <a:t>90</a:t>
            </a:fld>
            <a:endParaRPr lang="en-US" altLang="zh-CN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8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8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878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78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8595" grpId="0" autoUpdateAnimBg="0"/>
      <p:bldP spid="878597" grpId="0" animBg="1" autoUpdateAnimBg="0"/>
      <p:bldP spid="878598" grpId="0" animBg="1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57375" y="1381676"/>
            <a:ext cx="2967317" cy="4123765"/>
            <a:chOff x="2155825" y="1263650"/>
            <a:chExt cx="4343400" cy="5181600"/>
          </a:xfrm>
        </p:grpSpPr>
        <p:sp>
          <p:nvSpPr>
            <p:cNvPr id="881667" name="Rectangle 3"/>
            <p:cNvSpPr>
              <a:spLocks noChangeArrowheads="1"/>
            </p:cNvSpPr>
            <p:nvPr/>
          </p:nvSpPr>
          <p:spPr bwMode="auto">
            <a:xfrm>
              <a:off x="3146425" y="1263650"/>
              <a:ext cx="21336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99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000" b="1" dirty="0">
                  <a:solidFill>
                    <a:srgbClr val="BA5C7B"/>
                  </a:solidFill>
                  <a:latin typeface="Tahoma" panose="020B0604030504040204" pitchFamily="34" charset="0"/>
                </a:rPr>
                <a:t>求解表达式</a:t>
              </a:r>
              <a:r>
                <a:rPr lang="en-US" altLang="zh-CN" sz="2000" b="1" dirty="0">
                  <a:solidFill>
                    <a:srgbClr val="BA5C7B"/>
                  </a:solidFill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881668" name="AutoShape 4"/>
            <p:cNvSpPr>
              <a:spLocks noChangeArrowheads="1"/>
            </p:cNvSpPr>
            <p:nvPr/>
          </p:nvSpPr>
          <p:spPr bwMode="auto">
            <a:xfrm>
              <a:off x="3146425" y="2178050"/>
              <a:ext cx="2209800" cy="685800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rgbClr val="FF99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b="1">
                  <a:solidFill>
                    <a:srgbClr val="BA5C7B"/>
                  </a:solidFill>
                </a:rPr>
                <a:t>表达式</a:t>
              </a:r>
              <a:r>
                <a:rPr lang="en-US" altLang="zh-CN">
                  <a:solidFill>
                    <a:srgbClr val="BA5C7B"/>
                  </a:solidFill>
                </a:rPr>
                <a:t>2</a:t>
              </a:r>
            </a:p>
          </p:txBody>
        </p:sp>
        <p:sp>
          <p:nvSpPr>
            <p:cNvPr id="881669" name="Rectangle 5"/>
            <p:cNvSpPr>
              <a:spLocks noChangeArrowheads="1"/>
            </p:cNvSpPr>
            <p:nvPr/>
          </p:nvSpPr>
          <p:spPr bwMode="auto">
            <a:xfrm>
              <a:off x="3222625" y="3473450"/>
              <a:ext cx="2286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99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b="1" dirty="0">
                  <a:solidFill>
                    <a:srgbClr val="BA5C7B"/>
                  </a:solidFill>
                </a:rPr>
                <a:t>循环体</a:t>
              </a:r>
            </a:p>
          </p:txBody>
        </p:sp>
        <p:sp>
          <p:nvSpPr>
            <p:cNvPr id="881670" name="Rectangle 6"/>
            <p:cNvSpPr>
              <a:spLocks noChangeArrowheads="1"/>
            </p:cNvSpPr>
            <p:nvPr/>
          </p:nvSpPr>
          <p:spPr bwMode="auto">
            <a:xfrm>
              <a:off x="3222625" y="4540250"/>
              <a:ext cx="2286000" cy="533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99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000" b="1" dirty="0">
                  <a:solidFill>
                    <a:srgbClr val="BA5C7B"/>
                  </a:solidFill>
                  <a:latin typeface="Tahoma" panose="020B0604030504040204" pitchFamily="34" charset="0"/>
                </a:rPr>
                <a:t>求解表达式</a:t>
              </a:r>
              <a:r>
                <a:rPr lang="en-US" altLang="zh-CN" sz="2000" b="1" dirty="0">
                  <a:solidFill>
                    <a:srgbClr val="BA5C7B"/>
                  </a:solidFill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881671" name="Rectangle 7"/>
            <p:cNvSpPr>
              <a:spLocks noChangeArrowheads="1"/>
            </p:cNvSpPr>
            <p:nvPr/>
          </p:nvSpPr>
          <p:spPr bwMode="auto">
            <a:xfrm>
              <a:off x="3070225" y="5911850"/>
              <a:ext cx="3035300" cy="533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99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800" b="1" dirty="0">
                  <a:solidFill>
                    <a:srgbClr val="BA5C7B"/>
                  </a:solidFill>
                  <a:latin typeface="Tahoma" panose="020B0604030504040204" pitchFamily="34" charset="0"/>
                </a:rPr>
                <a:t>for</a:t>
              </a:r>
              <a:r>
                <a:rPr lang="zh-CN" altLang="en-US" sz="1800" b="1" dirty="0">
                  <a:solidFill>
                    <a:srgbClr val="BA5C7B"/>
                  </a:solidFill>
                  <a:latin typeface="Tahoma" panose="020B0604030504040204" pitchFamily="34" charset="0"/>
                </a:rPr>
                <a:t>语句的下一语句</a:t>
              </a:r>
            </a:p>
          </p:txBody>
        </p:sp>
        <p:sp>
          <p:nvSpPr>
            <p:cNvPr id="881672" name="Line 8"/>
            <p:cNvSpPr>
              <a:spLocks noChangeShapeType="1"/>
            </p:cNvSpPr>
            <p:nvPr/>
          </p:nvSpPr>
          <p:spPr bwMode="auto">
            <a:xfrm>
              <a:off x="4213225" y="1720850"/>
              <a:ext cx="0" cy="457200"/>
            </a:xfrm>
            <a:prstGeom prst="line">
              <a:avLst/>
            </a:prstGeom>
            <a:noFill/>
            <a:ln w="57150">
              <a:solidFill>
                <a:srgbClr val="FF99CC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1673" name="Line 9"/>
            <p:cNvSpPr>
              <a:spLocks noChangeShapeType="1"/>
            </p:cNvSpPr>
            <p:nvPr/>
          </p:nvSpPr>
          <p:spPr bwMode="auto">
            <a:xfrm>
              <a:off x="4213225" y="2863850"/>
              <a:ext cx="0" cy="609600"/>
            </a:xfrm>
            <a:prstGeom prst="line">
              <a:avLst/>
            </a:prstGeom>
            <a:noFill/>
            <a:ln w="57150">
              <a:solidFill>
                <a:srgbClr val="FF99CC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1674" name="Line 10"/>
            <p:cNvSpPr>
              <a:spLocks noChangeShapeType="1"/>
            </p:cNvSpPr>
            <p:nvPr/>
          </p:nvSpPr>
          <p:spPr bwMode="auto">
            <a:xfrm>
              <a:off x="4289425" y="3930650"/>
              <a:ext cx="0" cy="609600"/>
            </a:xfrm>
            <a:prstGeom prst="line">
              <a:avLst/>
            </a:prstGeom>
            <a:noFill/>
            <a:ln w="57150">
              <a:solidFill>
                <a:srgbClr val="FF99CC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1675" name="Line 11"/>
            <p:cNvSpPr>
              <a:spLocks noChangeShapeType="1"/>
            </p:cNvSpPr>
            <p:nvPr/>
          </p:nvSpPr>
          <p:spPr bwMode="auto">
            <a:xfrm>
              <a:off x="5356225" y="2482850"/>
              <a:ext cx="1143000" cy="1588"/>
            </a:xfrm>
            <a:prstGeom prst="line">
              <a:avLst/>
            </a:prstGeom>
            <a:noFill/>
            <a:ln w="57150">
              <a:solidFill>
                <a:srgbClr val="FF99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1676" name="Line 12"/>
            <p:cNvSpPr>
              <a:spLocks noChangeShapeType="1"/>
            </p:cNvSpPr>
            <p:nvPr/>
          </p:nvSpPr>
          <p:spPr bwMode="auto">
            <a:xfrm>
              <a:off x="6499225" y="2482850"/>
              <a:ext cx="0" cy="2971800"/>
            </a:xfrm>
            <a:prstGeom prst="line">
              <a:avLst/>
            </a:prstGeom>
            <a:noFill/>
            <a:ln w="57150">
              <a:solidFill>
                <a:srgbClr val="FF99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1677" name="Line 13"/>
            <p:cNvSpPr>
              <a:spLocks noChangeShapeType="1"/>
            </p:cNvSpPr>
            <p:nvPr/>
          </p:nvSpPr>
          <p:spPr bwMode="auto">
            <a:xfrm>
              <a:off x="4365625" y="5454650"/>
              <a:ext cx="2133600" cy="1588"/>
            </a:xfrm>
            <a:prstGeom prst="line">
              <a:avLst/>
            </a:prstGeom>
            <a:noFill/>
            <a:ln w="57150">
              <a:solidFill>
                <a:srgbClr val="FF99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1678" name="Line 14"/>
            <p:cNvSpPr>
              <a:spLocks noChangeShapeType="1"/>
            </p:cNvSpPr>
            <p:nvPr/>
          </p:nvSpPr>
          <p:spPr bwMode="auto">
            <a:xfrm>
              <a:off x="4365625" y="5454650"/>
              <a:ext cx="0" cy="457200"/>
            </a:xfrm>
            <a:prstGeom prst="line">
              <a:avLst/>
            </a:prstGeom>
            <a:noFill/>
            <a:ln w="57150">
              <a:solidFill>
                <a:srgbClr val="FF99CC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1679" name="Line 15"/>
            <p:cNvSpPr>
              <a:spLocks noChangeShapeType="1"/>
            </p:cNvSpPr>
            <p:nvPr/>
          </p:nvSpPr>
          <p:spPr bwMode="auto">
            <a:xfrm>
              <a:off x="2155825" y="1949450"/>
              <a:ext cx="0" cy="3581400"/>
            </a:xfrm>
            <a:prstGeom prst="line">
              <a:avLst/>
            </a:prstGeom>
            <a:noFill/>
            <a:ln w="57150">
              <a:solidFill>
                <a:srgbClr val="FF99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1680" name="Line 16"/>
            <p:cNvSpPr>
              <a:spLocks noChangeShapeType="1"/>
            </p:cNvSpPr>
            <p:nvPr/>
          </p:nvSpPr>
          <p:spPr bwMode="auto">
            <a:xfrm>
              <a:off x="2155825" y="5530850"/>
              <a:ext cx="1600200" cy="1588"/>
            </a:xfrm>
            <a:prstGeom prst="line">
              <a:avLst/>
            </a:prstGeom>
            <a:noFill/>
            <a:ln w="57150">
              <a:solidFill>
                <a:srgbClr val="FF99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1681" name="Line 17"/>
            <p:cNvSpPr>
              <a:spLocks noChangeShapeType="1"/>
            </p:cNvSpPr>
            <p:nvPr/>
          </p:nvSpPr>
          <p:spPr bwMode="auto">
            <a:xfrm>
              <a:off x="3756025" y="5073650"/>
              <a:ext cx="0" cy="457200"/>
            </a:xfrm>
            <a:prstGeom prst="line">
              <a:avLst/>
            </a:prstGeom>
            <a:noFill/>
            <a:ln w="57150">
              <a:solidFill>
                <a:srgbClr val="FF99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1682" name="Line 18"/>
            <p:cNvSpPr>
              <a:spLocks noChangeShapeType="1"/>
            </p:cNvSpPr>
            <p:nvPr/>
          </p:nvSpPr>
          <p:spPr bwMode="auto">
            <a:xfrm>
              <a:off x="2155825" y="1949450"/>
              <a:ext cx="2057400" cy="1588"/>
            </a:xfrm>
            <a:prstGeom prst="line">
              <a:avLst/>
            </a:prstGeom>
            <a:noFill/>
            <a:ln w="57150">
              <a:solidFill>
                <a:srgbClr val="FF99CC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1683" name="Text Box 19"/>
            <p:cNvSpPr txBox="1">
              <a:spLocks noChangeArrowheads="1"/>
            </p:cNvSpPr>
            <p:nvPr/>
          </p:nvSpPr>
          <p:spPr bwMode="auto">
            <a:xfrm>
              <a:off x="5245106" y="2005808"/>
              <a:ext cx="9128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b="1" dirty="0">
                  <a:solidFill>
                    <a:srgbClr val="BA5C7B"/>
                  </a:solidFill>
                  <a:latin typeface="Tahoma" panose="020B0604030504040204" pitchFamily="34" charset="0"/>
                </a:rPr>
                <a:t>false</a:t>
              </a:r>
            </a:p>
          </p:txBody>
        </p:sp>
        <p:sp>
          <p:nvSpPr>
            <p:cNvPr id="881684" name="Text Box 20"/>
            <p:cNvSpPr txBox="1">
              <a:spLocks noChangeArrowheads="1"/>
            </p:cNvSpPr>
            <p:nvPr/>
          </p:nvSpPr>
          <p:spPr bwMode="auto">
            <a:xfrm>
              <a:off x="4197350" y="2820988"/>
              <a:ext cx="819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b="1">
                  <a:solidFill>
                    <a:srgbClr val="BA5C7B"/>
                  </a:solidFill>
                  <a:latin typeface="Tahoma" panose="020B0604030504040204" pitchFamily="34" charset="0"/>
                </a:rPr>
                <a:t>true</a:t>
              </a:r>
            </a:p>
          </p:txBody>
        </p:sp>
      </p:grp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3956785" y="1295985"/>
            <a:ext cx="5308524" cy="4113213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zh-CN" sz="2400" dirty="0"/>
              <a:t>public class sum3{</a:t>
            </a:r>
          </a:p>
          <a:p>
            <a:pPr>
              <a:buFontTx/>
              <a:buNone/>
            </a:pPr>
            <a:r>
              <a:rPr lang="en-US" altLang="zh-CN" sz="2400" dirty="0"/>
              <a:t>	public static void main(String 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[]){</a:t>
            </a:r>
          </a:p>
          <a:p>
            <a:pPr>
              <a:buFontTx/>
              <a:buNone/>
            </a:pPr>
            <a:r>
              <a:rPr lang="en-US" altLang="zh-CN" sz="2400" dirty="0"/>
              <a:t>		int s=0;</a:t>
            </a:r>
          </a:p>
          <a:p>
            <a:pPr>
              <a:buFontTx/>
              <a:buNone/>
            </a:pPr>
            <a:r>
              <a:rPr lang="en-US" altLang="zh-CN" sz="2400" dirty="0"/>
              <a:t>		for(int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=1;i&lt;=9;i++)</a:t>
            </a:r>
          </a:p>
          <a:p>
            <a:pPr>
              <a:buFontTx/>
              <a:buNone/>
            </a:pPr>
            <a:r>
              <a:rPr lang="en-US" altLang="zh-CN" sz="2400" dirty="0"/>
              <a:t>		    s=</a:t>
            </a:r>
            <a:r>
              <a:rPr lang="en-US" altLang="zh-CN" sz="2400" dirty="0" err="1"/>
              <a:t>s+i</a:t>
            </a:r>
            <a:r>
              <a:rPr lang="en-US" altLang="zh-CN" sz="2400" dirty="0"/>
              <a:t>*</a:t>
            </a:r>
            <a:r>
              <a:rPr lang="en-US" altLang="zh-CN" sz="2400" dirty="0" err="1"/>
              <a:t>i</a:t>
            </a:r>
            <a:r>
              <a:rPr lang="en-US" altLang="zh-CN" sz="2400" dirty="0"/>
              <a:t>;</a:t>
            </a:r>
          </a:p>
          <a:p>
            <a:pPr>
              <a:buFontTx/>
              <a:buNone/>
            </a:pPr>
            <a:r>
              <a:rPr lang="en-US" altLang="zh-CN" sz="2400" dirty="0"/>
              <a:t>		    </a:t>
            </a:r>
            <a:r>
              <a:rPr lang="en-US" altLang="zh-CN" sz="2400" dirty="0" err="1"/>
              <a:t>System.out.println</a:t>
            </a:r>
            <a:r>
              <a:rPr lang="en-US" altLang="zh-CN" sz="2400" dirty="0"/>
              <a:t>("s="+s);</a:t>
            </a:r>
          </a:p>
          <a:p>
            <a:pPr>
              <a:buFontTx/>
              <a:buNone/>
            </a:pPr>
            <a:r>
              <a:rPr lang="en-US" altLang="zh-CN" sz="2400" dirty="0"/>
              <a:t>	}</a:t>
            </a:r>
          </a:p>
          <a:p>
            <a:pPr>
              <a:buFontTx/>
              <a:buNone/>
            </a:pPr>
            <a:r>
              <a:rPr lang="en-US" altLang="zh-CN" sz="2400" dirty="0"/>
              <a:t>}</a:t>
            </a:r>
          </a:p>
        </p:txBody>
      </p:sp>
      <p:sp>
        <p:nvSpPr>
          <p:cNvPr id="3" name="矩形 2"/>
          <p:cNvSpPr/>
          <p:nvPr/>
        </p:nvSpPr>
        <p:spPr>
          <a:xfrm>
            <a:off x="953008" y="326444"/>
            <a:ext cx="35541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[</a:t>
            </a:r>
            <a:r>
              <a:rPr lang="zh-CN" altLang="en-US" b="1" dirty="0">
                <a:solidFill>
                  <a:srgbClr val="FF0000"/>
                </a:solidFill>
              </a:rPr>
              <a:t>例</a:t>
            </a:r>
            <a:r>
              <a:rPr lang="en-US" altLang="zh-CN" b="1" dirty="0">
                <a:solidFill>
                  <a:srgbClr val="FF0000"/>
                </a:solidFill>
              </a:rPr>
              <a:t>] </a:t>
            </a:r>
            <a:r>
              <a:rPr lang="zh-CN" altLang="en-US" b="1" dirty="0">
                <a:solidFill>
                  <a:srgbClr val="FF0000"/>
                </a:solidFill>
              </a:rPr>
              <a:t>编程求</a:t>
            </a:r>
            <a:r>
              <a:rPr lang="en-US" altLang="zh-CN" b="1" dirty="0">
                <a:solidFill>
                  <a:srgbClr val="FF0000"/>
                </a:solidFill>
              </a:rPr>
              <a:t>S=1</a:t>
            </a:r>
            <a:r>
              <a:rPr lang="en-US" altLang="zh-CN" b="1" baseline="30000" dirty="0">
                <a:solidFill>
                  <a:srgbClr val="FF0000"/>
                </a:solidFill>
              </a:rPr>
              <a:t>2</a:t>
            </a:r>
            <a:r>
              <a:rPr lang="en-US" altLang="zh-CN" b="1" dirty="0">
                <a:solidFill>
                  <a:srgbClr val="FF0000"/>
                </a:solidFill>
              </a:rPr>
              <a:t>+2</a:t>
            </a:r>
            <a:r>
              <a:rPr lang="en-US" altLang="zh-CN" b="1" baseline="30000" dirty="0">
                <a:solidFill>
                  <a:srgbClr val="FF0000"/>
                </a:solidFill>
              </a:rPr>
              <a:t>2</a:t>
            </a:r>
            <a:r>
              <a:rPr lang="en-US" altLang="zh-CN" b="1" dirty="0">
                <a:solidFill>
                  <a:srgbClr val="FF0000"/>
                </a:solidFill>
              </a:rPr>
              <a:t>+…9</a:t>
            </a:r>
            <a:r>
              <a:rPr lang="en-US" altLang="zh-CN" b="1" baseline="30000" dirty="0">
                <a:solidFill>
                  <a:srgbClr val="FF0000"/>
                </a:solidFill>
              </a:rPr>
              <a:t>2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17FD-4FE9-4B02-BE15-CAE4B98B7DB1}" type="datetime1">
              <a:rPr lang="zh-CN" altLang="en-US" smtClean="0"/>
              <a:pPr/>
              <a:t>2020/1/4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3F4D-9DD1-45F3-81DB-145FF4B07E93}" type="slidenum">
              <a:rPr lang="en-US" altLang="zh-CN" smtClean="0"/>
              <a:pPr/>
              <a:t>91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Text Box 2"/>
          <p:cNvSpPr txBox="1">
            <a:spLocks noChangeArrowheads="1"/>
          </p:cNvSpPr>
          <p:nvPr/>
        </p:nvSpPr>
        <p:spPr bwMode="auto">
          <a:xfrm>
            <a:off x="688815" y="1141198"/>
            <a:ext cx="8334375" cy="3933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逗号语句分隔的语句系列</a:t>
            </a:r>
            <a:r>
              <a:rPr lang="en-US" altLang="zh-CN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, </a:t>
            </a:r>
            <a:r>
              <a:rPr lang="zh-CN" altLang="en-US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被看作一个语句，这样就可以在只能放一个语句的地方放任意多个语句。如：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b="1" dirty="0">
                <a:solidFill>
                  <a:srgbClr val="B60819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   </a:t>
            </a:r>
            <a:r>
              <a:rPr lang="en-US" altLang="zh-CN" b="1" dirty="0">
                <a:solidFill>
                  <a:srgbClr val="B60819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for ( </a:t>
            </a:r>
            <a:r>
              <a:rPr lang="en-US" altLang="zh-CN" b="1" dirty="0" err="1">
                <a:solidFill>
                  <a:srgbClr val="B60819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i</a:t>
            </a:r>
            <a:r>
              <a:rPr lang="en-US" altLang="zh-CN" b="1" dirty="0">
                <a:solidFill>
                  <a:srgbClr val="B60819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=1,j=10</a:t>
            </a:r>
            <a:r>
              <a:rPr lang="zh-CN" altLang="en-US" b="1" dirty="0">
                <a:solidFill>
                  <a:srgbClr val="B60819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；</a:t>
            </a:r>
            <a:r>
              <a:rPr lang="en-US" altLang="zh-CN" b="1" dirty="0" err="1">
                <a:solidFill>
                  <a:srgbClr val="B60819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i</a:t>
            </a:r>
            <a:r>
              <a:rPr lang="en-US" altLang="zh-CN" b="1" dirty="0">
                <a:solidFill>
                  <a:srgbClr val="B60819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&lt;j</a:t>
            </a:r>
            <a:r>
              <a:rPr lang="zh-CN" altLang="en-US" b="1" dirty="0">
                <a:solidFill>
                  <a:srgbClr val="B60819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；</a:t>
            </a:r>
            <a:r>
              <a:rPr lang="en-US" altLang="zh-CN" b="1" dirty="0" err="1">
                <a:solidFill>
                  <a:srgbClr val="B60819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i</a:t>
            </a:r>
            <a:r>
              <a:rPr lang="en-US" altLang="zh-CN" b="1" dirty="0">
                <a:solidFill>
                  <a:srgbClr val="B60819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++,j-- )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b="1" dirty="0">
                <a:solidFill>
                  <a:srgbClr val="B60819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   {    </a:t>
            </a:r>
            <a:r>
              <a:rPr lang="en-US" altLang="zh-CN" b="1" dirty="0">
                <a:solidFill>
                  <a:srgbClr val="B60819"/>
                </a:solidFill>
                <a:ea typeface="STZhongsong" panose="02010600040101010101" pitchFamily="2" charset="-122"/>
              </a:rPr>
              <a:t>……</a:t>
            </a:r>
            <a:r>
              <a:rPr lang="en-US" altLang="zh-CN" b="1" dirty="0">
                <a:solidFill>
                  <a:srgbClr val="B60819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 }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en-US" altLang="zh-CN" b="1" dirty="0">
              <a:solidFill>
                <a:srgbClr val="B60819"/>
              </a:solidFill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表达式</a:t>
            </a:r>
            <a:r>
              <a:rPr lang="en-US" altLang="zh-CN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1</a:t>
            </a:r>
            <a:r>
              <a:rPr lang="zh-CN" altLang="en-US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、表达式</a:t>
            </a:r>
            <a:r>
              <a:rPr lang="en-US" altLang="zh-CN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2</a:t>
            </a:r>
            <a:r>
              <a:rPr lang="zh-CN" altLang="en-US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及表达式</a:t>
            </a:r>
            <a:r>
              <a:rPr lang="en-US" altLang="zh-CN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3</a:t>
            </a:r>
            <a:r>
              <a:rPr lang="zh-CN" altLang="en-US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都可以为空语句</a:t>
            </a:r>
            <a:r>
              <a:rPr lang="en-US" altLang="zh-CN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(</a:t>
            </a:r>
            <a:r>
              <a:rPr lang="zh-CN" altLang="en-US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但分号不能省略</a:t>
            </a:r>
            <a:r>
              <a:rPr lang="en-US" altLang="zh-CN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) </a:t>
            </a:r>
            <a:r>
              <a:rPr lang="zh-CN" altLang="en-US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，如：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b="1" dirty="0">
                <a:solidFill>
                  <a:schemeClr val="hlink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      </a:t>
            </a:r>
            <a:r>
              <a:rPr lang="en-US" altLang="zh-CN" b="1" dirty="0">
                <a:solidFill>
                  <a:srgbClr val="B60819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for(  ;  ;  ) { </a:t>
            </a:r>
            <a:r>
              <a:rPr lang="en-US" altLang="zh-CN" b="1" dirty="0">
                <a:solidFill>
                  <a:srgbClr val="B60819"/>
                </a:solidFill>
                <a:ea typeface="STZhongsong" panose="02010600040101010101" pitchFamily="2" charset="-122"/>
              </a:rPr>
              <a:t>…</a:t>
            </a:r>
            <a:r>
              <a:rPr lang="en-US" altLang="zh-CN" b="1" dirty="0">
                <a:solidFill>
                  <a:srgbClr val="B60819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}     </a:t>
            </a:r>
            <a:r>
              <a:rPr lang="zh-CN" altLang="en-US" b="1" dirty="0">
                <a:solidFill>
                  <a:srgbClr val="B60819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相当于</a:t>
            </a:r>
            <a:r>
              <a:rPr lang="en-US" altLang="zh-CN" b="1" dirty="0">
                <a:solidFill>
                  <a:srgbClr val="B60819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while(true)</a:t>
            </a:r>
          </a:p>
        </p:txBody>
      </p:sp>
      <p:graphicFrame>
        <p:nvGraphicFramePr>
          <p:cNvPr id="880644" name="Object 4"/>
          <p:cNvGraphicFramePr>
            <a:graphicFrameLocks noChangeAspect="1"/>
          </p:cNvGraphicFramePr>
          <p:nvPr/>
        </p:nvGraphicFramePr>
        <p:xfrm>
          <a:off x="6475413" y="4883150"/>
          <a:ext cx="13239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Chart" r:id="rId3" imgW="1726196" imgH="1142763" progId="MSGraph.Chart.8">
                  <p:embed followColorScheme="full"/>
                </p:oleObj>
              </mc:Choice>
              <mc:Fallback>
                <p:oleObj name="Chart" r:id="rId3" imgW="1726196" imgH="1142763" progId="MSGraph.Chart.8">
                  <p:embed followColorScheme="full"/>
                  <p:pic>
                    <p:nvPicPr>
                      <p:cNvPr id="8806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5413" y="4883150"/>
                        <a:ext cx="132397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3333CC"/>
                </a:solidFill>
              </a:rPr>
              <a:t>for</a:t>
            </a:r>
            <a:r>
              <a:rPr lang="zh-CN" altLang="en-US" dirty="0">
                <a:solidFill>
                  <a:srgbClr val="3333CC"/>
                </a:solidFill>
              </a:rPr>
              <a:t>语句使用注意：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F2BCA-B895-4000-B538-96A61F7A13E3}" type="datetime1">
              <a:rPr lang="zh-CN" altLang="en-US" smtClean="0"/>
              <a:pPr/>
              <a:t>2020/1/4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6F50-2A3E-4829-883B-22B3BE7DAA7D}" type="slidenum">
              <a:rPr lang="en-US" altLang="zh-CN" smtClean="0"/>
              <a:pPr/>
              <a:t>92</a:t>
            </a:fld>
            <a:endParaRPr lang="en-US" altLang="zh-CN" dirty="0"/>
          </a:p>
        </p:txBody>
      </p:sp>
    </p:spTree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880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42" grpId="0" autoUpdateAnimBg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>
                <a:solidFill>
                  <a:schemeClr val="tx1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+mn-cs"/>
              </a:rPr>
              <a:t>for</a:t>
            </a:r>
            <a:r>
              <a:rPr lang="zh-CN" altLang="en-US" sz="3600" b="1" dirty="0">
                <a:solidFill>
                  <a:schemeClr val="tx1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+mn-cs"/>
              </a:rPr>
              <a:t>的特殊形式（</a:t>
            </a:r>
            <a:r>
              <a:rPr lang="en-US" altLang="zh-CN" sz="3600" b="1" dirty="0">
                <a:solidFill>
                  <a:schemeClr val="tx1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+mn-cs"/>
              </a:rPr>
              <a:t>&gt;= </a:t>
            </a:r>
            <a:r>
              <a:rPr lang="en-US" altLang="zh-CN" sz="3600" b="1" dirty="0" err="1">
                <a:solidFill>
                  <a:schemeClr val="tx1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+mn-cs"/>
              </a:rPr>
              <a:t>jdk</a:t>
            </a:r>
            <a:r>
              <a:rPr lang="en-US" altLang="zh-CN" sz="3600" b="1" dirty="0">
                <a:solidFill>
                  <a:schemeClr val="tx1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+mn-cs"/>
              </a:rPr>
              <a:t> 1.5</a:t>
            </a:r>
            <a:r>
              <a:rPr lang="zh-CN" altLang="en-US" sz="3600" b="1" dirty="0">
                <a:solidFill>
                  <a:schemeClr val="tx1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+mn-cs"/>
              </a:rPr>
              <a:t>）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for(</a:t>
            </a:r>
            <a:r>
              <a:rPr lang="zh-CN" altLang="en-US" sz="2400" b="1" dirty="0">
                <a:solidFill>
                  <a:srgbClr val="FF0000"/>
                </a:solidFill>
              </a:rPr>
              <a:t>变量 </a:t>
            </a:r>
            <a:r>
              <a:rPr lang="en-US" altLang="zh-CN" sz="2400" b="1" dirty="0">
                <a:solidFill>
                  <a:srgbClr val="FF0000"/>
                </a:solidFill>
              </a:rPr>
              <a:t>: </a:t>
            </a:r>
            <a:r>
              <a:rPr lang="zh-CN" altLang="en-US" sz="2400" b="1" dirty="0">
                <a:solidFill>
                  <a:srgbClr val="FF0000"/>
                </a:solidFill>
              </a:rPr>
              <a:t>集合</a:t>
            </a:r>
            <a:r>
              <a:rPr lang="en-US" altLang="zh-CN" sz="2400" b="1" dirty="0">
                <a:solidFill>
                  <a:srgbClr val="FF0000"/>
                </a:solidFill>
              </a:rPr>
              <a:t>)  </a:t>
            </a:r>
            <a:r>
              <a:rPr lang="zh-CN" altLang="en-US" sz="2400" b="1" dirty="0">
                <a:solidFill>
                  <a:srgbClr val="FF0000"/>
                </a:solidFill>
              </a:rPr>
              <a:t>语句块</a:t>
            </a:r>
            <a:r>
              <a:rPr lang="en-US" altLang="zh-CN" sz="2400" b="1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b="1" dirty="0"/>
              <a:t>定义一个</a:t>
            </a:r>
            <a:r>
              <a:rPr lang="zh-CN" altLang="en-US" sz="2400" b="1" dirty="0">
                <a:solidFill>
                  <a:srgbClr val="FF0000"/>
                </a:solidFill>
              </a:rPr>
              <a:t>变量</a:t>
            </a:r>
            <a:r>
              <a:rPr lang="zh-CN" altLang="en-US" sz="2400" b="1" dirty="0"/>
              <a:t>用于暂存集合中的每一个元素，并执行相应的语句</a:t>
            </a:r>
            <a:endParaRPr lang="en-US" altLang="zh-CN" sz="2400" b="1" dirty="0"/>
          </a:p>
          <a:p>
            <a:pPr marL="0" indent="0"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集合</a:t>
            </a:r>
            <a:r>
              <a:rPr lang="zh-CN" altLang="en-US" sz="2400" b="1" dirty="0"/>
              <a:t>表达式必须是一个数组或者是一个实现了</a:t>
            </a:r>
            <a:r>
              <a:rPr lang="en-US" altLang="zh-CN" sz="2400" b="1" dirty="0" err="1">
                <a:solidFill>
                  <a:srgbClr val="FF0000"/>
                </a:solidFill>
              </a:rPr>
              <a:t>Iterable</a:t>
            </a:r>
            <a:r>
              <a:rPr lang="zh-CN" altLang="en-US" sz="2400" b="1" dirty="0"/>
              <a:t>接口的类对象</a:t>
            </a:r>
            <a:endParaRPr lang="en-US" altLang="zh-CN" sz="2400" b="1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for(int element : a)</a:t>
            </a:r>
          </a:p>
          <a:p>
            <a:pPr marL="0" indent="0"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System.out.println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(element);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B218-F0FC-47A9-BDDD-3B0DFE79F955}" type="datetime1">
              <a:rPr lang="zh-CN" altLang="en-US" smtClean="0"/>
              <a:pPr/>
              <a:t>2020/1/4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6F50-2A3E-4829-883B-22B3BE7DAA7D}" type="slidenum">
              <a:rPr lang="en-US" altLang="zh-CN" smtClean="0"/>
              <a:pPr/>
              <a:t>93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1148536"/>
      </p:ext>
    </p:extLst>
  </p:cSld>
  <p:clrMapOvr>
    <a:masterClrMapping/>
  </p:clrMapOvr>
  <p:transition>
    <p:pull dir="rd"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Text Box 2"/>
          <p:cNvSpPr txBox="1">
            <a:spLocks noChangeArrowheads="1"/>
          </p:cNvSpPr>
          <p:nvPr/>
        </p:nvSpPr>
        <p:spPr bwMode="auto">
          <a:xfrm>
            <a:off x="645850" y="1041558"/>
            <a:ext cx="8077200" cy="4967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b="1" dirty="0">
                <a:solidFill>
                  <a:srgbClr val="FF00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[</a:t>
            </a:r>
            <a:r>
              <a:rPr lang="zh-CN" altLang="en-US" b="1" dirty="0">
                <a:solidFill>
                  <a:srgbClr val="FF00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] </a:t>
            </a:r>
            <a:r>
              <a:rPr lang="zh-CN" altLang="en-US" b="1" dirty="0">
                <a:solidFill>
                  <a:srgbClr val="FF00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百鸡问题</a:t>
            </a:r>
            <a:endParaRPr lang="zh-CN" altLang="en-GB" b="1" dirty="0">
              <a:solidFill>
                <a:srgbClr val="FF0000"/>
              </a:solidFill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b="1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已知公鸡</a:t>
            </a:r>
            <a:r>
              <a:rPr lang="en-US" altLang="zh-CN" b="1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5</a:t>
            </a:r>
            <a:r>
              <a:rPr lang="zh-CN" altLang="en-US" b="1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元</a:t>
            </a:r>
            <a:r>
              <a:rPr lang="en-US" altLang="zh-CN" b="1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1</a:t>
            </a:r>
            <a:r>
              <a:rPr lang="zh-CN" altLang="en-US" b="1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只，母鸡</a:t>
            </a:r>
            <a:r>
              <a:rPr lang="en-US" altLang="zh-CN" b="1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3</a:t>
            </a:r>
            <a:r>
              <a:rPr lang="zh-CN" altLang="en-US" b="1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元一只，小鸡</a:t>
            </a:r>
            <a:r>
              <a:rPr lang="en-US" altLang="zh-CN" b="1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1</a:t>
            </a:r>
            <a:r>
              <a:rPr lang="zh-CN" altLang="en-US" b="1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元</a:t>
            </a:r>
            <a:r>
              <a:rPr lang="en-US" altLang="zh-CN" b="1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3</a:t>
            </a:r>
            <a:r>
              <a:rPr lang="zh-CN" altLang="en-US" b="1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只，要求用</a:t>
            </a:r>
            <a:r>
              <a:rPr lang="en-US" altLang="zh-CN" b="1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100</a:t>
            </a:r>
            <a:r>
              <a:rPr lang="zh-CN" altLang="en-US" b="1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元刚好买</a:t>
            </a:r>
            <a:r>
              <a:rPr lang="en-US" altLang="zh-CN" b="1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100</a:t>
            </a:r>
            <a:r>
              <a:rPr lang="zh-CN" altLang="en-US" b="1" dirty="0">
                <a:solidFill>
                  <a:schemeClr val="tx2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只鸡，问有多少种采购方案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b="1" dirty="0">
              <a:solidFill>
                <a:srgbClr val="364F68"/>
              </a:solidFill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b="1" dirty="0">
                <a:solidFill>
                  <a:srgbClr val="FF461B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分析</a:t>
            </a:r>
            <a:r>
              <a:rPr lang="en-US" altLang="zh-CN" b="1" dirty="0">
                <a:solidFill>
                  <a:srgbClr val="FF461B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: </a:t>
            </a:r>
            <a:r>
              <a:rPr lang="zh-CN" altLang="en-US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设变量</a:t>
            </a:r>
            <a:r>
              <a:rPr lang="en-US" altLang="zh-CN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I</a:t>
            </a:r>
            <a:r>
              <a:rPr lang="zh-CN" altLang="en-US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、</a:t>
            </a:r>
            <a:r>
              <a:rPr lang="en-US" altLang="zh-CN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J</a:t>
            </a:r>
            <a:r>
              <a:rPr lang="zh-CN" altLang="en-US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、</a:t>
            </a:r>
            <a:r>
              <a:rPr lang="en-US" altLang="zh-CN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K</a:t>
            </a:r>
            <a:r>
              <a:rPr lang="zh-CN" altLang="en-US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分别代表公鸡数、母鸡数及小鸡数，则应满足下列一些条件</a:t>
            </a:r>
            <a:r>
              <a:rPr lang="en-US" altLang="zh-CN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: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① I+J+K=100(</a:t>
            </a:r>
            <a:r>
              <a:rPr lang="zh-CN" altLang="en-US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只</a:t>
            </a:r>
            <a:r>
              <a:rPr lang="en-US" altLang="zh-CN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)</a:t>
            </a:r>
            <a:r>
              <a:rPr lang="zh-CN" altLang="en-US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，</a:t>
            </a:r>
            <a:r>
              <a:rPr lang="en-US" altLang="zh-CN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I,J,K</a:t>
            </a:r>
            <a:r>
              <a:rPr lang="en-US" altLang="zh-CN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  <a:sym typeface="Symbol" panose="05050102010706020507" pitchFamily="18" charset="2"/>
              </a:rPr>
              <a:t>0</a:t>
            </a:r>
            <a:r>
              <a:rPr lang="en-US" altLang="zh-CN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② 5I+3J+K/3=100</a:t>
            </a:r>
            <a:r>
              <a:rPr lang="zh-CN" altLang="en-US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（元）</a:t>
            </a:r>
            <a:r>
              <a:rPr lang="en-US" altLang="zh-CN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③ </a:t>
            </a:r>
            <a:r>
              <a:rPr lang="zh-CN" altLang="en-US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若用</a:t>
            </a:r>
            <a:r>
              <a:rPr lang="en-US" altLang="zh-CN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100</a:t>
            </a:r>
            <a:r>
              <a:rPr lang="zh-CN" altLang="en-US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元全部买公鸡，最多只能买</a:t>
            </a:r>
            <a:r>
              <a:rPr lang="en-US" altLang="zh-CN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20</a:t>
            </a:r>
            <a:r>
              <a:rPr lang="zh-CN" altLang="en-US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只</a:t>
            </a:r>
            <a:r>
              <a:rPr lang="en-US" altLang="zh-CN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, </a:t>
            </a:r>
            <a:r>
              <a:rPr lang="zh-CN" altLang="en-US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所以</a:t>
            </a:r>
            <a:r>
              <a:rPr lang="en-US" altLang="zh-CN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I</a:t>
            </a:r>
            <a:r>
              <a:rPr lang="en-US" altLang="zh-CN" b="1" dirty="0">
                <a:solidFill>
                  <a:srgbClr val="364F68"/>
                </a:solidFill>
                <a:ea typeface="STZhongsong" panose="0201060004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20;</a:t>
            </a:r>
            <a:r>
              <a:rPr lang="zh-CN" altLang="en-US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若全部买母鸡最多只能买</a:t>
            </a:r>
            <a:r>
              <a:rPr lang="en-US" altLang="zh-CN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33</a:t>
            </a:r>
            <a:r>
              <a:rPr lang="zh-CN" altLang="en-US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只，所以</a:t>
            </a:r>
            <a:r>
              <a:rPr lang="en-US" altLang="zh-CN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J≤33; </a:t>
            </a:r>
            <a:r>
              <a:rPr lang="zh-CN" altLang="en-US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而小鸡数目就是</a:t>
            </a:r>
            <a:r>
              <a:rPr lang="en-US" altLang="zh-CN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100-I-J;(</a:t>
            </a:r>
            <a:r>
              <a:rPr lang="zh-CN" altLang="en-US" sz="2000" b="1" dirty="0">
                <a:solidFill>
                  <a:srgbClr val="FF33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简化计算</a:t>
            </a:r>
            <a:r>
              <a:rPr lang="en-US" altLang="zh-CN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)    </a:t>
            </a:r>
            <a:endParaRPr lang="zh-CN" altLang="en-GB" b="1" dirty="0">
              <a:solidFill>
                <a:srgbClr val="364F68"/>
              </a:solidFill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1728" y="285394"/>
            <a:ext cx="27093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461B"/>
                </a:solidFill>
                <a:latin typeface="Tahoma" panose="020B0604030504040204" pitchFamily="34" charset="0"/>
              </a:rPr>
              <a:t>循环的嵌套举例</a:t>
            </a:r>
            <a:endParaRPr lang="zh-CN" altLang="en-US" sz="2800" dirty="0">
              <a:solidFill>
                <a:srgbClr val="FF461B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7709-6BD8-49A4-BEB5-5452CE7E510E}" type="datetime1">
              <a:rPr lang="zh-CN" altLang="en-US" smtClean="0"/>
              <a:pPr/>
              <a:t>2020/1/4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3F4D-9DD1-45F3-81DB-145FF4B07E93}" type="slidenum">
              <a:rPr lang="en-US" altLang="zh-CN" smtClean="0"/>
              <a:pPr/>
              <a:t>94</a:t>
            </a:fld>
            <a:endParaRPr lang="en-US" altLang="zh-CN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5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5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5938" grpId="0" autoUpdateAnimBg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962" name="Text Box 2"/>
          <p:cNvSpPr txBox="1">
            <a:spLocks noChangeArrowheads="1"/>
          </p:cNvSpPr>
          <p:nvPr/>
        </p:nvSpPr>
        <p:spPr bwMode="auto">
          <a:xfrm>
            <a:off x="678393" y="1032581"/>
            <a:ext cx="8292353" cy="49675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lang="en-US" altLang="zh-CN" b="1" dirty="0">
                <a:solidFill>
                  <a:srgbClr val="2828A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public class</a:t>
            </a:r>
            <a:r>
              <a:rPr lang="en-US" altLang="zh-CN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</a:t>
            </a:r>
            <a:r>
              <a:rPr lang="en-US" altLang="zh-CN" b="1" dirty="0" err="1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Loop_Loop</a:t>
            </a:r>
            <a:r>
              <a:rPr lang="en-US" altLang="zh-CN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{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lang="en-US" altLang="zh-CN" b="1" dirty="0">
                <a:solidFill>
                  <a:srgbClr val="2828A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  public static void</a:t>
            </a:r>
            <a:r>
              <a:rPr lang="en-US" altLang="zh-CN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</a:t>
            </a:r>
            <a:r>
              <a:rPr lang="en-US" altLang="zh-CN" b="1" dirty="0">
                <a:solidFill>
                  <a:srgbClr val="DD1101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main</a:t>
            </a:r>
            <a:r>
              <a:rPr lang="en-US" altLang="zh-CN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(String </a:t>
            </a:r>
            <a:r>
              <a:rPr lang="en-US" altLang="zh-CN" b="1" dirty="0" err="1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args</a:t>
            </a:r>
            <a:r>
              <a:rPr lang="en-US" altLang="zh-CN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[]) {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lang="en-US" altLang="zh-CN" b="1" dirty="0">
                <a:solidFill>
                  <a:srgbClr val="2828A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       int</a:t>
            </a:r>
            <a:r>
              <a:rPr lang="en-US" altLang="zh-CN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I,J,K;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lang="en-US" altLang="zh-CN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       </a:t>
            </a:r>
            <a:r>
              <a:rPr lang="en-US" altLang="zh-CN" b="1" dirty="0" err="1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System.out.println</a:t>
            </a:r>
            <a:r>
              <a:rPr lang="en-US" altLang="zh-CN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(" I    J    K ");</a:t>
            </a:r>
          </a:p>
          <a:p>
            <a:pPr>
              <a:spcBef>
                <a:spcPct val="0"/>
              </a:spcBef>
            </a:pPr>
            <a:r>
              <a:rPr lang="en-US" altLang="zh-CN" b="1" dirty="0">
                <a:solidFill>
                  <a:srgbClr val="2828A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</a:t>
            </a:r>
            <a:r>
              <a:rPr lang="en-US" altLang="zh-CN" sz="1200" b="1" dirty="0">
                <a:solidFill>
                  <a:schemeClr val="tx2"/>
                </a:solidFill>
              </a:rPr>
              <a:t>                      </a:t>
            </a:r>
            <a:r>
              <a:rPr lang="en-US" altLang="zh-CN" b="1" dirty="0">
                <a:solidFill>
                  <a:srgbClr val="2828A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for</a:t>
            </a:r>
            <a:r>
              <a:rPr lang="en-US" altLang="zh-CN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(I=0;I&lt;=20;I++ )</a:t>
            </a:r>
          </a:p>
          <a:p>
            <a:pPr>
              <a:spcBef>
                <a:spcPct val="0"/>
              </a:spcBef>
            </a:pPr>
            <a:r>
              <a:rPr lang="en-US" altLang="zh-CN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             </a:t>
            </a:r>
            <a:r>
              <a:rPr lang="en-US" altLang="zh-CN" b="1" dirty="0">
                <a:solidFill>
                  <a:srgbClr val="2828A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for</a:t>
            </a:r>
            <a:r>
              <a:rPr lang="en-US" altLang="zh-CN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(J=0;J&lt;=33;J++) { </a:t>
            </a:r>
          </a:p>
          <a:p>
            <a:pPr>
              <a:spcBef>
                <a:spcPct val="0"/>
              </a:spcBef>
            </a:pPr>
            <a:r>
              <a:rPr lang="en-US" altLang="zh-CN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                   K=100-I-J;                </a:t>
            </a:r>
          </a:p>
          <a:p>
            <a:pPr>
              <a:spcBef>
                <a:spcPct val="0"/>
              </a:spcBef>
            </a:pPr>
            <a:r>
              <a:rPr lang="en-US" altLang="zh-CN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                   </a:t>
            </a:r>
            <a:r>
              <a:rPr lang="en-US" altLang="zh-CN" b="1" dirty="0">
                <a:solidFill>
                  <a:srgbClr val="2828A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if</a:t>
            </a:r>
            <a:r>
              <a:rPr lang="en-US" altLang="zh-CN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(5*I+3*J+K/3.0==100) </a:t>
            </a:r>
            <a:r>
              <a:rPr lang="en-US" altLang="zh-CN" b="1" dirty="0">
                <a:solidFill>
                  <a:srgbClr val="3333CC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//</a:t>
            </a:r>
            <a:r>
              <a:rPr lang="zh-CN" altLang="en-US" b="1" dirty="0">
                <a:solidFill>
                  <a:srgbClr val="FF00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注意</a:t>
            </a:r>
            <a:r>
              <a:rPr lang="zh-CN" altLang="en-US" b="1" dirty="0">
                <a:solidFill>
                  <a:srgbClr val="FF0000"/>
                </a:solidFill>
                <a:ea typeface="STZhongsong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FF00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K/3.0</a:t>
            </a:r>
            <a:r>
              <a:rPr lang="en-US" altLang="zh-CN" b="1" dirty="0">
                <a:solidFill>
                  <a:srgbClr val="FF0000"/>
                </a:solidFill>
                <a:ea typeface="STZhongsong" panose="02010600040101010101" pitchFamily="2" charset="-122"/>
              </a:rPr>
              <a:t>”</a:t>
            </a:r>
            <a:endParaRPr lang="en-US" altLang="zh-CN" b="1" dirty="0">
              <a:solidFill>
                <a:srgbClr val="FF0000"/>
              </a:solidFill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                        </a:t>
            </a:r>
            <a:r>
              <a:rPr lang="en-US" altLang="zh-CN" b="1" dirty="0" err="1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System.out.println</a:t>
            </a:r>
            <a:r>
              <a:rPr lang="en-US" altLang="zh-CN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(I+"   "+J+"   "+K);</a:t>
            </a:r>
          </a:p>
          <a:p>
            <a:pPr>
              <a:spcBef>
                <a:spcPct val="0"/>
              </a:spcBef>
            </a:pPr>
            <a:r>
              <a:rPr lang="en-US" altLang="zh-CN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       }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  }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b="1" dirty="0">
                <a:solidFill>
                  <a:srgbClr val="364F68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} </a:t>
            </a:r>
            <a:endParaRPr lang="en-GB" altLang="zh-CN" b="1" dirty="0">
              <a:solidFill>
                <a:srgbClr val="364F68"/>
              </a:solidFill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459B-3A42-4D7B-BC40-A4B1C92D9C63}" type="datetime1">
              <a:rPr lang="zh-CN" altLang="en-US" smtClean="0"/>
              <a:pPr/>
              <a:t>2020/1/4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3F4D-9DD1-45F3-81DB-145FF4B07E93}" type="slidenum">
              <a:rPr lang="en-US" altLang="zh-CN" smtClean="0"/>
              <a:pPr/>
              <a:t>95</a:t>
            </a:fld>
            <a:endParaRPr lang="en-US" altLang="zh-CN"/>
          </a:p>
        </p:txBody>
      </p:sp>
    </p:spTree>
  </p:cSld>
  <p:clrMapOvr>
    <a:masterClrMapping/>
  </p:clrMapOvr>
  <p:transition spd="med">
    <p:checker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Text Box 2"/>
          <p:cNvSpPr txBox="1">
            <a:spLocks noChangeArrowheads="1"/>
          </p:cNvSpPr>
          <p:nvPr/>
        </p:nvSpPr>
        <p:spPr bwMode="auto">
          <a:xfrm>
            <a:off x="685800" y="987374"/>
            <a:ext cx="7933015" cy="1471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使程序流程从一个语句块的内部跳转出来</a:t>
            </a:r>
          </a:p>
          <a:p>
            <a:pPr marL="514350" indent="-514350">
              <a:lnSpc>
                <a:spcPct val="14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2000" b="1" dirty="0">
                <a:solidFill>
                  <a:srgbClr val="FF00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从</a:t>
            </a:r>
            <a:r>
              <a:rPr lang="en-US" altLang="zh-CN" sz="2000" b="1" dirty="0">
                <a:solidFill>
                  <a:srgbClr val="FF00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switch</a:t>
            </a:r>
            <a:r>
              <a:rPr lang="zh-CN" altLang="en-US" sz="2000" b="1" dirty="0">
                <a:solidFill>
                  <a:srgbClr val="FF00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语句的分支中跳出来</a:t>
            </a:r>
          </a:p>
          <a:p>
            <a:pPr marL="514350" indent="-514350">
              <a:lnSpc>
                <a:spcPct val="14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2000" b="1" dirty="0">
                <a:solidFill>
                  <a:srgbClr val="FF00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从循环体内跳出来</a:t>
            </a:r>
            <a:r>
              <a:rPr lang="en-GB" altLang="zh-CN" sz="1800" b="1" dirty="0">
                <a:solidFill>
                  <a:srgbClr val="FF00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     </a:t>
            </a:r>
            <a:endParaRPr lang="zh-CN" altLang="en-US" sz="1800" b="1" dirty="0">
              <a:solidFill>
                <a:srgbClr val="FF0000"/>
              </a:solidFill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9000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STZhongsong" panose="02010600040101010101" pitchFamily="2" charset="-122"/>
              </a:rPr>
              <a:t>3.8.3  </a:t>
            </a:r>
            <a:r>
              <a:rPr lang="zh-CN" altLang="en-US" sz="28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STZhongsong" panose="02010600040101010101" pitchFamily="2" charset="-122"/>
              </a:rPr>
              <a:t>跳转语句</a:t>
            </a:r>
            <a:r>
              <a:rPr lang="en-US" altLang="zh-CN" sz="28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STZhongsong" panose="02010600040101010101" pitchFamily="2" charset="-122"/>
              </a:rPr>
              <a:t>——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STZhongsong" panose="02010600040101010101" pitchFamily="2" charset="-122"/>
              </a:rPr>
              <a:t>break 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STZhongsong" panose="0201060004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C53B6-4AEC-48AE-BE48-610183DAB875}" type="datetime1">
              <a:rPr lang="zh-CN" altLang="en-US" smtClean="0"/>
              <a:pPr/>
              <a:t>2020/1/4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6F50-2A3E-4829-883B-22B3BE7DAA7D}" type="slidenum">
              <a:rPr lang="en-US" altLang="zh-CN" smtClean="0"/>
              <a:pPr/>
              <a:t>96</a:t>
            </a:fld>
            <a:endParaRPr lang="en-US" altLang="zh-CN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058207" y="2630710"/>
            <a:ext cx="7188200" cy="32316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Arial" panose="020B0604020202020204" pitchFamily="34" charset="0"/>
              </a:rPr>
              <a:t>int sum=0;      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latin typeface="Arial" panose="020B0604020202020204" pitchFamily="34" charset="0"/>
              </a:rPr>
              <a:t>for(int </a:t>
            </a:r>
            <a:r>
              <a:rPr lang="en-US" altLang="zh-CN" b="1" dirty="0" err="1">
                <a:latin typeface="Arial" panose="020B0604020202020204" pitchFamily="34" charset="0"/>
              </a:rPr>
              <a:t>i</a:t>
            </a:r>
            <a:r>
              <a:rPr lang="en-US" altLang="zh-CN" b="1" dirty="0">
                <a:latin typeface="Arial" panose="020B0604020202020204" pitchFamily="34" charset="0"/>
              </a:rPr>
              <a:t>=1;i&lt;=100;i++){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latin typeface="Arial" panose="020B0604020202020204" pitchFamily="34" charset="0"/>
              </a:rPr>
              <a:t>      sum=</a:t>
            </a:r>
            <a:r>
              <a:rPr lang="en-US" altLang="zh-CN" b="1" dirty="0" err="1">
                <a:latin typeface="Arial" panose="020B0604020202020204" pitchFamily="34" charset="0"/>
              </a:rPr>
              <a:t>sum+i</a:t>
            </a:r>
            <a:r>
              <a:rPr lang="en-US" altLang="zh-CN" b="1" dirty="0">
                <a:latin typeface="Arial" panose="020B0604020202020204" pitchFamily="34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latin typeface="Arial" panose="020B0604020202020204" pitchFamily="34" charset="0"/>
              </a:rPr>
              <a:t>      if(</a:t>
            </a:r>
            <a:r>
              <a:rPr lang="en-US" altLang="zh-CN" b="1" dirty="0" err="1">
                <a:latin typeface="Arial" panose="020B0604020202020204" pitchFamily="34" charset="0"/>
              </a:rPr>
              <a:t>i</a:t>
            </a:r>
            <a:r>
              <a:rPr lang="en-US" altLang="zh-CN" b="1" dirty="0">
                <a:latin typeface="Arial" panose="020B0604020202020204" pitchFamily="34" charset="0"/>
              </a:rPr>
              <a:t>==50) </a:t>
            </a:r>
            <a:r>
              <a:rPr lang="en-US" altLang="zh-CN" b="1" dirty="0">
                <a:solidFill>
                  <a:srgbClr val="FF461B"/>
                </a:solidFill>
                <a:latin typeface="Arial" panose="020B0604020202020204" pitchFamily="34" charset="0"/>
              </a:rPr>
              <a:t>break;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latin typeface="Arial" panose="020B0604020202020204" pitchFamily="34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altLang="zh-CN" b="1" dirty="0" err="1">
                <a:latin typeface="Arial" panose="020B0604020202020204" pitchFamily="34" charset="0"/>
              </a:rPr>
              <a:t>System.out.println</a:t>
            </a:r>
            <a:r>
              <a:rPr lang="en-US" altLang="zh-CN" b="1" dirty="0">
                <a:latin typeface="Arial" panose="020B0604020202020204" pitchFamily="34" charset="0"/>
              </a:rPr>
              <a:t>(sum);    </a:t>
            </a:r>
            <a:r>
              <a:rPr lang="en-US" altLang="zh-CN" b="1" dirty="0">
                <a:solidFill>
                  <a:srgbClr val="3333CC"/>
                </a:solidFill>
                <a:latin typeface="Arial" panose="020B0604020202020204" pitchFamily="34" charset="0"/>
              </a:rPr>
              <a:t>//</a:t>
            </a:r>
            <a:r>
              <a:rPr lang="zh-CN" altLang="en-US" b="1" dirty="0">
                <a:solidFill>
                  <a:srgbClr val="3333CC"/>
                </a:solidFill>
                <a:latin typeface="Arial" panose="020B0604020202020204" pitchFamily="34" charset="0"/>
              </a:rPr>
              <a:t>结果为</a:t>
            </a:r>
            <a:r>
              <a:rPr lang="en-US" altLang="zh-CN" b="1" dirty="0">
                <a:solidFill>
                  <a:srgbClr val="3333CC"/>
                </a:solidFill>
                <a:latin typeface="Arial" panose="020B0604020202020204" pitchFamily="34" charset="0"/>
              </a:rPr>
              <a:t>1275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0" name="Text Box 2"/>
          <p:cNvSpPr txBox="1">
            <a:spLocks noChangeArrowheads="1"/>
          </p:cNvSpPr>
          <p:nvPr/>
        </p:nvSpPr>
        <p:spPr bwMode="auto">
          <a:xfrm>
            <a:off x="685800" y="162463"/>
            <a:ext cx="8260347" cy="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800" b="1" dirty="0">
                <a:solidFill>
                  <a:srgbClr val="3333CC"/>
                </a:solidFill>
              </a:rPr>
              <a:t>如果</a:t>
            </a:r>
            <a:r>
              <a:rPr lang="en-US" altLang="zh-CN" sz="2800" b="1" dirty="0">
                <a:solidFill>
                  <a:srgbClr val="3333CC"/>
                </a:solidFill>
              </a:rPr>
              <a:t>break</a:t>
            </a:r>
            <a:r>
              <a:rPr lang="zh-CN" altLang="en-US" sz="2800" b="1" dirty="0">
                <a:solidFill>
                  <a:srgbClr val="3333CC"/>
                </a:solidFill>
              </a:rPr>
              <a:t>在多重循环中，只退出</a:t>
            </a:r>
            <a:r>
              <a:rPr lang="en-US" altLang="zh-CN" sz="2800" b="1" dirty="0">
                <a:solidFill>
                  <a:srgbClr val="3333CC"/>
                </a:solidFill>
              </a:rPr>
              <a:t>break</a:t>
            </a:r>
            <a:r>
              <a:rPr lang="zh-CN" altLang="en-US" sz="2800" b="1" dirty="0">
                <a:solidFill>
                  <a:srgbClr val="3333CC"/>
                </a:solidFill>
              </a:rPr>
              <a:t>所在的循环</a:t>
            </a:r>
            <a:endParaRPr lang="zh-CN" altLang="en-US" sz="2800" b="1" dirty="0">
              <a:solidFill>
                <a:srgbClr val="3333CC"/>
              </a:solidFill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944131" name="Rectangle 3"/>
          <p:cNvSpPr>
            <a:spLocks noChangeArrowheads="1"/>
          </p:cNvSpPr>
          <p:nvPr/>
        </p:nvSpPr>
        <p:spPr bwMode="auto">
          <a:xfrm>
            <a:off x="873425" y="1321378"/>
            <a:ext cx="7188200" cy="40934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Arial" panose="020B0604020202020204" pitchFamily="34" charset="0"/>
              </a:rPr>
              <a:t>int sum=0;      </a:t>
            </a: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Arial" panose="020B0604020202020204" pitchFamily="34" charset="0"/>
              </a:rPr>
              <a:t>for(int </a:t>
            </a:r>
            <a:r>
              <a:rPr lang="en-US" altLang="zh-CN" sz="2000" b="1" dirty="0" err="1">
                <a:latin typeface="Arial" panose="020B0604020202020204" pitchFamily="34" charset="0"/>
              </a:rPr>
              <a:t>i</a:t>
            </a:r>
            <a:r>
              <a:rPr lang="en-US" altLang="zh-CN" sz="2000" b="1" dirty="0">
                <a:latin typeface="Arial" panose="020B0604020202020204" pitchFamily="34" charset="0"/>
              </a:rPr>
              <a:t>=1;i&lt;=100;i++){</a:t>
            </a: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Arial" panose="020B0604020202020204" pitchFamily="34" charset="0"/>
              </a:rPr>
              <a:t>       sum=</a:t>
            </a:r>
            <a:r>
              <a:rPr lang="en-US" altLang="zh-CN" sz="2000" b="1" dirty="0" err="1">
                <a:latin typeface="Arial" panose="020B0604020202020204" pitchFamily="34" charset="0"/>
              </a:rPr>
              <a:t>sum+i</a:t>
            </a:r>
            <a:r>
              <a:rPr lang="en-US" altLang="zh-CN" sz="2000" b="1" dirty="0">
                <a:latin typeface="Arial" panose="020B0604020202020204" pitchFamily="34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Arial" panose="020B0604020202020204" pitchFamily="34" charset="0"/>
              </a:rPr>
              <a:t>       while(</a:t>
            </a:r>
            <a:r>
              <a:rPr lang="en-US" altLang="zh-CN" sz="2000" b="1" dirty="0" err="1">
                <a:latin typeface="Arial" panose="020B0604020202020204" pitchFamily="34" charset="0"/>
              </a:rPr>
              <a:t>i</a:t>
            </a:r>
            <a:r>
              <a:rPr lang="en-US" altLang="zh-CN" sz="2000" b="1" dirty="0">
                <a:latin typeface="Arial" panose="020B0604020202020204" pitchFamily="34" charset="0"/>
              </a:rPr>
              <a:t>==50){</a:t>
            </a: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Arial" panose="020B0604020202020204" pitchFamily="34" charset="0"/>
              </a:rPr>
              <a:t>	</a:t>
            </a:r>
            <a:r>
              <a:rPr lang="en-US" altLang="zh-CN" sz="2000" b="1" dirty="0" err="1">
                <a:latin typeface="Arial" panose="020B0604020202020204" pitchFamily="34" charset="0"/>
              </a:rPr>
              <a:t>i</a:t>
            </a:r>
            <a:r>
              <a:rPr lang="en-US" altLang="zh-CN" sz="2000" b="1" dirty="0">
                <a:latin typeface="Arial" panose="020B0604020202020204" pitchFamily="34" charset="0"/>
              </a:rPr>
              <a:t>=100;</a:t>
            </a: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FF461B"/>
                </a:solidFill>
                <a:latin typeface="Arial" panose="020B0604020202020204" pitchFamily="34" charset="0"/>
              </a:rPr>
              <a:t>	break;</a:t>
            </a: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FF461B"/>
                </a:solidFill>
                <a:latin typeface="Arial" panose="020B0604020202020204" pitchFamily="34" charset="0"/>
              </a:rPr>
              <a:t>       </a:t>
            </a:r>
            <a:r>
              <a:rPr lang="en-US" altLang="zh-CN" sz="2000" b="1" dirty="0">
                <a:latin typeface="Arial" panose="020B0604020202020204" pitchFamily="34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Arial" panose="020B0604020202020204" pitchFamily="34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altLang="zh-CN" sz="2000" b="1" dirty="0" err="1">
                <a:latin typeface="Arial" panose="020B0604020202020204" pitchFamily="34" charset="0"/>
              </a:rPr>
              <a:t>System.out.println</a:t>
            </a:r>
            <a:r>
              <a:rPr lang="en-US" altLang="zh-CN" sz="2000" b="1" dirty="0">
                <a:latin typeface="Arial" panose="020B0604020202020204" pitchFamily="34" charset="0"/>
              </a:rPr>
              <a:t>(sum);       </a:t>
            </a:r>
            <a:r>
              <a:rPr lang="en-US" altLang="zh-CN" sz="2000" b="1" dirty="0">
                <a:solidFill>
                  <a:srgbClr val="3333CC"/>
                </a:solidFill>
                <a:latin typeface="Arial" panose="020B0604020202020204" pitchFamily="34" charset="0"/>
              </a:rPr>
              <a:t>//</a:t>
            </a:r>
            <a:r>
              <a:rPr lang="zh-CN" altLang="en-US" sz="2000" b="1" dirty="0">
                <a:solidFill>
                  <a:srgbClr val="3333CC"/>
                </a:solidFill>
                <a:latin typeface="Arial" panose="020B0604020202020204" pitchFamily="34" charset="0"/>
              </a:rPr>
              <a:t>结果为</a:t>
            </a:r>
            <a:r>
              <a:rPr lang="en-US" altLang="zh-CN" sz="2000" b="1" dirty="0">
                <a:solidFill>
                  <a:srgbClr val="3333CC"/>
                </a:solidFill>
                <a:latin typeface="Arial" panose="020B0604020202020204" pitchFamily="34" charset="0"/>
              </a:rPr>
              <a:t>1275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4875-991A-4B5B-8209-1A08E6BBD071}" type="datetime1">
              <a:rPr lang="zh-CN" altLang="en-US" smtClean="0"/>
              <a:pPr/>
              <a:t>2020/1/4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3F4D-9DD1-45F3-81DB-145FF4B07E93}" type="slidenum">
              <a:rPr lang="en-US" altLang="zh-CN" smtClean="0"/>
              <a:pPr/>
              <a:t>97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Text Box 2"/>
          <p:cNvSpPr txBox="1">
            <a:spLocks noChangeArrowheads="1"/>
          </p:cNvSpPr>
          <p:nvPr/>
        </p:nvSpPr>
        <p:spPr bwMode="auto">
          <a:xfrm>
            <a:off x="600493" y="1089142"/>
            <a:ext cx="8169555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Clr>
                <a:srgbClr val="FF461B"/>
              </a:buClr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宋体" panose="02010600030101010101" pitchFamily="2" charset="-122"/>
              </a:rPr>
              <a:t>结束所在循环语句块的</a:t>
            </a:r>
            <a:r>
              <a:rPr lang="zh-CN" altLang="en-US" sz="2800" b="1" dirty="0">
                <a:solidFill>
                  <a:srgbClr val="FF461B"/>
                </a:solidFill>
                <a:latin typeface="宋体" panose="02010600030101010101" pitchFamily="2" charset="-122"/>
              </a:rPr>
              <a:t>本次循环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marL="800100" lvl="1" indent="-342900">
              <a:lnSpc>
                <a:spcPct val="120000"/>
              </a:lnSpc>
              <a:spcBef>
                <a:spcPct val="0"/>
              </a:spcBef>
              <a:buClr>
                <a:srgbClr val="FF461B"/>
              </a:buClr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B60819"/>
                </a:solidFill>
              </a:rPr>
              <a:t>continue</a:t>
            </a:r>
            <a:r>
              <a:rPr lang="zh-CN" altLang="en-US" b="1" dirty="0">
                <a:solidFill>
                  <a:srgbClr val="B60819"/>
                </a:solidFill>
              </a:rPr>
              <a:t>只能在循环语句中使用</a:t>
            </a:r>
            <a:r>
              <a:rPr lang="zh-CN" altLang="en-US" sz="2200" b="1" dirty="0">
                <a:solidFill>
                  <a:srgbClr val="D95E0B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</a:t>
            </a:r>
          </a:p>
        </p:txBody>
      </p:sp>
      <p:sp>
        <p:nvSpPr>
          <p:cNvPr id="9031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STZhongsong" panose="02010600040101010101" pitchFamily="2" charset="-122"/>
              </a:rPr>
              <a:t>3.8.3  </a:t>
            </a:r>
            <a:r>
              <a:rPr lang="zh-CN" altLang="en-US" sz="36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STZhongsong" panose="02010600040101010101" pitchFamily="2" charset="-122"/>
              </a:rPr>
              <a:t>跳转语句</a:t>
            </a:r>
            <a:r>
              <a:rPr lang="en-US" altLang="zh-CN" sz="36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STZhongsong" panose="02010600040101010101" pitchFamily="2" charset="-122"/>
              </a:rPr>
              <a:t>——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STZhongsong" panose="02010600040101010101" pitchFamily="2" charset="-122"/>
              </a:rPr>
              <a:t>continue</a:t>
            </a:r>
            <a:endParaRPr lang="zh-CN" altLang="en-US" sz="3600" b="1" dirty="0"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ea typeface="STZhongsong" panose="0201060004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1A3C7-099B-49D0-B2A4-B128700F53B1}" type="datetime1">
              <a:rPr lang="zh-CN" altLang="en-US" smtClean="0"/>
              <a:pPr/>
              <a:t>2020/1/4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6F50-2A3E-4829-883B-22B3BE7DAA7D}" type="slidenum">
              <a:rPr lang="en-US" altLang="zh-CN" smtClean="0"/>
              <a:pPr/>
              <a:t>98</a:t>
            </a:fld>
            <a:endParaRPr lang="en-US" altLang="zh-CN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00493" y="2024319"/>
            <a:ext cx="8289925" cy="4007251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>
            <a:lvl1pPr indent="2667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b="1" dirty="0"/>
              <a:t>public class </a:t>
            </a:r>
            <a:r>
              <a:rPr lang="en-US" altLang="zh-CN" b="1" dirty="0" err="1"/>
              <a:t>ConDemo</a:t>
            </a:r>
            <a:r>
              <a:rPr lang="en-US" altLang="zh-CN" b="1" dirty="0"/>
              <a:t>{</a:t>
            </a:r>
          </a:p>
          <a:p>
            <a:pPr>
              <a:spcBef>
                <a:spcPct val="20000"/>
              </a:spcBef>
            </a:pPr>
            <a:r>
              <a:rPr lang="en-US" altLang="zh-CN" b="1" dirty="0"/>
              <a:t>    public static void main(String </a:t>
            </a:r>
            <a:r>
              <a:rPr lang="en-US" altLang="zh-CN" b="1" dirty="0" err="1"/>
              <a:t>args</a:t>
            </a:r>
            <a:r>
              <a:rPr lang="en-US" altLang="zh-CN" b="1" dirty="0"/>
              <a:t>[]){</a:t>
            </a:r>
          </a:p>
          <a:p>
            <a:pPr>
              <a:spcBef>
                <a:spcPct val="20000"/>
              </a:spcBef>
            </a:pPr>
            <a:r>
              <a:rPr lang="en-US" altLang="zh-CN" b="1" dirty="0"/>
              <a:t>        int index=0;</a:t>
            </a:r>
          </a:p>
          <a:p>
            <a:pPr>
              <a:spcBef>
                <a:spcPct val="20000"/>
              </a:spcBef>
            </a:pPr>
            <a:r>
              <a:rPr lang="en-US" altLang="zh-CN" b="1" dirty="0"/>
              <a:t>        while(index&lt;=99) {</a:t>
            </a:r>
          </a:p>
          <a:p>
            <a:pPr>
              <a:spcBef>
                <a:spcPct val="20000"/>
              </a:spcBef>
            </a:pPr>
            <a:r>
              <a:rPr lang="en-US" altLang="zh-CN" b="1" dirty="0"/>
              <a:t>	      index+=10;</a:t>
            </a:r>
          </a:p>
          <a:p>
            <a:pPr>
              <a:spcBef>
                <a:spcPct val="20000"/>
              </a:spcBef>
            </a:pPr>
            <a:r>
              <a:rPr lang="en-US" altLang="zh-CN" b="1" dirty="0"/>
              <a:t>               if(index==40)  </a:t>
            </a:r>
            <a:r>
              <a:rPr lang="en-US" altLang="zh-CN" b="1" dirty="0">
                <a:solidFill>
                  <a:srgbClr val="FF0000"/>
                </a:solidFill>
              </a:rPr>
              <a:t>continue</a:t>
            </a:r>
            <a:r>
              <a:rPr lang="en-US" altLang="zh-CN" b="1" dirty="0"/>
              <a:t>; </a:t>
            </a:r>
          </a:p>
          <a:p>
            <a:pPr>
              <a:spcBef>
                <a:spcPct val="20000"/>
              </a:spcBef>
            </a:pPr>
            <a:r>
              <a:rPr lang="en-US" altLang="zh-CN" b="1" dirty="0"/>
              <a:t>	      </a:t>
            </a:r>
            <a:r>
              <a:rPr lang="en-US" altLang="zh-CN" b="1" dirty="0" err="1"/>
              <a:t>System.out.println</a:t>
            </a:r>
            <a:r>
              <a:rPr lang="en-US" altLang="zh-CN" b="1" dirty="0"/>
              <a:t>("   The index is "+index);</a:t>
            </a:r>
          </a:p>
          <a:p>
            <a:pPr>
              <a:spcBef>
                <a:spcPct val="20000"/>
              </a:spcBef>
            </a:pPr>
            <a:r>
              <a:rPr lang="en-US" altLang="zh-CN" b="1" dirty="0"/>
              <a:t>	}</a:t>
            </a:r>
          </a:p>
          <a:p>
            <a:pPr>
              <a:spcBef>
                <a:spcPct val="20000"/>
              </a:spcBef>
            </a:pPr>
            <a:r>
              <a:rPr lang="en-US" altLang="zh-CN" b="1" dirty="0"/>
              <a:t>}}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777315" y="1577759"/>
            <a:ext cx="2052918" cy="3120854"/>
          </a:xfrm>
          <a:prstGeom prst="rect">
            <a:avLst/>
          </a:prstGeom>
          <a:solidFill>
            <a:srgbClr val="FFFF99"/>
          </a:solidFill>
          <a:ln w="9525">
            <a:solidFill>
              <a:srgbClr val="517CA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/>
              <a:t>  </a:t>
            </a:r>
            <a:r>
              <a:rPr lang="en-US" altLang="zh-CN" sz="1800" dirty="0"/>
              <a:t>The index is 10</a:t>
            </a:r>
          </a:p>
          <a:p>
            <a:r>
              <a:rPr lang="en-US" altLang="zh-CN" sz="1800" dirty="0"/>
              <a:t>   The index is 20</a:t>
            </a:r>
          </a:p>
          <a:p>
            <a:r>
              <a:rPr lang="en-US" altLang="zh-CN" sz="1800" dirty="0"/>
              <a:t>   The index is 30</a:t>
            </a:r>
          </a:p>
          <a:p>
            <a:r>
              <a:rPr lang="en-US" altLang="zh-CN" sz="1800" dirty="0"/>
              <a:t>   The index is 50</a:t>
            </a:r>
          </a:p>
          <a:p>
            <a:r>
              <a:rPr lang="en-US" altLang="zh-CN" sz="1800" dirty="0"/>
              <a:t>   The index is 60</a:t>
            </a:r>
          </a:p>
          <a:p>
            <a:r>
              <a:rPr lang="en-US" altLang="zh-CN" sz="1800" dirty="0"/>
              <a:t>   The index is 70</a:t>
            </a:r>
          </a:p>
          <a:p>
            <a:r>
              <a:rPr lang="en-US" altLang="zh-CN" sz="1800" dirty="0"/>
              <a:t>   The index is 80</a:t>
            </a:r>
          </a:p>
          <a:p>
            <a:r>
              <a:rPr lang="en-US" altLang="zh-CN" sz="1800" dirty="0"/>
              <a:t>   The index is 90</a:t>
            </a:r>
          </a:p>
          <a:p>
            <a:r>
              <a:rPr lang="en-US" altLang="zh-CN" sz="1800" dirty="0"/>
              <a:t>   The index is 100</a:t>
            </a: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STZhongsong" panose="02010600040101010101" pitchFamily="2" charset="-122"/>
              </a:rPr>
              <a:t>3.8.3  </a:t>
            </a:r>
            <a:r>
              <a:rPr lang="zh-CN" altLang="en-US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STZhongsong" panose="02010600040101010101" pitchFamily="2" charset="-122"/>
              </a:rPr>
              <a:t>跳转语句</a:t>
            </a:r>
            <a:r>
              <a:rPr lang="en-US" altLang="zh-CN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STZhongsong" panose="02010600040101010101" pitchFamily="2" charset="-122"/>
              </a:rPr>
              <a:t>——</a:t>
            </a:r>
            <a:r>
              <a:rPr lang="en-US" altLang="zh-CN" sz="3200" b="1" dirty="0">
                <a:solidFill>
                  <a:srgbClr val="FF0000"/>
                </a:solidFill>
              </a:rPr>
              <a:t>return</a:t>
            </a:r>
            <a:r>
              <a:rPr lang="zh-CN" altLang="en-US" sz="3200" b="1" dirty="0">
                <a:solidFill>
                  <a:srgbClr val="3333CC"/>
                </a:solidFill>
              </a:rPr>
              <a:t>语句</a:t>
            </a:r>
            <a:r>
              <a:rPr lang="zh-CN" altLang="en-US" b="1" dirty="0">
                <a:solidFill>
                  <a:srgbClr val="3333CC"/>
                </a:solidFill>
              </a:rPr>
              <a:t> </a:t>
            </a:r>
          </a:p>
        </p:txBody>
      </p:sp>
      <p:sp>
        <p:nvSpPr>
          <p:cNvPr id="947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rgbClr val="FF461B"/>
                </a:solidFill>
              </a:rPr>
              <a:t>return  </a:t>
            </a:r>
            <a:r>
              <a:rPr lang="zh-CN" altLang="en-US" b="1" dirty="0">
                <a:solidFill>
                  <a:srgbClr val="FF461B"/>
                </a:solidFill>
              </a:rPr>
              <a:t>表达式</a:t>
            </a:r>
            <a:r>
              <a:rPr lang="en-US" altLang="zh-CN" b="1" dirty="0">
                <a:solidFill>
                  <a:srgbClr val="FF461B"/>
                </a:solidFill>
              </a:rPr>
              <a:t>;</a:t>
            </a:r>
          </a:p>
          <a:p>
            <a:r>
              <a:rPr lang="zh-CN" altLang="en-US" b="1" dirty="0"/>
              <a:t>用途：</a:t>
            </a:r>
          </a:p>
          <a:p>
            <a:pPr marL="914400" lvl="1" indent="-514350">
              <a:buFont typeface="+mj-lt"/>
              <a:buAutoNum type="alphaLcParenR"/>
            </a:pPr>
            <a:r>
              <a:rPr lang="zh-CN" altLang="en-US" sz="2400" b="1" dirty="0"/>
              <a:t>结束方法的运行，并返回一个值</a:t>
            </a:r>
          </a:p>
          <a:p>
            <a:pPr marL="914400" lvl="1" indent="-514350">
              <a:buFont typeface="+mj-lt"/>
              <a:buAutoNum type="alphaLcParenR"/>
            </a:pPr>
            <a:r>
              <a:rPr lang="zh-CN" altLang="en-US" sz="2400" b="1" dirty="0"/>
              <a:t>如果该方法没有返回值（</a:t>
            </a:r>
            <a:r>
              <a:rPr lang="en-US" altLang="zh-CN" sz="2400" b="1" dirty="0"/>
              <a:t>void</a:t>
            </a:r>
            <a:r>
              <a:rPr lang="zh-CN" altLang="en-US" sz="2400" b="1" dirty="0"/>
              <a:t>），则</a:t>
            </a:r>
            <a:r>
              <a:rPr lang="en-US" altLang="zh-CN" sz="2400" b="1" dirty="0"/>
              <a:t>return</a:t>
            </a:r>
            <a:r>
              <a:rPr lang="zh-CN" altLang="en-US" sz="2400" b="1" dirty="0"/>
              <a:t>后不能跟表达式            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33C02-C5DF-4255-89EF-E339F353463C}" type="datetime1">
              <a:rPr lang="zh-CN" altLang="en-US" smtClean="0"/>
              <a:pPr/>
              <a:t>2020/1/4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中国矿业大学计算机科学与技术学院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6F50-2A3E-4829-883B-22B3BE7DAA7D}" type="slidenum">
              <a:rPr lang="en-US" altLang="zh-CN" smtClean="0"/>
              <a:pPr/>
              <a:t>99</a:t>
            </a:fld>
            <a:endParaRPr lang="en-US" altLang="zh-CN" dirty="0"/>
          </a:p>
        </p:txBody>
      </p:sp>
      <p:sp>
        <p:nvSpPr>
          <p:cNvPr id="947205" name="Text Box 5"/>
          <p:cNvSpPr txBox="1">
            <a:spLocks noChangeArrowheads="1"/>
          </p:cNvSpPr>
          <p:nvPr/>
        </p:nvSpPr>
        <p:spPr bwMode="auto">
          <a:xfrm>
            <a:off x="1066800" y="4115360"/>
            <a:ext cx="37719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/>
              <a:t>例如：  </a:t>
            </a:r>
            <a:r>
              <a:rPr lang="en-US" altLang="zh-CN" sz="2800" b="1" dirty="0"/>
              <a:t>return  0;</a:t>
            </a:r>
          </a:p>
          <a:p>
            <a:r>
              <a:rPr lang="en-US" altLang="zh-CN" sz="2800" b="1" dirty="0"/>
              <a:t>              return;</a:t>
            </a:r>
          </a:p>
        </p:txBody>
      </p:sp>
    </p:spTree>
  </p:cSld>
  <p:clrMapOvr>
    <a:masterClrMapping/>
  </p:clrMapOvr>
  <p:transition>
    <p:pull dir="rd"/>
  </p:transition>
</p:sld>
</file>

<file path=ppt/theme/theme1.xml><?xml version="1.0" encoding="utf-8"?>
<a:theme xmlns:a="http://schemas.openxmlformats.org/drawingml/2006/main" name="java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华文中宋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2857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rtlCol="0" anchor="ctr" anchorCtr="1" compatLnSpc="1">
        <a:prstTxWarp prst="textNoShape">
          <a:avLst/>
        </a:prstTxWarp>
        <a:spAutoFit/>
      </a:bodyPr>
      <a:lstStyle>
        <a:defPPr marL="0" marR="0" indent="0" algn="l" defTabSz="914400" rtl="0" eaLnBrk="0" fontAlgn="b" latinLnBrk="0" hangingPunct="0">
          <a:lnSpc>
            <a:spcPct val="14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40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1" compatLnSpc="1">
        <a:prstTxWarp prst="textNoShape">
          <a:avLst/>
        </a:prstTxWarp>
        <a:spAutoFit/>
      </a:bodyPr>
      <a:lstStyle>
        <a:defPPr marL="0" marR="0" indent="0" algn="l" defTabSz="914400" rtl="0" eaLnBrk="0" fontAlgn="b" latinLnBrk="0" hangingPunct="0">
          <a:lnSpc>
            <a:spcPct val="14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0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java" id="{3A98A1B5-8896-440B-BA9F-8819618779FE}" vid="{EC732F2B-FFD6-4D2F-A590-65CD1D83B8A8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</Template>
  <TotalTime>20121</TotalTime>
  <Words>10691</Words>
  <Application>Microsoft Office PowerPoint</Application>
  <PresentationFormat>全屏显示(4:3)</PresentationFormat>
  <Paragraphs>1703</Paragraphs>
  <Slides>114</Slides>
  <Notes>21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114</vt:i4>
      </vt:variant>
    </vt:vector>
  </HeadingPairs>
  <TitlesOfParts>
    <vt:vector size="133" baseType="lpstr">
      <vt:lpstr>AdobeSongStd-Light</vt:lpstr>
      <vt:lpstr>Showcard Gothic</vt:lpstr>
      <vt:lpstr>仿宋_GB2312</vt:lpstr>
      <vt:lpstr>黑体</vt:lpstr>
      <vt:lpstr>黑体</vt:lpstr>
      <vt:lpstr>华文楷体</vt:lpstr>
      <vt:lpstr>华文隶书</vt:lpstr>
      <vt:lpstr>华文中宋</vt:lpstr>
      <vt:lpstr>华文中宋</vt:lpstr>
      <vt:lpstr>楷体_GB2312</vt:lpstr>
      <vt:lpstr>隶书</vt:lpstr>
      <vt:lpstr>宋体</vt:lpstr>
      <vt:lpstr>Arial</vt:lpstr>
      <vt:lpstr>Segoe Print</vt:lpstr>
      <vt:lpstr>Tahoma</vt:lpstr>
      <vt:lpstr>Times New Roman</vt:lpstr>
      <vt:lpstr>Wingdings</vt:lpstr>
      <vt:lpstr>java</vt:lpstr>
      <vt:lpstr>Chart</vt:lpstr>
      <vt:lpstr>PowerPoint 演示文稿</vt:lpstr>
      <vt:lpstr>主要内容</vt:lpstr>
      <vt:lpstr>PowerPoint 演示文稿</vt:lpstr>
      <vt:lpstr>Java中的保留字</vt:lpstr>
      <vt:lpstr>PowerPoint 演示文稿</vt:lpstr>
      <vt:lpstr>3.1.2   注释</vt:lpstr>
      <vt:lpstr>3.1.3  语句</vt:lpstr>
      <vt:lpstr>3.2.1  变量</vt:lpstr>
      <vt:lpstr>PowerPoint 演示文稿</vt:lpstr>
      <vt:lpstr>3.2.1.1   变量名 </vt:lpstr>
      <vt:lpstr>3.2.1.2    变量的类型</vt:lpstr>
      <vt:lpstr>基本数据类型表</vt:lpstr>
      <vt:lpstr>3.2.1.3 变量的作用域</vt:lpstr>
      <vt:lpstr>3.2.2   常量</vt:lpstr>
      <vt:lpstr>3.2.2   常量</vt:lpstr>
      <vt:lpstr>3.2.2   常量</vt:lpstr>
      <vt:lpstr>3.2.2   常量</vt:lpstr>
      <vt:lpstr>3.3 基本数据类型 </vt:lpstr>
      <vt:lpstr>3.3.1    整型</vt:lpstr>
      <vt:lpstr>整型常量</vt:lpstr>
      <vt:lpstr>整型变量</vt:lpstr>
      <vt:lpstr>3.3.2  实型</vt:lpstr>
      <vt:lpstr>PowerPoint 演示文稿</vt:lpstr>
      <vt:lpstr>PowerPoint 演示文稿</vt:lpstr>
      <vt:lpstr>PowerPoint 演示文稿</vt:lpstr>
      <vt:lpstr>3.3.3   布尔型</vt:lpstr>
      <vt:lpstr>3.3.4   字符型</vt:lpstr>
      <vt:lpstr>Unicode编码</vt:lpstr>
      <vt:lpstr>转义字符</vt:lpstr>
      <vt:lpstr>字符型变量</vt:lpstr>
      <vt:lpstr>PowerPoint 演示文稿</vt:lpstr>
      <vt:lpstr>PowerPoint 演示文稿</vt:lpstr>
      <vt:lpstr>PowerPoint 演示文稿</vt:lpstr>
      <vt:lpstr>3.4 运算符及表达式 </vt:lpstr>
      <vt:lpstr>PowerPoint 演示文稿</vt:lpstr>
      <vt:lpstr>PowerPoint 演示文稿</vt:lpstr>
      <vt:lpstr>3.4.1  算术运算符</vt:lpstr>
      <vt:lpstr>PowerPoint 演示文稿</vt:lpstr>
      <vt:lpstr>练习：写出该程序的输出结果</vt:lpstr>
      <vt:lpstr> 算术运算符中的双目运算符</vt:lpstr>
      <vt:lpstr>PowerPoint 演示文稿</vt:lpstr>
      <vt:lpstr>3.4.2  关系运算符</vt:lpstr>
      <vt:lpstr>3.4.3  逻辑运算符</vt:lpstr>
      <vt:lpstr>例：分析下列程序的输出结果</vt:lpstr>
      <vt:lpstr>3.4.4  位运算符</vt:lpstr>
      <vt:lpstr>PowerPoint 演示文稿</vt:lpstr>
      <vt:lpstr>PowerPoint 演示文稿</vt:lpstr>
      <vt:lpstr>PowerPoint 演示文稿</vt:lpstr>
      <vt:lpstr>3.4.5  赋值运算符</vt:lpstr>
      <vt:lpstr>3.4.5  赋值运算符</vt:lpstr>
      <vt:lpstr>3.4.6 条件运算符</vt:lpstr>
      <vt:lpstr>练习题:</vt:lpstr>
      <vt:lpstr>3.5 运算符的优先级</vt:lpstr>
      <vt:lpstr>PowerPoint 演示文稿</vt:lpstr>
      <vt:lpstr>PowerPoint 演示文稿</vt:lpstr>
      <vt:lpstr>思考</vt:lpstr>
      <vt:lpstr>3.6 数据类型转换 </vt:lpstr>
      <vt:lpstr>3.6.1   自动类型转换</vt:lpstr>
      <vt:lpstr>PowerPoint 演示文稿</vt:lpstr>
      <vt:lpstr>3.6.2  强制类型转换</vt:lpstr>
      <vt:lpstr>PowerPoint 演示文稿</vt:lpstr>
      <vt:lpstr>运算时注意（一般的运算都有类型提升功能）：</vt:lpstr>
      <vt:lpstr>3.6.3  隐含强制类型转换</vt:lpstr>
      <vt:lpstr>练习</vt:lpstr>
      <vt:lpstr>PowerPoint 演示文稿</vt:lpstr>
      <vt:lpstr>PowerPoint 演示文稿</vt:lpstr>
      <vt:lpstr>3.7 简单语句和复合语句</vt:lpstr>
      <vt:lpstr>3.7.1 变量定义语句</vt:lpstr>
      <vt:lpstr>PowerPoint 演示文稿</vt:lpstr>
      <vt:lpstr>3.7.5  标准输入输出（I/O）</vt:lpstr>
      <vt:lpstr>1. 标准输出 System.out 对象</vt:lpstr>
      <vt:lpstr>2. 标准输入System.in对象</vt:lpstr>
      <vt:lpstr>PowerPoint 演示文稿</vt:lpstr>
      <vt:lpstr>PowerPoint 演示文稿</vt:lpstr>
      <vt:lpstr>Scanner对象—读取输入</vt:lpstr>
      <vt:lpstr>思考：如何接收用户向程序输入的参数</vt:lpstr>
      <vt:lpstr>3.8    控制语句</vt:lpstr>
      <vt:lpstr>if –else 语句</vt:lpstr>
      <vt:lpstr> if –else 语句的嵌套举例</vt:lpstr>
      <vt:lpstr> if –else 语句的嵌套</vt:lpstr>
      <vt:lpstr>switch  语句</vt:lpstr>
      <vt:lpstr>PowerPoint 演示文稿</vt:lpstr>
      <vt:lpstr>有break的switch语句执行流程图</vt:lpstr>
      <vt:lpstr>使用switch-case必须注意:</vt:lpstr>
      <vt:lpstr>PowerPoint 演示文稿</vt:lpstr>
      <vt:lpstr>3.8.2 循环语句            </vt:lpstr>
      <vt:lpstr>PowerPoint 演示文稿</vt:lpstr>
      <vt:lpstr>do-while 语句</vt:lpstr>
      <vt:lpstr>PowerPoint 演示文稿</vt:lpstr>
      <vt:lpstr>for 语句</vt:lpstr>
      <vt:lpstr>PowerPoint 演示文稿</vt:lpstr>
      <vt:lpstr>for语句使用注意：</vt:lpstr>
      <vt:lpstr>for的特殊形式（&gt;= jdk 1.5）</vt:lpstr>
      <vt:lpstr>PowerPoint 演示文稿</vt:lpstr>
      <vt:lpstr>PowerPoint 演示文稿</vt:lpstr>
      <vt:lpstr>3.8.3  跳转语句——break </vt:lpstr>
      <vt:lpstr>PowerPoint 演示文稿</vt:lpstr>
      <vt:lpstr>3.8.3  跳转语句——continue</vt:lpstr>
      <vt:lpstr>3.8.3  跳转语句——return语句 </vt:lpstr>
      <vt:lpstr>3.9  数组</vt:lpstr>
      <vt:lpstr>1、一维数组的说明</vt:lpstr>
      <vt:lpstr>2、创建数组空间</vt:lpstr>
      <vt:lpstr>3、数组的初始化</vt:lpstr>
      <vt:lpstr>PowerPoint 演示文稿</vt:lpstr>
      <vt:lpstr>创建数组时的内存操作</vt:lpstr>
      <vt:lpstr>4、数组元素的使用</vt:lpstr>
      <vt:lpstr>使用数组时要注意:</vt:lpstr>
      <vt:lpstr>例： 数组作为函数的参数</vt:lpstr>
      <vt:lpstr>二维数组</vt:lpstr>
      <vt:lpstr>1. 二维数组的说明</vt:lpstr>
      <vt:lpstr>2. 二维数组的创建</vt:lpstr>
      <vt:lpstr>二维数组的元素初始化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李宁</dc:creator>
  <cp:lastModifiedBy>袁 孝健</cp:lastModifiedBy>
  <cp:revision>1401</cp:revision>
  <dcterms:created xsi:type="dcterms:W3CDTF">2003-03-07T03:38:15Z</dcterms:created>
  <dcterms:modified xsi:type="dcterms:W3CDTF">2020-01-04T07:05:11Z</dcterms:modified>
</cp:coreProperties>
</file>